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tags+xml" PartName="/ppt/tags/tag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image/jpg" PartName="/ppt/media/image12.jpg"/>
  <Override ContentType="application/vnd.openxmlformats-officedocument.presentationml.tags+xml" PartName="/ppt/tags/tag2.xml"/>
  <Override ContentType="application/vnd.openxmlformats-officedocument.presentationml.notesSlide+xml" PartName="/ppt/notesSlides/notesSlide13.xml"/>
  <Override ContentType="application/vnd.openxmlformats-officedocument.presentationml.tags+xml" PartName="/ppt/tags/tag3.xml"/>
  <Override ContentType="application/vnd.openxmlformats-officedocument.presentationml.notesSlide+xml" PartName="/ppt/notesSlides/notesSlide14.xml"/>
  <Override ContentType="application/vnd.openxmlformats-officedocument.presentationml.tags+xml" PartName="/ppt/tags/tag4.xml"/>
  <Override ContentType="application/vnd.openxmlformats-officedocument.presentationml.notesSlide+xml" PartName="/ppt/notesSlides/notesSlide15.xml"/>
  <Override ContentType="application/vnd.openxmlformats-officedocument.presentationml.tags+xml" PartName="/ppt/tags/tag5.xml"/>
  <Override ContentType="application/vnd.openxmlformats-officedocument.presentationml.notesSlide+xml" PartName="/ppt/notesSlides/notesSlide16.xml"/>
  <Override ContentType="application/vnd.openxmlformats-officedocument.presentationml.tags+xml" PartName="/ppt/tags/tag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1757" r:id="rId3"/>
    <p:sldId id="1758" r:id="rId4"/>
    <p:sldId id="2389" r:id="rId5"/>
    <p:sldId id="2424" r:id="rId6"/>
    <p:sldId id="734" r:id="rId7"/>
    <p:sldId id="731" r:id="rId8"/>
    <p:sldId id="854" r:id="rId9"/>
    <p:sldId id="2444" r:id="rId10"/>
    <p:sldId id="1127" r:id="rId11"/>
    <p:sldId id="2404" r:id="rId12"/>
    <p:sldId id="1453" r:id="rId13"/>
    <p:sldId id="1463" r:id="rId14"/>
    <p:sldId id="1464" r:id="rId15"/>
    <p:sldId id="1465" r:id="rId16"/>
    <p:sldId id="1466" r:id="rId17"/>
    <p:sldId id="2395" r:id="rId18"/>
    <p:sldId id="2407" r:id="rId19"/>
    <p:sldId id="2360" r:id="rId20"/>
    <p:sldId id="2379" r:id="rId21"/>
    <p:sldId id="2378" r:id="rId22"/>
    <p:sldId id="2381" r:id="rId23"/>
    <p:sldId id="2380" r:id="rId24"/>
    <p:sldId id="2445" r:id="rId25"/>
    <p:sldId id="2440" r:id="rId26"/>
    <p:sldId id="260" r:id="rId27"/>
    <p:sldId id="2449" r:id="rId28"/>
    <p:sldId id="2450" r:id="rId29"/>
    <p:sldId id="2451" r:id="rId30"/>
    <p:sldId id="2452" r:id="rId31"/>
    <p:sldId id="2431" r:id="rId32"/>
    <p:sldId id="2400" r:id="rId33"/>
    <p:sldId id="808" r:id="rId34"/>
    <p:sldId id="259" r:id="rId35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4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orient="horz" pos="656" userDrawn="1">
          <p15:clr>
            <a:srgbClr val="A4A3A4"/>
          </p15:clr>
        </p15:guide>
        <p15:guide id="6" orient="horz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06" y="43"/>
      </p:cViewPr>
      <p:guideLst>
        <p:guide orient="horz" pos="2160"/>
        <p:guide pos="3840"/>
        <p:guide pos="7104"/>
        <p:guide pos="576"/>
        <p:guide orient="horz" pos="656"/>
        <p:guide orient="horz" pos="36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0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8CB5-095A-482C-A694-A1B7A471FED7}" type="datetimeFigureOut">
              <a:rPr lang="en-US" smtClean="0"/>
              <a:t>2024-05-15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9FB0-8150-449D-AB8E-6FB22E83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are</a:t>
            </a:r>
            <a:r>
              <a:rPr lang="en-US" baseline="0" dirty="0"/>
              <a:t> the Federal Government’s oldest scientific agency.</a:t>
            </a:r>
          </a:p>
          <a:p>
            <a:r>
              <a:rPr lang="en-US" baseline="0" dirty="0"/>
              <a:t>-part of the Executive Branch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-I know it can seem kind of strange that NGS is part of the NOS, but the origins of NGS lie with the C&amp;GS.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-we are a “Program Office” of the NOS</a:t>
            </a:r>
          </a:p>
          <a:p>
            <a:r>
              <a:rPr lang="en-US" baseline="0" dirty="0"/>
              <a:t>Survey of the Coast – 1807</a:t>
            </a:r>
          </a:p>
          <a:p>
            <a:r>
              <a:rPr lang="en-US" baseline="0" dirty="0"/>
              <a:t>Coast Survey – 1836</a:t>
            </a:r>
          </a:p>
          <a:p>
            <a:r>
              <a:rPr lang="en-US" baseline="0" dirty="0"/>
              <a:t>Coast and Geodetic Survey – 1878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NGS since 1970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1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8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 NGS has been inconsistent with these top two words.  </a:t>
            </a:r>
          </a:p>
          <a:p>
            <a:r>
              <a:rPr lang="en-US" dirty="0"/>
              <a:t>Going forward, we will use them as:</a:t>
            </a:r>
          </a:p>
          <a:p>
            <a:pPr lvl="1"/>
            <a:r>
              <a:rPr lang="en-US" dirty="0"/>
              <a:t>Conversion:  Meaning to change the type of coordinate without changing the datum or frame</a:t>
            </a:r>
          </a:p>
          <a:p>
            <a:pPr lvl="1"/>
            <a:r>
              <a:rPr lang="en-US" dirty="0"/>
              <a:t>Transformation:  Meaning to change the datum or frame, without changing the type of coordinate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985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magnitude of the horizontal datum shift across Pennsylvania?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Minimum Shift ~3.75 feet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Maximum Shift ~3.97</a:t>
            </a:r>
          </a:p>
          <a:p>
            <a:pPr algn="l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Remember this is just an estimation, don’t hold me to the numbers please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6246-21F9-416C-BD6D-2D5049A046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0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 will be published every 5 or 10 years</a:t>
            </a:r>
          </a:p>
          <a:p>
            <a:r>
              <a:rPr lang="en-US" dirty="0"/>
              <a:t>-you choose when you update</a:t>
            </a:r>
          </a:p>
          <a:p>
            <a:r>
              <a:rPr lang="en-US" dirty="0"/>
              <a:t>-in a perfect world, everyone would stay current, but we expect many users will adopt first RE and stay </a:t>
            </a:r>
            <a:r>
              <a:rPr lang="en-US" dirty="0" err="1"/>
              <a:t>ther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2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goal of the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way NATRF2022 was designed, by including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EPP2022 and IFVM2022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For a database of features in PA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Does a database of manholes in PA need cm-level coordinate updates on an annual basis?  Probably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not.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4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16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2013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this is totally unrealistic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both from a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financial</a:t>
            </a:r>
            <a:r>
              <a:rPr lang="en-US" sz="2800" baseline="0" dirty="0">
                <a:latin typeface="Cambria" panose="02040503050406030204" pitchFamily="18" charset="0"/>
                <a:ea typeface="Cambria" panose="02040503050406030204" pitchFamily="18" charset="0"/>
              </a:rPr>
              <a:t> and programmatic perspective</a:t>
            </a:r>
          </a:p>
          <a:p>
            <a:pPr marL="862013" lvl="2">
              <a:spcAft>
                <a:spcPts val="1200"/>
              </a:spcAf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Transforming your data</a:t>
            </a:r>
          </a:p>
          <a:p>
            <a:endParaRPr lang="en-US" dirty="0"/>
          </a:p>
          <a:p>
            <a:r>
              <a:rPr lang="en-US" dirty="0"/>
              <a:t>NCAT - NGS Coordinate Conversion and Transformation Tool</a:t>
            </a:r>
          </a:p>
          <a:p>
            <a:endParaRPr lang="en-US" dirty="0"/>
          </a:p>
          <a:p>
            <a:r>
              <a:rPr lang="en-US" dirty="0"/>
              <a:t>available now: ASCII upload and Web Services</a:t>
            </a:r>
          </a:p>
          <a:p>
            <a:endParaRPr lang="en-US" dirty="0"/>
          </a:p>
          <a:p>
            <a:r>
              <a:rPr lang="en-US" dirty="0"/>
              <a:t>ask your software providers about integration</a:t>
            </a:r>
          </a:p>
          <a:p>
            <a:endParaRPr lang="en-US" dirty="0"/>
          </a:p>
          <a:p>
            <a:r>
              <a:rPr lang="en-US" dirty="0"/>
              <a:t>we envision this as most popular method of access</a:t>
            </a:r>
          </a:p>
          <a:p>
            <a:endParaRPr lang="en-US" dirty="0"/>
          </a:p>
          <a:p>
            <a:r>
              <a:rPr lang="en-US" sz="1600" b="1" i="1" dirty="0"/>
              <a:t>Industry Workshops - May 2021 and August 2022</a:t>
            </a:r>
          </a:p>
          <a:p>
            <a:r>
              <a:rPr lang="en-US" sz="1600" b="1" i="1" dirty="0"/>
              <a:t>-</a:t>
            </a:r>
            <a:r>
              <a:rPr lang="en-US" sz="1600" b="1" i="1" dirty="0" err="1"/>
              <a:t>Esri</a:t>
            </a:r>
            <a:r>
              <a:rPr lang="en-US" sz="1600" b="1" i="1" dirty="0"/>
              <a:t>, Trimble, Blue Marble, </a:t>
            </a:r>
            <a:r>
              <a:rPr lang="en-US" sz="1600" b="1" i="1" dirty="0" err="1"/>
              <a:t>etc</a:t>
            </a:r>
            <a:r>
              <a:rPr lang="en-US" sz="1600" b="1" i="1" dirty="0"/>
              <a:t>… all the well known names attended</a:t>
            </a:r>
          </a:p>
          <a:p>
            <a:endParaRPr lang="en-US" sz="1600" b="1" i="1" dirty="0"/>
          </a:p>
          <a:p>
            <a:r>
              <a:rPr lang="en-US" sz="1600" b="1" i="1" dirty="0"/>
              <a:t>Geospatial Software Developers’ Summit – Nov/Dec</a:t>
            </a:r>
          </a:p>
          <a:p>
            <a:r>
              <a:rPr lang="en-US" sz="1600" b="1" i="1" dirty="0"/>
              <a:t>- International &amp; Virtual  US NGS and </a:t>
            </a:r>
            <a:r>
              <a:rPr lang="en-US" sz="1600" b="1" i="1" dirty="0" err="1"/>
              <a:t>NRCan</a:t>
            </a:r>
            <a:r>
              <a:rPr lang="en-US" sz="1600" b="1" i="1" dirty="0"/>
              <a:t> CGS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334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7191B-5443-0B49-80DC-518BB88BF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-as you can read my slide,</a:t>
            </a:r>
            <a:r>
              <a:rPr lang="en-US" baseline="0" dirty="0"/>
              <a:t> I like to point that out because over my 2 years at NGS I’ve seen and heard this misunderstanding quite a bit</a:t>
            </a:r>
          </a:p>
          <a:p>
            <a:r>
              <a:rPr lang="en-US" baseline="0" dirty="0"/>
              <a:t>-don’t worry! it doesn’t offend us! and we do work closely with USGS, but we are separate agencies within totally different departments of the federal government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34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the SPCS83 zones</a:t>
            </a:r>
            <a:r>
              <a:rPr lang="en-US" baseline="0" dirty="0"/>
              <a:t> as a frame of reference</a:t>
            </a:r>
          </a:p>
          <a:p>
            <a:endParaRPr lang="en-US" baseline="0" dirty="0"/>
          </a:p>
          <a:p>
            <a:r>
              <a:rPr lang="en-US" baseline="0" dirty="0"/>
              <a:t>NOTE that the color shading of these zones is matched to that of the Preliminary SPCS2022 Zones that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860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Stay abreast of any new information coming from us</a:t>
            </a:r>
            <a:r>
              <a:rPr lang="en-US" sz="12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via Email Subscription –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115" indent="-231115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Sign up for notifications about News, webinars, and training opportunities with NGS. </a:t>
            </a:r>
          </a:p>
          <a:p>
            <a:pPr marL="231115" indent="-231115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 also use our News subscription list to send out our quarterly NSRS Modernization Newsletter.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676" indent="-287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6269" indent="-23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9102" indent="-23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1937" indent="-23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949" indent="-230600" defTabSz="4710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3960" indent="-230600" defTabSz="4710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971" indent="-230600" defTabSz="4710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5983" indent="-230600" defTabSz="4710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287DD4-DB9E-4F0A-B145-24E10F384A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5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663" indent="-2794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2363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1625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0888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80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924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96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FAF5C0-36E2-4EA1-8339-41C33C35736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NGS develops and maintains the National Spatial Reference System, a national coordinate system that provides the foundation for transportation, navigation, land record systems, mapping and charting efforts, and a multitude of scientific and engineering applications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You’ve all seen this or some similar graphic I’m sure.  That bottom layer… that’s our baby, the NSRS.</a:t>
            </a:r>
          </a:p>
        </p:txBody>
      </p:sp>
    </p:spTree>
    <p:extLst>
      <p:ext uri="{BB962C8B-B14F-4D97-AF65-F5344CB8AC3E}">
        <p14:creationId xmlns:p14="http://schemas.microsoft.com/office/powerpoint/2010/main" val="208909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 you’ve probably seen that phrase that I have front and center here, NSRS Modernization</a:t>
            </a:r>
          </a:p>
          <a:p>
            <a:r>
              <a:rPr lang="en-US" dirty="0"/>
              <a:t>-that’s the blanket</a:t>
            </a:r>
            <a:r>
              <a:rPr lang="en-US" baseline="0" dirty="0"/>
              <a:t> term we use to refer to not just the new </a:t>
            </a:r>
            <a:r>
              <a:rPr lang="en-US" baseline="0" dirty="0" err="1"/>
              <a:t>datums</a:t>
            </a:r>
            <a:r>
              <a:rPr lang="en-US" baseline="0" dirty="0"/>
              <a:t> but other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/>
              <a:t>The primary mission of</a:t>
            </a:r>
            <a:r>
              <a:rPr lang="en-US" baseline="0" dirty="0"/>
              <a:t> NGS is, “to define, maintain, and provide access to the NSRS to meet our nations economic, social, and environmental needs”.</a:t>
            </a:r>
            <a:endParaRPr lang="en-US" dirty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NSRS is a consistent geospatial framework, common to all Federal</a:t>
            </a:r>
            <a:r>
              <a:rPr lang="en-US" baseline="0" dirty="0"/>
              <a:t> agencies and other users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NSRS supports </a:t>
            </a:r>
            <a:r>
              <a:rPr lang="en-US" altLang="en-US" dirty="0">
                <a:cs typeface="Arial" panose="020B0604020202020204" pitchFamily="34" charset="0"/>
              </a:rPr>
              <a:t>informed decision-making for mapping and charting, navigation, flood risk determination, transportation, land management, and more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Elements of NSRS include (but are not limited to):  latitude, longitude, elevation, gravity, shoreline position + their changes over time …other elements include scale</a:t>
            </a:r>
            <a:r>
              <a:rPr lang="en-US" altLang="en-US" baseline="0" dirty="0">
                <a:cs typeface="Arial" panose="020B0604020202020204" pitchFamily="34" charset="0"/>
              </a:rPr>
              <a:t>, earth</a:t>
            </a:r>
            <a:r>
              <a:rPr lang="en-US" altLang="en-US" dirty="0">
                <a:cs typeface="Arial" panose="020B0604020202020204" pitchFamily="34" charset="0"/>
              </a:rPr>
              <a:t> orientation parameters and others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The vertical component of the NSRS currently</a:t>
            </a:r>
            <a:r>
              <a:rPr lang="en-US" altLang="en-US" baseline="0" dirty="0">
                <a:cs typeface="Arial" panose="020B0604020202020204" pitchFamily="34" charset="0"/>
                <a:sym typeface="Wingdings" panose="05000000000000000000" pitchFamily="2" charset="2"/>
              </a:rPr>
              <a:t> utilizes the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 North American Vertical Datum of 1988 (NAVD88)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FDA5B-9D0D-4B8C-AC0F-2DE92514A50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09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-geometric component is latitude, longitude, and ellipsoid</a:t>
            </a:r>
            <a:r>
              <a:rPr lang="en-US" baseline="0" dirty="0"/>
              <a:t> height</a:t>
            </a:r>
          </a:p>
          <a:p>
            <a:r>
              <a:rPr lang="en-US" baseline="0" dirty="0"/>
              <a:t>-geopotential component is combined with the geometric components to calculate an </a:t>
            </a:r>
            <a:r>
              <a:rPr lang="en-US" baseline="0" dirty="0" err="1"/>
              <a:t>ortho</a:t>
            </a:r>
            <a:r>
              <a:rPr lang="en-US" baseline="0" dirty="0"/>
              <a:t> height or capital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r>
              <a:rPr lang="en-US" b="1" dirty="0"/>
              <a:t>CLICK</a:t>
            </a:r>
          </a:p>
          <a:p>
            <a:endParaRPr lang="en-US" dirty="0"/>
          </a:p>
          <a:p>
            <a:r>
              <a:rPr lang="en-US" dirty="0"/>
              <a:t>Datasheets! there you see the epoch</a:t>
            </a:r>
            <a:r>
              <a:rPr lang="en-US" baseline="0" dirty="0"/>
              <a:t> of 2010.0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now ITRF mentioned</a:t>
            </a:r>
            <a:r>
              <a:rPr lang="en-US" baseline="0" dirty="0"/>
              <a:t> a couple slides ago.</a:t>
            </a:r>
          </a:p>
          <a:p>
            <a:r>
              <a:rPr lang="en-US" baseline="0" dirty="0"/>
              <a:t>Most simplistic way to explain ITRF is to watch this animation.</a:t>
            </a:r>
            <a:endParaRPr lang="en-US" dirty="0"/>
          </a:p>
          <a:p>
            <a:r>
              <a:rPr lang="en-US" dirty="0"/>
              <a:t>This is </a:t>
            </a:r>
            <a:r>
              <a:rPr lang="en-US" i="1" dirty="0"/>
              <a:t>a very loose representation/visualization</a:t>
            </a:r>
            <a:r>
              <a:rPr lang="en-US" i="1" baseline="0" dirty="0"/>
              <a:t> </a:t>
            </a:r>
            <a:r>
              <a:rPr lang="en-US" baseline="0" dirty="0"/>
              <a:t>of what the ITRF is, a characterization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7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say “NATRF2022” is “fixed” to the N.A. Plate, making it a “plate fixed” frame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-the</a:t>
            </a:r>
            <a:r>
              <a:rPr lang="en-US" sz="1200" baseline="0" dirty="0"/>
              <a:t> frame is constant to itself, but rotating within ITRF, and moving in a different direction than the other 3 frames</a:t>
            </a: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007740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5055BD32-B6F9-4A42-B842-5EE385A6A89A}" type="datetime3">
              <a:rPr lang="en-US" smtClean="0"/>
              <a:t>15 May 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54DA-3F7E-48BA-9A2F-4A0FFFC45352}" type="datetime3">
              <a:rPr lang="en-US" smtClean="0"/>
              <a:t>15 May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80-3E5A-4BFB-9AD2-A4FC92F44E91}" type="datetime3">
              <a:rPr lang="en-US" smtClean="0"/>
              <a:t>15 May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976F-E257-4CAB-A7B7-B3773233D313}" type="datetime3">
              <a:rPr lang="en-US" smtClean="0"/>
              <a:t>15 May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2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F121D3-B0F5-EAB9-2BCA-643BA7F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47120" cy="48463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16D3-9993-4B22-A74D-BD23B34A386C}" type="datetime3">
              <a:rPr lang="en-US" smtClean="0"/>
              <a:t>15 May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E52-DE5B-4216-956E-5140D633E89E}" type="datetime3">
              <a:rPr lang="en-US" smtClean="0"/>
              <a:t>15 May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25F-FDFD-422D-AC8D-E334CD99F917}" type="datetime3">
              <a:rPr lang="en-US" smtClean="0"/>
              <a:t>15 May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934D-81F2-4139-A31E-058B1E53741D}" type="datetime3">
              <a:rPr lang="en-US" smtClean="0"/>
              <a:t>15 May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EEF-97B5-49B8-9750-886B269EDDCE}" type="datetime3">
              <a:rPr lang="en-US" smtClean="0"/>
              <a:t>15 May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430C-ED9D-47E6-A66B-E3B6D44CBE00}" type="datetime3">
              <a:rPr lang="en-US" smtClean="0"/>
              <a:t>15 May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1CFB-F08E-4AEB-BEA8-2B871F79F465}" type="datetime3">
              <a:rPr lang="en-US" smtClean="0"/>
              <a:t>15 May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2" Target="../slideLayouts/slideLayout2.xml" Type="http://schemas.openxmlformats.org/officeDocument/2006/relationships/slideLayout"/><Relationship Id="rId16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theme/theme1.xml" Type="http://schemas.openxmlformats.org/officeDocument/2006/relationships/theme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1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A462DF54-D93F-4923-8280-8FB67FB80060}" type="datetime3">
              <a:rPr lang="en-US" smtClean="0"/>
              <a:t>15 May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3D538F9-49A3-B84F-B36B-A7030CDE5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www.ngs.noaa.gov/web_services/ncat/index.shtml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github.com/noaa-ngs/ncat-lib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8.xml" Type="http://schemas.openxmlformats.org/officeDocument/2006/relationships/slideLayout"/><Relationship Id="rId6" Target="../media/image17.jpeg" Type="http://schemas.openxmlformats.org/officeDocument/2006/relationships/image"/><Relationship Id="rId5" Target="../media/image18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s.noaa.gov/ADVISOR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81F2AE08-6BDE-4BF0-A9DA-569A0626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755" y="1288778"/>
            <a:ext cx="10525245" cy="1823068"/>
          </a:xfrm>
        </p:spPr>
        <p:txBody>
          <a:bodyPr anchor="t">
            <a:normAutofit/>
          </a:bodyPr>
          <a:lstStyle/>
          <a:p>
            <a:r>
              <a:rPr lang="en-US" dirty="0"/>
              <a:t>State Plane Coordinate System</a:t>
            </a:r>
            <a:br>
              <a:rPr lang="en-US" dirty="0"/>
            </a:br>
            <a:r>
              <a:rPr lang="en-US" sz="3733" dirty="0"/>
              <a:t>Making Earth Flat… One Zone at a Time!</a:t>
            </a:r>
            <a:endParaRPr lang="en-US" dirty="0"/>
          </a:p>
        </p:txBody>
      </p:sp>
      <p:sp>
        <p:nvSpPr>
          <p:cNvPr id="15" name="Event">
            <a:extLst>
              <a:ext uri="{FF2B5EF4-FFF2-40B4-BE49-F238E27FC236}">
                <a16:creationId xmlns:a16="http://schemas.microsoft.com/office/drawing/2014/main" id="{7A4A8595-C901-4916-B243-6D2AD16E6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111846"/>
            <a:ext cx="12192000" cy="108423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WV </a:t>
            </a:r>
            <a:r>
              <a:rPr lang="en-US" sz="2400" i="1" dirty="0" err="1">
                <a:solidFill>
                  <a:schemeClr val="tx1"/>
                </a:solidFill>
              </a:rPr>
              <a:t>GeoCon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May 2024</a:t>
            </a:r>
          </a:p>
        </p:txBody>
      </p:sp>
      <p:sp>
        <p:nvSpPr>
          <p:cNvPr id="16" name="Name POC">
            <a:extLst>
              <a:ext uri="{FF2B5EF4-FFF2-40B4-BE49-F238E27FC236}">
                <a16:creationId xmlns:a16="http://schemas.microsoft.com/office/drawing/2014/main" id="{F6137DED-D925-4B47-B611-ADB0471A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196080"/>
            <a:ext cx="12191999" cy="2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  <a:p>
            <a:pPr algn="ctr">
              <a:spcBef>
                <a:spcPts val="2400"/>
              </a:spcBef>
            </a:pP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C3838-0B60-4590-89A9-5EDA0E77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F3F7-9A7E-47EA-B130-A7C1F02D4B34}" type="datetime3">
              <a:rPr lang="en-US" smtClean="0"/>
              <a:t>15 May 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A34F6-BD3D-4F5E-9681-6F254CAF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1" y="887968"/>
            <a:ext cx="9144000" cy="4787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sz="54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sz="54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sz="5400" b="1" spc="-20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</a:t>
            </a:r>
            <a:r>
              <a:rPr sz="54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Reference</a:t>
            </a:r>
            <a:r>
              <a:rPr lang="en-US" sz="54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sz="54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Frame of</a:t>
            </a:r>
            <a:r>
              <a:rPr sz="5400" b="1" spc="-33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sz="54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</a:t>
            </a:r>
            <a:r>
              <a:rPr lang="en-US" sz="54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endParaRPr lang="en-US" sz="4400" b="1" spc="-7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sz="60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NATRF2022</a:t>
            </a:r>
            <a:endParaRPr lang="en-US" sz="6000" b="1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endParaRPr lang="en-US" sz="4400" b="1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54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(pronounced: </a:t>
            </a:r>
            <a:r>
              <a:rPr lang="en-US" sz="5400" b="1" spc="-20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nat</a:t>
            </a:r>
            <a:r>
              <a:rPr lang="en-US" sz="54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-ref)</a:t>
            </a:r>
            <a:endParaRPr sz="54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007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326714" y="1418417"/>
            <a:ext cx="11554511" cy="4928772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Existing, accepted terminology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nternational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TRF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first realization of the ITRF was 1992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NATRF2022 will be based on ITRF2020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Horizontal Datum – misnomer for NAD83</a:t>
            </a:r>
          </a:p>
          <a:p>
            <a:pPr lvl="2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274638"/>
            <a:ext cx="12192000" cy="114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867" dirty="0">
                <a:latin typeface="Cambria" panose="02040503050406030204" pitchFamily="18" charset="0"/>
                <a:ea typeface="Cambria" panose="02040503050406030204" pitchFamily="18" charset="0"/>
              </a:rPr>
              <a:t>Terrestrial Reference Frame?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0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96" y="176896"/>
            <a:ext cx="6547608" cy="6547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6595" y="238451"/>
            <a:ext cx="36179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Watch the grid!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40" y="108206"/>
            <a:ext cx="37567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133" y="5236366"/>
            <a:ext cx="2961268" cy="707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6932" marR="713705" defTabSz="457189" fontAlgn="base">
              <a:spcBef>
                <a:spcPts val="3000"/>
              </a:spcBef>
              <a:spcAft>
                <a:spcPct val="0"/>
              </a:spcAft>
              <a:tabLst>
                <a:tab pos="473263" algn="l"/>
                <a:tab pos="474109" algn="l"/>
                <a:tab pos="6531707" algn="l"/>
              </a:tabLst>
              <a:defRPr/>
            </a:pPr>
            <a:r>
              <a:rPr lang="en-US" sz="4000" i="1" spc="-20" dirty="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Drift…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9051" y="6249367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Epoch:</a:t>
            </a:r>
          </a:p>
        </p:txBody>
      </p:sp>
    </p:spTree>
    <p:extLst>
      <p:ext uri="{BB962C8B-B14F-4D97-AF65-F5344CB8AC3E}">
        <p14:creationId xmlns:p14="http://schemas.microsoft.com/office/powerpoint/2010/main" val="25336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1524000" y="343292"/>
            <a:ext cx="9144000" cy="836918"/>
          </a:xfrm>
          <a:prstGeom prst="rect">
            <a:avLst/>
          </a:prstGeom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5333" spc="-13" dirty="0">
                <a:cs typeface="Calibri"/>
              </a:rPr>
              <a:t>Plate-Fixed NSRS TRFs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32841" y="1548589"/>
            <a:ext cx="35300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constant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rotating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554864" y="1548588"/>
            <a:ext cx="5113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rotating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ITRF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constant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NATRF2022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6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310" y="1152105"/>
            <a:ext cx="10286767" cy="22542315"/>
            <a:chOff x="-415691" y="1152105"/>
            <a:chExt cx="10286766" cy="22542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5" y="1152105"/>
              <a:ext cx="10058400" cy="56009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415691" y="18093503"/>
              <a:ext cx="10058400" cy="560091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2"/>
            <a:ext cx="12192000" cy="755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constant frame, rotating plate</a:t>
            </a:r>
          </a:p>
        </p:txBody>
      </p:sp>
    </p:spTree>
    <p:extLst>
      <p:ext uri="{BB962C8B-B14F-4D97-AF65-F5344CB8AC3E}">
        <p14:creationId xmlns:p14="http://schemas.microsoft.com/office/powerpoint/2010/main" val="3103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4632" y="602007"/>
            <a:ext cx="10785848" cy="23092412"/>
            <a:chOff x="-849368" y="602007"/>
            <a:chExt cx="10785848" cy="23092412"/>
          </a:xfrm>
        </p:grpSpPr>
        <p:grpSp>
          <p:nvGrpSpPr>
            <p:cNvPr id="4" name="Group 3"/>
            <p:cNvGrpSpPr/>
            <p:nvPr/>
          </p:nvGrpSpPr>
          <p:grpSpPr>
            <a:xfrm>
              <a:off x="-415691" y="1152105"/>
              <a:ext cx="10286766" cy="22542314"/>
              <a:chOff x="-415691" y="1152105"/>
              <a:chExt cx="10286766" cy="2254231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325" y="1152105"/>
                <a:ext cx="10058400" cy="560091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-415691" y="18093503"/>
                <a:ext cx="10058400" cy="5600916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0"/>
            <a:ext cx="12192000" cy="755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rotating frame, constant with plate</a:t>
            </a:r>
          </a:p>
        </p:txBody>
      </p:sp>
      <p:sp>
        <p:nvSpPr>
          <p:cNvPr id="26" name="object 2"/>
          <p:cNvSpPr txBox="1">
            <a:spLocks noGrp="1"/>
          </p:cNvSpPr>
          <p:nvPr>
            <p:ph type="title" idx="4294967295"/>
          </p:nvPr>
        </p:nvSpPr>
        <p:spPr>
          <a:xfrm>
            <a:off x="4322234" y="749671"/>
            <a:ext cx="3547533" cy="7549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4800" spc="-13" dirty="0">
                <a:cs typeface="Calibri"/>
              </a:rPr>
              <a:t>Plate-Fixed</a:t>
            </a:r>
          </a:p>
        </p:txBody>
      </p:sp>
    </p:spTree>
    <p:extLst>
      <p:ext uri="{BB962C8B-B14F-4D97-AF65-F5344CB8AC3E}">
        <p14:creationId xmlns:p14="http://schemas.microsoft.com/office/powerpoint/2010/main" val="31365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74632" y="602007"/>
            <a:ext cx="10785848" cy="23092412"/>
            <a:chOff x="-849368" y="602007"/>
            <a:chExt cx="10785848" cy="23092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0FAA5C-B762-4CB0-9D29-8BEBDA835F9C}"/>
                </a:ext>
              </a:extLst>
            </p:cNvPr>
            <p:cNvGrpSpPr/>
            <p:nvPr/>
          </p:nvGrpSpPr>
          <p:grpSpPr>
            <a:xfrm>
              <a:off x="-849368" y="602007"/>
              <a:ext cx="10785848" cy="23092412"/>
              <a:chOff x="-849368" y="602007"/>
              <a:chExt cx="10785848" cy="23092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EC80D5-AED2-4F5E-A850-19C708E72E79}"/>
                  </a:ext>
                </a:extLst>
              </p:cNvPr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9DB4685-4BE3-44B2-9A42-5E7B4C729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4AF1668-2116-47EE-B50C-4DB1D54AB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27AD56-817E-42B6-9482-FDA647469FF8}"/>
                  </a:ext>
                </a:extLst>
              </p:cNvPr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1218598-0C98-46AB-8882-51E4FE3626FB}"/>
                  </a:ext>
                </a:extLst>
              </p:cNvPr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5203577-E8F2-4BB3-A72A-94F0E9705534}"/>
                  </a:ext>
                </a:extLst>
              </p:cNvPr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1CC143-7244-4543-9187-388F40FCE4BE}"/>
                  </a:ext>
                </a:extLst>
              </p:cNvPr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4833F8C-1225-4F46-9EE9-377CB43F119F}"/>
                  </a:ext>
                </a:extLst>
              </p:cNvPr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F4A4F93-1BC4-45E2-8A95-6F1F27132F1E}"/>
                  </a:ext>
                </a:extLst>
              </p:cNvPr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D9C65C-7276-4178-8E95-5A3F0ADD86A7}"/>
                  </a:ext>
                </a:extLst>
              </p:cNvPr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955CC27-2B73-425D-908D-17314D49DB57}"/>
                  </a:ext>
                </a:extLst>
              </p:cNvPr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19E9665-4FCA-419D-9B30-46FE080F27D6}"/>
                  </a:ext>
                </a:extLst>
              </p:cNvPr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5DCBA5C-A91E-410E-B9CB-2E13E385AC8F}"/>
                  </a:ext>
                </a:extLst>
              </p:cNvPr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7E39F5-DAF7-426E-888B-FA53CF39F079}"/>
                  </a:ext>
                </a:extLst>
              </p:cNvPr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46F113-93A2-4BBD-A364-6C7D2515C3B6}"/>
                  </a:ext>
                </a:extLst>
              </p:cNvPr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52DED6B-503F-457D-AE3D-FAFB415E565F}"/>
                  </a:ext>
                </a:extLst>
              </p:cNvPr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88">
                <a:extLst>
                  <a:ext uri="{FF2B5EF4-FFF2-40B4-BE49-F238E27FC236}">
                    <a16:creationId xmlns:a16="http://schemas.microsoft.com/office/drawing/2014/main" id="{DCDFFED4-2671-4AEB-809E-D4908FF23AB7}"/>
                  </a:ext>
                </a:extLst>
              </p:cNvPr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94">
                <a:extLst>
                  <a:ext uri="{FF2B5EF4-FFF2-40B4-BE49-F238E27FC236}">
                    <a16:creationId xmlns:a16="http://schemas.microsoft.com/office/drawing/2014/main" id="{DCC407A2-287E-4875-90D4-1F066B5D89BA}"/>
                  </a:ext>
                </a:extLst>
              </p:cNvPr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95">
                <a:extLst>
                  <a:ext uri="{FF2B5EF4-FFF2-40B4-BE49-F238E27FC236}">
                    <a16:creationId xmlns:a16="http://schemas.microsoft.com/office/drawing/2014/main" id="{6E66ADA6-5BED-4B34-A047-01E0A35B1646}"/>
                  </a:ext>
                </a:extLst>
              </p:cNvPr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96">
                <a:extLst>
                  <a:ext uri="{FF2B5EF4-FFF2-40B4-BE49-F238E27FC236}">
                    <a16:creationId xmlns:a16="http://schemas.microsoft.com/office/drawing/2014/main" id="{3826B369-3382-4C9B-8FE9-AD8CCC9AE3FA}"/>
                  </a:ext>
                </a:extLst>
              </p:cNvPr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97">
                <a:extLst>
                  <a:ext uri="{FF2B5EF4-FFF2-40B4-BE49-F238E27FC236}">
                    <a16:creationId xmlns:a16="http://schemas.microsoft.com/office/drawing/2014/main" id="{5A04930E-04B7-41F3-8A00-E304EF5BFE62}"/>
                  </a:ext>
                </a:extLst>
              </p:cNvPr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98">
                <a:extLst>
                  <a:ext uri="{FF2B5EF4-FFF2-40B4-BE49-F238E27FC236}">
                    <a16:creationId xmlns:a16="http://schemas.microsoft.com/office/drawing/2014/main" id="{83D2D810-A5FE-49D3-B810-69B5C729C4D0}"/>
                  </a:ext>
                </a:extLst>
              </p:cNvPr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8A28D-4E5E-464D-9907-E32EB25F6ACD}"/>
                </a:ext>
              </a:extLst>
            </p:cNvPr>
            <p:cNvSpPr/>
            <p:nvPr/>
          </p:nvSpPr>
          <p:spPr>
            <a:xfrm>
              <a:off x="6358007" y="3419754"/>
              <a:ext cx="141064" cy="16294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A1389F58-F6F7-4C6F-AC48-93F986056D1E}"/>
              </a:ext>
            </a:extLst>
          </p:cNvPr>
          <p:cNvSpPr/>
          <p:nvPr/>
        </p:nvSpPr>
        <p:spPr>
          <a:xfrm rot="923700" flipH="1">
            <a:off x="2099344" y="3320384"/>
            <a:ext cx="9265291" cy="9260859"/>
          </a:xfrm>
          <a:prstGeom prst="arc">
            <a:avLst>
              <a:gd name="adj1" fmla="val 16200000"/>
              <a:gd name="adj2" fmla="val 17374577"/>
            </a:avLst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09394-EFF8-45B1-8F24-9F5513A67B44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23872A-A23C-4687-9B23-2621B7E0826F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338E07-8D2E-41EF-8053-D2D6170D3642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7A6CFE-5860-459A-BE18-30BF3F312E1B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92CE49-919B-437F-BD7C-848B848D3408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06F02-78AD-4B6C-A4C7-F2CF3D5F72E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FB512-50E1-4330-874A-FC138DD49537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4D2E9-EC32-4B18-A305-6B48EDB50DF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5342C3-F414-46AF-BC19-B859A3036ECA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48838-0A0F-47D6-BC2E-CF342F9EE763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1BDA3A-BD0C-48CB-A09D-680656A7505E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84897B-5BE5-49D9-BF5C-C1353170B68C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533E05-5D04-4E48-948F-D6C665A56917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A1D3FBBA-354D-4EDC-800F-D8BEF167BF40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01A2CFFB-EB28-45CE-8CB0-1672826CC319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CFA0F56-6738-4824-AE63-84DCF421C71F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1D0D456E-72BD-48B1-B9AF-C56112B892D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5D727E83-65EA-44F1-9CE0-F084D6ECEF50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64179DF1-715E-40EA-90A4-FB20325E104F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title">
            <a:extLst>
              <a:ext uri="{FF2B5EF4-FFF2-40B4-BE49-F238E27FC236}">
                <a16:creationId xmlns:a16="http://schemas.microsoft.com/office/drawing/2014/main" id="{EEF895EC-4A5B-4E3C-BC23-A527B301D396}"/>
              </a:ext>
            </a:extLst>
          </p:cNvPr>
          <p:cNvSpPr txBox="1"/>
          <p:nvPr/>
        </p:nvSpPr>
        <p:spPr>
          <a:xfrm>
            <a:off x="0" y="0"/>
            <a:ext cx="12192000" cy="759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your choice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know epoch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if you know epoch">
            <a:extLst>
              <a:ext uri="{FF2B5EF4-FFF2-40B4-BE49-F238E27FC236}">
                <a16:creationId xmlns:a16="http://schemas.microsoft.com/office/drawing/2014/main" id="{0A0424CE-156D-4A35-B3F2-933223922CAA}"/>
              </a:ext>
            </a:extLst>
          </p:cNvPr>
          <p:cNvSpPr txBox="1"/>
          <p:nvPr/>
        </p:nvSpPr>
        <p:spPr>
          <a:xfrm>
            <a:off x="0" y="-4202"/>
            <a:ext cx="12192000" cy="637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if you know epoch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8000" decel="8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DCF4D7-01B6-4DCE-9B94-6743F8678F19}"/>
              </a:ext>
            </a:extLst>
          </p:cNvPr>
          <p:cNvSpPr/>
          <p:nvPr/>
        </p:nvSpPr>
        <p:spPr>
          <a:xfrm>
            <a:off x="1596001" y="1232189"/>
            <a:ext cx="8488676" cy="1388907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6000" y="4543779"/>
            <a:ext cx="8488675" cy="1772355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1596000" y="2686501"/>
            <a:ext cx="8488675" cy="1772355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821" y="1181101"/>
            <a:ext cx="8825681" cy="55498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Conversion</a:t>
            </a:r>
            <a:endParaRPr lang="en-US" sz="2000" dirty="0"/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800" dirty="0"/>
              <a:t>change the </a:t>
            </a:r>
            <a:r>
              <a:rPr lang="en-US" sz="2800" b="1" i="1" dirty="0"/>
              <a:t>type</a:t>
            </a:r>
            <a:r>
              <a:rPr lang="en-US" sz="2800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000" dirty="0">
                <a:sym typeface="Wingdings" panose="05000000000000000000" pitchFamily="2" charset="2"/>
              </a:rPr>
              <a:t>NAD83(2011) </a:t>
            </a:r>
            <a:r>
              <a:rPr lang="en-US" sz="2000" b="1" i="1" dirty="0"/>
              <a:t>latitude &amp; longitude </a:t>
            </a:r>
            <a:r>
              <a:rPr lang="en-US" sz="2000" dirty="0">
                <a:sym typeface="Wingdings" panose="05000000000000000000" pitchFamily="2" charset="2"/>
              </a:rPr>
              <a:t> NAD83(2011)</a:t>
            </a:r>
            <a:r>
              <a:rPr lang="en-US" sz="2000" dirty="0"/>
              <a:t> </a:t>
            </a:r>
            <a:r>
              <a:rPr lang="en-US" sz="2000" b="1" i="1" dirty="0"/>
              <a:t>SPCS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800" b="1" dirty="0"/>
              <a:t>Transformation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800" dirty="0"/>
              <a:t>change the </a:t>
            </a:r>
            <a:r>
              <a:rPr lang="en-US" sz="2800" b="1" i="1" dirty="0"/>
              <a:t>datum</a:t>
            </a:r>
            <a:r>
              <a:rPr lang="en-US" sz="2800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000" b="1" i="1" dirty="0"/>
              <a:t>NGVD29</a:t>
            </a:r>
            <a:r>
              <a:rPr lang="en-US" sz="2000" i="1" dirty="0"/>
              <a:t> </a:t>
            </a:r>
            <a:r>
              <a:rPr lang="en-US" sz="2000" dirty="0"/>
              <a:t>height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i="1" dirty="0"/>
              <a:t>NAVD88</a:t>
            </a:r>
            <a:r>
              <a:rPr lang="en-US" sz="2000" i="1" dirty="0"/>
              <a:t> </a:t>
            </a:r>
            <a:r>
              <a:rPr lang="en-US" sz="2000" dirty="0"/>
              <a:t>height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000" b="1" i="1" dirty="0"/>
              <a:t>NAD 27 </a:t>
            </a:r>
            <a:r>
              <a:rPr lang="en-US" sz="2000" dirty="0"/>
              <a:t>latitude &amp; longitude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i="1" dirty="0"/>
              <a:t>NAD 83(2011) </a:t>
            </a:r>
            <a:r>
              <a:rPr lang="en-US" sz="2000" dirty="0"/>
              <a:t>latitude &amp; longitude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/>
              <a:t>Propagation</a:t>
            </a:r>
            <a:endParaRPr lang="en-US" sz="2000" dirty="0"/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800" dirty="0"/>
              <a:t>change the </a:t>
            </a:r>
            <a:r>
              <a:rPr lang="en-US" sz="2800" b="1" i="1" dirty="0"/>
              <a:t>epoch</a:t>
            </a:r>
            <a:r>
              <a:rPr lang="en-US" sz="2800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000" dirty="0"/>
              <a:t>NATRF2022 </a:t>
            </a:r>
            <a:r>
              <a:rPr lang="en-US" sz="2000" b="1" i="1" dirty="0"/>
              <a:t>epoch 2020.00</a:t>
            </a:r>
            <a:r>
              <a:rPr lang="en-US" sz="2000" dirty="0"/>
              <a:t> to NATRF2022 </a:t>
            </a:r>
            <a:r>
              <a:rPr lang="en-US" sz="2000" b="1" i="1" dirty="0"/>
              <a:t>epoch 2023.243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258C19-2F64-4EAA-B34C-016C4EDB4B16}"/>
              </a:ext>
            </a:extLst>
          </p:cNvPr>
          <p:cNvSpPr txBox="1">
            <a:spLocks/>
          </p:cNvSpPr>
          <p:nvPr/>
        </p:nvSpPr>
        <p:spPr bwMode="auto">
          <a:xfrm>
            <a:off x="1524001" y="274639"/>
            <a:ext cx="9160331" cy="8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Terminology 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Changing Coordinates</a:t>
            </a:r>
          </a:p>
        </p:txBody>
      </p:sp>
    </p:spTree>
    <p:extLst>
      <p:ext uri="{BB962C8B-B14F-4D97-AF65-F5344CB8AC3E}">
        <p14:creationId xmlns:p14="http://schemas.microsoft.com/office/powerpoint/2010/main" val="25385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1BF13C1-A33F-4B70-8474-233A19389343}"/>
              </a:ext>
            </a:extLst>
          </p:cNvPr>
          <p:cNvPicPr/>
          <p:nvPr/>
        </p:nvPicPr>
        <p:blipFill rotWithShape="1">
          <a:blip cstate="print" r:embed="rId3"/>
          <a:srcRect b="4" l="14" r="-1" t="60"/>
          <a:stretch/>
        </p:blipFill>
        <p:spPr>
          <a:xfrm>
            <a:off x="1185576" y="0"/>
            <a:ext cx="98254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7E006-4C77-4236-9CE6-E570D2D4D4C3}"/>
              </a:ext>
            </a:extLst>
          </p:cNvPr>
          <p:cNvSpPr txBox="1"/>
          <p:nvPr/>
        </p:nvSpPr>
        <p:spPr bwMode="auto">
          <a:xfrm>
            <a:off x="1524000" y="2"/>
            <a:ext cx="9144000" cy="5693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3100">
                <a:latin charset="0" panose="02040503050406030204" pitchFamily="18" typeface="Cambria"/>
                <a:ea charset="0" panose="02040503050406030204" pitchFamily="18" typeface="Cambria"/>
              </a:rPr>
              <a:t>Estimated Geometric Change - Horizontal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27FD0-2B0C-4549-8B66-AADDD8EE9E43}"/>
              </a:ext>
            </a:extLst>
          </p:cNvPr>
          <p:cNvSpPr txBox="1"/>
          <p:nvPr/>
        </p:nvSpPr>
        <p:spPr bwMode="auto">
          <a:xfrm>
            <a:off x="2938464" y="567275"/>
            <a:ext cx="6315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3200">
                <a:latin charset="0" panose="02040503050406030204" pitchFamily="18" typeface="Cambria"/>
                <a:ea charset="0" panose="02040503050406030204" pitchFamily="18" typeface="Cambria"/>
              </a:rPr>
              <a:t>NAD83 (2011) </a:t>
            </a:r>
            <a:r>
              <a:rPr dirty="0" lang="en-US" sz="3200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 NATRF2022</a:t>
            </a:r>
            <a:endParaRPr dirty="0" lang="en-US" sz="3200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AE50-4102-41B7-86E3-59632E0311E8}"/>
              </a:ext>
            </a:extLst>
          </p:cNvPr>
          <p:cNvSpPr txBox="1"/>
          <p:nvPr/>
        </p:nvSpPr>
        <p:spPr bwMode="auto">
          <a:xfrm rot="19160232">
            <a:off x="7053821" y="4120926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3.6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7F4F5-D74D-4642-A75B-553B504FCF7B}"/>
              </a:ext>
            </a:extLst>
          </p:cNvPr>
          <p:cNvSpPr txBox="1"/>
          <p:nvPr/>
        </p:nvSpPr>
        <p:spPr bwMode="auto">
          <a:xfrm rot="19731704">
            <a:off x="6553213" y="1629850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4.3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8E5B6-3494-4A65-B32E-7F0D0F9CFA6C}"/>
              </a:ext>
            </a:extLst>
          </p:cNvPr>
          <p:cNvSpPr txBox="1"/>
          <p:nvPr/>
        </p:nvSpPr>
        <p:spPr bwMode="auto">
          <a:xfrm rot="19603532">
            <a:off x="7062421" y="2743854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3.9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56F6F23-74DA-4424-931E-E58FFB8C7C63}"/>
              </a:ext>
            </a:extLst>
          </p:cNvPr>
          <p:cNvSpPr/>
          <p:nvPr/>
        </p:nvSpPr>
        <p:spPr>
          <a:xfrm rot="18732100">
            <a:off x="4232434" y="1735830"/>
            <a:ext cx="790575" cy="3386341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r>
              <a:rPr dirty="0" lang="en-US" sz="28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Direction of Shift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03E20-CC9A-4694-91E8-FC164E571726}"/>
              </a:ext>
            </a:extLst>
          </p:cNvPr>
          <p:cNvSpPr txBox="1"/>
          <p:nvPr/>
        </p:nvSpPr>
        <p:spPr bwMode="auto">
          <a:xfrm rot="19275728">
            <a:off x="4323111" y="1297294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4.6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13031-26E7-4DB3-B3DD-C3911359ECC6}"/>
              </a:ext>
            </a:extLst>
          </p:cNvPr>
          <p:cNvSpPr txBox="1"/>
          <p:nvPr/>
        </p:nvSpPr>
        <p:spPr bwMode="auto">
          <a:xfrm rot="19028476">
            <a:off x="8065443" y="5826233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3.0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1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79" y="1409704"/>
            <a:ext cx="11547707" cy="5448296"/>
          </a:xfrm>
        </p:spPr>
        <p:txBody>
          <a:bodyPr/>
          <a:lstStyle/>
          <a:p>
            <a:pPr marL="535504" lvl="1">
              <a:spcAft>
                <a:spcPts val="1200"/>
              </a:spcAft>
            </a:pPr>
            <a:r>
              <a:rPr lang="en-US" dirty="0"/>
              <a:t>What’s the goal of NATRF2022?</a:t>
            </a:r>
          </a:p>
          <a:p>
            <a:pPr marL="1071007" lvl="2">
              <a:spcAft>
                <a:spcPts val="1200"/>
              </a:spcAft>
            </a:pPr>
            <a:r>
              <a:rPr lang="en-US" dirty="0"/>
              <a:t>Give you the </a:t>
            </a:r>
            <a:r>
              <a:rPr lang="en-US" b="1" dirty="0"/>
              <a:t>stability</a:t>
            </a:r>
            <a:r>
              <a:rPr lang="en-US" dirty="0"/>
              <a:t> in positions that you expect</a:t>
            </a:r>
          </a:p>
          <a:p>
            <a:pPr marL="535504" lvl="1">
              <a:spcAft>
                <a:spcPts val="1200"/>
              </a:spcAft>
            </a:pPr>
            <a:r>
              <a:rPr lang="en-US" dirty="0"/>
              <a:t>That’s the point of Reference Epochs (REs)</a:t>
            </a:r>
          </a:p>
          <a:p>
            <a:pPr marL="1071007" lvl="2">
              <a:spcAft>
                <a:spcPts val="1200"/>
              </a:spcAft>
            </a:pPr>
            <a:r>
              <a:rPr lang="en-US" dirty="0"/>
              <a:t>Akin to the different realizations of NAD83</a:t>
            </a:r>
          </a:p>
          <a:p>
            <a:pPr marL="1071007" lvl="2">
              <a:spcAft>
                <a:spcPts val="1200"/>
              </a:spcAft>
            </a:pPr>
            <a:r>
              <a:rPr lang="en-US" dirty="0"/>
              <a:t>REs will be published every 5 or 10 years</a:t>
            </a:r>
          </a:p>
          <a:p>
            <a:pPr marL="1526079" lvl="3">
              <a:spcAft>
                <a:spcPts val="1200"/>
              </a:spcAft>
            </a:pPr>
            <a:r>
              <a:rPr lang="en-US" dirty="0"/>
              <a:t>you choose when you update</a:t>
            </a:r>
          </a:p>
          <a:p>
            <a:pPr marL="1526079" lvl="3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we expect many users will adopt our first Reference Epoch Coordinates (RECs), then stay there long term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E5822-5EFD-4811-AF4F-97300EE60D91}"/>
              </a:ext>
            </a:extLst>
          </p:cNvPr>
          <p:cNvSpPr txBox="1"/>
          <p:nvPr/>
        </p:nvSpPr>
        <p:spPr>
          <a:xfrm>
            <a:off x="9077936" y="4224143"/>
            <a:ext cx="24102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i="1" dirty="0">
                <a:latin typeface="Cambria" panose="02040503050406030204" pitchFamily="18" charset="0"/>
                <a:ea typeface="Cambria" panose="02040503050406030204" pitchFamily="18" charset="0"/>
              </a:rPr>
              <a:t>aka versions</a:t>
            </a:r>
            <a:endParaRPr lang="en-US" sz="1467" i="1" dirty="0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C326BCE3-AA3E-432D-B888-29DD91E301B9}"/>
              </a:ext>
            </a:extLst>
          </p:cNvPr>
          <p:cNvSpPr/>
          <p:nvPr/>
        </p:nvSpPr>
        <p:spPr>
          <a:xfrm flipV="1">
            <a:off x="5950233" y="4308935"/>
            <a:ext cx="3187700" cy="271464"/>
          </a:xfrm>
          <a:prstGeom prst="bentArrow">
            <a:avLst>
              <a:gd name="adj1" fmla="val 25000"/>
              <a:gd name="adj2" fmla="val 32953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2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860094"/>
            <a:ext cx="8229600" cy="40266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Organizational Structure</a:t>
            </a:r>
          </a:p>
        </p:txBody>
      </p:sp>
      <p:pic>
        <p:nvPicPr>
          <p:cNvPr id="4" name="DoC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836" y="1386457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OA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878" y="2843650"/>
            <a:ext cx="1135711" cy="113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NGS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11" y="5272873"/>
            <a:ext cx="1258635" cy="12656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96000" y="2368852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713968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06275" y="4780654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981200" y="4939674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Preparing for New Datums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03" y="1409704"/>
            <a:ext cx="11537795" cy="5448296"/>
          </a:xfrm>
        </p:spPr>
        <p:txBody>
          <a:bodyPr>
            <a:normAutofit/>
          </a:bodyPr>
          <a:lstStyle/>
          <a:p>
            <a:pPr marL="380990" lvl="1">
              <a:spcAft>
                <a:spcPts val="1200"/>
              </a:spcAft>
            </a:pPr>
            <a:r>
              <a:rPr lang="en-US" dirty="0"/>
              <a:t>Two factors will dictate your frequency of coordinate updates</a:t>
            </a:r>
          </a:p>
          <a:p>
            <a:pPr marL="1071007" lvl="2" indent="-514338">
              <a:spcAft>
                <a:spcPts val="1200"/>
              </a:spcAft>
              <a:buFont typeface="+mj-lt"/>
              <a:buAutoNum type="arabicParenR"/>
            </a:pPr>
            <a:r>
              <a:rPr lang="en-US" dirty="0"/>
              <a:t>Your accuracy needs</a:t>
            </a:r>
          </a:p>
          <a:p>
            <a:pPr marL="1071007" lvl="2" indent="-514338">
              <a:spcAft>
                <a:spcPts val="1200"/>
              </a:spcAft>
              <a:buFont typeface="+mj-lt"/>
              <a:buAutoNum type="arabicParenR"/>
            </a:pPr>
            <a:r>
              <a:rPr lang="en-US" dirty="0"/>
              <a:t>The region you work in </a:t>
            </a:r>
            <a:r>
              <a:rPr lang="en-US" dirty="0">
                <a:sym typeface="Wingdings" panose="05000000000000000000" pitchFamily="2" charset="2"/>
              </a:rPr>
              <a:t> tectonic motion</a:t>
            </a:r>
            <a:endParaRPr lang="en-US" dirty="0"/>
          </a:p>
          <a:p>
            <a:pPr marL="1754673" lvl="3">
              <a:spcAft>
                <a:spcPts val="1200"/>
              </a:spcAft>
            </a:pPr>
            <a:r>
              <a:rPr lang="en-US" dirty="0"/>
              <a:t>Do manholes need cm-level updates annually?</a:t>
            </a:r>
          </a:p>
          <a:p>
            <a:pPr marL="1754673" lvl="3">
              <a:spcAft>
                <a:spcPts val="1200"/>
              </a:spcAft>
            </a:pPr>
            <a:r>
              <a:rPr lang="en-US" dirty="0"/>
              <a:t>We accommodate that… you choose</a:t>
            </a:r>
          </a:p>
          <a:p>
            <a:pPr marL="1754673" lvl="3">
              <a:spcAft>
                <a:spcPts val="1200"/>
              </a:spcAft>
            </a:pPr>
            <a:r>
              <a:rPr lang="en-US" dirty="0"/>
              <a:t>Just because we’re chasing the millimeter… it doesn’t mean you need 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lang="en-US" dirty="0">
                <a:ea typeface="Cambria" panose="02040503050406030204" pitchFamily="18" charset="0"/>
              </a:rPr>
              <a:t>Preparing for New Datums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79" y="1409704"/>
            <a:ext cx="11597268" cy="5448296"/>
          </a:xfrm>
        </p:spPr>
        <p:txBody>
          <a:bodyPr>
            <a:normAutofit/>
          </a:bodyPr>
          <a:lstStyle/>
          <a:p>
            <a:pPr marL="380990" lvl="1">
              <a:spcAft>
                <a:spcPts val="1200"/>
              </a:spcAft>
            </a:pPr>
            <a:r>
              <a:rPr lang="en-US" sz="4267" dirty="0"/>
              <a:t>Know the epoch of your data/datasets</a:t>
            </a:r>
          </a:p>
          <a:p>
            <a:pPr marL="912261" lvl="2">
              <a:spcAft>
                <a:spcPts val="1200"/>
              </a:spcAft>
            </a:pPr>
            <a:r>
              <a:rPr lang="en-US" sz="3733" dirty="0"/>
              <a:t>consider how you will track this</a:t>
            </a:r>
          </a:p>
          <a:p>
            <a:pPr marL="1297485" lvl="3">
              <a:spcAft>
                <a:spcPts val="1200"/>
              </a:spcAft>
            </a:pPr>
            <a:r>
              <a:rPr lang="en-US" sz="3200" dirty="0"/>
              <a:t>full to-the-second timestamp on every feature?</a:t>
            </a:r>
          </a:p>
          <a:p>
            <a:pPr marL="1297485" lvl="3">
              <a:spcAft>
                <a:spcPts val="1200"/>
              </a:spcAft>
            </a:pPr>
            <a:r>
              <a:rPr lang="en-US" sz="3200" dirty="0"/>
              <a:t>labeling a year for each dataset?</a:t>
            </a:r>
          </a:p>
          <a:p>
            <a:pPr marL="1297485" lvl="3">
              <a:spcAft>
                <a:spcPts val="1200"/>
              </a:spcAft>
            </a:pPr>
            <a:r>
              <a:rPr lang="en-US" sz="3200" dirty="0"/>
              <a:t>something in-between that works for your needs?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4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lang="en-US" dirty="0">
                <a:ea typeface="Cambria" panose="02040503050406030204" pitchFamily="18" charset="0"/>
              </a:rPr>
              <a:t>Preparing for New Datums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91" y="1409704"/>
            <a:ext cx="11577444" cy="5448296"/>
          </a:xfrm>
        </p:spPr>
        <p:txBody>
          <a:bodyPr>
            <a:noAutofit/>
          </a:bodyPr>
          <a:lstStyle/>
          <a:p>
            <a:pPr marL="457189" lvl="1">
              <a:spcAft>
                <a:spcPts val="1200"/>
              </a:spcAft>
            </a:pPr>
            <a:r>
              <a:rPr lang="en-US" dirty="0"/>
              <a:t>Reprocessing your data</a:t>
            </a:r>
          </a:p>
          <a:p>
            <a:pPr marL="861992" lvl="2">
              <a:spcAft>
                <a:spcPts val="1200"/>
              </a:spcAft>
            </a:pPr>
            <a:r>
              <a:rPr lang="en-US" dirty="0"/>
              <a:t>in a perfect world, everyone would reprocess</a:t>
            </a:r>
          </a:p>
          <a:p>
            <a:pPr marL="1319180" lvl="3">
              <a:spcAft>
                <a:spcPts val="1200"/>
              </a:spcAft>
            </a:pPr>
            <a:r>
              <a:rPr lang="en-US" b="1" i="1" dirty="0"/>
              <a:t>What does this really mean?</a:t>
            </a:r>
          </a:p>
          <a:p>
            <a:pPr marL="1776369" lvl="4">
              <a:spcAft>
                <a:spcPts val="1200"/>
              </a:spcAft>
            </a:pPr>
            <a:r>
              <a:rPr lang="en-US" dirty="0"/>
              <a:t>consider a hydro-enforced DEM</a:t>
            </a:r>
          </a:p>
          <a:p>
            <a:pPr marL="2233557" lvl="5"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start over with the raw flight data (GNSS/IMU)</a:t>
            </a:r>
          </a:p>
          <a:p>
            <a:pPr marL="2233557" lvl="5"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generate new point clouds</a:t>
            </a:r>
          </a:p>
          <a:p>
            <a:pPr marL="2233557" lvl="5"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recreate all the drainage features in new datum</a:t>
            </a:r>
          </a:p>
          <a:p>
            <a:pPr marL="1319180" lvl="3">
              <a:spcAft>
                <a:spcPts val="1200"/>
              </a:spcAft>
            </a:pPr>
            <a:r>
              <a:rPr lang="en-US" sz="3733" b="1" i="1" dirty="0"/>
              <a:t>Unrealistic for vast majority</a:t>
            </a:r>
            <a:endParaRPr lang="en-US" sz="3733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6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dirty="0" lang="en-US">
                <a:ea charset="0" panose="02040503050406030204" pitchFamily="18" typeface="Cambria"/>
              </a:rPr>
              <a:t>Preparing for New Datums</a:t>
            </a:r>
            <a:endParaRPr dirty="0" lang="en-US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80" y="1257304"/>
            <a:ext cx="11587355" cy="5448296"/>
          </a:xfrm>
        </p:spPr>
        <p:txBody>
          <a:bodyPr/>
          <a:lstStyle/>
          <a:p>
            <a:pPr lvl="1" marL="457189">
              <a:spcAft>
                <a:spcPts val="1200"/>
              </a:spcAft>
            </a:pPr>
            <a:r>
              <a:rPr dirty="0" lang="en-US"/>
              <a:t>Transforming your data</a:t>
            </a:r>
          </a:p>
          <a:p>
            <a:pPr indent="0" lvl="2" marL="57149">
              <a:spcBef>
                <a:spcPts val="0"/>
              </a:spcBef>
              <a:spcAft>
                <a:spcPts val="1200"/>
              </a:spcAft>
              <a:buNone/>
            </a:pPr>
            <a:r>
              <a:rPr b="1" dirty="0" lang="en-US"/>
              <a:t>NGS Coordinate Conversion and Transformation Tool</a:t>
            </a:r>
          </a:p>
          <a:p>
            <a:pPr lvl="3" marL="971526">
              <a:spcAft>
                <a:spcPts val="1200"/>
              </a:spcAft>
            </a:pPr>
            <a:r>
              <a:rPr dirty="0" lang="en-US"/>
              <a:t>ASCII up/download, Web Services, or Download</a:t>
            </a:r>
          </a:p>
          <a:p>
            <a:pPr lvl="3" marL="971526">
              <a:spcAft>
                <a:spcPts val="1200"/>
              </a:spcAft>
            </a:pPr>
            <a:r>
              <a:rPr dirty="0" lang="en-US"/>
              <a:t>Source code on GitHub </a:t>
            </a:r>
            <a:r>
              <a:rPr dirty="0" lang="en-US">
                <a:sym charset="2" panose="05000000000000000000" pitchFamily="2" typeface="Wingdings"/>
              </a:rPr>
              <a:t> </a:t>
            </a:r>
            <a:r>
              <a:rPr dirty="0" lang="en-US"/>
              <a:t>github.com/</a:t>
            </a:r>
            <a:r>
              <a:rPr dirty="0" err="1" lang="en-US"/>
              <a:t>noaa-ngs</a:t>
            </a:r>
            <a:endParaRPr dirty="0" lang="en-US"/>
          </a:p>
          <a:p>
            <a:pPr lvl="3" marL="971526">
              <a:spcAft>
                <a:spcPts val="1200"/>
              </a:spcAft>
            </a:pPr>
            <a:r>
              <a:rPr b="1" dirty="0" i="1" lang="en-US"/>
              <a:t>ask your software provider(s) about integration</a:t>
            </a:r>
          </a:p>
          <a:p>
            <a:pPr lvl="4" marL="1196945">
              <a:spcAft>
                <a:spcPts val="1200"/>
              </a:spcAft>
            </a:pPr>
            <a:r>
              <a:rPr dirty="0" lang="en-US"/>
              <a:t>we envision COTS integrations as most popular method of access</a:t>
            </a: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1BB37688-A773-4123-9882-6F87D688B7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6" r="205"/>
          <a:stretch/>
        </p:blipFill>
        <p:spPr>
          <a:xfrm>
            <a:off x="8989981" y="5431362"/>
            <a:ext cx="2894739" cy="1274239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94ED4274-951B-47DB-8BAE-ACDA4C887DB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 l="30" r="356" t="70"/>
          <a:stretch/>
        </p:blipFill>
        <p:spPr>
          <a:xfrm>
            <a:off x="8954345" y="2787381"/>
            <a:ext cx="2469347" cy="89054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2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-600000">
            <a:off x="670560" y="646177"/>
            <a:ext cx="10785848" cy="23092412"/>
            <a:chOff x="-849368" y="602007"/>
            <a:chExt cx="10785848" cy="23092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0FAA5C-B762-4CB0-9D29-8BEBDA835F9C}"/>
                </a:ext>
              </a:extLst>
            </p:cNvPr>
            <p:cNvGrpSpPr/>
            <p:nvPr/>
          </p:nvGrpSpPr>
          <p:grpSpPr>
            <a:xfrm>
              <a:off x="-849368" y="602007"/>
              <a:ext cx="10785848" cy="23092412"/>
              <a:chOff x="-849368" y="602007"/>
              <a:chExt cx="10785848" cy="23092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EC80D5-AED2-4F5E-A850-19C708E72E79}"/>
                  </a:ext>
                </a:extLst>
              </p:cNvPr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9DB4685-4BE3-44B2-9A42-5E7B4C729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4AF1668-2116-47EE-B50C-4DB1D54AB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 hidden="1">
                <a:extLst>
                  <a:ext uri="{FF2B5EF4-FFF2-40B4-BE49-F238E27FC236}">
                    <a16:creationId xmlns:a16="http://schemas.microsoft.com/office/drawing/2014/main" id="{C127AD56-817E-42B6-9482-FDA647469FF8}"/>
                  </a:ext>
                </a:extLst>
              </p:cNvPr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 hidden="1">
                <a:extLst>
                  <a:ext uri="{FF2B5EF4-FFF2-40B4-BE49-F238E27FC236}">
                    <a16:creationId xmlns:a16="http://schemas.microsoft.com/office/drawing/2014/main" id="{F1218598-0C98-46AB-8882-51E4FE3626FB}"/>
                  </a:ext>
                </a:extLst>
              </p:cNvPr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 hidden="1">
                <a:extLst>
                  <a:ext uri="{FF2B5EF4-FFF2-40B4-BE49-F238E27FC236}">
                    <a16:creationId xmlns:a16="http://schemas.microsoft.com/office/drawing/2014/main" id="{A5203577-E8F2-4BB3-A72A-94F0E9705534}"/>
                  </a:ext>
                </a:extLst>
              </p:cNvPr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 hidden="1">
                <a:extLst>
                  <a:ext uri="{FF2B5EF4-FFF2-40B4-BE49-F238E27FC236}">
                    <a16:creationId xmlns:a16="http://schemas.microsoft.com/office/drawing/2014/main" id="{1F1CC143-7244-4543-9187-388F40FCE4BE}"/>
                  </a:ext>
                </a:extLst>
              </p:cNvPr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 hidden="1">
                <a:extLst>
                  <a:ext uri="{FF2B5EF4-FFF2-40B4-BE49-F238E27FC236}">
                    <a16:creationId xmlns:a16="http://schemas.microsoft.com/office/drawing/2014/main" id="{14833F8C-1225-4F46-9EE9-377CB43F119F}"/>
                  </a:ext>
                </a:extLst>
              </p:cNvPr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 hidden="1">
                <a:extLst>
                  <a:ext uri="{FF2B5EF4-FFF2-40B4-BE49-F238E27FC236}">
                    <a16:creationId xmlns:a16="http://schemas.microsoft.com/office/drawing/2014/main" id="{AF4A4F93-1BC4-45E2-8A95-6F1F27132F1E}"/>
                  </a:ext>
                </a:extLst>
              </p:cNvPr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 hidden="1">
                <a:extLst>
                  <a:ext uri="{FF2B5EF4-FFF2-40B4-BE49-F238E27FC236}">
                    <a16:creationId xmlns:a16="http://schemas.microsoft.com/office/drawing/2014/main" id="{ADD9C65C-7276-4178-8E95-5A3F0ADD86A7}"/>
                  </a:ext>
                </a:extLst>
              </p:cNvPr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 hidden="1">
                <a:extLst>
                  <a:ext uri="{FF2B5EF4-FFF2-40B4-BE49-F238E27FC236}">
                    <a16:creationId xmlns:a16="http://schemas.microsoft.com/office/drawing/2014/main" id="{8955CC27-2B73-425D-908D-17314D49DB57}"/>
                  </a:ext>
                </a:extLst>
              </p:cNvPr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 hidden="1">
                <a:extLst>
                  <a:ext uri="{FF2B5EF4-FFF2-40B4-BE49-F238E27FC236}">
                    <a16:creationId xmlns:a16="http://schemas.microsoft.com/office/drawing/2014/main" id="{119E9665-4FCA-419D-9B30-46FE080F27D6}"/>
                  </a:ext>
                </a:extLst>
              </p:cNvPr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 hidden="1">
                <a:extLst>
                  <a:ext uri="{FF2B5EF4-FFF2-40B4-BE49-F238E27FC236}">
                    <a16:creationId xmlns:a16="http://schemas.microsoft.com/office/drawing/2014/main" id="{25DCBA5C-A91E-410E-B9CB-2E13E385AC8F}"/>
                  </a:ext>
                </a:extLst>
              </p:cNvPr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 hidden="1">
                <a:extLst>
                  <a:ext uri="{FF2B5EF4-FFF2-40B4-BE49-F238E27FC236}">
                    <a16:creationId xmlns:a16="http://schemas.microsoft.com/office/drawing/2014/main" id="{727E39F5-DAF7-426E-888B-FA53CF39F079}"/>
                  </a:ext>
                </a:extLst>
              </p:cNvPr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 hidden="1">
                <a:extLst>
                  <a:ext uri="{FF2B5EF4-FFF2-40B4-BE49-F238E27FC236}">
                    <a16:creationId xmlns:a16="http://schemas.microsoft.com/office/drawing/2014/main" id="{CA46F113-93A2-4BBD-A364-6C7D2515C3B6}"/>
                  </a:ext>
                </a:extLst>
              </p:cNvPr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 hidden="1">
                <a:extLst>
                  <a:ext uri="{FF2B5EF4-FFF2-40B4-BE49-F238E27FC236}">
                    <a16:creationId xmlns:a16="http://schemas.microsoft.com/office/drawing/2014/main" id="{652DED6B-503F-457D-AE3D-FAFB415E565F}"/>
                  </a:ext>
                </a:extLst>
              </p:cNvPr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88" hidden="1">
                <a:extLst>
                  <a:ext uri="{FF2B5EF4-FFF2-40B4-BE49-F238E27FC236}">
                    <a16:creationId xmlns:a16="http://schemas.microsoft.com/office/drawing/2014/main" id="{DCDFFED4-2671-4AEB-809E-D4908FF23AB7}"/>
                  </a:ext>
                </a:extLst>
              </p:cNvPr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94" hidden="1">
                <a:extLst>
                  <a:ext uri="{FF2B5EF4-FFF2-40B4-BE49-F238E27FC236}">
                    <a16:creationId xmlns:a16="http://schemas.microsoft.com/office/drawing/2014/main" id="{DCC407A2-287E-4875-90D4-1F066B5D89BA}"/>
                  </a:ext>
                </a:extLst>
              </p:cNvPr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95" hidden="1">
                <a:extLst>
                  <a:ext uri="{FF2B5EF4-FFF2-40B4-BE49-F238E27FC236}">
                    <a16:creationId xmlns:a16="http://schemas.microsoft.com/office/drawing/2014/main" id="{6E66ADA6-5BED-4B34-A047-01E0A35B1646}"/>
                  </a:ext>
                </a:extLst>
              </p:cNvPr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96" hidden="1">
                <a:extLst>
                  <a:ext uri="{FF2B5EF4-FFF2-40B4-BE49-F238E27FC236}">
                    <a16:creationId xmlns:a16="http://schemas.microsoft.com/office/drawing/2014/main" id="{3826B369-3382-4C9B-8FE9-AD8CCC9AE3FA}"/>
                  </a:ext>
                </a:extLst>
              </p:cNvPr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97" hidden="1">
                <a:extLst>
                  <a:ext uri="{FF2B5EF4-FFF2-40B4-BE49-F238E27FC236}">
                    <a16:creationId xmlns:a16="http://schemas.microsoft.com/office/drawing/2014/main" id="{5A04930E-04B7-41F3-8A00-E304EF5BFE62}"/>
                  </a:ext>
                </a:extLst>
              </p:cNvPr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98" hidden="1">
                <a:extLst>
                  <a:ext uri="{FF2B5EF4-FFF2-40B4-BE49-F238E27FC236}">
                    <a16:creationId xmlns:a16="http://schemas.microsoft.com/office/drawing/2014/main" id="{83D2D810-A5FE-49D3-B810-69B5C729C4D0}"/>
                  </a:ext>
                </a:extLst>
              </p:cNvPr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8A28D-4E5E-464D-9907-E32EB25F6ACD}"/>
                </a:ext>
              </a:extLst>
            </p:cNvPr>
            <p:cNvSpPr/>
            <p:nvPr/>
          </p:nvSpPr>
          <p:spPr>
            <a:xfrm>
              <a:off x="6358007" y="3419754"/>
              <a:ext cx="141064" cy="16294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2" name="ITRF blue"/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09394-EFF8-45B1-8F24-9F5513A67B44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23872A-A23C-4687-9B23-2621B7E0826F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338E07-8D2E-41EF-8053-D2D6170D3642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7A6CFE-5860-459A-BE18-30BF3F312E1B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92CE49-919B-437F-BD7C-848B848D3408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06F02-78AD-4B6C-A4C7-F2CF3D5F72E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FB512-50E1-4330-874A-FC138DD49537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4D2E9-EC32-4B18-A305-6B48EDB50DF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5342C3-F414-46AF-BC19-B859A3036ECA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48838-0A0F-47D6-BC2E-CF342F9EE763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1BDA3A-BD0C-48CB-A09D-680656A7505E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84897B-5BE5-49D9-BF5C-C1353170B68C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533E05-5D04-4E48-948F-D6C665A56917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A1D3FBBA-354D-4EDC-800F-D8BEF167BF40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01A2CFFB-EB28-45CE-8CB0-1672826CC319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CFA0F56-6738-4824-AE63-84DCF421C71F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1D0D456E-72BD-48B1-B9AF-C56112B892D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5D727E83-65EA-44F1-9CE0-F084D6ECEF50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64179DF1-715E-40EA-90A4-FB20325E104F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A1389F58-F6F7-4C6F-AC48-93F986056D1E}"/>
              </a:ext>
            </a:extLst>
          </p:cNvPr>
          <p:cNvSpPr/>
          <p:nvPr/>
        </p:nvSpPr>
        <p:spPr>
          <a:xfrm rot="923700" flipH="1">
            <a:off x="2099344" y="3320384"/>
            <a:ext cx="9265291" cy="9260859"/>
          </a:xfrm>
          <a:prstGeom prst="arc">
            <a:avLst>
              <a:gd name="adj1" fmla="val 16200000"/>
              <a:gd name="adj2" fmla="val 17374577"/>
            </a:avLst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NATRF red">
            <a:extLst>
              <a:ext uri="{FF2B5EF4-FFF2-40B4-BE49-F238E27FC236}">
                <a16:creationId xmlns:a16="http://schemas.microsoft.com/office/drawing/2014/main" id="{8A636F6B-616D-E538-E612-F14CBEA44171}"/>
              </a:ext>
            </a:extLst>
          </p:cNvPr>
          <p:cNvGrpSpPr/>
          <p:nvPr/>
        </p:nvGrpSpPr>
        <p:grpSpPr>
          <a:xfrm>
            <a:off x="673785" y="601160"/>
            <a:ext cx="10785848" cy="6513507"/>
            <a:chOff x="-849368" y="602007"/>
            <a:chExt cx="10785848" cy="65135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7E060D-AA45-A225-091A-587817CBF62B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79472B7-D465-4540-35BF-C4A18126AACB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DEC095C-AB87-3D4B-E83B-7982F84FA305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595FCB-B837-9307-9343-12D83DA79B8F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5D424AC-3069-AA2B-0F86-DE5768512D70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2F16388-9D00-48DD-AAD8-C563676851F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5B1DFE-2CDC-1689-905C-C1B829128C3E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D3FE4EB-71F2-76DD-6A3C-1356D6E8A59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2767B25-A3E7-0DC1-4DEF-3A43B1B5B168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E4525C8-0B12-6FEC-4432-EB5E0AAAFD8D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3584EB-1ECC-9B97-FFCE-378F80845C04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2C9C23E-2133-4B71-9D04-5DFA0A68AF97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7B8B39-4347-DF58-CE31-21E6009B5823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88">
              <a:extLst>
                <a:ext uri="{FF2B5EF4-FFF2-40B4-BE49-F238E27FC236}">
                  <a16:creationId xmlns:a16="http://schemas.microsoft.com/office/drawing/2014/main" id="{026F90FC-74C5-EDC5-9BD2-AD46B92C1532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94">
              <a:extLst>
                <a:ext uri="{FF2B5EF4-FFF2-40B4-BE49-F238E27FC236}">
                  <a16:creationId xmlns:a16="http://schemas.microsoft.com/office/drawing/2014/main" id="{E6A25778-C950-62A7-19A4-CE5CC50A202B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95">
              <a:extLst>
                <a:ext uri="{FF2B5EF4-FFF2-40B4-BE49-F238E27FC236}">
                  <a16:creationId xmlns:a16="http://schemas.microsoft.com/office/drawing/2014/main" id="{6C2B16D7-4C66-F1E5-0CEF-F6784477F5CB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96">
              <a:extLst>
                <a:ext uri="{FF2B5EF4-FFF2-40B4-BE49-F238E27FC236}">
                  <a16:creationId xmlns:a16="http://schemas.microsoft.com/office/drawing/2014/main" id="{B2A8EF95-3551-3B13-F6FB-9E8C67C53B9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97">
              <a:extLst>
                <a:ext uri="{FF2B5EF4-FFF2-40B4-BE49-F238E27FC236}">
                  <a16:creationId xmlns:a16="http://schemas.microsoft.com/office/drawing/2014/main" id="{F6248FCD-997B-143B-E3AD-C69BDC5DD3CF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98">
              <a:extLst>
                <a:ext uri="{FF2B5EF4-FFF2-40B4-BE49-F238E27FC236}">
                  <a16:creationId xmlns:a16="http://schemas.microsoft.com/office/drawing/2014/main" id="{2DC50E0C-BA72-DC07-B8DC-2DA235254BF9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title">
            <a:extLst>
              <a:ext uri="{FF2B5EF4-FFF2-40B4-BE49-F238E27FC236}">
                <a16:creationId xmlns:a16="http://schemas.microsoft.com/office/drawing/2014/main" id="{EEF895EC-4A5B-4E3C-BC23-A527B301D396}"/>
              </a:ext>
            </a:extLst>
          </p:cNvPr>
          <p:cNvSpPr txBox="1"/>
          <p:nvPr/>
        </p:nvSpPr>
        <p:spPr>
          <a:xfrm>
            <a:off x="0" y="0"/>
            <a:ext cx="12192000" cy="1289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NCAT will allow you to propagate new field data from 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 Epoch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 Epoch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8000" decel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1FB6-D118-1FBC-6F8C-98A56771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33" dirty="0"/>
              <a:t>New Lat/Long = New 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B6A6-E276-C09B-BDF4-7B3F1745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With a new horizontal datum…</a:t>
            </a:r>
          </a:p>
          <a:p>
            <a:pPr lvl="1"/>
            <a:r>
              <a:rPr lang="en-US" sz="3200" dirty="0"/>
              <a:t>NAD 83 </a:t>
            </a:r>
            <a:r>
              <a:rPr lang="en-US" sz="3200" dirty="0">
                <a:sym typeface="Wingdings" panose="05000000000000000000" pitchFamily="2" charset="2"/>
              </a:rPr>
              <a:t>to be replaced by </a:t>
            </a:r>
            <a:r>
              <a:rPr lang="en-US" sz="3200" b="1" dirty="0">
                <a:sym typeface="Wingdings" panose="05000000000000000000" pitchFamily="2" charset="2"/>
              </a:rPr>
              <a:t>NATRF2022</a:t>
            </a:r>
            <a:endParaRPr lang="en-US" sz="3200" b="1" dirty="0"/>
          </a:p>
          <a:p>
            <a:r>
              <a:rPr lang="en-US" sz="3733" dirty="0"/>
              <a:t>There comes a new set of State Plane Coordinate System zones</a:t>
            </a:r>
          </a:p>
          <a:p>
            <a:pPr lvl="1"/>
            <a:r>
              <a:rPr lang="en-US" sz="3200" dirty="0"/>
              <a:t>SPCS 83 to be replaced by </a:t>
            </a:r>
            <a:r>
              <a:rPr lang="en-US" sz="3200" b="1" dirty="0"/>
              <a:t>SPCS2022</a:t>
            </a:r>
          </a:p>
        </p:txBody>
      </p:sp>
    </p:spTree>
    <p:extLst>
      <p:ext uri="{BB962C8B-B14F-4D97-AF65-F5344CB8AC3E}">
        <p14:creationId xmlns:p14="http://schemas.microsoft.com/office/powerpoint/2010/main" val="23541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2122-6FE0-8E4C-BB65-C03A87AD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en-US"/>
              <a:t>A “flat” Earth for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10298C-31DE-5371-171D-941A885C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3" y="1218020"/>
            <a:ext cx="11247120" cy="4846320"/>
          </a:xfrm>
        </p:spPr>
        <p:txBody>
          <a:bodyPr>
            <a:normAutofit fontScale="92500" lnSpcReduction="10000"/>
          </a:bodyPr>
          <a:lstStyle/>
          <a:p>
            <a:pPr indent="0" marL="0">
              <a:lnSpc>
                <a:spcPct val="110000"/>
              </a:lnSpc>
              <a:buNone/>
            </a:pPr>
            <a:r>
              <a:rPr b="1" dirty="0" lang="en-US" sz="3500"/>
              <a:t>State Plane Coordinate System of 2022 (SPCS2022)</a:t>
            </a:r>
          </a:p>
          <a:p>
            <a:pPr>
              <a:lnSpc>
                <a:spcPct val="110000"/>
              </a:lnSpc>
            </a:pPr>
            <a:r>
              <a:rPr b="1" dirty="0" i="1" lang="en-US" sz="3467"/>
              <a:t>Similar to existing State Plane…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Same 3 map projection types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Same ellipsoid (GRS 80)</a:t>
            </a:r>
          </a:p>
          <a:p>
            <a:pPr>
              <a:lnSpc>
                <a:spcPct val="110000"/>
              </a:lnSpc>
            </a:pPr>
            <a:r>
              <a:rPr b="1" dirty="0" i="1" lang="en-US" sz="3467"/>
              <a:t>But different…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Based on new datums instead of NAD 83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Designed to reduce difference between “grid” and “ground”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Many more “zones”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Zones “layers” will exist in most states</a:t>
            </a:r>
            <a:endParaRPr dirty="0"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517E5-2247-5B93-95CD-6F50164DE5D5}"/>
              </a:ext>
            </a:extLst>
          </p:cNvPr>
          <p:cNvGrpSpPr>
            <a:grpSpLocks noChangeAspect="1"/>
          </p:cNvGrpSpPr>
          <p:nvPr/>
        </p:nvGrpSpPr>
        <p:grpSpPr>
          <a:xfrm>
            <a:off x="7569902" y="2296356"/>
            <a:ext cx="1536685" cy="1737360"/>
            <a:chOff x="7325342" y="2752292"/>
            <a:chExt cx="2970729" cy="335867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FD5147B-85EA-A108-0DA7-FB912EC623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46407" y="3824968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6" name="Picture 2">
              <a:extLst>
                <a:ext uri="{FF2B5EF4-FFF2-40B4-BE49-F238E27FC236}">
                  <a16:creationId xmlns:a16="http://schemas.microsoft.com/office/drawing/2014/main" id="{80863E1D-3724-07F4-A96E-6B542FCAE6C8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7646447" y="3824968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21B0EE43-98FC-F0F1-50CF-283A1CC6A2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342" y="2752292"/>
              <a:ext cx="2970729" cy="3096344"/>
            </a:xfrm>
            <a:custGeom>
              <a:avLst/>
              <a:gdLst>
                <a:gd fmla="*/ 0 w 3204356" name="connsiteX0"/>
                <a:gd fmla="*/ 2557460 h 2557460" name="connsiteY0"/>
                <a:gd fmla="*/ 1602178 w 3204356" name="connsiteX1"/>
                <a:gd fmla="*/ 0 h 2557460" name="connsiteY1"/>
                <a:gd fmla="*/ 3204356 w 3204356" name="connsiteX2"/>
                <a:gd fmla="*/ 2557460 h 2557460" name="connsiteY2"/>
                <a:gd fmla="*/ 0 w 3204356" name="connsiteX3"/>
                <a:gd fmla="*/ 2557460 h 2557460" name="connsiteY3"/>
                <a:gd fmla="*/ 0 w 3204356" name="connsiteX0"/>
                <a:gd fmla="*/ 2557460 h 2557460" name="connsiteY0"/>
                <a:gd fmla="*/ 1602178 w 3204356" name="connsiteX1"/>
                <a:gd fmla="*/ 0 h 2557460" name="connsiteY1"/>
                <a:gd fmla="*/ 3204356 w 3204356" name="connsiteX2"/>
                <a:gd fmla="*/ 2557460 h 2557460" name="connsiteY2"/>
                <a:gd fmla="*/ 0 w 3204356" name="connsiteX3"/>
                <a:gd fmla="*/ 2557460 h 2557460" name="connsiteY3"/>
                <a:gd fmla="*/ 0 w 3204356" name="connsiteX0"/>
                <a:gd fmla="*/ 2557460 h 2842618" name="connsiteY0"/>
                <a:gd fmla="*/ 1602178 w 3204356" name="connsiteX1"/>
                <a:gd fmla="*/ 0 h 2842618" name="connsiteY1"/>
                <a:gd fmla="*/ 3204356 w 3204356" name="connsiteX2"/>
                <a:gd fmla="*/ 2557460 h 2842618" name="connsiteY2"/>
                <a:gd fmla="*/ 0 w 3204356" name="connsiteX3"/>
                <a:gd fmla="*/ 2557460 h 2842618" name="connsiteY3"/>
                <a:gd fmla="*/ 0 w 3303164" name="connsiteX0"/>
                <a:gd fmla="*/ 2557460 h 3133524" name="connsiteY0"/>
                <a:gd fmla="*/ 1602178 w 3303164" name="connsiteX1"/>
                <a:gd fmla="*/ 0 h 3133524" name="connsiteY1"/>
                <a:gd fmla="*/ 3204356 w 3303164" name="connsiteX2"/>
                <a:gd fmla="*/ 2557460 h 3133524" name="connsiteY2"/>
                <a:gd fmla="*/ 1692188 w 3303164" name="connsiteX3"/>
                <a:gd fmla="*/ 3133524 h 3133524" name="connsiteY3"/>
                <a:gd fmla="*/ 0 w 3303164" name="connsiteX4"/>
                <a:gd fmla="*/ 2557460 h 3133524" name="connsiteY4"/>
                <a:gd fmla="*/ 0 w 3303164" name="connsiteX0"/>
                <a:gd fmla="*/ 2557460 h 3133524" name="connsiteY0"/>
                <a:gd fmla="*/ 1602178 w 3303164" name="connsiteX1"/>
                <a:gd fmla="*/ 0 h 3133524" name="connsiteY1"/>
                <a:gd fmla="*/ 3204356 w 3303164" name="connsiteX2"/>
                <a:gd fmla="*/ 2557460 h 3133524" name="connsiteY2"/>
                <a:gd fmla="*/ 1836204 w 3303164" name="connsiteX3"/>
                <a:gd fmla="*/ 3133524 h 3133524" name="connsiteY3"/>
                <a:gd fmla="*/ 0 w 3303164" name="connsiteX4"/>
                <a:gd fmla="*/ 2557460 h 3133524" name="connsiteY4"/>
                <a:gd fmla="*/ 0 w 3303164" name="connsiteX0"/>
                <a:gd fmla="*/ 2557460 h 2993130" name="connsiteY0"/>
                <a:gd fmla="*/ 1602178 w 3303164" name="connsiteX1"/>
                <a:gd fmla="*/ 0 h 2993130" name="connsiteY1"/>
                <a:gd fmla="*/ 3204356 w 3303164" name="connsiteX2"/>
                <a:gd fmla="*/ 2557460 h 2993130" name="connsiteY2"/>
                <a:gd fmla="*/ 1764196 w 3303164" name="connsiteX3"/>
                <a:gd fmla="*/ 2773484 h 2993130" name="connsiteY3"/>
                <a:gd fmla="*/ 0 w 3303164" name="connsiteX4"/>
                <a:gd fmla="*/ 2557460 h 2993130" name="connsiteY4"/>
                <a:gd fmla="*/ 0 w 3303164" name="connsiteX0"/>
                <a:gd fmla="*/ 2557460 h 3169528" name="connsiteY0"/>
                <a:gd fmla="*/ 1602178 w 3303164" name="connsiteX1"/>
                <a:gd fmla="*/ 0 h 3169528" name="connsiteY1"/>
                <a:gd fmla="*/ 3204356 w 3303164" name="connsiteX2"/>
                <a:gd fmla="*/ 2557460 h 3169528" name="connsiteY2"/>
                <a:gd fmla="*/ 1584176 w 3303164" name="connsiteX3"/>
                <a:gd fmla="*/ 3169528 h 3169528" name="connsiteY3"/>
                <a:gd fmla="*/ 0 w 3303164" name="connsiteX4"/>
                <a:gd fmla="*/ 2557460 h 3169528" name="connsiteY4"/>
                <a:gd fmla="*/ 0 w 3159148" name="connsiteX0"/>
                <a:gd fmla="*/ 2557460 h 3199531" name="connsiteY0"/>
                <a:gd fmla="*/ 1602178 w 3159148" name="connsiteX1"/>
                <a:gd fmla="*/ 0 h 3199531" name="connsiteY1"/>
                <a:gd fmla="*/ 3060340 w 3159148" name="connsiteX2"/>
                <a:gd fmla="*/ 2377440 h 3199531" name="connsiteY2"/>
                <a:gd fmla="*/ 1584176 w 3159148" name="connsiteX3"/>
                <a:gd fmla="*/ 3169528 h 3199531" name="connsiteY3"/>
                <a:gd fmla="*/ 0 w 3159148" name="connsiteX4"/>
                <a:gd fmla="*/ 2557460 h 3199531" name="connsiteY4"/>
                <a:gd fmla="*/ 0 w 3015132" name="connsiteX0"/>
                <a:gd fmla="*/ 2449448 h 3181529" name="connsiteY0"/>
                <a:gd fmla="*/ 1458162 w 3015132" name="connsiteX1"/>
                <a:gd fmla="*/ 0 h 3181529" name="connsiteY1"/>
                <a:gd fmla="*/ 2916324 w 3015132" name="connsiteX2"/>
                <a:gd fmla="*/ 2377440 h 3181529" name="connsiteY2"/>
                <a:gd fmla="*/ 1440160 w 3015132" name="connsiteX3"/>
                <a:gd fmla="*/ 3169528 h 3181529" name="connsiteY3"/>
                <a:gd fmla="*/ 0 w 3015132" name="connsiteX4"/>
                <a:gd fmla="*/ 2449448 h 3181529" name="connsiteY4"/>
                <a:gd fmla="*/ 0 w 3015132" name="connsiteX0"/>
                <a:gd fmla="*/ 2449448 h 3037513" name="connsiteY0"/>
                <a:gd fmla="*/ 1458162 w 3015132" name="connsiteX1"/>
                <a:gd fmla="*/ 0 h 3037513" name="connsiteY1"/>
                <a:gd fmla="*/ 2916324 w 3015132" name="connsiteX2"/>
                <a:gd fmla="*/ 2377440 h 3037513" name="connsiteY2"/>
                <a:gd fmla="*/ 1548172 w 3015132" name="connsiteX3"/>
                <a:gd fmla="*/ 3025512 h 3037513" name="connsiteY3"/>
                <a:gd fmla="*/ 0 w 3015132" name="connsiteX4"/>
                <a:gd fmla="*/ 2449448 h 3037513" name="connsiteY4"/>
                <a:gd fmla="*/ 0 w 3015132" name="connsiteX0"/>
                <a:gd fmla="*/ 2449448 h 3163374" name="connsiteY0"/>
                <a:gd fmla="*/ 1458162 w 3015132" name="connsiteX1"/>
                <a:gd fmla="*/ 0 h 3163374" name="connsiteY1"/>
                <a:gd fmla="*/ 2916324 w 3015132" name="connsiteX2"/>
                <a:gd fmla="*/ 2377440 h 3163374" name="connsiteY2"/>
                <a:gd fmla="*/ 1489403 w 3015132" name="connsiteX3"/>
                <a:gd fmla="*/ 3151373 h 3163374" name="connsiteY3"/>
                <a:gd fmla="*/ 0 w 3015132" name="connsiteX4"/>
                <a:gd fmla="*/ 2449448 h 3163374" name="connsiteY4"/>
                <a:gd fmla="*/ 0 w 3015132" name="connsiteX0"/>
                <a:gd fmla="*/ 2449448 h 3163374" name="connsiteY0"/>
                <a:gd fmla="*/ 1458162 w 3015132" name="connsiteX1"/>
                <a:gd fmla="*/ 0 h 3163374" name="connsiteY1"/>
                <a:gd fmla="*/ 2916324 w 3015132" name="connsiteX2"/>
                <a:gd fmla="*/ 2377440 h 3163374" name="connsiteY2"/>
                <a:gd fmla="*/ 1489403 w 3015132" name="connsiteX3"/>
                <a:gd fmla="*/ 3151373 h 3163374" name="connsiteY3"/>
                <a:gd fmla="*/ 0 w 3015132" name="connsiteX4"/>
                <a:gd fmla="*/ 2449448 h 3163374" name="connsiteY4"/>
                <a:gd fmla="*/ 0 w 3015132" name="connsiteX0"/>
                <a:gd fmla="*/ 2449448 h 3168657" name="connsiteY0"/>
                <a:gd fmla="*/ 1458162 w 3015132" name="connsiteX1"/>
                <a:gd fmla="*/ 0 h 3168657" name="connsiteY1"/>
                <a:gd fmla="*/ 2916324 w 3015132" name="connsiteX2"/>
                <a:gd fmla="*/ 2377440 h 3168657" name="connsiteY2"/>
                <a:gd fmla="*/ 1489403 w 3015132" name="connsiteX3"/>
                <a:gd fmla="*/ 3151373 h 3168657" name="connsiteY3"/>
                <a:gd fmla="*/ 0 w 3015132" name="connsiteX4"/>
                <a:gd fmla="*/ 2449448 h 3168657" name="connsiteY4"/>
                <a:gd fmla="*/ 0 w 2942478" name="connsiteX0"/>
                <a:gd fmla="*/ 2430258 h 3168657" name="connsiteY0"/>
                <a:gd fmla="*/ 1385508 w 2942478" name="connsiteX1"/>
                <a:gd fmla="*/ 0 h 3168657" name="connsiteY1"/>
                <a:gd fmla="*/ 2843670 w 2942478" name="connsiteX2"/>
                <a:gd fmla="*/ 2377440 h 3168657" name="connsiteY2"/>
                <a:gd fmla="*/ 1416749 w 2942478" name="connsiteX3"/>
                <a:gd fmla="*/ 3151373 h 3168657" name="connsiteY3"/>
                <a:gd fmla="*/ 0 w 2942478" name="connsiteX4"/>
                <a:gd fmla="*/ 2430258 h 3168657" name="connsiteY4"/>
                <a:gd fmla="*/ 0 w 2859652" name="connsiteX0"/>
                <a:gd fmla="*/ 2430258 h 3168657" name="connsiteY0"/>
                <a:gd fmla="*/ 1385508 w 2859652" name="connsiteX1"/>
                <a:gd fmla="*/ 0 h 3168657" name="connsiteY1"/>
                <a:gd fmla="*/ 2760844 w 2859652" name="connsiteX2"/>
                <a:gd fmla="*/ 2354352 h 3168657" name="connsiteY2"/>
                <a:gd fmla="*/ 1416749 w 2859652" name="connsiteX3"/>
                <a:gd fmla="*/ 3151373 h 3168657" name="connsiteY3"/>
                <a:gd fmla="*/ 0 w 2859652" name="connsiteX4"/>
                <a:gd fmla="*/ 2430258 h 3168657" name="connsiteY4"/>
                <a:gd fmla="*/ 0 w 2859652" name="connsiteX0"/>
                <a:gd fmla="*/ 2430258 h 3130705" name="connsiteY0"/>
                <a:gd fmla="*/ 1385508 w 2859652" name="connsiteX1"/>
                <a:gd fmla="*/ 0 h 3130705" name="connsiteY1"/>
                <a:gd fmla="*/ 2760844 w 2859652" name="connsiteX2"/>
                <a:gd fmla="*/ 2354352 h 3130705" name="connsiteY2"/>
                <a:gd fmla="*/ 1453076 w 2859652" name="connsiteX3"/>
                <a:gd fmla="*/ 3113421 h 3130705" name="connsiteY3"/>
                <a:gd fmla="*/ 0 w 2859652" name="connsiteX4"/>
                <a:gd fmla="*/ 2430258 h 3130705" name="connsiteY4"/>
                <a:gd fmla="*/ 0 w 2859652" name="connsiteX0"/>
                <a:gd fmla="*/ 2430258 h 3130705" name="connsiteY0"/>
                <a:gd fmla="*/ 1385508 w 2859652" name="connsiteX1"/>
                <a:gd fmla="*/ 0 h 3130705" name="connsiteY1"/>
                <a:gd fmla="*/ 2760844 w 2859652" name="connsiteX2"/>
                <a:gd fmla="*/ 2354352 h 3130705" name="connsiteY2"/>
                <a:gd fmla="*/ 1453076 w 2859652" name="connsiteX3"/>
                <a:gd fmla="*/ 3113421 h 3130705" name="connsiteY3"/>
                <a:gd fmla="*/ 0 w 2859652" name="connsiteX4"/>
                <a:gd fmla="*/ 2430258 h 3130705" name="connsiteY4"/>
                <a:gd fmla="*/ 0 w 2813425" name="connsiteX0"/>
                <a:gd fmla="*/ 2430258 h 3130705" name="connsiteY0"/>
                <a:gd fmla="*/ 1385508 w 2813425" name="connsiteX1"/>
                <a:gd fmla="*/ 0 h 3130705" name="connsiteY1"/>
                <a:gd fmla="*/ 2714617 w 2813425" name="connsiteX2"/>
                <a:gd fmla="*/ 2354353 h 3130705" name="connsiteY2"/>
                <a:gd fmla="*/ 1453076 w 2813425" name="connsiteX3"/>
                <a:gd fmla="*/ 3113421 h 3130705" name="connsiteY3"/>
                <a:gd fmla="*/ 0 w 2813425" name="connsiteX4"/>
                <a:gd fmla="*/ 2430258 h 3130705" name="connsiteY4"/>
                <a:gd fmla="*/ 0 w 2740771" name="connsiteX0"/>
                <a:gd fmla="*/ 2468213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68213 h 3130705" name="connsiteY4"/>
                <a:gd fmla="*/ 0 w 2740771" name="connsiteX0"/>
                <a:gd fmla="*/ 2430260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30260 h 3130705" name="connsiteY4"/>
                <a:gd fmla="*/ 0 w 2740771" name="connsiteX0"/>
                <a:gd fmla="*/ 2430260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30260 h 3130705" name="connsiteY4"/>
                <a:gd fmla="*/ 0 w 2714345" name="connsiteX0"/>
                <a:gd fmla="*/ 2430260 h 3130705" name="connsiteY0"/>
                <a:gd fmla="*/ 1286428 w 2714345" name="connsiteX1"/>
                <a:gd fmla="*/ 0 h 3130705" name="connsiteY1"/>
                <a:gd fmla="*/ 2615537 w 2714345" name="connsiteX2"/>
                <a:gd fmla="*/ 2354353 h 3130705" name="connsiteY2"/>
                <a:gd fmla="*/ 1353996 w 2714345" name="connsiteX3"/>
                <a:gd fmla="*/ 3113421 h 3130705" name="connsiteY3"/>
                <a:gd fmla="*/ 0 w 2714345" name="connsiteX4"/>
                <a:gd fmla="*/ 2430260 h 3130705" name="connsiteY4"/>
                <a:gd fmla="*/ 0 w 2714345" name="connsiteX0"/>
                <a:gd fmla="*/ 2430260 h 3130705" name="connsiteY0"/>
                <a:gd fmla="*/ 1286428 w 2714345" name="connsiteX1"/>
                <a:gd fmla="*/ 0 h 3130705" name="connsiteY1"/>
                <a:gd fmla="*/ 2615537 w 2714345" name="connsiteX2"/>
                <a:gd fmla="*/ 2430260 h 3130705" name="connsiteY2"/>
                <a:gd fmla="*/ 1353996 w 2714345" name="connsiteX3"/>
                <a:gd fmla="*/ 3113421 h 3130705" name="connsiteY3"/>
                <a:gd fmla="*/ 0 w 2714345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328104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7" name="connsiteX0"/>
                <a:gd fmla="*/ 2430260 h 3130705" name="connsiteY0"/>
                <a:gd fmla="*/ 1328104 w 2656207" name="connsiteX1"/>
                <a:gd fmla="*/ 0 h 3130705" name="connsiteY1"/>
                <a:gd fmla="*/ 2615536 w 2656207" name="connsiteX2"/>
                <a:gd fmla="*/ 2430261 h 3130705" name="connsiteY2"/>
                <a:gd fmla="*/ 1353996 w 2656207" name="connsiteX3"/>
                <a:gd fmla="*/ 3113421 h 3130705" name="connsiteY3"/>
                <a:gd fmla="*/ 0 w 2656207" name="connsiteX4"/>
                <a:gd fmla="*/ 2430260 h 3130705" name="connsiteY4"/>
                <a:gd fmla="*/ 0 w 2656208" name="connsiteX0"/>
                <a:gd fmla="*/ 2430260 h 3130705" name="connsiteY0"/>
                <a:gd fmla="*/ 1328104 w 2656208" name="connsiteX1"/>
                <a:gd fmla="*/ 0 h 3130705" name="connsiteY1"/>
                <a:gd fmla="*/ 2615537 w 2656208" name="connsiteX2"/>
                <a:gd fmla="*/ 2430261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32093" name="connsiteX0"/>
                <a:gd fmla="*/ 2430260 h 3130705" name="connsiteY0"/>
                <a:gd fmla="*/ 1328104 w 2632093" name="connsiteX1"/>
                <a:gd fmla="*/ 0 h 3130705" name="connsiteY1"/>
                <a:gd fmla="*/ 2591422 w 2632093" name="connsiteX2"/>
                <a:gd fmla="*/ 2430261 h 3130705" name="connsiteY2"/>
                <a:gd fmla="*/ 1353996 w 2632093" name="connsiteX3"/>
                <a:gd fmla="*/ 3113421 h 3130705" name="connsiteY3"/>
                <a:gd fmla="*/ 0 w 2632093" name="connsiteX4"/>
                <a:gd fmla="*/ 2430260 h 3130705" name="connsiteY4"/>
                <a:gd fmla="*/ 0 w 2632093" name="connsiteX0"/>
                <a:gd fmla="*/ 2430260 h 3130705" name="connsiteY0"/>
                <a:gd fmla="*/ 1328104 w 2632093" name="connsiteX1"/>
                <a:gd fmla="*/ 0 h 3130705" name="connsiteY1"/>
                <a:gd fmla="*/ 2591422 w 2632093" name="connsiteX2"/>
                <a:gd fmla="*/ 2430261 h 3130705" name="connsiteY2"/>
                <a:gd fmla="*/ 1328104 w 2632093" name="connsiteX3"/>
                <a:gd fmla="*/ 3113421 h 3130705" name="connsiteY3"/>
                <a:gd fmla="*/ 0 w 2632093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90746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293568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17132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17132 w 2672764" name="connsiteX1"/>
                <a:gd fmla="*/ 0 h 3130705" name="connsiteY1"/>
                <a:gd fmla="*/ 2632093 w 2672764" name="connsiteX2"/>
                <a:gd fmla="*/ 2430261 h 3130705" name="connsiteY2"/>
                <a:gd fmla="*/ 1317132 w 2672764" name="connsiteX3"/>
                <a:gd fmla="*/ 3113421 h 3130705" name="connsiteY3"/>
                <a:gd fmla="*/ 0 w 2672764" name="connsiteX4"/>
                <a:gd fmla="*/ 2430260 h 3130705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30705" w="2672764">
                  <a:moveTo>
                    <a:pt x="0" y="2430260"/>
                  </a:moveTo>
                  <a:lnTo>
                    <a:pt x="1317132" y="0"/>
                  </a:lnTo>
                  <a:lnTo>
                    <a:pt x="2632093" y="2430261"/>
                  </a:lnTo>
                  <a:cubicBezTo>
                    <a:pt x="2672764" y="2797764"/>
                    <a:pt x="1915546" y="3116757"/>
                    <a:pt x="1317132" y="3113421"/>
                  </a:cubicBezTo>
                  <a:cubicBezTo>
                    <a:pt x="731796" y="3130705"/>
                    <a:pt x="69252" y="2906827"/>
                    <a:pt x="0" y="2430260"/>
                  </a:cubicBezTo>
                  <a:close/>
                </a:path>
              </a:pathLst>
            </a:custGeom>
            <a:gradFill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20000"/>
                  </a:srgbClr>
                </a:gs>
              </a:gsLst>
              <a:lin ang="0" scaled="0"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701117D-61F6-6FA7-17E0-C90318F9E604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7792074" y="4042433"/>
              <a:ext cx="1993392" cy="731520"/>
            </a:xfrm>
            <a:prstGeom prst="arc">
              <a:avLst>
                <a:gd fmla="val 10795725" name="adj1"/>
                <a:gd fmla="val 8838" name="adj2"/>
              </a:avLst>
            </a:prstGeom>
            <a:noFill/>
            <a:ln algn="ctr" cap="flat" cmpd="sng" w="19050">
              <a:solidFill>
                <a:srgbClr val="FF00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rtlCol="0"/>
            <a:lstStyle/>
            <a:p>
              <a:pPr algn="ctr" defTabSz="34289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dirty="0" lang="en-US" sz="1351">
                <a:solidFill>
                  <a:prstClr val="white"/>
                </a:solidFill>
                <a:latin typeface="Arial"/>
                <a:ea typeface="ＭＳ Ｐゴシック"/>
                <a:cs charset="0"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8D273E-412A-7107-214B-30CF6A623850}"/>
              </a:ext>
            </a:extLst>
          </p:cNvPr>
          <p:cNvGrpSpPr>
            <a:grpSpLocks noChangeAspect="1"/>
          </p:cNvGrpSpPr>
          <p:nvPr/>
        </p:nvGrpSpPr>
        <p:grpSpPr>
          <a:xfrm>
            <a:off x="10455500" y="2513349"/>
            <a:ext cx="1494171" cy="1737360"/>
            <a:chOff x="3146775" y="2376862"/>
            <a:chExt cx="2566588" cy="29843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D859E0-1FC5-BD44-8A23-583950F005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7030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11" name="Picture 2">
              <a:extLst>
                <a:ext uri="{FF2B5EF4-FFF2-40B4-BE49-F238E27FC236}">
                  <a16:creationId xmlns:a16="http://schemas.microsoft.com/office/drawing/2014/main" id="{A0FCBACE-D476-F7C1-CB54-15AE0C810155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3287070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2" name="Can 193">
              <a:extLst>
                <a:ext uri="{FF2B5EF4-FFF2-40B4-BE49-F238E27FC236}">
                  <a16:creationId xmlns:a16="http://schemas.microsoft.com/office/drawing/2014/main" id="{032C861F-9034-B6B5-A901-F037AAD0EA53}"/>
                </a:ext>
              </a:extLst>
            </p:cNvPr>
            <p:cNvSpPr/>
            <p:nvPr/>
          </p:nvSpPr>
          <p:spPr bwMode="auto">
            <a:xfrm rot="5400000">
              <a:off x="3287070" y="2236567"/>
              <a:ext cx="2285998" cy="2566588"/>
            </a:xfrm>
            <a:prstGeom prst="can">
              <a:avLst>
                <a:gd fmla="val 32842" name="adj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1400000" scaled="0"/>
              <a:tileRect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13" name="Group 197">
              <a:extLst>
                <a:ext uri="{FF2B5EF4-FFF2-40B4-BE49-F238E27FC236}">
                  <a16:creationId xmlns:a16="http://schemas.microsoft.com/office/drawing/2014/main" id="{C75D2162-8034-B0B1-5296-BDD07DA6497F}"/>
                </a:ext>
              </a:extLst>
            </p:cNvPr>
            <p:cNvGrpSpPr/>
            <p:nvPr/>
          </p:nvGrpSpPr>
          <p:grpSpPr>
            <a:xfrm>
              <a:off x="4043701" y="2376866"/>
              <a:ext cx="1117848" cy="2984321"/>
              <a:chOff x="4139951" y="2376866"/>
              <a:chExt cx="1117848" cy="2984321"/>
            </a:xfrm>
          </p:grpSpPr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512ED5F8-3CF5-A568-A4B8-0D7BA7F052CE}"/>
                  </a:ext>
                </a:extLst>
              </p:cNvPr>
              <p:cNvSpPr/>
              <p:nvPr/>
            </p:nvSpPr>
            <p:spPr bwMode="auto">
              <a:xfrm rot="16200000">
                <a:off x="3613032" y="3631884"/>
                <a:ext cx="1557896" cy="504056"/>
              </a:xfrm>
              <a:prstGeom prst="arc">
                <a:avLst>
                  <a:gd fmla="val 10795725" name="adj1"/>
                  <a:gd fmla="val 16355539" name="adj2"/>
                </a:avLst>
              </a:prstGeom>
              <a:noFill/>
              <a:ln algn="ctr" cap="flat" cmpd="sng" w="19050">
                <a:solidFill>
                  <a:srgbClr val="FF0000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34289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dirty="0" lang="en-US" sz="1351">
                  <a:solidFill>
                    <a:prstClr val="white"/>
                  </a:solidFill>
                  <a:latin typeface="Arial"/>
                  <a:ea typeface="ＭＳ Ｐゴシック"/>
                  <a:cs charset="0" typeface="Arial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4E398FAE-AAE3-F1CD-8289-BC43066052E2}"/>
                  </a:ext>
                </a:extLst>
              </p:cNvPr>
              <p:cNvSpPr/>
              <p:nvPr/>
            </p:nvSpPr>
            <p:spPr bwMode="auto">
              <a:xfrm rot="5400000">
                <a:off x="3206714" y="3310103"/>
                <a:ext cx="2984321" cy="1117848"/>
              </a:xfrm>
              <a:prstGeom prst="arc">
                <a:avLst>
                  <a:gd fmla="val 5386055" name="adj1"/>
                  <a:gd fmla="val 10701229" name="adj2"/>
                </a:avLst>
              </a:prstGeom>
              <a:noFill/>
              <a:ln algn="ctr" cap="flat" cmpd="sng" w="19050">
                <a:solidFill>
                  <a:srgbClr val="FF0000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34289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dirty="0" lang="en-US" sz="1351">
                  <a:solidFill>
                    <a:prstClr val="white"/>
                  </a:solidFill>
                  <a:latin typeface="Arial"/>
                  <a:ea typeface="ＭＳ Ｐゴシック"/>
                  <a:cs charset="0" typeface="Arial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A76F3-11E9-7D29-A6C9-5DB6B42120B1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151" y="4465193"/>
            <a:ext cx="1315196" cy="1463040"/>
            <a:chOff x="6278958" y="2234374"/>
            <a:chExt cx="2307227" cy="25665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00405B-02AD-305D-B016-2F2A738DC0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00147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18" name="Picture 2">
              <a:extLst>
                <a:ext uri="{FF2B5EF4-FFF2-40B4-BE49-F238E27FC236}">
                  <a16:creationId xmlns:a16="http://schemas.microsoft.com/office/drawing/2014/main" id="{1450EFAF-D88D-E540-FC09-71285BF3EFA0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6300187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9" name="Can 195">
              <a:extLst>
                <a:ext uri="{FF2B5EF4-FFF2-40B4-BE49-F238E27FC236}">
                  <a16:creationId xmlns:a16="http://schemas.microsoft.com/office/drawing/2014/main" id="{28884495-8583-7A58-1383-B9FC7AD34419}"/>
                </a:ext>
              </a:extLst>
            </p:cNvPr>
            <p:cNvSpPr/>
            <p:nvPr/>
          </p:nvSpPr>
          <p:spPr bwMode="auto">
            <a:xfrm rot="2400000">
              <a:off x="6295308" y="2234374"/>
              <a:ext cx="2285998" cy="2566588"/>
            </a:xfrm>
            <a:prstGeom prst="can">
              <a:avLst>
                <a:gd fmla="val 32842" name="adj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9800000" scaled="0"/>
              <a:tileRect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FDD4AF1-2F70-0B09-63E8-BCDF7CBE7833}"/>
                </a:ext>
              </a:extLst>
            </p:cNvPr>
            <p:cNvSpPr/>
            <p:nvPr/>
          </p:nvSpPr>
          <p:spPr bwMode="auto">
            <a:xfrm rot="13200000">
              <a:off x="6278958" y="3178467"/>
              <a:ext cx="2277886" cy="739825"/>
            </a:xfrm>
            <a:prstGeom prst="arc">
              <a:avLst>
                <a:gd fmla="val 10795725" name="adj1"/>
                <a:gd fmla="val 21534505" name="adj2"/>
              </a:avLst>
            </a:prstGeom>
            <a:noFill/>
            <a:ln algn="ctr" cap="flat" cmpd="sng" w="19050">
              <a:solidFill>
                <a:srgbClr val="FF00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rtlCol="0"/>
            <a:lstStyle/>
            <a:p>
              <a:pPr algn="ctr" defTabSz="34289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dirty="0" lang="en-US" sz="1351">
                <a:solidFill>
                  <a:prstClr val="white"/>
                </a:solidFill>
                <a:latin typeface="Arial"/>
                <a:ea typeface="ＭＳ Ｐゴシック"/>
                <a:cs charset="0"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CA51CD-727B-9E85-0306-15513A3E9287}"/>
              </a:ext>
            </a:extLst>
          </p:cNvPr>
          <p:cNvSpPr txBox="1"/>
          <p:nvPr/>
        </p:nvSpPr>
        <p:spPr>
          <a:xfrm>
            <a:off x="9198285" y="2426373"/>
            <a:ext cx="1128132" cy="738664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algn="r" defTabSz="2571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b="1" dirty="0" lang="en-US" sz="16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Transverse Mercator (TM)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E15D1-404B-4100-F85D-27DD43C7C61F}"/>
              </a:ext>
            </a:extLst>
          </p:cNvPr>
          <p:cNvSpPr txBox="1"/>
          <p:nvPr/>
        </p:nvSpPr>
        <p:spPr>
          <a:xfrm>
            <a:off x="9783350" y="4306516"/>
            <a:ext cx="948871" cy="738664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defTabSz="2571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b="1" dirty="0" lang="en-US" sz="16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Oblique Mercator (OM)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EE93B9-CD96-87BD-3169-8EAB914EDEB7}"/>
              </a:ext>
            </a:extLst>
          </p:cNvPr>
          <p:cNvSpPr txBox="1"/>
          <p:nvPr/>
        </p:nvSpPr>
        <p:spPr>
          <a:xfrm>
            <a:off x="6862147" y="2354130"/>
            <a:ext cx="1136364" cy="984885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defTabSz="257168" eaLnBrk="0" hangingPunct="0">
              <a:defRPr/>
            </a:pPr>
            <a:r>
              <a:rPr b="1" dirty="0" lang="en-US" sz="16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Lambert Conformal Conic (LCC)</a:t>
            </a:r>
          </a:p>
        </p:txBody>
      </p:sp>
    </p:spTree>
    <p:extLst>
      <p:ext uri="{BB962C8B-B14F-4D97-AF65-F5344CB8AC3E}">
        <p14:creationId xmlns:p14="http://schemas.microsoft.com/office/powerpoint/2010/main" val="29884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2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E2B5F8-055A-4BBE-AEB1-6625A4B6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2B0A18-7B51-47A8-8038-4902EB41CF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18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2B0A18-7B51-47A8-8038-4902EB41CF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90E52-A2CB-4A58-B37F-B5E27F289DF1}"/>
              </a:ext>
            </a:extLst>
          </p:cNvPr>
          <p:cNvSpPr txBox="1"/>
          <p:nvPr/>
        </p:nvSpPr>
        <p:spPr bwMode="auto">
          <a:xfrm>
            <a:off x="3215014" y="5750810"/>
            <a:ext cx="3575986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Northings are still North</a:t>
            </a:r>
          </a:p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Eastings are still East</a:t>
            </a:r>
          </a:p>
        </p:txBody>
      </p:sp>
    </p:spTree>
    <p:extLst>
      <p:ext uri="{BB962C8B-B14F-4D97-AF65-F5344CB8AC3E}">
        <p14:creationId xmlns:p14="http://schemas.microsoft.com/office/powerpoint/2010/main" val="16880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860093"/>
            <a:ext cx="8229600" cy="40266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organizational structure"/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Organizational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836" y="1386455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878" y="2843647"/>
            <a:ext cx="1135711" cy="113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11" y="5272872"/>
            <a:ext cx="1258635" cy="12656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96000" y="2370920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710228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06275" y="4781411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981200" y="4939672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452" y="1393731"/>
            <a:ext cx="1038629" cy="1034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703" y="5375351"/>
            <a:ext cx="2522125" cy="100885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562764" y="2575457"/>
            <a:ext cx="0" cy="2697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not equal"/>
          <p:cNvSpPr txBox="1"/>
          <p:nvPr/>
        </p:nvSpPr>
        <p:spPr bwMode="auto">
          <a:xfrm>
            <a:off x="4527627" y="5255617"/>
            <a:ext cx="11456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≠</a:t>
            </a:r>
          </a:p>
        </p:txBody>
      </p:sp>
      <p:sp>
        <p:nvSpPr>
          <p:cNvPr id="17" name="we're not usgs" hidden="1"/>
          <p:cNvSpPr txBox="1">
            <a:spLocks/>
          </p:cNvSpPr>
          <p:nvPr/>
        </p:nvSpPr>
        <p:spPr bwMode="auto">
          <a:xfrm>
            <a:off x="1991475" y="17655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53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We’re not USGS, we’re NGS</a:t>
            </a:r>
          </a:p>
        </p:txBody>
      </p:sp>
    </p:spTree>
    <p:extLst>
      <p:ext uri="{BB962C8B-B14F-4D97-AF65-F5344CB8AC3E}">
        <p14:creationId xmlns:p14="http://schemas.microsoft.com/office/powerpoint/2010/main" val="12928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6" grpId="0"/>
      <p:bldP spid="10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C83550C-1E58-41A7-9EF5-6490506A04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50194" cy="685800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37C5DE7-9D57-496D-8519-6076CDEB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806" y="0"/>
            <a:ext cx="5850194" cy="68580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CC0C90-2666-429F-9290-F35908FD6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352" y="196648"/>
            <a:ext cx="3959297" cy="19664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2A120AE-FF06-41B4-8B50-32348D7098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50778" r="1250" b="29611"/>
          <a:stretch/>
        </p:blipFill>
        <p:spPr>
          <a:xfrm>
            <a:off x="9067799" y="5513070"/>
            <a:ext cx="3124201" cy="134493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C400554-A195-4417-8B6D-46D473BC4C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9" t="50889" r="1235" b="29500"/>
          <a:stretch/>
        </p:blipFill>
        <p:spPr>
          <a:xfrm>
            <a:off x="2725993" y="5513070"/>
            <a:ext cx="3124201" cy="1344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5CBC5F-BAE9-46EC-B454-5EBC89B6D723}"/>
              </a:ext>
            </a:extLst>
          </p:cNvPr>
          <p:cNvSpPr txBox="1"/>
          <p:nvPr/>
        </p:nvSpPr>
        <p:spPr>
          <a:xfrm>
            <a:off x="189865" y="189028"/>
            <a:ext cx="1463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SPCS83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983A5-4C66-4DA6-AF10-424E90CF3A18}"/>
              </a:ext>
            </a:extLst>
          </p:cNvPr>
          <p:cNvSpPr txBox="1"/>
          <p:nvPr/>
        </p:nvSpPr>
        <p:spPr>
          <a:xfrm>
            <a:off x="10284710" y="190933"/>
            <a:ext cx="1717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SPCS2022</a:t>
            </a:r>
          </a:p>
        </p:txBody>
      </p:sp>
    </p:spTree>
    <p:extLst>
      <p:ext uri="{BB962C8B-B14F-4D97-AF65-F5344CB8AC3E}">
        <p14:creationId xmlns:p14="http://schemas.microsoft.com/office/powerpoint/2010/main" val="1784803981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EFD124C-2469-5A26-99B7-0D2F9087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" l="21" r="1" t="5"/>
          <a:stretch/>
        </p:blipFill>
        <p:spPr>
          <a:xfrm>
            <a:off x="3311780" y="870281"/>
            <a:ext cx="5271989" cy="5650876"/>
          </a:xfrm>
          <a:prstGeom prst="rect">
            <a:avLst/>
          </a:prstGeom>
          <a:scene3d>
            <a:camera prst="isometricOffAxis2Top"/>
            <a:lightRig dir="t" rig="threePt"/>
          </a:scene3d>
          <a:sp3d prstMaterial="softEdge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F3D0BF9-8757-45A5-B3A4-01717202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6844"/>
            <a:ext cx="9144000" cy="822643"/>
          </a:xfrm>
        </p:spPr>
        <p:txBody>
          <a:bodyPr>
            <a:normAutofit fontScale="90000"/>
          </a:bodyPr>
          <a:lstStyle/>
          <a:p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SPCS2022 Zone Layers in Ohio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0ED84-C190-41C3-A4DF-1F53643A2E1D}"/>
              </a:ext>
            </a:extLst>
          </p:cNvPr>
          <p:cNvSpPr txBox="1"/>
          <p:nvPr/>
        </p:nvSpPr>
        <p:spPr bwMode="auto">
          <a:xfrm>
            <a:off x="591014" y="4795024"/>
            <a:ext cx="10961649" cy="20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noAutofit/>
          </a:bodyPr>
          <a:lstStyle/>
          <a:p>
            <a:pPr defTabSz="457189" fontAlgn="base" indent="-342891" marL="34289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 sz="28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Both Single Statewide and Multi-Zone Layers will coexist</a:t>
            </a:r>
          </a:p>
          <a:p>
            <a:pPr defTabSz="457189" fontAlgn="base" indent="-342891" marL="34289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 sz="28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Think about your data, your goals, your customers</a:t>
            </a:r>
          </a:p>
          <a:p>
            <a:pPr defTabSz="457189" fontAlgn="base" indent="-342891" lvl="1" marL="80008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 sz="18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Remember that geographic coordinates are your friend!</a:t>
            </a:r>
          </a:p>
          <a:p>
            <a:pPr defTabSz="457189" fontAlgn="base" indent="-342891" marL="34289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 sz="28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Smaller zones not “the best” … it all depends on usage &amp; goals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AA4254-3C95-4A5B-89BB-7C4C79C4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" l="6" r="19" t="42"/>
          <a:stretch/>
        </p:blipFill>
        <p:spPr>
          <a:xfrm>
            <a:off x="3220484" y="-603854"/>
            <a:ext cx="5454585" cy="5936243"/>
          </a:xfrm>
          <a:prstGeom prst="rect">
            <a:avLst/>
          </a:prstGeom>
          <a:scene3d>
            <a:camera prst="isometricOffAxis2Top"/>
            <a:lightRig dir="t" rig="threeP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33900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93D11C-C9BB-4776-BA6E-6413C85E521C}"/>
              </a:ext>
            </a:extLst>
          </p:cNvPr>
          <p:cNvSpPr/>
          <p:nvPr/>
        </p:nvSpPr>
        <p:spPr>
          <a:xfrm>
            <a:off x="0" y="4240326"/>
            <a:ext cx="12192000" cy="1632154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524001" y="347193"/>
            <a:ext cx="9144000" cy="546474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54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The Survey Foot is dead!</a:t>
            </a: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endParaRPr lang="en-US" sz="5400" b="1" spc="-7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5400" b="1" i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Long live the Survey Foot!</a:t>
            </a: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endParaRPr lang="en-US" sz="5400" b="1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32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US Survey Foot was deprecated 31 December 2022</a:t>
            </a:r>
            <a:r>
              <a:rPr lang="en-US" sz="32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…</a:t>
            </a:r>
          </a:p>
          <a:p>
            <a:pPr marL="16933" algn="ctr" defTabSz="457200" fontAlgn="base">
              <a:spcBef>
                <a:spcPts val="1200"/>
              </a:spcBef>
              <a:spcAft>
                <a:spcPct val="0"/>
              </a:spcAft>
              <a:buSzPct val="159375"/>
              <a:defRPr/>
            </a:pPr>
            <a:r>
              <a:rPr lang="en-US" sz="48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But will </a:t>
            </a:r>
            <a:r>
              <a:rPr lang="en-US" sz="4800" b="1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always</a:t>
            </a:r>
            <a:r>
              <a:rPr lang="en-US" sz="48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 be available in NGS tools for NAD83 and NAD27</a:t>
            </a:r>
          </a:p>
        </p:txBody>
      </p:sp>
    </p:spTree>
    <p:extLst>
      <p:ext uri="{BB962C8B-B14F-4D97-AF65-F5344CB8AC3E}">
        <p14:creationId xmlns:p14="http://schemas.microsoft.com/office/powerpoint/2010/main" val="35331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8" l="94" t="62"/>
          <a:stretch/>
        </p:blipFill>
        <p:spPr>
          <a:xfrm>
            <a:off x="5386874" y="998058"/>
            <a:ext cx="5172842" cy="5755669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 rot="406022">
            <a:off x="7587116" y="3657352"/>
            <a:ext cx="2717554" cy="206534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 rot="408422">
            <a:off x="7667762" y="3712212"/>
            <a:ext cx="2662602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i="1" lang="en-US" sz="1800">
                <a:solidFill>
                  <a:prstClr val="black"/>
                </a:solidFill>
                <a:latin charset="0" pitchFamily="34" typeface="Calibri"/>
                <a:ea charset="-128" pitchFamily="34" typeface="ＭＳ Ｐゴシック"/>
              </a:rPr>
              <a:t>Click this icon on homepage</a:t>
            </a:r>
          </a:p>
        </p:txBody>
      </p:sp>
      <p:sp>
        <p:nvSpPr>
          <p:cNvPr id="18" name="Right Arrow 17"/>
          <p:cNvSpPr/>
          <p:nvPr/>
        </p:nvSpPr>
        <p:spPr>
          <a:xfrm rot="5832851">
            <a:off x="8607571" y="4361402"/>
            <a:ext cx="676645" cy="743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0" y="518205"/>
            <a:ext cx="3862874" cy="1373354"/>
          </a:xfrm>
          <a:prstGeom prst="rect">
            <a:avLst/>
          </a:prstGeom>
        </p:spPr>
        <p:txBody>
          <a:bodyPr/>
          <a:lstStyle>
            <a:lvl1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kern="1200" sz="4400">
                <a:solidFill>
                  <a:schemeClr val="tx1"/>
                </a:solidFill>
                <a:latin typeface="+mj-lt"/>
                <a:ea charset="-128" pitchFamily="34" typeface="MS PGothic"/>
                <a:cs charset="0" typeface="ＭＳ Ｐゴシック"/>
              </a:defRPr>
            </a:lvl1pPr>
            <a:lvl2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-128" pitchFamily="34" typeface="MS PGothic"/>
                <a:cs charset="0" typeface="ＭＳ Ｐゴシック"/>
              </a:defRPr>
            </a:lvl2pPr>
            <a:lvl3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-128" pitchFamily="34" typeface="MS PGothic"/>
                <a:cs charset="0" typeface="ＭＳ Ｐゴシック"/>
              </a:defRPr>
            </a:lvl3pPr>
            <a:lvl4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-128" pitchFamily="34" typeface="MS PGothic"/>
                <a:cs charset="0" typeface="ＭＳ Ｐゴシック"/>
              </a:defRPr>
            </a:lvl4pPr>
            <a:lvl5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-128" pitchFamily="34" typeface="MS PGothic"/>
                <a:cs charset="0" typeface="ＭＳ Ｐゴシック"/>
              </a:defRPr>
            </a:lvl5pPr>
            <a:lvl6pPr algn="ctr" defTabSz="457200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6pPr>
            <a:lvl7pPr algn="ctr" defTabSz="457200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7pPr>
            <a:lvl8pPr algn="ctr" defTabSz="457200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8pPr>
            <a:lvl9pPr algn="ctr" defTabSz="457200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9pPr>
          </a:lstStyle>
          <a:p>
            <a:pPr eaLnBrk="1" hangingPunct="1">
              <a:defRPr/>
            </a:pPr>
            <a:r>
              <a:rPr altLang="en-US" b="1"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34" typeface="Arial"/>
              </a:rPr>
              <a:t>Email Subscriptions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2" y="1891560"/>
            <a:ext cx="3862873" cy="4303053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b="1" dirty="0" i="1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*Only 1-2 messages per month*</a:t>
            </a:r>
          </a:p>
          <a:p>
            <a:pPr defTabSz="457200" fontAlgn="base" indent="-285750" marL="285750">
              <a:spcBef>
                <a:spcPts val="6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endParaRPr b="1" dirty="0" lang="en-US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</a:endParaRPr>
          </a:p>
          <a:p>
            <a:pPr defTabSz="457200" fontAlgn="base" indent="-285750" marL="285750">
              <a:spcBef>
                <a:spcPts val="6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b="1"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NGS News</a:t>
            </a:r>
          </a:p>
          <a:p>
            <a:pPr defTabSz="457200" fontAlgn="base" lvl="1" marL="457200">
              <a:spcBef>
                <a:spcPts val="600"/>
              </a:spcBef>
              <a:spcAft>
                <a:spcPct val="0"/>
              </a:spcAft>
              <a:defRPr/>
            </a:pPr>
            <a:r>
              <a:rPr dirty="0" i="1" lang="en-US" sz="2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Includes quarterly NSRS Modernization newsletter</a:t>
            </a:r>
          </a:p>
          <a:p>
            <a:pPr defTabSz="457200" fontAlgn="base" indent="-285750" marL="285750">
              <a:spcBef>
                <a:spcPts val="6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b="1"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Webinar Series</a:t>
            </a:r>
          </a:p>
          <a:p>
            <a:pPr defTabSz="457200" fontAlgn="base" indent="-285750" marL="285750">
              <a:spcBef>
                <a:spcPts val="6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b="1"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Training</a:t>
            </a:r>
          </a:p>
          <a:p>
            <a:pPr defTabSz="457200" fontAlgn="base" indent="-285750" marL="285750">
              <a:spcBef>
                <a:spcPts val="6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b="1"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GPS on Benchmarks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defRPr/>
            </a:pPr>
            <a:endParaRPr dirty="0" lang="en-US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08195-D018-4732-80EA-E95417E0F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7542265" y="5111007"/>
            <a:ext cx="2638095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7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8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 POC">
            <a:extLst>
              <a:ext uri="{FF2B5EF4-FFF2-40B4-BE49-F238E27FC236}">
                <a16:creationId xmlns:a16="http://schemas.microsoft.com/office/drawing/2014/main" id="{4E97F1EB-F0B6-8132-59EA-BF2201D5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17995"/>
            <a:ext cx="12191999" cy="2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01749-79C3-ACDD-2E04-5D5B3C0D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69806"/>
            <a:ext cx="5088194" cy="5088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34B1A-B7D1-7AA5-9DF6-94A3CE38B5A9}"/>
              </a:ext>
            </a:extLst>
          </p:cNvPr>
          <p:cNvSpPr txBox="1"/>
          <p:nvPr/>
        </p:nvSpPr>
        <p:spPr>
          <a:xfrm>
            <a:off x="5088195" y="5701396"/>
            <a:ext cx="5281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Scan the QR code to save my contact info to your phone</a:t>
            </a:r>
          </a:p>
        </p:txBody>
      </p:sp>
      <p:sp>
        <p:nvSpPr>
          <p:cNvPr id="6" name="Name POC">
            <a:extLst>
              <a:ext uri="{FF2B5EF4-FFF2-40B4-BE49-F238E27FC236}">
                <a16:creationId xmlns:a16="http://schemas.microsoft.com/office/drawing/2014/main" id="{2DDC6ABE-2C8A-457B-92B5-F5DA19D49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195" y="1769806"/>
            <a:ext cx="7103804" cy="393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1104872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  <a:tab pos="5253435" algn="l"/>
                <a:tab pos="6127597" algn="l"/>
                <a:tab pos="7003876" algn="l"/>
                <a:tab pos="7880154" algn="l"/>
              </a:tabLst>
              <a:defRPr/>
            </a:pPr>
            <a:r>
              <a:rPr kumimoji="0" lang="en-US" sz="3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3"/>
              </a:rPr>
              <a:t>https://www.ngs.noaa.gov/ADVISORS/</a:t>
            </a:r>
            <a:endParaRPr kumimoji="0" lang="en-US" sz="3200" b="0" i="0" u="none" strike="noStrike" kern="1200" cap="none" spc="-9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marR="0" lvl="0" indent="0" algn="ctr" defTabSz="1104872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  <a:tab pos="5253435" algn="l"/>
                <a:tab pos="6127597" algn="l"/>
                <a:tab pos="7003876" algn="l"/>
                <a:tab pos="7880154" algn="l"/>
              </a:tabLst>
              <a:defRPr/>
            </a:pPr>
            <a:r>
              <a:rPr lang="en-GB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search: “NGS advisors”</a:t>
            </a:r>
          </a:p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8897" y="410693"/>
            <a:ext cx="7465332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333" dirty="0">
                <a:ea typeface="Tahoma" panose="020B0604030504040204" pitchFamily="34" charset="0"/>
                <a:cs typeface="Tahoma" panose="020B0604030504040204" pitchFamily="34" charset="0"/>
              </a:rPr>
              <a:t>NGS Mission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39031" y="1527465"/>
            <a:ext cx="10981208" cy="4468091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To define, maintain and provide access to the </a:t>
            </a:r>
            <a:r>
              <a:rPr lang="en-US" altLang="zh-CN" b="1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National Spatial Reference System (NSRS)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to meet our Nation’s economic, social, and environmental needs.</a:t>
            </a: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12-layers">
            <a:extLst>
              <a:ext uri="{FF2B5EF4-FFF2-40B4-BE49-F238E27FC236}">
                <a16:creationId xmlns:a16="http://schemas.microsoft.com/office/drawing/2014/main" id="{2A3367CF-4BCA-46BC-82FC-BF947D35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97" y="1959305"/>
            <a:ext cx="2857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D3946BA-581C-47A7-AAF1-5FD08586017F}"/>
              </a:ext>
            </a:extLst>
          </p:cNvPr>
          <p:cNvSpPr/>
          <p:nvPr/>
        </p:nvSpPr>
        <p:spPr>
          <a:xfrm>
            <a:off x="3050506" y="5330536"/>
            <a:ext cx="1470991" cy="904461"/>
          </a:xfrm>
          <a:prstGeom prst="rightArrow">
            <a:avLst/>
          </a:prstGeom>
          <a:ln w="1587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NSRS</a:t>
            </a:r>
          </a:p>
        </p:txBody>
      </p:sp>
    </p:spTree>
    <p:extLst>
      <p:ext uri="{BB962C8B-B14F-4D97-AF65-F5344CB8AC3E}">
        <p14:creationId xmlns:p14="http://schemas.microsoft.com/office/powerpoint/2010/main" val="30484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200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184F-47C7-4DF0-BA2C-52F08F98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Modernizing the NSRS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B94E-1EFB-4F90-B437-49166959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4" y="1340553"/>
            <a:ext cx="11299513" cy="524280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dirty="0"/>
              <a:t>Updating </a:t>
            </a:r>
            <a:r>
              <a:rPr lang="en-US" sz="3200" b="1" i="1" dirty="0"/>
              <a:t>all</a:t>
            </a:r>
            <a:r>
              <a:rPr lang="en-US" sz="3200" dirty="0"/>
              <a:t> NSRS coordinates</a:t>
            </a:r>
          </a:p>
          <a:p>
            <a:pPr lvl="1">
              <a:defRPr/>
            </a:pPr>
            <a:r>
              <a:rPr lang="en-US" sz="2667" dirty="0"/>
              <a:t>Replace existing datums with new datums</a:t>
            </a:r>
          </a:p>
          <a:p>
            <a:pPr lvl="1">
              <a:defRPr/>
            </a:pPr>
            <a:r>
              <a:rPr lang="en-US" sz="2667" dirty="0"/>
              <a:t>Replacing existing SPCS83 with new SPCS2022</a:t>
            </a:r>
          </a:p>
          <a:p>
            <a:pPr lvl="1">
              <a:defRPr/>
            </a:pPr>
            <a:r>
              <a:rPr lang="en-US" sz="2667" dirty="0"/>
              <a:t>Accounting for coordinates changing with time</a:t>
            </a:r>
          </a:p>
          <a:p>
            <a:pPr>
              <a:defRPr/>
            </a:pPr>
            <a:r>
              <a:rPr lang="en-US" sz="3200" dirty="0"/>
              <a:t>Improving NGS products and services</a:t>
            </a:r>
          </a:p>
          <a:p>
            <a:pPr>
              <a:defRPr/>
            </a:pPr>
            <a:r>
              <a:rPr lang="en-US" sz="3200" dirty="0"/>
              <a:t>Simplifying customer contributions</a:t>
            </a:r>
          </a:p>
          <a:p>
            <a:pPr>
              <a:defRPr/>
            </a:pPr>
            <a:r>
              <a:rPr lang="en-US" sz="3200" dirty="0"/>
              <a:t>Making the NSRS: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accurate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accessible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efficient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672F8-2E11-420E-932D-1C02A556BF66}"/>
              </a:ext>
            </a:extLst>
          </p:cNvPr>
          <p:cNvSpPr/>
          <p:nvPr/>
        </p:nvSpPr>
        <p:spPr>
          <a:xfrm rot="20193485">
            <a:off x="8129829" y="3740642"/>
            <a:ext cx="3467616" cy="26007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48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Rollout in</a:t>
            </a:r>
          </a:p>
          <a:p>
            <a:pPr algn="ctr" defTabSz="914377"/>
            <a:r>
              <a:rPr lang="en-US" sz="115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82476-3192-4F23-B0C2-C0EE8C272DAA}"/>
              </a:ext>
            </a:extLst>
          </p:cNvPr>
          <p:cNvSpPr txBox="1"/>
          <p:nvPr/>
        </p:nvSpPr>
        <p:spPr>
          <a:xfrm rot="20637516">
            <a:off x="9129681" y="2618082"/>
            <a:ext cx="2074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begins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C437A8-73F6-40F9-87CC-595B7C78CCA1}"/>
              </a:ext>
            </a:extLst>
          </p:cNvPr>
          <p:cNvCxnSpPr>
            <a:cxnSpLocks/>
          </p:cNvCxnSpPr>
          <p:nvPr/>
        </p:nvCxnSpPr>
        <p:spPr>
          <a:xfrm>
            <a:off x="9989076" y="3260707"/>
            <a:ext cx="177909" cy="487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1" y="1608056"/>
            <a:ext cx="9144000" cy="118664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lvl="1" algn="ctr">
              <a:spcBef>
                <a:spcPts val="133"/>
              </a:spcBef>
            </a:pPr>
            <a:r>
              <a:rPr lang="en-US" sz="7600" spc="-7" dirty="0">
                <a:solidFill>
                  <a:prstClr val="black"/>
                </a:solidFill>
                <a:latin typeface="Cambria" panose="02040503050406030204" pitchFamily="18" charset="0"/>
                <a:cs typeface="Calibri"/>
              </a:rPr>
              <a:t>NSRS Modernization</a:t>
            </a:r>
          </a:p>
        </p:txBody>
      </p:sp>
      <p:sp>
        <p:nvSpPr>
          <p:cNvPr id="13" name="Title"/>
          <p:cNvSpPr txBox="1">
            <a:spLocks noGrp="1"/>
          </p:cNvSpPr>
          <p:nvPr>
            <p:ph type="title"/>
          </p:nvPr>
        </p:nvSpPr>
        <p:spPr>
          <a:xfrm>
            <a:off x="1869600" y="3256976"/>
            <a:ext cx="8452800" cy="632651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4000" spc="-40" dirty="0">
                <a:cs typeface="Calibri"/>
              </a:rPr>
              <a:t>What’s going to stay the same?</a:t>
            </a:r>
            <a:endParaRPr sz="2400" dirty="0">
              <a:cs typeface="Calibri"/>
            </a:endParaRPr>
          </a:p>
        </p:txBody>
      </p:sp>
      <p:sp>
        <p:nvSpPr>
          <p:cNvPr id="4" name="Title"/>
          <p:cNvSpPr txBox="1">
            <a:spLocks/>
          </p:cNvSpPr>
          <p:nvPr/>
        </p:nvSpPr>
        <p:spPr bwMode="auto">
          <a:xfrm>
            <a:off x="1869600" y="4679135"/>
            <a:ext cx="8452800" cy="6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16933">
              <a:spcBef>
                <a:spcPts val="133"/>
              </a:spcBef>
            </a:pPr>
            <a:r>
              <a:rPr lang="en-US" sz="4000" spc="-40" dirty="0">
                <a:latin typeface="Cambria" panose="02040503050406030204" pitchFamily="18" charset="0"/>
                <a:cs typeface="Calibri"/>
              </a:rPr>
              <a:t>What’s going to be different?</a:t>
            </a:r>
            <a:endParaRPr lang="en-US" sz="4000" dirty="0">
              <a:latin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7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24000" y="173737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Spatial Reference System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1316885"/>
            <a:ext cx="9144000" cy="19610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common</a:t>
            </a:r>
            <a:r>
              <a:rPr lang="en-US" altLang="en-US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consistent</a:t>
            </a:r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geospatial framework to meet the economic, social, and environmental positioning needs of our Nation. </a:t>
            </a:r>
          </a:p>
          <a:p>
            <a:pPr marL="0" indent="0" algn="ctr" defTabSz="914377">
              <a:buNone/>
              <a:defRPr/>
            </a:pPr>
            <a:endParaRPr lang="en-US" altLang="en-US" sz="8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buNone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Foundational elements include: </a:t>
            </a:r>
          </a:p>
          <a:p>
            <a:pPr marL="0" indent="0" defTabSz="914377">
              <a:buNone/>
              <a:defRPr/>
            </a:pPr>
            <a:endParaRPr lang="en-US" altLang="en-US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28594" indent="-228594" defTabSz="914377">
              <a:defRPr/>
            </a:pPr>
            <a:endParaRPr lang="en-US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2885" y="2610442"/>
            <a:ext cx="3865116" cy="353943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Latitude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Longitude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Height  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Gravity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Shoreline Position   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endParaRPr lang="en-US" altLang="en-US" sz="28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914377">
              <a:defRPr/>
            </a:pPr>
            <a:r>
              <a:rPr lang="en-US" altLang="en-US" sz="2800" i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…how these change over time 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61440"/>
              </p:ext>
            </p:extLst>
          </p:nvPr>
        </p:nvGraphicFramePr>
        <p:xfrm>
          <a:off x="1638301" y="3140645"/>
          <a:ext cx="5057778" cy="17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39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81463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9559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NAD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NAVD88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NAD27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NGVD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/>
          <p:cNvGraphicFramePr>
            <a:graphicFrameLocks/>
          </p:cNvGraphicFramePr>
          <p:nvPr/>
        </p:nvGraphicFramePr>
        <p:xfrm>
          <a:off x="1638301" y="4990737"/>
          <a:ext cx="5057778" cy="17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39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81463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9559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Great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Lakes</a:t>
                      </a: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Geoid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Models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IGLD85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GEOID18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IGLD55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GEOID12B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973939" y="3468978"/>
            <a:ext cx="2074468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Elevation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335200" y="3730587"/>
            <a:ext cx="6984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9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0" y="413985"/>
            <a:ext cx="9144000" cy="59571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buSzPct val="159375"/>
            </a:pPr>
            <a:r>
              <a:rPr lang="en-US" sz="5000" b="1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cs typeface="Arial"/>
              </a:rPr>
              <a:t>Positional Components of </a:t>
            </a:r>
          </a:p>
          <a:p>
            <a:pPr algn="ctr">
              <a:buSzPct val="159375"/>
            </a:pPr>
            <a:r>
              <a:rPr lang="en-US" sz="5000" b="1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cs typeface="Arial"/>
              </a:rPr>
              <a:t>the NSRS</a:t>
            </a:r>
            <a:endParaRPr lang="en-US" sz="5000" b="1" spc="-7" dirty="0">
              <a:uFill>
                <a:solidFill>
                  <a:srgbClr val="1F497D"/>
                </a:solidFill>
              </a:uFill>
              <a:latin typeface="Cambria" panose="02040503050406030204" pitchFamily="18" charset="0"/>
              <a:cs typeface="Arial"/>
            </a:endParaRPr>
          </a:p>
          <a:p>
            <a:pPr algn="ctr">
              <a:spcBef>
                <a:spcPts val="3000"/>
              </a:spcBef>
              <a:buSzPct val="159375"/>
            </a:pPr>
            <a:r>
              <a:rPr lang="en-US" sz="48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Geometric</a:t>
            </a:r>
          </a:p>
          <a:p>
            <a:pPr algn="ctr">
              <a:buSzPct val="159375"/>
            </a:pPr>
            <a:r>
              <a:rPr lang="en-US" sz="3600" b="1" spc="-2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“Horizontal”</a:t>
            </a:r>
          </a:p>
          <a:p>
            <a:pPr algn="ctr">
              <a:buSzPct val="159375"/>
            </a:pPr>
            <a:r>
              <a:rPr lang="en-US" sz="3200" b="1" spc="-2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Latitude, Longitude, </a:t>
            </a:r>
            <a:r>
              <a:rPr lang="en-US" sz="3200" b="1" i="1" spc="-2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Ellipsoid Height</a:t>
            </a:r>
          </a:p>
          <a:p>
            <a:pPr algn="ctr">
              <a:spcBef>
                <a:spcPts val="3000"/>
              </a:spcBef>
              <a:buSzPct val="159375"/>
            </a:pPr>
            <a:r>
              <a:rPr lang="en-US" sz="48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Geopotential</a:t>
            </a:r>
          </a:p>
          <a:p>
            <a:pPr lvl="0" algn="ctr">
              <a:buSzPct val="159375"/>
            </a:pPr>
            <a:r>
              <a:rPr lang="en-US" sz="3600" b="1" spc="-2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Orthometric Height</a:t>
            </a:r>
          </a:p>
          <a:p>
            <a:pPr lvl="0" algn="ctr">
              <a:buSzPct val="159375"/>
            </a:pPr>
            <a:r>
              <a:rPr lang="en-US" sz="3600" b="1" spc="-2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“Elevation”</a:t>
            </a:r>
            <a:endParaRPr lang="en-US" sz="4800" b="1" spc="-20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811208" y="2550956"/>
            <a:ext cx="16404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3200" b="1" spc="-2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NAD83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8811208" y="4636201"/>
            <a:ext cx="1709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3200" b="1" spc="-2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NAVD88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10196" y="2774885"/>
            <a:ext cx="1063691" cy="9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endCxn id="5" idx="1"/>
          </p:cNvCxnSpPr>
          <p:nvPr/>
        </p:nvCxnSpPr>
        <p:spPr>
          <a:xfrm>
            <a:off x="7983794" y="4928589"/>
            <a:ext cx="827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1" y="887968"/>
            <a:ext cx="9144000" cy="512618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sz="54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sz="54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5400" b="1" spc="-20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Datum </a:t>
            </a: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5400" b="1" spc="-20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of 1983</a:t>
            </a:r>
            <a:r>
              <a:rPr lang="en-US" sz="54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endParaRPr lang="en-US" sz="4400" b="1" spc="-7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sz="60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</a:t>
            </a:r>
            <a:r>
              <a:rPr lang="en-US" sz="60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D83</a:t>
            </a: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endParaRPr lang="en-US" sz="6000" b="1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6000" b="1" i="1" spc="-20" dirty="0">
                <a:solidFill>
                  <a:prstClr val="black">
                    <a:lumMod val="50000"/>
                    <a:lumOff val="50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will be replaced by</a:t>
            </a:r>
          </a:p>
        </p:txBody>
      </p:sp>
    </p:spTree>
    <p:extLst>
      <p:ext uri="{BB962C8B-B14F-4D97-AF65-F5344CB8AC3E}">
        <p14:creationId xmlns:p14="http://schemas.microsoft.com/office/powerpoint/2010/main" val="36791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1|2.3|6.5|7.9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3|2.4|7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1.2|2.5|5.6|5.2|3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3|1.7|9.9|5.3|4.8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_NGS_background_16by9.potx" id="{08D3D576-62C5-40EF-A34C-01BB8D99BB50}" vid="{9154FC06-C987-4466-8504-8FCA3D11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JJ_NGS_background_16by9</Template>
  <TotalTime>1176</TotalTime>
  <Words>2046</Words>
  <Application>Microsoft Office PowerPoint</Application>
  <PresentationFormat>Widescreen</PresentationFormat>
  <Paragraphs>344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Cambria</vt:lpstr>
      <vt:lpstr>Gill Sans MT</vt:lpstr>
      <vt:lpstr>Rage Italic</vt:lpstr>
      <vt:lpstr>Office Theme</vt:lpstr>
      <vt:lpstr>State Plane Coordinate System Making Earth Flat… One Zone at a Time!</vt:lpstr>
      <vt:lpstr>Organizational Structure</vt:lpstr>
      <vt:lpstr>Organizational Structure</vt:lpstr>
      <vt:lpstr>NGS Mission</vt:lpstr>
      <vt:lpstr>Modernizing the NSRS</vt:lpstr>
      <vt:lpstr>What’s going to stay the same?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Plate-Fixed NSRS TRFs</vt:lpstr>
      <vt:lpstr>PowerPoint Presentation</vt:lpstr>
      <vt:lpstr>Plate-Fixed</vt:lpstr>
      <vt:lpstr>PowerPoint Presentation</vt:lpstr>
      <vt:lpstr>PowerPoint Presentation</vt:lpstr>
      <vt:lpstr>PowerPoint Presentation</vt:lpstr>
      <vt:lpstr>Remember…</vt:lpstr>
      <vt:lpstr>Preparing for New Datums</vt:lpstr>
      <vt:lpstr>Preparing for New Datums</vt:lpstr>
      <vt:lpstr>Preparing for New Datums</vt:lpstr>
      <vt:lpstr>Preparing for New Datums</vt:lpstr>
      <vt:lpstr>PowerPoint Presentation</vt:lpstr>
      <vt:lpstr>New Lat/Long = New XY</vt:lpstr>
      <vt:lpstr>A “flat” Earth for the future</vt:lpstr>
      <vt:lpstr>PowerPoint Presentation</vt:lpstr>
      <vt:lpstr>PowerPoint Presentation</vt:lpstr>
      <vt:lpstr>PowerPoint Presentation</vt:lpstr>
      <vt:lpstr>PowerPoint Presentation</vt:lpstr>
      <vt:lpstr>SPCS2022 Zone Layers in Ohio</vt:lpstr>
      <vt:lpstr>PowerPoint Presentation</vt:lpstr>
      <vt:lpstr>PowerPoint Presentation</vt:lpstr>
      <vt:lpstr>PowerPoint Presentation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Plane Coordinate System Making Earth Flat… One Zone at a Time!</dc:title>
  <dc:creator>Jeff Jalbrzikowski</dc:creator>
  <cp:lastModifiedBy>Jeff Jalbrzikowski</cp:lastModifiedBy>
  <cp:revision>20</cp:revision>
  <dcterms:created xsi:type="dcterms:W3CDTF">2024-05-14T18:37:35Z</dcterms:created>
  <dcterms:modified xsi:type="dcterms:W3CDTF">2024-05-15T21:00:56Z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2159016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