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theme+xml" PartName="/ppt/theme/theme2.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image/jpg" PartName="/ppt/media/image12.jpg"/>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tags+xml" PartName="/ppt/tags/tag1.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tags+xml" PartName="/ppt/tags/tag2.xml"/>
  <Override ContentType="application/vnd.openxmlformats-officedocument.presentationml.notesSlide+xml" PartName="/ppt/notesSlides/notesSlide34.xml"/>
  <Override ContentType="application/vnd.openxmlformats-officedocument.presentationml.tags+xml" PartName="/ppt/tags/tag3.xml"/>
  <Override ContentType="application/vnd.openxmlformats-officedocument.presentationml.notesSlide+xml" PartName="/ppt/notesSlides/notesSlide35.xml"/>
  <Override ContentType="application/vnd.openxmlformats-officedocument.presentationml.tags+xml" PartName="/ppt/tags/tag4.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tags+xml" PartName="/ppt/tags/tag5.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image/jpg" PartName="/ppt/media/image42.jpg"/>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tags+xml" PartName="/ppt/tags/tag6.xml"/>
  <Override ContentType="application/vnd.openxmlformats-officedocument.presentationml.notesSlide+xml" PartName="/ppt/notesSlides/notesSlide71.xml"/>
  <Override ContentType="application/vnd.openxmlformats-officedocument.presentationml.tags+xml" PartName="/ppt/tags/tag7.xml"/>
  <Override ContentType="application/vnd.openxmlformats-officedocument.presentationml.notesSlide+xml" PartName="/ppt/notesSlides/notesSlide72.xml"/>
  <Override ContentType="application/vnd.openxmlformats-officedocument.presentationml.tags+xml" PartName="/ppt/tags/tag8.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tags+xml" PartName="/ppt/tags/tag9.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9" r:id="rId3"/>
  </p:sldMasterIdLst>
  <p:notesMasterIdLst>
    <p:notesMasterId r:id="rId127"/>
  </p:notesMasterIdLst>
  <p:handoutMasterIdLst>
    <p:handoutMasterId r:id="rId128"/>
  </p:handoutMasterIdLst>
  <p:sldIdLst>
    <p:sldId id="257" r:id="rId4"/>
    <p:sldId id="2408" r:id="rId5"/>
    <p:sldId id="1757" r:id="rId6"/>
    <p:sldId id="1758" r:id="rId7"/>
    <p:sldId id="2389" r:id="rId8"/>
    <p:sldId id="277" r:id="rId9"/>
    <p:sldId id="1983" r:id="rId10"/>
    <p:sldId id="1367" r:id="rId11"/>
    <p:sldId id="1368" r:id="rId12"/>
    <p:sldId id="2471" r:id="rId13"/>
    <p:sldId id="2472" r:id="rId14"/>
    <p:sldId id="1397" r:id="rId15"/>
    <p:sldId id="258" r:id="rId16"/>
    <p:sldId id="259" r:id="rId17"/>
    <p:sldId id="260" r:id="rId18"/>
    <p:sldId id="298" r:id="rId19"/>
    <p:sldId id="2489" r:id="rId20"/>
    <p:sldId id="2488" r:id="rId21"/>
    <p:sldId id="2462" r:id="rId22"/>
    <p:sldId id="1924" r:id="rId23"/>
    <p:sldId id="2485" r:id="rId24"/>
    <p:sldId id="1944" r:id="rId25"/>
    <p:sldId id="2420" r:id="rId26"/>
    <p:sldId id="1925" r:id="rId27"/>
    <p:sldId id="1939" r:id="rId28"/>
    <p:sldId id="1988" r:id="rId29"/>
    <p:sldId id="2490" r:id="rId30"/>
    <p:sldId id="854" r:id="rId31"/>
    <p:sldId id="2464" r:id="rId32"/>
    <p:sldId id="2481" r:id="rId33"/>
    <p:sldId id="2404" r:id="rId34"/>
    <p:sldId id="2001" r:id="rId35"/>
    <p:sldId id="1453" r:id="rId36"/>
    <p:sldId id="1440" r:id="rId37"/>
    <p:sldId id="1460" r:id="rId38"/>
    <p:sldId id="1463" r:id="rId39"/>
    <p:sldId id="1464" r:id="rId40"/>
    <p:sldId id="1465" r:id="rId41"/>
    <p:sldId id="1466" r:id="rId42"/>
    <p:sldId id="2445" r:id="rId43"/>
    <p:sldId id="2443" r:id="rId44"/>
    <p:sldId id="2446" r:id="rId45"/>
    <p:sldId id="2444" r:id="rId46"/>
    <p:sldId id="2363" r:id="rId47"/>
    <p:sldId id="2469" r:id="rId48"/>
    <p:sldId id="2470" r:id="rId49"/>
    <p:sldId id="2032" r:id="rId50"/>
    <p:sldId id="2033" r:id="rId51"/>
    <p:sldId id="2035" r:id="rId52"/>
    <p:sldId id="2494" r:id="rId53"/>
    <p:sldId id="2036" r:id="rId54"/>
    <p:sldId id="2467" r:id="rId55"/>
    <p:sldId id="2495" r:id="rId56"/>
    <p:sldId id="2384" r:id="rId57"/>
    <p:sldId id="2463" r:id="rId58"/>
    <p:sldId id="2418" r:id="rId59"/>
    <p:sldId id="2396" r:id="rId60"/>
    <p:sldId id="2397" r:id="rId61"/>
    <p:sldId id="2398" r:id="rId62"/>
    <p:sldId id="2399" r:id="rId63"/>
    <p:sldId id="2415" r:id="rId64"/>
    <p:sldId id="2416" r:id="rId65"/>
    <p:sldId id="2401" r:id="rId66"/>
    <p:sldId id="2497" r:id="rId67"/>
    <p:sldId id="2499" r:id="rId68"/>
    <p:sldId id="2498" r:id="rId69"/>
    <p:sldId id="2447" r:id="rId70"/>
    <p:sldId id="2407" r:id="rId71"/>
    <p:sldId id="2456" r:id="rId72"/>
    <p:sldId id="2440" r:id="rId73"/>
    <p:sldId id="2409" r:id="rId74"/>
    <p:sldId id="273" r:id="rId75"/>
    <p:sldId id="2439" r:id="rId76"/>
    <p:sldId id="275" r:id="rId77"/>
    <p:sldId id="2425" r:id="rId78"/>
    <p:sldId id="2427" r:id="rId79"/>
    <p:sldId id="271" r:id="rId80"/>
    <p:sldId id="2426" r:id="rId81"/>
    <p:sldId id="2441" r:id="rId82"/>
    <p:sldId id="2431" r:id="rId83"/>
    <p:sldId id="2006" r:id="rId84"/>
    <p:sldId id="2492" r:id="rId85"/>
    <p:sldId id="2457" r:id="rId86"/>
    <p:sldId id="2438" r:id="rId87"/>
    <p:sldId id="2045" r:id="rId88"/>
    <p:sldId id="2044" r:id="rId89"/>
    <p:sldId id="2432" r:id="rId90"/>
    <p:sldId id="2419" r:id="rId91"/>
    <p:sldId id="2423" r:id="rId92"/>
    <p:sldId id="2434" r:id="rId93"/>
    <p:sldId id="1519" r:id="rId94"/>
    <p:sldId id="2422" r:id="rId95"/>
    <p:sldId id="2436" r:id="rId96"/>
    <p:sldId id="2496" r:id="rId97"/>
    <p:sldId id="803" r:id="rId98"/>
    <p:sldId id="739" r:id="rId99"/>
    <p:sldId id="727" r:id="rId100"/>
    <p:sldId id="728" r:id="rId101"/>
    <p:sldId id="789" r:id="rId102"/>
    <p:sldId id="790" r:id="rId103"/>
    <p:sldId id="791" r:id="rId104"/>
    <p:sldId id="792" r:id="rId105"/>
    <p:sldId id="793" r:id="rId106"/>
    <p:sldId id="794" r:id="rId107"/>
    <p:sldId id="795" r:id="rId108"/>
    <p:sldId id="256" r:id="rId109"/>
    <p:sldId id="263" r:id="rId110"/>
    <p:sldId id="264" r:id="rId111"/>
    <p:sldId id="740" r:id="rId112"/>
    <p:sldId id="2473" r:id="rId113"/>
    <p:sldId id="2474" r:id="rId114"/>
    <p:sldId id="2475" r:id="rId115"/>
    <p:sldId id="2378" r:id="rId116"/>
    <p:sldId id="2381" r:id="rId117"/>
    <p:sldId id="2493" r:id="rId118"/>
    <p:sldId id="332" r:id="rId119"/>
    <p:sldId id="2360" r:id="rId120"/>
    <p:sldId id="2476" r:id="rId121"/>
    <p:sldId id="2386" r:id="rId122"/>
    <p:sldId id="855" r:id="rId123"/>
    <p:sldId id="2479" r:id="rId124"/>
    <p:sldId id="272" r:id="rId125"/>
    <p:sldId id="2480" r:id="rId1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Jalbrzikowski" initials="JJ" lastIdx="1" clrIdx="0">
    <p:extLst>
      <p:ext uri="{19B8F6BF-5375-455C-9EA6-DF929625EA0E}">
        <p15:presenceInfo xmlns:p15="http://schemas.microsoft.com/office/powerpoint/2012/main" userId="Jeff Jalbrzikows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9C9C"/>
    <a:srgbClr val="00B0F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32" autoAdjust="0"/>
    <p:restoredTop sz="79162" autoAdjust="0"/>
  </p:normalViewPr>
  <p:slideViewPr>
    <p:cSldViewPr snapToGrid="0" snapToObjects="1">
      <p:cViewPr varScale="1">
        <p:scale>
          <a:sx n="85" d="100"/>
          <a:sy n="85" d="100"/>
        </p:scale>
        <p:origin x="1238" y="62"/>
      </p:cViewPr>
      <p:guideLst>
        <p:guide orient="horz" pos="1620"/>
        <p:guide pos="2880"/>
        <p:guide pos="5328"/>
        <p:guide pos="432"/>
        <p:guide orient="horz" pos="492"/>
        <p:guide orient="horz" pos="2772"/>
      </p:guideLst>
    </p:cSldViewPr>
  </p:slideViewPr>
  <p:notesTextViewPr>
    <p:cViewPr>
      <p:scale>
        <a:sx n="125" d="100"/>
        <a:sy n="125" d="100"/>
      </p:scale>
      <p:origin x="0" y="0"/>
    </p:cViewPr>
  </p:notesTextViewPr>
  <p:sorterViewPr>
    <p:cViewPr>
      <p:scale>
        <a:sx n="75" d="100"/>
        <a:sy n="75" d="100"/>
      </p:scale>
      <p:origin x="0" y="-1009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handoutMaster" Target="handoutMasters/handout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EC586A-B41B-48D0-A06A-B3E027B6D5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82C374-7D31-4C97-A89C-93A276495C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62E671-13FF-4322-9D63-38B303EFDF2C}" type="datetimeFigureOut">
              <a:rPr lang="en-US" smtClean="0"/>
              <a:t>3/18/2024</a:t>
            </a:fld>
            <a:endParaRPr lang="en-US"/>
          </a:p>
        </p:txBody>
      </p:sp>
      <p:sp>
        <p:nvSpPr>
          <p:cNvPr id="4" name="Footer Placeholder 3">
            <a:extLst>
              <a:ext uri="{FF2B5EF4-FFF2-40B4-BE49-F238E27FC236}">
                <a16:creationId xmlns:a16="http://schemas.microsoft.com/office/drawing/2014/main" id="{37A39966-3D05-45A4-966A-E87C4021E1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122379-905B-40A3-AB54-E52333E481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14BC58-8A76-4030-A860-03A8C714C422}" type="slidenum">
              <a:rPr lang="en-US" smtClean="0"/>
              <a:t>‹#›</a:t>
            </a:fld>
            <a:endParaRPr lang="en-US"/>
          </a:p>
        </p:txBody>
      </p:sp>
    </p:spTree>
    <p:extLst>
      <p:ext uri="{BB962C8B-B14F-4D97-AF65-F5344CB8AC3E}">
        <p14:creationId xmlns:p14="http://schemas.microsoft.com/office/powerpoint/2010/main" val="4032288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Coast Survey – 1836  </a:t>
            </a:r>
            <a:r>
              <a:rPr lang="en-US" baseline="0" dirty="0">
                <a:sym typeface="Wingdings" panose="05000000000000000000" pitchFamily="2" charset="2"/>
              </a:rPr>
              <a:t> </a:t>
            </a:r>
            <a:r>
              <a:rPr lang="en-US" i="1" baseline="0" dirty="0"/>
              <a:t>in 1871 the agency was tasked by Congress with responsibility to carry geodetic control inland (&gt;150 years)</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6538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06544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be talking about</a:t>
            </a:r>
            <a:r>
              <a:rPr lang="en-US" baseline="0" dirty="0"/>
              <a:t> OPUS today, but I need to clarify one of our processes for this to all be clear. I will also mention that this is a new-</a:t>
            </a:r>
            <a:r>
              <a:rPr lang="en-US" baseline="0" dirty="0" err="1"/>
              <a:t>ish</a:t>
            </a:r>
            <a:r>
              <a:rPr lang="en-US" baseline="0" dirty="0"/>
              <a:t> workflow for NGS, began in the past 8 or so years.</a:t>
            </a:r>
          </a:p>
          <a:p>
            <a:endParaRPr lang="en-US" baseline="0" dirty="0"/>
          </a:p>
          <a:p>
            <a:r>
              <a:rPr lang="en-US" baseline="0" dirty="0"/>
              <a:t>So all NGS Products &amp; Services go thru this process as they are created, tested internally, open for testing by you our constituents, and then rolled out as final products.</a:t>
            </a:r>
          </a:p>
          <a:p>
            <a:r>
              <a:rPr lang="en-US" b="1" dirty="0"/>
              <a:t>CLICK</a:t>
            </a:r>
          </a:p>
          <a:p>
            <a:r>
              <a:rPr lang="en-US" dirty="0"/>
              <a:t>There’s three</a:t>
            </a:r>
            <a:r>
              <a:rPr lang="en-US" baseline="0" dirty="0"/>
              <a:t> environments that products will exist in, listed here in the order they occur</a:t>
            </a:r>
          </a:p>
          <a:p>
            <a:endParaRPr lang="en-US" baseline="0" dirty="0"/>
          </a:p>
          <a:p>
            <a:r>
              <a:rPr lang="en-US" baseline="0" dirty="0"/>
              <a:t>First, a tool will be created on the “DEV” servers for internal NGS-only development, testing, and otherwise “working the bugs out”</a:t>
            </a:r>
          </a:p>
          <a:p>
            <a:r>
              <a:rPr lang="en-US" baseline="0" dirty="0">
                <a:sym typeface="Wingdings" panose="05000000000000000000" pitchFamily="2" charset="2"/>
              </a:rPr>
              <a:t>this is the same phase as when you hear a software company or video game maker talk about their </a:t>
            </a:r>
            <a:r>
              <a:rPr lang="en-US" i="1" baseline="0" dirty="0">
                <a:sym typeface="Wingdings" panose="05000000000000000000" pitchFamily="2" charset="2"/>
              </a:rPr>
              <a:t>alpha products</a:t>
            </a:r>
            <a:endParaRPr lang="en-US" i="0" baseline="0" dirty="0"/>
          </a:p>
          <a:p>
            <a:endParaRPr lang="en-US" baseline="0" dirty="0"/>
          </a:p>
          <a:p>
            <a:r>
              <a:rPr lang="en-US" b="1" dirty="0"/>
              <a:t>CLICK</a:t>
            </a:r>
            <a:endParaRPr lang="en-US" baseline="0" dirty="0"/>
          </a:p>
          <a:p>
            <a:r>
              <a:rPr lang="en-US" baseline="0" dirty="0"/>
              <a:t>Next, after some level of confidence in the product is gained, it will be migrated to the Beta servers, thereby open to the public for their own testing</a:t>
            </a:r>
          </a:p>
          <a:p>
            <a:r>
              <a:rPr lang="en-US" baseline="0" dirty="0">
                <a:sym typeface="Wingdings" panose="05000000000000000000" pitchFamily="2" charset="2"/>
              </a:rPr>
              <a:t>it’s important to note that when a product is available via our Beta page, when you use it you are indeed now a “beta tester”</a:t>
            </a:r>
          </a:p>
          <a:p>
            <a:pPr marL="171450" indent="-171450">
              <a:buFont typeface="Wingdings" panose="05000000000000000000" pitchFamily="2" charset="2"/>
              <a:buChar char="à"/>
            </a:pPr>
            <a:r>
              <a:rPr lang="en-US" baseline="0" dirty="0">
                <a:sym typeface="Wingdings" panose="05000000000000000000" pitchFamily="2" charset="2"/>
              </a:rPr>
              <a:t>key features will have already been tested in the Development environment, but it is still a beta, so as a beta tester please let us know if you have issues/complications/struggles or the like</a:t>
            </a:r>
          </a:p>
          <a:p>
            <a:pPr marL="171450" indent="-171450">
              <a:buFont typeface="Wingdings" panose="05000000000000000000" pitchFamily="2" charset="2"/>
              <a:buChar char="à"/>
            </a:pPr>
            <a:endParaRPr lang="en-US" baseline="0" dirty="0">
              <a:sym typeface="Wingdings" panose="05000000000000000000" pitchFamily="2" charset="2"/>
            </a:endParaRPr>
          </a:p>
          <a:p>
            <a:pPr marL="0" indent="0">
              <a:buFont typeface="Wingdings" panose="05000000000000000000" pitchFamily="2" charset="2"/>
              <a:buNone/>
            </a:pPr>
            <a:r>
              <a:rPr lang="en-US" b="1" dirty="0"/>
              <a:t>CLICK</a:t>
            </a:r>
            <a:endParaRPr lang="en-US" baseline="0" dirty="0">
              <a:sym typeface="Wingdings" panose="05000000000000000000" pitchFamily="2" charset="2"/>
            </a:endParaRPr>
          </a:p>
          <a:p>
            <a:pPr marL="0" indent="0">
              <a:buFont typeface="Wingdings" panose="05000000000000000000" pitchFamily="2" charset="2"/>
              <a:buNone/>
            </a:pPr>
            <a:r>
              <a:rPr lang="en-US" baseline="0" dirty="0">
                <a:sym typeface="Wingdings" panose="05000000000000000000" pitchFamily="2" charset="2"/>
              </a:rPr>
              <a:t>At some point, when all I’s are dotted and T’s crossed, the thing will be moved to the Production environment.</a:t>
            </a:r>
          </a:p>
          <a:p>
            <a:pPr marL="0" indent="0">
              <a:buFont typeface="Wingdings" panose="05000000000000000000" pitchFamily="2" charset="2"/>
              <a:buNone/>
            </a:pPr>
            <a:r>
              <a:rPr lang="en-US" baseline="0" dirty="0">
                <a:sym typeface="Wingdings" panose="05000000000000000000" pitchFamily="2" charset="2"/>
              </a:rPr>
              <a:t> by then, the tool is integrated into others, has been vetted with 2 testing phases and functions as expected, but may still continue to receive version updates by repeating this process</a:t>
            </a:r>
            <a:endParaRPr lang="en-US" dirty="0"/>
          </a:p>
        </p:txBody>
      </p:sp>
      <p:sp>
        <p:nvSpPr>
          <p:cNvPr id="4" name="Slide Number Placeholder 3"/>
          <p:cNvSpPr>
            <a:spLocks noGrp="1"/>
          </p:cNvSpPr>
          <p:nvPr>
            <p:ph type="sldNum" sz="quarter" idx="10"/>
          </p:nvPr>
        </p:nvSpPr>
        <p:spPr/>
        <p:txBody>
          <a:bodyPr/>
          <a:lstStyle/>
          <a:p>
            <a:fld id="{63F8C030-6EFD-4E8C-8A9A-285A35F1235A}" type="slidenum">
              <a:rPr lang="en-US" smtClean="0"/>
              <a:t>13</a:t>
            </a:fld>
            <a:endParaRPr lang="en-US"/>
          </a:p>
        </p:txBody>
      </p:sp>
    </p:spTree>
    <p:extLst>
      <p:ext uri="{BB962C8B-B14F-4D97-AF65-F5344CB8AC3E}">
        <p14:creationId xmlns:p14="http://schemas.microsoft.com/office/powerpoint/2010/main" val="86033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68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7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350"/>
              </a:spcBef>
            </a:pPr>
            <a:r>
              <a:rPr lang="en-US" sz="2400" dirty="0"/>
              <a:t>Even if you’re running RTK…</a:t>
            </a:r>
          </a:p>
          <a:p>
            <a:pPr lvl="1">
              <a:spcBef>
                <a:spcPts val="225"/>
              </a:spcBef>
            </a:pPr>
            <a:r>
              <a:rPr lang="en-US" sz="2000" dirty="0"/>
              <a:t>You can setup your base to only log @ 30s rate</a:t>
            </a:r>
          </a:p>
          <a:p>
            <a:pPr lvl="1">
              <a:spcBef>
                <a:spcPts val="225"/>
              </a:spcBef>
            </a:pPr>
            <a:r>
              <a:rPr lang="en-US" sz="2000" dirty="0"/>
              <a:t>Know your equipment</a:t>
            </a:r>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17</a:t>
            </a:fld>
            <a:endParaRPr lang="en-US"/>
          </a:p>
        </p:txBody>
      </p:sp>
    </p:spTree>
    <p:extLst>
      <p:ext uri="{BB962C8B-B14F-4D97-AF65-F5344CB8AC3E}">
        <p14:creationId xmlns:p14="http://schemas.microsoft.com/office/powerpoint/2010/main" val="2621801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3349576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752254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a:t>
            </a:r>
            <a:r>
              <a:rPr lang="en-US" dirty="0">
                <a:solidFill>
                  <a:srgbClr val="C00000"/>
                </a:solidFill>
              </a:rPr>
              <a:t>marks</a:t>
            </a:r>
            <a:r>
              <a:rPr lang="en-US" dirty="0"/>
              <a:t> are passive!—in that they sit there doing nothing in and of themselves besides holding a </a:t>
            </a:r>
            <a:r>
              <a:rPr lang="en-US" dirty="0">
                <a:solidFill>
                  <a:srgbClr val="C00000"/>
                </a:solidFill>
              </a:rPr>
              <a:t>point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This includes the fixed antenna mount</a:t>
            </a:r>
            <a:r>
              <a:rPr lang="en-US" baseline="0" dirty="0">
                <a:solidFill>
                  <a:srgbClr val="FF0000"/>
                </a:solidFill>
              </a:rPr>
              <a:t> that is a part of a CORS.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some marks have permanently installed equipment that enable nearly continuous observations and these are called “active” stations.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a:p>
        </p:txBody>
      </p:sp>
    </p:spTree>
    <p:extLst>
      <p:ext uri="{BB962C8B-B14F-4D97-AF65-F5344CB8AC3E}">
        <p14:creationId xmlns:p14="http://schemas.microsoft.com/office/powerpoint/2010/main" val="108713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a:p>
        </p:txBody>
      </p:sp>
    </p:spTree>
    <p:extLst>
      <p:ext uri="{BB962C8B-B14F-4D97-AF65-F5344CB8AC3E}">
        <p14:creationId xmlns:p14="http://schemas.microsoft.com/office/powerpoint/2010/main" val="3064577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mbria" panose="02040503050406030204" pitchFamily="18" charset="0"/>
                <a:ea typeface="Cambria" panose="02040503050406030204" pitchFamily="18" charset="0"/>
              </a:rPr>
              <a:t>Often the term active geodetic control has been used to mean some equipment is </a:t>
            </a:r>
            <a:r>
              <a:rPr lang="en-US" b="1" i="1" dirty="0">
                <a:solidFill>
                  <a:srgbClr val="C00000"/>
                </a:solidFill>
                <a:latin typeface="Cambria" panose="02040503050406030204" pitchFamily="18" charset="0"/>
                <a:ea typeface="Cambria" panose="02040503050406030204" pitchFamily="18" charset="0"/>
              </a:rPr>
              <a:t>continuously</a:t>
            </a:r>
            <a:r>
              <a:rPr lang="en-US" b="1" dirty="0">
                <a:solidFill>
                  <a:srgbClr val="C00000"/>
                </a:solidFill>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or at least </a:t>
            </a:r>
            <a:r>
              <a:rPr lang="en-US" b="1" i="1" dirty="0">
                <a:solidFill>
                  <a:srgbClr val="C00000"/>
                </a:solidFill>
                <a:latin typeface="Cambria" panose="02040503050406030204" pitchFamily="18" charset="0"/>
                <a:ea typeface="Cambria" panose="02040503050406030204" pitchFamily="18" charset="0"/>
              </a:rPr>
              <a:t>frequently</a:t>
            </a:r>
            <a:r>
              <a:rPr lang="en-US" dirty="0">
                <a:latin typeface="Cambria" panose="02040503050406030204" pitchFamily="18" charset="0"/>
                <a:ea typeface="Cambria" panose="02040503050406030204" pitchFamily="18" charset="0"/>
              </a:rPr>
              <a:t> collecting observations at or near a </a:t>
            </a:r>
            <a:r>
              <a:rPr lang="en-US" b="1" dirty="0">
                <a:solidFill>
                  <a:srgbClr val="C00000"/>
                </a:solidFill>
                <a:latin typeface="Cambria" panose="02040503050406030204" pitchFamily="18" charset="0"/>
                <a:ea typeface="Cambria" panose="02040503050406030204" pitchFamily="18" charset="0"/>
              </a:rPr>
              <a:t>point</a:t>
            </a:r>
          </a:p>
          <a:p>
            <a:pPr marL="0" indent="0">
              <a:buNone/>
            </a:pPr>
            <a:endParaRPr lang="en-US" b="1" dirty="0">
              <a:solidFill>
                <a:srgbClr val="C00000"/>
              </a:solidFill>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Yet those observations are often used to compute coordinates (often time-dependent) at a </a:t>
            </a:r>
            <a:r>
              <a:rPr lang="en-US" dirty="0">
                <a:solidFill>
                  <a:srgbClr val="C00000"/>
                </a:solidFill>
                <a:latin typeface="Cambria" panose="02040503050406030204" pitchFamily="18" charset="0"/>
                <a:ea typeface="Cambria" panose="02040503050406030204" pitchFamily="18" charset="0"/>
              </a:rPr>
              <a:t>point</a:t>
            </a:r>
            <a:r>
              <a:rPr lang="en-US" dirty="0">
                <a:latin typeface="Cambria" panose="02040503050406030204" pitchFamily="18" charset="0"/>
                <a:ea typeface="Cambria" panose="02040503050406030204" pitchFamily="18" charset="0"/>
              </a:rPr>
              <a:t> on a </a:t>
            </a:r>
            <a:r>
              <a:rPr lang="en-US" dirty="0">
                <a:solidFill>
                  <a:srgbClr val="C00000"/>
                </a:solidFill>
                <a:latin typeface="Cambria" panose="02040503050406030204" pitchFamily="18" charset="0"/>
                <a:ea typeface="Cambria" panose="02040503050406030204" pitchFamily="18" charset="0"/>
              </a:rPr>
              <a:t>mark</a:t>
            </a:r>
            <a:r>
              <a:rPr lang="en-US" dirty="0">
                <a:latin typeface="Cambria" panose="02040503050406030204" pitchFamily="18" charset="0"/>
                <a:ea typeface="Cambria" panose="02040503050406030204" pitchFamily="18" charset="0"/>
              </a:rPr>
              <a:t>, which, by its nature is </a:t>
            </a:r>
            <a:r>
              <a:rPr lang="en-US" i="1" dirty="0">
                <a:latin typeface="Cambria" panose="02040503050406030204" pitchFamily="18" charset="0"/>
                <a:ea typeface="Cambria" panose="02040503050406030204" pitchFamily="18" charset="0"/>
              </a:rPr>
              <a:t>passive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24</a:t>
            </a:fld>
            <a:endParaRPr lang="en-US"/>
          </a:p>
        </p:txBody>
      </p:sp>
    </p:spTree>
    <p:extLst>
      <p:ext uri="{BB962C8B-B14F-4D97-AF65-F5344CB8AC3E}">
        <p14:creationId xmlns:p14="http://schemas.microsoft.com/office/powerpoint/2010/main" val="380911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03509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remember, today’s presentation is not JUST about new </a:t>
            </a:r>
            <a:r>
              <a:rPr lang="en-US" dirty="0" err="1"/>
              <a:t>datums</a:t>
            </a:r>
            <a:r>
              <a:rPr lang="en-US" dirty="0"/>
              <a:t>, it is about</a:t>
            </a:r>
            <a:r>
              <a:rPr lang="en-US" baseline="0" dirty="0"/>
              <a:t> modernizing the NSRS as a whole.</a:t>
            </a:r>
          </a:p>
          <a:p>
            <a:endParaRPr lang="en-US" baseline="0" dirty="0"/>
          </a:p>
          <a:p>
            <a:r>
              <a:rPr lang="en-US" baseline="0" dirty="0"/>
              <a:t>You don’t know what the NSRS is?  Stay tuned, we’ll get there as we go along.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1265029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06663" y="554038"/>
            <a:ext cx="4903787" cy="2759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anose="020F0502020204030204" pitchFamily="34" charset="0"/>
              </a:defRPr>
            </a:lvl1pPr>
            <a:lvl2pPr marL="770270" indent="-295354" defTabSz="964935">
              <a:defRPr>
                <a:solidFill>
                  <a:schemeClr val="tx1"/>
                </a:solidFill>
                <a:latin typeface="Calibri" panose="020F0502020204030204" pitchFamily="34" charset="0"/>
              </a:defRPr>
            </a:lvl2pPr>
            <a:lvl3pPr marL="1186450" indent="-236619" defTabSz="964935">
              <a:defRPr>
                <a:solidFill>
                  <a:schemeClr val="tx1"/>
                </a:solidFill>
                <a:latin typeface="Calibri" panose="020F0502020204030204" pitchFamily="34" charset="0"/>
              </a:defRPr>
            </a:lvl3pPr>
            <a:lvl4pPr marL="1661365" indent="-236619" defTabSz="964935">
              <a:defRPr>
                <a:solidFill>
                  <a:schemeClr val="tx1"/>
                </a:solidFill>
                <a:latin typeface="Calibri" panose="020F0502020204030204" pitchFamily="34" charset="0"/>
              </a:defRPr>
            </a:lvl4pPr>
            <a:lvl5pPr marL="2136281" indent="-236619" defTabSz="964935">
              <a:defRPr>
                <a:solidFill>
                  <a:schemeClr val="tx1"/>
                </a:solidFill>
                <a:latin typeface="Calibri" panose="020F0502020204030204" pitchFamily="34" charset="0"/>
              </a:defRPr>
            </a:lvl5pPr>
            <a:lvl6pPr marL="2619587" indent="-236619" defTabSz="964935" fontAlgn="base">
              <a:spcBef>
                <a:spcPct val="0"/>
              </a:spcBef>
              <a:spcAft>
                <a:spcPct val="0"/>
              </a:spcAft>
              <a:defRPr>
                <a:solidFill>
                  <a:schemeClr val="tx1"/>
                </a:solidFill>
                <a:latin typeface="Calibri" panose="020F0502020204030204" pitchFamily="34" charset="0"/>
              </a:defRPr>
            </a:lvl6pPr>
            <a:lvl7pPr marL="3102893" indent="-236619" defTabSz="964935" fontAlgn="base">
              <a:spcBef>
                <a:spcPct val="0"/>
              </a:spcBef>
              <a:spcAft>
                <a:spcPct val="0"/>
              </a:spcAft>
              <a:defRPr>
                <a:solidFill>
                  <a:schemeClr val="tx1"/>
                </a:solidFill>
                <a:latin typeface="Calibri" panose="020F0502020204030204" pitchFamily="34" charset="0"/>
              </a:defRPr>
            </a:lvl7pPr>
            <a:lvl8pPr marL="3586199" indent="-236619" defTabSz="964935" fontAlgn="base">
              <a:spcBef>
                <a:spcPct val="0"/>
              </a:spcBef>
              <a:spcAft>
                <a:spcPct val="0"/>
              </a:spcAft>
              <a:defRPr>
                <a:solidFill>
                  <a:schemeClr val="tx1"/>
                </a:solidFill>
                <a:latin typeface="Calibri" panose="020F0502020204030204" pitchFamily="34" charset="0"/>
              </a:defRPr>
            </a:lvl8pPr>
            <a:lvl9pPr marL="4069505" indent="-236619" defTabSz="964935" fontAlgn="base">
              <a:spcBef>
                <a:spcPct val="0"/>
              </a:spcBef>
              <a:spcAft>
                <a:spcPct val="0"/>
              </a:spcAft>
              <a:defRPr>
                <a:solidFill>
                  <a:schemeClr val="tx1"/>
                </a:solidFill>
                <a:latin typeface="Calibri" panose="020F0502020204030204" pitchFamily="34" charset="0"/>
              </a:defRPr>
            </a:lvl9pPr>
          </a:lstStyle>
          <a:p>
            <a:pPr marL="0" marR="0" lvl="0" indent="0" algn="r" defTabSz="964935" rtl="0" eaLnBrk="1" fontAlgn="base" latinLnBrk="0" hangingPunct="1">
              <a:lnSpc>
                <a:spcPct val="100000"/>
              </a:lnSpc>
              <a:spcBef>
                <a:spcPct val="0"/>
              </a:spcBef>
              <a:spcAft>
                <a:spcPct val="0"/>
              </a:spcAft>
              <a:buClrTx/>
              <a:buSzTx/>
              <a:buFontTx/>
              <a:buNone/>
              <a:tabLst/>
              <a:defRPr/>
            </a:pPr>
            <a:fld id="{7D198DFF-37DE-4FAA-9E29-95275F2A0D3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4935"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Header Placeholder 1"/>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3" name="Date Placeholder 2"/>
          <p:cNvSpPr>
            <a:spLocks noGrp="1"/>
          </p:cNvSpPr>
          <p:nvPr>
            <p:ph type="dt"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365637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50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ED05C-FEED-4026-8EA4-FCBC60F452D4}" type="slidenum">
              <a:rPr lang="en-US" smtClean="0"/>
              <a:t>29</a:t>
            </a:fld>
            <a:endParaRPr lang="en-US"/>
          </a:p>
        </p:txBody>
      </p:sp>
    </p:spTree>
    <p:extLst>
      <p:ext uri="{BB962C8B-B14F-4D97-AF65-F5344CB8AC3E}">
        <p14:creationId xmlns:p14="http://schemas.microsoft.com/office/powerpoint/2010/main" val="4245698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31</a:t>
            </a:fld>
            <a:endParaRPr lang="en-US"/>
          </a:p>
        </p:txBody>
      </p:sp>
    </p:spTree>
    <p:extLst>
      <p:ext uri="{BB962C8B-B14F-4D97-AF65-F5344CB8AC3E}">
        <p14:creationId xmlns:p14="http://schemas.microsoft.com/office/powerpoint/2010/main" val="253722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what is that acronym,</a:t>
            </a:r>
            <a:r>
              <a:rPr lang="en-US" baseline="0" dirty="0"/>
              <a:t> ITRF?</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is a global reference frame,</a:t>
            </a:r>
            <a:r>
              <a:rPr lang="en-US" baseline="0" dirty="0"/>
              <a:t> the most widely adopted one, or the “gold standard” or the “Cadillac” or what-have-you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60994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87922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50367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t>
            </a:r>
            <a:r>
              <a:rPr lang="en-US" baseline="0" dirty="0"/>
              <a:t>these are ground-level horizontal velocities</a:t>
            </a:r>
          </a:p>
          <a:p>
            <a:r>
              <a:rPr lang="en-US" baseline="0" dirty="0"/>
              <a:t>-the arrows illustrate the positions and velocities of CORS plotted in ITRF2014</a:t>
            </a:r>
          </a:p>
          <a:p>
            <a:r>
              <a:rPr lang="en-US" baseline="0" dirty="0"/>
              <a:t>-our scale is on the left there, with that arrow representing 20mm of motion per year</a:t>
            </a:r>
          </a:p>
          <a:p>
            <a:r>
              <a:rPr lang="en-US" baseline="0" dirty="0"/>
              <a:t>-so right thru Ohio it’s a little cluttered but we’re seeing arrows about that length so about 2cm/20mm per </a:t>
            </a:r>
            <a:r>
              <a:rPr lang="en-US" baseline="0" dirty="0" err="1"/>
              <a:t>yr</a:t>
            </a:r>
            <a:endParaRPr lang="en-US" baseline="0" dirty="0"/>
          </a:p>
          <a:p>
            <a:r>
              <a:rPr lang="en-US" baseline="0" dirty="0"/>
              <a:t>-what do we notice about the direction of these arrows?</a:t>
            </a:r>
          </a:p>
          <a:p>
            <a:r>
              <a:rPr lang="en-US" baseline="0" dirty="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 HERE</a:t>
            </a:r>
          </a:p>
          <a:p>
            <a:r>
              <a:rPr lang="en-US" baseline="0" dirty="0"/>
              <a:t>-Note the arrows in California do not conform to the rotation… those are CORS on a different PLATE which is moving in a different direction</a:t>
            </a:r>
          </a:p>
          <a:p>
            <a:r>
              <a:rPr lang="en-US" b="1" baseline="0" dirty="0"/>
              <a:t>CLICK HERE</a:t>
            </a:r>
          </a:p>
          <a:p>
            <a:r>
              <a:rPr lang="en-US" b="1" baseline="0" dirty="0"/>
              <a:t>-</a:t>
            </a:r>
            <a:r>
              <a:rPr lang="en-US" b="0" baseline="0" dirty="0"/>
              <a:t>so when you look at those arrows you can see the rotation, but the point of rotation is obviously off the map, way down below the screen right?</a:t>
            </a:r>
          </a:p>
          <a:p>
            <a:r>
              <a:rPr lang="en-US" b="0" baseline="0" dirty="0"/>
              <a:t>-that point is what’s known as an Euler Pole</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86964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311400" y="527050"/>
            <a:ext cx="46736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You’ve all seen this or some similar graphic I’m sure.  That bottom layer… that’s our baby, the NSRS.</a:t>
            </a:r>
          </a:p>
        </p:txBody>
      </p:sp>
    </p:spTree>
    <p:extLst>
      <p:ext uri="{BB962C8B-B14F-4D97-AF65-F5344CB8AC3E}">
        <p14:creationId xmlns:p14="http://schemas.microsoft.com/office/powerpoint/2010/main" val="3711496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44253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07140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ea typeface="ＭＳ Ｐゴシック" pitchFamily="34" charset="-128"/>
              <a:cs typeface="+mn-cs"/>
            </a:endParaRPr>
          </a:p>
        </p:txBody>
      </p:sp>
    </p:spTree>
    <p:extLst>
      <p:ext uri="{BB962C8B-B14F-4D97-AF65-F5344CB8AC3E}">
        <p14:creationId xmlns:p14="http://schemas.microsoft.com/office/powerpoint/2010/main" val="2078977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ITRF is independent of any plates, tied to the layer below, </a:t>
            </a:r>
          </a:p>
          <a:p>
            <a:r>
              <a:rPr lang="en-US" dirty="0"/>
              <a:t>-”plate-agnostic” if we want to sound all silicon valley </a:t>
            </a:r>
            <a:r>
              <a:rPr lang="en-US" dirty="0" err="1"/>
              <a:t>ish</a:t>
            </a:r>
            <a:endParaRPr lang="en-US" dirty="0"/>
          </a:p>
          <a:p>
            <a:r>
              <a:rPr lang="en-US" dirty="0"/>
              <a:t>-the plates go down about 200 km (125 mi) deep below our feet right now, as we’re on a continental plate</a:t>
            </a:r>
          </a:p>
          <a:p>
            <a:r>
              <a:rPr lang="en-US" dirty="0"/>
              <a:t>--(oceanic plates are roughly half the thickness, like 100 km)</a:t>
            </a:r>
          </a:p>
          <a:p>
            <a:r>
              <a:rPr lang="en-US" dirty="0"/>
              <a:t>-</a:t>
            </a:r>
            <a:r>
              <a:rPr lang="en-US" dirty="0">
                <a:sym typeface="Wingdings" panose="05000000000000000000" pitchFamily="2" charset="2"/>
              </a:rPr>
              <a:t> but thickness of the tectonic plates varies greatly, from down to 15 km up over the 200 km I mentioned earlier</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43</a:t>
            </a:fld>
            <a:endParaRPr lang="en-US"/>
          </a:p>
        </p:txBody>
      </p:sp>
    </p:spTree>
    <p:extLst>
      <p:ext uri="{BB962C8B-B14F-4D97-AF65-F5344CB8AC3E}">
        <p14:creationId xmlns:p14="http://schemas.microsoft.com/office/powerpoint/2010/main" val="604377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r>
              <a:rPr lang="en-US" b="1" dirty="0"/>
              <a:t>CLICK</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651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Datasheets! there you see the epoch</a:t>
            </a:r>
            <a:r>
              <a:rPr lang="en-US" baseline="0" dirty="0"/>
              <a:t> of 2010.0</a:t>
            </a:r>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73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do you see an Epoch right now in NGS data?</a:t>
            </a:r>
          </a:p>
          <a:p>
            <a:endParaRPr lang="en-US" dirty="0"/>
          </a:p>
          <a:p>
            <a:r>
              <a:rPr lang="en-US" dirty="0"/>
              <a:t>and</a:t>
            </a:r>
            <a:r>
              <a:rPr lang="en-US" baseline="0" dirty="0"/>
              <a:t> of course OPUS Solution Reports!</a:t>
            </a:r>
            <a:endParaRPr lang="en-US" dirty="0"/>
          </a:p>
          <a:p>
            <a:endParaRPr lang="en-US" dirty="0"/>
          </a:p>
          <a:p>
            <a:r>
              <a:rPr lang="en-US" dirty="0"/>
              <a:t>note that in blue over there on the right you’ll see </a:t>
            </a:r>
            <a:r>
              <a:rPr lang="en-US" i="1" dirty="0"/>
              <a:t>another</a:t>
            </a:r>
            <a:r>
              <a:rPr lang="en-US" i="1" baseline="0" dirty="0"/>
              <a:t> </a:t>
            </a:r>
            <a:r>
              <a:rPr lang="en-US" i="0" baseline="0" dirty="0"/>
              <a:t>epoch, in the ITRF, which I will explain later on</a:t>
            </a:r>
            <a:endParaRPr lang="en-US"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68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33104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-Some communities/countries</a:t>
            </a:r>
            <a:r>
              <a:rPr lang="en-US" baseline="0" dirty="0"/>
              <a:t> will refer to the Survey Epoch as the Continuous Epoch or the Dynamic Epoch</a:t>
            </a:r>
            <a:endParaRPr lang="en-US" dirty="0"/>
          </a:p>
          <a:p>
            <a:endParaRPr lang="en-US" dirty="0"/>
          </a:p>
          <a:p>
            <a:r>
              <a:rPr lang="en-US" dirty="0"/>
              <a:t>*****for 2022, everywhere I use the term ITRF2014 may end up being ITRF2020*****</a:t>
            </a:r>
          </a:p>
          <a:p>
            <a:r>
              <a:rPr lang="en-US" dirty="0"/>
              <a:t>-we’re aligning to 2020.000 because the goal is to finalize the datum for 2022, and it takes time to process the data</a:t>
            </a:r>
            <a:r>
              <a:rPr lang="en-US" baseline="0" dirty="0"/>
              <a:t> and run the calculations, hence aligned to the 2020.000 epoch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0290484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49786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Follow up thought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it or not, we know that the vast majority of our users are obtaining NSRS coordinates via OPUS</a:t>
            </a:r>
          </a:p>
          <a:p>
            <a:r>
              <a:rPr lang="en-US" dirty="0"/>
              <a:t>-while that is our plan for the future </a:t>
            </a:r>
            <a:r>
              <a:rPr lang="en-US"/>
              <a:t>of primary access, </a:t>
            </a:r>
            <a:r>
              <a:rPr lang="en-US" dirty="0"/>
              <a:t>modernized NSRS, as of now the official form of access (specifically to NAVD88) truly is to “touch brass” as they say </a:t>
            </a:r>
            <a:r>
              <a:rPr lang="en-US" dirty="0">
                <a:sym typeface="Wingdings" panose="05000000000000000000" pitchFamily="2" charset="2"/>
              </a:rPr>
              <a:t> meaning occupy a benchmark</a:t>
            </a:r>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6</a:t>
            </a:fld>
            <a:endParaRPr lang="en-US"/>
          </a:p>
        </p:txBody>
      </p:sp>
    </p:spTree>
    <p:extLst>
      <p:ext uri="{BB962C8B-B14F-4D97-AF65-F5344CB8AC3E}">
        <p14:creationId xmlns:p14="http://schemas.microsoft.com/office/powerpoint/2010/main" val="25836555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7"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rPr>
              <a:t>After that, they diverge and continue to do so, we’ll visualize that soon</a:t>
            </a:r>
            <a:endParaRPr kumimoji="0" lang="en-US" sz="1100" b="0" i="0" u="none" strike="noStrike" kern="1200" cap="none" spc="-20" normalizeH="0" baseline="0" noProof="0" dirty="0">
              <a:ln>
                <a:noFill/>
              </a:ln>
              <a:solidFill>
                <a:prstClr val="black"/>
              </a:solidFill>
              <a:effectLst/>
              <a:uLnTx/>
              <a:uFill>
                <a:solidFill>
                  <a:srgbClr val="000000"/>
                </a:solidFill>
              </a:uFill>
              <a:latin typeface="Cambria" panose="02040503050406030204" pitchFamily="18" charset="0"/>
              <a:ea typeface="Cambria" panose="02040503050406030204" pitchFamily="18" charset="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111886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NGS has been inconsistent with these top two words.  </a:t>
            </a:r>
          </a:p>
          <a:p>
            <a:r>
              <a:rPr lang="en-US" dirty="0"/>
              <a:t>Going forward, we will use them as:</a:t>
            </a:r>
          </a:p>
          <a:p>
            <a:pPr lvl="1"/>
            <a:r>
              <a:rPr lang="en-US" dirty="0"/>
              <a:t>Conversion:  Meaning to change the type of coordinate without changing the datum or frame</a:t>
            </a:r>
          </a:p>
          <a:p>
            <a:pPr lvl="1"/>
            <a:r>
              <a:rPr lang="en-US" dirty="0"/>
              <a:t>Transformation:  Meaning to change the datum or frame, without changing the type of coordinate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258465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56</a:t>
            </a:fld>
            <a:endParaRPr lang="en-US"/>
          </a:p>
        </p:txBody>
      </p:sp>
    </p:spTree>
    <p:extLst>
      <p:ext uri="{BB962C8B-B14F-4D97-AF65-F5344CB8AC3E}">
        <p14:creationId xmlns:p14="http://schemas.microsoft.com/office/powerpoint/2010/main" val="2994248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94016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4607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51414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261664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latin typeface="Cambria" panose="02040503050406030204" pitchFamily="18" charset="0"/>
                <a:ea typeface="Cambria" panose="02040503050406030204" pitchFamily="18" charset="0"/>
              </a:rPr>
              <a:t>What’s the magnitude of the horizontal datum shift across Pennsylvania?</a:t>
            </a:r>
          </a:p>
          <a:p>
            <a:pPr algn="l"/>
            <a:r>
              <a:rPr lang="en-US" sz="1200" dirty="0">
                <a:latin typeface="Cambria" panose="02040503050406030204" pitchFamily="18" charset="0"/>
                <a:ea typeface="Cambria" panose="02040503050406030204" pitchFamily="18" charset="0"/>
              </a:rPr>
              <a:t>Minimum Shift ~3.75 feet</a:t>
            </a:r>
          </a:p>
          <a:p>
            <a:pPr algn="l"/>
            <a:r>
              <a:rPr lang="en-US" sz="1200" dirty="0">
                <a:latin typeface="Cambria" panose="02040503050406030204" pitchFamily="18" charset="0"/>
                <a:ea typeface="Cambria" panose="02040503050406030204" pitchFamily="18" charset="0"/>
              </a:rPr>
              <a:t>Maximum Shift ~3.97</a:t>
            </a:r>
          </a:p>
          <a:p>
            <a:pPr algn="l"/>
            <a:endParaRPr lang="en-US" sz="1200" dirty="0">
              <a:latin typeface="Cambria" panose="02040503050406030204" pitchFamily="18" charset="0"/>
              <a:ea typeface="Cambria" panose="02040503050406030204" pitchFamily="18" charset="0"/>
            </a:endParaRPr>
          </a:p>
          <a:p>
            <a:pPr algn="l"/>
            <a:r>
              <a:rPr lang="en-US" sz="1200" dirty="0">
                <a:latin typeface="Cambria" panose="02040503050406030204" pitchFamily="18" charset="0"/>
                <a:ea typeface="Cambria" panose="02040503050406030204" pitchFamily="18" charset="0"/>
              </a:rPr>
              <a:t>Remember this is just an estimation, don’t hold me to the numbers please</a:t>
            </a:r>
          </a:p>
          <a:p>
            <a:pPr algn="l"/>
            <a:endParaRPr lang="en-US" dirty="0"/>
          </a:p>
        </p:txBody>
      </p:sp>
      <p:sp>
        <p:nvSpPr>
          <p:cNvPr id="4" name="Slide Number Placeholder 3"/>
          <p:cNvSpPr>
            <a:spLocks noGrp="1"/>
          </p:cNvSpPr>
          <p:nvPr>
            <p:ph type="sldNum" sz="quarter" idx="5"/>
          </p:nvPr>
        </p:nvSpPr>
        <p:spPr/>
        <p:txBody>
          <a:bodyPr/>
          <a:lstStyle/>
          <a:p>
            <a:fld id="{8C5A6246-21F9-416C-BD6D-2D5049A04672}" type="slidenum">
              <a:rPr lang="en-US" smtClean="0"/>
              <a:t>68</a:t>
            </a:fld>
            <a:endParaRPr lang="en-US"/>
          </a:p>
        </p:txBody>
      </p:sp>
    </p:spTree>
    <p:extLst>
      <p:ext uri="{BB962C8B-B14F-4D97-AF65-F5344CB8AC3E}">
        <p14:creationId xmlns:p14="http://schemas.microsoft.com/office/powerpoint/2010/main" val="592652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7687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1865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p>
          <a:p>
            <a:r>
              <a:rPr lang="en-US" baseline="0" dirty="0"/>
              <a:t>CLICK</a:t>
            </a:r>
          </a:p>
          <a:p>
            <a:r>
              <a:rPr lang="en-US" baseline="0" dirty="0"/>
              <a:t>-this is neat little graphic with some stats on </a:t>
            </a:r>
            <a:r>
              <a:rPr lang="en-US" baseline="0" dirty="0" err="1"/>
              <a:t>teh</a:t>
            </a:r>
            <a:r>
              <a:rPr lang="en-US" baseline="0" dirty="0"/>
              <a:t> NCN you can find on our website</a:t>
            </a:r>
          </a:p>
          <a:p>
            <a:r>
              <a:rPr lang="en-US" baseline="0" dirty="0"/>
              <a:t>-below the </a:t>
            </a:r>
            <a:r>
              <a:rPr lang="en-US" baseline="0" dirty="0" err="1"/>
              <a:t>gaphic</a:t>
            </a:r>
            <a:r>
              <a:rPr lang="en-US" baseline="0" dirty="0"/>
              <a:t> </a:t>
            </a:r>
            <a:r>
              <a:rPr lang="en-US" baseline="0" dirty="0" err="1"/>
              <a:t>youll</a:t>
            </a:r>
            <a:r>
              <a:rPr lang="en-US" baseline="0" dirty="0"/>
              <a:t> find a search bar with more information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a:t>
            </a:fld>
            <a:endParaRPr lang="en-US"/>
          </a:p>
        </p:txBody>
      </p:sp>
    </p:spTree>
    <p:extLst>
      <p:ext uri="{BB962C8B-B14F-4D97-AF65-F5344CB8AC3E}">
        <p14:creationId xmlns:p14="http://schemas.microsoft.com/office/powerpoint/2010/main" val="2840827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21807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spc="-19" dirty="0">
                <a:solidFill>
                  <a:prstClr val="black"/>
                </a:solidFill>
                <a:latin typeface="Cambria" panose="02040503050406030204" pitchFamily="18" charset="0"/>
                <a:ea typeface="Cambria" panose="02040503050406030204" pitchFamily="18" charset="0"/>
                <a:cs typeface="Calibri"/>
              </a:rPr>
              <a:t>(Cleveland Regional Geodetic Survey)</a:t>
            </a: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81</a:t>
            </a:fld>
            <a:endParaRPr lang="en-US"/>
          </a:p>
        </p:txBody>
      </p:sp>
    </p:spTree>
    <p:extLst>
      <p:ext uri="{BB962C8B-B14F-4D97-AF65-F5344CB8AC3E}">
        <p14:creationId xmlns:p14="http://schemas.microsoft.com/office/powerpoint/2010/main" val="1421335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you don’t have to cutoff data at any SPCS zone extent </a:t>
            </a:r>
            <a:r>
              <a:rPr lang="en-US" dirty="0">
                <a:sym typeface="Wingdings" panose="05000000000000000000" pitchFamily="2" charset="2"/>
              </a:rPr>
              <a:t> just need to understand that they’re designed with certain extents in mind</a:t>
            </a:r>
          </a:p>
        </p:txBody>
      </p:sp>
      <p:sp>
        <p:nvSpPr>
          <p:cNvPr id="4" name="Slide Number Placeholder 3"/>
          <p:cNvSpPr>
            <a:spLocks noGrp="1"/>
          </p:cNvSpPr>
          <p:nvPr>
            <p:ph type="sldNum" sz="quarter" idx="5"/>
          </p:nvPr>
        </p:nvSpPr>
        <p:spPr/>
        <p:txBody>
          <a:bodyPr/>
          <a:lstStyle/>
          <a:p>
            <a:fld id="{B3E29FB0-8150-449D-AB8E-6FB22E8315DD}" type="slidenum">
              <a:rPr lang="en-US" smtClean="0"/>
              <a:t>83</a:t>
            </a:fld>
            <a:endParaRPr lang="en-US"/>
          </a:p>
        </p:txBody>
      </p:sp>
    </p:spTree>
    <p:extLst>
      <p:ext uri="{BB962C8B-B14F-4D97-AF65-F5344CB8AC3E}">
        <p14:creationId xmlns:p14="http://schemas.microsoft.com/office/powerpoint/2010/main" val="18388343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2728552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41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88</a:t>
            </a:fld>
            <a:endParaRPr lang="en-US" dirty="0"/>
          </a:p>
        </p:txBody>
      </p:sp>
    </p:spTree>
    <p:extLst>
      <p:ext uri="{BB962C8B-B14F-4D97-AF65-F5344CB8AC3E}">
        <p14:creationId xmlns:p14="http://schemas.microsoft.com/office/powerpoint/2010/main" val="1545493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91</a:t>
            </a:fld>
            <a:endParaRPr lang="en-US" dirty="0"/>
          </a:p>
        </p:txBody>
      </p:sp>
    </p:spTree>
    <p:extLst>
      <p:ext uri="{BB962C8B-B14F-4D97-AF65-F5344CB8AC3E}">
        <p14:creationId xmlns:p14="http://schemas.microsoft.com/office/powerpoint/2010/main" val="2321206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5849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350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a:p>
            <a:pPr defTabSz="924458">
              <a:defRPr/>
            </a:pPr>
            <a:endParaRPr lang="en-US" altLang="en-US" baseline="0" dirty="0">
              <a:latin typeface="Times New Roman" pitchFamily="18" charset="0"/>
            </a:endParaRPr>
          </a:p>
          <a:p>
            <a:pPr defTabSz="924458">
              <a:defRPr/>
            </a:pPr>
            <a:r>
              <a:rPr lang="en-US" altLang="en-US" baseline="0" dirty="0">
                <a:latin typeface="Times New Roman" pitchFamily="18" charset="0"/>
              </a:rPr>
              <a:t>The Bridge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C7FDA5B-9D0D-4B8C-AC0F-2DE92514A503}" type="slidenum">
              <a:rPr kumimoji="0" lang="en-US" alt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95</a:t>
            </a:fld>
            <a:endParaRPr kumimoji="0" lang="en-US" alt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69243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FDA5B-9D0D-4B8C-AC0F-2DE92514A5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116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-believe</a:t>
            </a:r>
            <a:r>
              <a:rPr lang="en-US" baseline="0" dirty="0"/>
              <a:t> it or not there’s more than 2 types, but the 2 types you’ll see NGS publish are…</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100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465709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101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373842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marL="0" marR="0" lvl="0" indent="0" algn="r" defTabSz="457133"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133" rtl="0" eaLnBrk="1" fontAlgn="base" latinLnBrk="0" hangingPunct="1">
                <a:lnSpc>
                  <a:spcPct val="100000"/>
                </a:lnSpc>
                <a:spcBef>
                  <a:spcPct val="0"/>
                </a:spcBef>
                <a:spcAft>
                  <a:spcPct val="0"/>
                </a:spcAft>
                <a:buClrTx/>
                <a:buSzTx/>
                <a:buFontTx/>
                <a:buNone/>
                <a:tabLst/>
                <a:defRPr/>
              </a:pPr>
              <a:t>102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5390107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717639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611408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baseline="0" dirty="0">
                <a:ea typeface="+mn-ea"/>
              </a:rPr>
              <a:t>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111043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illustrated strategy will be adopted at NGS. An </a:t>
            </a:r>
            <a:r>
              <a:rPr lang="en-US" sz="1200" b="0" i="1" u="none" strike="noStrike" kern="1200" baseline="0" dirty="0">
                <a:solidFill>
                  <a:schemeClr val="tx1"/>
                </a:solidFill>
                <a:latin typeface="+mn-lt"/>
                <a:ea typeface="+mn-ea"/>
                <a:cs typeface="+mn-cs"/>
              </a:rPr>
              <a:t>animated</a:t>
            </a:r>
            <a:r>
              <a:rPr lang="en-US" sz="1200" b="0" i="0" u="none" strike="noStrike" kern="1200" baseline="0" dirty="0">
                <a:solidFill>
                  <a:schemeClr val="tx1"/>
                </a:solidFill>
                <a:latin typeface="+mn-lt"/>
                <a:ea typeface="+mn-ea"/>
                <a:cs typeface="+mn-cs"/>
              </a:rPr>
              <a:t> characterization of this approach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this means is that NGS will decouple the geoid from GMSL, until they have diverged by some threshold amount, currently defined as 20cm.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then we’re talking over 50 years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84569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112</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113</a:t>
            </a:fld>
            <a:endParaRPr lang="en-US"/>
          </a:p>
        </p:txBody>
      </p:sp>
    </p:spTree>
    <p:extLst>
      <p:ext uri="{BB962C8B-B14F-4D97-AF65-F5344CB8AC3E}">
        <p14:creationId xmlns:p14="http://schemas.microsoft.com/office/powerpoint/2010/main" val="24876147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457200" lvl="1">
              <a:spcAft>
                <a:spcPts val="1200"/>
              </a:spcAft>
            </a:pPr>
            <a:r>
              <a:rPr lang="en-US" sz="3200" dirty="0">
                <a:latin typeface="Cambria" panose="02040503050406030204" pitchFamily="18" charset="0"/>
                <a:ea typeface="Cambria" panose="02040503050406030204" pitchFamily="18" charset="0"/>
              </a:rPr>
              <a:t>Reprocessing your data</a:t>
            </a:r>
          </a:p>
          <a:p>
            <a:pPr marL="862013" lvl="2">
              <a:spcAft>
                <a:spcPts val="1200"/>
              </a:spcAft>
            </a:pPr>
            <a:r>
              <a:rPr lang="en-US" sz="2800" dirty="0">
                <a:latin typeface="Cambria" panose="02040503050406030204" pitchFamily="18" charset="0"/>
                <a:ea typeface="Cambria" panose="02040503050406030204" pitchFamily="18" charset="0"/>
              </a:rPr>
              <a:t>in a perfect world, everyone would reprocess data</a:t>
            </a:r>
          </a:p>
          <a:p>
            <a:pPr marL="1776413" lvl="4">
              <a:spcAft>
                <a:spcPts val="1200"/>
              </a:spcAft>
            </a:pPr>
            <a:endParaRPr lang="en-US" sz="2400" dirty="0">
              <a:latin typeface="Cambria" panose="02040503050406030204" pitchFamily="18" charset="0"/>
              <a:ea typeface="Cambria" panose="02040503050406030204" pitchFamily="18" charset="0"/>
            </a:endParaRPr>
          </a:p>
          <a:p>
            <a:pPr marL="1776413" lvl="4">
              <a:spcAft>
                <a:spcPts val="1200"/>
              </a:spcAft>
            </a:pPr>
            <a:r>
              <a:rPr lang="en-US" sz="2400" dirty="0">
                <a:latin typeface="Cambria" panose="02040503050406030204" pitchFamily="18" charset="0"/>
                <a:ea typeface="Cambria" panose="02040503050406030204" pitchFamily="18" charset="0"/>
              </a:rPr>
              <a:t>consider a final product like you</a:t>
            </a:r>
            <a:r>
              <a:rPr lang="en-US" sz="2400" baseline="0" dirty="0">
                <a:latin typeface="Cambria" panose="02040503050406030204" pitchFamily="18" charset="0"/>
                <a:ea typeface="Cambria" panose="02040503050406030204" pitchFamily="18" charset="0"/>
              </a:rPr>
              <a:t> use everyday - a</a:t>
            </a:r>
            <a:r>
              <a:rPr lang="en-US" sz="2400" dirty="0">
                <a:latin typeface="Cambria" panose="02040503050406030204" pitchFamily="18" charset="0"/>
                <a:ea typeface="Cambria" panose="02040503050406030204" pitchFamily="18" charset="0"/>
              </a:rPr>
              <a:t> hydro-enforced DEM</a:t>
            </a:r>
          </a:p>
          <a:p>
            <a:pPr marL="2233613" lvl="5">
              <a:spcAft>
                <a:spcPts val="1200"/>
              </a:spcAft>
            </a:pPr>
            <a:r>
              <a:rPr lang="en-US" sz="2400" dirty="0">
                <a:latin typeface="Cambria" panose="02040503050406030204" pitchFamily="18" charset="0"/>
                <a:ea typeface="Cambria" panose="02040503050406030204" pitchFamily="18" charset="0"/>
              </a:rPr>
              <a:t>starting fresh with the raw GNSS/IMU processing</a:t>
            </a:r>
          </a:p>
          <a:p>
            <a:pPr marL="2233613" lvl="5">
              <a:spcAft>
                <a:spcPts val="1200"/>
              </a:spcAft>
            </a:pPr>
            <a:r>
              <a:rPr lang="en-US" sz="2400" dirty="0">
                <a:latin typeface="Cambria" panose="02040503050406030204" pitchFamily="18" charset="0"/>
                <a:ea typeface="Cambria" panose="02040503050406030204" pitchFamily="18" charset="0"/>
              </a:rPr>
              <a:t>generate new ellipsoid height point clouds</a:t>
            </a:r>
          </a:p>
          <a:p>
            <a:pPr marL="2233613" lvl="5">
              <a:spcAft>
                <a:spcPts val="1200"/>
              </a:spcAft>
            </a:pPr>
            <a:r>
              <a:rPr lang="en-US" sz="2400" dirty="0">
                <a:latin typeface="Cambria" panose="02040503050406030204" pitchFamily="18" charset="0"/>
                <a:ea typeface="Cambria" panose="02040503050406030204" pitchFamily="18" charset="0"/>
              </a:rPr>
              <a:t>recreate all the drainage features in new datum</a:t>
            </a: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lvl="2">
              <a:spcAft>
                <a:spcPts val="1200"/>
              </a:spcAft>
            </a:pPr>
            <a:endParaRPr lang="en-US" sz="2800" dirty="0">
              <a:latin typeface="Cambria" panose="02040503050406030204" pitchFamily="18" charset="0"/>
              <a:ea typeface="Cambria" panose="02040503050406030204" pitchFamily="18" charset="0"/>
            </a:endParaRPr>
          </a:p>
          <a:p>
            <a:pPr marL="862013" marR="0" lvl="2" indent="0" algn="l" defTabSz="914400" rtl="0" eaLnBrk="0" fontAlgn="base" latinLnBrk="0" hangingPunct="0">
              <a:lnSpc>
                <a:spcPct val="100000"/>
              </a:lnSpc>
              <a:spcBef>
                <a:spcPct val="30000"/>
              </a:spcBef>
              <a:spcAft>
                <a:spcPts val="1200"/>
              </a:spcAft>
              <a:buClrTx/>
              <a:buSzTx/>
              <a:buFontTx/>
              <a:buNone/>
              <a:tabLst/>
              <a:defRPr/>
            </a:pPr>
            <a:r>
              <a:rPr lang="en-US" sz="2800" dirty="0">
                <a:latin typeface="Cambria" panose="02040503050406030204" pitchFamily="18" charset="0"/>
                <a:ea typeface="Cambria" panose="02040503050406030204" pitchFamily="18" charset="0"/>
              </a:rPr>
              <a:t>this is totally unrealistic </a:t>
            </a:r>
            <a:r>
              <a:rPr lang="en-US" sz="2800" dirty="0">
                <a:latin typeface="Cambria" panose="02040503050406030204" pitchFamily="18" charset="0"/>
                <a:ea typeface="Cambria" panose="02040503050406030204" pitchFamily="18" charset="0"/>
                <a:sym typeface="Wingdings" panose="05000000000000000000" pitchFamily="2" charset="2"/>
              </a:rPr>
              <a:t> both from a </a:t>
            </a:r>
            <a:r>
              <a:rPr lang="en-US" sz="2800" dirty="0">
                <a:latin typeface="Cambria" panose="02040503050406030204" pitchFamily="18" charset="0"/>
                <a:ea typeface="Cambria" panose="02040503050406030204" pitchFamily="18" charset="0"/>
              </a:rPr>
              <a:t>financial</a:t>
            </a:r>
            <a:r>
              <a:rPr lang="en-US" sz="2800" baseline="0" dirty="0">
                <a:latin typeface="Cambria" panose="02040503050406030204" pitchFamily="18" charset="0"/>
                <a:ea typeface="Cambria" panose="02040503050406030204" pitchFamily="18" charset="0"/>
              </a:rPr>
              <a:t> and programmatic perspective</a:t>
            </a:r>
          </a:p>
          <a:p>
            <a:pPr marL="862013" lvl="2">
              <a:spcAft>
                <a:spcPts val="1200"/>
              </a:spcAft>
            </a:pPr>
            <a:endParaRPr lang="en-US" sz="2800" dirty="0">
              <a:latin typeface="Cambria" panose="02040503050406030204" pitchFamily="18" charset="0"/>
              <a:ea typeface="Cambria" panose="02040503050406030204" pitchFamily="18" charset="0"/>
            </a:endParaRPr>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114</a:t>
            </a:fld>
            <a:endParaRPr lang="en-US"/>
          </a:p>
        </p:txBody>
      </p:sp>
    </p:spTree>
    <p:extLst>
      <p:ext uri="{BB962C8B-B14F-4D97-AF65-F5344CB8AC3E}">
        <p14:creationId xmlns:p14="http://schemas.microsoft.com/office/powerpoint/2010/main" val="17843054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Transforming your data</a:t>
            </a:r>
          </a:p>
          <a:p>
            <a:endParaRPr lang="en-US" dirty="0"/>
          </a:p>
          <a:p>
            <a:r>
              <a:rPr lang="en-US" dirty="0"/>
              <a:t>NCAT - NGS Coordinate Conversion and Transformation Tool</a:t>
            </a:r>
          </a:p>
          <a:p>
            <a:endParaRPr lang="en-US" dirty="0"/>
          </a:p>
          <a:p>
            <a:r>
              <a:rPr lang="en-US" dirty="0"/>
              <a:t>available now: ASCII upload and Web Services</a:t>
            </a:r>
          </a:p>
          <a:p>
            <a:endParaRPr lang="en-US" dirty="0"/>
          </a:p>
          <a:p>
            <a:r>
              <a:rPr lang="en-US" dirty="0"/>
              <a:t>ask your software providers about integration</a:t>
            </a:r>
          </a:p>
          <a:p>
            <a:endParaRPr lang="en-US" dirty="0"/>
          </a:p>
          <a:p>
            <a:r>
              <a:rPr lang="en-US" dirty="0"/>
              <a:t>we envision this as most popular method of access</a:t>
            </a:r>
          </a:p>
          <a:p>
            <a:endParaRPr lang="en-US" dirty="0"/>
          </a:p>
          <a:p>
            <a:r>
              <a:rPr lang="en-US" dirty="0"/>
              <a:t>Industry Workshop held this year – </a:t>
            </a:r>
            <a:r>
              <a:rPr lang="en-US" dirty="0" err="1"/>
              <a:t>esri</a:t>
            </a:r>
            <a:r>
              <a:rPr lang="en-US" dirty="0"/>
              <a:t>, </a:t>
            </a:r>
            <a:r>
              <a:rPr lang="en-US" dirty="0" err="1"/>
              <a:t>trimble</a:t>
            </a:r>
            <a:r>
              <a:rPr lang="en-US" baseline="0" dirty="0"/>
              <a:t>, </a:t>
            </a:r>
            <a:r>
              <a:rPr lang="en-US" baseline="0" dirty="0" err="1"/>
              <a:t>bluemarble</a:t>
            </a:r>
            <a:r>
              <a:rPr lang="en-US" baseline="0" dirty="0"/>
              <a:t>, all the major well known names were represented</a:t>
            </a:r>
            <a:endParaRPr lang="en-US" dirty="0"/>
          </a:p>
          <a:p>
            <a:endParaRPr lang="en-US" dirty="0"/>
          </a:p>
          <a:p>
            <a:r>
              <a:rPr lang="en-US" dirty="0"/>
              <a:t>labeling a year for each dataset?</a:t>
            </a:r>
          </a:p>
          <a:p>
            <a:endParaRPr lang="en-US" dirty="0"/>
          </a:p>
          <a:p>
            <a:r>
              <a:rPr lang="en-US" dirty="0"/>
              <a:t>something in-between that works for your needs</a:t>
            </a:r>
          </a:p>
          <a:p>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123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requires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and</a:t>
            </a:r>
            <a:r>
              <a:rPr lang="en-US" baseline="0" dirty="0">
                <a:latin typeface="Cambria" panose="02040503050406030204" pitchFamily="18" charset="0"/>
                <a:ea typeface="Cambria" panose="02040503050406030204" pitchFamily="18" charset="0"/>
              </a:rPr>
              <a:t> a brief description of reference ties (</a:t>
            </a:r>
            <a:r>
              <a:rPr lang="en-US" b="1" u="sng" baseline="0" dirty="0">
                <a:latin typeface="Cambria" panose="02040503050406030204" pitchFamily="18" charset="0"/>
                <a:ea typeface="Cambria" panose="02040503050406030204" pitchFamily="18" charset="0"/>
              </a:rPr>
              <a:t>not</a:t>
            </a:r>
            <a:r>
              <a:rPr lang="en-US" b="1" baseline="0" dirty="0">
                <a:latin typeface="Cambria" panose="02040503050406030204" pitchFamily="18" charset="0"/>
                <a:ea typeface="Cambria" panose="02040503050406030204" pitchFamily="18" charset="0"/>
              </a:rPr>
              <a:t> a full IDB “from the post office”</a:t>
            </a:r>
            <a:r>
              <a:rPr lang="en-US" baseline="0" dirty="0">
                <a:latin typeface="Cambria" panose="02040503050406030204" pitchFamily="18" charset="0"/>
                <a:ea typeface="Cambria" panose="02040503050406030204" pitchFamily="18" charset="0"/>
              </a:rPr>
              <a:t>)</a:t>
            </a:r>
          </a:p>
          <a:p>
            <a:r>
              <a:rPr lang="en-US" baseline="0" dirty="0">
                <a:latin typeface="Cambria" panose="02040503050406030204" pitchFamily="18" charset="0"/>
                <a:ea typeface="Cambria" panose="02040503050406030204" pitchFamily="18" charset="0"/>
                <a:sym typeface="Wingdings" panose="05000000000000000000" pitchFamily="2" charset="2"/>
              </a:rPr>
              <a:t> </a:t>
            </a:r>
            <a:r>
              <a:rPr lang="en-US" b="1" baseline="0" dirty="0">
                <a:latin typeface="Cambria" panose="02040503050406030204" pitchFamily="18" charset="0"/>
                <a:ea typeface="Cambria" panose="02040503050406030204" pitchFamily="18" charset="0"/>
              </a:rPr>
              <a:t>NOTE THAT OPUS SHARE OPTION REQUIRES 2 OBSERVATIONS </a:t>
            </a:r>
          </a:p>
          <a:p>
            <a:r>
              <a:rPr lang="en-US" b="1" baseline="0" dirty="0">
                <a:latin typeface="Cambria" panose="02040503050406030204" pitchFamily="18" charset="0"/>
                <a:ea typeface="Cambria" panose="02040503050406030204" pitchFamily="18" charset="0"/>
                <a:sym typeface="Wingdings" panose="05000000000000000000" pitchFamily="2" charset="2"/>
              </a:rPr>
              <a:t> WHY? </a:t>
            </a:r>
            <a:r>
              <a:rPr lang="en-US" b="1" baseline="0">
                <a:latin typeface="Cambria" panose="02040503050406030204" pitchFamily="18" charset="0"/>
                <a:ea typeface="Cambria" panose="02040503050406030204" pitchFamily="18" charset="0"/>
                <a:sym typeface="Wingdings" panose="05000000000000000000" pitchFamily="2" charset="2"/>
              </a:rPr>
              <a:t>WE REQUIRE </a:t>
            </a:r>
            <a:r>
              <a:rPr lang="en-US" b="1" baseline="0" dirty="0">
                <a:latin typeface="Cambria" panose="02040503050406030204" pitchFamily="18" charset="0"/>
                <a:ea typeface="Cambria" panose="02040503050406030204" pitchFamily="18" charset="0"/>
                <a:sym typeface="Wingdings" panose="05000000000000000000" pitchFamily="2" charset="2"/>
              </a:rPr>
              <a:t>REDUNDANCY FOR ANY OBS THAT GO INTO OUR DATABASE</a:t>
            </a:r>
          </a:p>
          <a:p>
            <a:endParaRPr lang="en-US" b="1" baseline="0" dirty="0">
              <a:latin typeface="Cambria" panose="02040503050406030204" pitchFamily="18" charset="0"/>
              <a:ea typeface="Cambria" panose="02040503050406030204" pitchFamily="18"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-OPUS Projects </a:t>
            </a:r>
            <a:r>
              <a:rPr lang="en-US" dirty="0">
                <a:latin typeface="Cambria" panose="02040503050406030204" pitchFamily="18" charset="0"/>
                <a:ea typeface="Cambria" panose="02040503050406030204" pitchFamily="18" charset="0"/>
                <a:sym typeface="Wingdings" panose="05000000000000000000" pitchFamily="2" charset="2"/>
              </a:rPr>
              <a:t></a:t>
            </a:r>
            <a:r>
              <a:rPr lang="en-US" dirty="0">
                <a:latin typeface="Cambria" panose="02040503050406030204" pitchFamily="18" charset="0"/>
                <a:ea typeface="Cambria" panose="02040503050406030204" pitchFamily="18" charset="0"/>
              </a:rPr>
              <a:t> 2+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data; photos; full</a:t>
            </a:r>
            <a:r>
              <a:rPr lang="en-US" baseline="0" dirty="0">
                <a:latin typeface="Cambria" panose="02040503050406030204" pitchFamily="18" charset="0"/>
                <a:ea typeface="Cambria" panose="02040503050406030204" pitchFamily="18" charset="0"/>
              </a:rPr>
              <a:t> IDB style </a:t>
            </a:r>
            <a:r>
              <a:rPr lang="en-US" dirty="0">
                <a:latin typeface="Cambria" panose="02040503050406030204" pitchFamily="18" charset="0"/>
                <a:ea typeface="Cambria" panose="02040503050406030204" pitchFamily="18" charset="0"/>
              </a:rPr>
              <a:t>descriptions </a:t>
            </a:r>
            <a:r>
              <a:rPr lang="en-US" b="1" dirty="0">
                <a:latin typeface="Cambria" panose="02040503050406030204" pitchFamily="18" charset="0"/>
                <a:ea typeface="Cambria" panose="02040503050406030204" pitchFamily="18" charset="0"/>
              </a:rPr>
              <a:t>via </a:t>
            </a:r>
            <a:r>
              <a:rPr lang="en-US" b="1" dirty="0" err="1">
                <a:latin typeface="Cambria" panose="02040503050406030204" pitchFamily="18" charset="0"/>
                <a:ea typeface="Cambria" panose="02040503050406030204" pitchFamily="18" charset="0"/>
              </a:rPr>
              <a:t>Win</a:t>
            </a:r>
            <a:r>
              <a:rPr lang="en-US" b="1" baseline="0" dirty="0" err="1">
                <a:latin typeface="Cambria" panose="02040503050406030204" pitchFamily="18" charset="0"/>
                <a:ea typeface="Cambria" panose="02040503050406030204" pitchFamily="18" charset="0"/>
              </a:rPr>
              <a:t>Desc</a:t>
            </a:r>
            <a:r>
              <a:rPr lang="en-US" b="1" baseline="0" dirty="0">
                <a:latin typeface="Cambria" panose="02040503050406030204" pitchFamily="18" charset="0"/>
                <a:ea typeface="Cambria" panose="02040503050406030204" pitchFamily="18" charset="0"/>
              </a:rPr>
              <a:t> (*MUST USE WINDESC*)</a:t>
            </a:r>
            <a:endParaRPr lang="en-US" b="1" dirty="0">
              <a:latin typeface="Cambria" panose="02040503050406030204" pitchFamily="18" charset="0"/>
              <a:ea typeface="Cambria" panose="02040503050406030204" pitchFamily="18" charset="0"/>
            </a:endParaRP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116</a:t>
            </a:fld>
            <a:endPar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5" name="Header Placeholder 4"/>
          <p:cNvSpPr>
            <a:spLocks noGrp="1"/>
          </p:cNvSpPr>
          <p:nvPr>
            <p:ph type="hd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NGS Overview, New Point Types and Opus Updates</a:t>
            </a:r>
          </a:p>
        </p:txBody>
      </p:sp>
      <p:sp>
        <p:nvSpPr>
          <p:cNvPr id="6" name="Date Placeholder 5"/>
          <p:cNvSpPr>
            <a:spLocks noGrp="1"/>
          </p:cNvSpPr>
          <p:nvPr>
            <p:ph type="dt"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t>06/26/2020</a:t>
            </a:r>
          </a:p>
        </p:txBody>
      </p:sp>
    </p:spTree>
    <p:extLst>
      <p:ext uri="{BB962C8B-B14F-4D97-AF65-F5344CB8AC3E}">
        <p14:creationId xmlns:p14="http://schemas.microsoft.com/office/powerpoint/2010/main" val="1662521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What’s the goal of the</a:t>
            </a:r>
            <a:r>
              <a:rPr lang="en-US" sz="1200" baseline="0" dirty="0">
                <a:latin typeface="Cambria" panose="02040503050406030204" pitchFamily="18" charset="0"/>
                <a:ea typeface="Cambria" panose="02040503050406030204" pitchFamily="18" charset="0"/>
              </a:rPr>
              <a:t> way NATRF2022 was designed, by including </a:t>
            </a:r>
            <a:r>
              <a:rPr lang="en-US" sz="1200" dirty="0">
                <a:latin typeface="Cambria" panose="02040503050406030204" pitchFamily="18" charset="0"/>
                <a:ea typeface="Cambria" panose="02040503050406030204" pitchFamily="18" charset="0"/>
              </a:rPr>
              <a:t>EPP2022 and IFVM2022</a:t>
            </a:r>
          </a:p>
          <a:p>
            <a:endParaRPr lang="en-US" sz="1200" dirty="0">
              <a:latin typeface="Cambria" panose="02040503050406030204" pitchFamily="18" charset="0"/>
              <a:ea typeface="Cambria" panose="02040503050406030204" pitchFamily="18" charset="0"/>
            </a:endParaRPr>
          </a:p>
          <a:p>
            <a:endParaRPr lang="en-US" sz="12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Does a database of manholes in PA need cm-level coordinate updates on an annual basis?  Probably</a:t>
            </a:r>
            <a:r>
              <a:rPr lang="en-US" sz="1200" baseline="0" dirty="0">
                <a:latin typeface="Cambria" panose="02040503050406030204" pitchFamily="18" charset="0"/>
                <a:ea typeface="Cambria" panose="02040503050406030204" pitchFamily="18" charset="0"/>
              </a:rPr>
              <a:t> not.</a:t>
            </a: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B5857B-6BAE-944B-AAB1-ECC8570D1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80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99B5A-D3DB-4354-AA55-43E94BB02C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475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120</a:t>
            </a:fld>
            <a:endParaRPr lang="en-US" altLang="en-US"/>
          </a:p>
        </p:txBody>
      </p:sp>
    </p:spTree>
    <p:extLst>
      <p:ext uri="{BB962C8B-B14F-4D97-AF65-F5344CB8AC3E}">
        <p14:creationId xmlns:p14="http://schemas.microsoft.com/office/powerpoint/2010/main" val="3316096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122</a:t>
            </a:fld>
            <a:endParaRPr lang="en-US"/>
          </a:p>
        </p:txBody>
      </p:sp>
    </p:spTree>
    <p:extLst>
      <p:ext uri="{BB962C8B-B14F-4D97-AF65-F5344CB8AC3E}">
        <p14:creationId xmlns:p14="http://schemas.microsoft.com/office/powerpoint/2010/main" val="138500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791558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a:t>
            </a:fld>
            <a:endParaRPr lang="en-US"/>
          </a:p>
        </p:txBody>
      </p:sp>
    </p:spTree>
    <p:extLst>
      <p:ext uri="{BB962C8B-B14F-4D97-AF65-F5344CB8AC3E}">
        <p14:creationId xmlns:p14="http://schemas.microsoft.com/office/powerpoint/2010/main" val="1049378066"/>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arget="../media/image2.jpeg" Type="http://schemas.openxmlformats.org/officeDocument/2006/relationships/image"/><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www.ngs.noaa.gov/ADVISORS/"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253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27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000711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52660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707059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66221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03988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96127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221370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9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3634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72521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4431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4366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Grey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7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BFA7C4F-1407-BEA3-4929-C9CF5DA6A514}"/>
              </a:ext>
            </a:extLst>
          </p:cNvPr>
          <p:cNvSpPr txBox="1">
            <a:spLocks/>
          </p:cNvSpPr>
          <p:nvPr userDrawn="1"/>
        </p:nvSpPr>
        <p:spPr bwMode="auto">
          <a:xfrm>
            <a:off x="218365" y="3813141"/>
            <a:ext cx="8707271" cy="125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hlinkClick r:id="rId2"/>
              </a:rPr>
              <a:t>https://www.ngs.noaa.gov/ADVISORS/</a:t>
            </a:r>
            <a:endParaRPr kumimoji="0" lang="en-US" sz="24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endParaRPr lang="en-GB" sz="2400" dirty="0">
              <a:solidFill>
                <a:prstClr val="black"/>
              </a:solidFill>
              <a:latin typeface="Cambria" panose="02040503050406030204" pitchFamily="18" charset="0"/>
              <a:ea typeface="Cambria" panose="02040503050406030204" pitchFamily="18" charset="0"/>
            </a:endParaRPr>
          </a:p>
          <a:p>
            <a:pPr marL="0" marR="0" lvl="0" indent="0" algn="ctr" defTabSz="828675" rtl="0" eaLnBrk="0" fontAlgn="base" latinLnBrk="0" hangingPunct="0">
              <a:lnSpc>
                <a:spcPct val="95000"/>
              </a:lnSpc>
              <a:spcBef>
                <a:spcPct val="0"/>
              </a:spcBef>
              <a:spcAft>
                <a:spcPct val="0"/>
              </a:spcAft>
              <a:buClr>
                <a:srgbClr val="000000"/>
              </a:buClr>
              <a:buSzPct val="45000"/>
              <a:buFontTx/>
              <a:buNone/>
              <a:tabLst>
                <a:tab pos="657225" algn="l"/>
                <a:tab pos="1312863" algn="l"/>
                <a:tab pos="1970088" algn="l"/>
                <a:tab pos="2627313" algn="l"/>
                <a:tab pos="3282950" algn="l"/>
                <a:tab pos="3940175" algn="l"/>
                <a:tab pos="4595813" algn="l"/>
                <a:tab pos="5253038" algn="l"/>
                <a:tab pos="5910263" algn="l"/>
              </a:tabLst>
              <a:defRPr/>
            </a:pP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use any major search engine: “NGS advisors”</a:t>
            </a:r>
          </a:p>
        </p:txBody>
      </p:sp>
      <p:sp>
        <p:nvSpPr>
          <p:cNvPr id="7" name="TextBox 1">
            <a:extLst>
              <a:ext uri="{FF2B5EF4-FFF2-40B4-BE49-F238E27FC236}">
                <a16:creationId xmlns:a16="http://schemas.microsoft.com/office/drawing/2014/main" id="{7786C3B8-CCCD-8B89-A31C-A2EA0DF697FA}"/>
              </a:ext>
            </a:extLst>
          </p:cNvPr>
          <p:cNvSpPr txBox="1">
            <a:spLocks noChangeArrowheads="1"/>
          </p:cNvSpPr>
          <p:nvPr userDrawn="1"/>
        </p:nvSpPr>
        <p:spPr bwMode="auto">
          <a:xfrm>
            <a:off x="218365" y="646504"/>
            <a:ext cx="8707271"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p>
        </p:txBody>
      </p:sp>
    </p:spTree>
    <p:extLst>
      <p:ext uri="{BB962C8B-B14F-4D97-AF65-F5344CB8AC3E}">
        <p14:creationId xmlns:p14="http://schemas.microsoft.com/office/powerpoint/2010/main" val="117519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24304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830518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926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59423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028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482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8180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343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9724007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06755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6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13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slideLayouts/slideLayout13.xml" Type="http://schemas.openxmlformats.org/officeDocument/2006/relationships/slideLayout"/><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2" Target="../slideLayouts/slideLayout2.xml" Type="http://schemas.openxmlformats.org/officeDocument/2006/relationships/slideLayout"/><Relationship Id="rId16" Target="../media/image1.jpeg" Type="http://schemas.openxmlformats.org/officeDocument/2006/relationships/image"/><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5" Target="../theme/theme1.xml" Type="http://schemas.openxmlformats.org/officeDocument/2006/relationships/theme"/><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slideLayouts/slideLayout14.xml" Type="http://schemas.openxmlformats.org/officeDocument/2006/relationships/slideLayout"/></Relationships>
</file>

<file path=ppt/slideMasters/_rels/slideMaster2.xml.rels><?xml version="1.0" encoding="UTF-8" standalone="yes" ?><Relationships xmlns="http://schemas.openxmlformats.org/package/2006/relationships"><Relationship Id="rId8" Target="../slideLayouts/slideLayout22.xml" Type="http://schemas.openxmlformats.org/officeDocument/2006/relationships/slideLayout"/><Relationship Id="rId13" Target="../slideLayouts/slideLayout27.xml" Type="http://schemas.openxmlformats.org/officeDocument/2006/relationships/slideLayout"/><Relationship Id="rId3" Target="../slideLayouts/slideLayout17.xml" Type="http://schemas.openxmlformats.org/officeDocument/2006/relationships/slideLayout"/><Relationship Id="rId7" Target="../slideLayouts/slideLayout21.xml" Type="http://schemas.openxmlformats.org/officeDocument/2006/relationships/slideLayout"/><Relationship Id="rId12" Target="../slideLayouts/slideLayout26.xml" Type="http://schemas.openxmlformats.org/officeDocument/2006/relationships/slideLayout"/><Relationship Id="rId17" Target="../media/image1.jpeg" Type="http://schemas.openxmlformats.org/officeDocument/2006/relationships/image"/><Relationship Id="rId2" Target="../slideLayouts/slideLayout16.xml" Type="http://schemas.openxmlformats.org/officeDocument/2006/relationships/slideLayout"/><Relationship Id="rId16" Target="../theme/theme2.xml" Type="http://schemas.openxmlformats.org/officeDocument/2006/relationships/theme"/><Relationship Id="rId1" Target="../slideLayouts/slideLayout15.xml" Type="http://schemas.openxmlformats.org/officeDocument/2006/relationships/slideLayout"/><Relationship Id="rId6" Target="../slideLayouts/slideLayout20.xml" Type="http://schemas.openxmlformats.org/officeDocument/2006/relationships/slideLayout"/><Relationship Id="rId11" Target="../slideLayouts/slideLayout25.xml" Type="http://schemas.openxmlformats.org/officeDocument/2006/relationships/slideLayout"/><Relationship Id="rId5" Target="../slideLayouts/slideLayout19.xml" Type="http://schemas.openxmlformats.org/officeDocument/2006/relationships/slideLayout"/><Relationship Id="rId15" Target="../slideLayouts/slideLayout29.xml" Type="http://schemas.openxmlformats.org/officeDocument/2006/relationships/slideLayout"/><Relationship Id="rId10" Target="../slideLayouts/slideLayout24.xml" Type="http://schemas.openxmlformats.org/officeDocument/2006/relationships/slideLayout"/><Relationship Id="rId4" Target="../slideLayouts/slideLayout18.xml" Type="http://schemas.openxmlformats.org/officeDocument/2006/relationships/slideLayout"/><Relationship Id="rId9" Target="../slideLayouts/slideLayout23.xml" Type="http://schemas.openxmlformats.org/officeDocument/2006/relationships/slideLayout"/><Relationship Id="rId14" Target="../slideLayouts/slideLayout28.xml" Type="http://schemas.openxmlformats.org/officeDocument/2006/relationships/slideLayout"/></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3/18/2024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3/18/2024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4050881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51971549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ctr" defTabSz="342900" rtl="0" eaLnBrk="0" fontAlgn="base" hangingPunct="0">
        <a:spcBef>
          <a:spcPct val="0"/>
        </a:spcBef>
        <a:spcAft>
          <a:spcPct val="0"/>
        </a:spcAft>
        <a:defRPr sz="3300" kern="1200">
          <a:solidFill>
            <a:schemeClr val="tx1"/>
          </a:solidFill>
          <a:latin typeface="Times New Roman" pitchFamily="18" charset="0"/>
          <a:ea typeface="ＭＳ Ｐゴシック" charset="0"/>
          <a:cs typeface="Times New Roman" pitchFamily="18" charset="0"/>
        </a:defRPr>
      </a:lvl1pPr>
      <a:lvl2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2pPr>
      <a:lvl3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3pPr>
      <a:lvl4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4pPr>
      <a:lvl5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Times New Roman" pitchFamily="18" charset="0"/>
          <a:ea typeface="ＭＳ Ｐゴシック" charset="0"/>
          <a:cs typeface="Times New Roman" pitchFamily="18"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arget="../media/image13.jpeg" Type="http://schemas.openxmlformats.org/officeDocument/2006/relationships/image"/><Relationship Id="rId2" Target="../notesSlides/notesSlide8.xml" Type="http://schemas.openxmlformats.org/officeDocument/2006/relationships/notesSlide"/><Relationship Id="rId1" Target="../slideLayouts/slideLayout8.xml" Type="http://schemas.openxmlformats.org/officeDocument/2006/relationships/slideLayout"/></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publicdomainpictures.net/view-image.php?image=2928&amp;picture=&amp;jazyk=FR" TargetMode="External"/><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arget="../media/image14.jpeg" Type="http://schemas.openxmlformats.org/officeDocument/2006/relationships/image"/><Relationship Id="rId2" Target="../notesSlides/notesSlide9.xml" Type="http://schemas.openxmlformats.org/officeDocument/2006/relationships/notesSlide"/><Relationship Id="rId1" Target="../slideLayouts/slideLayout8.xml" Type="http://schemas.openxmlformats.org/officeDocument/2006/relationships/slideLayout"/></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7.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5.xml.rels><?xml version="1.0" encoding="UTF-8" standalone="yes" ?><Relationships xmlns="http://schemas.openxmlformats.org/package/2006/relationships"><Relationship Id="rId8" Target="https://www.ngs.noaa.gov/web_services/ncat/index.shtml" TargetMode="External" Type="http://schemas.openxmlformats.org/officeDocument/2006/relationships/hyperlink"/><Relationship Id="rId3" Target="../notesSlides/notesSlide73.xml" Type="http://schemas.openxmlformats.org/officeDocument/2006/relationships/notesSlide"/><Relationship Id="rId7" Target="../media/image40.png" Type="http://schemas.openxmlformats.org/officeDocument/2006/relationships/image"/><Relationship Id="rId2" Target="../slideLayouts/slideLayout16.xml" Type="http://schemas.openxmlformats.org/officeDocument/2006/relationships/slideLayout"/><Relationship Id="rId1" Target="../tags/tag8.xml" Type="http://schemas.openxmlformats.org/officeDocument/2006/relationships/tags"/><Relationship Id="rId6" Target="https://github.com/noaa-ngs/ncat-lib" TargetMode="External" Type="http://schemas.openxmlformats.org/officeDocument/2006/relationships/hyperlink"/><Relationship Id="rId5" Target="../media/image78.jpeg" Type="http://schemas.openxmlformats.org/officeDocument/2006/relationships/image"/><Relationship Id="rId4" Target="https://geodesy.noaa.gov/NCAT/" TargetMode="External" Type="http://schemas.openxmlformats.org/officeDocument/2006/relationships/hyperlink"/><Relationship Id="rId9" Target="../media/image37.png" Type="http://schemas.openxmlformats.org/officeDocument/2006/relationships/image"/></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6.xml"/><Relationship Id="rId1" Type="http://schemas.openxmlformats.org/officeDocument/2006/relationships/tags" Target="../tags/tag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arget="../media/image82.jpeg" Type="http://schemas.openxmlformats.org/officeDocument/2006/relationships/image"/><Relationship Id="rId2" Target="../media/image81.jpeg" Type="http://schemas.openxmlformats.org/officeDocument/2006/relationships/image"/><Relationship Id="rId1" Target="../slideLayouts/slideLayout7.xml" Type="http://schemas.openxmlformats.org/officeDocument/2006/relationships/slideLayout"/></Relationships>
</file>

<file path=ppt/slides/_rels/slide122.xml.rels><?xml version="1.0" encoding="UTF-8" standalone="yes"?>
<Relationships xmlns="http://schemas.openxmlformats.org/package/2006/relationships"><Relationship Id="rId3" Type="http://schemas.openxmlformats.org/officeDocument/2006/relationships/hyperlink" Target="https://geodesy.noaa.gov/ADVISOR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arget="../media/image20.png" Type="http://schemas.openxmlformats.org/officeDocument/2006/relationships/image"/><Relationship Id="rId2" Target="../media/image19.jpeg" Type="http://schemas.openxmlformats.org/officeDocument/2006/relationships/image"/><Relationship Id="rId1" Target="../slideLayouts/slideLayout2.xml" Type="http://schemas.openxmlformats.org/officeDocument/2006/relationships/slideLayout"/><Relationship Id="rId5" Target="../media/image22.png" Type="http://schemas.openxmlformats.org/officeDocument/2006/relationships/image"/><Relationship Id="rId4" Target="../media/image21.png" Type="http://schemas.openxmlformats.org/officeDocument/2006/relationships/image"/></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gs.noaa.gov/datums/newdatums/TrackOurProgress.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geodesy.noaa.gov/web/science_edu/webinar_series/2022-are-you-done-yet.shtml" TargetMode="External"/><Relationship Id="rId4" Type="http://schemas.openxmlformats.org/officeDocument/2006/relationships/hyperlink" Target="https://geodesy.noaa.gov/datums/newdatums/FAQNewDatums.s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arget="../media/image31.jpeg" Type="http://schemas.openxmlformats.org/officeDocument/2006/relationships/image"/><Relationship Id="rId1" Target="../slideLayouts/slideLayout13.xml" Type="http://schemas.openxmlformats.org/officeDocument/2006/relationships/slideLayout"/></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arget="https://geodesy.noaa.gov/NCAT/" TargetMode="External" Type="http://schemas.openxmlformats.org/officeDocument/2006/relationships/hyperlink"/><Relationship Id="rId2" Target="../notesSlides/notesSlide43.xml" Type="http://schemas.openxmlformats.org/officeDocument/2006/relationships/notesSlide"/><Relationship Id="rId1" Target="../slideLayouts/slideLayout2.xml" Type="http://schemas.openxmlformats.org/officeDocument/2006/relationships/slideLayout"/><Relationship Id="rId4" Target="../media/image35.jpeg" Type="http://schemas.openxmlformats.org/officeDocument/2006/relationships/image"/></Relationships>
</file>

<file path=ppt/slides/_rels/slide58.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arget="../media/image11.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arget="../media/image41.jpeg" Type="http://schemas.openxmlformats.org/officeDocument/2006/relationships/image"/><Relationship Id="rId1" Target="../slideLayouts/slideLayout13.xml" Type="http://schemas.openxmlformats.org/officeDocument/2006/relationships/slideLayout"/></Relationships>
</file>

<file path=ppt/slides/_rels/slide65.xml.rels><?xml version="1.0" encoding="UTF-8" standalone="yes" ?><Relationships xmlns="http://schemas.openxmlformats.org/package/2006/relationships"><Relationship Id="rId2" Target="../media/image41.jpeg" Type="http://schemas.openxmlformats.org/officeDocument/2006/relationships/image"/><Relationship Id="rId1" Target="../slideLayouts/slideLayout13.xml" Type="http://schemas.openxmlformats.org/officeDocument/2006/relationships/slideLayout"/></Relationships>
</file>

<file path=ppt/slides/_rels/slide66.xml.rels><?xml version="1.0" encoding="UTF-8" standalone="yes" ?><Relationships xmlns="http://schemas.openxmlformats.org/package/2006/relationships"><Relationship Id="rId2" Target="../media/image41.jpeg" Type="http://schemas.openxmlformats.org/officeDocument/2006/relationships/image"/><Relationship Id="rId1" Target="../slideLayouts/slideLayout13.xml" Type="http://schemas.openxmlformats.org/officeDocument/2006/relationships/slideLayout"/></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arget="../media/image43.jpeg" Type="http://schemas.openxmlformats.org/officeDocument/2006/relationships/image"/><Relationship Id="rId1" Target="../slideLayouts/slideLayout7.xml" Type="http://schemas.openxmlformats.org/officeDocument/2006/relationships/slideLayout"/></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arget="../media/image45.jpeg" Type="http://schemas.openxmlformats.org/officeDocument/2006/relationships/image"/><Relationship Id="rId2" Target="../media/image44.png" Type="http://schemas.openxmlformats.org/officeDocument/2006/relationships/image"/><Relationship Id="rId1" Target="../slideLayouts/slideLayout2.xml" Type="http://schemas.openxmlformats.org/officeDocument/2006/relationships/slideLayout"/></Relationships>
</file>

<file path=ppt/slides/_rels/slide71.xml.rels><?xml version="1.0" encoding="UTF-8" standalone="yes" ?><Relationships xmlns="http://schemas.openxmlformats.org/package/2006/relationships"><Relationship Id="rId3" Target="../media/image47.png" Type="http://schemas.openxmlformats.org/officeDocument/2006/relationships/image"/><Relationship Id="rId2" Target="../media/image46.jpeg" Type="http://schemas.openxmlformats.org/officeDocument/2006/relationships/image"/><Relationship Id="rId1" Target="../slideLayouts/slideLayout14.xml" Type="http://schemas.openxmlformats.org/officeDocument/2006/relationships/slideLayout"/></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arget="../media/image48.jpeg" Type="http://schemas.openxmlformats.org/officeDocument/2006/relationships/image"/><Relationship Id="rId1" Target="../slideLayouts/slideLayout27.xml" Type="http://schemas.openxmlformats.org/officeDocument/2006/relationships/slideLayout"/></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arget="../media/image49.jpeg" Type="http://schemas.openxmlformats.org/officeDocument/2006/relationships/image"/><Relationship Id="rId1" Target="../slideLayouts/slideLayout27.xml" Type="http://schemas.openxmlformats.org/officeDocument/2006/relationships/slideLayout"/></Relationships>
</file>

<file path=ppt/slides/_rels/slide76.xml.rels><?xml version="1.0" encoding="UTF-8" standalone="yes" ?><Relationships xmlns="http://schemas.openxmlformats.org/package/2006/relationships"><Relationship Id="rId2" Target="../media/image50.jpeg" Type="http://schemas.openxmlformats.org/officeDocument/2006/relationships/image"/><Relationship Id="rId1" Target="../slideLayouts/slideLayout27.xml" Type="http://schemas.openxmlformats.org/officeDocument/2006/relationships/slideLayout"/></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arget="../media/image51.jpeg" Type="http://schemas.openxmlformats.org/officeDocument/2006/relationships/image"/><Relationship Id="rId1" Target="../slideLayouts/slideLayout27.xml" Type="http://schemas.openxmlformats.org/officeDocument/2006/relationships/slideLayout"/></Relationships>
</file>

<file path=ppt/slides/_rels/slide79.xml.rels><?xml version="1.0" encoding="UTF-8" standalone="yes" ?><Relationships xmlns="http://schemas.openxmlformats.org/package/2006/relationships"><Relationship Id="rId2" Target="../media/image52.jpeg" Type="http://schemas.openxmlformats.org/officeDocument/2006/relationships/image"/><Relationship Id="rId1" Target="../slideLayouts/slideLayout27.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13.jpeg" Type="http://schemas.openxmlformats.org/officeDocument/2006/relationships/image"/><Relationship Id="rId2" Target="../notesSlides/notesSlide6.xml" Type="http://schemas.openxmlformats.org/officeDocument/2006/relationships/notesSlide"/><Relationship Id="rId1" Target="../slideLayouts/slideLayout8.xml" Type="http://schemas.openxmlformats.org/officeDocument/2006/relationships/slideLayout"/></Relationships>
</file>

<file path=ppt/slides/_rels/slide80.xml.rels><?xml version="1.0" encoding="UTF-8" standalone="yes" ?><Relationships xmlns="http://schemas.openxmlformats.org/package/2006/relationships"><Relationship Id="rId3" Target="../media/image53.jpeg" Type="http://schemas.openxmlformats.org/officeDocument/2006/relationships/image"/><Relationship Id="rId2" Target="../media/image49.jpeg" Type="http://schemas.openxmlformats.org/officeDocument/2006/relationships/image"/><Relationship Id="rId1" Target="../slideLayouts/slideLayout20.xml" Type="http://schemas.openxmlformats.org/officeDocument/2006/relationships/slideLayout"/></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arget="../media/image53.jpeg" Type="http://schemas.openxmlformats.org/officeDocument/2006/relationships/image"/><Relationship Id="rId2" Target="../media/image49.jpeg" Type="http://schemas.openxmlformats.org/officeDocument/2006/relationships/image"/><Relationship Id="rId1" Target="../slideLayouts/slideLayout20.xml" Type="http://schemas.openxmlformats.org/officeDocument/2006/relationships/slideLayout"/></Relationships>
</file>

<file path=ppt/slides/_rels/slide83.xml.rels><?xml version="1.0" encoding="UTF-8" standalone="yes" ?><Relationships xmlns="http://schemas.openxmlformats.org/package/2006/relationships"><Relationship Id="rId3" Target="../media/image54.jpeg" Type="http://schemas.openxmlformats.org/officeDocument/2006/relationships/image"/><Relationship Id="rId2" Target="../notesSlides/notesSlide52.xml" Type="http://schemas.openxmlformats.org/officeDocument/2006/relationships/notesSlide"/><Relationship Id="rId1" Target="../slideLayouts/slideLayout7.xml" Type="http://schemas.openxmlformats.org/officeDocument/2006/relationships/slideLayout"/></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arget="../media/image56.jpeg" Type="http://schemas.openxmlformats.org/officeDocument/2006/relationships/image"/><Relationship Id="rId2" Target="../notesSlides/notesSlide55.xml" Type="http://schemas.openxmlformats.org/officeDocument/2006/relationships/notesSlide"/><Relationship Id="rId1" Target="../slideLayouts/slideLayout14.xml" Type="http://schemas.openxmlformats.org/officeDocument/2006/relationships/slideLayout"/><Relationship Id="rId5" Target="../media/image58.jpeg" Type="http://schemas.openxmlformats.org/officeDocument/2006/relationships/image"/><Relationship Id="rId4" Target="../media/image57.jpeg" Type="http://schemas.openxmlformats.org/officeDocument/2006/relationships/image"/></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arget="../media/image14.jpeg" Type="http://schemas.openxmlformats.org/officeDocument/2006/relationships/image"/><Relationship Id="rId2" Target="../notesSlides/notesSlide7.xml" Type="http://schemas.openxmlformats.org/officeDocument/2006/relationships/notesSlide"/><Relationship Id="rId1" Target="../slideLayouts/slideLayout8.xml" Type="http://schemas.openxmlformats.org/officeDocument/2006/relationships/slideLayout"/></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arget="../media/image61.jpeg" Type="http://schemas.openxmlformats.org/officeDocument/2006/relationships/image"/><Relationship Id="rId1" Target="../slideLayouts/slideLayout14.xml" Type="http://schemas.openxmlformats.org/officeDocument/2006/relationships/slideLayout"/></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arget="../media/image67.jpeg" Type="http://schemas.openxmlformats.org/officeDocument/2006/relationships/image"/><Relationship Id="rId3" Target="../media/image62.jpeg" Type="http://schemas.openxmlformats.org/officeDocument/2006/relationships/image"/><Relationship Id="rId7" Target="../media/image66.jpg" Type="http://schemas.openxmlformats.org/officeDocument/2006/relationships/image"/><Relationship Id="rId12" Target="../media/image71.jpeg" Type="http://schemas.openxmlformats.org/officeDocument/2006/relationships/image"/><Relationship Id="rId2" Target="../notesSlides/notesSlide61.xml" Type="http://schemas.openxmlformats.org/officeDocument/2006/relationships/notesSlide"/><Relationship Id="rId1" Target="../slideLayouts/slideLayout2.xml" Type="http://schemas.openxmlformats.org/officeDocument/2006/relationships/slideLayout"/><Relationship Id="rId6" Target="../media/image65.png" Type="http://schemas.openxmlformats.org/officeDocument/2006/relationships/image"/><Relationship Id="rId11" Target="../media/image70.jpg" Type="http://schemas.openxmlformats.org/officeDocument/2006/relationships/image"/><Relationship Id="rId5" Target="../media/image64.jpeg" Type="http://schemas.openxmlformats.org/officeDocument/2006/relationships/image"/><Relationship Id="rId10" Target="../media/image69.jpeg" Type="http://schemas.openxmlformats.org/officeDocument/2006/relationships/image"/><Relationship Id="rId4" Target="../media/image63.jpeg" Type="http://schemas.openxmlformats.org/officeDocument/2006/relationships/image"/><Relationship Id="rId9" Target="../media/image68.jpg" Type="http://schemas.openxmlformats.org/officeDocument/2006/relationships/image"/></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250066" y="966583"/>
            <a:ext cx="7893934" cy="1367301"/>
          </a:xfrm>
        </p:spPr>
        <p:txBody>
          <a:bodyPr anchor="t">
            <a:normAutofit/>
          </a:bodyPr>
          <a:lstStyle/>
          <a:p>
            <a:r>
              <a:rPr lang="en-US" sz="4800" dirty="0"/>
              <a:t>NSRS Modernization</a:t>
            </a:r>
            <a:br>
              <a:rPr lang="en-US" dirty="0"/>
            </a:br>
            <a:r>
              <a:rPr lang="en-US" sz="2800" dirty="0"/>
              <a:t>An Update from NGS</a:t>
            </a:r>
            <a:endParaRPr lang="en-US"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2333884"/>
            <a:ext cx="9144000" cy="813175"/>
          </a:xfrm>
        </p:spPr>
        <p:txBody>
          <a:bodyPr anchor="ctr">
            <a:normAutofit/>
          </a:bodyPr>
          <a:lstStyle/>
          <a:p>
            <a:pPr>
              <a:spcBef>
                <a:spcPts val="0"/>
              </a:spcBef>
            </a:pPr>
            <a:r>
              <a:rPr lang="en-US" sz="1800" i="1" dirty="0">
                <a:solidFill>
                  <a:schemeClr val="tx1"/>
                </a:solidFill>
              </a:rPr>
              <a:t>CEC Geospatial Summit</a:t>
            </a:r>
          </a:p>
          <a:p>
            <a:pPr>
              <a:spcBef>
                <a:spcPts val="0"/>
              </a:spcBef>
            </a:pPr>
            <a:r>
              <a:rPr lang="en-US" sz="1800" i="1" dirty="0">
                <a:solidFill>
                  <a:schemeClr val="tx1"/>
                </a:solidFill>
              </a:rPr>
              <a:t>March 2024</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0" y="3147060"/>
            <a:ext cx="914399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400" b="1" dirty="0">
                <a:latin typeface="Cambria" panose="02040503050406030204" pitchFamily="18" charset="0"/>
                <a:ea typeface="Cambria" panose="02040503050406030204" pitchFamily="18" charset="0"/>
              </a:rPr>
              <a:t>Jeff Jalbrzikowski, P.S., GISP, CFS</a:t>
            </a:r>
          </a:p>
          <a:p>
            <a:pPr algn="ctr"/>
            <a:r>
              <a:rPr lang="en-GB" sz="24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2400" b="1" dirty="0">
                <a:latin typeface="Cambria" panose="02040503050406030204" pitchFamily="18" charset="0"/>
                <a:ea typeface="Cambria" panose="02040503050406030204" pitchFamily="18" charset="0"/>
              </a:rPr>
              <a:t>jeff.jalbrzikowski@noaa.gov</a:t>
            </a:r>
          </a:p>
          <a:p>
            <a:pPr algn="ctr"/>
            <a:r>
              <a:rPr lang="en-GB" sz="24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2272596698"/>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99814" y="1205029"/>
            <a:ext cx="6554827" cy="3059790"/>
          </a:xfrm>
          <a:prstGeom prst="rect">
            <a:avLst/>
          </a:prstGeom>
        </p:spPr>
        <p:txBody>
          <a:bodyPr vert="horz" wrap="square" lIns="0" tIns="73343" rIns="0" bIns="0" rtlCol="0">
            <a:noAutofit/>
          </a:bodyPr>
          <a:lstStyle/>
          <a:p>
            <a:pPr marL="342900" lvl="1" indent="-171450" defTabSz="342900" fontAlgn="base">
              <a:spcBef>
                <a:spcPts val="503"/>
              </a:spcBef>
              <a:spcAft>
                <a:spcPct val="0"/>
              </a:spcAft>
              <a:buFont typeface="Arial" panose="020B0604020202020204" pitchFamily="34" charset="0"/>
              <a:buChar char="•"/>
              <a:defRPr/>
            </a:pPr>
            <a:r>
              <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p>
          <a:p>
            <a:pPr marL="342900" lvl="1" indent="-171450" defTabSz="342900" fontAlgn="base">
              <a:spcBef>
                <a:spcPts val="409"/>
              </a:spcBef>
              <a:spcAft>
                <a:spcPct val="0"/>
              </a:spcAft>
              <a:buFont typeface="Arial" panose="020B0604020202020204" pitchFamily="34" charset="0"/>
              <a:buChar char="•"/>
              <a:defRPr/>
            </a:pPr>
            <a:endPar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409"/>
              </a:spcBef>
              <a:spcAft>
                <a:spcPct val="0"/>
              </a:spcAft>
              <a:buFont typeface="Arial" panose="020B0604020202020204" pitchFamily="34" charset="0"/>
              <a:buChar char="•"/>
              <a:defRPr/>
            </a:pPr>
            <a:endPar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409"/>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503"/>
              </a:spcBef>
              <a:spcAft>
                <a:spcPct val="0"/>
              </a:spcAft>
              <a:buFont typeface="Arial" panose="020B0604020202020204" pitchFamily="34" charset="0"/>
              <a:buChar char="•"/>
              <a:defRPr/>
            </a:pPr>
            <a:r>
              <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143001" y="249187"/>
            <a:ext cx="68580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756901" marR="5080" indent="-744836" defTabSz="342900">
              <a:spcBef>
                <a:spcPts val="100"/>
              </a:spcBef>
              <a:defRPr/>
            </a:pPr>
            <a:r>
              <a:rPr lang="en-US" sz="4050" spc="-5" dirty="0">
                <a:solidFill>
                  <a:prstClr val="black"/>
                </a:solidFill>
                <a:latin typeface="Cambria" panose="02040503050406030204" pitchFamily="18" charset="0"/>
                <a:cs typeface="Calibri"/>
              </a:rPr>
              <a:t>Two types of geoid models</a:t>
            </a:r>
            <a:endParaRPr lang="en-US" sz="405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846619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99814" y="1205029"/>
            <a:ext cx="6554827" cy="3059790"/>
          </a:xfrm>
          <a:prstGeom prst="rect">
            <a:avLst/>
          </a:prstGeom>
        </p:spPr>
        <p:txBody>
          <a:bodyPr vert="horz" wrap="square" lIns="0" tIns="73343" rIns="0" bIns="0" rtlCol="0">
            <a:noAutofit/>
          </a:bodyPr>
          <a:lstStyle/>
          <a:p>
            <a:pPr marL="342900" lvl="1" indent="-171450" defTabSz="342900" fontAlgn="base">
              <a:spcBef>
                <a:spcPts val="503"/>
              </a:spcBef>
              <a:spcAft>
                <a:spcPct val="0"/>
              </a:spcAft>
              <a:buFont typeface="Arial" panose="020B0604020202020204" pitchFamily="34" charset="0"/>
              <a:buChar char="•"/>
              <a:defRPr/>
            </a:pPr>
            <a:r>
              <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rPr>
              <a:t>Gravimetric</a:t>
            </a: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348854" lvl="3" indent="-177404" defTabSz="342900" fontAlgn="base">
              <a:spcBef>
                <a:spcPts val="675"/>
              </a:spcBef>
              <a:spcAft>
                <a:spcPct val="0"/>
              </a:spcAft>
              <a:buFont typeface="Cambria" panose="02040503050406030204" pitchFamily="18" charset="0"/>
              <a:buChar char="–"/>
              <a:defRPr/>
            </a:pP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342900" lvl="1" indent="-171450" defTabSz="342900" fontAlgn="base">
              <a:spcBef>
                <a:spcPts val="503"/>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503"/>
              </a:spcBef>
              <a:spcAft>
                <a:spcPts val="600"/>
              </a:spcAft>
              <a:buFont typeface="Arial" panose="020B0604020202020204" pitchFamily="34" charset="0"/>
              <a:buChar char="•"/>
              <a:defRPr/>
            </a:pPr>
            <a:r>
              <a:rPr lang="en-US" sz="2250" b="1" spc="-4" dirty="0">
                <a:solidFill>
                  <a:prstClr val="black"/>
                </a:solidFill>
                <a:uFill>
                  <a:solidFill>
                    <a:srgbClr val="000000"/>
                  </a:solidFill>
                </a:uFill>
                <a:latin typeface="Cambria" panose="02040503050406030204" pitchFamily="18" charset="0"/>
                <a:ea typeface="ＭＳ Ｐゴシック" pitchFamily="34" charset="-128"/>
                <a:cs typeface="Calibri"/>
              </a:rPr>
              <a:t>Hybrid</a:t>
            </a: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 geoid is simply a gravimetric geoid then </a:t>
            </a:r>
            <a:r>
              <a:rPr lang="en-US" sz="2250" u="sng" spc="-4" dirty="0">
                <a:solidFill>
                  <a:prstClr val="black"/>
                </a:solidFill>
                <a:uFill>
                  <a:solidFill>
                    <a:srgbClr val="000000"/>
                  </a:solidFill>
                </a:uFill>
                <a:latin typeface="Cambria" panose="02040503050406030204" pitchFamily="18" charset="0"/>
                <a:ea typeface="ＭＳ Ｐゴシック" pitchFamily="34" charset="-128"/>
                <a:cs typeface="Calibri"/>
              </a:rPr>
              <a:t>best fit some vertical datum</a:t>
            </a: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 like NAVD88</a:t>
            </a:r>
          </a:p>
          <a:p>
            <a:pPr marL="348854" lvl="3" indent="-177404" defTabSz="342900" fontAlgn="base">
              <a:spcBef>
                <a:spcPts val="675"/>
              </a:spcBef>
              <a:spcAft>
                <a:spcPct val="0"/>
              </a:spcAft>
              <a:buFont typeface="Cambria" panose="02040503050406030204" pitchFamily="18" charset="0"/>
              <a:buChar char="–"/>
              <a:defRPr/>
            </a:pP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143001" y="249187"/>
            <a:ext cx="68580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756901" marR="5080" indent="-744836" defTabSz="342900">
              <a:spcBef>
                <a:spcPts val="100"/>
              </a:spcBef>
              <a:defRPr/>
            </a:pPr>
            <a:r>
              <a:rPr lang="en-US" sz="4050" spc="-5" dirty="0">
                <a:solidFill>
                  <a:prstClr val="black"/>
                </a:solidFill>
                <a:latin typeface="Cambria" panose="02040503050406030204" pitchFamily="18" charset="0"/>
                <a:cs typeface="Calibri"/>
              </a:rPr>
              <a:t>Gravimetric </a:t>
            </a:r>
            <a:r>
              <a:rPr lang="en-US" sz="4050" spc="-5" dirty="0">
                <a:solidFill>
                  <a:prstClr val="black"/>
                </a:solidFill>
                <a:latin typeface="Cambria" panose="02040503050406030204" pitchFamily="18" charset="0"/>
                <a:cs typeface="Calibri"/>
                <a:sym typeface="Wingdings" panose="05000000000000000000" pitchFamily="2" charset="2"/>
              </a:rPr>
              <a:t> Hybrid</a:t>
            </a:r>
            <a:endParaRPr lang="en-US" sz="4050" dirty="0">
              <a:solidFill>
                <a:prstClr val="black"/>
              </a:solidFill>
              <a:latin typeface="Cambria" panose="02040503050406030204" pitchFamily="18" charset="0"/>
              <a:cs typeface="Calibri"/>
            </a:endParaRPr>
          </a:p>
        </p:txBody>
      </p:sp>
    </p:spTree>
    <p:extLst>
      <p:ext uri="{BB962C8B-B14F-4D97-AF65-F5344CB8AC3E}">
        <p14:creationId xmlns:p14="http://schemas.microsoft.com/office/powerpoint/2010/main" val="2366023901"/>
      </p:ext>
    </p:extLst>
  </p:cSld>
  <p:clrMapOvr>
    <a:masterClrMapping/>
  </p:clrMapOvr>
  <p:transition spd="slow">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99814" y="1121054"/>
            <a:ext cx="6554827" cy="3059790"/>
          </a:xfrm>
          <a:prstGeom prst="rect">
            <a:avLst/>
          </a:prstGeom>
        </p:spPr>
        <p:txBody>
          <a:bodyPr vert="horz" wrap="square" lIns="0" tIns="73343" rIns="0" bIns="0" rtlCol="0">
            <a:noAutofit/>
          </a:bodyPr>
          <a:lstStyle/>
          <a:p>
            <a:pPr marL="342900" lvl="3" indent="-171450" defTabSz="342900" fontAlgn="base">
              <a:spcBef>
                <a:spcPts val="675"/>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3" indent="-171450" defTabSz="342900" fontAlgn="base">
              <a:spcBef>
                <a:spcPts val="675"/>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8854" lvl="3" indent="-177404" defTabSz="342900" fontAlgn="base">
              <a:spcBef>
                <a:spcPts val="675"/>
              </a:spcBef>
              <a:spcAft>
                <a:spcPct val="0"/>
              </a:spcAft>
              <a:buFont typeface="Cambria" panose="02040503050406030204" pitchFamily="18" charset="0"/>
              <a:buChar char="–"/>
              <a:defRPr/>
            </a:pP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USGG2003, USGG2009, USGG2012, xGEOID19</a:t>
            </a:r>
          </a:p>
          <a:p>
            <a:pPr marL="342900" lvl="1" indent="-171450" defTabSz="342900" fontAlgn="base">
              <a:spcBef>
                <a:spcPts val="503"/>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1" indent="-171450" defTabSz="342900" fontAlgn="base">
              <a:spcBef>
                <a:spcPts val="503"/>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2900" lvl="3" indent="-171450" defTabSz="342900" fontAlgn="base">
              <a:spcBef>
                <a:spcPts val="675"/>
              </a:spcBef>
              <a:spcAft>
                <a:spcPct val="0"/>
              </a:spcAft>
              <a:buFont typeface="Arial" panose="020B0604020202020204" pitchFamily="34" charset="0"/>
              <a:buChar char="•"/>
              <a:defRPr/>
            </a:pPr>
            <a:endPar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348854" lvl="3" indent="-177404" defTabSz="342900" fontAlgn="base">
              <a:spcBef>
                <a:spcPts val="675"/>
              </a:spcBef>
              <a:spcAft>
                <a:spcPct val="0"/>
              </a:spcAft>
              <a:buFont typeface="Cambria" panose="02040503050406030204" pitchFamily="18" charset="0"/>
              <a:buChar char="–"/>
              <a:defRPr/>
            </a:pPr>
            <a:r>
              <a:rPr lang="en-US" sz="2250" spc="-4" dirty="0">
                <a:solidFill>
                  <a:prstClr val="black"/>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143001" y="249187"/>
            <a:ext cx="6858000"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756901" marR="5080" indent="-744836" defTabSz="342900">
              <a:spcBef>
                <a:spcPts val="100"/>
              </a:spcBef>
              <a:defRPr/>
            </a:pPr>
            <a:r>
              <a:rPr lang="en-US" sz="4050" spc="-5" dirty="0">
                <a:solidFill>
                  <a:prstClr val="black"/>
                </a:solidFill>
                <a:latin typeface="Cambria" panose="02040503050406030204" pitchFamily="18" charset="0"/>
                <a:cs typeface="Calibri"/>
              </a:rPr>
              <a:t>Gravimetric </a:t>
            </a:r>
            <a:r>
              <a:rPr lang="en-US" sz="4050" spc="-5" dirty="0">
                <a:solidFill>
                  <a:prstClr val="black"/>
                </a:solidFill>
                <a:latin typeface="Cambria" panose="02040503050406030204" pitchFamily="18" charset="0"/>
                <a:cs typeface="Calibri"/>
                <a:sym typeface="Wingdings" panose="05000000000000000000" pitchFamily="2" charset="2"/>
              </a:rPr>
              <a:t> Hybrid</a:t>
            </a:r>
            <a:endParaRPr lang="en-US" sz="4050" dirty="0">
              <a:solidFill>
                <a:prstClr val="black"/>
              </a:solidFill>
              <a:latin typeface="Cambria" panose="02040503050406030204" pitchFamily="18" charset="0"/>
              <a:cs typeface="Calibri"/>
            </a:endParaRPr>
          </a:p>
        </p:txBody>
      </p:sp>
      <p:cxnSp>
        <p:nvCxnSpPr>
          <p:cNvPr id="5" name="Straight Arrow Connector 4"/>
          <p:cNvCxnSpPr/>
          <p:nvPr/>
        </p:nvCxnSpPr>
        <p:spPr>
          <a:xfrm flipH="1">
            <a:off x="2239479" y="2423482"/>
            <a:ext cx="206996" cy="1307306"/>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472951" y="2423482"/>
            <a:ext cx="206996" cy="1307306"/>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766710" y="2423481"/>
            <a:ext cx="206996" cy="1307306"/>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150769" y="2423482"/>
            <a:ext cx="206996" cy="1307306"/>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819828" y="2802100"/>
            <a:ext cx="941145" cy="528638"/>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24" name="TextBox 23"/>
          <p:cNvSpPr txBox="1"/>
          <p:nvPr/>
        </p:nvSpPr>
        <p:spPr bwMode="auto">
          <a:xfrm>
            <a:off x="1924980" y="2823532"/>
            <a:ext cx="835993" cy="46166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200" dirty="0">
                <a:solidFill>
                  <a:prstClr val="black"/>
                </a:solidFill>
                <a:latin typeface="Calibri" pitchFamily="34" charset="0"/>
                <a:ea typeface="ＭＳ Ｐゴシック" pitchFamily="34" charset="-128"/>
              </a:rPr>
              <a:t>best fit to NAVD88</a:t>
            </a:r>
          </a:p>
        </p:txBody>
      </p:sp>
      <p:sp>
        <p:nvSpPr>
          <p:cNvPr id="31" name="Oval 30"/>
          <p:cNvSpPr/>
          <p:nvPr/>
        </p:nvSpPr>
        <p:spPr>
          <a:xfrm>
            <a:off x="3119990" y="2824558"/>
            <a:ext cx="941145" cy="528638"/>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2" name="TextBox 31"/>
          <p:cNvSpPr txBox="1"/>
          <p:nvPr/>
        </p:nvSpPr>
        <p:spPr bwMode="auto">
          <a:xfrm>
            <a:off x="3225143" y="2845990"/>
            <a:ext cx="835993" cy="46166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200" dirty="0">
                <a:solidFill>
                  <a:prstClr val="black"/>
                </a:solidFill>
                <a:latin typeface="Calibri" pitchFamily="34" charset="0"/>
                <a:ea typeface="ＭＳ Ｐゴシック" pitchFamily="34" charset="-128"/>
              </a:rPr>
              <a:t>best fit to NAVD88</a:t>
            </a:r>
          </a:p>
        </p:txBody>
      </p:sp>
      <p:sp>
        <p:nvSpPr>
          <p:cNvPr id="33" name="Oval 32"/>
          <p:cNvSpPr/>
          <p:nvPr/>
        </p:nvSpPr>
        <p:spPr>
          <a:xfrm>
            <a:off x="4450557" y="2825585"/>
            <a:ext cx="941145" cy="528638"/>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4" name="TextBox 33"/>
          <p:cNvSpPr txBox="1"/>
          <p:nvPr/>
        </p:nvSpPr>
        <p:spPr bwMode="auto">
          <a:xfrm>
            <a:off x="4555710" y="2847017"/>
            <a:ext cx="835993" cy="46166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200" dirty="0">
                <a:solidFill>
                  <a:prstClr val="black"/>
                </a:solidFill>
                <a:latin typeface="Calibri" pitchFamily="34" charset="0"/>
                <a:ea typeface="ＭＳ Ｐゴシック" pitchFamily="34" charset="-128"/>
              </a:rPr>
              <a:t>best fit to NAVD88</a:t>
            </a:r>
          </a:p>
        </p:txBody>
      </p:sp>
      <p:sp>
        <p:nvSpPr>
          <p:cNvPr id="35" name="Oval 34"/>
          <p:cNvSpPr/>
          <p:nvPr/>
        </p:nvSpPr>
        <p:spPr>
          <a:xfrm>
            <a:off x="5804952" y="2824558"/>
            <a:ext cx="941145" cy="528638"/>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6" name="TextBox 35"/>
          <p:cNvSpPr txBox="1"/>
          <p:nvPr/>
        </p:nvSpPr>
        <p:spPr bwMode="auto">
          <a:xfrm>
            <a:off x="5910105" y="2845990"/>
            <a:ext cx="835993" cy="46166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200" dirty="0">
                <a:solidFill>
                  <a:prstClr val="black"/>
                </a:solidFill>
                <a:latin typeface="Calibri" pitchFamily="34" charset="0"/>
                <a:ea typeface="ＭＳ Ｐゴシック" pitchFamily="34" charset="-128"/>
              </a:rPr>
              <a:t>best fit to NAVD88</a:t>
            </a:r>
          </a:p>
        </p:txBody>
      </p:sp>
    </p:spTree>
    <p:extLst>
      <p:ext uri="{BB962C8B-B14F-4D97-AF65-F5344CB8AC3E}">
        <p14:creationId xmlns:p14="http://schemas.microsoft.com/office/powerpoint/2010/main" val="16441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895276" y="1943101"/>
            <a:ext cx="10934552" cy="10943454"/>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6" name="topo surface brown"/>
          <p:cNvSpPr/>
          <p:nvPr/>
        </p:nvSpPr>
        <p:spPr>
          <a:xfrm>
            <a:off x="-895276" y="1943101"/>
            <a:ext cx="10934552" cy="10943454"/>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1748546" y="1966864"/>
            <a:ext cx="5646910" cy="1143099"/>
          </a:xfrm>
          <a:prstGeom prst="rect">
            <a:avLst/>
          </a:prstGeom>
        </p:spPr>
      </p:pic>
      <p:sp>
        <p:nvSpPr>
          <p:cNvPr id="15" name="Concept"/>
          <p:cNvSpPr txBox="1">
            <a:spLocks/>
          </p:cNvSpPr>
          <p:nvPr/>
        </p:nvSpPr>
        <p:spPr bwMode="auto">
          <a:xfrm>
            <a:off x="5586413" y="3841654"/>
            <a:ext cx="17319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defTabSz="342900">
              <a:spcBef>
                <a:spcPts val="100"/>
              </a:spcBef>
              <a:defRPr/>
            </a:pPr>
            <a:r>
              <a:rPr lang="en-US" sz="3300" i="1" spc="-5" dirty="0">
                <a:solidFill>
                  <a:prstClr val="white">
                    <a:lumMod val="50000"/>
                  </a:prstClr>
                </a:solidFill>
                <a:latin typeface="Cambria" panose="02040503050406030204" pitchFamily="18" charset="0"/>
                <a:cs typeface="Calibri"/>
              </a:rPr>
              <a:t>Concept</a:t>
            </a:r>
            <a:endParaRPr lang="en-US" sz="3300"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1927464" y="1645111"/>
            <a:ext cx="555056" cy="65151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257300" y="1042988"/>
            <a:ext cx="1571625" cy="6463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3217069" y="2734514"/>
            <a:ext cx="1923791" cy="991506"/>
            <a:chOff x="2765425" y="3646019"/>
            <a:chExt cx="2565055" cy="1322008"/>
          </a:xfrm>
        </p:grpSpPr>
        <p:sp>
          <p:nvSpPr>
            <p:cNvPr id="13" name="TextBox 12"/>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149315" y="981930"/>
            <a:ext cx="1904981" cy="882021"/>
            <a:chOff x="6675086" y="1309240"/>
            <a:chExt cx="2539975" cy="1176028"/>
          </a:xfrm>
        </p:grpSpPr>
        <p:sp>
          <p:nvSpPr>
            <p:cNvPr id="18" name="TextBox 17"/>
            <p:cNvSpPr txBox="1"/>
            <p:nvPr/>
          </p:nvSpPr>
          <p:spPr bwMode="auto">
            <a:xfrm>
              <a:off x="7119561" y="1309240"/>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1704975" y="-1773062"/>
            <a:ext cx="9789577" cy="836676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 name="datum point"/>
          <p:cNvSpPr/>
          <p:nvPr/>
        </p:nvSpPr>
        <p:spPr>
          <a:xfrm>
            <a:off x="6533491" y="2256433"/>
            <a:ext cx="203260" cy="1913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prstClr val="white"/>
              </a:solidFill>
              <a:latin typeface="Calibri"/>
            </a:endParaRPr>
          </a:p>
        </p:txBody>
      </p:sp>
      <p:grpSp>
        <p:nvGrpSpPr>
          <p:cNvPr id="21" name="hybrid"/>
          <p:cNvGrpSpPr/>
          <p:nvPr/>
        </p:nvGrpSpPr>
        <p:grpSpPr>
          <a:xfrm>
            <a:off x="4986910" y="2309787"/>
            <a:ext cx="1923791" cy="991506"/>
            <a:chOff x="2765425" y="3646019"/>
            <a:chExt cx="2565055" cy="1322008"/>
          </a:xfrm>
        </p:grpSpPr>
        <p:sp>
          <p:nvSpPr>
            <p:cNvPr id="22" name="TextBox 21"/>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hybrid</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4" name="TITLE"/>
          <p:cNvSpPr txBox="1">
            <a:spLocks noGrp="1"/>
          </p:cNvSpPr>
          <p:nvPr>
            <p:ph type="title" idx="4294967295"/>
          </p:nvPr>
        </p:nvSpPr>
        <p:spPr>
          <a:xfrm>
            <a:off x="0" y="232090"/>
            <a:ext cx="9144000"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pc="-5" dirty="0">
                <a:cs typeface="Calibri"/>
              </a:rPr>
              <a:t>Gravimetric vs. Hybrid Geoid</a:t>
            </a:r>
            <a:endParaRPr dirty="0">
              <a:latin typeface="Cambria" panose="02040503050406030204" pitchFamily="18" charset="0"/>
              <a:cs typeface="Calibri"/>
            </a:endParaRPr>
          </a:p>
        </p:txBody>
      </p:sp>
    </p:spTree>
    <p:extLst>
      <p:ext uri="{BB962C8B-B14F-4D97-AF65-F5344CB8AC3E}">
        <p14:creationId xmlns:p14="http://schemas.microsoft.com/office/powerpoint/2010/main" val="34594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540000">
                                      <p:cBhvr>
                                        <p:cTn id="20" dur="1000" fill="hold"/>
                                        <p:tgtEl>
                                          <p:spTgt spid="7"/>
                                        </p:tgtEl>
                                        <p:attrNameLst>
                                          <p:attrName>r</p:attrName>
                                        </p:attrNameLst>
                                      </p:cBhvr>
                                    </p:animRo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o surface blue"/>
          <p:cNvSpPr/>
          <p:nvPr/>
        </p:nvSpPr>
        <p:spPr>
          <a:xfrm>
            <a:off x="-895276" y="1943101"/>
            <a:ext cx="10934552" cy="10943454"/>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6" name="topo surface brown"/>
          <p:cNvSpPr/>
          <p:nvPr/>
        </p:nvSpPr>
        <p:spPr>
          <a:xfrm>
            <a:off x="-895276" y="1943101"/>
            <a:ext cx="10934552" cy="10943454"/>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pic>
        <p:nvPicPr>
          <p:cNvPr id="2" name="datum zero - gray"/>
          <p:cNvPicPr>
            <a:picLocks noChangeAspect="1"/>
          </p:cNvPicPr>
          <p:nvPr/>
        </p:nvPicPr>
        <p:blipFill>
          <a:blip r:embed="rId3"/>
          <a:stretch>
            <a:fillRect/>
          </a:stretch>
        </p:blipFill>
        <p:spPr>
          <a:xfrm rot="21025437">
            <a:off x="1748546" y="1966864"/>
            <a:ext cx="5646910" cy="1143099"/>
          </a:xfrm>
          <a:prstGeom prst="rect">
            <a:avLst/>
          </a:prstGeom>
        </p:spPr>
      </p:pic>
      <p:sp>
        <p:nvSpPr>
          <p:cNvPr id="15" name="Concept"/>
          <p:cNvSpPr txBox="1">
            <a:spLocks/>
          </p:cNvSpPr>
          <p:nvPr/>
        </p:nvSpPr>
        <p:spPr bwMode="auto">
          <a:xfrm>
            <a:off x="5586413" y="3841654"/>
            <a:ext cx="17319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defTabSz="342900">
              <a:spcBef>
                <a:spcPts val="100"/>
              </a:spcBef>
              <a:defRPr/>
            </a:pPr>
            <a:r>
              <a:rPr lang="en-US" sz="3300" i="1" spc="-5" dirty="0">
                <a:solidFill>
                  <a:prstClr val="white">
                    <a:lumMod val="50000"/>
                  </a:prstClr>
                </a:solidFill>
                <a:latin typeface="Cambria" panose="02040503050406030204" pitchFamily="18" charset="0"/>
                <a:cs typeface="Calibri"/>
              </a:rPr>
              <a:t>Concept</a:t>
            </a:r>
            <a:endParaRPr lang="en-US" sz="3300"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1927464" y="1645111"/>
            <a:ext cx="555056" cy="65151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opographic"/>
          <p:cNvSpPr txBox="1"/>
          <p:nvPr/>
        </p:nvSpPr>
        <p:spPr bwMode="auto">
          <a:xfrm>
            <a:off x="1257300" y="1042988"/>
            <a:ext cx="1571625" cy="6463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3217069" y="2734514"/>
            <a:ext cx="1923791" cy="991506"/>
            <a:chOff x="2765425" y="3646019"/>
            <a:chExt cx="2565055" cy="1322008"/>
          </a:xfrm>
        </p:grpSpPr>
        <p:sp>
          <p:nvSpPr>
            <p:cNvPr id="13" name="TextBox 12"/>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avimetric"/>
          <p:cNvGrpSpPr/>
          <p:nvPr/>
        </p:nvGrpSpPr>
        <p:grpSpPr>
          <a:xfrm>
            <a:off x="6149315" y="981930"/>
            <a:ext cx="1904981" cy="882021"/>
            <a:chOff x="6675086" y="1309240"/>
            <a:chExt cx="2539975" cy="1176028"/>
          </a:xfrm>
        </p:grpSpPr>
        <p:sp>
          <p:nvSpPr>
            <p:cNvPr id="18" name="TextBox 17"/>
            <p:cNvSpPr txBox="1"/>
            <p:nvPr/>
          </p:nvSpPr>
          <p:spPr bwMode="auto">
            <a:xfrm>
              <a:off x="7119561" y="1309240"/>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7" name="animated geoid"/>
          <p:cNvGrpSpPr/>
          <p:nvPr/>
        </p:nvGrpSpPr>
        <p:grpSpPr>
          <a:xfrm>
            <a:off x="1704975" y="-1773062"/>
            <a:ext cx="9789577" cy="8366760"/>
            <a:chOff x="749300" y="-2364082"/>
            <a:chExt cx="13052769" cy="11155680"/>
          </a:xfrm>
        </p:grpSpPr>
        <p:sp>
          <p:nvSpPr>
            <p:cNvPr id="17" name="green geoid"/>
            <p:cNvSpPr/>
            <p:nvPr/>
          </p:nvSpPr>
          <p:spPr>
            <a:xfrm>
              <a:off x="749300" y="2399584"/>
              <a:ext cx="7810500" cy="1245316"/>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3" name="invisible circle for animation"/>
            <p:cNvSpPr>
              <a:spLocks/>
            </p:cNvSpPr>
            <p:nvPr/>
          </p:nvSpPr>
          <p:spPr>
            <a:xfrm flipH="1">
              <a:off x="2647040" y="-2364082"/>
              <a:ext cx="11155029" cy="11155680"/>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 name="datum point"/>
          <p:cNvSpPr/>
          <p:nvPr/>
        </p:nvSpPr>
        <p:spPr>
          <a:xfrm>
            <a:off x="6533491" y="2256433"/>
            <a:ext cx="203260" cy="191399"/>
          </a:xfrm>
          <a:prstGeom prst="flowChartConnector">
            <a:avLst/>
          </a:prstGeom>
          <a:solidFill>
            <a:srgbClr val="FFC0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prstClr val="white"/>
              </a:solidFill>
              <a:latin typeface="Calibri"/>
            </a:endParaRPr>
          </a:p>
        </p:txBody>
      </p:sp>
      <p:grpSp>
        <p:nvGrpSpPr>
          <p:cNvPr id="21" name="hybrid"/>
          <p:cNvGrpSpPr/>
          <p:nvPr/>
        </p:nvGrpSpPr>
        <p:grpSpPr>
          <a:xfrm>
            <a:off x="4986910" y="2309787"/>
            <a:ext cx="1923791" cy="991506"/>
            <a:chOff x="2765425" y="3646019"/>
            <a:chExt cx="2565055" cy="1322008"/>
          </a:xfrm>
        </p:grpSpPr>
        <p:sp>
          <p:nvSpPr>
            <p:cNvPr id="22" name="TextBox 21"/>
            <p:cNvSpPr txBox="1"/>
            <p:nvPr/>
          </p:nvSpPr>
          <p:spPr bwMode="auto">
            <a:xfrm>
              <a:off x="3234980" y="4106252"/>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hybrid</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geoid</a:t>
              </a:r>
            </a:p>
          </p:txBody>
        </p:sp>
        <p:cxnSp>
          <p:nvCxnSpPr>
            <p:cNvPr id="23" name="Straight Arrow Connector 22"/>
            <p:cNvCxnSpPr/>
            <p:nvPr/>
          </p:nvCxnSpPr>
          <p:spPr>
            <a:xfrm flipH="1" flipV="1">
              <a:off x="2765425" y="3646019"/>
              <a:ext cx="469555" cy="512095"/>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4" name="object 2"/>
          <p:cNvSpPr txBox="1">
            <a:spLocks noGrp="1"/>
          </p:cNvSpPr>
          <p:nvPr>
            <p:ph type="title" idx="4294967295"/>
          </p:nvPr>
        </p:nvSpPr>
        <p:spPr>
          <a:xfrm>
            <a:off x="0" y="232090"/>
            <a:ext cx="9144000"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b="1" spc="-5" dirty="0">
                <a:cs typeface="Calibri"/>
              </a:rPr>
              <a:t>NAVD88 uses a Hybrid Geoid</a:t>
            </a:r>
            <a:endParaRPr b="1" dirty="0">
              <a:latin typeface="Cambria" panose="02040503050406030204" pitchFamily="18" charset="0"/>
              <a:cs typeface="Calibri"/>
            </a:endParaRPr>
          </a:p>
        </p:txBody>
      </p:sp>
    </p:spTree>
    <p:extLst>
      <p:ext uri="{BB962C8B-B14F-4D97-AF65-F5344CB8AC3E}">
        <p14:creationId xmlns:p14="http://schemas.microsoft.com/office/powerpoint/2010/main" val="37553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500"/>
                            </p:stCondLst>
                            <p:childTnLst>
                              <p:par>
                                <p:cTn id="16" presetID="8" presetClass="emph" presetSubtype="0" fill="hold" nodeType="afterEffect">
                                  <p:stCondLst>
                                    <p:cond delay="0"/>
                                  </p:stCondLst>
                                  <p:childTnLst>
                                    <p:animRot by="-540000">
                                      <p:cBhvr>
                                        <p:cTn id="17" dur="2000" fill="hold"/>
                                        <p:tgtEl>
                                          <p:spTgt spid="7"/>
                                        </p:tgtEl>
                                        <p:attrNameLst>
                                          <p:attrName>r</p:attrName>
                                        </p:attrNameLst>
                                      </p:cBhvr>
                                    </p:animRo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895276" y="1943101"/>
            <a:ext cx="10934552" cy="10943454"/>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6" name="Arc 5"/>
          <p:cNvSpPr/>
          <p:nvPr/>
        </p:nvSpPr>
        <p:spPr>
          <a:xfrm>
            <a:off x="-895276" y="1943101"/>
            <a:ext cx="10934552" cy="10943454"/>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14" name="object 2"/>
          <p:cNvSpPr txBox="1">
            <a:spLocks noGrp="1"/>
          </p:cNvSpPr>
          <p:nvPr>
            <p:ph type="title" idx="4294967295"/>
          </p:nvPr>
        </p:nvSpPr>
        <p:spPr>
          <a:xfrm>
            <a:off x="0" y="232090"/>
            <a:ext cx="9144000" cy="68993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pc="-5" dirty="0">
                <a:cs typeface="Calibri"/>
              </a:rPr>
              <a:t>NAPGD2022 uses a Gravimetric Geoid</a:t>
            </a:r>
            <a:endParaRPr dirty="0">
              <a:latin typeface="Cambria" panose="02040503050406030204" pitchFamily="18" charset="0"/>
              <a:cs typeface="Calibri"/>
            </a:endParaRPr>
          </a:p>
        </p:txBody>
      </p:sp>
      <p:sp>
        <p:nvSpPr>
          <p:cNvPr id="20" name="Content Placeholder 2"/>
          <p:cNvSpPr>
            <a:spLocks noGrp="1"/>
          </p:cNvSpPr>
          <p:nvPr>
            <p:ph idx="4294967295"/>
          </p:nvPr>
        </p:nvSpPr>
        <p:spPr>
          <a:xfrm>
            <a:off x="0" y="3652838"/>
            <a:ext cx="4154488" cy="1573212"/>
          </a:xfrm>
        </p:spPr>
        <p:txBody>
          <a:bodyPr/>
          <a:lstStyle/>
          <a:p>
            <a:pPr lvl="1"/>
            <a:endParaRPr lang="en-US" sz="1800" dirty="0"/>
          </a:p>
          <a:p>
            <a:pPr lvl="1"/>
            <a:endParaRPr lang="en-US" sz="1800" dirty="0"/>
          </a:p>
          <a:p>
            <a:pPr lvl="1"/>
            <a:r>
              <a:rPr lang="en-US" sz="1800" dirty="0"/>
              <a:t>Datum zero surface aligned to Global Mean Sea Level (GMSL)</a:t>
            </a:r>
          </a:p>
        </p:txBody>
      </p:sp>
      <p:pic>
        <p:nvPicPr>
          <p:cNvPr id="2" name="Picture 1"/>
          <p:cNvPicPr>
            <a:picLocks noChangeAspect="1"/>
          </p:cNvPicPr>
          <p:nvPr/>
        </p:nvPicPr>
        <p:blipFill>
          <a:blip r:embed="rId3"/>
          <a:stretch>
            <a:fillRect/>
          </a:stretch>
        </p:blipFill>
        <p:spPr>
          <a:xfrm>
            <a:off x="1805172" y="1702610"/>
            <a:ext cx="5646910" cy="1143099"/>
          </a:xfrm>
          <a:prstGeom prst="rect">
            <a:avLst/>
          </a:prstGeom>
        </p:spPr>
      </p:pic>
      <p:sp>
        <p:nvSpPr>
          <p:cNvPr id="15" name="object 2"/>
          <p:cNvSpPr txBox="1">
            <a:spLocks/>
          </p:cNvSpPr>
          <p:nvPr/>
        </p:nvSpPr>
        <p:spPr bwMode="auto">
          <a:xfrm>
            <a:off x="5586413" y="3841654"/>
            <a:ext cx="173194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defTabSz="342900">
              <a:spcBef>
                <a:spcPts val="100"/>
              </a:spcBef>
              <a:defRPr/>
            </a:pPr>
            <a:r>
              <a:rPr lang="en-US" sz="3300" i="1" spc="-5" dirty="0">
                <a:solidFill>
                  <a:prstClr val="white">
                    <a:lumMod val="50000"/>
                  </a:prstClr>
                </a:solidFill>
                <a:latin typeface="Cambria" panose="02040503050406030204" pitchFamily="18" charset="0"/>
                <a:cs typeface="Calibri"/>
              </a:rPr>
              <a:t>Concept</a:t>
            </a:r>
            <a:endParaRPr lang="en-US" sz="3300" i="1" dirty="0">
              <a:solidFill>
                <a:prstClr val="white">
                  <a:lumMod val="50000"/>
                </a:prstClr>
              </a:solidFill>
              <a:latin typeface="Cambria" panose="02040503050406030204" pitchFamily="18" charset="0"/>
              <a:cs typeface="Calibri"/>
            </a:endParaRPr>
          </a:p>
        </p:txBody>
      </p:sp>
      <p:cxnSp>
        <p:nvCxnSpPr>
          <p:cNvPr id="9" name="Straight Arrow Connector 8"/>
          <p:cNvCxnSpPr/>
          <p:nvPr/>
        </p:nvCxnSpPr>
        <p:spPr>
          <a:xfrm>
            <a:off x="1927464" y="1645111"/>
            <a:ext cx="555056" cy="651511"/>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bwMode="auto">
          <a:xfrm>
            <a:off x="1257300" y="1042988"/>
            <a:ext cx="1571625" cy="6463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topographic surface</a:t>
            </a:r>
          </a:p>
        </p:txBody>
      </p:sp>
      <p:grpSp>
        <p:nvGrpSpPr>
          <p:cNvPr id="12" name="Group 11"/>
          <p:cNvGrpSpPr/>
          <p:nvPr/>
        </p:nvGrpSpPr>
        <p:grpSpPr>
          <a:xfrm>
            <a:off x="2910979" y="2365696"/>
            <a:ext cx="2229881" cy="1360325"/>
            <a:chOff x="2357306" y="3154261"/>
            <a:chExt cx="2973174" cy="1813766"/>
          </a:xfrm>
        </p:grpSpPr>
        <p:sp>
          <p:nvSpPr>
            <p:cNvPr id="13" name="TextBox 12"/>
            <p:cNvSpPr txBox="1"/>
            <p:nvPr/>
          </p:nvSpPr>
          <p:spPr bwMode="auto">
            <a:xfrm>
              <a:off x="3234980" y="4106253"/>
              <a:ext cx="2095500" cy="861774"/>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datum zero</a:t>
              </a:r>
            </a:p>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surface</a:t>
              </a:r>
            </a:p>
          </p:txBody>
        </p:sp>
        <p:cxnSp>
          <p:nvCxnSpPr>
            <p:cNvPr id="16" name="Straight Arrow Connector 15"/>
            <p:cNvCxnSpPr/>
            <p:nvPr/>
          </p:nvCxnSpPr>
          <p:spPr>
            <a:xfrm flipH="1" flipV="1">
              <a:off x="2357306" y="3154261"/>
              <a:ext cx="877675" cy="1003854"/>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1704975" y="1799688"/>
            <a:ext cx="5857875" cy="933987"/>
          </a:xfrm>
          <a:custGeom>
            <a:avLst/>
            <a:gdLst>
              <a:gd name="connsiteX0" fmla="*/ 0 w 7810500"/>
              <a:gd name="connsiteY0" fmla="*/ 1245316 h 1245316"/>
              <a:gd name="connsiteX1" fmla="*/ 317500 w 7810500"/>
              <a:gd name="connsiteY1" fmla="*/ 800816 h 1245316"/>
              <a:gd name="connsiteX2" fmla="*/ 1054100 w 7810500"/>
              <a:gd name="connsiteY2" fmla="*/ 788116 h 1245316"/>
              <a:gd name="connsiteX3" fmla="*/ 1562100 w 7810500"/>
              <a:gd name="connsiteY3" fmla="*/ 432516 h 1245316"/>
              <a:gd name="connsiteX4" fmla="*/ 1841500 w 7810500"/>
              <a:gd name="connsiteY4" fmla="*/ 318216 h 1245316"/>
              <a:gd name="connsiteX5" fmla="*/ 2362200 w 7810500"/>
              <a:gd name="connsiteY5" fmla="*/ 394416 h 1245316"/>
              <a:gd name="connsiteX6" fmla="*/ 2705100 w 7810500"/>
              <a:gd name="connsiteY6" fmla="*/ 178516 h 1245316"/>
              <a:gd name="connsiteX7" fmla="*/ 3327400 w 7810500"/>
              <a:gd name="connsiteY7" fmla="*/ 51516 h 1245316"/>
              <a:gd name="connsiteX8" fmla="*/ 3975100 w 7810500"/>
              <a:gd name="connsiteY8" fmla="*/ 115016 h 1245316"/>
              <a:gd name="connsiteX9" fmla="*/ 4445000 w 7810500"/>
              <a:gd name="connsiteY9" fmla="*/ 242016 h 1245316"/>
              <a:gd name="connsiteX10" fmla="*/ 5156200 w 7810500"/>
              <a:gd name="connsiteY10" fmla="*/ 38816 h 1245316"/>
              <a:gd name="connsiteX11" fmla="*/ 5270500 w 7810500"/>
              <a:gd name="connsiteY11" fmla="*/ 716 h 1245316"/>
              <a:gd name="connsiteX12" fmla="*/ 5600700 w 7810500"/>
              <a:gd name="connsiteY12" fmla="*/ 51516 h 1245316"/>
              <a:gd name="connsiteX13" fmla="*/ 5994400 w 7810500"/>
              <a:gd name="connsiteY13" fmla="*/ 280116 h 1245316"/>
              <a:gd name="connsiteX14" fmla="*/ 6134100 w 7810500"/>
              <a:gd name="connsiteY14" fmla="*/ 407116 h 1245316"/>
              <a:gd name="connsiteX15" fmla="*/ 6223000 w 7810500"/>
              <a:gd name="connsiteY15" fmla="*/ 521416 h 1245316"/>
              <a:gd name="connsiteX16" fmla="*/ 6388100 w 7810500"/>
              <a:gd name="connsiteY16" fmla="*/ 686516 h 1245316"/>
              <a:gd name="connsiteX17" fmla="*/ 6515100 w 7810500"/>
              <a:gd name="connsiteY17" fmla="*/ 711916 h 1245316"/>
              <a:gd name="connsiteX18" fmla="*/ 6858000 w 7810500"/>
              <a:gd name="connsiteY18" fmla="*/ 737316 h 1245316"/>
              <a:gd name="connsiteX19" fmla="*/ 7048500 w 7810500"/>
              <a:gd name="connsiteY19" fmla="*/ 1080216 h 1245316"/>
              <a:gd name="connsiteX20" fmla="*/ 7315200 w 7810500"/>
              <a:gd name="connsiteY20" fmla="*/ 1080216 h 1245316"/>
              <a:gd name="connsiteX21" fmla="*/ 7569200 w 7810500"/>
              <a:gd name="connsiteY21" fmla="*/ 1092916 h 1245316"/>
              <a:gd name="connsiteX22" fmla="*/ 7810500 w 7810500"/>
              <a:gd name="connsiteY22" fmla="*/ 1232616 h 124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10500" h="1245316">
                <a:moveTo>
                  <a:pt x="0" y="1245316"/>
                </a:moveTo>
                <a:cubicBezTo>
                  <a:pt x="70908" y="1061166"/>
                  <a:pt x="141817" y="877016"/>
                  <a:pt x="317500" y="800816"/>
                </a:cubicBezTo>
                <a:cubicBezTo>
                  <a:pt x="493183" y="724616"/>
                  <a:pt x="846667" y="849499"/>
                  <a:pt x="1054100" y="788116"/>
                </a:cubicBezTo>
                <a:cubicBezTo>
                  <a:pt x="1261533" y="726733"/>
                  <a:pt x="1430867" y="510833"/>
                  <a:pt x="1562100" y="432516"/>
                </a:cubicBezTo>
                <a:cubicBezTo>
                  <a:pt x="1693333" y="354199"/>
                  <a:pt x="1708150" y="324566"/>
                  <a:pt x="1841500" y="318216"/>
                </a:cubicBezTo>
                <a:cubicBezTo>
                  <a:pt x="1974850" y="311866"/>
                  <a:pt x="2218267" y="417699"/>
                  <a:pt x="2362200" y="394416"/>
                </a:cubicBezTo>
                <a:cubicBezTo>
                  <a:pt x="2506133" y="371133"/>
                  <a:pt x="2544233" y="235666"/>
                  <a:pt x="2705100" y="178516"/>
                </a:cubicBezTo>
                <a:cubicBezTo>
                  <a:pt x="2865967" y="121366"/>
                  <a:pt x="3115733" y="62099"/>
                  <a:pt x="3327400" y="51516"/>
                </a:cubicBezTo>
                <a:cubicBezTo>
                  <a:pt x="3539067" y="40933"/>
                  <a:pt x="3788833" y="83266"/>
                  <a:pt x="3975100" y="115016"/>
                </a:cubicBezTo>
                <a:cubicBezTo>
                  <a:pt x="4161367" y="146766"/>
                  <a:pt x="4248150" y="254716"/>
                  <a:pt x="4445000" y="242016"/>
                </a:cubicBezTo>
                <a:cubicBezTo>
                  <a:pt x="4641850" y="229316"/>
                  <a:pt x="5018617" y="79033"/>
                  <a:pt x="5156200" y="38816"/>
                </a:cubicBezTo>
                <a:cubicBezTo>
                  <a:pt x="5293783" y="-1401"/>
                  <a:pt x="5196417" y="-1401"/>
                  <a:pt x="5270500" y="716"/>
                </a:cubicBezTo>
                <a:cubicBezTo>
                  <a:pt x="5344583" y="2833"/>
                  <a:pt x="5480050" y="4949"/>
                  <a:pt x="5600700" y="51516"/>
                </a:cubicBezTo>
                <a:cubicBezTo>
                  <a:pt x="5721350" y="98083"/>
                  <a:pt x="5905500" y="220849"/>
                  <a:pt x="5994400" y="280116"/>
                </a:cubicBezTo>
                <a:cubicBezTo>
                  <a:pt x="6083300" y="339383"/>
                  <a:pt x="6096000" y="366899"/>
                  <a:pt x="6134100" y="407116"/>
                </a:cubicBezTo>
                <a:cubicBezTo>
                  <a:pt x="6172200" y="447333"/>
                  <a:pt x="6180667" y="474849"/>
                  <a:pt x="6223000" y="521416"/>
                </a:cubicBezTo>
                <a:cubicBezTo>
                  <a:pt x="6265333" y="567983"/>
                  <a:pt x="6339417" y="654766"/>
                  <a:pt x="6388100" y="686516"/>
                </a:cubicBezTo>
                <a:cubicBezTo>
                  <a:pt x="6436783" y="718266"/>
                  <a:pt x="6436783" y="703449"/>
                  <a:pt x="6515100" y="711916"/>
                </a:cubicBezTo>
                <a:cubicBezTo>
                  <a:pt x="6593417" y="720383"/>
                  <a:pt x="6769100" y="675933"/>
                  <a:pt x="6858000" y="737316"/>
                </a:cubicBezTo>
                <a:cubicBezTo>
                  <a:pt x="6946900" y="798699"/>
                  <a:pt x="6972300" y="1023066"/>
                  <a:pt x="7048500" y="1080216"/>
                </a:cubicBezTo>
                <a:cubicBezTo>
                  <a:pt x="7124700" y="1137366"/>
                  <a:pt x="7228417" y="1078099"/>
                  <a:pt x="7315200" y="1080216"/>
                </a:cubicBezTo>
                <a:cubicBezTo>
                  <a:pt x="7401983" y="1082333"/>
                  <a:pt x="7486650" y="1067516"/>
                  <a:pt x="7569200" y="1092916"/>
                </a:cubicBezTo>
                <a:cubicBezTo>
                  <a:pt x="7651750" y="1118316"/>
                  <a:pt x="7797800" y="1232616"/>
                  <a:pt x="7810500" y="1232616"/>
                </a:cubicBezTo>
              </a:path>
            </a:pathLst>
          </a:custGeom>
          <a:noFill/>
          <a:ln w="762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nvGrpSpPr>
          <p:cNvPr id="5" name="Group 4"/>
          <p:cNvGrpSpPr/>
          <p:nvPr/>
        </p:nvGrpSpPr>
        <p:grpSpPr>
          <a:xfrm>
            <a:off x="6149315" y="981930"/>
            <a:ext cx="1904981" cy="882021"/>
            <a:chOff x="6675086" y="1309240"/>
            <a:chExt cx="2539975" cy="1176028"/>
          </a:xfrm>
        </p:grpSpPr>
        <p:sp>
          <p:nvSpPr>
            <p:cNvPr id="18" name="TextBox 17"/>
            <p:cNvSpPr txBox="1"/>
            <p:nvPr/>
          </p:nvSpPr>
          <p:spPr bwMode="auto">
            <a:xfrm>
              <a:off x="7119561" y="1309240"/>
              <a:ext cx="2095500" cy="861775"/>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dirty="0">
                  <a:solidFill>
                    <a:prstClr val="black"/>
                  </a:solidFill>
                  <a:latin typeface="Cambria" panose="02040503050406030204" pitchFamily="18" charset="0"/>
                  <a:ea typeface="Cambria" panose="02040503050406030204" pitchFamily="18" charset="0"/>
                </a:rPr>
                <a:t>gravimetric geoid</a:t>
              </a:r>
            </a:p>
          </p:txBody>
        </p:sp>
        <p:cxnSp>
          <p:nvCxnSpPr>
            <p:cNvPr id="19" name="Straight Arrow Connector 18"/>
            <p:cNvCxnSpPr/>
            <p:nvPr/>
          </p:nvCxnSpPr>
          <p:spPr>
            <a:xfrm flipH="1">
              <a:off x="6675086" y="1976145"/>
              <a:ext cx="444475" cy="509123"/>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1900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 calcmode="lin" valueType="num">
                                      <p:cBhvr additive="base">
                                        <p:cTn id="1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house"/>
          <p:cNvGrpSpPr/>
          <p:nvPr/>
        </p:nvGrpSpPr>
        <p:grpSpPr>
          <a:xfrm>
            <a:off x="2284121" y="1051415"/>
            <a:ext cx="566486" cy="556722"/>
            <a:chOff x="2919413" y="2290697"/>
            <a:chExt cx="476250" cy="641323"/>
          </a:xfrm>
          <a:solidFill>
            <a:srgbClr val="00B050"/>
          </a:solidFill>
        </p:grpSpPr>
        <p:sp>
          <p:nvSpPr>
            <p:cNvPr id="17" name="Rectangle 16"/>
            <p:cNvSpPr/>
            <p:nvPr/>
          </p:nvSpPr>
          <p:spPr>
            <a:xfrm>
              <a:off x="2987040" y="2595312"/>
              <a:ext cx="342900" cy="33670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Isosceles Triangle 17"/>
            <p:cNvSpPr/>
            <p:nvPr/>
          </p:nvSpPr>
          <p:spPr>
            <a:xfrm>
              <a:off x="2919413" y="2290697"/>
              <a:ext cx="476250" cy="31032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1" name="Group Sea Level"/>
          <p:cNvGrpSpPr/>
          <p:nvPr/>
        </p:nvGrpSpPr>
        <p:grpSpPr>
          <a:xfrm>
            <a:off x="2901790" y="3581037"/>
            <a:ext cx="4705085" cy="776137"/>
            <a:chOff x="2345053" y="4774716"/>
            <a:chExt cx="6273447" cy="1034849"/>
          </a:xfrm>
        </p:grpSpPr>
        <p:grpSp>
          <p:nvGrpSpPr>
            <p:cNvPr id="52" name="water level"/>
            <p:cNvGrpSpPr/>
            <p:nvPr/>
          </p:nvGrpSpPr>
          <p:grpSpPr>
            <a:xfrm>
              <a:off x="2345053" y="4774716"/>
              <a:ext cx="5074157" cy="866089"/>
              <a:chOff x="2345053" y="1559324"/>
              <a:chExt cx="5074157" cy="866089"/>
            </a:xfrm>
          </p:grpSpPr>
          <p:sp>
            <p:nvSpPr>
              <p:cNvPr id="22" name="Arc 21"/>
              <p:cNvSpPr/>
              <p:nvPr/>
            </p:nvSpPr>
            <p:spPr>
              <a:xfrm>
                <a:off x="6326003" y="15593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3" name="Arc 22"/>
              <p:cNvSpPr/>
              <p:nvPr/>
            </p:nvSpPr>
            <p:spPr>
              <a:xfrm>
                <a:off x="5529226"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Arc 23"/>
              <p:cNvSpPr/>
              <p:nvPr/>
            </p:nvSpPr>
            <p:spPr>
              <a:xfrm>
                <a:off x="4734280"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Arc 24"/>
              <p:cNvSpPr/>
              <p:nvPr/>
            </p:nvSpPr>
            <p:spPr>
              <a:xfrm>
                <a:off x="3938539" y="1561299"/>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7" name="Arc 46"/>
              <p:cNvSpPr/>
              <p:nvPr/>
            </p:nvSpPr>
            <p:spPr>
              <a:xfrm>
                <a:off x="3145191" y="1560486"/>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49" name="Arc 48"/>
              <p:cNvSpPr/>
              <p:nvPr/>
            </p:nvSpPr>
            <p:spPr>
              <a:xfrm>
                <a:off x="2345053" y="1563624"/>
                <a:ext cx="1093207" cy="861789"/>
              </a:xfrm>
              <a:prstGeom prst="arc">
                <a:avLst>
                  <a:gd name="adj1" fmla="val 2237020"/>
                  <a:gd name="adj2" fmla="val 8897767"/>
                </a:avLst>
              </a:prstGeom>
              <a:ln w="889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GMSL"/>
            <p:cNvSpPr txBox="1"/>
            <p:nvPr/>
          </p:nvSpPr>
          <p:spPr bwMode="auto">
            <a:xfrm>
              <a:off x="7267479" y="5194012"/>
              <a:ext cx="1351021" cy="615553"/>
            </a:xfrm>
            <a:prstGeom prst="rect">
              <a:avLst/>
            </a:prstGeom>
            <a:noFill/>
            <a:ln w="9525">
              <a:noFill/>
              <a:miter lim="800000"/>
              <a:headEnd/>
              <a:tailEnd/>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GMSL</a:t>
              </a:r>
            </a:p>
          </p:txBody>
        </p:sp>
      </p:grpSp>
      <p:grpSp>
        <p:nvGrpSpPr>
          <p:cNvPr id="37" name="land mass"/>
          <p:cNvGrpSpPr>
            <a:grpSpLocks noChangeAspect="1"/>
          </p:cNvGrpSpPr>
          <p:nvPr/>
        </p:nvGrpSpPr>
        <p:grpSpPr>
          <a:xfrm>
            <a:off x="2293084" y="1621632"/>
            <a:ext cx="3117328" cy="3194015"/>
            <a:chOff x="2738434" y="2957512"/>
            <a:chExt cx="3138492" cy="3215700"/>
          </a:xfrm>
        </p:grpSpPr>
        <p:sp>
          <p:nvSpPr>
            <p:cNvPr id="36" name="land color"/>
            <p:cNvSpPr/>
            <p:nvPr/>
          </p:nvSpPr>
          <p:spPr>
            <a:xfrm>
              <a:off x="2738434" y="2957512"/>
              <a:ext cx="3134973" cy="3215700"/>
            </a:xfrm>
            <a:custGeom>
              <a:avLst/>
              <a:gdLst>
                <a:gd name="connsiteX0" fmla="*/ 2173574 w 2173574"/>
                <a:gd name="connsiteY0" fmla="*/ 3117954 h 3117954"/>
                <a:gd name="connsiteX1" fmla="*/ 0 w 2173574"/>
                <a:gd name="connsiteY1" fmla="*/ 0 h 3117954"/>
                <a:gd name="connsiteX0" fmla="*/ 2332007 w 2332007"/>
                <a:gd name="connsiteY0" fmla="*/ 3353543 h 3353543"/>
                <a:gd name="connsiteX1" fmla="*/ 158433 w 2332007"/>
                <a:gd name="connsiteY1" fmla="*/ 235589 h 3353543"/>
                <a:gd name="connsiteX2" fmla="*/ 167474 w 2332007"/>
                <a:gd name="connsiteY2" fmla="*/ 219642 h 3353543"/>
                <a:gd name="connsiteX0" fmla="*/ 2526967 w 2526967"/>
                <a:gd name="connsiteY0" fmla="*/ 3456552 h 3456552"/>
                <a:gd name="connsiteX1" fmla="*/ 353393 w 2526967"/>
                <a:gd name="connsiteY1" fmla="*/ 338598 h 3456552"/>
                <a:gd name="connsiteX2" fmla="*/ 338 w 2526967"/>
                <a:gd name="connsiteY2" fmla="*/ 51525 h 3456552"/>
                <a:gd name="connsiteX0" fmla="*/ 2526646 w 2526646"/>
                <a:gd name="connsiteY0" fmla="*/ 3407286 h 3407286"/>
                <a:gd name="connsiteX1" fmla="*/ 353072 w 2526646"/>
                <a:gd name="connsiteY1" fmla="*/ 289332 h 3407286"/>
                <a:gd name="connsiteX2" fmla="*/ 17 w 2526646"/>
                <a:gd name="connsiteY2" fmla="*/ 2259 h 3407286"/>
                <a:gd name="connsiteX0" fmla="*/ 2552926 w 2552926"/>
                <a:gd name="connsiteY0" fmla="*/ 3423861 h 3423861"/>
                <a:gd name="connsiteX1" fmla="*/ 379352 w 2552926"/>
                <a:gd name="connsiteY1" fmla="*/ 305907 h 3423861"/>
                <a:gd name="connsiteX2" fmla="*/ 26297 w 2552926"/>
                <a:gd name="connsiteY2" fmla="*/ 18834 h 3423861"/>
                <a:gd name="connsiteX3" fmla="*/ 25793 w 2552926"/>
                <a:gd name="connsiteY3" fmla="*/ 27889 h 3423861"/>
                <a:gd name="connsiteX0" fmla="*/ 3334978 w 3334978"/>
                <a:gd name="connsiteY0" fmla="*/ 3426339 h 3426339"/>
                <a:gd name="connsiteX1" fmla="*/ 1161404 w 3334978"/>
                <a:gd name="connsiteY1" fmla="*/ 308385 h 3426339"/>
                <a:gd name="connsiteX2" fmla="*/ 808349 w 3334978"/>
                <a:gd name="connsiteY2" fmla="*/ 21312 h 3426339"/>
                <a:gd name="connsiteX3" fmla="*/ 0 w 3334978"/>
                <a:gd name="connsiteY3" fmla="*/ 20233 h 3426339"/>
                <a:gd name="connsiteX0" fmla="*/ 3334978 w 3334978"/>
                <a:gd name="connsiteY0" fmla="*/ 3407286 h 3407286"/>
                <a:gd name="connsiteX1" fmla="*/ 1161404 w 3334978"/>
                <a:gd name="connsiteY1" fmla="*/ 289332 h 3407286"/>
                <a:gd name="connsiteX2" fmla="*/ 808349 w 3334978"/>
                <a:gd name="connsiteY2" fmla="*/ 2259 h 3407286"/>
                <a:gd name="connsiteX3" fmla="*/ 0 w 3334978"/>
                <a:gd name="connsiteY3" fmla="*/ 1180 h 3407286"/>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40952 w 3314526"/>
                <a:gd name="connsiteY1" fmla="*/ 298286 h 3416240"/>
                <a:gd name="connsiteX2" fmla="*/ 787897 w 3314526"/>
                <a:gd name="connsiteY2" fmla="*/ 11213 h 3416240"/>
                <a:gd name="connsiteX3" fmla="*/ 0 w 3314526"/>
                <a:gd name="connsiteY3" fmla="*/ 0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0" fmla="*/ 3372888 w 3372888"/>
                <a:gd name="connsiteY0" fmla="*/ 3416240 h 3416240"/>
                <a:gd name="connsiteX1" fmla="*/ 1235104 w 3372888"/>
                <a:gd name="connsiteY1" fmla="*/ 288152 h 3416240"/>
                <a:gd name="connsiteX2" fmla="*/ 846259 w 3372888"/>
                <a:gd name="connsiteY2" fmla="*/ 11213 h 3416240"/>
                <a:gd name="connsiteX3" fmla="*/ 58362 w 3372888"/>
                <a:gd name="connsiteY3" fmla="*/ 0 h 3416240"/>
                <a:gd name="connsiteX4" fmla="*/ 58362 w 3372888"/>
                <a:gd name="connsiteY4" fmla="*/ 20269 h 3416240"/>
                <a:gd name="connsiteX0" fmla="*/ 3351662 w 3351662"/>
                <a:gd name="connsiteY0" fmla="*/ 3416240 h 3416240"/>
                <a:gd name="connsiteX1" fmla="*/ 1213878 w 3351662"/>
                <a:gd name="connsiteY1" fmla="*/ 288152 h 3416240"/>
                <a:gd name="connsiteX2" fmla="*/ 825033 w 3351662"/>
                <a:gd name="connsiteY2" fmla="*/ 11213 h 3416240"/>
                <a:gd name="connsiteX3" fmla="*/ 37136 w 3351662"/>
                <a:gd name="connsiteY3" fmla="*/ 0 h 3416240"/>
                <a:gd name="connsiteX4" fmla="*/ 164960 w 3351662"/>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127824 w 3314526"/>
                <a:gd name="connsiteY4" fmla="*/ 1940664 h 3416240"/>
                <a:gd name="connsiteX0" fmla="*/ 3314526 w 3314526"/>
                <a:gd name="connsiteY0" fmla="*/ 3416240 h 3416240"/>
                <a:gd name="connsiteX1" fmla="*/ 1176742 w 3314526"/>
                <a:gd name="connsiteY1" fmla="*/ 288152 h 3416240"/>
                <a:gd name="connsiteX2" fmla="*/ 787897 w 3314526"/>
                <a:gd name="connsiteY2" fmla="*/ 11213 h 3416240"/>
                <a:gd name="connsiteX3" fmla="*/ 0 w 3314526"/>
                <a:gd name="connsiteY3" fmla="*/ 0 h 3416240"/>
                <a:gd name="connsiteX4" fmla="*/ 61356 w 3314526"/>
                <a:gd name="connsiteY4" fmla="*/ 3369560 h 3416240"/>
                <a:gd name="connsiteX0" fmla="*/ 3314526 w 3314526"/>
                <a:gd name="connsiteY0" fmla="*/ 3416240 h 3420230"/>
                <a:gd name="connsiteX1" fmla="*/ 1176742 w 3314526"/>
                <a:gd name="connsiteY1" fmla="*/ 288152 h 3420230"/>
                <a:gd name="connsiteX2" fmla="*/ 787897 w 3314526"/>
                <a:gd name="connsiteY2" fmla="*/ 11213 h 3420230"/>
                <a:gd name="connsiteX3" fmla="*/ 0 w 3314526"/>
                <a:gd name="connsiteY3" fmla="*/ 0 h 3420230"/>
                <a:gd name="connsiteX4" fmla="*/ 56244 w 3314526"/>
                <a:gd name="connsiteY4" fmla="*/ 3420230 h 3420230"/>
                <a:gd name="connsiteX0" fmla="*/ 3365655 w 3365655"/>
                <a:gd name="connsiteY0" fmla="*/ 3421307 h 3421307"/>
                <a:gd name="connsiteX1" fmla="*/ 1176742 w 3365655"/>
                <a:gd name="connsiteY1" fmla="*/ 288152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38577 h 3438577"/>
                <a:gd name="connsiteX1" fmla="*/ 1135838 w 3365655"/>
                <a:gd name="connsiteY1" fmla="*/ 229416 h 3438577"/>
                <a:gd name="connsiteX2" fmla="*/ 787897 w 3365655"/>
                <a:gd name="connsiteY2" fmla="*/ 28483 h 3438577"/>
                <a:gd name="connsiteX3" fmla="*/ 0 w 3365655"/>
                <a:gd name="connsiteY3" fmla="*/ 17270 h 3438577"/>
                <a:gd name="connsiteX4" fmla="*/ 56244 w 3365655"/>
                <a:gd name="connsiteY4" fmla="*/ 3437500 h 3438577"/>
                <a:gd name="connsiteX0" fmla="*/ 3365655 w 3365655"/>
                <a:gd name="connsiteY0" fmla="*/ 3421307 h 3421307"/>
                <a:gd name="connsiteX1" fmla="*/ 1135838 w 3365655"/>
                <a:gd name="connsiteY1" fmla="*/ 212146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115387 w 3365655"/>
                <a:gd name="connsiteY1" fmla="*/ 217214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54031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 name="connsiteX0" fmla="*/ 3365655 w 3365655"/>
                <a:gd name="connsiteY0" fmla="*/ 3421307 h 3421307"/>
                <a:gd name="connsiteX1" fmla="*/ 1074483 w 3365655"/>
                <a:gd name="connsiteY1" fmla="*/ 156410 h 3421307"/>
                <a:gd name="connsiteX2" fmla="*/ 787897 w 3365655"/>
                <a:gd name="connsiteY2" fmla="*/ 11213 h 3421307"/>
                <a:gd name="connsiteX3" fmla="*/ 0 w 3365655"/>
                <a:gd name="connsiteY3" fmla="*/ 0 h 3421307"/>
                <a:gd name="connsiteX4" fmla="*/ 56244 w 3365655"/>
                <a:gd name="connsiteY4" fmla="*/ 3420230 h 342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655" h="3421307">
                  <a:moveTo>
                    <a:pt x="3365655" y="3421307"/>
                  </a:moveTo>
                  <a:lnTo>
                    <a:pt x="1074483" y="156410"/>
                  </a:lnTo>
                  <a:cubicBezTo>
                    <a:pt x="1005165" y="14120"/>
                    <a:pt x="786014" y="14535"/>
                    <a:pt x="787897" y="11213"/>
                  </a:cubicBezTo>
                  <a:lnTo>
                    <a:pt x="0" y="0"/>
                  </a:lnTo>
                  <a:lnTo>
                    <a:pt x="56244" y="342023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land edge"/>
            <p:cNvGrpSpPr/>
            <p:nvPr/>
          </p:nvGrpSpPr>
          <p:grpSpPr>
            <a:xfrm>
              <a:off x="2738434" y="2957512"/>
              <a:ext cx="3138492" cy="3212308"/>
              <a:chOff x="2738434" y="2957512"/>
              <a:chExt cx="3138492" cy="3212308"/>
            </a:xfrm>
            <a:effectLst/>
          </p:grpSpPr>
          <p:cxnSp>
            <p:nvCxnSpPr>
              <p:cNvPr id="4" name="Straight Connector 3"/>
              <p:cNvCxnSpPr>
                <a:stCxn id="36" idx="3"/>
              </p:cNvCxnSpPr>
              <p:nvPr/>
            </p:nvCxnSpPr>
            <p:spPr>
              <a:xfrm>
                <a:off x="2738434" y="2957512"/>
                <a:ext cx="785816" cy="16669"/>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Arc 8"/>
              <p:cNvSpPr/>
              <p:nvPr/>
            </p:nvSpPr>
            <p:spPr>
              <a:xfrm rot="18632524">
                <a:off x="3005685" y="2971801"/>
                <a:ext cx="914400" cy="914400"/>
              </a:xfrm>
              <a:prstGeom prst="arc">
                <a:avLst>
                  <a:gd name="adj1" fmla="val 19529078"/>
                  <a:gd name="adj2" fmla="val 20976395"/>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cxnSp>
            <p:nvCxnSpPr>
              <p:cNvPr id="14" name="Straight Connector 13"/>
              <p:cNvCxnSpPr/>
              <p:nvPr/>
            </p:nvCxnSpPr>
            <p:spPr>
              <a:xfrm>
                <a:off x="3685554" y="3025239"/>
                <a:ext cx="2191372" cy="3144581"/>
              </a:xfrm>
              <a:prstGeom prst="line">
                <a:avLst/>
              </a:prstGeom>
              <a:ln w="762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43" name="height arrow"/>
          <p:cNvCxnSpPr>
            <a:cxnSpLocks/>
          </p:cNvCxnSpPr>
          <p:nvPr/>
        </p:nvCxnSpPr>
        <p:spPr>
          <a:xfrm flipH="1" flipV="1">
            <a:off x="2567364" y="1650130"/>
            <a:ext cx="4427" cy="2464671"/>
          </a:xfrm>
          <a:prstGeom prst="straightConnector1">
            <a:avLst/>
          </a:prstGeom>
          <a:ln w="82550">
            <a:solidFill>
              <a:srgbClr val="934BC9"/>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68" name="Group Geoid"/>
          <p:cNvGrpSpPr/>
          <p:nvPr/>
        </p:nvGrpSpPr>
        <p:grpSpPr>
          <a:xfrm>
            <a:off x="539182" y="3925946"/>
            <a:ext cx="6045251" cy="2572290"/>
            <a:chOff x="-805091" y="5234594"/>
            <a:chExt cx="8060335" cy="3429719"/>
          </a:xfrm>
        </p:grpSpPr>
        <p:sp>
          <p:nvSpPr>
            <p:cNvPr id="67" name="white masking"/>
            <p:cNvSpPr/>
            <p:nvPr/>
          </p:nvSpPr>
          <p:spPr>
            <a:xfrm>
              <a:off x="1815392" y="5493893"/>
              <a:ext cx="179881" cy="3170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41" name="geoid line"/>
            <p:cNvSpPr/>
            <p:nvPr/>
          </p:nvSpPr>
          <p:spPr>
            <a:xfrm>
              <a:off x="427223" y="5486354"/>
              <a:ext cx="6828021" cy="180098"/>
            </a:xfrm>
            <a:custGeom>
              <a:avLst/>
              <a:gdLst>
                <a:gd name="connsiteX0" fmla="*/ 0 w 6820525"/>
                <a:gd name="connsiteY0" fmla="*/ 120140 h 189871"/>
                <a:gd name="connsiteX1" fmla="*/ 1753849 w 6820525"/>
                <a:gd name="connsiteY1" fmla="*/ 105150 h 189871"/>
                <a:gd name="connsiteX2" fmla="*/ 3927423 w 6820525"/>
                <a:gd name="connsiteY2" fmla="*/ 187596 h 189871"/>
                <a:gd name="connsiteX3" fmla="*/ 5651292 w 6820525"/>
                <a:gd name="connsiteY3" fmla="*/ 219 h 189871"/>
                <a:gd name="connsiteX4" fmla="*/ 6820525 w 6820525"/>
                <a:gd name="connsiteY4" fmla="*/ 157615 h 189871"/>
                <a:gd name="connsiteX0" fmla="*/ 0 w 6820525"/>
                <a:gd name="connsiteY0" fmla="*/ 120140 h 187661"/>
                <a:gd name="connsiteX1" fmla="*/ 1693889 w 6820525"/>
                <a:gd name="connsiteY1" fmla="*/ 22704 h 187661"/>
                <a:gd name="connsiteX2" fmla="*/ 3927423 w 6820525"/>
                <a:gd name="connsiteY2" fmla="*/ 187596 h 187661"/>
                <a:gd name="connsiteX3" fmla="*/ 5651292 w 6820525"/>
                <a:gd name="connsiteY3" fmla="*/ 219 h 187661"/>
                <a:gd name="connsiteX4" fmla="*/ 6820525 w 6820525"/>
                <a:gd name="connsiteY4" fmla="*/ 157615 h 187661"/>
                <a:gd name="connsiteX0" fmla="*/ 0 w 6820525"/>
                <a:gd name="connsiteY0" fmla="*/ 98354 h 173120"/>
                <a:gd name="connsiteX1" fmla="*/ 1693889 w 6820525"/>
                <a:gd name="connsiteY1" fmla="*/ 918 h 173120"/>
                <a:gd name="connsiteX2" fmla="*/ 3927423 w 6820525"/>
                <a:gd name="connsiteY2" fmla="*/ 165810 h 173120"/>
                <a:gd name="connsiteX3" fmla="*/ 5269042 w 6820525"/>
                <a:gd name="connsiteY3" fmla="*/ 143325 h 173120"/>
                <a:gd name="connsiteX4" fmla="*/ 6820525 w 6820525"/>
                <a:gd name="connsiteY4" fmla="*/ 135829 h 173120"/>
                <a:gd name="connsiteX0" fmla="*/ 0 w 6820525"/>
                <a:gd name="connsiteY0" fmla="*/ 98354 h 360812"/>
                <a:gd name="connsiteX1" fmla="*/ 1693889 w 6820525"/>
                <a:gd name="connsiteY1" fmla="*/ 918 h 360812"/>
                <a:gd name="connsiteX2" fmla="*/ 3927423 w 6820525"/>
                <a:gd name="connsiteY2" fmla="*/ 165810 h 360812"/>
                <a:gd name="connsiteX3" fmla="*/ 5284033 w 6820525"/>
                <a:gd name="connsiteY3" fmla="*/ 360682 h 360812"/>
                <a:gd name="connsiteX4" fmla="*/ 6820525 w 6820525"/>
                <a:gd name="connsiteY4" fmla="*/ 135829 h 360812"/>
                <a:gd name="connsiteX0" fmla="*/ 0 w 6820525"/>
                <a:gd name="connsiteY0" fmla="*/ 98354 h 218999"/>
                <a:gd name="connsiteX1" fmla="*/ 1693889 w 6820525"/>
                <a:gd name="connsiteY1" fmla="*/ 918 h 218999"/>
                <a:gd name="connsiteX2" fmla="*/ 3927423 w 6820525"/>
                <a:gd name="connsiteY2" fmla="*/ 165810 h 218999"/>
                <a:gd name="connsiteX3" fmla="*/ 5388964 w 6820525"/>
                <a:gd name="connsiteY3" fmla="*/ 218276 h 218999"/>
                <a:gd name="connsiteX4" fmla="*/ 6820525 w 6820525"/>
                <a:gd name="connsiteY4" fmla="*/ 135829 h 218999"/>
                <a:gd name="connsiteX0" fmla="*/ 0 w 6835516"/>
                <a:gd name="connsiteY0" fmla="*/ 163232 h 295362"/>
                <a:gd name="connsiteX1" fmla="*/ 1693889 w 6835516"/>
                <a:gd name="connsiteY1" fmla="*/ 65796 h 295362"/>
                <a:gd name="connsiteX2" fmla="*/ 3927423 w 6835516"/>
                <a:gd name="connsiteY2" fmla="*/ 230688 h 295362"/>
                <a:gd name="connsiteX3" fmla="*/ 5388964 w 6835516"/>
                <a:gd name="connsiteY3" fmla="*/ 283154 h 295362"/>
                <a:gd name="connsiteX4" fmla="*/ 6835516 w 6835516"/>
                <a:gd name="connsiteY4" fmla="*/ 13330 h 295362"/>
                <a:gd name="connsiteX0" fmla="*/ 0 w 6835516"/>
                <a:gd name="connsiteY0" fmla="*/ 152096 h 284226"/>
                <a:gd name="connsiteX1" fmla="*/ 1693889 w 6835516"/>
                <a:gd name="connsiteY1" fmla="*/ 54660 h 284226"/>
                <a:gd name="connsiteX2" fmla="*/ 3927423 w 6835516"/>
                <a:gd name="connsiteY2" fmla="*/ 219552 h 284226"/>
                <a:gd name="connsiteX3" fmla="*/ 5388964 w 6835516"/>
                <a:gd name="connsiteY3" fmla="*/ 272018 h 284226"/>
                <a:gd name="connsiteX4" fmla="*/ 6835516 w 6835516"/>
                <a:gd name="connsiteY4" fmla="*/ 2194 h 284226"/>
                <a:gd name="connsiteX0" fmla="*/ 0 w 6820526"/>
                <a:gd name="connsiteY0" fmla="*/ 98354 h 219154"/>
                <a:gd name="connsiteX1" fmla="*/ 1693889 w 6820526"/>
                <a:gd name="connsiteY1" fmla="*/ 918 h 219154"/>
                <a:gd name="connsiteX2" fmla="*/ 3927423 w 6820526"/>
                <a:gd name="connsiteY2" fmla="*/ 165810 h 219154"/>
                <a:gd name="connsiteX3" fmla="*/ 5388964 w 6820526"/>
                <a:gd name="connsiteY3" fmla="*/ 218276 h 219154"/>
                <a:gd name="connsiteX4" fmla="*/ 6820526 w 6820526"/>
                <a:gd name="connsiteY4" fmla="*/ 210780 h 219154"/>
                <a:gd name="connsiteX0" fmla="*/ 0 w 6820526"/>
                <a:gd name="connsiteY0" fmla="*/ 98354 h 218552"/>
                <a:gd name="connsiteX1" fmla="*/ 1693889 w 6820526"/>
                <a:gd name="connsiteY1" fmla="*/ 918 h 218552"/>
                <a:gd name="connsiteX2" fmla="*/ 3927423 w 6820526"/>
                <a:gd name="connsiteY2" fmla="*/ 165810 h 218552"/>
                <a:gd name="connsiteX3" fmla="*/ 5388964 w 6820526"/>
                <a:gd name="connsiteY3" fmla="*/ 218276 h 218552"/>
                <a:gd name="connsiteX4" fmla="*/ 6820526 w 6820526"/>
                <a:gd name="connsiteY4" fmla="*/ 210780 h 218552"/>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5126636 w 6820526"/>
                <a:gd name="connsiteY3" fmla="*/ 188296 h 210780"/>
                <a:gd name="connsiteX4" fmla="*/ 6820526 w 6820526"/>
                <a:gd name="connsiteY4" fmla="*/ 210780 h 210780"/>
                <a:gd name="connsiteX0" fmla="*/ 0 w 6820526"/>
                <a:gd name="connsiteY0" fmla="*/ 98354 h 210780"/>
                <a:gd name="connsiteX1" fmla="*/ 1693889 w 6820526"/>
                <a:gd name="connsiteY1" fmla="*/ 918 h 210780"/>
                <a:gd name="connsiteX2" fmla="*/ 3927423 w 6820526"/>
                <a:gd name="connsiteY2" fmla="*/ 165810 h 210780"/>
                <a:gd name="connsiteX3" fmla="*/ 4909279 w 6820526"/>
                <a:gd name="connsiteY3" fmla="*/ 180801 h 210780"/>
                <a:gd name="connsiteX4" fmla="*/ 6820526 w 6820526"/>
                <a:gd name="connsiteY4" fmla="*/ 210780 h 210780"/>
                <a:gd name="connsiteX0" fmla="*/ 0 w 6820526"/>
                <a:gd name="connsiteY0" fmla="*/ 97455 h 209881"/>
                <a:gd name="connsiteX1" fmla="*/ 1693889 w 6820526"/>
                <a:gd name="connsiteY1" fmla="*/ 19 h 209881"/>
                <a:gd name="connsiteX2" fmla="*/ 3222885 w 6820526"/>
                <a:gd name="connsiteY2" fmla="*/ 89960 h 209881"/>
                <a:gd name="connsiteX3" fmla="*/ 4909279 w 6820526"/>
                <a:gd name="connsiteY3" fmla="*/ 179902 h 209881"/>
                <a:gd name="connsiteX4" fmla="*/ 6820526 w 6820526"/>
                <a:gd name="connsiteY4" fmla="*/ 209881 h 209881"/>
                <a:gd name="connsiteX0" fmla="*/ 0 w 6820526"/>
                <a:gd name="connsiteY0" fmla="*/ 120390 h 232816"/>
                <a:gd name="connsiteX1" fmla="*/ 1693889 w 6820526"/>
                <a:gd name="connsiteY1" fmla="*/ 22954 h 232816"/>
                <a:gd name="connsiteX2" fmla="*/ 3222885 w 6820526"/>
                <a:gd name="connsiteY2" fmla="*/ 112895 h 232816"/>
                <a:gd name="connsiteX3" fmla="*/ 4909279 w 6820526"/>
                <a:gd name="connsiteY3" fmla="*/ 202837 h 232816"/>
                <a:gd name="connsiteX4" fmla="*/ 6820526 w 6820526"/>
                <a:gd name="connsiteY4" fmla="*/ 232816 h 232816"/>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0526"/>
                <a:gd name="connsiteY0" fmla="*/ 97483 h 209909"/>
                <a:gd name="connsiteX1" fmla="*/ 1693889 w 6820526"/>
                <a:gd name="connsiteY1" fmla="*/ 47 h 209909"/>
                <a:gd name="connsiteX2" fmla="*/ 3222885 w 6820526"/>
                <a:gd name="connsiteY2" fmla="*/ 89988 h 209909"/>
                <a:gd name="connsiteX3" fmla="*/ 4909279 w 6820526"/>
                <a:gd name="connsiteY3" fmla="*/ 179930 h 209909"/>
                <a:gd name="connsiteX4" fmla="*/ 6820526 w 6820526"/>
                <a:gd name="connsiteY4" fmla="*/ 209909 h 209909"/>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 name="connsiteX0" fmla="*/ 0 w 6828021"/>
                <a:gd name="connsiteY0" fmla="*/ 97483 h 180098"/>
                <a:gd name="connsiteX1" fmla="*/ 1693889 w 6828021"/>
                <a:gd name="connsiteY1" fmla="*/ 47 h 180098"/>
                <a:gd name="connsiteX2" fmla="*/ 3222885 w 6828021"/>
                <a:gd name="connsiteY2" fmla="*/ 89988 h 180098"/>
                <a:gd name="connsiteX3" fmla="*/ 4909279 w 6828021"/>
                <a:gd name="connsiteY3" fmla="*/ 179930 h 180098"/>
                <a:gd name="connsiteX4" fmla="*/ 6828021 w 6828021"/>
                <a:gd name="connsiteY4" fmla="*/ 74998 h 18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21" h="180098">
                  <a:moveTo>
                    <a:pt x="0" y="97483"/>
                  </a:moveTo>
                  <a:cubicBezTo>
                    <a:pt x="549639" y="84366"/>
                    <a:pt x="1156742" y="1296"/>
                    <a:pt x="1693889" y="47"/>
                  </a:cubicBezTo>
                  <a:cubicBezTo>
                    <a:pt x="2231036" y="-1202"/>
                    <a:pt x="2567066" y="22531"/>
                    <a:pt x="3222885" y="89988"/>
                  </a:cubicBezTo>
                  <a:cubicBezTo>
                    <a:pt x="3878704" y="157445"/>
                    <a:pt x="4308423" y="182428"/>
                    <a:pt x="4909279" y="179930"/>
                  </a:cubicBezTo>
                  <a:cubicBezTo>
                    <a:pt x="5510135" y="177432"/>
                    <a:pt x="5645046" y="76246"/>
                    <a:pt x="6828021" y="74998"/>
                  </a:cubicBezTo>
                </a:path>
              </a:pathLst>
            </a:cu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4" name="Geoid"/>
            <p:cNvSpPr txBox="1"/>
            <p:nvPr/>
          </p:nvSpPr>
          <p:spPr bwMode="auto">
            <a:xfrm>
              <a:off x="-805091" y="5234594"/>
              <a:ext cx="2126773" cy="615553"/>
            </a:xfrm>
            <a:prstGeom prst="rect">
              <a:avLst/>
            </a:prstGeom>
            <a:noFill/>
            <a:ln w="9525">
              <a:noFill/>
              <a:miter lim="800000"/>
              <a:headEnd/>
              <a:tailEnd/>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a:t>
              </a:r>
            </a:p>
          </p:txBody>
        </p:sp>
      </p:grpSp>
      <p:cxnSp>
        <p:nvCxnSpPr>
          <p:cNvPr id="57" name="threshold line"/>
          <p:cNvCxnSpPr/>
          <p:nvPr/>
        </p:nvCxnSpPr>
        <p:spPr>
          <a:xfrm flipV="1">
            <a:off x="1395960" y="2968051"/>
            <a:ext cx="5311448" cy="8376"/>
          </a:xfrm>
          <a:prstGeom prst="line">
            <a:avLst/>
          </a:prstGeom>
          <a:ln w="1016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60" name="threshold text 1"/>
          <p:cNvSpPr txBox="1"/>
          <p:nvPr/>
        </p:nvSpPr>
        <p:spPr bwMode="auto">
          <a:xfrm>
            <a:off x="6762963" y="2715831"/>
            <a:ext cx="1372285" cy="646331"/>
          </a:xfrm>
          <a:prstGeom prst="rect">
            <a:avLst/>
          </a:prstGeom>
          <a:noFill/>
          <a:ln w="9525">
            <a:noFill/>
            <a:miter lim="800000"/>
            <a:headEnd/>
            <a:tailEnd/>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Threshold Level</a:t>
            </a:r>
          </a:p>
        </p:txBody>
      </p:sp>
      <p:sp>
        <p:nvSpPr>
          <p:cNvPr id="3" name="Title 2"/>
          <p:cNvSpPr>
            <a:spLocks noGrp="1"/>
          </p:cNvSpPr>
          <p:nvPr>
            <p:ph type="title" idx="4294967295"/>
          </p:nvPr>
        </p:nvSpPr>
        <p:spPr>
          <a:xfrm>
            <a:off x="0" y="79772"/>
            <a:ext cx="9144000" cy="857250"/>
          </a:xfrm>
        </p:spPr>
        <p:txBody>
          <a:bodyPr>
            <a:normAutofit/>
          </a:bodyPr>
          <a:lstStyle/>
          <a:p>
            <a:r>
              <a:rPr lang="en-US" dirty="0">
                <a:latin typeface="Cambria" panose="02040503050406030204" pitchFamily="18" charset="0"/>
                <a:ea typeface="Cambria" panose="02040503050406030204" pitchFamily="18" charset="0"/>
              </a:rPr>
              <a:t>Sea Level Change and the Geoid</a:t>
            </a:r>
          </a:p>
        </p:txBody>
      </p:sp>
      <p:sp>
        <p:nvSpPr>
          <p:cNvPr id="82" name="H 2020"/>
          <p:cNvSpPr txBox="1"/>
          <p:nvPr/>
        </p:nvSpPr>
        <p:spPr bwMode="auto">
          <a:xfrm>
            <a:off x="2524692" y="2089941"/>
            <a:ext cx="1485674" cy="646331"/>
          </a:xfrm>
          <a:prstGeom prst="rect">
            <a:avLst/>
          </a:prstGeom>
          <a:noFill/>
          <a:ln w="9525">
            <a:noFill/>
            <a:miter lim="800000"/>
            <a:headEnd/>
            <a:tailEnd/>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en-US" sz="24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2020.000</a:t>
            </a:r>
            <a:endParaRPr kumimoji="0" lang="en-US" sz="18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3" name="H future"/>
          <p:cNvSpPr txBox="1"/>
          <p:nvPr/>
        </p:nvSpPr>
        <p:spPr bwMode="auto">
          <a:xfrm>
            <a:off x="2524692" y="2090550"/>
            <a:ext cx="1612653" cy="646331"/>
          </a:xfrm>
          <a:prstGeom prst="rect">
            <a:avLst/>
          </a:prstGeom>
          <a:noFill/>
          <a:ln w="9525">
            <a:noFill/>
            <a:miter lim="800000"/>
            <a:headEnd/>
            <a:tailEnd/>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en-US" sz="240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rPr>
              <a:t>2085.000</a:t>
            </a:r>
            <a:endParaRPr kumimoji="0" lang="en-US" sz="1350" b="0"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5" name="Up Arrow 84"/>
          <p:cNvSpPr/>
          <p:nvPr/>
        </p:nvSpPr>
        <p:spPr>
          <a:xfrm>
            <a:off x="2870364" y="2703600"/>
            <a:ext cx="483989" cy="557471"/>
          </a:xfrm>
          <a:prstGeom prst="upArrow">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 Notes"/>
          <p:cNvSpPr txBox="1"/>
          <p:nvPr/>
        </p:nvSpPr>
        <p:spPr bwMode="auto">
          <a:xfrm>
            <a:off x="5221266" y="2825778"/>
            <a:ext cx="2551754" cy="1708160"/>
          </a:xfrm>
          <a:prstGeom prst="rect">
            <a:avLst/>
          </a:prstGeom>
          <a:noFill/>
          <a:ln w="9525">
            <a:noFill/>
            <a:miter lim="800000"/>
            <a:headEnd/>
            <a:tailEnd/>
          </a:ln>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-Threshold Level is published as 20 cm</a:t>
            </a:r>
          </a:p>
          <a:p>
            <a:pPr marL="0" marR="0" lvl="0" indent="0" algn="l" defTabSz="3429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-Process is repeated as GMSL changes</a:t>
            </a:r>
          </a:p>
        </p:txBody>
      </p:sp>
      <p:cxnSp>
        <p:nvCxnSpPr>
          <p:cNvPr id="20" name="scrap" hidden="1"/>
          <p:cNvCxnSpPr/>
          <p:nvPr/>
        </p:nvCxnSpPr>
        <p:spPr>
          <a:xfrm flipV="1">
            <a:off x="2199807" y="4171013"/>
            <a:ext cx="5137879" cy="22485"/>
          </a:xfrm>
          <a:prstGeom prst="line">
            <a:avLst/>
          </a:prstGeom>
          <a:ln w="254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64" name="scrap" hidden="1"/>
          <p:cNvCxnSpPr/>
          <p:nvPr/>
        </p:nvCxnSpPr>
        <p:spPr>
          <a:xfrm flipH="1">
            <a:off x="2354198" y="2968051"/>
            <a:ext cx="18176" cy="1146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crap" hidden="1"/>
          <p:cNvCxnSpPr/>
          <p:nvPr/>
        </p:nvCxnSpPr>
        <p:spPr>
          <a:xfrm flipH="1">
            <a:off x="2368879" y="1810154"/>
            <a:ext cx="18176" cy="1146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crap" hidden="1"/>
          <p:cNvCxnSpPr/>
          <p:nvPr/>
        </p:nvCxnSpPr>
        <p:spPr>
          <a:xfrm rot="5400000" flipH="1">
            <a:off x="6247393" y="2006000"/>
            <a:ext cx="18176" cy="1146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crap" hidden="1"/>
          <p:cNvCxnSpPr/>
          <p:nvPr/>
        </p:nvCxnSpPr>
        <p:spPr>
          <a:xfrm>
            <a:off x="2379226" y="1810154"/>
            <a:ext cx="50708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crap" hidden="1"/>
          <p:cNvCxnSpPr/>
          <p:nvPr/>
        </p:nvCxnSpPr>
        <p:spPr>
          <a:xfrm flipH="1" flipV="1">
            <a:off x="4053035" y="1810153"/>
            <a:ext cx="3" cy="117742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7404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par>
                                <p:cTn id="13" presetID="53" presetClass="entr" presetSubtype="16" fill="hold" grpId="1"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fltVal val="0"/>
                                          </p:val>
                                        </p:tav>
                                        <p:tav tm="100000">
                                          <p:val>
                                            <p:strVal val="#ppt_w"/>
                                          </p:val>
                                        </p:tav>
                                      </p:tavLst>
                                    </p:anim>
                                    <p:anim calcmode="lin" valueType="num">
                                      <p:cBhvr>
                                        <p:cTn id="16" dur="500" fill="hold"/>
                                        <p:tgtEl>
                                          <p:spTgt spid="82"/>
                                        </p:tgtEl>
                                        <p:attrNameLst>
                                          <p:attrName>ppt_h</p:attrName>
                                        </p:attrNameLst>
                                      </p:cBhvr>
                                      <p:tavLst>
                                        <p:tav tm="0">
                                          <p:val>
                                            <p:fltVal val="0"/>
                                          </p:val>
                                        </p:tav>
                                        <p:tav tm="100000">
                                          <p:val>
                                            <p:strVal val="#ppt_h"/>
                                          </p:val>
                                        </p:tav>
                                      </p:tavLst>
                                    </p:anim>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44444E-6 0.00139 L 4.44444E-6 -0.06944 " pathEditMode="relative" rAng="0" ptsTypes="AA">
                                      <p:cBhvr>
                                        <p:cTn id="21" dur="2000" fill="hold"/>
                                        <p:tgtEl>
                                          <p:spTgt spid="61"/>
                                        </p:tgtEl>
                                        <p:attrNameLst>
                                          <p:attrName>ppt_x</p:attrName>
                                          <p:attrName>ppt_y</p:attrName>
                                        </p:attrNameLst>
                                      </p:cBhvr>
                                      <p:rCtr x="0" y="-3542"/>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44444E-6 -0.06944 L -0.00018 -0.16388 " pathEditMode="fixed" rAng="0" ptsTypes="AA">
                                      <p:cBhvr>
                                        <p:cTn id="25" dur="2000" fill="hold"/>
                                        <p:tgtEl>
                                          <p:spTgt spid="61"/>
                                        </p:tgtEl>
                                        <p:attrNameLst>
                                          <p:attrName>ppt_x</p:attrName>
                                          <p:attrName>ppt_y</p:attrName>
                                        </p:attrNameLst>
                                      </p:cBhvr>
                                      <p:rCtr x="-17" y="-47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018 -0.16388 L -0.00018 -0.30254 " pathEditMode="relative" rAng="0" ptsTypes="AA">
                                      <p:cBhvr>
                                        <p:cTn id="29" dur="2000" fill="hold"/>
                                        <p:tgtEl>
                                          <p:spTgt spid="61"/>
                                        </p:tgtEl>
                                        <p:attrNameLst>
                                          <p:attrName>ppt_x</p:attrName>
                                          <p:attrName>ppt_y</p:attrName>
                                        </p:attrNameLst>
                                      </p:cBhvr>
                                      <p:rCtr x="0" y="-6944"/>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3.33333E-6 -1.60494E-6 L -0.00017 -0.29969 " pathEditMode="relative" rAng="0" ptsTypes="AA">
                                      <p:cBhvr>
                                        <p:cTn id="33" dur="2000" fill="hold"/>
                                        <p:tgtEl>
                                          <p:spTgt spid="68"/>
                                        </p:tgtEl>
                                        <p:attrNameLst>
                                          <p:attrName>ppt_x</p:attrName>
                                          <p:attrName>ppt_y</p:attrName>
                                        </p:attrNameLst>
                                      </p:cBhvr>
                                      <p:rCtr x="-17" y="-15000"/>
                                    </p:animMotion>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 calcmode="lin" valueType="num">
                                      <p:cBhvr>
                                        <p:cTn id="38" dur="1000" fill="hold"/>
                                        <p:tgtEl>
                                          <p:spTgt spid="85"/>
                                        </p:tgtEl>
                                        <p:attrNameLst>
                                          <p:attrName>ppt_w</p:attrName>
                                        </p:attrNameLst>
                                      </p:cBhvr>
                                      <p:tavLst>
                                        <p:tav tm="0">
                                          <p:val>
                                            <p:fltVal val="0"/>
                                          </p:val>
                                        </p:tav>
                                        <p:tav tm="100000">
                                          <p:val>
                                            <p:strVal val="#ppt_w"/>
                                          </p:val>
                                        </p:tav>
                                      </p:tavLst>
                                    </p:anim>
                                    <p:anim calcmode="lin" valueType="num">
                                      <p:cBhvr>
                                        <p:cTn id="39" dur="1000" fill="hold"/>
                                        <p:tgtEl>
                                          <p:spTgt spid="85"/>
                                        </p:tgtEl>
                                        <p:attrNameLst>
                                          <p:attrName>ppt_h</p:attrName>
                                        </p:attrNameLst>
                                      </p:cBhvr>
                                      <p:tavLst>
                                        <p:tav tm="0">
                                          <p:val>
                                            <p:fltVal val="0"/>
                                          </p:val>
                                        </p:tav>
                                        <p:tav tm="100000">
                                          <p:val>
                                            <p:strVal val="#ppt_h"/>
                                          </p:val>
                                        </p:tav>
                                      </p:tavLst>
                                    </p:anim>
                                    <p:anim calcmode="lin" valueType="num">
                                      <p:cBhvr>
                                        <p:cTn id="40" dur="1000" fill="hold"/>
                                        <p:tgtEl>
                                          <p:spTgt spid="85"/>
                                        </p:tgtEl>
                                        <p:attrNameLst>
                                          <p:attrName>style.rotation</p:attrName>
                                        </p:attrNameLst>
                                      </p:cBhvr>
                                      <p:tavLst>
                                        <p:tav tm="0">
                                          <p:val>
                                            <p:fltVal val="90"/>
                                          </p:val>
                                        </p:tav>
                                        <p:tav tm="100000">
                                          <p:val>
                                            <p:fltVal val="0"/>
                                          </p:val>
                                        </p:tav>
                                      </p:tavLst>
                                    </p:anim>
                                    <p:animEffect transition="in" filter="fade">
                                      <p:cBhvr>
                                        <p:cTn id="41" dur="1000"/>
                                        <p:tgtEl>
                                          <p:spTgt spid="85"/>
                                        </p:tgtEl>
                                      </p:cBhvr>
                                    </p:animEffect>
                                  </p:childTnLst>
                                </p:cTn>
                              </p:par>
                            </p:childTnLst>
                          </p:cTn>
                        </p:par>
                        <p:par>
                          <p:cTn id="42" fill="hold">
                            <p:stCondLst>
                              <p:cond delay="1000"/>
                            </p:stCondLst>
                            <p:childTnLst>
                              <p:par>
                                <p:cTn id="43" presetID="22" presetClass="exit" presetSubtype="8" fill="hold" grpId="0" nodeType="afterEffect">
                                  <p:stCondLst>
                                    <p:cond delay="0"/>
                                  </p:stCondLst>
                                  <p:childTnLst>
                                    <p:animEffect transition="out" filter="wipe(left)">
                                      <p:cBhvr>
                                        <p:cTn id="44" dur="500"/>
                                        <p:tgtEl>
                                          <p:spTgt spid="82"/>
                                        </p:tgtEl>
                                      </p:cBhvr>
                                    </p:animEffect>
                                    <p:set>
                                      <p:cBhvr>
                                        <p:cTn id="45" dur="1" fill="hold">
                                          <p:stCondLst>
                                            <p:cond delay="499"/>
                                          </p:stCondLst>
                                        </p:cTn>
                                        <p:tgtEl>
                                          <p:spTgt spid="82"/>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wipe(left)">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nodeType="clickEffect">
                                  <p:stCondLst>
                                    <p:cond delay="0"/>
                                  </p:stCondLst>
                                  <p:childTnLst>
                                    <p:animMotion origin="layout" path="M -1.94444E-6 2.22222E-6 L 0.00018 -0.22361 " pathEditMode="relative" rAng="0" ptsTypes="AA">
                                      <p:cBhvr>
                                        <p:cTn id="52" dur="2000" fill="hold"/>
                                        <p:tgtEl>
                                          <p:spTgt spid="57"/>
                                        </p:tgtEl>
                                        <p:attrNameLst>
                                          <p:attrName>ppt_x</p:attrName>
                                          <p:attrName>ppt_y</p:attrName>
                                        </p:attrNameLst>
                                      </p:cBhvr>
                                      <p:rCtr x="0" y="-11181"/>
                                    </p:animMotion>
                                  </p:childTnLst>
                                </p:cTn>
                              </p:par>
                              <p:par>
                                <p:cTn id="53" presetID="64" presetClass="path" presetSubtype="0" accel="50000" decel="50000" fill="hold" grpId="0" nodeType="withEffect">
                                  <p:stCondLst>
                                    <p:cond delay="0"/>
                                  </p:stCondLst>
                                  <p:childTnLst>
                                    <p:animMotion origin="layout" path="M -3.33333E-6 0.00124 L 0.00018 -0.22778 " pathEditMode="relative" rAng="0" ptsTypes="AA">
                                      <p:cBhvr>
                                        <p:cTn id="54" dur="2000" fill="hold"/>
                                        <p:tgtEl>
                                          <p:spTgt spid="60"/>
                                        </p:tgtEl>
                                        <p:attrNameLst>
                                          <p:attrName>ppt_x</p:attrName>
                                          <p:attrName>ppt_y</p:attrName>
                                        </p:attrNameLst>
                                      </p:cBhvr>
                                      <p:rCtr x="0" y="-11451"/>
                                    </p:animMotion>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2" grpId="0"/>
      <p:bldP spid="82" grpId="1"/>
      <p:bldP spid="83" grpId="0"/>
      <p:bldP spid="85" grpId="0" animBg="1"/>
      <p:bldP spid="8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DD9555-175D-4624-BD8D-451489979EF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1275736" y="1987347"/>
            <a:ext cx="1290484" cy="967863"/>
          </a:xfrm>
          <a:prstGeom prst="rect">
            <a:avLst/>
          </a:prstGeom>
        </p:spPr>
      </p:pic>
      <p:sp>
        <p:nvSpPr>
          <p:cNvPr id="5" name="ground surface">
            <a:extLst>
              <a:ext uri="{FF2B5EF4-FFF2-40B4-BE49-F238E27FC236}">
                <a16:creationId xmlns:a16="http://schemas.microsoft.com/office/drawing/2014/main" id="{0B2F0F56-D1D3-4A9F-BC6C-2814CA036560}"/>
              </a:ext>
            </a:extLst>
          </p:cNvPr>
          <p:cNvSpPr/>
          <p:nvPr/>
        </p:nvSpPr>
        <p:spPr>
          <a:xfrm>
            <a:off x="907026" y="2138738"/>
            <a:ext cx="7263581" cy="866024"/>
          </a:xfrm>
          <a:custGeom>
            <a:avLst/>
            <a:gdLst>
              <a:gd name="connsiteX0" fmla="*/ 0 w 9684774"/>
              <a:gd name="connsiteY0" fmla="*/ 1154698 h 1154698"/>
              <a:gd name="connsiteX1" fmla="*/ 1337187 w 9684774"/>
              <a:gd name="connsiteY1" fmla="*/ 918724 h 1154698"/>
              <a:gd name="connsiteX2" fmla="*/ 3362632 w 9684774"/>
              <a:gd name="connsiteY2" fmla="*/ 1095704 h 1154698"/>
              <a:gd name="connsiteX3" fmla="*/ 5043948 w 9684774"/>
              <a:gd name="connsiteY3" fmla="*/ 643420 h 1154698"/>
              <a:gd name="connsiteX4" fmla="*/ 6440129 w 9684774"/>
              <a:gd name="connsiteY4" fmla="*/ 908891 h 1154698"/>
              <a:gd name="connsiteX5" fmla="*/ 7443019 w 9684774"/>
              <a:gd name="connsiteY5" fmla="*/ 200969 h 1154698"/>
              <a:gd name="connsiteX6" fmla="*/ 7983793 w 9684774"/>
              <a:gd name="connsiteY6" fmla="*/ 23988 h 1154698"/>
              <a:gd name="connsiteX7" fmla="*/ 8691716 w 9684774"/>
              <a:gd name="connsiteY7" fmla="*/ 53485 h 1154698"/>
              <a:gd name="connsiteX8" fmla="*/ 9684774 w 9684774"/>
              <a:gd name="connsiteY8" fmla="*/ 495936 h 115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4774" h="1154698">
                <a:moveTo>
                  <a:pt x="0" y="1154698"/>
                </a:moveTo>
                <a:cubicBezTo>
                  <a:pt x="388374" y="1041627"/>
                  <a:pt x="776748" y="928556"/>
                  <a:pt x="1337187" y="918724"/>
                </a:cubicBezTo>
                <a:cubicBezTo>
                  <a:pt x="1897626" y="908892"/>
                  <a:pt x="2744839" y="1141588"/>
                  <a:pt x="3362632" y="1095704"/>
                </a:cubicBezTo>
                <a:cubicBezTo>
                  <a:pt x="3980425" y="1049820"/>
                  <a:pt x="4531032" y="674555"/>
                  <a:pt x="5043948" y="643420"/>
                </a:cubicBezTo>
                <a:cubicBezTo>
                  <a:pt x="5556864" y="612285"/>
                  <a:pt x="6040284" y="982633"/>
                  <a:pt x="6440129" y="908891"/>
                </a:cubicBezTo>
                <a:cubicBezTo>
                  <a:pt x="6839974" y="835149"/>
                  <a:pt x="7185742" y="348453"/>
                  <a:pt x="7443019" y="200969"/>
                </a:cubicBezTo>
                <a:cubicBezTo>
                  <a:pt x="7700296" y="53485"/>
                  <a:pt x="7775677" y="48569"/>
                  <a:pt x="7983793" y="23988"/>
                </a:cubicBezTo>
                <a:cubicBezTo>
                  <a:pt x="8191909" y="-593"/>
                  <a:pt x="8408219" y="-25173"/>
                  <a:pt x="8691716" y="53485"/>
                </a:cubicBezTo>
                <a:cubicBezTo>
                  <a:pt x="8975213" y="132143"/>
                  <a:pt x="9329993" y="314039"/>
                  <a:pt x="9684774" y="495936"/>
                </a:cubicBezTo>
              </a:path>
            </a:pathLst>
          </a:cu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e surf4">
            <a:extLst>
              <a:ext uri="{FF2B5EF4-FFF2-40B4-BE49-F238E27FC236}">
                <a16:creationId xmlns:a16="http://schemas.microsoft.com/office/drawing/2014/main" id="{AA207762-A8B0-4759-AC11-60D0CCBF4CD7}"/>
              </a:ext>
            </a:extLst>
          </p:cNvPr>
          <p:cNvSpPr/>
          <p:nvPr/>
        </p:nvSpPr>
        <p:spPr>
          <a:xfrm>
            <a:off x="965633" y="4630629"/>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e surf3">
            <a:extLst>
              <a:ext uri="{FF2B5EF4-FFF2-40B4-BE49-F238E27FC236}">
                <a16:creationId xmlns:a16="http://schemas.microsoft.com/office/drawing/2014/main" id="{66BB6CE2-7279-4CAB-BFF4-E97F61B23DDA}"/>
              </a:ext>
            </a:extLst>
          </p:cNvPr>
          <p:cNvSpPr/>
          <p:nvPr/>
        </p:nvSpPr>
        <p:spPr>
          <a:xfrm>
            <a:off x="965633" y="4162589"/>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e surf2">
            <a:extLst>
              <a:ext uri="{FF2B5EF4-FFF2-40B4-BE49-F238E27FC236}">
                <a16:creationId xmlns:a16="http://schemas.microsoft.com/office/drawing/2014/main" id="{44A15C54-E86F-44F3-B458-155A2631D4AB}"/>
              </a:ext>
            </a:extLst>
          </p:cNvPr>
          <p:cNvSpPr/>
          <p:nvPr/>
        </p:nvSpPr>
        <p:spPr>
          <a:xfrm>
            <a:off x="965633" y="3631793"/>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e surf1">
            <a:extLst>
              <a:ext uri="{FF2B5EF4-FFF2-40B4-BE49-F238E27FC236}">
                <a16:creationId xmlns:a16="http://schemas.microsoft.com/office/drawing/2014/main" id="{49E21BA9-9700-4967-89FD-57D292C5EBD0}"/>
              </a:ext>
            </a:extLst>
          </p:cNvPr>
          <p:cNvSpPr/>
          <p:nvPr/>
        </p:nvSpPr>
        <p:spPr>
          <a:xfrm>
            <a:off x="965633" y="3119283"/>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e surf0">
            <a:extLst>
              <a:ext uri="{FF2B5EF4-FFF2-40B4-BE49-F238E27FC236}">
                <a16:creationId xmlns:a16="http://schemas.microsoft.com/office/drawing/2014/main" id="{AC51802F-0E13-41CC-9951-D54CA6AEF3B8}"/>
              </a:ext>
            </a:extLst>
          </p:cNvPr>
          <p:cNvSpPr/>
          <p:nvPr/>
        </p:nvSpPr>
        <p:spPr>
          <a:xfrm>
            <a:off x="965633" y="2647191"/>
            <a:ext cx="7212735" cy="508962"/>
          </a:xfrm>
          <a:custGeom>
            <a:avLst/>
            <a:gdLst>
              <a:gd name="connsiteX0" fmla="*/ 10863 w 9616980"/>
              <a:gd name="connsiteY0" fmla="*/ 560439 h 678616"/>
              <a:gd name="connsiteX1" fmla="*/ 394321 w 9616980"/>
              <a:gd name="connsiteY1" fmla="*/ 678426 h 678616"/>
              <a:gd name="connsiteX2" fmla="*/ 2596747 w 9616980"/>
              <a:gd name="connsiteY2" fmla="*/ 589935 h 678616"/>
              <a:gd name="connsiteX3" fmla="*/ 4474709 w 9616980"/>
              <a:gd name="connsiteY3" fmla="*/ 668593 h 678616"/>
              <a:gd name="connsiteX4" fmla="*/ 6146192 w 9616980"/>
              <a:gd name="connsiteY4" fmla="*/ 334297 h 678616"/>
              <a:gd name="connsiteX5" fmla="*/ 7434218 w 9616980"/>
              <a:gd name="connsiteY5" fmla="*/ 275303 h 678616"/>
              <a:gd name="connsiteX6" fmla="*/ 8191302 w 9616980"/>
              <a:gd name="connsiteY6" fmla="*/ 88490 h 678616"/>
              <a:gd name="connsiteX7" fmla="*/ 9616980 w 9616980"/>
              <a:gd name="connsiteY7" fmla="*/ 0 h 67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6980" h="678616">
                <a:moveTo>
                  <a:pt x="10863" y="560439"/>
                </a:moveTo>
                <a:cubicBezTo>
                  <a:pt x="-12899" y="616974"/>
                  <a:pt x="-36660" y="673510"/>
                  <a:pt x="394321" y="678426"/>
                </a:cubicBezTo>
                <a:cubicBezTo>
                  <a:pt x="825302" y="683342"/>
                  <a:pt x="1916682" y="591574"/>
                  <a:pt x="2596747" y="589935"/>
                </a:cubicBezTo>
                <a:cubicBezTo>
                  <a:pt x="3276812" y="588296"/>
                  <a:pt x="3883135" y="711199"/>
                  <a:pt x="4474709" y="668593"/>
                </a:cubicBezTo>
                <a:cubicBezTo>
                  <a:pt x="5066283" y="625987"/>
                  <a:pt x="5652941" y="399845"/>
                  <a:pt x="6146192" y="334297"/>
                </a:cubicBezTo>
                <a:cubicBezTo>
                  <a:pt x="6639443" y="268749"/>
                  <a:pt x="7093366" y="316271"/>
                  <a:pt x="7434218" y="275303"/>
                </a:cubicBezTo>
                <a:cubicBezTo>
                  <a:pt x="7775070" y="234335"/>
                  <a:pt x="7827508" y="134374"/>
                  <a:pt x="8191302" y="88490"/>
                </a:cubicBezTo>
                <a:cubicBezTo>
                  <a:pt x="8555096" y="42606"/>
                  <a:pt x="9086038" y="21303"/>
                  <a:pt x="961698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950532C7-AA52-454F-8D04-F89538BCF6CB}"/>
              </a:ext>
            </a:extLst>
          </p:cNvPr>
          <p:cNvSpPr txBox="1"/>
          <p:nvPr/>
        </p:nvSpPr>
        <p:spPr>
          <a:xfrm>
            <a:off x="2654710" y="3551132"/>
            <a:ext cx="266945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equipotential surfaces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(equal gravity)</a:t>
            </a:r>
          </a:p>
        </p:txBody>
      </p:sp>
      <p:sp>
        <p:nvSpPr>
          <p:cNvPr id="15" name="TextBox 14">
            <a:extLst>
              <a:ext uri="{FF2B5EF4-FFF2-40B4-BE49-F238E27FC236}">
                <a16:creationId xmlns:a16="http://schemas.microsoft.com/office/drawing/2014/main" id="{A93EA169-0D6E-4F75-9974-BB4378E6C3CF}"/>
              </a:ext>
            </a:extLst>
          </p:cNvPr>
          <p:cNvSpPr txBox="1"/>
          <p:nvPr/>
        </p:nvSpPr>
        <p:spPr>
          <a:xfrm>
            <a:off x="6644148" y="1807132"/>
            <a:ext cx="159282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ground surface</a:t>
            </a:r>
          </a:p>
        </p:txBody>
      </p:sp>
      <p:sp>
        <p:nvSpPr>
          <p:cNvPr id="16" name="TextBox 15">
            <a:extLst>
              <a:ext uri="{FF2B5EF4-FFF2-40B4-BE49-F238E27FC236}">
                <a16:creationId xmlns:a16="http://schemas.microsoft.com/office/drawing/2014/main" id="{75B51845-BE81-4137-B498-52F238B84115}"/>
              </a:ext>
            </a:extLst>
          </p:cNvPr>
          <p:cNvSpPr txBox="1"/>
          <p:nvPr/>
        </p:nvSpPr>
        <p:spPr>
          <a:xfrm>
            <a:off x="1143000" y="81406"/>
            <a:ext cx="6858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Why leveling is </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part of NAPGD2022</a:t>
            </a:r>
          </a:p>
        </p:txBody>
      </p:sp>
      <p:sp>
        <p:nvSpPr>
          <p:cNvPr id="17" name="TextBox 16">
            <a:extLst>
              <a:ext uri="{FF2B5EF4-FFF2-40B4-BE49-F238E27FC236}">
                <a16:creationId xmlns:a16="http://schemas.microsoft.com/office/drawing/2014/main" id="{9ACEA7CB-8DFA-4129-B040-B29BC1E6148C}"/>
              </a:ext>
            </a:extLst>
          </p:cNvPr>
          <p:cNvSpPr txBox="1"/>
          <p:nvPr/>
        </p:nvSpPr>
        <p:spPr>
          <a:xfrm>
            <a:off x="1143000" y="615550"/>
            <a:ext cx="6858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…but will still be important for you.</a:t>
            </a:r>
          </a:p>
        </p:txBody>
      </p:sp>
      <p:sp>
        <p:nvSpPr>
          <p:cNvPr id="2" name="Rectangle: Rounded Corners 1">
            <a:extLst>
              <a:ext uri="{FF2B5EF4-FFF2-40B4-BE49-F238E27FC236}">
                <a16:creationId xmlns:a16="http://schemas.microsoft.com/office/drawing/2014/main" id="{269E9E1A-2B5B-4BD2-8500-25CE43ABCC61}"/>
              </a:ext>
            </a:extLst>
          </p:cNvPr>
          <p:cNvSpPr/>
          <p:nvPr/>
        </p:nvSpPr>
        <p:spPr>
          <a:xfrm>
            <a:off x="1275736" y="4491081"/>
            <a:ext cx="3296264" cy="4859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 at Site Scale</a:t>
            </a:r>
          </a:p>
        </p:txBody>
      </p:sp>
    </p:spTree>
    <p:extLst>
      <p:ext uri="{BB962C8B-B14F-4D97-AF65-F5344CB8AC3E}">
        <p14:creationId xmlns:p14="http://schemas.microsoft.com/office/powerpoint/2010/main" val="142832780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534EB2D-B2E7-4549-8096-F25A67B89F7B}"/>
              </a:ext>
            </a:extLst>
          </p:cNvPr>
          <p:cNvPicPr>
            <a:picLocks noChangeAspect="1"/>
          </p:cNvPicPr>
          <p:nvPr/>
        </p:nvPicPr>
        <p:blipFill>
          <a:blip r:embed="rId2">
            <a:clrChange>
              <a:clrFrom>
                <a:srgbClr val="F6F703"/>
              </a:clrFrom>
              <a:clrTo>
                <a:srgbClr val="F6F703">
                  <a:alpha val="0"/>
                </a:srgbClr>
              </a:clrTo>
            </a:clrChange>
            <a:extLst>
              <a:ext uri="{837473B0-CC2E-450A-ABE3-18F120FF3D39}">
                <a1611:picAttrSrcUrl xmlns:a1611="http://schemas.microsoft.com/office/drawing/2016/11/main" r:id="rId3"/>
              </a:ext>
            </a:extLst>
          </a:blip>
          <a:stretch>
            <a:fillRect/>
          </a:stretch>
        </p:blipFill>
        <p:spPr>
          <a:xfrm flipH="1">
            <a:off x="3680992" y="2482307"/>
            <a:ext cx="238517" cy="178887"/>
          </a:xfrm>
          <a:prstGeom prst="rect">
            <a:avLst/>
          </a:prstGeom>
        </p:spPr>
      </p:pic>
      <p:sp>
        <p:nvSpPr>
          <p:cNvPr id="2" name="Freeform: Shape 1">
            <a:extLst>
              <a:ext uri="{FF2B5EF4-FFF2-40B4-BE49-F238E27FC236}">
                <a16:creationId xmlns:a16="http://schemas.microsoft.com/office/drawing/2014/main" id="{2B79CCDB-7EA3-4AC2-A3D5-6CBC81367F9E}"/>
              </a:ext>
            </a:extLst>
          </p:cNvPr>
          <p:cNvSpPr/>
          <p:nvPr/>
        </p:nvSpPr>
        <p:spPr>
          <a:xfrm>
            <a:off x="1085850" y="1451610"/>
            <a:ext cx="7172325" cy="1771650"/>
          </a:xfrm>
          <a:custGeom>
            <a:avLst/>
            <a:gdLst>
              <a:gd name="connsiteX0" fmla="*/ 0 w 9563100"/>
              <a:gd name="connsiteY0" fmla="*/ 2308860 h 2362200"/>
              <a:gd name="connsiteX1" fmla="*/ 236220 w 9563100"/>
              <a:gd name="connsiteY1" fmla="*/ 2286000 h 2362200"/>
              <a:gd name="connsiteX2" fmla="*/ 579120 w 9563100"/>
              <a:gd name="connsiteY2" fmla="*/ 2362200 h 2362200"/>
              <a:gd name="connsiteX3" fmla="*/ 922020 w 9563100"/>
              <a:gd name="connsiteY3" fmla="*/ 2286000 h 2362200"/>
              <a:gd name="connsiteX4" fmla="*/ 1097280 w 9563100"/>
              <a:gd name="connsiteY4" fmla="*/ 2087880 h 2362200"/>
              <a:gd name="connsiteX5" fmla="*/ 1234440 w 9563100"/>
              <a:gd name="connsiteY5" fmla="*/ 2042160 h 2362200"/>
              <a:gd name="connsiteX6" fmla="*/ 1447800 w 9563100"/>
              <a:gd name="connsiteY6" fmla="*/ 2072640 h 2362200"/>
              <a:gd name="connsiteX7" fmla="*/ 1859280 w 9563100"/>
              <a:gd name="connsiteY7" fmla="*/ 1988820 h 2362200"/>
              <a:gd name="connsiteX8" fmla="*/ 2263140 w 9563100"/>
              <a:gd name="connsiteY8" fmla="*/ 2042160 h 2362200"/>
              <a:gd name="connsiteX9" fmla="*/ 2651760 w 9563100"/>
              <a:gd name="connsiteY9" fmla="*/ 1958340 h 2362200"/>
              <a:gd name="connsiteX10" fmla="*/ 3002280 w 9563100"/>
              <a:gd name="connsiteY10" fmla="*/ 1760220 h 2362200"/>
              <a:gd name="connsiteX11" fmla="*/ 3429000 w 9563100"/>
              <a:gd name="connsiteY11" fmla="*/ 1623060 h 2362200"/>
              <a:gd name="connsiteX12" fmla="*/ 3688080 w 9563100"/>
              <a:gd name="connsiteY12" fmla="*/ 1584960 h 2362200"/>
              <a:gd name="connsiteX13" fmla="*/ 4206240 w 9563100"/>
              <a:gd name="connsiteY13" fmla="*/ 1623060 h 2362200"/>
              <a:gd name="connsiteX14" fmla="*/ 4541520 w 9563100"/>
              <a:gd name="connsiteY14" fmla="*/ 1546860 h 2362200"/>
              <a:gd name="connsiteX15" fmla="*/ 4701540 w 9563100"/>
              <a:gd name="connsiteY15" fmla="*/ 1508760 h 2362200"/>
              <a:gd name="connsiteX16" fmla="*/ 4853940 w 9563100"/>
              <a:gd name="connsiteY16" fmla="*/ 1531620 h 2362200"/>
              <a:gd name="connsiteX17" fmla="*/ 5029200 w 9563100"/>
              <a:gd name="connsiteY17" fmla="*/ 1562100 h 2362200"/>
              <a:gd name="connsiteX18" fmla="*/ 5257800 w 9563100"/>
              <a:gd name="connsiteY18" fmla="*/ 1447800 h 2362200"/>
              <a:gd name="connsiteX19" fmla="*/ 5356860 w 9563100"/>
              <a:gd name="connsiteY19" fmla="*/ 1371600 h 2362200"/>
              <a:gd name="connsiteX20" fmla="*/ 5562600 w 9563100"/>
              <a:gd name="connsiteY20" fmla="*/ 1341120 h 2362200"/>
              <a:gd name="connsiteX21" fmla="*/ 5814060 w 9563100"/>
              <a:gd name="connsiteY21" fmla="*/ 1447800 h 2362200"/>
              <a:gd name="connsiteX22" fmla="*/ 6065520 w 9563100"/>
              <a:gd name="connsiteY22" fmla="*/ 1615440 h 2362200"/>
              <a:gd name="connsiteX23" fmla="*/ 6530340 w 9563100"/>
              <a:gd name="connsiteY23" fmla="*/ 1714500 h 2362200"/>
              <a:gd name="connsiteX24" fmla="*/ 6987540 w 9563100"/>
              <a:gd name="connsiteY24" fmla="*/ 1135380 h 2362200"/>
              <a:gd name="connsiteX25" fmla="*/ 7360920 w 9563100"/>
              <a:gd name="connsiteY25" fmla="*/ 205740 h 2362200"/>
              <a:gd name="connsiteX26" fmla="*/ 7795260 w 9563100"/>
              <a:gd name="connsiteY26" fmla="*/ 350520 h 2362200"/>
              <a:gd name="connsiteX27" fmla="*/ 8343900 w 9563100"/>
              <a:gd name="connsiteY27" fmla="*/ 1325880 h 2362200"/>
              <a:gd name="connsiteX28" fmla="*/ 8831580 w 9563100"/>
              <a:gd name="connsiteY28" fmla="*/ 1310640 h 2362200"/>
              <a:gd name="connsiteX29" fmla="*/ 9067800 w 9563100"/>
              <a:gd name="connsiteY29" fmla="*/ 472440 h 2362200"/>
              <a:gd name="connsiteX30" fmla="*/ 9563100 w 9563100"/>
              <a:gd name="connsiteY30" fmla="*/ 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3100" h="2362200">
                <a:moveTo>
                  <a:pt x="0" y="2308860"/>
                </a:moveTo>
                <a:cubicBezTo>
                  <a:pt x="69850" y="2292985"/>
                  <a:pt x="139700" y="2277110"/>
                  <a:pt x="236220" y="2286000"/>
                </a:cubicBezTo>
                <a:cubicBezTo>
                  <a:pt x="332740" y="2294890"/>
                  <a:pt x="464820" y="2362200"/>
                  <a:pt x="579120" y="2362200"/>
                </a:cubicBezTo>
                <a:cubicBezTo>
                  <a:pt x="693420" y="2362200"/>
                  <a:pt x="835660" y="2331720"/>
                  <a:pt x="922020" y="2286000"/>
                </a:cubicBezTo>
                <a:cubicBezTo>
                  <a:pt x="1008380" y="2240280"/>
                  <a:pt x="1045210" y="2128520"/>
                  <a:pt x="1097280" y="2087880"/>
                </a:cubicBezTo>
                <a:cubicBezTo>
                  <a:pt x="1149350" y="2047240"/>
                  <a:pt x="1176020" y="2044700"/>
                  <a:pt x="1234440" y="2042160"/>
                </a:cubicBezTo>
                <a:cubicBezTo>
                  <a:pt x="1292860" y="2039620"/>
                  <a:pt x="1343660" y="2081530"/>
                  <a:pt x="1447800" y="2072640"/>
                </a:cubicBezTo>
                <a:cubicBezTo>
                  <a:pt x="1551940" y="2063750"/>
                  <a:pt x="1723390" y="1993900"/>
                  <a:pt x="1859280" y="1988820"/>
                </a:cubicBezTo>
                <a:cubicBezTo>
                  <a:pt x="1995170" y="1983740"/>
                  <a:pt x="2131060" y="2047240"/>
                  <a:pt x="2263140" y="2042160"/>
                </a:cubicBezTo>
                <a:cubicBezTo>
                  <a:pt x="2395220" y="2037080"/>
                  <a:pt x="2528570" y="2005330"/>
                  <a:pt x="2651760" y="1958340"/>
                </a:cubicBezTo>
                <a:cubicBezTo>
                  <a:pt x="2774950" y="1911350"/>
                  <a:pt x="2872740" y="1816100"/>
                  <a:pt x="3002280" y="1760220"/>
                </a:cubicBezTo>
                <a:cubicBezTo>
                  <a:pt x="3131820" y="1704340"/>
                  <a:pt x="3314700" y="1652270"/>
                  <a:pt x="3429000" y="1623060"/>
                </a:cubicBezTo>
                <a:cubicBezTo>
                  <a:pt x="3543300" y="1593850"/>
                  <a:pt x="3558540" y="1584960"/>
                  <a:pt x="3688080" y="1584960"/>
                </a:cubicBezTo>
                <a:cubicBezTo>
                  <a:pt x="3817620" y="1584960"/>
                  <a:pt x="4064000" y="1629410"/>
                  <a:pt x="4206240" y="1623060"/>
                </a:cubicBezTo>
                <a:cubicBezTo>
                  <a:pt x="4348480" y="1616710"/>
                  <a:pt x="4541520" y="1546860"/>
                  <a:pt x="4541520" y="1546860"/>
                </a:cubicBezTo>
                <a:cubicBezTo>
                  <a:pt x="4624070" y="1527810"/>
                  <a:pt x="4649470" y="1511300"/>
                  <a:pt x="4701540" y="1508760"/>
                </a:cubicBezTo>
                <a:cubicBezTo>
                  <a:pt x="4753610" y="1506220"/>
                  <a:pt x="4799330" y="1522730"/>
                  <a:pt x="4853940" y="1531620"/>
                </a:cubicBezTo>
                <a:cubicBezTo>
                  <a:pt x="4908550" y="1540510"/>
                  <a:pt x="4961890" y="1576070"/>
                  <a:pt x="5029200" y="1562100"/>
                </a:cubicBezTo>
                <a:cubicBezTo>
                  <a:pt x="5096510" y="1548130"/>
                  <a:pt x="5203190" y="1479550"/>
                  <a:pt x="5257800" y="1447800"/>
                </a:cubicBezTo>
                <a:cubicBezTo>
                  <a:pt x="5312410" y="1416050"/>
                  <a:pt x="5306060" y="1389380"/>
                  <a:pt x="5356860" y="1371600"/>
                </a:cubicBezTo>
                <a:cubicBezTo>
                  <a:pt x="5407660" y="1353820"/>
                  <a:pt x="5486400" y="1328420"/>
                  <a:pt x="5562600" y="1341120"/>
                </a:cubicBezTo>
                <a:cubicBezTo>
                  <a:pt x="5638800" y="1353820"/>
                  <a:pt x="5730240" y="1402080"/>
                  <a:pt x="5814060" y="1447800"/>
                </a:cubicBezTo>
                <a:cubicBezTo>
                  <a:pt x="5897880" y="1493520"/>
                  <a:pt x="5946140" y="1570990"/>
                  <a:pt x="6065520" y="1615440"/>
                </a:cubicBezTo>
                <a:cubicBezTo>
                  <a:pt x="6184900" y="1659890"/>
                  <a:pt x="6376670" y="1794510"/>
                  <a:pt x="6530340" y="1714500"/>
                </a:cubicBezTo>
                <a:cubicBezTo>
                  <a:pt x="6684010" y="1634490"/>
                  <a:pt x="6849110" y="1386840"/>
                  <a:pt x="6987540" y="1135380"/>
                </a:cubicBezTo>
                <a:cubicBezTo>
                  <a:pt x="7125970" y="883920"/>
                  <a:pt x="7226300" y="336550"/>
                  <a:pt x="7360920" y="205740"/>
                </a:cubicBezTo>
                <a:cubicBezTo>
                  <a:pt x="7495540" y="74930"/>
                  <a:pt x="7631430" y="163830"/>
                  <a:pt x="7795260" y="350520"/>
                </a:cubicBezTo>
                <a:cubicBezTo>
                  <a:pt x="7959090" y="537210"/>
                  <a:pt x="8171180" y="1165860"/>
                  <a:pt x="8343900" y="1325880"/>
                </a:cubicBezTo>
                <a:cubicBezTo>
                  <a:pt x="8516620" y="1485900"/>
                  <a:pt x="8710930" y="1452880"/>
                  <a:pt x="8831580" y="1310640"/>
                </a:cubicBezTo>
                <a:cubicBezTo>
                  <a:pt x="8952230" y="1168400"/>
                  <a:pt x="8945880" y="690880"/>
                  <a:pt x="9067800" y="472440"/>
                </a:cubicBezTo>
                <a:cubicBezTo>
                  <a:pt x="9189720" y="254000"/>
                  <a:pt x="9376410" y="127000"/>
                  <a:pt x="9563100" y="0"/>
                </a:cubicBez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05424F4-1FB3-445D-93E8-AF5D14323833}"/>
              </a:ext>
            </a:extLst>
          </p:cNvPr>
          <p:cNvSpPr txBox="1"/>
          <p:nvPr/>
        </p:nvSpPr>
        <p:spPr>
          <a:xfrm>
            <a:off x="1143000" y="81406"/>
            <a:ext cx="6858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Why leveling is </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part of NAPGD2022</a:t>
            </a:r>
          </a:p>
        </p:txBody>
      </p:sp>
      <p:sp>
        <p:nvSpPr>
          <p:cNvPr id="7" name="TextBox 6">
            <a:extLst>
              <a:ext uri="{FF2B5EF4-FFF2-40B4-BE49-F238E27FC236}">
                <a16:creationId xmlns:a16="http://schemas.microsoft.com/office/drawing/2014/main" id="{BA7AA7C4-7DB2-456F-91AE-DBB66B4722CE}"/>
              </a:ext>
            </a:extLst>
          </p:cNvPr>
          <p:cNvSpPr txBox="1"/>
          <p:nvPr/>
        </p:nvSpPr>
        <p:spPr>
          <a:xfrm>
            <a:off x="1143000" y="615550"/>
            <a:ext cx="6858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…but will still be important for you.</a:t>
            </a:r>
          </a:p>
        </p:txBody>
      </p:sp>
      <p:sp>
        <p:nvSpPr>
          <p:cNvPr id="4" name="Freeform: Shape 3">
            <a:extLst>
              <a:ext uri="{FF2B5EF4-FFF2-40B4-BE49-F238E27FC236}">
                <a16:creationId xmlns:a16="http://schemas.microsoft.com/office/drawing/2014/main" id="{F8EB734C-B7EF-4ED1-BFF6-54D392F8794F}"/>
              </a:ext>
            </a:extLst>
          </p:cNvPr>
          <p:cNvSpPr/>
          <p:nvPr/>
        </p:nvSpPr>
        <p:spPr>
          <a:xfrm>
            <a:off x="1022985" y="1925955"/>
            <a:ext cx="7103745" cy="1225256"/>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633674">
                <a:moveTo>
                  <a:pt x="0" y="1562100"/>
                </a:moveTo>
                <a:cubicBezTo>
                  <a:pt x="214630" y="1568450"/>
                  <a:pt x="429260" y="1574800"/>
                  <a:pt x="556260" y="1584960"/>
                </a:cubicBezTo>
                <a:cubicBezTo>
                  <a:pt x="683260" y="1595120"/>
                  <a:pt x="694690" y="1616710"/>
                  <a:pt x="762000" y="1623060"/>
                </a:cubicBezTo>
                <a:cubicBezTo>
                  <a:pt x="829310" y="1629410"/>
                  <a:pt x="871220" y="1643380"/>
                  <a:pt x="960120" y="1623060"/>
                </a:cubicBezTo>
                <a:cubicBezTo>
                  <a:pt x="1049020" y="1602740"/>
                  <a:pt x="1182370" y="1517650"/>
                  <a:pt x="1295400" y="1501140"/>
                </a:cubicBezTo>
                <a:cubicBezTo>
                  <a:pt x="1408430" y="1484630"/>
                  <a:pt x="1521460" y="1535430"/>
                  <a:pt x="1638300" y="1524000"/>
                </a:cubicBezTo>
                <a:cubicBezTo>
                  <a:pt x="1755140" y="1512570"/>
                  <a:pt x="1878330" y="1482090"/>
                  <a:pt x="1996440" y="1432560"/>
                </a:cubicBezTo>
                <a:cubicBezTo>
                  <a:pt x="2114550" y="1383030"/>
                  <a:pt x="2230120" y="1264920"/>
                  <a:pt x="2346960" y="1226820"/>
                </a:cubicBezTo>
                <a:cubicBezTo>
                  <a:pt x="2463800" y="1188720"/>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22020"/>
                  <a:pt x="6438900" y="929640"/>
                </a:cubicBezTo>
                <a:cubicBezTo>
                  <a:pt x="6588760" y="937260"/>
                  <a:pt x="6695440" y="1028700"/>
                  <a:pt x="6842760" y="975360"/>
                </a:cubicBezTo>
                <a:cubicBezTo>
                  <a:pt x="6990080" y="922020"/>
                  <a:pt x="7161530" y="678180"/>
                  <a:pt x="7322820" y="609600"/>
                </a:cubicBezTo>
                <a:cubicBezTo>
                  <a:pt x="7484110" y="541020"/>
                  <a:pt x="7653020" y="570230"/>
                  <a:pt x="7810500" y="563880"/>
                </a:cubicBezTo>
                <a:cubicBezTo>
                  <a:pt x="7967980" y="557530"/>
                  <a:pt x="8108950" y="589280"/>
                  <a:pt x="8267700" y="571500"/>
                </a:cubicBezTo>
                <a:cubicBezTo>
                  <a:pt x="8426450" y="553720"/>
                  <a:pt x="8599170" y="520700"/>
                  <a:pt x="8763000" y="457200"/>
                </a:cubicBezTo>
                <a:cubicBezTo>
                  <a:pt x="8926830" y="393700"/>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A8F17D6F-7FBA-4439-B45C-73F626A7EA25}"/>
              </a:ext>
            </a:extLst>
          </p:cNvPr>
          <p:cNvSpPr/>
          <p:nvPr/>
        </p:nvSpPr>
        <p:spPr>
          <a:xfrm>
            <a:off x="1137285" y="2303151"/>
            <a:ext cx="7103745" cy="1313243"/>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750990">
                <a:moveTo>
                  <a:pt x="0" y="1562100"/>
                </a:moveTo>
                <a:cubicBezTo>
                  <a:pt x="214630" y="1568450"/>
                  <a:pt x="330937" y="1612491"/>
                  <a:pt x="457937" y="1643954"/>
                </a:cubicBezTo>
                <a:cubicBezTo>
                  <a:pt x="584937" y="1675417"/>
                  <a:pt x="670109" y="1754361"/>
                  <a:pt x="762000" y="1750879"/>
                </a:cubicBezTo>
                <a:cubicBezTo>
                  <a:pt x="853891" y="1747397"/>
                  <a:pt x="913826" y="1695819"/>
                  <a:pt x="1009281" y="1623060"/>
                </a:cubicBezTo>
                <a:cubicBezTo>
                  <a:pt x="1104736" y="1550301"/>
                  <a:pt x="1221699" y="1358695"/>
                  <a:pt x="1334729" y="1314327"/>
                </a:cubicBezTo>
                <a:cubicBezTo>
                  <a:pt x="1447759" y="1269959"/>
                  <a:pt x="1572260" y="1358449"/>
                  <a:pt x="1687461" y="1356851"/>
                </a:cubicBezTo>
                <a:cubicBezTo>
                  <a:pt x="1802662" y="1355253"/>
                  <a:pt x="1916021" y="1326413"/>
                  <a:pt x="2025937" y="1304741"/>
                </a:cubicBezTo>
                <a:cubicBezTo>
                  <a:pt x="2135853" y="1283069"/>
                  <a:pt x="2235036" y="1243617"/>
                  <a:pt x="2346960" y="1226820"/>
                </a:cubicBezTo>
                <a:cubicBezTo>
                  <a:pt x="2458884" y="1210023"/>
                  <a:pt x="2597150" y="1221740"/>
                  <a:pt x="2697480" y="1203960"/>
                </a:cubicBezTo>
                <a:cubicBezTo>
                  <a:pt x="2797810" y="1186180"/>
                  <a:pt x="2813050" y="1134110"/>
                  <a:pt x="2948940" y="1120140"/>
                </a:cubicBezTo>
                <a:cubicBezTo>
                  <a:pt x="3084830" y="1106170"/>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4124" y="943323"/>
                  <a:pt x="6438900" y="929640"/>
                </a:cubicBezTo>
                <a:cubicBezTo>
                  <a:pt x="6593676" y="915957"/>
                  <a:pt x="6718382" y="925462"/>
                  <a:pt x="6872257" y="847541"/>
                </a:cubicBezTo>
                <a:cubicBezTo>
                  <a:pt x="7026132" y="769620"/>
                  <a:pt x="7205775" y="517586"/>
                  <a:pt x="7362149" y="462116"/>
                </a:cubicBezTo>
                <a:cubicBezTo>
                  <a:pt x="7518523" y="406646"/>
                  <a:pt x="7662852" y="525985"/>
                  <a:pt x="7810500" y="514719"/>
                </a:cubicBezTo>
                <a:cubicBezTo>
                  <a:pt x="7958148" y="503453"/>
                  <a:pt x="8094202" y="428687"/>
                  <a:pt x="8248036" y="394520"/>
                </a:cubicBezTo>
                <a:cubicBezTo>
                  <a:pt x="8401870" y="360353"/>
                  <a:pt x="8566396" y="343720"/>
                  <a:pt x="8733503" y="309717"/>
                </a:cubicBezTo>
                <a:cubicBezTo>
                  <a:pt x="8900610" y="275714"/>
                  <a:pt x="9132570" y="266700"/>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172969FD-0C87-4629-9C98-3496C9EBF50B}"/>
              </a:ext>
            </a:extLst>
          </p:cNvPr>
          <p:cNvSpPr/>
          <p:nvPr/>
        </p:nvSpPr>
        <p:spPr>
          <a:xfrm>
            <a:off x="1120140" y="2710581"/>
            <a:ext cx="7103745" cy="1182470"/>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63880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67700 w 9471660"/>
              <a:gd name="connsiteY21" fmla="*/ 492842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72257 w 9471660"/>
              <a:gd name="connsiteY18" fmla="*/ 847541 h 1633674"/>
              <a:gd name="connsiteX19" fmla="*/ 7362149 w 9471660"/>
              <a:gd name="connsiteY19" fmla="*/ 462116 h 1633674"/>
              <a:gd name="connsiteX20" fmla="*/ 7810500 w 9471660"/>
              <a:gd name="connsiteY20" fmla="*/ 514719 h 1633674"/>
              <a:gd name="connsiteX21" fmla="*/ 8248036 w 9471660"/>
              <a:gd name="connsiteY21" fmla="*/ 394520 h 1633674"/>
              <a:gd name="connsiteX22" fmla="*/ 8733503 w 9471660"/>
              <a:gd name="connsiteY22" fmla="*/ 309717 h 1633674"/>
              <a:gd name="connsiteX23" fmla="*/ 9250680 w 9471660"/>
              <a:gd name="connsiteY23" fmla="*/ 190500 h 1633674"/>
              <a:gd name="connsiteX24" fmla="*/ 9471660 w 9471660"/>
              <a:gd name="connsiteY24" fmla="*/ 0 h 1633674"/>
              <a:gd name="connsiteX0" fmla="*/ 0 w 9471660"/>
              <a:gd name="connsiteY0" fmla="*/ 1562100 h 1646189"/>
              <a:gd name="connsiteX1" fmla="*/ 457937 w 9471660"/>
              <a:gd name="connsiteY1" fmla="*/ 1643954 h 1646189"/>
              <a:gd name="connsiteX2" fmla="*/ 762000 w 9471660"/>
              <a:gd name="connsiteY2" fmla="*/ 1623060 h 1646189"/>
              <a:gd name="connsiteX3" fmla="*/ 960120 w 9471660"/>
              <a:gd name="connsiteY3" fmla="*/ 1623060 h 1646189"/>
              <a:gd name="connsiteX4" fmla="*/ 1295400 w 9471660"/>
              <a:gd name="connsiteY4" fmla="*/ 1501140 h 1646189"/>
              <a:gd name="connsiteX5" fmla="*/ 1638300 w 9471660"/>
              <a:gd name="connsiteY5" fmla="*/ 1524000 h 1646189"/>
              <a:gd name="connsiteX6" fmla="*/ 1996440 w 9471660"/>
              <a:gd name="connsiteY6" fmla="*/ 1432560 h 1646189"/>
              <a:gd name="connsiteX7" fmla="*/ 2346960 w 9471660"/>
              <a:gd name="connsiteY7" fmla="*/ 1226820 h 1646189"/>
              <a:gd name="connsiteX8" fmla="*/ 2697480 w 9471660"/>
              <a:gd name="connsiteY8" fmla="*/ 1203960 h 1646189"/>
              <a:gd name="connsiteX9" fmla="*/ 2948940 w 9471660"/>
              <a:gd name="connsiteY9" fmla="*/ 1120140 h 1646189"/>
              <a:gd name="connsiteX10" fmla="*/ 3512820 w 9471660"/>
              <a:gd name="connsiteY10" fmla="*/ 1120140 h 1646189"/>
              <a:gd name="connsiteX11" fmla="*/ 3939540 w 9471660"/>
              <a:gd name="connsiteY11" fmla="*/ 1112520 h 1646189"/>
              <a:gd name="connsiteX12" fmla="*/ 4305300 w 9471660"/>
              <a:gd name="connsiteY12" fmla="*/ 1127760 h 1646189"/>
              <a:gd name="connsiteX13" fmla="*/ 4754880 w 9471660"/>
              <a:gd name="connsiteY13" fmla="*/ 1074420 h 1646189"/>
              <a:gd name="connsiteX14" fmla="*/ 5181600 w 9471660"/>
              <a:gd name="connsiteY14" fmla="*/ 1013460 h 1646189"/>
              <a:gd name="connsiteX15" fmla="*/ 5455920 w 9471660"/>
              <a:gd name="connsiteY15" fmla="*/ 990600 h 1646189"/>
              <a:gd name="connsiteX16" fmla="*/ 5943600 w 9471660"/>
              <a:gd name="connsiteY16" fmla="*/ 929640 h 1646189"/>
              <a:gd name="connsiteX17" fmla="*/ 6438900 w 9471660"/>
              <a:gd name="connsiteY17" fmla="*/ 929640 h 1646189"/>
              <a:gd name="connsiteX18" fmla="*/ 6872257 w 9471660"/>
              <a:gd name="connsiteY18" fmla="*/ 847541 h 1646189"/>
              <a:gd name="connsiteX19" fmla="*/ 7362149 w 9471660"/>
              <a:gd name="connsiteY19" fmla="*/ 462116 h 1646189"/>
              <a:gd name="connsiteX20" fmla="*/ 7810500 w 9471660"/>
              <a:gd name="connsiteY20" fmla="*/ 514719 h 1646189"/>
              <a:gd name="connsiteX21" fmla="*/ 8248036 w 9471660"/>
              <a:gd name="connsiteY21" fmla="*/ 394520 h 1646189"/>
              <a:gd name="connsiteX22" fmla="*/ 8733503 w 9471660"/>
              <a:gd name="connsiteY22" fmla="*/ 309717 h 1646189"/>
              <a:gd name="connsiteX23" fmla="*/ 9250680 w 9471660"/>
              <a:gd name="connsiteY23" fmla="*/ 190500 h 1646189"/>
              <a:gd name="connsiteX24" fmla="*/ 9471660 w 9471660"/>
              <a:gd name="connsiteY24" fmla="*/ 0 h 1646189"/>
              <a:gd name="connsiteX0" fmla="*/ 0 w 9471660"/>
              <a:gd name="connsiteY0" fmla="*/ 1562100 h 1750990"/>
              <a:gd name="connsiteX1" fmla="*/ 457937 w 9471660"/>
              <a:gd name="connsiteY1" fmla="*/ 1643954 h 1750990"/>
              <a:gd name="connsiteX2" fmla="*/ 762000 w 9471660"/>
              <a:gd name="connsiteY2" fmla="*/ 1750879 h 1750990"/>
              <a:gd name="connsiteX3" fmla="*/ 960120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295400 w 9471660"/>
              <a:gd name="connsiteY4" fmla="*/ 1501140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38300 w 9471660"/>
              <a:gd name="connsiteY5" fmla="*/ 1524000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1996440 w 9471660"/>
              <a:gd name="connsiteY6" fmla="*/ 1432560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72257 w 9471660"/>
              <a:gd name="connsiteY18" fmla="*/ 847541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10500 w 9471660"/>
              <a:gd name="connsiteY20" fmla="*/ 514719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248036 w 9471660"/>
              <a:gd name="connsiteY21" fmla="*/ 394520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733503 w 9471660"/>
              <a:gd name="connsiteY22" fmla="*/ 309717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19050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314327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687461 w 9471660"/>
              <a:gd name="connsiteY5" fmla="*/ 1356851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025937 w 9471660"/>
              <a:gd name="connsiteY6" fmla="*/ 1304741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46960 w 9471660"/>
              <a:gd name="connsiteY7" fmla="*/ 1226820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97480 w 9471660"/>
              <a:gd name="connsiteY8" fmla="*/ 1203960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750990"/>
              <a:gd name="connsiteX1" fmla="*/ 457937 w 9471660"/>
              <a:gd name="connsiteY1" fmla="*/ 1643954 h 1750990"/>
              <a:gd name="connsiteX2" fmla="*/ 762000 w 9471660"/>
              <a:gd name="connsiteY2" fmla="*/ 1750879 h 1750990"/>
              <a:gd name="connsiteX3" fmla="*/ 1009281 w 9471660"/>
              <a:gd name="connsiteY3" fmla="*/ 1623060 h 1750990"/>
              <a:gd name="connsiteX4" fmla="*/ 1334729 w 9471660"/>
              <a:gd name="connsiteY4" fmla="*/ 1274998 h 1750990"/>
              <a:gd name="connsiteX5" fmla="*/ 1795616 w 9471660"/>
              <a:gd name="connsiteY5" fmla="*/ 1160205 h 1750990"/>
              <a:gd name="connsiteX6" fmla="*/ 2143924 w 9471660"/>
              <a:gd name="connsiteY6" fmla="*/ 1206418 h 1750990"/>
              <a:gd name="connsiteX7" fmla="*/ 2396121 w 9471660"/>
              <a:gd name="connsiteY7" fmla="*/ 1148162 h 1750990"/>
              <a:gd name="connsiteX8" fmla="*/ 2677815 w 9471660"/>
              <a:gd name="connsiteY8" fmla="*/ 1095805 h 1750990"/>
              <a:gd name="connsiteX9" fmla="*/ 2948940 w 9471660"/>
              <a:gd name="connsiteY9" fmla="*/ 1120140 h 1750990"/>
              <a:gd name="connsiteX10" fmla="*/ 3512820 w 9471660"/>
              <a:gd name="connsiteY10" fmla="*/ 1120140 h 1750990"/>
              <a:gd name="connsiteX11" fmla="*/ 3939540 w 9471660"/>
              <a:gd name="connsiteY11" fmla="*/ 1112520 h 1750990"/>
              <a:gd name="connsiteX12" fmla="*/ 4305300 w 9471660"/>
              <a:gd name="connsiteY12" fmla="*/ 1127760 h 1750990"/>
              <a:gd name="connsiteX13" fmla="*/ 4754880 w 9471660"/>
              <a:gd name="connsiteY13" fmla="*/ 1074420 h 1750990"/>
              <a:gd name="connsiteX14" fmla="*/ 5181600 w 9471660"/>
              <a:gd name="connsiteY14" fmla="*/ 1013460 h 1750990"/>
              <a:gd name="connsiteX15" fmla="*/ 5455920 w 9471660"/>
              <a:gd name="connsiteY15" fmla="*/ 990600 h 1750990"/>
              <a:gd name="connsiteX16" fmla="*/ 5943600 w 9471660"/>
              <a:gd name="connsiteY16" fmla="*/ 929640 h 1750990"/>
              <a:gd name="connsiteX17" fmla="*/ 6438900 w 9471660"/>
              <a:gd name="connsiteY17" fmla="*/ 929640 h 1750990"/>
              <a:gd name="connsiteX18" fmla="*/ 6842761 w 9471660"/>
              <a:gd name="connsiteY18" fmla="*/ 680393 h 1750990"/>
              <a:gd name="connsiteX19" fmla="*/ 7362149 w 9471660"/>
              <a:gd name="connsiteY19" fmla="*/ 462116 h 1750990"/>
              <a:gd name="connsiteX20" fmla="*/ 7800668 w 9471660"/>
              <a:gd name="connsiteY20" fmla="*/ 367235 h 1750990"/>
              <a:gd name="connsiteX21" fmla="*/ 8307029 w 9471660"/>
              <a:gd name="connsiteY21" fmla="*/ 256869 h 1750990"/>
              <a:gd name="connsiteX22" fmla="*/ 8821993 w 9471660"/>
              <a:gd name="connsiteY22" fmla="*/ 231059 h 1750990"/>
              <a:gd name="connsiteX23" fmla="*/ 9250680 w 9471660"/>
              <a:gd name="connsiteY23" fmla="*/ 62680 h 1750990"/>
              <a:gd name="connsiteX24" fmla="*/ 9471660 w 9471660"/>
              <a:gd name="connsiteY24" fmla="*/ 0 h 1750990"/>
              <a:gd name="connsiteX0" fmla="*/ 0 w 9471660"/>
              <a:gd name="connsiteY0" fmla="*/ 1562100 h 1643995"/>
              <a:gd name="connsiteX1" fmla="*/ 457937 w 9471660"/>
              <a:gd name="connsiteY1" fmla="*/ 1643954 h 1643995"/>
              <a:gd name="connsiteX2" fmla="*/ 762000 w 9471660"/>
              <a:gd name="connsiteY2" fmla="*/ 1573898 h 1643995"/>
              <a:gd name="connsiteX3" fmla="*/ 1009281 w 9471660"/>
              <a:gd name="connsiteY3" fmla="*/ 1623060 h 1643995"/>
              <a:gd name="connsiteX4" fmla="*/ 1334729 w 9471660"/>
              <a:gd name="connsiteY4" fmla="*/ 1274998 h 1643995"/>
              <a:gd name="connsiteX5" fmla="*/ 1795616 w 9471660"/>
              <a:gd name="connsiteY5" fmla="*/ 1160205 h 1643995"/>
              <a:gd name="connsiteX6" fmla="*/ 2143924 w 9471660"/>
              <a:gd name="connsiteY6" fmla="*/ 1206418 h 1643995"/>
              <a:gd name="connsiteX7" fmla="*/ 2396121 w 9471660"/>
              <a:gd name="connsiteY7" fmla="*/ 1148162 h 1643995"/>
              <a:gd name="connsiteX8" fmla="*/ 2677815 w 9471660"/>
              <a:gd name="connsiteY8" fmla="*/ 1095805 h 1643995"/>
              <a:gd name="connsiteX9" fmla="*/ 2948940 w 9471660"/>
              <a:gd name="connsiteY9" fmla="*/ 1120140 h 1643995"/>
              <a:gd name="connsiteX10" fmla="*/ 3512820 w 9471660"/>
              <a:gd name="connsiteY10" fmla="*/ 1120140 h 1643995"/>
              <a:gd name="connsiteX11" fmla="*/ 3939540 w 9471660"/>
              <a:gd name="connsiteY11" fmla="*/ 1112520 h 1643995"/>
              <a:gd name="connsiteX12" fmla="*/ 4305300 w 9471660"/>
              <a:gd name="connsiteY12" fmla="*/ 1127760 h 1643995"/>
              <a:gd name="connsiteX13" fmla="*/ 4754880 w 9471660"/>
              <a:gd name="connsiteY13" fmla="*/ 1074420 h 1643995"/>
              <a:gd name="connsiteX14" fmla="*/ 5181600 w 9471660"/>
              <a:gd name="connsiteY14" fmla="*/ 1013460 h 1643995"/>
              <a:gd name="connsiteX15" fmla="*/ 5455920 w 9471660"/>
              <a:gd name="connsiteY15" fmla="*/ 990600 h 1643995"/>
              <a:gd name="connsiteX16" fmla="*/ 5943600 w 9471660"/>
              <a:gd name="connsiteY16" fmla="*/ 929640 h 1643995"/>
              <a:gd name="connsiteX17" fmla="*/ 6438900 w 9471660"/>
              <a:gd name="connsiteY17" fmla="*/ 929640 h 1643995"/>
              <a:gd name="connsiteX18" fmla="*/ 6842761 w 9471660"/>
              <a:gd name="connsiteY18" fmla="*/ 680393 h 1643995"/>
              <a:gd name="connsiteX19" fmla="*/ 7362149 w 9471660"/>
              <a:gd name="connsiteY19" fmla="*/ 462116 h 1643995"/>
              <a:gd name="connsiteX20" fmla="*/ 7800668 w 9471660"/>
              <a:gd name="connsiteY20" fmla="*/ 367235 h 1643995"/>
              <a:gd name="connsiteX21" fmla="*/ 8307029 w 9471660"/>
              <a:gd name="connsiteY21" fmla="*/ 256869 h 1643995"/>
              <a:gd name="connsiteX22" fmla="*/ 8821993 w 9471660"/>
              <a:gd name="connsiteY22" fmla="*/ 231059 h 1643995"/>
              <a:gd name="connsiteX23" fmla="*/ 9250680 w 9471660"/>
              <a:gd name="connsiteY23" fmla="*/ 62680 h 1643995"/>
              <a:gd name="connsiteX24" fmla="*/ 9471660 w 9471660"/>
              <a:gd name="connsiteY24" fmla="*/ 0 h 1643995"/>
              <a:gd name="connsiteX0" fmla="*/ 0 w 9471660"/>
              <a:gd name="connsiteY0" fmla="*/ 1562100 h 1644020"/>
              <a:gd name="connsiteX1" fmla="*/ 457937 w 9471660"/>
              <a:gd name="connsiteY1" fmla="*/ 1643954 h 1644020"/>
              <a:gd name="connsiteX2" fmla="*/ 762000 w 9471660"/>
              <a:gd name="connsiteY2" fmla="*/ 1573898 h 1644020"/>
              <a:gd name="connsiteX3" fmla="*/ 1028946 w 9471660"/>
              <a:gd name="connsiteY3" fmla="*/ 1465744 h 1644020"/>
              <a:gd name="connsiteX4" fmla="*/ 1334729 w 9471660"/>
              <a:gd name="connsiteY4" fmla="*/ 1274998 h 1644020"/>
              <a:gd name="connsiteX5" fmla="*/ 1795616 w 9471660"/>
              <a:gd name="connsiteY5" fmla="*/ 1160205 h 1644020"/>
              <a:gd name="connsiteX6" fmla="*/ 2143924 w 9471660"/>
              <a:gd name="connsiteY6" fmla="*/ 1206418 h 1644020"/>
              <a:gd name="connsiteX7" fmla="*/ 2396121 w 9471660"/>
              <a:gd name="connsiteY7" fmla="*/ 1148162 h 1644020"/>
              <a:gd name="connsiteX8" fmla="*/ 2677815 w 9471660"/>
              <a:gd name="connsiteY8" fmla="*/ 1095805 h 1644020"/>
              <a:gd name="connsiteX9" fmla="*/ 2948940 w 9471660"/>
              <a:gd name="connsiteY9" fmla="*/ 1120140 h 1644020"/>
              <a:gd name="connsiteX10" fmla="*/ 3512820 w 9471660"/>
              <a:gd name="connsiteY10" fmla="*/ 1120140 h 1644020"/>
              <a:gd name="connsiteX11" fmla="*/ 3939540 w 9471660"/>
              <a:gd name="connsiteY11" fmla="*/ 1112520 h 1644020"/>
              <a:gd name="connsiteX12" fmla="*/ 4305300 w 9471660"/>
              <a:gd name="connsiteY12" fmla="*/ 1127760 h 1644020"/>
              <a:gd name="connsiteX13" fmla="*/ 4754880 w 9471660"/>
              <a:gd name="connsiteY13" fmla="*/ 1074420 h 1644020"/>
              <a:gd name="connsiteX14" fmla="*/ 5181600 w 9471660"/>
              <a:gd name="connsiteY14" fmla="*/ 1013460 h 1644020"/>
              <a:gd name="connsiteX15" fmla="*/ 5455920 w 9471660"/>
              <a:gd name="connsiteY15" fmla="*/ 990600 h 1644020"/>
              <a:gd name="connsiteX16" fmla="*/ 5943600 w 9471660"/>
              <a:gd name="connsiteY16" fmla="*/ 929640 h 1644020"/>
              <a:gd name="connsiteX17" fmla="*/ 6438900 w 9471660"/>
              <a:gd name="connsiteY17" fmla="*/ 929640 h 1644020"/>
              <a:gd name="connsiteX18" fmla="*/ 6842761 w 9471660"/>
              <a:gd name="connsiteY18" fmla="*/ 680393 h 1644020"/>
              <a:gd name="connsiteX19" fmla="*/ 7362149 w 9471660"/>
              <a:gd name="connsiteY19" fmla="*/ 462116 h 1644020"/>
              <a:gd name="connsiteX20" fmla="*/ 7800668 w 9471660"/>
              <a:gd name="connsiteY20" fmla="*/ 367235 h 1644020"/>
              <a:gd name="connsiteX21" fmla="*/ 8307029 w 9471660"/>
              <a:gd name="connsiteY21" fmla="*/ 256869 h 1644020"/>
              <a:gd name="connsiteX22" fmla="*/ 8821993 w 9471660"/>
              <a:gd name="connsiteY22" fmla="*/ 231059 h 1644020"/>
              <a:gd name="connsiteX23" fmla="*/ 9250680 w 9471660"/>
              <a:gd name="connsiteY23" fmla="*/ 62680 h 1644020"/>
              <a:gd name="connsiteX24" fmla="*/ 9471660 w 9471660"/>
              <a:gd name="connsiteY24" fmla="*/ 0 h 1644020"/>
              <a:gd name="connsiteX0" fmla="*/ 0 w 9471660"/>
              <a:gd name="connsiteY0" fmla="*/ 1562100 h 1576627"/>
              <a:gd name="connsiteX1" fmla="*/ 349782 w 9471660"/>
              <a:gd name="connsiteY1" fmla="*/ 1545632 h 1576627"/>
              <a:gd name="connsiteX2" fmla="*/ 762000 w 9471660"/>
              <a:gd name="connsiteY2" fmla="*/ 1573898 h 1576627"/>
              <a:gd name="connsiteX3" fmla="*/ 1028946 w 9471660"/>
              <a:gd name="connsiteY3" fmla="*/ 1465744 h 1576627"/>
              <a:gd name="connsiteX4" fmla="*/ 1334729 w 9471660"/>
              <a:gd name="connsiteY4" fmla="*/ 1274998 h 1576627"/>
              <a:gd name="connsiteX5" fmla="*/ 1795616 w 9471660"/>
              <a:gd name="connsiteY5" fmla="*/ 1160205 h 1576627"/>
              <a:gd name="connsiteX6" fmla="*/ 2143924 w 9471660"/>
              <a:gd name="connsiteY6" fmla="*/ 1206418 h 1576627"/>
              <a:gd name="connsiteX7" fmla="*/ 2396121 w 9471660"/>
              <a:gd name="connsiteY7" fmla="*/ 1148162 h 1576627"/>
              <a:gd name="connsiteX8" fmla="*/ 2677815 w 9471660"/>
              <a:gd name="connsiteY8" fmla="*/ 1095805 h 1576627"/>
              <a:gd name="connsiteX9" fmla="*/ 2948940 w 9471660"/>
              <a:gd name="connsiteY9" fmla="*/ 1120140 h 1576627"/>
              <a:gd name="connsiteX10" fmla="*/ 3512820 w 9471660"/>
              <a:gd name="connsiteY10" fmla="*/ 1120140 h 1576627"/>
              <a:gd name="connsiteX11" fmla="*/ 3939540 w 9471660"/>
              <a:gd name="connsiteY11" fmla="*/ 1112520 h 1576627"/>
              <a:gd name="connsiteX12" fmla="*/ 4305300 w 9471660"/>
              <a:gd name="connsiteY12" fmla="*/ 1127760 h 1576627"/>
              <a:gd name="connsiteX13" fmla="*/ 4754880 w 9471660"/>
              <a:gd name="connsiteY13" fmla="*/ 1074420 h 1576627"/>
              <a:gd name="connsiteX14" fmla="*/ 5181600 w 9471660"/>
              <a:gd name="connsiteY14" fmla="*/ 1013460 h 1576627"/>
              <a:gd name="connsiteX15" fmla="*/ 5455920 w 9471660"/>
              <a:gd name="connsiteY15" fmla="*/ 990600 h 1576627"/>
              <a:gd name="connsiteX16" fmla="*/ 5943600 w 9471660"/>
              <a:gd name="connsiteY16" fmla="*/ 929640 h 1576627"/>
              <a:gd name="connsiteX17" fmla="*/ 6438900 w 9471660"/>
              <a:gd name="connsiteY17" fmla="*/ 929640 h 1576627"/>
              <a:gd name="connsiteX18" fmla="*/ 6842761 w 9471660"/>
              <a:gd name="connsiteY18" fmla="*/ 680393 h 1576627"/>
              <a:gd name="connsiteX19" fmla="*/ 7362149 w 9471660"/>
              <a:gd name="connsiteY19" fmla="*/ 462116 h 1576627"/>
              <a:gd name="connsiteX20" fmla="*/ 7800668 w 9471660"/>
              <a:gd name="connsiteY20" fmla="*/ 367235 h 1576627"/>
              <a:gd name="connsiteX21" fmla="*/ 8307029 w 9471660"/>
              <a:gd name="connsiteY21" fmla="*/ 256869 h 1576627"/>
              <a:gd name="connsiteX22" fmla="*/ 8821993 w 9471660"/>
              <a:gd name="connsiteY22" fmla="*/ 231059 h 1576627"/>
              <a:gd name="connsiteX23" fmla="*/ 9250680 w 9471660"/>
              <a:gd name="connsiteY23" fmla="*/ 62680 h 1576627"/>
              <a:gd name="connsiteX24" fmla="*/ 9471660 w 9471660"/>
              <a:gd name="connsiteY24" fmla="*/ 0 h 157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471660" h="1576627">
                <a:moveTo>
                  <a:pt x="0" y="1562100"/>
                </a:moveTo>
                <a:cubicBezTo>
                  <a:pt x="214630" y="1568450"/>
                  <a:pt x="222782" y="1543666"/>
                  <a:pt x="349782" y="1545632"/>
                </a:cubicBezTo>
                <a:cubicBezTo>
                  <a:pt x="476782" y="1547598"/>
                  <a:pt x="648806" y="1587213"/>
                  <a:pt x="762000" y="1573898"/>
                </a:cubicBezTo>
                <a:cubicBezTo>
                  <a:pt x="875194" y="1560583"/>
                  <a:pt x="933491" y="1515561"/>
                  <a:pt x="1028946" y="1465744"/>
                </a:cubicBezTo>
                <a:cubicBezTo>
                  <a:pt x="1124401" y="1415927"/>
                  <a:pt x="1206951" y="1325921"/>
                  <a:pt x="1334729" y="1274998"/>
                </a:cubicBezTo>
                <a:cubicBezTo>
                  <a:pt x="1462507" y="1224075"/>
                  <a:pt x="1660750" y="1171635"/>
                  <a:pt x="1795616" y="1160205"/>
                </a:cubicBezTo>
                <a:cubicBezTo>
                  <a:pt x="1930482" y="1148775"/>
                  <a:pt x="2043840" y="1208425"/>
                  <a:pt x="2143924" y="1206418"/>
                </a:cubicBezTo>
                <a:cubicBezTo>
                  <a:pt x="2244008" y="1204411"/>
                  <a:pt x="2307139" y="1166598"/>
                  <a:pt x="2396121" y="1148162"/>
                </a:cubicBezTo>
                <a:cubicBezTo>
                  <a:pt x="2485103" y="1129726"/>
                  <a:pt x="2585679" y="1100475"/>
                  <a:pt x="2677815" y="1095805"/>
                </a:cubicBezTo>
                <a:cubicBezTo>
                  <a:pt x="2769951" y="1091135"/>
                  <a:pt x="2809773" y="1116084"/>
                  <a:pt x="2948940" y="1120140"/>
                </a:cubicBezTo>
                <a:cubicBezTo>
                  <a:pt x="3088107" y="1124196"/>
                  <a:pt x="3347720" y="1121410"/>
                  <a:pt x="3512820" y="1120140"/>
                </a:cubicBezTo>
                <a:cubicBezTo>
                  <a:pt x="3677920" y="1118870"/>
                  <a:pt x="3807460" y="1111250"/>
                  <a:pt x="3939540" y="1112520"/>
                </a:cubicBezTo>
                <a:cubicBezTo>
                  <a:pt x="4071620" y="1113790"/>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79770" y="939800"/>
                  <a:pt x="5943600" y="929640"/>
                </a:cubicBezTo>
                <a:cubicBezTo>
                  <a:pt x="6107430" y="919480"/>
                  <a:pt x="6289040" y="971181"/>
                  <a:pt x="6438900" y="929640"/>
                </a:cubicBezTo>
                <a:cubicBezTo>
                  <a:pt x="6588760" y="888099"/>
                  <a:pt x="6688886" y="758314"/>
                  <a:pt x="6842761" y="680393"/>
                </a:cubicBezTo>
                <a:cubicBezTo>
                  <a:pt x="6996636" y="602472"/>
                  <a:pt x="7202498" y="514309"/>
                  <a:pt x="7362149" y="462116"/>
                </a:cubicBezTo>
                <a:cubicBezTo>
                  <a:pt x="7521800" y="409923"/>
                  <a:pt x="7643188" y="401443"/>
                  <a:pt x="7800668" y="367235"/>
                </a:cubicBezTo>
                <a:cubicBezTo>
                  <a:pt x="7958148" y="333027"/>
                  <a:pt x="8136808" y="279565"/>
                  <a:pt x="8307029" y="256869"/>
                </a:cubicBezTo>
                <a:cubicBezTo>
                  <a:pt x="8477250" y="234173"/>
                  <a:pt x="8664718" y="263424"/>
                  <a:pt x="8821993" y="231059"/>
                </a:cubicBezTo>
                <a:cubicBezTo>
                  <a:pt x="8979268" y="198694"/>
                  <a:pt x="9132570" y="138880"/>
                  <a:pt x="9250680" y="62680"/>
                </a:cubicBezTo>
                <a:cubicBezTo>
                  <a:pt x="9368790" y="-1352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CFAFDEAE-FCFC-4FBE-A15E-E86E830DDF56}"/>
              </a:ext>
            </a:extLst>
          </p:cNvPr>
          <p:cNvSpPr txBox="1"/>
          <p:nvPr/>
        </p:nvSpPr>
        <p:spPr>
          <a:xfrm>
            <a:off x="6140583" y="1244337"/>
            <a:ext cx="168699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ground surface</a:t>
            </a:r>
          </a:p>
        </p:txBody>
      </p:sp>
      <p:sp>
        <p:nvSpPr>
          <p:cNvPr id="14" name="Freeform: Shape 13">
            <a:extLst>
              <a:ext uri="{FF2B5EF4-FFF2-40B4-BE49-F238E27FC236}">
                <a16:creationId xmlns:a16="http://schemas.microsoft.com/office/drawing/2014/main" id="{D1B3E5B4-3BB6-40C3-BBF2-344F3885C866}"/>
              </a:ext>
            </a:extLst>
          </p:cNvPr>
          <p:cNvSpPr/>
          <p:nvPr/>
        </p:nvSpPr>
        <p:spPr>
          <a:xfrm>
            <a:off x="1071562" y="3102311"/>
            <a:ext cx="7177487" cy="1165811"/>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27593"/>
              <a:gd name="connsiteX1" fmla="*/ 556260 w 9471660"/>
              <a:gd name="connsiteY1" fmla="*/ 1584960 h 1627593"/>
              <a:gd name="connsiteX2" fmla="*/ 762000 w 9471660"/>
              <a:gd name="connsiteY2" fmla="*/ 1623060 h 1627593"/>
              <a:gd name="connsiteX3" fmla="*/ 1028946 w 9471660"/>
              <a:gd name="connsiteY3" fmla="*/ 1613227 h 1627593"/>
              <a:gd name="connsiteX4" fmla="*/ 1295400 w 9471660"/>
              <a:gd name="connsiteY4" fmla="*/ 1501140 h 1627593"/>
              <a:gd name="connsiteX5" fmla="*/ 1638300 w 9471660"/>
              <a:gd name="connsiteY5" fmla="*/ 1524000 h 1627593"/>
              <a:gd name="connsiteX6" fmla="*/ 1996440 w 9471660"/>
              <a:gd name="connsiteY6" fmla="*/ 1432560 h 1627593"/>
              <a:gd name="connsiteX7" fmla="*/ 2346960 w 9471660"/>
              <a:gd name="connsiteY7" fmla="*/ 1226820 h 1627593"/>
              <a:gd name="connsiteX8" fmla="*/ 2697480 w 9471660"/>
              <a:gd name="connsiteY8" fmla="*/ 1203960 h 1627593"/>
              <a:gd name="connsiteX9" fmla="*/ 2948940 w 9471660"/>
              <a:gd name="connsiteY9" fmla="*/ 1120140 h 1627593"/>
              <a:gd name="connsiteX10" fmla="*/ 3512820 w 9471660"/>
              <a:gd name="connsiteY10" fmla="*/ 1120140 h 1627593"/>
              <a:gd name="connsiteX11" fmla="*/ 3939540 w 9471660"/>
              <a:gd name="connsiteY11" fmla="*/ 1112520 h 1627593"/>
              <a:gd name="connsiteX12" fmla="*/ 4305300 w 9471660"/>
              <a:gd name="connsiteY12" fmla="*/ 1127760 h 1627593"/>
              <a:gd name="connsiteX13" fmla="*/ 4754880 w 9471660"/>
              <a:gd name="connsiteY13" fmla="*/ 1074420 h 1627593"/>
              <a:gd name="connsiteX14" fmla="*/ 5181600 w 9471660"/>
              <a:gd name="connsiteY14" fmla="*/ 1013460 h 1627593"/>
              <a:gd name="connsiteX15" fmla="*/ 5455920 w 9471660"/>
              <a:gd name="connsiteY15" fmla="*/ 990600 h 1627593"/>
              <a:gd name="connsiteX16" fmla="*/ 5943600 w 9471660"/>
              <a:gd name="connsiteY16" fmla="*/ 929640 h 1627593"/>
              <a:gd name="connsiteX17" fmla="*/ 6438900 w 9471660"/>
              <a:gd name="connsiteY17" fmla="*/ 929640 h 1627593"/>
              <a:gd name="connsiteX18" fmla="*/ 6842760 w 9471660"/>
              <a:gd name="connsiteY18" fmla="*/ 975360 h 1627593"/>
              <a:gd name="connsiteX19" fmla="*/ 7322820 w 9471660"/>
              <a:gd name="connsiteY19" fmla="*/ 609600 h 1627593"/>
              <a:gd name="connsiteX20" fmla="*/ 7810500 w 9471660"/>
              <a:gd name="connsiteY20" fmla="*/ 563880 h 1627593"/>
              <a:gd name="connsiteX21" fmla="*/ 8267700 w 9471660"/>
              <a:gd name="connsiteY21" fmla="*/ 571500 h 1627593"/>
              <a:gd name="connsiteX22" fmla="*/ 8763000 w 9471660"/>
              <a:gd name="connsiteY22" fmla="*/ 457200 h 1627593"/>
              <a:gd name="connsiteX23" fmla="*/ 9250680 w 9471660"/>
              <a:gd name="connsiteY23" fmla="*/ 190500 h 1627593"/>
              <a:gd name="connsiteX24" fmla="*/ 9471660 w 9471660"/>
              <a:gd name="connsiteY24" fmla="*/ 0 h 1627593"/>
              <a:gd name="connsiteX0" fmla="*/ 0 w 9471660"/>
              <a:gd name="connsiteY0" fmla="*/ 1562100 h 1630327"/>
              <a:gd name="connsiteX1" fmla="*/ 320285 w 9471660"/>
              <a:gd name="connsiteY1" fmla="*/ 1545631 h 1630327"/>
              <a:gd name="connsiteX2" fmla="*/ 762000 w 9471660"/>
              <a:gd name="connsiteY2" fmla="*/ 1623060 h 1630327"/>
              <a:gd name="connsiteX3" fmla="*/ 1028946 w 9471660"/>
              <a:gd name="connsiteY3" fmla="*/ 1613227 h 1630327"/>
              <a:gd name="connsiteX4" fmla="*/ 1295400 w 9471660"/>
              <a:gd name="connsiteY4" fmla="*/ 1501140 h 1630327"/>
              <a:gd name="connsiteX5" fmla="*/ 1638300 w 9471660"/>
              <a:gd name="connsiteY5" fmla="*/ 1524000 h 1630327"/>
              <a:gd name="connsiteX6" fmla="*/ 1996440 w 9471660"/>
              <a:gd name="connsiteY6" fmla="*/ 1432560 h 1630327"/>
              <a:gd name="connsiteX7" fmla="*/ 2346960 w 9471660"/>
              <a:gd name="connsiteY7" fmla="*/ 1226820 h 1630327"/>
              <a:gd name="connsiteX8" fmla="*/ 2697480 w 9471660"/>
              <a:gd name="connsiteY8" fmla="*/ 1203960 h 1630327"/>
              <a:gd name="connsiteX9" fmla="*/ 2948940 w 9471660"/>
              <a:gd name="connsiteY9" fmla="*/ 1120140 h 1630327"/>
              <a:gd name="connsiteX10" fmla="*/ 3512820 w 9471660"/>
              <a:gd name="connsiteY10" fmla="*/ 1120140 h 1630327"/>
              <a:gd name="connsiteX11" fmla="*/ 3939540 w 9471660"/>
              <a:gd name="connsiteY11" fmla="*/ 1112520 h 1630327"/>
              <a:gd name="connsiteX12" fmla="*/ 4305300 w 9471660"/>
              <a:gd name="connsiteY12" fmla="*/ 1127760 h 1630327"/>
              <a:gd name="connsiteX13" fmla="*/ 4754880 w 9471660"/>
              <a:gd name="connsiteY13" fmla="*/ 1074420 h 1630327"/>
              <a:gd name="connsiteX14" fmla="*/ 5181600 w 9471660"/>
              <a:gd name="connsiteY14" fmla="*/ 1013460 h 1630327"/>
              <a:gd name="connsiteX15" fmla="*/ 5455920 w 9471660"/>
              <a:gd name="connsiteY15" fmla="*/ 990600 h 1630327"/>
              <a:gd name="connsiteX16" fmla="*/ 5943600 w 9471660"/>
              <a:gd name="connsiteY16" fmla="*/ 929640 h 1630327"/>
              <a:gd name="connsiteX17" fmla="*/ 6438900 w 9471660"/>
              <a:gd name="connsiteY17" fmla="*/ 929640 h 1630327"/>
              <a:gd name="connsiteX18" fmla="*/ 6842760 w 9471660"/>
              <a:gd name="connsiteY18" fmla="*/ 975360 h 1630327"/>
              <a:gd name="connsiteX19" fmla="*/ 7322820 w 9471660"/>
              <a:gd name="connsiteY19" fmla="*/ 609600 h 1630327"/>
              <a:gd name="connsiteX20" fmla="*/ 7810500 w 9471660"/>
              <a:gd name="connsiteY20" fmla="*/ 563880 h 1630327"/>
              <a:gd name="connsiteX21" fmla="*/ 8267700 w 9471660"/>
              <a:gd name="connsiteY21" fmla="*/ 571500 h 1630327"/>
              <a:gd name="connsiteX22" fmla="*/ 8763000 w 9471660"/>
              <a:gd name="connsiteY22" fmla="*/ 457200 h 1630327"/>
              <a:gd name="connsiteX23" fmla="*/ 9250680 w 9471660"/>
              <a:gd name="connsiteY23" fmla="*/ 190500 h 1630327"/>
              <a:gd name="connsiteX24" fmla="*/ 9471660 w 9471660"/>
              <a:gd name="connsiteY24" fmla="*/ 0 h 1630327"/>
              <a:gd name="connsiteX0" fmla="*/ 0 w 9471660"/>
              <a:gd name="connsiteY0" fmla="*/ 1562100 h 1613357"/>
              <a:gd name="connsiteX1" fmla="*/ 320285 w 9471660"/>
              <a:gd name="connsiteY1" fmla="*/ 1545631 h 1613357"/>
              <a:gd name="connsiteX2" fmla="*/ 820994 w 9471660"/>
              <a:gd name="connsiteY2" fmla="*/ 1475576 h 1613357"/>
              <a:gd name="connsiteX3" fmla="*/ 1028946 w 9471660"/>
              <a:gd name="connsiteY3" fmla="*/ 1613227 h 1613357"/>
              <a:gd name="connsiteX4" fmla="*/ 1295400 w 9471660"/>
              <a:gd name="connsiteY4" fmla="*/ 1501140 h 1613357"/>
              <a:gd name="connsiteX5" fmla="*/ 1638300 w 9471660"/>
              <a:gd name="connsiteY5" fmla="*/ 1524000 h 1613357"/>
              <a:gd name="connsiteX6" fmla="*/ 1996440 w 9471660"/>
              <a:gd name="connsiteY6" fmla="*/ 1432560 h 1613357"/>
              <a:gd name="connsiteX7" fmla="*/ 2346960 w 9471660"/>
              <a:gd name="connsiteY7" fmla="*/ 1226820 h 1613357"/>
              <a:gd name="connsiteX8" fmla="*/ 2697480 w 9471660"/>
              <a:gd name="connsiteY8" fmla="*/ 1203960 h 1613357"/>
              <a:gd name="connsiteX9" fmla="*/ 2948940 w 9471660"/>
              <a:gd name="connsiteY9" fmla="*/ 1120140 h 1613357"/>
              <a:gd name="connsiteX10" fmla="*/ 3512820 w 9471660"/>
              <a:gd name="connsiteY10" fmla="*/ 1120140 h 1613357"/>
              <a:gd name="connsiteX11" fmla="*/ 3939540 w 9471660"/>
              <a:gd name="connsiteY11" fmla="*/ 1112520 h 1613357"/>
              <a:gd name="connsiteX12" fmla="*/ 4305300 w 9471660"/>
              <a:gd name="connsiteY12" fmla="*/ 1127760 h 1613357"/>
              <a:gd name="connsiteX13" fmla="*/ 4754880 w 9471660"/>
              <a:gd name="connsiteY13" fmla="*/ 1074420 h 1613357"/>
              <a:gd name="connsiteX14" fmla="*/ 5181600 w 9471660"/>
              <a:gd name="connsiteY14" fmla="*/ 1013460 h 1613357"/>
              <a:gd name="connsiteX15" fmla="*/ 5455920 w 9471660"/>
              <a:gd name="connsiteY15" fmla="*/ 990600 h 1613357"/>
              <a:gd name="connsiteX16" fmla="*/ 5943600 w 9471660"/>
              <a:gd name="connsiteY16" fmla="*/ 929640 h 1613357"/>
              <a:gd name="connsiteX17" fmla="*/ 6438900 w 9471660"/>
              <a:gd name="connsiteY17" fmla="*/ 929640 h 1613357"/>
              <a:gd name="connsiteX18" fmla="*/ 6842760 w 9471660"/>
              <a:gd name="connsiteY18" fmla="*/ 975360 h 1613357"/>
              <a:gd name="connsiteX19" fmla="*/ 7322820 w 9471660"/>
              <a:gd name="connsiteY19" fmla="*/ 609600 h 1613357"/>
              <a:gd name="connsiteX20" fmla="*/ 7810500 w 9471660"/>
              <a:gd name="connsiteY20" fmla="*/ 563880 h 1613357"/>
              <a:gd name="connsiteX21" fmla="*/ 8267700 w 9471660"/>
              <a:gd name="connsiteY21" fmla="*/ 571500 h 1613357"/>
              <a:gd name="connsiteX22" fmla="*/ 8763000 w 9471660"/>
              <a:gd name="connsiteY22" fmla="*/ 457200 h 1613357"/>
              <a:gd name="connsiteX23" fmla="*/ 9250680 w 9471660"/>
              <a:gd name="connsiteY23" fmla="*/ 190500 h 1613357"/>
              <a:gd name="connsiteX24" fmla="*/ 9471660 w 9471660"/>
              <a:gd name="connsiteY24" fmla="*/ 0 h 161335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638300 w 9471660"/>
              <a:gd name="connsiteY5" fmla="*/ 1524000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1996440 w 9471660"/>
              <a:gd name="connsiteY6" fmla="*/ 1432560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346960 w 9471660"/>
              <a:gd name="connsiteY7" fmla="*/ 1226820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697480 w 9471660"/>
              <a:gd name="connsiteY8" fmla="*/ 1203960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2948940 w 9471660"/>
              <a:gd name="connsiteY9" fmla="*/ 1120140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12820 w 9471660"/>
              <a:gd name="connsiteY10" fmla="*/ 1120140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42760 w 9471660"/>
              <a:gd name="connsiteY18" fmla="*/ 975360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22820 w 9471660"/>
              <a:gd name="connsiteY19" fmla="*/ 609600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67700 w 9471660"/>
              <a:gd name="connsiteY21" fmla="*/ 571500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10500 w 9471660"/>
              <a:gd name="connsiteY20" fmla="*/ 563880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763000 w 9471660"/>
              <a:gd name="connsiteY22" fmla="*/ 457200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50680 w 9471660"/>
              <a:gd name="connsiteY23" fmla="*/ 190500 h 1564247"/>
              <a:gd name="connsiteX24" fmla="*/ 9471660 w 9471660"/>
              <a:gd name="connsiteY24" fmla="*/ 0 h 1564247"/>
              <a:gd name="connsiteX0" fmla="*/ 0 w 9471660"/>
              <a:gd name="connsiteY0" fmla="*/ 1562100 h 1564247"/>
              <a:gd name="connsiteX1" fmla="*/ 320285 w 9471660"/>
              <a:gd name="connsiteY1" fmla="*/ 1545631 h 1564247"/>
              <a:gd name="connsiteX2" fmla="*/ 820994 w 9471660"/>
              <a:gd name="connsiteY2" fmla="*/ 1475576 h 1564247"/>
              <a:gd name="connsiteX3" fmla="*/ 1146934 w 9471660"/>
              <a:gd name="connsiteY3" fmla="*/ 1554233 h 1564247"/>
              <a:gd name="connsiteX4" fmla="*/ 1295400 w 9471660"/>
              <a:gd name="connsiteY4" fmla="*/ 1501140 h 1564247"/>
              <a:gd name="connsiteX5" fmla="*/ 1736622 w 9471660"/>
              <a:gd name="connsiteY5" fmla="*/ 1366683 h 1564247"/>
              <a:gd name="connsiteX6" fmla="*/ 2094762 w 9471660"/>
              <a:gd name="connsiteY6" fmla="*/ 1285076 h 1564247"/>
              <a:gd name="connsiteX7" fmla="*/ 2435451 w 9471660"/>
              <a:gd name="connsiteY7" fmla="*/ 1325142 h 1564247"/>
              <a:gd name="connsiteX8" fmla="*/ 2825300 w 9471660"/>
              <a:gd name="connsiteY8" fmla="*/ 1243289 h 1564247"/>
              <a:gd name="connsiteX9" fmla="*/ 3175082 w 9471660"/>
              <a:gd name="connsiteY9" fmla="*/ 1080811 h 1564247"/>
              <a:gd name="connsiteX10" fmla="*/ 3552149 w 9471660"/>
              <a:gd name="connsiteY10" fmla="*/ 1149636 h 1564247"/>
              <a:gd name="connsiteX11" fmla="*/ 3939540 w 9471660"/>
              <a:gd name="connsiteY11" fmla="*/ 1112520 h 1564247"/>
              <a:gd name="connsiteX12" fmla="*/ 4305300 w 9471660"/>
              <a:gd name="connsiteY12" fmla="*/ 1127760 h 1564247"/>
              <a:gd name="connsiteX13" fmla="*/ 4754880 w 9471660"/>
              <a:gd name="connsiteY13" fmla="*/ 1074420 h 1564247"/>
              <a:gd name="connsiteX14" fmla="*/ 5181600 w 9471660"/>
              <a:gd name="connsiteY14" fmla="*/ 1013460 h 1564247"/>
              <a:gd name="connsiteX15" fmla="*/ 5455920 w 9471660"/>
              <a:gd name="connsiteY15" fmla="*/ 990600 h 1564247"/>
              <a:gd name="connsiteX16" fmla="*/ 5943600 w 9471660"/>
              <a:gd name="connsiteY16" fmla="*/ 929640 h 1564247"/>
              <a:gd name="connsiteX17" fmla="*/ 6438900 w 9471660"/>
              <a:gd name="connsiteY17" fmla="*/ 929640 h 1564247"/>
              <a:gd name="connsiteX18" fmla="*/ 6832928 w 9471660"/>
              <a:gd name="connsiteY18" fmla="*/ 847541 h 1564247"/>
              <a:gd name="connsiteX19" fmla="*/ 7352317 w 9471660"/>
              <a:gd name="connsiteY19" fmla="*/ 530942 h 1564247"/>
              <a:gd name="connsiteX20" fmla="*/ 7839997 w 9471660"/>
              <a:gd name="connsiteY20" fmla="*/ 603209 h 1564247"/>
              <a:gd name="connsiteX21" fmla="*/ 8297197 w 9471660"/>
              <a:gd name="connsiteY21" fmla="*/ 473178 h 1564247"/>
              <a:gd name="connsiteX22" fmla="*/ 8821994 w 9471660"/>
              <a:gd name="connsiteY22" fmla="*/ 398207 h 1564247"/>
              <a:gd name="connsiteX23" fmla="*/ 9240848 w 9471660"/>
              <a:gd name="connsiteY23" fmla="*/ 131506 h 1564247"/>
              <a:gd name="connsiteX24" fmla="*/ 9471660 w 9471660"/>
              <a:gd name="connsiteY24" fmla="*/ 0 h 1564247"/>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32928 w 9569982"/>
              <a:gd name="connsiteY18" fmla="*/ 837709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438900 w 9569982"/>
              <a:gd name="connsiteY17" fmla="*/ 919808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 name="connsiteX0" fmla="*/ 0 w 9569982"/>
              <a:gd name="connsiteY0" fmla="*/ 1552268 h 1554415"/>
              <a:gd name="connsiteX1" fmla="*/ 320285 w 9569982"/>
              <a:gd name="connsiteY1" fmla="*/ 1535799 h 1554415"/>
              <a:gd name="connsiteX2" fmla="*/ 820994 w 9569982"/>
              <a:gd name="connsiteY2" fmla="*/ 1465744 h 1554415"/>
              <a:gd name="connsiteX3" fmla="*/ 1146934 w 9569982"/>
              <a:gd name="connsiteY3" fmla="*/ 1544401 h 1554415"/>
              <a:gd name="connsiteX4" fmla="*/ 1295400 w 9569982"/>
              <a:gd name="connsiteY4" fmla="*/ 1491308 h 1554415"/>
              <a:gd name="connsiteX5" fmla="*/ 1736622 w 9569982"/>
              <a:gd name="connsiteY5" fmla="*/ 1356851 h 1554415"/>
              <a:gd name="connsiteX6" fmla="*/ 2094762 w 9569982"/>
              <a:gd name="connsiteY6" fmla="*/ 1275244 h 1554415"/>
              <a:gd name="connsiteX7" fmla="*/ 2435451 w 9569982"/>
              <a:gd name="connsiteY7" fmla="*/ 1315310 h 1554415"/>
              <a:gd name="connsiteX8" fmla="*/ 2825300 w 9569982"/>
              <a:gd name="connsiteY8" fmla="*/ 1233457 h 1554415"/>
              <a:gd name="connsiteX9" fmla="*/ 3175082 w 9569982"/>
              <a:gd name="connsiteY9" fmla="*/ 1070979 h 1554415"/>
              <a:gd name="connsiteX10" fmla="*/ 3552149 w 9569982"/>
              <a:gd name="connsiteY10" fmla="*/ 1139804 h 1554415"/>
              <a:gd name="connsiteX11" fmla="*/ 3939540 w 9569982"/>
              <a:gd name="connsiteY11" fmla="*/ 1102688 h 1554415"/>
              <a:gd name="connsiteX12" fmla="*/ 4305300 w 9569982"/>
              <a:gd name="connsiteY12" fmla="*/ 1117928 h 1554415"/>
              <a:gd name="connsiteX13" fmla="*/ 4754880 w 9569982"/>
              <a:gd name="connsiteY13" fmla="*/ 1064588 h 1554415"/>
              <a:gd name="connsiteX14" fmla="*/ 5181600 w 9569982"/>
              <a:gd name="connsiteY14" fmla="*/ 1003628 h 1554415"/>
              <a:gd name="connsiteX15" fmla="*/ 5455920 w 9569982"/>
              <a:gd name="connsiteY15" fmla="*/ 980768 h 1554415"/>
              <a:gd name="connsiteX16" fmla="*/ 5943600 w 9569982"/>
              <a:gd name="connsiteY16" fmla="*/ 919808 h 1554415"/>
              <a:gd name="connsiteX17" fmla="*/ 6350409 w 9569982"/>
              <a:gd name="connsiteY17" fmla="*/ 821485 h 1554415"/>
              <a:gd name="connsiteX18" fmla="*/ 6862425 w 9569982"/>
              <a:gd name="connsiteY18" fmla="*/ 719722 h 1554415"/>
              <a:gd name="connsiteX19" fmla="*/ 7352317 w 9569982"/>
              <a:gd name="connsiteY19" fmla="*/ 521110 h 1554415"/>
              <a:gd name="connsiteX20" fmla="*/ 7839997 w 9569982"/>
              <a:gd name="connsiteY20" fmla="*/ 593377 h 1554415"/>
              <a:gd name="connsiteX21" fmla="*/ 8297197 w 9569982"/>
              <a:gd name="connsiteY21" fmla="*/ 463346 h 1554415"/>
              <a:gd name="connsiteX22" fmla="*/ 8821994 w 9569982"/>
              <a:gd name="connsiteY22" fmla="*/ 388375 h 1554415"/>
              <a:gd name="connsiteX23" fmla="*/ 9240848 w 9569982"/>
              <a:gd name="connsiteY23" fmla="*/ 121674 h 1554415"/>
              <a:gd name="connsiteX24" fmla="*/ 9569982 w 9569982"/>
              <a:gd name="connsiteY24" fmla="*/ 0 h 155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69982" h="1554415">
                <a:moveTo>
                  <a:pt x="0" y="1552268"/>
                </a:moveTo>
                <a:cubicBezTo>
                  <a:pt x="214630" y="1558618"/>
                  <a:pt x="183453" y="1550220"/>
                  <a:pt x="320285" y="1535799"/>
                </a:cubicBezTo>
                <a:cubicBezTo>
                  <a:pt x="457117" y="1521378"/>
                  <a:pt x="683219" y="1464310"/>
                  <a:pt x="820994" y="1465744"/>
                </a:cubicBezTo>
                <a:cubicBezTo>
                  <a:pt x="958769" y="1467178"/>
                  <a:pt x="1067866" y="1540140"/>
                  <a:pt x="1146934" y="1544401"/>
                </a:cubicBezTo>
                <a:cubicBezTo>
                  <a:pt x="1226002" y="1548662"/>
                  <a:pt x="1197119" y="1522566"/>
                  <a:pt x="1295400" y="1491308"/>
                </a:cubicBezTo>
                <a:cubicBezTo>
                  <a:pt x="1393681" y="1460050"/>
                  <a:pt x="1603395" y="1392862"/>
                  <a:pt x="1736622" y="1356851"/>
                </a:cubicBezTo>
                <a:cubicBezTo>
                  <a:pt x="1869849" y="1320840"/>
                  <a:pt x="1978291" y="1282168"/>
                  <a:pt x="2094762" y="1275244"/>
                </a:cubicBezTo>
                <a:cubicBezTo>
                  <a:pt x="2211234" y="1268321"/>
                  <a:pt x="2313695" y="1322274"/>
                  <a:pt x="2435451" y="1315310"/>
                </a:cubicBezTo>
                <a:cubicBezTo>
                  <a:pt x="2557207" y="1308346"/>
                  <a:pt x="2702028" y="1274179"/>
                  <a:pt x="2825300" y="1233457"/>
                </a:cubicBezTo>
                <a:cubicBezTo>
                  <a:pt x="2948572" y="1192735"/>
                  <a:pt x="3053941" y="1086588"/>
                  <a:pt x="3175082" y="1070979"/>
                </a:cubicBezTo>
                <a:cubicBezTo>
                  <a:pt x="3296224" y="1055370"/>
                  <a:pt x="3424739" y="1134519"/>
                  <a:pt x="3552149" y="1139804"/>
                </a:cubicBezTo>
                <a:cubicBezTo>
                  <a:pt x="3679559" y="1145089"/>
                  <a:pt x="3814015" y="1106334"/>
                  <a:pt x="3939540" y="1102688"/>
                </a:cubicBezTo>
                <a:cubicBezTo>
                  <a:pt x="4065065" y="1099042"/>
                  <a:pt x="4169410" y="1124278"/>
                  <a:pt x="4305300" y="1117928"/>
                </a:cubicBezTo>
                <a:cubicBezTo>
                  <a:pt x="4441190" y="1111578"/>
                  <a:pt x="4608830" y="1083638"/>
                  <a:pt x="4754880" y="1064588"/>
                </a:cubicBezTo>
                <a:cubicBezTo>
                  <a:pt x="4900930" y="1045538"/>
                  <a:pt x="5064760" y="1017598"/>
                  <a:pt x="5181600" y="1003628"/>
                </a:cubicBezTo>
                <a:cubicBezTo>
                  <a:pt x="5298440" y="989658"/>
                  <a:pt x="5328920" y="994738"/>
                  <a:pt x="5455920" y="980768"/>
                </a:cubicBezTo>
                <a:cubicBezTo>
                  <a:pt x="5582920" y="966798"/>
                  <a:pt x="5794519" y="946355"/>
                  <a:pt x="5943600" y="919808"/>
                </a:cubicBezTo>
                <a:cubicBezTo>
                  <a:pt x="6092681" y="893261"/>
                  <a:pt x="6197272" y="854833"/>
                  <a:pt x="6350409" y="821485"/>
                </a:cubicBezTo>
                <a:cubicBezTo>
                  <a:pt x="6503547" y="788137"/>
                  <a:pt x="6695440" y="769785"/>
                  <a:pt x="6862425" y="719722"/>
                </a:cubicBezTo>
                <a:cubicBezTo>
                  <a:pt x="7029410" y="669660"/>
                  <a:pt x="7189388" y="542168"/>
                  <a:pt x="7352317" y="521110"/>
                </a:cubicBezTo>
                <a:cubicBezTo>
                  <a:pt x="7515246" y="500052"/>
                  <a:pt x="7682517" y="603004"/>
                  <a:pt x="7839997" y="593377"/>
                </a:cubicBezTo>
                <a:cubicBezTo>
                  <a:pt x="7997477" y="583750"/>
                  <a:pt x="8133531" y="497513"/>
                  <a:pt x="8297197" y="463346"/>
                </a:cubicBezTo>
                <a:cubicBezTo>
                  <a:pt x="8460863" y="429179"/>
                  <a:pt x="8664719" y="445320"/>
                  <a:pt x="8821994" y="388375"/>
                </a:cubicBezTo>
                <a:cubicBezTo>
                  <a:pt x="8979269" y="331430"/>
                  <a:pt x="9122738" y="197874"/>
                  <a:pt x="9240848" y="121674"/>
                </a:cubicBezTo>
                <a:cubicBezTo>
                  <a:pt x="9358958" y="45474"/>
                  <a:pt x="9518547" y="57150"/>
                  <a:pt x="9569982"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2E470B82-F8DB-44AA-95AB-5FDD92667AB7}"/>
              </a:ext>
            </a:extLst>
          </p:cNvPr>
          <p:cNvSpPr txBox="1"/>
          <p:nvPr/>
        </p:nvSpPr>
        <p:spPr>
          <a:xfrm>
            <a:off x="2654710" y="3583801"/>
            <a:ext cx="266945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equipotential surfaces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(equal gravity)</a:t>
            </a:r>
          </a:p>
        </p:txBody>
      </p:sp>
      <p:sp>
        <p:nvSpPr>
          <p:cNvPr id="16" name="Freeform: Shape 15">
            <a:extLst>
              <a:ext uri="{FF2B5EF4-FFF2-40B4-BE49-F238E27FC236}">
                <a16:creationId xmlns:a16="http://schemas.microsoft.com/office/drawing/2014/main" id="{003D04FF-8AD5-4606-AE96-41798079B9F1}"/>
              </a:ext>
            </a:extLst>
          </p:cNvPr>
          <p:cNvSpPr/>
          <p:nvPr/>
        </p:nvSpPr>
        <p:spPr>
          <a:xfrm>
            <a:off x="1020128" y="3488412"/>
            <a:ext cx="7103745" cy="1171877"/>
          </a:xfrm>
          <a:custGeom>
            <a:avLst/>
            <a:gdLst>
              <a:gd name="connsiteX0" fmla="*/ 0 w 9471660"/>
              <a:gd name="connsiteY0" fmla="*/ 1562100 h 1633674"/>
              <a:gd name="connsiteX1" fmla="*/ 556260 w 9471660"/>
              <a:gd name="connsiteY1" fmla="*/ 1584960 h 1633674"/>
              <a:gd name="connsiteX2" fmla="*/ 762000 w 9471660"/>
              <a:gd name="connsiteY2" fmla="*/ 1623060 h 1633674"/>
              <a:gd name="connsiteX3" fmla="*/ 960120 w 9471660"/>
              <a:gd name="connsiteY3" fmla="*/ 1623060 h 1633674"/>
              <a:gd name="connsiteX4" fmla="*/ 1295400 w 9471660"/>
              <a:gd name="connsiteY4" fmla="*/ 1501140 h 1633674"/>
              <a:gd name="connsiteX5" fmla="*/ 1638300 w 9471660"/>
              <a:gd name="connsiteY5" fmla="*/ 1524000 h 1633674"/>
              <a:gd name="connsiteX6" fmla="*/ 1996440 w 9471660"/>
              <a:gd name="connsiteY6" fmla="*/ 1432560 h 1633674"/>
              <a:gd name="connsiteX7" fmla="*/ 2346960 w 9471660"/>
              <a:gd name="connsiteY7" fmla="*/ 1226820 h 1633674"/>
              <a:gd name="connsiteX8" fmla="*/ 2697480 w 9471660"/>
              <a:gd name="connsiteY8" fmla="*/ 1203960 h 1633674"/>
              <a:gd name="connsiteX9" fmla="*/ 2948940 w 9471660"/>
              <a:gd name="connsiteY9" fmla="*/ 1120140 h 1633674"/>
              <a:gd name="connsiteX10" fmla="*/ 3512820 w 9471660"/>
              <a:gd name="connsiteY10" fmla="*/ 1120140 h 1633674"/>
              <a:gd name="connsiteX11" fmla="*/ 3939540 w 9471660"/>
              <a:gd name="connsiteY11" fmla="*/ 1112520 h 1633674"/>
              <a:gd name="connsiteX12" fmla="*/ 4305300 w 9471660"/>
              <a:gd name="connsiteY12" fmla="*/ 1127760 h 1633674"/>
              <a:gd name="connsiteX13" fmla="*/ 4754880 w 9471660"/>
              <a:gd name="connsiteY13" fmla="*/ 1074420 h 1633674"/>
              <a:gd name="connsiteX14" fmla="*/ 5181600 w 9471660"/>
              <a:gd name="connsiteY14" fmla="*/ 1013460 h 1633674"/>
              <a:gd name="connsiteX15" fmla="*/ 5455920 w 9471660"/>
              <a:gd name="connsiteY15" fmla="*/ 990600 h 1633674"/>
              <a:gd name="connsiteX16" fmla="*/ 5943600 w 9471660"/>
              <a:gd name="connsiteY16" fmla="*/ 929640 h 1633674"/>
              <a:gd name="connsiteX17" fmla="*/ 6438900 w 9471660"/>
              <a:gd name="connsiteY17" fmla="*/ 929640 h 1633674"/>
              <a:gd name="connsiteX18" fmla="*/ 6842760 w 9471660"/>
              <a:gd name="connsiteY18" fmla="*/ 975360 h 1633674"/>
              <a:gd name="connsiteX19" fmla="*/ 7322820 w 9471660"/>
              <a:gd name="connsiteY19" fmla="*/ 609600 h 1633674"/>
              <a:gd name="connsiteX20" fmla="*/ 7810500 w 9471660"/>
              <a:gd name="connsiteY20" fmla="*/ 563880 h 1633674"/>
              <a:gd name="connsiteX21" fmla="*/ 8267700 w 9471660"/>
              <a:gd name="connsiteY21" fmla="*/ 571500 h 1633674"/>
              <a:gd name="connsiteX22" fmla="*/ 8763000 w 9471660"/>
              <a:gd name="connsiteY22" fmla="*/ 457200 h 1633674"/>
              <a:gd name="connsiteX23" fmla="*/ 9250680 w 9471660"/>
              <a:gd name="connsiteY23" fmla="*/ 190500 h 1633674"/>
              <a:gd name="connsiteX24" fmla="*/ 9471660 w 9471660"/>
              <a:gd name="connsiteY24" fmla="*/ 0 h 1633674"/>
              <a:gd name="connsiteX0" fmla="*/ 0 w 9471660"/>
              <a:gd name="connsiteY0" fmla="*/ 1562100 h 1639219"/>
              <a:gd name="connsiteX1" fmla="*/ 556260 w 9471660"/>
              <a:gd name="connsiteY1" fmla="*/ 1486637 h 1639219"/>
              <a:gd name="connsiteX2" fmla="*/ 762000 w 9471660"/>
              <a:gd name="connsiteY2" fmla="*/ 1623060 h 1639219"/>
              <a:gd name="connsiteX3" fmla="*/ 960120 w 9471660"/>
              <a:gd name="connsiteY3" fmla="*/ 1623060 h 1639219"/>
              <a:gd name="connsiteX4" fmla="*/ 1295400 w 9471660"/>
              <a:gd name="connsiteY4" fmla="*/ 1501140 h 1639219"/>
              <a:gd name="connsiteX5" fmla="*/ 1638300 w 9471660"/>
              <a:gd name="connsiteY5" fmla="*/ 1524000 h 1639219"/>
              <a:gd name="connsiteX6" fmla="*/ 1996440 w 9471660"/>
              <a:gd name="connsiteY6" fmla="*/ 1432560 h 1639219"/>
              <a:gd name="connsiteX7" fmla="*/ 2346960 w 9471660"/>
              <a:gd name="connsiteY7" fmla="*/ 1226820 h 1639219"/>
              <a:gd name="connsiteX8" fmla="*/ 2697480 w 9471660"/>
              <a:gd name="connsiteY8" fmla="*/ 1203960 h 1639219"/>
              <a:gd name="connsiteX9" fmla="*/ 2948940 w 9471660"/>
              <a:gd name="connsiteY9" fmla="*/ 1120140 h 1639219"/>
              <a:gd name="connsiteX10" fmla="*/ 3512820 w 9471660"/>
              <a:gd name="connsiteY10" fmla="*/ 1120140 h 1639219"/>
              <a:gd name="connsiteX11" fmla="*/ 3939540 w 9471660"/>
              <a:gd name="connsiteY11" fmla="*/ 1112520 h 1639219"/>
              <a:gd name="connsiteX12" fmla="*/ 4305300 w 9471660"/>
              <a:gd name="connsiteY12" fmla="*/ 1127760 h 1639219"/>
              <a:gd name="connsiteX13" fmla="*/ 4754880 w 9471660"/>
              <a:gd name="connsiteY13" fmla="*/ 1074420 h 1639219"/>
              <a:gd name="connsiteX14" fmla="*/ 5181600 w 9471660"/>
              <a:gd name="connsiteY14" fmla="*/ 1013460 h 1639219"/>
              <a:gd name="connsiteX15" fmla="*/ 5455920 w 9471660"/>
              <a:gd name="connsiteY15" fmla="*/ 990600 h 1639219"/>
              <a:gd name="connsiteX16" fmla="*/ 5943600 w 9471660"/>
              <a:gd name="connsiteY16" fmla="*/ 929640 h 1639219"/>
              <a:gd name="connsiteX17" fmla="*/ 6438900 w 9471660"/>
              <a:gd name="connsiteY17" fmla="*/ 929640 h 1639219"/>
              <a:gd name="connsiteX18" fmla="*/ 6842760 w 9471660"/>
              <a:gd name="connsiteY18" fmla="*/ 975360 h 1639219"/>
              <a:gd name="connsiteX19" fmla="*/ 7322820 w 9471660"/>
              <a:gd name="connsiteY19" fmla="*/ 609600 h 1639219"/>
              <a:gd name="connsiteX20" fmla="*/ 7810500 w 9471660"/>
              <a:gd name="connsiteY20" fmla="*/ 563880 h 1639219"/>
              <a:gd name="connsiteX21" fmla="*/ 8267700 w 9471660"/>
              <a:gd name="connsiteY21" fmla="*/ 571500 h 1639219"/>
              <a:gd name="connsiteX22" fmla="*/ 8763000 w 9471660"/>
              <a:gd name="connsiteY22" fmla="*/ 457200 h 1639219"/>
              <a:gd name="connsiteX23" fmla="*/ 9250680 w 9471660"/>
              <a:gd name="connsiteY23" fmla="*/ 190500 h 1639219"/>
              <a:gd name="connsiteX24" fmla="*/ 9471660 w 9471660"/>
              <a:gd name="connsiteY24" fmla="*/ 0 h 1639219"/>
              <a:gd name="connsiteX0" fmla="*/ 0 w 9471660"/>
              <a:gd name="connsiteY0" fmla="*/ 1562100 h 1623066"/>
              <a:gd name="connsiteX1" fmla="*/ 556260 w 9471660"/>
              <a:gd name="connsiteY1" fmla="*/ 1486637 h 1623066"/>
              <a:gd name="connsiteX2" fmla="*/ 870155 w 9471660"/>
              <a:gd name="connsiteY2" fmla="*/ 1495240 h 1623066"/>
              <a:gd name="connsiteX3" fmla="*/ 960120 w 9471660"/>
              <a:gd name="connsiteY3" fmla="*/ 1623060 h 1623066"/>
              <a:gd name="connsiteX4" fmla="*/ 1295400 w 9471660"/>
              <a:gd name="connsiteY4" fmla="*/ 1501140 h 1623066"/>
              <a:gd name="connsiteX5" fmla="*/ 1638300 w 9471660"/>
              <a:gd name="connsiteY5" fmla="*/ 1524000 h 1623066"/>
              <a:gd name="connsiteX6" fmla="*/ 1996440 w 9471660"/>
              <a:gd name="connsiteY6" fmla="*/ 1432560 h 1623066"/>
              <a:gd name="connsiteX7" fmla="*/ 2346960 w 9471660"/>
              <a:gd name="connsiteY7" fmla="*/ 1226820 h 1623066"/>
              <a:gd name="connsiteX8" fmla="*/ 2697480 w 9471660"/>
              <a:gd name="connsiteY8" fmla="*/ 1203960 h 1623066"/>
              <a:gd name="connsiteX9" fmla="*/ 2948940 w 9471660"/>
              <a:gd name="connsiteY9" fmla="*/ 1120140 h 1623066"/>
              <a:gd name="connsiteX10" fmla="*/ 3512820 w 9471660"/>
              <a:gd name="connsiteY10" fmla="*/ 1120140 h 1623066"/>
              <a:gd name="connsiteX11" fmla="*/ 3939540 w 9471660"/>
              <a:gd name="connsiteY11" fmla="*/ 1112520 h 1623066"/>
              <a:gd name="connsiteX12" fmla="*/ 4305300 w 9471660"/>
              <a:gd name="connsiteY12" fmla="*/ 1127760 h 1623066"/>
              <a:gd name="connsiteX13" fmla="*/ 4754880 w 9471660"/>
              <a:gd name="connsiteY13" fmla="*/ 1074420 h 1623066"/>
              <a:gd name="connsiteX14" fmla="*/ 5181600 w 9471660"/>
              <a:gd name="connsiteY14" fmla="*/ 1013460 h 1623066"/>
              <a:gd name="connsiteX15" fmla="*/ 5455920 w 9471660"/>
              <a:gd name="connsiteY15" fmla="*/ 990600 h 1623066"/>
              <a:gd name="connsiteX16" fmla="*/ 5943600 w 9471660"/>
              <a:gd name="connsiteY16" fmla="*/ 929640 h 1623066"/>
              <a:gd name="connsiteX17" fmla="*/ 6438900 w 9471660"/>
              <a:gd name="connsiteY17" fmla="*/ 929640 h 1623066"/>
              <a:gd name="connsiteX18" fmla="*/ 6842760 w 9471660"/>
              <a:gd name="connsiteY18" fmla="*/ 975360 h 1623066"/>
              <a:gd name="connsiteX19" fmla="*/ 7322820 w 9471660"/>
              <a:gd name="connsiteY19" fmla="*/ 609600 h 1623066"/>
              <a:gd name="connsiteX20" fmla="*/ 7810500 w 9471660"/>
              <a:gd name="connsiteY20" fmla="*/ 563880 h 1623066"/>
              <a:gd name="connsiteX21" fmla="*/ 8267700 w 9471660"/>
              <a:gd name="connsiteY21" fmla="*/ 571500 h 1623066"/>
              <a:gd name="connsiteX22" fmla="*/ 8763000 w 9471660"/>
              <a:gd name="connsiteY22" fmla="*/ 457200 h 1623066"/>
              <a:gd name="connsiteX23" fmla="*/ 9250680 w 9471660"/>
              <a:gd name="connsiteY23" fmla="*/ 190500 h 1623066"/>
              <a:gd name="connsiteX24" fmla="*/ 9471660 w 9471660"/>
              <a:gd name="connsiteY24" fmla="*/ 0 h 1623066"/>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295400 w 9471660"/>
              <a:gd name="connsiteY4" fmla="*/ 1501140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638300 w 9471660"/>
              <a:gd name="connsiteY5" fmla="*/ 152400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1996440 w 9471660"/>
              <a:gd name="connsiteY6" fmla="*/ 1432560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120140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2948940 w 9471660"/>
              <a:gd name="connsiteY9" fmla="*/ 1120140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438900 w 9471660"/>
              <a:gd name="connsiteY17" fmla="*/ 929640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42760 w 9471660"/>
              <a:gd name="connsiteY18" fmla="*/ 975360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22820 w 9471660"/>
              <a:gd name="connsiteY19" fmla="*/ 609600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8267700 w 9471660"/>
              <a:gd name="connsiteY21" fmla="*/ 571500 h 1562502"/>
              <a:gd name="connsiteX22" fmla="*/ 8763000 w 9471660"/>
              <a:gd name="connsiteY22" fmla="*/ 457200 h 1562502"/>
              <a:gd name="connsiteX23" fmla="*/ 9250680 w 9471660"/>
              <a:gd name="connsiteY23" fmla="*/ 190500 h 1562502"/>
              <a:gd name="connsiteX24" fmla="*/ 9471660 w 9471660"/>
              <a:gd name="connsiteY24"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267700 w 9471660"/>
              <a:gd name="connsiteY22" fmla="*/ 571500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9250680 w 9471660"/>
              <a:gd name="connsiteY24" fmla="*/ 190500 h 1562502"/>
              <a:gd name="connsiteX25" fmla="*/ 9471660 w 9471660"/>
              <a:gd name="connsiteY25"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810500 w 9471660"/>
              <a:gd name="connsiteY20" fmla="*/ 563880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7950978 w 9471660"/>
              <a:gd name="connsiteY21" fmla="*/ 481223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763000 w 9471660"/>
              <a:gd name="connsiteY23" fmla="*/ 457200 h 1562502"/>
              <a:gd name="connsiteX24" fmla="*/ 8855546 w 9471660"/>
              <a:gd name="connsiteY24" fmla="*/ 323907 h 1562502"/>
              <a:gd name="connsiteX25" fmla="*/ 9250680 w 9471660"/>
              <a:gd name="connsiteY25" fmla="*/ 190500 h 1562502"/>
              <a:gd name="connsiteX26" fmla="*/ 9471660 w 9471660"/>
              <a:gd name="connsiteY26" fmla="*/ 0 h 1562502"/>
              <a:gd name="connsiteX0" fmla="*/ 0 w 9471660"/>
              <a:gd name="connsiteY0" fmla="*/ 1562100 h 1562502"/>
              <a:gd name="connsiteX1" fmla="*/ 556260 w 9471660"/>
              <a:gd name="connsiteY1" fmla="*/ 1486637 h 1562502"/>
              <a:gd name="connsiteX2" fmla="*/ 870155 w 9471660"/>
              <a:gd name="connsiteY2" fmla="*/ 1495240 h 1562502"/>
              <a:gd name="connsiteX3" fmla="*/ 1107604 w 9471660"/>
              <a:gd name="connsiteY3" fmla="*/ 1406751 h 1562502"/>
              <a:gd name="connsiteX4" fmla="*/ 1334730 w 9471660"/>
              <a:gd name="connsiteY4" fmla="*/ 1402817 h 1562502"/>
              <a:gd name="connsiteX5" fmla="*/ 1707126 w 9471660"/>
              <a:gd name="connsiteY5" fmla="*/ 1396180 h 1562502"/>
              <a:gd name="connsiteX6" fmla="*/ 2094763 w 9471660"/>
              <a:gd name="connsiteY6" fmla="*/ 1285077 h 1562502"/>
              <a:gd name="connsiteX7" fmla="*/ 2346960 w 9471660"/>
              <a:gd name="connsiteY7" fmla="*/ 1226820 h 1562502"/>
              <a:gd name="connsiteX8" fmla="*/ 2697480 w 9471660"/>
              <a:gd name="connsiteY8" fmla="*/ 1203960 h 1562502"/>
              <a:gd name="connsiteX9" fmla="*/ 3017765 w 9471660"/>
              <a:gd name="connsiteY9" fmla="*/ 1159469 h 1562502"/>
              <a:gd name="connsiteX10" fmla="*/ 3512820 w 9471660"/>
              <a:gd name="connsiteY10" fmla="*/ 1218462 h 1562502"/>
              <a:gd name="connsiteX11" fmla="*/ 3939540 w 9471660"/>
              <a:gd name="connsiteY11" fmla="*/ 1112520 h 1562502"/>
              <a:gd name="connsiteX12" fmla="*/ 4305300 w 9471660"/>
              <a:gd name="connsiteY12" fmla="*/ 1127760 h 1562502"/>
              <a:gd name="connsiteX13" fmla="*/ 4754880 w 9471660"/>
              <a:gd name="connsiteY13" fmla="*/ 1074420 h 1562502"/>
              <a:gd name="connsiteX14" fmla="*/ 5181600 w 9471660"/>
              <a:gd name="connsiteY14" fmla="*/ 1013460 h 1562502"/>
              <a:gd name="connsiteX15" fmla="*/ 5455920 w 9471660"/>
              <a:gd name="connsiteY15" fmla="*/ 990600 h 1562502"/>
              <a:gd name="connsiteX16" fmla="*/ 5943600 w 9471660"/>
              <a:gd name="connsiteY16" fmla="*/ 929640 h 1562502"/>
              <a:gd name="connsiteX17" fmla="*/ 6507726 w 9471660"/>
              <a:gd name="connsiteY17" fmla="*/ 742827 h 1562502"/>
              <a:gd name="connsiteX18" fmla="*/ 6891922 w 9471660"/>
              <a:gd name="connsiteY18" fmla="*/ 749218 h 1562502"/>
              <a:gd name="connsiteX19" fmla="*/ 7371981 w 9471660"/>
              <a:gd name="connsiteY19" fmla="*/ 452284 h 1562502"/>
              <a:gd name="connsiteX20" fmla="*/ 7672849 w 9471660"/>
              <a:gd name="connsiteY20" fmla="*/ 445893 h 1562502"/>
              <a:gd name="connsiteX21" fmla="*/ 8068965 w 9471660"/>
              <a:gd name="connsiteY21" fmla="*/ 412397 h 1562502"/>
              <a:gd name="connsiteX22" fmla="*/ 8434848 w 9471660"/>
              <a:gd name="connsiteY22" fmla="*/ 345358 h 1562502"/>
              <a:gd name="connsiteX23" fmla="*/ 8654845 w 9471660"/>
              <a:gd name="connsiteY23" fmla="*/ 260555 h 1562502"/>
              <a:gd name="connsiteX24" fmla="*/ 8855546 w 9471660"/>
              <a:gd name="connsiteY24" fmla="*/ 323907 h 1562502"/>
              <a:gd name="connsiteX25" fmla="*/ 9250680 w 9471660"/>
              <a:gd name="connsiteY25" fmla="*/ 190500 h 1562502"/>
              <a:gd name="connsiteX26" fmla="*/ 9471660 w 9471660"/>
              <a:gd name="connsiteY26" fmla="*/ 0 h 156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71660" h="1562502">
                <a:moveTo>
                  <a:pt x="0" y="1562100"/>
                </a:moveTo>
                <a:cubicBezTo>
                  <a:pt x="214630" y="1568450"/>
                  <a:pt x="411234" y="1497780"/>
                  <a:pt x="556260" y="1486637"/>
                </a:cubicBezTo>
                <a:cubicBezTo>
                  <a:pt x="701286" y="1475494"/>
                  <a:pt x="778264" y="1508554"/>
                  <a:pt x="870155" y="1495240"/>
                </a:cubicBezTo>
                <a:cubicBezTo>
                  <a:pt x="962046" y="1481926"/>
                  <a:pt x="1030175" y="1422155"/>
                  <a:pt x="1107604" y="1406751"/>
                </a:cubicBezTo>
                <a:cubicBezTo>
                  <a:pt x="1185033" y="1391347"/>
                  <a:pt x="1234810" y="1404579"/>
                  <a:pt x="1334730" y="1402817"/>
                </a:cubicBezTo>
                <a:cubicBezTo>
                  <a:pt x="1434650" y="1401055"/>
                  <a:pt x="1580454" y="1415803"/>
                  <a:pt x="1707126" y="1396180"/>
                </a:cubicBezTo>
                <a:cubicBezTo>
                  <a:pt x="1833798" y="1376557"/>
                  <a:pt x="1988124" y="1313304"/>
                  <a:pt x="2094763" y="1285077"/>
                </a:cubicBezTo>
                <a:cubicBezTo>
                  <a:pt x="2201402" y="1256850"/>
                  <a:pt x="2246507" y="1240339"/>
                  <a:pt x="2346960" y="1226820"/>
                </a:cubicBezTo>
                <a:cubicBezTo>
                  <a:pt x="2447413" y="1213301"/>
                  <a:pt x="2585679" y="1215185"/>
                  <a:pt x="2697480" y="1203960"/>
                </a:cubicBezTo>
                <a:cubicBezTo>
                  <a:pt x="2809281" y="1192735"/>
                  <a:pt x="2881875" y="1157052"/>
                  <a:pt x="3017765" y="1159469"/>
                </a:cubicBezTo>
                <a:cubicBezTo>
                  <a:pt x="3153655" y="1161886"/>
                  <a:pt x="3359191" y="1226287"/>
                  <a:pt x="3512820" y="1218462"/>
                </a:cubicBezTo>
                <a:cubicBezTo>
                  <a:pt x="3666449" y="1210637"/>
                  <a:pt x="3807460" y="1127637"/>
                  <a:pt x="3939540" y="1112520"/>
                </a:cubicBezTo>
                <a:cubicBezTo>
                  <a:pt x="4071620" y="1097403"/>
                  <a:pt x="4169410" y="1134110"/>
                  <a:pt x="4305300" y="1127760"/>
                </a:cubicBezTo>
                <a:cubicBezTo>
                  <a:pt x="4441190" y="1121410"/>
                  <a:pt x="4608830" y="1093470"/>
                  <a:pt x="4754880" y="1074420"/>
                </a:cubicBezTo>
                <a:cubicBezTo>
                  <a:pt x="4900930" y="1055370"/>
                  <a:pt x="5064760" y="1027430"/>
                  <a:pt x="5181600" y="1013460"/>
                </a:cubicBezTo>
                <a:cubicBezTo>
                  <a:pt x="5298440" y="999490"/>
                  <a:pt x="5328920" y="1004570"/>
                  <a:pt x="5455920" y="990600"/>
                </a:cubicBezTo>
                <a:cubicBezTo>
                  <a:pt x="5582920" y="976630"/>
                  <a:pt x="5768299" y="970936"/>
                  <a:pt x="5943600" y="929640"/>
                </a:cubicBezTo>
                <a:cubicBezTo>
                  <a:pt x="6118901" y="888344"/>
                  <a:pt x="6349672" y="772897"/>
                  <a:pt x="6507726" y="742827"/>
                </a:cubicBezTo>
                <a:cubicBezTo>
                  <a:pt x="6665780" y="712757"/>
                  <a:pt x="6747880" y="797642"/>
                  <a:pt x="6891922" y="749218"/>
                </a:cubicBezTo>
                <a:cubicBezTo>
                  <a:pt x="7035964" y="700794"/>
                  <a:pt x="7241827" y="502838"/>
                  <a:pt x="7371981" y="452284"/>
                </a:cubicBezTo>
                <a:cubicBezTo>
                  <a:pt x="7502136" y="401730"/>
                  <a:pt x="7556685" y="452541"/>
                  <a:pt x="7672849" y="445893"/>
                </a:cubicBezTo>
                <a:cubicBezTo>
                  <a:pt x="7789013" y="439245"/>
                  <a:pt x="7992765" y="411127"/>
                  <a:pt x="8068965" y="412397"/>
                </a:cubicBezTo>
                <a:cubicBezTo>
                  <a:pt x="8145165" y="413667"/>
                  <a:pt x="8337201" y="370665"/>
                  <a:pt x="8434848" y="345358"/>
                </a:cubicBezTo>
                <a:cubicBezTo>
                  <a:pt x="8532495" y="320051"/>
                  <a:pt x="8584729" y="264130"/>
                  <a:pt x="8654845" y="260555"/>
                </a:cubicBezTo>
                <a:cubicBezTo>
                  <a:pt x="8724961" y="256980"/>
                  <a:pt x="8774266" y="368357"/>
                  <a:pt x="8855546" y="323907"/>
                </a:cubicBezTo>
                <a:cubicBezTo>
                  <a:pt x="8936826" y="279457"/>
                  <a:pt x="9144717" y="265788"/>
                  <a:pt x="9250680" y="190500"/>
                </a:cubicBezTo>
                <a:cubicBezTo>
                  <a:pt x="9368790" y="114300"/>
                  <a:pt x="9420225" y="57150"/>
                  <a:pt x="9471660" y="0"/>
                </a:cubicBezTo>
              </a:path>
            </a:pathLst>
          </a:cu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Rounded Corners 17">
            <a:extLst>
              <a:ext uri="{FF2B5EF4-FFF2-40B4-BE49-F238E27FC236}">
                <a16:creationId xmlns:a16="http://schemas.microsoft.com/office/drawing/2014/main" id="{52C0B3C8-EA13-4E30-9F52-3533F7153F8E}"/>
              </a:ext>
            </a:extLst>
          </p:cNvPr>
          <p:cNvSpPr/>
          <p:nvPr/>
        </p:nvSpPr>
        <p:spPr>
          <a:xfrm>
            <a:off x="1275736" y="4491081"/>
            <a:ext cx="4542503" cy="48591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Geoid at Continental Scale</a:t>
            </a:r>
          </a:p>
        </p:txBody>
      </p:sp>
    </p:spTree>
    <p:extLst>
      <p:ext uri="{BB962C8B-B14F-4D97-AF65-F5344CB8AC3E}">
        <p14:creationId xmlns:p14="http://schemas.microsoft.com/office/powerpoint/2010/main" val="22708051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4" y="0"/>
            <a:ext cx="6857999" cy="5143500"/>
          </a:xfrm>
          <a:prstGeom prst="rect">
            <a:avLst/>
          </a:prstGeom>
        </p:spPr>
      </p:pic>
      <p:sp>
        <p:nvSpPr>
          <p:cNvPr id="6" name="Title 4"/>
          <p:cNvSpPr txBox="1">
            <a:spLocks/>
          </p:cNvSpPr>
          <p:nvPr/>
        </p:nvSpPr>
        <p:spPr bwMode="auto">
          <a:xfrm>
            <a:off x="1143000" y="1"/>
            <a:ext cx="6858000" cy="433478"/>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685800">
              <a:defRPr/>
            </a:pPr>
            <a:r>
              <a:rPr lang="en-US" sz="1725" dirty="0">
                <a:solidFill>
                  <a:schemeClr val="tx2">
                    <a:lumMod val="75000"/>
                  </a:schemeClr>
                </a:solidFill>
                <a:latin typeface="Cambria" panose="02040503050406030204" pitchFamily="18" charset="0"/>
              </a:rPr>
              <a:t>Estimated change in orthometric heights from NAVD88 to </a:t>
            </a:r>
            <a:r>
              <a:rPr lang="en-US" sz="1725" b="1" dirty="0">
                <a:solidFill>
                  <a:schemeClr val="tx2">
                    <a:lumMod val="75000"/>
                  </a:schemeClr>
                </a:solidFill>
                <a:latin typeface="Cambria" panose="02040503050406030204" pitchFamily="18" charset="0"/>
              </a:rPr>
              <a:t>NAPGD2022</a:t>
            </a:r>
          </a:p>
        </p:txBody>
      </p:sp>
      <p:sp>
        <p:nvSpPr>
          <p:cNvPr id="4" name="TextBox 3"/>
          <p:cNvSpPr txBox="1"/>
          <p:nvPr/>
        </p:nvSpPr>
        <p:spPr>
          <a:xfrm>
            <a:off x="4617288" y="4308895"/>
            <a:ext cx="1590472" cy="715581"/>
          </a:xfrm>
          <a:prstGeom prst="rect">
            <a:avLst/>
          </a:prstGeom>
          <a:noFill/>
        </p:spPr>
        <p:txBody>
          <a:bodyPr wrap="square" rtlCol="0">
            <a:spAutoFit/>
          </a:bodyPr>
          <a:lstStyle/>
          <a:p>
            <a:pPr>
              <a:defRPr/>
            </a:pPr>
            <a:r>
              <a:rPr lang="en-US" sz="1350" b="1" i="1" dirty="0">
                <a:solidFill>
                  <a:srgbClr val="000000"/>
                </a:solidFill>
                <a:latin typeface="Calibri"/>
              </a:rPr>
              <a:t>(NAPGD2022 approximated using xGEOID16B)</a:t>
            </a:r>
          </a:p>
        </p:txBody>
      </p:sp>
    </p:spTree>
    <p:extLst>
      <p:ext uri="{BB962C8B-B14F-4D97-AF65-F5344CB8AC3E}">
        <p14:creationId xmlns:p14="http://schemas.microsoft.com/office/powerpoint/2010/main" val="80330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8" name="Speech Bubble: Rectangle with Corners Rounded 7">
            <a:extLst>
              <a:ext uri="{FF2B5EF4-FFF2-40B4-BE49-F238E27FC236}">
                <a16:creationId xmlns:a16="http://schemas.microsoft.com/office/drawing/2014/main" id="{28358667-7411-48E5-828C-A1DD511EC4A1}"/>
              </a:ext>
            </a:extLst>
          </p:cNvPr>
          <p:cNvSpPr/>
          <p:nvPr/>
        </p:nvSpPr>
        <p:spPr>
          <a:xfrm>
            <a:off x="4401879" y="733307"/>
            <a:ext cx="1995621" cy="480060"/>
          </a:xfrm>
          <a:prstGeom prst="wedgeRoundRectCallout">
            <a:avLst>
              <a:gd fmla="val -109297" name="adj1"/>
              <a:gd fmla="val 171902" name="adj2"/>
              <a:gd fmla="val 16667" name="adj3"/>
            </a:avLst>
          </a:prstGeom>
        </p:spPr>
        <p:style>
          <a:lnRef idx="1">
            <a:schemeClr val="accent2"/>
          </a:lnRef>
          <a:fillRef idx="3">
            <a:schemeClr val="accent2"/>
          </a:fillRef>
          <a:effectRef idx="2">
            <a:schemeClr val="accent2"/>
          </a:effectRef>
          <a:fontRef idx="minor">
            <a:schemeClr val="lt1"/>
          </a:fontRef>
        </p:style>
        <p:txBody>
          <a:bodyPr anchor="ctr" rtlCol="0"/>
          <a:lstStyle/>
          <a:p>
            <a:pPr algn="ctr"/>
            <a:r>
              <a:rPr b="1" dirty="0" lang="en-US" sz="2000">
                <a:solidFill>
                  <a:srgbClr val="1C1C1C"/>
                </a:solidFill>
                <a:latin charset="0" panose="02040503050406030204" pitchFamily="18" typeface="Cambria"/>
                <a:ea charset="0" panose="02040503050406030204" pitchFamily="18" typeface="Cambria"/>
              </a:rPr>
              <a:t>non-NCN CORS</a:t>
            </a:r>
          </a:p>
        </p:txBody>
      </p:sp>
    </p:spTree>
    <p:extLst>
      <p:ext uri="{BB962C8B-B14F-4D97-AF65-F5344CB8AC3E}">
        <p14:creationId xmlns:p14="http://schemas.microsoft.com/office/powerpoint/2010/main" val="754627258"/>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8">
                                            <p:bg/>
                                          </p:spTgt>
                                        </p:tgtEl>
                                        <p:attrNameLst>
                                          <p:attrName>style.visibility</p:attrName>
                                        </p:attrNameLst>
                                      </p:cBhvr>
                                      <p:to>
                                        <p:strVal val="visible"/>
                                      </p:to>
                                    </p:set>
                                    <p:animEffect filter="wipe(down)" transition="in">
                                      <p:cBhvr>
                                        <p:cTn dur="500" id="7"/>
                                        <p:tgtEl>
                                          <p:spTgt spid="8">
                                            <p:bg/>
                                          </p:spTgt>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8">
                                            <p:txEl>
                                              <p:pRg end="0" st="0"/>
                                            </p:txEl>
                                          </p:spTgt>
                                        </p:tgtEl>
                                        <p:attrNameLst>
                                          <p:attrName>style.visibility</p:attrName>
                                        </p:attrNameLst>
                                      </p:cBhvr>
                                      <p:to>
                                        <p:strVal val="visible"/>
                                      </p:to>
                                    </p:set>
                                    <p:animEffect filter="fade" transition="in">
                                      <p:cBhvr>
                                        <p:cTn dur="500" id="11"/>
                                        <p:tgtEl>
                                          <p:spTgt spid="8">
                                            <p:txEl>
                                              <p:pRg end="0" st="0"/>
                                            </p:txEl>
                                          </p:spTgt>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mph" presetID="26" presetSubtype="0" repeatCount="3000">
                                  <p:stCondLst>
                                    <p:cond delay="0"/>
                                  </p:stCondLst>
                                  <p:childTnLst>
                                    <p:animEffect filter="fade" transition="out">
                                      <p:cBhvr>
                                        <p:cTn dur="750" id="15" tmFilter="0, 0; .2, .5; .8, .5; 1, 0"/>
                                        <p:tgtEl>
                                          <p:spTgt spid="8">
                                            <p:txEl>
                                              <p:pRg end="0" st="0"/>
                                            </p:txEl>
                                          </p:spTgt>
                                        </p:tgtEl>
                                      </p:cBhvr>
                                    </p:animEffect>
                                    <p:animScale>
                                      <p:cBhvr>
                                        <p:cTn autoRev="1" dur="375" fill="hold" id="16"/>
                                        <p:tgtEl>
                                          <p:spTgt spid="8">
                                            <p:txEl>
                                              <p:pRg end="0" st="0"/>
                                            </p:txEl>
                                          </p:spTgt>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build="allAtOnce" grpId="0" spid="8" uiExpan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bwMode="auto">
          <a:xfrm>
            <a:off x="0" y="294641"/>
            <a:ext cx="9144000" cy="104647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Estimated change in orthometric heights from NAVD88 to NAPGD2022</a:t>
            </a:r>
          </a:p>
        </p:txBody>
      </p:sp>
      <p:sp>
        <p:nvSpPr>
          <p:cNvPr id="2" name="TextBox 1">
            <a:extLst>
              <a:ext uri="{FF2B5EF4-FFF2-40B4-BE49-F238E27FC236}">
                <a16:creationId xmlns:a16="http://schemas.microsoft.com/office/drawing/2014/main" id="{2B126980-E04B-4C33-AA29-C38395C499C7}"/>
              </a:ext>
            </a:extLst>
          </p:cNvPr>
          <p:cNvSpPr txBox="1"/>
          <p:nvPr/>
        </p:nvSpPr>
        <p:spPr>
          <a:xfrm>
            <a:off x="1437680" y="1323760"/>
            <a:ext cx="6268640" cy="438581"/>
          </a:xfrm>
          <a:prstGeom prst="rect">
            <a:avLst/>
          </a:prstGeom>
          <a:noFill/>
        </p:spPr>
        <p:txBody>
          <a:bodyPr wrap="square" rtlCol="0">
            <a:no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OPUS Extended Solution Report</a:t>
            </a:r>
          </a:p>
        </p:txBody>
      </p:sp>
      <p:pic>
        <p:nvPicPr>
          <p:cNvPr id="5" name="Picture 4">
            <a:extLst>
              <a:ext uri="{FF2B5EF4-FFF2-40B4-BE49-F238E27FC236}">
                <a16:creationId xmlns:a16="http://schemas.microsoft.com/office/drawing/2014/main" id="{B8277541-73C5-4ED0-AF03-93857261417E}"/>
              </a:ext>
            </a:extLst>
          </p:cNvPr>
          <p:cNvPicPr>
            <a:picLocks noChangeAspect="1"/>
          </p:cNvPicPr>
          <p:nvPr/>
        </p:nvPicPr>
        <p:blipFill rotWithShape="1">
          <a:blip r:embed="rId2"/>
          <a:srcRect b="10951"/>
          <a:stretch/>
        </p:blipFill>
        <p:spPr>
          <a:xfrm>
            <a:off x="2550943" y="1813477"/>
            <a:ext cx="5155377" cy="3236967"/>
          </a:xfrm>
          <a:prstGeom prst="rect">
            <a:avLst/>
          </a:prstGeom>
          <a:noFill/>
          <a:ln w="47625">
            <a:solidFill>
              <a:schemeClr val="bg1">
                <a:lumMod val="75000"/>
              </a:schemeClr>
            </a:solidFill>
          </a:ln>
        </p:spPr>
      </p:pic>
      <p:sp>
        <p:nvSpPr>
          <p:cNvPr id="7" name="Arrow: Right 6">
            <a:extLst>
              <a:ext uri="{FF2B5EF4-FFF2-40B4-BE49-F238E27FC236}">
                <a16:creationId xmlns:a16="http://schemas.microsoft.com/office/drawing/2014/main" id="{372923AF-0560-4CE6-9669-9919E08C6233}"/>
              </a:ext>
            </a:extLst>
          </p:cNvPr>
          <p:cNvSpPr/>
          <p:nvPr/>
        </p:nvSpPr>
        <p:spPr>
          <a:xfrm>
            <a:off x="1625206" y="3158330"/>
            <a:ext cx="990033" cy="647915"/>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737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126980-E04B-4C33-AA29-C38395C499C7}"/>
              </a:ext>
            </a:extLst>
          </p:cNvPr>
          <p:cNvSpPr txBox="1"/>
          <p:nvPr/>
        </p:nvSpPr>
        <p:spPr>
          <a:xfrm>
            <a:off x="1437680" y="1323760"/>
            <a:ext cx="6268640" cy="438581"/>
          </a:xfrm>
          <a:prstGeom prst="rect">
            <a:avLst/>
          </a:prstGeom>
          <a:noFill/>
        </p:spPr>
        <p:txBody>
          <a:bodyPr wrap="square" rtlCol="0">
            <a:no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OPUS Extended Solution Report</a:t>
            </a:r>
          </a:p>
          <a:p>
            <a:pPr marL="6858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Scroll all the way to the bottom…</a:t>
            </a:r>
          </a:p>
        </p:txBody>
      </p:sp>
      <p:pic>
        <p:nvPicPr>
          <p:cNvPr id="3" name="Picture 2">
            <a:extLst>
              <a:ext uri="{FF2B5EF4-FFF2-40B4-BE49-F238E27FC236}">
                <a16:creationId xmlns:a16="http://schemas.microsoft.com/office/drawing/2014/main" id="{1860CE31-26D5-4CB1-AD42-AF4109C5BA4A}"/>
              </a:ext>
            </a:extLst>
          </p:cNvPr>
          <p:cNvPicPr>
            <a:picLocks noChangeAspect="1"/>
          </p:cNvPicPr>
          <p:nvPr/>
        </p:nvPicPr>
        <p:blipFill>
          <a:blip r:embed="rId2"/>
          <a:stretch>
            <a:fillRect/>
          </a:stretch>
        </p:blipFill>
        <p:spPr>
          <a:xfrm>
            <a:off x="238378" y="2130012"/>
            <a:ext cx="8745557" cy="1964468"/>
          </a:xfrm>
          <a:prstGeom prst="rect">
            <a:avLst/>
          </a:prstGeom>
          <a:noFill/>
          <a:ln w="47625">
            <a:solidFill>
              <a:schemeClr val="bg1">
                <a:lumMod val="75000"/>
              </a:schemeClr>
            </a:solidFill>
          </a:ln>
        </p:spPr>
      </p:pic>
      <p:sp>
        <p:nvSpPr>
          <p:cNvPr id="5" name="Title 4">
            <a:extLst>
              <a:ext uri="{FF2B5EF4-FFF2-40B4-BE49-F238E27FC236}">
                <a16:creationId xmlns:a16="http://schemas.microsoft.com/office/drawing/2014/main" id="{DA78EA73-2AF3-4A0A-8C8C-5ACEC79AC330}"/>
              </a:ext>
            </a:extLst>
          </p:cNvPr>
          <p:cNvSpPr txBox="1">
            <a:spLocks/>
          </p:cNvSpPr>
          <p:nvPr/>
        </p:nvSpPr>
        <p:spPr bwMode="auto">
          <a:xfrm>
            <a:off x="0" y="294641"/>
            <a:ext cx="9144000" cy="104647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Estimated change in orthometric heights from NAVD88 to NAPGD2022</a:t>
            </a:r>
          </a:p>
        </p:txBody>
      </p:sp>
    </p:spTree>
    <p:extLst>
      <p:ext uri="{BB962C8B-B14F-4D97-AF65-F5344CB8AC3E}">
        <p14:creationId xmlns:p14="http://schemas.microsoft.com/office/powerpoint/2010/main" val="369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465083" y="1057278"/>
            <a:ext cx="8229600" cy="4086222"/>
          </a:xfrm>
        </p:spPr>
        <p:txBody>
          <a:bodyPr>
            <a:normAutofit/>
          </a:bodyPr>
          <a:lstStyle/>
          <a:p>
            <a:pPr>
              <a:spcAft>
                <a:spcPts val="900"/>
              </a:spcAft>
            </a:pPr>
            <a:r>
              <a:rPr lang="en-US" sz="2800" dirty="0"/>
              <a:t>Inventory heights in your data/datasets</a:t>
            </a:r>
          </a:p>
          <a:p>
            <a:pPr lvl="1">
              <a:spcAft>
                <a:spcPts val="900"/>
              </a:spcAft>
            </a:pPr>
            <a:r>
              <a:rPr lang="en-US" sz="2500" dirty="0"/>
              <a:t>Have you mix &amp; matched geoid models?</a:t>
            </a:r>
          </a:p>
          <a:p>
            <a:pPr lvl="2">
              <a:spcAft>
                <a:spcPts val="900"/>
              </a:spcAft>
            </a:pPr>
            <a:r>
              <a:rPr lang="en-US" sz="2200" dirty="0"/>
              <a:t>Are you tracking levees or other flood control?</a:t>
            </a:r>
          </a:p>
          <a:p>
            <a:pPr lvl="2">
              <a:spcAft>
                <a:spcPts val="450"/>
              </a:spcAft>
              <a:buFont typeface="Arial" charset="0"/>
              <a:buChar char="–"/>
            </a:pPr>
            <a:r>
              <a:rPr lang="en-US" sz="2200" dirty="0"/>
              <a:t>Are you managing subsurface utilities?</a:t>
            </a:r>
          </a:p>
          <a:p>
            <a:pPr lvl="3">
              <a:spcBef>
                <a:spcPts val="0"/>
              </a:spcBef>
              <a:spcAft>
                <a:spcPts val="900"/>
              </a:spcAft>
              <a:buFont typeface="Arial" charset="0"/>
              <a:buChar char="»"/>
            </a:pPr>
            <a:r>
              <a:rPr lang="en-US" dirty="0">
                <a:latin typeface="Cambria" panose="02040503050406030204" pitchFamily="18" charset="0"/>
                <a:ea typeface="Cambria" panose="02040503050406030204" pitchFamily="18" charset="0"/>
                <a:cs typeface="+mn-cs"/>
              </a:rPr>
              <a:t>Access covers, junction boxes, cleanouts, etc.</a:t>
            </a:r>
          </a:p>
          <a:p>
            <a:pPr lvl="2">
              <a:spcAft>
                <a:spcPts val="450"/>
              </a:spcAft>
              <a:buFont typeface="Arial" charset="0"/>
              <a:buChar char="–"/>
            </a:pPr>
            <a:r>
              <a:rPr lang="en-US" sz="2200" b="1" dirty="0"/>
              <a:t>Maybe</a:t>
            </a:r>
            <a:r>
              <a:rPr lang="en-US" sz="2200" dirty="0"/>
              <a:t> geoid differences aren’t even significant?</a:t>
            </a:r>
          </a:p>
          <a:p>
            <a:pPr lvl="3">
              <a:spcBef>
                <a:spcPts val="0"/>
              </a:spcBef>
              <a:spcAft>
                <a:spcPts val="900"/>
              </a:spcAft>
              <a:buFont typeface="Arial" charset="0"/>
              <a:buChar char="»"/>
            </a:pPr>
            <a:r>
              <a:rPr lang="en-US" dirty="0">
                <a:latin typeface="Cambria" panose="02040503050406030204" pitchFamily="18" charset="0"/>
                <a:ea typeface="Cambria" panose="02040503050406030204" pitchFamily="18" charset="0"/>
                <a:cs typeface="+mn-cs"/>
              </a:rPr>
              <a:t>VADOT story…</a:t>
            </a:r>
          </a:p>
          <a:p>
            <a:pPr lvl="1">
              <a:spcAft>
                <a:spcPts val="900"/>
              </a:spcAft>
            </a:pPr>
            <a:r>
              <a:rPr lang="en-US" sz="2500" b="1" i="1" dirty="0"/>
              <a:t>Know your goals, know your data.</a:t>
            </a:r>
          </a:p>
          <a:p>
            <a:pPr lvl="3">
              <a:spcAft>
                <a:spcPts val="900"/>
              </a:spcAft>
            </a:pPr>
            <a:endParaRPr lang="en-US" sz="1800" dirty="0"/>
          </a:p>
        </p:txBody>
      </p:sp>
    </p:spTree>
    <p:extLst>
      <p:ext uri="{BB962C8B-B14F-4D97-AF65-F5344CB8AC3E}">
        <p14:creationId xmlns:p14="http://schemas.microsoft.com/office/powerpoint/2010/main" val="11713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181303" y="1057278"/>
            <a:ext cx="8868104" cy="4086222"/>
          </a:xfrm>
        </p:spPr>
        <p:txBody>
          <a:bodyPr/>
          <a:lstStyle/>
          <a:p>
            <a:pPr>
              <a:spcAft>
                <a:spcPts val="900"/>
              </a:spcAft>
            </a:pPr>
            <a:r>
              <a:rPr lang="en-US" sz="2800" dirty="0"/>
              <a:t>Know the epoch of your data/datasets</a:t>
            </a:r>
          </a:p>
          <a:p>
            <a:pPr lvl="1">
              <a:spcAft>
                <a:spcPts val="900"/>
              </a:spcAft>
            </a:pPr>
            <a:r>
              <a:rPr lang="en-US" sz="2500" dirty="0"/>
              <a:t>consider how you will track this</a:t>
            </a:r>
          </a:p>
          <a:p>
            <a:pPr lvl="2">
              <a:spcAft>
                <a:spcPts val="450"/>
              </a:spcAft>
            </a:pPr>
            <a:r>
              <a:rPr lang="en-US" sz="2200" dirty="0"/>
              <a:t>full to-the-second timestamp on every feature?</a:t>
            </a:r>
          </a:p>
          <a:p>
            <a:pPr lvl="3">
              <a:spcBef>
                <a:spcPts val="0"/>
              </a:spcBef>
              <a:spcAft>
                <a:spcPts val="900"/>
              </a:spcAft>
            </a:pPr>
            <a:r>
              <a:rPr lang="en-US" dirty="0">
                <a:latin typeface="Cambria" panose="02040503050406030204" pitchFamily="18" charset="0"/>
                <a:ea typeface="Cambria" panose="02040503050406030204" pitchFamily="18" charset="0"/>
              </a:rPr>
              <a:t>Modern survey equipment makes this possible</a:t>
            </a:r>
          </a:p>
          <a:p>
            <a:pPr lvl="2">
              <a:spcAft>
                <a:spcPts val="450"/>
              </a:spcAft>
            </a:pPr>
            <a:r>
              <a:rPr lang="en-US" sz="2200" dirty="0"/>
              <a:t>labeling a year for each dataset?</a:t>
            </a:r>
          </a:p>
          <a:p>
            <a:pPr lvl="3">
              <a:spcBef>
                <a:spcPts val="0"/>
              </a:spcBef>
              <a:spcAft>
                <a:spcPts val="900"/>
              </a:spcAft>
            </a:pPr>
            <a:r>
              <a:rPr lang="en-US" dirty="0">
                <a:latin typeface="Cambria" panose="02040503050406030204" pitchFamily="18" charset="0"/>
                <a:ea typeface="Cambria" panose="02040503050406030204" pitchFamily="18" charset="0"/>
              </a:rPr>
              <a:t>Easy to add to workflows, datasets/databases, folders</a:t>
            </a:r>
          </a:p>
          <a:p>
            <a:pPr lvl="2">
              <a:spcAft>
                <a:spcPts val="900"/>
              </a:spcAft>
            </a:pPr>
            <a:r>
              <a:rPr lang="en-US" sz="2200" dirty="0"/>
              <a:t>something in-between that works for your needs?</a:t>
            </a:r>
          </a:p>
          <a:p>
            <a:pPr lvl="3">
              <a:spcAft>
                <a:spcPts val="900"/>
              </a:spcAft>
            </a:pPr>
            <a:endParaRPr lang="en-US" sz="1800" dirty="0"/>
          </a:p>
        </p:txBody>
      </p:sp>
      <p:pic>
        <p:nvPicPr>
          <p:cNvPr id="4" name="thumbs up" descr="Image result for like">
            <a:extLst>
              <a:ext uri="{FF2B5EF4-FFF2-40B4-BE49-F238E27FC236}">
                <a16:creationId xmlns:a16="http://schemas.microsoft.com/office/drawing/2014/main" id="{04EC7B36-98FB-4F55-9B53-85907284026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6782" y="3446015"/>
            <a:ext cx="1311004" cy="1122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7CB4B9-8EA5-432D-85E8-2D7AB2D0A171}"/>
              </a:ext>
            </a:extLst>
          </p:cNvPr>
          <p:cNvSpPr txBox="1"/>
          <p:nvPr/>
        </p:nvSpPr>
        <p:spPr>
          <a:xfrm>
            <a:off x="3669221" y="4398370"/>
            <a:ext cx="1058261" cy="715581"/>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2023.1957</a:t>
            </a:r>
          </a:p>
          <a:p>
            <a:r>
              <a:rPr lang="en-US" sz="1350" dirty="0">
                <a:latin typeface="Cambria" panose="02040503050406030204" pitchFamily="18" charset="0"/>
                <a:ea typeface="Cambria" panose="02040503050406030204" pitchFamily="18" charset="0"/>
              </a:rPr>
              <a:t>2023:27</a:t>
            </a:r>
          </a:p>
          <a:p>
            <a:r>
              <a:rPr lang="en-US" sz="1350" dirty="0">
                <a:latin typeface="Cambria" panose="02040503050406030204" pitchFamily="18" charset="0"/>
                <a:ea typeface="Cambria" panose="02040503050406030204" pitchFamily="18" charset="0"/>
              </a:rPr>
              <a:t>20230127</a:t>
            </a:r>
          </a:p>
        </p:txBody>
      </p:sp>
      <p:sp>
        <p:nvSpPr>
          <p:cNvPr id="6" name="Right Brace 5">
            <a:extLst>
              <a:ext uri="{FF2B5EF4-FFF2-40B4-BE49-F238E27FC236}">
                <a16:creationId xmlns:a16="http://schemas.microsoft.com/office/drawing/2014/main" id="{8A2CB9AA-BDD8-415F-8633-20A408F56B6D}"/>
              </a:ext>
            </a:extLst>
          </p:cNvPr>
          <p:cNvSpPr/>
          <p:nvPr/>
        </p:nvSpPr>
        <p:spPr>
          <a:xfrm>
            <a:off x="4502822" y="4398370"/>
            <a:ext cx="224659" cy="692498"/>
          </a:xfrm>
          <a:prstGeom prst="rightBrace">
            <a:avLst>
              <a:gd name="adj1" fmla="val 4254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7" name="TextBox 6">
            <a:extLst>
              <a:ext uri="{FF2B5EF4-FFF2-40B4-BE49-F238E27FC236}">
                <a16:creationId xmlns:a16="http://schemas.microsoft.com/office/drawing/2014/main" id="{A8114FD5-394A-4DB6-95FD-DBD23BCBDA84}"/>
              </a:ext>
            </a:extLst>
          </p:cNvPr>
          <p:cNvSpPr txBox="1"/>
          <p:nvPr/>
        </p:nvSpPr>
        <p:spPr>
          <a:xfrm>
            <a:off x="4846701" y="4606119"/>
            <a:ext cx="2807863" cy="300082"/>
          </a:xfrm>
          <a:prstGeom prst="rect">
            <a:avLst/>
          </a:prstGeom>
          <a:noFill/>
        </p:spPr>
        <p:txBody>
          <a:bodyPr wrap="square" rtlCol="0" anchor="ctr">
            <a:spAutoFit/>
          </a:bodyPr>
          <a:lstStyle/>
          <a:p>
            <a:r>
              <a:rPr lang="en-US" sz="1350" dirty="0">
                <a:latin typeface="Cambria" panose="02040503050406030204" pitchFamily="18" charset="0"/>
                <a:ea typeface="Cambria" panose="02040503050406030204" pitchFamily="18" charset="0"/>
              </a:rPr>
              <a:t>Epoch nomenclature is your choice</a:t>
            </a:r>
          </a:p>
        </p:txBody>
      </p:sp>
    </p:spTree>
    <p:custDataLst>
      <p:tags r:id="rId1"/>
    </p:custDataLst>
    <p:extLst>
      <p:ext uri="{BB962C8B-B14F-4D97-AF65-F5344CB8AC3E}">
        <p14:creationId xmlns:p14="http://schemas.microsoft.com/office/powerpoint/2010/main" val="32819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0000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rmAutofit/>
          </a:bodyPr>
          <a:lstStyle/>
          <a:p>
            <a:r>
              <a:rPr lang="en-US" dirty="0"/>
              <a:t>Preparing</a:t>
            </a:r>
          </a:p>
        </p:txBody>
      </p:sp>
      <p:sp>
        <p:nvSpPr>
          <p:cNvPr id="3" name="Content Placeholder 2"/>
          <p:cNvSpPr>
            <a:spLocks noGrp="1"/>
          </p:cNvSpPr>
          <p:nvPr>
            <p:ph idx="1"/>
          </p:nvPr>
        </p:nvSpPr>
        <p:spPr>
          <a:xfrm>
            <a:off x="226243" y="1057278"/>
            <a:ext cx="8719794" cy="4086222"/>
          </a:xfrm>
        </p:spPr>
        <p:txBody>
          <a:bodyPr/>
          <a:lstStyle/>
          <a:p>
            <a:pPr marL="0">
              <a:spcAft>
                <a:spcPts val="900"/>
              </a:spcAft>
            </a:pPr>
            <a:r>
              <a:rPr lang="en-US" sz="2800" dirty="0"/>
              <a:t>Reprocessing your data</a:t>
            </a:r>
          </a:p>
          <a:p>
            <a:pPr marL="246460" lvl="1">
              <a:spcAft>
                <a:spcPts val="900"/>
              </a:spcAft>
            </a:pPr>
            <a:r>
              <a:rPr lang="en-US" sz="2500" dirty="0"/>
              <a:t>perfect world = everyone reprocesses everything</a:t>
            </a:r>
          </a:p>
          <a:p>
            <a:pPr marL="532210" lvl="2">
              <a:spcAft>
                <a:spcPts val="900"/>
              </a:spcAft>
            </a:pPr>
            <a:r>
              <a:rPr lang="en-US" sz="2200" dirty="0"/>
              <a:t>what does this mean?</a:t>
            </a:r>
          </a:p>
          <a:p>
            <a:pPr marL="875110" lvl="3">
              <a:spcAft>
                <a:spcPts val="900"/>
              </a:spcAft>
            </a:pPr>
            <a:r>
              <a:rPr lang="en-US" sz="1800" dirty="0"/>
              <a:t>consider an ALTA w/topo</a:t>
            </a:r>
          </a:p>
          <a:p>
            <a:pPr marL="1218010" lvl="4">
              <a:spcAft>
                <a:spcPts val="900"/>
              </a:spcAft>
            </a:pPr>
            <a:r>
              <a:rPr lang="en-US" sz="1800" dirty="0">
                <a:latin typeface="Cambria" panose="02040503050406030204" pitchFamily="18" charset="0"/>
                <a:ea typeface="Cambria" panose="02040503050406030204" pitchFamily="18" charset="0"/>
              </a:rPr>
              <a:t>start over with the onsite GNSS-based control</a:t>
            </a:r>
          </a:p>
          <a:p>
            <a:pPr marL="1218010" lvl="4">
              <a:spcAft>
                <a:spcPts val="900"/>
              </a:spcAft>
            </a:pPr>
            <a:r>
              <a:rPr lang="en-US" sz="1800" dirty="0">
                <a:latin typeface="Cambria" panose="02040503050406030204" pitchFamily="18" charset="0"/>
                <a:ea typeface="Cambria" panose="02040503050406030204" pitchFamily="18" charset="0"/>
              </a:rPr>
              <a:t>reorient all your shots/ties (</a:t>
            </a:r>
            <a:r>
              <a:rPr lang="en-US" sz="1800" i="1" dirty="0">
                <a:latin typeface="Cambria" panose="02040503050406030204" pitchFamily="18" charset="0"/>
                <a:ea typeface="Cambria" panose="02040503050406030204" pitchFamily="18" charset="0"/>
              </a:rPr>
              <a:t>hopefully linked</a:t>
            </a:r>
            <a:r>
              <a:rPr lang="en-US" sz="1800" dirty="0">
                <a:latin typeface="Cambria" panose="02040503050406030204" pitchFamily="18" charset="0"/>
                <a:ea typeface="Cambria" panose="02040503050406030204" pitchFamily="18" charset="0"/>
              </a:rPr>
              <a:t>)</a:t>
            </a:r>
          </a:p>
          <a:p>
            <a:pPr marL="1218010" lvl="4">
              <a:spcAft>
                <a:spcPts val="900"/>
              </a:spcAft>
            </a:pPr>
            <a:r>
              <a:rPr lang="en-US" sz="1800" dirty="0">
                <a:latin typeface="Cambria" panose="02040503050406030204" pitchFamily="18" charset="0"/>
                <a:ea typeface="Cambria" panose="02040503050406030204" pitchFamily="18" charset="0"/>
              </a:rPr>
              <a:t>recreate all the drainage features in new datum</a:t>
            </a:r>
          </a:p>
          <a:p>
            <a:pPr marL="532210" lvl="2">
              <a:spcAft>
                <a:spcPts val="900"/>
              </a:spcAft>
            </a:pPr>
            <a:r>
              <a:rPr lang="en-US" sz="2200" b="1" i="1" dirty="0"/>
              <a:t>unrealistic! </a:t>
            </a:r>
            <a:r>
              <a:rPr lang="en-US" sz="2200" dirty="0"/>
              <a:t>… and unnecessary for majority users</a:t>
            </a:r>
          </a:p>
        </p:txBody>
      </p:sp>
    </p:spTree>
    <p:custDataLst>
      <p:tags r:id="rId1"/>
    </p:custDataLst>
    <p:extLst>
      <p:ext uri="{BB962C8B-B14F-4D97-AF65-F5344CB8AC3E}">
        <p14:creationId xmlns:p14="http://schemas.microsoft.com/office/powerpoint/2010/main" val="238729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dirty="0" lang="en-US">
                <a:latin charset="0" panose="02040503050406030204" pitchFamily="18" typeface="Cambria"/>
                <a:ea charset="0" panose="02040503050406030204" pitchFamily="18" typeface="Cambria"/>
              </a:rPr>
              <a:t>Preparing</a:t>
            </a:r>
          </a:p>
        </p:txBody>
      </p:sp>
      <p:sp>
        <p:nvSpPr>
          <p:cNvPr id="3" name="Content Placeholder 2"/>
          <p:cNvSpPr>
            <a:spLocks noGrp="1"/>
          </p:cNvSpPr>
          <p:nvPr>
            <p:ph idx="1"/>
          </p:nvPr>
        </p:nvSpPr>
        <p:spPr>
          <a:xfrm>
            <a:off x="1143000" y="942978"/>
            <a:ext cx="8001000" cy="4086222"/>
          </a:xfrm>
        </p:spPr>
        <p:txBody>
          <a:bodyPr>
            <a:normAutofit/>
          </a:bodyPr>
          <a:lstStyle/>
          <a:p>
            <a:pPr indent="0" lvl="1" marL="128588">
              <a:spcAft>
                <a:spcPts val="900"/>
              </a:spcAft>
              <a:buNone/>
            </a:pPr>
            <a:r>
              <a:rPr dirty="0" lang="en-US" sz="2400"/>
              <a:t>Transforming your data</a:t>
            </a:r>
          </a:p>
          <a:p>
            <a:pPr lvl="2" marL="646510">
              <a:spcBef>
                <a:spcPts val="0"/>
              </a:spcBef>
              <a:spcAft>
                <a:spcPts val="900"/>
              </a:spcAft>
            </a:pPr>
            <a:r>
              <a:rPr dirty="0" lang="en-US" sz="2100"/>
              <a:t>NCAT </a:t>
            </a:r>
            <a:r>
              <a:rPr dirty="0" lang="en-US" sz="1725"/>
              <a:t>- NGS Coordinate Conversion and Transformation Tool</a:t>
            </a:r>
          </a:p>
          <a:p>
            <a:pPr lvl="3" marL="989410">
              <a:spcAft>
                <a:spcPts val="900"/>
              </a:spcAft>
            </a:pPr>
            <a:r>
              <a:rPr dirty="0" lang="en-US" sz="1800"/>
              <a:t>ASCII up/download, Web Services, Download, GitHub</a:t>
            </a:r>
          </a:p>
          <a:p>
            <a:pPr lvl="3" marL="989410">
              <a:spcAft>
                <a:spcPts val="900"/>
              </a:spcAft>
            </a:pPr>
            <a:r>
              <a:rPr b="1" dirty="0" i="1" lang="en-US" sz="1800"/>
              <a:t>ask your software provider(s) about integration</a:t>
            </a:r>
          </a:p>
          <a:p>
            <a:pPr lvl="4" marL="1332310">
              <a:spcAft>
                <a:spcPts val="900"/>
              </a:spcAft>
            </a:pPr>
            <a:r>
              <a:rPr dirty="0" lang="en-US" sz="1800"/>
              <a:t>we envision COTS integrations as most popular method of access</a:t>
            </a:r>
          </a:p>
          <a:p>
            <a:pPr lvl="4" marL="1332310">
              <a:spcAft>
                <a:spcPts val="900"/>
              </a:spcAft>
            </a:pPr>
            <a:r>
              <a:rPr dirty="0" lang="en-US" sz="1800"/>
              <a:t>Industry Workshops - May 2021 and August 2022</a:t>
            </a:r>
          </a:p>
          <a:p>
            <a:pPr lvl="5" marL="1675210">
              <a:spcAft>
                <a:spcPts val="900"/>
              </a:spcAft>
            </a:pPr>
            <a:r>
              <a:rPr dirty="0" err="1" lang="en-US" sz="1200"/>
              <a:t>Esri</a:t>
            </a:r>
            <a:r>
              <a:rPr dirty="0" lang="en-US" sz="1200"/>
              <a:t>, Trimble, Blue Marble, </a:t>
            </a:r>
            <a:r>
              <a:rPr dirty="0" err="1" lang="en-US" sz="1200"/>
              <a:t>etc</a:t>
            </a:r>
            <a:r>
              <a:rPr dirty="0" lang="en-US" sz="1200"/>
              <a:t>… all the well known names attended</a:t>
            </a:r>
            <a:endParaRPr dirty="0" lang="en-US" sz="1200">
              <a:latin charset="0" panose="02040503050406030204" pitchFamily="18" typeface="Cambria"/>
              <a:ea charset="0" panose="02040503050406030204" pitchFamily="18" typeface="Cambria"/>
            </a:endParaRPr>
          </a:p>
          <a:p>
            <a:pPr lvl="4" marL="1332310">
              <a:spcAft>
                <a:spcPts val="900"/>
              </a:spcAft>
            </a:pPr>
            <a:r>
              <a:rPr dirty="0" lang="en-US" sz="1800"/>
              <a:t>Geospatial Software Developers’ Summit – Nov/Dec</a:t>
            </a:r>
          </a:p>
          <a:p>
            <a:pPr lvl="5" marL="1675210">
              <a:spcAft>
                <a:spcPts val="900"/>
              </a:spcAft>
            </a:pPr>
            <a:r>
              <a:rPr dirty="0" lang="en-US" sz="1800">
                <a:latin charset="0" panose="02040503050406030204" pitchFamily="18" typeface="Cambria"/>
                <a:ea charset="0" panose="02040503050406030204" pitchFamily="18" typeface="Cambria"/>
              </a:rPr>
              <a:t>International &amp; Virtual </a:t>
            </a:r>
            <a:r>
              <a:rPr dirty="0" lang="en-US" sz="1800">
                <a:latin charset="0" panose="02040503050406030204" pitchFamily="18" typeface="Cambria"/>
                <a:ea charset="0" panose="02040503050406030204" pitchFamily="18" typeface="Cambria"/>
                <a:sym charset="2" panose="05000000000000000000" pitchFamily="2" typeface="Wingdings"/>
              </a:rPr>
              <a:t> US NGS and </a:t>
            </a:r>
            <a:r>
              <a:rPr dirty="0" err="1" lang="en-US" sz="1800">
                <a:latin charset="0" panose="02040503050406030204" pitchFamily="18" typeface="Cambria"/>
                <a:ea charset="0" panose="02040503050406030204" pitchFamily="18" typeface="Cambria"/>
                <a:sym charset="2" panose="05000000000000000000" pitchFamily="2" typeface="Wingdings"/>
              </a:rPr>
              <a:t>NRCan</a:t>
            </a:r>
            <a:r>
              <a:rPr dirty="0" lang="en-US" sz="1800">
                <a:latin charset="0" panose="02040503050406030204" pitchFamily="18" typeface="Cambria"/>
                <a:ea charset="0" panose="02040503050406030204" pitchFamily="18" typeface="Cambria"/>
                <a:sym charset="2" panose="05000000000000000000" pitchFamily="2" typeface="Wingdings"/>
              </a:rPr>
              <a:t> CGS </a:t>
            </a:r>
            <a:endParaRPr dirty="0" lang="en-US" sz="1800">
              <a:latin charset="0" panose="02040503050406030204" pitchFamily="18" typeface="Cambria"/>
              <a:ea charset="0" panose="02040503050406030204" pitchFamily="18" typeface="Cambria"/>
            </a:endParaRPr>
          </a:p>
        </p:txBody>
      </p:sp>
      <p:pic>
        <p:nvPicPr>
          <p:cNvPr id="4" name="Picture 3">
            <a:hlinkClick r:id="rId4"/>
            <a:extLst>
              <a:ext uri="{FF2B5EF4-FFF2-40B4-BE49-F238E27FC236}">
                <a16:creationId xmlns:a16="http://schemas.microsoft.com/office/drawing/2014/main" id="{71AF3A20-4542-4B2B-ADFB-1BDEBCC6C28C}"/>
              </a:ext>
            </a:extLst>
          </p:cNvPr>
          <p:cNvPicPr>
            <a:picLocks noChangeAspect="1"/>
          </p:cNvPicPr>
          <p:nvPr/>
        </p:nvPicPr>
        <p:blipFill>
          <a:blip r:embed="rId5"/>
          <a:stretch>
            <a:fillRect/>
          </a:stretch>
        </p:blipFill>
        <p:spPr>
          <a:xfrm>
            <a:off x="412611" y="1445852"/>
            <a:ext cx="8318778" cy="381074"/>
          </a:xfrm>
          <a:prstGeom prst="rect">
            <a:avLst/>
          </a:prstGeom>
          <a:ln w="25400">
            <a:solidFill>
              <a:schemeClr val="tx1">
                <a:lumMod val="50000"/>
                <a:lumOff val="50000"/>
              </a:schemeClr>
            </a:solidFill>
          </a:ln>
        </p:spPr>
      </p:pic>
      <p:pic>
        <p:nvPicPr>
          <p:cNvPr id="5" name="Picture 4">
            <a:hlinkClick r:id="rId6"/>
            <a:extLst>
              <a:ext uri="{FF2B5EF4-FFF2-40B4-BE49-F238E27FC236}">
                <a16:creationId xmlns:a16="http://schemas.microsoft.com/office/drawing/2014/main" id="{1BB37688-A773-4123-9882-6F87D688B74D}"/>
              </a:ext>
            </a:extLst>
          </p:cNvPr>
          <p:cNvPicPr>
            <a:picLocks noChangeAspect="1"/>
          </p:cNvPicPr>
          <p:nvPr/>
        </p:nvPicPr>
        <p:blipFill rotWithShape="1">
          <a:blip r:embed="rId7"/>
          <a:srcRect b="82935" r="75104"/>
          <a:stretch/>
        </p:blipFill>
        <p:spPr>
          <a:xfrm>
            <a:off x="6911870" y="388528"/>
            <a:ext cx="2116984" cy="931878"/>
          </a:xfrm>
          <a:prstGeom prst="rect">
            <a:avLst/>
          </a:prstGeom>
          <a:ln w="25400">
            <a:solidFill>
              <a:schemeClr val="tx1">
                <a:lumMod val="50000"/>
                <a:lumOff val="50000"/>
              </a:schemeClr>
            </a:solidFill>
          </a:ln>
        </p:spPr>
      </p:pic>
      <p:pic>
        <p:nvPicPr>
          <p:cNvPr id="6" name="Picture 5">
            <a:hlinkClick r:id="rId8"/>
            <a:extLst>
              <a:ext uri="{FF2B5EF4-FFF2-40B4-BE49-F238E27FC236}">
                <a16:creationId xmlns:a16="http://schemas.microsoft.com/office/drawing/2014/main" id="{94ED4274-951B-47DB-8BAE-ACDA4C887DBD}"/>
              </a:ext>
            </a:extLst>
          </p:cNvPr>
          <p:cNvPicPr>
            <a:picLocks noChangeAspect="1"/>
          </p:cNvPicPr>
          <p:nvPr/>
        </p:nvPicPr>
        <p:blipFill rotWithShape="1">
          <a:blip cstate="print" r:embed="rId9">
            <a:extLst>
              <a:ext uri="{28A0092B-C50C-407E-A947-70E740481C1C}">
                <a14:useLocalDpi xmlns:a14="http://schemas.microsoft.com/office/drawing/2010/main" val="0"/>
              </a:ext>
            </a:extLst>
          </a:blip>
          <a:srcRect b="47402" l="79041" r="572" t="5770"/>
          <a:stretch/>
        </p:blipFill>
        <p:spPr>
          <a:xfrm>
            <a:off x="312843" y="2710873"/>
            <a:ext cx="1366943" cy="2040135"/>
          </a:xfrm>
          <a:prstGeom prst="rect">
            <a:avLst/>
          </a:prstGeom>
          <a:ln w="25400">
            <a:solidFill>
              <a:schemeClr val="tx1">
                <a:lumMod val="50000"/>
                <a:lumOff val="50000"/>
              </a:schemeClr>
            </a:solidFill>
          </a:ln>
        </p:spPr>
      </p:pic>
    </p:spTree>
    <p:custDataLst>
      <p:tags r:id="rId1"/>
    </p:custDataLst>
    <p:extLst>
      <p:ext uri="{BB962C8B-B14F-4D97-AF65-F5344CB8AC3E}">
        <p14:creationId xmlns:p14="http://schemas.microsoft.com/office/powerpoint/2010/main" val="386873003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124" y="996454"/>
            <a:ext cx="8915400" cy="4147047"/>
          </a:xfrm>
        </p:spPr>
        <p:txBody>
          <a:bodyPr>
            <a:normAutofit fontScale="92500" lnSpcReduction="20000"/>
          </a:bodyPr>
          <a:lstStyle/>
          <a:p>
            <a:pPr>
              <a:spcBef>
                <a:spcPts val="2700"/>
              </a:spcBef>
            </a:pPr>
            <a:r>
              <a:rPr lang="en-US" dirty="0">
                <a:latin typeface="Cambria" panose="02040503050406030204" pitchFamily="18" charset="0"/>
                <a:ea typeface="Cambria" panose="02040503050406030204" pitchFamily="18" charset="0"/>
              </a:rPr>
              <a:t>What can you do to ensure your control will get coordinates in the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on rollout?</a:t>
            </a:r>
          </a:p>
          <a:p>
            <a:pPr>
              <a:spcBef>
                <a:spcPts val="1500"/>
              </a:spcBef>
            </a:pPr>
            <a:r>
              <a:rPr lang="en-US" b="1" dirty="0">
                <a:latin typeface="Cambria" panose="02040503050406030204" pitchFamily="18" charset="0"/>
                <a:ea typeface="Cambria" panose="02040503050406030204" pitchFamily="18" charset="0"/>
              </a:rPr>
              <a:t>Re-observe and submit the data to NGS</a:t>
            </a:r>
          </a:p>
          <a:p>
            <a:pPr lvl="1">
              <a:spcBef>
                <a:spcPts val="450"/>
              </a:spcBef>
            </a:pPr>
            <a:r>
              <a:rPr lang="en-US" dirty="0">
                <a:latin typeface="Cambria" panose="02040503050406030204" pitchFamily="18" charset="0"/>
                <a:ea typeface="Cambria" panose="02040503050406030204" pitchFamily="18" charset="0"/>
              </a:rPr>
              <a:t>must be submitted by </a:t>
            </a:r>
            <a:r>
              <a:rPr lang="en-US" b="1" dirty="0"/>
              <a:t>29</a:t>
            </a:r>
            <a:r>
              <a:rPr lang="en-US" b="1" dirty="0">
                <a:latin typeface="Cambria" panose="02040503050406030204" pitchFamily="18" charset="0"/>
                <a:ea typeface="Cambria" panose="02040503050406030204" pitchFamily="18" charset="0"/>
              </a:rPr>
              <a:t> February 2024</a:t>
            </a:r>
            <a:endParaRPr lang="en-US" dirty="0">
              <a:latin typeface="Cambria" panose="02040503050406030204" pitchFamily="18" charset="0"/>
              <a:ea typeface="Cambria" panose="02040503050406030204" pitchFamily="18" charset="0"/>
            </a:endParaRPr>
          </a:p>
          <a:p>
            <a:pPr>
              <a:spcBef>
                <a:spcPts val="1500"/>
              </a:spcBef>
            </a:pPr>
            <a:r>
              <a:rPr lang="en-US" dirty="0">
                <a:latin typeface="Cambria" panose="02040503050406030204" pitchFamily="18" charset="0"/>
                <a:ea typeface="Cambria" panose="02040503050406030204" pitchFamily="18" charset="0"/>
              </a:rPr>
              <a:t>Options to submit your data:</a:t>
            </a:r>
          </a:p>
          <a:p>
            <a:pPr lvl="1">
              <a:spcBef>
                <a:spcPts val="450"/>
              </a:spcBef>
            </a:pPr>
            <a:r>
              <a:rPr lang="en-US" dirty="0">
                <a:latin typeface="Cambria" panose="02040503050406030204" pitchFamily="18" charset="0"/>
                <a:ea typeface="Cambria" panose="02040503050406030204" pitchFamily="18" charset="0"/>
              </a:rPr>
              <a:t>OPUS Share </a:t>
            </a:r>
            <a:r>
              <a:rPr lang="en-US" dirty="0">
                <a:latin typeface="Cambria" panose="02040503050406030204" pitchFamily="18" charset="0"/>
                <a:ea typeface="Cambria" panose="02040503050406030204" pitchFamily="18" charset="0"/>
                <a:sym typeface="Wingdings" panose="05000000000000000000" pitchFamily="2" charset="2"/>
              </a:rPr>
              <a:t> </a:t>
            </a:r>
            <a:r>
              <a:rPr lang="en-US" dirty="0">
                <a:latin typeface="Cambria" panose="02040503050406030204" pitchFamily="18" charset="0"/>
                <a:ea typeface="Cambria" panose="02040503050406030204" pitchFamily="18" charset="0"/>
              </a:rPr>
              <a:t>4+ </a:t>
            </a:r>
            <a:r>
              <a:rPr lang="en-US" dirty="0" err="1">
                <a:latin typeface="Cambria" panose="02040503050406030204" pitchFamily="18" charset="0"/>
                <a:ea typeface="Cambria" panose="02040503050406030204" pitchFamily="18" charset="0"/>
              </a:rPr>
              <a:t>hrs</a:t>
            </a:r>
            <a:r>
              <a:rPr lang="en-US" dirty="0">
                <a:latin typeface="Cambria" panose="02040503050406030204" pitchFamily="18" charset="0"/>
                <a:ea typeface="Cambria" panose="02040503050406030204" pitchFamily="18" charset="0"/>
              </a:rPr>
              <a:t> static data; 2 photos; mark ties</a:t>
            </a:r>
          </a:p>
          <a:p>
            <a:pPr lvl="2">
              <a:spcBef>
                <a:spcPts val="450"/>
              </a:spcBef>
            </a:pPr>
            <a:r>
              <a:rPr lang="en-US" dirty="0">
                <a:latin typeface="Cambria" panose="02040503050406030204" pitchFamily="18" charset="0"/>
                <a:ea typeface="Cambria" panose="02040503050406030204" pitchFamily="18" charset="0"/>
              </a:rPr>
              <a:t>rinse &amp; repeat … as we need </a:t>
            </a:r>
            <a:r>
              <a:rPr lang="en-US" b="1" dirty="0">
                <a:latin typeface="Cambria" panose="02040503050406030204" pitchFamily="18" charset="0"/>
                <a:ea typeface="Cambria" panose="02040503050406030204" pitchFamily="18" charset="0"/>
              </a:rPr>
              <a:t>redundancy</a:t>
            </a:r>
          </a:p>
          <a:p>
            <a:pPr lvl="1">
              <a:spcBef>
                <a:spcPts val="450"/>
              </a:spcBef>
            </a:pPr>
            <a:r>
              <a:rPr lang="en-US" dirty="0">
                <a:latin typeface="Cambria" panose="02040503050406030204" pitchFamily="18" charset="0"/>
                <a:ea typeface="Cambria" panose="02040503050406030204" pitchFamily="18" charset="0"/>
              </a:rPr>
              <a:t>OPUS Projects </a:t>
            </a:r>
            <a:r>
              <a:rPr lang="en-US" sz="1800" dirty="0">
                <a:sym typeface="Wingdings" panose="05000000000000000000" pitchFamily="2" charset="2"/>
              </a:rPr>
              <a:t></a:t>
            </a:r>
            <a:r>
              <a:rPr lang="en-US" sz="1800" dirty="0"/>
              <a:t> 2+ </a:t>
            </a:r>
            <a:r>
              <a:rPr lang="en-US" sz="1800" dirty="0" err="1"/>
              <a:t>hrs</a:t>
            </a:r>
            <a:r>
              <a:rPr lang="en-US" sz="1800" dirty="0"/>
              <a:t> static GPS data</a:t>
            </a:r>
          </a:p>
          <a:p>
            <a:pPr marL="342900" lvl="1" indent="1885950">
              <a:spcBef>
                <a:spcPts val="450"/>
              </a:spcBef>
              <a:buNone/>
            </a:pPr>
            <a:r>
              <a:rPr lang="en-US" sz="1800" dirty="0">
                <a:sym typeface="Wingdings" panose="05000000000000000000" pitchFamily="2" charset="2"/>
              </a:rPr>
              <a:t>		 </a:t>
            </a:r>
            <a:r>
              <a:rPr lang="en-US" sz="1800" dirty="0"/>
              <a:t> 5+ minutes RTN-GNSS data, 3x per mark</a:t>
            </a:r>
          </a:p>
          <a:p>
            <a:pPr marL="342900" lvl="1" indent="0">
              <a:spcBef>
                <a:spcPts val="450"/>
              </a:spcBef>
              <a:buNone/>
            </a:pPr>
            <a:r>
              <a:rPr lang="en-US" sz="1800" dirty="0"/>
              <a:t>		</a:t>
            </a:r>
            <a:r>
              <a:rPr lang="en-US" sz="1800" i="1" dirty="0"/>
              <a:t>Also</a:t>
            </a:r>
            <a:r>
              <a:rPr lang="en-US" sz="1800" dirty="0"/>
              <a:t>: photos, field logs, descriptions, survey report</a:t>
            </a:r>
          </a:p>
        </p:txBody>
      </p:sp>
      <p:sp>
        <p:nvSpPr>
          <p:cNvPr id="3" name="Title 2"/>
          <p:cNvSpPr>
            <a:spLocks noGrp="1"/>
          </p:cNvSpPr>
          <p:nvPr>
            <p:ph type="title"/>
          </p:nvPr>
        </p:nvSpPr>
        <p:spPr>
          <a:xfrm>
            <a:off x="1143000" y="205979"/>
            <a:ext cx="6858000" cy="857250"/>
          </a:xfrm>
        </p:spPr>
        <p:txBody>
          <a:bodyPr>
            <a:normAutofit/>
          </a:bodyPr>
          <a:lstStyle/>
          <a:p>
            <a:r>
              <a:rPr lang="en-US" dirty="0"/>
              <a:t>Preparing</a:t>
            </a:r>
          </a:p>
        </p:txBody>
      </p:sp>
    </p:spTree>
    <p:extLst>
      <p:ext uri="{BB962C8B-B14F-4D97-AF65-F5344CB8AC3E}">
        <p14:creationId xmlns:p14="http://schemas.microsoft.com/office/powerpoint/2010/main" val="9720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lstStyle/>
          <a:p>
            <a:r>
              <a:rPr lang="en-US" b="1" i="1" dirty="0">
                <a:latin typeface="Cambria" panose="02040503050406030204" pitchFamily="18" charset="0"/>
                <a:ea typeface="Cambria" panose="02040503050406030204" pitchFamily="18" charset="0"/>
              </a:rPr>
              <a:t>Remember…</a:t>
            </a:r>
          </a:p>
        </p:txBody>
      </p:sp>
      <p:sp>
        <p:nvSpPr>
          <p:cNvPr id="3" name="Content Placeholder 2"/>
          <p:cNvSpPr>
            <a:spLocks noGrp="1"/>
          </p:cNvSpPr>
          <p:nvPr>
            <p:ph idx="1"/>
          </p:nvPr>
        </p:nvSpPr>
        <p:spPr>
          <a:xfrm>
            <a:off x="294968" y="1057278"/>
            <a:ext cx="8468032" cy="4086222"/>
          </a:xfrm>
        </p:spPr>
        <p:txBody>
          <a:bodyPr/>
          <a:lstStyle/>
          <a:p>
            <a:pPr lvl="1">
              <a:spcAft>
                <a:spcPts val="900"/>
              </a:spcAft>
            </a:pPr>
            <a:r>
              <a:rPr lang="en-US" dirty="0"/>
              <a:t>What’s the goal of NATRF2022?</a:t>
            </a:r>
          </a:p>
          <a:p>
            <a:pPr lvl="2">
              <a:spcAft>
                <a:spcPts val="900"/>
              </a:spcAft>
            </a:pPr>
            <a:r>
              <a:rPr lang="en-US" dirty="0"/>
              <a:t>Give you the </a:t>
            </a:r>
            <a:r>
              <a:rPr lang="en-US" b="1" dirty="0"/>
              <a:t>stability</a:t>
            </a:r>
            <a:r>
              <a:rPr lang="en-US" dirty="0"/>
              <a:t> in positions that you expect</a:t>
            </a:r>
          </a:p>
          <a:p>
            <a:pPr lvl="1">
              <a:spcAft>
                <a:spcPts val="900"/>
              </a:spcAft>
            </a:pPr>
            <a:r>
              <a:rPr lang="en-US" dirty="0"/>
              <a:t>That’s the point of Reference Epochs (REs)</a:t>
            </a:r>
          </a:p>
          <a:p>
            <a:pPr lvl="2">
              <a:spcAft>
                <a:spcPts val="900"/>
              </a:spcAft>
            </a:pPr>
            <a:r>
              <a:rPr lang="en-US" dirty="0"/>
              <a:t>Akin to the different realizations of NAD83</a:t>
            </a:r>
          </a:p>
          <a:p>
            <a:pPr lvl="2">
              <a:spcAft>
                <a:spcPts val="900"/>
              </a:spcAft>
            </a:pPr>
            <a:r>
              <a:rPr lang="en-US" dirty="0"/>
              <a:t>REs will be published every 5 or 10 years</a:t>
            </a:r>
          </a:p>
          <a:p>
            <a:pPr lvl="3">
              <a:spcAft>
                <a:spcPts val="900"/>
              </a:spcAft>
            </a:pPr>
            <a:r>
              <a:rPr lang="en-US" dirty="0"/>
              <a:t>you choose when you update</a:t>
            </a:r>
          </a:p>
          <a:p>
            <a:pPr lvl="3">
              <a:spcAft>
                <a:spcPts val="900"/>
              </a:spcAft>
            </a:pPr>
            <a:r>
              <a:rPr lang="en-US" dirty="0"/>
              <a:t>in a perfect world, everyone would stay current</a:t>
            </a:r>
            <a:endParaRPr lang="en-US" sz="1800" dirty="0"/>
          </a:p>
        </p:txBody>
      </p:sp>
      <p:sp>
        <p:nvSpPr>
          <p:cNvPr id="4" name="TextBox 3">
            <a:extLst>
              <a:ext uri="{FF2B5EF4-FFF2-40B4-BE49-F238E27FC236}">
                <a16:creationId xmlns:a16="http://schemas.microsoft.com/office/drawing/2014/main" id="{E16E5822-5EFD-4811-AF4F-97300EE60D91}"/>
              </a:ext>
            </a:extLst>
          </p:cNvPr>
          <p:cNvSpPr txBox="1"/>
          <p:nvPr/>
        </p:nvSpPr>
        <p:spPr>
          <a:xfrm>
            <a:off x="7048500" y="3147759"/>
            <a:ext cx="19278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aka versions</a:t>
            </a:r>
            <a:endParaRPr kumimoji="0" lang="en-US" sz="11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Arrow: Bent 4">
            <a:extLst>
              <a:ext uri="{FF2B5EF4-FFF2-40B4-BE49-F238E27FC236}">
                <a16:creationId xmlns:a16="http://schemas.microsoft.com/office/drawing/2014/main" id="{C326BCE3-AA3E-432D-B888-29DD91E301B9}"/>
              </a:ext>
            </a:extLst>
          </p:cNvPr>
          <p:cNvSpPr/>
          <p:nvPr/>
        </p:nvSpPr>
        <p:spPr>
          <a:xfrm flipV="1">
            <a:off x="5234464" y="3230403"/>
            <a:ext cx="1863566" cy="20359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424337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1000"/>
                                        <p:tgtEl>
                                          <p:spTgt spid="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BD32-5933-27FC-5B25-277BFDD9C7D0}"/>
              </a:ext>
            </a:extLst>
          </p:cNvPr>
          <p:cNvSpPr>
            <a:spLocks noGrp="1"/>
          </p:cNvSpPr>
          <p:nvPr>
            <p:ph type="title"/>
          </p:nvPr>
        </p:nvSpPr>
        <p:spPr>
          <a:xfrm>
            <a:off x="457200" y="2143125"/>
            <a:ext cx="8229600" cy="857250"/>
          </a:xfrm>
        </p:spPr>
        <p:txBody>
          <a:bodyPr/>
          <a:lstStyle/>
          <a:p>
            <a:r>
              <a:rPr lang="en-US" dirty="0"/>
              <a:t>Additional Resources</a:t>
            </a:r>
          </a:p>
        </p:txBody>
      </p:sp>
    </p:spTree>
    <p:extLst>
      <p:ext uri="{BB962C8B-B14F-4D97-AF65-F5344CB8AC3E}">
        <p14:creationId xmlns:p14="http://schemas.microsoft.com/office/powerpoint/2010/main" val="23723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9C9C9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35713-7A71-4591-9AFB-C550C743D6FD}"/>
              </a:ext>
            </a:extLst>
          </p:cNvPr>
          <p:cNvPicPr>
            <a:picLocks noChangeAspect="1"/>
          </p:cNvPicPr>
          <p:nvPr/>
        </p:nvPicPr>
        <p:blipFill>
          <a:blip r:embed="rId3"/>
          <a:srcRect/>
          <a:stretch/>
        </p:blipFill>
        <p:spPr>
          <a:xfrm>
            <a:off x="2400554" y="10625"/>
            <a:ext cx="6814972" cy="5121487"/>
          </a:xfrm>
          <a:prstGeom prst="rect">
            <a:avLst/>
          </a:prstGeom>
        </p:spPr>
      </p:pic>
      <p:sp>
        <p:nvSpPr>
          <p:cNvPr id="11" name="TextBox 10"/>
          <p:cNvSpPr txBox="1"/>
          <p:nvPr/>
        </p:nvSpPr>
        <p:spPr>
          <a:xfrm>
            <a:off x="4803796" y="13980"/>
            <a:ext cx="3692504" cy="415498"/>
          </a:xfrm>
          <a:prstGeom prst="rect">
            <a:avLst/>
          </a:prstGeom>
          <a:noFill/>
        </p:spPr>
        <p:txBody>
          <a:bodyPr wrap="square" rtlCol="0">
            <a:spAutoFit/>
          </a:bodyPr>
          <a:lstStyle/>
          <a:p>
            <a:pPr algn="ctr" defTabSz="685800">
              <a:defRPr/>
            </a:pPr>
            <a:r>
              <a:rPr lang="en-US" sz="2100" spc="-5" dirty="0">
                <a:solidFill>
                  <a:prstClr val="black"/>
                </a:solidFill>
                <a:latin typeface="Cambria" panose="02040503050406030204" pitchFamily="18" charset="0"/>
                <a:ea typeface="MS PGothic" pitchFamily="34" charset="-128"/>
                <a:cs typeface="Calibri"/>
              </a:rPr>
              <a:t>geodesy.noaa.gov/ADVISORS/</a:t>
            </a:r>
            <a:endParaRPr lang="en-US" sz="2100" dirty="0">
              <a:solidFill>
                <a:prstClr val="black"/>
              </a:solidFill>
              <a:latin typeface="Calibri"/>
            </a:endParaRPr>
          </a:p>
        </p:txBody>
      </p:sp>
      <p:sp>
        <p:nvSpPr>
          <p:cNvPr id="2" name="Title 3">
            <a:extLst>
              <a:ext uri="{FF2B5EF4-FFF2-40B4-BE49-F238E27FC236}">
                <a16:creationId xmlns:a16="http://schemas.microsoft.com/office/drawing/2014/main" id="{CE3A0862-A82C-A1D9-5874-1D1269A91430}"/>
              </a:ext>
            </a:extLst>
          </p:cNvPr>
          <p:cNvSpPr txBox="1">
            <a:spLocks/>
          </p:cNvSpPr>
          <p:nvPr/>
        </p:nvSpPr>
        <p:spPr>
          <a:xfrm>
            <a:off x="-38100" y="30073"/>
            <a:ext cx="2521974" cy="1013868"/>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2400" dirty="0"/>
              <a:t>Regional Geodetic Advisor Program</a:t>
            </a:r>
          </a:p>
        </p:txBody>
      </p:sp>
      <p:sp>
        <p:nvSpPr>
          <p:cNvPr id="3" name="Content Placeholder 4">
            <a:extLst>
              <a:ext uri="{FF2B5EF4-FFF2-40B4-BE49-F238E27FC236}">
                <a16:creationId xmlns:a16="http://schemas.microsoft.com/office/drawing/2014/main" id="{E7C2C58C-0D1A-3E8B-DA1C-AF083C9BACBD}"/>
              </a:ext>
            </a:extLst>
          </p:cNvPr>
          <p:cNvSpPr txBox="1">
            <a:spLocks/>
          </p:cNvSpPr>
          <p:nvPr/>
        </p:nvSpPr>
        <p:spPr>
          <a:xfrm>
            <a:off x="0" y="1013459"/>
            <a:ext cx="5036820" cy="411865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14 RGAs across country</a:t>
            </a:r>
          </a:p>
          <a:p>
            <a:pPr marL="0" indent="0">
              <a:buNone/>
            </a:pPr>
            <a:r>
              <a:rPr lang="en-US" sz="2000" dirty="0"/>
              <a:t>We are here to support:</a:t>
            </a:r>
          </a:p>
          <a:p>
            <a:pPr marL="403225" lvl="1"/>
            <a:r>
              <a:rPr lang="en-US" sz="2000" dirty="0"/>
              <a:t>You</a:t>
            </a:r>
          </a:p>
          <a:p>
            <a:pPr marL="403225" lvl="1"/>
            <a:r>
              <a:rPr lang="en-US" sz="2000" dirty="0"/>
              <a:t>Your constituents</a:t>
            </a:r>
          </a:p>
          <a:p>
            <a:pPr marL="403225" lvl="1"/>
            <a:r>
              <a:rPr lang="en-US" sz="2000" dirty="0"/>
              <a:t>Our Federal Partners</a:t>
            </a:r>
          </a:p>
          <a:p>
            <a:pPr marL="0" indent="0">
              <a:buNone/>
            </a:pPr>
            <a:endParaRPr lang="en-US" sz="2000" i="1" dirty="0"/>
          </a:p>
          <a:p>
            <a:pPr marL="0" indent="0">
              <a:buNone/>
            </a:pPr>
            <a:r>
              <a:rPr lang="en-US" sz="2000" i="1" dirty="0"/>
              <a:t>Questions about </a:t>
            </a:r>
          </a:p>
          <a:p>
            <a:pPr marL="0" indent="0">
              <a:buNone/>
            </a:pPr>
            <a:r>
              <a:rPr lang="en-US" sz="2000" i="1" dirty="0"/>
              <a:t>NSRS Modernization?</a:t>
            </a:r>
          </a:p>
          <a:p>
            <a:pPr lvl="1"/>
            <a:r>
              <a:rPr lang="en-US" sz="2000" dirty="0"/>
              <a:t>Reach out now</a:t>
            </a:r>
          </a:p>
          <a:p>
            <a:pPr lvl="1"/>
            <a:r>
              <a:rPr lang="en-US" sz="2000" dirty="0"/>
              <a:t>Be prepared</a:t>
            </a:r>
          </a:p>
          <a:p>
            <a:endParaRPr lang="en-US" sz="2200" dirty="0"/>
          </a:p>
        </p:txBody>
      </p:sp>
    </p:spTree>
    <p:extLst>
      <p:ext uri="{BB962C8B-B14F-4D97-AF65-F5344CB8AC3E}">
        <p14:creationId xmlns:p14="http://schemas.microsoft.com/office/powerpoint/2010/main" val="27183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5869" y="273649"/>
            <a:ext cx="6686550" cy="603809"/>
          </a:xfrm>
        </p:spPr>
        <p:txBody>
          <a:bodyPr>
            <a:normAutofit fontScale="90000"/>
          </a:bodyPr>
          <a:lstStyle/>
          <a:p>
            <a:r>
              <a:rPr lang="en-US" sz="3750" dirty="0"/>
              <a:t>Online Positioning User Service</a:t>
            </a:r>
          </a:p>
        </p:txBody>
      </p:sp>
      <p:sp>
        <p:nvSpPr>
          <p:cNvPr id="2" name="Content Placeholder 1"/>
          <p:cNvSpPr>
            <a:spLocks noGrp="1"/>
          </p:cNvSpPr>
          <p:nvPr>
            <p:ph idx="1"/>
          </p:nvPr>
        </p:nvSpPr>
        <p:spPr>
          <a:xfrm>
            <a:off x="476250" y="763710"/>
            <a:ext cx="8439150" cy="4021429"/>
          </a:xfrm>
        </p:spPr>
        <p:txBody>
          <a:bodyPr>
            <a:noAutofit/>
          </a:bodyPr>
          <a:lstStyle/>
          <a:p>
            <a:pPr marL="853679" lvl="3">
              <a:spcBef>
                <a:spcPts val="0"/>
              </a:spcBef>
              <a:spcAft>
                <a:spcPts val="225"/>
              </a:spcAft>
            </a:pPr>
            <a:r>
              <a:rPr lang="en-US" sz="1800" dirty="0"/>
              <a:t>dual frequency receiver</a:t>
            </a:r>
          </a:p>
          <a:p>
            <a:pPr marL="853679" lvl="3">
              <a:spcBef>
                <a:spcPts val="0"/>
              </a:spcBef>
              <a:spcAft>
                <a:spcPts val="225"/>
              </a:spcAft>
            </a:pPr>
            <a:r>
              <a:rPr lang="en-US" sz="1800" dirty="0"/>
              <a:t>static observations (via RINEX </a:t>
            </a:r>
            <a:r>
              <a:rPr lang="en-US" sz="1800" dirty="0">
                <a:sym typeface="Wingdings" panose="05000000000000000000" pitchFamily="2" charset="2"/>
              </a:rPr>
              <a:t> ABCD123x</a:t>
            </a:r>
            <a:r>
              <a:rPr lang="en-US" sz="1800" dirty="0"/>
              <a:t>.24o)</a:t>
            </a:r>
          </a:p>
          <a:p>
            <a:pPr marL="853679" lvl="3">
              <a:spcBef>
                <a:spcPts val="0"/>
              </a:spcBef>
              <a:spcAft>
                <a:spcPts val="225"/>
              </a:spcAft>
            </a:pPr>
            <a:r>
              <a:rPr lang="en-US" sz="1800" dirty="0"/>
              <a:t>30 seconds epoch/logging rate aka recording interval</a:t>
            </a:r>
          </a:p>
          <a:p>
            <a:pPr marL="342900" lvl="1" indent="0">
              <a:spcBef>
                <a:spcPts val="1350"/>
              </a:spcBef>
              <a:spcAft>
                <a:spcPts val="225"/>
              </a:spcAft>
              <a:buNone/>
            </a:pPr>
            <a:r>
              <a:rPr lang="en-US" dirty="0">
                <a:ea typeface="Cambria" panose="02040503050406030204" pitchFamily="18" charset="0"/>
              </a:rPr>
              <a:t>OPUS Rapid Static (OPUS-RS)</a:t>
            </a:r>
          </a:p>
          <a:p>
            <a:pPr marL="853679" lvl="3">
              <a:spcBef>
                <a:spcPts val="0"/>
              </a:spcBef>
              <a:spcAft>
                <a:spcPts val="225"/>
              </a:spcAft>
            </a:pPr>
            <a:r>
              <a:rPr lang="en-US" sz="1800" dirty="0"/>
              <a:t>15 minutes to 2 hours of GPS data</a:t>
            </a:r>
          </a:p>
          <a:p>
            <a:pPr marL="342900" lvl="1" indent="0">
              <a:spcBef>
                <a:spcPts val="1350"/>
              </a:spcBef>
              <a:spcAft>
                <a:spcPts val="225"/>
              </a:spcAft>
              <a:buNone/>
            </a:pPr>
            <a:r>
              <a:rPr lang="en-US" dirty="0">
                <a:latin typeface="Cambria" panose="02040503050406030204" pitchFamily="18" charset="0"/>
                <a:ea typeface="Cambria" panose="02040503050406030204" pitchFamily="18" charset="0"/>
              </a:rPr>
              <a:t>OPUS Static (OPUS-S)</a:t>
            </a:r>
          </a:p>
          <a:p>
            <a:pPr marL="853679" lvl="3">
              <a:spcBef>
                <a:spcPts val="0"/>
              </a:spcBef>
              <a:spcAft>
                <a:spcPts val="225"/>
              </a:spcAft>
            </a:pPr>
            <a:r>
              <a:rPr lang="en-US" sz="1800" dirty="0"/>
              <a:t>same requirements as above</a:t>
            </a:r>
          </a:p>
          <a:p>
            <a:pPr marL="853679" lvl="3">
              <a:spcBef>
                <a:spcPts val="0"/>
              </a:spcBef>
              <a:spcAft>
                <a:spcPts val="225"/>
              </a:spcAft>
            </a:pPr>
            <a:r>
              <a:rPr lang="en-US" sz="1800" dirty="0"/>
              <a:t>2 to 48 hours of GPS data</a:t>
            </a:r>
          </a:p>
          <a:p>
            <a:pPr marL="342900" lvl="1" indent="0">
              <a:spcBef>
                <a:spcPts val="1350"/>
              </a:spcBef>
              <a:spcAft>
                <a:spcPts val="225"/>
              </a:spcAft>
              <a:buNone/>
            </a:pPr>
            <a:r>
              <a:rPr lang="en-US" dirty="0">
                <a:latin typeface="Cambria" panose="02040503050406030204" pitchFamily="18" charset="0"/>
                <a:ea typeface="Cambria" panose="02040503050406030204" pitchFamily="18" charset="0"/>
              </a:rPr>
              <a:t>OPUS Projects (OP)</a:t>
            </a:r>
          </a:p>
          <a:p>
            <a:pPr marL="853679" lvl="3">
              <a:spcBef>
                <a:spcPts val="0"/>
              </a:spcBef>
              <a:spcAft>
                <a:spcPts val="225"/>
              </a:spcAft>
            </a:pPr>
            <a:r>
              <a:rPr lang="en-US" sz="1800" dirty="0"/>
              <a:t>adds session processing and network adjustment</a:t>
            </a:r>
          </a:p>
          <a:p>
            <a:pPr marL="853679" lvl="3">
              <a:spcBef>
                <a:spcPts val="0"/>
              </a:spcBef>
              <a:spcAft>
                <a:spcPts val="225"/>
              </a:spcAft>
            </a:pPr>
            <a:r>
              <a:rPr lang="en-US" sz="1800" dirty="0"/>
              <a:t>training by NGS currently required (~12 hours)</a:t>
            </a:r>
          </a:p>
        </p:txBody>
      </p:sp>
      <p:sp>
        <p:nvSpPr>
          <p:cNvPr id="4" name="Curved Right Arrow 3"/>
          <p:cNvSpPr/>
          <p:nvPr/>
        </p:nvSpPr>
        <p:spPr>
          <a:xfrm>
            <a:off x="410107" y="3050814"/>
            <a:ext cx="400050" cy="1263015"/>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5" name="TextBox 4">
            <a:extLst>
              <a:ext uri="{FF2B5EF4-FFF2-40B4-BE49-F238E27FC236}">
                <a16:creationId xmlns:a16="http://schemas.microsoft.com/office/drawing/2014/main" id="{4B636586-A3E1-4D16-B105-1D7D4289F262}"/>
              </a:ext>
            </a:extLst>
          </p:cNvPr>
          <p:cNvSpPr txBox="1"/>
          <p:nvPr/>
        </p:nvSpPr>
        <p:spPr>
          <a:xfrm>
            <a:off x="5503152" y="2801319"/>
            <a:ext cx="2967374" cy="1077218"/>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sym typeface="Wingdings" panose="05000000000000000000" pitchFamily="2" charset="2"/>
              </a:rPr>
              <a:t>Also </a:t>
            </a:r>
            <a:r>
              <a:rPr lang="en-US" sz="2800" b="1" dirty="0">
                <a:latin typeface="Cambria" panose="02040503050406030204" pitchFamily="18" charset="0"/>
                <a:ea typeface="Cambria" panose="02040503050406030204" pitchFamily="18" charset="0"/>
                <a:sym typeface="Wingdings" panose="05000000000000000000" pitchFamily="2" charset="2"/>
              </a:rPr>
              <a:t>Beta</a:t>
            </a:r>
            <a:r>
              <a:rPr lang="en-US" sz="2800" dirty="0">
                <a:latin typeface="Cambria" panose="02040503050406030204" pitchFamily="18" charset="0"/>
                <a:ea typeface="Cambria" panose="02040503050406030204" pitchFamily="18" charset="0"/>
                <a:sym typeface="Wingdings" panose="05000000000000000000" pitchFamily="2" charset="2"/>
              </a:rPr>
              <a:t> OPUS-S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sym typeface="Wingdings" panose="05000000000000000000" pitchFamily="2" charset="2"/>
              </a:rPr>
              <a:t>Multi-constellation</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sym typeface="Wingdings" panose="05000000000000000000" pitchFamily="2" charset="2"/>
              </a:rPr>
              <a:t>More CORS checking</a:t>
            </a:r>
          </a:p>
        </p:txBody>
      </p:sp>
    </p:spTree>
    <p:extLst>
      <p:ext uri="{BB962C8B-B14F-4D97-AF65-F5344CB8AC3E}">
        <p14:creationId xmlns:p14="http://schemas.microsoft.com/office/powerpoint/2010/main" val="374600459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17892" y="3755976"/>
            <a:ext cx="3410918" cy="1213462"/>
            <a:chOff x="4403571" y="5339913"/>
            <a:chExt cx="4586432" cy="1543952"/>
          </a:xfrm>
        </p:grpSpPr>
        <p:sp>
          <p:nvSpPr>
            <p:cNvPr id="12" name="Rectangle 11"/>
            <p:cNvSpPr/>
            <p:nvPr/>
          </p:nvSpPr>
          <p:spPr>
            <a:xfrm>
              <a:off x="4403571" y="5339913"/>
              <a:ext cx="4586432" cy="1399549"/>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719081" y="5658267"/>
              <a:ext cx="1647191" cy="910472"/>
            </a:xfrm>
            <a:prstGeom prst="rect">
              <a:avLst/>
            </a:prstGeom>
            <a:noFill/>
          </p:spPr>
          <p:txBody>
            <a:bodyPr wrap="square" rtlCol="0">
              <a:spAutoFit/>
            </a:bodyPr>
            <a:lstStyle/>
            <a:p>
              <a:pPr algn="ctr"/>
              <a:r>
                <a:rPr lang="en-US" sz="1350" b="1" dirty="0">
                  <a:solidFill>
                    <a:srgbClr val="781D22"/>
                  </a:solidFill>
                </a:rPr>
                <a:t>Educational Videos</a:t>
              </a:r>
            </a:p>
            <a:p>
              <a:pPr algn="ctr"/>
              <a:r>
                <a:rPr lang="en-US" sz="1350" b="1" dirty="0">
                  <a:solidFill>
                    <a:srgbClr val="781D22"/>
                  </a:solidFill>
                </a:rPr>
                <a:t>&lt;5 minutes</a:t>
              </a:r>
            </a:p>
          </p:txBody>
        </p:sp>
        <p:sp>
          <p:nvSpPr>
            <p:cNvPr id="9" name="TextBox 8"/>
            <p:cNvSpPr txBox="1"/>
            <p:nvPr/>
          </p:nvSpPr>
          <p:spPr>
            <a:xfrm>
              <a:off x="6608810" y="5709063"/>
              <a:ext cx="2291135" cy="1174802"/>
            </a:xfrm>
            <a:prstGeom prst="rect">
              <a:avLst/>
            </a:prstGeom>
            <a:noFill/>
          </p:spPr>
          <p:txBody>
            <a:bodyPr wrap="square" rtlCol="0">
              <a:spAutoFit/>
            </a:bodyPr>
            <a:lstStyle/>
            <a:p>
              <a:pPr algn="ctr"/>
              <a:r>
                <a:rPr lang="en-US" sz="1350" b="1" dirty="0">
                  <a:solidFill>
                    <a:srgbClr val="781D22"/>
                  </a:solidFill>
                </a:rPr>
                <a:t>Online Lesson </a:t>
              </a:r>
            </a:p>
            <a:p>
              <a:pPr algn="ctr"/>
              <a:r>
                <a:rPr lang="en-US" sz="1350" b="1" dirty="0">
                  <a:solidFill>
                    <a:srgbClr val="781D22"/>
                  </a:solidFill>
                </a:rPr>
                <a:t>(via </a:t>
              </a:r>
              <a:r>
                <a:rPr lang="en-US" sz="1350" b="1" dirty="0" err="1">
                  <a:solidFill>
                    <a:srgbClr val="781D22"/>
                  </a:solidFill>
                </a:rPr>
                <a:t>MetEd</a:t>
              </a:r>
              <a:r>
                <a:rPr lang="en-US" sz="1350" b="1" dirty="0">
                  <a:solidFill>
                    <a:srgbClr val="781D22"/>
                  </a:solidFill>
                </a:rPr>
                <a:t>/COMET)</a:t>
              </a:r>
            </a:p>
            <a:p>
              <a:pPr algn="ctr"/>
              <a:r>
                <a:rPr lang="en-US" sz="1350" b="1" dirty="0">
                  <a:solidFill>
                    <a:srgbClr val="781D22"/>
                  </a:solidFill>
                </a:rPr>
                <a:t>~1 hour</a:t>
              </a:r>
            </a:p>
          </p:txBody>
        </p:sp>
      </p:grpSp>
      <p:sp>
        <p:nvSpPr>
          <p:cNvPr id="13" name="Title 1"/>
          <p:cNvSpPr txBox="1">
            <a:spLocks/>
          </p:cNvSpPr>
          <p:nvPr/>
        </p:nvSpPr>
        <p:spPr>
          <a:xfrm>
            <a:off x="1143000" y="4778451"/>
            <a:ext cx="6858000" cy="3421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100" dirty="0">
                <a:latin typeface="Cambria" panose="02040503050406030204" pitchFamily="18" charset="0"/>
                <a:ea typeface="Cambria" panose="02040503050406030204" pitchFamily="18" charset="0"/>
                <a:cs typeface="Arial" pitchFamily="34" charset="0"/>
              </a:rPr>
              <a:t>NGS homepage: </a:t>
            </a:r>
            <a:r>
              <a:rPr lang="en-US" altLang="en-US" sz="2100" b="1" dirty="0">
                <a:latin typeface="Cambria" panose="02040503050406030204" pitchFamily="18" charset="0"/>
                <a:ea typeface="Cambria" panose="02040503050406030204" pitchFamily="18" charset="0"/>
                <a:cs typeface="Arial" pitchFamily="34" charset="0"/>
              </a:rPr>
              <a:t>geodesy.noaa.gov </a:t>
            </a:r>
          </a:p>
        </p:txBody>
      </p:sp>
      <p:cxnSp>
        <p:nvCxnSpPr>
          <p:cNvPr id="5" name="Straight Arrow Connector 4"/>
          <p:cNvCxnSpPr/>
          <p:nvPr/>
        </p:nvCxnSpPr>
        <p:spPr>
          <a:xfrm flipH="1" flipV="1">
            <a:off x="4528251" y="4376571"/>
            <a:ext cx="344770" cy="2483"/>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0"/>
          </p:cNvCxnSpPr>
          <p:nvPr/>
        </p:nvCxnSpPr>
        <p:spPr>
          <a:xfrm flipH="1" flipV="1">
            <a:off x="7001592" y="3784368"/>
            <a:ext cx="8287" cy="26174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4886152" y="4019334"/>
            <a:ext cx="987248"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217680" y="4043704"/>
            <a:ext cx="1561864" cy="665735"/>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AEA598D-89C4-4855-B4EA-5D999538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21"/>
            <a:ext cx="6858000" cy="4892040"/>
          </a:xfrm>
          <a:prstGeom prst="rect">
            <a:avLst/>
          </a:prstGeom>
        </p:spPr>
      </p:pic>
    </p:spTree>
    <p:extLst>
      <p:ext uri="{BB962C8B-B14F-4D97-AF65-F5344CB8AC3E}">
        <p14:creationId xmlns:p14="http://schemas.microsoft.com/office/powerpoint/2010/main" val="50394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heel(2)">
                                      <p:cBhvr>
                                        <p:cTn id="7" dur="2000"/>
                                        <p:tgtEl>
                                          <p:spTgt spid="14"/>
                                        </p:tgtEl>
                                      </p:cBhvr>
                                    </p:animEffect>
                                  </p:childTnLst>
                                </p:cTn>
                              </p:par>
                            </p:childTnLst>
                          </p:cTn>
                        </p:par>
                        <p:par>
                          <p:cTn id="8" fill="hold">
                            <p:stCondLst>
                              <p:cond delay="3000"/>
                            </p:stCondLst>
                            <p:childTnLst>
                              <p:par>
                                <p:cTn id="9" presetID="21" presetClass="entr" presetSubtype="2" fill="hold" grpId="0" nodeType="afterEffect">
                                  <p:stCondLst>
                                    <p:cond delay="800"/>
                                  </p:stCondLst>
                                  <p:childTnLst>
                                    <p:set>
                                      <p:cBhvr>
                                        <p:cTn id="10" dur="1" fill="hold">
                                          <p:stCondLst>
                                            <p:cond delay="0"/>
                                          </p:stCondLst>
                                        </p:cTn>
                                        <p:tgtEl>
                                          <p:spTgt spid="17"/>
                                        </p:tgtEl>
                                        <p:attrNameLst>
                                          <p:attrName>style.visibility</p:attrName>
                                        </p:attrNameLst>
                                      </p:cBhvr>
                                      <p:to>
                                        <p:strVal val="visible"/>
                                      </p:to>
                                    </p:set>
                                    <p:animEffect transition="in" filter="wheel(2)">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CAFB5-5D9B-2ECA-1B45-E48C90B027CD}"/>
              </a:ext>
            </a:extLst>
          </p:cNvPr>
          <p:cNvPicPr>
            <a:picLocks noChangeAspect="1"/>
          </p:cNvPicPr>
          <p:nvPr/>
        </p:nvPicPr>
        <p:blipFill rotWithShape="1">
          <a:blip r:embed="rId2"/>
          <a:srcRect b="8" l="94" t="62"/>
          <a:stretch/>
        </p:blipFill>
        <p:spPr>
          <a:xfrm>
            <a:off x="3887805" y="27962"/>
            <a:ext cx="5172842" cy="5755669"/>
          </a:xfrm>
          <a:prstGeom prst="rect">
            <a:avLst/>
          </a:prstGeom>
          <a:ln w="25400">
            <a:solidFill>
              <a:schemeClr val="bg1">
                <a:lumMod val="75000"/>
              </a:schemeClr>
            </a:solidFill>
          </a:ln>
          <a:effectLst>
            <a:outerShdw algn="tl" blurRad="50800" dir="2700000" dist="38100" rotWithShape="0">
              <a:prstClr val="black">
                <a:alpha val="40000"/>
              </a:prstClr>
            </a:outerShdw>
          </a:effectLst>
        </p:spPr>
      </p:pic>
      <p:sp>
        <p:nvSpPr>
          <p:cNvPr id="4" name="Rectangle 3">
            <a:extLst>
              <a:ext uri="{FF2B5EF4-FFF2-40B4-BE49-F238E27FC236}">
                <a16:creationId xmlns:a16="http://schemas.microsoft.com/office/drawing/2014/main" id="{47ECEA57-DE72-F263-60AE-E58B74C752AA}"/>
              </a:ext>
            </a:extLst>
          </p:cNvPr>
          <p:cNvSpPr/>
          <p:nvPr/>
        </p:nvSpPr>
        <p:spPr>
          <a:xfrm rot="406022">
            <a:off x="6088047" y="2687256"/>
            <a:ext cx="271755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C028BA8-4CD7-B177-748D-D634652785B8}"/>
              </a:ext>
            </a:extLst>
          </p:cNvPr>
          <p:cNvSpPr txBox="1"/>
          <p:nvPr/>
        </p:nvSpPr>
        <p:spPr>
          <a:xfrm rot="408422">
            <a:off x="6168693" y="2742116"/>
            <a:ext cx="2662602" cy="646331"/>
          </a:xfrm>
          <a:prstGeom prst="rect">
            <a:avLst/>
          </a:prstGeom>
          <a:noFill/>
        </p:spPr>
        <p:txBody>
          <a:bodyPr rtlCol="0" wrap="square">
            <a:spAutoFit/>
          </a:bodyPr>
          <a:lstStyle/>
          <a:p>
            <a:pPr algn="ctr" defTabSz="457200" eaLnBrk="1" fontAlgn="base" hangingPunct="1" indent="0" latinLnBrk="0" lvl="0" marL="0" marR="0" rtl="0">
              <a:lnSpc>
                <a:spcPct val="100000"/>
              </a:lnSpc>
              <a:spcBef>
                <a:spcPct val="0"/>
              </a:spcBef>
              <a:spcAft>
                <a:spcPct val="0"/>
              </a:spcAft>
              <a:buClrTx/>
              <a:buSzTx/>
              <a:buFontTx/>
              <a:buNone/>
              <a:tabLst/>
              <a:defRPr/>
            </a:pPr>
            <a:r>
              <a:rPr b="0" baseline="0" cap="none" dirty="0" i="1" kern="1200" kumimoji="0" lang="en-US" noProof="0" normalizeH="0" spc="0" strike="noStrike" sz="1800" u="none">
                <a:ln>
                  <a:noFill/>
                </a:ln>
                <a:solidFill>
                  <a:prstClr val="black"/>
                </a:solidFill>
                <a:effectLst/>
                <a:uLnTx/>
                <a:uFillTx/>
                <a:latin charset="0" pitchFamily="34" typeface="Calibri"/>
                <a:ea charset="-128" pitchFamily="34" typeface="ＭＳ Ｐゴシック"/>
                <a:cs typeface="+mn-cs"/>
              </a:rPr>
              <a:t>Click this icon on homepage</a:t>
            </a:r>
          </a:p>
        </p:txBody>
      </p:sp>
      <p:sp>
        <p:nvSpPr>
          <p:cNvPr id="6" name="Right Arrow 17">
            <a:extLst>
              <a:ext uri="{FF2B5EF4-FFF2-40B4-BE49-F238E27FC236}">
                <a16:creationId xmlns:a16="http://schemas.microsoft.com/office/drawing/2014/main" id="{76D5A21C-CBF4-E103-7932-CF78858496D6}"/>
              </a:ext>
            </a:extLst>
          </p:cNvPr>
          <p:cNvSpPr/>
          <p:nvPr/>
        </p:nvSpPr>
        <p:spPr>
          <a:xfrm rot="5832851">
            <a:off x="7108501" y="3391307"/>
            <a:ext cx="676645"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defTabSz="457200" eaLnBrk="1" fontAlgn="base" hangingPunct="1" indent="0" latinLnBrk="0" lvl="0" marL="0" marR="0" rtl="0">
              <a:lnSpc>
                <a:spcPct val="100000"/>
              </a:lnSpc>
              <a:spcBef>
                <a:spcPct val="0"/>
              </a:spcBef>
              <a:spcAft>
                <a:spcPct val="0"/>
              </a:spcAft>
              <a:buClrTx/>
              <a:buSzTx/>
              <a:buFontTx/>
              <a:buNone/>
              <a:tabLst/>
              <a:defRPr/>
            </a:pPr>
            <a:endParaRPr b="0" baseline="0" cap="none" i="0" kern="1200" kumimoji="0" lang="en-US" noProof="0" normalizeH="0" spc="0" strike="noStrike" sz="1800" u="none">
              <a:ln>
                <a:noFill/>
              </a:ln>
              <a:solidFill>
                <a:prstClr val="white"/>
              </a:solidFill>
              <a:effectLst/>
              <a:uLnTx/>
              <a:uFillTx/>
              <a:latin typeface="Calibri"/>
              <a:ea typeface="+mn-ea"/>
              <a:cs typeface="+mn-cs"/>
            </a:endParaRPr>
          </a:p>
        </p:txBody>
      </p:sp>
      <p:sp>
        <p:nvSpPr>
          <p:cNvPr id="7" name="Title 1">
            <a:extLst>
              <a:ext uri="{FF2B5EF4-FFF2-40B4-BE49-F238E27FC236}">
                <a16:creationId xmlns:a16="http://schemas.microsoft.com/office/drawing/2014/main" id="{2C1F1FBC-14E5-0018-6476-F5D93B07F003}"/>
              </a:ext>
            </a:extLst>
          </p:cNvPr>
          <p:cNvSpPr txBox="1">
            <a:spLocks/>
          </p:cNvSpPr>
          <p:nvPr/>
        </p:nvSpPr>
        <p:spPr>
          <a:xfrm>
            <a:off x="0" y="518205"/>
            <a:ext cx="3862874" cy="1067527"/>
          </a:xfrm>
          <a:prstGeom prst="rect">
            <a:avLst/>
          </a:prstGeom>
        </p:spPr>
        <p:txBody>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457200" eaLnBrk="1" fontAlgn="base" hangingPunct="1" indent="0" latinLnBrk="0" lvl="0" marL="0" marR="0" rtl="0">
              <a:lnSpc>
                <a:spcPct val="100000"/>
              </a:lnSpc>
              <a:spcBef>
                <a:spcPct val="0"/>
              </a:spcBef>
              <a:spcAft>
                <a:spcPct val="0"/>
              </a:spcAft>
              <a:buClrTx/>
              <a:buSzTx/>
              <a:buFontTx/>
              <a:buNone/>
              <a:tabLst/>
              <a:defRPr/>
            </a:pPr>
            <a:r>
              <a:rPr altLang="en-US" b="1" baseline="0" cap="none" dirty="0" i="0" kern="1200" kumimoji="0" lang="en-US" noProof="0" normalizeH="0" spc="0" strike="noStrike" sz="3200" u="none">
                <a:ln>
                  <a:noFill/>
                </a:ln>
                <a:solidFill>
                  <a:prstClr val="black"/>
                </a:solidFill>
                <a:effectLst/>
                <a:uLnTx/>
                <a:uFillTx/>
                <a:latin charset="0" panose="02040503050406030204" pitchFamily="18" typeface="Cambria"/>
                <a:ea charset="0" panose="02040503050406030204" pitchFamily="18" typeface="Cambria"/>
                <a:cs charset="0" pitchFamily="34" typeface="Arial"/>
              </a:rPr>
              <a:t>Email Subscriptions</a:t>
            </a:r>
          </a:p>
        </p:txBody>
      </p:sp>
      <p:sp>
        <p:nvSpPr>
          <p:cNvPr id="8" name="TextBox 7">
            <a:extLst>
              <a:ext uri="{FF2B5EF4-FFF2-40B4-BE49-F238E27FC236}">
                <a16:creationId xmlns:a16="http://schemas.microsoft.com/office/drawing/2014/main" id="{FB26DC62-3A48-D222-6A7F-072AA714447F}"/>
              </a:ext>
            </a:extLst>
          </p:cNvPr>
          <p:cNvSpPr txBox="1"/>
          <p:nvPr/>
        </p:nvSpPr>
        <p:spPr>
          <a:xfrm>
            <a:off x="1" y="1585733"/>
            <a:ext cx="3862873" cy="3529805"/>
          </a:xfrm>
          <a:prstGeom prst="rect">
            <a:avLst/>
          </a:prstGeom>
          <a:noFill/>
        </p:spPr>
        <p:txBody>
          <a:bodyPr rtlCol="0" wrap="square">
            <a:noAutofit/>
          </a:bodyPr>
          <a:lstStyle/>
          <a:p>
            <a:pPr algn="l" defTabSz="457200" eaLnBrk="1" fontAlgn="base" hangingPunct="1" indent="0" latinLnBrk="0" lvl="0" marL="0" marR="0" rtl="0">
              <a:lnSpc>
                <a:spcPct val="100000"/>
              </a:lnSpc>
              <a:spcBef>
                <a:spcPts val="600"/>
              </a:spcBef>
              <a:spcAft>
                <a:spcPct val="0"/>
              </a:spcAft>
              <a:buClrTx/>
              <a:buSzTx/>
              <a:buFontTx/>
              <a:buNone/>
              <a:tabLst/>
              <a:defRPr/>
            </a:pPr>
            <a:r>
              <a:rPr b="1"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*Only 1-2 messages per month*</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endPar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NGS News</a:t>
            </a:r>
          </a:p>
          <a:p>
            <a:pPr algn="l" defTabSz="457200" eaLnBrk="1" fontAlgn="base" hangingPunct="1" indent="0" latinLnBrk="0" lvl="1" marL="457200" marR="0" rtl="0">
              <a:lnSpc>
                <a:spcPct val="100000"/>
              </a:lnSpc>
              <a:spcBef>
                <a:spcPts val="600"/>
              </a:spcBef>
              <a:spcAft>
                <a:spcPct val="0"/>
              </a:spcAft>
              <a:buClrTx/>
              <a:buSzTx/>
              <a:buFontTx/>
              <a:buNone/>
              <a:tabLst/>
              <a:defRPr/>
            </a:pPr>
            <a:r>
              <a:rPr b="0" baseline="0" cap="none" dirty="0" i="1" kern="1200" kumimoji="0" lang="en-US" noProof="0" normalizeH="0" spc="0" strike="noStrike" sz="2000" u="none">
                <a:ln>
                  <a:noFill/>
                </a:ln>
                <a:solidFill>
                  <a:prstClr val="black"/>
                </a:solidFill>
                <a:effectLst/>
                <a:uLnTx/>
                <a:uFillTx/>
                <a:latin charset="0" panose="02040503050406030204" pitchFamily="18" typeface="Cambria"/>
                <a:ea charset="0" panose="02040503050406030204" pitchFamily="18" typeface="Cambria"/>
                <a:cs typeface="+mn-cs"/>
              </a:rPr>
              <a:t>Includes quarterly NSRS Modernization newsletter</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Webinar Series</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Training</a:t>
            </a:r>
          </a:p>
          <a:p>
            <a:pPr algn="l" defTabSz="457200" eaLnBrk="1" fontAlgn="base" hangingPunct="1" indent="-285750" latinLnBrk="0" lvl="0" marL="285750" marR="0" rtl="0">
              <a:lnSpc>
                <a:spcPct val="100000"/>
              </a:lnSpc>
              <a:spcBef>
                <a:spcPts val="600"/>
              </a:spcBef>
              <a:spcAft>
                <a:spcPct val="0"/>
              </a:spcAft>
              <a:buClrTx/>
              <a:buSzTx/>
              <a:buFont charset="0" panose="020B0604020202020204" pitchFamily="34" typeface="Arial"/>
              <a:buChar char="•"/>
              <a:tabLst/>
              <a:defRPr/>
            </a:pPr>
            <a:r>
              <a:rPr b="1"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rPr>
              <a:t>GPS on Benchmarks</a:t>
            </a:r>
          </a:p>
          <a:p>
            <a:pPr algn="l" defTabSz="457200" eaLnBrk="1" fontAlgn="base" hangingPunct="1" indent="0" latinLnBrk="0" lvl="0" marL="0" marR="0" rtl="0">
              <a:lnSpc>
                <a:spcPct val="100000"/>
              </a:lnSpc>
              <a:spcBef>
                <a:spcPts val="600"/>
              </a:spcBef>
              <a:spcAft>
                <a:spcPct val="0"/>
              </a:spcAft>
              <a:buClrTx/>
              <a:buSzTx/>
              <a:buFontTx/>
              <a:buNone/>
              <a:tabLst/>
              <a:defRPr/>
            </a:pPr>
            <a:endParaRPr b="0" baseline="0" cap="none" dirty="0" i="0" kern="1200" kumimoji="0" lang="en-US" noProof="0" normalizeH="0" spc="0" strike="noStrike" sz="2400" u="none">
              <a:ln>
                <a:noFill/>
              </a:ln>
              <a:solidFill>
                <a:prstClr val="black"/>
              </a:solidFill>
              <a:effectLst/>
              <a:uLnTx/>
              <a:uFillTx/>
              <a:latin charset="0" panose="02040503050406030204" pitchFamily="18" typeface="Cambria"/>
              <a:ea charset="0" panose="02040503050406030204" pitchFamily="18" typeface="Cambria"/>
              <a:cs typeface="+mn-cs"/>
            </a:endParaRPr>
          </a:p>
        </p:txBody>
      </p:sp>
      <p:pic>
        <p:nvPicPr>
          <p:cNvPr id="9" name="Picture 8">
            <a:extLst>
              <a:ext uri="{FF2B5EF4-FFF2-40B4-BE49-F238E27FC236}">
                <a16:creationId xmlns:a16="http://schemas.microsoft.com/office/drawing/2014/main" id="{C67FE99F-6BEA-8355-772B-64FBFC02C328}"/>
              </a:ext>
            </a:extLst>
          </p:cNvPr>
          <p:cNvPicPr>
            <a:picLocks noChangeAspect="1"/>
          </p:cNvPicPr>
          <p:nvPr/>
        </p:nvPicPr>
        <p:blipFill>
          <a:blip r:embed="rId3"/>
          <a:stretch>
            <a:fillRect/>
          </a:stretch>
        </p:blipFill>
        <p:spPr>
          <a:xfrm rot="420000">
            <a:off x="6043195" y="4140911"/>
            <a:ext cx="2638095" cy="561905"/>
          </a:xfrm>
          <a:prstGeom prst="rect">
            <a:avLst/>
          </a:prstGeom>
        </p:spPr>
      </p:pic>
    </p:spTree>
    <p:extLst>
      <p:ext uri="{BB962C8B-B14F-4D97-AF65-F5344CB8AC3E}">
        <p14:creationId xmlns:p14="http://schemas.microsoft.com/office/powerpoint/2010/main" val="302371404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mph" presetID="26" presetSubtype="0" repeatCount="indefinite">
                                  <p:stCondLst>
                                    <p:cond delay="0"/>
                                  </p:stCondLst>
                                  <p:childTnLst>
                                    <p:animEffect filter="fade" transition="out">
                                      <p:cBhvr>
                                        <p:cTn dur="1000" id="6" tmFilter="0, 0; .2, .5; .8, .5; 1, 0"/>
                                        <p:tgtEl>
                                          <p:spTgt spid="6"/>
                                        </p:tgtEl>
                                      </p:cBhvr>
                                    </p:animEffect>
                                    <p:animScale>
                                      <p:cBhvr>
                                        <p:cTn autoRev="1" dur="500" fill="hold" id="7"/>
                                        <p:tgtEl>
                                          <p:spTgt spid="6"/>
                                        </p:tgtEl>
                                      </p:cBhvr>
                                      <p:by x="105000" y="105000"/>
                                    </p:animScale>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E0711-D94A-4308-83A6-A17CD380315C}"/>
              </a:ext>
            </a:extLst>
          </p:cNvPr>
          <p:cNvSpPr>
            <a:spLocks noGrp="1"/>
          </p:cNvSpPr>
          <p:nvPr>
            <p:ph idx="1"/>
          </p:nvPr>
        </p:nvSpPr>
        <p:spPr>
          <a:xfrm>
            <a:off x="457200" y="2164080"/>
            <a:ext cx="8229600" cy="2804159"/>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endParaRPr lang="en-US" sz="2800" dirty="0"/>
          </a:p>
        </p:txBody>
      </p:sp>
      <p:sp>
        <p:nvSpPr>
          <p:cNvPr id="4" name="Content Placeholder 2">
            <a:extLst>
              <a:ext uri="{FF2B5EF4-FFF2-40B4-BE49-F238E27FC236}">
                <a16:creationId xmlns:a16="http://schemas.microsoft.com/office/drawing/2014/main" id="{857DE1FD-E37D-4AEE-B1C4-D319C5AC326D}"/>
              </a:ext>
            </a:extLst>
          </p:cNvPr>
          <p:cNvSpPr txBox="1">
            <a:spLocks/>
          </p:cNvSpPr>
          <p:nvPr/>
        </p:nvSpPr>
        <p:spPr bwMode="auto">
          <a:xfrm>
            <a:off x="218365" y="417944"/>
            <a:ext cx="8707271" cy="17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https://geodesy.noaa.gov/ADVISORS/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Tree>
    <p:extLst>
      <p:ext uri="{BB962C8B-B14F-4D97-AF65-F5344CB8AC3E}">
        <p14:creationId xmlns:p14="http://schemas.microsoft.com/office/powerpoint/2010/main" val="8206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A19843-E9B8-43D3-9724-BF83AF918A48}"/>
              </a:ext>
            </a:extLst>
          </p:cNvPr>
          <p:cNvPicPr>
            <a:picLocks noChangeAspect="1"/>
          </p:cNvPicPr>
          <p:nvPr/>
        </p:nvPicPr>
        <p:blipFill>
          <a:blip r:embed="rId2"/>
          <a:stretch>
            <a:fillRect/>
          </a:stretch>
        </p:blipFill>
        <p:spPr>
          <a:xfrm>
            <a:off x="-1" y="4341"/>
            <a:ext cx="5139159" cy="5139159"/>
          </a:xfrm>
          <a:prstGeom prst="rect">
            <a:avLst/>
          </a:prstGeom>
        </p:spPr>
      </p:pic>
      <p:sp>
        <p:nvSpPr>
          <p:cNvPr id="3" name="Content Placeholder 2">
            <a:extLst>
              <a:ext uri="{FF2B5EF4-FFF2-40B4-BE49-F238E27FC236}">
                <a16:creationId xmlns:a16="http://schemas.microsoft.com/office/drawing/2014/main" id="{03DFD034-4697-479B-BFB9-423AD7BE4C0B}"/>
              </a:ext>
            </a:extLst>
          </p:cNvPr>
          <p:cNvSpPr txBox="1">
            <a:spLocks/>
          </p:cNvSpPr>
          <p:nvPr/>
        </p:nvSpPr>
        <p:spPr bwMode="auto">
          <a:xfrm>
            <a:off x="5139158" y="841529"/>
            <a:ext cx="4004842" cy="197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latin typeface="Cambria" panose="02040503050406030204" pitchFamily="18" charset="0"/>
                <a:ea typeface="Cambria" panose="02040503050406030204" pitchFamily="18" charset="0"/>
              </a:rPr>
              <a:t>Scan to save my contact info on your phone</a:t>
            </a:r>
          </a:p>
        </p:txBody>
      </p:sp>
    </p:spTree>
    <p:extLst>
      <p:ext uri="{BB962C8B-B14F-4D97-AF65-F5344CB8AC3E}">
        <p14:creationId xmlns:p14="http://schemas.microsoft.com/office/powerpoint/2010/main" val="122237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05979"/>
            <a:ext cx="6858000" cy="857250"/>
          </a:xfrm>
        </p:spPr>
        <p:txBody>
          <a:bodyPr>
            <a:noAutofit/>
          </a:bodyPr>
          <a:lstStyle/>
          <a:p>
            <a:r>
              <a:rPr lang="en-US" sz="3800" dirty="0">
                <a:cs typeface="Times New Roman" panose="02020603050405020304" pitchFamily="18" charset="0"/>
              </a:rPr>
              <a:t>NGS Products and Services</a:t>
            </a:r>
          </a:p>
        </p:txBody>
      </p:sp>
      <p:sp>
        <p:nvSpPr>
          <p:cNvPr id="3" name="Content Placeholder 2"/>
          <p:cNvSpPr>
            <a:spLocks noGrp="1"/>
          </p:cNvSpPr>
          <p:nvPr>
            <p:ph idx="1"/>
          </p:nvPr>
        </p:nvSpPr>
        <p:spPr>
          <a:xfrm>
            <a:off x="228599" y="929880"/>
            <a:ext cx="8791575" cy="3976440"/>
          </a:xfrm>
        </p:spPr>
        <p:txBody>
          <a:bodyPr>
            <a:noAutofit/>
          </a:bodyPr>
          <a:lstStyle/>
          <a:p>
            <a:pPr>
              <a:spcAft>
                <a:spcPts val="1200"/>
              </a:spcAft>
            </a:pPr>
            <a:r>
              <a:rPr lang="en-US" sz="2800" dirty="0">
                <a:cs typeface="Times New Roman" panose="02020603050405020304" pitchFamily="18" charset="0"/>
              </a:rPr>
              <a:t>Not just OPUS</a:t>
            </a:r>
          </a:p>
          <a:p>
            <a:r>
              <a:rPr lang="en-US" sz="2800" dirty="0">
                <a:cs typeface="Times New Roman" panose="02020603050405020304" pitchFamily="18" charset="0"/>
              </a:rPr>
              <a:t>All exist in three environments:</a:t>
            </a:r>
          </a:p>
          <a:p>
            <a:pPr marL="573074" lvl="1"/>
            <a:r>
              <a:rPr lang="en-US" sz="2400" b="1" dirty="0">
                <a:cs typeface="Times New Roman" panose="02020603050405020304" pitchFamily="18" charset="0"/>
              </a:rPr>
              <a:t>Development</a:t>
            </a:r>
            <a:r>
              <a:rPr lang="en-US" sz="2400" dirty="0">
                <a:cs typeface="Times New Roman" panose="02020603050405020304" pitchFamily="18" charset="0"/>
              </a:rPr>
              <a:t> (DEV) - internal testing and development</a:t>
            </a:r>
          </a:p>
          <a:p>
            <a:pPr marL="1025499" lvl="2"/>
            <a:r>
              <a:rPr lang="en-US" sz="1800" dirty="0">
                <a:cs typeface="Times New Roman" panose="02020603050405020304" pitchFamily="18" charset="0"/>
              </a:rPr>
              <a:t>same as when you hear a company talk about an “Alpha” product</a:t>
            </a:r>
          </a:p>
          <a:p>
            <a:pPr marL="573074" lvl="1"/>
            <a:r>
              <a:rPr lang="en-US" sz="2400" b="1" dirty="0">
                <a:cs typeface="Times New Roman" panose="02020603050405020304" pitchFamily="18" charset="0"/>
              </a:rPr>
              <a:t>Beta</a:t>
            </a:r>
            <a:r>
              <a:rPr lang="en-US" sz="2400" dirty="0">
                <a:cs typeface="Times New Roman" panose="02020603050405020304" pitchFamily="18" charset="0"/>
              </a:rPr>
              <a:t> - continued internal testing, open for public testing </a:t>
            </a:r>
          </a:p>
          <a:p>
            <a:pPr marL="1025499" lvl="2"/>
            <a:r>
              <a:rPr lang="en-US" sz="1800" dirty="0">
                <a:cs typeface="Times New Roman" panose="02020603050405020304" pitchFamily="18" charset="0"/>
              </a:rPr>
              <a:t>key features have already been vetted/tested</a:t>
            </a:r>
          </a:p>
          <a:p>
            <a:pPr marL="573074" lvl="1"/>
            <a:r>
              <a:rPr lang="en-US" sz="2400" b="1" dirty="0">
                <a:cs typeface="Times New Roman" panose="02020603050405020304" pitchFamily="18" charset="0"/>
              </a:rPr>
              <a:t>Production</a:t>
            </a:r>
            <a:r>
              <a:rPr lang="en-US" sz="2400" dirty="0">
                <a:cs typeface="Times New Roman" panose="02020603050405020304" pitchFamily="18" charset="0"/>
              </a:rPr>
              <a:t> - final product, open to public use</a:t>
            </a:r>
          </a:p>
          <a:p>
            <a:pPr marL="1025499" lvl="2"/>
            <a:r>
              <a:rPr lang="en-US" sz="1800" dirty="0">
                <a:cs typeface="Times New Roman" panose="02020603050405020304" pitchFamily="18" charset="0"/>
              </a:rPr>
              <a:t>this is what you see first when navigating our website</a:t>
            </a:r>
          </a:p>
        </p:txBody>
      </p:sp>
    </p:spTree>
    <p:extLst>
      <p:ext uri="{BB962C8B-B14F-4D97-AF65-F5344CB8AC3E}">
        <p14:creationId xmlns:p14="http://schemas.microsoft.com/office/powerpoint/2010/main" val="18709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683" y="24013"/>
            <a:ext cx="3548443" cy="4117778"/>
          </a:xfrm>
          <a:prstGeom prst="rect">
            <a:avLst/>
          </a:prstGeom>
          <a:ln w="28575">
            <a:solidFill>
              <a:schemeClr val="tx1"/>
            </a:solidFill>
          </a:ln>
        </p:spPr>
      </p:pic>
      <p:pic>
        <p:nvPicPr>
          <p:cNvPr id="7" name="BE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473" y="1229751"/>
            <a:ext cx="3548443" cy="3743116"/>
          </a:xfrm>
          <a:prstGeom prst="rect">
            <a:avLst/>
          </a:prstGeom>
          <a:ln w="28575">
            <a:solidFill>
              <a:schemeClr val="tx1"/>
            </a:solidFill>
          </a:ln>
        </p:spPr>
      </p:pic>
      <p:pic>
        <p:nvPicPr>
          <p:cNvPr id="8" name="DEV"/>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637" y="2438185"/>
            <a:ext cx="3540977" cy="4118647"/>
          </a:xfrm>
          <a:prstGeom prst="rect">
            <a:avLst/>
          </a:prstGeom>
          <a:ln w="28575">
            <a:solidFill>
              <a:schemeClr val="tx1"/>
            </a:solidFill>
          </a:ln>
        </p:spPr>
      </p:pic>
      <p:sp>
        <p:nvSpPr>
          <p:cNvPr id="10" name="TextBox 9"/>
          <p:cNvSpPr txBox="1"/>
          <p:nvPr/>
        </p:nvSpPr>
        <p:spPr>
          <a:xfrm>
            <a:off x="4676030" y="292309"/>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5561916" y="1196556"/>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beta.ngs.noaa.gov</a:t>
            </a:r>
          </a:p>
        </p:txBody>
      </p:sp>
      <p:sp>
        <p:nvSpPr>
          <p:cNvPr id="9" name="TextBox 8"/>
          <p:cNvSpPr txBox="1"/>
          <p:nvPr/>
        </p:nvSpPr>
        <p:spPr>
          <a:xfrm>
            <a:off x="5278707" y="2778143"/>
            <a:ext cx="2722294" cy="1200329"/>
          </a:xfrm>
          <a:prstGeom prst="rect">
            <a:avLst/>
          </a:prstGeom>
          <a:solidFill>
            <a:schemeClr val="bg1">
              <a:lumMod val="85000"/>
            </a:schemeClr>
          </a:solidFill>
          <a:effectLst>
            <a:softEdge rad="50800"/>
          </a:effectLst>
        </p:spPr>
        <p:txBody>
          <a:bodyPr wrap="square" rtlCol="0">
            <a:spAutoFit/>
          </a:bodyPr>
          <a:lstStyle/>
          <a:p>
            <a:pPr algn="ctr"/>
            <a:r>
              <a:rPr lang="en-US" sz="2400" i="1" dirty="0">
                <a:latin typeface="Times New Roman" panose="02020603050405020304" pitchFamily="18" charset="0"/>
                <a:cs typeface="Times New Roman" panose="02020603050405020304" pitchFamily="18" charset="0"/>
              </a:rPr>
              <a:t>Remember, you won’t see the DEV environment…</a:t>
            </a:r>
          </a:p>
        </p:txBody>
      </p:sp>
    </p:spTree>
    <p:extLst>
      <p:ext uri="{BB962C8B-B14F-4D97-AF65-F5344CB8AC3E}">
        <p14:creationId xmlns:p14="http://schemas.microsoft.com/office/powerpoint/2010/main" val="179559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886" y="1962203"/>
            <a:ext cx="4564743" cy="857250"/>
          </a:xfrm>
        </p:spPr>
        <p:txBody>
          <a:bodyPr>
            <a:noAutofit/>
          </a:bodyPr>
          <a:lstStyle/>
          <a:p>
            <a:r>
              <a:rPr lang="en-US" sz="3800" dirty="0">
                <a:cs typeface="Times New Roman" panose="02020603050405020304" pitchFamily="18" charset="0"/>
              </a:rPr>
              <a:t>Wait… how do I get to the NGS Beta site?</a:t>
            </a:r>
          </a:p>
        </p:txBody>
      </p:sp>
    </p:spTree>
    <p:extLst>
      <p:ext uri="{BB962C8B-B14F-4D97-AF65-F5344CB8AC3E}">
        <p14:creationId xmlns:p14="http://schemas.microsoft.com/office/powerpoint/2010/main" val="15791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442698"/>
            <a:ext cx="6858000" cy="3771898"/>
          </a:xfrm>
        </p:spPr>
        <p:txBody>
          <a:bodyPr/>
          <a:lstStyle/>
          <a:p>
            <a:pPr marL="171446" indent="0" algn="ctr">
              <a:buNone/>
            </a:pPr>
            <a:r>
              <a:rPr lang="en-US" sz="6000" dirty="0"/>
              <a:t>www.ngs.noaa.gov</a:t>
            </a:r>
          </a:p>
          <a:p>
            <a:pPr marL="171446" indent="0" algn="ctr">
              <a:buNone/>
            </a:pPr>
            <a:endParaRPr lang="en-US" sz="5400" dirty="0"/>
          </a:p>
          <a:p>
            <a:pPr marL="171446" indent="0" algn="ctr">
              <a:buNone/>
            </a:pPr>
            <a:r>
              <a:rPr lang="en-US" sz="6000" b="1" dirty="0"/>
              <a:t>beta</a:t>
            </a:r>
            <a:r>
              <a:rPr lang="en-US" sz="6000" dirty="0"/>
              <a:t>.ngs.noaa.gov</a:t>
            </a:r>
          </a:p>
        </p:txBody>
      </p:sp>
      <p:sp>
        <p:nvSpPr>
          <p:cNvPr id="2" name="Down Arrow 1"/>
          <p:cNvSpPr/>
          <p:nvPr/>
        </p:nvSpPr>
        <p:spPr>
          <a:xfrm>
            <a:off x="2085978" y="1328738"/>
            <a:ext cx="878681" cy="14859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342892"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8549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143000" y="205979"/>
            <a:ext cx="6858000" cy="857250"/>
          </a:xfrm>
        </p:spPr>
        <p:txBody>
          <a:bodyPr/>
          <a:lstStyle/>
          <a:p>
            <a:r>
              <a:rPr lang="en-US" sz="3750" dirty="0"/>
              <a:t>OPUS </a:t>
            </a:r>
            <a:r>
              <a:rPr lang="en-US" sz="3750" b="1" i="1" dirty="0"/>
              <a:t>only</a:t>
            </a:r>
            <a:r>
              <a:rPr lang="en-US" sz="3750" dirty="0"/>
              <a:t> processes every 30s</a:t>
            </a:r>
          </a:p>
        </p:txBody>
      </p:sp>
      <p:sp>
        <p:nvSpPr>
          <p:cNvPr id="3" name="Content Placeholder 2">
            <a:extLst>
              <a:ext uri="{FF2B5EF4-FFF2-40B4-BE49-F238E27FC236}">
                <a16:creationId xmlns:a16="http://schemas.microsoft.com/office/drawing/2014/main" id="{C2B941F8-C34C-44A7-B113-4683111EE06C}"/>
              </a:ext>
            </a:extLst>
          </p:cNvPr>
          <p:cNvSpPr>
            <a:spLocks noGrp="1"/>
          </p:cNvSpPr>
          <p:nvPr>
            <p:ph idx="1"/>
          </p:nvPr>
        </p:nvSpPr>
        <p:spPr>
          <a:xfrm>
            <a:off x="476249" y="948480"/>
            <a:ext cx="8220075" cy="4195020"/>
          </a:xfrm>
        </p:spPr>
        <p:txBody>
          <a:bodyPr>
            <a:noAutofit/>
          </a:bodyPr>
          <a:lstStyle/>
          <a:p>
            <a:r>
              <a:rPr lang="en-US" sz="2400" dirty="0"/>
              <a:t>You </a:t>
            </a:r>
            <a:r>
              <a:rPr lang="en-US" sz="2400" i="1" dirty="0"/>
              <a:t>can</a:t>
            </a:r>
            <a:r>
              <a:rPr lang="en-US" sz="2400" dirty="0"/>
              <a:t> upload 5s interval data</a:t>
            </a:r>
          </a:p>
          <a:p>
            <a:pPr lvl="1">
              <a:spcBef>
                <a:spcPts val="225"/>
              </a:spcBef>
            </a:pPr>
            <a:r>
              <a:rPr lang="en-US" sz="2000" dirty="0"/>
              <a:t>But OPUS will trim/decimate to 30s interval</a:t>
            </a:r>
          </a:p>
          <a:p>
            <a:pPr lvl="1">
              <a:spcBef>
                <a:spcPts val="225"/>
              </a:spcBef>
            </a:pPr>
            <a:r>
              <a:rPr lang="en-US" sz="2000" i="1" dirty="0"/>
              <a:t>And</a:t>
            </a:r>
            <a:r>
              <a:rPr lang="en-US" sz="2000" dirty="0"/>
              <a:t> this may result in error messages</a:t>
            </a:r>
          </a:p>
          <a:p>
            <a:pPr>
              <a:spcBef>
                <a:spcPts val="1350"/>
              </a:spcBef>
            </a:pPr>
            <a:r>
              <a:rPr lang="en-US" sz="2400" dirty="0"/>
              <a:t>You </a:t>
            </a:r>
            <a:r>
              <a:rPr lang="en-US" sz="2400" i="1" dirty="0"/>
              <a:t>can</a:t>
            </a:r>
            <a:r>
              <a:rPr lang="en-US" sz="2400" dirty="0"/>
              <a:t> even upload 1s interval data</a:t>
            </a:r>
          </a:p>
          <a:p>
            <a:pPr lvl="1">
              <a:spcBef>
                <a:spcPts val="225"/>
              </a:spcBef>
            </a:pPr>
            <a:r>
              <a:rPr lang="en-US" sz="2000" dirty="0"/>
              <a:t>But only shorter files, or OPUS will abort</a:t>
            </a:r>
          </a:p>
          <a:p>
            <a:pPr>
              <a:spcBef>
                <a:spcPts val="1350"/>
              </a:spcBef>
            </a:pPr>
            <a:r>
              <a:rPr lang="en-US" sz="2400" dirty="0"/>
              <a:t>For static, 30s yields good results</a:t>
            </a:r>
          </a:p>
          <a:p>
            <a:pPr lvl="1">
              <a:spcBef>
                <a:spcPts val="225"/>
              </a:spcBef>
            </a:pPr>
            <a:r>
              <a:rPr lang="en-US" sz="2000" dirty="0"/>
              <a:t>If using your commercial software, 15s can be advantageous</a:t>
            </a:r>
          </a:p>
        </p:txBody>
      </p:sp>
    </p:spTree>
    <p:extLst>
      <p:ext uri="{BB962C8B-B14F-4D97-AF65-F5344CB8AC3E}">
        <p14:creationId xmlns:p14="http://schemas.microsoft.com/office/powerpoint/2010/main" val="11859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6929" y="921232"/>
            <a:ext cx="5198364" cy="4331970"/>
          </a:xfrm>
          <a:prstGeom prst="rect">
            <a:avLst/>
          </a:prstGeom>
        </p:spPr>
      </p:pic>
      <p:grpSp>
        <p:nvGrpSpPr>
          <p:cNvPr id="15" name="Group 14"/>
          <p:cNvGrpSpPr/>
          <p:nvPr/>
        </p:nvGrpSpPr>
        <p:grpSpPr>
          <a:xfrm>
            <a:off x="2992563" y="1388114"/>
            <a:ext cx="3191906" cy="2668828"/>
            <a:chOff x="2466083" y="1850818"/>
            <a:chExt cx="4255875" cy="3558437"/>
          </a:xfrm>
        </p:grpSpPr>
        <p:cxnSp>
          <p:nvCxnSpPr>
            <p:cNvPr id="14" name="Straight Connector 13"/>
            <p:cNvCxnSpPr/>
            <p:nvPr/>
          </p:nvCxnSpPr>
          <p:spPr>
            <a:xfrm>
              <a:off x="4575867" y="1850818"/>
              <a:ext cx="0" cy="1595336"/>
            </a:xfrm>
            <a:prstGeom prst="line">
              <a:avLst/>
            </a:prstGeom>
            <a:ln w="1746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0444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466083" y="4650498"/>
              <a:ext cx="1517515" cy="758757"/>
            </a:xfrm>
            <a:prstGeom prst="line">
              <a:avLst/>
            </a:prstGeom>
            <a:ln w="1397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 name="Title 2"/>
          <p:cNvSpPr>
            <a:spLocks noGrp="1"/>
          </p:cNvSpPr>
          <p:nvPr>
            <p:ph type="title"/>
          </p:nvPr>
        </p:nvSpPr>
        <p:spPr>
          <a:xfrm>
            <a:off x="1143000" y="273649"/>
            <a:ext cx="6858000" cy="603809"/>
          </a:xfrm>
        </p:spPr>
        <p:txBody>
          <a:bodyPr>
            <a:normAutofit fontScale="90000"/>
          </a:bodyPr>
          <a:lstStyle/>
          <a:p>
            <a:r>
              <a:rPr lang="en-US" sz="3750" dirty="0"/>
              <a:t>OPUS processes every 30s</a:t>
            </a:r>
          </a:p>
        </p:txBody>
      </p:sp>
      <p:cxnSp>
        <p:nvCxnSpPr>
          <p:cNvPr id="8" name="Straight Connector 7"/>
          <p:cNvCxnSpPr>
            <a:cxnSpLocks/>
          </p:cNvCxnSpPr>
          <p:nvPr/>
        </p:nvCxnSpPr>
        <p:spPr>
          <a:xfrm>
            <a:off x="4572001" y="1371601"/>
            <a:ext cx="2900" cy="1491143"/>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a:xfrm>
            <a:off x="4572000" y="3487874"/>
            <a:ext cx="12160" cy="1470801"/>
          </a:xfrm>
          <a:prstGeom prst="line">
            <a:avLst/>
          </a:prstGeom>
          <a:ln w="76200">
            <a:solidFill>
              <a:srgbClr val="00B0F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879AA9-D6FC-4DD0-BE9B-F72C4A4AB04F}"/>
              </a:ext>
            </a:extLst>
          </p:cNvPr>
          <p:cNvSpPr txBox="1"/>
          <p:nvPr/>
        </p:nvSpPr>
        <p:spPr>
          <a:xfrm>
            <a:off x="1210016" y="4820175"/>
            <a:ext cx="1770387" cy="300082"/>
          </a:xfrm>
          <a:prstGeom prst="rect">
            <a:avLst/>
          </a:prstGeom>
          <a:noFill/>
        </p:spPr>
        <p:txBody>
          <a:bodyPr wrap="square" rtlCol="0">
            <a:spAutoFit/>
          </a:bodyPr>
          <a:lstStyle/>
          <a:p>
            <a:r>
              <a:rPr lang="en-US" sz="1350" dirty="0">
                <a:latin typeface="Cambria" panose="02040503050406030204" pitchFamily="18" charset="0"/>
                <a:ea typeface="Cambria" panose="02040503050406030204" pitchFamily="18" charset="0"/>
              </a:rPr>
              <a:t>20s decimates to 60s </a:t>
            </a:r>
          </a:p>
        </p:txBody>
      </p:sp>
    </p:spTree>
    <p:extLst>
      <p:ext uri="{BB962C8B-B14F-4D97-AF65-F5344CB8AC3E}">
        <p14:creationId xmlns:p14="http://schemas.microsoft.com/office/powerpoint/2010/main" val="1777511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0F386D7-C9A1-4950-9AEF-A7ED7ED5AC85}"/>
              </a:ext>
            </a:extLst>
          </p:cNvPr>
          <p:cNvGraphicFramePr>
            <a:graphicFrameLocks noGrp="1"/>
          </p:cNvGraphicFramePr>
          <p:nvPr>
            <p:ph idx="1"/>
          </p:nvPr>
        </p:nvGraphicFramePr>
        <p:xfrm>
          <a:off x="457200" y="1089852"/>
          <a:ext cx="8229600" cy="3069053"/>
        </p:xfrm>
        <a:graphic>
          <a:graphicData uri="http://schemas.openxmlformats.org/drawingml/2006/table">
            <a:tbl>
              <a:tblPr firstRow="1" bandRow="1">
                <a:tableStyleId>{21E4AEA4-8DFA-4A89-87EB-49C32662AFE0}</a:tableStyleId>
              </a:tblPr>
              <a:tblGrid>
                <a:gridCol w="1681438">
                  <a:extLst>
                    <a:ext uri="{9D8B030D-6E8A-4147-A177-3AD203B41FA5}">
                      <a16:colId xmlns:a16="http://schemas.microsoft.com/office/drawing/2014/main" val="2006460299"/>
                    </a:ext>
                  </a:extLst>
                </a:gridCol>
                <a:gridCol w="2002612">
                  <a:extLst>
                    <a:ext uri="{9D8B030D-6E8A-4147-A177-3AD203B41FA5}">
                      <a16:colId xmlns:a16="http://schemas.microsoft.com/office/drawing/2014/main" val="981147893"/>
                    </a:ext>
                  </a:extLst>
                </a:gridCol>
                <a:gridCol w="2327563">
                  <a:extLst>
                    <a:ext uri="{9D8B030D-6E8A-4147-A177-3AD203B41FA5}">
                      <a16:colId xmlns:a16="http://schemas.microsoft.com/office/drawing/2014/main" val="933821154"/>
                    </a:ext>
                  </a:extLst>
                </a:gridCol>
                <a:gridCol w="2217987">
                  <a:extLst>
                    <a:ext uri="{9D8B030D-6E8A-4147-A177-3AD203B41FA5}">
                      <a16:colId xmlns:a16="http://schemas.microsoft.com/office/drawing/2014/main" val="2234004974"/>
                    </a:ext>
                  </a:extLst>
                </a:gridCol>
              </a:tblGrid>
              <a:tr h="7210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mj-lt"/>
                      </a:endParaRPr>
                    </a:p>
                  </a:txBody>
                  <a:tcPr marL="45720" marR="45720" marT="22860" marB="228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OPUS Shared</a:t>
                      </a:r>
                    </a:p>
                  </a:txBody>
                  <a:tcPr marL="45720" marR="45720" marT="22860" marB="22860"/>
                </a:tc>
                <a:tc>
                  <a:txBody>
                    <a:bodyPr/>
                    <a:lstStyle/>
                    <a:p>
                      <a:pPr algn="ctr"/>
                      <a:r>
                        <a:rPr lang="en-US" sz="2000" dirty="0">
                          <a:latin typeface="+mj-lt"/>
                        </a:rPr>
                        <a:t>OPUS Projects</a:t>
                      </a:r>
                    </a:p>
                    <a:p>
                      <a:pPr algn="ctr"/>
                      <a:r>
                        <a:rPr lang="en-US" sz="2000" dirty="0">
                          <a:latin typeface="+mj-lt"/>
                        </a:rPr>
                        <a:t>(RINEX)</a:t>
                      </a:r>
                    </a:p>
                  </a:txBody>
                  <a:tcPr marL="45720" marR="45720" marT="22860" marB="228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OPUS Projects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rPr>
                        <a:t>(GVX)</a:t>
                      </a:r>
                    </a:p>
                  </a:txBody>
                  <a:tcPr marL="45720" marR="45720" marT="22860" marB="22860"/>
                </a:tc>
                <a:extLst>
                  <a:ext uri="{0D108BD9-81ED-4DB2-BD59-A6C34878D82A}">
                    <a16:rowId xmlns:a16="http://schemas.microsoft.com/office/drawing/2014/main" val="313045139"/>
                  </a:ext>
                </a:extLst>
              </a:tr>
              <a:tr h="660789">
                <a:tc>
                  <a:txBody>
                    <a:bodyPr/>
                    <a:lstStyle/>
                    <a:p>
                      <a:pPr algn="ctr"/>
                      <a:r>
                        <a:rPr lang="en-US" sz="1800" b="1" dirty="0">
                          <a:latin typeface="+mj-lt"/>
                        </a:rPr>
                        <a:t>Minimum Occupations</a:t>
                      </a:r>
                    </a:p>
                  </a:txBody>
                  <a:tcPr marL="45720" marR="45720" marT="22860" marB="22860" anchor="ctr"/>
                </a:tc>
                <a:tc>
                  <a:txBody>
                    <a:bodyPr/>
                    <a:lstStyle/>
                    <a:p>
                      <a:pPr algn="ctr"/>
                      <a:r>
                        <a:rPr lang="en-US" sz="1600" dirty="0">
                          <a:latin typeface="+mj-lt"/>
                        </a:rPr>
                        <a:t>4 hours</a:t>
                      </a:r>
                    </a:p>
                    <a:p>
                      <a:pPr algn="ctr"/>
                      <a:r>
                        <a:rPr lang="en-US" sz="1600" dirty="0">
                          <a:latin typeface="+mj-lt"/>
                        </a:rPr>
                        <a:t>At least 1, maybe 2*</a:t>
                      </a:r>
                    </a:p>
                  </a:txBody>
                  <a:tcPr marL="45720" marR="45720" marT="22860" marB="22860" anchor="ctr"/>
                </a:tc>
                <a:tc>
                  <a:txBody>
                    <a:bodyPr/>
                    <a:lstStyle/>
                    <a:p>
                      <a:pPr algn="ctr"/>
                      <a:r>
                        <a:rPr lang="en-US" sz="1600" dirty="0">
                          <a:latin typeface="+mj-lt"/>
                        </a:rPr>
                        <a:t>2 hours</a:t>
                      </a:r>
                    </a:p>
                    <a:p>
                      <a:pPr algn="ctr"/>
                      <a:r>
                        <a:rPr lang="en-US" sz="1600" dirty="0">
                          <a:latin typeface="+mj-lt"/>
                        </a:rPr>
                        <a:t>At least 2</a:t>
                      </a:r>
                    </a:p>
                  </a:txBody>
                  <a:tcPr marL="45720" marR="45720" marT="22860" marB="22860" anchor="ctr"/>
                </a:tc>
                <a:tc>
                  <a:txBody>
                    <a:bodyPr/>
                    <a:lstStyle/>
                    <a:p>
                      <a:pPr algn="ctr"/>
                      <a:r>
                        <a:rPr lang="en-US" sz="1600" dirty="0">
                          <a:latin typeface="+mj-lt"/>
                        </a:rPr>
                        <a:t>5 minutes</a:t>
                      </a:r>
                    </a:p>
                    <a:p>
                      <a:pPr algn="ctr"/>
                      <a:r>
                        <a:rPr lang="en-US" sz="1600" dirty="0">
                          <a:latin typeface="+mj-lt"/>
                        </a:rPr>
                        <a:t>At least 3</a:t>
                      </a:r>
                    </a:p>
                  </a:txBody>
                  <a:tcPr marL="45720" marR="45720" marT="22860" marB="22860" anchor="ctr"/>
                </a:tc>
                <a:extLst>
                  <a:ext uri="{0D108BD9-81ED-4DB2-BD59-A6C34878D82A}">
                    <a16:rowId xmlns:a16="http://schemas.microsoft.com/office/drawing/2014/main" val="3060021914"/>
                  </a:ext>
                </a:extLst>
              </a:tr>
              <a:tr h="605849">
                <a:tc>
                  <a:txBody>
                    <a:bodyPr/>
                    <a:lstStyle/>
                    <a:p>
                      <a:pPr algn="ctr"/>
                      <a:r>
                        <a:rPr lang="en-US" sz="1800" b="1" dirty="0">
                          <a:latin typeface="+mj-lt"/>
                        </a:rPr>
                        <a:t>Processing</a:t>
                      </a:r>
                    </a:p>
                  </a:txBody>
                  <a:tcPr marL="45720" marR="45720" marT="22860" marB="22860" anchor="ctr"/>
                </a:tc>
                <a:tc>
                  <a:txBody>
                    <a:bodyPr/>
                    <a:lstStyle/>
                    <a:p>
                      <a:pPr algn="ctr"/>
                      <a:r>
                        <a:rPr lang="en-US" sz="1600" dirty="0">
                          <a:latin typeface="+mj-lt"/>
                        </a:rPr>
                        <a:t>OPUS-S</a:t>
                      </a:r>
                    </a:p>
                    <a:p>
                      <a:pPr algn="ctr"/>
                      <a:r>
                        <a:rPr lang="en-US" sz="1600" dirty="0">
                          <a:latin typeface="+mj-lt"/>
                        </a:rPr>
                        <a:t>(sequential)</a:t>
                      </a:r>
                    </a:p>
                  </a:txBody>
                  <a:tcPr marL="45720" marR="45720" marT="22860" marB="22860" anchor="ctr"/>
                </a:tc>
                <a:tc>
                  <a:txBody>
                    <a:bodyPr/>
                    <a:lstStyle/>
                    <a:p>
                      <a:pPr algn="ctr"/>
                      <a:r>
                        <a:rPr lang="en-US" sz="1600" dirty="0">
                          <a:latin typeface="+mj-lt"/>
                        </a:rPr>
                        <a:t>PAGES</a:t>
                      </a:r>
                    </a:p>
                    <a:p>
                      <a:pPr algn="ctr"/>
                      <a:r>
                        <a:rPr lang="en-US" sz="1600" dirty="0">
                          <a:latin typeface="+mj-lt"/>
                        </a:rPr>
                        <a:t>(simultaneous)</a:t>
                      </a:r>
                    </a:p>
                  </a:txBody>
                  <a:tcPr marL="45720" marR="45720" marT="22860" marB="22860" anchor="ctr"/>
                </a:tc>
                <a:tc>
                  <a:txBody>
                    <a:bodyPr/>
                    <a:lstStyle/>
                    <a:p>
                      <a:pPr algn="ctr"/>
                      <a:r>
                        <a:rPr lang="en-US" sz="1600" dirty="0">
                          <a:latin typeface="+mj-lt"/>
                        </a:rPr>
                        <a:t>Real Time</a:t>
                      </a:r>
                    </a:p>
                    <a:p>
                      <a:pPr algn="ctr"/>
                      <a:r>
                        <a:rPr lang="en-US" sz="1600" dirty="0">
                          <a:latin typeface="+mj-lt"/>
                        </a:rPr>
                        <a:t>(RTN/NRTK)</a:t>
                      </a:r>
                    </a:p>
                  </a:txBody>
                  <a:tcPr marL="45720" marR="45720" marT="22860" marB="22860" anchor="ctr"/>
                </a:tc>
                <a:extLst>
                  <a:ext uri="{0D108BD9-81ED-4DB2-BD59-A6C34878D82A}">
                    <a16:rowId xmlns:a16="http://schemas.microsoft.com/office/drawing/2014/main" val="650301564"/>
                  </a:ext>
                </a:extLst>
              </a:tr>
              <a:tr h="475559">
                <a:tc>
                  <a:txBody>
                    <a:bodyPr/>
                    <a:lstStyle/>
                    <a:p>
                      <a:pPr algn="ctr"/>
                      <a:r>
                        <a:rPr lang="en-US" sz="1800" b="1" dirty="0">
                          <a:latin typeface="+mj-lt"/>
                        </a:rPr>
                        <a:t>Adjustment</a:t>
                      </a:r>
                    </a:p>
                  </a:txBody>
                  <a:tcPr marL="45720" marR="45720" marT="22860" marB="22860" anchor="ctr"/>
                </a:tc>
                <a:tc>
                  <a:txBody>
                    <a:bodyPr/>
                    <a:lstStyle/>
                    <a:p>
                      <a:pPr algn="ctr"/>
                      <a:r>
                        <a:rPr lang="en-US" sz="1600" dirty="0">
                          <a:latin typeface="+mj-lt"/>
                        </a:rPr>
                        <a:t>None</a:t>
                      </a:r>
                    </a:p>
                  </a:txBody>
                  <a:tcPr marL="45720" marR="45720" marT="22860" marB="22860" anchor="ctr"/>
                </a:tc>
                <a:tc>
                  <a:txBody>
                    <a:bodyPr/>
                    <a:lstStyle/>
                    <a:p>
                      <a:pPr algn="ctr"/>
                      <a:r>
                        <a:rPr lang="en-US" sz="1600" dirty="0">
                          <a:latin typeface="+mj-lt"/>
                        </a:rPr>
                        <a:t>Least Squares Network</a:t>
                      </a:r>
                    </a:p>
                  </a:txBody>
                  <a:tcPr marL="45720" marR="45720" marT="22860" marB="228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mj-lt"/>
                        </a:rPr>
                        <a:t>Least Squares Network</a:t>
                      </a:r>
                    </a:p>
                  </a:txBody>
                  <a:tcPr marL="45720" marR="45720" marT="22860" marB="22860" anchor="ctr"/>
                </a:tc>
                <a:extLst>
                  <a:ext uri="{0D108BD9-81ED-4DB2-BD59-A6C34878D82A}">
                    <a16:rowId xmlns:a16="http://schemas.microsoft.com/office/drawing/2014/main" val="2445670978"/>
                  </a:ext>
                </a:extLst>
              </a:tr>
              <a:tr h="605849">
                <a:tc>
                  <a:txBody>
                    <a:bodyPr/>
                    <a:lstStyle/>
                    <a:p>
                      <a:pPr algn="ctr"/>
                      <a:r>
                        <a:rPr lang="en-US" sz="1800" b="1" dirty="0">
                          <a:latin typeface="+mj-lt"/>
                        </a:rPr>
                        <a:t>Metadata</a:t>
                      </a:r>
                    </a:p>
                  </a:txBody>
                  <a:tcPr marL="45720" marR="45720" marT="22860" marB="22860" anchor="ctr"/>
                </a:tc>
                <a:tc>
                  <a:txBody>
                    <a:bodyPr/>
                    <a:lstStyle/>
                    <a:p>
                      <a:pPr algn="ctr"/>
                      <a:r>
                        <a:rPr lang="en-US" sz="1600" dirty="0">
                          <a:latin typeface="+mj-lt"/>
                        </a:rPr>
                        <a:t>2 photos</a:t>
                      </a:r>
                    </a:p>
                    <a:p>
                      <a:pPr algn="ctr"/>
                      <a:r>
                        <a:rPr lang="en-US" sz="1600" dirty="0">
                          <a:latin typeface="+mj-lt"/>
                        </a:rPr>
                        <a:t>Brief Description</a:t>
                      </a:r>
                    </a:p>
                  </a:txBody>
                  <a:tcPr marL="45720" marR="45720" marT="22860" marB="22860" anchor="ctr"/>
                </a:tc>
                <a:tc>
                  <a:txBody>
                    <a:bodyPr/>
                    <a:lstStyle/>
                    <a:p>
                      <a:pPr algn="ctr"/>
                      <a:r>
                        <a:rPr lang="en-US" sz="1600" dirty="0">
                          <a:latin typeface="+mj-lt"/>
                        </a:rPr>
                        <a:t>3 photos, WinDesc files,</a:t>
                      </a:r>
                    </a:p>
                    <a:p>
                      <a:pPr algn="ctr"/>
                      <a:r>
                        <a:rPr lang="en-US" sz="1600" dirty="0">
                          <a:latin typeface="+mj-lt"/>
                        </a:rPr>
                        <a:t>Logs, &amp; Report</a:t>
                      </a:r>
                    </a:p>
                  </a:txBody>
                  <a:tcPr marL="45720" marR="45720" marT="22860" marB="22860" anchor="ctr"/>
                </a:tc>
                <a:tc>
                  <a:txBody>
                    <a:bodyPr/>
                    <a:lstStyle/>
                    <a:p>
                      <a:pPr algn="ctr"/>
                      <a:r>
                        <a:rPr lang="en-US" sz="1600" dirty="0">
                          <a:latin typeface="+mj-lt"/>
                        </a:rPr>
                        <a:t>3 photos, WinDesc files,</a:t>
                      </a:r>
                    </a:p>
                    <a:p>
                      <a:pPr algn="ctr"/>
                      <a:r>
                        <a:rPr lang="en-US" sz="1600" dirty="0">
                          <a:latin typeface="+mj-lt"/>
                        </a:rPr>
                        <a:t>Logs, &amp; Report</a:t>
                      </a:r>
                    </a:p>
                  </a:txBody>
                  <a:tcPr marL="45720" marR="45720" marT="22860" marB="22860" anchor="ctr"/>
                </a:tc>
                <a:extLst>
                  <a:ext uri="{0D108BD9-81ED-4DB2-BD59-A6C34878D82A}">
                    <a16:rowId xmlns:a16="http://schemas.microsoft.com/office/drawing/2014/main" val="1259129272"/>
                  </a:ext>
                </a:extLst>
              </a:tr>
            </a:tbl>
          </a:graphicData>
        </a:graphic>
      </p:graphicFrame>
      <p:sp>
        <p:nvSpPr>
          <p:cNvPr id="5" name="Slide Number Placeholder 4">
            <a:extLst>
              <a:ext uri="{FF2B5EF4-FFF2-40B4-BE49-F238E27FC236}">
                <a16:creationId xmlns:a16="http://schemas.microsoft.com/office/drawing/2014/main" id="{E1511C41-4976-4C8D-8A3C-963E0CF5C792}"/>
              </a:ext>
            </a:extLst>
          </p:cNvPr>
          <p:cNvSpPr>
            <a:spLocks noGrp="1"/>
          </p:cNvSpPr>
          <p:nvPr>
            <p:ph type="sldNum" sz="quarter" idx="12"/>
          </p:nvPr>
        </p:nvSpPr>
        <p:spPr/>
        <p:txBody>
          <a:bodyPr/>
          <a:lstStyle/>
          <a:p>
            <a:fld id="{D3D538F9-49A3-B84F-B36B-A7030CDE5D5B}" type="slidenum">
              <a:rPr lang="en-US" smtClean="0"/>
              <a:t>19</a:t>
            </a:fld>
            <a:endParaRPr lang="en-US"/>
          </a:p>
        </p:txBody>
      </p:sp>
      <p:pic>
        <p:nvPicPr>
          <p:cNvPr id="7" name="OPUS shared">
            <a:extLst>
              <a:ext uri="{FF2B5EF4-FFF2-40B4-BE49-F238E27FC236}">
                <a16:creationId xmlns:a16="http://schemas.microsoft.com/office/drawing/2014/main" id="{D22E484A-654C-4FE4-8BC5-1F2545CFF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72" y="1470407"/>
            <a:ext cx="3211483" cy="3674596"/>
          </a:xfrm>
          <a:prstGeom prst="rect">
            <a:avLst/>
          </a:prstGeom>
          <a:ln w="31750">
            <a:solidFill>
              <a:schemeClr val="bg1">
                <a:lumMod val="75000"/>
              </a:schemeClr>
            </a:solidFill>
          </a:ln>
        </p:spPr>
      </p:pic>
      <p:pic>
        <p:nvPicPr>
          <p:cNvPr id="8" name="datasheet1">
            <a:extLst>
              <a:ext uri="{FF2B5EF4-FFF2-40B4-BE49-F238E27FC236}">
                <a16:creationId xmlns:a16="http://schemas.microsoft.com/office/drawing/2014/main" id="{7ED13A3B-4371-4C04-8E29-5B5492F2BB4E}"/>
              </a:ext>
            </a:extLst>
          </p:cNvPr>
          <p:cNvPicPr>
            <a:picLocks noChangeAspect="1"/>
          </p:cNvPicPr>
          <p:nvPr/>
        </p:nvPicPr>
        <p:blipFill>
          <a:blip r:embed="rId3"/>
          <a:stretch>
            <a:fillRect/>
          </a:stretch>
        </p:blipFill>
        <p:spPr>
          <a:xfrm>
            <a:off x="4228762" y="1787571"/>
            <a:ext cx="2785504" cy="2943716"/>
          </a:xfrm>
          <a:prstGeom prst="rect">
            <a:avLst/>
          </a:prstGeom>
          <a:ln w="31750">
            <a:solidFill>
              <a:schemeClr val="bg1">
                <a:lumMod val="75000"/>
              </a:schemeClr>
            </a:solidFill>
          </a:ln>
        </p:spPr>
      </p:pic>
      <p:pic>
        <p:nvPicPr>
          <p:cNvPr id="9" name="datasheet2">
            <a:extLst>
              <a:ext uri="{FF2B5EF4-FFF2-40B4-BE49-F238E27FC236}">
                <a16:creationId xmlns:a16="http://schemas.microsoft.com/office/drawing/2014/main" id="{24DE7948-1973-42D2-B45B-31AFFB04D570}"/>
              </a:ext>
            </a:extLst>
          </p:cNvPr>
          <p:cNvPicPr>
            <a:picLocks noChangeAspect="1"/>
          </p:cNvPicPr>
          <p:nvPr/>
        </p:nvPicPr>
        <p:blipFill>
          <a:blip r:embed="rId4"/>
          <a:stretch>
            <a:fillRect/>
          </a:stretch>
        </p:blipFill>
        <p:spPr>
          <a:xfrm>
            <a:off x="4882466" y="2974766"/>
            <a:ext cx="2785504" cy="2943716"/>
          </a:xfrm>
          <a:prstGeom prst="rect">
            <a:avLst/>
          </a:prstGeom>
          <a:ln w="31750">
            <a:solidFill>
              <a:schemeClr val="bg1">
                <a:lumMod val="75000"/>
              </a:schemeClr>
            </a:solidFill>
          </a:ln>
        </p:spPr>
      </p:pic>
      <p:pic>
        <p:nvPicPr>
          <p:cNvPr id="10" name="datasheet3">
            <a:extLst>
              <a:ext uri="{FF2B5EF4-FFF2-40B4-BE49-F238E27FC236}">
                <a16:creationId xmlns:a16="http://schemas.microsoft.com/office/drawing/2014/main" id="{616F8AE2-8332-4998-8DC1-4E17DF40D4B6}"/>
              </a:ext>
            </a:extLst>
          </p:cNvPr>
          <p:cNvPicPr>
            <a:picLocks noChangeAspect="1"/>
          </p:cNvPicPr>
          <p:nvPr/>
        </p:nvPicPr>
        <p:blipFill>
          <a:blip r:embed="rId5"/>
          <a:stretch>
            <a:fillRect/>
          </a:stretch>
        </p:blipFill>
        <p:spPr>
          <a:xfrm>
            <a:off x="6279428" y="1970043"/>
            <a:ext cx="2785504" cy="2943716"/>
          </a:xfrm>
          <a:prstGeom prst="rect">
            <a:avLst/>
          </a:prstGeom>
          <a:ln w="31750">
            <a:solidFill>
              <a:schemeClr val="bg1">
                <a:lumMod val="75000"/>
              </a:schemeClr>
            </a:solidFill>
          </a:ln>
        </p:spPr>
      </p:pic>
      <p:sp>
        <p:nvSpPr>
          <p:cNvPr id="3" name="TextBox 2">
            <a:extLst>
              <a:ext uri="{FF2B5EF4-FFF2-40B4-BE49-F238E27FC236}">
                <a16:creationId xmlns:a16="http://schemas.microsoft.com/office/drawing/2014/main" id="{D588F099-C1B4-4A35-8F21-5390A7136BD0}"/>
              </a:ext>
            </a:extLst>
          </p:cNvPr>
          <p:cNvSpPr txBox="1"/>
          <p:nvPr/>
        </p:nvSpPr>
        <p:spPr>
          <a:xfrm>
            <a:off x="457200" y="4191115"/>
            <a:ext cx="6284686" cy="276999"/>
          </a:xfrm>
          <a:prstGeom prst="rect">
            <a:avLst/>
          </a:prstGeom>
          <a:noFill/>
        </p:spPr>
        <p:txBody>
          <a:bodyPr wrap="square" rtlCol="0">
            <a:spAutoFit/>
          </a:bodyPr>
          <a:lstStyle/>
          <a:p>
            <a:r>
              <a:rPr lang="en-US" sz="1200" dirty="0">
                <a:latin typeface="+mj-lt"/>
              </a:rPr>
              <a:t>*Need 2 or more GPS datasets in our database, existing data holdings count toward that.</a:t>
            </a:r>
          </a:p>
        </p:txBody>
      </p:sp>
      <p:sp>
        <p:nvSpPr>
          <p:cNvPr id="13" name="Title 15">
            <a:extLst>
              <a:ext uri="{FF2B5EF4-FFF2-40B4-BE49-F238E27FC236}">
                <a16:creationId xmlns:a16="http://schemas.microsoft.com/office/drawing/2014/main" id="{4F6F18F9-E373-420D-A78B-795AEEEC96F2}"/>
              </a:ext>
            </a:extLst>
          </p:cNvPr>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b="1" dirty="0"/>
              <a:t>OPUS Shared vs. OPUS Projects</a:t>
            </a:r>
          </a:p>
        </p:txBody>
      </p:sp>
    </p:spTree>
    <p:extLst>
      <p:ext uri="{BB962C8B-B14F-4D97-AF65-F5344CB8AC3E}">
        <p14:creationId xmlns:p14="http://schemas.microsoft.com/office/powerpoint/2010/main" val="3906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0DD82-AE8D-4152-91AC-5AD0C687FCAB}"/>
              </a:ext>
            </a:extLst>
          </p:cNvPr>
          <p:cNvSpPr>
            <a:spLocks noGrp="1"/>
          </p:cNvSpPr>
          <p:nvPr>
            <p:ph idx="1"/>
          </p:nvPr>
        </p:nvSpPr>
        <p:spPr>
          <a:xfrm>
            <a:off x="133349" y="742951"/>
            <a:ext cx="8905875" cy="3394472"/>
          </a:xfrm>
        </p:spPr>
        <p:txBody>
          <a:bodyPr>
            <a:normAutofit/>
          </a:bodyPr>
          <a:lstStyle/>
          <a:p>
            <a:pPr marL="0" indent="0" algn="ctr">
              <a:buNone/>
            </a:pPr>
            <a:r>
              <a:rPr lang="en-US" dirty="0">
                <a:latin typeface="Cambria" panose="02040503050406030204" pitchFamily="18" charset="0"/>
                <a:ea typeface="Cambria" panose="02040503050406030204" pitchFamily="18" charset="0"/>
              </a:rPr>
              <a:t>Any references to any commercially available hardware or software do not constitute an endorsement or a disapproval of any manufacturers, developers, dealers, or suppliers.</a:t>
            </a:r>
          </a:p>
          <a:p>
            <a:pPr marL="0" indent="0" algn="ctr">
              <a:buNone/>
            </a:pPr>
            <a:endParaRPr lang="en-US" dirty="0">
              <a:latin typeface="Cambria" panose="02040503050406030204" pitchFamily="18" charset="0"/>
              <a:ea typeface="Cambria" panose="02040503050406030204" pitchFamily="18" charset="0"/>
            </a:endParaRPr>
          </a:p>
          <a:p>
            <a:pPr marL="0" indent="0" algn="ctr">
              <a:buNone/>
            </a:pPr>
            <a:r>
              <a:rPr lang="en-US" dirty="0">
                <a:latin typeface="Cambria" panose="02040503050406030204" pitchFamily="18" charset="0"/>
                <a:ea typeface="Cambria" panose="02040503050406030204" pitchFamily="18" charset="0"/>
              </a:rPr>
              <a:t>Thanks.</a:t>
            </a:r>
            <a:endParaRPr lang="en-US" dirty="0"/>
          </a:p>
        </p:txBody>
      </p:sp>
      <p:sp>
        <p:nvSpPr>
          <p:cNvPr id="5" name="Slide Number Placeholder 4">
            <a:extLst>
              <a:ext uri="{FF2B5EF4-FFF2-40B4-BE49-F238E27FC236}">
                <a16:creationId xmlns:a16="http://schemas.microsoft.com/office/drawing/2014/main" id="{00CCFEB1-09C2-411F-904E-D61871912F0E}"/>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416458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lang="en-US" sz="4050" b="1" dirty="0"/>
              <a:t>Passive Control</a:t>
            </a:r>
          </a:p>
        </p:txBody>
      </p:sp>
      <p:sp>
        <p:nvSpPr>
          <p:cNvPr id="3" name="text"/>
          <p:cNvSpPr>
            <a:spLocks noGrp="1"/>
          </p:cNvSpPr>
          <p:nvPr>
            <p:ph idx="1"/>
          </p:nvPr>
        </p:nvSpPr>
        <p:spPr>
          <a:xfrm>
            <a:off x="1278652" y="1532815"/>
            <a:ext cx="6734596" cy="3394472"/>
          </a:xfrm>
        </p:spPr>
        <p:txBody>
          <a:bodyPr/>
          <a:lstStyle/>
          <a:p>
            <a:r>
              <a:rPr lang="en-US" sz="2100" i="1" dirty="0"/>
              <a:t>All marks </a:t>
            </a:r>
            <a:r>
              <a:rPr lang="en-US" sz="2100" dirty="0"/>
              <a:t>are </a:t>
            </a:r>
            <a:r>
              <a:rPr lang="en-US" sz="2100" b="1" dirty="0"/>
              <a:t>passive</a:t>
            </a:r>
            <a:r>
              <a:rPr lang="en-US" sz="2100" dirty="0"/>
              <a:t>—they sit there and hold a </a:t>
            </a:r>
            <a:r>
              <a:rPr lang="en-US" sz="2100" b="1" dirty="0"/>
              <a:t>point</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655" y="1966400"/>
            <a:ext cx="4618691" cy="3079128"/>
          </a:xfrm>
          <a:prstGeom prst="rect">
            <a:avLst/>
          </a:prstGeom>
        </p:spPr>
      </p:pic>
      <p:cxnSp>
        <p:nvCxnSpPr>
          <p:cNvPr id="14" name="Straight Arrow Connector 13"/>
          <p:cNvCxnSpPr/>
          <p:nvPr/>
        </p:nvCxnSpPr>
        <p:spPr>
          <a:xfrm flipH="1">
            <a:off x="4534318" y="190500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65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Passive Control</a:t>
            </a:r>
            <a:endParaRPr lang="en-US" sz="3600" b="1" dirty="0"/>
          </a:p>
        </p:txBody>
      </p:sp>
      <p:pic>
        <p:nvPicPr>
          <p:cNvPr id="11" name="Picture 10">
            <a:extLst>
              <a:ext uri="{FF2B5EF4-FFF2-40B4-BE49-F238E27FC236}">
                <a16:creationId xmlns:a16="http://schemas.microsoft.com/office/drawing/2014/main" id="{C5E271B3-A2D3-4795-A8DF-9CB4F69CE997}"/>
              </a:ext>
            </a:extLst>
          </p:cNvPr>
          <p:cNvPicPr>
            <a:picLocks noChangeAspect="1"/>
          </p:cNvPicPr>
          <p:nvPr/>
        </p:nvPicPr>
        <p:blipFill>
          <a:blip r:embed="rId3"/>
          <a:stretch>
            <a:fillRect/>
          </a:stretch>
        </p:blipFill>
        <p:spPr>
          <a:xfrm rot="16200000">
            <a:off x="2425887" y="-254633"/>
            <a:ext cx="4292228" cy="6504039"/>
          </a:xfrm>
          <a:prstGeom prst="rect">
            <a:avLst/>
          </a:prstGeom>
        </p:spPr>
      </p:pic>
      <p:cxnSp>
        <p:nvCxnSpPr>
          <p:cNvPr id="14" name="Straight Arrow Connector 13"/>
          <p:cNvCxnSpPr/>
          <p:nvPr/>
        </p:nvCxnSpPr>
        <p:spPr>
          <a:xfrm flipH="1">
            <a:off x="4231975" y="1366684"/>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16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active vs passive"/>
          <p:cNvSpPr>
            <a:spLocks noGrp="1"/>
          </p:cNvSpPr>
          <p:nvPr>
            <p:ph type="title"/>
          </p:nvPr>
        </p:nvSpPr>
        <p:spPr>
          <a:xfrm>
            <a:off x="1143000" y="741053"/>
            <a:ext cx="6858000" cy="857250"/>
          </a:xfrm>
        </p:spPr>
        <p:txBody>
          <a:bodyPr/>
          <a:lstStyle/>
          <a:p>
            <a:r>
              <a:rPr b="1" dirty="0" lang="en-US" sz="4050"/>
              <a:t>Active Control</a:t>
            </a:r>
          </a:p>
        </p:txBody>
      </p:sp>
      <p:sp>
        <p:nvSpPr>
          <p:cNvPr id="3" name="text"/>
          <p:cNvSpPr>
            <a:spLocks noGrp="1"/>
          </p:cNvSpPr>
          <p:nvPr>
            <p:ph idx="1"/>
          </p:nvPr>
        </p:nvSpPr>
        <p:spPr>
          <a:xfrm>
            <a:off x="1278652" y="1532815"/>
            <a:ext cx="6515519" cy="3394472"/>
          </a:xfrm>
        </p:spPr>
        <p:txBody>
          <a:bodyPr/>
          <a:lstStyle/>
          <a:p>
            <a:pPr>
              <a:spcBef>
                <a:spcPts val="1800"/>
              </a:spcBef>
            </a:pPr>
            <a:r>
              <a:rPr dirty="0" i="1" lang="en-US" sz="2100"/>
              <a:t>Some marks </a:t>
            </a:r>
            <a:r>
              <a:rPr dirty="0" lang="en-US" sz="2100"/>
              <a:t>have permanently installed equipment that enables nearly continuous observations</a:t>
            </a:r>
            <a:endParaRPr dirty="0" lang="en-US" sz="2100">
              <a:solidFill>
                <a:srgbClr val="FF0000"/>
              </a:solidFill>
            </a:endParaRP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altLang="en-US" dirty="0" lang="en-US" sz="3600">
                <a:latin charset="0" panose="02040503050406030204" pitchFamily="18" typeface="Cambria"/>
                <a:ea charset="0" panose="020B0604030504040204" pitchFamily="34" typeface="Tahoma"/>
                <a:cs charset="0" panose="020B0604030504040204" pitchFamily="34" typeface="Tahoma"/>
              </a:rPr>
              <a:t>Geodetic Control – Terminology</a:t>
            </a:r>
            <a:endParaRPr dirty="0" lang="en-US" sz="36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4" l="66" r="108" t="9"/>
          <a:stretch/>
        </p:blipFill>
        <p:spPr>
          <a:xfrm>
            <a:off x="1187273" y="2587413"/>
            <a:ext cx="2960184" cy="251875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
          <a:stretch/>
        </p:blipFill>
        <p:spPr>
          <a:xfrm>
            <a:off x="4204220" y="2587413"/>
            <a:ext cx="3720580" cy="2501691"/>
          </a:xfrm>
          <a:prstGeom prst="rect">
            <a:avLst/>
          </a:prstGeom>
        </p:spPr>
      </p:pic>
      <p:sp>
        <p:nvSpPr>
          <p:cNvPr id="11" name="text"/>
          <p:cNvSpPr txBox="1">
            <a:spLocks/>
          </p:cNvSpPr>
          <p:nvPr/>
        </p:nvSpPr>
        <p:spPr bwMode="auto">
          <a:xfrm>
            <a:off x="1154431" y="2229123"/>
            <a:ext cx="6870248" cy="42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34290" compatLnSpc="1" lIns="68580" numCol="1" rIns="68580" tIns="34290" vert="horz" wrap="square">
            <a:prstTxWarp prst="textNoShape">
              <a:avLst/>
            </a:prstTxWarp>
          </a:bodyPr>
          <a:lstStyle>
            <a:lvl1pPr algn="l" defTabSz="457200" eaLnBrk="0" fontAlgn="base" hangingPunct="0" indent="-342900" marL="342900" rtl="0">
              <a:spcBef>
                <a:spcPct val="20000"/>
              </a:spcBef>
              <a:spcAft>
                <a:spcPct val="0"/>
              </a:spcAft>
              <a:buFont charset="0" pitchFamily="34" typeface="Arial"/>
              <a:buChar char="•"/>
              <a:defRPr kern="1200" sz="3200">
                <a:solidFill>
                  <a:schemeClr val="tx1"/>
                </a:solidFill>
                <a:latin charset="0" pitchFamily="18" typeface="Times New Roman"/>
                <a:ea charset="0" typeface="ＭＳ Ｐゴシック"/>
                <a:cs charset="0" pitchFamily="18" typeface="Times New Roman"/>
              </a:defRPr>
            </a:lvl1pPr>
            <a:lvl2pPr algn="l" defTabSz="457200" eaLnBrk="0" fontAlgn="base" hangingPunct="0" indent="-285750" marL="742950" rtl="0">
              <a:spcBef>
                <a:spcPct val="20000"/>
              </a:spcBef>
              <a:spcAft>
                <a:spcPct val="0"/>
              </a:spcAft>
              <a:buFont charset="0" pitchFamily="34" typeface="Arial"/>
              <a:buChar char="–"/>
              <a:defRPr kern="1200" sz="2800">
                <a:solidFill>
                  <a:schemeClr val="tx1"/>
                </a:solidFill>
                <a:latin charset="0" pitchFamily="18" typeface="Times New Roman"/>
                <a:ea charset="0" typeface="ＭＳ Ｐゴシック"/>
                <a:cs charset="0" pitchFamily="18" typeface="Times New Roman"/>
              </a:defRPr>
            </a:lvl2pPr>
            <a:lvl3pPr algn="l" defTabSz="457200" eaLnBrk="0" fontAlgn="base" hangingPunct="0" indent="-228600" marL="1143000" rtl="0">
              <a:spcBef>
                <a:spcPct val="20000"/>
              </a:spcBef>
              <a:spcAft>
                <a:spcPct val="0"/>
              </a:spcAft>
              <a:buFont charset="0" pitchFamily="34" typeface="Arial"/>
              <a:buChar char="•"/>
              <a:defRPr kern="1200" sz="2400">
                <a:solidFill>
                  <a:schemeClr val="tx1"/>
                </a:solidFill>
                <a:latin charset="0" pitchFamily="18" typeface="Times New Roman"/>
                <a:ea charset="0" typeface="ＭＳ Ｐゴシック"/>
                <a:cs charset="0" pitchFamily="18" typeface="Times New Roman"/>
              </a:defRPr>
            </a:lvl3pPr>
            <a:lvl4pPr algn="l" defTabSz="457200" eaLnBrk="0" fontAlgn="base" hangingPunct="0" indent="-228600" marL="16002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4pPr>
            <a:lvl5pPr algn="l" defTabSz="457200" eaLnBrk="0" fontAlgn="base" hangingPunct="0" indent="-228600" marL="2057400" rtl="0">
              <a:spcBef>
                <a:spcPct val="20000"/>
              </a:spcBef>
              <a:spcAft>
                <a:spcPct val="0"/>
              </a:spcAft>
              <a:buFont charset="0" pitchFamily="34" typeface="Arial"/>
              <a:buChar char="»"/>
              <a:defRPr kern="1200" sz="2000">
                <a:solidFill>
                  <a:schemeClr val="tx1"/>
                </a:solidFill>
                <a:latin charset="0" pitchFamily="18" typeface="Times New Roman"/>
                <a:ea charset="0" typeface="ＭＳ Ｐゴシック"/>
                <a:cs charset="0" pitchFamily="18" typeface="Times New Roman"/>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pPr algn="ctr" indent="0" marL="0">
              <a:buNone/>
            </a:pPr>
            <a:r>
              <a:rPr dirty="0" lang="en-US" sz="1800">
                <a:latin charset="0" panose="02040503050406030204" pitchFamily="18" typeface="Cambria"/>
                <a:ea charset="0" panose="02040503050406030204" pitchFamily="18" typeface="Cambria"/>
              </a:rPr>
              <a:t>(they still sit there and hold a </a:t>
            </a:r>
            <a:r>
              <a:rPr b="1" dirty="0" lang="en-US" sz="1800">
                <a:latin charset="0" panose="02040503050406030204" pitchFamily="18" typeface="Cambria"/>
                <a:ea charset="0" panose="02040503050406030204" pitchFamily="18" typeface="Cambria"/>
              </a:rPr>
              <a:t>point</a:t>
            </a:r>
            <a:r>
              <a:rPr dirty="0" lang="en-US" sz="1800">
                <a:latin charset="0" panose="02040503050406030204" pitchFamily="18" typeface="Cambria"/>
                <a:ea charset="0" panose="02040503050406030204" pitchFamily="18" typeface="Cambria"/>
              </a:rPr>
              <a:t>)</a:t>
            </a:r>
          </a:p>
        </p:txBody>
      </p:sp>
      <p:cxnSp>
        <p:nvCxnSpPr>
          <p:cNvPr id="12" name="Straight Arrow Connector 11"/>
          <p:cNvCxnSpPr/>
          <p:nvPr/>
        </p:nvCxnSpPr>
        <p:spPr>
          <a:xfrm flipH="1">
            <a:off x="3089673" y="2546454"/>
            <a:ext cx="2943871" cy="1934463"/>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955507" y="2566934"/>
            <a:ext cx="74351" cy="1964585"/>
          </a:xfrm>
          <a:prstGeom prst="straightConnector1">
            <a:avLst/>
          </a:prstGeom>
          <a:ln w="57150">
            <a:solidFill>
              <a:srgbClr val="F6AB16"/>
            </a:solidFill>
            <a:tailEnd len="med" type="triangle" w="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1499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1">
                                  <p:stCondLst>
                                    <p:cond delay="0"/>
                                  </p:stCondLst>
                                  <p:childTnLst>
                                    <p:set>
                                      <p:cBhvr>
                                        <p:cTn dur="1" fill="hold" id="6">
                                          <p:stCondLst>
                                            <p:cond delay="0"/>
                                          </p:stCondLst>
                                        </p:cTn>
                                        <p:tgtEl>
                                          <p:spTgt spid="11"/>
                                        </p:tgtEl>
                                        <p:attrNameLst>
                                          <p:attrName>style.visibility</p:attrName>
                                        </p:attrNameLst>
                                      </p:cBhvr>
                                      <p:to>
                                        <p:strVal val="visible"/>
                                      </p:to>
                                    </p:set>
                                    <p:animEffect filter="wipe(up)" transition="in">
                                      <p:cBhvr>
                                        <p:cTn dur="500" id="7"/>
                                        <p:tgtEl>
                                          <p:spTgt spid="11"/>
                                        </p:tgtEl>
                                      </p:cBhvr>
                                    </p:animEffect>
                                  </p:childTnLst>
                                </p:cTn>
                              </p:par>
                            </p:childTnLst>
                          </p:cTn>
                        </p:par>
                        <p:par>
                          <p:cTn fill="hold" id="8">
                            <p:stCondLst>
                              <p:cond delay="500"/>
                            </p:stCondLst>
                            <p:childTnLst>
                              <p:par>
                                <p:cTn fill="hold" id="9" nodeType="afterEffect" presetClass="entr" presetID="22" presetSubtype="1">
                                  <p:stCondLst>
                                    <p:cond delay="0"/>
                                  </p:stCondLst>
                                  <p:childTnLst>
                                    <p:set>
                                      <p:cBhvr>
                                        <p:cTn dur="1" fill="hold" id="10">
                                          <p:stCondLst>
                                            <p:cond delay="0"/>
                                          </p:stCondLst>
                                        </p:cTn>
                                        <p:tgtEl>
                                          <p:spTgt spid="12"/>
                                        </p:tgtEl>
                                        <p:attrNameLst>
                                          <p:attrName>style.visibility</p:attrName>
                                        </p:attrNameLst>
                                      </p:cBhvr>
                                      <p:to>
                                        <p:strVal val="visible"/>
                                      </p:to>
                                    </p:set>
                                    <p:animEffect filter="wipe(up)" transition="in">
                                      <p:cBhvr>
                                        <p:cTn dur="500" id="11"/>
                                        <p:tgtEl>
                                          <p:spTgt spid="12"/>
                                        </p:tgtEl>
                                      </p:cBhvr>
                                    </p:animEffect>
                                  </p:childTnLst>
                                </p:cTn>
                              </p:par>
                              <p:par>
                                <p:cTn fill="hold" id="12" nodeType="withEffect" presetClass="entr" presetID="22" presetSubtype="1">
                                  <p:stCondLst>
                                    <p:cond delay="0"/>
                                  </p:stCondLst>
                                  <p:childTnLst>
                                    <p:set>
                                      <p:cBhvr>
                                        <p:cTn dur="1" fill="hold" id="13">
                                          <p:stCondLst>
                                            <p:cond delay="0"/>
                                          </p:stCondLst>
                                        </p:cTn>
                                        <p:tgtEl>
                                          <p:spTgt spid="16"/>
                                        </p:tgtEl>
                                        <p:attrNameLst>
                                          <p:attrName>style.visibility</p:attrName>
                                        </p:attrNameLst>
                                      </p:cBhvr>
                                      <p:to>
                                        <p:strVal val="visible"/>
                                      </p:to>
                                    </p:set>
                                    <p:animEffect filter="wipe(up)" transition="in">
                                      <p:cBhvr>
                                        <p:cTn dur="500" id="14"/>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a:latin typeface="Cambria" panose="02040503050406030204" pitchFamily="18" charset="0"/>
                <a:ea typeface="Cambria" panose="02040503050406030204" pitchFamily="18" charset="0"/>
              </a:rPr>
              <a:t>Active Control</a:t>
            </a:r>
            <a:endParaRPr lang="en-US" sz="3600" b="1" dirty="0"/>
          </a:p>
        </p:txBody>
      </p:sp>
      <p:pic>
        <p:nvPicPr>
          <p:cNvPr id="3" name="Picture 2">
            <a:extLst>
              <a:ext uri="{FF2B5EF4-FFF2-40B4-BE49-F238E27FC236}">
                <a16:creationId xmlns:a16="http://schemas.microsoft.com/office/drawing/2014/main" id="{D9EF27AE-3BAA-4A28-96F1-04A0A684BD1E}"/>
              </a:ext>
            </a:extLst>
          </p:cNvPr>
          <p:cNvPicPr>
            <a:picLocks noChangeAspect="1"/>
          </p:cNvPicPr>
          <p:nvPr/>
        </p:nvPicPr>
        <p:blipFill>
          <a:blip r:embed="rId3"/>
          <a:stretch>
            <a:fillRect/>
          </a:stretch>
        </p:blipFill>
        <p:spPr>
          <a:xfrm>
            <a:off x="1713249" y="870803"/>
            <a:ext cx="5729749" cy="4297312"/>
          </a:xfrm>
          <a:prstGeom prst="rect">
            <a:avLst/>
          </a:prstGeom>
        </p:spPr>
      </p:pic>
      <p:cxnSp>
        <p:nvCxnSpPr>
          <p:cNvPr id="14" name="Straight Arrow Connector 13"/>
          <p:cNvCxnSpPr/>
          <p:nvPr/>
        </p:nvCxnSpPr>
        <p:spPr>
          <a:xfrm flipH="1">
            <a:off x="4431079" y="699770"/>
            <a:ext cx="2813540" cy="1570819"/>
          </a:xfrm>
          <a:prstGeom prst="straightConnector1">
            <a:avLst/>
          </a:prstGeom>
          <a:ln w="57150">
            <a:solidFill>
              <a:srgbClr val="F6AB16"/>
            </a:solidFill>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160" y="1598303"/>
            <a:ext cx="8656319" cy="3025949"/>
          </a:xfrm>
        </p:spPr>
        <p:txBody>
          <a:bodyPr/>
          <a:lstStyle/>
          <a:p>
            <a:pPr marL="0" indent="0">
              <a:buNone/>
            </a:pPr>
            <a:r>
              <a:rPr lang="en-US" b="1" dirty="0">
                <a:latin typeface="Cambria" panose="02040503050406030204" pitchFamily="18" charset="0"/>
                <a:ea typeface="Cambria" panose="02040503050406030204" pitchFamily="18" charset="0"/>
              </a:rPr>
              <a:t>Passive</a:t>
            </a:r>
            <a:r>
              <a:rPr lang="en-US" dirty="0">
                <a:latin typeface="Cambria" panose="02040503050406030204" pitchFamily="18" charset="0"/>
                <a:ea typeface="Cambria" panose="02040503050406030204" pitchFamily="18" charset="0"/>
              </a:rPr>
              <a:t> – </a:t>
            </a:r>
            <a:r>
              <a:rPr lang="en-US" sz="2100" dirty="0"/>
              <a:t>setting up your RTK Base on existing geodetic control (e.g. Datasheet) while collecting with RTK Rover</a:t>
            </a:r>
          </a:p>
          <a:p>
            <a:pPr marL="0" indent="0">
              <a:buNone/>
            </a:pPr>
            <a:endParaRPr lang="en-US" sz="2100" dirty="0"/>
          </a:p>
          <a:p>
            <a:pPr marL="0" indent="0">
              <a:buNone/>
            </a:pPr>
            <a:r>
              <a:rPr lang="en-US" b="1" dirty="0">
                <a:latin typeface="Cambria" panose="02040503050406030204" pitchFamily="18" charset="0"/>
                <a:ea typeface="Cambria" panose="02040503050406030204" pitchFamily="18" charset="0"/>
              </a:rPr>
              <a:t>Active</a:t>
            </a:r>
            <a:r>
              <a:rPr lang="en-US" dirty="0">
                <a:latin typeface="Cambria" panose="02040503050406030204" pitchFamily="18" charset="0"/>
                <a:ea typeface="Cambria" panose="02040503050406030204" pitchFamily="18" charset="0"/>
              </a:rPr>
              <a:t> – </a:t>
            </a:r>
            <a:r>
              <a:rPr lang="en-US" sz="2100" dirty="0"/>
              <a:t>setting up your RTK Base to log data while collecting with RTK Rover then processing Base data via OPUS; or collecting with RTN/NRTK Rover </a:t>
            </a:r>
            <a:endParaRPr lang="en-US" dirty="0">
              <a:latin typeface="Cambria" panose="02040503050406030204" pitchFamily="18" charset="0"/>
              <a:ea typeface="Cambria" panose="02040503050406030204" pitchFamily="18" charset="0"/>
            </a:endParaRPr>
          </a:p>
        </p:txBody>
      </p:sp>
      <p:sp>
        <p:nvSpPr>
          <p:cNvPr id="7" name="active vs passive"/>
          <p:cNvSpPr>
            <a:spLocks noGrp="1"/>
          </p:cNvSpPr>
          <p:nvPr>
            <p:ph type="title"/>
          </p:nvPr>
        </p:nvSpPr>
        <p:spPr>
          <a:xfrm>
            <a:off x="1143000" y="741053"/>
            <a:ext cx="6858000" cy="857250"/>
          </a:xfrm>
        </p:spPr>
        <p:txBody>
          <a:bodyPr/>
          <a:lstStyle/>
          <a:p>
            <a:r>
              <a:rPr lang="en-US" sz="4050" b="1" dirty="0"/>
              <a:t>Active vs. Passive Control</a:t>
            </a:r>
          </a:p>
        </p:txBody>
      </p:sp>
      <p:sp>
        <p:nvSpPr>
          <p:cNvPr id="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dirty="0">
                <a:latin typeface="Cambria" panose="02040503050406030204" pitchFamily="18" charset="0"/>
                <a:ea typeface="Tahoma" panose="020B0604030504040204" pitchFamily="34" charset="0"/>
                <a:cs typeface="Tahoma" panose="020B0604030504040204" pitchFamily="34" charset="0"/>
              </a:rPr>
              <a:t>Geodetic Control – Terminology</a:t>
            </a:r>
            <a:endParaRPr lang="en-US" sz="3600" dirty="0"/>
          </a:p>
        </p:txBody>
      </p:sp>
      <p:sp>
        <p:nvSpPr>
          <p:cNvPr id="9" name="Content Placeholder 2"/>
          <p:cNvSpPr txBox="1">
            <a:spLocks/>
          </p:cNvSpPr>
          <p:nvPr/>
        </p:nvSpPr>
        <p:spPr bwMode="auto">
          <a:xfrm>
            <a:off x="2605892" y="4689203"/>
            <a:ext cx="3932216" cy="390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50" dirty="0">
                <a:latin typeface="Cambria" panose="02040503050406030204" pitchFamily="18" charset="0"/>
                <a:ea typeface="Cambria" panose="02040503050406030204" pitchFamily="18" charset="0"/>
              </a:rPr>
              <a:t>My point: </a:t>
            </a:r>
            <a:r>
              <a:rPr lang="en-US" sz="1950" i="1" dirty="0">
                <a:latin typeface="Cambria" panose="02040503050406030204" pitchFamily="18" charset="0"/>
                <a:ea typeface="Cambria" panose="02040503050406030204" pitchFamily="18" charset="0"/>
              </a:rPr>
              <a:t>surveying is still surveying</a:t>
            </a:r>
            <a:endParaRPr lang="en-US" sz="195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26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1143001" y="2906285"/>
            <a:ext cx="6857999"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i="1" spc="-30" dirty="0">
                <a:cs typeface="Calibri"/>
              </a:rPr>
              <a:t>Yes, we are delayed.</a:t>
            </a:r>
            <a:endParaRPr sz="3600" i="1" dirty="0">
              <a:cs typeface="Calibri"/>
            </a:endParaRPr>
          </a:p>
        </p:txBody>
      </p:sp>
      <p:sp>
        <p:nvSpPr>
          <p:cNvPr id="3" name="nsrs modernization"/>
          <p:cNvSpPr txBox="1"/>
          <p:nvPr/>
        </p:nvSpPr>
        <p:spPr>
          <a:xfrm>
            <a:off x="1143001" y="1829574"/>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spc="-5" dirty="0">
                <a:solidFill>
                  <a:prstClr val="black"/>
                </a:solidFill>
                <a:latin typeface="Cambria" panose="02040503050406030204" pitchFamily="18" charset="0"/>
                <a:ea typeface="ＭＳ Ｐゴシック" pitchFamily="34" charset="-128"/>
                <a:cs typeface="Calibri"/>
              </a:rPr>
              <a:t>NSRS Modernization</a:t>
            </a:r>
          </a:p>
        </p:txBody>
      </p:sp>
    </p:spTree>
    <p:extLst>
      <p:ext uri="{BB962C8B-B14F-4D97-AF65-F5344CB8AC3E}">
        <p14:creationId xmlns:p14="http://schemas.microsoft.com/office/powerpoint/2010/main" val="41740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44890"/>
            <a:ext cx="6858000" cy="658117"/>
          </a:xfrm>
        </p:spPr>
        <p:txBody>
          <a:bodyPr/>
          <a:lstStyle/>
          <a:p>
            <a:r>
              <a:rPr lang="en-US" sz="3000" dirty="0"/>
              <a:t>Delayed Release of the Modernized NSRS</a:t>
            </a:r>
          </a:p>
        </p:txBody>
      </p:sp>
      <p:sp>
        <p:nvSpPr>
          <p:cNvPr id="5" name="Content Placeholder 4"/>
          <p:cNvSpPr>
            <a:spLocks noGrp="1"/>
          </p:cNvSpPr>
          <p:nvPr>
            <p:ph idx="1"/>
          </p:nvPr>
        </p:nvSpPr>
        <p:spPr>
          <a:xfrm>
            <a:off x="178420" y="936702"/>
            <a:ext cx="8668214" cy="3731942"/>
          </a:xfrm>
        </p:spPr>
        <p:txBody>
          <a:bodyPr>
            <a:noAutofit/>
          </a:bodyPr>
          <a:lstStyle/>
          <a:p>
            <a:pPr eaLnBrk="1" hangingPunct="1"/>
            <a:r>
              <a:rPr lang="en-US" altLang="en-US" sz="2200" i="1" dirty="0"/>
              <a:t>How long will the delay be?</a:t>
            </a:r>
          </a:p>
          <a:p>
            <a:pPr marL="348854" lvl="1"/>
            <a:r>
              <a:rPr lang="en-US" altLang="en-US" sz="2200" dirty="0">
                <a:latin typeface="Cambria" panose="02040503050406030204" pitchFamily="18" charset="0"/>
                <a:ea typeface="Cambria" panose="02040503050406030204" pitchFamily="18" charset="0"/>
              </a:rPr>
              <a:t>Our website or newsletter is best source of projected timeframe, current estimate is </a:t>
            </a:r>
            <a:r>
              <a:rPr lang="en-US" altLang="en-US" sz="2200" b="1" dirty="0">
                <a:latin typeface="Cambria" panose="02040503050406030204" pitchFamily="18" charset="0"/>
                <a:ea typeface="Cambria" panose="02040503050406030204" pitchFamily="18" charset="0"/>
              </a:rPr>
              <a:t>middle of 2025</a:t>
            </a:r>
            <a:r>
              <a:rPr lang="en-US" altLang="en-US" sz="2200" dirty="0">
                <a:latin typeface="Cambria" panose="02040503050406030204" pitchFamily="18" charset="0"/>
                <a:ea typeface="Cambria" panose="02040503050406030204" pitchFamily="18" charset="0"/>
              </a:rPr>
              <a:t>.</a:t>
            </a:r>
          </a:p>
          <a:p>
            <a:pPr>
              <a:spcBef>
                <a:spcPts val="1800"/>
              </a:spcBef>
            </a:pPr>
            <a:r>
              <a:rPr lang="en-US" altLang="en-US" sz="2200" i="1" dirty="0"/>
              <a:t>Will the names stay the same?</a:t>
            </a:r>
          </a:p>
          <a:p>
            <a:pPr marL="348854" lvl="1"/>
            <a:r>
              <a:rPr lang="en-US" altLang="en-US" sz="2200" dirty="0">
                <a:solidFill>
                  <a:prstClr val="black"/>
                </a:solidFill>
                <a:latin typeface="Cambria" panose="02040503050406030204" pitchFamily="18" charset="0"/>
                <a:ea typeface="Cambria" panose="02040503050406030204" pitchFamily="18" charset="0"/>
              </a:rPr>
              <a:t>Yes, terms containing “2022” such as “NATRF2022” and “NAPGD2022” will remain the same.</a:t>
            </a:r>
          </a:p>
          <a:p>
            <a:pPr>
              <a:spcBef>
                <a:spcPts val="1800"/>
              </a:spcBef>
            </a:pPr>
            <a:r>
              <a:rPr lang="en-US" altLang="en-US" sz="2200" i="1" dirty="0"/>
              <a:t>Will all previously proposed products be released along with the new datums?</a:t>
            </a:r>
          </a:p>
          <a:p>
            <a:pPr marL="348854" lvl="1"/>
            <a:r>
              <a:rPr lang="en-US" altLang="en-US" sz="2200" dirty="0">
                <a:solidFill>
                  <a:prstClr val="black"/>
                </a:solidFill>
                <a:ea typeface="Cambria" panose="02040503050406030204" pitchFamily="18" charset="0"/>
              </a:rPr>
              <a:t>No, they will not</a:t>
            </a:r>
            <a:r>
              <a:rPr lang="en-US" altLang="en-US" sz="2200" dirty="0">
                <a:solidFill>
                  <a:prstClr val="black"/>
                </a:solidFill>
                <a:latin typeface="Cambria" panose="02040503050406030204" pitchFamily="18" charset="0"/>
                <a:ea typeface="Cambria" panose="02040503050406030204" pitchFamily="18" charset="0"/>
              </a:rPr>
              <a:t>. </a:t>
            </a:r>
            <a:r>
              <a:rPr lang="en-US" altLang="en-US" sz="2200" dirty="0">
                <a:solidFill>
                  <a:prstClr val="black"/>
                </a:solidFill>
                <a:ea typeface="Cambria" panose="02040503050406030204" pitchFamily="18" charset="0"/>
              </a:rPr>
              <a:t>Check out our June 2022 webinar.</a:t>
            </a:r>
            <a:r>
              <a:rPr lang="en-US" altLang="en-US" sz="2200" dirty="0">
                <a:solidFill>
                  <a:prstClr val="black"/>
                </a:solidFill>
                <a:latin typeface="Cambria" panose="02040503050406030204" pitchFamily="18" charset="0"/>
                <a:ea typeface="Cambria" panose="02040503050406030204" pitchFamily="18" charset="0"/>
              </a:rPr>
              <a:t> </a:t>
            </a:r>
            <a:endParaRPr lang="en-US" altLang="en-US" sz="2200" b="1" i="1" dirty="0"/>
          </a:p>
        </p:txBody>
      </p:sp>
      <p:sp>
        <p:nvSpPr>
          <p:cNvPr id="6" name="TextBox 5"/>
          <p:cNvSpPr txBox="1"/>
          <p:nvPr/>
        </p:nvSpPr>
        <p:spPr bwMode="auto">
          <a:xfrm>
            <a:off x="0" y="4853426"/>
            <a:ext cx="2727029"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3"/>
              </a:rPr>
              <a:t>hyperlink to the Track Our Progress homepage</a:t>
            </a:r>
            <a:endParaRPr lang="en-US" sz="1050" dirty="0">
              <a:solidFill>
                <a:prstClr val="black"/>
              </a:solidFill>
              <a:latin typeface="Calibri" pitchFamily="34" charset="0"/>
              <a:ea typeface="ＭＳ Ｐゴシック" pitchFamily="34" charset="-128"/>
            </a:endParaRPr>
          </a:p>
        </p:txBody>
      </p:sp>
      <p:sp>
        <p:nvSpPr>
          <p:cNvPr id="7" name="TextBox 6"/>
          <p:cNvSpPr txBox="1"/>
          <p:nvPr/>
        </p:nvSpPr>
        <p:spPr bwMode="auto">
          <a:xfrm>
            <a:off x="7625636" y="4852354"/>
            <a:ext cx="1518364" cy="253916"/>
          </a:xfrm>
          <a:prstGeom prst="rect">
            <a:avLst/>
          </a:prstGeom>
          <a:noFill/>
          <a:ln w="9525">
            <a:noFill/>
            <a:miter lim="800000"/>
            <a:headEnd/>
            <a:tailEnd/>
          </a:ln>
        </p:spPr>
        <p:txBody>
          <a:bodyPr wrap="none" rtlCol="0">
            <a:spAutoFit/>
          </a:bodyPr>
          <a:lstStyle/>
          <a:p>
            <a:pPr defTabSz="342900" fontAlgn="base">
              <a:spcBef>
                <a:spcPct val="0"/>
              </a:spcBef>
              <a:spcAft>
                <a:spcPct val="0"/>
              </a:spcAft>
              <a:defRPr/>
            </a:pPr>
            <a:r>
              <a:rPr lang="en-US" sz="1050" dirty="0">
                <a:solidFill>
                  <a:prstClr val="black"/>
                </a:solidFill>
                <a:latin typeface="Calibri" pitchFamily="34" charset="0"/>
                <a:ea typeface="ＭＳ Ｐゴシック" pitchFamily="34" charset="-128"/>
                <a:hlinkClick r:id="rId4"/>
              </a:rPr>
              <a:t>hyperlink to the full FAQ</a:t>
            </a:r>
            <a:endParaRPr lang="en-US" sz="1050" dirty="0">
              <a:solidFill>
                <a:prstClr val="black"/>
              </a:solidFill>
              <a:latin typeface="Calibri" pitchFamily="34" charset="0"/>
              <a:ea typeface="ＭＳ Ｐゴシック" pitchFamily="34" charset="-128"/>
            </a:endParaRPr>
          </a:p>
        </p:txBody>
      </p:sp>
      <p:sp>
        <p:nvSpPr>
          <p:cNvPr id="8" name="TextBox 7">
            <a:extLst>
              <a:ext uri="{FF2B5EF4-FFF2-40B4-BE49-F238E27FC236}">
                <a16:creationId xmlns:a16="http://schemas.microsoft.com/office/drawing/2014/main" id="{3380E46E-823A-41AC-818C-80C6AAE94C7D}"/>
              </a:ext>
            </a:extLst>
          </p:cNvPr>
          <p:cNvSpPr txBox="1"/>
          <p:nvPr/>
        </p:nvSpPr>
        <p:spPr bwMode="auto">
          <a:xfrm>
            <a:off x="3908196" y="4861588"/>
            <a:ext cx="1327608" cy="253916"/>
          </a:xfrm>
          <a:prstGeom prst="rect">
            <a:avLst/>
          </a:prstGeom>
          <a:noFill/>
          <a:ln w="9525">
            <a:noFill/>
            <a:miter lim="800000"/>
            <a:headEnd/>
            <a:tailEnd/>
          </a:ln>
        </p:spPr>
        <p:txBody>
          <a:bodyPr wrap="none" rtlCol="0">
            <a:spAutoFit/>
          </a:bodyPr>
          <a:lstStyle/>
          <a:p>
            <a:pPr lvl="0">
              <a:defRPr/>
            </a:pPr>
            <a:r>
              <a:rPr lang="en-US" sz="1050" dirty="0">
                <a:solidFill>
                  <a:prstClr val="black"/>
                </a:solidFill>
                <a:hlinkClick r:id="rId5"/>
              </a:rPr>
              <a:t>June 2022 webinar</a:t>
            </a:r>
            <a:endParaRPr lang="en-US" sz="1050" dirty="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345481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184F-47C7-4DF0-BA2C-52F08F9869CC}"/>
              </a:ext>
            </a:extLst>
          </p:cNvPr>
          <p:cNvSpPr>
            <a:spLocks noGrp="1"/>
          </p:cNvSpPr>
          <p:nvPr>
            <p:ph type="title"/>
          </p:nvPr>
        </p:nvSpPr>
        <p:spPr>
          <a:xfrm>
            <a:off x="1143000" y="205979"/>
            <a:ext cx="6858000" cy="857250"/>
          </a:xfrm>
        </p:spPr>
        <p:txBody>
          <a:bodyPr>
            <a:normAutofit/>
          </a:bodyPr>
          <a:lstStyle/>
          <a:p>
            <a:r>
              <a:rPr lang="en-US" sz="4000" dirty="0"/>
              <a:t>Modernizing the NSRS</a:t>
            </a:r>
          </a:p>
        </p:txBody>
      </p:sp>
      <p:sp>
        <p:nvSpPr>
          <p:cNvPr id="3" name="Content Placeholder 2">
            <a:extLst>
              <a:ext uri="{FF2B5EF4-FFF2-40B4-BE49-F238E27FC236}">
                <a16:creationId xmlns:a16="http://schemas.microsoft.com/office/drawing/2014/main" id="{B8ECB94E-1EFB-4F90-B437-49166959552D}"/>
              </a:ext>
            </a:extLst>
          </p:cNvPr>
          <p:cNvSpPr>
            <a:spLocks noGrp="1"/>
          </p:cNvSpPr>
          <p:nvPr>
            <p:ph idx="1"/>
          </p:nvPr>
        </p:nvSpPr>
        <p:spPr>
          <a:xfrm>
            <a:off x="480060" y="1005414"/>
            <a:ext cx="8176260" cy="3985685"/>
          </a:xfrm>
        </p:spPr>
        <p:txBody>
          <a:bodyPr>
            <a:normAutofit/>
          </a:bodyPr>
          <a:lstStyle/>
          <a:p>
            <a:pPr>
              <a:defRPr/>
            </a:pPr>
            <a:r>
              <a:rPr lang="en-US" sz="2400" dirty="0"/>
              <a:t>Updating </a:t>
            </a:r>
            <a:r>
              <a:rPr lang="en-US" sz="2400" b="1" i="1" dirty="0"/>
              <a:t>all</a:t>
            </a:r>
            <a:r>
              <a:rPr lang="en-US" sz="2400" dirty="0"/>
              <a:t> NSRS coordinates</a:t>
            </a:r>
          </a:p>
          <a:p>
            <a:pPr lvl="1">
              <a:defRPr/>
            </a:pPr>
            <a:r>
              <a:rPr lang="en-US" sz="2000" dirty="0"/>
              <a:t>Replace existing datums with new datums</a:t>
            </a:r>
          </a:p>
          <a:p>
            <a:pPr lvl="1">
              <a:defRPr/>
            </a:pPr>
            <a:r>
              <a:rPr lang="en-US" sz="2000" dirty="0"/>
              <a:t>Replacing existing SPCS83 with new SPCS2022</a:t>
            </a:r>
          </a:p>
          <a:p>
            <a:pPr lvl="1">
              <a:defRPr/>
            </a:pPr>
            <a:r>
              <a:rPr lang="en-US" sz="2000" dirty="0"/>
              <a:t>Accounting for coordinates changing with time</a:t>
            </a:r>
          </a:p>
          <a:p>
            <a:pPr>
              <a:defRPr/>
            </a:pPr>
            <a:r>
              <a:rPr lang="en-US" sz="2400" dirty="0"/>
              <a:t>Improving NGS products and services</a:t>
            </a:r>
          </a:p>
          <a:p>
            <a:pPr>
              <a:defRPr/>
            </a:pPr>
            <a:r>
              <a:rPr lang="en-US" sz="2400" dirty="0"/>
              <a:t>Simplifying customer contributions</a:t>
            </a:r>
          </a:p>
          <a:p>
            <a:pPr>
              <a:defRPr/>
            </a:pPr>
            <a:r>
              <a:rPr lang="en-US" sz="2400" dirty="0"/>
              <a:t>Making the NSRS:</a:t>
            </a:r>
          </a:p>
          <a:p>
            <a:pPr lvl="1">
              <a:defRPr/>
            </a:pPr>
            <a:r>
              <a:rPr lang="en-US" sz="2000" b="1" i="1" dirty="0"/>
              <a:t>More</a:t>
            </a:r>
            <a:r>
              <a:rPr lang="en-US" sz="2000" dirty="0"/>
              <a:t> accurate</a:t>
            </a:r>
          </a:p>
          <a:p>
            <a:pPr lvl="1">
              <a:defRPr/>
            </a:pPr>
            <a:r>
              <a:rPr lang="en-US" sz="2000" b="1" i="1" dirty="0"/>
              <a:t>More</a:t>
            </a:r>
            <a:r>
              <a:rPr lang="en-US" sz="2000" dirty="0"/>
              <a:t> accessible</a:t>
            </a:r>
          </a:p>
          <a:p>
            <a:pPr lvl="1">
              <a:defRPr/>
            </a:pPr>
            <a:r>
              <a:rPr lang="en-US" sz="2000" b="1" i="1" dirty="0"/>
              <a:t>More</a:t>
            </a:r>
            <a:r>
              <a:rPr lang="en-US" sz="2000" dirty="0"/>
              <a:t> efficient</a:t>
            </a:r>
            <a:endParaRPr lang="en-US" sz="1800" dirty="0"/>
          </a:p>
        </p:txBody>
      </p:sp>
      <p:sp>
        <p:nvSpPr>
          <p:cNvPr id="4" name="Rectangle 3">
            <a:extLst>
              <a:ext uri="{FF2B5EF4-FFF2-40B4-BE49-F238E27FC236}">
                <a16:creationId xmlns:a16="http://schemas.microsoft.com/office/drawing/2014/main" id="{AD5672F8-2E11-420E-932D-1C02A556BF66}"/>
              </a:ext>
            </a:extLst>
          </p:cNvPr>
          <p:cNvSpPr/>
          <p:nvPr/>
        </p:nvSpPr>
        <p:spPr>
          <a:xfrm rot="20193485">
            <a:off x="6228809" y="2886304"/>
            <a:ext cx="2190344" cy="1685077"/>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uLnTx/>
                <a:uFillTx/>
                <a:latin typeface="Arial"/>
                <a:ea typeface="+mn-ea"/>
                <a:cs typeface="Arial"/>
                <a:sym typeface="Arial"/>
              </a:rPr>
              <a:t>Rollout in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uLnTx/>
                <a:uFillTx/>
                <a:latin typeface="Arial"/>
                <a:ea typeface="+mn-ea"/>
                <a:cs typeface="Arial"/>
                <a:sym typeface="Arial"/>
              </a:rPr>
              <a:t>2025</a:t>
            </a:r>
          </a:p>
        </p:txBody>
      </p:sp>
      <p:sp>
        <p:nvSpPr>
          <p:cNvPr id="5" name="TextBox 4">
            <a:extLst>
              <a:ext uri="{FF2B5EF4-FFF2-40B4-BE49-F238E27FC236}">
                <a16:creationId xmlns:a16="http://schemas.microsoft.com/office/drawing/2014/main" id="{23D2DE03-F867-4875-AC5C-1411BEB15F82}"/>
              </a:ext>
            </a:extLst>
          </p:cNvPr>
          <p:cNvSpPr txBox="1"/>
          <p:nvPr/>
        </p:nvSpPr>
        <p:spPr>
          <a:xfrm>
            <a:off x="6779895" y="1999955"/>
            <a:ext cx="126111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age Italic" panose="03070502040507070304" pitchFamily="66" charset="0"/>
                <a:ea typeface="+mn-ea"/>
                <a:cs typeface="+mn-cs"/>
              </a:rPr>
              <a:t>begins</a:t>
            </a:r>
          </a:p>
        </p:txBody>
      </p:sp>
      <p:cxnSp>
        <p:nvCxnSpPr>
          <p:cNvPr id="7" name="Straight Arrow Connector 6">
            <a:extLst>
              <a:ext uri="{FF2B5EF4-FFF2-40B4-BE49-F238E27FC236}">
                <a16:creationId xmlns:a16="http://schemas.microsoft.com/office/drawing/2014/main" id="{BD6CC2FA-C6C5-4462-95D8-F7237114AD6F}"/>
              </a:ext>
            </a:extLst>
          </p:cNvPr>
          <p:cNvCxnSpPr>
            <a:cxnSpLocks/>
          </p:cNvCxnSpPr>
          <p:nvPr/>
        </p:nvCxnSpPr>
        <p:spPr>
          <a:xfrm>
            <a:off x="7362081" y="2416437"/>
            <a:ext cx="177909" cy="48768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827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310488"/>
            <a:ext cx="6858000" cy="4480714"/>
          </a:xfrm>
          <a:prstGeom prst="rect">
            <a:avLst/>
          </a:prstGeom>
        </p:spPr>
        <p:txBody>
          <a:bodyPr vert="horz" wrap="square" lIns="0" tIns="12700" rIns="0" bIns="0" rtlCol="0">
            <a:spAutoFit/>
          </a:bodyPr>
          <a:lstStyle/>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Positional Components of </a:t>
            </a:r>
          </a:p>
          <a:p>
            <a:pPr algn="ctr" defTabSz="685800">
              <a:buSzPct val="159375"/>
            </a:pPr>
            <a:r>
              <a:rPr lang="en-US" sz="3750" b="1" dirty="0">
                <a:solidFill>
                  <a:prstClr val="black"/>
                </a:solidFill>
                <a:uFill>
                  <a:solidFill>
                    <a:srgbClr val="1F497D"/>
                  </a:solidFill>
                </a:uFill>
                <a:latin typeface="Cambria" panose="02040503050406030204" pitchFamily="18" charset="0"/>
                <a:cs typeface="Arial"/>
              </a:rPr>
              <a:t>the NSRS</a:t>
            </a:r>
            <a:endParaRPr lang="en-US" sz="3750" b="1" spc="-5" dirty="0">
              <a:solidFill>
                <a:prstClr val="black"/>
              </a:solidFill>
              <a:uFill>
                <a:solidFill>
                  <a:srgbClr val="1F497D"/>
                </a:solidFill>
              </a:uFill>
              <a:latin typeface="Cambria" panose="02040503050406030204" pitchFamily="18" charset="0"/>
              <a:cs typeface="Arial"/>
            </a:endParaRP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Geometric</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685800">
              <a:buSzPct val="159375"/>
            </a:pPr>
            <a:r>
              <a:rPr lang="en-US" sz="2400" b="1" spc="-15"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2400" b="1" i="1" spc="-15"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685800">
              <a:spcBef>
                <a:spcPts val="2250"/>
              </a:spcBef>
              <a:buSzPct val="159375"/>
            </a:pPr>
            <a:r>
              <a:rPr lang="en-US" sz="3600" b="1" spc="-15" dirty="0">
                <a:solidFill>
                  <a:srgbClr val="C00000"/>
                </a:solidFill>
                <a:uFill>
                  <a:solidFill>
                    <a:srgbClr val="C00000"/>
                  </a:solidFill>
                </a:uFill>
                <a:latin typeface="Cambria" panose="02040503050406030204" pitchFamily="18" charset="0"/>
                <a:cs typeface="Arial Black"/>
              </a:rPr>
              <a:t>Geopotential</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685800">
              <a:buSzPct val="159375"/>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3600" b="1" spc="-15"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6736557" y="1870355"/>
            <a:ext cx="116443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NAD83</a:t>
            </a:r>
            <a:endParaRPr lang="en-US" dirty="0">
              <a:solidFill>
                <a:prstClr val="black"/>
              </a:solidFill>
              <a:latin typeface="Calibri"/>
            </a:endParaRPr>
          </a:p>
        </p:txBody>
      </p:sp>
      <p:sp>
        <p:nvSpPr>
          <p:cNvPr id="5" name="TextBox 4"/>
          <p:cNvSpPr txBox="1"/>
          <p:nvPr/>
        </p:nvSpPr>
        <p:spPr bwMode="auto">
          <a:xfrm>
            <a:off x="6608406" y="3466424"/>
            <a:ext cx="1613760" cy="461665"/>
          </a:xfrm>
          <a:prstGeom prst="rect">
            <a:avLst/>
          </a:prstGeom>
          <a:noFill/>
          <a:ln w="9525">
            <a:noFill/>
            <a:miter lim="800000"/>
            <a:headEnd/>
            <a:tailEnd/>
          </a:ln>
        </p:spPr>
        <p:txBody>
          <a:bodyPr wrap="square" rtlCol="0">
            <a:spAutoFit/>
          </a:bodyPr>
          <a:lstStyle/>
          <a:p>
            <a:pPr defTabSz="685800"/>
            <a:r>
              <a:rPr lang="en-US" sz="2400" b="1" spc="-15" dirty="0">
                <a:solidFill>
                  <a:prstClr val="black"/>
                </a:solidFill>
                <a:uFill>
                  <a:solidFill>
                    <a:srgbClr val="C00000"/>
                  </a:solidFill>
                </a:uFill>
                <a:latin typeface="Cambria" panose="02040503050406030204" pitchFamily="18" charset="0"/>
              </a:rPr>
              <a:t>NAVD88</a:t>
            </a:r>
            <a:endParaRPr lang="en-US" dirty="0">
              <a:solidFill>
                <a:prstClr val="black"/>
              </a:solidFill>
              <a:latin typeface="Calibri"/>
            </a:endParaRPr>
          </a:p>
        </p:txBody>
      </p:sp>
      <p:cxnSp>
        <p:nvCxnSpPr>
          <p:cNvPr id="7" name="Straight Arrow Connector 6"/>
          <p:cNvCxnSpPr>
            <a:cxnSpLocks/>
            <a:endCxn id="3" idx="1"/>
          </p:cNvCxnSpPr>
          <p:nvPr/>
        </p:nvCxnSpPr>
        <p:spPr>
          <a:xfrm>
            <a:off x="5700713" y="2089646"/>
            <a:ext cx="1035844"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a:endCxn id="5" idx="1"/>
          </p:cNvCxnSpPr>
          <p:nvPr/>
        </p:nvCxnSpPr>
        <p:spPr>
          <a:xfrm>
            <a:off x="5972175" y="3685715"/>
            <a:ext cx="636231" cy="1154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9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6124" y="702464"/>
            <a:ext cx="8907517" cy="3126483"/>
          </a:xfrm>
          <a:prstGeom prst="rect">
            <a:avLst/>
          </a:prstGeom>
        </p:spPr>
        <p:txBody>
          <a:bodyPr vert="horz" wrap="square" lIns="0" tIns="12700" rIns="0" bIns="0" rtlCol="0">
            <a:noAutofit/>
          </a:bodyPr>
          <a:lstStyle/>
          <a:p>
            <a:pPr marL="12700" algn="ctr">
              <a:buSzPct val="159375"/>
              <a:tabLst>
                <a:tab pos="297808" algn="l"/>
                <a:tab pos="298442" algn="l"/>
              </a:tabLst>
              <a:defRPr/>
            </a:pPr>
            <a:r>
              <a:rPr lang="en-US" sz="495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p>
          <a:p>
            <a:pPr marL="12700" algn="ctr">
              <a:buSzPct val="159375"/>
              <a:tabLst>
                <a:tab pos="297808" algn="l"/>
                <a:tab pos="298442" algn="l"/>
              </a:tabLst>
              <a:defRPr/>
            </a:pPr>
            <a:r>
              <a:rPr lang="en-US" sz="28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800" b="1" spc="-15" dirty="0">
                <a:solidFill>
                  <a:prstClr val="black"/>
                </a:solidFill>
                <a:uFill>
                  <a:solidFill>
                    <a:srgbClr val="1F497D"/>
                  </a:solidFill>
                </a:uFill>
                <a:latin typeface="Cambria" panose="02040503050406030204" pitchFamily="18" charset="0"/>
                <a:ea typeface="ＭＳ Ｐゴシック" pitchFamily="34" charset="-128"/>
                <a:cs typeface="Arial"/>
              </a:rPr>
              <a:t>Terrestrial Reference Frame of 2022</a:t>
            </a:r>
            <a:endParaRPr lang="en-US" sz="2800" b="1" spc="-5" dirty="0">
              <a:solidFill>
                <a:prstClr val="black"/>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Bef>
                <a:spcPts val="1350"/>
              </a:spcBef>
              <a:spcAft>
                <a:spcPts val="1350"/>
              </a:spcAft>
              <a:buSzPct val="159375"/>
              <a:tabLst>
                <a:tab pos="297808" algn="l"/>
                <a:tab pos="298442" algn="l"/>
              </a:tabLst>
              <a:defRPr/>
            </a:pPr>
            <a:r>
              <a:rPr lang="en-US" sz="3150" b="1" i="1" spc="-15" dirty="0">
                <a:solidFill>
                  <a:prstClr val="black">
                    <a:lumMod val="50000"/>
                    <a:lumOff val="50000"/>
                  </a:prstClr>
                </a:solidFill>
                <a:uFill>
                  <a:solidFill>
                    <a:srgbClr val="C00000"/>
                  </a:solidFill>
                </a:uFill>
                <a:latin typeface="Cambria" panose="02040503050406030204" pitchFamily="18" charset="0"/>
                <a:ea typeface="ＭＳ Ｐゴシック" pitchFamily="34" charset="-128"/>
                <a:cs typeface="Arial Black"/>
              </a:rPr>
              <a:t>will replace</a:t>
            </a:r>
          </a:p>
          <a:p>
            <a:pPr marL="12700" algn="ctr">
              <a:buSzPct val="159375"/>
              <a:tabLst>
                <a:tab pos="297808" algn="l"/>
                <a:tab pos="298442" algn="l"/>
              </a:tabLst>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NAD83</a:t>
            </a:r>
          </a:p>
          <a:p>
            <a:pPr marL="12700" algn="ctr">
              <a:buSzPct val="159375"/>
              <a:tabLst>
                <a:tab pos="297808" algn="l"/>
                <a:tab pos="298442" algn="l"/>
              </a:tabLst>
              <a:defRPr/>
            </a:pPr>
            <a:r>
              <a:rPr lang="en-US" sz="2400" b="1" dirty="0">
                <a:solidFill>
                  <a:prstClr val="black"/>
                </a:solidFill>
                <a:uFill>
                  <a:solidFill>
                    <a:srgbClr val="1F497D"/>
                  </a:solidFill>
                </a:uFill>
                <a:latin typeface="Cambria" panose="02040503050406030204" pitchFamily="18" charset="0"/>
                <a:ea typeface="ＭＳ Ｐゴシック" pitchFamily="34" charset="-128"/>
                <a:cs typeface="Arial"/>
              </a:rPr>
              <a:t>North </a:t>
            </a:r>
            <a:r>
              <a:rPr lang="en-US" sz="2400" b="1" spc="-5" dirty="0">
                <a:solidFill>
                  <a:prstClr val="black"/>
                </a:solidFill>
                <a:uFill>
                  <a:solidFill>
                    <a:srgbClr val="1F497D"/>
                  </a:solidFill>
                </a:uFill>
                <a:latin typeface="Cambria" panose="02040503050406030204" pitchFamily="18" charset="0"/>
                <a:ea typeface="ＭＳ Ｐゴシック" pitchFamily="34" charset="-128"/>
                <a:cs typeface="Arial"/>
              </a:rPr>
              <a:t>American </a:t>
            </a:r>
            <a:r>
              <a:rPr lang="en-US" sz="2400" b="1" spc="-15" dirty="0">
                <a:solidFill>
                  <a:prstClr val="black"/>
                </a:solidFill>
                <a:uFill>
                  <a:solidFill>
                    <a:srgbClr val="1F497D"/>
                  </a:solidFill>
                </a:uFill>
                <a:latin typeface="Cambria" panose="02040503050406030204" pitchFamily="18" charset="0"/>
                <a:ea typeface="ＭＳ Ｐゴシック" pitchFamily="34" charset="-128"/>
                <a:cs typeface="Arial"/>
              </a:rPr>
              <a:t>Datum of 1983</a:t>
            </a:r>
          </a:p>
        </p:txBody>
      </p:sp>
      <p:sp>
        <p:nvSpPr>
          <p:cNvPr id="2" name="TextBox 1">
            <a:extLst>
              <a:ext uri="{FF2B5EF4-FFF2-40B4-BE49-F238E27FC236}">
                <a16:creationId xmlns:a16="http://schemas.microsoft.com/office/drawing/2014/main" id="{5796E2A2-0094-497B-AB4E-FD413C87AB6A}"/>
              </a:ext>
            </a:extLst>
          </p:cNvPr>
          <p:cNvSpPr txBox="1"/>
          <p:nvPr/>
        </p:nvSpPr>
        <p:spPr>
          <a:xfrm>
            <a:off x="-17583" y="4256365"/>
            <a:ext cx="9161583" cy="523220"/>
          </a:xfrm>
          <a:prstGeom prst="rect">
            <a:avLst/>
          </a:prstGeom>
          <a:noFill/>
        </p:spPr>
        <p:txBody>
          <a:bodyPr wrap="square" rtlCol="0">
            <a:spAutoFit/>
          </a:bodyPr>
          <a:lstStyle/>
          <a:p>
            <a:pPr algn="ctr"/>
            <a:r>
              <a:rPr lang="en-US" sz="2800" i="1" dirty="0">
                <a:latin typeface="Cambria" panose="02040503050406030204" pitchFamily="18" charset="0"/>
                <a:ea typeface="Cambria" panose="02040503050406030204" pitchFamily="18" charset="0"/>
              </a:rPr>
              <a:t>Technically, not just NATRF2022 but also its 3 sister TRFs…</a:t>
            </a:r>
          </a:p>
        </p:txBody>
      </p:sp>
    </p:spTree>
    <p:extLst>
      <p:ext uri="{BB962C8B-B14F-4D97-AF65-F5344CB8AC3E}">
        <p14:creationId xmlns:p14="http://schemas.microsoft.com/office/powerpoint/2010/main" val="32706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70"/>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DoC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3"/>
            <a:ext cx="748344" cy="748344"/>
          </a:xfrm>
          <a:prstGeom prst="rect">
            <a:avLst/>
          </a:prstGeom>
          <a:noFill/>
          <a:ln>
            <a:noFill/>
          </a:ln>
        </p:spPr>
      </p:pic>
      <p:pic>
        <p:nvPicPr>
          <p:cNvPr id="5" name="NOAA logo"/>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7"/>
            <a:ext cx="851783" cy="851783"/>
          </a:xfrm>
          <a:prstGeom prst="rect">
            <a:avLst/>
          </a:prstGeom>
          <a:noFill/>
          <a:ln>
            <a:noFill/>
          </a:ln>
        </p:spPr>
      </p:pic>
      <p:pic>
        <p:nvPicPr>
          <p:cNvPr id="6" name="NGS logo"/>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4"/>
            <a:ext cx="943976" cy="949249"/>
          </a:xfrm>
          <a:prstGeom prst="rect">
            <a:avLst/>
          </a:prstGeom>
        </p:spPr>
      </p:pic>
      <p:cxnSp>
        <p:nvCxnSpPr>
          <p:cNvPr id="11" name="Straight Arrow Connector 10"/>
          <p:cNvCxnSpPr/>
          <p:nvPr/>
        </p:nvCxnSpPr>
        <p:spPr>
          <a:xfrm>
            <a:off x="4572000" y="1776639"/>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5476"/>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54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5"/>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830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243068" y="1148878"/>
            <a:ext cx="866943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North </a:t>
            </a:r>
            <a:r>
              <a:rPr sz="2700" spc="-5" dirty="0">
                <a:uFill>
                  <a:solidFill>
                    <a:srgbClr val="1F497D"/>
                  </a:solidFill>
                </a:uFill>
                <a:latin typeface="Cambria" panose="02040503050406030204" pitchFamily="18" charset="0"/>
                <a:ea typeface="ＭＳ Ｐゴシック" pitchFamily="34" charset="-128"/>
                <a:cs typeface="Arial"/>
              </a:rPr>
              <a:t>American </a:t>
            </a:r>
            <a:r>
              <a:rPr sz="2700" spc="-15" dirty="0">
                <a:uFill>
                  <a:solidFill>
                    <a:srgbClr val="1F497D"/>
                  </a:solidFill>
                </a:uFill>
                <a:latin typeface="Cambria" panose="02040503050406030204" pitchFamily="18" charset="0"/>
                <a:ea typeface="ＭＳ Ｐゴシック" pitchFamily="34" charset="-128"/>
                <a:cs typeface="Arial"/>
              </a:rPr>
              <a:t>Terrestrial </a:t>
            </a:r>
            <a:r>
              <a:rPr sz="2700" spc="-5" dirty="0">
                <a:uFill>
                  <a:solidFill>
                    <a:srgbClr val="1F497D"/>
                  </a:solidFill>
                </a:uFill>
                <a:latin typeface="Cambria" panose="02040503050406030204" pitchFamily="18" charset="0"/>
                <a:ea typeface="ＭＳ Ｐゴシック" pitchFamily="34" charset="-128"/>
                <a:cs typeface="Arial"/>
              </a:rPr>
              <a:t>Reference Frame of</a:t>
            </a:r>
            <a:r>
              <a:rPr sz="2700" spc="-25" dirty="0">
                <a:uFill>
                  <a:solidFill>
                    <a:srgbClr val="1F497D"/>
                  </a:solidFill>
                </a:uFill>
                <a:latin typeface="Cambria" panose="02040503050406030204" pitchFamily="18" charset="0"/>
                <a:ea typeface="ＭＳ Ｐゴシック" pitchFamily="34" charset="-128"/>
                <a:cs typeface="Arial"/>
              </a:rPr>
              <a:t> </a:t>
            </a:r>
            <a:r>
              <a:rPr sz="2700" spc="-5" dirty="0">
                <a:uFill>
                  <a:solidFill>
                    <a:srgbClr val="1F497D"/>
                  </a:solidFill>
                </a:uFill>
                <a:latin typeface="Cambria" panose="02040503050406030204" pitchFamily="18" charset="0"/>
                <a:ea typeface="ＭＳ Ｐゴシック" pitchFamily="34" charset="-128"/>
                <a:cs typeface="Arial"/>
              </a:rPr>
              <a:t>2022</a:t>
            </a:r>
            <a:endParaRPr sz="270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70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700" spc="-30" dirty="0">
                <a:solidFill>
                  <a:srgbClr val="C00000"/>
                </a:solidFill>
                <a:latin typeface="Cambria" panose="02040503050406030204" pitchFamily="18" charset="0"/>
                <a:ea typeface="ＭＳ Ｐゴシック" pitchFamily="34" charset="-128"/>
                <a:cs typeface="Arial Black"/>
              </a:rPr>
              <a:t>	</a:t>
            </a:r>
            <a:r>
              <a:rPr sz="2700" spc="-30" dirty="0">
                <a:solidFill>
                  <a:srgbClr val="C00000"/>
                </a:solidFill>
                <a:latin typeface="Cambria" panose="02040503050406030204" pitchFamily="18" charset="0"/>
                <a:ea typeface="ＭＳ Ｐゴシック" pitchFamily="34" charset="-128"/>
                <a:cs typeface="Arial Black"/>
              </a:rPr>
              <a:t>(PATRF2022)</a:t>
            </a:r>
            <a:endParaRPr lang="en-US" sz="270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(CATRF2022)</a:t>
            </a:r>
            <a:endParaRPr lang="en-US" sz="270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70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70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700" dirty="0">
                <a:uFill>
                  <a:solidFill>
                    <a:srgbClr val="1F497D"/>
                  </a:solidFill>
                </a:uFill>
                <a:latin typeface="Cambria" panose="02040503050406030204" pitchFamily="18" charset="0"/>
                <a:ea typeface="ＭＳ Ｐゴシック" pitchFamily="34" charset="-128"/>
                <a:cs typeface="Arial"/>
              </a:rPr>
              <a:t> 2022</a:t>
            </a:r>
            <a:endParaRPr sz="270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700" spc="-15" dirty="0">
                <a:solidFill>
                  <a:srgbClr val="C00000"/>
                </a:solidFill>
                <a:latin typeface="Cambria" panose="02040503050406030204" pitchFamily="18" charset="0"/>
                <a:ea typeface="ＭＳ Ｐゴシック" pitchFamily="34" charset="-128"/>
                <a:cs typeface="Arial Black"/>
              </a:rPr>
              <a:t>	</a:t>
            </a:r>
            <a:r>
              <a:rPr sz="2700" spc="-15" dirty="0">
                <a:solidFill>
                  <a:srgbClr val="C00000"/>
                </a:solidFill>
                <a:latin typeface="Cambria" panose="02040503050406030204" pitchFamily="18" charset="0"/>
                <a:ea typeface="ＭＳ Ｐゴシック" pitchFamily="34" charset="-128"/>
                <a:cs typeface="Arial Black"/>
              </a:rPr>
              <a:t>(MATRF2022)</a:t>
            </a:r>
            <a:endParaRPr sz="270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403866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117988" y="870802"/>
            <a:ext cx="8657302" cy="3889589"/>
          </a:xfrm>
        </p:spPr>
        <p:txBody>
          <a:bodyPr>
            <a:normAutofit/>
          </a:bodyPr>
          <a:lstStyle/>
          <a:p>
            <a:r>
              <a:rPr lang="en-US" dirty="0">
                <a:latin typeface="Cambria" panose="02040503050406030204" pitchFamily="18" charset="0"/>
                <a:ea typeface="Cambria" panose="02040503050406030204" pitchFamily="18" charset="0"/>
              </a:rPr>
              <a:t>Existing, accepted terminology</a:t>
            </a:r>
          </a:p>
          <a:p>
            <a:pPr lvl="1"/>
            <a:r>
              <a:rPr lang="en-US" b="1" dirty="0">
                <a:latin typeface="Cambria" panose="02040503050406030204" pitchFamily="18" charset="0"/>
                <a:ea typeface="Cambria" panose="02040503050406030204" pitchFamily="18" charset="0"/>
              </a:rPr>
              <a:t>I</a:t>
            </a:r>
            <a:r>
              <a:rPr lang="en-US" dirty="0">
                <a:latin typeface="Cambria" panose="02040503050406030204" pitchFamily="18" charset="0"/>
                <a:ea typeface="Cambria" panose="02040503050406030204" pitchFamily="18" charset="0"/>
              </a:rPr>
              <a:t>nternational </a:t>
            </a:r>
            <a:r>
              <a:rPr lang="en-US" b="1" dirty="0">
                <a:latin typeface="Cambria" panose="02040503050406030204" pitchFamily="18" charset="0"/>
                <a:ea typeface="Cambria" panose="02040503050406030204" pitchFamily="18" charset="0"/>
              </a:rPr>
              <a:t>TRF</a:t>
            </a:r>
          </a:p>
          <a:p>
            <a:pPr lvl="1"/>
            <a:r>
              <a:rPr lang="en-US" dirty="0">
                <a:latin typeface="Cambria" panose="02040503050406030204" pitchFamily="18" charset="0"/>
                <a:ea typeface="Cambria" panose="02040503050406030204" pitchFamily="18" charset="0"/>
              </a:rPr>
              <a:t>first realization of the ITRF was 1992</a:t>
            </a:r>
          </a:p>
          <a:p>
            <a:pPr lvl="1"/>
            <a:r>
              <a:rPr lang="en-US" dirty="0">
                <a:latin typeface="Cambria" panose="02040503050406030204" pitchFamily="18" charset="0"/>
                <a:ea typeface="Cambria" panose="02040503050406030204" pitchFamily="18" charset="0"/>
              </a:rPr>
              <a:t>NATRF2022 will be based on ITRF2020</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“Horizontal Datum” - misnomer for NAD83</a:t>
            </a:r>
          </a:p>
          <a:p>
            <a:pPr lvl="1"/>
            <a:r>
              <a:rPr lang="en-US" dirty="0">
                <a:latin typeface="Cambria" panose="02040503050406030204" pitchFamily="18" charset="0"/>
                <a:ea typeface="Cambria" panose="02040503050406030204" pitchFamily="18" charset="0"/>
              </a:rPr>
              <a:t>Really is a Geometric Reference Frame</a:t>
            </a:r>
          </a:p>
          <a:p>
            <a:pPr lvl="2"/>
            <a:endParaRPr lang="en-US"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a:latin typeface="Cambria" panose="02040503050406030204" pitchFamily="18" charset="0"/>
                <a:ea typeface="Cambria" panose="02040503050406030204" pitchFamily="18" charset="0"/>
              </a:rPr>
              <a:t>Terrestrial Reference Frame?</a:t>
            </a:r>
          </a:p>
        </p:txBody>
      </p:sp>
    </p:spTree>
    <p:custDataLst>
      <p:tags r:id="rId1"/>
    </p:custDataLst>
    <p:extLst>
      <p:ext uri="{BB962C8B-B14F-4D97-AF65-F5344CB8AC3E}">
        <p14:creationId xmlns:p14="http://schemas.microsoft.com/office/powerpoint/2010/main" val="2250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394514"/>
            <a:ext cx="6858000" cy="2015936"/>
          </a:xfrm>
          <a:prstGeom prst="rect">
            <a:avLst/>
          </a:prstGeom>
        </p:spPr>
        <p:txBody>
          <a:bodyPr vert="horz" wrap="square" lIns="0" tIns="12700" rIns="0" bIns="0" rtlCol="0">
            <a:spAutoFit/>
          </a:bodyPr>
          <a:lstStyle/>
          <a:p>
            <a:pPr marL="12700" algn="ctr" defTabSz="342900" fontAlgn="base">
              <a:spcAft>
                <a:spcPct val="0"/>
              </a:spcAft>
              <a:buSzPct val="159375"/>
              <a:tabLst>
                <a:tab pos="297808" algn="l"/>
                <a:tab pos="298442" algn="l"/>
              </a:tabLst>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International Terrestrial Reference Frame</a:t>
            </a:r>
          </a:p>
          <a:p>
            <a:pPr marL="12700" algn="ctr" defTabSz="342900" fontAlgn="base">
              <a:spcBef>
                <a:spcPts val="450"/>
              </a:spcBef>
              <a:spcAft>
                <a:spcPct val="0"/>
              </a:spcAft>
              <a:buSzPct val="159375"/>
              <a:tabLst>
                <a:tab pos="297808" algn="l"/>
                <a:tab pos="298442" algn="l"/>
              </a:tabLst>
              <a:defRPr/>
            </a:pP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(I</a:t>
            </a:r>
            <a:r>
              <a:rPr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TRF</a:t>
            </a:r>
            <a:r>
              <a:rPr lang="en-US" sz="4500" b="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p:txBody>
      </p:sp>
      <p:sp>
        <p:nvSpPr>
          <p:cNvPr id="10" name="object 4"/>
          <p:cNvSpPr txBox="1"/>
          <p:nvPr/>
        </p:nvSpPr>
        <p:spPr>
          <a:xfrm>
            <a:off x="1496427" y="2624129"/>
            <a:ext cx="6167689" cy="2302345"/>
          </a:xfrm>
          <a:prstGeom prst="rect">
            <a:avLst/>
          </a:prstGeom>
        </p:spPr>
        <p:txBody>
          <a:bodyPr vert="horz" wrap="square" lIns="0" tIns="12700" rIns="0" bIns="0" rtlCol="0">
            <a:noAutofit/>
          </a:bodyPr>
          <a:lstStyle/>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native coordinate system for NCN.</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a:t>
            </a: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 what OPUS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cs typeface="Arial Black"/>
              </a:rPr>
              <a:t>Is what most of world uses.</a:t>
            </a:r>
          </a:p>
          <a:p>
            <a:pPr marL="441325" indent="-428625" defTabSz="342900" fontAlgn="base">
              <a:spcBef>
                <a:spcPts val="1350"/>
              </a:spcBef>
              <a:spcAft>
                <a:spcPct val="0"/>
              </a:spcAft>
              <a:buSzPct val="100000"/>
              <a:buFont typeface="Wingdings" panose="05000000000000000000" pitchFamily="2" charset="2"/>
              <a:buChar char="Ø"/>
              <a:tabLst>
                <a:tab pos="297808" algn="l"/>
                <a:tab pos="298442" algn="l"/>
              </a:tabLst>
              <a:defRPr/>
            </a:pPr>
            <a:r>
              <a:rPr lang="en-US" sz="2700" spc="-15" dirty="0">
                <a:solidFill>
                  <a:prstClr val="black"/>
                </a:solidFill>
                <a:uFill>
                  <a:solidFill>
                    <a:srgbClr val="C00000"/>
                  </a:solidFill>
                </a:uFill>
                <a:latin typeface="Cambria" panose="02040503050406030204" pitchFamily="18" charset="0"/>
                <a:ea typeface="ＭＳ Ｐゴシック" pitchFamily="34" charset="-128"/>
                <a:cs typeface="Arial Black"/>
              </a:rPr>
              <a:t>Is what NGA aligns WGS-84 to.</a:t>
            </a:r>
          </a:p>
        </p:txBody>
      </p:sp>
    </p:spTree>
    <p:extLst>
      <p:ext uri="{BB962C8B-B14F-4D97-AF65-F5344CB8AC3E}">
        <p14:creationId xmlns:p14="http://schemas.microsoft.com/office/powerpoint/2010/main" val="905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47" y="132672"/>
            <a:ext cx="4910706" cy="4910706"/>
          </a:xfrm>
          <a:prstGeom prst="rect">
            <a:avLst/>
          </a:prstGeom>
        </p:spPr>
      </p:pic>
      <p:sp>
        <p:nvSpPr>
          <p:cNvPr id="6" name="TextBox 5"/>
          <p:cNvSpPr txBox="1"/>
          <p:nvPr/>
        </p:nvSpPr>
        <p:spPr>
          <a:xfrm>
            <a:off x="7117891" y="386587"/>
            <a:ext cx="1944956" cy="415498"/>
          </a:xfrm>
          <a:prstGeom prst="rect">
            <a:avLst/>
          </a:prstGeom>
          <a:noFill/>
        </p:spPr>
        <p:txBody>
          <a:bodyPr wrap="none" rtlCol="0">
            <a:spAutoFit/>
          </a:bodyPr>
          <a:lstStyle/>
          <a:p>
            <a:pPr defTabSz="342900" fontAlgn="base">
              <a:spcBef>
                <a:spcPct val="0"/>
              </a:spcBef>
              <a:spcAft>
                <a:spcPct val="0"/>
              </a:spcAft>
              <a:defRPr/>
            </a:pPr>
            <a:r>
              <a:rPr lang="en-US" sz="2100" dirty="0">
                <a:solidFill>
                  <a:prstClr val="black"/>
                </a:solidFill>
                <a:latin typeface="Cambria" panose="02040503050406030204" pitchFamily="18" charset="0"/>
                <a:ea typeface="Cambria" panose="02040503050406030204" pitchFamily="18" charset="0"/>
              </a:rPr>
              <a:t>Watch the grid!</a:t>
            </a:r>
          </a:p>
        </p:txBody>
      </p:sp>
      <p:sp>
        <p:nvSpPr>
          <p:cNvPr id="5" name="TextBox 4"/>
          <p:cNvSpPr txBox="1"/>
          <p:nvPr/>
        </p:nvSpPr>
        <p:spPr>
          <a:xfrm>
            <a:off x="81153" y="100122"/>
            <a:ext cx="2035494" cy="461665"/>
          </a:xfrm>
          <a:prstGeom prst="rect">
            <a:avLst/>
          </a:prstGeom>
          <a:noFill/>
        </p:spPr>
        <p:txBody>
          <a:bodyPr wrap="none" rtlCol="0">
            <a:spAutoFit/>
          </a:bodyPr>
          <a:lstStyle/>
          <a:p>
            <a:pPr defTabSz="342900" fontAlgn="base">
              <a:spcBef>
                <a:spcPct val="0"/>
              </a:spcBef>
              <a:spcAft>
                <a:spcPct val="0"/>
              </a:spcAft>
              <a:defRPr/>
            </a:pPr>
            <a:r>
              <a:rPr lang="en-US" sz="2400" b="1" dirty="0">
                <a:solidFill>
                  <a:prstClr val="black"/>
                </a:solidFill>
                <a:latin typeface="Cambria" panose="02040503050406030204" pitchFamily="18" charset="0"/>
                <a:ea typeface="Cambria" panose="02040503050406030204" pitchFamily="18" charset="0"/>
              </a:rPr>
              <a:t>ITRF concept</a:t>
            </a:r>
          </a:p>
        </p:txBody>
      </p:sp>
      <p:sp>
        <p:nvSpPr>
          <p:cNvPr id="8" name="TextBox 7"/>
          <p:cNvSpPr txBox="1"/>
          <p:nvPr/>
        </p:nvSpPr>
        <p:spPr>
          <a:xfrm>
            <a:off x="5729288" y="4687025"/>
            <a:ext cx="971550" cy="369332"/>
          </a:xfrm>
          <a:prstGeom prst="rect">
            <a:avLst/>
          </a:prstGeom>
          <a:noFill/>
        </p:spPr>
        <p:txBody>
          <a:bodyPr wrap="square" rtlCol="0">
            <a:spAutoFit/>
          </a:bodyPr>
          <a:lstStyle/>
          <a:p>
            <a:pPr defTabSz="342900" fontAlgn="base">
              <a:spcBef>
                <a:spcPct val="0"/>
              </a:spcBef>
              <a:spcAft>
                <a:spcPct val="0"/>
              </a:spcAft>
              <a:defRPr/>
            </a:pPr>
            <a:r>
              <a:rPr lang="en-US" dirty="0">
                <a:solidFill>
                  <a:prstClr val="black"/>
                </a:solidFill>
                <a:latin typeface="Arial" panose="020B0604020202020204" pitchFamily="34" charset="0"/>
                <a:ea typeface="Cambria" panose="02040503050406030204" pitchFamily="18" charset="0"/>
                <a:cs typeface="Arial" panose="020B0604020202020204" pitchFamily="34" charset="0"/>
              </a:rPr>
              <a:t>Epoch:</a:t>
            </a:r>
          </a:p>
        </p:txBody>
      </p:sp>
    </p:spTree>
    <p:extLst>
      <p:ext uri="{BB962C8B-B14F-4D97-AF65-F5344CB8AC3E}">
        <p14:creationId xmlns:p14="http://schemas.microsoft.com/office/powerpoint/2010/main" val="61431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41178"/>
            <a:ext cx="9144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5" dirty="0">
                <a:cs typeface="Calibri"/>
              </a:rPr>
              <a:t>Four</a:t>
            </a:r>
            <a:r>
              <a:rPr sz="4000" spc="-5" dirty="0">
                <a:cs typeface="Calibri"/>
              </a:rPr>
              <a:t> </a:t>
            </a:r>
            <a:r>
              <a:rPr lang="en-US" sz="4000" spc="-5" dirty="0">
                <a:cs typeface="Calibri"/>
              </a:rPr>
              <a:t>T</a:t>
            </a:r>
            <a:r>
              <a:rPr sz="4000" spc="-35" dirty="0">
                <a:cs typeface="Calibri"/>
              </a:rPr>
              <a:t>R</a:t>
            </a:r>
            <a:r>
              <a:rPr sz="4000" spc="-20" dirty="0">
                <a:cs typeface="Calibri"/>
              </a:rPr>
              <a:t>Fs</a:t>
            </a:r>
            <a:r>
              <a:rPr lang="en-US" sz="4000" spc="-20" dirty="0">
                <a:cs typeface="Calibri"/>
              </a:rPr>
              <a:t> for Modernized NSRS</a:t>
            </a:r>
            <a:endParaRPr sz="4000" dirty="0">
              <a:latin typeface="Cambria" panose="02040503050406030204" pitchFamily="18" charset="0"/>
              <a:cs typeface="Calibri"/>
            </a:endParaRPr>
          </a:p>
        </p:txBody>
      </p:sp>
      <p:sp>
        <p:nvSpPr>
          <p:cNvPr id="4" name="object 4"/>
          <p:cNvSpPr txBox="1"/>
          <p:nvPr/>
        </p:nvSpPr>
        <p:spPr>
          <a:xfrm>
            <a:off x="1323474" y="1148878"/>
            <a:ext cx="6533148" cy="3919352"/>
          </a:xfrm>
          <a:prstGeom prst="rect">
            <a:avLst/>
          </a:prstGeom>
        </p:spPr>
        <p:txBody>
          <a:bodyPr vert="horz" wrap="square" lIns="0" tIns="12700" rIns="0" bIns="0" rtlCol="0">
            <a:noAutofit/>
          </a:bodyPr>
          <a:lstStyle/>
          <a:p>
            <a:pPr defTabSz="342900" fontAlgn="base">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North </a:t>
            </a:r>
            <a:r>
              <a:rPr sz="2250" spc="-5" dirty="0">
                <a:uFill>
                  <a:solidFill>
                    <a:srgbClr val="1F497D"/>
                  </a:solidFill>
                </a:uFill>
                <a:latin typeface="Cambria" panose="02040503050406030204" pitchFamily="18" charset="0"/>
                <a:ea typeface="ＭＳ Ｐゴシック" pitchFamily="34" charset="-128"/>
                <a:cs typeface="Arial"/>
              </a:rPr>
              <a:t>American </a:t>
            </a:r>
            <a:r>
              <a:rPr sz="2250" spc="-15" dirty="0">
                <a:uFill>
                  <a:solidFill>
                    <a:srgbClr val="1F497D"/>
                  </a:solidFill>
                </a:uFill>
                <a:latin typeface="Cambria" panose="02040503050406030204" pitchFamily="18" charset="0"/>
                <a:ea typeface="ＭＳ Ｐゴシック" pitchFamily="34" charset="-128"/>
                <a:cs typeface="Arial"/>
              </a:rPr>
              <a:t>Terrestrial </a:t>
            </a:r>
            <a:r>
              <a:rPr sz="2250" spc="-5" dirty="0">
                <a:uFill>
                  <a:solidFill>
                    <a:srgbClr val="1F497D"/>
                  </a:solidFill>
                </a:uFill>
                <a:latin typeface="Cambria" panose="02040503050406030204" pitchFamily="18" charset="0"/>
                <a:ea typeface="ＭＳ Ｐゴシック" pitchFamily="34" charset="-128"/>
                <a:cs typeface="Arial"/>
              </a:rPr>
              <a:t>Reference Frame of</a:t>
            </a:r>
            <a:r>
              <a:rPr sz="2250" spc="-25" dirty="0">
                <a:uFill>
                  <a:solidFill>
                    <a:srgbClr val="1F497D"/>
                  </a:solidFill>
                </a:uFill>
                <a:latin typeface="Cambria" panose="02040503050406030204" pitchFamily="18" charset="0"/>
                <a:ea typeface="ＭＳ Ｐゴシック" pitchFamily="34" charset="-128"/>
                <a:cs typeface="Arial"/>
              </a:rPr>
              <a:t> </a:t>
            </a:r>
            <a:r>
              <a:rPr sz="2250" spc="-5" dirty="0">
                <a:uFill>
                  <a:solidFill>
                    <a:srgbClr val="1F497D"/>
                  </a:solidFill>
                </a:uFill>
                <a:latin typeface="Cambria" panose="02040503050406030204" pitchFamily="18" charset="0"/>
                <a:ea typeface="ＭＳ Ｐゴシック" pitchFamily="34" charset="-128"/>
                <a:cs typeface="Arial"/>
              </a:rPr>
              <a:t>2022</a:t>
            </a:r>
            <a:endParaRPr sz="2250" dirty="0">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	</a:t>
            </a:r>
            <a:r>
              <a:rPr sz="2250" spc="-15" dirty="0">
                <a:solidFill>
                  <a:srgbClr val="C00000"/>
                </a:solidFill>
                <a:uFill>
                  <a:solidFill>
                    <a:srgbClr val="C00000"/>
                  </a:solidFill>
                </a:uFill>
                <a:latin typeface="Cambria" panose="02040503050406030204" pitchFamily="18" charset="0"/>
                <a:ea typeface="ＭＳ Ｐゴシック" pitchFamily="34" charset="-128"/>
                <a:cs typeface="Arial Black"/>
              </a:rPr>
              <a:t>(NATRF2022)</a:t>
            </a: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Pacific Terrestrial Reference Frame of 2022</a:t>
            </a:r>
          </a:p>
          <a:p>
            <a:pPr defTabSz="342900" fontAlgn="base">
              <a:lnSpc>
                <a:spcPts val="1900"/>
              </a:lnSpc>
              <a:spcBef>
                <a:spcPts val="450"/>
              </a:spcBef>
              <a:spcAft>
                <a:spcPts val="450"/>
              </a:spcAft>
              <a:defRPr/>
            </a:pPr>
            <a:r>
              <a:rPr lang="en-US" sz="2250" spc="-30" dirty="0">
                <a:solidFill>
                  <a:srgbClr val="C00000"/>
                </a:solidFill>
                <a:latin typeface="Cambria" panose="02040503050406030204" pitchFamily="18" charset="0"/>
                <a:ea typeface="ＭＳ Ｐゴシック" pitchFamily="34" charset="-128"/>
                <a:cs typeface="Arial Black"/>
              </a:rPr>
              <a:t>	</a:t>
            </a:r>
            <a:r>
              <a:rPr sz="2250" spc="-30" dirty="0">
                <a:solidFill>
                  <a:srgbClr val="C00000"/>
                </a:solidFill>
                <a:latin typeface="Cambria" panose="02040503050406030204" pitchFamily="18" charset="0"/>
                <a:ea typeface="ＭＳ Ｐゴシック" pitchFamily="34" charset="-128"/>
                <a:cs typeface="Arial Black"/>
              </a:rPr>
              <a:t>(PATRF2022)</a:t>
            </a:r>
            <a:endParaRPr lang="en-US" sz="2250" spc="-30"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30"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Caribbean Terrestrial Reference Frame of 2022</a:t>
            </a: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(CATRF2022)</a:t>
            </a:r>
            <a:endParaRPr lang="en-US" sz="2250" spc="-15" dirty="0">
              <a:solidFill>
                <a:srgbClr val="C00000"/>
              </a:solidFill>
              <a:latin typeface="Cambria" panose="02040503050406030204" pitchFamily="18" charset="0"/>
              <a:ea typeface="ＭＳ Ｐゴシック" pitchFamily="34" charset="-128"/>
              <a:cs typeface="Arial Black"/>
            </a:endParaRPr>
          </a:p>
          <a:p>
            <a:pPr marL="385763" indent="-385763" defTabSz="342900" fontAlgn="base">
              <a:lnSpc>
                <a:spcPts val="1900"/>
              </a:lnSpc>
              <a:spcBef>
                <a:spcPts val="450"/>
              </a:spcBef>
              <a:spcAft>
                <a:spcPts val="450"/>
              </a:spcAft>
              <a:buFont typeface="+mj-lt"/>
              <a:buAutoNum type="arabicPeriod"/>
              <a:defRPr/>
            </a:pPr>
            <a:endParaRPr lang="en-US" sz="2250" spc="-15" dirty="0">
              <a:solidFill>
                <a:srgbClr val="C00000"/>
              </a:solidFill>
              <a:latin typeface="Cambria" panose="02040503050406030204" pitchFamily="18" charset="0"/>
              <a:ea typeface="ＭＳ Ｐゴシック" pitchFamily="34" charset="-128"/>
              <a:cs typeface="Arial"/>
            </a:endParaRPr>
          </a:p>
          <a:p>
            <a:pPr>
              <a:lnSpc>
                <a:spcPts val="1900"/>
              </a:lnSpc>
              <a:spcBef>
                <a:spcPts val="450"/>
              </a:spcBef>
              <a:spcAft>
                <a:spcPts val="450"/>
              </a:spcAft>
              <a:buSzPct val="100000"/>
              <a:tabLst>
                <a:tab pos="297808" algn="l"/>
                <a:tab pos="298442" algn="l"/>
              </a:tabLst>
              <a:defRPr/>
            </a:pPr>
            <a:r>
              <a:rPr sz="2250" dirty="0">
                <a:uFill>
                  <a:solidFill>
                    <a:srgbClr val="1F497D"/>
                  </a:solidFill>
                </a:uFill>
                <a:latin typeface="Cambria" panose="02040503050406030204" pitchFamily="18" charset="0"/>
                <a:ea typeface="ＭＳ Ｐゴシック" pitchFamily="34" charset="-128"/>
                <a:cs typeface="Arial"/>
              </a:rPr>
              <a:t>Mariana Terrestrial Reference Frame of</a:t>
            </a:r>
            <a:r>
              <a:rPr lang="en-US" sz="2250" dirty="0">
                <a:uFill>
                  <a:solidFill>
                    <a:srgbClr val="1F497D"/>
                  </a:solidFill>
                </a:uFill>
                <a:latin typeface="Cambria" panose="02040503050406030204" pitchFamily="18" charset="0"/>
                <a:ea typeface="ＭＳ Ｐゴシック" pitchFamily="34" charset="-128"/>
                <a:cs typeface="Arial"/>
              </a:rPr>
              <a:t> 2022</a:t>
            </a:r>
            <a:endParaRPr sz="2250" dirty="0">
              <a:uFill>
                <a:solidFill>
                  <a:srgbClr val="1F497D"/>
                </a:solidFill>
              </a:uFill>
              <a:latin typeface="Cambria" panose="02040503050406030204" pitchFamily="18" charset="0"/>
              <a:ea typeface="ＭＳ Ｐゴシック" pitchFamily="34" charset="-128"/>
              <a:cs typeface="Arial"/>
            </a:endParaRPr>
          </a:p>
          <a:p>
            <a:pPr defTabSz="342900" fontAlgn="base">
              <a:lnSpc>
                <a:spcPts val="1900"/>
              </a:lnSpc>
              <a:spcBef>
                <a:spcPts val="450"/>
              </a:spcBef>
              <a:spcAft>
                <a:spcPts val="450"/>
              </a:spcAft>
              <a:defRPr/>
            </a:pPr>
            <a:r>
              <a:rPr lang="en-US" sz="2250" spc="-15" dirty="0">
                <a:solidFill>
                  <a:srgbClr val="C00000"/>
                </a:solidFill>
                <a:latin typeface="Cambria" panose="02040503050406030204" pitchFamily="18" charset="0"/>
                <a:ea typeface="ＭＳ Ｐゴシック" pitchFamily="34" charset="-128"/>
                <a:cs typeface="Arial Black"/>
              </a:rPr>
              <a:t>	</a:t>
            </a:r>
            <a:r>
              <a:rPr sz="2250" spc="-15" dirty="0">
                <a:solidFill>
                  <a:srgbClr val="C00000"/>
                </a:solidFill>
                <a:latin typeface="Cambria" panose="02040503050406030204" pitchFamily="18" charset="0"/>
                <a:ea typeface="ＭＳ Ｐゴシック" pitchFamily="34" charset="-128"/>
                <a:cs typeface="Arial Black"/>
              </a:rPr>
              <a:t>(MATRF2022)</a:t>
            </a:r>
            <a:endParaRPr sz="2250" dirty="0">
              <a:solidFill>
                <a:prstClr val="black"/>
              </a:solid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12447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0" y="246063"/>
            <a:ext cx="6858000" cy="596900"/>
          </a:xfrm>
        </p:spPr>
        <p:txBody>
          <a:bodyPr>
            <a:normAutofit fontScale="90000"/>
          </a:bodyPr>
          <a:lstStyle/>
          <a:p>
            <a:r>
              <a:rPr lang="en-US" sz="3600" dirty="0"/>
              <a:t>Plate Rotation visualized</a:t>
            </a:r>
          </a:p>
        </p:txBody>
      </p:sp>
      <p:sp>
        <p:nvSpPr>
          <p:cNvPr id="6" name="TextBox 5"/>
          <p:cNvSpPr txBox="1"/>
          <p:nvPr/>
        </p:nvSpPr>
        <p:spPr>
          <a:xfrm>
            <a:off x="6410284" y="4049857"/>
            <a:ext cx="1733591" cy="530915"/>
          </a:xfrm>
          <a:prstGeom prst="rect">
            <a:avLst/>
          </a:prstGeom>
          <a:noFill/>
        </p:spPr>
        <p:txBody>
          <a:bodyPr wrap="square" rtlCol="0">
            <a:noAutofit/>
          </a:bodyPr>
          <a:lstStyle/>
          <a:p>
            <a:pPr marL="12699" marR="535292"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7386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1143000" y="257444"/>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4000" spc="-10" dirty="0">
                <a:cs typeface="Calibri"/>
              </a:rPr>
              <a:t>Plate-Fixed NSRS TRFs</a:t>
            </a:r>
          </a:p>
        </p:txBody>
      </p:sp>
      <p:sp>
        <p:nvSpPr>
          <p:cNvPr id="12" name="TextBox 11"/>
          <p:cNvSpPr txBox="1"/>
          <p:nvPr/>
        </p:nvSpPr>
        <p:spPr bwMode="auto">
          <a:xfrm>
            <a:off x="1299630" y="1161441"/>
            <a:ext cx="2647541" cy="1200329"/>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00B0F0"/>
                </a:solidFill>
                <a:latin typeface="Cambria" panose="02040503050406030204" pitchFamily="18" charset="0"/>
                <a:ea typeface="Cambria" panose="02040503050406030204" pitchFamily="18" charset="0"/>
              </a:rPr>
              <a:t>ITRF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166148" y="1161441"/>
            <a:ext cx="3834852" cy="1938992"/>
          </a:xfrm>
          <a:prstGeom prst="rect">
            <a:avLst/>
          </a:prstGeom>
          <a:noFill/>
          <a:ln w="9525">
            <a:noFill/>
            <a:miter lim="800000"/>
            <a:headEnd/>
            <a:tailEnd/>
          </a:ln>
        </p:spPr>
        <p:txBody>
          <a:bodyPr wrap="square" rtlCol="0">
            <a:spAutoFit/>
          </a:bodyPr>
          <a:lstStyle/>
          <a:p>
            <a:pPr algn="ctr" defTabSz="342900" fontAlgn="base">
              <a:spcBef>
                <a:spcPct val="0"/>
              </a:spcBef>
              <a:spcAft>
                <a:spcPct val="0"/>
              </a:spcAft>
              <a:defRPr/>
            </a:pPr>
            <a:r>
              <a:rPr lang="en-US" sz="2400" b="1" u="sng" dirty="0">
                <a:solidFill>
                  <a:srgbClr val="FF0000"/>
                </a:solidFill>
                <a:latin typeface="Cambria" panose="02040503050406030204" pitchFamily="18" charset="0"/>
                <a:ea typeface="Cambria" panose="02040503050406030204" pitchFamily="18" charset="0"/>
              </a:rPr>
              <a:t>NATRF</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Frame = rotating</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ITRF</a:t>
            </a:r>
            <a:r>
              <a:rPr lang="en-US" sz="2400" dirty="0">
                <a:solidFill>
                  <a:prstClr val="black"/>
                </a:solidFill>
                <a:latin typeface="Cambria" panose="02040503050406030204" pitchFamily="18" charset="0"/>
                <a:ea typeface="Cambria" panose="02040503050406030204" pitchFamily="18" charset="0"/>
              </a:rPr>
              <a: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NA Plate = constant</a:t>
            </a:r>
          </a:p>
          <a:p>
            <a:pPr defTabSz="342900" fontAlgn="base">
              <a:spcBef>
                <a:spcPct val="0"/>
              </a:spcBef>
              <a:spcAft>
                <a:spcPct val="0"/>
              </a:spcAft>
              <a:defRPr/>
            </a:pPr>
            <a:r>
              <a:rPr lang="en-US" sz="2400" dirty="0">
                <a:solidFill>
                  <a:prstClr val="black"/>
                </a:solidFill>
                <a:latin typeface="Cambria" panose="02040503050406030204" pitchFamily="18" charset="0"/>
                <a:ea typeface="Cambria" panose="02040503050406030204" pitchFamily="18" charset="0"/>
              </a:rPr>
              <a:t>	(</a:t>
            </a:r>
            <a:r>
              <a:rPr lang="en-US" sz="2400" i="1" dirty="0">
                <a:solidFill>
                  <a:prstClr val="black"/>
                </a:solidFill>
                <a:latin typeface="Cambria" panose="02040503050406030204" pitchFamily="18" charset="0"/>
                <a:ea typeface="Cambria" panose="02040503050406030204" pitchFamily="18" charset="0"/>
              </a:rPr>
              <a:t>relative to NATRF2022</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8562549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1232" y="864079"/>
            <a:ext cx="7715075" cy="16906736"/>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505974" y="451505"/>
            <a:ext cx="8089386" cy="4885130"/>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1"/>
            <a:ext cx="9144000" cy="56695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171509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spTree>
    <p:extLst>
      <p:ext uri="{BB962C8B-B14F-4D97-AF65-F5344CB8AC3E}">
        <p14:creationId xmlns:p14="http://schemas.microsoft.com/office/powerpoint/2010/main" val="29052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05974" y="451505"/>
            <a:ext cx="8089386" cy="17319309"/>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a:extLst>
              <a:ext uri="{FF2B5EF4-FFF2-40B4-BE49-F238E27FC236}">
                <a16:creationId xmlns:a16="http://schemas.microsoft.com/office/drawing/2014/main" id="{A1389F58-F6F7-4C6F-AC48-93F986056D1E}"/>
              </a:ext>
            </a:extLst>
          </p:cNvPr>
          <p:cNvSpPr/>
          <p:nvPr/>
        </p:nvSpPr>
        <p:spPr>
          <a:xfrm rot="923700" flipH="1">
            <a:off x="1574508" y="2490288"/>
            <a:ext cx="6948968" cy="694564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p:cNvGrpSpPr/>
          <p:nvPr/>
        </p:nvGrpSpPr>
        <p:grpSpPr>
          <a:xfrm>
            <a:off x="505974" y="451505"/>
            <a:ext cx="8089386" cy="4885130"/>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7" name="title">
            <a:extLst>
              <a:ext uri="{FF2B5EF4-FFF2-40B4-BE49-F238E27FC236}">
                <a16:creationId xmlns:a16="http://schemas.microsoft.com/office/drawing/2014/main" id="{EEF895EC-4A5B-4E3C-BC23-A527B301D396}"/>
              </a:ext>
            </a:extLst>
          </p:cNvPr>
          <p:cNvSpPr txBox="1"/>
          <p:nvPr/>
        </p:nvSpPr>
        <p:spPr>
          <a:xfrm>
            <a:off x="0" y="0"/>
            <a:ext cx="9144000" cy="569410"/>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your choice </a:t>
            </a:r>
            <a:r>
              <a:rPr lang="en-US" sz="3000" dirty="0">
                <a:solidFill>
                  <a:schemeClr val="bg1"/>
                </a:solidFill>
                <a:latin typeface="Cambria" panose="02040503050406030204" pitchFamily="18" charset="0"/>
                <a:ea typeface="Cambria" panose="02040503050406030204" pitchFamily="18" charset="0"/>
              </a:rPr>
              <a:t>if you know epoch</a:t>
            </a:r>
            <a:endParaRPr lang="en-US" sz="3000" b="1" dirty="0">
              <a:solidFill>
                <a:schemeClr val="bg1"/>
              </a:solidFill>
              <a:latin typeface="Cambria" panose="02040503050406030204" pitchFamily="18" charset="0"/>
              <a:ea typeface="Cambria" panose="02040503050406030204" pitchFamily="18" charset="0"/>
            </a:endParaRPr>
          </a:p>
        </p:txBody>
      </p:sp>
      <p:sp>
        <p:nvSpPr>
          <p:cNvPr id="49" name="if you know epoch">
            <a:extLst>
              <a:ext uri="{FF2B5EF4-FFF2-40B4-BE49-F238E27FC236}">
                <a16:creationId xmlns:a16="http://schemas.microsoft.com/office/drawing/2014/main" id="{0A0424CE-156D-4A35-B3F2-933223922CAA}"/>
              </a:ext>
            </a:extLst>
          </p:cNvPr>
          <p:cNvSpPr txBox="1"/>
          <p:nvPr/>
        </p:nvSpPr>
        <p:spPr>
          <a:xfrm>
            <a:off x="0" y="-3151"/>
            <a:ext cx="9144000" cy="478028"/>
          </a:xfrm>
          <a:prstGeom prst="rect">
            <a:avLst/>
          </a:prstGeom>
          <a:no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                                                         </a:t>
            </a:r>
            <a:r>
              <a:rPr lang="en-US" sz="3000" dirty="0">
                <a:solidFill>
                  <a:prstClr val="black"/>
                </a:solidFill>
                <a:latin typeface="Cambria" panose="02040503050406030204" pitchFamily="18" charset="0"/>
                <a:ea typeface="Cambria" panose="02040503050406030204" pitchFamily="18" charset="0"/>
              </a:rPr>
              <a:t> if you know epoch</a:t>
            </a:r>
            <a:endParaRPr lang="en-US" sz="30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717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9"/>
                                        </p:tgtEl>
                                      </p:cBhvr>
                                    </p:animEffect>
                                    <p:animScale>
                                      <p:cBhvr>
                                        <p:cTn id="9" dur="100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645069"/>
            <a:ext cx="6172200" cy="3019973"/>
          </a:xfrm>
        </p:spPr>
        <p:txBody>
          <a:bodyPr>
            <a:normAutofit fontScale="85000" lnSpcReduction="20000"/>
          </a:bodyPr>
          <a:lstStyle/>
          <a:p>
            <a:pPr marL="0"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342900" lvl="1" indent="0">
              <a:buNone/>
            </a:pPr>
            <a:r>
              <a:rPr lang="en-US" dirty="0">
                <a:latin typeface="Cambria" panose="02040503050406030204" pitchFamily="18" charset="0"/>
                <a:ea typeface="Cambria" panose="02040503050406030204" pitchFamily="18" charset="0"/>
              </a:rPr>
              <a:t>					(~47,000 employees)</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Oceanic and Atmospheric 						Administration (NOAA)</a:t>
            </a:r>
          </a:p>
          <a:p>
            <a:pPr marL="342900" lvl="1" indent="0">
              <a:buNone/>
            </a:pPr>
            <a:r>
              <a:rPr lang="en-US" dirty="0">
                <a:latin typeface="Cambria" panose="02040503050406030204" pitchFamily="18" charset="0"/>
                <a:ea typeface="Cambria" panose="02040503050406030204" pitchFamily="18" charset="0"/>
              </a:rPr>
              <a:t>					</a:t>
            </a:r>
          </a:p>
          <a:p>
            <a:pPr marL="3429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1485900" y="120253"/>
            <a:ext cx="6172200" cy="857250"/>
          </a:xfrm>
        </p:spPr>
        <p:txBody>
          <a:bodyPr>
            <a:normAutofit/>
          </a:bodyPr>
          <a:lstStyle/>
          <a:p>
            <a:r>
              <a:rPr lang="en-US" sz="4000"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7" y="1039841"/>
            <a:ext cx="748344" cy="74834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27908" y="2132735"/>
            <a:ext cx="851783" cy="851783"/>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55983" y="3954653"/>
            <a:ext cx="943976" cy="949249"/>
          </a:xfrm>
          <a:prstGeom prst="rect">
            <a:avLst/>
          </a:prstGeom>
        </p:spPr>
      </p:pic>
      <p:cxnSp>
        <p:nvCxnSpPr>
          <p:cNvPr id="11" name="Straight Arrow Connector 10"/>
          <p:cNvCxnSpPr/>
          <p:nvPr/>
        </p:nvCxnSpPr>
        <p:spPr>
          <a:xfrm>
            <a:off x="4572000" y="1778190"/>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2782671"/>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79706" y="3586058"/>
            <a:ext cx="0" cy="44692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1485900" y="3704754"/>
            <a:ext cx="6172200" cy="1238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-National Geodetic Survey (NGS)</a:t>
            </a:r>
          </a:p>
          <a:p>
            <a:pPr marL="342900" lvl="1" indent="0" defTabSz="342900">
              <a:buNone/>
              <a:defRPr/>
            </a:pPr>
            <a:r>
              <a:rPr lang="en-US" sz="2100" dirty="0">
                <a:solidFill>
                  <a:prstClr val="black"/>
                </a:solidFill>
                <a:latin typeface="Cambria" panose="02040503050406030204" pitchFamily="18" charset="0"/>
                <a:ea typeface="Cambria" panose="02040503050406030204" pitchFamily="18" charset="0"/>
              </a:rPr>
              <a:t>						(~175 employees)</a:t>
            </a:r>
          </a:p>
          <a:p>
            <a:pPr marL="342900" lvl="1" indent="0" defTabSz="342900">
              <a:buNone/>
              <a:defRPr/>
            </a:pPr>
            <a:endParaRPr lang="en-US" sz="2100" dirty="0">
              <a:solidFill>
                <a:prstClr val="black"/>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32589" y="1045298"/>
            <a:ext cx="778972" cy="77601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76277" y="4031513"/>
            <a:ext cx="1891594" cy="756638"/>
          </a:xfrm>
          <a:prstGeom prst="rect">
            <a:avLst/>
          </a:prstGeom>
        </p:spPr>
      </p:pic>
      <p:cxnSp>
        <p:nvCxnSpPr>
          <p:cNvPr id="13" name="Straight Arrow Connector 12"/>
          <p:cNvCxnSpPr/>
          <p:nvPr/>
        </p:nvCxnSpPr>
        <p:spPr>
          <a:xfrm>
            <a:off x="4922073" y="1931592"/>
            <a:ext cx="0" cy="20230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395720" y="3941713"/>
            <a:ext cx="859221" cy="854080"/>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4950" dirty="0">
                <a:solidFill>
                  <a:prstClr val="black"/>
                </a:solidFill>
                <a:latin typeface="Calibri" pitchFamily="34" charset="0"/>
                <a:ea typeface="ＭＳ Ｐゴシック" pitchFamily="34" charset="-128"/>
              </a:rPr>
              <a:t>≠</a:t>
            </a:r>
          </a:p>
        </p:txBody>
      </p:sp>
      <p:sp>
        <p:nvSpPr>
          <p:cNvPr id="17" name="we're not usgs"/>
          <p:cNvSpPr txBox="1">
            <a:spLocks/>
          </p:cNvSpPr>
          <p:nvPr/>
        </p:nvSpPr>
        <p:spPr bwMode="auto">
          <a:xfrm>
            <a:off x="1493606" y="132416"/>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4000" dirty="0">
                <a:solidFill>
                  <a:prstClr val="black"/>
                </a:solidFill>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38624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50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50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50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50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1000"/>
                            </p:stCondLst>
                            <p:childTnLst>
                              <p:par>
                                <p:cTn id="42" presetID="2" presetClass="entr" presetSubtype="2" fill="hold" nodeType="afterEffect">
                                  <p:stCondLst>
                                    <p:cond delay="100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1+#ppt_w/2"/>
                                          </p:val>
                                        </p:tav>
                                        <p:tav tm="100000">
                                          <p:val>
                                            <p:strVal val="#ppt_x"/>
                                          </p:val>
                                        </p:tav>
                                      </p:tavLst>
                                    </p:anim>
                                    <p:anim calcmode="lin" valueType="num">
                                      <p:cBhvr additive="base">
                                        <p:cTn id="45" dur="500" fill="hold"/>
                                        <p:tgtEl>
                                          <p:spTgt spid="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100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just new datums"/>
          <p:cNvSpPr txBox="1">
            <a:spLocks noGrp="1"/>
          </p:cNvSpPr>
          <p:nvPr>
            <p:ph type="title"/>
          </p:nvPr>
        </p:nvSpPr>
        <p:spPr>
          <a:xfrm>
            <a:off x="0" y="2533034"/>
            <a:ext cx="9143999" cy="1120820"/>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spc="-30" dirty="0">
                <a:cs typeface="Calibri"/>
                <a:sym typeface="Wingdings" panose="05000000000000000000" pitchFamily="2" charset="2"/>
              </a:rPr>
              <a:t>Decades of continuously logged GPS data from the </a:t>
            </a:r>
            <a:r>
              <a:rPr lang="en-US" sz="3600" spc="-30" dirty="0">
                <a:cs typeface="Calibri"/>
              </a:rPr>
              <a:t>NOAA CORS Network (NCN).</a:t>
            </a:r>
            <a:endParaRPr sz="3600" dirty="0">
              <a:cs typeface="Calibri"/>
            </a:endParaRPr>
          </a:p>
        </p:txBody>
      </p:sp>
      <p:sp>
        <p:nvSpPr>
          <p:cNvPr id="3" name="nsrs modernization"/>
          <p:cNvSpPr txBox="1"/>
          <p:nvPr/>
        </p:nvSpPr>
        <p:spPr>
          <a:xfrm>
            <a:off x="1143001" y="1580923"/>
            <a:ext cx="6858000" cy="889987"/>
          </a:xfrm>
          <a:prstGeom prst="rect">
            <a:avLst/>
          </a:prstGeom>
        </p:spPr>
        <p:txBody>
          <a:bodyPr vert="horz" wrap="square" lIns="0" tIns="12700" rIns="0" bIns="0" rtlCol="0">
            <a:spAutoFit/>
          </a:bodyPr>
          <a:lstStyle/>
          <a:p>
            <a:pPr marL="0" lvl="1" algn="ctr" defTabSz="342900" fontAlgn="base">
              <a:spcBef>
                <a:spcPts val="100"/>
              </a:spcBef>
              <a:spcAft>
                <a:spcPct val="0"/>
              </a:spcAft>
              <a:defRPr/>
            </a:pPr>
            <a:r>
              <a:rPr lang="en-US" sz="5700" i="1" spc="-5" dirty="0">
                <a:solidFill>
                  <a:prstClr val="black"/>
                </a:solidFill>
                <a:latin typeface="Cambria" panose="02040503050406030204" pitchFamily="18" charset="0"/>
                <a:ea typeface="ＭＳ Ｐゴシック" pitchFamily="34" charset="-128"/>
                <a:cs typeface="Calibri"/>
              </a:rPr>
              <a:t>But how?</a:t>
            </a:r>
          </a:p>
        </p:txBody>
      </p:sp>
    </p:spTree>
    <p:extLst>
      <p:ext uri="{BB962C8B-B14F-4D97-AF65-F5344CB8AC3E}">
        <p14:creationId xmlns:p14="http://schemas.microsoft.com/office/powerpoint/2010/main" val="69613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A6081992-E64D-A37F-3DC9-0778154178A8}"/>
              </a:ext>
            </a:extLst>
          </p:cNvPr>
          <p:cNvPicPr>
            <a:picLocks noChangeAspect="1"/>
          </p:cNvPicPr>
          <p:nvPr/>
        </p:nvPicPr>
        <p:blipFill>
          <a:blip r:embed="rId2"/>
          <a:stretch>
            <a:fillRect/>
          </a:stretch>
        </p:blipFill>
        <p:spPr>
          <a:xfrm>
            <a:off x="0" y="10433"/>
            <a:ext cx="9144000" cy="5122633"/>
          </a:xfrm>
          <a:prstGeom prst="rect">
            <a:avLst/>
          </a:prstGeom>
        </p:spPr>
      </p:pic>
      <p:sp>
        <p:nvSpPr>
          <p:cNvPr id="84" name="TextBox 83">
            <a:extLst>
              <a:ext uri="{FF2B5EF4-FFF2-40B4-BE49-F238E27FC236}">
                <a16:creationId xmlns:a16="http://schemas.microsoft.com/office/drawing/2014/main" id="{C23A5B8E-DCF5-F3FB-44E7-69FB352823DB}"/>
              </a:ext>
            </a:extLst>
          </p:cNvPr>
          <p:cNvSpPr txBox="1"/>
          <p:nvPr/>
        </p:nvSpPr>
        <p:spPr>
          <a:xfrm>
            <a:off x="7713326" y="3262014"/>
            <a:ext cx="1342442" cy="1569660"/>
          </a:xfrm>
          <a:prstGeom prst="rect">
            <a:avLst/>
          </a:prstGeom>
          <a:solidFill>
            <a:schemeClr val="bg1"/>
          </a:solidFill>
          <a:ln>
            <a:solidFill>
              <a:schemeClr val="tx1"/>
            </a:solidFill>
          </a:ln>
        </p:spPr>
        <p:txBody>
          <a:bodyPr wrap="square" rtlCol="0">
            <a:spAutoFit/>
          </a:bodyPr>
          <a:lstStyle/>
          <a:p>
            <a:r>
              <a:rPr lang="en-US" sz="2400" dirty="0">
                <a:latin typeface="Cambria" panose="02040503050406030204" pitchFamily="18" charset="0"/>
                <a:ea typeface="Cambria" panose="02040503050406030204" pitchFamily="18" charset="0"/>
              </a:rPr>
              <a:t>NOAA CORS Network (NCN)</a:t>
            </a:r>
          </a:p>
        </p:txBody>
      </p:sp>
    </p:spTree>
    <p:extLst>
      <p:ext uri="{BB962C8B-B14F-4D97-AF65-F5344CB8AC3E}">
        <p14:creationId xmlns:p14="http://schemas.microsoft.com/office/powerpoint/2010/main" val="78765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3"/>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3"/>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3"/>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3"/>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3"/>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3"/>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3"/>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3"/>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3"/>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3"/>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3"/>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3"/>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3"/>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3"/>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3"/>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3"/>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3"/>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3"/>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3"/>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3"/>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3"/>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3"/>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3"/>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3"/>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3"/>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3"/>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FF0000"/>
                </a:solidFill>
                <a:latin typeface="Cambria" panose="02040503050406030204" pitchFamily="18" charset="0"/>
                <a:ea typeface="Cambria" panose="02040503050406030204" pitchFamily="18" charset="0"/>
              </a:rPr>
              <a:t>NATRF</a:t>
            </a:r>
            <a:r>
              <a:rPr lang="en-US" sz="3000" dirty="0">
                <a:solidFill>
                  <a:prstClr val="black"/>
                </a:solidFill>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3"/>
            <a:stretch>
              <a:fillRect/>
            </a:stretch>
          </p:blipFill>
          <p:spPr>
            <a:xfrm>
              <a:off x="7956300" y="4830849"/>
              <a:ext cx="233260" cy="233260"/>
            </a:xfrm>
            <a:prstGeom prst="rect">
              <a:avLst/>
            </a:prstGeom>
          </p:spPr>
        </p:pic>
      </p:grpSp>
    </p:spTree>
    <p:extLst>
      <p:ext uri="{BB962C8B-B14F-4D97-AF65-F5344CB8AC3E}">
        <p14:creationId xmlns:p14="http://schemas.microsoft.com/office/powerpoint/2010/main" val="39399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600000">
                                      <p:cBhvr>
                                        <p:cTn id="1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1">
            <a:extLst>
              <a:ext uri="{FF2B5EF4-FFF2-40B4-BE49-F238E27FC236}">
                <a16:creationId xmlns:a16="http://schemas.microsoft.com/office/drawing/2014/main" id="{3A7CC8D3-ADD2-ADBE-E90C-F7E7098B3755}"/>
              </a:ext>
            </a:extLst>
          </p:cNvPr>
          <p:cNvGrpSpPr/>
          <p:nvPr/>
        </p:nvGrpSpPr>
        <p:grpSpPr>
          <a:xfrm>
            <a:off x="505974" y="451505"/>
            <a:ext cx="8089386" cy="4885130"/>
            <a:chOff x="-849368" y="602007"/>
            <a:chExt cx="10785848" cy="6513506"/>
          </a:xfrm>
        </p:grpSpPr>
        <p:cxnSp>
          <p:nvCxnSpPr>
            <p:cNvPr id="13" name="Straight Connector 12">
              <a:extLst>
                <a:ext uri="{FF2B5EF4-FFF2-40B4-BE49-F238E27FC236}">
                  <a16:creationId xmlns:a16="http://schemas.microsoft.com/office/drawing/2014/main" id="{5F782F53-6D25-8644-1716-747FD271D8F7}"/>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1E8017-1461-ECB5-FA20-2C1F0EA02F7E}"/>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89CB49-2D90-01D5-5C4F-37347295333E}"/>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374FFD-690F-7483-832B-3416DA2EB7F7}"/>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92F36E-E535-F686-61DA-530E4ED79BD4}"/>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F3862C-AB5A-3B6F-BC11-3547B7E8AAEB}"/>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D94AC2-0024-8F2D-918E-B56EF220F833}"/>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612107-2BFD-C6D0-FEF1-41A7680AB01F}"/>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C1DEB7-BAE6-FDED-D1F7-9F3F6C1D66BC}"/>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02CAA48-2AC0-FB71-3145-95DC5D7ED142}"/>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CE74DE-5579-AE9F-5E05-7279F627A0F0}"/>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FD21C19-6DD8-60F4-36C5-3FD98C03329B}"/>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11E18D-D327-6107-EC79-8CAB741B6E8F}"/>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6" name="Freeform 88">
              <a:extLst>
                <a:ext uri="{FF2B5EF4-FFF2-40B4-BE49-F238E27FC236}">
                  <a16:creationId xmlns:a16="http://schemas.microsoft.com/office/drawing/2014/main" id="{11D7D47C-0B5D-BC39-F1CD-4209F86529A4}"/>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7" name="Freeform 94">
              <a:extLst>
                <a:ext uri="{FF2B5EF4-FFF2-40B4-BE49-F238E27FC236}">
                  <a16:creationId xmlns:a16="http://schemas.microsoft.com/office/drawing/2014/main" id="{FAB72CAB-D9DD-8B67-58B4-6258F24C407D}"/>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8" name="Freeform 95">
              <a:extLst>
                <a:ext uri="{FF2B5EF4-FFF2-40B4-BE49-F238E27FC236}">
                  <a16:creationId xmlns:a16="http://schemas.microsoft.com/office/drawing/2014/main" id="{76664287-3490-DC18-09A6-DB31C2531EBC}"/>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69" name="Freeform 96">
              <a:extLst>
                <a:ext uri="{FF2B5EF4-FFF2-40B4-BE49-F238E27FC236}">
                  <a16:creationId xmlns:a16="http://schemas.microsoft.com/office/drawing/2014/main" id="{E35DC633-3E7B-C768-E12F-0FD230ECE33F}"/>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0" name="Freeform 97">
              <a:extLst>
                <a:ext uri="{FF2B5EF4-FFF2-40B4-BE49-F238E27FC236}">
                  <a16:creationId xmlns:a16="http://schemas.microsoft.com/office/drawing/2014/main" id="{1B513300-FFA6-AE24-6ECE-B298D3EE545D}"/>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71" name="Freeform 98">
              <a:extLst>
                <a:ext uri="{FF2B5EF4-FFF2-40B4-BE49-F238E27FC236}">
                  <a16:creationId xmlns:a16="http://schemas.microsoft.com/office/drawing/2014/main" id="{0ACA3D4D-D423-91D9-9AB7-8CF7548DE25B}"/>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grpSp>
        <p:nvGrpSpPr>
          <p:cNvPr id="9" name="Group 8">
            <a:extLst>
              <a:ext uri="{FF2B5EF4-FFF2-40B4-BE49-F238E27FC236}">
                <a16:creationId xmlns:a16="http://schemas.microsoft.com/office/drawing/2014/main" id="{3AE816C3-325F-40B9-B83C-FD20518D98BF}"/>
              </a:ext>
            </a:extLst>
          </p:cNvPr>
          <p:cNvGrpSpPr/>
          <p:nvPr/>
        </p:nvGrpSpPr>
        <p:grpSpPr>
          <a:xfrm>
            <a:off x="505974" y="451505"/>
            <a:ext cx="8089386" cy="17319309"/>
            <a:chOff x="505974" y="451505"/>
            <a:chExt cx="8089386" cy="17319309"/>
          </a:xfrm>
        </p:grpSpPr>
        <p:grpSp>
          <p:nvGrpSpPr>
            <p:cNvPr id="3" name="Group 2"/>
            <p:cNvGrpSpPr/>
            <p:nvPr/>
          </p:nvGrpSpPr>
          <p:grpSpPr>
            <a:xfrm>
              <a:off x="505974" y="451505"/>
              <a:ext cx="8089386" cy="17319309"/>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grpSp>
        <p:grpSp>
          <p:nvGrpSpPr>
            <p:cNvPr id="6" name="Group 5">
              <a:extLst>
                <a:ext uri="{FF2B5EF4-FFF2-40B4-BE49-F238E27FC236}">
                  <a16:creationId xmlns:a16="http://schemas.microsoft.com/office/drawing/2014/main" id="{3BD1F8BB-7EE1-4FAA-943A-9F12783E7994}"/>
                </a:ext>
              </a:extLst>
            </p:cNvPr>
            <p:cNvGrpSpPr/>
            <p:nvPr/>
          </p:nvGrpSpPr>
          <p:grpSpPr>
            <a:xfrm>
              <a:off x="2222943" y="1185617"/>
              <a:ext cx="5473206" cy="3549600"/>
              <a:chOff x="2222943" y="1185617"/>
              <a:chExt cx="5473206" cy="3549600"/>
            </a:xfrm>
          </p:grpSpPr>
          <p:pic>
            <p:nvPicPr>
              <p:cNvPr id="2" name="Picture 1">
                <a:extLst>
                  <a:ext uri="{FF2B5EF4-FFF2-40B4-BE49-F238E27FC236}">
                    <a16:creationId xmlns:a16="http://schemas.microsoft.com/office/drawing/2014/main" id="{8ECA9AFD-C8D9-44E6-A273-52159FA16421}"/>
                  </a:ext>
                </a:extLst>
              </p:cNvPr>
              <p:cNvPicPr>
                <a:picLocks noChangeAspect="1"/>
              </p:cNvPicPr>
              <p:nvPr/>
            </p:nvPicPr>
            <p:blipFill>
              <a:blip r:embed="rId4"/>
              <a:stretch>
                <a:fillRect/>
              </a:stretch>
            </p:blipFill>
            <p:spPr>
              <a:xfrm>
                <a:off x="4589404" y="1422620"/>
                <a:ext cx="233260" cy="233260"/>
              </a:xfrm>
              <a:prstGeom prst="rect">
                <a:avLst/>
              </a:prstGeom>
            </p:spPr>
          </p:pic>
          <p:pic>
            <p:nvPicPr>
              <p:cNvPr id="32" name="Picture 31">
                <a:extLst>
                  <a:ext uri="{FF2B5EF4-FFF2-40B4-BE49-F238E27FC236}">
                    <a16:creationId xmlns:a16="http://schemas.microsoft.com/office/drawing/2014/main" id="{A77B2ABE-8C94-4CBE-A5FE-A03D549730AC}"/>
                  </a:ext>
                </a:extLst>
              </p:cNvPr>
              <p:cNvPicPr>
                <a:picLocks noChangeAspect="1"/>
              </p:cNvPicPr>
              <p:nvPr/>
            </p:nvPicPr>
            <p:blipFill>
              <a:blip r:embed="rId4"/>
              <a:stretch>
                <a:fillRect/>
              </a:stretch>
            </p:blipFill>
            <p:spPr>
              <a:xfrm>
                <a:off x="4414663" y="2022338"/>
                <a:ext cx="233260" cy="233260"/>
              </a:xfrm>
              <a:prstGeom prst="rect">
                <a:avLst/>
              </a:prstGeom>
            </p:spPr>
          </p:pic>
          <p:pic>
            <p:nvPicPr>
              <p:cNvPr id="34" name="Picture 33">
                <a:extLst>
                  <a:ext uri="{FF2B5EF4-FFF2-40B4-BE49-F238E27FC236}">
                    <a16:creationId xmlns:a16="http://schemas.microsoft.com/office/drawing/2014/main" id="{3D938CAA-798C-404D-9F39-D157CC9E9E72}"/>
                  </a:ext>
                </a:extLst>
              </p:cNvPr>
              <p:cNvPicPr>
                <a:picLocks noChangeAspect="1"/>
              </p:cNvPicPr>
              <p:nvPr/>
            </p:nvPicPr>
            <p:blipFill>
              <a:blip r:embed="rId4"/>
              <a:stretch>
                <a:fillRect/>
              </a:stretch>
            </p:blipFill>
            <p:spPr>
              <a:xfrm>
                <a:off x="4977538" y="3079121"/>
                <a:ext cx="233260" cy="233260"/>
              </a:xfrm>
              <a:prstGeom prst="rect">
                <a:avLst/>
              </a:prstGeom>
            </p:spPr>
          </p:pic>
          <p:pic>
            <p:nvPicPr>
              <p:cNvPr id="35" name="Picture 34">
                <a:extLst>
                  <a:ext uri="{FF2B5EF4-FFF2-40B4-BE49-F238E27FC236}">
                    <a16:creationId xmlns:a16="http://schemas.microsoft.com/office/drawing/2014/main" id="{16E0FF5F-CCB1-49A4-86E8-B15B347CDB69}"/>
                  </a:ext>
                </a:extLst>
              </p:cNvPr>
              <p:cNvPicPr>
                <a:picLocks noChangeAspect="1"/>
              </p:cNvPicPr>
              <p:nvPr/>
            </p:nvPicPr>
            <p:blipFill>
              <a:blip r:embed="rId4"/>
              <a:stretch>
                <a:fillRect/>
              </a:stretch>
            </p:blipFill>
            <p:spPr>
              <a:xfrm>
                <a:off x="5482982" y="2316004"/>
                <a:ext cx="233260" cy="233260"/>
              </a:xfrm>
              <a:prstGeom prst="rect">
                <a:avLst/>
              </a:prstGeom>
            </p:spPr>
          </p:pic>
          <p:pic>
            <p:nvPicPr>
              <p:cNvPr id="40" name="Picture 39">
                <a:extLst>
                  <a:ext uri="{FF2B5EF4-FFF2-40B4-BE49-F238E27FC236}">
                    <a16:creationId xmlns:a16="http://schemas.microsoft.com/office/drawing/2014/main" id="{63CA8CD7-0ACC-4197-9656-93D682C30F88}"/>
                  </a:ext>
                </a:extLst>
              </p:cNvPr>
              <p:cNvPicPr>
                <a:picLocks noChangeAspect="1"/>
              </p:cNvPicPr>
              <p:nvPr/>
            </p:nvPicPr>
            <p:blipFill>
              <a:blip r:embed="rId4"/>
              <a:stretch>
                <a:fillRect/>
              </a:stretch>
            </p:blipFill>
            <p:spPr>
              <a:xfrm>
                <a:off x="2585207" y="3400369"/>
                <a:ext cx="233260" cy="233260"/>
              </a:xfrm>
              <a:prstGeom prst="rect">
                <a:avLst/>
              </a:prstGeom>
            </p:spPr>
          </p:pic>
          <p:pic>
            <p:nvPicPr>
              <p:cNvPr id="41" name="Picture 40">
                <a:extLst>
                  <a:ext uri="{FF2B5EF4-FFF2-40B4-BE49-F238E27FC236}">
                    <a16:creationId xmlns:a16="http://schemas.microsoft.com/office/drawing/2014/main" id="{3CC91929-7075-4D93-9A53-3D4AB27B0F30}"/>
                  </a:ext>
                </a:extLst>
              </p:cNvPr>
              <p:cNvPicPr>
                <a:picLocks noChangeAspect="1"/>
              </p:cNvPicPr>
              <p:nvPr/>
            </p:nvPicPr>
            <p:blipFill>
              <a:blip r:embed="rId4"/>
              <a:stretch>
                <a:fillRect/>
              </a:stretch>
            </p:blipFill>
            <p:spPr>
              <a:xfrm>
                <a:off x="2603534" y="1924170"/>
                <a:ext cx="233260" cy="233260"/>
              </a:xfrm>
              <a:prstGeom prst="rect">
                <a:avLst/>
              </a:prstGeom>
            </p:spPr>
          </p:pic>
          <p:pic>
            <p:nvPicPr>
              <p:cNvPr id="43" name="Picture 42">
                <a:extLst>
                  <a:ext uri="{FF2B5EF4-FFF2-40B4-BE49-F238E27FC236}">
                    <a16:creationId xmlns:a16="http://schemas.microsoft.com/office/drawing/2014/main" id="{B690A087-24B7-4C85-A63A-F69B76C1F0D7}"/>
                  </a:ext>
                </a:extLst>
              </p:cNvPr>
              <p:cNvPicPr>
                <a:picLocks noChangeAspect="1"/>
              </p:cNvPicPr>
              <p:nvPr/>
            </p:nvPicPr>
            <p:blipFill>
              <a:blip r:embed="rId4"/>
              <a:stretch>
                <a:fillRect/>
              </a:stretch>
            </p:blipFill>
            <p:spPr>
              <a:xfrm>
                <a:off x="2222943" y="1185617"/>
                <a:ext cx="233260" cy="233260"/>
              </a:xfrm>
              <a:prstGeom prst="rect">
                <a:avLst/>
              </a:prstGeom>
            </p:spPr>
          </p:pic>
          <p:pic>
            <p:nvPicPr>
              <p:cNvPr id="44" name="Picture 43">
                <a:extLst>
                  <a:ext uri="{FF2B5EF4-FFF2-40B4-BE49-F238E27FC236}">
                    <a16:creationId xmlns:a16="http://schemas.microsoft.com/office/drawing/2014/main" id="{F3202E6C-4C46-477D-801F-0AFEE04F61D1}"/>
                  </a:ext>
                </a:extLst>
              </p:cNvPr>
              <p:cNvPicPr>
                <a:picLocks noChangeAspect="1"/>
              </p:cNvPicPr>
              <p:nvPr/>
            </p:nvPicPr>
            <p:blipFill>
              <a:blip r:embed="rId4"/>
              <a:stretch>
                <a:fillRect/>
              </a:stretch>
            </p:blipFill>
            <p:spPr>
              <a:xfrm>
                <a:off x="3289574" y="1429389"/>
                <a:ext cx="233260" cy="233260"/>
              </a:xfrm>
              <a:prstGeom prst="rect">
                <a:avLst/>
              </a:prstGeom>
            </p:spPr>
          </p:pic>
          <p:pic>
            <p:nvPicPr>
              <p:cNvPr id="45" name="Picture 44">
                <a:extLst>
                  <a:ext uri="{FF2B5EF4-FFF2-40B4-BE49-F238E27FC236}">
                    <a16:creationId xmlns:a16="http://schemas.microsoft.com/office/drawing/2014/main" id="{92E7BD5C-AF26-4A4F-8228-CD5646831DA5}"/>
                  </a:ext>
                </a:extLst>
              </p:cNvPr>
              <p:cNvPicPr>
                <a:picLocks noChangeAspect="1"/>
              </p:cNvPicPr>
              <p:nvPr/>
            </p:nvPicPr>
            <p:blipFill>
              <a:blip r:embed="rId4"/>
              <a:stretch>
                <a:fillRect/>
              </a:stretch>
            </p:blipFill>
            <p:spPr>
              <a:xfrm>
                <a:off x="2704573" y="2724088"/>
                <a:ext cx="233260" cy="233260"/>
              </a:xfrm>
              <a:prstGeom prst="rect">
                <a:avLst/>
              </a:prstGeom>
            </p:spPr>
          </p:pic>
          <p:pic>
            <p:nvPicPr>
              <p:cNvPr id="46" name="Picture 45">
                <a:extLst>
                  <a:ext uri="{FF2B5EF4-FFF2-40B4-BE49-F238E27FC236}">
                    <a16:creationId xmlns:a16="http://schemas.microsoft.com/office/drawing/2014/main" id="{A72E2A97-7DF9-40AC-B4E7-3B186B160D89}"/>
                  </a:ext>
                </a:extLst>
              </p:cNvPr>
              <p:cNvPicPr>
                <a:picLocks noChangeAspect="1"/>
              </p:cNvPicPr>
              <p:nvPr/>
            </p:nvPicPr>
            <p:blipFill>
              <a:blip r:embed="rId4"/>
              <a:stretch>
                <a:fillRect/>
              </a:stretch>
            </p:blipFill>
            <p:spPr>
              <a:xfrm>
                <a:off x="3461619" y="2199510"/>
                <a:ext cx="233260" cy="233260"/>
              </a:xfrm>
              <a:prstGeom prst="rect">
                <a:avLst/>
              </a:prstGeom>
            </p:spPr>
          </p:pic>
          <p:pic>
            <p:nvPicPr>
              <p:cNvPr id="47" name="Picture 46">
                <a:extLst>
                  <a:ext uri="{FF2B5EF4-FFF2-40B4-BE49-F238E27FC236}">
                    <a16:creationId xmlns:a16="http://schemas.microsoft.com/office/drawing/2014/main" id="{D493CE9E-1DD0-4AEB-8E22-0E3868E8CE98}"/>
                  </a:ext>
                </a:extLst>
              </p:cNvPr>
              <p:cNvPicPr>
                <a:picLocks noChangeAspect="1"/>
              </p:cNvPicPr>
              <p:nvPr/>
            </p:nvPicPr>
            <p:blipFill>
              <a:blip r:embed="rId4"/>
              <a:stretch>
                <a:fillRect/>
              </a:stretch>
            </p:blipFill>
            <p:spPr>
              <a:xfrm>
                <a:off x="6127816" y="2450728"/>
                <a:ext cx="233260" cy="233260"/>
              </a:xfrm>
              <a:prstGeom prst="rect">
                <a:avLst/>
              </a:prstGeom>
            </p:spPr>
          </p:pic>
          <p:pic>
            <p:nvPicPr>
              <p:cNvPr id="48" name="Picture 47">
                <a:extLst>
                  <a:ext uri="{FF2B5EF4-FFF2-40B4-BE49-F238E27FC236}">
                    <a16:creationId xmlns:a16="http://schemas.microsoft.com/office/drawing/2014/main" id="{8E1B65F9-D1FC-4CDB-808F-10633433AEF2}"/>
                  </a:ext>
                </a:extLst>
              </p:cNvPr>
              <p:cNvPicPr>
                <a:picLocks noChangeAspect="1"/>
              </p:cNvPicPr>
              <p:nvPr/>
            </p:nvPicPr>
            <p:blipFill>
              <a:blip r:embed="rId4"/>
              <a:stretch>
                <a:fillRect/>
              </a:stretch>
            </p:blipFill>
            <p:spPr>
              <a:xfrm>
                <a:off x="6167291" y="2915291"/>
                <a:ext cx="233260" cy="233260"/>
              </a:xfrm>
              <a:prstGeom prst="rect">
                <a:avLst/>
              </a:prstGeom>
            </p:spPr>
          </p:pic>
          <p:pic>
            <p:nvPicPr>
              <p:cNvPr id="49" name="Picture 48">
                <a:extLst>
                  <a:ext uri="{FF2B5EF4-FFF2-40B4-BE49-F238E27FC236}">
                    <a16:creationId xmlns:a16="http://schemas.microsoft.com/office/drawing/2014/main" id="{8CAC5855-627F-476D-80C8-4BAF84A47DD1}"/>
                  </a:ext>
                </a:extLst>
              </p:cNvPr>
              <p:cNvPicPr>
                <a:picLocks noChangeAspect="1"/>
              </p:cNvPicPr>
              <p:nvPr/>
            </p:nvPicPr>
            <p:blipFill>
              <a:blip r:embed="rId4"/>
              <a:stretch>
                <a:fillRect/>
              </a:stretch>
            </p:blipFill>
            <p:spPr>
              <a:xfrm>
                <a:off x="6668250" y="4501957"/>
                <a:ext cx="233260" cy="233260"/>
              </a:xfrm>
              <a:prstGeom prst="rect">
                <a:avLst/>
              </a:prstGeom>
            </p:spPr>
          </p:pic>
          <p:pic>
            <p:nvPicPr>
              <p:cNvPr id="50" name="Picture 49">
                <a:extLst>
                  <a:ext uri="{FF2B5EF4-FFF2-40B4-BE49-F238E27FC236}">
                    <a16:creationId xmlns:a16="http://schemas.microsoft.com/office/drawing/2014/main" id="{C54E490E-99E1-435D-BE35-1D7AB1C5ADC1}"/>
                  </a:ext>
                </a:extLst>
              </p:cNvPr>
              <p:cNvPicPr>
                <a:picLocks noChangeAspect="1"/>
              </p:cNvPicPr>
              <p:nvPr/>
            </p:nvPicPr>
            <p:blipFill>
              <a:blip r:embed="rId4"/>
              <a:stretch>
                <a:fillRect/>
              </a:stretch>
            </p:blipFill>
            <p:spPr>
              <a:xfrm>
                <a:off x="6322201" y="3596488"/>
                <a:ext cx="233260" cy="233260"/>
              </a:xfrm>
              <a:prstGeom prst="rect">
                <a:avLst/>
              </a:prstGeom>
            </p:spPr>
          </p:pic>
          <p:pic>
            <p:nvPicPr>
              <p:cNvPr id="51" name="Picture 50">
                <a:extLst>
                  <a:ext uri="{FF2B5EF4-FFF2-40B4-BE49-F238E27FC236}">
                    <a16:creationId xmlns:a16="http://schemas.microsoft.com/office/drawing/2014/main" id="{A2A94BD3-1951-4F1E-A10D-42A84AA3EA69}"/>
                  </a:ext>
                </a:extLst>
              </p:cNvPr>
              <p:cNvPicPr>
                <a:picLocks noChangeAspect="1"/>
              </p:cNvPicPr>
              <p:nvPr/>
            </p:nvPicPr>
            <p:blipFill>
              <a:blip r:embed="rId4"/>
              <a:stretch>
                <a:fillRect/>
              </a:stretch>
            </p:blipFill>
            <p:spPr>
              <a:xfrm>
                <a:off x="3676743" y="2830015"/>
                <a:ext cx="233260" cy="233260"/>
              </a:xfrm>
              <a:prstGeom prst="rect">
                <a:avLst/>
              </a:prstGeom>
            </p:spPr>
          </p:pic>
          <p:pic>
            <p:nvPicPr>
              <p:cNvPr id="52" name="Picture 51">
                <a:extLst>
                  <a:ext uri="{FF2B5EF4-FFF2-40B4-BE49-F238E27FC236}">
                    <a16:creationId xmlns:a16="http://schemas.microsoft.com/office/drawing/2014/main" id="{147E9F8E-A026-467D-B4F9-2F23EA352D5A}"/>
                  </a:ext>
                </a:extLst>
              </p:cNvPr>
              <p:cNvPicPr>
                <a:picLocks noChangeAspect="1"/>
              </p:cNvPicPr>
              <p:nvPr/>
            </p:nvPicPr>
            <p:blipFill>
              <a:blip r:embed="rId4"/>
              <a:stretch>
                <a:fillRect/>
              </a:stretch>
            </p:blipFill>
            <p:spPr>
              <a:xfrm>
                <a:off x="3514882" y="3648654"/>
                <a:ext cx="233260" cy="233260"/>
              </a:xfrm>
              <a:prstGeom prst="rect">
                <a:avLst/>
              </a:prstGeom>
            </p:spPr>
          </p:pic>
          <p:pic>
            <p:nvPicPr>
              <p:cNvPr id="54" name="Picture 53">
                <a:extLst>
                  <a:ext uri="{FF2B5EF4-FFF2-40B4-BE49-F238E27FC236}">
                    <a16:creationId xmlns:a16="http://schemas.microsoft.com/office/drawing/2014/main" id="{CDC4571E-4BED-49DE-A5F8-F71085578582}"/>
                  </a:ext>
                </a:extLst>
              </p:cNvPr>
              <p:cNvPicPr>
                <a:picLocks noChangeAspect="1"/>
              </p:cNvPicPr>
              <p:nvPr/>
            </p:nvPicPr>
            <p:blipFill>
              <a:blip r:embed="rId4"/>
              <a:stretch>
                <a:fillRect/>
              </a:stretch>
            </p:blipFill>
            <p:spPr>
              <a:xfrm>
                <a:off x="4472774" y="3572068"/>
                <a:ext cx="233260" cy="233260"/>
              </a:xfrm>
              <a:prstGeom prst="rect">
                <a:avLst/>
              </a:prstGeom>
            </p:spPr>
          </p:pic>
          <p:pic>
            <p:nvPicPr>
              <p:cNvPr id="55" name="Picture 54">
                <a:extLst>
                  <a:ext uri="{FF2B5EF4-FFF2-40B4-BE49-F238E27FC236}">
                    <a16:creationId xmlns:a16="http://schemas.microsoft.com/office/drawing/2014/main" id="{E4EEE1E8-39BF-4168-B394-2D71C6786CBE}"/>
                  </a:ext>
                </a:extLst>
              </p:cNvPr>
              <p:cNvPicPr>
                <a:picLocks noChangeAspect="1"/>
              </p:cNvPicPr>
              <p:nvPr/>
            </p:nvPicPr>
            <p:blipFill>
              <a:blip r:embed="rId4"/>
              <a:stretch>
                <a:fillRect/>
              </a:stretch>
            </p:blipFill>
            <p:spPr>
              <a:xfrm>
                <a:off x="4211159" y="4410178"/>
                <a:ext cx="233260" cy="233260"/>
              </a:xfrm>
              <a:prstGeom prst="rect">
                <a:avLst/>
              </a:prstGeom>
            </p:spPr>
          </p:pic>
          <p:pic>
            <p:nvPicPr>
              <p:cNvPr id="56" name="Picture 55">
                <a:extLst>
                  <a:ext uri="{FF2B5EF4-FFF2-40B4-BE49-F238E27FC236}">
                    <a16:creationId xmlns:a16="http://schemas.microsoft.com/office/drawing/2014/main" id="{4E413ACF-44B7-40BD-9606-5F819C982267}"/>
                  </a:ext>
                </a:extLst>
              </p:cNvPr>
              <p:cNvPicPr>
                <a:picLocks noChangeAspect="1"/>
              </p:cNvPicPr>
              <p:nvPr/>
            </p:nvPicPr>
            <p:blipFill>
              <a:blip r:embed="rId4"/>
              <a:stretch>
                <a:fillRect/>
              </a:stretch>
            </p:blipFill>
            <p:spPr>
              <a:xfrm>
                <a:off x="5575138" y="3087465"/>
                <a:ext cx="233260" cy="233260"/>
              </a:xfrm>
              <a:prstGeom prst="rect">
                <a:avLst/>
              </a:prstGeom>
            </p:spPr>
          </p:pic>
          <p:pic>
            <p:nvPicPr>
              <p:cNvPr id="57" name="Picture 56">
                <a:extLst>
                  <a:ext uri="{FF2B5EF4-FFF2-40B4-BE49-F238E27FC236}">
                    <a16:creationId xmlns:a16="http://schemas.microsoft.com/office/drawing/2014/main" id="{11F9509D-4EB4-421B-884A-6F60EB5D75F9}"/>
                  </a:ext>
                </a:extLst>
              </p:cNvPr>
              <p:cNvPicPr>
                <a:picLocks noChangeAspect="1"/>
              </p:cNvPicPr>
              <p:nvPr/>
            </p:nvPicPr>
            <p:blipFill>
              <a:blip r:embed="rId4"/>
              <a:stretch>
                <a:fillRect/>
              </a:stretch>
            </p:blipFill>
            <p:spPr>
              <a:xfrm>
                <a:off x="5559684" y="3639554"/>
                <a:ext cx="233260" cy="233260"/>
              </a:xfrm>
              <a:prstGeom prst="rect">
                <a:avLst/>
              </a:prstGeom>
            </p:spPr>
          </p:pic>
          <p:pic>
            <p:nvPicPr>
              <p:cNvPr id="60" name="Picture 59">
                <a:extLst>
                  <a:ext uri="{FF2B5EF4-FFF2-40B4-BE49-F238E27FC236}">
                    <a16:creationId xmlns:a16="http://schemas.microsoft.com/office/drawing/2014/main" id="{0E8BCED0-A9D7-4B48-BCE9-D3ACD0A49E17}"/>
                  </a:ext>
                </a:extLst>
              </p:cNvPr>
              <p:cNvPicPr>
                <a:picLocks noChangeAspect="1"/>
              </p:cNvPicPr>
              <p:nvPr/>
            </p:nvPicPr>
            <p:blipFill>
              <a:blip r:embed="rId4"/>
              <a:stretch>
                <a:fillRect/>
              </a:stretch>
            </p:blipFill>
            <p:spPr>
              <a:xfrm>
                <a:off x="7462889" y="1185617"/>
                <a:ext cx="233260" cy="233260"/>
              </a:xfrm>
              <a:prstGeom prst="rect">
                <a:avLst/>
              </a:prstGeom>
            </p:spPr>
          </p:pic>
          <p:pic>
            <p:nvPicPr>
              <p:cNvPr id="61" name="Picture 60">
                <a:extLst>
                  <a:ext uri="{FF2B5EF4-FFF2-40B4-BE49-F238E27FC236}">
                    <a16:creationId xmlns:a16="http://schemas.microsoft.com/office/drawing/2014/main" id="{268A7902-8640-4862-832E-955F20D1FAD3}"/>
                  </a:ext>
                </a:extLst>
              </p:cNvPr>
              <p:cNvPicPr>
                <a:picLocks noChangeAspect="1"/>
              </p:cNvPicPr>
              <p:nvPr/>
            </p:nvPicPr>
            <p:blipFill>
              <a:blip r:embed="rId4"/>
              <a:stretch>
                <a:fillRect/>
              </a:stretch>
            </p:blipFill>
            <p:spPr>
              <a:xfrm>
                <a:off x="6683637" y="2596155"/>
                <a:ext cx="233260" cy="233260"/>
              </a:xfrm>
              <a:prstGeom prst="rect">
                <a:avLst/>
              </a:prstGeom>
            </p:spPr>
          </p:pic>
          <p:pic>
            <p:nvPicPr>
              <p:cNvPr id="62" name="Picture 61">
                <a:extLst>
                  <a:ext uri="{FF2B5EF4-FFF2-40B4-BE49-F238E27FC236}">
                    <a16:creationId xmlns:a16="http://schemas.microsoft.com/office/drawing/2014/main" id="{CF575D6E-6E3A-4AE5-A244-435D7F30D5BC}"/>
                  </a:ext>
                </a:extLst>
              </p:cNvPr>
              <p:cNvPicPr>
                <a:picLocks noChangeAspect="1"/>
              </p:cNvPicPr>
              <p:nvPr/>
            </p:nvPicPr>
            <p:blipFill>
              <a:blip r:embed="rId4"/>
              <a:stretch>
                <a:fillRect/>
              </a:stretch>
            </p:blipFill>
            <p:spPr>
              <a:xfrm>
                <a:off x="6906926" y="1910399"/>
                <a:ext cx="233260" cy="233260"/>
              </a:xfrm>
              <a:prstGeom prst="rect">
                <a:avLst/>
              </a:prstGeom>
            </p:spPr>
          </p:pic>
          <p:pic>
            <p:nvPicPr>
              <p:cNvPr id="63" name="Picture 62">
                <a:extLst>
                  <a:ext uri="{FF2B5EF4-FFF2-40B4-BE49-F238E27FC236}">
                    <a16:creationId xmlns:a16="http://schemas.microsoft.com/office/drawing/2014/main" id="{9F377232-67CA-4D38-AD5D-43B89142A1B3}"/>
                  </a:ext>
                </a:extLst>
              </p:cNvPr>
              <p:cNvPicPr>
                <a:picLocks noChangeAspect="1"/>
              </p:cNvPicPr>
              <p:nvPr/>
            </p:nvPicPr>
            <p:blipFill>
              <a:blip r:embed="rId4"/>
              <a:stretch>
                <a:fillRect/>
              </a:stretch>
            </p:blipFill>
            <p:spPr>
              <a:xfrm>
                <a:off x="4357322" y="2780925"/>
                <a:ext cx="233260" cy="233260"/>
              </a:xfrm>
              <a:prstGeom prst="rect">
                <a:avLst/>
              </a:prstGeom>
            </p:spPr>
          </p:pic>
        </p:grpSp>
      </p:grpSp>
      <p:grpSp>
        <p:nvGrpSpPr>
          <p:cNvPr id="8" name="PATRF CORS">
            <a:extLst>
              <a:ext uri="{FF2B5EF4-FFF2-40B4-BE49-F238E27FC236}">
                <a16:creationId xmlns:a16="http://schemas.microsoft.com/office/drawing/2014/main" id="{3DAB9985-9E58-4B3F-A6AB-343E89FE5897}"/>
              </a:ext>
            </a:extLst>
          </p:cNvPr>
          <p:cNvGrpSpPr/>
          <p:nvPr/>
        </p:nvGrpSpPr>
        <p:grpSpPr>
          <a:xfrm>
            <a:off x="1541590" y="2495524"/>
            <a:ext cx="461009" cy="713668"/>
            <a:chOff x="1541590" y="2495524"/>
            <a:chExt cx="461009" cy="713668"/>
          </a:xfrm>
        </p:grpSpPr>
        <p:pic>
          <p:nvPicPr>
            <p:cNvPr id="37" name="Picture 36">
              <a:extLst>
                <a:ext uri="{FF2B5EF4-FFF2-40B4-BE49-F238E27FC236}">
                  <a16:creationId xmlns:a16="http://schemas.microsoft.com/office/drawing/2014/main" id="{A83096AF-98A0-4E8C-926C-4847BA0653D4}"/>
                </a:ext>
              </a:extLst>
            </p:cNvPr>
            <p:cNvPicPr>
              <a:picLocks noChangeAspect="1"/>
            </p:cNvPicPr>
            <p:nvPr/>
          </p:nvPicPr>
          <p:blipFill>
            <a:blip r:embed="rId4"/>
            <a:stretch>
              <a:fillRect/>
            </a:stretch>
          </p:blipFill>
          <p:spPr>
            <a:xfrm>
              <a:off x="1541590" y="2495524"/>
              <a:ext cx="233260" cy="233260"/>
            </a:xfrm>
            <a:prstGeom prst="rect">
              <a:avLst/>
            </a:prstGeom>
          </p:spPr>
        </p:pic>
        <p:pic>
          <p:nvPicPr>
            <p:cNvPr id="38" name="Picture 37">
              <a:extLst>
                <a:ext uri="{FF2B5EF4-FFF2-40B4-BE49-F238E27FC236}">
                  <a16:creationId xmlns:a16="http://schemas.microsoft.com/office/drawing/2014/main" id="{19B3073E-B86F-46F2-934A-EB18AB4343A4}"/>
                </a:ext>
              </a:extLst>
            </p:cNvPr>
            <p:cNvPicPr>
              <a:picLocks noChangeAspect="1"/>
            </p:cNvPicPr>
            <p:nvPr/>
          </p:nvPicPr>
          <p:blipFill>
            <a:blip r:embed="rId4"/>
            <a:stretch>
              <a:fillRect/>
            </a:stretch>
          </p:blipFill>
          <p:spPr>
            <a:xfrm>
              <a:off x="1769339" y="2975932"/>
              <a:ext cx="233260" cy="233260"/>
            </a:xfrm>
            <a:prstGeom prst="rect">
              <a:avLst/>
            </a:prstGeom>
          </p:spPr>
        </p:pic>
      </p:grpSp>
      <p:sp>
        <p:nvSpPr>
          <p:cNvPr id="105" name="TextBox 104"/>
          <p:cNvSpPr txBox="1"/>
          <p:nvPr/>
        </p:nvSpPr>
        <p:spPr>
          <a:xfrm>
            <a:off x="0" y="0"/>
            <a:ext cx="9144000" cy="566928"/>
          </a:xfrm>
          <a:prstGeom prst="rect">
            <a:avLst/>
          </a:prstGeom>
          <a:solidFill>
            <a:schemeClr val="bg1"/>
          </a:solidFill>
        </p:spPr>
        <p:txBody>
          <a:bodyPr wrap="square" rtlCol="0">
            <a:noAutofit/>
          </a:bodyPr>
          <a:lstStyle/>
          <a:p>
            <a:pPr algn="ctr" defTabSz="342900" fontAlgn="base">
              <a:spcBef>
                <a:spcPct val="0"/>
              </a:spcBef>
              <a:spcAft>
                <a:spcPct val="0"/>
              </a:spcAft>
              <a:defRPr/>
            </a:pPr>
            <a:r>
              <a:rPr lang="en-US" sz="3000" b="1" dirty="0">
                <a:solidFill>
                  <a:srgbClr val="00B0F0"/>
                </a:solidFill>
                <a:latin typeface="Cambria" panose="02040503050406030204" pitchFamily="18" charset="0"/>
                <a:ea typeface="Cambria" panose="02040503050406030204" pitchFamily="18" charset="0"/>
              </a:rPr>
              <a:t>ITRF</a:t>
            </a:r>
            <a:r>
              <a:rPr lang="en-US" sz="3000" dirty="0">
                <a:solidFill>
                  <a:prstClr val="black"/>
                </a:solidFill>
                <a:latin typeface="Cambria" panose="02040503050406030204" pitchFamily="18" charset="0"/>
                <a:ea typeface="Cambria" panose="02040503050406030204" pitchFamily="18" charset="0"/>
              </a:rPr>
              <a:t> or </a:t>
            </a:r>
            <a:r>
              <a:rPr lang="en-US" sz="3000" b="1" dirty="0">
                <a:solidFill>
                  <a:srgbClr val="FF0000"/>
                </a:solidFill>
                <a:latin typeface="Cambria" panose="02040503050406030204" pitchFamily="18" charset="0"/>
                <a:ea typeface="Cambria" panose="02040503050406030204" pitchFamily="18" charset="0"/>
              </a:rPr>
              <a:t>NATRF</a:t>
            </a:r>
            <a:endParaRPr lang="en-US" sz="3000" dirty="0">
              <a:solidFill>
                <a:prstClr val="black"/>
              </a:solidFill>
              <a:latin typeface="Cambria" panose="02040503050406030204" pitchFamily="18" charset="0"/>
              <a:ea typeface="Cambria" panose="02040503050406030204" pitchFamily="18" charset="0"/>
            </a:endParaRPr>
          </a:p>
        </p:txBody>
      </p:sp>
      <p:sp>
        <p:nvSpPr>
          <p:cNvPr id="26" name="object 2"/>
          <p:cNvSpPr txBox="1">
            <a:spLocks noGrp="1"/>
          </p:cNvSpPr>
          <p:nvPr>
            <p:ph type="title" idx="4294967295"/>
          </p:nvPr>
        </p:nvSpPr>
        <p:spPr>
          <a:xfrm>
            <a:off x="3241675" y="561975"/>
            <a:ext cx="2660650" cy="566738"/>
          </a:xfrm>
          <a:prstGeom prst="rect">
            <a:avLst/>
          </a:prstGeom>
          <a:solidFill>
            <a:schemeClr val="bg1"/>
          </a:solidFill>
        </p:spPr>
        <p:txBody>
          <a:bodyPr vert="horz" wrap="square" lIns="0" tIns="12065" rIns="0" bIns="0" numCol="1" rtlCol="0" anchor="ctr" anchorCtr="0" compatLnSpc="1">
            <a:prstTxWarp prst="textNoShape">
              <a:avLst/>
            </a:prstTxWarp>
            <a:spAutoFit/>
          </a:bodyPr>
          <a:lstStyle/>
          <a:p>
            <a:pPr marL="12700">
              <a:spcBef>
                <a:spcPts val="95"/>
              </a:spcBef>
            </a:pPr>
            <a:r>
              <a:rPr lang="en-US" sz="3600" spc="-10" dirty="0">
                <a:cs typeface="Calibri"/>
              </a:rPr>
              <a:t>Plate-Fixed</a:t>
            </a:r>
          </a:p>
        </p:txBody>
      </p:sp>
      <p:grpSp>
        <p:nvGrpSpPr>
          <p:cNvPr id="11" name="Group 10">
            <a:extLst>
              <a:ext uri="{FF2B5EF4-FFF2-40B4-BE49-F238E27FC236}">
                <a16:creationId xmlns:a16="http://schemas.microsoft.com/office/drawing/2014/main" id="{9793A450-9891-4F05-8413-3ABAADD8EA99}"/>
              </a:ext>
            </a:extLst>
          </p:cNvPr>
          <p:cNvGrpSpPr/>
          <p:nvPr/>
        </p:nvGrpSpPr>
        <p:grpSpPr>
          <a:xfrm>
            <a:off x="7866035" y="4696555"/>
            <a:ext cx="1197283" cy="369332"/>
            <a:chOff x="7866035" y="4752702"/>
            <a:chExt cx="1197283" cy="369332"/>
          </a:xfrm>
        </p:grpSpPr>
        <p:sp>
          <p:nvSpPr>
            <p:cNvPr id="10" name="TextBox 9">
              <a:extLst>
                <a:ext uri="{FF2B5EF4-FFF2-40B4-BE49-F238E27FC236}">
                  <a16:creationId xmlns:a16="http://schemas.microsoft.com/office/drawing/2014/main" id="{0745DB5C-109A-4087-AC9E-EEB91AC91A38}"/>
                </a:ext>
              </a:extLst>
            </p:cNvPr>
            <p:cNvSpPr txBox="1"/>
            <p:nvPr/>
          </p:nvSpPr>
          <p:spPr>
            <a:xfrm>
              <a:off x="7866035" y="4752702"/>
              <a:ext cx="1197283" cy="369332"/>
            </a:xfrm>
            <a:prstGeom prst="rect">
              <a:avLst/>
            </a:prstGeom>
            <a:solidFill>
              <a:schemeClr val="bg1"/>
            </a:solidFill>
            <a:ln>
              <a:solidFill>
                <a:schemeClr val="tx1"/>
              </a:solidFill>
            </a:ln>
          </p:spPr>
          <p:txBody>
            <a:bodyPr wrap="square" rtlCol="0">
              <a:spAutoFit/>
            </a:bodyPr>
            <a:lstStyle/>
            <a:p>
              <a:r>
                <a:rPr lang="en-US" dirty="0">
                  <a:latin typeface="Cambria" panose="02040503050406030204" pitchFamily="18" charset="0"/>
                  <a:ea typeface="Cambria" panose="02040503050406030204" pitchFamily="18" charset="0"/>
                </a:rPr>
                <a:t>      = CORS</a:t>
              </a:r>
            </a:p>
          </p:txBody>
        </p:sp>
        <p:pic>
          <p:nvPicPr>
            <p:cNvPr id="64" name="Picture 63">
              <a:extLst>
                <a:ext uri="{FF2B5EF4-FFF2-40B4-BE49-F238E27FC236}">
                  <a16:creationId xmlns:a16="http://schemas.microsoft.com/office/drawing/2014/main" id="{7B10418A-B0E7-460F-9B1D-3555BFF611D8}"/>
                </a:ext>
              </a:extLst>
            </p:cNvPr>
            <p:cNvPicPr>
              <a:picLocks noChangeAspect="1"/>
            </p:cNvPicPr>
            <p:nvPr/>
          </p:nvPicPr>
          <p:blipFill>
            <a:blip r:embed="rId4"/>
            <a:stretch>
              <a:fillRect/>
            </a:stretch>
          </p:blipFill>
          <p:spPr>
            <a:xfrm>
              <a:off x="7956300" y="4830849"/>
              <a:ext cx="233260" cy="233260"/>
            </a:xfrm>
            <a:prstGeom prst="rect">
              <a:avLst/>
            </a:prstGeom>
          </p:spPr>
        </p:pic>
      </p:grpSp>
    </p:spTree>
    <p:extLst>
      <p:ext uri="{BB962C8B-B14F-4D97-AF65-F5344CB8AC3E}">
        <p14:creationId xmlns:p14="http://schemas.microsoft.com/office/powerpoint/2010/main" val="1925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600000">
                                      <p:cBhvr>
                                        <p:cTn id="11" dur="5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ph idx="1"/>
          </p:nvPr>
        </p:nvSpPr>
        <p:spPr>
          <a:xfrm>
            <a:off x="244366" y="870802"/>
            <a:ext cx="8789275" cy="3889589"/>
          </a:xfrm>
        </p:spPr>
        <p:txBody>
          <a:bodyPr>
            <a:noAutofit/>
          </a:bodyPr>
          <a:lstStyle/>
          <a:p>
            <a:pPr marL="0" indent="0">
              <a:buNone/>
            </a:pPr>
            <a:r>
              <a:rPr lang="en-US" sz="4000" b="1" dirty="0"/>
              <a:t>Epoch</a:t>
            </a:r>
            <a:endParaRPr lang="en-US" sz="2000" b="1" dirty="0"/>
          </a:p>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a:t>
            </a:r>
            <a:r>
              <a:rPr lang="en-US" dirty="0">
                <a:solidFill>
                  <a:schemeClr val="tx1">
                    <a:lumMod val="50000"/>
                    <a:lumOff val="50000"/>
                  </a:schemeClr>
                </a:solidFill>
                <a:latin typeface="Cambria" panose="02040503050406030204" pitchFamily="18" charset="0"/>
                <a:ea typeface="Cambria" panose="02040503050406030204" pitchFamily="18" charset="0"/>
              </a:rPr>
              <a:t>… </a:t>
            </a:r>
            <a:r>
              <a:rPr lang="en-US" i="1" dirty="0">
                <a:solidFill>
                  <a:schemeClr val="tx1">
                    <a:lumMod val="50000"/>
                    <a:lumOff val="50000"/>
                  </a:schemeClr>
                </a:solidFill>
                <a:latin typeface="Cambria" panose="02040503050406030204" pitchFamily="18" charset="0"/>
                <a:ea typeface="Cambria" panose="02040503050406030204" pitchFamily="18" charset="0"/>
              </a:rPr>
              <a:t>to-may-to, to-</a:t>
            </a:r>
            <a:r>
              <a:rPr lang="en-US" i="1" dirty="0" err="1">
                <a:solidFill>
                  <a:schemeClr val="tx1">
                    <a:lumMod val="50000"/>
                    <a:lumOff val="50000"/>
                  </a:schemeClr>
                </a:solidFill>
                <a:latin typeface="Cambria" panose="02040503050406030204" pitchFamily="18" charset="0"/>
                <a:ea typeface="Cambria" panose="02040503050406030204" pitchFamily="18" charset="0"/>
              </a:rPr>
              <a:t>mah</a:t>
            </a:r>
            <a:r>
              <a:rPr lang="en-US" i="1" dirty="0">
                <a:solidFill>
                  <a:schemeClr val="tx1">
                    <a:lumMod val="50000"/>
                    <a:lumOff val="50000"/>
                  </a:schemeClr>
                </a:solidFill>
                <a:latin typeface="Cambria" panose="02040503050406030204" pitchFamily="18" charset="0"/>
                <a:ea typeface="Cambria" panose="02040503050406030204" pitchFamily="18" charset="0"/>
              </a:rPr>
              <a:t>-to</a:t>
            </a:r>
          </a:p>
          <a:p>
            <a:r>
              <a:rPr lang="en-US" b="1" dirty="0"/>
              <a:t>an instant of time; a moment in time</a:t>
            </a:r>
          </a:p>
          <a:p>
            <a:r>
              <a:rPr lang="en-US" dirty="0">
                <a:latin typeface="Cambria" panose="02040503050406030204" pitchFamily="18" charset="0"/>
                <a:ea typeface="Cambria" panose="02040503050406030204" pitchFamily="18" charset="0"/>
              </a:rPr>
              <a:t>astronomy &amp; geodesy use a decimal date</a:t>
            </a:r>
          </a:p>
          <a:p>
            <a:pPr lvl="1"/>
            <a:r>
              <a:rPr lang="en-US" dirty="0">
                <a:latin typeface="Cambria" panose="02040503050406030204" pitchFamily="18" charset="0"/>
                <a:ea typeface="Cambria" panose="02040503050406030204" pitchFamily="18" charset="0"/>
              </a:rPr>
              <a:t>2021.4762 = 23 June 2021 @ 19:16:00</a:t>
            </a:r>
          </a:p>
          <a:p>
            <a:pPr lvl="1"/>
            <a:r>
              <a:rPr lang="en-US" dirty="0">
                <a:latin typeface="Cambria" panose="02040503050406030204" pitchFamily="18" charset="0"/>
                <a:ea typeface="Cambria" panose="02040503050406030204" pitchFamily="18" charset="0"/>
              </a:rPr>
              <a:t>using epochs is important, not your format</a:t>
            </a:r>
          </a:p>
          <a:p>
            <a:pPr lvl="2"/>
            <a:r>
              <a:rPr lang="en-US" dirty="0">
                <a:latin typeface="Cambria" panose="02040503050406030204" pitchFamily="18" charset="0"/>
                <a:ea typeface="Cambria" panose="02040503050406030204" pitchFamily="18" charset="0"/>
              </a:rPr>
              <a:t>start preparing to assign epochs to your data</a:t>
            </a:r>
            <a:endParaRPr lang="en-US" sz="2800" dirty="0">
              <a:latin typeface="Cambria" panose="02040503050406030204" pitchFamily="18" charset="0"/>
              <a:ea typeface="Cambria" panose="02040503050406030204" pitchFamily="18" charset="0"/>
            </a:endParaRPr>
          </a:p>
        </p:txBody>
      </p:sp>
      <p:sp>
        <p:nvSpPr>
          <p:cNvPr id="18" name="Title 1"/>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Tahoma" panose="020B0604030504040204" pitchFamily="34" charset="0"/>
                <a:cs typeface="Tahoma" panose="020B0604030504040204" pitchFamily="34" charset="0"/>
              </a:rPr>
              <a:t>Terminology – Time/4D</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ＭＳ Ｐゴシック" charset="0"/>
              <a:cs typeface="Times New Roman" pitchFamily="18" charset="0"/>
            </a:endParaRPr>
          </a:p>
        </p:txBody>
      </p:sp>
    </p:spTree>
    <p:custDataLst>
      <p:tags r:id="rId1"/>
    </p:custDataLst>
    <p:extLst>
      <p:ext uri="{BB962C8B-B14F-4D97-AF65-F5344CB8AC3E}">
        <p14:creationId xmlns:p14="http://schemas.microsoft.com/office/powerpoint/2010/main" val="9049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datasheet">
            <a:extLst>
              <a:ext uri="{FF2B5EF4-FFF2-40B4-BE49-F238E27FC236}">
                <a16:creationId xmlns:a16="http://schemas.microsoft.com/office/drawing/2014/main" id="{C5F4CFF0-836A-4FB3-AC6F-FEB7A8E73C9B}"/>
              </a:ext>
            </a:extLst>
          </p:cNvPr>
          <p:cNvPicPr>
            <a:picLocks noChangeAspect="1"/>
          </p:cNvPicPr>
          <p:nvPr/>
        </p:nvPicPr>
        <p:blipFill rotWithShape="1">
          <a:blip r:embed="rId4"/>
          <a:srcRect b="215" t="123"/>
          <a:stretch/>
        </p:blipFill>
        <p:spPr>
          <a:xfrm>
            <a:off x="141140" y="439755"/>
            <a:ext cx="8859504" cy="3017820"/>
          </a:xfrm>
          <a:prstGeom prst="rect">
            <a:avLst/>
          </a:prstGeom>
          <a:ln w="25400">
            <a:solidFill>
              <a:schemeClr val="bg1">
                <a:lumMod val="65000"/>
              </a:schemeClr>
            </a:solidFill>
          </a:ln>
        </p:spPr>
      </p:pic>
      <p:sp>
        <p:nvSpPr>
          <p:cNvPr id="8" name="Rounded Rectangle 18">
            <a:extLst>
              <a:ext uri="{FF2B5EF4-FFF2-40B4-BE49-F238E27FC236}">
                <a16:creationId xmlns:a16="http://schemas.microsoft.com/office/drawing/2014/main" id="{F71F7EF1-E122-44D7-AB10-3930D894C5AB}"/>
              </a:ext>
            </a:extLst>
          </p:cNvPr>
          <p:cNvSpPr/>
          <p:nvPr/>
        </p:nvSpPr>
        <p:spPr>
          <a:xfrm>
            <a:off x="1009651" y="2809875"/>
            <a:ext cx="3688424" cy="371475"/>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81381684"/>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PUS solution report">
            <a:extLst>
              <a:ext uri="{FF2B5EF4-FFF2-40B4-BE49-F238E27FC236}">
                <a16:creationId xmlns:a16="http://schemas.microsoft.com/office/drawing/2014/main" id="{D2E0B807-A2D0-4237-82C8-31393469B917}"/>
              </a:ext>
            </a:extLst>
          </p:cNvPr>
          <p:cNvPicPr>
            <a:picLocks noChangeAspect="1"/>
          </p:cNvPicPr>
          <p:nvPr/>
        </p:nvPicPr>
        <p:blipFill rotWithShape="1">
          <a:blip r:embed="rId4">
            <a:extLst>
              <a:ext uri="{28A0092B-C50C-407E-A947-70E740481C1C}">
                <a14:useLocalDpi xmlns:a14="http://schemas.microsoft.com/office/drawing/2010/main" val="0"/>
              </a:ext>
            </a:extLst>
          </a:blip>
          <a:srcRect b="52" l="51" r="81" t="189"/>
          <a:stretch/>
        </p:blipFill>
        <p:spPr>
          <a:xfrm>
            <a:off x="1241311" y="22588"/>
            <a:ext cx="6668181" cy="5091103"/>
          </a:xfrm>
          <a:prstGeom prst="rect">
            <a:avLst/>
          </a:prstGeom>
          <a:ln w="25400">
            <a:solidFill>
              <a:schemeClr val="tx1"/>
            </a:solidFill>
          </a:ln>
        </p:spPr>
      </p:pic>
      <p:sp>
        <p:nvSpPr>
          <p:cNvPr id="5" name="Rounded Rectangle 8">
            <a:extLst>
              <a:ext uri="{FF2B5EF4-FFF2-40B4-BE49-F238E27FC236}">
                <a16:creationId xmlns:a16="http://schemas.microsoft.com/office/drawing/2014/main" id="{AC3FD8DB-C2A5-48FA-A52B-41937B5B0BFB}"/>
              </a:ext>
            </a:extLst>
          </p:cNvPr>
          <p:cNvSpPr/>
          <p:nvPr/>
        </p:nvSpPr>
        <p:spPr>
          <a:xfrm>
            <a:off x="5576548" y="2947313"/>
            <a:ext cx="2332944" cy="449036"/>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6" name="Rounded Rectangle 4">
            <a:extLst>
              <a:ext uri="{FF2B5EF4-FFF2-40B4-BE49-F238E27FC236}">
                <a16:creationId xmlns:a16="http://schemas.microsoft.com/office/drawing/2014/main" id="{599BF4FF-C619-462F-A6DF-9ACA46C67905}"/>
              </a:ext>
            </a:extLst>
          </p:cNvPr>
          <p:cNvSpPr/>
          <p:nvPr/>
        </p:nvSpPr>
        <p:spPr>
          <a:xfrm>
            <a:off x="2155372" y="2947313"/>
            <a:ext cx="2503714" cy="449036"/>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4572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panose="020B0604020202020204" typeface="Arial"/>
              <a:ea typeface="+mn-ea"/>
              <a:cs typeface="+mn-cs"/>
            </a:endParaRPr>
          </a:p>
        </p:txBody>
      </p:sp>
      <p:sp>
        <p:nvSpPr>
          <p:cNvPr id="2" name="TextBox 1">
            <a:extLst>
              <a:ext uri="{FF2B5EF4-FFF2-40B4-BE49-F238E27FC236}">
                <a16:creationId xmlns:a16="http://schemas.microsoft.com/office/drawing/2014/main" id="{3F9088AC-1686-4808-BCEB-DBB655FEE0D0}"/>
              </a:ext>
            </a:extLst>
          </p:cNvPr>
          <p:cNvSpPr txBox="1"/>
          <p:nvPr/>
        </p:nvSpPr>
        <p:spPr>
          <a:xfrm>
            <a:off x="621847" y="2169091"/>
            <a:ext cx="3067050" cy="640784"/>
          </a:xfrm>
          <a:prstGeom prst="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Reference Epoch</a:t>
            </a:r>
          </a:p>
        </p:txBody>
      </p:sp>
      <p:sp>
        <p:nvSpPr>
          <p:cNvPr id="7" name="TextBox 6">
            <a:extLst>
              <a:ext uri="{FF2B5EF4-FFF2-40B4-BE49-F238E27FC236}">
                <a16:creationId xmlns:a16="http://schemas.microsoft.com/office/drawing/2014/main" id="{19BEBFD8-A8E3-48CB-AAE9-DEED8BB54427}"/>
              </a:ext>
            </a:extLst>
          </p:cNvPr>
          <p:cNvSpPr txBox="1"/>
          <p:nvPr/>
        </p:nvSpPr>
        <p:spPr>
          <a:xfrm>
            <a:off x="5978639" y="2196187"/>
            <a:ext cx="3067050" cy="640784"/>
          </a:xfrm>
          <a:prstGeom prst="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4572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Survey Epoch</a:t>
            </a:r>
          </a:p>
        </p:txBody>
      </p:sp>
    </p:spTree>
    <p:custDataLst>
      <p:tags r:id="rId1"/>
    </p:custDataLst>
    <p:extLst>
      <p:ext uri="{BB962C8B-B14F-4D97-AF65-F5344CB8AC3E}">
        <p14:creationId xmlns:p14="http://schemas.microsoft.com/office/powerpoint/2010/main" val="209551675"/>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4">
                                  <p:stCondLst>
                                    <p:cond delay="250"/>
                                  </p:stCondLst>
                                  <p:childTnLst>
                                    <p:set>
                                      <p:cBhvr>
                                        <p:cTn dur="1" fill="hold" id="6">
                                          <p:stCondLst>
                                            <p:cond delay="0"/>
                                          </p:stCondLst>
                                        </p:cTn>
                                        <p:tgtEl>
                                          <p:spTgt spid="6"/>
                                        </p:tgtEl>
                                        <p:attrNameLst>
                                          <p:attrName>style.visibility</p:attrName>
                                        </p:attrNameLst>
                                      </p:cBhvr>
                                      <p:to>
                                        <p:strVal val="visible"/>
                                      </p:to>
                                    </p:set>
                                    <p:animEffect filter="wheel(4)" transition="in">
                                      <p:cBhvr>
                                        <p:cTn dur="2000" id="7"/>
                                        <p:tgtEl>
                                          <p:spTgt spid="6"/>
                                        </p:tgtEl>
                                      </p:cBhvr>
                                    </p:animEffect>
                                  </p:childTnLst>
                                </p:cTn>
                              </p:par>
                            </p:childTnLst>
                          </p:cTn>
                        </p:par>
                        <p:par>
                          <p:cTn fill="hold" id="8">
                            <p:stCondLst>
                              <p:cond delay="2250"/>
                            </p:stCondLst>
                            <p:childTnLst>
                              <p:par>
                                <p:cTn fill="hold" grpId="0" id="9" nodeType="afterEffect" presetClass="entr" presetID="21" presetSubtype="4">
                                  <p:stCondLst>
                                    <p:cond delay="1000"/>
                                  </p:stCondLst>
                                  <p:childTnLst>
                                    <p:set>
                                      <p:cBhvr>
                                        <p:cTn dur="1" fill="hold" id="10">
                                          <p:stCondLst>
                                            <p:cond delay="0"/>
                                          </p:stCondLst>
                                        </p:cTn>
                                        <p:tgtEl>
                                          <p:spTgt spid="5"/>
                                        </p:tgtEl>
                                        <p:attrNameLst>
                                          <p:attrName>style.visibility</p:attrName>
                                        </p:attrNameLst>
                                      </p:cBhvr>
                                      <p:to>
                                        <p:strVal val="visible"/>
                                      </p:to>
                                    </p:set>
                                    <p:animEffect filter="wheel(4)" transition="in">
                                      <p:cBhvr>
                                        <p:cTn dur="2000" id="11"/>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6"/>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talic note"/>
          <p:cNvSpPr txBox="1"/>
          <p:nvPr/>
        </p:nvSpPr>
        <p:spPr bwMode="auto">
          <a:xfrm>
            <a:off x="1143000" y="4480118"/>
            <a:ext cx="6858000" cy="438582"/>
          </a:xfrm>
          <a:prstGeom prst="rect">
            <a:avLst/>
          </a:prstGeom>
          <a:noFill/>
          <a:ln w="9525">
            <a:noFill/>
            <a:miter lim="800000"/>
            <a:headEnd/>
            <a:tailEnd/>
          </a:ln>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250" b="0" i="1" u="none" strike="noStrike" kern="1200" cap="none" spc="-15" normalizeH="0" baseline="0" noProof="0" dirty="0">
                <a:ln>
                  <a:noFill/>
                </a:ln>
                <a:solidFill>
                  <a:prstClr val="black"/>
                </a:solidFill>
                <a:effectLst/>
                <a:uLnTx/>
                <a:uFill>
                  <a:solidFill>
                    <a:srgbClr val="000000"/>
                  </a:solidFill>
                </a:uFill>
                <a:latin typeface="Cambria" panose="02040503050406030204" pitchFamily="18" charset="0"/>
                <a:ea typeface="ＭＳ Ｐゴシック" pitchFamily="34" charset="-128"/>
                <a:cs typeface="Calibri"/>
              </a:rPr>
              <a:t>First let’s look at complete nomenclature…</a:t>
            </a:r>
            <a:endParaRPr kumimoji="0" lang="en-US" sz="18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5" name="body text"/>
          <p:cNvSpPr txBox="1">
            <a:spLocks/>
          </p:cNvSpPr>
          <p:nvPr/>
        </p:nvSpPr>
        <p:spPr bwMode="auto">
          <a:xfrm>
            <a:off x="1143001" y="1981084"/>
            <a:ext cx="6858000" cy="1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If you use NAD83 you’re already using one, but perhaps unaware.</a:t>
            </a:r>
          </a:p>
        </p:txBody>
      </p:sp>
      <p:sp>
        <p:nvSpPr>
          <p:cNvPr id="3" name="Title 2"/>
          <p:cNvSpPr>
            <a:spLocks noGrp="1"/>
          </p:cNvSpPr>
          <p:nvPr>
            <p:ph type="title" idx="4294967295"/>
          </p:nvPr>
        </p:nvSpPr>
        <p:spPr>
          <a:xfrm>
            <a:off x="1143000" y="328613"/>
            <a:ext cx="6858000" cy="1914525"/>
          </a:xfrm>
        </p:spPr>
        <p:txBody>
          <a:bodyPr/>
          <a:lstStyle/>
          <a:p>
            <a:pPr marL="12700">
              <a:spcBef>
                <a:spcPts val="0"/>
              </a:spcBef>
              <a:buSzPct val="159375"/>
              <a:tabLst>
                <a:tab pos="297808" algn="l"/>
                <a:tab pos="298442" algn="l"/>
              </a:tabLst>
            </a:pPr>
            <a:r>
              <a:rPr lang="en-US" sz="4050" i="1" spc="-15" dirty="0">
                <a:uFill>
                  <a:solidFill>
                    <a:srgbClr val="C00000"/>
                  </a:solidFill>
                </a:uFill>
                <a:latin typeface="Cambria" panose="02040503050406030204" pitchFamily="18" charset="0"/>
                <a:cs typeface="Arial Black"/>
              </a:rPr>
              <a:t>What is a Reference Epoch?</a:t>
            </a:r>
          </a:p>
        </p:txBody>
      </p:sp>
    </p:spTree>
    <p:extLst>
      <p:ext uri="{BB962C8B-B14F-4D97-AF65-F5344CB8AC3E}">
        <p14:creationId xmlns:p14="http://schemas.microsoft.com/office/powerpoint/2010/main" val="2464037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12" y="1082187"/>
            <a:ext cx="6857999" cy="71558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p:txBody>
      </p:sp>
      <p:sp>
        <p:nvSpPr>
          <p:cNvPr id="5" name="Right Brace 4"/>
          <p:cNvSpPr/>
          <p:nvPr/>
        </p:nvSpPr>
        <p:spPr>
          <a:xfrm rot="5400000">
            <a:off x="2122686" y="1171780"/>
            <a:ext cx="278045" cy="1396088"/>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Right Brace 5"/>
          <p:cNvSpPr/>
          <p:nvPr/>
        </p:nvSpPr>
        <p:spPr>
          <a:xfrm rot="5400000">
            <a:off x="3569562" y="1165696"/>
            <a:ext cx="285249" cy="1415459"/>
          </a:xfrm>
          <a:prstGeom prst="rightBrace">
            <a:avLst>
              <a:gd name="adj1" fmla="val 51265"/>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Right Brace 6"/>
          <p:cNvSpPr/>
          <p:nvPr/>
        </p:nvSpPr>
        <p:spPr>
          <a:xfrm rot="5400000">
            <a:off x="5925321" y="263882"/>
            <a:ext cx="292456" cy="3224284"/>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63664" y="2032944"/>
            <a:ext cx="1396088" cy="64633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Geometric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Datum</a:t>
            </a:r>
          </a:p>
        </p:txBody>
      </p:sp>
      <p:sp>
        <p:nvSpPr>
          <p:cNvPr id="11" name="TextBox 10"/>
          <p:cNvSpPr txBox="1"/>
          <p:nvPr/>
        </p:nvSpPr>
        <p:spPr>
          <a:xfrm>
            <a:off x="3004457" y="2030331"/>
            <a:ext cx="1415459"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Realization</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(aka Datum Tag)</a:t>
            </a:r>
          </a:p>
        </p:txBody>
      </p:sp>
      <p:sp>
        <p:nvSpPr>
          <p:cNvPr id="12" name="TextBox 11"/>
          <p:cNvSpPr txBox="1"/>
          <p:nvPr/>
        </p:nvSpPr>
        <p:spPr>
          <a:xfrm>
            <a:off x="4487709" y="2031882"/>
            <a:ext cx="3195981"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Epoch</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the case of NAD83, a Reference Epoch)</a:t>
            </a:r>
          </a:p>
        </p:txBody>
      </p:sp>
      <p:sp>
        <p:nvSpPr>
          <p:cNvPr id="13" name="TextBox 12">
            <a:extLst>
              <a:ext uri="{FF2B5EF4-FFF2-40B4-BE49-F238E27FC236}">
                <a16:creationId xmlns:a16="http://schemas.microsoft.com/office/drawing/2014/main" id="{D42BE4B3-ACB9-4B4D-9C6E-F8D905DBEF0D}"/>
              </a:ext>
            </a:extLst>
          </p:cNvPr>
          <p:cNvSpPr txBox="1"/>
          <p:nvPr/>
        </p:nvSpPr>
        <p:spPr>
          <a:xfrm>
            <a:off x="2436107" y="3308522"/>
            <a:ext cx="4271786" cy="1646605"/>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p:txBody>
      </p:sp>
      <p:sp>
        <p:nvSpPr>
          <p:cNvPr id="14" name="TextBox 13"/>
          <p:cNvSpPr txBox="1"/>
          <p:nvPr/>
        </p:nvSpPr>
        <p:spPr>
          <a:xfrm>
            <a:off x="2436107" y="2893364"/>
            <a:ext cx="4271785" cy="461665"/>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Other NAD83 Reference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Complete NAD83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5681048" y="2821067"/>
            <a:ext cx="3378021" cy="2487861"/>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2005.00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NATRF2022 epoch 2020.00</a:t>
            </a:r>
          </a:p>
        </p:txBody>
      </p:sp>
    </p:spTree>
    <p:extLst>
      <p:ext uri="{BB962C8B-B14F-4D97-AF65-F5344CB8AC3E}">
        <p14:creationId xmlns:p14="http://schemas.microsoft.com/office/powerpoint/2010/main" val="420632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20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20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fade">
                                      <p:cBhvr>
                                        <p:cTn id="40" dur="1000"/>
                                        <p:tgtEl>
                                          <p:spTgt spid="1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20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fade">
                                      <p:cBhvr>
                                        <p:cTn id="45" dur="1000"/>
                                        <p:tgtEl>
                                          <p:spTgt spid="1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20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fade">
                                      <p:cBhvr>
                                        <p:cTn id="50" dur="1000"/>
                                        <p:tgtEl>
                                          <p:spTgt spid="1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p:bldP spid="12" grpId="0"/>
      <p:bldP spid="13" grpId="0" uiExpand="1" build="p"/>
      <p:bldP spid="14" grpId="0"/>
      <p:bldP spid="15" grpId="0"/>
    </p:bldLst>
  </p:timing>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ext"/>
          <p:cNvSpPr>
            <a:spLocks noGrp="1"/>
          </p:cNvSpPr>
          <p:nvPr>
            <p:ph idx="1"/>
          </p:nvPr>
        </p:nvSpPr>
        <p:spPr>
          <a:xfrm>
            <a:off x="1485900" y="992985"/>
            <a:ext cx="6172200" cy="1378741"/>
          </a:xfrm>
        </p:spPr>
        <p:txBody>
          <a:bodyPr/>
          <a:lstStyle/>
          <a:p>
            <a:r>
              <a:rPr dirty="0" lang="en-US">
                <a:latin charset="0" panose="02040503050406030204" pitchFamily="18" typeface="Cambria"/>
                <a:ea charset="0" panose="02040503050406030204" pitchFamily="18" typeface="Cambria"/>
              </a:rPr>
              <a:t>eh-puck? </a:t>
            </a:r>
            <a:r>
              <a:rPr dirty="0" err="1" lang="en-US">
                <a:latin charset="0" panose="02040503050406030204" pitchFamily="18" typeface="Cambria"/>
                <a:ea charset="0" panose="02040503050406030204" pitchFamily="18" typeface="Cambria"/>
              </a:rPr>
              <a:t>ee</a:t>
            </a:r>
            <a:r>
              <a:rPr dirty="0" lang="en-US">
                <a:latin charset="0" panose="02040503050406030204" pitchFamily="18" typeface="Cambria"/>
                <a:ea charset="0" panose="02040503050406030204" pitchFamily="18" typeface="Cambria"/>
              </a:rPr>
              <a:t>-pock? </a:t>
            </a:r>
            <a:r>
              <a:rPr dirty="0" lang="en-US">
                <a:solidFill>
                  <a:schemeClr val="tx1">
                    <a:lumMod val="50000"/>
                    <a:lumOff val="50000"/>
                  </a:schemeClr>
                </a:solidFill>
                <a:latin charset="0" panose="02040503050406030204" pitchFamily="18" typeface="Cambria"/>
                <a:ea charset="0" panose="02040503050406030204" pitchFamily="18" typeface="Cambria"/>
              </a:rPr>
              <a:t>… </a:t>
            </a:r>
            <a:r>
              <a:rPr dirty="0" i="1" lang="en-US">
                <a:solidFill>
                  <a:schemeClr val="tx1">
                    <a:lumMod val="50000"/>
                    <a:lumOff val="50000"/>
                  </a:schemeClr>
                </a:solidFill>
                <a:latin charset="0" panose="02040503050406030204" pitchFamily="18" typeface="Cambria"/>
                <a:ea charset="0" panose="02040503050406030204" pitchFamily="18" typeface="Cambria"/>
              </a:rPr>
              <a:t>to-may-to, to-</a:t>
            </a:r>
            <a:r>
              <a:rPr dirty="0" err="1" i="1" lang="en-US">
                <a:solidFill>
                  <a:schemeClr val="tx1">
                    <a:lumMod val="50000"/>
                    <a:lumOff val="50000"/>
                  </a:schemeClr>
                </a:solidFill>
                <a:latin charset="0" panose="02040503050406030204" pitchFamily="18" typeface="Cambria"/>
                <a:ea charset="0" panose="02040503050406030204" pitchFamily="18" typeface="Cambria"/>
              </a:rPr>
              <a:t>mah</a:t>
            </a:r>
            <a:r>
              <a:rPr dirty="0" i="1" lang="en-US">
                <a:solidFill>
                  <a:schemeClr val="tx1">
                    <a:lumMod val="50000"/>
                    <a:lumOff val="50000"/>
                  </a:schemeClr>
                </a:solidFill>
                <a:latin charset="0" panose="02040503050406030204" pitchFamily="18" typeface="Cambria"/>
                <a:ea charset="0" panose="02040503050406030204" pitchFamily="18" typeface="Cambria"/>
              </a:rPr>
              <a:t>-to</a:t>
            </a:r>
          </a:p>
          <a:p>
            <a:r>
              <a:rPr b="1" dirty="0" lang="en-US">
                <a:latin charset="0" panose="02040503050406030204" pitchFamily="18" typeface="Cambria"/>
                <a:ea charset="0" panose="02040503050406030204" pitchFamily="18" typeface="Cambria"/>
              </a:rPr>
              <a:t>an instant of time</a:t>
            </a:r>
            <a:r>
              <a:rPr dirty="0" lang="en-US">
                <a:latin charset="0" panose="02040503050406030204" pitchFamily="18" typeface="Cambria"/>
                <a:ea charset="0" panose="02040503050406030204" pitchFamily="18" typeface="Cambria"/>
              </a:rPr>
              <a:t>, or a date selected as a point of reference</a:t>
            </a:r>
          </a:p>
        </p:txBody>
      </p:sp>
      <p:sp>
        <p:nvSpPr>
          <p:cNvPr id="16" name="title"/>
          <p:cNvSpPr txBox="1">
            <a:spLocks/>
          </p:cNvSpPr>
          <p:nvPr/>
        </p:nvSpPr>
        <p:spPr bwMode="auto">
          <a:xfrm>
            <a:off x="1143000" y="315698"/>
            <a:ext cx="6858000" cy="56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0" compatLnSpc="1" lIns="0" numCol="1" rIns="0" rtlCol="0" tIns="12065" vert="horz" wrap="square">
            <a:prstTxWarp prst="textNoShape">
              <a:avLst/>
            </a:prstTxWarp>
            <a:spAutoFit/>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algn="ctr" defTabSz="342900" eaLnBrk="0" fontAlgn="base" hangingPunct="0" indent="0" latinLnBrk="0" lvl="0" marL="12700" marR="0" rtl="0">
              <a:lnSpc>
                <a:spcPct val="100000"/>
              </a:lnSpc>
              <a:spcBef>
                <a:spcPts val="95"/>
              </a:spcBef>
              <a:spcAft>
                <a:spcPct val="0"/>
              </a:spcAft>
              <a:buClrTx/>
              <a:buSzTx/>
              <a:buFontTx/>
              <a:buNone/>
              <a:tabLst/>
              <a:defRPr/>
            </a:pPr>
            <a:r>
              <a:rPr b="0" baseline="0" cap="none" dirty="0" i="0" kern="1200" kumimoji="0" lang="en-US" noProof="0" normalizeH="0" spc="-10" strike="noStrike" sz="3600" u="none">
                <a:ln>
                  <a:noFill/>
                </a:ln>
                <a:solidFill>
                  <a:prstClr val="black"/>
                </a:solidFill>
                <a:effectLst/>
                <a:uLnTx/>
                <a:uFillTx/>
                <a:latin charset="0" panose="02040503050406030204" pitchFamily="18" typeface="Cambria"/>
                <a:ea charset="0" typeface="ＭＳ Ｐゴシック"/>
                <a:cs typeface="Calibri"/>
              </a:rPr>
              <a:t>Epoch</a:t>
            </a:r>
            <a:endParaRPr b="0" baseline="0" cap="none" dirty="0" i="0" kern="1200" kumimoji="0" lang="en-US" noProof="0" normalizeH="0" spc="0" strike="noStrike" sz="3600" u="none">
              <a:ln>
                <a:noFill/>
              </a:ln>
              <a:solidFill>
                <a:prstClr val="black"/>
              </a:solidFill>
              <a:effectLst/>
              <a:uLnTx/>
              <a:uFillTx/>
              <a:latin charset="0" panose="02040503050406030204" pitchFamily="18" typeface="Cambria"/>
              <a:ea charset="0" typeface="ＭＳ Ｐゴシック"/>
              <a:cs typeface="Calibri"/>
            </a:endParaRPr>
          </a:p>
        </p:txBody>
      </p:sp>
      <p:pic>
        <p:nvPicPr>
          <p:cNvPr id="2" name="OPUS solution report"/>
          <p:cNvPicPr>
            <a:picLocks noChangeAspect="1"/>
          </p:cNvPicPr>
          <p:nvPr/>
        </p:nvPicPr>
        <p:blipFill rotWithShape="1">
          <a:blip r:embed="rId3">
            <a:extLst>
              <a:ext uri="{28A0092B-C50C-407E-A947-70E740481C1C}">
                <a14:useLocalDpi xmlns:a14="http://schemas.microsoft.com/office/drawing/2010/main" val="0"/>
              </a:ext>
            </a:extLst>
          </a:blip>
          <a:srcRect b="52" l="51" r="81" t="189"/>
          <a:stretch/>
        </p:blipFill>
        <p:spPr>
          <a:xfrm>
            <a:off x="1237910" y="2265726"/>
            <a:ext cx="6668181" cy="5091103"/>
          </a:xfrm>
          <a:prstGeom prst="rect">
            <a:avLst/>
          </a:prstGeom>
          <a:ln w="25400">
            <a:solidFill>
              <a:schemeClr val="tx1"/>
            </a:solidFill>
          </a:ln>
        </p:spPr>
      </p:pic>
      <p:pic>
        <p:nvPicPr>
          <p:cNvPr id="21" name="datasheet"/>
          <p:cNvPicPr>
            <a:picLocks noChangeAspect="1"/>
          </p:cNvPicPr>
          <p:nvPr/>
        </p:nvPicPr>
        <p:blipFill rotWithShape="1">
          <a:blip r:embed="rId4"/>
          <a:srcRect b="215" t="123"/>
          <a:stretch/>
        </p:blipFill>
        <p:spPr>
          <a:xfrm>
            <a:off x="1198415" y="5234439"/>
            <a:ext cx="4800188" cy="1635092"/>
          </a:xfrm>
          <a:prstGeom prst="rect">
            <a:avLst/>
          </a:prstGeom>
          <a:ln w="25400">
            <a:solidFill>
              <a:schemeClr val="bg1">
                <a:lumMod val="65000"/>
              </a:schemeClr>
            </a:solidFill>
          </a:ln>
        </p:spPr>
      </p:pic>
      <p:sp>
        <p:nvSpPr>
          <p:cNvPr id="9" name="Rounded Rectangle 8"/>
          <p:cNvSpPr/>
          <p:nvPr/>
        </p:nvSpPr>
        <p:spPr>
          <a:xfrm>
            <a:off x="5576548" y="2947313"/>
            <a:ext cx="2332944" cy="449036"/>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
        <p:nvSpPr>
          <p:cNvPr id="5" name="Rounded Rectangle 4"/>
          <p:cNvSpPr/>
          <p:nvPr/>
        </p:nvSpPr>
        <p:spPr>
          <a:xfrm>
            <a:off x="2155372" y="2947313"/>
            <a:ext cx="2503714" cy="449036"/>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
        <p:nvSpPr>
          <p:cNvPr id="22" name="Rounded Rectangle 21"/>
          <p:cNvSpPr/>
          <p:nvPr/>
        </p:nvSpPr>
        <p:spPr>
          <a:xfrm>
            <a:off x="1677718" y="4743451"/>
            <a:ext cx="2013571" cy="218711"/>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cxnSp>
        <p:nvCxnSpPr>
          <p:cNvPr id="23" name="Straight Connector 22"/>
          <p:cNvCxnSpPr>
            <a:stCxn id="5" idx="2"/>
            <a:endCxn id="22" idx="0"/>
          </p:cNvCxnSpPr>
          <p:nvPr/>
        </p:nvCxnSpPr>
        <p:spPr>
          <a:xfrm flipH="1">
            <a:off x="2684503" y="3396349"/>
            <a:ext cx="722726" cy="1347102"/>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0" idx="2"/>
            <a:endCxn id="5" idx="0"/>
          </p:cNvCxnSpPr>
          <p:nvPr/>
        </p:nvCxnSpPr>
        <p:spPr>
          <a:xfrm>
            <a:off x="2721712" y="1756886"/>
            <a:ext cx="685517" cy="1190427"/>
          </a:xfrm>
          <a:prstGeom prst="line">
            <a:avLst/>
          </a:prstGeom>
          <a:ln w="50800">
            <a:solidFill>
              <a:srgbClr val="F6AB16"/>
            </a:solidFill>
          </a:ln>
          <a:effectLst/>
        </p:spPr>
        <p:style>
          <a:lnRef idx="2">
            <a:schemeClr val="accent1"/>
          </a:lnRef>
          <a:fillRef idx="0">
            <a:schemeClr val="accent1"/>
          </a:fillRef>
          <a:effectRef idx="1">
            <a:schemeClr val="accent1"/>
          </a:effectRef>
          <a:fontRef idx="minor">
            <a:schemeClr val="tx1"/>
          </a:fontRef>
        </p:style>
      </p:cxnSp>
      <p:grpSp>
        <p:nvGrpSpPr>
          <p:cNvPr id="12" name="Group Left"/>
          <p:cNvGrpSpPr/>
          <p:nvPr/>
        </p:nvGrpSpPr>
        <p:grpSpPr>
          <a:xfrm>
            <a:off x="1485900" y="526897"/>
            <a:ext cx="2471624" cy="1231129"/>
            <a:chOff x="457200" y="702528"/>
            <a:chExt cx="3295498" cy="1641506"/>
          </a:xfrm>
        </p:grpSpPr>
        <p:sp>
          <p:nvSpPr>
            <p:cNvPr id="10" name="Rounded Rectangle 9"/>
            <p:cNvSpPr/>
            <p:nvPr/>
          </p:nvSpPr>
          <p:spPr>
            <a:xfrm>
              <a:off x="457200" y="702528"/>
              <a:ext cx="3295498" cy="1639987"/>
            </a:xfrm>
            <a:prstGeom prst="roundRect">
              <a:avLst/>
            </a:prstGeom>
            <a:solidFill>
              <a:schemeClr val="bg1"/>
            </a:solid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
          <p:nvSpPr>
            <p:cNvPr id="4" name="TextBox 3"/>
            <p:cNvSpPr txBox="1"/>
            <p:nvPr/>
          </p:nvSpPr>
          <p:spPr bwMode="auto">
            <a:xfrm>
              <a:off x="555955" y="743595"/>
              <a:ext cx="3108959" cy="1600439"/>
            </a:xfrm>
            <a:prstGeom prst="rect">
              <a:avLst/>
            </a:prstGeom>
            <a:noFill/>
            <a:ln w="9525">
              <a:noFill/>
              <a:miter lim="800000"/>
              <a:headEnd/>
              <a:tailEnd/>
            </a:ln>
          </p:spPr>
          <p:txBody>
            <a:bodyPr rtlCol="0" wrap="square">
              <a:spAutoFit/>
            </a:bodyPr>
            <a:lstStyle/>
            <a:p>
              <a:pPr algn="ctr" defTabSz="3429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prstClr val="black"/>
                  </a:solidFill>
                  <a:effectLst/>
                  <a:uLnTx/>
                  <a:uFillTx/>
                  <a:latin charset="0" panose="020B0604020202020204" pitchFamily="34" typeface="Arial"/>
                  <a:ea charset="-128" pitchFamily="34" typeface="ＭＳ Ｐゴシック"/>
                  <a:cs charset="0" panose="020B0604020202020204" pitchFamily="34" typeface="Arial"/>
                </a:rPr>
                <a:t>Reference Epoch</a:t>
              </a:r>
            </a:p>
          </p:txBody>
        </p:sp>
      </p:grpSp>
      <p:cxnSp>
        <p:nvCxnSpPr>
          <p:cNvPr id="15" name="Straight Connector 14"/>
          <p:cNvCxnSpPr>
            <a:stCxn id="13" idx="2"/>
          </p:cNvCxnSpPr>
          <p:nvPr/>
        </p:nvCxnSpPr>
        <p:spPr>
          <a:xfrm>
            <a:off x="6087352" y="1756886"/>
            <a:ext cx="685517" cy="1190427"/>
          </a:xfrm>
          <a:prstGeom prst="line">
            <a:avLst/>
          </a:prstGeom>
          <a:ln w="508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20" name="Group Right"/>
          <p:cNvGrpSpPr/>
          <p:nvPr/>
        </p:nvGrpSpPr>
        <p:grpSpPr>
          <a:xfrm>
            <a:off x="4851540" y="526897"/>
            <a:ext cx="2471624" cy="1231129"/>
            <a:chOff x="4944720" y="702528"/>
            <a:chExt cx="3295498" cy="1641506"/>
          </a:xfrm>
        </p:grpSpPr>
        <p:sp>
          <p:nvSpPr>
            <p:cNvPr id="13" name="Rounded Rectangle 12"/>
            <p:cNvSpPr/>
            <p:nvPr/>
          </p:nvSpPr>
          <p:spPr>
            <a:xfrm>
              <a:off x="4944720" y="702528"/>
              <a:ext cx="3295498" cy="1639987"/>
            </a:xfrm>
            <a:prstGeom prst="roundRect">
              <a:avLst/>
            </a:prstGeom>
            <a:solidFill>
              <a:schemeClr val="bg1"/>
            </a:solid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eaLnBrk="1" fontAlgn="auto" hangingPunct="1" indent="0" latinLnBrk="0" lvl="0" marL="0" marR="0" rtl="0">
                <a:lnSpc>
                  <a:spcPct val="100000"/>
                </a:lnSpc>
                <a:spcBef>
                  <a:spcPts val="0"/>
                </a:spcBef>
                <a:spcAft>
                  <a:spcPts val="0"/>
                </a:spcAft>
                <a:buClrTx/>
                <a:buSzTx/>
                <a:buFontTx/>
                <a:buNone/>
                <a:tabLst/>
                <a:defRPr/>
              </a:pPr>
              <a:endParaRPr b="0" baseline="0" cap="none" i="0" kern="1200" kumimoji="0" lang="en-US" noProof="0" normalizeH="0" spc="0" strike="noStrike" sz="1350" u="none">
                <a:ln>
                  <a:noFill/>
                </a:ln>
                <a:solidFill>
                  <a:prstClr val="white"/>
                </a:solidFill>
                <a:effectLst/>
                <a:uLnTx/>
                <a:uFillTx/>
                <a:latin typeface="Calibri"/>
                <a:ea typeface="+mn-ea"/>
                <a:cs typeface="+mn-cs"/>
              </a:endParaRPr>
            </a:p>
          </p:txBody>
        </p:sp>
        <p:sp>
          <p:nvSpPr>
            <p:cNvPr id="14" name="TextBox 13"/>
            <p:cNvSpPr txBox="1"/>
            <p:nvPr/>
          </p:nvSpPr>
          <p:spPr bwMode="auto">
            <a:xfrm>
              <a:off x="5043475" y="743595"/>
              <a:ext cx="3108959" cy="1600439"/>
            </a:xfrm>
            <a:prstGeom prst="rect">
              <a:avLst/>
            </a:prstGeom>
            <a:noFill/>
            <a:ln w="9525">
              <a:noFill/>
              <a:miter lim="800000"/>
              <a:headEnd/>
              <a:tailEnd/>
            </a:ln>
          </p:spPr>
          <p:txBody>
            <a:bodyPr rtlCol="0" wrap="square">
              <a:spAutoFit/>
            </a:bodyPr>
            <a:lstStyle/>
            <a:p>
              <a:pPr algn="ctr" defTabSz="342900" eaLnBrk="1" fontAlgn="auto" hangingPunct="1" indent="0" latinLnBrk="0" lvl="0" marL="0" marR="0" rtl="0">
                <a:lnSpc>
                  <a:spcPct val="100000"/>
                </a:lnSpc>
                <a:spcBef>
                  <a:spcPts val="0"/>
                </a:spcBef>
                <a:spcAft>
                  <a:spcPts val="0"/>
                </a:spcAft>
                <a:buClrTx/>
                <a:buSzTx/>
                <a:buFontTx/>
                <a:buNone/>
                <a:tabLst/>
                <a:defRPr/>
              </a:pPr>
              <a:r>
                <a:rPr b="0" baseline="0" cap="none" dirty="0" i="0" kern="1200" kumimoji="0" lang="en-US" noProof="0" normalizeH="0" spc="0" strike="noStrike" sz="3600" u="none">
                  <a:ln>
                    <a:noFill/>
                  </a:ln>
                  <a:solidFill>
                    <a:prstClr val="black"/>
                  </a:solidFill>
                  <a:effectLst/>
                  <a:uLnTx/>
                  <a:uFillTx/>
                  <a:latin charset="0" panose="020B0604020202020204" pitchFamily="34" typeface="Arial"/>
                  <a:ea charset="-128" pitchFamily="34" typeface="ＭＳ Ｐゴシック"/>
                  <a:cs charset="0" panose="020B0604020202020204" pitchFamily="34" typeface="Arial"/>
                </a:rPr>
                <a:t>Survey Epoch</a:t>
              </a:r>
            </a:p>
          </p:txBody>
        </p:sp>
      </p:grpSp>
    </p:spTree>
    <p:extLst>
      <p:ext uri="{BB962C8B-B14F-4D97-AF65-F5344CB8AC3E}">
        <p14:creationId xmlns:p14="http://schemas.microsoft.com/office/powerpoint/2010/main" val="293164834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accel="50000" decel="50000" fill="hold" id="5" nodeType="clickEffect" presetClass="path" presetID="64" presetSubtype="0">
                                  <p:stCondLst>
                                    <p:cond delay="0"/>
                                  </p:stCondLst>
                                  <p:childTnLst>
                                    <p:animMotion origin="layout" path="M 0 3.33333E-6 L 0 -0.43681 " pathEditMode="relative" ptsTypes="AA" rAng="0">
                                      <p:cBhvr>
                                        <p:cTn dur="2000" fill="hold" id="6"/>
                                        <p:tgtEl>
                                          <p:spTgt spid="2"/>
                                        </p:tgtEl>
                                        <p:attrNameLst>
                                          <p:attrName>ppt_x</p:attrName>
                                          <p:attrName>ppt_y</p:attrName>
                                        </p:attrNameLst>
                                      </p:cBhvr>
                                      <p:rCtr x="0" y="-21852"/>
                                    </p:animMotion>
                                  </p:childTnLst>
                                </p:cTn>
                              </p:par>
                            </p:childTnLst>
                          </p:cTn>
                        </p:par>
                        <p:par>
                          <p:cTn fill="hold" id="7">
                            <p:stCondLst>
                              <p:cond delay="2000"/>
                            </p:stCondLst>
                            <p:childTnLst>
                              <p:par>
                                <p:cTn fill="hold" grpId="0" id="8" nodeType="afterEffect" presetClass="entr" presetID="21" presetSubtype="4">
                                  <p:stCondLst>
                                    <p:cond delay="250"/>
                                  </p:stCondLst>
                                  <p:childTnLst>
                                    <p:set>
                                      <p:cBhvr>
                                        <p:cTn dur="1" fill="hold" id="9">
                                          <p:stCondLst>
                                            <p:cond delay="0"/>
                                          </p:stCondLst>
                                        </p:cTn>
                                        <p:tgtEl>
                                          <p:spTgt spid="5"/>
                                        </p:tgtEl>
                                        <p:attrNameLst>
                                          <p:attrName>style.visibility</p:attrName>
                                        </p:attrNameLst>
                                      </p:cBhvr>
                                      <p:to>
                                        <p:strVal val="visible"/>
                                      </p:to>
                                    </p:set>
                                    <p:animEffect filter="wheel(4)" transition="in">
                                      <p:cBhvr>
                                        <p:cTn dur="2000" id="10"/>
                                        <p:tgtEl>
                                          <p:spTgt spid="5"/>
                                        </p:tgtEl>
                                      </p:cBhvr>
                                    </p:animEffect>
                                  </p:childTnLst>
                                </p:cTn>
                              </p:par>
                              <p:par>
                                <p:cTn fill="hold" id="11" nodeType="withEffect" presetClass="entr" presetID="21" presetSubtype="4">
                                  <p:stCondLst>
                                    <p:cond delay="0"/>
                                  </p:stCondLst>
                                  <p:childTnLst>
                                    <p:set>
                                      <p:cBhvr>
                                        <p:cTn dur="1" fill="hold" id="12">
                                          <p:stCondLst>
                                            <p:cond delay="0"/>
                                          </p:stCondLst>
                                        </p:cTn>
                                        <p:tgtEl>
                                          <p:spTgt spid="12"/>
                                        </p:tgtEl>
                                        <p:attrNameLst>
                                          <p:attrName>style.visibility</p:attrName>
                                        </p:attrNameLst>
                                      </p:cBhvr>
                                      <p:to>
                                        <p:strVal val="visible"/>
                                      </p:to>
                                    </p:set>
                                    <p:animEffect filter="wheel(4)" transition="in">
                                      <p:cBhvr>
                                        <p:cTn dur="2000" id="13"/>
                                        <p:tgtEl>
                                          <p:spTgt spid="12"/>
                                        </p:tgtEl>
                                      </p:cBhvr>
                                    </p:animEffect>
                                  </p:childTnLst>
                                </p:cTn>
                              </p:par>
                              <p:par>
                                <p:cTn fill="hold" id="14" nodeType="withEffect" presetClass="entr" presetID="22" presetSubtype="1">
                                  <p:stCondLst>
                                    <p:cond delay="1500"/>
                                  </p:stCondLst>
                                  <p:childTnLst>
                                    <p:set>
                                      <p:cBhvr>
                                        <p:cTn dur="1" fill="hold" id="15">
                                          <p:stCondLst>
                                            <p:cond delay="0"/>
                                          </p:stCondLst>
                                        </p:cTn>
                                        <p:tgtEl>
                                          <p:spTgt spid="7"/>
                                        </p:tgtEl>
                                        <p:attrNameLst>
                                          <p:attrName>style.visibility</p:attrName>
                                        </p:attrNameLst>
                                      </p:cBhvr>
                                      <p:to>
                                        <p:strVal val="visible"/>
                                      </p:to>
                                    </p:set>
                                    <p:animEffect filter="wipe(up)" transition="in">
                                      <p:cBhvr>
                                        <p:cTn dur="1000" id="16"/>
                                        <p:tgtEl>
                                          <p:spTgt spid="7"/>
                                        </p:tgtEl>
                                      </p:cBhvr>
                                    </p:animEffect>
                                  </p:childTnLst>
                                </p:cTn>
                              </p:par>
                            </p:childTnLst>
                          </p:cTn>
                        </p:par>
                      </p:childTnLst>
                    </p:cTn>
                  </p:par>
                  <p:par>
                    <p:cTn fill="hold" id="17">
                      <p:stCondLst>
                        <p:cond delay="indefinite"/>
                      </p:stCondLst>
                      <p:childTnLst>
                        <p:par>
                          <p:cTn fill="hold" id="18">
                            <p:stCondLst>
                              <p:cond delay="0"/>
                            </p:stCondLst>
                            <p:childTnLst>
                              <p:par>
                                <p:cTn accel="50000" decel="50000" fill="hold" id="19" nodeType="clickEffect" presetClass="path" presetID="64" presetSubtype="0">
                                  <p:stCondLst>
                                    <p:cond delay="0"/>
                                  </p:stCondLst>
                                  <p:childTnLst>
                                    <p:animMotion origin="layout" path="M -0.00087 -0.01157 L 3.88889E-6 -0.34167 " pathEditMode="relative" ptsTypes="AA" rAng="0">
                                      <p:cBhvr>
                                        <p:cTn dur="2000" fill="hold" id="20"/>
                                        <p:tgtEl>
                                          <p:spTgt spid="21"/>
                                        </p:tgtEl>
                                        <p:attrNameLst>
                                          <p:attrName>ppt_x</p:attrName>
                                          <p:attrName>ppt_y</p:attrName>
                                        </p:attrNameLst>
                                      </p:cBhvr>
                                      <p:rCtr x="35" y="-16505"/>
                                    </p:animMotion>
                                  </p:childTnLst>
                                </p:cTn>
                              </p:par>
                            </p:childTnLst>
                          </p:cTn>
                        </p:par>
                        <p:par>
                          <p:cTn fill="hold" id="21">
                            <p:stCondLst>
                              <p:cond delay="2000"/>
                            </p:stCondLst>
                            <p:childTnLst>
                              <p:par>
                                <p:cTn fill="hold" grpId="0" id="22" nodeType="afterEffect" presetClass="entr" presetID="21" presetSubtype="4">
                                  <p:stCondLst>
                                    <p:cond delay="0"/>
                                  </p:stCondLst>
                                  <p:childTnLst>
                                    <p:set>
                                      <p:cBhvr>
                                        <p:cTn dur="1" fill="hold" id="23">
                                          <p:stCondLst>
                                            <p:cond delay="0"/>
                                          </p:stCondLst>
                                        </p:cTn>
                                        <p:tgtEl>
                                          <p:spTgt spid="22"/>
                                        </p:tgtEl>
                                        <p:attrNameLst>
                                          <p:attrName>style.visibility</p:attrName>
                                        </p:attrNameLst>
                                      </p:cBhvr>
                                      <p:to>
                                        <p:strVal val="visible"/>
                                      </p:to>
                                    </p:set>
                                    <p:animEffect filter="wheel(4)" transition="in">
                                      <p:cBhvr>
                                        <p:cTn dur="2000" id="24"/>
                                        <p:tgtEl>
                                          <p:spTgt spid="22"/>
                                        </p:tgtEl>
                                      </p:cBhvr>
                                    </p:animEffect>
                                  </p:childTnLst>
                                </p:cTn>
                              </p:par>
                              <p:par>
                                <p:cTn fill="hold" id="25" nodeType="withEffect" presetClass="entr" presetID="22" presetSubtype="1">
                                  <p:stCondLst>
                                    <p:cond delay="250"/>
                                  </p:stCondLst>
                                  <p:childTnLst>
                                    <p:set>
                                      <p:cBhvr>
                                        <p:cTn dur="1" fill="hold" id="26">
                                          <p:stCondLst>
                                            <p:cond delay="0"/>
                                          </p:stCondLst>
                                        </p:cTn>
                                        <p:tgtEl>
                                          <p:spTgt spid="23"/>
                                        </p:tgtEl>
                                        <p:attrNameLst>
                                          <p:attrName>style.visibility</p:attrName>
                                        </p:attrNameLst>
                                      </p:cBhvr>
                                      <p:to>
                                        <p:strVal val="visible"/>
                                      </p:to>
                                    </p:set>
                                    <p:animEffect filter="wipe(up)" transition="in">
                                      <p:cBhvr>
                                        <p:cTn dur="1000" id="27"/>
                                        <p:tgtEl>
                                          <p:spTgt spid="23"/>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21" presetSubtype="4">
                                  <p:stCondLst>
                                    <p:cond delay="0"/>
                                  </p:stCondLst>
                                  <p:childTnLst>
                                    <p:set>
                                      <p:cBhvr>
                                        <p:cTn dur="1" fill="hold" id="31">
                                          <p:stCondLst>
                                            <p:cond delay="0"/>
                                          </p:stCondLst>
                                        </p:cTn>
                                        <p:tgtEl>
                                          <p:spTgt spid="9"/>
                                        </p:tgtEl>
                                        <p:attrNameLst>
                                          <p:attrName>style.visibility</p:attrName>
                                        </p:attrNameLst>
                                      </p:cBhvr>
                                      <p:to>
                                        <p:strVal val="visible"/>
                                      </p:to>
                                    </p:set>
                                    <p:animEffect filter="wheel(4)" transition="in">
                                      <p:cBhvr>
                                        <p:cTn dur="2000" id="32"/>
                                        <p:tgtEl>
                                          <p:spTgt spid="9"/>
                                        </p:tgtEl>
                                      </p:cBhvr>
                                    </p:animEffect>
                                  </p:childTnLst>
                                </p:cTn>
                              </p:par>
                              <p:par>
                                <p:cTn fill="hold" id="33" nodeType="withEffect" presetClass="entr" presetID="22" presetSubtype="1">
                                  <p:stCondLst>
                                    <p:cond delay="1500"/>
                                  </p:stCondLst>
                                  <p:childTnLst>
                                    <p:set>
                                      <p:cBhvr>
                                        <p:cTn dur="1" fill="hold" id="34">
                                          <p:stCondLst>
                                            <p:cond delay="0"/>
                                          </p:stCondLst>
                                        </p:cTn>
                                        <p:tgtEl>
                                          <p:spTgt spid="15"/>
                                        </p:tgtEl>
                                        <p:attrNameLst>
                                          <p:attrName>style.visibility</p:attrName>
                                        </p:attrNameLst>
                                      </p:cBhvr>
                                      <p:to>
                                        <p:strVal val="visible"/>
                                      </p:to>
                                    </p:set>
                                    <p:animEffect filter="wipe(up)" transition="in">
                                      <p:cBhvr>
                                        <p:cTn dur="1000" id="35"/>
                                        <p:tgtEl>
                                          <p:spTgt spid="15"/>
                                        </p:tgtEl>
                                      </p:cBhvr>
                                    </p:animEffect>
                                  </p:childTnLst>
                                </p:cTn>
                              </p:par>
                              <p:par>
                                <p:cTn fill="hold" id="36" nodeType="withEffect" presetClass="entr" presetID="21" presetSubtype="4">
                                  <p:stCondLst>
                                    <p:cond delay="250"/>
                                  </p:stCondLst>
                                  <p:childTnLst>
                                    <p:set>
                                      <p:cBhvr>
                                        <p:cTn dur="1" fill="hold" id="37">
                                          <p:stCondLst>
                                            <p:cond delay="0"/>
                                          </p:stCondLst>
                                        </p:cTn>
                                        <p:tgtEl>
                                          <p:spTgt spid="20"/>
                                        </p:tgtEl>
                                        <p:attrNameLst>
                                          <p:attrName>style.visibility</p:attrName>
                                        </p:attrNameLst>
                                      </p:cBhvr>
                                      <p:to>
                                        <p:strVal val="visible"/>
                                      </p:to>
                                    </p:set>
                                    <p:animEffect filter="wheel(4)" transition="in">
                                      <p:cBhvr>
                                        <p:cTn dur="2000" id="38"/>
                                        <p:tgtEl>
                                          <p:spTgt spid="2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animBg="1" grpId="0" spid="5"/>
      <p:bldP animBg="1" grpId="0" spid="2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14172" y="308020"/>
            <a:ext cx="5598999" cy="685800"/>
          </a:xfrm>
        </p:spPr>
        <p:txBody>
          <a:bodyPr>
            <a:noAutofit/>
          </a:bodyPr>
          <a:lstStyle/>
          <a:p>
            <a:pPr eaLnBrk="1" hangingPunct="1"/>
            <a:r>
              <a:rPr lang="en-US" altLang="en-US" sz="4000"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479273" y="1145599"/>
            <a:ext cx="8235906" cy="3351068"/>
          </a:xfrm>
        </p:spPr>
        <p:txBody>
          <a:bodyPr>
            <a:normAutofit/>
          </a:bodyPr>
          <a:lstStyle/>
          <a:p>
            <a:pPr marL="0" indent="0" algn="ctr">
              <a:buNone/>
              <a:tabLst>
                <a:tab pos="0" algn="l"/>
              </a:tabLst>
            </a:pPr>
            <a:r>
              <a:rPr lang="en-US" altLang="zh-CN" dirty="0">
                <a:ea typeface="ＭＳ Ｐゴシック" panose="020B0600070205080204" pitchFamily="34" charset="-128"/>
                <a:cs typeface="Arial" panose="020B0604020202020204" pitchFamily="34" charset="0"/>
              </a:rPr>
              <a:t>To define, maintain and provide access to the </a:t>
            </a:r>
            <a:r>
              <a:rPr lang="en-US" altLang="zh-CN" b="1" dirty="0">
                <a:solidFill>
                  <a:srgbClr val="C00000"/>
                </a:solidFill>
                <a:ea typeface="ＭＳ Ｐゴシック" panose="020B0600070205080204" pitchFamily="34" charset="-128"/>
                <a:cs typeface="Arial" panose="020B0604020202020204" pitchFamily="34" charset="0"/>
              </a:rPr>
              <a:t>National Spatial Reference System (NSRS) </a:t>
            </a:r>
            <a:r>
              <a:rPr lang="en-US" altLang="zh-CN" dirty="0">
                <a:solidFill>
                  <a:schemeClr val="bg1">
                    <a:lumMod val="65000"/>
                  </a:schemeClr>
                </a:solidFill>
                <a:ea typeface="ＭＳ Ｐゴシック" panose="020B0600070205080204" pitchFamily="34" charset="-128"/>
                <a:cs typeface="Arial" panose="020B0604020202020204" pitchFamily="34" charset="0"/>
              </a:rPr>
              <a:t>to meet our Nation’s economic, social, and environmental needs.</a:t>
            </a:r>
            <a:r>
              <a:rPr lang="en-US" altLang="zh-CN" dirty="0">
                <a:ea typeface="ＭＳ Ｐゴシック" panose="020B0600070205080204" pitchFamily="34" charset="-128"/>
                <a:cs typeface="Arial" panose="020B0604020202020204" pitchFamily="34" charset="0"/>
              </a:rPr>
              <a:t> </a:t>
            </a:r>
          </a:p>
        </p:txBody>
      </p:sp>
      <p:pic>
        <p:nvPicPr>
          <p:cNvPr id="4" name="Picture 2" descr="12-layers">
            <a:extLst>
              <a:ext uri="{FF2B5EF4-FFF2-40B4-BE49-F238E27FC236}">
                <a16:creationId xmlns:a16="http://schemas.microsoft.com/office/drawing/2014/main" id="{2A3367CF-4BCA-46BC-82FC-BF947D353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1122" y="1469478"/>
            <a:ext cx="2143125" cy="317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D3946BA-581C-47A7-AAF1-5FD08586017F}"/>
              </a:ext>
            </a:extLst>
          </p:cNvPr>
          <p:cNvSpPr/>
          <p:nvPr/>
        </p:nvSpPr>
        <p:spPr>
          <a:xfrm>
            <a:off x="2287879" y="3997902"/>
            <a:ext cx="1103243" cy="678346"/>
          </a:xfrm>
          <a:prstGeom prst="rightArrow">
            <a:avLst/>
          </a:prstGeom>
          <a:ln w="15875">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100" b="1" dirty="0">
                <a:solidFill>
                  <a:srgbClr val="C00000"/>
                </a:solidFill>
                <a:latin typeface="Cambria" panose="02040503050406030204" pitchFamily="18" charset="0"/>
                <a:ea typeface="Cambria" panose="02040503050406030204" pitchFamily="18" charset="0"/>
              </a:rPr>
              <a:t>NSRS</a:t>
            </a:r>
          </a:p>
        </p:txBody>
      </p:sp>
    </p:spTree>
    <p:extLst>
      <p:ext uri="{BB962C8B-B14F-4D97-AF65-F5344CB8AC3E}">
        <p14:creationId xmlns:p14="http://schemas.microsoft.com/office/powerpoint/2010/main" val="2885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387">
                                            <p:txEl>
                                              <p:pRg st="0" end="0"/>
                                            </p:txEl>
                                          </p:spTgt>
                                        </p:tgtEl>
                                      </p:cBhvr>
                                    </p:animEffect>
                                    <p:set>
                                      <p:cBhvr>
                                        <p:cTn id="7" dur="1" fill="hold">
                                          <p:stCondLst>
                                            <p:cond delay="499"/>
                                          </p:stCondLst>
                                        </p:cTn>
                                        <p:tgtEl>
                                          <p:spTgt spid="16387">
                                            <p:txEl>
                                              <p:pRg st="0" end="0"/>
                                            </p:txEl>
                                          </p:spTgt>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500"/>
                            </p:stCondLst>
                            <p:childTnLst>
                              <p:par>
                                <p:cTn id="16" presetID="26" presetClass="emph" presetSubtype="0" repeatCount="2000" fill="hold" grpId="1" nodeType="after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par>
                          <p:cTn id="19" fill="hold">
                            <p:stCondLst>
                              <p:cond delay="2500"/>
                            </p:stCondLst>
                            <p:childTnLst>
                              <p:par>
                                <p:cTn id="20" presetID="26" presetClass="emph" presetSubtype="0" repeatCount="2000" fill="hold" grpId="2" nodeType="afterEffect">
                                  <p:stCondLst>
                                    <p:cond delay="2500"/>
                                  </p:stCondLst>
                                  <p:childTnLst>
                                    <p:animEffect transition="out" filter="fade">
                                      <p:cBhvr>
                                        <p:cTn id="21" dur="1000" tmFilter="0, 0; .2, .5; .8, .5; 1, 0"/>
                                        <p:tgtEl>
                                          <p:spTgt spid="2"/>
                                        </p:tgtEl>
                                      </p:cBhvr>
                                    </p:animEffect>
                                    <p:animScale>
                                      <p:cBhvr>
                                        <p:cTn id="22"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2" grpId="0" animBg="1"/>
      <p:bldP spid="2" grpId="1" animBg="1"/>
      <p:bldP spid="2" grpId="2"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dy text"/>
          <p:cNvSpPr txBox="1">
            <a:spLocks/>
          </p:cNvSpPr>
          <p:nvPr/>
        </p:nvSpPr>
        <p:spPr bwMode="auto">
          <a:xfrm>
            <a:off x="1143001" y="1981084"/>
            <a:ext cx="6858000" cy="174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If you use OPUS you’re already using one, but perhaps unaware.</a:t>
            </a:r>
          </a:p>
        </p:txBody>
      </p:sp>
      <p:sp>
        <p:nvSpPr>
          <p:cNvPr id="3" name="Title 2"/>
          <p:cNvSpPr>
            <a:spLocks noGrp="1"/>
          </p:cNvSpPr>
          <p:nvPr>
            <p:ph type="title" idx="4294967295"/>
          </p:nvPr>
        </p:nvSpPr>
        <p:spPr>
          <a:xfrm>
            <a:off x="1143000" y="328613"/>
            <a:ext cx="6858000" cy="1914525"/>
          </a:xfrm>
        </p:spPr>
        <p:txBody>
          <a:bodyPr/>
          <a:lstStyle/>
          <a:p>
            <a:pPr marL="12700">
              <a:spcBef>
                <a:spcPts val="0"/>
              </a:spcBef>
              <a:buSzPct val="159375"/>
              <a:tabLst>
                <a:tab pos="297808" algn="l"/>
                <a:tab pos="298442" algn="l"/>
              </a:tabLst>
            </a:pPr>
            <a:r>
              <a:rPr lang="en-US" sz="4050" i="1" spc="-15" dirty="0">
                <a:uFill>
                  <a:solidFill>
                    <a:srgbClr val="C00000"/>
                  </a:solidFill>
                </a:uFill>
                <a:latin typeface="Cambria" panose="02040503050406030204" pitchFamily="18" charset="0"/>
                <a:cs typeface="Arial Black"/>
              </a:rPr>
              <a:t>What is a Survey Epoch?</a:t>
            </a:r>
          </a:p>
        </p:txBody>
      </p:sp>
    </p:spTree>
    <p:extLst>
      <p:ext uri="{BB962C8B-B14F-4D97-AF65-F5344CB8AC3E}">
        <p14:creationId xmlns:p14="http://schemas.microsoft.com/office/powerpoint/2010/main" val="2893542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0312" y="1082187"/>
            <a:ext cx="6223379" cy="715581"/>
          </a:xfrm>
          <a:prstGeom prst="rect">
            <a:avLst/>
          </a:prstGeom>
          <a:noFill/>
        </p:spPr>
        <p:txBody>
          <a:bodyPr wrap="square" rtlCol="0">
            <a:spAutoFit/>
          </a:body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40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2021.0276)</a:t>
            </a:r>
          </a:p>
        </p:txBody>
      </p:sp>
      <p:sp>
        <p:nvSpPr>
          <p:cNvPr id="5" name="Right Brace 4"/>
          <p:cNvSpPr/>
          <p:nvPr/>
        </p:nvSpPr>
        <p:spPr>
          <a:xfrm rot="5400000">
            <a:off x="2387389" y="907077"/>
            <a:ext cx="278045" cy="1925494"/>
          </a:xfrm>
          <a:prstGeom prst="rightBrace">
            <a:avLst>
              <a:gd name="adj1" fmla="val 54580"/>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Right Brace 6"/>
          <p:cNvSpPr/>
          <p:nvPr/>
        </p:nvSpPr>
        <p:spPr>
          <a:xfrm rot="5400000">
            <a:off x="5414769" y="-109187"/>
            <a:ext cx="292456" cy="3970423"/>
          </a:xfrm>
          <a:prstGeom prst="rightBrace">
            <a:avLst>
              <a:gd name="adj1" fmla="val 56489"/>
              <a:gd name="adj2" fmla="val 50000"/>
            </a:avLst>
          </a:prstGeom>
          <a:ln>
            <a:solidFill>
              <a:schemeClr val="tx1">
                <a:lumMod val="65000"/>
                <a:lumOff val="35000"/>
              </a:schemeClr>
            </a:solidFill>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p:cNvSpPr txBox="1"/>
          <p:nvPr/>
        </p:nvSpPr>
        <p:spPr>
          <a:xfrm>
            <a:off x="1563664" y="2032944"/>
            <a:ext cx="1925495" cy="64633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Geometric</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Datum</a:t>
            </a:r>
          </a:p>
        </p:txBody>
      </p:sp>
      <p:sp>
        <p:nvSpPr>
          <p:cNvPr id="12" name="TextBox 11"/>
          <p:cNvSpPr txBox="1"/>
          <p:nvPr/>
        </p:nvSpPr>
        <p:spPr>
          <a:xfrm>
            <a:off x="3575786" y="2031882"/>
            <a:ext cx="3970423" cy="577081"/>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Epoch</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(in the above example, a </a:t>
            </a:r>
            <a:r>
              <a:rPr kumimoji="0" lang="en-US" sz="1350" b="0" i="0" u="sng"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Survey Epoch</a:t>
            </a:r>
            <a:r>
              <a:rPr kumimoji="0" lang="en-US" sz="135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t>
            </a:r>
          </a:p>
        </p:txBody>
      </p:sp>
      <p:sp>
        <p:nvSpPr>
          <p:cNvPr id="13" name="TextBox 12">
            <a:extLst>
              <a:ext uri="{FF2B5EF4-FFF2-40B4-BE49-F238E27FC236}">
                <a16:creationId xmlns:a16="http://schemas.microsoft.com/office/drawing/2014/main" id="{D42BE4B3-ACB9-4B4D-9C6E-F8D905DBEF0D}"/>
              </a:ext>
            </a:extLst>
          </p:cNvPr>
          <p:cNvSpPr txBox="1"/>
          <p:nvPr/>
        </p:nvSpPr>
        <p:spPr>
          <a:xfrm>
            <a:off x="793106" y="3241847"/>
            <a:ext cx="2912119" cy="1733808"/>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ITRF92 epoch 1988.0 </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ITRF2000 epoch 1997.0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ITRF2005 epoch 2000.0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ITRF2008 epoch 2005.0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2010.0</a:t>
            </a:r>
          </a:p>
        </p:txBody>
      </p:sp>
      <p:sp>
        <p:nvSpPr>
          <p:cNvPr id="14" name="TextBox 13"/>
          <p:cNvSpPr txBox="1"/>
          <p:nvPr/>
        </p:nvSpPr>
        <p:spPr>
          <a:xfrm>
            <a:off x="793106" y="2836214"/>
            <a:ext cx="2912119" cy="415498"/>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ITRF </a:t>
            </a:r>
            <a:r>
              <a:rPr kumimoji="0" lang="en-US"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Reference</a:t>
            </a: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Epochs</a:t>
            </a:r>
          </a:p>
        </p:txBody>
      </p:sp>
      <p:sp>
        <p:nvSpPr>
          <p:cNvPr id="16" name="Title 1">
            <a:extLst>
              <a:ext uri="{FF2B5EF4-FFF2-40B4-BE49-F238E27FC236}">
                <a16:creationId xmlns:a16="http://schemas.microsoft.com/office/drawing/2014/main" id="{61B50172-7579-4112-864F-4956C65E5575}"/>
              </a:ext>
            </a:extLst>
          </p:cNvPr>
          <p:cNvSpPr>
            <a:spLocks noGrp="1"/>
          </p:cNvSpPr>
          <p:nvPr>
            <p:ph type="title"/>
          </p:nvPr>
        </p:nvSpPr>
        <p:spPr/>
        <p:txBody>
          <a:bodyPr>
            <a:normAutofit/>
          </a:bodyPr>
          <a:lstStyle/>
          <a:p>
            <a:r>
              <a:rPr lang="en-US" sz="3600" dirty="0">
                <a:latin typeface="Cambria" panose="02040503050406030204" pitchFamily="18" charset="0"/>
                <a:ea typeface="Cambria" panose="02040503050406030204" pitchFamily="18" charset="0"/>
              </a:rPr>
              <a:t>Complete ITRF Nomenclature</a:t>
            </a:r>
          </a:p>
        </p:txBody>
      </p:sp>
      <p:sp>
        <p:nvSpPr>
          <p:cNvPr id="15" name="TextBox 14" hidden="1">
            <a:extLst>
              <a:ext uri="{FF2B5EF4-FFF2-40B4-BE49-F238E27FC236}">
                <a16:creationId xmlns:a16="http://schemas.microsoft.com/office/drawing/2014/main" id="{D42BE4B3-ACB9-4B4D-9C6E-F8D905DBEF0D}"/>
              </a:ext>
            </a:extLst>
          </p:cNvPr>
          <p:cNvSpPr txBox="1"/>
          <p:nvPr/>
        </p:nvSpPr>
        <p:spPr>
          <a:xfrm>
            <a:off x="5681048" y="2821067"/>
            <a:ext cx="3378021" cy="2487861"/>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NAD83(1986) epoch 1984.00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NAD83(HARN) epoch 1993.62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NAD83(CORS96) epoch 2002.00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NAD83(2007) epoch 2007.00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NAD83(2011) epoch 2010.00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2005.00</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NATRF2022 epoch 2020.00</a:t>
            </a:r>
          </a:p>
        </p:txBody>
      </p:sp>
      <p:sp>
        <p:nvSpPr>
          <p:cNvPr id="17" name="TextBox 16">
            <a:extLst>
              <a:ext uri="{FF2B5EF4-FFF2-40B4-BE49-F238E27FC236}">
                <a16:creationId xmlns:a16="http://schemas.microsoft.com/office/drawing/2014/main" id="{D42BE4B3-ACB9-4B4D-9C6E-F8D905DBEF0D}"/>
              </a:ext>
            </a:extLst>
          </p:cNvPr>
          <p:cNvSpPr txBox="1"/>
          <p:nvPr/>
        </p:nvSpPr>
        <p:spPr>
          <a:xfrm>
            <a:off x="5466527" y="3260897"/>
            <a:ext cx="3378021" cy="1733808"/>
          </a:xfrm>
          <a:prstGeom prst="rect">
            <a:avLst/>
          </a:prstGeom>
          <a:noFill/>
        </p:spPr>
        <p:txBody>
          <a:bodyPr wrap="square" rtlCol="0">
            <a:spAutoFit/>
          </a:bodyPr>
          <a:lstStyle/>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ITRF2008 epoch 2012.2011</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IGS08 epoch 2006.7572</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2017.4457</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2019.9185</a:t>
            </a:r>
          </a:p>
          <a:p>
            <a:pPr marL="0" marR="0" lvl="0" indent="0" algn="l" defTabSz="342900" rtl="0" eaLnBrk="1" fontAlgn="base" latinLnBrk="0" hangingPunct="1">
              <a:lnSpc>
                <a:spcPct val="100000"/>
              </a:lnSpc>
              <a:spcBef>
                <a:spcPts val="0"/>
              </a:spcBef>
              <a:spcAft>
                <a:spcPts val="165"/>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ITRF2014 epoch 2021.0276</a:t>
            </a:r>
          </a:p>
        </p:txBody>
      </p:sp>
      <p:sp>
        <p:nvSpPr>
          <p:cNvPr id="18" name="TextBox 17"/>
          <p:cNvSpPr txBox="1"/>
          <p:nvPr/>
        </p:nvSpPr>
        <p:spPr>
          <a:xfrm>
            <a:off x="5057775" y="2893364"/>
            <a:ext cx="3784869" cy="415498"/>
          </a:xfrm>
          <a:prstGeom prst="rect">
            <a:avLst/>
          </a:prstGeom>
          <a:noFill/>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Examples of ITRF </a:t>
            </a:r>
            <a:r>
              <a:rPr kumimoji="0" lang="en-US"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Survey</a:t>
            </a:r>
            <a:r>
              <a:rPr kumimoji="0" lang="en-US"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Epoch</a:t>
            </a:r>
          </a:p>
        </p:txBody>
      </p:sp>
    </p:spTree>
    <p:extLst>
      <p:ext uri="{BB962C8B-B14F-4D97-AF65-F5344CB8AC3E}">
        <p14:creationId xmlns:p14="http://schemas.microsoft.com/office/powerpoint/2010/main" val="531246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10" presetClass="entr" presetSubtype="0" fill="hold" grpId="0" nodeType="afterEffect">
                                  <p:stCondLst>
                                    <p:cond delay="2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10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fade">
                                      <p:cBhvr>
                                        <p:cTn id="37" dur="1000"/>
                                        <p:tgtEl>
                                          <p:spTgt spid="1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200"/>
                                  </p:stCondLst>
                                  <p:childTnLst>
                                    <p:set>
                                      <p:cBhvr>
                                        <p:cTn id="41" dur="1" fill="hold">
                                          <p:stCondLst>
                                            <p:cond delay="0"/>
                                          </p:stCondLst>
                                        </p:cTn>
                                        <p:tgtEl>
                                          <p:spTgt spid="13">
                                            <p:txEl>
                                              <p:pRg st="3" end="3"/>
                                            </p:txEl>
                                          </p:spTgt>
                                        </p:tgtEl>
                                        <p:attrNameLst>
                                          <p:attrName>style.visibility</p:attrName>
                                        </p:attrNameLst>
                                      </p:cBhvr>
                                      <p:to>
                                        <p:strVal val="visible"/>
                                      </p:to>
                                    </p:set>
                                    <p:animEffect transition="in" filter="fade">
                                      <p:cBhvr>
                                        <p:cTn id="42" dur="1000"/>
                                        <p:tgtEl>
                                          <p:spTgt spid="1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
                                  </p:stCondLst>
                                  <p:childTnLst>
                                    <p:set>
                                      <p:cBhvr>
                                        <p:cTn id="46" dur="1" fill="hold">
                                          <p:stCondLst>
                                            <p:cond delay="0"/>
                                          </p:stCondLst>
                                        </p:cTn>
                                        <p:tgtEl>
                                          <p:spTgt spid="13">
                                            <p:txEl>
                                              <p:pRg st="4" end="4"/>
                                            </p:txEl>
                                          </p:spTgt>
                                        </p:tgtEl>
                                        <p:attrNameLst>
                                          <p:attrName>style.visibility</p:attrName>
                                        </p:attrNameLst>
                                      </p:cBhvr>
                                      <p:to>
                                        <p:strVal val="visible"/>
                                      </p:to>
                                    </p:set>
                                    <p:animEffect transition="in" filter="fade">
                                      <p:cBhvr>
                                        <p:cTn id="47" dur="1000"/>
                                        <p:tgtEl>
                                          <p:spTgt spid="1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500"/>
                            </p:stCondLst>
                            <p:childTnLst>
                              <p:par>
                                <p:cTn id="59" presetID="10" presetClass="entr" presetSubtype="0" fill="hold" grpId="0" nodeType="afterEffect">
                                  <p:stCondLst>
                                    <p:cond delay="200"/>
                                  </p:stCondLst>
                                  <p:childTnLst>
                                    <p:set>
                                      <p:cBhvr>
                                        <p:cTn id="60" dur="1" fill="hold">
                                          <p:stCondLst>
                                            <p:cond delay="0"/>
                                          </p:stCondLst>
                                        </p:cTn>
                                        <p:tgtEl>
                                          <p:spTgt spid="17">
                                            <p:txEl>
                                              <p:pRg st="0" end="0"/>
                                            </p:txEl>
                                          </p:spTgt>
                                        </p:tgtEl>
                                        <p:attrNameLst>
                                          <p:attrName>style.visibility</p:attrName>
                                        </p:attrNameLst>
                                      </p:cBhvr>
                                      <p:to>
                                        <p:strVal val="visible"/>
                                      </p:to>
                                    </p:set>
                                    <p:animEffect transition="in" filter="fade">
                                      <p:cBhvr>
                                        <p:cTn id="61" dur="1000"/>
                                        <p:tgtEl>
                                          <p:spTgt spid="17">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200"/>
                                  </p:stCondLst>
                                  <p:childTnLst>
                                    <p:set>
                                      <p:cBhvr>
                                        <p:cTn id="65" dur="1" fill="hold">
                                          <p:stCondLst>
                                            <p:cond delay="0"/>
                                          </p:stCondLst>
                                        </p:cTn>
                                        <p:tgtEl>
                                          <p:spTgt spid="17">
                                            <p:txEl>
                                              <p:pRg st="1" end="1"/>
                                            </p:txEl>
                                          </p:spTgt>
                                        </p:tgtEl>
                                        <p:attrNameLst>
                                          <p:attrName>style.visibility</p:attrName>
                                        </p:attrNameLst>
                                      </p:cBhvr>
                                      <p:to>
                                        <p:strVal val="visible"/>
                                      </p:to>
                                    </p:set>
                                    <p:animEffect transition="in" filter="fade">
                                      <p:cBhvr>
                                        <p:cTn id="66" dur="1000"/>
                                        <p:tgtEl>
                                          <p:spTgt spid="17">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200"/>
                                  </p:stCondLst>
                                  <p:childTnLst>
                                    <p:set>
                                      <p:cBhvr>
                                        <p:cTn id="70" dur="1" fill="hold">
                                          <p:stCondLst>
                                            <p:cond delay="0"/>
                                          </p:stCondLst>
                                        </p:cTn>
                                        <p:tgtEl>
                                          <p:spTgt spid="17">
                                            <p:txEl>
                                              <p:pRg st="2" end="2"/>
                                            </p:txEl>
                                          </p:spTgt>
                                        </p:tgtEl>
                                        <p:attrNameLst>
                                          <p:attrName>style.visibility</p:attrName>
                                        </p:attrNameLst>
                                      </p:cBhvr>
                                      <p:to>
                                        <p:strVal val="visible"/>
                                      </p:to>
                                    </p:set>
                                    <p:animEffect transition="in" filter="fade">
                                      <p:cBhvr>
                                        <p:cTn id="71" dur="1000"/>
                                        <p:tgtEl>
                                          <p:spTgt spid="17">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200"/>
                                  </p:stCondLst>
                                  <p:childTnLst>
                                    <p:set>
                                      <p:cBhvr>
                                        <p:cTn id="75" dur="1" fill="hold">
                                          <p:stCondLst>
                                            <p:cond delay="0"/>
                                          </p:stCondLst>
                                        </p:cTn>
                                        <p:tgtEl>
                                          <p:spTgt spid="17">
                                            <p:txEl>
                                              <p:pRg st="3" end="3"/>
                                            </p:txEl>
                                          </p:spTgt>
                                        </p:tgtEl>
                                        <p:attrNameLst>
                                          <p:attrName>style.visibility</p:attrName>
                                        </p:attrNameLst>
                                      </p:cBhvr>
                                      <p:to>
                                        <p:strVal val="visible"/>
                                      </p:to>
                                    </p:set>
                                    <p:animEffect transition="in" filter="fade">
                                      <p:cBhvr>
                                        <p:cTn id="76" dur="1000"/>
                                        <p:tgtEl>
                                          <p:spTgt spid="17">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200"/>
                                  </p:stCondLst>
                                  <p:childTnLst>
                                    <p:set>
                                      <p:cBhvr>
                                        <p:cTn id="80" dur="1" fill="hold">
                                          <p:stCondLst>
                                            <p:cond delay="0"/>
                                          </p:stCondLst>
                                        </p:cTn>
                                        <p:tgtEl>
                                          <p:spTgt spid="17">
                                            <p:txEl>
                                              <p:pRg st="4" end="4"/>
                                            </p:txEl>
                                          </p:spTgt>
                                        </p:tgtEl>
                                        <p:attrNameLst>
                                          <p:attrName>style.visibility</p:attrName>
                                        </p:attrNameLst>
                                      </p:cBhvr>
                                      <p:to>
                                        <p:strVal val="visible"/>
                                      </p:to>
                                    </p:set>
                                    <p:animEffect transition="in" filter="fade">
                                      <p:cBhvr>
                                        <p:cTn id="81" dur="10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2" grpId="0"/>
      <p:bldP spid="13" grpId="0" uiExpand="1" build="p"/>
      <p:bldP spid="14" grpId="0"/>
      <p:bldP spid="15" grpId="0"/>
      <p:bldP spid="17" grpId="0" uiExpand="1" build="p"/>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B14E5-5F28-D786-864F-88BED4E66C54}"/>
              </a:ext>
            </a:extLst>
          </p:cNvPr>
          <p:cNvSpPr>
            <a:spLocks noGrp="1"/>
          </p:cNvSpPr>
          <p:nvPr>
            <p:ph type="title"/>
          </p:nvPr>
        </p:nvSpPr>
        <p:spPr/>
        <p:txBody>
          <a:bodyPr/>
          <a:lstStyle/>
          <a:p>
            <a:r>
              <a:rPr lang="en-US" dirty="0"/>
              <a:t>Epochs in Current NSRS</a:t>
            </a:r>
          </a:p>
        </p:txBody>
      </p:sp>
      <p:sp>
        <p:nvSpPr>
          <p:cNvPr id="5" name="Text Placeholder 4">
            <a:extLst>
              <a:ext uri="{FF2B5EF4-FFF2-40B4-BE49-F238E27FC236}">
                <a16:creationId xmlns:a16="http://schemas.microsoft.com/office/drawing/2014/main" id="{E4ABCEAB-D574-1AEE-0915-9B613F01E57A}"/>
              </a:ext>
            </a:extLst>
          </p:cNvPr>
          <p:cNvSpPr>
            <a:spLocks noGrp="1"/>
          </p:cNvSpPr>
          <p:nvPr>
            <p:ph type="body" idx="1"/>
          </p:nvPr>
        </p:nvSpPr>
        <p:spPr>
          <a:xfrm>
            <a:off x="4497388" y="1151335"/>
            <a:ext cx="4260356" cy="479822"/>
          </a:xfrm>
        </p:spPr>
        <p:txBody>
          <a:bodyPr>
            <a:noAutofit/>
          </a:bodyPr>
          <a:lstStyle/>
          <a:p>
            <a:pPr algn="ctr"/>
            <a:r>
              <a:rPr lang="en-US" sz="3200" dirty="0"/>
              <a:t>Reference Epoch (RE)</a:t>
            </a:r>
          </a:p>
        </p:txBody>
      </p:sp>
      <p:sp>
        <p:nvSpPr>
          <p:cNvPr id="6" name="Content Placeholder 5">
            <a:extLst>
              <a:ext uri="{FF2B5EF4-FFF2-40B4-BE49-F238E27FC236}">
                <a16:creationId xmlns:a16="http://schemas.microsoft.com/office/drawing/2014/main" id="{5D942B78-4ABB-EE99-AC23-A2C92BFEC77B}"/>
              </a:ext>
            </a:extLst>
          </p:cNvPr>
          <p:cNvSpPr>
            <a:spLocks noGrp="1"/>
          </p:cNvSpPr>
          <p:nvPr>
            <p:ph sz="half" idx="2"/>
          </p:nvPr>
        </p:nvSpPr>
        <p:spPr>
          <a:xfrm>
            <a:off x="4497387" y="1631156"/>
            <a:ext cx="4260357" cy="2963466"/>
          </a:xfrm>
        </p:spPr>
        <p:txBody>
          <a:bodyPr>
            <a:noAutofit/>
          </a:bodyPr>
          <a:lstStyle/>
          <a:p>
            <a:r>
              <a:rPr lang="en-US" dirty="0"/>
              <a:t>Position after propagated back in time from SE to RE</a:t>
            </a:r>
          </a:p>
          <a:p>
            <a:r>
              <a:rPr lang="en-US" dirty="0"/>
              <a:t>Seen on OPUS Solution</a:t>
            </a:r>
          </a:p>
          <a:p>
            <a:r>
              <a:rPr lang="en-US" dirty="0"/>
              <a:t>Used in NAD 83</a:t>
            </a:r>
          </a:p>
          <a:p>
            <a:r>
              <a:rPr lang="en-US" dirty="0"/>
              <a:t>Ground movement will be </a:t>
            </a:r>
            <a:r>
              <a:rPr lang="en-US" i="1" dirty="0"/>
              <a:t>hidden</a:t>
            </a:r>
          </a:p>
          <a:p>
            <a:endParaRPr lang="en-US" i="1" dirty="0"/>
          </a:p>
        </p:txBody>
      </p:sp>
      <p:sp>
        <p:nvSpPr>
          <p:cNvPr id="7" name="Text Placeholder 6">
            <a:extLst>
              <a:ext uri="{FF2B5EF4-FFF2-40B4-BE49-F238E27FC236}">
                <a16:creationId xmlns:a16="http://schemas.microsoft.com/office/drawing/2014/main" id="{CC50965C-82B0-AC2A-2538-0742542C42C9}"/>
              </a:ext>
            </a:extLst>
          </p:cNvPr>
          <p:cNvSpPr>
            <a:spLocks noGrp="1"/>
          </p:cNvSpPr>
          <p:nvPr>
            <p:ph type="body" sz="quarter" idx="3"/>
          </p:nvPr>
        </p:nvSpPr>
        <p:spPr>
          <a:xfrm>
            <a:off x="455613" y="1151787"/>
            <a:ext cx="4041775" cy="479822"/>
          </a:xfrm>
        </p:spPr>
        <p:txBody>
          <a:bodyPr>
            <a:noAutofit/>
          </a:bodyPr>
          <a:lstStyle/>
          <a:p>
            <a:pPr algn="ctr"/>
            <a:r>
              <a:rPr lang="en-US" sz="3200" dirty="0"/>
              <a:t>Survey Epoch (SE)</a:t>
            </a:r>
          </a:p>
        </p:txBody>
      </p:sp>
      <p:sp>
        <p:nvSpPr>
          <p:cNvPr id="8" name="Content Placeholder 7">
            <a:extLst>
              <a:ext uri="{FF2B5EF4-FFF2-40B4-BE49-F238E27FC236}">
                <a16:creationId xmlns:a16="http://schemas.microsoft.com/office/drawing/2014/main" id="{D764E3B5-2817-FA71-1354-7B4C705FE3CA}"/>
              </a:ext>
            </a:extLst>
          </p:cNvPr>
          <p:cNvSpPr>
            <a:spLocks noGrp="1"/>
          </p:cNvSpPr>
          <p:nvPr>
            <p:ph sz="quarter" idx="4"/>
          </p:nvPr>
        </p:nvSpPr>
        <p:spPr>
          <a:xfrm>
            <a:off x="455613" y="1631608"/>
            <a:ext cx="4041775" cy="2963466"/>
          </a:xfrm>
        </p:spPr>
        <p:txBody>
          <a:bodyPr>
            <a:noAutofit/>
          </a:bodyPr>
          <a:lstStyle/>
          <a:p>
            <a:r>
              <a:rPr lang="en-US" dirty="0"/>
              <a:t>Position at the moment of survey data collection</a:t>
            </a:r>
          </a:p>
          <a:p>
            <a:r>
              <a:rPr lang="en-US" dirty="0"/>
              <a:t>Seen on OPUS Solution</a:t>
            </a:r>
          </a:p>
          <a:p>
            <a:r>
              <a:rPr lang="en-US" dirty="0"/>
              <a:t>Necessary for ITRF</a:t>
            </a:r>
          </a:p>
          <a:p>
            <a:r>
              <a:rPr lang="en-US" dirty="0"/>
              <a:t>Ground movement will be </a:t>
            </a:r>
            <a:r>
              <a:rPr lang="en-US" i="1" dirty="0"/>
              <a:t>illustrated</a:t>
            </a:r>
          </a:p>
        </p:txBody>
      </p:sp>
    </p:spTree>
    <p:extLst>
      <p:ext uri="{BB962C8B-B14F-4D97-AF65-F5344CB8AC3E}">
        <p14:creationId xmlns:p14="http://schemas.microsoft.com/office/powerpoint/2010/main" val="26198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B14E5-5F28-D786-864F-88BED4E66C54}"/>
              </a:ext>
            </a:extLst>
          </p:cNvPr>
          <p:cNvSpPr>
            <a:spLocks noGrp="1"/>
          </p:cNvSpPr>
          <p:nvPr>
            <p:ph type="title"/>
          </p:nvPr>
        </p:nvSpPr>
        <p:spPr/>
        <p:txBody>
          <a:bodyPr/>
          <a:lstStyle/>
          <a:p>
            <a:r>
              <a:rPr lang="en-US" dirty="0"/>
              <a:t>Epochs in </a:t>
            </a:r>
            <a:r>
              <a:rPr lang="en-US" b="1" dirty="0"/>
              <a:t>Modernized</a:t>
            </a:r>
            <a:r>
              <a:rPr lang="en-US" dirty="0"/>
              <a:t> NSRS</a:t>
            </a:r>
          </a:p>
        </p:txBody>
      </p:sp>
      <p:sp>
        <p:nvSpPr>
          <p:cNvPr id="5" name="Text Placeholder 4">
            <a:extLst>
              <a:ext uri="{FF2B5EF4-FFF2-40B4-BE49-F238E27FC236}">
                <a16:creationId xmlns:a16="http://schemas.microsoft.com/office/drawing/2014/main" id="{E4ABCEAB-D574-1AEE-0915-9B613F01E57A}"/>
              </a:ext>
            </a:extLst>
          </p:cNvPr>
          <p:cNvSpPr>
            <a:spLocks noGrp="1"/>
          </p:cNvSpPr>
          <p:nvPr>
            <p:ph type="body" idx="1"/>
          </p:nvPr>
        </p:nvSpPr>
        <p:spPr>
          <a:xfrm>
            <a:off x="4497388" y="1151335"/>
            <a:ext cx="4260356" cy="479822"/>
          </a:xfrm>
        </p:spPr>
        <p:txBody>
          <a:bodyPr>
            <a:noAutofit/>
          </a:bodyPr>
          <a:lstStyle/>
          <a:p>
            <a:pPr algn="ctr"/>
            <a:r>
              <a:rPr lang="en-US" sz="3200" dirty="0"/>
              <a:t>Reference Epoch (RE)</a:t>
            </a:r>
          </a:p>
        </p:txBody>
      </p:sp>
      <p:sp>
        <p:nvSpPr>
          <p:cNvPr id="6" name="Content Placeholder 5">
            <a:extLst>
              <a:ext uri="{FF2B5EF4-FFF2-40B4-BE49-F238E27FC236}">
                <a16:creationId xmlns:a16="http://schemas.microsoft.com/office/drawing/2014/main" id="{5D942B78-4ABB-EE99-AC23-A2C92BFEC77B}"/>
              </a:ext>
            </a:extLst>
          </p:cNvPr>
          <p:cNvSpPr>
            <a:spLocks noGrp="1"/>
          </p:cNvSpPr>
          <p:nvPr>
            <p:ph sz="half" idx="2"/>
          </p:nvPr>
        </p:nvSpPr>
        <p:spPr>
          <a:xfrm>
            <a:off x="4497387" y="1631156"/>
            <a:ext cx="4260357" cy="2963466"/>
          </a:xfrm>
        </p:spPr>
        <p:txBody>
          <a:bodyPr>
            <a:noAutofit/>
          </a:bodyPr>
          <a:lstStyle/>
          <a:p>
            <a:r>
              <a:rPr lang="en-US" dirty="0"/>
              <a:t>Position after propagated back in time from SE to RE</a:t>
            </a:r>
          </a:p>
          <a:p>
            <a:r>
              <a:rPr lang="en-US" dirty="0"/>
              <a:t>Used in NATRF2022</a:t>
            </a:r>
          </a:p>
          <a:p>
            <a:r>
              <a:rPr lang="en-US" b="1" dirty="0"/>
              <a:t>REC = RE Coordinate</a:t>
            </a:r>
          </a:p>
          <a:p>
            <a:r>
              <a:rPr lang="en-US" dirty="0"/>
              <a:t>Ground movement will be </a:t>
            </a:r>
            <a:r>
              <a:rPr lang="en-US" i="1" dirty="0"/>
              <a:t>hidden</a:t>
            </a:r>
          </a:p>
          <a:p>
            <a:endParaRPr lang="en-US" i="1" dirty="0"/>
          </a:p>
        </p:txBody>
      </p:sp>
      <p:sp>
        <p:nvSpPr>
          <p:cNvPr id="7" name="Text Placeholder 6">
            <a:extLst>
              <a:ext uri="{FF2B5EF4-FFF2-40B4-BE49-F238E27FC236}">
                <a16:creationId xmlns:a16="http://schemas.microsoft.com/office/drawing/2014/main" id="{CC50965C-82B0-AC2A-2538-0742542C42C9}"/>
              </a:ext>
            </a:extLst>
          </p:cNvPr>
          <p:cNvSpPr>
            <a:spLocks noGrp="1"/>
          </p:cNvSpPr>
          <p:nvPr>
            <p:ph type="body" sz="quarter" idx="3"/>
          </p:nvPr>
        </p:nvSpPr>
        <p:spPr>
          <a:xfrm>
            <a:off x="455613" y="1151787"/>
            <a:ext cx="4041775" cy="479822"/>
          </a:xfrm>
        </p:spPr>
        <p:txBody>
          <a:bodyPr>
            <a:noAutofit/>
          </a:bodyPr>
          <a:lstStyle/>
          <a:p>
            <a:pPr algn="ctr"/>
            <a:r>
              <a:rPr lang="en-US" sz="3200" dirty="0"/>
              <a:t>Survey Epoch (SE)</a:t>
            </a:r>
          </a:p>
        </p:txBody>
      </p:sp>
      <p:sp>
        <p:nvSpPr>
          <p:cNvPr id="8" name="Content Placeholder 7">
            <a:extLst>
              <a:ext uri="{FF2B5EF4-FFF2-40B4-BE49-F238E27FC236}">
                <a16:creationId xmlns:a16="http://schemas.microsoft.com/office/drawing/2014/main" id="{D764E3B5-2817-FA71-1354-7B4C705FE3CA}"/>
              </a:ext>
            </a:extLst>
          </p:cNvPr>
          <p:cNvSpPr>
            <a:spLocks noGrp="1"/>
          </p:cNvSpPr>
          <p:nvPr>
            <p:ph sz="quarter" idx="4"/>
          </p:nvPr>
        </p:nvSpPr>
        <p:spPr>
          <a:xfrm>
            <a:off x="455613" y="1631608"/>
            <a:ext cx="4041775" cy="2963466"/>
          </a:xfrm>
        </p:spPr>
        <p:txBody>
          <a:bodyPr>
            <a:noAutofit/>
          </a:bodyPr>
          <a:lstStyle/>
          <a:p>
            <a:r>
              <a:rPr lang="en-US" dirty="0"/>
              <a:t>Position at the moment of survey data collection</a:t>
            </a:r>
          </a:p>
          <a:p>
            <a:r>
              <a:rPr lang="en-US" dirty="0"/>
              <a:t>Used in NATRF2022</a:t>
            </a:r>
          </a:p>
          <a:p>
            <a:r>
              <a:rPr lang="en-US" b="1" dirty="0"/>
              <a:t>SEC = SE Coordinate </a:t>
            </a:r>
          </a:p>
          <a:p>
            <a:r>
              <a:rPr lang="en-US" dirty="0"/>
              <a:t>Ground movement will be </a:t>
            </a:r>
            <a:r>
              <a:rPr lang="en-US" i="1" dirty="0"/>
              <a:t>illustrated</a:t>
            </a:r>
          </a:p>
        </p:txBody>
      </p:sp>
    </p:spTree>
    <p:extLst>
      <p:ext uri="{BB962C8B-B14F-4D97-AF65-F5344CB8AC3E}">
        <p14:creationId xmlns:p14="http://schemas.microsoft.com/office/powerpoint/2010/main" val="390847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54143"/>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pc="-10" dirty="0">
                <a:cs typeface="Calibri"/>
              </a:rPr>
              <a:t>4D alignment – Epochs</a:t>
            </a:r>
            <a:endParaRPr dirty="0">
              <a:latin typeface="Cambria" panose="02040503050406030204" pitchFamily="18" charset="0"/>
              <a:cs typeface="Calibri"/>
            </a:endParaRPr>
          </a:p>
        </p:txBody>
      </p:sp>
      <p:sp>
        <p:nvSpPr>
          <p:cNvPr id="3" name="object 3"/>
          <p:cNvSpPr txBox="1"/>
          <p:nvPr/>
        </p:nvSpPr>
        <p:spPr>
          <a:xfrm>
            <a:off x="287595" y="1102843"/>
            <a:ext cx="8347586" cy="3806483"/>
          </a:xfrm>
          <a:prstGeom prst="rect">
            <a:avLst/>
          </a:prstGeom>
        </p:spPr>
        <p:txBody>
          <a:bodyPr vert="horz" wrap="square" lIns="0" tIns="12700" rIns="0" bIns="0" rtlCol="0">
            <a:noAutofit/>
          </a:bodyPr>
          <a:lstStyle/>
          <a:p>
            <a:pPr marL="12699" marR="5080" algn="ctr" defTabSz="342900" fontAlgn="base">
              <a:spcBef>
                <a:spcPts val="100"/>
              </a:spcBef>
              <a:spcAft>
                <a:spcPct val="0"/>
              </a:spcAft>
              <a:tabLst>
                <a:tab pos="354956" algn="l"/>
                <a:tab pos="355591" algn="l"/>
              </a:tabLst>
              <a:defRPr/>
            </a:pPr>
            <a:r>
              <a:rPr lang="en-US" sz="2400" spc="-5" dirty="0">
                <a:solidFill>
                  <a:prstClr val="black"/>
                </a:solidFill>
                <a:latin typeface="Cambria" panose="02040503050406030204" pitchFamily="18" charset="0"/>
                <a:ea typeface="Cambria" panose="02040503050406030204" pitchFamily="18" charset="0"/>
                <a:cs typeface="Calibri"/>
              </a:rPr>
              <a:t>One epoch in which ITRF2020 will be equal to NATRF2022… </a:t>
            </a:r>
          </a:p>
          <a:p>
            <a:pPr marL="355599" marR="5080" indent="-342900" defTabSz="342900" fontAlgn="base">
              <a:spcBef>
                <a:spcPts val="100"/>
              </a:spcBef>
              <a:spcAft>
                <a:spcPct val="0"/>
              </a:spcAft>
              <a:buFont typeface="Arial" panose="020B0604020202020204" pitchFamily="34" charset="0"/>
              <a:buChar char="•"/>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a:p>
            <a:pPr marL="12699" marR="5080" algn="ctr" defTabSz="342900" fontAlgn="base">
              <a:spcBef>
                <a:spcPts val="100"/>
              </a:spcBef>
              <a:spcAft>
                <a:spcPct val="0"/>
              </a:spcAft>
              <a:tabLst>
                <a:tab pos="354956" algn="l"/>
                <a:tab pos="355591" algn="l"/>
              </a:tabLst>
              <a:defRPr/>
            </a:pPr>
            <a:r>
              <a:rPr lang="en-US" sz="27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At 00:00 on January 01, 2020 any given coordinates in</a:t>
            </a:r>
          </a:p>
          <a:p>
            <a:pPr marL="12699" marR="5080" algn="ctr" defTabSz="342900" fontAlgn="base">
              <a:spcBef>
                <a:spcPts val="900"/>
              </a:spcBef>
              <a:tabLst>
                <a:tab pos="354956" algn="l"/>
                <a:tab pos="355591" algn="l"/>
              </a:tabLst>
              <a:defRPr/>
            </a:pPr>
            <a:r>
              <a:rPr lang="en-US" sz="2700" spc="-5" dirty="0">
                <a:solidFill>
                  <a:prstClr val="black"/>
                </a:solidFill>
                <a:uFill>
                  <a:solidFill>
                    <a:srgbClr val="000000"/>
                  </a:solidFill>
                </a:uFill>
                <a:latin typeface="Cambria" panose="02040503050406030204" pitchFamily="18" charset="0"/>
                <a:ea typeface="Cambria" panose="02040503050406030204" pitchFamily="18" charset="0"/>
                <a:cs typeface="Calibri"/>
              </a:rPr>
              <a:t>ITRF2020 (epoch 2020.0) = NATRF2022 (epoch 2020.0)</a:t>
            </a:r>
          </a:p>
          <a:p>
            <a:pPr marL="12699" marR="5080" defTabSz="342900" fontAlgn="base">
              <a:spcBef>
                <a:spcPts val="100"/>
              </a:spcBef>
              <a:spcAft>
                <a:spcPct val="0"/>
              </a:spcAft>
              <a:tabLst>
                <a:tab pos="354956" algn="l"/>
                <a:tab pos="355591" algn="l"/>
              </a:tabLst>
              <a:defRPr/>
            </a:pPr>
            <a:endParaRPr lang="en-US" sz="2400" spc="-5" dirty="0">
              <a:solidFill>
                <a:prstClr val="black"/>
              </a:solidFill>
              <a:uFill>
                <a:solidFill>
                  <a:srgbClr val="000000"/>
                </a:solidFill>
              </a:uFill>
              <a:latin typeface="Cambria" panose="02040503050406030204" pitchFamily="18" charset="0"/>
              <a:ea typeface="Cambria" panose="02040503050406030204" pitchFamily="18" charset="0"/>
              <a:cs typeface="Calibri"/>
            </a:endParaRPr>
          </a:p>
        </p:txBody>
      </p:sp>
    </p:spTree>
    <p:custDataLst>
      <p:tags r:id="rId1"/>
    </p:custDataLst>
    <p:extLst>
      <p:ext uri="{BB962C8B-B14F-4D97-AF65-F5344CB8AC3E}">
        <p14:creationId xmlns:p14="http://schemas.microsoft.com/office/powerpoint/2010/main" val="38622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DCF4D7-01B6-4DCE-9B94-6743F8678F19}"/>
              </a:ext>
            </a:extLst>
          </p:cNvPr>
          <p:cNvSpPr/>
          <p:nvPr/>
        </p:nvSpPr>
        <p:spPr>
          <a:xfrm>
            <a:off x="1197000" y="924142"/>
            <a:ext cx="6619260" cy="1205624"/>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6" name="Rectangle 5"/>
          <p:cNvSpPr/>
          <p:nvPr/>
        </p:nvSpPr>
        <p:spPr>
          <a:xfrm>
            <a:off x="1197000" y="3531476"/>
            <a:ext cx="6619260" cy="1205624"/>
          </a:xfrm>
          <a:prstGeom prst="rect">
            <a:avLst/>
          </a:prstGeom>
          <a:solidFill>
            <a:srgbClr val="FFFF00"/>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Rectangle 1"/>
          <p:cNvSpPr/>
          <p:nvPr/>
        </p:nvSpPr>
        <p:spPr>
          <a:xfrm>
            <a:off x="1197000" y="2129766"/>
            <a:ext cx="6619260" cy="1401710"/>
          </a:xfrm>
          <a:prstGeom prst="rect">
            <a:avLst/>
          </a:prstGeom>
          <a:solidFill>
            <a:srgbClr val="FFC0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 </a:t>
            </a:r>
          </a:p>
        </p:txBody>
      </p:sp>
      <p:sp>
        <p:nvSpPr>
          <p:cNvPr id="3" name="Content Placeholder 2"/>
          <p:cNvSpPr>
            <a:spLocks noGrp="1"/>
          </p:cNvSpPr>
          <p:nvPr>
            <p:ph idx="1"/>
          </p:nvPr>
        </p:nvSpPr>
        <p:spPr>
          <a:xfrm>
            <a:off x="1238865" y="885826"/>
            <a:ext cx="6619261" cy="4162424"/>
          </a:xfrm>
        </p:spPr>
        <p:txBody>
          <a:bodyPr/>
          <a:lstStyle/>
          <a:p>
            <a:pPr marL="0" indent="0">
              <a:buNone/>
            </a:pPr>
            <a:r>
              <a:rPr lang="en-US" sz="2400" b="1" dirty="0"/>
              <a:t>Conversion</a:t>
            </a:r>
            <a:endParaRPr lang="en-US" sz="1500" dirty="0"/>
          </a:p>
          <a:p>
            <a:pPr marL="516731" lvl="2" indent="-173831">
              <a:buFont typeface="Cambria" panose="02040503050406030204" pitchFamily="18" charset="0"/>
              <a:buChar char="–"/>
            </a:pPr>
            <a:r>
              <a:rPr lang="en-US" dirty="0"/>
              <a:t>change the </a:t>
            </a:r>
            <a:r>
              <a:rPr lang="en-US" b="1" i="1" dirty="0"/>
              <a:t>type</a:t>
            </a:r>
            <a:r>
              <a:rPr lang="en-US" dirty="0"/>
              <a:t> of coordinate</a:t>
            </a:r>
          </a:p>
          <a:p>
            <a:pPr marL="516731" lvl="2" indent="-173831">
              <a:buFont typeface="Cambria" panose="02040503050406030204" pitchFamily="18" charset="0"/>
              <a:buChar char="–"/>
            </a:pPr>
            <a:r>
              <a:rPr lang="en-US" sz="1600" dirty="0">
                <a:sym typeface="Wingdings" panose="05000000000000000000" pitchFamily="2" charset="2"/>
              </a:rPr>
              <a:t>NAD83(2011) </a:t>
            </a:r>
            <a:r>
              <a:rPr lang="en-US" sz="1600" b="1" i="1" dirty="0"/>
              <a:t>latitude &amp; longitude </a:t>
            </a:r>
            <a:r>
              <a:rPr lang="en-US" sz="1600" dirty="0">
                <a:sym typeface="Wingdings" panose="05000000000000000000" pitchFamily="2" charset="2"/>
              </a:rPr>
              <a:t> NAD83(2011)</a:t>
            </a:r>
            <a:r>
              <a:rPr lang="en-US" sz="1600" dirty="0"/>
              <a:t> </a:t>
            </a:r>
            <a:r>
              <a:rPr lang="en-US" sz="1600" b="1" i="1" dirty="0"/>
              <a:t>SPCS</a:t>
            </a:r>
          </a:p>
          <a:p>
            <a:pPr marL="0" lvl="1" indent="0">
              <a:buNone/>
            </a:pPr>
            <a:r>
              <a:rPr lang="en-US" sz="2400" b="1" dirty="0"/>
              <a:t>Transformation</a:t>
            </a:r>
          </a:p>
          <a:p>
            <a:pPr marL="516731" lvl="2" indent="-173831">
              <a:buFont typeface="Cambria" panose="02040503050406030204" pitchFamily="18" charset="0"/>
              <a:buChar char="–"/>
            </a:pPr>
            <a:r>
              <a:rPr lang="en-US" dirty="0"/>
              <a:t>change the </a:t>
            </a:r>
            <a:r>
              <a:rPr lang="en-US" b="1" i="1" dirty="0"/>
              <a:t>datum</a:t>
            </a:r>
            <a:r>
              <a:rPr lang="en-US" dirty="0"/>
              <a:t> of coordinate</a:t>
            </a:r>
          </a:p>
          <a:p>
            <a:pPr marL="516731" lvl="2" indent="-173831">
              <a:buFont typeface="Cambria" panose="02040503050406030204" pitchFamily="18" charset="0"/>
              <a:buChar char="–"/>
            </a:pPr>
            <a:r>
              <a:rPr lang="en-US" sz="1600" b="1" i="1" dirty="0"/>
              <a:t>NGVD29</a:t>
            </a:r>
            <a:r>
              <a:rPr lang="en-US" sz="1600" i="1" dirty="0"/>
              <a:t> </a:t>
            </a:r>
            <a:r>
              <a:rPr lang="en-US" sz="1600" dirty="0"/>
              <a:t>height </a:t>
            </a:r>
            <a:r>
              <a:rPr lang="en-US" sz="1600" dirty="0">
                <a:sym typeface="Wingdings" panose="05000000000000000000" pitchFamily="2" charset="2"/>
              </a:rPr>
              <a:t></a:t>
            </a:r>
            <a:r>
              <a:rPr lang="en-US" sz="1600" dirty="0"/>
              <a:t> </a:t>
            </a:r>
            <a:r>
              <a:rPr lang="en-US" sz="1600" b="1" i="1" dirty="0"/>
              <a:t>NAVD88</a:t>
            </a:r>
            <a:r>
              <a:rPr lang="en-US" sz="1600" i="1" dirty="0"/>
              <a:t> </a:t>
            </a:r>
            <a:r>
              <a:rPr lang="en-US" sz="1600" dirty="0"/>
              <a:t>height</a:t>
            </a:r>
          </a:p>
          <a:p>
            <a:pPr marL="516731" lvl="2" indent="-173831">
              <a:buFont typeface="Cambria" panose="02040503050406030204" pitchFamily="18" charset="0"/>
              <a:buChar char="–"/>
            </a:pPr>
            <a:r>
              <a:rPr lang="en-US" sz="1600" b="1" i="1" dirty="0"/>
              <a:t>NAD 27 </a:t>
            </a:r>
            <a:r>
              <a:rPr lang="en-US" sz="1600" dirty="0"/>
              <a:t>latitude &amp; longitude </a:t>
            </a:r>
            <a:r>
              <a:rPr lang="en-US" sz="1600" dirty="0">
                <a:sym typeface="Wingdings" panose="05000000000000000000" pitchFamily="2" charset="2"/>
              </a:rPr>
              <a:t></a:t>
            </a:r>
            <a:r>
              <a:rPr lang="en-US" sz="1600" dirty="0"/>
              <a:t> </a:t>
            </a:r>
            <a:r>
              <a:rPr lang="en-US" sz="1600" b="1" i="1" dirty="0"/>
              <a:t>NAD 83(2011) </a:t>
            </a:r>
            <a:r>
              <a:rPr lang="en-US" sz="1600" dirty="0"/>
              <a:t>latitude &amp; longitude</a:t>
            </a:r>
          </a:p>
          <a:p>
            <a:pPr marL="0" indent="0">
              <a:buNone/>
            </a:pPr>
            <a:r>
              <a:rPr lang="en-US" sz="2400" b="1" dirty="0"/>
              <a:t>Propagation</a:t>
            </a:r>
          </a:p>
          <a:p>
            <a:pPr marL="516731" lvl="2" indent="-173831">
              <a:buFont typeface="Cambria" panose="02040503050406030204" pitchFamily="18" charset="0"/>
              <a:buChar char="–"/>
            </a:pPr>
            <a:r>
              <a:rPr lang="en-US" dirty="0"/>
              <a:t>change the </a:t>
            </a:r>
            <a:r>
              <a:rPr lang="en-US" b="1" i="1" dirty="0"/>
              <a:t>epoch</a:t>
            </a:r>
            <a:r>
              <a:rPr lang="en-US" dirty="0"/>
              <a:t> of coordinate</a:t>
            </a:r>
          </a:p>
          <a:p>
            <a:pPr marL="516731" lvl="2" indent="-173831">
              <a:buFont typeface="Cambria" panose="02040503050406030204" pitchFamily="18" charset="0"/>
              <a:buChar char="–"/>
            </a:pPr>
            <a:r>
              <a:rPr lang="en-US" sz="1600" dirty="0"/>
              <a:t>NATRF2022 </a:t>
            </a:r>
            <a:r>
              <a:rPr lang="en-US" sz="1600" b="1" i="1" dirty="0"/>
              <a:t>epoch 2020.00</a:t>
            </a:r>
            <a:r>
              <a:rPr lang="en-US" sz="1600" dirty="0"/>
              <a:t> to NATRF2022 </a:t>
            </a:r>
            <a:r>
              <a:rPr lang="en-US" sz="1600" b="1" i="1" dirty="0"/>
              <a:t>epoch 2023.243</a:t>
            </a:r>
          </a:p>
        </p:txBody>
      </p:sp>
      <p:sp>
        <p:nvSpPr>
          <p:cNvPr id="7" name="Title 1">
            <a:extLst>
              <a:ext uri="{FF2B5EF4-FFF2-40B4-BE49-F238E27FC236}">
                <a16:creationId xmlns:a16="http://schemas.microsoft.com/office/drawing/2014/main" id="{C1258C19-2F64-4EAA-B34C-016C4EDB4B16}"/>
              </a:ext>
            </a:extLst>
          </p:cNvPr>
          <p:cNvSpPr txBox="1">
            <a:spLocks/>
          </p:cNvSpPr>
          <p:nvPr/>
        </p:nvSpPr>
        <p:spPr bwMode="auto">
          <a:xfrm>
            <a:off x="1143001" y="205979"/>
            <a:ext cx="6870248" cy="66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300" dirty="0">
                <a:latin typeface="Cambria" panose="02040503050406030204" pitchFamily="18" charset="0"/>
                <a:ea typeface="Tahoma" panose="020B0604030504040204" pitchFamily="34" charset="0"/>
                <a:cs typeface="Tahoma" panose="020B0604030504040204" pitchFamily="34" charset="0"/>
              </a:rPr>
              <a:t>Terminology - </a:t>
            </a:r>
            <a:r>
              <a:rPr lang="en-US" sz="3300" dirty="0">
                <a:latin typeface="Cambria" panose="02040503050406030204" pitchFamily="18" charset="0"/>
                <a:ea typeface="Cambria" panose="02040503050406030204" pitchFamily="18" charset="0"/>
              </a:rPr>
              <a:t>Changing Coordinates</a:t>
            </a:r>
          </a:p>
        </p:txBody>
      </p:sp>
    </p:spTree>
    <p:extLst>
      <p:ext uri="{BB962C8B-B14F-4D97-AF65-F5344CB8AC3E}">
        <p14:creationId xmlns:p14="http://schemas.microsoft.com/office/powerpoint/2010/main" val="202971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1" y="1206042"/>
            <a:ext cx="6858000" cy="705321"/>
          </a:xfrm>
          <a:prstGeom prst="rect">
            <a:avLst/>
          </a:prstGeom>
        </p:spPr>
        <p:txBody>
          <a:bodyPr vert="horz" wrap="square" lIns="0" tIns="12700" rIns="0" bIns="0" rtlCol="0">
            <a:spAutoFit/>
          </a:bodyPr>
          <a:lstStyle/>
          <a:p>
            <a:pPr marL="0" lvl="1" algn="ctr">
              <a:spcBef>
                <a:spcPts val="100"/>
              </a:spcBef>
            </a:pPr>
            <a:r>
              <a:rPr lang="en-US" sz="4500" spc="-5" dirty="0">
                <a:solidFill>
                  <a:prstClr val="black"/>
                </a:solidFill>
                <a:latin typeface="Cambria" panose="02040503050406030204" pitchFamily="18" charset="0"/>
                <a:cs typeface="Calibri"/>
              </a:rPr>
              <a:t>How will you do that?</a:t>
            </a:r>
          </a:p>
        </p:txBody>
      </p:sp>
      <p:sp>
        <p:nvSpPr>
          <p:cNvPr id="13" name="Title"/>
          <p:cNvSpPr txBox="1">
            <a:spLocks noGrp="1"/>
          </p:cNvSpPr>
          <p:nvPr>
            <p:ph type="title"/>
          </p:nvPr>
        </p:nvSpPr>
        <p:spPr>
          <a:xfrm>
            <a:off x="1402200" y="2327315"/>
            <a:ext cx="6339600" cy="70532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500" spc="-30" dirty="0">
                <a:cs typeface="Calibri"/>
              </a:rPr>
              <a:t>NCAT</a:t>
            </a:r>
            <a:endParaRPr sz="1800" dirty="0">
              <a:cs typeface="Calibri"/>
            </a:endParaRPr>
          </a:p>
        </p:txBody>
      </p:sp>
      <p:sp>
        <p:nvSpPr>
          <p:cNvPr id="4" name="Title" hidden="1"/>
          <p:cNvSpPr txBox="1">
            <a:spLocks/>
          </p:cNvSpPr>
          <p:nvPr/>
        </p:nvSpPr>
        <p:spPr bwMode="auto">
          <a:xfrm>
            <a:off x="1402200" y="3509351"/>
            <a:ext cx="6339600" cy="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2700">
              <a:spcBef>
                <a:spcPts val="100"/>
              </a:spcBef>
            </a:pPr>
            <a:r>
              <a:rPr lang="en-US" sz="3000" spc="-30" dirty="0">
                <a:latin typeface="Cambria" panose="02040503050406030204" pitchFamily="18" charset="0"/>
                <a:cs typeface="Calibri"/>
              </a:rPr>
              <a:t>Epochs/Time/4D</a:t>
            </a:r>
            <a:endParaRPr lang="en-US" sz="3000" dirty="0">
              <a:latin typeface="Cambria" panose="02040503050406030204" pitchFamily="18" charset="0"/>
              <a:cs typeface="Calibri"/>
            </a:endParaRPr>
          </a:p>
        </p:txBody>
      </p:sp>
      <p:sp>
        <p:nvSpPr>
          <p:cNvPr id="2" name="Title 2">
            <a:extLst>
              <a:ext uri="{FF2B5EF4-FFF2-40B4-BE49-F238E27FC236}">
                <a16:creationId xmlns:a16="http://schemas.microsoft.com/office/drawing/2014/main" id="{6E6DE1D4-33C3-52CD-D386-C7B3810C904F}"/>
              </a:ext>
            </a:extLst>
          </p:cNvPr>
          <p:cNvSpPr txBox="1">
            <a:spLocks/>
          </p:cNvSpPr>
          <p:nvPr/>
        </p:nvSpPr>
        <p:spPr>
          <a:xfrm>
            <a:off x="1143001" y="3147239"/>
            <a:ext cx="6858001" cy="130446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sz="3750"/>
              <a:t>NGS Coordinate Conversion And Transformation Tool (NCAT)</a:t>
            </a:r>
            <a:endParaRPr lang="en-US" sz="3750" dirty="0"/>
          </a:p>
        </p:txBody>
      </p:sp>
    </p:spTree>
    <p:extLst>
      <p:ext uri="{BB962C8B-B14F-4D97-AF65-F5344CB8AC3E}">
        <p14:creationId xmlns:p14="http://schemas.microsoft.com/office/powerpoint/2010/main" val="18752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1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2" grpId="0"/>
    </p:bldLst>
  </p:timing>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Content Placeholder 3">
            <a:hlinkClick r:id="rId3"/>
          </p:cNvPr>
          <p:cNvPicPr>
            <a:picLocks noChangeAspect="1" noGrp="1"/>
          </p:cNvPicPr>
          <p:nvPr>
            <p:ph idx="1"/>
          </p:nvPr>
        </p:nvPicPr>
        <p:blipFill rotWithShape="1">
          <a:blip r:embed="rId4">
            <a:extLst>
              <a:ext uri="{28A0092B-C50C-407E-A947-70E740481C1C}">
                <a14:useLocalDpi xmlns:a14="http://schemas.microsoft.com/office/drawing/2010/main" val="0"/>
              </a:ext>
            </a:extLst>
          </a:blip>
          <a:srcRect r="14" t="60"/>
          <a:stretch/>
        </p:blipFill>
        <p:spPr>
          <a:xfrm>
            <a:off x="1143000" y="0"/>
            <a:ext cx="6857998" cy="3545225"/>
          </a:xfrm>
          <a:ln w="38100">
            <a:solidFill>
              <a:schemeClr val="bg1">
                <a:lumMod val="50000"/>
              </a:schemeClr>
            </a:solidFill>
          </a:ln>
        </p:spPr>
      </p:pic>
      <p:sp>
        <p:nvSpPr>
          <p:cNvPr id="3" name="Title 2"/>
          <p:cNvSpPr>
            <a:spLocks noGrp="1"/>
          </p:cNvSpPr>
          <p:nvPr>
            <p:ph type="title"/>
          </p:nvPr>
        </p:nvSpPr>
        <p:spPr>
          <a:xfrm>
            <a:off x="1143000" y="3641310"/>
            <a:ext cx="6858001" cy="1304468"/>
          </a:xfrm>
        </p:spPr>
        <p:txBody>
          <a:bodyPr/>
          <a:lstStyle/>
          <a:p>
            <a:r>
              <a:rPr dirty="0" lang="en-US" sz="3750"/>
              <a:t>NGS Coordinate Conversion And Transformation Tool (NCAT)</a:t>
            </a:r>
          </a:p>
        </p:txBody>
      </p:sp>
      <p:sp>
        <p:nvSpPr>
          <p:cNvPr id="5" name="Rounded Rectangle 4"/>
          <p:cNvSpPr/>
          <p:nvPr/>
        </p:nvSpPr>
        <p:spPr>
          <a:xfrm>
            <a:off x="1212850" y="25768"/>
            <a:ext cx="930275" cy="266333"/>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77209139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afterEffect" presetClass="entr" presetID="21" presetSubtype="1">
                                  <p:stCondLst>
                                    <p:cond delay="150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9" name="Rounded Rectangle 8"/>
          <p:cNvSpPr/>
          <p:nvPr/>
        </p:nvSpPr>
        <p:spPr>
          <a:xfrm>
            <a:off x="1265830" y="2579427"/>
            <a:ext cx="6100550" cy="614149"/>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1" name="Rounded Rectangle 10"/>
          <p:cNvSpPr/>
          <p:nvPr/>
        </p:nvSpPr>
        <p:spPr>
          <a:xfrm>
            <a:off x="2139950" y="12699"/>
            <a:ext cx="882650"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2" name="Rounded Rectangle 11"/>
          <p:cNvSpPr/>
          <p:nvPr/>
        </p:nvSpPr>
        <p:spPr>
          <a:xfrm>
            <a:off x="3022600"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31424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3000"/>
                            </p:stCondLst>
                            <p:childTnLst>
                              <p:par>
                                <p:cTn id="9" presetID="21" presetClass="entr" presetSubtype="8"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wheel(8)">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Lst>
  </p:timing>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cstate="print" r:embed="rId2">
            <a:extLst>
              <a:ext uri="{28A0092B-C50C-407E-A947-70E740481C1C}">
                <a14:useLocalDpi xmlns:a14="http://schemas.microsoft.com/office/drawing/2010/main" val="0"/>
              </a:ext>
            </a:extLst>
          </a:blip>
          <a:srcRect b="32" t="102"/>
          <a:stretch/>
        </p:blipFill>
        <p:spPr>
          <a:xfrm>
            <a:off x="1143000" y="693361"/>
            <a:ext cx="6858000" cy="4450139"/>
          </a:xfrm>
          <a:prstGeom prst="rect">
            <a:avLst/>
          </a:prstGeom>
          <a:ln w="25400">
            <a:solidFill>
              <a:schemeClr val="tx1">
                <a:lumMod val="50000"/>
                <a:lumOff val="50000"/>
              </a:schemeClr>
            </a:solidFill>
          </a:ln>
        </p:spPr>
      </p:pic>
      <p:sp>
        <p:nvSpPr>
          <p:cNvPr id="4" name="Title 1">
            <a:extLst>
              <a:ext uri="{FF2B5EF4-FFF2-40B4-BE49-F238E27FC236}">
                <a16:creationId xmlns:a16="http://schemas.microsoft.com/office/drawing/2014/main" id="{AD275E1E-ED24-465E-987A-1D5F63827627}"/>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Tree>
    <p:extLst>
      <p:ext uri="{BB962C8B-B14F-4D97-AF65-F5344CB8AC3E}">
        <p14:creationId xmlns:p14="http://schemas.microsoft.com/office/powerpoint/2010/main" val="222818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BF4164-5E70-4122-880E-AB624C8F7D6E}"/>
              </a:ext>
            </a:extLst>
          </p:cNvPr>
          <p:cNvSpPr>
            <a:spLocks noGrp="1"/>
          </p:cNvSpPr>
          <p:nvPr>
            <p:ph idx="12" sz="quarter" type="sldNum"/>
          </p:nvPr>
        </p:nvSpPr>
        <p:spPr/>
        <p:txBody>
          <a:bodyPr/>
          <a:lstStyle/>
          <a:p>
            <a:fld id="{D3D538F9-49A3-B84F-B36B-A7030CDE5D5B}" type="slidenum">
              <a:rPr lang="en-US" smtClean="0"/>
              <a:t>6</a:t>
            </a:fld>
            <a:endParaRPr lang="en-US"/>
          </a:p>
        </p:txBody>
      </p:sp>
      <p:sp>
        <p:nvSpPr>
          <p:cNvPr id="14" name="TextBox 13">
            <a:extLst>
              <a:ext uri="{FF2B5EF4-FFF2-40B4-BE49-F238E27FC236}">
                <a16:creationId xmlns:a16="http://schemas.microsoft.com/office/drawing/2014/main" id="{7942B19B-B2AD-46F9-A2F4-6DAE829DACC9}"/>
              </a:ext>
            </a:extLst>
          </p:cNvPr>
          <p:cNvSpPr txBox="1"/>
          <p:nvPr/>
        </p:nvSpPr>
        <p:spPr>
          <a:xfrm>
            <a:off x="172996" y="2609845"/>
            <a:ext cx="8497918" cy="1886670"/>
          </a:xfrm>
          <a:prstGeom prst="rect">
            <a:avLst/>
          </a:prstGeom>
          <a:noFill/>
        </p:spPr>
        <p:txBody>
          <a:bodyPr rtlCol="0" wrap="square">
            <a:spAutoFit/>
          </a:bodyPr>
          <a:lstStyle/>
          <a:p>
            <a:pPr defTabSz="228623" eaLnBrk="0" fontAlgn="base" hangingPunct="0">
              <a:spcBef>
                <a:spcPts val="600"/>
              </a:spcBef>
              <a:spcAft>
                <a:spcPct val="0"/>
              </a:spcAft>
              <a:buClrTx/>
              <a:tabLst>
                <a:tab algn="l" pos="0"/>
              </a:tabLst>
            </a:pP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access</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typeface="Open Sans"/>
              </a:rPr>
              <a:t>… ?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traditionally  marks/disks/objects</a:t>
            </a:r>
          </a:p>
          <a:p>
            <a:pPr defTabSz="228623" eaLnBrk="0" fontAlgn="base" hangingPunct="0">
              <a:spcBef>
                <a:spcPts val="600"/>
              </a:spcBef>
              <a:spcAft>
                <a:spcPct val="0"/>
              </a:spcAft>
              <a:buClrTx/>
              <a:tabLst>
                <a:tab algn="l" pos="0"/>
                <a:tab algn="l" pos="1317625"/>
              </a:tabLst>
            </a:pPr>
            <a:r>
              <a:rPr altLang="zh-CN" dirty="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modern and future  </a:t>
            </a:r>
            <a:r>
              <a:rPr altLang="zh-CN" b="1"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NOAA CORS Network (NCN)</a:t>
            </a:r>
          </a:p>
          <a:p>
            <a:pPr defTabSz="228623" eaLnBrk="0" fontAlgn="base" hangingPunct="0">
              <a:spcBef>
                <a:spcPct val="20000"/>
              </a:spcBef>
              <a:spcAft>
                <a:spcPct val="0"/>
              </a:spcAft>
              <a:buClrTx/>
              <a:tabLst>
                <a:tab algn="l" pos="0"/>
              </a:tabLst>
            </a:pPr>
            <a:endPar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endParaRPr>
          </a:p>
          <a:p>
            <a:pPr defTabSz="228623" eaLnBrk="0" fontAlgn="base" hangingPunct="0">
              <a:spcBef>
                <a:spcPct val="20000"/>
              </a:spcBef>
              <a:spcAft>
                <a:spcPct val="0"/>
              </a:spcAft>
              <a:buClrTx/>
              <a:tabLst>
                <a:tab algn="l" pos="0"/>
              </a:tabLst>
            </a:pPr>
            <a:r>
              <a:rPr altLang="zh-CN" dirty="0"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								</a:t>
            </a:r>
            <a:r>
              <a:rPr altLang="zh-CN" dirty="0" i="1" kern="1200" lang="en-US" sz="2400">
                <a:solidFill>
                  <a:prstClr val="black"/>
                </a:solidFill>
                <a:latin charset="0" panose="02040503050406030204" pitchFamily="18" typeface="Cambria"/>
                <a:ea charset="0" panose="02040503050406030204" pitchFamily="18" typeface="Cambria"/>
                <a:cs charset="0" panose="020B0606030504020204" pitchFamily="34" typeface="Open Sans"/>
                <a:sym charset="2" panose="05000000000000000000" pitchFamily="2" typeface="Wingdings"/>
              </a:rPr>
              <a:t>via OPUS</a:t>
            </a:r>
          </a:p>
          <a:p>
            <a:endParaRPr dirty="0" lang="en-US" sz="600">
              <a:latin charset="0" panose="02040503050406030204" pitchFamily="18" typeface="Cambria"/>
              <a:ea charset="0" panose="02040503050406030204" pitchFamily="18" typeface="Cambria"/>
            </a:endParaRPr>
          </a:p>
        </p:txBody>
      </p:sp>
      <p:cxnSp>
        <p:nvCxnSpPr>
          <p:cNvPr id="15" name="Connector: Curved 14">
            <a:extLst>
              <a:ext uri="{FF2B5EF4-FFF2-40B4-BE49-F238E27FC236}">
                <a16:creationId xmlns:a16="http://schemas.microsoft.com/office/drawing/2014/main" id="{B44282BC-9CDC-4D1E-8733-3CD695C19A38}"/>
              </a:ext>
            </a:extLst>
          </p:cNvPr>
          <p:cNvCxnSpPr>
            <a:cxnSpLocks/>
          </p:cNvCxnSpPr>
          <p:nvPr/>
        </p:nvCxnSpPr>
        <p:spPr>
          <a:xfrm flipV="1" rot="10800000">
            <a:off x="7600098" y="3402040"/>
            <a:ext cx="1010360" cy="981034"/>
          </a:xfrm>
          <a:prstGeom prst="curvedConnector3">
            <a:avLst>
              <a:gd fmla="val -32275" name="adj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
            <a:extLst>
              <a:ext uri="{FF2B5EF4-FFF2-40B4-BE49-F238E27FC236}">
                <a16:creationId xmlns:a16="http://schemas.microsoft.com/office/drawing/2014/main" id="{262BD7AC-8C6A-4B9C-8AB1-C8BF72B21BDA}"/>
              </a:ext>
            </a:extLst>
          </p:cNvPr>
          <p:cNvSpPr>
            <a:spLocks noGrp="1"/>
          </p:cNvSpPr>
          <p:nvPr>
            <p:ph idx="1"/>
          </p:nvPr>
        </p:nvSpPr>
        <p:spPr>
          <a:xfrm>
            <a:off x="0" y="961628"/>
            <a:ext cx="9144000" cy="1470427"/>
          </a:xfrm>
        </p:spPr>
        <p:txBody>
          <a:bodyPr/>
          <a:lstStyle/>
          <a:p>
            <a:pPr algn="ctr" indent="0" marL="0">
              <a:buNone/>
            </a:pPr>
            <a:r>
              <a:rPr altLang="zh-CN" dirty="0" lang="en-US" sz="2400">
                <a:ea charset="0" panose="02040503050406030204" pitchFamily="18" typeface="Cambria"/>
                <a:cs charset="0" panose="020B0606030504020204" pitchFamily="34" typeface="Open Sans"/>
              </a:rPr>
              <a:t>To define, maintain and provide access to the                     </a:t>
            </a:r>
            <a:r>
              <a:rPr altLang="zh-CN" b="1" dirty="0" lang="en-US" sz="3700">
                <a:solidFill>
                  <a:srgbClr val="C00000"/>
                </a:solidFill>
                <a:ea charset="0" panose="02040503050406030204" pitchFamily="18" typeface="Cambria"/>
                <a:cs charset="0" panose="020B0606030504020204" pitchFamily="34" typeface="Open Sans"/>
              </a:rPr>
              <a:t>National Spatial Reference System (NSRS) </a:t>
            </a:r>
            <a:r>
              <a:rPr altLang="zh-CN" dirty="0" lang="en-US" sz="2400">
                <a:ea charset="0" panose="02040503050406030204" pitchFamily="18" typeface="Cambria"/>
                <a:cs charset="0" panose="020B0606030504020204" pitchFamily="34" typeface="Open Sans"/>
              </a:rPr>
              <a:t>to meet our Nation’s economic, social, and environmental needs.</a:t>
            </a:r>
            <a:endParaRPr dirty="0" lang="en-US" sz="2400"/>
          </a:p>
        </p:txBody>
      </p:sp>
      <p:pic>
        <p:nvPicPr>
          <p:cNvPr id="42" name="OPUS ss">
            <a:extLst>
              <a:ext uri="{FF2B5EF4-FFF2-40B4-BE49-F238E27FC236}">
                <a16:creationId xmlns:a16="http://schemas.microsoft.com/office/drawing/2014/main" id="{12CF080A-FEE7-43EA-9179-4DCE1EEF1DA3}"/>
              </a:ext>
            </a:extLst>
          </p:cNvPr>
          <p:cNvPicPr>
            <a:picLocks noChangeAspect="1"/>
          </p:cNvPicPr>
          <p:nvPr/>
        </p:nvPicPr>
        <p:blipFill rotWithShape="1">
          <a:blip r:embed="rId3"/>
          <a:srcRect b="16"/>
          <a:stretch/>
        </p:blipFill>
        <p:spPr>
          <a:xfrm>
            <a:off x="3148891" y="3574473"/>
            <a:ext cx="4398308" cy="1525907"/>
          </a:xfrm>
          <a:prstGeom prst="rect">
            <a:avLst/>
          </a:prstGeom>
          <a:ln w="25400">
            <a:solidFill>
              <a:schemeClr val="bg1">
                <a:lumMod val="50000"/>
              </a:schemeClr>
            </a:solidFill>
          </a:ln>
        </p:spPr>
      </p:pic>
      <p:sp>
        <p:nvSpPr>
          <p:cNvPr id="10" name="Title 9">
            <a:extLst>
              <a:ext uri="{FF2B5EF4-FFF2-40B4-BE49-F238E27FC236}">
                <a16:creationId xmlns:a16="http://schemas.microsoft.com/office/drawing/2014/main" id="{8F4C358B-9CB7-4B74-8BE3-5AA2797E2788}"/>
              </a:ext>
            </a:extLst>
          </p:cNvPr>
          <p:cNvSpPr>
            <a:spLocks noGrp="1"/>
          </p:cNvSpPr>
          <p:nvPr>
            <p:ph type="title"/>
          </p:nvPr>
        </p:nvSpPr>
        <p:spPr/>
        <p:txBody>
          <a:bodyPr/>
          <a:lstStyle/>
          <a:p>
            <a:r>
              <a:rPr b="1" dirty="0" lang="en-US"/>
              <a:t>NGS Mission</a:t>
            </a:r>
          </a:p>
        </p:txBody>
      </p:sp>
    </p:spTree>
    <p:extLst>
      <p:ext uri="{BB962C8B-B14F-4D97-AF65-F5344CB8AC3E}">
        <p14:creationId xmlns:p14="http://schemas.microsoft.com/office/powerpoint/2010/main" val="1284271358"/>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2" presetSubtype="8">
                                  <p:stCondLst>
                                    <p:cond delay="0"/>
                                  </p:stCondLst>
                                  <p:childTnLst>
                                    <p:set>
                                      <p:cBhvr>
                                        <p:cTn dur="1" fill="hold" id="6">
                                          <p:stCondLst>
                                            <p:cond delay="0"/>
                                          </p:stCondLst>
                                        </p:cTn>
                                        <p:tgtEl>
                                          <p:spTgt spid="14">
                                            <p:txEl>
                                              <p:pRg end="0" st="0"/>
                                            </p:txEl>
                                          </p:spTgt>
                                        </p:tgtEl>
                                        <p:attrNameLst>
                                          <p:attrName>style.visibility</p:attrName>
                                        </p:attrNameLst>
                                      </p:cBhvr>
                                      <p:to>
                                        <p:strVal val="visible"/>
                                      </p:to>
                                    </p:set>
                                    <p:animEffect filter="wipe(left)" transition="in">
                                      <p:cBhvr>
                                        <p:cTn dur="1000" id="7"/>
                                        <p:tgtEl>
                                          <p:spTgt spid="14">
                                            <p:txEl>
                                              <p:pRg end="0" st="0"/>
                                            </p:txEl>
                                          </p:spTgt>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22" presetSubtype="8">
                                  <p:stCondLst>
                                    <p:cond delay="0"/>
                                  </p:stCondLst>
                                  <p:childTnLst>
                                    <p:set>
                                      <p:cBhvr>
                                        <p:cTn dur="1" fill="hold" id="11">
                                          <p:stCondLst>
                                            <p:cond delay="0"/>
                                          </p:stCondLst>
                                        </p:cTn>
                                        <p:tgtEl>
                                          <p:spTgt spid="14">
                                            <p:txEl>
                                              <p:pRg end="1" st="1"/>
                                            </p:txEl>
                                          </p:spTgt>
                                        </p:tgtEl>
                                        <p:attrNameLst>
                                          <p:attrName>style.visibility</p:attrName>
                                        </p:attrNameLst>
                                      </p:cBhvr>
                                      <p:to>
                                        <p:strVal val="visible"/>
                                      </p:to>
                                    </p:set>
                                    <p:animEffect filter="wipe(left)" transition="in">
                                      <p:cBhvr>
                                        <p:cTn dur="1000" id="12"/>
                                        <p:tgtEl>
                                          <p:spTgt spid="14">
                                            <p:txEl>
                                              <p:pRg end="1" st="1"/>
                                            </p:txEl>
                                          </p:spTgt>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10" presetSubtype="0">
                                  <p:stCondLst>
                                    <p:cond delay="0"/>
                                  </p:stCondLst>
                                  <p:childTnLst>
                                    <p:set>
                                      <p:cBhvr>
                                        <p:cTn dur="1" fill="hold" id="16">
                                          <p:stCondLst>
                                            <p:cond delay="0"/>
                                          </p:stCondLst>
                                        </p:cTn>
                                        <p:tgtEl>
                                          <p:spTgt spid="14">
                                            <p:txEl>
                                              <p:pRg end="3" st="3"/>
                                            </p:txEl>
                                          </p:spTgt>
                                        </p:tgtEl>
                                        <p:attrNameLst>
                                          <p:attrName>style.visibility</p:attrName>
                                        </p:attrNameLst>
                                      </p:cBhvr>
                                      <p:to>
                                        <p:strVal val="visible"/>
                                      </p:to>
                                    </p:set>
                                    <p:animEffect filter="fade" transition="in">
                                      <p:cBhvr>
                                        <p:cTn dur="500" id="17"/>
                                        <p:tgtEl>
                                          <p:spTgt spid="14">
                                            <p:txEl>
                                              <p:pRg end="3" st="3"/>
                                            </p:txEl>
                                          </p:spTgt>
                                        </p:tgtEl>
                                      </p:cBhvr>
                                    </p:animEffect>
                                  </p:childTnLst>
                                </p:cTn>
                              </p:par>
                              <p:par>
                                <p:cTn fill="hold" id="18" nodeType="withEffect" presetClass="entr" presetID="2" presetSubtype="4">
                                  <p:stCondLst>
                                    <p:cond delay="0"/>
                                  </p:stCondLst>
                                  <p:childTnLst>
                                    <p:set>
                                      <p:cBhvr>
                                        <p:cTn dur="1" fill="hold" id="19">
                                          <p:stCondLst>
                                            <p:cond delay="0"/>
                                          </p:stCondLst>
                                        </p:cTn>
                                        <p:tgtEl>
                                          <p:spTgt spid="42"/>
                                        </p:tgtEl>
                                        <p:attrNameLst>
                                          <p:attrName>style.visibility</p:attrName>
                                        </p:attrNameLst>
                                      </p:cBhvr>
                                      <p:to>
                                        <p:strVal val="visible"/>
                                      </p:to>
                                    </p:set>
                                    <p:anim calcmode="lin" valueType="num">
                                      <p:cBhvr additive="base">
                                        <p:cTn dur="2000" fill="hold" id="20"/>
                                        <p:tgtEl>
                                          <p:spTgt spid="42"/>
                                        </p:tgtEl>
                                        <p:attrNameLst>
                                          <p:attrName>ppt_x</p:attrName>
                                        </p:attrNameLst>
                                      </p:cBhvr>
                                      <p:tavLst>
                                        <p:tav tm="0">
                                          <p:val>
                                            <p:strVal val="#ppt_x"/>
                                          </p:val>
                                        </p:tav>
                                        <p:tav tm="100000">
                                          <p:val>
                                            <p:strVal val="#ppt_x"/>
                                          </p:val>
                                        </p:tav>
                                      </p:tavLst>
                                    </p:anim>
                                    <p:anim calcmode="lin" valueType="num">
                                      <p:cBhvr additive="base">
                                        <p:cTn dur="2000" fill="hold" id="21"/>
                                        <p:tgtEl>
                                          <p:spTgt spid="42"/>
                                        </p:tgtEl>
                                        <p:attrNameLst>
                                          <p:attrName>ppt_y</p:attrName>
                                        </p:attrNameLst>
                                      </p:cBhvr>
                                      <p:tavLst>
                                        <p:tav tm="0">
                                          <p:val>
                                            <p:strVal val="1+#ppt_h/2"/>
                                          </p:val>
                                        </p:tav>
                                        <p:tav tm="100000">
                                          <p:val>
                                            <p:strVal val="#ppt_y"/>
                                          </p:val>
                                        </p:tav>
                                      </p:tavLst>
                                    </p:anim>
                                  </p:childTnLst>
                                </p:cTn>
                              </p:par>
                            </p:childTnLst>
                          </p:cTn>
                        </p:par>
                        <p:par>
                          <p:cTn fill="hold" id="22">
                            <p:stCondLst>
                              <p:cond delay="2000"/>
                            </p:stCondLst>
                            <p:childTnLst>
                              <p:par>
                                <p:cTn fill="hold" id="23" nodeType="afterEffect" presetClass="entr" presetID="21" presetSubtype="1">
                                  <p:stCondLst>
                                    <p:cond delay="0"/>
                                  </p:stCondLst>
                                  <p:childTnLst>
                                    <p:set>
                                      <p:cBhvr>
                                        <p:cTn dur="1" fill="hold" id="24">
                                          <p:stCondLst>
                                            <p:cond delay="0"/>
                                          </p:stCondLst>
                                        </p:cTn>
                                        <p:tgtEl>
                                          <p:spTgt spid="15"/>
                                        </p:tgtEl>
                                        <p:attrNameLst>
                                          <p:attrName>style.visibility</p:attrName>
                                        </p:attrNameLst>
                                      </p:cBhvr>
                                      <p:to>
                                        <p:strVal val="visible"/>
                                      </p:to>
                                    </p:set>
                                    <p:animEffect filter="wheel(1)" transition="in">
                                      <p:cBhvr>
                                        <p:cTn dur="3000" id="25"/>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 r="101"/>
          <a:stretch/>
        </p:blipFill>
        <p:spPr>
          <a:xfrm>
            <a:off x="217646" y="670107"/>
            <a:ext cx="2107713" cy="4421328"/>
          </a:xfrm>
          <a:prstGeom prst="rect">
            <a:avLst/>
          </a:prstGeom>
          <a:ln w="25400">
            <a:solidFill>
              <a:schemeClr val="tx1">
                <a:lumMod val="50000"/>
                <a:lumOff val="50000"/>
              </a:schemeClr>
            </a:solidFill>
          </a:ln>
        </p:spPr>
      </p:pic>
      <p:pic>
        <p:nvPicPr>
          <p:cNvPr id="4" name="Picture 3">
            <a:extLst>
              <a:ext uri="{FF2B5EF4-FFF2-40B4-BE49-F238E27FC236}">
                <a16:creationId xmlns:a16="http://schemas.microsoft.com/office/drawing/2014/main" id="{37C323D2-F2AD-4A3B-A0BE-3053C8203DA7}"/>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84912" l="25295" r="22428" t="7092"/>
          <a:stretch/>
        </p:blipFill>
        <p:spPr>
          <a:xfrm>
            <a:off x="2409886" y="725006"/>
            <a:ext cx="5506586" cy="546854"/>
          </a:xfrm>
          <a:prstGeom prst="rect">
            <a:avLst/>
          </a:prstGeom>
          <a:ln w="25400">
            <a:solidFill>
              <a:schemeClr val="tx1">
                <a:lumMod val="50000"/>
                <a:lumOff val="50000"/>
              </a:schemeClr>
            </a:solidFill>
          </a:ln>
        </p:spPr>
      </p:pic>
      <p:sp>
        <p:nvSpPr>
          <p:cNvPr id="7" name="Title 1">
            <a:extLst>
              <a:ext uri="{FF2B5EF4-FFF2-40B4-BE49-F238E27FC236}">
                <a16:creationId xmlns:a16="http://schemas.microsoft.com/office/drawing/2014/main" id="{8710F9CA-5D2F-4D25-842A-54246CD5AE69}"/>
              </a:ext>
            </a:extLst>
          </p:cNvPr>
          <p:cNvSpPr txBox="1">
            <a:spLocks/>
          </p:cNvSpPr>
          <p:nvPr/>
        </p:nvSpPr>
        <p:spPr bwMode="auto">
          <a:xfrm>
            <a:off x="1143000" y="52065"/>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typeface="+mj-lt"/>
                <a:ea charset="-128" pitchFamily="34" typeface="MS PGothic"/>
                <a:cs charset="0" typeface="ＭＳ Ｐゴシック"/>
              </a:defRPr>
            </a:lvl1pPr>
            <a:lvl2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2pPr>
            <a:lvl3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3pPr>
            <a:lvl4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4pPr>
            <a:lvl5pPr algn="ctr" defTabSz="457200" eaLnBrk="0" fontAlgn="base" hangingPunct="0" rtl="0">
              <a:spcBef>
                <a:spcPct val="0"/>
              </a:spcBef>
              <a:spcAft>
                <a:spcPct val="0"/>
              </a:spcAft>
              <a:defRPr sz="4400">
                <a:solidFill>
                  <a:schemeClr val="tx1"/>
                </a:solidFill>
                <a:latin charset="0" typeface="Calibri"/>
                <a:ea charset="-128" pitchFamily="34" typeface="MS PGothic"/>
                <a:cs charset="0" typeface="ＭＳ Ｐゴシック"/>
              </a:defRPr>
            </a:lvl5pPr>
            <a:lvl6pPr algn="ctr" defTabSz="457200" fontAlgn="base"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fontAlgn="base"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fontAlgn="base"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fontAlgn="base"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solidFill>
                  <a:prstClr val="black"/>
                </a:solidFill>
                <a:latin charset="0" panose="02040503050406030204" pitchFamily="18" typeface="Cambria"/>
                <a:ea charset="0" panose="02040503050406030204" pitchFamily="18" typeface="Cambria"/>
              </a:rPr>
              <a:t>NCAT is available via web services</a:t>
            </a:r>
            <a:endParaRPr dirty="0" lang="en-US" sz="2400"/>
          </a:p>
        </p:txBody>
      </p:sp>
      <p:sp>
        <p:nvSpPr>
          <p:cNvPr id="8" name="text">
            <a:extLst>
              <a:ext uri="{FF2B5EF4-FFF2-40B4-BE49-F238E27FC236}">
                <a16:creationId xmlns:a16="http://schemas.microsoft.com/office/drawing/2014/main" id="{F47B067D-6752-4B95-B88E-AE22C7DAFD3A}"/>
              </a:ext>
            </a:extLst>
          </p:cNvPr>
          <p:cNvSpPr txBox="1">
            <a:spLocks/>
          </p:cNvSpPr>
          <p:nvPr/>
        </p:nvSpPr>
        <p:spPr>
          <a:xfrm>
            <a:off x="2530908" y="1357649"/>
            <a:ext cx="4564079" cy="3285452"/>
          </a:xfrm>
          <a:prstGeom prst="rect">
            <a:avLst/>
          </a:prstGeom>
        </p:spPr>
        <p:txBody>
          <a:bodyPr/>
          <a:lstStyle>
            <a:lvl1pPr algn="l" defTabSz="457200" eaLnBrk="0" fontAlgn="base" hangingPunct="0" indent="-342900" marL="342900" rtl="0">
              <a:spcBef>
                <a:spcPct val="20000"/>
              </a:spcBef>
              <a:spcAft>
                <a:spcPct val="0"/>
              </a:spcAft>
              <a:buFont charset="0" typeface="Arial"/>
              <a:buChar char="•"/>
              <a:defRPr kern="1200" sz="3200">
                <a:solidFill>
                  <a:schemeClr val="tx1"/>
                </a:solidFill>
                <a:latin typeface="+mn-lt"/>
                <a:ea charset="-128" pitchFamily="34" typeface="MS PGothic"/>
                <a:cs charset="0" typeface="ＭＳ Ｐゴシック"/>
              </a:defRPr>
            </a:lvl1pPr>
            <a:lvl2pPr algn="l" defTabSz="457200" eaLnBrk="0" fontAlgn="base" hangingPunct="0" indent="-285750" marL="742950" rtl="0">
              <a:spcBef>
                <a:spcPct val="20000"/>
              </a:spcBef>
              <a:spcAft>
                <a:spcPct val="0"/>
              </a:spcAft>
              <a:buFont charset="0" typeface="Arial"/>
              <a:buChar char="–"/>
              <a:defRPr kern="1200" sz="2800">
                <a:solidFill>
                  <a:schemeClr val="tx1"/>
                </a:solidFill>
                <a:latin typeface="+mn-lt"/>
                <a:ea charset="-128" pitchFamily="34" typeface="MS PGothic"/>
                <a:cs typeface="+mn-cs"/>
              </a:defRPr>
            </a:lvl2pPr>
            <a:lvl3pPr algn="l" defTabSz="457200" eaLnBrk="0" fontAlgn="base" hangingPunct="0" indent="-228600" marL="1143000" rtl="0">
              <a:spcBef>
                <a:spcPct val="20000"/>
              </a:spcBef>
              <a:spcAft>
                <a:spcPct val="0"/>
              </a:spcAft>
              <a:buFont charset="0" typeface="Arial"/>
              <a:buChar char="•"/>
              <a:defRPr kern="1200" sz="2400">
                <a:solidFill>
                  <a:schemeClr val="tx1"/>
                </a:solidFill>
                <a:latin typeface="+mn-lt"/>
                <a:ea charset="-128" pitchFamily="34" typeface="MS PGothic"/>
                <a:cs typeface="+mn-cs"/>
              </a:defRPr>
            </a:lvl3pPr>
            <a:lvl4pPr algn="l" defTabSz="457200" eaLnBrk="0" fontAlgn="base" hangingPunct="0" indent="-228600" marL="1600200" rtl="0">
              <a:spcBef>
                <a:spcPct val="20000"/>
              </a:spcBef>
              <a:spcAft>
                <a:spcPct val="0"/>
              </a:spcAft>
              <a:buFont charset="0" typeface="Arial"/>
              <a:buChar char="–"/>
              <a:defRPr kern="1200" sz="2000">
                <a:solidFill>
                  <a:schemeClr val="tx1"/>
                </a:solidFill>
                <a:latin typeface="+mn-lt"/>
                <a:ea charset="-128" pitchFamily="34" typeface="MS PGothic"/>
                <a:cs typeface="+mn-cs"/>
              </a:defRPr>
            </a:lvl4pPr>
            <a:lvl5pPr algn="l" defTabSz="457200" eaLnBrk="0" fontAlgn="base" hangingPunct="0" indent="-228600" marL="2057400" rtl="0">
              <a:spcBef>
                <a:spcPct val="20000"/>
              </a:spcBef>
              <a:spcAft>
                <a:spcPct val="0"/>
              </a:spcAft>
              <a:buFont charset="0" typeface="Arial"/>
              <a:buChar char="»"/>
              <a:defRPr kern="1200" sz="2000">
                <a:solidFill>
                  <a:schemeClr val="tx1"/>
                </a:solidFill>
                <a:latin typeface="+mn-lt"/>
                <a:ea charset="-128" pitchFamily="34" typeface="MS PGothic"/>
                <a:cs typeface="+mn-cs"/>
              </a:defRPr>
            </a:lvl5pPr>
            <a:lvl6pPr algn="l" defTabSz="457200" eaLnBrk="1" hangingPunct="1" indent="-228600" latinLnBrk="0" marL="2514600" rtl="0">
              <a:spcBef>
                <a:spcPct val="20000"/>
              </a:spcBef>
              <a:buFont typeface="Arial"/>
              <a:buChar char="•"/>
              <a:defRPr kern="1200" sz="2000">
                <a:solidFill>
                  <a:schemeClr val="tx1"/>
                </a:solidFill>
                <a:latin typeface="+mn-lt"/>
                <a:ea typeface="+mn-ea"/>
                <a:cs typeface="+mn-cs"/>
              </a:defRPr>
            </a:lvl6pPr>
            <a:lvl7pPr algn="l" defTabSz="457200" eaLnBrk="1" hangingPunct="1" indent="-228600" latinLnBrk="0" marL="2971800" rtl="0">
              <a:spcBef>
                <a:spcPct val="20000"/>
              </a:spcBef>
              <a:buFont typeface="Arial"/>
              <a:buChar char="•"/>
              <a:defRPr kern="1200" sz="2000">
                <a:solidFill>
                  <a:schemeClr val="tx1"/>
                </a:solidFill>
                <a:latin typeface="+mn-lt"/>
                <a:ea typeface="+mn-ea"/>
                <a:cs typeface="+mn-cs"/>
              </a:defRPr>
            </a:lvl7pPr>
            <a:lvl8pPr algn="l" defTabSz="457200" eaLnBrk="1" hangingPunct="1" indent="-228600" latinLnBrk="0" marL="3429000" rtl="0">
              <a:spcBef>
                <a:spcPct val="20000"/>
              </a:spcBef>
              <a:buFont typeface="Arial"/>
              <a:buChar char="•"/>
              <a:defRPr kern="1200" sz="2000">
                <a:solidFill>
                  <a:schemeClr val="tx1"/>
                </a:solidFill>
                <a:latin typeface="+mn-lt"/>
                <a:ea typeface="+mn-ea"/>
                <a:cs typeface="+mn-cs"/>
              </a:defRPr>
            </a:lvl8pPr>
            <a:lvl9pPr algn="l" defTabSz="457200" eaLnBrk="1" hangingPunct="1" indent="-228600" latinLnBrk="0" marL="3886200" rtl="0">
              <a:spcBef>
                <a:spcPct val="20000"/>
              </a:spcBef>
              <a:buFont typeface="Arial"/>
              <a:buChar char="•"/>
              <a:defRPr kern="1200" sz="2000">
                <a:solidFill>
                  <a:schemeClr val="tx1"/>
                </a:solidFill>
                <a:latin typeface="+mn-lt"/>
                <a:ea typeface="+mn-ea"/>
                <a:cs typeface="+mn-cs"/>
              </a:defRPr>
            </a:lvl9pPr>
          </a:lstStyle>
          <a:p>
            <a:r>
              <a:rPr dirty="0" lang="en-US" sz="2400">
                <a:latin charset="0" panose="02040503050406030204" pitchFamily="18" typeface="Cambria"/>
                <a:ea charset="0" panose="02040503050406030204" pitchFamily="18" typeface="Cambria"/>
              </a:rPr>
              <a:t>Note that each operation is a separate service</a:t>
            </a:r>
            <a:endParaRPr dirty="0" i="1" lang="en-US" sz="2400">
              <a:solidFill>
                <a:schemeClr val="tx1">
                  <a:lumMod val="50000"/>
                  <a:lumOff val="50000"/>
                </a:schemeClr>
              </a:solidFill>
              <a:latin charset="0" panose="02040503050406030204" pitchFamily="18" typeface="Cambria"/>
              <a:ea charset="0" panose="02040503050406030204" pitchFamily="18" typeface="Cambria"/>
            </a:endParaRPr>
          </a:p>
          <a:p>
            <a:pPr indent="0" lvl="2" marL="685800">
              <a:buNone/>
            </a:pPr>
            <a:endParaRPr dirty="0" lang="en-US" sz="1800">
              <a:latin charset="0" panose="02040503050406030204" pitchFamily="18" typeface="Cambria"/>
              <a:ea charset="0" panose="02040503050406030204" pitchFamily="18" typeface="Cambria"/>
            </a:endParaRPr>
          </a:p>
        </p:txBody>
      </p:sp>
      <p:pic>
        <p:nvPicPr>
          <p:cNvPr id="9" name="Picture 8">
            <a:extLst>
              <a:ext uri="{FF2B5EF4-FFF2-40B4-BE49-F238E27FC236}">
                <a16:creationId xmlns:a16="http://schemas.microsoft.com/office/drawing/2014/main" id="{2ABE6A81-01CD-486F-8F6C-E3864F57B7A1}"/>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47402" l="79041" r="572" t="5770"/>
          <a:stretch/>
        </p:blipFill>
        <p:spPr>
          <a:xfrm>
            <a:off x="6772297" y="1692929"/>
            <a:ext cx="2201338" cy="3285452"/>
          </a:xfrm>
          <a:prstGeom prst="rect">
            <a:avLst/>
          </a:prstGeom>
          <a:ln w="25400">
            <a:solidFill>
              <a:schemeClr val="tx1">
                <a:lumMod val="50000"/>
                <a:lumOff val="50000"/>
              </a:schemeClr>
            </a:solidFill>
          </a:ln>
        </p:spPr>
      </p:pic>
      <p:sp>
        <p:nvSpPr>
          <p:cNvPr id="12" name="Cloud 11">
            <a:extLst>
              <a:ext uri="{FF2B5EF4-FFF2-40B4-BE49-F238E27FC236}">
                <a16:creationId xmlns:a16="http://schemas.microsoft.com/office/drawing/2014/main" id="{C30EFE7F-C98D-4353-936B-B75384102C8B}"/>
              </a:ext>
            </a:extLst>
          </p:cNvPr>
          <p:cNvSpPr/>
          <p:nvPr/>
        </p:nvSpPr>
        <p:spPr>
          <a:xfrm>
            <a:off x="3133682" y="2571750"/>
            <a:ext cx="2571837" cy="1761494"/>
          </a:xfrm>
          <a:prstGeom prst="cloud">
            <a:avLst/>
          </a:prstGeom>
        </p:spPr>
        <p:style>
          <a:lnRef idx="1">
            <a:schemeClr val="accent1"/>
          </a:lnRef>
          <a:fillRef idx="3">
            <a:schemeClr val="accent1"/>
          </a:fillRef>
          <a:effectRef idx="2">
            <a:schemeClr val="accent1"/>
          </a:effectRef>
          <a:fontRef idx="minor">
            <a:schemeClr val="lt1"/>
          </a:fontRef>
        </p:style>
        <p:txBody>
          <a:bodyPr anchor="ctr" rtlCol="0"/>
          <a:lstStyle/>
          <a:p>
            <a:pPr algn="ctr"/>
            <a:r>
              <a:rPr dirty="0" i="1" lang="en-US" sz="2100">
                <a:solidFill>
                  <a:schemeClr val="tx1"/>
                </a:solidFill>
              </a:rPr>
              <a:t>Struggling?</a:t>
            </a:r>
          </a:p>
          <a:p>
            <a:pPr algn="ctr"/>
            <a:r>
              <a:rPr dirty="0" i="1" lang="en-US" sz="2100">
                <a:solidFill>
                  <a:schemeClr val="tx1"/>
                </a:solidFill>
              </a:rPr>
              <a:t>Contact us.</a:t>
            </a:r>
          </a:p>
          <a:p>
            <a:pPr algn="ctr"/>
            <a:r>
              <a:rPr dirty="0" i="1" lang="en-US" sz="2100">
                <a:solidFill>
                  <a:schemeClr val="tx1"/>
                </a:solidFill>
              </a:rPr>
              <a:t>We can help!</a:t>
            </a:r>
          </a:p>
        </p:txBody>
      </p:sp>
    </p:spTree>
    <p:extLst>
      <p:ext uri="{BB962C8B-B14F-4D97-AF65-F5344CB8AC3E}">
        <p14:creationId xmlns:p14="http://schemas.microsoft.com/office/powerpoint/2010/main" val="139407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1143000" y="-19050"/>
            <a:ext cx="6848475" cy="3564275"/>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defRPr/>
            </a:pPr>
            <a:r>
              <a:rPr lang="en-US" sz="3750" dirty="0">
                <a:solidFill>
                  <a:prstClr val="black"/>
                </a:solidFill>
                <a:latin typeface="Cambria" panose="02040503050406030204" pitchFamily="18" charset="0"/>
                <a:ea typeface="Cambria" panose="02040503050406030204" pitchFamily="18" charset="0"/>
              </a:rPr>
              <a:t>NGS Coordinate Conversion And Transformation Tool (NCAT)</a:t>
            </a:r>
          </a:p>
        </p:txBody>
      </p:sp>
      <p:sp>
        <p:nvSpPr>
          <p:cNvPr id="12" name="Rounded Rectangle 11"/>
          <p:cNvSpPr/>
          <p:nvPr/>
        </p:nvSpPr>
        <p:spPr>
          <a:xfrm>
            <a:off x="3558087" y="12699"/>
            <a:ext cx="606425" cy="247651"/>
          </a:xfrm>
          <a:prstGeom prst="roundRect">
            <a:avLst>
              <a:gd name="adj" fmla="val 26618"/>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415886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8" name="Title 2"/>
          <p:cNvSpPr txBox="1">
            <a:spLocks/>
          </p:cNvSpPr>
          <p:nvPr/>
        </p:nvSpPr>
        <p:spPr bwMode="auto">
          <a:xfrm>
            <a:off x="1143000" y="3641310"/>
            <a:ext cx="6858001" cy="130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pPr defTabSz="342900">
              <a:defRPr/>
            </a:pPr>
            <a:r>
              <a:rPr dirty="0" lang="en-US" sz="3750">
                <a:solidFill>
                  <a:prstClr val="black"/>
                </a:solidFill>
                <a:latin charset="0" panose="02040503050406030204" pitchFamily="18" typeface="Cambria"/>
                <a:ea charset="0" panose="02040503050406030204" pitchFamily="18" typeface="Cambria"/>
              </a:rPr>
              <a:t>NGS Coordinate Conversion And Transformation Tool (NCAT)</a:t>
            </a:r>
          </a:p>
        </p:txBody>
      </p:sp>
      <p:pic>
        <p:nvPicPr>
          <p:cNvPr id="2" name="Picture 1">
            <a:extLst>
              <a:ext uri="{FF2B5EF4-FFF2-40B4-BE49-F238E27FC236}">
                <a16:creationId xmlns:a16="http://schemas.microsoft.com/office/drawing/2014/main" id="{09C822F0-B8AE-4DD1-BD02-5D75F7D29249}"/>
              </a:ext>
            </a:extLst>
          </p:cNvPr>
          <p:cNvPicPr>
            <a:picLocks noChangeAspect="1"/>
          </p:cNvPicPr>
          <p:nvPr/>
        </p:nvPicPr>
        <p:blipFill rotWithShape="1">
          <a:blip r:embed="rId3"/>
          <a:srcRect t="71"/>
          <a:stretch/>
        </p:blipFill>
        <p:spPr>
          <a:xfrm>
            <a:off x="18515" y="922421"/>
            <a:ext cx="9144292" cy="2430379"/>
          </a:xfrm>
          <a:prstGeom prst="rect">
            <a:avLst/>
          </a:prstGeom>
        </p:spPr>
      </p:pic>
      <p:sp>
        <p:nvSpPr>
          <p:cNvPr id="6" name="Rounded Rectangle 11">
            <a:extLst>
              <a:ext uri="{FF2B5EF4-FFF2-40B4-BE49-F238E27FC236}">
                <a16:creationId xmlns:a16="http://schemas.microsoft.com/office/drawing/2014/main" id="{AF3609F6-8410-4099-B57D-F81F833EE042}"/>
              </a:ext>
            </a:extLst>
          </p:cNvPr>
          <p:cNvSpPr/>
          <p:nvPr/>
        </p:nvSpPr>
        <p:spPr>
          <a:xfrm>
            <a:off x="3176338" y="1619250"/>
            <a:ext cx="1437572" cy="335031"/>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
        <p:nvSpPr>
          <p:cNvPr id="7" name="Rounded Rectangle 11">
            <a:extLst>
              <a:ext uri="{FF2B5EF4-FFF2-40B4-BE49-F238E27FC236}">
                <a16:creationId xmlns:a16="http://schemas.microsoft.com/office/drawing/2014/main" id="{49F2FEC5-B37C-48C0-97AE-F92E0F934F89}"/>
              </a:ext>
            </a:extLst>
          </p:cNvPr>
          <p:cNvSpPr/>
          <p:nvPr/>
        </p:nvSpPr>
        <p:spPr>
          <a:xfrm>
            <a:off x="2309503" y="2724150"/>
            <a:ext cx="567047" cy="259080"/>
          </a:xfrm>
          <a:prstGeom prst="roundRect">
            <a:avLst>
              <a:gd fmla="val 26618" name="adj"/>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Tree>
    <p:extLst>
      <p:ext uri="{BB962C8B-B14F-4D97-AF65-F5344CB8AC3E}">
        <p14:creationId xmlns:p14="http://schemas.microsoft.com/office/powerpoint/2010/main" val="650008686"/>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6"/>
                                        </p:tgtEl>
                                        <p:attrNameLst>
                                          <p:attrName>style.visibility</p:attrName>
                                        </p:attrNameLst>
                                      </p:cBhvr>
                                      <p:to>
                                        <p:strVal val="visible"/>
                                      </p:to>
                                    </p:set>
                                    <p:animEffect filter="wheel(1)" transition="in">
                                      <p:cBhvr>
                                        <p:cTn dur="2000" id="7"/>
                                        <p:tgtEl>
                                          <p:spTgt spid="6"/>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21" presetSubtype="1">
                                  <p:stCondLst>
                                    <p:cond delay="0"/>
                                  </p:stCondLst>
                                  <p:childTnLst>
                                    <p:set>
                                      <p:cBhvr>
                                        <p:cTn dur="1" fill="hold" id="11">
                                          <p:stCondLst>
                                            <p:cond delay="0"/>
                                          </p:stCondLst>
                                        </p:cTn>
                                        <p:tgtEl>
                                          <p:spTgt spid="7"/>
                                        </p:tgtEl>
                                        <p:attrNameLst>
                                          <p:attrName>style.visibility</p:attrName>
                                        </p:attrNameLst>
                                      </p:cBhvr>
                                      <p:to>
                                        <p:strVal val="visible"/>
                                      </p:to>
                                    </p:set>
                                    <p:animEffect filter="wheel(1)" transition="in">
                                      <p:cBhvr>
                                        <p:cTn dur="2000" id="1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
      <p:bldP animBg="1" grpId="0" spid="7"/>
    </p:bldLst>
  </p:timing>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3F371F0-4147-4A87-A649-2D0CC65580DC}"/>
              </a:ext>
            </a:extLst>
          </p:cNvPr>
          <p:cNvSpPr>
            <a:spLocks noGrp="1"/>
          </p:cNvSpPr>
          <p:nvPr>
            <p:ph type="title"/>
          </p:nvPr>
        </p:nvSpPr>
        <p:spPr>
          <a:xfrm>
            <a:off x="1143000" y="52065"/>
            <a:ext cx="6858000" cy="857250"/>
          </a:xfrm>
        </p:spPr>
        <p:txBody>
          <a:bodyPr/>
          <a:lstStyle/>
          <a:p>
            <a:r>
              <a:rPr dirty="0" lang="en-US" sz="3000">
                <a:solidFill>
                  <a:prstClr val="black"/>
                </a:solidFill>
              </a:rPr>
              <a:t>NCAT source code is on GitHub</a:t>
            </a:r>
            <a:endParaRPr dirty="0" lang="en-US" sz="2400"/>
          </a:p>
        </p:txBody>
      </p:sp>
      <p:pic>
        <p:nvPicPr>
          <p:cNvPr id="7" name="Picture 6">
            <a:extLst>
              <a:ext uri="{FF2B5EF4-FFF2-40B4-BE49-F238E27FC236}">
                <a16:creationId xmlns:a16="http://schemas.microsoft.com/office/drawing/2014/main" id="{C17D5E2C-3DC0-44D8-A514-22D2F395ED34}"/>
              </a:ext>
            </a:extLst>
          </p:cNvPr>
          <p:cNvPicPr>
            <a:picLocks noChangeAspect="1"/>
          </p:cNvPicPr>
          <p:nvPr/>
        </p:nvPicPr>
        <p:blipFill rotWithShape="1">
          <a:blip r:embed="rId2"/>
          <a:srcRect b="47"/>
          <a:stretch/>
        </p:blipFill>
        <p:spPr>
          <a:xfrm>
            <a:off x="1143000" y="741481"/>
            <a:ext cx="6858000" cy="4402019"/>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44110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5BF2BC-484A-4506-A492-7C40735BAA43}"/>
              </a:ext>
            </a:extLst>
          </p:cNvPr>
          <p:cNvPicPr>
            <a:picLocks noChangeAspect="1"/>
          </p:cNvPicPr>
          <p:nvPr/>
        </p:nvPicPr>
        <p:blipFill rotWithShape="1">
          <a:blip r:embed="rId2"/>
          <a:srcRect b="62373"/>
          <a:stretch/>
        </p:blipFill>
        <p:spPr>
          <a:xfrm>
            <a:off x="8889" y="0"/>
            <a:ext cx="9144810" cy="4998720"/>
          </a:xfrm>
          <a:prstGeom prst="rect">
            <a:avLst/>
          </a:prstGeom>
        </p:spPr>
      </p:pic>
    </p:spTree>
    <p:extLst>
      <p:ext uri="{BB962C8B-B14F-4D97-AF65-F5344CB8AC3E}">
        <p14:creationId xmlns:p14="http://schemas.microsoft.com/office/powerpoint/2010/main" val="1410608602"/>
      </p:ext>
    </p:extLst>
  </p:cSld>
  <p:clrMapOvr>
    <a:masterClrMapping/>
  </p:clrMapOvr>
  <mc:AlternateContent xmlns:mc="http://schemas.openxmlformats.org/markup-compatibility/2006" xmlns:p14="http://schemas.microsoft.com/office/powerpoint/2010/main">
    <mc:Choice Requires="p14">
      <p:transition p14:dur="1500" spd="slow">
        <p:split orient="vert"/>
      </p:transition>
    </mc:Choice>
    <mc:Fallback xmlns="">
      <p:transition spd="slow">
        <p:split orient="vert"/>
      </p:transition>
    </mc:Fallback>
  </mc:AlternateContent>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FC058-5511-4502-9CDB-AAD68A08469F}"/>
              </a:ext>
            </a:extLst>
          </p:cNvPr>
          <p:cNvPicPr>
            <a:picLocks noChangeAspect="1"/>
          </p:cNvPicPr>
          <p:nvPr/>
        </p:nvPicPr>
        <p:blipFill rotWithShape="1">
          <a:blip r:embed="rId2"/>
          <a:srcRect b="43247" t="10394"/>
          <a:stretch/>
        </p:blipFill>
        <p:spPr>
          <a:xfrm>
            <a:off x="753276" y="0"/>
            <a:ext cx="7637449" cy="5143500"/>
          </a:xfrm>
          <a:prstGeom prst="rect">
            <a:avLst/>
          </a:prstGeom>
        </p:spPr>
      </p:pic>
    </p:spTree>
    <p:extLst>
      <p:ext uri="{BB962C8B-B14F-4D97-AF65-F5344CB8AC3E}">
        <p14:creationId xmlns:p14="http://schemas.microsoft.com/office/powerpoint/2010/main" val="4147240631"/>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1FC038-0A76-4A8B-80E7-69AC972E94AA}"/>
              </a:ext>
            </a:extLst>
          </p:cNvPr>
          <p:cNvPicPr>
            <a:picLocks noChangeAspect="1"/>
          </p:cNvPicPr>
          <p:nvPr/>
        </p:nvPicPr>
        <p:blipFill rotWithShape="1">
          <a:blip r:embed="rId2"/>
          <a:srcRect b="8" t="52621"/>
          <a:stretch/>
        </p:blipFill>
        <p:spPr>
          <a:xfrm>
            <a:off x="855658" y="0"/>
            <a:ext cx="7432685" cy="5115028"/>
          </a:xfrm>
          <a:prstGeom prst="rect">
            <a:avLst/>
          </a:prstGeom>
        </p:spPr>
      </p:pic>
    </p:spTree>
    <p:extLst>
      <p:ext uri="{BB962C8B-B14F-4D97-AF65-F5344CB8AC3E}">
        <p14:creationId xmlns:p14="http://schemas.microsoft.com/office/powerpoint/2010/main" val="3939878439"/>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94CCE-0F4E-4E41-B8C7-EDD9B2566D37}"/>
              </a:ext>
            </a:extLst>
          </p:cNvPr>
          <p:cNvSpPr>
            <a:spLocks noGrp="1"/>
          </p:cNvSpPr>
          <p:nvPr>
            <p:ph type="title"/>
          </p:nvPr>
        </p:nvSpPr>
        <p:spPr>
          <a:xfrm>
            <a:off x="457200" y="205979"/>
            <a:ext cx="8229600" cy="857250"/>
          </a:xfrm>
        </p:spPr>
        <p:txBody>
          <a:bodyPr/>
          <a:lstStyle/>
          <a:p>
            <a:r>
              <a:rPr lang="en-US" dirty="0"/>
              <a:t>What’s the difference?</a:t>
            </a:r>
          </a:p>
        </p:txBody>
      </p:sp>
      <p:sp>
        <p:nvSpPr>
          <p:cNvPr id="5" name="Text Placeholder 4">
            <a:extLst>
              <a:ext uri="{FF2B5EF4-FFF2-40B4-BE49-F238E27FC236}">
                <a16:creationId xmlns:a16="http://schemas.microsoft.com/office/drawing/2014/main" id="{9DD44A66-41DC-42BE-93ED-223C5D6BDDF8}"/>
              </a:ext>
            </a:extLst>
          </p:cNvPr>
          <p:cNvSpPr>
            <a:spLocks noGrp="1"/>
          </p:cNvSpPr>
          <p:nvPr>
            <p:ph type="body" idx="1"/>
          </p:nvPr>
        </p:nvSpPr>
        <p:spPr>
          <a:xfrm>
            <a:off x="457200" y="1151335"/>
            <a:ext cx="4040188" cy="479822"/>
          </a:xfrm>
        </p:spPr>
        <p:txBody>
          <a:bodyPr>
            <a:noAutofit/>
          </a:bodyPr>
          <a:lstStyle/>
          <a:p>
            <a:pPr algn="ctr"/>
            <a:r>
              <a:rPr lang="en-US" sz="3600" dirty="0"/>
              <a:t>NCAT</a:t>
            </a:r>
          </a:p>
        </p:txBody>
      </p:sp>
      <p:sp>
        <p:nvSpPr>
          <p:cNvPr id="6" name="Content Placeholder 5">
            <a:extLst>
              <a:ext uri="{FF2B5EF4-FFF2-40B4-BE49-F238E27FC236}">
                <a16:creationId xmlns:a16="http://schemas.microsoft.com/office/drawing/2014/main" id="{2A050FD4-17A7-470F-B082-14678D57E679}"/>
              </a:ext>
            </a:extLst>
          </p:cNvPr>
          <p:cNvSpPr>
            <a:spLocks noGrp="1"/>
          </p:cNvSpPr>
          <p:nvPr>
            <p:ph sz="half" idx="2"/>
          </p:nvPr>
        </p:nvSpPr>
        <p:spPr>
          <a:xfrm>
            <a:off x="457200" y="1630362"/>
            <a:ext cx="4040188" cy="3513137"/>
          </a:xfrm>
        </p:spPr>
        <p:txBody>
          <a:bodyPr>
            <a:normAutofit/>
          </a:bodyPr>
          <a:lstStyle/>
          <a:p>
            <a:r>
              <a:rPr lang="en-US" dirty="0"/>
              <a:t>NSRS Datums</a:t>
            </a:r>
          </a:p>
          <a:p>
            <a:pPr lvl="1"/>
            <a:r>
              <a:rPr lang="en-US" dirty="0"/>
              <a:t>NAD 27</a:t>
            </a:r>
          </a:p>
          <a:p>
            <a:pPr lvl="1"/>
            <a:r>
              <a:rPr lang="en-US" dirty="0"/>
              <a:t>NAD 83</a:t>
            </a:r>
          </a:p>
          <a:p>
            <a:pPr lvl="1"/>
            <a:r>
              <a:rPr lang="en-US" dirty="0"/>
              <a:t>NGVD 29</a:t>
            </a:r>
          </a:p>
          <a:p>
            <a:pPr lvl="1"/>
            <a:r>
              <a:rPr lang="en-US" dirty="0"/>
              <a:t>NAVD 88</a:t>
            </a:r>
          </a:p>
          <a:p>
            <a:pPr lvl="1"/>
            <a:r>
              <a:rPr lang="en-US" sz="1600" dirty="0"/>
              <a:t>PRVD 02</a:t>
            </a:r>
          </a:p>
          <a:p>
            <a:pPr lvl="1"/>
            <a:r>
              <a:rPr lang="en-US" sz="1600" dirty="0"/>
              <a:t>ASVD 02</a:t>
            </a:r>
          </a:p>
          <a:p>
            <a:pPr lvl="1"/>
            <a:r>
              <a:rPr lang="en-US" sz="1600" dirty="0"/>
              <a:t>NMVD 03</a:t>
            </a:r>
          </a:p>
          <a:p>
            <a:pPr lvl="1"/>
            <a:r>
              <a:rPr lang="en-US" sz="1600" dirty="0"/>
              <a:t>GUVD 04</a:t>
            </a:r>
          </a:p>
          <a:p>
            <a:pPr lvl="1"/>
            <a:r>
              <a:rPr lang="en-US" sz="1600" dirty="0"/>
              <a:t>VIVD 09</a:t>
            </a:r>
          </a:p>
          <a:p>
            <a:pPr lvl="1"/>
            <a:endParaRPr lang="en-US" dirty="0"/>
          </a:p>
        </p:txBody>
      </p:sp>
      <p:sp>
        <p:nvSpPr>
          <p:cNvPr id="7" name="Text Placeholder 6">
            <a:extLst>
              <a:ext uri="{FF2B5EF4-FFF2-40B4-BE49-F238E27FC236}">
                <a16:creationId xmlns:a16="http://schemas.microsoft.com/office/drawing/2014/main" id="{A09D4148-2926-47A5-8871-312CB24E01BD}"/>
              </a:ext>
            </a:extLst>
          </p:cNvPr>
          <p:cNvSpPr>
            <a:spLocks noGrp="1"/>
          </p:cNvSpPr>
          <p:nvPr>
            <p:ph type="body" sz="quarter" idx="3"/>
          </p:nvPr>
        </p:nvSpPr>
        <p:spPr>
          <a:xfrm>
            <a:off x="4645026" y="1151335"/>
            <a:ext cx="4041775" cy="479822"/>
          </a:xfrm>
        </p:spPr>
        <p:txBody>
          <a:bodyPr>
            <a:noAutofit/>
          </a:bodyPr>
          <a:lstStyle/>
          <a:p>
            <a:pPr algn="ctr"/>
            <a:r>
              <a:rPr lang="en-US" sz="3600" dirty="0" err="1"/>
              <a:t>VDatum</a:t>
            </a:r>
            <a:endParaRPr lang="en-US" sz="3600" dirty="0"/>
          </a:p>
        </p:txBody>
      </p:sp>
      <p:sp>
        <p:nvSpPr>
          <p:cNvPr id="8" name="Content Placeholder 7">
            <a:extLst>
              <a:ext uri="{FF2B5EF4-FFF2-40B4-BE49-F238E27FC236}">
                <a16:creationId xmlns:a16="http://schemas.microsoft.com/office/drawing/2014/main" id="{487D6C41-CF07-4756-A365-9BC8FBEBF796}"/>
              </a:ext>
            </a:extLst>
          </p:cNvPr>
          <p:cNvSpPr>
            <a:spLocks noGrp="1"/>
          </p:cNvSpPr>
          <p:nvPr>
            <p:ph sz="quarter" idx="4"/>
          </p:nvPr>
        </p:nvSpPr>
        <p:spPr>
          <a:xfrm>
            <a:off x="4645025" y="1630362"/>
            <a:ext cx="4356735" cy="3383597"/>
          </a:xfrm>
        </p:spPr>
        <p:txBody>
          <a:bodyPr>
            <a:normAutofit/>
          </a:bodyPr>
          <a:lstStyle/>
          <a:p>
            <a:r>
              <a:rPr lang="en-US" dirty="0"/>
              <a:t>NSRS Datums</a:t>
            </a:r>
          </a:p>
          <a:p>
            <a:r>
              <a:rPr lang="en-US" dirty="0"/>
              <a:t>Geoid Models</a:t>
            </a:r>
          </a:p>
          <a:p>
            <a:pPr lvl="1"/>
            <a:r>
              <a:rPr lang="en-US" dirty="0"/>
              <a:t>Add/Subtract from Ellipsoid</a:t>
            </a:r>
          </a:p>
          <a:p>
            <a:r>
              <a:rPr lang="en-US" dirty="0"/>
              <a:t>Tidal Datums</a:t>
            </a:r>
          </a:p>
          <a:p>
            <a:pPr lvl="1"/>
            <a:r>
              <a:rPr lang="en-US" dirty="0"/>
              <a:t>MHW, MLLW, MTL</a:t>
            </a:r>
          </a:p>
          <a:p>
            <a:r>
              <a:rPr lang="en-US" dirty="0"/>
              <a:t>Great Lakes Datum</a:t>
            </a:r>
          </a:p>
          <a:p>
            <a:pPr lvl="1"/>
            <a:r>
              <a:rPr lang="en-US" dirty="0"/>
              <a:t>IGLD85</a:t>
            </a:r>
          </a:p>
          <a:p>
            <a:r>
              <a:rPr lang="en-US" dirty="0"/>
              <a:t>ITRF#### ≈ WGS84</a:t>
            </a:r>
          </a:p>
        </p:txBody>
      </p:sp>
      <p:sp>
        <p:nvSpPr>
          <p:cNvPr id="12" name="Right Brace 11">
            <a:extLst>
              <a:ext uri="{FF2B5EF4-FFF2-40B4-BE49-F238E27FC236}">
                <a16:creationId xmlns:a16="http://schemas.microsoft.com/office/drawing/2014/main" id="{924FB049-368A-4522-968E-15BC42A7A0F7}"/>
              </a:ext>
            </a:extLst>
          </p:cNvPr>
          <p:cNvSpPr/>
          <p:nvPr/>
        </p:nvSpPr>
        <p:spPr>
          <a:xfrm>
            <a:off x="2049780" y="3543300"/>
            <a:ext cx="563880" cy="1470659"/>
          </a:xfrm>
          <a:prstGeom prst="rightBrace">
            <a:avLst>
              <a:gd name="adj1" fmla="val 29955"/>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03155AED-0CA3-4EDB-86E8-347DCB12EC64}"/>
              </a:ext>
            </a:extLst>
          </p:cNvPr>
          <p:cNvSpPr txBox="1"/>
          <p:nvPr/>
        </p:nvSpPr>
        <p:spPr>
          <a:xfrm>
            <a:off x="2613660" y="4093963"/>
            <a:ext cx="1592580" cy="338554"/>
          </a:xfrm>
          <a:prstGeom prst="rect">
            <a:avLst/>
          </a:prstGeom>
          <a:noFill/>
        </p:spPr>
        <p:txBody>
          <a:bodyPr wrap="square" rtlCol="0">
            <a:spAutoFit/>
          </a:bodyPr>
          <a:lstStyle/>
          <a:p>
            <a:r>
              <a:rPr lang="en-US" sz="1600" dirty="0">
                <a:latin typeface="Cambria" panose="02040503050406030204" pitchFamily="18" charset="0"/>
                <a:ea typeface="Cambria" panose="02040503050406030204" pitchFamily="18" charset="0"/>
              </a:rPr>
              <a:t>Local Tidal (LT)</a:t>
            </a:r>
          </a:p>
        </p:txBody>
      </p:sp>
      <p:cxnSp>
        <p:nvCxnSpPr>
          <p:cNvPr id="15" name="Straight Arrow Connector 14">
            <a:extLst>
              <a:ext uri="{FF2B5EF4-FFF2-40B4-BE49-F238E27FC236}">
                <a16:creationId xmlns:a16="http://schemas.microsoft.com/office/drawing/2014/main" id="{549941D3-5B1E-4BCE-988F-2D69EA5AF864}"/>
              </a:ext>
            </a:extLst>
          </p:cNvPr>
          <p:cNvCxnSpPr>
            <a:cxnSpLocks/>
          </p:cNvCxnSpPr>
          <p:nvPr/>
        </p:nvCxnSpPr>
        <p:spPr>
          <a:xfrm>
            <a:off x="2753360" y="1869440"/>
            <a:ext cx="1891665" cy="0"/>
          </a:xfrm>
          <a:prstGeom prst="straightConnector1">
            <a:avLst/>
          </a:prstGeom>
          <a:ln w="4762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090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500"/>
                                        <p:tgtEl>
                                          <p:spTgt spid="6">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fade">
                                      <p:cBhvr>
                                        <p:cTn id="13" dur="500"/>
                                        <p:tgtEl>
                                          <p:spTgt spid="6">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fade">
                                      <p:cBhvr>
                                        <p:cTn id="16" dur="500"/>
                                        <p:tgtEl>
                                          <p:spTgt spid="6">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animEffect transition="in" filter="fade">
                                      <p:cBhvr>
                                        <p:cTn id="19" dur="500"/>
                                        <p:tgtEl>
                                          <p:spTgt spid="6">
                                            <p:txEl>
                                              <p:pRg st="9" end="9"/>
                                            </p:txEl>
                                          </p:spTgt>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31" presetClass="entr" presetSubtype="0" fill="hold" grpId="0" nodeType="after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fade">
                                      <p:cBhvr>
                                        <p:cTn id="38" dur="500"/>
                                        <p:tgtEl>
                                          <p:spTgt spid="8">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500"/>
                                        <p:tgtEl>
                                          <p:spTgt spid="8">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fade">
                                      <p:cBhvr>
                                        <p:cTn id="47" dur="500"/>
                                        <p:tgtEl>
                                          <p:spTgt spid="8">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5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Effect transition="in" filter="fade">
                                      <p:cBhvr>
                                        <p:cTn id="53"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1BF13C1-A33F-4B70-8474-233A19389343}"/>
              </a:ext>
            </a:extLst>
          </p:cNvPr>
          <p:cNvPicPr/>
          <p:nvPr/>
        </p:nvPicPr>
        <p:blipFill rotWithShape="1">
          <a:blip cstate="print" r:embed="rId3"/>
          <a:srcRect b="4" l="14" r="-1" t="60"/>
          <a:stretch/>
        </p:blipFill>
        <p:spPr>
          <a:xfrm>
            <a:off x="889182" y="0"/>
            <a:ext cx="7369098" cy="5143500"/>
          </a:xfrm>
          <a:prstGeom prst="rect">
            <a:avLst/>
          </a:prstGeom>
        </p:spPr>
      </p:pic>
      <p:sp>
        <p:nvSpPr>
          <p:cNvPr id="6" name="TextBox 5">
            <a:extLst>
              <a:ext uri="{FF2B5EF4-FFF2-40B4-BE49-F238E27FC236}">
                <a16:creationId xmlns:a16="http://schemas.microsoft.com/office/drawing/2014/main" id="{CD47E006-4C77-4236-9CE6-E570D2D4D4C3}"/>
              </a:ext>
            </a:extLst>
          </p:cNvPr>
          <p:cNvSpPr txBox="1"/>
          <p:nvPr/>
        </p:nvSpPr>
        <p:spPr bwMode="auto">
          <a:xfrm>
            <a:off x="1143000" y="1"/>
            <a:ext cx="6858000" cy="450123"/>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325">
                <a:latin charset="0" panose="02040503050406030204" pitchFamily="18" typeface="Cambria"/>
                <a:ea charset="0" panose="02040503050406030204" pitchFamily="18" typeface="Cambria"/>
              </a:rPr>
              <a:t>Estimated Geometric Change - Horizontal</a:t>
            </a:r>
          </a:p>
        </p:txBody>
      </p:sp>
      <p:sp>
        <p:nvSpPr>
          <p:cNvPr id="7" name="TextBox 6">
            <a:extLst>
              <a:ext uri="{FF2B5EF4-FFF2-40B4-BE49-F238E27FC236}">
                <a16:creationId xmlns:a16="http://schemas.microsoft.com/office/drawing/2014/main" id="{A3227FD0-2B0C-4549-8B66-AADDD8EE9E43}"/>
              </a:ext>
            </a:extLst>
          </p:cNvPr>
          <p:cNvSpPr txBox="1"/>
          <p:nvPr/>
        </p:nvSpPr>
        <p:spPr bwMode="auto">
          <a:xfrm>
            <a:off x="2203848" y="425456"/>
            <a:ext cx="4736306" cy="461665"/>
          </a:xfrm>
          <a:prstGeom prst="rect">
            <a:avLst/>
          </a:prstGeom>
          <a:solidFill>
            <a:schemeClr val="bg1">
              <a:lumMod val="85000"/>
            </a:schemeClr>
          </a:solidFill>
          <a:ln w="9525">
            <a:noFill/>
            <a:miter lim="800000"/>
            <a:headEnd/>
            <a:tailEnd/>
          </a:ln>
        </p:spPr>
        <p:txBody>
          <a:bodyPr rtlCol="0" wrap="square">
            <a:spAutoFit/>
          </a:bodyPr>
          <a:lstStyle/>
          <a:p>
            <a:pPr algn="ctr"/>
            <a:r>
              <a:rPr dirty="0" lang="en-US" sz="2400">
                <a:latin charset="0" panose="02040503050406030204" pitchFamily="18" typeface="Cambria"/>
                <a:ea charset="0" panose="02040503050406030204" pitchFamily="18" typeface="Cambria"/>
              </a:rPr>
              <a:t>NAD83 (2011) </a:t>
            </a:r>
            <a:r>
              <a:rPr dirty="0" lang="en-US" sz="2400">
                <a:latin charset="0" panose="02040503050406030204" pitchFamily="18" typeface="Cambria"/>
                <a:ea charset="0" panose="02040503050406030204" pitchFamily="18" typeface="Cambria"/>
                <a:sym charset="2" panose="05000000000000000000" pitchFamily="2" typeface="Wingdings"/>
              </a:rPr>
              <a:t> NATRF2022</a:t>
            </a:r>
            <a:endParaRPr dirty="0" lang="en-US" sz="2400">
              <a:latin charset="0" panose="02040503050406030204" pitchFamily="18" typeface="Cambria"/>
              <a:ea charset="0" panose="02040503050406030204" pitchFamily="18" typeface="Cambria"/>
            </a:endParaRPr>
          </a:p>
        </p:txBody>
      </p:sp>
      <p:sp>
        <p:nvSpPr>
          <p:cNvPr id="8" name="TextBox 7">
            <a:extLst>
              <a:ext uri="{FF2B5EF4-FFF2-40B4-BE49-F238E27FC236}">
                <a16:creationId xmlns:a16="http://schemas.microsoft.com/office/drawing/2014/main" id="{E61DAE50-4102-41B7-86E3-59632E0311E8}"/>
              </a:ext>
            </a:extLst>
          </p:cNvPr>
          <p:cNvSpPr txBox="1"/>
          <p:nvPr/>
        </p:nvSpPr>
        <p:spPr bwMode="auto">
          <a:xfrm rot="19160232">
            <a:off x="5290365" y="307915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9" name="TextBox 8">
            <a:extLst>
              <a:ext uri="{FF2B5EF4-FFF2-40B4-BE49-F238E27FC236}">
                <a16:creationId xmlns:a16="http://schemas.microsoft.com/office/drawing/2014/main" id="{5E07F4F5-D74D-4642-A75B-553B504FCF7B}"/>
              </a:ext>
            </a:extLst>
          </p:cNvPr>
          <p:cNvSpPr txBox="1"/>
          <p:nvPr/>
        </p:nvSpPr>
        <p:spPr bwMode="auto">
          <a:xfrm rot="19731704">
            <a:off x="4914909" y="1210845"/>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4.3</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0" name="TextBox 9">
            <a:extLst>
              <a:ext uri="{FF2B5EF4-FFF2-40B4-BE49-F238E27FC236}">
                <a16:creationId xmlns:a16="http://schemas.microsoft.com/office/drawing/2014/main" id="{9A18E5B6-3494-4A65-B32E-7F0D0F9CFA6C}"/>
              </a:ext>
            </a:extLst>
          </p:cNvPr>
          <p:cNvSpPr txBox="1"/>
          <p:nvPr/>
        </p:nvSpPr>
        <p:spPr bwMode="auto">
          <a:xfrm rot="19603532">
            <a:off x="5296815" y="204634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3.9</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1" name="Arrow: Up 10">
            <a:extLst>
              <a:ext uri="{FF2B5EF4-FFF2-40B4-BE49-F238E27FC236}">
                <a16:creationId xmlns:a16="http://schemas.microsoft.com/office/drawing/2014/main" id="{A56F6F23-74DA-4424-931E-E58FFB8C7C63}"/>
              </a:ext>
            </a:extLst>
          </p:cNvPr>
          <p:cNvSpPr/>
          <p:nvPr/>
        </p:nvSpPr>
        <p:spPr>
          <a:xfrm rot="18732100">
            <a:off x="3174325" y="1301872"/>
            <a:ext cx="592931" cy="2539756"/>
          </a:xfrm>
          <a:prstGeom prst="upArrow">
            <a:avLst/>
          </a:prstGeom>
        </p:spPr>
        <p:style>
          <a:lnRef idx="1">
            <a:schemeClr val="accent3"/>
          </a:lnRef>
          <a:fillRef idx="3">
            <a:schemeClr val="accent3"/>
          </a:fillRef>
          <a:effectRef idx="2">
            <a:schemeClr val="accent3"/>
          </a:effectRef>
          <a:fontRef idx="minor">
            <a:schemeClr val="lt1"/>
          </a:fontRef>
        </p:style>
        <p:txBody>
          <a:bodyPr anchor="ctr" rtlCol="0" vert="vert"/>
          <a:lstStyle/>
          <a:p>
            <a:pPr algn="ctr"/>
            <a:r>
              <a:rPr dirty="0" lang="en-US" sz="2100">
                <a:solidFill>
                  <a:schemeClr val="tx1"/>
                </a:solidFill>
                <a:latin charset="0" panose="020B0604020202020204" pitchFamily="34" typeface="Arial"/>
                <a:cs charset="0" panose="020B0604020202020204" pitchFamily="34" typeface="Arial"/>
              </a:rPr>
              <a:t>Direction of Shift</a:t>
            </a:r>
          </a:p>
        </p:txBody>
      </p:sp>
      <p:sp>
        <p:nvSpPr>
          <p:cNvPr id="14" name="TextBox 13">
            <a:extLst>
              <a:ext uri="{FF2B5EF4-FFF2-40B4-BE49-F238E27FC236}">
                <a16:creationId xmlns:a16="http://schemas.microsoft.com/office/drawing/2014/main" id="{5D803E20-CC9A-4694-91E8-FC164E571726}"/>
              </a:ext>
            </a:extLst>
          </p:cNvPr>
          <p:cNvSpPr txBox="1"/>
          <p:nvPr/>
        </p:nvSpPr>
        <p:spPr bwMode="auto">
          <a:xfrm rot="19275728">
            <a:off x="3242333" y="961428"/>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4.6</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
        <p:nvSpPr>
          <p:cNvPr id="15" name="TextBox 14">
            <a:extLst>
              <a:ext uri="{FF2B5EF4-FFF2-40B4-BE49-F238E27FC236}">
                <a16:creationId xmlns:a16="http://schemas.microsoft.com/office/drawing/2014/main" id="{9D713031-26E7-4DB3-B3DD-C3911359ECC6}"/>
              </a:ext>
            </a:extLst>
          </p:cNvPr>
          <p:cNvSpPr txBox="1"/>
          <p:nvPr/>
        </p:nvSpPr>
        <p:spPr bwMode="auto">
          <a:xfrm rot="19028476">
            <a:off x="6049082" y="4358132"/>
            <a:ext cx="1164431" cy="461665"/>
          </a:xfrm>
          <a:prstGeom prst="rect">
            <a:avLst/>
          </a:prstGeom>
          <a:noFill/>
          <a:ln w="9525">
            <a:noFill/>
            <a:miter lim="800000"/>
            <a:headEnd/>
            <a:tailEnd/>
          </a:ln>
        </p:spPr>
        <p:txBody>
          <a:bodyPr rtlCol="0" wrap="square">
            <a:spAutoFit/>
          </a:bodyPr>
          <a:lstStyle/>
          <a:p>
            <a:r>
              <a:rPr b="1" dirty="0" lang="en-US" sz="2400">
                <a:ln w="28575">
                  <a:solidFill>
                    <a:srgbClr val="FFFF00"/>
                  </a:solidFill>
                </a:ln>
                <a:latin charset="0" panose="020B0A04020102020204" pitchFamily="34" typeface="Arial Black"/>
                <a:cs typeface="Arial"/>
              </a:rPr>
              <a:t>3.0</a:t>
            </a:r>
            <a:r>
              <a:rPr b="1" dirty="0" lang="en-US" spc="-11" sz="2400">
                <a:ln w="28575">
                  <a:solidFill>
                    <a:srgbClr val="FFFF00"/>
                  </a:solidFill>
                </a:ln>
                <a:latin charset="0" panose="020B0A04020102020204" pitchFamily="34" typeface="Arial Black"/>
                <a:cs typeface="Arial"/>
              </a:rPr>
              <a:t> </a:t>
            </a:r>
            <a:r>
              <a:rPr b="1" dirty="0" lang="en-US" spc="-38" sz="2400">
                <a:ln w="28575">
                  <a:solidFill>
                    <a:srgbClr val="FFFF00"/>
                  </a:solidFill>
                </a:ln>
                <a:latin charset="0" panose="020B0A04020102020204" pitchFamily="34" typeface="Arial Black"/>
                <a:cs typeface="Arial"/>
              </a:rPr>
              <a:t>ft</a:t>
            </a:r>
            <a:endParaRPr b="1" dirty="0" lang="en-US" sz="2400">
              <a:ln w="28575">
                <a:solidFill>
                  <a:srgbClr val="FFFF00"/>
                </a:solidFill>
              </a:ln>
              <a:latin charset="0" panose="020B0A04020102020204" pitchFamily="34" typeface="Arial Black"/>
              <a:cs charset="0" panose="020B0604020202020204" pitchFamily="34" typeface="Arial"/>
            </a:endParaRPr>
          </a:p>
        </p:txBody>
      </p:sp>
    </p:spTree>
    <p:extLst>
      <p:ext uri="{BB962C8B-B14F-4D97-AF65-F5344CB8AC3E}">
        <p14:creationId xmlns:p14="http://schemas.microsoft.com/office/powerpoint/2010/main" val="344707653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2" presetSubtype="4">
                                  <p:stCondLst>
                                    <p:cond delay="0"/>
                                  </p:stCondLst>
                                  <p:childTnLst>
                                    <p:set>
                                      <p:cBhvr>
                                        <p:cTn dur="1" fill="hold" id="6">
                                          <p:stCondLst>
                                            <p:cond delay="0"/>
                                          </p:stCondLst>
                                        </p:cTn>
                                        <p:tgtEl>
                                          <p:spTgt spid="11"/>
                                        </p:tgtEl>
                                        <p:attrNameLst>
                                          <p:attrName>style.visibility</p:attrName>
                                        </p:attrNameLst>
                                      </p:cBhvr>
                                      <p:to>
                                        <p:strVal val="visible"/>
                                      </p:to>
                                    </p:set>
                                    <p:animEffect filter="wipe(down)" transition="in">
                                      <p:cBhvr>
                                        <p:cTn dur="500" id="7"/>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9825A-8292-4D9C-8BFF-CE6FC02F53A1}"/>
              </a:ext>
            </a:extLst>
          </p:cNvPr>
          <p:cNvPicPr>
            <a:picLocks noChangeAspect="1"/>
          </p:cNvPicPr>
          <p:nvPr/>
        </p:nvPicPr>
        <p:blipFill>
          <a:blip r:embed="rId2"/>
          <a:stretch>
            <a:fillRect/>
          </a:stretch>
        </p:blipFill>
        <p:spPr>
          <a:xfrm>
            <a:off x="322049" y="1295399"/>
            <a:ext cx="8499902" cy="2562225"/>
          </a:xfrm>
          <a:prstGeom prst="rect">
            <a:avLst/>
          </a:prstGeom>
          <a:ln w="31750">
            <a:solidFill>
              <a:schemeClr val="bg1">
                <a:lumMod val="65000"/>
              </a:schemeClr>
            </a:solidFill>
          </a:ln>
        </p:spPr>
      </p:pic>
    </p:spTree>
    <p:extLst>
      <p:ext uri="{BB962C8B-B14F-4D97-AF65-F5344CB8AC3E}">
        <p14:creationId xmlns:p14="http://schemas.microsoft.com/office/powerpoint/2010/main" val="107014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127919" y="62283"/>
            <a:ext cx="6888162" cy="628377"/>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4000" b="1" spc="-5" dirty="0">
                <a:cs typeface="Calibri"/>
              </a:rPr>
              <a:t>NOAA CORS Network (NCN)</a:t>
            </a:r>
            <a:endParaRPr sz="4000" b="1" dirty="0">
              <a:cs typeface="Calibri"/>
            </a:endParaRPr>
          </a:p>
        </p:txBody>
      </p:sp>
      <p:sp>
        <p:nvSpPr>
          <p:cNvPr id="3" name="object 3"/>
          <p:cNvSpPr>
            <a:spLocks noChangeAspect="1"/>
          </p:cNvSpPr>
          <p:nvPr/>
        </p:nvSpPr>
        <p:spPr>
          <a:xfrm>
            <a:off x="497289" y="690660"/>
            <a:ext cx="8149423" cy="4452840"/>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2281581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C0E842-D4BE-480C-BE56-9B6D77758719}"/>
              </a:ext>
            </a:extLst>
          </p:cNvPr>
          <p:cNvPicPr>
            <a:picLocks noChangeAspect="1"/>
          </p:cNvPicPr>
          <p:nvPr/>
        </p:nvPicPr>
        <p:blipFill>
          <a:blip r:embed="rId2"/>
          <a:stretch>
            <a:fillRect/>
          </a:stretch>
        </p:blipFill>
        <p:spPr>
          <a:xfrm>
            <a:off x="652873" y="2253854"/>
            <a:ext cx="7838252" cy="2642650"/>
          </a:xfrm>
          <a:prstGeom prst="rect">
            <a:avLst/>
          </a:prstGeom>
        </p:spPr>
      </p:pic>
      <p:pic>
        <p:nvPicPr>
          <p:cNvPr id="7" name="Picture 6">
            <a:extLst>
              <a:ext uri="{FF2B5EF4-FFF2-40B4-BE49-F238E27FC236}">
                <a16:creationId xmlns:a16="http://schemas.microsoft.com/office/drawing/2014/main" id="{AE249191-212D-4E06-8930-BED57B188054}"/>
              </a:ext>
            </a:extLst>
          </p:cNvPr>
          <p:cNvPicPr>
            <a:picLocks noChangeAspect="1"/>
          </p:cNvPicPr>
          <p:nvPr/>
        </p:nvPicPr>
        <p:blipFill>
          <a:blip r:embed="rId3"/>
          <a:stretch>
            <a:fillRect/>
          </a:stretch>
        </p:blipFill>
        <p:spPr>
          <a:xfrm>
            <a:off x="652874" y="2390776"/>
            <a:ext cx="7838253" cy="2362776"/>
          </a:xfrm>
          <a:prstGeom prst="rect">
            <a:avLst/>
          </a:prstGeom>
          <a:ln w="31750">
            <a:solidFill>
              <a:schemeClr val="bg1">
                <a:lumMod val="65000"/>
              </a:schemeClr>
            </a:solidFill>
          </a:ln>
        </p:spPr>
      </p:pic>
      <p:sp>
        <p:nvSpPr>
          <p:cNvPr id="2" name="Title 1">
            <a:extLst>
              <a:ext uri="{FF2B5EF4-FFF2-40B4-BE49-F238E27FC236}">
                <a16:creationId xmlns:a16="http://schemas.microsoft.com/office/drawing/2014/main" id="{4C0F1FB6-D118-1FBC-6F8C-98A5677159D1}"/>
              </a:ext>
            </a:extLst>
          </p:cNvPr>
          <p:cNvSpPr>
            <a:spLocks noGrp="1"/>
          </p:cNvSpPr>
          <p:nvPr>
            <p:ph type="title"/>
          </p:nvPr>
        </p:nvSpPr>
        <p:spPr/>
        <p:txBody>
          <a:bodyPr>
            <a:normAutofit/>
          </a:bodyPr>
          <a:lstStyle/>
          <a:p>
            <a:r>
              <a:rPr lang="en-US" sz="4000" dirty="0"/>
              <a:t>New Lat/Long = New XY</a:t>
            </a:r>
          </a:p>
        </p:txBody>
      </p:sp>
      <p:sp>
        <p:nvSpPr>
          <p:cNvPr id="3" name="Content Placeholder 2">
            <a:extLst>
              <a:ext uri="{FF2B5EF4-FFF2-40B4-BE49-F238E27FC236}">
                <a16:creationId xmlns:a16="http://schemas.microsoft.com/office/drawing/2014/main" id="{7541B6A6-E276-C09B-BDF4-7B3F1745D7B0}"/>
              </a:ext>
            </a:extLst>
          </p:cNvPr>
          <p:cNvSpPr>
            <a:spLocks noGrp="1"/>
          </p:cNvSpPr>
          <p:nvPr>
            <p:ph idx="1"/>
          </p:nvPr>
        </p:nvSpPr>
        <p:spPr/>
        <p:txBody>
          <a:bodyPr>
            <a:normAutofit/>
          </a:bodyPr>
          <a:lstStyle/>
          <a:p>
            <a:r>
              <a:rPr lang="en-US" sz="2800" dirty="0"/>
              <a:t>With a new horizontal datum…</a:t>
            </a:r>
          </a:p>
          <a:p>
            <a:r>
              <a:rPr lang="en-US" sz="2800" dirty="0"/>
              <a:t>There comes a new set of SPCS zones</a:t>
            </a:r>
          </a:p>
        </p:txBody>
      </p:sp>
    </p:spTree>
    <p:extLst>
      <p:ext uri="{BB962C8B-B14F-4D97-AF65-F5344CB8AC3E}">
        <p14:creationId xmlns:p14="http://schemas.microsoft.com/office/powerpoint/2010/main" val="39007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E2B5F8-055A-4BBE-AEB1-6625A4B6A409}"/>
              </a:ext>
            </a:extLst>
          </p:cNvPr>
          <p:cNvPicPr>
            <a:picLocks noChangeAspect="1"/>
          </p:cNvPicPr>
          <p:nvPr/>
        </p:nvPicPr>
        <p:blipFill>
          <a:blip r:embed="rId2"/>
          <a:stretch>
            <a:fillRect/>
          </a:stretch>
        </p:blipFill>
        <p:spPr>
          <a:xfrm>
            <a:off x="1143000" y="0"/>
            <a:ext cx="6858000" cy="5143501"/>
          </a:xfrm>
          <a:prstGeom prst="rect">
            <a:avLst/>
          </a:prstGeom>
        </p:spPr>
      </p:pic>
      <p:pic>
        <p:nvPicPr>
          <p:cNvPr id="11" name="Picture 10">
            <a:extLst>
              <a:ext uri="{FF2B5EF4-FFF2-40B4-BE49-F238E27FC236}">
                <a16:creationId xmlns:a16="http://schemas.microsoft.com/office/drawing/2014/main" id="{E5F425F0-CCC8-4FE2-8BD3-666E665AFE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79688">
            <a:off x="2012941" y="-161988"/>
            <a:ext cx="6667283" cy="4283501"/>
          </a:xfrm>
          <a:prstGeom prst="rect">
            <a:avLst/>
          </a:prstGeom>
        </p:spPr>
      </p:pic>
    </p:spTree>
    <p:extLst>
      <p:ext uri="{BB962C8B-B14F-4D97-AF65-F5344CB8AC3E}">
        <p14:creationId xmlns:p14="http://schemas.microsoft.com/office/powerpoint/2010/main" val="2962755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67643"/>
          </a:xfrm>
          <a:prstGeom prst="rect">
            <a:avLst/>
          </a:prstGeom>
        </p:spPr>
        <p:txBody>
          <a:bodyPr vert="horz" wrap="square" lIns="0" tIns="12700" rIns="0" bIns="0" rtlCol="0">
            <a:spAutoFit/>
          </a:bodyPr>
          <a:lstStyle/>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405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4050" b="1" i="0" u="none" strike="noStrike" kern="1200" cap="none" spc="-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4050" b="1" i="0" u="none" strike="noStrike" kern="1200" cap="none" spc="-2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4050" b="1" i="0" u="none" strike="noStrike" kern="1200" cap="none" spc="-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1983 </a:t>
            </a:r>
          </a:p>
          <a:p>
            <a:pPr marL="12700" marR="0" lvl="0" indent="0" algn="ctr" defTabSz="342900" rtl="0" eaLnBrk="1" fontAlgn="base" latinLnBrk="0" hangingPunct="1">
              <a:lnSpc>
                <a:spcPct val="100000"/>
              </a:lnSpc>
              <a:spcBef>
                <a:spcPts val="0"/>
              </a:spcBef>
              <a:spcAft>
                <a:spcPct val="0"/>
              </a:spcAft>
              <a:buClrTx/>
              <a:buSzPct val="159375"/>
              <a:buFontTx/>
              <a:buNone/>
              <a:tabLst/>
              <a:defRPr/>
            </a:pPr>
            <a:endParaRPr kumimoji="0" lang="en-US" sz="3300" b="1" i="0" u="none" strike="noStrike" kern="1200" cap="none" spc="-5"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4500" b="1" i="0" u="none" strike="noStrike" kern="1200" cap="none" spc="-15"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SPCS83</a:t>
            </a:r>
          </a:p>
          <a:p>
            <a:pPr marL="12700" marR="0" lvl="0" indent="0" algn="ctr" defTabSz="342900" rtl="0" eaLnBrk="1" fontAlgn="base" latinLnBrk="0" hangingPunct="1">
              <a:lnSpc>
                <a:spcPct val="100000"/>
              </a:lnSpc>
              <a:spcBef>
                <a:spcPts val="0"/>
              </a:spcBef>
              <a:spcAft>
                <a:spcPct val="0"/>
              </a:spcAft>
              <a:buClrTx/>
              <a:buSzPct val="159375"/>
              <a:buFontTx/>
              <a:buNone/>
              <a:tabLst/>
              <a:defRPr/>
            </a:pPr>
            <a:endParaRPr kumimoji="0" lang="en-US" sz="4500" b="1" i="0" u="none" strike="noStrike" kern="1200" cap="none" spc="-15"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2700" b="0" i="1" u="none" strike="noStrike" kern="1200" cap="none" spc="-15"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147031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EF6F9-4167-A52B-B7D9-E67EEE7B017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10727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405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4050" b="1" i="0" u="none" strike="noStrike" kern="1200" cap="none" spc="-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4050" b="1" i="0" u="none" strike="noStrike" kern="1200" cap="none" spc="-2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4050" b="1" i="0" u="none" strike="noStrike" kern="1200" cap="none" spc="-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 </a:t>
            </a:r>
          </a:p>
          <a:p>
            <a:pPr marL="12700" marR="0" lvl="0" indent="0" algn="ctr" defTabSz="342900" rtl="0" eaLnBrk="1" fontAlgn="base" latinLnBrk="0" hangingPunct="1">
              <a:lnSpc>
                <a:spcPct val="100000"/>
              </a:lnSpc>
              <a:spcBef>
                <a:spcPts val="0"/>
              </a:spcBef>
              <a:spcAft>
                <a:spcPct val="0"/>
              </a:spcAft>
              <a:buClrTx/>
              <a:buSzPct val="159375"/>
              <a:buFontTx/>
              <a:buNone/>
              <a:tabLst/>
              <a:defRPr/>
            </a:pPr>
            <a:endParaRPr kumimoji="0" lang="en-US" sz="3300" b="1" i="0" u="none" strike="noStrike" kern="1200" cap="none" spc="-5"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4500" b="1" i="0" u="none" strike="noStrike" kern="1200" cap="none" spc="-15"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SPCS2022</a:t>
            </a:r>
          </a:p>
          <a:p>
            <a:pPr marL="12700" marR="0" lvl="0" indent="0" algn="ctr" defTabSz="342900" rtl="0" eaLnBrk="1" fontAlgn="base" latinLnBrk="0" hangingPunct="1">
              <a:lnSpc>
                <a:spcPct val="100000"/>
              </a:lnSpc>
              <a:spcBef>
                <a:spcPts val="0"/>
              </a:spcBef>
              <a:spcAft>
                <a:spcPct val="0"/>
              </a:spcAft>
              <a:buClrTx/>
              <a:buSzPct val="159375"/>
              <a:buFontTx/>
              <a:buNone/>
              <a:tabLst/>
              <a:defRPr/>
            </a:pPr>
            <a:endParaRPr kumimoji="0" lang="en-US" sz="4500" b="1" i="0" u="none" strike="noStrike" kern="1200" cap="none" spc="-15"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2700" b="0" i="1" u="none" strike="noStrike" kern="1200" cap="none" spc="-15"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NGS designed a </a:t>
            </a:r>
            <a:r>
              <a:rPr kumimoji="0" lang="en-US" sz="2700" b="1" i="1" u="none" strike="noStrike" kern="1200" cap="none" spc="-15"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Single Statewide Zone </a:t>
            </a:r>
            <a:r>
              <a:rPr kumimoji="0" lang="en-US" sz="2700" b="0" i="1" u="none" strike="noStrike" kern="1200" cap="none" spc="-15"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for every State </a:t>
            </a:r>
          </a:p>
        </p:txBody>
      </p:sp>
    </p:spTree>
    <p:extLst>
      <p:ext uri="{BB962C8B-B14F-4D97-AF65-F5344CB8AC3E}">
        <p14:creationId xmlns:p14="http://schemas.microsoft.com/office/powerpoint/2010/main" val="20617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7FB642-262A-BCEA-B92F-0DCAE3A7BD66}"/>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6032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D2C63-1443-223F-4A12-30DE83CE862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813611000"/>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567643"/>
          </a:xfrm>
          <a:prstGeom prst="rect">
            <a:avLst/>
          </a:prstGeom>
        </p:spPr>
        <p:txBody>
          <a:bodyPr vert="horz" wrap="square" lIns="0" tIns="12700" rIns="0" bIns="0" rtlCol="0">
            <a:spAutoFit/>
          </a:bodyPr>
          <a:lstStyle/>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4050" b="1" i="0" u="none" strike="noStrike" kern="1200" cap="none" spc="0"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State Plane Coordinate System o</a:t>
            </a:r>
            <a:r>
              <a:rPr kumimoji="0" sz="4050" b="1" i="0" u="none" strike="noStrike" kern="1200" cap="none" spc="-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f</a:t>
            </a:r>
            <a:r>
              <a:rPr kumimoji="0" sz="4050" b="1" i="0" u="none" strike="noStrike" kern="1200" cap="none" spc="-2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 </a:t>
            </a:r>
            <a:r>
              <a:rPr kumimoji="0" lang="en-US" sz="4050" b="1" i="0" u="none" strike="noStrike" kern="1200" cap="none" spc="-5" normalizeH="0" baseline="0" noProof="0" dirty="0">
                <a:ln>
                  <a:noFill/>
                </a:ln>
                <a:solidFill>
                  <a:prstClr val="black"/>
                </a:solidFill>
                <a:effectLst/>
                <a:uLnTx/>
                <a:uFill>
                  <a:solidFill>
                    <a:srgbClr val="1F497D"/>
                  </a:solidFill>
                </a:uFill>
                <a:latin typeface="Cambria" panose="02040503050406030204" pitchFamily="18" charset="0"/>
                <a:ea typeface="ＭＳ Ｐゴシック" pitchFamily="34" charset="-128"/>
                <a:cs typeface="Arial"/>
              </a:rPr>
              <a:t>2022 </a:t>
            </a:r>
          </a:p>
          <a:p>
            <a:pPr marL="12700" marR="0" lvl="0" indent="0" algn="ctr" defTabSz="342900" rtl="0" eaLnBrk="1" fontAlgn="base" latinLnBrk="0" hangingPunct="1">
              <a:lnSpc>
                <a:spcPct val="100000"/>
              </a:lnSpc>
              <a:spcBef>
                <a:spcPts val="0"/>
              </a:spcBef>
              <a:spcAft>
                <a:spcPct val="0"/>
              </a:spcAft>
              <a:buClrTx/>
              <a:buSzPct val="159375"/>
              <a:buFontTx/>
              <a:buNone/>
              <a:tabLst/>
              <a:defRPr/>
            </a:pPr>
            <a:endParaRPr kumimoji="0" lang="en-US" sz="3300" b="1" i="0" u="none" strike="noStrike" kern="1200" cap="none" spc="-5" normalizeH="0" baseline="0" noProof="0" dirty="0">
              <a:ln>
                <a:noFill/>
              </a:ln>
              <a:solidFill>
                <a:srgbClr val="1F497D"/>
              </a:solidFill>
              <a:effectLst/>
              <a:uLnTx/>
              <a:uFill>
                <a:solidFill>
                  <a:srgbClr val="1F497D"/>
                </a:solidFill>
              </a:uFill>
              <a:latin typeface="Cambria" panose="02040503050406030204" pitchFamily="18" charset="0"/>
              <a:ea typeface="ＭＳ Ｐゴシック" pitchFamily="34" charset="-128"/>
              <a:cs typeface="Arial"/>
            </a:endParaRPr>
          </a:p>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4500" b="1" i="0" u="none" strike="noStrike" kern="1200" cap="none" spc="-15"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rPr>
              <a:t>SPCS2022</a:t>
            </a:r>
          </a:p>
          <a:p>
            <a:pPr marL="12700" marR="0" lvl="0" indent="0" algn="ctr" defTabSz="342900" rtl="0" eaLnBrk="1" fontAlgn="base" latinLnBrk="0" hangingPunct="1">
              <a:lnSpc>
                <a:spcPct val="100000"/>
              </a:lnSpc>
              <a:spcBef>
                <a:spcPts val="0"/>
              </a:spcBef>
              <a:spcAft>
                <a:spcPct val="0"/>
              </a:spcAft>
              <a:buClrTx/>
              <a:buSzPct val="159375"/>
              <a:buFontTx/>
              <a:buNone/>
              <a:tabLst/>
              <a:defRPr/>
            </a:pPr>
            <a:endParaRPr kumimoji="0" lang="en-US" sz="4500" b="1" i="0" u="none" strike="noStrike" kern="1200" cap="none" spc="-15" normalizeH="0" baseline="0" noProof="0" dirty="0">
              <a:ln>
                <a:noFill/>
              </a:ln>
              <a:solidFill>
                <a:srgbClr val="C00000"/>
              </a:solidFill>
              <a:effectLst/>
              <a:uLnTx/>
              <a:uFill>
                <a:solidFill>
                  <a:srgbClr val="C00000"/>
                </a:solidFill>
              </a:uFill>
              <a:latin typeface="Cambria" panose="02040503050406030204" pitchFamily="18" charset="0"/>
              <a:ea typeface="ＭＳ Ｐゴシック" pitchFamily="34" charset="-128"/>
              <a:cs typeface="Arial Black"/>
            </a:endParaRPr>
          </a:p>
          <a:p>
            <a:pPr marL="12700" marR="0" lvl="0" indent="0" algn="ctr" defTabSz="342900" rtl="0" eaLnBrk="1" fontAlgn="base" latinLnBrk="0" hangingPunct="1">
              <a:lnSpc>
                <a:spcPct val="100000"/>
              </a:lnSpc>
              <a:spcBef>
                <a:spcPts val="0"/>
              </a:spcBef>
              <a:spcAft>
                <a:spcPct val="0"/>
              </a:spcAft>
              <a:buClrTx/>
              <a:buSzPct val="159375"/>
              <a:buFontTx/>
              <a:buNone/>
              <a:tabLst/>
              <a:defRPr/>
            </a:pPr>
            <a:r>
              <a:rPr kumimoji="0" lang="en-US" sz="2700" b="0" i="1" u="none" strike="noStrike" kern="1200" cap="none" spc="-15" normalizeH="0" baseline="0" noProof="0" dirty="0">
                <a:ln>
                  <a:noFill/>
                </a:ln>
                <a:solidFill>
                  <a:prstClr val="black"/>
                </a:solidFill>
                <a:effectLst/>
                <a:uLnTx/>
                <a:uFill>
                  <a:solidFill>
                    <a:srgbClr val="C00000"/>
                  </a:solidFill>
                </a:uFill>
                <a:latin typeface="Cambria" panose="02040503050406030204" pitchFamily="18" charset="0"/>
                <a:ea typeface="ＭＳ Ｐゴシック" pitchFamily="34" charset="-128"/>
                <a:cs typeface="Arial Black"/>
              </a:rPr>
              <a:t>Ohio stakeholders designed 88 zones</a:t>
            </a:r>
          </a:p>
        </p:txBody>
      </p:sp>
    </p:spTree>
    <p:extLst>
      <p:ext uri="{BB962C8B-B14F-4D97-AF65-F5344CB8AC3E}">
        <p14:creationId xmlns:p14="http://schemas.microsoft.com/office/powerpoint/2010/main" val="213137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75946A-FEF2-A613-30E8-74046FAA6CE5}"/>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60318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7306E-DAC0-462A-CDDE-7EF58135BB6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398244316"/>
      </p:ext>
    </p:extLst>
  </p:cSld>
  <p:clrMapOvr>
    <a:masterClrMapping/>
  </p:clrMapOvr>
  <p:transition spd="slow">
    <p:wipe dir="r"/>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p:cNvSpPr>
            <a:spLocks noGrp="1"/>
          </p:cNvSpPr>
          <p:nvPr>
            <p:ph idx="4294967295" type="title"/>
          </p:nvPr>
        </p:nvSpPr>
        <p:spPr>
          <a:xfrm>
            <a:off x="1143000" y="0"/>
            <a:ext cx="6858000" cy="673100"/>
          </a:xfrm>
        </p:spPr>
        <p:txBody>
          <a:bodyPr/>
          <a:lstStyle/>
          <a:p>
            <a:r>
              <a:rPr b="1" dirty="0" lang="en-US" sz="3450"/>
              <a:t>NOAA CORS Network (NCN) in PA</a:t>
            </a:r>
          </a:p>
        </p:txBody>
      </p:sp>
      <p:pic>
        <p:nvPicPr>
          <p:cNvPr id="3" name="Picture 2">
            <a:extLst>
              <a:ext uri="{FF2B5EF4-FFF2-40B4-BE49-F238E27FC236}">
                <a16:creationId xmlns:a16="http://schemas.microsoft.com/office/drawing/2014/main" id="{885806FB-4A6F-4697-8418-B73A08255D6A}"/>
              </a:ext>
            </a:extLst>
          </p:cNvPr>
          <p:cNvPicPr>
            <a:picLocks noChangeAspect="1"/>
          </p:cNvPicPr>
          <p:nvPr/>
        </p:nvPicPr>
        <p:blipFill rotWithShape="1">
          <a:blip r:embed="rId3"/>
          <a:srcRect l="20"/>
          <a:stretch/>
        </p:blipFill>
        <p:spPr>
          <a:xfrm>
            <a:off x="1143001" y="741580"/>
            <a:ext cx="6850112" cy="4401920"/>
          </a:xfrm>
          <a:prstGeom prst="rect">
            <a:avLst/>
          </a:prstGeom>
        </p:spPr>
      </p:pic>
      <p:sp>
        <p:nvSpPr>
          <p:cNvPr id="9" name="Oval 8">
            <a:extLst>
              <a:ext uri="{FF2B5EF4-FFF2-40B4-BE49-F238E27FC236}">
                <a16:creationId xmlns:a16="http://schemas.microsoft.com/office/drawing/2014/main" id="{BC652142-5BC6-41AF-B355-683CAC5A9D3D}"/>
              </a:ext>
            </a:extLst>
          </p:cNvPr>
          <p:cNvSpPr/>
          <p:nvPr/>
        </p:nvSpPr>
        <p:spPr>
          <a:xfrm>
            <a:off x="2187958" y="211582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0" name="Oval 9">
            <a:extLst>
              <a:ext uri="{FF2B5EF4-FFF2-40B4-BE49-F238E27FC236}">
                <a16:creationId xmlns:a16="http://schemas.microsoft.com/office/drawing/2014/main" id="{B0EBC7BD-01A7-4713-918A-12758C10669B}"/>
              </a:ext>
            </a:extLst>
          </p:cNvPr>
          <p:cNvSpPr/>
          <p:nvPr/>
        </p:nvSpPr>
        <p:spPr>
          <a:xfrm>
            <a:off x="1643128" y="262255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1" name="Oval 10">
            <a:extLst>
              <a:ext uri="{FF2B5EF4-FFF2-40B4-BE49-F238E27FC236}">
                <a16:creationId xmlns:a16="http://schemas.microsoft.com/office/drawing/2014/main" id="{F04642FA-29F2-4D83-A998-341BCABB9C90}"/>
              </a:ext>
            </a:extLst>
          </p:cNvPr>
          <p:cNvSpPr/>
          <p:nvPr/>
        </p:nvSpPr>
        <p:spPr>
          <a:xfrm>
            <a:off x="2393698" y="257175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2" name="Oval 11">
            <a:extLst>
              <a:ext uri="{FF2B5EF4-FFF2-40B4-BE49-F238E27FC236}">
                <a16:creationId xmlns:a16="http://schemas.microsoft.com/office/drawing/2014/main" id="{68F12CA0-EF74-4E2E-9FC1-9844B6AD36D7}"/>
              </a:ext>
            </a:extLst>
          </p:cNvPr>
          <p:cNvSpPr/>
          <p:nvPr/>
        </p:nvSpPr>
        <p:spPr>
          <a:xfrm>
            <a:off x="3715768" y="1969771"/>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3" name="Oval 12">
            <a:extLst>
              <a:ext uri="{FF2B5EF4-FFF2-40B4-BE49-F238E27FC236}">
                <a16:creationId xmlns:a16="http://schemas.microsoft.com/office/drawing/2014/main" id="{78AF8E6C-9E0B-42AE-907C-6D21AD429907}"/>
              </a:ext>
            </a:extLst>
          </p:cNvPr>
          <p:cNvSpPr/>
          <p:nvPr/>
        </p:nvSpPr>
        <p:spPr>
          <a:xfrm>
            <a:off x="2869948" y="292628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4" name="Oval 13">
            <a:extLst>
              <a:ext uri="{FF2B5EF4-FFF2-40B4-BE49-F238E27FC236}">
                <a16:creationId xmlns:a16="http://schemas.microsoft.com/office/drawing/2014/main" id="{7CD594DA-5E47-4831-BFDA-2152159EB56A}"/>
              </a:ext>
            </a:extLst>
          </p:cNvPr>
          <p:cNvSpPr/>
          <p:nvPr/>
        </p:nvSpPr>
        <p:spPr>
          <a:xfrm>
            <a:off x="4640068" y="2555695"/>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5" name="Oval 14">
            <a:extLst>
              <a:ext uri="{FF2B5EF4-FFF2-40B4-BE49-F238E27FC236}">
                <a16:creationId xmlns:a16="http://schemas.microsoft.com/office/drawing/2014/main" id="{01EDAD9B-60F3-454F-B70D-6FBBEFBEDD78}"/>
              </a:ext>
            </a:extLst>
          </p:cNvPr>
          <p:cNvSpPr/>
          <p:nvPr/>
        </p:nvSpPr>
        <p:spPr>
          <a:xfrm>
            <a:off x="5154552" y="19377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6" name="Oval 15">
            <a:extLst>
              <a:ext uri="{FF2B5EF4-FFF2-40B4-BE49-F238E27FC236}">
                <a16:creationId xmlns:a16="http://schemas.microsoft.com/office/drawing/2014/main" id="{498DC222-5955-4CB8-99BA-16B626A44E43}"/>
              </a:ext>
            </a:extLst>
          </p:cNvPr>
          <p:cNvSpPr/>
          <p:nvPr/>
        </p:nvSpPr>
        <p:spPr>
          <a:xfrm>
            <a:off x="5573652" y="253078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7" name="Oval 16">
            <a:extLst>
              <a:ext uri="{FF2B5EF4-FFF2-40B4-BE49-F238E27FC236}">
                <a16:creationId xmlns:a16="http://schemas.microsoft.com/office/drawing/2014/main" id="{E90AE8FD-4F5A-46EF-A4EB-32AACC6BFEE2}"/>
              </a:ext>
            </a:extLst>
          </p:cNvPr>
          <p:cNvSpPr/>
          <p:nvPr/>
        </p:nvSpPr>
        <p:spPr>
          <a:xfrm>
            <a:off x="2304672" y="376859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8" name="Oval 17">
            <a:extLst>
              <a:ext uri="{FF2B5EF4-FFF2-40B4-BE49-F238E27FC236}">
                <a16:creationId xmlns:a16="http://schemas.microsoft.com/office/drawing/2014/main" id="{6CF6BF36-AF26-41FA-B265-DA28CD748CC2}"/>
              </a:ext>
            </a:extLst>
          </p:cNvPr>
          <p:cNvSpPr/>
          <p:nvPr/>
        </p:nvSpPr>
        <p:spPr>
          <a:xfrm>
            <a:off x="2627638" y="33760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19" name="Oval 18">
            <a:extLst>
              <a:ext uri="{FF2B5EF4-FFF2-40B4-BE49-F238E27FC236}">
                <a16:creationId xmlns:a16="http://schemas.microsoft.com/office/drawing/2014/main" id="{CD1F4937-67C0-4FFC-ADCA-67DD645D3F89}"/>
              </a:ext>
            </a:extLst>
          </p:cNvPr>
          <p:cNvSpPr/>
          <p:nvPr/>
        </p:nvSpPr>
        <p:spPr>
          <a:xfrm>
            <a:off x="5435608" y="333967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0" name="Oval 19">
            <a:extLst>
              <a:ext uri="{FF2B5EF4-FFF2-40B4-BE49-F238E27FC236}">
                <a16:creationId xmlns:a16="http://schemas.microsoft.com/office/drawing/2014/main" id="{09EDD0F0-8EC0-45D5-BE81-EC4797BC1700}"/>
              </a:ext>
            </a:extLst>
          </p:cNvPr>
          <p:cNvSpPr/>
          <p:nvPr/>
        </p:nvSpPr>
        <p:spPr>
          <a:xfrm>
            <a:off x="2145670" y="4223869"/>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1" name="Oval 20">
            <a:extLst>
              <a:ext uri="{FF2B5EF4-FFF2-40B4-BE49-F238E27FC236}">
                <a16:creationId xmlns:a16="http://schemas.microsoft.com/office/drawing/2014/main" id="{C959027C-B114-4F6B-A102-60448646F167}"/>
              </a:ext>
            </a:extLst>
          </p:cNvPr>
          <p:cNvSpPr/>
          <p:nvPr/>
        </p:nvSpPr>
        <p:spPr>
          <a:xfrm>
            <a:off x="3751588" y="417611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2" name="Oval 21">
            <a:extLst>
              <a:ext uri="{FF2B5EF4-FFF2-40B4-BE49-F238E27FC236}">
                <a16:creationId xmlns:a16="http://schemas.microsoft.com/office/drawing/2014/main" id="{297FF788-96A2-4B75-8202-3DD9F2668604}"/>
              </a:ext>
            </a:extLst>
          </p:cNvPr>
          <p:cNvSpPr/>
          <p:nvPr/>
        </p:nvSpPr>
        <p:spPr>
          <a:xfrm>
            <a:off x="4033528" y="418129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3" name="Oval 22">
            <a:extLst>
              <a:ext uri="{FF2B5EF4-FFF2-40B4-BE49-F238E27FC236}">
                <a16:creationId xmlns:a16="http://schemas.microsoft.com/office/drawing/2014/main" id="{29641701-DD8C-4290-999F-A9BCB3D6B5BB}"/>
              </a:ext>
            </a:extLst>
          </p:cNvPr>
          <p:cNvSpPr/>
          <p:nvPr/>
        </p:nvSpPr>
        <p:spPr>
          <a:xfrm>
            <a:off x="4910978" y="415145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4" name="Oval 23">
            <a:extLst>
              <a:ext uri="{FF2B5EF4-FFF2-40B4-BE49-F238E27FC236}">
                <a16:creationId xmlns:a16="http://schemas.microsoft.com/office/drawing/2014/main" id="{50B726C7-3C49-4EC2-9048-17759C3525C8}"/>
              </a:ext>
            </a:extLst>
          </p:cNvPr>
          <p:cNvSpPr/>
          <p:nvPr/>
        </p:nvSpPr>
        <p:spPr>
          <a:xfrm>
            <a:off x="5699402" y="4134177"/>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5" name="Oval 24">
            <a:extLst>
              <a:ext uri="{FF2B5EF4-FFF2-40B4-BE49-F238E27FC236}">
                <a16:creationId xmlns:a16="http://schemas.microsoft.com/office/drawing/2014/main" id="{A193ADDB-2254-45F7-89FD-9394B0464F0A}"/>
              </a:ext>
            </a:extLst>
          </p:cNvPr>
          <p:cNvSpPr/>
          <p:nvPr/>
        </p:nvSpPr>
        <p:spPr>
          <a:xfrm>
            <a:off x="6347368" y="4089162"/>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6" name="Oval 25">
            <a:extLst>
              <a:ext uri="{FF2B5EF4-FFF2-40B4-BE49-F238E27FC236}">
                <a16:creationId xmlns:a16="http://schemas.microsoft.com/office/drawing/2014/main" id="{E3114C3D-7537-4095-B770-30C17D04824A}"/>
              </a:ext>
            </a:extLst>
          </p:cNvPr>
          <p:cNvSpPr/>
          <p:nvPr/>
        </p:nvSpPr>
        <p:spPr>
          <a:xfrm>
            <a:off x="6469288" y="3876923"/>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7" name="Oval 26">
            <a:extLst>
              <a:ext uri="{FF2B5EF4-FFF2-40B4-BE49-F238E27FC236}">
                <a16:creationId xmlns:a16="http://schemas.microsoft.com/office/drawing/2014/main" id="{F3F3A710-50CF-4C10-B4CD-023ACAFF013C}"/>
              </a:ext>
            </a:extLst>
          </p:cNvPr>
          <p:cNvSpPr/>
          <p:nvPr/>
        </p:nvSpPr>
        <p:spPr>
          <a:xfrm>
            <a:off x="6258342" y="291588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
        <p:nvSpPr>
          <p:cNvPr id="28" name="Oval 27">
            <a:extLst>
              <a:ext uri="{FF2B5EF4-FFF2-40B4-BE49-F238E27FC236}">
                <a16:creationId xmlns:a16="http://schemas.microsoft.com/office/drawing/2014/main" id="{122DE9D6-F9E9-4663-9A60-7B9C5E0C9AC4}"/>
              </a:ext>
            </a:extLst>
          </p:cNvPr>
          <p:cNvSpPr/>
          <p:nvPr/>
        </p:nvSpPr>
        <p:spPr>
          <a:xfrm>
            <a:off x="6436394" y="3116804"/>
            <a:ext cx="178052" cy="178052"/>
          </a:xfrm>
          <a:prstGeom prst="ellipse">
            <a:avLst/>
          </a:prstGeom>
          <a:ln/>
        </p:spPr>
        <p:style>
          <a:lnRef idx="3">
            <a:schemeClr val="lt1"/>
          </a:lnRef>
          <a:fillRef idx="1">
            <a:schemeClr val="accent5"/>
          </a:fillRef>
          <a:effectRef idx="1">
            <a:schemeClr val="accent5"/>
          </a:effectRef>
          <a:fontRef idx="minor">
            <a:schemeClr val="lt1"/>
          </a:fontRef>
        </p:style>
        <p:txBody>
          <a:bodyPr anchor="ctr" rtlCol="0"/>
          <a:lstStyle/>
          <a:p>
            <a:pPr algn="ctr"/>
            <a:endParaRPr lang="en-US" sz="1350"/>
          </a:p>
        </p:txBody>
      </p:sp>
    </p:spTree>
    <p:extLst>
      <p:ext uri="{BB962C8B-B14F-4D97-AF65-F5344CB8AC3E}">
        <p14:creationId xmlns:p14="http://schemas.microsoft.com/office/powerpoint/2010/main" val="3972020068"/>
      </p:ext>
    </p:extLst>
  </p:cSld>
  <p:clrMapOvr>
    <a:masterClrMapping/>
  </p:clrMapOvr>
  <mc:AlternateContent xmlns:mc="http://schemas.openxmlformats.org/markup-compatibility/2006" xmlns:p14="http://schemas.microsoft.com/office/powerpoint/2010/main">
    <mc:Choice Requires="p14">
      <p:transition p14:dur="900" spd="slow">
        <p14:warp dir="in"/>
      </p:transition>
    </mc:Choice>
    <mc:Fallback xmlns="">
      <p:transition spd="slow">
        <p:fade/>
      </p:transition>
    </mc:Fallback>
  </mc:AlternateContent>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EFD124C-2469-5A26-99B7-0D2F908719AE}"/>
              </a:ext>
            </a:extLst>
          </p:cNvPr>
          <p:cNvPicPr>
            <a:picLocks noChangeAspect="1"/>
          </p:cNvPicPr>
          <p:nvPr/>
        </p:nvPicPr>
        <p:blipFill rotWithShape="1">
          <a:blip r:embed="rId2"/>
          <a:srcRect b="8887" l="3012" r="39334" t="8715"/>
          <a:stretch/>
        </p:blipFill>
        <p:spPr>
          <a:xfrm>
            <a:off x="2483835" y="652710"/>
            <a:ext cx="3953992" cy="4238157"/>
          </a:xfrm>
          <a:prstGeom prst="rect">
            <a:avLst/>
          </a:prstGeom>
          <a:scene3d>
            <a:camera prst="isometricOffAxis2Top"/>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52633"/>
            <a:ext cx="6858000" cy="616982"/>
          </a:xfrm>
        </p:spPr>
        <p:txBody>
          <a:bodyPr>
            <a:normAutofit fontScale="90000"/>
          </a:bodyPr>
          <a:lstStyle/>
          <a:p>
            <a:r>
              <a:rPr dirty="0" lang="en-US">
                <a:latin charset="0" panose="02040503050406030204" pitchFamily="18" typeface="Cambria"/>
                <a:ea charset="0" panose="02040503050406030204" pitchFamily="18" typeface="Cambria"/>
              </a:rPr>
              <a:t>SPCS2022 Zone Layers in Ohio</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1356360" y="3715398"/>
            <a:ext cx="7787640" cy="1409700"/>
          </a:xfrm>
          <a:prstGeom prst="rect">
            <a:avLst/>
          </a:prstGeom>
          <a:noFill/>
          <a:ln w="9525">
            <a:noFill/>
            <a:miter lim="800000"/>
            <a:headEnd/>
            <a:tailEnd/>
          </a:ln>
        </p:spPr>
        <p:txBody>
          <a:bodyPr rtlCol="0" wrap="square">
            <a:noAutofit/>
          </a:bodyPr>
          <a:lstStyle/>
          <a:p>
            <a:pPr algn="l" defTabSz="342900" eaLnBrk="1" fontAlgn="base" hangingPunct="1" indent="-257175" latinLnBrk="0" lvl="0" marL="257175" marR="0" rtl="0">
              <a:lnSpc>
                <a:spcPct val="100000"/>
              </a:lnSpc>
              <a:spcBef>
                <a:spcPct val="0"/>
              </a:spcBef>
              <a:spcAft>
                <a:spcPct val="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typeface="+mn-cs"/>
              </a:rPr>
              <a:t>Both Single Statewide and Multi-Zone Layers will coexist</a:t>
            </a:r>
          </a:p>
          <a:p>
            <a:pPr algn="l" defTabSz="342900" eaLnBrk="1" fontAlgn="base" hangingPunct="1" indent="-257175" latinLnBrk="0" lvl="0" marL="257175" marR="0" rtl="0">
              <a:lnSpc>
                <a:spcPct val="150000"/>
              </a:lnSpc>
              <a:spcBef>
                <a:spcPct val="0"/>
              </a:spcBef>
              <a:spcAft>
                <a:spcPct val="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typeface="+mn-cs"/>
              </a:rPr>
              <a:t>Think about your data, your goals, your customers</a:t>
            </a:r>
          </a:p>
          <a:p>
            <a:pPr algn="l" defTabSz="342900" eaLnBrk="1" fontAlgn="base" hangingPunct="1" indent="-257175" latinLnBrk="0" lvl="1" marL="600075" marR="0" rtl="0">
              <a:lnSpc>
                <a:spcPct val="100000"/>
              </a:lnSpc>
              <a:spcBef>
                <a:spcPct val="0"/>
              </a:spcBef>
              <a:spcAft>
                <a:spcPct val="0"/>
              </a:spcAft>
              <a:buClrTx/>
              <a:buSzTx/>
              <a:buFont charset="0" panose="020B0604020202020204" pitchFamily="34" typeface="Arial"/>
              <a:buChar char="•"/>
              <a:tabLst/>
              <a:defRPr/>
            </a:pPr>
            <a:r>
              <a:rPr b="0" baseline="0" cap="none" dirty="0" i="0" kern="1200" kumimoji="0" lang="en-US" noProof="0" normalizeH="0" spc="0" strike="noStrike" sz="1500" u="none">
                <a:ln>
                  <a:noFill/>
                </a:ln>
                <a:solidFill>
                  <a:prstClr val="black"/>
                </a:solidFill>
                <a:effectLst/>
                <a:uLnTx/>
                <a:uFillTx/>
                <a:latin charset="0" panose="02040503050406030204" pitchFamily="18" typeface="Cambria"/>
                <a:ea charset="0" panose="02040503050406030204" pitchFamily="18" typeface="Cambria"/>
                <a:cs typeface="+mn-cs"/>
              </a:rPr>
              <a:t>Remember that geographic coordinates are your friend!</a:t>
            </a:r>
          </a:p>
          <a:p>
            <a:pPr algn="l" defTabSz="342900" eaLnBrk="1" fontAlgn="base" hangingPunct="1" indent="-257175" latinLnBrk="0" lvl="0" marL="257175" marR="0" rtl="0">
              <a:lnSpc>
                <a:spcPct val="150000"/>
              </a:lnSpc>
              <a:spcBef>
                <a:spcPct val="0"/>
              </a:spcBef>
              <a:spcAft>
                <a:spcPct val="0"/>
              </a:spcAft>
              <a:buClrTx/>
              <a:buSzTx/>
              <a:buFont charset="0" panose="020B0604020202020204" pitchFamily="34" typeface="Arial"/>
              <a:buChar char="•"/>
              <a:tabLst/>
              <a:defRPr/>
            </a:pPr>
            <a:r>
              <a:rPr b="0" baseline="0" cap="none" dirty="0" i="0" kern="1200" kumimoji="0" lang="en-US" noProof="0" normalizeH="0" spc="0" strike="noStrike" sz="1800" u="none">
                <a:ln>
                  <a:noFill/>
                </a:ln>
                <a:solidFill>
                  <a:prstClr val="black"/>
                </a:solidFill>
                <a:effectLst/>
                <a:uLnTx/>
                <a:uFillTx/>
                <a:latin charset="0" panose="02040503050406030204" pitchFamily="18" typeface="Cambria"/>
                <a:ea charset="0" panose="02040503050406030204" pitchFamily="18" typeface="Cambria"/>
                <a:cs typeface="+mn-cs"/>
              </a:rPr>
              <a:t>Smaller zones not “the best” … it all depends on usage &amp; goals</a:t>
            </a:r>
          </a:p>
        </p:txBody>
      </p:sp>
      <p:pic>
        <p:nvPicPr>
          <p:cNvPr id="2" name="Picture 2">
            <a:extLst>
              <a:ext uri="{FF2B5EF4-FFF2-40B4-BE49-F238E27FC236}">
                <a16:creationId xmlns:a16="http://schemas.microsoft.com/office/drawing/2014/main" id="{C2AA4254-3C95-4A5B-89BB-7C4C79C4A227}"/>
              </a:ext>
            </a:extLst>
          </p:cNvPr>
          <p:cNvPicPr>
            <a:picLocks noChangeAspect="1"/>
          </p:cNvPicPr>
          <p:nvPr/>
        </p:nvPicPr>
        <p:blipFill rotWithShape="1">
          <a:blip r:embed="rId3"/>
          <a:srcRect b="30" l="6" r="19" t="42"/>
          <a:stretch/>
        </p:blipFill>
        <p:spPr>
          <a:xfrm>
            <a:off x="2415362" y="-452890"/>
            <a:ext cx="4090939" cy="4452182"/>
          </a:xfrm>
          <a:prstGeom prst="rect">
            <a:avLst/>
          </a:prstGeom>
          <a:scene3d>
            <a:camera prst="isometricOffAxis2Top"/>
            <a:lightRig dir="t" rig="threePt"/>
          </a:scene3d>
          <a:sp3d prstMaterial="softEdge"/>
        </p:spPr>
      </p:pic>
    </p:spTree>
    <p:extLst>
      <p:ext uri="{BB962C8B-B14F-4D97-AF65-F5344CB8AC3E}">
        <p14:creationId xmlns:p14="http://schemas.microsoft.com/office/powerpoint/2010/main" val="34730718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9">
                                            <p:txEl>
                                              <p:pRg end="0" st="0"/>
                                            </p:txEl>
                                          </p:spTgt>
                                        </p:tgtEl>
                                        <p:attrNameLst>
                                          <p:attrName>style.visibility</p:attrName>
                                        </p:attrNameLst>
                                      </p:cBhvr>
                                      <p:to>
                                        <p:strVal val="visible"/>
                                      </p:to>
                                    </p:set>
                                    <p:animEffect filter="fade" transition="in">
                                      <p:cBhvr>
                                        <p:cTn dur="500" id="7"/>
                                        <p:tgtEl>
                                          <p:spTgt spid="9">
                                            <p:txEl>
                                              <p:pRg end="0" st="0"/>
                                            </p:txEl>
                                          </p:spTgt>
                                        </p:tgtEl>
                                      </p:cBhvr>
                                    </p:animEffect>
                                  </p:childTnLst>
                                </p:cTn>
                              </p:par>
                              <p:par>
                                <p:cTn fill="hold" id="8" nodeType="withEffect" presetClass="entr" presetID="10" presetSubtype="0">
                                  <p:stCondLst>
                                    <p:cond delay="0"/>
                                  </p:stCondLst>
                                  <p:childTnLst>
                                    <p:set>
                                      <p:cBhvr>
                                        <p:cTn dur="1" fill="hold" id="9">
                                          <p:stCondLst>
                                            <p:cond delay="0"/>
                                          </p:stCondLst>
                                        </p:cTn>
                                        <p:tgtEl>
                                          <p:spTgt spid="9">
                                            <p:txEl>
                                              <p:pRg end="1" st="1"/>
                                            </p:txEl>
                                          </p:spTgt>
                                        </p:tgtEl>
                                        <p:attrNameLst>
                                          <p:attrName>style.visibility</p:attrName>
                                        </p:attrNameLst>
                                      </p:cBhvr>
                                      <p:to>
                                        <p:strVal val="visible"/>
                                      </p:to>
                                    </p:set>
                                    <p:animEffect filter="fade" transition="in">
                                      <p:cBhvr>
                                        <p:cTn dur="500" id="10"/>
                                        <p:tgtEl>
                                          <p:spTgt spid="9">
                                            <p:txEl>
                                              <p:pRg end="1" st="1"/>
                                            </p:txEl>
                                          </p:spTgt>
                                        </p:tgtEl>
                                      </p:cBhvr>
                                    </p:animEffect>
                                  </p:childTnLst>
                                </p:cTn>
                              </p:par>
                              <p:par>
                                <p:cTn fill="hold" id="11" nodeType="withEffect" presetClass="entr" presetID="10" presetSubtype="0">
                                  <p:stCondLst>
                                    <p:cond delay="0"/>
                                  </p:stCondLst>
                                  <p:childTnLst>
                                    <p:set>
                                      <p:cBhvr>
                                        <p:cTn dur="1" fill="hold" id="12">
                                          <p:stCondLst>
                                            <p:cond delay="0"/>
                                          </p:stCondLst>
                                        </p:cTn>
                                        <p:tgtEl>
                                          <p:spTgt spid="9">
                                            <p:txEl>
                                              <p:pRg end="2" st="2"/>
                                            </p:txEl>
                                          </p:spTgt>
                                        </p:tgtEl>
                                        <p:attrNameLst>
                                          <p:attrName>style.visibility</p:attrName>
                                        </p:attrNameLst>
                                      </p:cBhvr>
                                      <p:to>
                                        <p:strVal val="visible"/>
                                      </p:to>
                                    </p:set>
                                    <p:animEffect filter="fade" transition="in">
                                      <p:cBhvr>
                                        <p:cTn dur="500" id="13"/>
                                        <p:tgtEl>
                                          <p:spTgt spid="9">
                                            <p:txEl>
                                              <p:pRg end="2" st="2"/>
                                            </p:txEl>
                                          </p:spTgt>
                                        </p:tgtEl>
                                      </p:cBhvr>
                                    </p:animEffect>
                                  </p:childTnLst>
                                </p:cTn>
                              </p:par>
                              <p:par>
                                <p:cTn fill="hold" id="14" nodeType="withEffect" presetClass="entr" presetID="10" presetSubtype="0">
                                  <p:stCondLst>
                                    <p:cond delay="0"/>
                                  </p:stCondLst>
                                  <p:childTnLst>
                                    <p:set>
                                      <p:cBhvr>
                                        <p:cTn dur="1" fill="hold" id="15">
                                          <p:stCondLst>
                                            <p:cond delay="0"/>
                                          </p:stCondLst>
                                        </p:cTn>
                                        <p:tgtEl>
                                          <p:spTgt spid="9">
                                            <p:txEl>
                                              <p:pRg end="3" st="3"/>
                                            </p:txEl>
                                          </p:spTgt>
                                        </p:tgtEl>
                                        <p:attrNameLst>
                                          <p:attrName>style.visibility</p:attrName>
                                        </p:attrNameLst>
                                      </p:cBhvr>
                                      <p:to>
                                        <p:strVal val="visible"/>
                                      </p:to>
                                    </p:set>
                                    <p:animEffect filter="fade" transition="in">
                                      <p:cBhvr>
                                        <p:cTn dur="500" id="16"/>
                                        <p:tgtEl>
                                          <p:spTgt spid="9">
                                            <p:txEl>
                                              <p:pRg end="3" st="3"/>
                                            </p:txEl>
                                          </p:spTgt>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6" presetSubtype="32">
                                  <p:stCondLst>
                                    <p:cond delay="0"/>
                                  </p:stCondLst>
                                  <p:childTnLst>
                                    <p:set>
                                      <p:cBhvr>
                                        <p:cTn dur="1" fill="hold" id="20">
                                          <p:stCondLst>
                                            <p:cond delay="0"/>
                                          </p:stCondLst>
                                        </p:cTn>
                                        <p:tgtEl>
                                          <p:spTgt spid="3"/>
                                        </p:tgtEl>
                                        <p:attrNameLst>
                                          <p:attrName>style.visibility</p:attrName>
                                        </p:attrNameLst>
                                      </p:cBhvr>
                                      <p:to>
                                        <p:strVal val="visible"/>
                                      </p:to>
                                    </p:set>
                                    <p:animEffect filter="circle(out)" transition="in">
                                      <p:cBhvr>
                                        <p:cTn dur="2000" id="21"/>
                                        <p:tgtEl>
                                          <p:spTgt spid="3"/>
                                        </p:tgtEl>
                                      </p:cBhvr>
                                    </p:animEffect>
                                  </p:childTnLst>
                                </p:cTn>
                              </p:par>
                            </p:childTnLst>
                          </p:cTn>
                        </p:par>
                      </p:childTnLst>
                    </p:cTn>
                  </p:par>
                  <p:par>
                    <p:cTn fill="hold" id="22">
                      <p:stCondLst>
                        <p:cond delay="indefinite"/>
                      </p:stCondLst>
                      <p:childTnLst>
                        <p:par>
                          <p:cTn fill="hold" id="23">
                            <p:stCondLst>
                              <p:cond delay="0"/>
                            </p:stCondLst>
                            <p:childTnLst>
                              <p:par>
                                <p:cTn fill="hold" id="24" nodeType="clickEffect" presetClass="entr" presetID="21" presetSubtype="1">
                                  <p:stCondLst>
                                    <p:cond delay="0"/>
                                  </p:stCondLst>
                                  <p:childTnLst>
                                    <p:set>
                                      <p:cBhvr>
                                        <p:cTn dur="1" fill="hold" id="25">
                                          <p:stCondLst>
                                            <p:cond delay="0"/>
                                          </p:stCondLst>
                                        </p:cTn>
                                        <p:tgtEl>
                                          <p:spTgt spid="2"/>
                                        </p:tgtEl>
                                        <p:attrNameLst>
                                          <p:attrName>style.visibility</p:attrName>
                                        </p:attrNameLst>
                                      </p:cBhvr>
                                      <p:to>
                                        <p:strVal val="visible"/>
                                      </p:to>
                                    </p:set>
                                    <p:animEffect filter="wheel(1)" transition="in">
                                      <p:cBhvr>
                                        <p:cTn dur="2000" id="26"/>
                                        <p:tgtEl>
                                          <p:spTgt spid="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64619"/>
            <a:ext cx="9143999" cy="686246"/>
          </a:xfrm>
          <a:prstGeom prst="rect">
            <a:avLst/>
          </a:prstGeom>
        </p:spPr>
        <p:txBody>
          <a:bodyPr vert="horz" wrap="square" lIns="0" tIns="9049" rIns="0" bIns="0" numCol="1" rtlCol="0" anchor="ctr" anchorCtr="0" compatLnSpc="1">
            <a:prstTxWarp prst="textNoShape">
              <a:avLst/>
            </a:prstTxWarp>
            <a:spAutoFit/>
          </a:bodyPr>
          <a:lstStyle/>
          <a:p>
            <a:pPr marL="9525">
              <a:spcBef>
                <a:spcPts val="71"/>
              </a:spcBef>
            </a:pPr>
            <a:r>
              <a:rPr lang="en-US" spc="-15" dirty="0"/>
              <a:t>SPCS2022 </a:t>
            </a:r>
            <a:r>
              <a:rPr spc="-15" dirty="0"/>
              <a:t>Zone </a:t>
            </a:r>
            <a:r>
              <a:rPr lang="en-US" spc="-23" dirty="0"/>
              <a:t>L</a:t>
            </a:r>
            <a:r>
              <a:rPr spc="-23" dirty="0"/>
              <a:t>ayers </a:t>
            </a:r>
            <a:r>
              <a:rPr spc="-4" dirty="0"/>
              <a:t>and</a:t>
            </a:r>
            <a:r>
              <a:rPr dirty="0">
                <a:latin typeface="Cambria" panose="02040503050406030204" pitchFamily="18" charset="0"/>
                <a:ea typeface="Cambria" panose="02040503050406030204" pitchFamily="18" charset="0"/>
              </a:rPr>
              <a:t> </a:t>
            </a:r>
            <a:r>
              <a:rPr spc="-19" dirty="0"/>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347433" y="1111793"/>
            <a:ext cx="8449135" cy="3258745"/>
          </a:xfrm>
          <a:prstGeom prst="rect">
            <a:avLst/>
          </a:prstGeom>
        </p:spPr>
        <p:txBody>
          <a:bodyPr vert="horz" wrap="square" lIns="0" tIns="47149" rIns="0" bIns="0" rtlCol="0">
            <a:spAutoFit/>
          </a:bodyPr>
          <a:lstStyle/>
          <a:p>
            <a:pPr marL="266700" indent="-257175" defTabSz="342900" fontAlgn="base">
              <a:spcBef>
                <a:spcPts val="371"/>
              </a:spcBef>
              <a:spcAft>
                <a:spcPts val="600"/>
              </a:spcAft>
              <a:buFont typeface="Arial"/>
              <a:buChar char="•"/>
              <a:tabLst>
                <a:tab pos="266224" algn="l"/>
                <a:tab pos="266700" algn="l"/>
              </a:tabLst>
              <a:defRPr/>
            </a:pPr>
            <a:r>
              <a:rPr sz="2800" spc="-11" dirty="0">
                <a:solidFill>
                  <a:prstClr val="black"/>
                </a:solidFill>
                <a:latin typeface="Cambria" panose="02040503050406030204" pitchFamily="18" charset="0"/>
                <a:ea typeface="Cambria" panose="02040503050406030204" pitchFamily="18" charset="0"/>
                <a:cs typeface="Calibri"/>
              </a:rPr>
              <a:t>Each </a:t>
            </a:r>
            <a:r>
              <a:rPr sz="2800" spc="-23" dirty="0">
                <a:solidFill>
                  <a:prstClr val="black"/>
                </a:solidFill>
                <a:latin typeface="Cambria" panose="02040503050406030204" pitchFamily="18" charset="0"/>
                <a:ea typeface="Cambria" panose="02040503050406030204" pitchFamily="18" charset="0"/>
                <a:cs typeface="Calibri"/>
              </a:rPr>
              <a:t>state </a:t>
            </a:r>
            <a:r>
              <a:rPr sz="2800" spc="-15" dirty="0">
                <a:solidFill>
                  <a:prstClr val="black"/>
                </a:solidFill>
                <a:latin typeface="Cambria" panose="02040503050406030204" pitchFamily="18" charset="0"/>
                <a:ea typeface="Cambria" panose="02040503050406030204" pitchFamily="18" charset="0"/>
                <a:cs typeface="Calibri"/>
              </a:rPr>
              <a:t>may have </a:t>
            </a:r>
            <a:r>
              <a:rPr sz="2800" spc="-11" dirty="0">
                <a:solidFill>
                  <a:prstClr val="black"/>
                </a:solidFill>
                <a:latin typeface="Cambria" panose="02040503050406030204" pitchFamily="18" charset="0"/>
                <a:ea typeface="Cambria" panose="02040503050406030204" pitchFamily="18" charset="0"/>
                <a:cs typeface="Calibri"/>
              </a:rPr>
              <a:t>max </a:t>
            </a:r>
            <a:r>
              <a:rPr sz="2800" dirty="0">
                <a:solidFill>
                  <a:prstClr val="black"/>
                </a:solidFill>
                <a:latin typeface="Cambria" panose="02040503050406030204" pitchFamily="18" charset="0"/>
                <a:ea typeface="Cambria" panose="02040503050406030204" pitchFamily="18" charset="0"/>
                <a:cs typeface="Calibri"/>
              </a:rPr>
              <a:t>of </a:t>
            </a:r>
            <a:r>
              <a:rPr lang="en-US" sz="2800" spc="-4" dirty="0">
                <a:solidFill>
                  <a:prstClr val="black"/>
                </a:solidFill>
                <a:latin typeface="Cambria" panose="02040503050406030204" pitchFamily="18" charset="0"/>
                <a:ea typeface="Cambria" panose="02040503050406030204" pitchFamily="18" charset="0"/>
                <a:cs typeface="Calibri"/>
              </a:rPr>
              <a:t>3</a:t>
            </a:r>
            <a:r>
              <a:rPr sz="2800" spc="-4" dirty="0">
                <a:solidFill>
                  <a:prstClr val="black"/>
                </a:solidFill>
                <a:latin typeface="Cambria" panose="02040503050406030204" pitchFamily="18" charset="0"/>
                <a:ea typeface="Cambria" panose="02040503050406030204" pitchFamily="18" charset="0"/>
                <a:cs typeface="Calibri"/>
              </a:rPr>
              <a:t> </a:t>
            </a:r>
            <a:r>
              <a:rPr sz="2800" spc="-15" dirty="0">
                <a:solidFill>
                  <a:prstClr val="black"/>
                </a:solidFill>
                <a:latin typeface="Cambria" panose="02040503050406030204" pitchFamily="18" charset="0"/>
                <a:ea typeface="Cambria" panose="02040503050406030204" pitchFamily="18" charset="0"/>
                <a:cs typeface="Calibri"/>
              </a:rPr>
              <a:t>zone “layers”</a:t>
            </a:r>
            <a:endParaRPr sz="280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55"/>
              </a:spcBef>
              <a:spcAft>
                <a:spcPct val="0"/>
              </a:spcAft>
              <a:buFont typeface="+mj-lt"/>
              <a:buAutoNum type="arabicParenR"/>
              <a:tabLst>
                <a:tab pos="566738" algn="l"/>
              </a:tabLst>
              <a:defRPr/>
            </a:pPr>
            <a:r>
              <a:rPr sz="2400" spc="-4" dirty="0">
                <a:solidFill>
                  <a:prstClr val="black"/>
                </a:solidFill>
                <a:latin typeface="Cambria" panose="02040503050406030204" pitchFamily="18" charset="0"/>
                <a:ea typeface="Cambria" panose="02040503050406030204" pitchFamily="18" charset="0"/>
                <a:cs typeface="Calibri"/>
              </a:rPr>
              <a:t>One </a:t>
            </a:r>
            <a:r>
              <a:rPr sz="2400" spc="-15" dirty="0">
                <a:solidFill>
                  <a:prstClr val="black"/>
                </a:solidFill>
                <a:latin typeface="Cambria" panose="02040503050406030204" pitchFamily="18" charset="0"/>
                <a:ea typeface="Cambria" panose="02040503050406030204" pitchFamily="18" charset="0"/>
                <a:cs typeface="Calibri"/>
              </a:rPr>
              <a:t>layer </a:t>
            </a:r>
            <a:r>
              <a:rPr sz="2400" spc="-8" dirty="0">
                <a:solidFill>
                  <a:prstClr val="black"/>
                </a:solidFill>
                <a:latin typeface="Cambria" panose="02040503050406030204" pitchFamily="18" charset="0"/>
                <a:ea typeface="Cambria" panose="02040503050406030204" pitchFamily="18" charset="0"/>
                <a:cs typeface="Calibri"/>
              </a:rPr>
              <a:t>must </a:t>
            </a:r>
            <a:r>
              <a:rPr sz="2400" spc="-4" dirty="0">
                <a:solidFill>
                  <a:prstClr val="black"/>
                </a:solidFill>
                <a:latin typeface="Cambria" panose="02040503050406030204" pitchFamily="18" charset="0"/>
                <a:ea typeface="Cambria" panose="02040503050406030204" pitchFamily="18" charset="0"/>
                <a:cs typeface="Calibri"/>
              </a:rPr>
              <a:t>be </a:t>
            </a:r>
            <a:r>
              <a:rPr sz="2400" spc="-15" dirty="0">
                <a:solidFill>
                  <a:prstClr val="black"/>
                </a:solidFill>
                <a:latin typeface="Cambria" panose="02040503050406030204" pitchFamily="18" charset="0"/>
                <a:ea typeface="Cambria" panose="02040503050406030204" pitchFamily="18" charset="0"/>
                <a:cs typeface="Calibri"/>
              </a:rPr>
              <a:t>statewide zone</a:t>
            </a:r>
            <a:endParaRPr lang="en-US" sz="2400" spc="-4"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55"/>
              </a:spcBef>
              <a:spcAft>
                <a:spcPts val="1200"/>
              </a:spcAft>
              <a:buFont typeface="Arial"/>
              <a:buChar char="–"/>
              <a:tabLst>
                <a:tab pos="566738" algn="l"/>
              </a:tabLst>
              <a:defRPr/>
            </a:pPr>
            <a:r>
              <a:rPr lang="en-US" sz="2400" b="1" spc="-4" dirty="0">
                <a:solidFill>
                  <a:prstClr val="black"/>
                </a:solidFill>
                <a:latin typeface="Cambria" panose="02040503050406030204" pitchFamily="18" charset="0"/>
                <a:ea typeface="Cambria" panose="02040503050406030204" pitchFamily="18" charset="0"/>
                <a:cs typeface="Calibri"/>
              </a:rPr>
              <a:t>Single Statewide Zone</a:t>
            </a:r>
            <a:endParaRPr sz="2400" b="1"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sz="2400" spc="-4" dirty="0">
                <a:solidFill>
                  <a:prstClr val="black"/>
                </a:solidFill>
                <a:latin typeface="Cambria" panose="02040503050406030204" pitchFamily="18" charset="0"/>
                <a:ea typeface="Cambria" panose="02040503050406030204" pitchFamily="18" charset="0"/>
                <a:cs typeface="Calibri"/>
              </a:rPr>
              <a:t>Other </a:t>
            </a:r>
            <a:r>
              <a:rPr sz="2400" spc="-19" dirty="0">
                <a:solidFill>
                  <a:prstClr val="black"/>
                </a:solidFill>
                <a:latin typeface="Cambria" panose="02040503050406030204" pitchFamily="18" charset="0"/>
                <a:ea typeface="Cambria" panose="02040503050406030204" pitchFamily="18" charset="0"/>
                <a:cs typeface="Calibri"/>
              </a:rPr>
              <a:t>layers </a:t>
            </a:r>
            <a:r>
              <a:rPr sz="2400" spc="-15" dirty="0">
                <a:solidFill>
                  <a:prstClr val="black"/>
                </a:solidFill>
                <a:latin typeface="Cambria" panose="02040503050406030204" pitchFamily="18" charset="0"/>
                <a:ea typeface="Cambria" panose="02040503050406030204" pitchFamily="18" charset="0"/>
                <a:cs typeface="Calibri"/>
              </a:rPr>
              <a:t>have </a:t>
            </a:r>
            <a:r>
              <a:rPr sz="2400" spc="-11" dirty="0">
                <a:solidFill>
                  <a:prstClr val="black"/>
                </a:solidFill>
                <a:latin typeface="Cambria" panose="02040503050406030204" pitchFamily="18" charset="0"/>
                <a:ea typeface="Cambria" panose="02040503050406030204" pitchFamily="18" charset="0"/>
                <a:cs typeface="Calibri"/>
              </a:rPr>
              <a:t>two </a:t>
            </a:r>
            <a:r>
              <a:rPr sz="2400" spc="-4" dirty="0">
                <a:solidFill>
                  <a:prstClr val="black"/>
                </a:solidFill>
                <a:latin typeface="Cambria" panose="02040503050406030204" pitchFamily="18" charset="0"/>
                <a:ea typeface="Cambria" panose="02040503050406030204" pitchFamily="18" charset="0"/>
                <a:cs typeface="Calibri"/>
              </a:rPr>
              <a:t>or </a:t>
            </a:r>
            <a:r>
              <a:rPr sz="2400" spc="-11" dirty="0">
                <a:solidFill>
                  <a:prstClr val="black"/>
                </a:solidFill>
                <a:latin typeface="Cambria" panose="02040503050406030204" pitchFamily="18" charset="0"/>
                <a:ea typeface="Cambria" panose="02040503050406030204" pitchFamily="18" charset="0"/>
                <a:cs typeface="Calibri"/>
              </a:rPr>
              <a:t>more </a:t>
            </a:r>
            <a:r>
              <a:rPr sz="2400" spc="-15" dirty="0">
                <a:solidFill>
                  <a:prstClr val="black"/>
                </a:solidFill>
                <a:latin typeface="Cambria" panose="02040503050406030204" pitchFamily="18" charset="0"/>
                <a:ea typeface="Cambria" panose="02040503050406030204" pitchFamily="18" charset="0"/>
                <a:cs typeface="Calibri"/>
              </a:rPr>
              <a:t>zones</a:t>
            </a:r>
            <a:endParaRPr lang="en-US" sz="2400" spc="-8"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ts val="1200"/>
              </a:spcAft>
              <a:buFont typeface="Arial"/>
              <a:buChar char="–"/>
              <a:tabLst>
                <a:tab pos="566738" algn="l"/>
              </a:tabLst>
              <a:defRPr/>
            </a:pPr>
            <a:r>
              <a:rPr lang="en-US" sz="2400" b="1" spc="-8" dirty="0">
                <a:solidFill>
                  <a:prstClr val="black"/>
                </a:solidFill>
                <a:latin typeface="Cambria" panose="02040503050406030204" pitchFamily="18" charset="0"/>
                <a:ea typeface="Cambria" panose="02040503050406030204" pitchFamily="18" charset="0"/>
                <a:cs typeface="Calibri"/>
              </a:rPr>
              <a:t>Multi-Zone</a:t>
            </a:r>
            <a:endParaRPr lang="en-US" sz="2400" dirty="0">
              <a:solidFill>
                <a:prstClr val="black"/>
              </a:solidFill>
              <a:latin typeface="Cambria" panose="02040503050406030204" pitchFamily="18" charset="0"/>
              <a:ea typeface="Cambria" panose="02040503050406030204" pitchFamily="18" charset="0"/>
              <a:cs typeface="Calibri"/>
            </a:endParaRPr>
          </a:p>
          <a:p>
            <a:pPr marL="809625" lvl="1" indent="-457200" defTabSz="342900" fontAlgn="base">
              <a:spcBef>
                <a:spcPts val="233"/>
              </a:spcBef>
              <a:spcAft>
                <a:spcPct val="0"/>
              </a:spcAft>
              <a:buFont typeface="+mj-lt"/>
              <a:buAutoNum type="arabicParenR"/>
              <a:tabLst>
                <a:tab pos="566738" algn="l"/>
              </a:tabLst>
              <a:defRPr/>
            </a:pPr>
            <a:r>
              <a:rPr lang="en-US" sz="2400" spc="-4" dirty="0">
                <a:solidFill>
                  <a:prstClr val="black"/>
                </a:solidFill>
                <a:latin typeface="Cambria" panose="02040503050406030204" pitchFamily="18" charset="0"/>
                <a:ea typeface="Cambria" panose="02040503050406030204" pitchFamily="18" charset="0"/>
                <a:cs typeface="Calibri"/>
              </a:rPr>
              <a:t>A third </a:t>
            </a:r>
            <a:r>
              <a:rPr lang="en-US" sz="2400" spc="-15" dirty="0">
                <a:solidFill>
                  <a:prstClr val="black"/>
                </a:solidFill>
                <a:latin typeface="Cambria" panose="02040503050406030204" pitchFamily="18" charset="0"/>
                <a:ea typeface="Cambria" panose="02040503050406030204" pitchFamily="18" charset="0"/>
                <a:cs typeface="Calibri"/>
              </a:rPr>
              <a:t>layer</a:t>
            </a:r>
            <a:r>
              <a:rPr sz="2400" spc="-15" dirty="0">
                <a:solidFill>
                  <a:prstClr val="black"/>
                </a:solidFill>
                <a:latin typeface="Cambria" panose="02040503050406030204" pitchFamily="18" charset="0"/>
                <a:ea typeface="Cambria" panose="02040503050406030204" pitchFamily="18" charset="0"/>
                <a:cs typeface="Calibri"/>
              </a:rPr>
              <a:t> </a:t>
            </a:r>
            <a:r>
              <a:rPr sz="2400" spc="-11" dirty="0">
                <a:solidFill>
                  <a:prstClr val="black"/>
                </a:solidFill>
                <a:latin typeface="Cambria" panose="02040503050406030204" pitchFamily="18" charset="0"/>
                <a:ea typeface="Cambria" panose="02040503050406030204" pitchFamily="18" charset="0"/>
                <a:cs typeface="Calibri"/>
              </a:rPr>
              <a:t>can</a:t>
            </a:r>
            <a:r>
              <a:rPr lang="en-US" sz="2400" spc="-11" dirty="0">
                <a:solidFill>
                  <a:prstClr val="black"/>
                </a:solidFill>
                <a:latin typeface="Cambria" panose="02040503050406030204" pitchFamily="18" charset="0"/>
                <a:ea typeface="Cambria" panose="02040503050406030204" pitchFamily="18" charset="0"/>
                <a:cs typeface="Calibri"/>
              </a:rPr>
              <a:t> exist, but must be</a:t>
            </a:r>
            <a:r>
              <a:rPr sz="2400" spc="-15" dirty="0">
                <a:solidFill>
                  <a:prstClr val="black"/>
                </a:solidFill>
                <a:latin typeface="Cambria" panose="02040503050406030204" pitchFamily="18" charset="0"/>
                <a:ea typeface="Cambria" panose="02040503050406030204" pitchFamily="18" charset="0"/>
                <a:cs typeface="Calibri"/>
              </a:rPr>
              <a:t> </a:t>
            </a:r>
            <a:r>
              <a:rPr sz="2400" spc="-8" dirty="0">
                <a:solidFill>
                  <a:prstClr val="black"/>
                </a:solidFill>
                <a:latin typeface="Cambria" panose="02040503050406030204" pitchFamily="18" charset="0"/>
                <a:ea typeface="Cambria" panose="02040503050406030204" pitchFamily="18" charset="0"/>
                <a:cs typeface="Calibri"/>
              </a:rPr>
              <a:t>discontinuous</a:t>
            </a:r>
            <a:r>
              <a:rPr sz="2400" spc="49" dirty="0">
                <a:solidFill>
                  <a:prstClr val="black"/>
                </a:solidFill>
                <a:latin typeface="Cambria" panose="02040503050406030204" pitchFamily="18" charset="0"/>
                <a:ea typeface="Cambria" panose="02040503050406030204" pitchFamily="18" charset="0"/>
                <a:cs typeface="Calibri"/>
              </a:rPr>
              <a:t> </a:t>
            </a:r>
            <a:r>
              <a:rPr sz="2400" spc="-19" dirty="0">
                <a:solidFill>
                  <a:prstClr val="black"/>
                </a:solidFill>
                <a:latin typeface="Cambria" panose="02040503050406030204" pitchFamily="18" charset="0"/>
                <a:ea typeface="Cambria" panose="02040503050406030204" pitchFamily="18" charset="0"/>
                <a:cs typeface="Calibri"/>
              </a:rPr>
              <a:t>coverage</a:t>
            </a:r>
            <a:endParaRPr lang="en-US" sz="2400" spc="-19" dirty="0">
              <a:solidFill>
                <a:prstClr val="black"/>
              </a:solidFill>
              <a:latin typeface="Cambria" panose="02040503050406030204" pitchFamily="18" charset="0"/>
              <a:ea typeface="Cambria" panose="02040503050406030204" pitchFamily="18" charset="0"/>
              <a:cs typeface="Calibri"/>
            </a:endParaRPr>
          </a:p>
          <a:p>
            <a:pPr marL="909638" lvl="2" indent="-214313" defTabSz="342900" fontAlgn="base">
              <a:spcBef>
                <a:spcPts val="233"/>
              </a:spcBef>
              <a:spcAft>
                <a:spcPct val="0"/>
              </a:spcAft>
              <a:buFont typeface="Arial"/>
              <a:buChar char="–"/>
              <a:tabLst>
                <a:tab pos="566738" algn="l"/>
              </a:tabLst>
              <a:defRPr/>
            </a:pPr>
            <a:r>
              <a:rPr lang="en-US" sz="2400" spc="-19" dirty="0">
                <a:solidFill>
                  <a:prstClr val="black"/>
                </a:solidFill>
                <a:latin typeface="Cambria" panose="02040503050406030204" pitchFamily="18" charset="0"/>
                <a:ea typeface="Cambria" panose="02040503050406030204" pitchFamily="18" charset="0"/>
                <a:cs typeface="Calibri"/>
              </a:rPr>
              <a:t>Left open for possibilities in many states</a:t>
            </a:r>
          </a:p>
        </p:txBody>
      </p:sp>
    </p:spTree>
    <p:extLst>
      <p:ext uri="{BB962C8B-B14F-4D97-AF65-F5344CB8AC3E}">
        <p14:creationId xmlns:p14="http://schemas.microsoft.com/office/powerpoint/2010/main" val="266498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EFD124C-2469-5A26-99B7-0D2F908719AE}"/>
              </a:ext>
            </a:extLst>
          </p:cNvPr>
          <p:cNvPicPr>
            <a:picLocks noChangeAspect="1"/>
          </p:cNvPicPr>
          <p:nvPr/>
        </p:nvPicPr>
        <p:blipFill rotWithShape="1">
          <a:blip r:embed="rId2"/>
          <a:srcRect b="8887" l="3012" r="39334" t="8715"/>
          <a:stretch/>
        </p:blipFill>
        <p:spPr>
          <a:xfrm>
            <a:off x="5464097" y="944426"/>
            <a:ext cx="3321180" cy="3559866"/>
          </a:xfrm>
          <a:prstGeom prst="rect">
            <a:avLst/>
          </a:prstGeom>
          <a:scene3d>
            <a:camera prst="orthographicFront"/>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52633"/>
            <a:ext cx="6858000" cy="616982"/>
          </a:xfrm>
        </p:spPr>
        <p:txBody>
          <a:bodyPr>
            <a:normAutofit fontScale="90000"/>
          </a:bodyPr>
          <a:lstStyle/>
          <a:p>
            <a:r>
              <a:rPr dirty="0" lang="en-US">
                <a:latin charset="0" panose="02040503050406030204" pitchFamily="18" typeface="Cambria"/>
                <a:ea charset="0" panose="02040503050406030204" pitchFamily="18" typeface="Cambria"/>
              </a:rPr>
              <a:t>Which is best?</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0" y="4504292"/>
            <a:ext cx="9144000" cy="620806"/>
          </a:xfrm>
          <a:prstGeom prst="rect">
            <a:avLst/>
          </a:prstGeom>
          <a:noFill/>
          <a:ln w="9525">
            <a:noFill/>
            <a:miter lim="800000"/>
            <a:headEnd/>
            <a:tailEnd/>
          </a:ln>
        </p:spPr>
        <p:txBody>
          <a:bodyPr rtlCol="0" wrap="square">
            <a:noAutofit/>
          </a:bodyPr>
          <a:lstStyle/>
          <a:p>
            <a:pPr algn="ctr" defTabSz="342900" eaLnBrk="1" fontAlgn="base" hangingPunct="1" indent="0" latinLnBrk="0" lvl="0" marL="0" marR="0" rtl="0">
              <a:lnSpc>
                <a:spcPct val="100000"/>
              </a:lnSpc>
              <a:spcBef>
                <a:spcPct val="0"/>
              </a:spcBef>
              <a:spcAft>
                <a:spcPct val="0"/>
              </a:spcAft>
              <a:buClrTx/>
              <a:buSzTx/>
              <a:buFontTx/>
              <a:buNone/>
              <a:tabLst/>
              <a:defRPr/>
            </a:pPr>
            <a:r>
              <a:rPr b="1" baseline="0" cap="none" dirty="0" i="0" kern="1200" kumimoji="0" lang="en-US" noProof="0" normalizeH="0" spc="0" strike="noStrike" sz="2800" u="none">
                <a:ln>
                  <a:noFill/>
                </a:ln>
                <a:solidFill>
                  <a:prstClr val="black"/>
                </a:solidFill>
                <a:effectLst/>
                <a:uLnTx/>
                <a:uFillTx/>
                <a:latin charset="0" panose="02040503050406030204" pitchFamily="18" typeface="Cambria"/>
                <a:ea charset="0" panose="02040503050406030204" pitchFamily="18" typeface="Cambria"/>
                <a:cs typeface="+mn-cs"/>
              </a:rPr>
              <a:t>Each has strengths and each has weaknesses.</a:t>
            </a:r>
          </a:p>
        </p:txBody>
      </p:sp>
      <p:pic>
        <p:nvPicPr>
          <p:cNvPr id="2" name="Picture 2">
            <a:extLst>
              <a:ext uri="{FF2B5EF4-FFF2-40B4-BE49-F238E27FC236}">
                <a16:creationId xmlns:a16="http://schemas.microsoft.com/office/drawing/2014/main" id="{C2AA4254-3C95-4A5B-89BB-7C4C79C4A227}"/>
              </a:ext>
            </a:extLst>
          </p:cNvPr>
          <p:cNvPicPr>
            <a:picLocks noChangeAspect="1"/>
          </p:cNvPicPr>
          <p:nvPr/>
        </p:nvPicPr>
        <p:blipFill rotWithShape="1">
          <a:blip r:embed="rId3"/>
          <a:srcRect b="30" l="6" r="19" t="42"/>
          <a:stretch/>
        </p:blipFill>
        <p:spPr>
          <a:xfrm>
            <a:off x="527824" y="944426"/>
            <a:ext cx="3271024" cy="3559866"/>
          </a:xfrm>
          <a:prstGeom prst="rect">
            <a:avLst/>
          </a:prstGeom>
          <a:scene3d>
            <a:camera prst="orthographicFront"/>
            <a:lightRig dir="t" rig="threePt"/>
          </a:scene3d>
          <a:sp3d prstMaterial="softEdge"/>
        </p:spPr>
      </p:pic>
    </p:spTree>
    <p:extLst>
      <p:ext uri="{BB962C8B-B14F-4D97-AF65-F5344CB8AC3E}">
        <p14:creationId xmlns:p14="http://schemas.microsoft.com/office/powerpoint/2010/main" val="107348066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0C90E-7F17-40C4-BFF8-61F28AB0BD15}"/>
              </a:ext>
            </a:extLst>
          </p:cNvPr>
          <p:cNvPicPr>
            <a:picLocks noChangeAspect="1"/>
          </p:cNvPicPr>
          <p:nvPr/>
        </p:nvPicPr>
        <p:blipFill>
          <a:blip r:embed="rId3"/>
          <a:stretch>
            <a:fillRect/>
          </a:stretch>
        </p:blipFill>
        <p:spPr>
          <a:xfrm>
            <a:off x="652874" y="809549"/>
            <a:ext cx="7838252" cy="2362776"/>
          </a:xfrm>
          <a:prstGeom prst="rect">
            <a:avLst/>
          </a:prstGeom>
          <a:ln w="31750">
            <a:solidFill>
              <a:schemeClr val="bg1">
                <a:lumMod val="65000"/>
              </a:schemeClr>
            </a:solidFill>
          </a:ln>
        </p:spPr>
      </p:pic>
      <p:sp>
        <p:nvSpPr>
          <p:cNvPr id="4" name="Title 5">
            <a:extLst>
              <a:ext uri="{FF2B5EF4-FFF2-40B4-BE49-F238E27FC236}">
                <a16:creationId xmlns:a16="http://schemas.microsoft.com/office/drawing/2014/main" id="{86CA2365-FC9D-4EBB-84DB-6CF0A50BCF5B}"/>
              </a:ext>
            </a:extLst>
          </p:cNvPr>
          <p:cNvSpPr txBox="1">
            <a:spLocks/>
          </p:cNvSpPr>
          <p:nvPr/>
        </p:nvSpPr>
        <p:spPr>
          <a:xfrm>
            <a:off x="1143000" y="3613053"/>
            <a:ext cx="6858000" cy="616982"/>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i="1" dirty="0"/>
              <a:t>Do you really need to…?</a:t>
            </a:r>
          </a:p>
        </p:txBody>
      </p:sp>
    </p:spTree>
    <p:extLst>
      <p:ext uri="{BB962C8B-B14F-4D97-AF65-F5344CB8AC3E}">
        <p14:creationId xmlns:p14="http://schemas.microsoft.com/office/powerpoint/2010/main" val="165122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7061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Not just Ohio</a:t>
            </a:r>
          </a:p>
        </p:txBody>
      </p:sp>
    </p:spTree>
    <p:extLst>
      <p:ext uri="{BB962C8B-B14F-4D97-AF65-F5344CB8AC3E}">
        <p14:creationId xmlns:p14="http://schemas.microsoft.com/office/powerpoint/2010/main" val="369696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pPr algn="l"/>
            <a:r>
              <a:rPr lang="en-US" sz="2000" b="1" dirty="0">
                <a:latin typeface="+mn-lt"/>
              </a:rPr>
              <a:t>Number of SPCS2022 zones </a:t>
            </a:r>
            <a:r>
              <a:rPr lang="en-US" sz="2000" b="1" i="1" dirty="0">
                <a:latin typeface="+mn-lt"/>
              </a:rPr>
              <a:t>(preliminary)</a:t>
            </a:r>
            <a:endParaRPr lang="en-US" sz="20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779"/>
            <a:ext cx="3511296" cy="2006964"/>
          </a:xfrm>
          <a:solidFill>
            <a:schemeClr val="bg1"/>
          </a:solidFill>
        </p:spPr>
        <p:txBody>
          <a:bodyPr vert="horz" lIns="91440" tIns="34290" rIns="91440" bIns="34290" numCol="1" rtlCol="0">
            <a:normAutofit/>
          </a:bodyPr>
          <a:lstStyle/>
          <a:p>
            <a:pPr marL="0" indent="0">
              <a:lnSpc>
                <a:spcPct val="80000"/>
              </a:lnSpc>
              <a:spcBef>
                <a:spcPts val="900"/>
              </a:spcBef>
              <a:buNone/>
            </a:pPr>
            <a:r>
              <a:rPr lang="en-US" sz="2100" b="1" dirty="0"/>
              <a:t>CONUS, Alaska, and Hawaii</a:t>
            </a:r>
          </a:p>
          <a:p>
            <a:pPr marL="0" indent="0">
              <a:lnSpc>
                <a:spcPct val="80000"/>
              </a:lnSpc>
              <a:spcBef>
                <a:spcPts val="900"/>
              </a:spcBef>
              <a:buNone/>
            </a:pPr>
            <a:r>
              <a:rPr lang="en-US" sz="1800" i="1" dirty="0"/>
              <a:t>Three island zones not shown:</a:t>
            </a:r>
          </a:p>
          <a:p>
            <a:pPr marL="385763" indent="-385763">
              <a:lnSpc>
                <a:spcPct val="80000"/>
              </a:lnSpc>
              <a:spcBef>
                <a:spcPts val="900"/>
              </a:spcBef>
              <a:buFont typeface="+mj-lt"/>
              <a:buAutoNum type="arabicPeriod"/>
            </a:pPr>
            <a:r>
              <a:rPr lang="en-US" sz="1500" dirty="0"/>
              <a:t>Puerto Rico and U.S. Virgins Islands</a:t>
            </a:r>
          </a:p>
          <a:p>
            <a:pPr marL="385763" indent="-385763">
              <a:lnSpc>
                <a:spcPct val="80000"/>
              </a:lnSpc>
              <a:spcBef>
                <a:spcPts val="900"/>
              </a:spcBef>
              <a:buFont typeface="+mj-lt"/>
              <a:buAutoNum type="arabicPeriod"/>
            </a:pPr>
            <a:r>
              <a:rPr lang="en-US" sz="1500" dirty="0"/>
              <a:t>American Samoa</a:t>
            </a:r>
          </a:p>
          <a:p>
            <a:pPr marL="385763" indent="-385763">
              <a:lnSpc>
                <a:spcPct val="80000"/>
              </a:lnSpc>
              <a:spcBef>
                <a:spcPts val="900"/>
              </a:spcBef>
              <a:buFont typeface="+mj-lt"/>
              <a:buAutoNum type="arabicPeriod"/>
            </a:pPr>
            <a:r>
              <a:rPr lang="en-US" sz="1500" dirty="0"/>
              <a:t>Guam and the Commonwealth of the Northern Mariana Islands</a:t>
            </a:r>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FAB586-A876-BB4F-C76B-7574AD18DFC3}"/>
              </a:ext>
            </a:extLst>
          </p:cNvPr>
          <p:cNvPicPr>
            <a:picLocks noChangeAspect="1"/>
          </p:cNvPicPr>
          <p:nvPr/>
        </p:nvPicPr>
        <p:blipFill>
          <a:blip r:embed="rId3"/>
          <a:stretch>
            <a:fillRect/>
          </a:stretch>
        </p:blipFill>
        <p:spPr>
          <a:xfrm>
            <a:off x="2651760" y="68580"/>
            <a:ext cx="6492240" cy="4869180"/>
          </a:xfrm>
          <a:prstGeom prst="rect">
            <a:avLst/>
          </a:prstGeom>
        </p:spPr>
      </p:pic>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4"/>
          <a:stretch>
            <a:fillRect/>
          </a:stretch>
        </p:blipFill>
        <p:spPr>
          <a:xfrm>
            <a:off x="2651760" y="68580"/>
            <a:ext cx="6492240" cy="4869180"/>
          </a:xfrm>
          <a:prstGeom prst="rect">
            <a:avLst/>
          </a:prstGeom>
        </p:spPr>
      </p:pic>
      <p:pic>
        <p:nvPicPr>
          <p:cNvPr id="4" name="Picture 3">
            <a:extLst>
              <a:ext uri="{FF2B5EF4-FFF2-40B4-BE49-F238E27FC236}">
                <a16:creationId xmlns:a16="http://schemas.microsoft.com/office/drawing/2014/main" id="{5C6EF6DC-C9CE-4236-16CE-8B2E2B7C6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1760" y="68580"/>
            <a:ext cx="6492240" cy="4869180"/>
          </a:xfrm>
          <a:prstGeom prst="rect">
            <a:avLst/>
          </a:prstGeom>
        </p:spPr>
      </p:pic>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Autofit/>
          </a:bodyPr>
          <a:lstStyle/>
          <a:p>
            <a:pPr algn="l"/>
            <a:r>
              <a:rPr lang="en-US" sz="2000" b="1"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sz="2100" b="1" dirty="0"/>
              <a:t>846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549606"/>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382314">
                <a:tc>
                  <a:txBody>
                    <a:bodyPr/>
                    <a:lstStyle/>
                    <a:p>
                      <a:pPr algn="ctr"/>
                      <a:r>
                        <a:rPr lang="en-US" sz="1400" dirty="0" err="1"/>
                        <a:t>Distor</a:t>
                      </a:r>
                      <a:endParaRPr lang="en-US" sz="1400" dirty="0"/>
                    </a:p>
                  </a:txBody>
                  <a:tcPr marL="68580" marR="68580" marT="34290" marB="34290"/>
                </a:tc>
                <a:tc>
                  <a:txBody>
                    <a:bodyPr/>
                    <a:lstStyle/>
                    <a:p>
                      <a:pPr algn="ctr"/>
                      <a:r>
                        <a:rPr lang="en-US" sz="1400" dirty="0"/>
                        <a:t>Pop</a:t>
                      </a:r>
                    </a:p>
                  </a:txBody>
                  <a:tcPr marL="68580" marR="68580" marT="34290" marB="34290"/>
                </a:tc>
                <a:tc>
                  <a:txBody>
                    <a:bodyPr/>
                    <a:lstStyle/>
                    <a:p>
                      <a:pPr algn="ctr"/>
                      <a:r>
                        <a:rPr lang="en-US" sz="1400" dirty="0"/>
                        <a:t>Cities</a:t>
                      </a:r>
                    </a:p>
                  </a:txBody>
                  <a:tcPr marL="68580" marR="68580" marT="34290" marB="34290"/>
                </a:tc>
                <a:tc>
                  <a:txBody>
                    <a:bodyPr/>
                    <a:lstStyle/>
                    <a:p>
                      <a:pPr algn="ctr"/>
                      <a:r>
                        <a:rPr lang="en-US" sz="14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400" b="1" dirty="0"/>
                        <a:t>±20</a:t>
                      </a:r>
                      <a:endParaRPr lang="en-US" sz="1400" dirty="0"/>
                    </a:p>
                  </a:txBody>
                  <a:tcPr marL="68580" marR="68580" marT="34290" marB="34290"/>
                </a:tc>
                <a:tc>
                  <a:txBody>
                    <a:bodyPr/>
                    <a:lstStyle/>
                    <a:p>
                      <a:pPr algn="r"/>
                      <a:r>
                        <a:rPr lang="en-US" sz="1400" dirty="0"/>
                        <a:t>76%</a:t>
                      </a:r>
                    </a:p>
                  </a:txBody>
                  <a:tcPr marL="68580" marR="68580" marT="34290" marB="34290"/>
                </a:tc>
                <a:tc>
                  <a:txBody>
                    <a:bodyPr/>
                    <a:lstStyle/>
                    <a:p>
                      <a:pPr algn="r"/>
                      <a:r>
                        <a:rPr lang="en-US" sz="1400" dirty="0"/>
                        <a:t>71%</a:t>
                      </a:r>
                    </a:p>
                  </a:txBody>
                  <a:tcPr marL="68580" marR="68580" marT="34290" marB="34290"/>
                </a:tc>
                <a:tc>
                  <a:txBody>
                    <a:bodyPr/>
                    <a:lstStyle/>
                    <a:p>
                      <a:pPr algn="r"/>
                      <a:r>
                        <a:rPr lang="en-US" sz="1400" dirty="0"/>
                        <a:t>58%</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400" b="1" dirty="0"/>
                        <a:t>±50</a:t>
                      </a:r>
                      <a:endParaRPr lang="en-US" sz="1400" dirty="0"/>
                    </a:p>
                  </a:txBody>
                  <a:tcPr marL="68580" marR="68580" marT="34290" marB="34290"/>
                </a:tc>
                <a:tc>
                  <a:txBody>
                    <a:bodyPr/>
                    <a:lstStyle/>
                    <a:p>
                      <a:pPr algn="r"/>
                      <a:r>
                        <a:rPr lang="en-US" sz="1400" dirty="0"/>
                        <a:t>92%</a:t>
                      </a:r>
                    </a:p>
                  </a:txBody>
                  <a:tcPr marL="68580" marR="68580" marT="34290" marB="34290"/>
                </a:tc>
                <a:tc>
                  <a:txBody>
                    <a:bodyPr/>
                    <a:lstStyle/>
                    <a:p>
                      <a:pPr algn="r"/>
                      <a:r>
                        <a:rPr lang="en-US" sz="1400" dirty="0"/>
                        <a:t>89%</a:t>
                      </a:r>
                    </a:p>
                  </a:txBody>
                  <a:tcPr marL="68580" marR="68580" marT="34290" marB="34290"/>
                </a:tc>
                <a:tc>
                  <a:txBody>
                    <a:bodyPr/>
                    <a:lstStyle/>
                    <a:p>
                      <a:pPr algn="r"/>
                      <a:r>
                        <a:rPr lang="en-US" sz="1400" dirty="0"/>
                        <a:t>76%</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400" b="1" dirty="0"/>
                        <a:t>±100</a:t>
                      </a:r>
                      <a:endParaRPr lang="en-US" sz="1400" dirty="0"/>
                    </a:p>
                  </a:txBody>
                  <a:tcPr marL="68580" marR="68580" marT="34290" marB="34290"/>
                </a:tc>
                <a:tc>
                  <a:txBody>
                    <a:bodyPr/>
                    <a:lstStyle/>
                    <a:p>
                      <a:pPr algn="r"/>
                      <a:r>
                        <a:rPr lang="en-US" sz="1400" dirty="0"/>
                        <a:t>98%</a:t>
                      </a:r>
                    </a:p>
                  </a:txBody>
                  <a:tcPr marL="68580" marR="68580" marT="34290" marB="34290"/>
                </a:tc>
                <a:tc>
                  <a:txBody>
                    <a:bodyPr/>
                    <a:lstStyle/>
                    <a:p>
                      <a:pPr algn="r"/>
                      <a:r>
                        <a:rPr lang="en-US" sz="1400" dirty="0"/>
                        <a:t>97%</a:t>
                      </a:r>
                    </a:p>
                  </a:txBody>
                  <a:tcPr marL="68580" marR="68580" marT="34290" marB="34290"/>
                </a:tc>
                <a:tc>
                  <a:txBody>
                    <a:bodyPr/>
                    <a:lstStyle/>
                    <a:p>
                      <a:pPr algn="r"/>
                      <a:r>
                        <a:rPr lang="en-US" sz="1400" dirty="0"/>
                        <a:t>89%</a:t>
                      </a:r>
                    </a:p>
                  </a:txBody>
                  <a:tcPr marL="68580" marR="68580" marT="34290" marB="34290"/>
                </a:tc>
                <a:extLst>
                  <a:ext uri="{0D108BD9-81ED-4DB2-BD59-A6C34878D82A}">
                    <a16:rowId xmlns:a16="http://schemas.microsoft.com/office/drawing/2014/main" val="537786564"/>
                  </a:ext>
                </a:extLst>
              </a:tr>
              <a:tr h="525780">
                <a:tc>
                  <a:txBody>
                    <a:bodyPr/>
                    <a:lstStyle/>
                    <a:p>
                      <a:pPr algn="r"/>
                      <a:r>
                        <a:rPr lang="en-US" sz="1400" b="1" dirty="0"/>
                        <a:t>±400</a:t>
                      </a:r>
                      <a:endParaRPr lang="en-US" sz="1400" dirty="0"/>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100%</a:t>
                      </a:r>
                    </a:p>
                  </a:txBody>
                  <a:tcPr marL="68580" marR="68580" marT="34290" marB="34290"/>
                </a:tc>
                <a:tc>
                  <a:txBody>
                    <a:bodyPr/>
                    <a:lstStyle/>
                    <a:p>
                      <a:pPr algn="r"/>
                      <a:r>
                        <a:rPr lang="en-US" sz="1400" dirty="0"/>
                        <a:t>99.9%</a:t>
                      </a:r>
                    </a:p>
                  </a:txBody>
                  <a:tcPr marL="68580" marR="68580" marT="34290" marB="34290"/>
                </a:tc>
                <a:extLst>
                  <a:ext uri="{0D108BD9-81ED-4DB2-BD59-A6C34878D82A}">
                    <a16:rowId xmlns:a16="http://schemas.microsoft.com/office/drawing/2014/main" val="1583499600"/>
                  </a:ext>
                </a:extLst>
              </a:tr>
              <a:tr h="291662">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300" dirty="0"/>
                    </a:p>
                  </a:txBody>
                  <a:tcPr marL="68580" marR="68580" marT="34290" marB="34290"/>
                </a:tc>
                <a:tc>
                  <a:txBody>
                    <a:bodyPr/>
                    <a:lstStyle/>
                    <a:p>
                      <a:pPr algn="r"/>
                      <a:r>
                        <a:rPr lang="en-US" sz="1300" b="1" dirty="0"/>
                        <a:t>Min</a:t>
                      </a:r>
                    </a:p>
                  </a:txBody>
                  <a:tcPr marL="68580" marR="68580" marT="34290" marB="34290"/>
                </a:tc>
                <a:tc>
                  <a:txBody>
                    <a:bodyPr/>
                    <a:lstStyle/>
                    <a:p>
                      <a:pPr algn="r"/>
                      <a:r>
                        <a:rPr lang="en-US" sz="1300" dirty="0"/>
                        <a:t>-407</a:t>
                      </a:r>
                    </a:p>
                  </a:txBody>
                  <a:tcPr marL="68580" marR="68580" marT="34290" marB="34290"/>
                </a:tc>
                <a:tc>
                  <a:txBody>
                    <a:bodyPr/>
                    <a:lstStyle/>
                    <a:p>
                      <a:pPr algn="r"/>
                      <a:r>
                        <a:rPr lang="en-US" sz="1300" dirty="0"/>
                        <a:t>-1438</a:t>
                      </a:r>
                    </a:p>
                  </a:txBody>
                  <a:tcPr marL="68580" marR="68580" marT="34290" marB="34290"/>
                </a:tc>
                <a:extLst>
                  <a:ext uri="{0D108BD9-81ED-4DB2-BD59-A6C34878D82A}">
                    <a16:rowId xmlns:a16="http://schemas.microsoft.com/office/drawing/2014/main" val="2383593542"/>
                  </a:ext>
                </a:extLst>
              </a:tr>
              <a:tr h="276685">
                <a:tc>
                  <a:txBody>
                    <a:bodyPr/>
                    <a:lstStyle/>
                    <a:p>
                      <a:endParaRPr lang="en-US" sz="1300"/>
                    </a:p>
                  </a:txBody>
                  <a:tcPr marL="68580" marR="68580" marT="34290" marB="34290"/>
                </a:tc>
                <a:tc>
                  <a:txBody>
                    <a:bodyPr/>
                    <a:lstStyle/>
                    <a:p>
                      <a:pPr algn="r"/>
                      <a:r>
                        <a:rPr lang="en-US" sz="1300" b="1" dirty="0"/>
                        <a:t>Max</a:t>
                      </a:r>
                    </a:p>
                  </a:txBody>
                  <a:tcPr marL="68580" marR="68580" marT="34290" marB="34290"/>
                </a:tc>
                <a:tc>
                  <a:txBody>
                    <a:bodyPr/>
                    <a:lstStyle/>
                    <a:p>
                      <a:pPr algn="r"/>
                      <a:r>
                        <a:rPr lang="en-US" sz="1300" dirty="0"/>
                        <a:t>+486</a:t>
                      </a:r>
                    </a:p>
                  </a:txBody>
                  <a:tcPr marL="68580" marR="68580" marT="34290" marB="34290"/>
                </a:tc>
                <a:tc>
                  <a:txBody>
                    <a:bodyPr/>
                    <a:lstStyle/>
                    <a:p>
                      <a:pPr algn="r"/>
                      <a:r>
                        <a:rPr lang="en-US" sz="1300" dirty="0"/>
                        <a:t>+2624</a:t>
                      </a:r>
                    </a:p>
                  </a:txBody>
                  <a:tcPr marL="68580" marR="68580" marT="34290" marB="34290"/>
                </a:tc>
                <a:extLst>
                  <a:ext uri="{0D108BD9-81ED-4DB2-BD59-A6C34878D82A}">
                    <a16:rowId xmlns:a16="http://schemas.microsoft.com/office/drawing/2014/main" val="1849227157"/>
                  </a:ext>
                </a:extLst>
              </a:tr>
              <a:tr h="290085">
                <a:tc>
                  <a:txBody>
                    <a:bodyPr/>
                    <a:lstStyle/>
                    <a:p>
                      <a:endParaRPr lang="en-US" sz="1300"/>
                    </a:p>
                  </a:txBody>
                  <a:tcPr marL="68580" marR="68580" marT="34290" marB="34290"/>
                </a:tc>
                <a:tc>
                  <a:txBody>
                    <a:bodyPr/>
                    <a:lstStyle/>
                    <a:p>
                      <a:pPr algn="r"/>
                      <a:r>
                        <a:rPr lang="en-US" sz="1300" b="1" dirty="0"/>
                        <a:t>Range</a:t>
                      </a:r>
                    </a:p>
                  </a:txBody>
                  <a:tcPr marL="68580" marR="68580" marT="34290" marB="34290"/>
                </a:tc>
                <a:tc>
                  <a:txBody>
                    <a:bodyPr/>
                    <a:lstStyle/>
                    <a:p>
                      <a:pPr algn="r"/>
                      <a:r>
                        <a:rPr lang="en-US" sz="1300" dirty="0"/>
                        <a:t>893</a:t>
                      </a:r>
                    </a:p>
                  </a:txBody>
                  <a:tcPr marL="68580" marR="68580" marT="34290" marB="34290"/>
                </a:tc>
                <a:tc>
                  <a:txBody>
                    <a:bodyPr/>
                    <a:lstStyle/>
                    <a:p>
                      <a:pPr algn="r"/>
                      <a:r>
                        <a:rPr lang="en-US" sz="1300" dirty="0"/>
                        <a:t>4062</a:t>
                      </a:r>
                    </a:p>
                  </a:txBody>
                  <a:tcPr marL="68580" marR="68580" marT="34290" marB="34290"/>
                </a:tc>
                <a:extLst>
                  <a:ext uri="{0D108BD9-81ED-4DB2-BD59-A6C34878D82A}">
                    <a16:rowId xmlns:a16="http://schemas.microsoft.com/office/drawing/2014/main" val="1143360944"/>
                  </a:ext>
                </a:extLst>
              </a:tr>
              <a:tr h="297180">
                <a:tc>
                  <a:txBody>
                    <a:bodyPr/>
                    <a:lstStyle/>
                    <a:p>
                      <a:endParaRPr lang="en-US" sz="1300"/>
                    </a:p>
                  </a:txBody>
                  <a:tcPr marL="68580" marR="68580" marT="34290" marB="34290"/>
                </a:tc>
                <a:tc>
                  <a:txBody>
                    <a:bodyPr/>
                    <a:lstStyle/>
                    <a:p>
                      <a:pPr algn="r"/>
                      <a:r>
                        <a:rPr lang="en-US" sz="1300" b="1" dirty="0"/>
                        <a:t>Mean</a:t>
                      </a:r>
                    </a:p>
                  </a:txBody>
                  <a:tcPr marL="68580" marR="68580" marT="34290" marB="34290"/>
                </a:tc>
                <a:tc>
                  <a:txBody>
                    <a:bodyPr/>
                    <a:lstStyle/>
                    <a:p>
                      <a:pPr algn="r"/>
                      <a:r>
                        <a:rPr lang="en-US" sz="1300" dirty="0"/>
                        <a:t>-6</a:t>
                      </a:r>
                    </a:p>
                  </a:txBody>
                  <a:tcPr marL="68580" marR="68580" marT="34290" marB="34290"/>
                </a:tc>
                <a:tc>
                  <a:txBody>
                    <a:bodyPr/>
                    <a:lstStyle/>
                    <a:p>
                      <a:pPr algn="r"/>
                      <a:r>
                        <a:rPr lang="en-US" sz="1300" dirty="0"/>
                        <a:t>-23</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300" b="1" dirty="0"/>
                        <a:t>Mean weighted by pop = -4</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389620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49347"/>
            <a:ext cx="9144000" cy="3336811"/>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80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8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80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8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40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2400" i="1" spc="-15" dirty="0">
                <a:solidFill>
                  <a:prstClr val="black"/>
                </a:solidFill>
                <a:uFill>
                  <a:solidFill>
                    <a:srgbClr val="C00000"/>
                  </a:solidFill>
                </a:uFill>
                <a:latin typeface="Cambria" panose="02040503050406030204" pitchFamily="18" charset="0"/>
                <a:ea typeface="ＭＳ Ｐゴシック" pitchFamily="34" charset="-128"/>
                <a:cs typeface="Arial Black"/>
              </a:rPr>
              <a:t>… now what?!?</a:t>
            </a:r>
          </a:p>
        </p:txBody>
      </p:sp>
    </p:spTree>
    <p:extLst>
      <p:ext uri="{BB962C8B-B14F-4D97-AF65-F5344CB8AC3E}">
        <p14:creationId xmlns:p14="http://schemas.microsoft.com/office/powerpoint/2010/main" val="17893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57655" y="1097280"/>
            <a:ext cx="6539478" cy="3832716"/>
          </a:xfrm>
        </p:spPr>
        <p:txBody>
          <a:bodyPr>
            <a:noAutofit/>
          </a:bodyPr>
          <a:lstStyle/>
          <a:p>
            <a:r>
              <a:rPr dirty="0" lang="en-US" sz="3000"/>
              <a:t>Deprecated </a:t>
            </a:r>
            <a:r>
              <a:rPr b="1" dirty="0" lang="en-US" sz="2700"/>
              <a:t>31 December 2022</a:t>
            </a:r>
            <a:endParaRPr b="1" dirty="0" lang="en-US" sz="1500"/>
          </a:p>
          <a:p>
            <a:endParaRPr dirty="0" lang="en-US" sz="3000"/>
          </a:p>
          <a:p>
            <a:endParaRPr dirty="0" lang="en-US" sz="3000"/>
          </a:p>
          <a:p>
            <a:r>
              <a:rPr dirty="0" lang="en-US" sz="3000"/>
              <a:t>Which begs the question</a:t>
            </a:r>
          </a:p>
          <a:p>
            <a:pPr lvl="1" marL="342900"/>
            <a:r>
              <a:rPr b="1" dirty="0" lang="en-US" sz="2700"/>
              <a:t>What should you be doing now?</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anchor="ctr" anchorCtr="0" bIns="34290" compatLnSpc="1" lIns="68580" numCol="1" rIns="68580" tIns="34290" vert="horz" wrap="square">
            <a:prstTxWarp prst="textNoShape">
              <a:avLst/>
            </a:prstTxWarp>
          </a:bodyPr>
          <a:lstStyle>
            <a:lvl1pPr algn="ctr" defTabSz="457200" eaLnBrk="0" fontAlgn="base" hangingPunct="0" rtl="0">
              <a:spcBef>
                <a:spcPct val="0"/>
              </a:spcBef>
              <a:spcAft>
                <a:spcPct val="0"/>
              </a:spcAft>
              <a:defRPr kern="1200" sz="4400">
                <a:solidFill>
                  <a:schemeClr val="tx1"/>
                </a:solidFill>
                <a:latin charset="0" pitchFamily="18" typeface="Times New Roman"/>
                <a:ea charset="0" typeface="ＭＳ Ｐゴシック"/>
                <a:cs charset="0" pitchFamily="18" typeface="Times New Roman"/>
              </a:defRPr>
            </a:lvl1pPr>
            <a:lvl2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2pPr>
            <a:lvl3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3pPr>
            <a:lvl4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4pPr>
            <a:lvl5pPr algn="ctr" defTabSz="457200" eaLnBrk="0" fontAlgn="base" hangingPunct="0" rtl="0">
              <a:spcBef>
                <a:spcPct val="0"/>
              </a:spcBef>
              <a:spcAft>
                <a:spcPct val="0"/>
              </a:spcAft>
              <a:defRPr sz="4400">
                <a:solidFill>
                  <a:schemeClr val="tx1"/>
                </a:solidFill>
                <a:latin charset="0" pitchFamily="18" typeface="Times New Roman"/>
                <a:ea charset="0" typeface="ＭＳ Ｐゴシック"/>
                <a:cs charset="0" pitchFamily="18" typeface="Times New Roman"/>
              </a:defRPr>
            </a:lvl5pPr>
            <a:lvl6pPr algn="ctr" defTabSz="457200" eaLnBrk="1" fontAlgn="base" hangingPunct="1" marL="457200" rtl="0">
              <a:spcBef>
                <a:spcPct val="0"/>
              </a:spcBef>
              <a:spcAft>
                <a:spcPct val="0"/>
              </a:spcAft>
              <a:defRPr sz="4400">
                <a:solidFill>
                  <a:schemeClr val="tx1"/>
                </a:solidFill>
                <a:latin charset="0" typeface="Calibri"/>
                <a:ea charset="0" typeface="ＭＳ Ｐゴシック"/>
                <a:cs charset="0" typeface="ＭＳ Ｐゴシック"/>
              </a:defRPr>
            </a:lvl6pPr>
            <a:lvl7pPr algn="ctr" defTabSz="457200" eaLnBrk="1" fontAlgn="base" hangingPunct="1" marL="914400" rtl="0">
              <a:spcBef>
                <a:spcPct val="0"/>
              </a:spcBef>
              <a:spcAft>
                <a:spcPct val="0"/>
              </a:spcAft>
              <a:defRPr sz="4400">
                <a:solidFill>
                  <a:schemeClr val="tx1"/>
                </a:solidFill>
                <a:latin charset="0" typeface="Calibri"/>
                <a:ea charset="0" typeface="ＭＳ Ｐゴシック"/>
                <a:cs charset="0" typeface="ＭＳ Ｐゴシック"/>
              </a:defRPr>
            </a:lvl7pPr>
            <a:lvl8pPr algn="ctr" defTabSz="457200" eaLnBrk="1" fontAlgn="base" hangingPunct="1" marL="1371600" rtl="0">
              <a:spcBef>
                <a:spcPct val="0"/>
              </a:spcBef>
              <a:spcAft>
                <a:spcPct val="0"/>
              </a:spcAft>
              <a:defRPr sz="4400">
                <a:solidFill>
                  <a:schemeClr val="tx1"/>
                </a:solidFill>
                <a:latin charset="0" typeface="Calibri"/>
                <a:ea charset="0" typeface="ＭＳ Ｐゴシック"/>
                <a:cs charset="0" typeface="ＭＳ Ｐゴシック"/>
              </a:defRPr>
            </a:lvl8pPr>
            <a:lvl9pPr algn="ctr" defTabSz="457200" eaLnBrk="1" fontAlgn="base" hangingPunct="1" marL="1828800" rtl="0">
              <a:spcBef>
                <a:spcPct val="0"/>
              </a:spcBef>
              <a:spcAft>
                <a:spcPct val="0"/>
              </a:spcAft>
              <a:defRPr sz="4400">
                <a:solidFill>
                  <a:schemeClr val="tx1"/>
                </a:solidFill>
                <a:latin charset="0" typeface="Calibri"/>
                <a:ea charset="0" typeface="ＭＳ Ｐゴシック"/>
                <a:cs charset="0" typeface="ＭＳ Ｐゴシック"/>
              </a:defRPr>
            </a:lvl9pPr>
          </a:lstStyle>
          <a:p>
            <a:r>
              <a:rPr dirty="0" lang="en-US" sz="3000">
                <a:latin charset="0" panose="02040503050406030204" pitchFamily="18" typeface="Cambria"/>
                <a:ea charset="0" panose="02040503050406030204" pitchFamily="18" typeface="Cambria"/>
              </a:rPr>
              <a:t>What happened to the US Survey Foot?</a:t>
            </a:r>
          </a:p>
        </p:txBody>
      </p:sp>
      <p:pic>
        <p:nvPicPr>
          <p:cNvPr id="2" name="Picture 1">
            <a:extLst>
              <a:ext uri="{FF2B5EF4-FFF2-40B4-BE49-F238E27FC236}">
                <a16:creationId xmlns:a16="http://schemas.microsoft.com/office/drawing/2014/main" id="{697096CC-3180-4911-8FE4-323B542AD233}"/>
              </a:ext>
            </a:extLst>
          </p:cNvPr>
          <p:cNvPicPr>
            <a:picLocks noChangeAspect="1"/>
          </p:cNvPicPr>
          <p:nvPr/>
        </p:nvPicPr>
        <p:blipFill>
          <a:blip r:embed="rId3"/>
          <a:stretch>
            <a:fillRect/>
          </a:stretch>
        </p:blipFill>
        <p:spPr>
          <a:xfrm>
            <a:off x="5760357" y="1995666"/>
            <a:ext cx="2871264" cy="3123683"/>
          </a:xfrm>
          <a:prstGeom prst="rect">
            <a:avLst/>
          </a:prstGeom>
        </p:spPr>
      </p:pic>
      <p:pic>
        <p:nvPicPr>
          <p:cNvPr id="4" name="Picture 3">
            <a:extLst>
              <a:ext uri="{FF2B5EF4-FFF2-40B4-BE49-F238E27FC236}">
                <a16:creationId xmlns:a16="http://schemas.microsoft.com/office/drawing/2014/main" id="{BA3C00B0-868E-4B55-B4AB-1A7DFD26D41A}"/>
              </a:ext>
            </a:extLst>
          </p:cNvPr>
          <p:cNvPicPr>
            <a:picLocks noChangeAspect="1"/>
          </p:cNvPicPr>
          <p:nvPr/>
        </p:nvPicPr>
        <p:blipFill rotWithShape="1">
          <a:blip r:embed="rId4"/>
          <a:srcRect r="75"/>
          <a:stretch/>
        </p:blipFill>
        <p:spPr>
          <a:xfrm>
            <a:off x="5557345" y="1397974"/>
            <a:ext cx="3429000" cy="597692"/>
          </a:xfrm>
          <a:prstGeom prst="rect">
            <a:avLst/>
          </a:prstGeom>
        </p:spPr>
      </p:pic>
    </p:spTree>
    <p:extLst>
      <p:ext uri="{BB962C8B-B14F-4D97-AF65-F5344CB8AC3E}">
        <p14:creationId xmlns:p14="http://schemas.microsoft.com/office/powerpoint/2010/main" val="625355902"/>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xEl>
                                              <p:pRg end="4" st="4"/>
                                            </p:txEl>
                                          </p:spTgt>
                                        </p:tgtEl>
                                        <p:attrNameLst>
                                          <p:attrName>style.visibility</p:attrName>
                                        </p:attrNameLst>
                                      </p:cBhvr>
                                      <p:to>
                                        <p:strVal val="visible"/>
                                      </p:to>
                                    </p:set>
                                    <p:animEffect filter="fade" transition="in">
                                      <p:cBhvr>
                                        <p:cTn dur="500" id="7"/>
                                        <p:tgtEl>
                                          <p:spTgt spid="3">
                                            <p:txEl>
                                              <p:pRg end="4" st="4"/>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3A8-C02A-4DFB-B0C5-DFA27715E804}"/>
              </a:ext>
            </a:extLst>
          </p:cNvPr>
          <p:cNvSpPr>
            <a:spLocks noGrp="1"/>
          </p:cNvSpPr>
          <p:nvPr>
            <p:ph type="title"/>
          </p:nvPr>
        </p:nvSpPr>
        <p:spPr>
          <a:xfrm>
            <a:off x="0" y="205979"/>
            <a:ext cx="9144000" cy="857250"/>
          </a:xfrm>
        </p:spPr>
        <p:txBody>
          <a:bodyPr>
            <a:normAutofit/>
          </a:bodyPr>
          <a:lstStyle/>
          <a:p>
            <a:r>
              <a:rPr lang="en-US" dirty="0">
                <a:ea typeface="Cambria" panose="02040503050406030204" pitchFamily="18" charset="0"/>
              </a:rPr>
              <a:t>What should you be doing now?</a:t>
            </a:r>
            <a:endParaRPr lang="en-US" dirty="0"/>
          </a:p>
        </p:txBody>
      </p:sp>
      <p:sp>
        <p:nvSpPr>
          <p:cNvPr id="3" name="Content Placeholder 2">
            <a:extLst>
              <a:ext uri="{FF2B5EF4-FFF2-40B4-BE49-F238E27FC236}">
                <a16:creationId xmlns:a16="http://schemas.microsoft.com/office/drawing/2014/main" id="{A03EFAB0-F502-4E9F-8923-5350B3D2C280}"/>
              </a:ext>
            </a:extLst>
          </p:cNvPr>
          <p:cNvSpPr>
            <a:spLocks noGrp="1"/>
          </p:cNvSpPr>
          <p:nvPr>
            <p:ph idx="1"/>
          </p:nvPr>
        </p:nvSpPr>
        <p:spPr>
          <a:xfrm>
            <a:off x="126124" y="946148"/>
            <a:ext cx="8915400" cy="3943350"/>
          </a:xfrm>
        </p:spPr>
        <p:txBody>
          <a:bodyPr>
            <a:noAutofit/>
          </a:bodyPr>
          <a:lstStyle/>
          <a:p>
            <a:r>
              <a:rPr lang="en-US" sz="2800" dirty="0"/>
              <a:t>Ask the right questions</a:t>
            </a:r>
          </a:p>
          <a:p>
            <a:pPr lvl="1"/>
            <a:r>
              <a:rPr lang="en-US" sz="2000" dirty="0"/>
              <a:t>Does state law specify US Foot for SPCS83?</a:t>
            </a:r>
          </a:p>
          <a:p>
            <a:pPr lvl="2"/>
            <a:r>
              <a:rPr lang="en-US" sz="1800" dirty="0"/>
              <a:t>40 states do that we know of</a:t>
            </a:r>
          </a:p>
          <a:p>
            <a:pPr lvl="1"/>
            <a:r>
              <a:rPr lang="en-US" sz="2000" dirty="0"/>
              <a:t>Does it specify US Foot for boundary surveys?  (Does that matter?)</a:t>
            </a:r>
          </a:p>
          <a:p>
            <a:pPr lvl="2"/>
            <a:r>
              <a:rPr lang="en-US" sz="1800" dirty="0"/>
              <a:t>We’re not tracking that, it’s not NSRS-related</a:t>
            </a:r>
          </a:p>
          <a:p>
            <a:r>
              <a:rPr lang="en-US" sz="2800" dirty="0"/>
              <a:t>Prepare for this along with new datums</a:t>
            </a:r>
          </a:p>
          <a:p>
            <a:pPr lvl="1"/>
            <a:r>
              <a:rPr lang="en-US" sz="2400" dirty="0" err="1"/>
              <a:t>GeoBoard</a:t>
            </a:r>
            <a:r>
              <a:rPr lang="en-US" sz="2400" dirty="0"/>
              <a:t> Geodetic Working Group</a:t>
            </a:r>
          </a:p>
          <a:p>
            <a:pPr lvl="2"/>
            <a:r>
              <a:rPr lang="en-US" sz="2000" dirty="0"/>
              <a:t>Anyone always welcome to any meeting/discussion</a:t>
            </a:r>
          </a:p>
          <a:p>
            <a:pPr lvl="2"/>
            <a:r>
              <a:rPr lang="en-US" sz="2000" dirty="0"/>
              <a:t>Update Monday evening is that it will likely be un-opposed</a:t>
            </a:r>
          </a:p>
        </p:txBody>
      </p:sp>
    </p:spTree>
    <p:extLst>
      <p:ext uri="{BB962C8B-B14F-4D97-AF65-F5344CB8AC3E}">
        <p14:creationId xmlns:p14="http://schemas.microsoft.com/office/powerpoint/2010/main" val="14558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0DC25-DC71-46D8-8B24-21F1F769CB37}"/>
              </a:ext>
            </a:extLst>
          </p:cNvPr>
          <p:cNvPicPr>
            <a:picLocks noChangeAspect="1"/>
          </p:cNvPicPr>
          <p:nvPr/>
        </p:nvPicPr>
        <p:blipFill rotWithShape="1">
          <a:blip r:embed="rId3"/>
          <a:srcRect b="153" l="93" r="41" t="83"/>
          <a:stretch/>
        </p:blipFill>
        <p:spPr>
          <a:xfrm>
            <a:off x="1140822" y="528598"/>
            <a:ext cx="6858000" cy="4614902"/>
          </a:xfrm>
          <a:prstGeom prst="rect">
            <a:avLst/>
          </a:prstGeom>
        </p:spPr>
      </p:pic>
      <p:sp>
        <p:nvSpPr>
          <p:cNvPr id="6" name="Title 1"/>
          <p:cNvSpPr>
            <a:spLocks noGrp="1"/>
          </p:cNvSpPr>
          <p:nvPr>
            <p:ph idx="4294967295" type="title"/>
          </p:nvPr>
        </p:nvSpPr>
        <p:spPr>
          <a:xfrm>
            <a:off x="1143000" y="-184150"/>
            <a:ext cx="6858000" cy="857250"/>
          </a:xfrm>
        </p:spPr>
        <p:txBody>
          <a:bodyPr/>
          <a:lstStyle/>
          <a:p>
            <a:r>
              <a:rPr b="1" dirty="0" err="1" lang="en-US" sz="3600"/>
              <a:t>KeyNetGPS</a:t>
            </a:r>
            <a:r>
              <a:rPr b="1" dirty="0" lang="en-US" sz="3600"/>
              <a:t> CORS Network</a:t>
            </a:r>
          </a:p>
        </p:txBody>
      </p:sp>
      <p:sp>
        <p:nvSpPr>
          <p:cNvPr id="5" name="Freeform: Shape 4">
            <a:extLst>
              <a:ext uri="{FF2B5EF4-FFF2-40B4-BE49-F238E27FC236}">
                <a16:creationId xmlns:a16="http://schemas.microsoft.com/office/drawing/2014/main" id="{32065714-0A58-43AC-9F2C-DD6982A844D2}"/>
              </a:ext>
            </a:extLst>
          </p:cNvPr>
          <p:cNvSpPr/>
          <p:nvPr/>
        </p:nvSpPr>
        <p:spPr>
          <a:xfrm>
            <a:off x="1469892" y="2839064"/>
            <a:ext cx="1192192" cy="1498936"/>
          </a:xfrm>
          <a:custGeom>
            <a:avLst/>
            <a:gdLst>
              <a:gd fmla="*/ 744015 w 1589589" name="connsiteX0"/>
              <a:gd fmla="*/ 68826 h 1998581" name="connsiteY0"/>
              <a:gd fmla="*/ 744015 w 1589589" name="connsiteX1"/>
              <a:gd fmla="*/ 68826 h 1998581" name="connsiteY1"/>
              <a:gd fmla="*/ 370389 w 1589589" name="connsiteX2"/>
              <a:gd fmla="*/ 88490 h 1998581" name="connsiteY2"/>
              <a:gd fmla="*/ 301563 w 1589589" name="connsiteX3"/>
              <a:gd fmla="*/ 108155 h 1998581" name="connsiteY3"/>
              <a:gd fmla="*/ 242570 w 1589589" name="connsiteX4"/>
              <a:gd fmla="*/ 117987 h 1998581" name="connsiteY4"/>
              <a:gd fmla="*/ 134415 w 1589589" name="connsiteX5"/>
              <a:gd fmla="*/ 167148 h 1998581" name="connsiteY5"/>
              <a:gd fmla="*/ 45925 w 1589589" name="connsiteX6"/>
              <a:gd fmla="*/ 206477 h 1998581" name="connsiteY6"/>
              <a:gd fmla="*/ 16428 w 1589589" name="connsiteX7"/>
              <a:gd fmla="*/ 235974 h 1998581" name="connsiteY7"/>
              <a:gd fmla="*/ 16428 w 1589589" name="connsiteX8"/>
              <a:gd fmla="*/ 471948 h 1998581" name="connsiteY8"/>
              <a:gd fmla="*/ 55757 w 1589589" name="connsiteX9"/>
              <a:gd fmla="*/ 570271 h 1998581" name="connsiteY9"/>
              <a:gd fmla="*/ 75421 w 1589589" name="connsiteX10"/>
              <a:gd fmla="*/ 599768 h 1998581" name="connsiteY10"/>
              <a:gd fmla="*/ 95086 w 1589589" name="connsiteX11"/>
              <a:gd fmla="*/ 639097 h 1998581" name="connsiteY11"/>
              <a:gd fmla="*/ 124583 w 1589589" name="connsiteX12"/>
              <a:gd fmla="*/ 737419 h 1998581" name="connsiteY12"/>
              <a:gd fmla="*/ 144247 w 1589589" name="connsiteX13"/>
              <a:gd fmla="*/ 943897 h 1998581" name="connsiteY13"/>
              <a:gd fmla="*/ 154079 w 1589589" name="connsiteX14"/>
              <a:gd fmla="*/ 973393 h 1998581" name="connsiteY14"/>
              <a:gd fmla="*/ 163912 w 1589589" name="connsiteX15"/>
              <a:gd fmla="*/ 1101213 h 1998581" name="connsiteY15"/>
              <a:gd fmla="*/ 193408 w 1589589" name="connsiteX16"/>
              <a:gd fmla="*/ 1160206 h 1998581" name="connsiteY16"/>
              <a:gd fmla="*/ 213073 w 1589589" name="connsiteX17"/>
              <a:gd fmla="*/ 1219200 h 1998581" name="connsiteY17"/>
              <a:gd fmla="*/ 232737 w 1589589" name="connsiteX18"/>
              <a:gd fmla="*/ 1278193 h 1998581" name="connsiteY18"/>
              <a:gd fmla="*/ 242570 w 1589589" name="connsiteX19"/>
              <a:gd fmla="*/ 1307690 h 1998581" name="connsiteY19"/>
              <a:gd fmla="*/ 262234 w 1589589" name="connsiteX20"/>
              <a:gd fmla="*/ 1337187 h 1998581" name="connsiteY20"/>
              <a:gd fmla="*/ 272066 w 1589589" name="connsiteX21"/>
              <a:gd fmla="*/ 1376516 h 1998581" name="connsiteY21"/>
              <a:gd fmla="*/ 281899 w 1589589" name="connsiteX22"/>
              <a:gd fmla="*/ 1425677 h 1998581" name="connsiteY22"/>
              <a:gd fmla="*/ 291731 w 1589589" name="connsiteX23"/>
              <a:gd fmla="*/ 1455174 h 1998581" name="connsiteY23"/>
              <a:gd fmla="*/ 311396 w 1589589" name="connsiteX24"/>
              <a:gd fmla="*/ 1533832 h 1998581" name="connsiteY24"/>
              <a:gd fmla="*/ 311396 w 1589589" name="connsiteX25"/>
              <a:gd fmla="*/ 1533832 h 1998581" name="connsiteY25"/>
              <a:gd fmla="*/ 340892 w 1589589" name="connsiteX26"/>
              <a:gd fmla="*/ 1641987 h 1998581" name="connsiteY26"/>
              <a:gd fmla="*/ 350725 w 1589589" name="connsiteX27"/>
              <a:gd fmla="*/ 1671484 h 1998581" name="connsiteY27"/>
              <a:gd fmla="*/ 360557 w 1589589" name="connsiteX28"/>
              <a:gd fmla="*/ 1700980 h 1998581" name="connsiteY28"/>
              <a:gd fmla="*/ 399886 w 1589589" name="connsiteX29"/>
              <a:gd fmla="*/ 1759974 h 1998581" name="connsiteY29"/>
              <a:gd fmla="*/ 439215 w 1589589" name="connsiteX30"/>
              <a:gd fmla="*/ 1818968 h 1998581" name="connsiteY30"/>
              <a:gd fmla="*/ 458879 w 1589589" name="connsiteX31"/>
              <a:gd fmla="*/ 1848464 h 1998581" name="connsiteY31"/>
              <a:gd fmla="*/ 488376 w 1589589" name="connsiteX32"/>
              <a:gd fmla="*/ 1887793 h 1998581" name="connsiteY32"/>
              <a:gd fmla="*/ 527705 w 1589589" name="connsiteX33"/>
              <a:gd fmla="*/ 1946787 h 1998581" name="connsiteY33"/>
              <a:gd fmla="*/ 586699 w 1589589" name="connsiteX34"/>
              <a:gd fmla="*/ 1966451 h 1998581" name="connsiteY34"/>
              <a:gd fmla="*/ 704686 w 1589589" name="connsiteX35"/>
              <a:gd fmla="*/ 1986116 h 1998581" name="connsiteY35"/>
              <a:gd fmla="*/ 911163 w 1589589" name="connsiteX36"/>
              <a:gd fmla="*/ 1946787 h 1998581" name="connsiteY36"/>
              <a:gd fmla="*/ 920996 w 1589589" name="connsiteX37"/>
              <a:gd fmla="*/ 1877961 h 1998581" name="connsiteY37"/>
              <a:gd fmla="*/ 930828 w 1589589" name="connsiteX38"/>
              <a:gd fmla="*/ 1848464 h 1998581" name="connsiteY38"/>
              <a:gd fmla="*/ 940660 w 1589589" name="connsiteX39"/>
              <a:gd fmla="*/ 1691148 h 1998581" name="connsiteY39"/>
              <a:gd fmla="*/ 960325 w 1589589" name="connsiteX40"/>
              <a:gd fmla="*/ 1592826 h 1998581" name="connsiteY40"/>
              <a:gd fmla="*/ 970157 w 1589589" name="connsiteX41"/>
              <a:gd fmla="*/ 1445342 h 1998581" name="connsiteY41"/>
              <a:gd fmla="*/ 989821 w 1589589" name="connsiteX42"/>
              <a:gd fmla="*/ 1386348 h 1998581" name="connsiteY42"/>
              <a:gd fmla="*/ 999654 w 1589589" name="connsiteX43"/>
              <a:gd fmla="*/ 1238864 h 1998581" name="connsiteY43"/>
              <a:gd fmla="*/ 1029150 w 1589589" name="connsiteX44"/>
              <a:gd fmla="*/ 1140542 h 1998581" name="connsiteY44"/>
              <a:gd fmla="*/ 1048815 w 1589589" name="connsiteX45"/>
              <a:gd fmla="*/ 1071716 h 1998581" name="connsiteY45"/>
              <a:gd fmla="*/ 1058647 w 1589589" name="connsiteX46"/>
              <a:gd fmla="*/ 1042219 h 1998581" name="connsiteY46"/>
              <a:gd fmla="*/ 1127473 w 1589589" name="connsiteX47"/>
              <a:gd fmla="*/ 953729 h 1998581" name="connsiteY47"/>
              <a:gd fmla="*/ 1137305 w 1589589" name="connsiteX48"/>
              <a:gd fmla="*/ 914400 h 1998581" name="connsiteY48"/>
              <a:gd fmla="*/ 1147137 w 1589589" name="connsiteX49"/>
              <a:gd fmla="*/ 884903 h 1998581" name="connsiteY49"/>
              <a:gd fmla="*/ 1196299 w 1589589" name="connsiteX50"/>
              <a:gd fmla="*/ 747251 h 1998581" name="connsiteY50"/>
              <a:gd fmla="*/ 1225796 w 1589589" name="connsiteX51"/>
              <a:gd fmla="*/ 737419 h 1998581" name="connsiteY51"/>
              <a:gd fmla="*/ 1284789 w 1589589" name="connsiteX52"/>
              <a:gd fmla="*/ 678426 h 1998581" name="connsiteY52"/>
              <a:gd fmla="*/ 1314286 w 1589589" name="connsiteX53"/>
              <a:gd fmla="*/ 648929 h 1998581" name="connsiteY53"/>
              <a:gd fmla="*/ 1343783 w 1589589" name="connsiteX54"/>
              <a:gd fmla="*/ 639097 h 1998581" name="connsiteY54"/>
              <a:gd fmla="*/ 1432273 w 1589589" name="connsiteX55"/>
              <a:gd fmla="*/ 560439 h 1998581" name="connsiteY55"/>
              <a:gd fmla="*/ 1451937 w 1589589" name="connsiteX56"/>
              <a:gd fmla="*/ 530942 h 1998581" name="connsiteY56"/>
              <a:gd fmla="*/ 1501099 w 1589589" name="connsiteX57"/>
              <a:gd fmla="*/ 481780 h 1998581" name="connsiteY57"/>
              <a:gd fmla="*/ 1510931 w 1589589" name="connsiteX58"/>
              <a:gd fmla="*/ 452284 h 1998581" name="connsiteY58"/>
              <a:gd fmla="*/ 1550260 w 1589589" name="connsiteX59"/>
              <a:gd fmla="*/ 393290 h 1998581" name="connsiteY59"/>
              <a:gd fmla="*/ 1560092 w 1589589" name="connsiteX60"/>
              <a:gd fmla="*/ 304800 h 1998581" name="connsiteY60"/>
              <a:gd fmla="*/ 1579757 w 1589589" name="connsiteX61"/>
              <a:gd fmla="*/ 245806 h 1998581" name="connsiteY61"/>
              <a:gd fmla="*/ 1589589 w 1589589" name="connsiteX62"/>
              <a:gd fmla="*/ 216309 h 1998581" name="connsiteY62"/>
              <a:gd fmla="*/ 1579757 w 1589589" name="connsiteX63"/>
              <a:gd fmla="*/ 88490 h 1998581" name="connsiteY63"/>
              <a:gd fmla="*/ 1550260 w 1589589" name="connsiteX64"/>
              <a:gd fmla="*/ 78658 h 1998581" name="connsiteY64"/>
              <a:gd fmla="*/ 1520763 w 1589589" name="connsiteX65"/>
              <a:gd fmla="*/ 58993 h 1998581" name="connsiteY65"/>
              <a:gd fmla="*/ 1412608 w 1589589" name="connsiteX66"/>
              <a:gd fmla="*/ 39329 h 1998581" name="connsiteY66"/>
              <a:gd fmla="*/ 1206131 w 1589589" name="connsiteX67"/>
              <a:gd fmla="*/ 19664 h 1998581" name="connsiteY67"/>
              <a:gd fmla="*/ 1147137 w 1589589" name="connsiteX68"/>
              <a:gd fmla="*/ 9832 h 1998581" name="connsiteY68"/>
              <a:gd fmla="*/ 1078312 w 1589589" name="connsiteX69"/>
              <a:gd fmla="*/ 0 h 1998581" name="connsiteY69"/>
              <a:gd fmla="*/ 822673 w 1589589" name="connsiteX70"/>
              <a:gd fmla="*/ 9832 h 1998581" name="connsiteY70"/>
              <a:gd fmla="*/ 812841 w 1589589" name="connsiteX71"/>
              <a:gd fmla="*/ 39329 h 1998581" name="connsiteY71"/>
              <a:gd fmla="*/ 744015 w 1589589" name="connsiteX72"/>
              <a:gd fmla="*/ 68826 h 1998581" name="connsiteY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b="b" l="l" r="r" t="t"/>
            <a:pathLst>
              <a:path h="1998581" w="1589589">
                <a:moveTo>
                  <a:pt x="744015" y="68826"/>
                </a:moveTo>
                <a:lnTo>
                  <a:pt x="744015" y="68826"/>
                </a:lnTo>
                <a:cubicBezTo>
                  <a:pt x="653961" y="72161"/>
                  <a:pt x="480231" y="73845"/>
                  <a:pt x="370389" y="88490"/>
                </a:cubicBezTo>
                <a:cubicBezTo>
                  <a:pt x="316844" y="95629"/>
                  <a:pt x="347071" y="98042"/>
                  <a:pt x="301563" y="108155"/>
                </a:cubicBezTo>
                <a:cubicBezTo>
                  <a:pt x="282102" y="112480"/>
                  <a:pt x="262031" y="113662"/>
                  <a:pt x="242570" y="117987"/>
                </a:cubicBezTo>
                <a:cubicBezTo>
                  <a:pt x="195936" y="128350"/>
                  <a:pt x="192155" y="147901"/>
                  <a:pt x="134415" y="167148"/>
                </a:cubicBezTo>
                <a:cubicBezTo>
                  <a:pt x="91543" y="181439"/>
                  <a:pt x="77087" y="180509"/>
                  <a:pt x="45925" y="206477"/>
                </a:cubicBezTo>
                <a:cubicBezTo>
                  <a:pt x="35243" y="215379"/>
                  <a:pt x="26260" y="226142"/>
                  <a:pt x="16428" y="235974"/>
                </a:cubicBezTo>
                <a:cubicBezTo>
                  <a:pt x="-7386" y="331231"/>
                  <a:pt x="-3480" y="299411"/>
                  <a:pt x="16428" y="471948"/>
                </a:cubicBezTo>
                <a:cubicBezTo>
                  <a:pt x="19341" y="497194"/>
                  <a:pt x="41944" y="546098"/>
                  <a:pt x="55757" y="570271"/>
                </a:cubicBezTo>
                <a:cubicBezTo>
                  <a:pt x="61620" y="580531"/>
                  <a:pt x="69558" y="589508"/>
                  <a:pt x="75421" y="599768"/>
                </a:cubicBezTo>
                <a:cubicBezTo>
                  <a:pt x="82693" y="612494"/>
                  <a:pt x="89642" y="625488"/>
                  <a:pt x="95086" y="639097"/>
                </a:cubicBezTo>
                <a:cubicBezTo>
                  <a:pt x="111042" y="678986"/>
                  <a:pt x="114926" y="698793"/>
                  <a:pt x="124583" y="737419"/>
                </a:cubicBezTo>
                <a:cubicBezTo>
                  <a:pt x="128860" y="797293"/>
                  <a:pt x="131540" y="880362"/>
                  <a:pt x="144247" y="943897"/>
                </a:cubicBezTo>
                <a:cubicBezTo>
                  <a:pt x="146279" y="954060"/>
                  <a:pt x="150802" y="963561"/>
                  <a:pt x="154079" y="973393"/>
                </a:cubicBezTo>
                <a:cubicBezTo>
                  <a:pt x="157357" y="1016000"/>
                  <a:pt x="158612" y="1058810"/>
                  <a:pt x="163912" y="1101213"/>
                </a:cubicBezTo>
                <a:cubicBezTo>
                  <a:pt x="168589" y="1138628"/>
                  <a:pt x="178134" y="1125839"/>
                  <a:pt x="193408" y="1160206"/>
                </a:cubicBezTo>
                <a:cubicBezTo>
                  <a:pt x="201827" y="1179148"/>
                  <a:pt x="206518" y="1199535"/>
                  <a:pt x="213073" y="1219200"/>
                </a:cubicBezTo>
                <a:lnTo>
                  <a:pt x="232737" y="1278193"/>
                </a:lnTo>
                <a:cubicBezTo>
                  <a:pt x="236015" y="1288025"/>
                  <a:pt x="236821" y="1299066"/>
                  <a:pt x="242570" y="1307690"/>
                </a:cubicBezTo>
                <a:lnTo>
                  <a:pt x="262234" y="1337187"/>
                </a:lnTo>
                <a:cubicBezTo>
                  <a:pt x="265511" y="1350297"/>
                  <a:pt x="269135" y="1363325"/>
                  <a:pt x="272066" y="1376516"/>
                </a:cubicBezTo>
                <a:cubicBezTo>
                  <a:pt x="275691" y="1392830"/>
                  <a:pt x="277846" y="1409464"/>
                  <a:pt x="281899" y="1425677"/>
                </a:cubicBezTo>
                <a:cubicBezTo>
                  <a:pt x="284413" y="1435732"/>
                  <a:pt x="289004" y="1445175"/>
                  <a:pt x="291731" y="1455174"/>
                </a:cubicBezTo>
                <a:cubicBezTo>
                  <a:pt x="298842" y="1481248"/>
                  <a:pt x="304841" y="1507613"/>
                  <a:pt x="311396" y="1533832"/>
                </a:cubicBezTo>
                <a:lnTo>
                  <a:pt x="311396" y="1533832"/>
                </a:lnTo>
                <a:cubicBezTo>
                  <a:pt x="325292" y="1603314"/>
                  <a:pt x="315945" y="1567145"/>
                  <a:pt x="340892" y="1641987"/>
                </a:cubicBezTo>
                <a:lnTo>
                  <a:pt x="350725" y="1671484"/>
                </a:lnTo>
                <a:cubicBezTo>
                  <a:pt x="354002" y="1681316"/>
                  <a:pt x="354808" y="1692357"/>
                  <a:pt x="360557" y="1700980"/>
                </a:cubicBezTo>
                <a:lnTo>
                  <a:pt x="399886" y="1759974"/>
                </a:lnTo>
                <a:cubicBezTo>
                  <a:pt x="417165" y="1811811"/>
                  <a:pt x="398298" y="1769868"/>
                  <a:pt x="439215" y="1818968"/>
                </a:cubicBezTo>
                <a:cubicBezTo>
                  <a:pt x="446780" y="1828046"/>
                  <a:pt x="452011" y="1838848"/>
                  <a:pt x="458879" y="1848464"/>
                </a:cubicBezTo>
                <a:cubicBezTo>
                  <a:pt x="468404" y="1861799"/>
                  <a:pt x="478979" y="1874368"/>
                  <a:pt x="488376" y="1887793"/>
                </a:cubicBezTo>
                <a:cubicBezTo>
                  <a:pt x="501929" y="1907155"/>
                  <a:pt x="505284" y="1939314"/>
                  <a:pt x="527705" y="1946787"/>
                </a:cubicBezTo>
                <a:cubicBezTo>
                  <a:pt x="547370" y="1953342"/>
                  <a:pt x="566373" y="1962386"/>
                  <a:pt x="586699" y="1966451"/>
                </a:cubicBezTo>
                <a:cubicBezTo>
                  <a:pt x="658585" y="1980829"/>
                  <a:pt x="619316" y="1973921"/>
                  <a:pt x="704686" y="1986116"/>
                </a:cubicBezTo>
                <a:cubicBezTo>
                  <a:pt x="833434" y="1979679"/>
                  <a:pt x="892934" y="2037929"/>
                  <a:pt x="911163" y="1946787"/>
                </a:cubicBezTo>
                <a:cubicBezTo>
                  <a:pt x="915708" y="1924062"/>
                  <a:pt x="916451" y="1900686"/>
                  <a:pt x="920996" y="1877961"/>
                </a:cubicBezTo>
                <a:cubicBezTo>
                  <a:pt x="923029" y="1867798"/>
                  <a:pt x="927551" y="1858296"/>
                  <a:pt x="930828" y="1848464"/>
                </a:cubicBezTo>
                <a:cubicBezTo>
                  <a:pt x="934105" y="1796025"/>
                  <a:pt x="934637" y="1743343"/>
                  <a:pt x="940660" y="1691148"/>
                </a:cubicBezTo>
                <a:cubicBezTo>
                  <a:pt x="944491" y="1657945"/>
                  <a:pt x="960325" y="1592826"/>
                  <a:pt x="960325" y="1592826"/>
                </a:cubicBezTo>
                <a:cubicBezTo>
                  <a:pt x="963602" y="1543665"/>
                  <a:pt x="963189" y="1494117"/>
                  <a:pt x="970157" y="1445342"/>
                </a:cubicBezTo>
                <a:cubicBezTo>
                  <a:pt x="973088" y="1424822"/>
                  <a:pt x="989821" y="1386348"/>
                  <a:pt x="989821" y="1386348"/>
                </a:cubicBezTo>
                <a:cubicBezTo>
                  <a:pt x="993099" y="1337187"/>
                  <a:pt x="994496" y="1287864"/>
                  <a:pt x="999654" y="1238864"/>
                </a:cubicBezTo>
                <a:cubicBezTo>
                  <a:pt x="1001940" y="1217146"/>
                  <a:pt x="1024499" y="1154496"/>
                  <a:pt x="1029150" y="1140542"/>
                </a:cubicBezTo>
                <a:cubicBezTo>
                  <a:pt x="1052728" y="1069810"/>
                  <a:pt x="1024121" y="1158148"/>
                  <a:pt x="1048815" y="1071716"/>
                </a:cubicBezTo>
                <a:cubicBezTo>
                  <a:pt x="1051662" y="1061751"/>
                  <a:pt x="1053614" y="1051279"/>
                  <a:pt x="1058647" y="1042219"/>
                </a:cubicBezTo>
                <a:cubicBezTo>
                  <a:pt x="1088047" y="989298"/>
                  <a:pt x="1091644" y="989558"/>
                  <a:pt x="1127473" y="953729"/>
                </a:cubicBezTo>
                <a:cubicBezTo>
                  <a:pt x="1130750" y="940619"/>
                  <a:pt x="1133593" y="927393"/>
                  <a:pt x="1137305" y="914400"/>
                </a:cubicBezTo>
                <a:cubicBezTo>
                  <a:pt x="1140152" y="904435"/>
                  <a:pt x="1145283" y="895100"/>
                  <a:pt x="1147137" y="884903"/>
                </a:cubicBezTo>
                <a:cubicBezTo>
                  <a:pt x="1152447" y="855697"/>
                  <a:pt x="1148980" y="763023"/>
                  <a:pt x="1196299" y="747251"/>
                </a:cubicBezTo>
                <a:lnTo>
                  <a:pt x="1225796" y="737419"/>
                </a:lnTo>
                <a:lnTo>
                  <a:pt x="1284789" y="678426"/>
                </a:lnTo>
                <a:cubicBezTo>
                  <a:pt x="1294621" y="668594"/>
                  <a:pt x="1301094" y="653326"/>
                  <a:pt x="1314286" y="648929"/>
                </a:cubicBezTo>
                <a:lnTo>
                  <a:pt x="1343783" y="639097"/>
                </a:lnTo>
                <a:cubicBezTo>
                  <a:pt x="1411132" y="571747"/>
                  <a:pt x="1379637" y="595529"/>
                  <a:pt x="1432273" y="560439"/>
                </a:cubicBezTo>
                <a:cubicBezTo>
                  <a:pt x="1438828" y="550607"/>
                  <a:pt x="1443581" y="539298"/>
                  <a:pt x="1451937" y="530942"/>
                </a:cubicBezTo>
                <a:cubicBezTo>
                  <a:pt x="1517489" y="465389"/>
                  <a:pt x="1448656" y="560443"/>
                  <a:pt x="1501099" y="481780"/>
                </a:cubicBezTo>
                <a:cubicBezTo>
                  <a:pt x="1504376" y="471948"/>
                  <a:pt x="1505898" y="461344"/>
                  <a:pt x="1510931" y="452284"/>
                </a:cubicBezTo>
                <a:cubicBezTo>
                  <a:pt x="1522409" y="431624"/>
                  <a:pt x="1550260" y="393290"/>
                  <a:pt x="1550260" y="393290"/>
                </a:cubicBezTo>
                <a:cubicBezTo>
                  <a:pt x="1553537" y="363793"/>
                  <a:pt x="1554272" y="333902"/>
                  <a:pt x="1560092" y="304800"/>
                </a:cubicBezTo>
                <a:cubicBezTo>
                  <a:pt x="1564157" y="284474"/>
                  <a:pt x="1573202" y="265471"/>
                  <a:pt x="1579757" y="245806"/>
                </a:cubicBezTo>
                <a:lnTo>
                  <a:pt x="1589589" y="216309"/>
                </a:lnTo>
                <a:cubicBezTo>
                  <a:pt x="1586312" y="173703"/>
                  <a:pt x="1591496" y="129578"/>
                  <a:pt x="1579757" y="88490"/>
                </a:cubicBezTo>
                <a:cubicBezTo>
                  <a:pt x="1576910" y="78525"/>
                  <a:pt x="1559530" y="83293"/>
                  <a:pt x="1550260" y="78658"/>
                </a:cubicBezTo>
                <a:cubicBezTo>
                  <a:pt x="1539691" y="73373"/>
                  <a:pt x="1531332" y="64278"/>
                  <a:pt x="1520763" y="58993"/>
                </a:cubicBezTo>
                <a:cubicBezTo>
                  <a:pt x="1490451" y="43837"/>
                  <a:pt x="1439719" y="42718"/>
                  <a:pt x="1412608" y="39329"/>
                </a:cubicBezTo>
                <a:cubicBezTo>
                  <a:pt x="1323409" y="9596"/>
                  <a:pt x="1414273" y="37010"/>
                  <a:pt x="1206131" y="19664"/>
                </a:cubicBezTo>
                <a:cubicBezTo>
                  <a:pt x="1186264" y="18008"/>
                  <a:pt x="1166841" y="12863"/>
                  <a:pt x="1147137" y="9832"/>
                </a:cubicBezTo>
                <a:cubicBezTo>
                  <a:pt x="1124232" y="6308"/>
                  <a:pt x="1101254" y="3277"/>
                  <a:pt x="1078312" y="0"/>
                </a:cubicBezTo>
                <a:cubicBezTo>
                  <a:pt x="993099" y="3277"/>
                  <a:pt x="907028" y="-2665"/>
                  <a:pt x="822673" y="9832"/>
                </a:cubicBezTo>
                <a:cubicBezTo>
                  <a:pt x="812421" y="11351"/>
                  <a:pt x="820170" y="32000"/>
                  <a:pt x="812841" y="39329"/>
                </a:cubicBezTo>
                <a:cubicBezTo>
                  <a:pt x="805512" y="46658"/>
                  <a:pt x="755486" y="63910"/>
                  <a:pt x="744015" y="68826"/>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2" name="Freeform: Shape 31">
            <a:extLst>
              <a:ext uri="{FF2B5EF4-FFF2-40B4-BE49-F238E27FC236}">
                <a16:creationId xmlns:a16="http://schemas.microsoft.com/office/drawing/2014/main" id="{18AE31E8-05C5-4CC0-BF80-6A67CBC94846}"/>
              </a:ext>
            </a:extLst>
          </p:cNvPr>
          <p:cNvSpPr/>
          <p:nvPr/>
        </p:nvSpPr>
        <p:spPr>
          <a:xfrm>
            <a:off x="1267451" y="1297858"/>
            <a:ext cx="1284020" cy="1114580"/>
          </a:xfrm>
          <a:custGeom>
            <a:avLst/>
            <a:gdLst>
              <a:gd fmla="*/ 355176 w 1712027" name="connsiteX0"/>
              <a:gd fmla="*/ 1484671 h 1486107" name="connsiteY0"/>
              <a:gd fmla="*/ 355176 w 1712027" name="connsiteX1"/>
              <a:gd fmla="*/ 1484671 h 1486107" name="connsiteY1"/>
              <a:gd fmla="*/ 433834 w 1712027" name="connsiteX2"/>
              <a:gd fmla="*/ 1415846 h 1486107" name="connsiteY2"/>
              <a:gd fmla="*/ 463331 w 1712027" name="connsiteX3"/>
              <a:gd fmla="*/ 1376517 h 1486107" name="connsiteY3"/>
              <a:gd fmla="*/ 492827 w 1712027" name="connsiteX4"/>
              <a:gd fmla="*/ 1356852 h 1486107" name="connsiteY4"/>
              <a:gd fmla="*/ 522324 w 1712027" name="connsiteX5"/>
              <a:gd fmla="*/ 1327355 h 1486107" name="connsiteY5"/>
              <a:gd fmla="*/ 610814 w 1712027" name="connsiteX6"/>
              <a:gd fmla="*/ 1258529 h 1486107" name="connsiteY6"/>
              <a:gd fmla="*/ 650143 w 1712027" name="connsiteX7"/>
              <a:gd fmla="*/ 1229033 h 1486107" name="connsiteY7"/>
              <a:gd fmla="*/ 679640 w 1712027" name="connsiteX8"/>
              <a:gd fmla="*/ 1209368 h 1486107" name="connsiteY8"/>
              <a:gd fmla="*/ 728801 w 1712027" name="connsiteX9"/>
              <a:gd fmla="*/ 1170039 h 1486107" name="connsiteY9"/>
              <a:gd fmla="*/ 758298 w 1712027" name="connsiteX10"/>
              <a:gd fmla="*/ 1140542 h 1486107" name="connsiteY10"/>
              <a:gd fmla="*/ 797627 w 1712027" name="connsiteX11"/>
              <a:gd fmla="*/ 1120878 h 1486107" name="connsiteY11"/>
              <a:gd fmla="*/ 836956 w 1712027" name="connsiteX12"/>
              <a:gd fmla="*/ 1091381 h 1486107" name="connsiteY12"/>
              <a:gd fmla="*/ 915614 w 1712027" name="connsiteX13"/>
              <a:gd fmla="*/ 1042220 h 1486107" name="connsiteY13"/>
              <a:gd fmla="*/ 945111 w 1712027" name="connsiteX14"/>
              <a:gd fmla="*/ 1022555 h 1486107" name="connsiteY14"/>
              <a:gd fmla="*/ 984440 w 1712027" name="connsiteX15"/>
              <a:gd fmla="*/ 993058 h 1486107" name="connsiteY15"/>
              <a:gd fmla="*/ 1023769 w 1712027" name="connsiteX16"/>
              <a:gd fmla="*/ 983226 h 1486107" name="connsiteY16"/>
              <a:gd fmla="*/ 1043434 w 1712027" name="connsiteX17"/>
              <a:gd fmla="*/ 953729 h 1486107" name="connsiteY17"/>
              <a:gd fmla="*/ 1102427 w 1712027" name="connsiteX18"/>
              <a:gd fmla="*/ 914400 h 1486107" name="connsiteY18"/>
              <a:gd fmla="*/ 1122092 w 1712027" name="connsiteX19"/>
              <a:gd fmla="*/ 884904 h 1486107" name="connsiteY19"/>
              <a:gd fmla="*/ 1181085 w 1712027" name="connsiteX20"/>
              <a:gd fmla="*/ 865239 h 1486107" name="connsiteY20"/>
              <a:gd fmla="*/ 1220414 w 1712027" name="connsiteX21"/>
              <a:gd fmla="*/ 835742 h 1486107" name="connsiteY21"/>
              <a:gd fmla="*/ 1299072 w 1712027" name="connsiteX22"/>
              <a:gd fmla="*/ 786581 h 1486107" name="connsiteY22"/>
              <a:gd fmla="*/ 1318737 w 1712027" name="connsiteX23"/>
              <a:gd fmla="*/ 757084 h 1486107" name="connsiteY23"/>
              <a:gd fmla="*/ 1377731 w 1712027" name="connsiteX24"/>
              <a:gd fmla="*/ 717755 h 1486107" name="connsiteY24"/>
              <a:gd fmla="*/ 1407227 w 1712027" name="connsiteX25"/>
              <a:gd fmla="*/ 688258 h 1486107" name="connsiteY25"/>
              <a:gd fmla="*/ 1426892 w 1712027" name="connsiteX26"/>
              <a:gd fmla="*/ 658762 h 1486107" name="connsiteY26"/>
              <a:gd fmla="*/ 1456389 w 1712027" name="connsiteX27"/>
              <a:gd fmla="*/ 648929 h 1486107" name="connsiteY27"/>
              <a:gd fmla="*/ 1515382 w 1712027" name="connsiteX28"/>
              <a:gd fmla="*/ 609600 h 1486107" name="connsiteY28"/>
              <a:gd fmla="*/ 1574376 w 1712027" name="connsiteX29"/>
              <a:gd fmla="*/ 570271 h 1486107" name="connsiteY29"/>
              <a:gd fmla="*/ 1603872 w 1712027" name="connsiteX30"/>
              <a:gd fmla="*/ 540775 h 1486107" name="connsiteY30"/>
              <a:gd fmla="*/ 1613705 w 1712027" name="connsiteX31"/>
              <a:gd fmla="*/ 511278 h 1486107" name="connsiteY31"/>
              <a:gd fmla="*/ 1653034 w 1712027" name="connsiteX32"/>
              <a:gd fmla="*/ 452284 h 1486107" name="connsiteY32"/>
              <a:gd fmla="*/ 1692363 w 1712027" name="connsiteX33"/>
              <a:gd fmla="*/ 314633 h 1486107" name="connsiteY33"/>
              <a:gd fmla="*/ 1702195 w 1712027" name="connsiteX34"/>
              <a:gd fmla="*/ 285136 h 1486107" name="connsiteY34"/>
              <a:gd fmla="*/ 1712027 w 1712027" name="connsiteX35"/>
              <a:gd fmla="*/ 255639 h 1486107" name="connsiteY35"/>
              <a:gd fmla="*/ 1702195 w 1712027" name="connsiteX36"/>
              <a:gd fmla="*/ 176981 h 1486107" name="connsiteY36"/>
              <a:gd fmla="*/ 1672698 w 1712027" name="connsiteX37"/>
              <a:gd fmla="*/ 147484 h 1486107" name="connsiteY37"/>
              <a:gd fmla="*/ 1623537 w 1712027" name="connsiteX38"/>
              <a:gd fmla="*/ 108155 h 1486107" name="connsiteY38"/>
              <a:gd fmla="*/ 1603872 w 1712027" name="connsiteX39"/>
              <a:gd fmla="*/ 78658 h 1486107" name="connsiteY39"/>
              <a:gd fmla="*/ 1544879 w 1712027" name="connsiteX40"/>
              <a:gd fmla="*/ 58994 h 1486107" name="connsiteY40"/>
              <a:gd fmla="*/ 1485885 w 1712027" name="connsiteX41"/>
              <a:gd fmla="*/ 19665 h 1486107" name="connsiteY41"/>
              <a:gd fmla="*/ 1328569 w 1712027" name="connsiteX42"/>
              <a:gd fmla="*/ 0 h 1486107" name="connsiteY42"/>
              <a:gd fmla="*/ 728801 w 1712027" name="connsiteX43"/>
              <a:gd fmla="*/ 9833 h 1486107" name="connsiteY43"/>
              <a:gd fmla="*/ 581318 w 1712027" name="connsiteX44"/>
              <a:gd fmla="*/ 29497 h 1486107" name="connsiteY44"/>
              <a:gd fmla="*/ 551821 w 1712027" name="connsiteX45"/>
              <a:gd fmla="*/ 49162 h 1486107" name="connsiteY45"/>
              <a:gd fmla="*/ 473163 w 1712027" name="connsiteX46"/>
              <a:gd fmla="*/ 78658 h 1486107" name="connsiteY46"/>
              <a:gd fmla="*/ 384672 w 1712027" name="connsiteX47"/>
              <a:gd fmla="*/ 147484 h 1486107" name="connsiteY47"/>
              <a:gd fmla="*/ 355176 w 1712027" name="connsiteX48"/>
              <a:gd fmla="*/ 167149 h 1486107" name="connsiteY48"/>
              <a:gd fmla="*/ 335511 w 1712027" name="connsiteX49"/>
              <a:gd fmla="*/ 196646 h 1486107" name="connsiteY49"/>
              <a:gd fmla="*/ 266685 w 1712027" name="connsiteX50"/>
              <a:gd fmla="*/ 235975 h 1486107" name="connsiteY50"/>
              <a:gd fmla="*/ 227356 w 1712027" name="connsiteX51"/>
              <a:gd fmla="*/ 304800 h 1486107" name="connsiteY51"/>
              <a:gd fmla="*/ 178195 w 1712027" name="connsiteX52"/>
              <a:gd fmla="*/ 353962 h 1486107" name="connsiteY52"/>
              <a:gd fmla="*/ 148698 w 1712027" name="connsiteX53"/>
              <a:gd fmla="*/ 422788 h 1486107" name="connsiteY53"/>
              <a:gd fmla="*/ 99537 w 1712027" name="connsiteX54"/>
              <a:gd fmla="*/ 491613 h 1486107" name="connsiteY54"/>
              <a:gd fmla="*/ 60208 w 1712027" name="connsiteX55"/>
              <a:gd fmla="*/ 589936 h 1486107" name="connsiteY55"/>
              <a:gd fmla="*/ 30711 w 1712027" name="connsiteX56"/>
              <a:gd fmla="*/ 668594 h 1486107" name="connsiteY56"/>
              <a:gd fmla="*/ 11047 w 1712027" name="connsiteX57"/>
              <a:gd fmla="*/ 747252 h 1486107" name="connsiteY57"/>
              <a:gd fmla="*/ 1214 w 1712027" name="connsiteX58"/>
              <a:gd fmla="*/ 786581 h 1486107" name="connsiteY58"/>
              <a:gd fmla="*/ 40543 w 1712027" name="connsiteX59"/>
              <a:gd fmla="*/ 1032388 h 1486107" name="connsiteY59"/>
              <a:gd fmla="*/ 70040 w 1712027" name="connsiteX60"/>
              <a:gd fmla="*/ 1061884 h 1486107" name="connsiteY60"/>
              <a:gd fmla="*/ 89705 w 1712027" name="connsiteX61"/>
              <a:gd fmla="*/ 1101213 h 1486107" name="connsiteY61"/>
              <a:gd fmla="*/ 119201 w 1712027" name="connsiteX62"/>
              <a:gd fmla="*/ 1120878 h 1486107" name="connsiteY62"/>
              <a:gd fmla="*/ 158531 w 1712027" name="connsiteX63"/>
              <a:gd fmla="*/ 1170039 h 1486107" name="connsiteY63"/>
              <a:gd fmla="*/ 207692 w 1712027" name="connsiteX64"/>
              <a:gd fmla="*/ 1238865 h 1486107" name="connsiteY64"/>
              <a:gd fmla="*/ 247021 w 1712027" name="connsiteX65"/>
              <a:gd fmla="*/ 1297858 h 1486107" name="connsiteY65"/>
              <a:gd fmla="*/ 306014 w 1712027" name="connsiteX66"/>
              <a:gd fmla="*/ 1337188 h 1486107" name="connsiteY66"/>
              <a:gd fmla="*/ 335511 w 1712027" name="connsiteX67"/>
              <a:gd fmla="*/ 1366684 h 1486107" name="connsiteY67"/>
              <a:gd fmla="*/ 394505 w 1712027" name="connsiteX68"/>
              <a:gd fmla="*/ 1376517 h 1486107" name="connsiteY68"/>
              <a:gd fmla="*/ 453498 w 1712027" name="connsiteX69"/>
              <a:gd fmla="*/ 1396181 h 1486107" name="connsiteY69"/>
              <a:gd fmla="*/ 384672 w 1712027" name="connsiteX70"/>
              <a:gd fmla="*/ 1484671 h 1486107" name="connsiteY70"/>
              <a:gd fmla="*/ 355176 w 1712027" name="connsiteX71"/>
              <a:gd fmla="*/ 1484671 h 1486107" name="connsiteY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b="b" l="l" r="r" t="t"/>
            <a:pathLst>
              <a:path h="1486107" w="1712027">
                <a:moveTo>
                  <a:pt x="355176" y="1484671"/>
                </a:moveTo>
                <a:lnTo>
                  <a:pt x="355176" y="1484671"/>
                </a:lnTo>
                <a:cubicBezTo>
                  <a:pt x="381395" y="1461729"/>
                  <a:pt x="409199" y="1440481"/>
                  <a:pt x="433834" y="1415846"/>
                </a:cubicBezTo>
                <a:cubicBezTo>
                  <a:pt x="445422" y="1404259"/>
                  <a:pt x="451744" y="1388105"/>
                  <a:pt x="463331" y="1376517"/>
                </a:cubicBezTo>
                <a:cubicBezTo>
                  <a:pt x="471687" y="1368161"/>
                  <a:pt x="483749" y="1364417"/>
                  <a:pt x="492827" y="1356852"/>
                </a:cubicBezTo>
                <a:cubicBezTo>
                  <a:pt x="503509" y="1347950"/>
                  <a:pt x="511642" y="1336257"/>
                  <a:pt x="522324" y="1327355"/>
                </a:cubicBezTo>
                <a:cubicBezTo>
                  <a:pt x="551031" y="1303432"/>
                  <a:pt x="581195" y="1281313"/>
                  <a:pt x="610814" y="1258529"/>
                </a:cubicBezTo>
                <a:cubicBezTo>
                  <a:pt x="623803" y="1248538"/>
                  <a:pt x="636508" y="1238123"/>
                  <a:pt x="650143" y="1229033"/>
                </a:cubicBezTo>
                <a:cubicBezTo>
                  <a:pt x="659975" y="1222478"/>
                  <a:pt x="670186" y="1216458"/>
                  <a:pt x="679640" y="1209368"/>
                </a:cubicBezTo>
                <a:cubicBezTo>
                  <a:pt x="696428" y="1196777"/>
                  <a:pt x="713008" y="1183858"/>
                  <a:pt x="728801" y="1170039"/>
                </a:cubicBezTo>
                <a:cubicBezTo>
                  <a:pt x="739266" y="1160882"/>
                  <a:pt x="746983" y="1148624"/>
                  <a:pt x="758298" y="1140542"/>
                </a:cubicBezTo>
                <a:cubicBezTo>
                  <a:pt x="770225" y="1132023"/>
                  <a:pt x="785198" y="1128646"/>
                  <a:pt x="797627" y="1120878"/>
                </a:cubicBezTo>
                <a:cubicBezTo>
                  <a:pt x="811523" y="1112193"/>
                  <a:pt x="823321" y="1100471"/>
                  <a:pt x="836956" y="1091381"/>
                </a:cubicBezTo>
                <a:cubicBezTo>
                  <a:pt x="862682" y="1074230"/>
                  <a:pt x="889888" y="1059371"/>
                  <a:pt x="915614" y="1042220"/>
                </a:cubicBezTo>
                <a:cubicBezTo>
                  <a:pt x="925446" y="1035665"/>
                  <a:pt x="935495" y="1029424"/>
                  <a:pt x="945111" y="1022555"/>
                </a:cubicBezTo>
                <a:cubicBezTo>
                  <a:pt x="958446" y="1013030"/>
                  <a:pt x="969783" y="1000387"/>
                  <a:pt x="984440" y="993058"/>
                </a:cubicBezTo>
                <a:cubicBezTo>
                  <a:pt x="996526" y="987015"/>
                  <a:pt x="1010659" y="986503"/>
                  <a:pt x="1023769" y="983226"/>
                </a:cubicBezTo>
                <a:cubicBezTo>
                  <a:pt x="1030324" y="973394"/>
                  <a:pt x="1034541" y="961511"/>
                  <a:pt x="1043434" y="953729"/>
                </a:cubicBezTo>
                <a:cubicBezTo>
                  <a:pt x="1061220" y="938166"/>
                  <a:pt x="1102427" y="914400"/>
                  <a:pt x="1102427" y="914400"/>
                </a:cubicBezTo>
                <a:cubicBezTo>
                  <a:pt x="1108982" y="904568"/>
                  <a:pt x="1112071" y="891167"/>
                  <a:pt x="1122092" y="884904"/>
                </a:cubicBezTo>
                <a:cubicBezTo>
                  <a:pt x="1139669" y="873918"/>
                  <a:pt x="1181085" y="865239"/>
                  <a:pt x="1181085" y="865239"/>
                </a:cubicBezTo>
                <a:cubicBezTo>
                  <a:pt x="1194195" y="855407"/>
                  <a:pt x="1206518" y="844427"/>
                  <a:pt x="1220414" y="835742"/>
                </a:cubicBezTo>
                <a:cubicBezTo>
                  <a:pt x="1261955" y="809779"/>
                  <a:pt x="1261932" y="823721"/>
                  <a:pt x="1299072" y="786581"/>
                </a:cubicBezTo>
                <a:cubicBezTo>
                  <a:pt x="1307428" y="778225"/>
                  <a:pt x="1309844" y="764866"/>
                  <a:pt x="1318737" y="757084"/>
                </a:cubicBezTo>
                <a:cubicBezTo>
                  <a:pt x="1336523" y="741521"/>
                  <a:pt x="1361020" y="734467"/>
                  <a:pt x="1377731" y="717755"/>
                </a:cubicBezTo>
                <a:cubicBezTo>
                  <a:pt x="1387563" y="707923"/>
                  <a:pt x="1398325" y="698940"/>
                  <a:pt x="1407227" y="688258"/>
                </a:cubicBezTo>
                <a:cubicBezTo>
                  <a:pt x="1414792" y="679180"/>
                  <a:pt x="1417665" y="666144"/>
                  <a:pt x="1426892" y="658762"/>
                </a:cubicBezTo>
                <a:cubicBezTo>
                  <a:pt x="1434985" y="652288"/>
                  <a:pt x="1447329" y="653962"/>
                  <a:pt x="1456389" y="648929"/>
                </a:cubicBezTo>
                <a:cubicBezTo>
                  <a:pt x="1477048" y="637451"/>
                  <a:pt x="1495718" y="622710"/>
                  <a:pt x="1515382" y="609600"/>
                </a:cubicBezTo>
                <a:cubicBezTo>
                  <a:pt x="1515387" y="609597"/>
                  <a:pt x="1574372" y="570275"/>
                  <a:pt x="1574376" y="570271"/>
                </a:cubicBezTo>
                <a:lnTo>
                  <a:pt x="1603872" y="540775"/>
                </a:lnTo>
                <a:cubicBezTo>
                  <a:pt x="1607150" y="530943"/>
                  <a:pt x="1608672" y="520338"/>
                  <a:pt x="1613705" y="511278"/>
                </a:cubicBezTo>
                <a:cubicBezTo>
                  <a:pt x="1625183" y="490618"/>
                  <a:pt x="1653034" y="452284"/>
                  <a:pt x="1653034" y="452284"/>
                </a:cubicBezTo>
                <a:cubicBezTo>
                  <a:pt x="1677728" y="353507"/>
                  <a:pt x="1664149" y="399273"/>
                  <a:pt x="1692363" y="314633"/>
                </a:cubicBezTo>
                <a:lnTo>
                  <a:pt x="1702195" y="285136"/>
                </a:lnTo>
                <a:lnTo>
                  <a:pt x="1712027" y="255639"/>
                </a:lnTo>
                <a:cubicBezTo>
                  <a:pt x="1708750" y="229420"/>
                  <a:pt x="1711225" y="201814"/>
                  <a:pt x="1702195" y="176981"/>
                </a:cubicBezTo>
                <a:cubicBezTo>
                  <a:pt x="1697443" y="163913"/>
                  <a:pt x="1681600" y="158166"/>
                  <a:pt x="1672698" y="147484"/>
                </a:cubicBezTo>
                <a:cubicBezTo>
                  <a:pt x="1638488" y="106432"/>
                  <a:pt x="1671960" y="124297"/>
                  <a:pt x="1623537" y="108155"/>
                </a:cubicBezTo>
                <a:cubicBezTo>
                  <a:pt x="1616982" y="98323"/>
                  <a:pt x="1613893" y="84921"/>
                  <a:pt x="1603872" y="78658"/>
                </a:cubicBezTo>
                <a:cubicBezTo>
                  <a:pt x="1586295" y="67672"/>
                  <a:pt x="1544879" y="58994"/>
                  <a:pt x="1544879" y="58994"/>
                </a:cubicBezTo>
                <a:cubicBezTo>
                  <a:pt x="1525214" y="45884"/>
                  <a:pt x="1509336" y="22597"/>
                  <a:pt x="1485885" y="19665"/>
                </a:cubicBezTo>
                <a:lnTo>
                  <a:pt x="1328569" y="0"/>
                </a:lnTo>
                <a:lnTo>
                  <a:pt x="728801" y="9833"/>
                </a:lnTo>
                <a:cubicBezTo>
                  <a:pt x="623945" y="12706"/>
                  <a:pt x="642093" y="9239"/>
                  <a:pt x="581318" y="29497"/>
                </a:cubicBezTo>
                <a:cubicBezTo>
                  <a:pt x="571486" y="36052"/>
                  <a:pt x="562683" y="44507"/>
                  <a:pt x="551821" y="49162"/>
                </a:cubicBezTo>
                <a:cubicBezTo>
                  <a:pt x="496580" y="72837"/>
                  <a:pt x="526414" y="41792"/>
                  <a:pt x="473163" y="78658"/>
                </a:cubicBezTo>
                <a:cubicBezTo>
                  <a:pt x="442439" y="99928"/>
                  <a:pt x="415764" y="126755"/>
                  <a:pt x="384672" y="147484"/>
                </a:cubicBezTo>
                <a:lnTo>
                  <a:pt x="355176" y="167149"/>
                </a:lnTo>
                <a:cubicBezTo>
                  <a:pt x="348621" y="176981"/>
                  <a:pt x="343867" y="188290"/>
                  <a:pt x="335511" y="196646"/>
                </a:cubicBezTo>
                <a:cubicBezTo>
                  <a:pt x="321615" y="210541"/>
                  <a:pt x="282105" y="228265"/>
                  <a:pt x="266685" y="235975"/>
                </a:cubicBezTo>
                <a:cubicBezTo>
                  <a:pt x="253575" y="258917"/>
                  <a:pt x="243210" y="283661"/>
                  <a:pt x="227356" y="304800"/>
                </a:cubicBezTo>
                <a:cubicBezTo>
                  <a:pt x="213451" y="323340"/>
                  <a:pt x="191050" y="334679"/>
                  <a:pt x="178195" y="353962"/>
                </a:cubicBezTo>
                <a:cubicBezTo>
                  <a:pt x="164350" y="374730"/>
                  <a:pt x="161082" y="401117"/>
                  <a:pt x="148698" y="422788"/>
                </a:cubicBezTo>
                <a:cubicBezTo>
                  <a:pt x="134710" y="447266"/>
                  <a:pt x="113525" y="467135"/>
                  <a:pt x="99537" y="491613"/>
                </a:cubicBezTo>
                <a:cubicBezTo>
                  <a:pt x="71798" y="540156"/>
                  <a:pt x="75508" y="549137"/>
                  <a:pt x="60208" y="589936"/>
                </a:cubicBezTo>
                <a:cubicBezTo>
                  <a:pt x="50270" y="616437"/>
                  <a:pt x="38152" y="641310"/>
                  <a:pt x="30711" y="668594"/>
                </a:cubicBezTo>
                <a:cubicBezTo>
                  <a:pt x="23600" y="694668"/>
                  <a:pt x="17602" y="721033"/>
                  <a:pt x="11047" y="747252"/>
                </a:cubicBezTo>
                <a:lnTo>
                  <a:pt x="1214" y="786581"/>
                </a:lnTo>
                <a:cubicBezTo>
                  <a:pt x="8121" y="924708"/>
                  <a:pt x="-21589" y="949545"/>
                  <a:pt x="40543" y="1032388"/>
                </a:cubicBezTo>
                <a:cubicBezTo>
                  <a:pt x="48886" y="1043512"/>
                  <a:pt x="60208" y="1052052"/>
                  <a:pt x="70040" y="1061884"/>
                </a:cubicBezTo>
                <a:cubicBezTo>
                  <a:pt x="76595" y="1074994"/>
                  <a:pt x="80322" y="1089953"/>
                  <a:pt x="89705" y="1101213"/>
                </a:cubicBezTo>
                <a:cubicBezTo>
                  <a:pt x="97270" y="1110291"/>
                  <a:pt x="111819" y="1111651"/>
                  <a:pt x="119201" y="1120878"/>
                </a:cubicBezTo>
                <a:cubicBezTo>
                  <a:pt x="173473" y="1188719"/>
                  <a:pt x="74004" y="1113689"/>
                  <a:pt x="158531" y="1170039"/>
                </a:cubicBezTo>
                <a:cubicBezTo>
                  <a:pt x="222431" y="1265892"/>
                  <a:pt x="122366" y="1116971"/>
                  <a:pt x="207692" y="1238865"/>
                </a:cubicBezTo>
                <a:cubicBezTo>
                  <a:pt x="221245" y="1258226"/>
                  <a:pt x="227357" y="1284748"/>
                  <a:pt x="247021" y="1297858"/>
                </a:cubicBezTo>
                <a:cubicBezTo>
                  <a:pt x="266685" y="1310968"/>
                  <a:pt x="289302" y="1320477"/>
                  <a:pt x="306014" y="1337188"/>
                </a:cubicBezTo>
                <a:cubicBezTo>
                  <a:pt x="315846" y="1347020"/>
                  <a:pt x="322805" y="1361037"/>
                  <a:pt x="335511" y="1366684"/>
                </a:cubicBezTo>
                <a:cubicBezTo>
                  <a:pt x="353729" y="1374781"/>
                  <a:pt x="375164" y="1371682"/>
                  <a:pt x="394505" y="1376517"/>
                </a:cubicBezTo>
                <a:cubicBezTo>
                  <a:pt x="414614" y="1381544"/>
                  <a:pt x="453498" y="1396181"/>
                  <a:pt x="453498" y="1396181"/>
                </a:cubicBezTo>
                <a:cubicBezTo>
                  <a:pt x="384437" y="1442222"/>
                  <a:pt x="396427" y="1414144"/>
                  <a:pt x="384672" y="1484671"/>
                </a:cubicBezTo>
                <a:cubicBezTo>
                  <a:pt x="384133" y="1487904"/>
                  <a:pt x="360092" y="1484671"/>
                  <a:pt x="355176" y="14846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
        <p:nvSpPr>
          <p:cNvPr id="34" name="Freeform: Shape 33">
            <a:extLst>
              <a:ext uri="{FF2B5EF4-FFF2-40B4-BE49-F238E27FC236}">
                <a16:creationId xmlns:a16="http://schemas.microsoft.com/office/drawing/2014/main" id="{2996B193-D992-4855-AE1C-94F626A7CB36}"/>
              </a:ext>
            </a:extLst>
          </p:cNvPr>
          <p:cNvSpPr/>
          <p:nvPr/>
        </p:nvSpPr>
        <p:spPr>
          <a:xfrm>
            <a:off x="2455607" y="1511710"/>
            <a:ext cx="2706329" cy="2551471"/>
          </a:xfrm>
          <a:custGeom>
            <a:avLst/>
            <a:gdLst>
              <a:gd fmla="*/ 2792361 w 3608439" name="connsiteX0"/>
              <a:gd fmla="*/ 3401961 h 3401961" name="connsiteY0"/>
              <a:gd fmla="*/ 2792361 w 3608439" name="connsiteX1"/>
              <a:gd fmla="*/ 3401961 h 3401961" name="connsiteY1"/>
              <a:gd fmla="*/ 2880852 w 3608439" name="connsiteX2"/>
              <a:gd fmla="*/ 3392129 h 3401961" name="connsiteY2"/>
              <a:gd fmla="*/ 2910348 w 3608439" name="connsiteX3"/>
              <a:gd fmla="*/ 3382297 h 3401961" name="connsiteY3"/>
              <a:gd fmla="*/ 3038168 w 3608439" name="connsiteX4"/>
              <a:gd fmla="*/ 3372464 h 3401961" name="connsiteY4"/>
              <a:gd fmla="*/ 3215148 w 3608439" name="connsiteX5"/>
              <a:gd fmla="*/ 3342968 h 3401961" name="connsiteY5"/>
              <a:gd fmla="*/ 3303639 w 3608439" name="connsiteX6"/>
              <a:gd fmla="*/ 3313471 h 3401961" name="connsiteY6"/>
              <a:gd fmla="*/ 3333135 w 3608439" name="connsiteX7"/>
              <a:gd fmla="*/ 3303639 h 3401961" name="connsiteY7"/>
              <a:gd fmla="*/ 3392129 w 3608439" name="connsiteX8"/>
              <a:gd fmla="*/ 3293806 h 3401961" name="connsiteY8"/>
              <a:gd fmla="*/ 3451123 w 3608439" name="connsiteX9"/>
              <a:gd fmla="*/ 3274142 h 3401961" name="connsiteY9"/>
              <a:gd fmla="*/ 3510116 w 3608439" name="connsiteX10"/>
              <a:gd fmla="*/ 3234813 h 3401961" name="connsiteY10"/>
              <a:gd fmla="*/ 3559277 w 3608439" name="connsiteX11"/>
              <a:gd fmla="*/ 3185652 h 3401961" name="connsiteY11"/>
              <a:gd fmla="*/ 3569110 w 3608439" name="connsiteX12"/>
              <a:gd fmla="*/ 3116826 h 3401961" name="connsiteY12"/>
              <a:gd fmla="*/ 3588774 w 3608439" name="connsiteX13"/>
              <a:gd fmla="*/ 3028335 h 3401961" name="connsiteY13"/>
              <a:gd fmla="*/ 3608439 w 3608439" name="connsiteX14"/>
              <a:gd fmla="*/ 2949677 h 3401961" name="connsiteY14"/>
              <a:gd fmla="*/ 3598606 w 3608439" name="connsiteX15"/>
              <a:gd fmla="*/ 2674374 h 3401961" name="connsiteY15"/>
              <a:gd fmla="*/ 3578942 w 3608439" name="connsiteX16"/>
              <a:gd fmla="*/ 2644877 h 3401961" name="connsiteY16"/>
              <a:gd fmla="*/ 3569110 w 3608439" name="connsiteX17"/>
              <a:gd fmla="*/ 2615381 h 3401961" name="connsiteY17"/>
              <a:gd fmla="*/ 3529781 w 3608439" name="connsiteX18"/>
              <a:gd fmla="*/ 2585884 h 3401961" name="connsiteY18"/>
              <a:gd fmla="*/ 3500284 w 3608439" name="connsiteX19"/>
              <a:gd fmla="*/ 2556387 h 3401961" name="connsiteY19"/>
              <a:gd fmla="*/ 3411793 w 3608439" name="connsiteX20"/>
              <a:gd fmla="*/ 2507226 h 3401961" name="connsiteY20"/>
              <a:gd fmla="*/ 3352800 w 3608439" name="connsiteX21"/>
              <a:gd fmla="*/ 2467897 h 3401961" name="connsiteY21"/>
              <a:gd fmla="*/ 3274142 w 3608439" name="connsiteX22"/>
              <a:gd fmla="*/ 2438400 h 3401961" name="connsiteY22"/>
              <a:gd fmla="*/ 3244645 w 3608439" name="connsiteX23"/>
              <a:gd fmla="*/ 2408903 h 3401961" name="connsiteY23"/>
              <a:gd fmla="*/ 3205316 w 3608439" name="connsiteX24"/>
              <a:gd fmla="*/ 2379406 h 3401961" name="connsiteY24"/>
              <a:gd fmla="*/ 3175819 w 3608439" name="connsiteX25"/>
              <a:gd fmla="*/ 2359742 h 3401961" name="connsiteY25"/>
              <a:gd fmla="*/ 3116826 w 3608439" name="connsiteX26"/>
              <a:gd fmla="*/ 2310581 h 3401961" name="connsiteY26"/>
              <a:gd fmla="*/ 3057832 w 3608439" name="connsiteX27"/>
              <a:gd fmla="*/ 2251587 h 3401961" name="connsiteY27"/>
              <a:gd fmla="*/ 2949677 w 3608439" name="connsiteX28"/>
              <a:gd fmla="*/ 2163097 h 3401961" name="connsiteY28"/>
              <a:gd fmla="*/ 2871019 w 3608439" name="connsiteX29"/>
              <a:gd fmla="*/ 2094271 h 3401961" name="connsiteY29"/>
              <a:gd fmla="*/ 2841523 w 3608439" name="connsiteX30"/>
              <a:gd fmla="*/ 2064774 h 3401961" name="connsiteY30"/>
              <a:gd fmla="*/ 2812026 w 3608439" name="connsiteX31"/>
              <a:gd fmla="*/ 2045110 h 3401961" name="connsiteY31"/>
              <a:gd fmla="*/ 2772697 w 3608439" name="connsiteX32"/>
              <a:gd fmla="*/ 2015613 h 3401961" name="connsiteY32"/>
              <a:gd fmla="*/ 2694039 w 3608439" name="connsiteX33"/>
              <a:gd fmla="*/ 1956619 h 3401961" name="connsiteY33"/>
              <a:gd fmla="*/ 2684206 w 3608439" name="connsiteX34"/>
              <a:gd fmla="*/ 1927122 h 3401961" name="connsiteY34"/>
              <a:gd fmla="*/ 2654710 w 3608439" name="connsiteX35"/>
              <a:gd fmla="*/ 1897626 h 3401961" name="connsiteY35"/>
              <a:gd fmla="*/ 2635045 w 3608439" name="connsiteX36"/>
              <a:gd fmla="*/ 1868129 h 3401961" name="connsiteY36"/>
              <a:gd fmla="*/ 2625213 w 3608439" name="connsiteX37"/>
              <a:gd fmla="*/ 1818968 h 3401961" name="connsiteY37"/>
              <a:gd fmla="*/ 2605548 w 3608439" name="connsiteX38"/>
              <a:gd fmla="*/ 1789471 h 3401961" name="connsiteY38"/>
              <a:gd fmla="*/ 2576052 w 3608439" name="connsiteX39"/>
              <a:gd fmla="*/ 1730477 h 3401961" name="connsiteY39"/>
              <a:gd fmla="*/ 2566219 w 3608439" name="connsiteX40"/>
              <a:gd fmla="*/ 1681316 h 3401961" name="connsiteY40"/>
              <a:gd fmla="*/ 2517058 w 3608439" name="connsiteX41"/>
              <a:gd fmla="*/ 1602658 h 3401961" name="connsiteY41"/>
              <a:gd fmla="*/ 2487561 w 3608439" name="connsiteX42"/>
              <a:gd fmla="*/ 1573161 h 3401961" name="connsiteY42"/>
              <a:gd fmla="*/ 2448232 w 3608439" name="connsiteX43"/>
              <a:gd fmla="*/ 1524000 h 3401961" name="connsiteY43"/>
              <a:gd fmla="*/ 2399071 w 3608439" name="connsiteX44"/>
              <a:gd fmla="*/ 1445342 h 3401961" name="connsiteY44"/>
              <a:gd fmla="*/ 2379406 w 3608439" name="connsiteX45"/>
              <a:gd fmla="*/ 1415845 h 3401961" name="connsiteY45"/>
              <a:gd fmla="*/ 2320413 w 3608439" name="connsiteX46"/>
              <a:gd fmla="*/ 1356852 h 3401961" name="connsiteY46"/>
              <a:gd fmla="*/ 2281084 w 3608439" name="connsiteX47"/>
              <a:gd fmla="*/ 1297858 h 3401961" name="connsiteY47"/>
              <a:gd fmla="*/ 2261419 w 3608439" name="connsiteX48"/>
              <a:gd fmla="*/ 1268361 h 3401961" name="connsiteY48"/>
              <a:gd fmla="*/ 2202426 w 3608439" name="connsiteX49"/>
              <a:gd fmla="*/ 1209368 h 3401961" name="connsiteY49"/>
              <a:gd fmla="*/ 2172929 w 3608439" name="connsiteX50"/>
              <a:gd fmla="*/ 1179871 h 3401961" name="connsiteY50"/>
              <a:gd fmla="*/ 2104103 w 3608439" name="connsiteX51"/>
              <a:gd fmla="*/ 1150374 h 3401961" name="connsiteY51"/>
              <a:gd fmla="*/ 2074606 w 3608439" name="connsiteX52"/>
              <a:gd fmla="*/ 1120877 h 3401961" name="connsiteY52"/>
              <a:gd fmla="*/ 2025445 w 3608439" name="connsiteX53"/>
              <a:gd fmla="*/ 1101213 h 3401961" name="connsiteY53"/>
              <a:gd fmla="*/ 1986116 w 3608439" name="connsiteX54"/>
              <a:gd fmla="*/ 1081548 h 3401961" name="connsiteY54"/>
              <a:gd fmla="*/ 1956619 w 3608439" name="connsiteX55"/>
              <a:gd fmla="*/ 1061884 h 3401961" name="connsiteY55"/>
              <a:gd fmla="*/ 1877961 w 3608439" name="connsiteX56"/>
              <a:gd fmla="*/ 1042219 h 3401961" name="connsiteY56"/>
              <a:gd fmla="*/ 1818968 w 3608439" name="connsiteX57"/>
              <a:gd fmla="*/ 1022555 h 3401961" name="connsiteY57"/>
              <a:gd fmla="*/ 1720645 w 3608439" name="connsiteX58"/>
              <a:gd fmla="*/ 993058 h 3401961" name="connsiteY58"/>
              <a:gd fmla="*/ 1691148 w 3608439" name="connsiteX59"/>
              <a:gd fmla="*/ 983226 h 3401961" name="connsiteY59"/>
              <a:gd fmla="*/ 1651819 w 3608439" name="connsiteX60"/>
              <a:gd fmla="*/ 963561 h 3401961" name="connsiteY60"/>
              <a:gd fmla="*/ 1573161 w 3608439" name="connsiteX61"/>
              <a:gd fmla="*/ 943897 h 3401961" name="connsiteY61"/>
              <a:gd fmla="*/ 1543664 w 3608439" name="connsiteX62"/>
              <a:gd fmla="*/ 934064 h 3401961" name="connsiteY62"/>
              <a:gd fmla="*/ 1474839 w 3608439" name="connsiteX63"/>
              <a:gd fmla="*/ 914400 h 3401961" name="connsiteY63"/>
              <a:gd fmla="*/ 1415845 w 3608439" name="connsiteX64"/>
              <a:gd fmla="*/ 865239 h 3401961" name="connsiteY64"/>
              <a:gd fmla="*/ 1386348 w 3608439" name="connsiteX65"/>
              <a:gd fmla="*/ 845574 h 3401961" name="connsiteY65"/>
              <a:gd fmla="*/ 1366684 w 3608439" name="connsiteX66"/>
              <a:gd fmla="*/ 816077 h 3401961" name="connsiteY66"/>
              <a:gd fmla="*/ 1337187 w 3608439" name="connsiteX67"/>
              <a:gd fmla="*/ 796413 h 3401961" name="connsiteY67"/>
              <a:gd fmla="*/ 1297858 w 3608439" name="connsiteX68"/>
              <a:gd fmla="*/ 737419 h 3401961" name="connsiteY68"/>
              <a:gd fmla="*/ 1268361 w 3608439" name="connsiteX69"/>
              <a:gd fmla="*/ 707922 h 3401961" name="connsiteY69"/>
              <a:gd fmla="*/ 1258529 w 3608439" name="connsiteX70"/>
              <a:gd fmla="*/ 678426 h 3401961" name="connsiteY70"/>
              <a:gd fmla="*/ 1199535 w 3608439" name="connsiteX71"/>
              <a:gd fmla="*/ 589935 h 3401961" name="connsiteY71"/>
              <a:gd fmla="*/ 1179871 w 3608439" name="connsiteX72"/>
              <a:gd fmla="*/ 560439 h 3401961" name="connsiteY72"/>
              <a:gd fmla="*/ 1160206 w 3608439" name="connsiteX73"/>
              <a:gd fmla="*/ 530942 h 3401961" name="connsiteY73"/>
              <a:gd fmla="*/ 1150374 w 3608439" name="connsiteX74"/>
              <a:gd fmla="*/ 501445 h 3401961" name="connsiteY74"/>
              <a:gd fmla="*/ 1111045 w 3608439" name="connsiteX75"/>
              <a:gd fmla="*/ 442452 h 3401961" name="connsiteY75"/>
              <a:gd fmla="*/ 1101213 w 3608439" name="connsiteX76"/>
              <a:gd fmla="*/ 412955 h 3401961" name="connsiteY76"/>
              <a:gd fmla="*/ 1081548 w 3608439" name="connsiteX77"/>
              <a:gd fmla="*/ 373626 h 3401961" name="connsiteY77"/>
              <a:gd fmla="*/ 1052052 w 3608439" name="connsiteX78"/>
              <a:gd fmla="*/ 304800 h 3401961" name="connsiteY78"/>
              <a:gd fmla="*/ 1022555 w 3608439" name="connsiteX79"/>
              <a:gd fmla="*/ 226142 h 3401961" name="connsiteY79"/>
              <a:gd fmla="*/ 993058 w 3608439" name="connsiteX80"/>
              <a:gd fmla="*/ 167148 h 3401961" name="connsiteY80"/>
              <a:gd fmla="*/ 963561 w 3608439" name="connsiteX81"/>
              <a:gd fmla="*/ 147484 h 3401961" name="connsiteY81"/>
              <a:gd fmla="*/ 914400 w 3608439" name="connsiteX82"/>
              <a:gd fmla="*/ 98322 h 3401961" name="connsiteY82"/>
              <a:gd fmla="*/ 884903 w 3608439" name="connsiteX83"/>
              <a:gd fmla="*/ 68826 h 3401961" name="connsiteY83"/>
              <a:gd fmla="*/ 825910 w 3608439" name="connsiteX84"/>
              <a:gd fmla="*/ 39329 h 3401961" name="connsiteY84"/>
              <a:gd fmla="*/ 796413 w 3608439" name="connsiteX85"/>
              <a:gd fmla="*/ 19664 h 3401961" name="connsiteY85"/>
              <a:gd fmla="*/ 717755 w 3608439" name="connsiteX86"/>
              <a:gd fmla="*/ 0 h 3401961" name="connsiteY86"/>
              <a:gd fmla="*/ 629264 w 3608439" name="connsiteX87"/>
              <a:gd fmla="*/ 9832 h 3401961" name="connsiteY87"/>
              <a:gd fmla="*/ 501445 w 3608439" name="connsiteX88"/>
              <a:gd fmla="*/ 49161 h 3401961" name="connsiteY88"/>
              <a:gd fmla="*/ 462116 w 3608439" name="connsiteX89"/>
              <a:gd fmla="*/ 68826 h 3401961" name="connsiteY89"/>
              <a:gd fmla="*/ 393290 w 3608439" name="connsiteX90"/>
              <a:gd fmla="*/ 88490 h 3401961" name="connsiteY90"/>
              <a:gd fmla="*/ 353961 w 3608439" name="connsiteX91"/>
              <a:gd fmla="*/ 108155 h 3401961" name="connsiteY91"/>
              <a:gd fmla="*/ 324464 w 3608439" name="connsiteX92"/>
              <a:gd fmla="*/ 137652 h 3401961" name="connsiteY92"/>
              <a:gd fmla="*/ 265471 w 3608439" name="connsiteX93"/>
              <a:gd fmla="*/ 167148 h 3401961" name="connsiteY93"/>
              <a:gd fmla="*/ 206477 w 3608439" name="connsiteX94"/>
              <a:gd fmla="*/ 216310 h 3401961" name="connsiteY94"/>
              <a:gd fmla="*/ 157316 w 3608439" name="connsiteX95"/>
              <a:gd fmla="*/ 265471 h 3401961" name="connsiteY95"/>
              <a:gd fmla="*/ 88490 w 3608439" name="connsiteX96"/>
              <a:gd fmla="*/ 344129 h 3401961" name="connsiteY96"/>
              <a:gd fmla="*/ 68826 w 3608439" name="connsiteX97"/>
              <a:gd fmla="*/ 373626 h 3401961" name="connsiteY97"/>
              <a:gd fmla="*/ 58993 w 3608439" name="connsiteX98"/>
              <a:gd fmla="*/ 403122 h 3401961" name="connsiteY98"/>
              <a:gd fmla="*/ 39329 w 3608439" name="connsiteX99"/>
              <a:gd fmla="*/ 432619 h 3401961" name="connsiteY99"/>
              <a:gd fmla="*/ 19664 w 3608439" name="connsiteX100"/>
              <a:gd fmla="*/ 511277 h 3401961" name="connsiteY100"/>
              <a:gd fmla="*/ 0 w 3608439" name="connsiteX101"/>
              <a:gd fmla="*/ 540774 h 3401961" name="connsiteY101"/>
              <a:gd fmla="*/ 9832 w 3608439" name="connsiteX102"/>
              <a:gd fmla="*/ 865239 h 3401961" name="connsiteY102"/>
              <a:gd fmla="*/ 29497 w 3608439" name="connsiteX103"/>
              <a:gd fmla="*/ 953729 h 3401961" name="connsiteY103"/>
              <a:gd fmla="*/ 58993 w 3608439" name="connsiteX104"/>
              <a:gd fmla="*/ 1002890 h 3401961" name="connsiteY104"/>
              <a:gd fmla="*/ 127819 w 3608439" name="connsiteX105"/>
              <a:gd fmla="*/ 1111045 h 3401961" name="connsiteY105"/>
              <a:gd fmla="*/ 176981 w 3608439" name="connsiteX106"/>
              <a:gd fmla="*/ 1140542 h 3401961" name="connsiteY106"/>
              <a:gd fmla="*/ 216310 w 3608439" name="connsiteX107"/>
              <a:gd fmla="*/ 1179871 h 3401961" name="connsiteY107"/>
              <a:gd fmla="*/ 294968 w 3608439" name="connsiteX108"/>
              <a:gd fmla="*/ 1219200 h 3401961" name="connsiteY108"/>
              <a:gd fmla="*/ 383458 w 3608439" name="connsiteX109"/>
              <a:gd fmla="*/ 1258529 h 3401961" name="connsiteY109"/>
              <a:gd fmla="*/ 550606 w 3608439" name="connsiteX110"/>
              <a:gd fmla="*/ 1307690 h 3401961" name="connsiteY110"/>
              <a:gd fmla="*/ 599768 w 3608439" name="connsiteX111"/>
              <a:gd fmla="*/ 1327355 h 3401961" name="connsiteY111"/>
              <a:gd fmla="*/ 639097 w 3608439" name="connsiteX112"/>
              <a:gd fmla="*/ 1337187 h 3401961" name="connsiteY112"/>
              <a:gd fmla="*/ 668593 w 3608439" name="connsiteX113"/>
              <a:gd fmla="*/ 1347019 h 3401961" name="connsiteY113"/>
              <a:gd fmla="*/ 747252 w 3608439" name="connsiteX114"/>
              <a:gd fmla="*/ 1376516 h 3401961" name="connsiteY114"/>
              <a:gd fmla="*/ 855406 w 3608439" name="connsiteX115"/>
              <a:gd fmla="*/ 1435510 h 3401961" name="connsiteY115"/>
              <a:gd fmla="*/ 875071 w 3608439" name="connsiteX116"/>
              <a:gd fmla="*/ 1465006 h 3401961" name="connsiteY116"/>
              <a:gd fmla="*/ 934064 w 3608439" name="connsiteX117"/>
              <a:gd fmla="*/ 1543664 h 3401961" name="connsiteY117"/>
              <a:gd fmla="*/ 1002890 w 3608439" name="connsiteX118"/>
              <a:gd fmla="*/ 1641987 h 3401961" name="connsiteY118"/>
              <a:gd fmla="*/ 1022555 w 3608439" name="connsiteX119"/>
              <a:gd fmla="*/ 1671484 h 3401961" name="connsiteY119"/>
              <a:gd fmla="*/ 1042219 w 3608439" name="connsiteX120"/>
              <a:gd fmla="*/ 1720645 h 3401961" name="connsiteY120"/>
              <a:gd fmla="*/ 1081548 w 3608439" name="connsiteX121"/>
              <a:gd fmla="*/ 1779639 h 3401961" name="connsiteY121"/>
              <a:gd fmla="*/ 1130710 w 3608439" name="connsiteX122"/>
              <a:gd fmla="*/ 1858297 h 3401961" name="connsiteY122"/>
              <a:gd fmla="*/ 1179871 w 3608439" name="connsiteX123"/>
              <a:gd fmla="*/ 1936955 h 3401961" name="connsiteY123"/>
              <a:gd fmla="*/ 1199535 w 3608439" name="connsiteX124"/>
              <a:gd fmla="*/ 1976284 h 3401961" name="connsiteY124"/>
              <a:gd fmla="*/ 1258529 w 3608439" name="connsiteX125"/>
              <a:gd fmla="*/ 2054942 h 3401961" name="connsiteY125"/>
              <a:gd fmla="*/ 1278193 w 3608439" name="connsiteX126"/>
              <a:gd fmla="*/ 2084439 h 3401961" name="connsiteY126"/>
              <a:gd fmla="*/ 1288026 w 3608439" name="connsiteX127"/>
              <a:gd fmla="*/ 2113935 h 3401961" name="connsiteY127"/>
              <a:gd fmla="*/ 1317523 w 3608439" name="connsiteX128"/>
              <a:gd fmla="*/ 2133600 h 3401961" name="connsiteY128"/>
              <a:gd fmla="*/ 1366684 w 3608439" name="connsiteX129"/>
              <a:gd fmla="*/ 2202426 h 3401961" name="connsiteY129"/>
              <a:gd fmla="*/ 1455174 w 3608439" name="connsiteX130"/>
              <a:gd fmla="*/ 2300748 h 3401961" name="connsiteY130"/>
              <a:gd fmla="*/ 1504335 w 3608439" name="connsiteX131"/>
              <a:gd fmla="*/ 2330245 h 3401961" name="connsiteY131"/>
              <a:gd fmla="*/ 1602658 w 3608439" name="connsiteX132"/>
              <a:gd fmla="*/ 2399071 h 3401961" name="connsiteY132"/>
              <a:gd fmla="*/ 1691148 w 3608439" name="connsiteX133"/>
              <a:gd fmla="*/ 2467897 h 3401961" name="connsiteY133"/>
              <a:gd fmla="*/ 1848464 w 3608439" name="connsiteX134"/>
              <a:gd fmla="*/ 2556387 h 3401961" name="connsiteY134"/>
              <a:gd fmla="*/ 1877961 w 3608439" name="connsiteX135"/>
              <a:gd fmla="*/ 2576052 h 3401961" name="connsiteY135"/>
              <a:gd fmla="*/ 1956619 w 3608439" name="connsiteX136"/>
              <a:gd fmla="*/ 2635045 h 3401961" name="connsiteY136"/>
              <a:gd fmla="*/ 2025445 w 3608439" name="connsiteX137"/>
              <a:gd fmla="*/ 2684206 h 3401961" name="connsiteY137"/>
              <a:gd fmla="*/ 2074606 w 3608439" name="connsiteX138"/>
              <a:gd fmla="*/ 2723535 h 3401961" name="connsiteY138"/>
              <a:gd fmla="*/ 2104103 w 3608439" name="connsiteX139"/>
              <a:gd fmla="*/ 2753032 h 3401961" name="connsiteY139"/>
              <a:gd fmla="*/ 2153264 w 3608439" name="connsiteX140"/>
              <a:gd fmla="*/ 2782529 h 3401961" name="connsiteY140"/>
              <a:gd fmla="*/ 2192593 w 3608439" name="connsiteX141"/>
              <a:gd fmla="*/ 2812026 h 3401961" name="connsiteY141"/>
              <a:gd fmla="*/ 2222090 w 3608439" name="connsiteX142"/>
              <a:gd fmla="*/ 2831690 h 3401961" name="connsiteY142"/>
              <a:gd fmla="*/ 2261419 w 3608439" name="connsiteX143"/>
              <a:gd fmla="*/ 2861187 h 3401961" name="connsiteY143"/>
              <a:gd fmla="*/ 2300748 w 3608439" name="connsiteX144"/>
              <a:gd fmla="*/ 2880852 h 3401961" name="connsiteY144"/>
              <a:gd fmla="*/ 2379406 w 3608439" name="connsiteX145"/>
              <a:gd fmla="*/ 2910348 h 3401961" name="connsiteY145"/>
              <a:gd fmla="*/ 2448232 w 3608439" name="connsiteX146"/>
              <a:gd fmla="*/ 2939845 h 3401961" name="connsiteY146"/>
              <a:gd fmla="*/ 2507226 w 3608439" name="connsiteX147"/>
              <a:gd fmla="*/ 2979174 h 3401961" name="connsiteY147"/>
              <a:gd fmla="*/ 2546555 w 3608439" name="connsiteX148"/>
              <a:gd fmla="*/ 2998839 h 3401961" name="connsiteY148"/>
              <a:gd fmla="*/ 2605548 w 3608439" name="connsiteX149"/>
              <a:gd fmla="*/ 3057832 h 3401961" name="connsiteY149"/>
              <a:gd fmla="*/ 2635045 w 3608439" name="connsiteX150"/>
              <a:gd fmla="*/ 3077497 h 3401961" name="connsiteY150"/>
              <a:gd fmla="*/ 2654710 w 3608439" name="connsiteX151"/>
              <a:gd fmla="*/ 3106993 h 3401961" name="connsiteY151"/>
              <a:gd fmla="*/ 2694039 w 3608439" name="connsiteX152"/>
              <a:gd fmla="*/ 3185652 h 3401961" name="connsiteY152"/>
              <a:gd fmla="*/ 2713703 w 3608439" name="connsiteX153"/>
              <a:gd fmla="*/ 3215148 h 3401961" name="connsiteY153"/>
              <a:gd fmla="*/ 2743200 w 3608439" name="connsiteX154"/>
              <a:gd fmla="*/ 3234813 h 3401961" name="connsiteY154"/>
              <a:gd fmla="*/ 2782529 w 3608439" name="connsiteX155"/>
              <a:gd fmla="*/ 3303639 h 3401961" name="connsiteY155"/>
              <a:gd fmla="*/ 2812026 w 3608439" name="connsiteX156"/>
              <a:gd fmla="*/ 3313471 h 3401961" name="connsiteY156"/>
              <a:gd fmla="*/ 2792361 w 3608439" name="connsiteX157"/>
              <a:gd fmla="*/ 3401961 h 3401961" name="connsiteY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b="b" l="l" r="r" t="t"/>
            <a:pathLst>
              <a:path h="3401961" w="3608439">
                <a:moveTo>
                  <a:pt x="2792361" y="3401961"/>
                </a:moveTo>
                <a:lnTo>
                  <a:pt x="2792361" y="3401961"/>
                </a:lnTo>
                <a:cubicBezTo>
                  <a:pt x="2821858" y="3398684"/>
                  <a:pt x="2851577" y="3397008"/>
                  <a:pt x="2880852" y="3392129"/>
                </a:cubicBezTo>
                <a:cubicBezTo>
                  <a:pt x="2891075" y="3390425"/>
                  <a:pt x="2900064" y="3383583"/>
                  <a:pt x="2910348" y="3382297"/>
                </a:cubicBezTo>
                <a:cubicBezTo>
                  <a:pt x="2952751" y="3376997"/>
                  <a:pt x="2995561" y="3375742"/>
                  <a:pt x="3038168" y="3372464"/>
                </a:cubicBezTo>
                <a:cubicBezTo>
                  <a:pt x="3134601" y="3340320"/>
                  <a:pt x="3076505" y="3354521"/>
                  <a:pt x="3215148" y="3342968"/>
                </a:cubicBezTo>
                <a:lnTo>
                  <a:pt x="3303639" y="3313471"/>
                </a:lnTo>
                <a:cubicBezTo>
                  <a:pt x="3313471" y="3310194"/>
                  <a:pt x="3322912" y="3305343"/>
                  <a:pt x="3333135" y="3303639"/>
                </a:cubicBezTo>
                <a:cubicBezTo>
                  <a:pt x="3352800" y="3300361"/>
                  <a:pt x="3372788" y="3298641"/>
                  <a:pt x="3392129" y="3293806"/>
                </a:cubicBezTo>
                <a:cubicBezTo>
                  <a:pt x="3412238" y="3288779"/>
                  <a:pt x="3451123" y="3274142"/>
                  <a:pt x="3451123" y="3274142"/>
                </a:cubicBezTo>
                <a:cubicBezTo>
                  <a:pt x="3470787" y="3261032"/>
                  <a:pt x="3497006" y="3254477"/>
                  <a:pt x="3510116" y="3234813"/>
                </a:cubicBezTo>
                <a:cubicBezTo>
                  <a:pt x="3536336" y="3195484"/>
                  <a:pt x="3519949" y="3211871"/>
                  <a:pt x="3559277" y="3185652"/>
                </a:cubicBezTo>
                <a:cubicBezTo>
                  <a:pt x="3562555" y="3162710"/>
                  <a:pt x="3565300" y="3139686"/>
                  <a:pt x="3569110" y="3116826"/>
                </a:cubicBezTo>
                <a:cubicBezTo>
                  <a:pt x="3578997" y="3057506"/>
                  <a:pt x="3576987" y="3081376"/>
                  <a:pt x="3588774" y="3028335"/>
                </a:cubicBezTo>
                <a:cubicBezTo>
                  <a:pt x="3604593" y="2957150"/>
                  <a:pt x="3590869" y="3002384"/>
                  <a:pt x="3608439" y="2949677"/>
                </a:cubicBezTo>
                <a:cubicBezTo>
                  <a:pt x="3605161" y="2857909"/>
                  <a:pt x="3607451" y="2765773"/>
                  <a:pt x="3598606" y="2674374"/>
                </a:cubicBezTo>
                <a:cubicBezTo>
                  <a:pt x="3597468" y="2662612"/>
                  <a:pt x="3584227" y="2655446"/>
                  <a:pt x="3578942" y="2644877"/>
                </a:cubicBezTo>
                <a:cubicBezTo>
                  <a:pt x="3574307" y="2635607"/>
                  <a:pt x="3575745" y="2623343"/>
                  <a:pt x="3569110" y="2615381"/>
                </a:cubicBezTo>
                <a:cubicBezTo>
                  <a:pt x="3558619" y="2602792"/>
                  <a:pt x="3542223" y="2596549"/>
                  <a:pt x="3529781" y="2585884"/>
                </a:cubicBezTo>
                <a:cubicBezTo>
                  <a:pt x="3519224" y="2576835"/>
                  <a:pt x="3511260" y="2564924"/>
                  <a:pt x="3500284" y="2556387"/>
                </a:cubicBezTo>
                <a:cubicBezTo>
                  <a:pt x="3449571" y="2516944"/>
                  <a:pt x="3456298" y="2522061"/>
                  <a:pt x="3411793" y="2507226"/>
                </a:cubicBezTo>
                <a:cubicBezTo>
                  <a:pt x="3392129" y="2494116"/>
                  <a:pt x="3375728" y="2473629"/>
                  <a:pt x="3352800" y="2467897"/>
                </a:cubicBezTo>
                <a:cubicBezTo>
                  <a:pt x="3299252" y="2454509"/>
                  <a:pt x="3325558" y="2464107"/>
                  <a:pt x="3274142" y="2438400"/>
                </a:cubicBezTo>
                <a:cubicBezTo>
                  <a:pt x="3264310" y="2428568"/>
                  <a:pt x="3255202" y="2417952"/>
                  <a:pt x="3244645" y="2408903"/>
                </a:cubicBezTo>
                <a:cubicBezTo>
                  <a:pt x="3232203" y="2398238"/>
                  <a:pt x="3218651" y="2388931"/>
                  <a:pt x="3205316" y="2379406"/>
                </a:cubicBezTo>
                <a:cubicBezTo>
                  <a:pt x="3195700" y="2372538"/>
                  <a:pt x="3184897" y="2367307"/>
                  <a:pt x="3175819" y="2359742"/>
                </a:cubicBezTo>
                <a:cubicBezTo>
                  <a:pt x="3100114" y="2296655"/>
                  <a:pt x="3190062" y="2359403"/>
                  <a:pt x="3116826" y="2310581"/>
                </a:cubicBezTo>
                <a:cubicBezTo>
                  <a:pt x="3079276" y="2254256"/>
                  <a:pt x="3118812" y="2306469"/>
                  <a:pt x="3057832" y="2251587"/>
                </a:cubicBezTo>
                <a:cubicBezTo>
                  <a:pt x="2961159" y="2164580"/>
                  <a:pt x="3039293" y="2216865"/>
                  <a:pt x="2949677" y="2163097"/>
                </a:cubicBezTo>
                <a:cubicBezTo>
                  <a:pt x="2894776" y="2089894"/>
                  <a:pt x="2950488" y="2153873"/>
                  <a:pt x="2871019" y="2094271"/>
                </a:cubicBezTo>
                <a:cubicBezTo>
                  <a:pt x="2859895" y="2085928"/>
                  <a:pt x="2852205" y="2073676"/>
                  <a:pt x="2841523" y="2064774"/>
                </a:cubicBezTo>
                <a:cubicBezTo>
                  <a:pt x="2832445" y="2057209"/>
                  <a:pt x="2821642" y="2051978"/>
                  <a:pt x="2812026" y="2045110"/>
                </a:cubicBezTo>
                <a:cubicBezTo>
                  <a:pt x="2798691" y="2035585"/>
                  <a:pt x="2785139" y="2026278"/>
                  <a:pt x="2772697" y="2015613"/>
                </a:cubicBezTo>
                <a:cubicBezTo>
                  <a:pt x="2705793" y="1958266"/>
                  <a:pt x="2787963" y="2012974"/>
                  <a:pt x="2694039" y="1956619"/>
                </a:cubicBezTo>
                <a:cubicBezTo>
                  <a:pt x="2690761" y="1946787"/>
                  <a:pt x="2689955" y="1935746"/>
                  <a:pt x="2684206" y="1927122"/>
                </a:cubicBezTo>
                <a:cubicBezTo>
                  <a:pt x="2676493" y="1915553"/>
                  <a:pt x="2663611" y="1908308"/>
                  <a:pt x="2654710" y="1897626"/>
                </a:cubicBezTo>
                <a:cubicBezTo>
                  <a:pt x="2647145" y="1888548"/>
                  <a:pt x="2641600" y="1877961"/>
                  <a:pt x="2635045" y="1868129"/>
                </a:cubicBezTo>
                <a:cubicBezTo>
                  <a:pt x="2631768" y="1851742"/>
                  <a:pt x="2631081" y="1834615"/>
                  <a:pt x="2625213" y="1818968"/>
                </a:cubicBezTo>
                <a:cubicBezTo>
                  <a:pt x="2621064" y="1807903"/>
                  <a:pt x="2610833" y="1800040"/>
                  <a:pt x="2605548" y="1789471"/>
                </a:cubicBezTo>
                <a:cubicBezTo>
                  <a:pt x="2564836" y="1708048"/>
                  <a:pt x="2632412" y="1815020"/>
                  <a:pt x="2576052" y="1730477"/>
                </a:cubicBezTo>
                <a:cubicBezTo>
                  <a:pt x="2572774" y="1714090"/>
                  <a:pt x="2571504" y="1697170"/>
                  <a:pt x="2566219" y="1681316"/>
                </a:cubicBezTo>
                <a:cubicBezTo>
                  <a:pt x="2557062" y="1653846"/>
                  <a:pt x="2535408" y="1624067"/>
                  <a:pt x="2517058" y="1602658"/>
                </a:cubicBezTo>
                <a:cubicBezTo>
                  <a:pt x="2508009" y="1592101"/>
                  <a:pt x="2496718" y="1583626"/>
                  <a:pt x="2487561" y="1573161"/>
                </a:cubicBezTo>
                <a:cubicBezTo>
                  <a:pt x="2473742" y="1557368"/>
                  <a:pt x="2460823" y="1540789"/>
                  <a:pt x="2448232" y="1524000"/>
                </a:cubicBezTo>
                <a:cubicBezTo>
                  <a:pt x="2431389" y="1501543"/>
                  <a:pt x="2412942" y="1467535"/>
                  <a:pt x="2399071" y="1445342"/>
                </a:cubicBezTo>
                <a:cubicBezTo>
                  <a:pt x="2392808" y="1435321"/>
                  <a:pt x="2387257" y="1424677"/>
                  <a:pt x="2379406" y="1415845"/>
                </a:cubicBezTo>
                <a:cubicBezTo>
                  <a:pt x="2360930" y="1395060"/>
                  <a:pt x="2335839" y="1379991"/>
                  <a:pt x="2320413" y="1356852"/>
                </a:cubicBezTo>
                <a:lnTo>
                  <a:pt x="2281084" y="1297858"/>
                </a:lnTo>
                <a:cubicBezTo>
                  <a:pt x="2274529" y="1288026"/>
                  <a:pt x="2269775" y="1276717"/>
                  <a:pt x="2261419" y="1268361"/>
                </a:cubicBezTo>
                <a:lnTo>
                  <a:pt x="2202426" y="1209368"/>
                </a:lnTo>
                <a:cubicBezTo>
                  <a:pt x="2192594" y="1199536"/>
                  <a:pt x="2185366" y="1186090"/>
                  <a:pt x="2172929" y="1179871"/>
                </a:cubicBezTo>
                <a:cubicBezTo>
                  <a:pt x="2124330" y="1155571"/>
                  <a:pt x="2147505" y="1164841"/>
                  <a:pt x="2104103" y="1150374"/>
                </a:cubicBezTo>
                <a:cubicBezTo>
                  <a:pt x="2094271" y="1140542"/>
                  <a:pt x="2086397" y="1128247"/>
                  <a:pt x="2074606" y="1120877"/>
                </a:cubicBezTo>
                <a:cubicBezTo>
                  <a:pt x="2059639" y="1111523"/>
                  <a:pt x="2041573" y="1108381"/>
                  <a:pt x="2025445" y="1101213"/>
                </a:cubicBezTo>
                <a:cubicBezTo>
                  <a:pt x="2012051" y="1095260"/>
                  <a:pt x="1998842" y="1088820"/>
                  <a:pt x="1986116" y="1081548"/>
                </a:cubicBezTo>
                <a:cubicBezTo>
                  <a:pt x="1975856" y="1075685"/>
                  <a:pt x="1967724" y="1065922"/>
                  <a:pt x="1956619" y="1061884"/>
                </a:cubicBezTo>
                <a:cubicBezTo>
                  <a:pt x="1931220" y="1052648"/>
                  <a:pt x="1903600" y="1050765"/>
                  <a:pt x="1877961" y="1042219"/>
                </a:cubicBezTo>
                <a:cubicBezTo>
                  <a:pt x="1858297" y="1035664"/>
                  <a:pt x="1839077" y="1027583"/>
                  <a:pt x="1818968" y="1022555"/>
                </a:cubicBezTo>
                <a:cubicBezTo>
                  <a:pt x="1759530" y="1007694"/>
                  <a:pt x="1792459" y="1016995"/>
                  <a:pt x="1720645" y="993058"/>
                </a:cubicBezTo>
                <a:cubicBezTo>
                  <a:pt x="1710813" y="989781"/>
                  <a:pt x="1700418" y="987861"/>
                  <a:pt x="1691148" y="983226"/>
                </a:cubicBezTo>
                <a:cubicBezTo>
                  <a:pt x="1678038" y="976671"/>
                  <a:pt x="1665724" y="968196"/>
                  <a:pt x="1651819" y="963561"/>
                </a:cubicBezTo>
                <a:cubicBezTo>
                  <a:pt x="1626180" y="955015"/>
                  <a:pt x="1598800" y="952444"/>
                  <a:pt x="1573161" y="943897"/>
                </a:cubicBezTo>
                <a:cubicBezTo>
                  <a:pt x="1563329" y="940619"/>
                  <a:pt x="1553629" y="936911"/>
                  <a:pt x="1543664" y="934064"/>
                </a:cubicBezTo>
                <a:cubicBezTo>
                  <a:pt x="1457225" y="909367"/>
                  <a:pt x="1545574" y="937978"/>
                  <a:pt x="1474839" y="914400"/>
                </a:cubicBezTo>
                <a:cubicBezTo>
                  <a:pt x="1401603" y="865575"/>
                  <a:pt x="1491551" y="928327"/>
                  <a:pt x="1415845" y="865239"/>
                </a:cubicBezTo>
                <a:cubicBezTo>
                  <a:pt x="1406767" y="857674"/>
                  <a:pt x="1396180" y="852129"/>
                  <a:pt x="1386348" y="845574"/>
                </a:cubicBezTo>
                <a:cubicBezTo>
                  <a:pt x="1379793" y="835742"/>
                  <a:pt x="1375040" y="824433"/>
                  <a:pt x="1366684" y="816077"/>
                </a:cubicBezTo>
                <a:cubicBezTo>
                  <a:pt x="1358328" y="807721"/>
                  <a:pt x="1344968" y="805306"/>
                  <a:pt x="1337187" y="796413"/>
                </a:cubicBezTo>
                <a:cubicBezTo>
                  <a:pt x="1321624" y="778627"/>
                  <a:pt x="1314570" y="754131"/>
                  <a:pt x="1297858" y="737419"/>
                </a:cubicBezTo>
                <a:lnTo>
                  <a:pt x="1268361" y="707922"/>
                </a:lnTo>
                <a:cubicBezTo>
                  <a:pt x="1265084" y="698090"/>
                  <a:pt x="1263562" y="687486"/>
                  <a:pt x="1258529" y="678426"/>
                </a:cubicBezTo>
                <a:cubicBezTo>
                  <a:pt x="1258522" y="678414"/>
                  <a:pt x="1209371" y="604689"/>
                  <a:pt x="1199535" y="589935"/>
                </a:cubicBezTo>
                <a:lnTo>
                  <a:pt x="1179871" y="560439"/>
                </a:lnTo>
                <a:lnTo>
                  <a:pt x="1160206" y="530942"/>
                </a:lnTo>
                <a:cubicBezTo>
                  <a:pt x="1156929" y="521110"/>
                  <a:pt x="1155407" y="510505"/>
                  <a:pt x="1150374" y="501445"/>
                </a:cubicBezTo>
                <a:cubicBezTo>
                  <a:pt x="1138897" y="480785"/>
                  <a:pt x="1111045" y="442452"/>
                  <a:pt x="1111045" y="442452"/>
                </a:cubicBezTo>
                <a:cubicBezTo>
                  <a:pt x="1107768" y="432620"/>
                  <a:pt x="1105296" y="422481"/>
                  <a:pt x="1101213" y="412955"/>
                </a:cubicBezTo>
                <a:cubicBezTo>
                  <a:pt x="1095439" y="399483"/>
                  <a:pt x="1086694" y="387350"/>
                  <a:pt x="1081548" y="373626"/>
                </a:cubicBezTo>
                <a:cubicBezTo>
                  <a:pt x="1054336" y="301061"/>
                  <a:pt x="1091904" y="364580"/>
                  <a:pt x="1052052" y="304800"/>
                </a:cubicBezTo>
                <a:cubicBezTo>
                  <a:pt x="1033922" y="232287"/>
                  <a:pt x="1053405" y="298127"/>
                  <a:pt x="1022555" y="226142"/>
                </a:cubicBezTo>
                <a:cubicBezTo>
                  <a:pt x="1010560" y="198152"/>
                  <a:pt x="1016678" y="190767"/>
                  <a:pt x="993058" y="167148"/>
                </a:cubicBezTo>
                <a:cubicBezTo>
                  <a:pt x="984702" y="158792"/>
                  <a:pt x="973393" y="154039"/>
                  <a:pt x="963561" y="147484"/>
                </a:cubicBezTo>
                <a:cubicBezTo>
                  <a:pt x="927512" y="93409"/>
                  <a:pt x="963559" y="139287"/>
                  <a:pt x="914400" y="98322"/>
                </a:cubicBezTo>
                <a:cubicBezTo>
                  <a:pt x="903718" y="89420"/>
                  <a:pt x="895585" y="77728"/>
                  <a:pt x="884903" y="68826"/>
                </a:cubicBezTo>
                <a:cubicBezTo>
                  <a:pt x="859488" y="47647"/>
                  <a:pt x="855474" y="49184"/>
                  <a:pt x="825910" y="39329"/>
                </a:cubicBezTo>
                <a:cubicBezTo>
                  <a:pt x="816078" y="32774"/>
                  <a:pt x="807519" y="23702"/>
                  <a:pt x="796413" y="19664"/>
                </a:cubicBezTo>
                <a:cubicBezTo>
                  <a:pt x="771014" y="10428"/>
                  <a:pt x="717755" y="0"/>
                  <a:pt x="717755" y="0"/>
                </a:cubicBezTo>
                <a:cubicBezTo>
                  <a:pt x="688258" y="3277"/>
                  <a:pt x="658434" y="4363"/>
                  <a:pt x="629264" y="9832"/>
                </a:cubicBezTo>
                <a:cubicBezTo>
                  <a:pt x="618523" y="11846"/>
                  <a:pt x="515299" y="42234"/>
                  <a:pt x="501445" y="49161"/>
                </a:cubicBezTo>
                <a:cubicBezTo>
                  <a:pt x="488335" y="55716"/>
                  <a:pt x="475588" y="63052"/>
                  <a:pt x="462116" y="68826"/>
                </a:cubicBezTo>
                <a:cubicBezTo>
                  <a:pt x="442370" y="77288"/>
                  <a:pt x="413245" y="83501"/>
                  <a:pt x="393290" y="88490"/>
                </a:cubicBezTo>
                <a:cubicBezTo>
                  <a:pt x="380180" y="95045"/>
                  <a:pt x="365888" y="99636"/>
                  <a:pt x="353961" y="108155"/>
                </a:cubicBezTo>
                <a:cubicBezTo>
                  <a:pt x="342646" y="116237"/>
                  <a:pt x="336034" y="129939"/>
                  <a:pt x="324464" y="137652"/>
                </a:cubicBezTo>
                <a:cubicBezTo>
                  <a:pt x="235774" y="196779"/>
                  <a:pt x="358303" y="89789"/>
                  <a:pt x="265471" y="167148"/>
                </a:cubicBezTo>
                <a:cubicBezTo>
                  <a:pt x="189757" y="230242"/>
                  <a:pt x="279719" y="167481"/>
                  <a:pt x="206477" y="216310"/>
                </a:cubicBezTo>
                <a:cubicBezTo>
                  <a:pt x="170426" y="270386"/>
                  <a:pt x="206477" y="224503"/>
                  <a:pt x="157316" y="265471"/>
                </a:cubicBezTo>
                <a:cubicBezTo>
                  <a:pt x="133061" y="285683"/>
                  <a:pt x="106198" y="320518"/>
                  <a:pt x="88490" y="344129"/>
                </a:cubicBezTo>
                <a:cubicBezTo>
                  <a:pt x="81400" y="353583"/>
                  <a:pt x="74111" y="363057"/>
                  <a:pt x="68826" y="373626"/>
                </a:cubicBezTo>
                <a:cubicBezTo>
                  <a:pt x="64191" y="382896"/>
                  <a:pt x="63628" y="393852"/>
                  <a:pt x="58993" y="403122"/>
                </a:cubicBezTo>
                <a:cubicBezTo>
                  <a:pt x="53708" y="413691"/>
                  <a:pt x="44614" y="422050"/>
                  <a:pt x="39329" y="432619"/>
                </a:cubicBezTo>
                <a:cubicBezTo>
                  <a:pt x="21136" y="469007"/>
                  <a:pt x="36491" y="466406"/>
                  <a:pt x="19664" y="511277"/>
                </a:cubicBezTo>
                <a:cubicBezTo>
                  <a:pt x="15515" y="522341"/>
                  <a:pt x="6555" y="530942"/>
                  <a:pt x="0" y="540774"/>
                </a:cubicBezTo>
                <a:cubicBezTo>
                  <a:pt x="3277" y="648929"/>
                  <a:pt x="4145" y="757184"/>
                  <a:pt x="9832" y="865239"/>
                </a:cubicBezTo>
                <a:cubicBezTo>
                  <a:pt x="10087" y="870093"/>
                  <a:pt x="25497" y="944730"/>
                  <a:pt x="29497" y="953729"/>
                </a:cubicBezTo>
                <a:cubicBezTo>
                  <a:pt x="37258" y="971192"/>
                  <a:pt x="50447" y="985797"/>
                  <a:pt x="58993" y="1002890"/>
                </a:cubicBezTo>
                <a:cubicBezTo>
                  <a:pt x="82812" y="1050529"/>
                  <a:pt x="51155" y="1065047"/>
                  <a:pt x="127819" y="1111045"/>
                </a:cubicBezTo>
                <a:cubicBezTo>
                  <a:pt x="144206" y="1120877"/>
                  <a:pt x="161896" y="1128809"/>
                  <a:pt x="176981" y="1140542"/>
                </a:cubicBezTo>
                <a:cubicBezTo>
                  <a:pt x="191616" y="1151924"/>
                  <a:pt x="200884" y="1169587"/>
                  <a:pt x="216310" y="1179871"/>
                </a:cubicBezTo>
                <a:cubicBezTo>
                  <a:pt x="240701" y="1196132"/>
                  <a:pt x="268180" y="1207294"/>
                  <a:pt x="294968" y="1219200"/>
                </a:cubicBezTo>
                <a:cubicBezTo>
                  <a:pt x="324465" y="1232310"/>
                  <a:pt x="353294" y="1247038"/>
                  <a:pt x="383458" y="1258529"/>
                </a:cubicBezTo>
                <a:cubicBezTo>
                  <a:pt x="482078" y="1296099"/>
                  <a:pt x="474991" y="1292567"/>
                  <a:pt x="550606" y="1307690"/>
                </a:cubicBezTo>
                <a:cubicBezTo>
                  <a:pt x="566993" y="1314245"/>
                  <a:pt x="583024" y="1321774"/>
                  <a:pt x="599768" y="1327355"/>
                </a:cubicBezTo>
                <a:cubicBezTo>
                  <a:pt x="612588" y="1331628"/>
                  <a:pt x="626104" y="1333475"/>
                  <a:pt x="639097" y="1337187"/>
                </a:cubicBezTo>
                <a:cubicBezTo>
                  <a:pt x="649062" y="1340034"/>
                  <a:pt x="658761" y="1343742"/>
                  <a:pt x="668593" y="1347019"/>
                </a:cubicBezTo>
                <a:cubicBezTo>
                  <a:pt x="740111" y="1394698"/>
                  <a:pt x="646740" y="1337858"/>
                  <a:pt x="747252" y="1376516"/>
                </a:cubicBezTo>
                <a:cubicBezTo>
                  <a:pt x="799981" y="1396796"/>
                  <a:pt x="816232" y="1409393"/>
                  <a:pt x="855406" y="1435510"/>
                </a:cubicBezTo>
                <a:cubicBezTo>
                  <a:pt x="861961" y="1445342"/>
                  <a:pt x="868121" y="1455449"/>
                  <a:pt x="875071" y="1465006"/>
                </a:cubicBezTo>
                <a:cubicBezTo>
                  <a:pt x="894348" y="1491512"/>
                  <a:pt x="915269" y="1516814"/>
                  <a:pt x="934064" y="1543664"/>
                </a:cubicBezTo>
                <a:lnTo>
                  <a:pt x="1002890" y="1641987"/>
                </a:lnTo>
                <a:cubicBezTo>
                  <a:pt x="1009616" y="1651703"/>
                  <a:pt x="1018166" y="1660512"/>
                  <a:pt x="1022555" y="1671484"/>
                </a:cubicBezTo>
                <a:cubicBezTo>
                  <a:pt x="1029110" y="1687871"/>
                  <a:pt x="1033768" y="1705151"/>
                  <a:pt x="1042219" y="1720645"/>
                </a:cubicBezTo>
                <a:cubicBezTo>
                  <a:pt x="1053536" y="1741393"/>
                  <a:pt x="1074074" y="1757218"/>
                  <a:pt x="1081548" y="1779639"/>
                </a:cubicBezTo>
                <a:cubicBezTo>
                  <a:pt x="1098018" y="1829044"/>
                  <a:pt x="1084907" y="1801042"/>
                  <a:pt x="1130710" y="1858297"/>
                </a:cubicBezTo>
                <a:cubicBezTo>
                  <a:pt x="1174913" y="1968806"/>
                  <a:pt x="1122630" y="1856817"/>
                  <a:pt x="1179871" y="1936955"/>
                </a:cubicBezTo>
                <a:cubicBezTo>
                  <a:pt x="1188390" y="1948882"/>
                  <a:pt x="1191405" y="1964089"/>
                  <a:pt x="1199535" y="1976284"/>
                </a:cubicBezTo>
                <a:cubicBezTo>
                  <a:pt x="1217715" y="2003554"/>
                  <a:pt x="1240350" y="2027672"/>
                  <a:pt x="1258529" y="2054942"/>
                </a:cubicBezTo>
                <a:cubicBezTo>
                  <a:pt x="1265084" y="2064774"/>
                  <a:pt x="1272908" y="2073870"/>
                  <a:pt x="1278193" y="2084439"/>
                </a:cubicBezTo>
                <a:cubicBezTo>
                  <a:pt x="1282828" y="2093709"/>
                  <a:pt x="1281552" y="2105842"/>
                  <a:pt x="1288026" y="2113935"/>
                </a:cubicBezTo>
                <a:cubicBezTo>
                  <a:pt x="1295408" y="2123162"/>
                  <a:pt x="1307691" y="2127045"/>
                  <a:pt x="1317523" y="2133600"/>
                </a:cubicBezTo>
                <a:cubicBezTo>
                  <a:pt x="1351808" y="2202171"/>
                  <a:pt x="1318852" y="2146622"/>
                  <a:pt x="1366684" y="2202426"/>
                </a:cubicBezTo>
                <a:cubicBezTo>
                  <a:pt x="1397092" y="2237902"/>
                  <a:pt x="1411364" y="2274462"/>
                  <a:pt x="1455174" y="2300748"/>
                </a:cubicBezTo>
                <a:lnTo>
                  <a:pt x="1504335" y="2330245"/>
                </a:lnTo>
                <a:cubicBezTo>
                  <a:pt x="1554096" y="2404885"/>
                  <a:pt x="1479110" y="2302978"/>
                  <a:pt x="1602658" y="2399071"/>
                </a:cubicBezTo>
                <a:cubicBezTo>
                  <a:pt x="1632155" y="2422013"/>
                  <a:pt x="1657725" y="2451186"/>
                  <a:pt x="1691148" y="2467897"/>
                </a:cubicBezTo>
                <a:cubicBezTo>
                  <a:pt x="1750174" y="2497409"/>
                  <a:pt x="1783138" y="2512836"/>
                  <a:pt x="1848464" y="2556387"/>
                </a:cubicBezTo>
                <a:cubicBezTo>
                  <a:pt x="1858296" y="2562942"/>
                  <a:pt x="1868404" y="2569102"/>
                  <a:pt x="1877961" y="2576052"/>
                </a:cubicBezTo>
                <a:cubicBezTo>
                  <a:pt x="1904467" y="2595329"/>
                  <a:pt x="1929349" y="2616865"/>
                  <a:pt x="1956619" y="2635045"/>
                </a:cubicBezTo>
                <a:cubicBezTo>
                  <a:pt x="1999751" y="2663800"/>
                  <a:pt x="1976662" y="2647620"/>
                  <a:pt x="2025445" y="2684206"/>
                </a:cubicBezTo>
                <a:cubicBezTo>
                  <a:pt x="2069426" y="2750176"/>
                  <a:pt x="2017616" y="2685541"/>
                  <a:pt x="2074606" y="2723535"/>
                </a:cubicBezTo>
                <a:cubicBezTo>
                  <a:pt x="2086176" y="2731248"/>
                  <a:pt x="2092979" y="2744689"/>
                  <a:pt x="2104103" y="2753032"/>
                </a:cubicBezTo>
                <a:cubicBezTo>
                  <a:pt x="2119391" y="2764498"/>
                  <a:pt x="2137363" y="2771928"/>
                  <a:pt x="2153264" y="2782529"/>
                </a:cubicBezTo>
                <a:cubicBezTo>
                  <a:pt x="2166899" y="2791619"/>
                  <a:pt x="2179258" y="2802501"/>
                  <a:pt x="2192593" y="2812026"/>
                </a:cubicBezTo>
                <a:cubicBezTo>
                  <a:pt x="2202209" y="2818894"/>
                  <a:pt x="2212474" y="2824822"/>
                  <a:pt x="2222090" y="2831690"/>
                </a:cubicBezTo>
                <a:cubicBezTo>
                  <a:pt x="2235425" y="2841215"/>
                  <a:pt x="2247523" y="2852502"/>
                  <a:pt x="2261419" y="2861187"/>
                </a:cubicBezTo>
                <a:cubicBezTo>
                  <a:pt x="2273848" y="2868955"/>
                  <a:pt x="2287354" y="2874899"/>
                  <a:pt x="2300748" y="2880852"/>
                </a:cubicBezTo>
                <a:cubicBezTo>
                  <a:pt x="2336011" y="2896524"/>
                  <a:pt x="2346978" y="2899539"/>
                  <a:pt x="2379406" y="2910348"/>
                </a:cubicBezTo>
                <a:cubicBezTo>
                  <a:pt x="2486767" y="2981924"/>
                  <a:pt x="2321256" y="2876358"/>
                  <a:pt x="2448232" y="2939845"/>
                </a:cubicBezTo>
                <a:cubicBezTo>
                  <a:pt x="2469371" y="2950414"/>
                  <a:pt x="2486087" y="2968604"/>
                  <a:pt x="2507226" y="2979174"/>
                </a:cubicBezTo>
                <a:cubicBezTo>
                  <a:pt x="2520336" y="2985729"/>
                  <a:pt x="2535110" y="2989683"/>
                  <a:pt x="2546555" y="2998839"/>
                </a:cubicBezTo>
                <a:cubicBezTo>
                  <a:pt x="2568271" y="3016212"/>
                  <a:pt x="2582409" y="3042406"/>
                  <a:pt x="2605548" y="3057832"/>
                </a:cubicBezTo>
                <a:lnTo>
                  <a:pt x="2635045" y="3077497"/>
                </a:lnTo>
                <a:cubicBezTo>
                  <a:pt x="2641600" y="3087329"/>
                  <a:pt x="2649051" y="3096619"/>
                  <a:pt x="2654710" y="3106993"/>
                </a:cubicBezTo>
                <a:cubicBezTo>
                  <a:pt x="2668747" y="3132728"/>
                  <a:pt x="2677778" y="3161261"/>
                  <a:pt x="2694039" y="3185652"/>
                </a:cubicBezTo>
                <a:cubicBezTo>
                  <a:pt x="2700594" y="3195484"/>
                  <a:pt x="2705347" y="3206792"/>
                  <a:pt x="2713703" y="3215148"/>
                </a:cubicBezTo>
                <a:cubicBezTo>
                  <a:pt x="2722059" y="3223504"/>
                  <a:pt x="2733368" y="3228258"/>
                  <a:pt x="2743200" y="3234813"/>
                </a:cubicBezTo>
                <a:cubicBezTo>
                  <a:pt x="2748040" y="3244492"/>
                  <a:pt x="2770946" y="3294373"/>
                  <a:pt x="2782529" y="3303639"/>
                </a:cubicBezTo>
                <a:cubicBezTo>
                  <a:pt x="2790622" y="3310113"/>
                  <a:pt x="2802194" y="3310194"/>
                  <a:pt x="2812026" y="3313471"/>
                </a:cubicBezTo>
                <a:cubicBezTo>
                  <a:pt x="2824967" y="3352295"/>
                  <a:pt x="2795638" y="3387213"/>
                  <a:pt x="2792361" y="340196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sz="350"/>
          </a:p>
        </p:txBody>
      </p:sp>
    </p:spTree>
    <p:extLst>
      <p:ext uri="{BB962C8B-B14F-4D97-AF65-F5344CB8AC3E}">
        <p14:creationId xmlns:p14="http://schemas.microsoft.com/office/powerpoint/2010/main" val="983752170"/>
      </p:ext>
    </p:extLst>
  </p:cSld>
  <p:clrMapOvr>
    <a:masterClrMapping/>
  </p:clrMapOvr>
  <p:transition spd="slow">
    <p:wipe dir="r"/>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1" presetSubtype="1">
                                  <p:stCondLst>
                                    <p:cond delay="0"/>
                                  </p:stCondLst>
                                  <p:childTnLst>
                                    <p:set>
                                      <p:cBhvr>
                                        <p:cTn dur="1" fill="hold" id="6">
                                          <p:stCondLst>
                                            <p:cond delay="0"/>
                                          </p:stCondLst>
                                        </p:cTn>
                                        <p:tgtEl>
                                          <p:spTgt spid="5"/>
                                        </p:tgtEl>
                                        <p:attrNameLst>
                                          <p:attrName>style.visibility</p:attrName>
                                        </p:attrNameLst>
                                      </p:cBhvr>
                                      <p:to>
                                        <p:strVal val="visible"/>
                                      </p:to>
                                    </p:set>
                                    <p:animEffect filter="wheel(1)" transition="in">
                                      <p:cBhvr>
                                        <p:cTn dur="2000" id="7"/>
                                        <p:tgtEl>
                                          <p:spTgt spid="5"/>
                                        </p:tgtEl>
                                      </p:cBhvr>
                                    </p:animEffect>
                                  </p:childTnLst>
                                </p:cTn>
                              </p:par>
                            </p:childTnLst>
                          </p:cTn>
                        </p:par>
                        <p:par>
                          <p:cTn fill="hold" id="8">
                            <p:stCondLst>
                              <p:cond delay="2000"/>
                            </p:stCondLst>
                            <p:childTnLst>
                              <p:par>
                                <p:cTn fill="hold" grpId="0" id="9" nodeType="afterEffect" presetClass="entr" presetID="21" presetSubtype="1">
                                  <p:stCondLst>
                                    <p:cond delay="0"/>
                                  </p:stCondLst>
                                  <p:childTnLst>
                                    <p:set>
                                      <p:cBhvr>
                                        <p:cTn dur="1" fill="hold" id="10">
                                          <p:stCondLst>
                                            <p:cond delay="0"/>
                                          </p:stCondLst>
                                        </p:cTn>
                                        <p:tgtEl>
                                          <p:spTgt spid="32"/>
                                        </p:tgtEl>
                                        <p:attrNameLst>
                                          <p:attrName>style.visibility</p:attrName>
                                        </p:attrNameLst>
                                      </p:cBhvr>
                                      <p:to>
                                        <p:strVal val="visible"/>
                                      </p:to>
                                    </p:set>
                                    <p:animEffect filter="wheel(1)" transition="in">
                                      <p:cBhvr>
                                        <p:cTn dur="2000" id="11"/>
                                        <p:tgtEl>
                                          <p:spTgt spid="32"/>
                                        </p:tgtEl>
                                      </p:cBhvr>
                                    </p:animEffect>
                                  </p:childTnLst>
                                </p:cTn>
                              </p:par>
                            </p:childTnLst>
                          </p:cTn>
                        </p:par>
                        <p:par>
                          <p:cTn fill="hold" id="12">
                            <p:stCondLst>
                              <p:cond delay="4000"/>
                            </p:stCondLst>
                            <p:childTnLst>
                              <p:par>
                                <p:cTn fill="hold" grpId="0" id="13" nodeType="afterEffect" presetClass="entr" presetID="21" presetSubtype="1">
                                  <p:stCondLst>
                                    <p:cond delay="0"/>
                                  </p:stCondLst>
                                  <p:childTnLst>
                                    <p:set>
                                      <p:cBhvr>
                                        <p:cTn dur="1" fill="hold" id="14">
                                          <p:stCondLst>
                                            <p:cond delay="0"/>
                                          </p:stCondLst>
                                        </p:cTn>
                                        <p:tgtEl>
                                          <p:spTgt spid="34"/>
                                        </p:tgtEl>
                                        <p:attrNameLst>
                                          <p:attrName>style.visibility</p:attrName>
                                        </p:attrNameLst>
                                      </p:cBhvr>
                                      <p:to>
                                        <p:strVal val="visible"/>
                                      </p:to>
                                    </p:set>
                                    <p:animEffect filter="wheel(1)" transition="in">
                                      <p:cBhvr>
                                        <p:cTn dur="2000" id="15"/>
                                        <p:tgtEl>
                                          <p:spTgt spid="3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5"/>
      <p:bldP animBg="1" grpId="0" spid="32"/>
      <p:bldP animBg="1" grpId="0" spid="34"/>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D3A8-C02A-4DFB-B0C5-DFA27715E804}"/>
              </a:ext>
            </a:extLst>
          </p:cNvPr>
          <p:cNvSpPr>
            <a:spLocks noGrp="1"/>
          </p:cNvSpPr>
          <p:nvPr>
            <p:ph type="title"/>
          </p:nvPr>
        </p:nvSpPr>
        <p:spPr>
          <a:xfrm>
            <a:off x="0" y="205979"/>
            <a:ext cx="9144000" cy="857250"/>
          </a:xfrm>
        </p:spPr>
        <p:txBody>
          <a:bodyPr>
            <a:normAutofit/>
          </a:bodyPr>
          <a:lstStyle/>
          <a:p>
            <a:r>
              <a:rPr lang="en-US" sz="4000" dirty="0">
                <a:latin typeface="Cambria" panose="02040503050406030204" pitchFamily="18" charset="0"/>
                <a:ea typeface="Cambria" panose="02040503050406030204" pitchFamily="18" charset="0"/>
              </a:rPr>
              <a:t>What should you be doing now?</a:t>
            </a:r>
          </a:p>
        </p:txBody>
      </p:sp>
      <p:sp>
        <p:nvSpPr>
          <p:cNvPr id="3" name="Content Placeholder 2">
            <a:extLst>
              <a:ext uri="{FF2B5EF4-FFF2-40B4-BE49-F238E27FC236}">
                <a16:creationId xmlns:a16="http://schemas.microsoft.com/office/drawing/2014/main" id="{A03EFAB0-F502-4E9F-8923-5350B3D2C280}"/>
              </a:ext>
            </a:extLst>
          </p:cNvPr>
          <p:cNvSpPr>
            <a:spLocks noGrp="1"/>
          </p:cNvSpPr>
          <p:nvPr>
            <p:ph idx="1"/>
          </p:nvPr>
        </p:nvSpPr>
        <p:spPr>
          <a:xfrm>
            <a:off x="239637" y="1065331"/>
            <a:ext cx="8683646" cy="3304538"/>
          </a:xfrm>
        </p:spPr>
        <p:txBody>
          <a:bodyPr>
            <a:normAutofit fontScale="92500" lnSpcReduction="10000"/>
          </a:bodyPr>
          <a:lstStyle/>
          <a:p>
            <a:pPr>
              <a:spcAft>
                <a:spcPts val="600"/>
              </a:spcAft>
            </a:pPr>
            <a:r>
              <a:rPr lang="en-US" sz="2800" dirty="0">
                <a:latin typeface="Cambria" panose="02040503050406030204" pitchFamily="18" charset="0"/>
                <a:ea typeface="Cambria" panose="02040503050406030204" pitchFamily="18" charset="0"/>
              </a:rPr>
              <a:t>Prepare for this </a:t>
            </a:r>
            <a:r>
              <a:rPr lang="en-US" sz="2800" i="1" dirty="0">
                <a:latin typeface="Cambria" panose="02040503050406030204" pitchFamily="18" charset="0"/>
                <a:ea typeface="Cambria" panose="02040503050406030204" pitchFamily="18" charset="0"/>
              </a:rPr>
              <a:t>along with new datums</a:t>
            </a:r>
          </a:p>
          <a:p>
            <a:r>
              <a:rPr lang="en-US" sz="2800" dirty="0">
                <a:latin typeface="Cambria" panose="02040503050406030204" pitchFamily="18" charset="0"/>
                <a:ea typeface="Cambria" panose="02040503050406030204" pitchFamily="18" charset="0"/>
              </a:rPr>
              <a:t>Understand the difference between </a:t>
            </a:r>
            <a:r>
              <a:rPr lang="en-US" sz="2800" b="1" dirty="0" err="1"/>
              <a:t>sft</a:t>
            </a:r>
            <a:r>
              <a:rPr lang="en-US" sz="2800" dirty="0"/>
              <a:t> and </a:t>
            </a:r>
            <a:r>
              <a:rPr lang="en-US" sz="2800" b="1" dirty="0" err="1"/>
              <a:t>ift</a:t>
            </a:r>
            <a:endParaRPr lang="en-US" sz="2800" b="1" dirty="0"/>
          </a:p>
          <a:p>
            <a:pPr lvl="1"/>
            <a:r>
              <a:rPr lang="en-US" sz="2400" dirty="0"/>
              <a:t>2 parts per million</a:t>
            </a:r>
          </a:p>
          <a:p>
            <a:r>
              <a:rPr lang="en-US" sz="2800" dirty="0"/>
              <a:t>Understand this is not enforced</a:t>
            </a:r>
          </a:p>
          <a:p>
            <a:pPr lvl="1"/>
            <a:r>
              <a:rPr lang="en-US" sz="2400" dirty="0">
                <a:latin typeface="Cambria" panose="02040503050406030204" pitchFamily="18" charset="0"/>
                <a:ea typeface="Cambria" panose="02040503050406030204" pitchFamily="18" charset="0"/>
              </a:rPr>
              <a:t>Neither NIST or NGS are a regulatory agency</a:t>
            </a:r>
          </a:p>
          <a:p>
            <a:pPr lvl="1"/>
            <a:r>
              <a:rPr lang="en-US" sz="2400" dirty="0">
                <a:latin typeface="Cambria" panose="02040503050406030204" pitchFamily="18" charset="0"/>
                <a:ea typeface="Cambria" panose="02040503050406030204" pitchFamily="18" charset="0"/>
              </a:rPr>
              <a:t>We support education/outreach of course</a:t>
            </a:r>
          </a:p>
          <a:p>
            <a:pPr lvl="1"/>
            <a:r>
              <a:rPr lang="en-US" sz="2400" dirty="0">
                <a:latin typeface="Cambria" panose="02040503050406030204" pitchFamily="18" charset="0"/>
                <a:ea typeface="Cambria" panose="02040503050406030204" pitchFamily="18" charset="0"/>
              </a:rPr>
              <a:t>But OPUS, NCAT, etc. will </a:t>
            </a:r>
            <a:r>
              <a:rPr lang="en-US" sz="2400" b="1" u="sng"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have US Survey Foot options</a:t>
            </a:r>
            <a:r>
              <a:rPr lang="en-US" sz="2400" dirty="0"/>
              <a:t> for </a:t>
            </a:r>
            <a:r>
              <a:rPr lang="en-US" sz="2400" dirty="0">
                <a:latin typeface="Cambria" panose="02040503050406030204" pitchFamily="18" charset="0"/>
                <a:ea typeface="Cambria" panose="02040503050406030204" pitchFamily="18" charset="0"/>
              </a:rPr>
              <a:t>output in SPCS2022 zones</a:t>
            </a:r>
          </a:p>
        </p:txBody>
      </p:sp>
    </p:spTree>
    <p:extLst>
      <p:ext uri="{BB962C8B-B14F-4D97-AF65-F5344CB8AC3E}">
        <p14:creationId xmlns:p14="http://schemas.microsoft.com/office/powerpoint/2010/main" val="371546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143001" y="1097280"/>
            <a:ext cx="6858001" cy="3832716"/>
          </a:xfrm>
        </p:spPr>
        <p:txBody>
          <a:bodyPr>
            <a:noAutofit/>
          </a:bodyPr>
          <a:lstStyle/>
          <a:p>
            <a:r>
              <a:rPr lang="en-US" sz="3000" dirty="0"/>
              <a:t>1,000,000.00 </a:t>
            </a:r>
            <a:r>
              <a:rPr lang="en-US" sz="3000" dirty="0" err="1"/>
              <a:t>sft</a:t>
            </a:r>
            <a:r>
              <a:rPr lang="en-US" sz="3000" dirty="0"/>
              <a:t> = 999,99</a:t>
            </a:r>
            <a:r>
              <a:rPr lang="en-US" sz="3000" b="1" dirty="0"/>
              <a:t>8</a:t>
            </a:r>
            <a:r>
              <a:rPr lang="en-US" sz="3000" dirty="0"/>
              <a:t>.00 </a:t>
            </a:r>
            <a:r>
              <a:rPr lang="en-US" sz="3000" dirty="0" err="1"/>
              <a:t>ift</a:t>
            </a:r>
            <a:endParaRPr lang="en-US" sz="3000" dirty="0"/>
          </a:p>
          <a:p>
            <a:r>
              <a:rPr lang="en-US" sz="3000" dirty="0"/>
              <a:t>10,000,000.00 </a:t>
            </a:r>
            <a:r>
              <a:rPr lang="en-US" sz="3000" dirty="0" err="1"/>
              <a:t>sft</a:t>
            </a:r>
            <a:r>
              <a:rPr lang="en-US" sz="3000" dirty="0"/>
              <a:t> = 9,999,9</a:t>
            </a:r>
            <a:r>
              <a:rPr lang="en-US" sz="3000" b="1" dirty="0"/>
              <a:t>80</a:t>
            </a:r>
            <a:r>
              <a:rPr lang="en-US" sz="3000" dirty="0"/>
              <a:t>.00 </a:t>
            </a:r>
            <a:r>
              <a:rPr lang="en-US" sz="3000" dirty="0" err="1"/>
              <a:t>ift</a:t>
            </a:r>
            <a:endParaRPr lang="en-US" sz="3000" dirty="0"/>
          </a:p>
          <a:p>
            <a:r>
              <a:rPr lang="en-US" sz="3000" dirty="0"/>
              <a:t>1,000.00 </a:t>
            </a:r>
            <a:r>
              <a:rPr lang="en-US" sz="3000" dirty="0" err="1"/>
              <a:t>sft</a:t>
            </a:r>
            <a:r>
              <a:rPr lang="en-US" sz="3000" dirty="0"/>
              <a:t> = 999.99</a:t>
            </a:r>
            <a:r>
              <a:rPr lang="en-US" sz="3000" b="1" dirty="0"/>
              <a:t>8</a:t>
            </a:r>
            <a:r>
              <a:rPr lang="en-US" sz="3000" dirty="0"/>
              <a:t> </a:t>
            </a:r>
            <a:r>
              <a:rPr lang="en-US" sz="3000" dirty="0" err="1"/>
              <a:t>ift</a:t>
            </a:r>
            <a:r>
              <a:rPr lang="en-US" sz="3000" dirty="0"/>
              <a:t> </a:t>
            </a:r>
            <a:r>
              <a:rPr lang="en-US" sz="1650" dirty="0"/>
              <a:t>(can you measure that?)</a:t>
            </a:r>
          </a:p>
          <a:p>
            <a:endParaRPr lang="en-US" sz="3000" dirty="0"/>
          </a:p>
          <a:p>
            <a:r>
              <a:rPr lang="en-US" sz="3000" dirty="0"/>
              <a:t>International </a:t>
            </a:r>
            <a:r>
              <a:rPr lang="en-US" sz="3000" dirty="0">
                <a:sym typeface="Wingdings" panose="05000000000000000000" pitchFamily="2" charset="2"/>
              </a:rPr>
              <a:t> 1 </a:t>
            </a:r>
            <a:r>
              <a:rPr lang="en-US" sz="3000" dirty="0" err="1">
                <a:sym typeface="Wingdings" panose="05000000000000000000" pitchFamily="2" charset="2"/>
              </a:rPr>
              <a:t>ft</a:t>
            </a:r>
            <a:r>
              <a:rPr lang="en-US" sz="3000" dirty="0">
                <a:sym typeface="Wingdings" panose="05000000000000000000" pitchFamily="2" charset="2"/>
              </a:rPr>
              <a:t> = .3048 m</a:t>
            </a:r>
            <a:endParaRPr lang="en-US" sz="3000" dirty="0"/>
          </a:p>
          <a:p>
            <a:r>
              <a:rPr lang="en-US" sz="3000" dirty="0"/>
              <a:t>US </a:t>
            </a:r>
            <a:r>
              <a:rPr lang="en-US" sz="3000" dirty="0">
                <a:sym typeface="Wingdings" panose="05000000000000000000" pitchFamily="2" charset="2"/>
              </a:rPr>
              <a:t></a:t>
            </a:r>
            <a:r>
              <a:rPr lang="en-US" sz="3000" dirty="0"/>
              <a:t> 1 ft = .30480061 m (approx.)</a:t>
            </a: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143000" y="358347"/>
            <a:ext cx="6858000" cy="601774"/>
          </a:xfrm>
          <a:prstGeom prst="rect">
            <a:avLst/>
          </a:prstGeom>
          <a:noFill/>
          <a:ln>
            <a:noFill/>
          </a:ln>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000" b="1" dirty="0">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37617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A4F9A3-7973-400E-86FA-029CA88FC009}"/>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2762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93D11C-C9BB-4776-BA6E-6413C85E521C}"/>
              </a:ext>
            </a:extLst>
          </p:cNvPr>
          <p:cNvSpPr/>
          <p:nvPr/>
        </p:nvSpPr>
        <p:spPr>
          <a:xfrm>
            <a:off x="0" y="3253269"/>
            <a:ext cx="9144000" cy="1224116"/>
          </a:xfrm>
          <a:prstGeom prst="rect">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4" name="object 4"/>
          <p:cNvSpPr txBox="1"/>
          <p:nvPr/>
        </p:nvSpPr>
        <p:spPr>
          <a:xfrm>
            <a:off x="464234" y="363900"/>
            <a:ext cx="8215532" cy="4029308"/>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The Survey Foot is dead!</a:t>
            </a:r>
          </a:p>
          <a:p>
            <a:pPr marL="12700" algn="ctr" defTabSz="342900" fontAlgn="base">
              <a:spcAft>
                <a:spcPct val="0"/>
              </a:spcAft>
              <a:buSzPct val="159375"/>
              <a:defRPr/>
            </a:pPr>
            <a:endParaRPr lang="en-US" sz="405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050" b="1" i="1" spc="-15" dirty="0">
                <a:solidFill>
                  <a:srgbClr val="C00000"/>
                </a:solidFill>
                <a:uFill>
                  <a:solidFill>
                    <a:srgbClr val="C00000"/>
                  </a:solidFill>
                </a:uFill>
                <a:latin typeface="Cambria" panose="02040503050406030204" pitchFamily="18" charset="0"/>
                <a:ea typeface="ＭＳ Ｐゴシック" pitchFamily="34" charset="-128"/>
                <a:cs typeface="Arial Black"/>
              </a:rPr>
              <a:t>Long live the Survey Foot!</a:t>
            </a:r>
          </a:p>
          <a:p>
            <a:pPr marL="12700" algn="ctr" defTabSz="342900" fontAlgn="base">
              <a:spcAft>
                <a:spcPct val="0"/>
              </a:spcAft>
              <a:buSzPct val="159375"/>
              <a:defRPr/>
            </a:pPr>
            <a:endParaRPr lang="en-US" sz="405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1950" spc="-15" dirty="0">
                <a:solidFill>
                  <a:prstClr val="black"/>
                </a:solidFill>
                <a:uFill>
                  <a:solidFill>
                    <a:srgbClr val="C00000"/>
                  </a:solidFill>
                </a:uFill>
                <a:latin typeface="Cambria" panose="02040503050406030204" pitchFamily="18" charset="0"/>
                <a:ea typeface="ＭＳ Ｐゴシック" pitchFamily="34" charset="-128"/>
                <a:cs typeface="Arial Black"/>
              </a:rPr>
              <a:t>US Survey Foot was deprecated 31 December 2022</a:t>
            </a:r>
            <a:r>
              <a:rPr lang="en-US" sz="1950" i="1" spc="-15" dirty="0">
                <a:solidFill>
                  <a:prstClr val="black"/>
                </a:solidFill>
                <a:uFill>
                  <a:solidFill>
                    <a:srgbClr val="C00000"/>
                  </a:solidFill>
                </a:uFill>
                <a:latin typeface="Cambria" panose="02040503050406030204" pitchFamily="18" charset="0"/>
                <a:ea typeface="ＭＳ Ｐゴシック" pitchFamily="34" charset="-128"/>
                <a:cs typeface="Arial Black"/>
              </a:rPr>
              <a:t>…</a:t>
            </a:r>
          </a:p>
          <a:p>
            <a:pPr marL="12700" algn="ctr" defTabSz="342900" fontAlgn="base">
              <a:spcBef>
                <a:spcPts val="900"/>
              </a:spcBef>
              <a:spcAft>
                <a:spcPct val="0"/>
              </a:spcAft>
              <a:buSzPct val="159375"/>
              <a:defRPr/>
            </a:pP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But it will </a:t>
            </a:r>
            <a:r>
              <a:rPr lang="en-US" sz="36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always</a:t>
            </a:r>
            <a:r>
              <a:rPr lang="en-US" sz="3600" i="1" spc="-15" dirty="0">
                <a:solidFill>
                  <a:prstClr val="black"/>
                </a:solidFill>
                <a:uFill>
                  <a:solidFill>
                    <a:srgbClr val="C00000"/>
                  </a:solidFill>
                </a:uFill>
                <a:latin typeface="Cambria" panose="02040503050406030204" pitchFamily="18" charset="0"/>
                <a:ea typeface="ＭＳ Ｐゴシック" pitchFamily="34" charset="-128"/>
                <a:cs typeface="Arial Black"/>
              </a:rPr>
              <a:t> be available in NGS tools for NAD83 and NAD27 coordinates</a:t>
            </a:r>
          </a:p>
        </p:txBody>
      </p:sp>
    </p:spTree>
    <p:extLst>
      <p:ext uri="{BB962C8B-B14F-4D97-AF65-F5344CB8AC3E}">
        <p14:creationId xmlns:p14="http://schemas.microsoft.com/office/powerpoint/2010/main" val="2149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310488"/>
            <a:ext cx="6858000" cy="4480714"/>
          </a:xfrm>
          <a:prstGeom prst="rect">
            <a:avLst/>
          </a:prstGeom>
        </p:spPr>
        <p:txBody>
          <a:bodyPr vert="horz" wrap="square" lIns="0" tIns="12700" rIns="0" bIns="0" rtlCol="0">
            <a:spAutoFit/>
          </a:bodyPr>
          <a:lstStyle/>
          <a:p>
            <a:pPr algn="ctr" defTabSz="685800">
              <a:buSzPct val="159375"/>
              <a:defRPr/>
            </a:pPr>
            <a:r>
              <a:rPr lang="en-US" sz="3750" b="1" dirty="0">
                <a:solidFill>
                  <a:prstClr val="black"/>
                </a:solidFill>
                <a:uFill>
                  <a:solidFill>
                    <a:srgbClr val="1F497D"/>
                  </a:solidFill>
                </a:uFill>
                <a:latin typeface="Cambria" panose="02040503050406030204" pitchFamily="18" charset="0"/>
                <a:cs typeface="Arial"/>
              </a:rPr>
              <a:t>Positional Components of </a:t>
            </a:r>
          </a:p>
          <a:p>
            <a:pPr algn="ctr" defTabSz="685800">
              <a:buSzPct val="159375"/>
              <a:defRPr/>
            </a:pPr>
            <a:r>
              <a:rPr lang="en-US" sz="3750" b="1" dirty="0">
                <a:solidFill>
                  <a:prstClr val="black"/>
                </a:solidFill>
                <a:uFill>
                  <a:solidFill>
                    <a:srgbClr val="1F497D"/>
                  </a:solidFill>
                </a:uFill>
                <a:latin typeface="Cambria" panose="02040503050406030204" pitchFamily="18" charset="0"/>
                <a:cs typeface="Arial"/>
              </a:rPr>
              <a:t>the NSRS</a:t>
            </a:r>
            <a:endParaRPr lang="en-US" sz="3750" b="1" spc="-5" dirty="0">
              <a:solidFill>
                <a:prstClr val="black"/>
              </a:solidFill>
              <a:uFill>
                <a:solidFill>
                  <a:srgbClr val="1F497D"/>
                </a:solidFill>
              </a:uFill>
              <a:latin typeface="Cambria" panose="02040503050406030204" pitchFamily="18" charset="0"/>
              <a:cs typeface="Arial"/>
            </a:endParaRPr>
          </a:p>
          <a:p>
            <a:pPr algn="ctr" defTabSz="685800">
              <a:spcBef>
                <a:spcPts val="2250"/>
              </a:spcBef>
              <a:buSzPct val="159375"/>
              <a:defRPr/>
            </a:pPr>
            <a:r>
              <a:rPr lang="en-US" sz="3600" b="1" spc="-15" dirty="0">
                <a:solidFill>
                  <a:srgbClr val="C00000"/>
                </a:solidFill>
                <a:uFill>
                  <a:solidFill>
                    <a:srgbClr val="C00000"/>
                  </a:solidFill>
                </a:uFill>
                <a:latin typeface="Cambria" panose="02040503050406030204" pitchFamily="18" charset="0"/>
                <a:cs typeface="Arial Black"/>
              </a:rPr>
              <a:t>Geometric</a:t>
            </a:r>
          </a:p>
          <a:p>
            <a:pPr algn="ctr" defTabSz="685800">
              <a:buSzPct val="159375"/>
              <a:defRPr/>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“Horizontal”</a:t>
            </a:r>
          </a:p>
          <a:p>
            <a:pPr algn="ctr" defTabSz="685800">
              <a:buSzPct val="159375"/>
              <a:defRPr/>
            </a:pPr>
            <a:r>
              <a:rPr lang="en-US" sz="2400" b="1" spc="-15" dirty="0">
                <a:solidFill>
                  <a:prstClr val="black">
                    <a:lumMod val="65000"/>
                    <a:lumOff val="35000"/>
                  </a:prstClr>
                </a:solidFill>
                <a:uFill>
                  <a:solidFill>
                    <a:srgbClr val="C00000"/>
                  </a:solidFill>
                </a:uFill>
                <a:latin typeface="Cambria" panose="02040503050406030204" pitchFamily="18" charset="0"/>
                <a:cs typeface="Arial Black"/>
              </a:rPr>
              <a:t>Latitude, Longitude, </a:t>
            </a:r>
            <a:r>
              <a:rPr lang="en-US" sz="2400" b="1" i="1" spc="-15" dirty="0">
                <a:solidFill>
                  <a:prstClr val="black">
                    <a:lumMod val="65000"/>
                    <a:lumOff val="35000"/>
                  </a:prstClr>
                </a:solidFill>
                <a:uFill>
                  <a:solidFill>
                    <a:srgbClr val="C00000"/>
                  </a:solidFill>
                </a:uFill>
                <a:latin typeface="Cambria" panose="02040503050406030204" pitchFamily="18" charset="0"/>
                <a:cs typeface="Arial Black"/>
              </a:rPr>
              <a:t>Ellipsoid Height</a:t>
            </a:r>
          </a:p>
          <a:p>
            <a:pPr algn="ctr" defTabSz="685800">
              <a:spcBef>
                <a:spcPts val="2250"/>
              </a:spcBef>
              <a:buSzPct val="159375"/>
              <a:defRPr/>
            </a:pPr>
            <a:r>
              <a:rPr lang="en-US" sz="3600" b="1" spc="-15" dirty="0">
                <a:solidFill>
                  <a:srgbClr val="C00000"/>
                </a:solidFill>
                <a:uFill>
                  <a:solidFill>
                    <a:srgbClr val="C00000"/>
                  </a:solidFill>
                </a:uFill>
                <a:latin typeface="Cambria" panose="02040503050406030204" pitchFamily="18" charset="0"/>
                <a:cs typeface="Arial Black"/>
              </a:rPr>
              <a:t>Geopotential</a:t>
            </a:r>
          </a:p>
          <a:p>
            <a:pPr algn="ctr" defTabSz="685800">
              <a:buSzPct val="159375"/>
              <a:defRPr/>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Orthometric Height</a:t>
            </a:r>
          </a:p>
          <a:p>
            <a:pPr algn="ctr" defTabSz="685800">
              <a:buSzPct val="159375"/>
              <a:defRPr/>
            </a:pPr>
            <a:r>
              <a:rPr lang="en-US" sz="2700" b="1" spc="-15" dirty="0">
                <a:solidFill>
                  <a:prstClr val="black">
                    <a:lumMod val="65000"/>
                    <a:lumOff val="35000"/>
                  </a:prstClr>
                </a:solidFill>
                <a:uFill>
                  <a:solidFill>
                    <a:srgbClr val="C00000"/>
                  </a:solidFill>
                </a:uFill>
                <a:latin typeface="Cambria" panose="02040503050406030204" pitchFamily="18" charset="0"/>
                <a:cs typeface="Arial Black"/>
              </a:rPr>
              <a:t>aka “Elevation”</a:t>
            </a:r>
            <a:endParaRPr lang="en-US" sz="3600" b="1" spc="-15" dirty="0">
              <a:solidFill>
                <a:prstClr val="black">
                  <a:lumMod val="65000"/>
                  <a:lumOff val="35000"/>
                </a:prstClr>
              </a:solidFill>
              <a:uFill>
                <a:solidFill>
                  <a:srgbClr val="C00000"/>
                </a:solidFill>
              </a:uFill>
              <a:latin typeface="Cambria" panose="02040503050406030204" pitchFamily="18" charset="0"/>
              <a:cs typeface="Arial Black"/>
            </a:endParaRPr>
          </a:p>
        </p:txBody>
      </p:sp>
      <p:sp>
        <p:nvSpPr>
          <p:cNvPr id="3" name="TextBox 2"/>
          <p:cNvSpPr txBox="1"/>
          <p:nvPr/>
        </p:nvSpPr>
        <p:spPr bwMode="auto">
          <a:xfrm>
            <a:off x="6608406" y="1913217"/>
            <a:ext cx="986712" cy="369332"/>
          </a:xfrm>
          <a:prstGeom prst="rect">
            <a:avLst/>
          </a:prstGeom>
          <a:noFill/>
          <a:ln w="9525">
            <a:noFill/>
            <a:miter lim="800000"/>
            <a:headEnd/>
            <a:tailEnd/>
          </a:ln>
        </p:spPr>
        <p:txBody>
          <a:bodyPr wrap="square" rtlCol="0">
            <a:spAutoFit/>
          </a:bodyPr>
          <a:lstStyle/>
          <a:p>
            <a:pPr defTabSz="685800">
              <a:defRPr/>
            </a:pPr>
            <a:r>
              <a:rPr lang="en-US" b="1" spc="-15" dirty="0">
                <a:solidFill>
                  <a:prstClr val="black">
                    <a:lumMod val="65000"/>
                    <a:lumOff val="35000"/>
                  </a:prstClr>
                </a:solidFill>
                <a:uFill>
                  <a:solidFill>
                    <a:srgbClr val="C00000"/>
                  </a:solidFill>
                </a:uFill>
                <a:latin typeface="Cambria" panose="02040503050406030204" pitchFamily="18" charset="0"/>
              </a:rPr>
              <a:t>NAD83</a:t>
            </a:r>
            <a:endParaRPr lang="en-US" dirty="0">
              <a:solidFill>
                <a:prstClr val="black"/>
              </a:solidFill>
              <a:latin typeface="Calibri"/>
            </a:endParaRPr>
          </a:p>
        </p:txBody>
      </p:sp>
      <p:sp>
        <p:nvSpPr>
          <p:cNvPr id="5" name="TextBox 4"/>
          <p:cNvSpPr txBox="1"/>
          <p:nvPr/>
        </p:nvSpPr>
        <p:spPr bwMode="auto">
          <a:xfrm>
            <a:off x="6608406" y="3499273"/>
            <a:ext cx="1168659" cy="369332"/>
          </a:xfrm>
          <a:prstGeom prst="rect">
            <a:avLst/>
          </a:prstGeom>
          <a:noFill/>
          <a:ln w="9525">
            <a:noFill/>
            <a:miter lim="800000"/>
            <a:headEnd/>
            <a:tailEnd/>
          </a:ln>
        </p:spPr>
        <p:txBody>
          <a:bodyPr wrap="square" rtlCol="0">
            <a:spAutoFit/>
          </a:bodyPr>
          <a:lstStyle/>
          <a:p>
            <a:pPr defTabSz="685800">
              <a:defRPr/>
            </a:pPr>
            <a:r>
              <a:rPr lang="en-US" b="1" spc="-15" dirty="0">
                <a:solidFill>
                  <a:prstClr val="black">
                    <a:lumMod val="65000"/>
                    <a:lumOff val="35000"/>
                  </a:prstClr>
                </a:solidFill>
                <a:uFill>
                  <a:solidFill>
                    <a:srgbClr val="C00000"/>
                  </a:solidFill>
                </a:uFill>
                <a:latin typeface="Cambria" panose="02040503050406030204" pitchFamily="18" charset="0"/>
              </a:rPr>
              <a:t>NAVD88</a:t>
            </a:r>
            <a:endParaRPr lang="en-US" dirty="0">
              <a:solidFill>
                <a:prstClr val="black"/>
              </a:solidFill>
              <a:latin typeface="Calibri"/>
            </a:endParaRPr>
          </a:p>
        </p:txBody>
      </p:sp>
      <p:cxnSp>
        <p:nvCxnSpPr>
          <p:cNvPr id="7" name="Straight Arrow Connector 6"/>
          <p:cNvCxnSpPr/>
          <p:nvPr/>
        </p:nvCxnSpPr>
        <p:spPr>
          <a:xfrm>
            <a:off x="5782647" y="2081164"/>
            <a:ext cx="797768" cy="6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endCxn id="5" idx="1"/>
          </p:cNvCxnSpPr>
          <p:nvPr/>
        </p:nvCxnSpPr>
        <p:spPr>
          <a:xfrm>
            <a:off x="5972175" y="3671889"/>
            <a:ext cx="636231" cy="120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300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grpId="1"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
                                            <p:txEl>
                                              <p:pRg st="2" end="2"/>
                                            </p:txEl>
                                          </p:spTgt>
                                        </p:tgtEl>
                                      </p:cBhvr>
                                    </p:animEffect>
                                    <p:set>
                                      <p:cBhvr>
                                        <p:cTn id="25" dur="1" fill="hold">
                                          <p:stCondLst>
                                            <p:cond delay="499"/>
                                          </p:stCondLst>
                                        </p:cTn>
                                        <p:tgtEl>
                                          <p:spTgt spid="4">
                                            <p:txEl>
                                              <p:pRg st="2" end="2"/>
                                            </p:txEl>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
                                            <p:txEl>
                                              <p:pRg st="3" end="3"/>
                                            </p:txEl>
                                          </p:spTgt>
                                        </p:tgtEl>
                                      </p:cBhvr>
                                    </p:animEffect>
                                    <p:set>
                                      <p:cBhvr>
                                        <p:cTn id="28" dur="1" fill="hold">
                                          <p:stCondLst>
                                            <p:cond delay="499"/>
                                          </p:stCondLst>
                                        </p:cTn>
                                        <p:tgtEl>
                                          <p:spTgt spid="4">
                                            <p:txEl>
                                              <p:pRg st="3" end="3"/>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
                                            <p:txEl>
                                              <p:pRg st="4" end="4"/>
                                            </p:txEl>
                                          </p:spTgt>
                                        </p:tgtEl>
                                      </p:cBhvr>
                                    </p:animEffect>
                                    <p:set>
                                      <p:cBhvr>
                                        <p:cTn id="31" dur="1" fill="hold">
                                          <p:stCondLst>
                                            <p:cond delay="499"/>
                                          </p:stCondLst>
                                        </p:cTn>
                                        <p:tgtEl>
                                          <p:spTgt spid="4">
                                            <p:txEl>
                                              <p:pRg st="4" end="4"/>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
                                            <p:txEl>
                                              <p:pRg st="1" end="1"/>
                                            </p:txEl>
                                          </p:spTgt>
                                        </p:tgtEl>
                                      </p:cBhvr>
                                    </p:animEffect>
                                    <p:set>
                                      <p:cBhvr>
                                        <p:cTn id="34" dur="1" fill="hold">
                                          <p:stCondLst>
                                            <p:cond delay="499"/>
                                          </p:stCondLst>
                                        </p:cTn>
                                        <p:tgtEl>
                                          <p:spTgt spid="4">
                                            <p:txEl>
                                              <p:pRg st="1" end="1"/>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9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53" name="Title 1"/>
          <p:cNvSpPr txBox="1">
            <a:spLocks/>
          </p:cNvSpPr>
          <p:nvPr/>
        </p:nvSpPr>
        <p:spPr>
          <a:xfrm>
            <a:off x="1143000" y="-14661"/>
            <a:ext cx="6858000" cy="994172"/>
          </a:xfrm>
          <a:prstGeom prst="rect">
            <a:avLst/>
          </a:prstGeom>
        </p:spPr>
        <p:txBody>
          <a:bodyPr anchor="ctr" bIns="34290" lIns="68580" rIns="68580" rtlCol="0" tIns="34290" vert="horz">
            <a:normAutofit/>
          </a:bodyPr>
          <a:lstStyle>
            <a:lvl1pPr algn="l" defTabSz="914400" eaLnBrk="1" hangingPunct="1" latinLnBrk="0" rtl="0">
              <a:lnSpc>
                <a:spcPct val="90000"/>
              </a:lnSpc>
              <a:spcBef>
                <a:spcPct val="0"/>
              </a:spcBef>
              <a:buNone/>
              <a:defRPr kern="1200" sz="4400">
                <a:solidFill>
                  <a:schemeClr val="tx1"/>
                </a:solidFill>
                <a:latin typeface="+mj-lt"/>
                <a:ea typeface="+mj-ea"/>
                <a:cs typeface="+mj-cs"/>
              </a:defRPr>
            </a:lvl1pPr>
          </a:lstStyle>
          <a:p>
            <a:pPr algn="ctr" defTabSz="685800">
              <a:defRPr/>
            </a:pPr>
            <a:r>
              <a:rPr b="1" dirty="0" lang="en-US" sz="2700">
                <a:solidFill>
                  <a:sysClr lastClr="000000" val="windowText"/>
                </a:solidFill>
                <a:latin charset="0" panose="02040503050406030204" pitchFamily="18" typeface="Cambria"/>
                <a:ea charset="0" panose="02040503050406030204" pitchFamily="18" typeface="Cambria"/>
              </a:rPr>
              <a:t>Three types of heights in NSRS</a:t>
            </a:r>
          </a:p>
        </p:txBody>
      </p:sp>
      <p:grpSp>
        <p:nvGrpSpPr>
          <p:cNvPr id="7" name="Water Level">
            <a:extLst>
              <a:ext uri="{FF2B5EF4-FFF2-40B4-BE49-F238E27FC236}">
                <a16:creationId xmlns:a16="http://schemas.microsoft.com/office/drawing/2014/main" id="{CDD68D0F-CC2D-446D-9107-60BF596197EE}"/>
              </a:ext>
            </a:extLst>
          </p:cNvPr>
          <p:cNvGrpSpPr/>
          <p:nvPr/>
        </p:nvGrpSpPr>
        <p:grpSpPr>
          <a:xfrm>
            <a:off x="1209559" y="3546215"/>
            <a:ext cx="6564056" cy="1513473"/>
            <a:chOff x="227917" y="4733176"/>
            <a:chExt cx="8752075" cy="2017964"/>
          </a:xfrm>
        </p:grpSpPr>
        <p:sp>
          <p:nvSpPr>
            <p:cNvPr id="55" name="Text Placeholder 4"/>
            <p:cNvSpPr txBox="1">
              <a:spLocks/>
            </p:cNvSpPr>
            <p:nvPr/>
          </p:nvSpPr>
          <p:spPr>
            <a:xfrm>
              <a:off x="2874452" y="4733176"/>
              <a:ext cx="3639559" cy="473412"/>
            </a:xfrm>
            <a:prstGeom prst="rect">
              <a:avLst/>
            </a:prstGeom>
          </p:spPr>
          <p:txBody>
            <a:bodyPr anchor="b" bIns="34290" lIns="68580" rIns="68580" rtlCol="0" tIns="34290" vert="horz">
              <a:normAutofit lnSpcReduction="10000"/>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defTabSz="685800" indent="0" marL="0">
                <a:spcBef>
                  <a:spcPts val="750"/>
                </a:spcBef>
                <a:buNone/>
                <a:defRPr/>
              </a:pPr>
              <a:r>
                <a:rPr b="1" dirty="0" lang="en-US" sz="2100">
                  <a:solidFill>
                    <a:prstClr val="black"/>
                  </a:solidFill>
                  <a:latin charset="0" panose="02040503050406030204" pitchFamily="18" typeface="Cambria"/>
                  <a:ea charset="0" panose="02040503050406030204" pitchFamily="18" typeface="Cambria"/>
                </a:rPr>
                <a:t>Water Level or Tidal</a:t>
              </a:r>
            </a:p>
          </p:txBody>
        </p:sp>
        <p:pic>
          <p:nvPicPr>
            <p:cNvPr descr="bathgrid" id="60" name="Shape 109"/>
            <p:cNvPicPr preferRelativeResize="0">
              <a:picLocks noChangeAspect="1"/>
            </p:cNvPicPr>
            <p:nvPr/>
          </p:nvPicPr>
          <p:blipFill rotWithShape="1">
            <a:blip r:embed="rId3"/>
            <a:srcRect b="-103" r="-35"/>
            <a:stretch/>
          </p:blipFill>
          <p:spPr>
            <a:xfrm>
              <a:off x="3487211" y="5253498"/>
              <a:ext cx="1222605" cy="1433831"/>
            </a:xfrm>
            <a:prstGeom prst="rect">
              <a:avLst/>
            </a:prstGeom>
            <a:noFill/>
            <a:ln cap="flat" cmpd="sng" w="19050">
              <a:solidFill>
                <a:schemeClr val="bg1">
                  <a:lumMod val="65000"/>
                </a:schemeClr>
              </a:solidFill>
              <a:prstDash val="solid"/>
              <a:miter lim="800000"/>
              <a:headEnd len="med" type="none" w="med"/>
              <a:tailEnd len="med" type="none" w="med"/>
            </a:ln>
          </p:spPr>
        </p:pic>
        <p:sp>
          <p:nvSpPr>
            <p:cNvPr id="61" name="Shape 110"/>
            <p:cNvSpPr/>
            <p:nvPr/>
          </p:nvSpPr>
          <p:spPr>
            <a:xfrm>
              <a:off x="4709625" y="5290914"/>
              <a:ext cx="1463675" cy="228600"/>
            </a:xfrm>
            <a:prstGeom prst="rect">
              <a:avLst/>
            </a:prstGeom>
            <a:noFill/>
            <a:ln>
              <a:noFill/>
            </a:ln>
          </p:spPr>
          <p:txBody>
            <a:bodyPr anchor="ctr" anchorCtr="0" bIns="34275" lIns="68569" rIns="68569" tIns="34275" wrap="square">
              <a:noAutofit/>
            </a:bodyPr>
            <a:lstStyle/>
            <a:p>
              <a:pPr defTabSz="342900">
                <a:buSzPct val="25000"/>
                <a:defRPr/>
              </a:pPr>
              <a:r>
                <a:rPr dirty="0" i="1" lang="en-US" sz="900">
                  <a:solidFill>
                    <a:prstClr val="black"/>
                  </a:solidFill>
                  <a:latin panose="020F0502020204030204" typeface="Calibri"/>
                  <a:ea typeface="Calibri"/>
                  <a:cs typeface="Calibri"/>
                  <a:sym typeface="Calibri"/>
                </a:rPr>
                <a:t>NOAA and USACE Hydrography</a:t>
              </a:r>
            </a:p>
          </p:txBody>
        </p:sp>
        <p:pic>
          <p:nvPicPr>
            <p:cNvPr id="65" name="Shape 119"/>
            <p:cNvPicPr preferRelativeResize="0"/>
            <p:nvPr/>
          </p:nvPicPr>
          <p:blipFill rotWithShape="1">
            <a:blip cstate="print" r:embed="rId4">
              <a:extLst>
                <a:ext uri="{28A0092B-C50C-407E-A947-70E740481C1C}">
                  <a14:useLocalDpi xmlns:a14="http://schemas.microsoft.com/office/drawing/2010/main" val="0"/>
                </a:ext>
              </a:extLst>
            </a:blip>
            <a:srcRect/>
            <a:stretch/>
          </p:blipFill>
          <p:spPr>
            <a:xfrm>
              <a:off x="1665123" y="5265240"/>
              <a:ext cx="1555750" cy="1485900"/>
            </a:xfrm>
            <a:prstGeom prst="rect">
              <a:avLst/>
            </a:prstGeom>
            <a:noFill/>
            <a:ln cap="flat" cmpd="sng" w="19050">
              <a:solidFill>
                <a:schemeClr val="bg1">
                  <a:lumMod val="65000"/>
                </a:schemeClr>
              </a:solidFill>
              <a:prstDash val="solid"/>
              <a:miter lim="800000"/>
              <a:headEnd len="med" type="none" w="med"/>
              <a:tailEnd len="med" type="none" w="med"/>
            </a:ln>
          </p:spPr>
        </p:pic>
        <p:pic>
          <p:nvPicPr>
            <p:cNvPr id="73" name="Picture 72"/>
            <p:cNvPicPr>
              <a:picLocks noChangeAspect="1"/>
            </p:cNvPicPr>
            <p:nvPr/>
          </p:nvPicPr>
          <p:blipFill rotWithShape="1">
            <a:blip cstate="print" r:embed="rId5">
              <a:extLst>
                <a:ext uri="{28A0092B-C50C-407E-A947-70E740481C1C}">
                  <a14:useLocalDpi xmlns:a14="http://schemas.microsoft.com/office/drawing/2010/main" val="0"/>
                </a:ext>
              </a:extLst>
            </a:blip>
            <a:srcRect/>
            <a:stretch/>
          </p:blipFill>
          <p:spPr>
            <a:xfrm>
              <a:off x="6544577" y="4911184"/>
              <a:ext cx="2435415" cy="1751169"/>
            </a:xfrm>
            <a:prstGeom prst="rect">
              <a:avLst/>
            </a:prstGeom>
            <a:ln w="19050">
              <a:solidFill>
                <a:schemeClr val="bg1">
                  <a:lumMod val="65000"/>
                </a:schemeClr>
              </a:solidFill>
            </a:ln>
          </p:spPr>
        </p:pic>
        <p:sp>
          <p:nvSpPr>
            <p:cNvPr id="74" name="Shape 110"/>
            <p:cNvSpPr/>
            <p:nvPr/>
          </p:nvSpPr>
          <p:spPr>
            <a:xfrm>
              <a:off x="227917" y="6475880"/>
              <a:ext cx="1463675" cy="228600"/>
            </a:xfrm>
            <a:prstGeom prst="rect">
              <a:avLst/>
            </a:prstGeom>
            <a:noFill/>
            <a:ln>
              <a:noFill/>
            </a:ln>
          </p:spPr>
          <p:txBody>
            <a:bodyPr anchor="ctr" anchorCtr="0" bIns="34275" lIns="68569" rIns="68569" tIns="34275" wrap="square">
              <a:noAutofit/>
            </a:bodyPr>
            <a:lstStyle/>
            <a:p>
              <a:pPr algn="r" defTabSz="342900">
                <a:buSzPct val="25000"/>
                <a:defRPr/>
              </a:pPr>
              <a:r>
                <a:rPr dirty="0" i="1" lang="en-US" sz="900">
                  <a:solidFill>
                    <a:prstClr val="black"/>
                  </a:solidFill>
                  <a:latin panose="020F0502020204030204" typeface="Calibri"/>
                  <a:ea typeface="Calibri"/>
                  <a:cs typeface="Calibri"/>
                  <a:sym typeface="Calibri"/>
                </a:rPr>
                <a:t>Daily and Extreme Water Levels (Gage)</a:t>
              </a:r>
            </a:p>
          </p:txBody>
        </p:sp>
        <p:sp>
          <p:nvSpPr>
            <p:cNvPr id="75" name="Shape 110"/>
            <p:cNvSpPr/>
            <p:nvPr/>
          </p:nvSpPr>
          <p:spPr>
            <a:xfrm>
              <a:off x="4937311" y="6162422"/>
              <a:ext cx="1638188" cy="386752"/>
            </a:xfrm>
            <a:prstGeom prst="rect">
              <a:avLst/>
            </a:prstGeom>
            <a:noFill/>
            <a:ln>
              <a:noFill/>
            </a:ln>
          </p:spPr>
          <p:txBody>
            <a:bodyPr anchor="ctr" anchorCtr="0" bIns="34275" lIns="68569" rIns="68569" tIns="34275" wrap="square">
              <a:noAutofit/>
            </a:bodyPr>
            <a:lstStyle/>
            <a:p>
              <a:pPr algn="r" defTabSz="342900">
                <a:buSzPct val="25000"/>
                <a:defRPr/>
              </a:pPr>
              <a:r>
                <a:rPr dirty="0" i="1" lang="en-US" sz="900">
                  <a:solidFill>
                    <a:prstClr val="black"/>
                  </a:solidFill>
                  <a:latin panose="020F0502020204030204" typeface="Calibri"/>
                  <a:ea typeface="Calibri"/>
                  <a:cs typeface="Calibri"/>
                  <a:sym typeface="Calibri"/>
                </a:rPr>
                <a:t>Shoreline Mapping and Regulatory Boundaries at the Coast</a:t>
              </a:r>
            </a:p>
          </p:txBody>
        </p:sp>
      </p:grpSp>
      <p:grpSp>
        <p:nvGrpSpPr>
          <p:cNvPr id="10" name="Bridge"/>
          <p:cNvGrpSpPr/>
          <p:nvPr/>
        </p:nvGrpSpPr>
        <p:grpSpPr>
          <a:xfrm>
            <a:off x="3286732" y="520652"/>
            <a:ext cx="1968027" cy="529991"/>
            <a:chOff x="2858309" y="694203"/>
            <a:chExt cx="2624036" cy="706654"/>
          </a:xfrm>
        </p:grpSpPr>
        <p:pic>
          <p:nvPicPr>
            <p:cNvPr id="3" name="bridge cartoon"/>
            <p:cNvPicPr>
              <a:picLocks noChangeAspect="1"/>
            </p:cNvPicPr>
            <p:nvPr/>
          </p:nvPicPr>
          <p:blipFill>
            <a:blip cstate="print" r:embed="rId6">
              <a:extLst>
                <a:ext uri="{28A0092B-C50C-407E-A947-70E740481C1C}">
                  <a14:useLocalDpi xmlns:a14="http://schemas.microsoft.com/office/drawing/2010/main" val="0"/>
                </a:ext>
              </a:extLst>
            </a:blip>
            <a:stretch>
              <a:fillRect/>
            </a:stretch>
          </p:blipFill>
          <p:spPr>
            <a:xfrm>
              <a:off x="2858309" y="694203"/>
              <a:ext cx="2624036" cy="706654"/>
            </a:xfrm>
            <a:prstGeom prst="rect">
              <a:avLst/>
            </a:prstGeom>
            <a:effectLst>
              <a:outerShdw algn="tl" blurRad="50800" dir="2700000" dist="38100" rotWithShape="0">
                <a:prstClr val="black">
                  <a:alpha val="40000"/>
                </a:prstClr>
              </a:outerShdw>
            </a:effectLst>
          </p:spPr>
        </p:pic>
        <p:sp>
          <p:nvSpPr>
            <p:cNvPr id="4" name="Left Arrow 3"/>
            <p:cNvSpPr/>
            <p:nvPr/>
          </p:nvSpPr>
          <p:spPr>
            <a:xfrm flipH="1">
              <a:off x="3952874" y="1094231"/>
              <a:ext cx="492919" cy="294849"/>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rtlCol="0"/>
            <a:lstStyle/>
            <a:p>
              <a:pPr algn="ctr" defTabSz="342900" fontAlgn="base">
                <a:spcBef>
                  <a:spcPct val="0"/>
                </a:spcBef>
                <a:spcAft>
                  <a:spcPct val="0"/>
                </a:spcAft>
                <a:defRPr/>
              </a:pPr>
              <a:endParaRPr lang="en-US" sz="1350">
                <a:solidFill>
                  <a:prstClr val="white"/>
                </a:solidFill>
                <a:latin typeface="Calibri"/>
              </a:endParaRPr>
            </a:p>
          </p:txBody>
        </p:sp>
        <p:sp>
          <p:nvSpPr>
            <p:cNvPr id="2" name="geoid"/>
            <p:cNvSpPr txBox="1"/>
            <p:nvPr/>
          </p:nvSpPr>
          <p:spPr bwMode="auto">
            <a:xfrm>
              <a:off x="3931898" y="1116552"/>
              <a:ext cx="506059" cy="261610"/>
            </a:xfrm>
            <a:prstGeom prst="rect">
              <a:avLst/>
            </a:prstGeom>
            <a:noFill/>
            <a:ln w="9525">
              <a:noFill/>
              <a:miter lim="800000"/>
              <a:headEnd/>
              <a:tailEnd/>
            </a:ln>
          </p:spPr>
          <p:txBody>
            <a:bodyPr rtlCol="0" wrap="square">
              <a:spAutoFit/>
            </a:bodyPr>
            <a:lstStyle/>
            <a:p>
              <a:pPr defTabSz="342900" fontAlgn="base">
                <a:spcBef>
                  <a:spcPct val="0"/>
                </a:spcBef>
                <a:spcAft>
                  <a:spcPct val="0"/>
                </a:spcAft>
                <a:defRPr/>
              </a:pPr>
              <a:r>
                <a:rPr dirty="0" lang="en-US" sz="675">
                  <a:solidFill>
                    <a:prstClr val="white"/>
                  </a:solidFill>
                  <a:latin charset="0" pitchFamily="34" typeface="Calibri"/>
                  <a:ea charset="-128" pitchFamily="34" typeface="ＭＳ Ｐゴシック"/>
                </a:rPr>
                <a:t>geoid</a:t>
              </a:r>
            </a:p>
          </p:txBody>
        </p:sp>
      </p:grpSp>
      <p:grpSp>
        <p:nvGrpSpPr>
          <p:cNvPr id="14" name="Ellipsoid"/>
          <p:cNvGrpSpPr/>
          <p:nvPr/>
        </p:nvGrpSpPr>
        <p:grpSpPr>
          <a:xfrm>
            <a:off x="1247291" y="852178"/>
            <a:ext cx="2602911" cy="2611982"/>
            <a:chOff x="139054" y="1136236"/>
            <a:chExt cx="3470548" cy="3482643"/>
          </a:xfrm>
        </p:grpSpPr>
        <p:sp>
          <p:nvSpPr>
            <p:cNvPr id="54" name="Text Placeholder 4"/>
            <p:cNvSpPr txBox="1">
              <a:spLocks/>
            </p:cNvSpPr>
            <p:nvPr/>
          </p:nvSpPr>
          <p:spPr>
            <a:xfrm>
              <a:off x="939154" y="1136236"/>
              <a:ext cx="2158985" cy="414460"/>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defTabSz="685800" indent="0" marL="0">
                <a:spcBef>
                  <a:spcPts val="750"/>
                </a:spcBef>
                <a:buNone/>
                <a:defRPr/>
              </a:pPr>
              <a:r>
                <a:rPr b="1" dirty="0" lang="en-US" sz="2100">
                  <a:solidFill>
                    <a:prstClr val="black"/>
                  </a:solidFill>
                  <a:latin charset="0" panose="02040503050406030204" pitchFamily="18" typeface="Cambria"/>
                  <a:ea charset="0" panose="02040503050406030204" pitchFamily="18" typeface="Cambria"/>
                </a:rPr>
                <a:t>Ellipsoidal</a:t>
              </a:r>
              <a:endParaRPr b="1" dirty="0" lang="en-US" sz="1950">
                <a:solidFill>
                  <a:prstClr val="black"/>
                </a:solidFill>
                <a:latin charset="0" panose="02040503050406030204" pitchFamily="18" typeface="Cambria"/>
                <a:ea charset="0" panose="02040503050406030204" pitchFamily="18" typeface="Cambria"/>
              </a:endParaRPr>
            </a:p>
          </p:txBody>
        </p:sp>
        <p:pic>
          <p:nvPicPr>
            <p:cNvPr descr="C:\Vicki\Work\Presentations\GRAV-D images\MN12\BaseStation.JPG" id="56" name="Shape 104"/>
            <p:cNvPicPr preferRelativeResize="0"/>
            <p:nvPr/>
          </p:nvPicPr>
          <p:blipFill rotWithShape="1">
            <a:blip r:embed="rId7">
              <a:alphaModFix/>
            </a:blip>
            <a:srcRect r="-1"/>
            <a:stretch/>
          </p:blipFill>
          <p:spPr>
            <a:xfrm>
              <a:off x="218883" y="2915320"/>
              <a:ext cx="1200002" cy="1472351"/>
            </a:xfrm>
            <a:prstGeom prst="rect">
              <a:avLst/>
            </a:prstGeom>
            <a:noFill/>
            <a:ln cap="flat" cmpd="sng" w="19050">
              <a:solidFill>
                <a:schemeClr val="bg1">
                  <a:lumMod val="65000"/>
                </a:schemeClr>
              </a:solidFill>
              <a:prstDash val="solid"/>
              <a:miter lim="800000"/>
              <a:headEnd len="med" type="none" w="med"/>
              <a:tailEnd len="med" type="none" w="med"/>
            </a:ln>
          </p:spPr>
        </p:pic>
        <p:sp>
          <p:nvSpPr>
            <p:cNvPr id="57" name="Shape 105"/>
            <p:cNvSpPr txBox="1"/>
            <p:nvPr/>
          </p:nvSpPr>
          <p:spPr>
            <a:xfrm>
              <a:off x="139054" y="4351807"/>
              <a:ext cx="1600200" cy="267072"/>
            </a:xfrm>
            <a:prstGeom prst="rect">
              <a:avLst/>
            </a:prstGeom>
            <a:noFill/>
            <a:ln>
              <a:noFill/>
            </a:ln>
          </p:spPr>
          <p:txBody>
            <a:bodyPr anchor="t" anchorCtr="0" bIns="34275" lIns="68569" rIns="68569" tIns="34275" wrap="square">
              <a:noAutofit/>
            </a:bodyPr>
            <a:lstStyle/>
            <a:p>
              <a:pPr defTabSz="342900">
                <a:buSzPct val="25000"/>
                <a:defRPr/>
              </a:pPr>
              <a:r>
                <a:rPr dirty="0" i="1" lang="en-US" sz="900">
                  <a:solidFill>
                    <a:prstClr val="black"/>
                  </a:solidFill>
                  <a:latin typeface="Calibri"/>
                  <a:ea typeface="Calibri"/>
                  <a:cs typeface="Calibri"/>
                  <a:sym typeface="Calibri"/>
                </a:rPr>
                <a:t>Raw GPS Observations</a:t>
              </a:r>
            </a:p>
          </p:txBody>
        </p:sp>
        <p:pic>
          <p:nvPicPr>
            <p:cNvPr descr="GPShydro" id="58" name="Shape 106"/>
            <p:cNvPicPr preferRelativeResize="0"/>
            <p:nvPr/>
          </p:nvPicPr>
          <p:blipFill rotWithShape="1">
            <a:blip r:embed="rId8">
              <a:alphaModFix/>
            </a:blip>
            <a:srcRect/>
            <a:stretch/>
          </p:blipFill>
          <p:spPr>
            <a:xfrm>
              <a:off x="218883" y="1565632"/>
              <a:ext cx="1612429" cy="1232226"/>
            </a:xfrm>
            <a:prstGeom prst="rect">
              <a:avLst/>
            </a:prstGeom>
            <a:noFill/>
            <a:ln cap="flat" cmpd="sng" w="19050">
              <a:solidFill>
                <a:schemeClr val="bg1">
                  <a:lumMod val="65000"/>
                </a:schemeClr>
              </a:solidFill>
              <a:prstDash val="solid"/>
              <a:miter lim="800000"/>
              <a:headEnd len="med" type="none" w="med"/>
              <a:tailEnd len="med" type="none" w="med"/>
            </a:ln>
          </p:spPr>
        </p:pic>
        <p:sp>
          <p:nvSpPr>
            <p:cNvPr id="59" name="Shape 107"/>
            <p:cNvSpPr txBox="1"/>
            <p:nvPr/>
          </p:nvSpPr>
          <p:spPr>
            <a:xfrm>
              <a:off x="1816798" y="1479455"/>
              <a:ext cx="1380526" cy="646331"/>
            </a:xfrm>
            <a:prstGeom prst="rect">
              <a:avLst/>
            </a:prstGeom>
            <a:noFill/>
            <a:ln>
              <a:noFill/>
            </a:ln>
          </p:spPr>
          <p:txBody>
            <a:bodyPr anchor="t" anchorCtr="0" bIns="34275" lIns="68569" rIns="68569" tIns="34275" wrap="square">
              <a:noAutofit/>
            </a:bodyPr>
            <a:lstStyle/>
            <a:p>
              <a:pPr defTabSz="342900">
                <a:buSzPct val="25000"/>
                <a:defRPr/>
              </a:pPr>
              <a:r>
                <a:rPr dirty="0" i="1" lang="en-US" sz="900">
                  <a:solidFill>
                    <a:prstClr val="black"/>
                  </a:solidFill>
                  <a:latin typeface="Calibri"/>
                  <a:ea typeface="Calibri"/>
                  <a:cs typeface="Calibri"/>
                  <a:sym typeface="Calibri"/>
                </a:rPr>
                <a:t>Raw Hydrographic Surveys </a:t>
              </a:r>
            </a:p>
          </p:txBody>
        </p:sp>
        <p:pic>
          <p:nvPicPr>
            <p:cNvPr descr="plane fig reduced1" id="64" name="Shape 118"/>
            <p:cNvPicPr preferRelativeResize="0"/>
            <p:nvPr/>
          </p:nvPicPr>
          <p:blipFill rotWithShape="1">
            <a:blip r:embed="rId9">
              <a:alphaModFix/>
            </a:blip>
            <a:srcRect/>
            <a:stretch/>
          </p:blipFill>
          <p:spPr>
            <a:xfrm>
              <a:off x="1966232" y="2428000"/>
              <a:ext cx="1563621" cy="1932864"/>
            </a:xfrm>
            <a:prstGeom prst="rect">
              <a:avLst/>
            </a:prstGeom>
            <a:noFill/>
            <a:ln cap="flat" cmpd="sng" w="19050">
              <a:solidFill>
                <a:schemeClr val="bg1">
                  <a:lumMod val="65000"/>
                </a:schemeClr>
              </a:solidFill>
              <a:prstDash val="solid"/>
              <a:round/>
              <a:headEnd len="med" type="none" w="med"/>
              <a:tailEnd len="med" type="none" w="med"/>
            </a:ln>
          </p:spPr>
        </p:pic>
        <p:sp>
          <p:nvSpPr>
            <p:cNvPr id="66" name="Shape 121"/>
            <p:cNvSpPr/>
            <p:nvPr/>
          </p:nvSpPr>
          <p:spPr>
            <a:xfrm>
              <a:off x="1716836" y="4338895"/>
              <a:ext cx="1892766" cy="228600"/>
            </a:xfrm>
            <a:prstGeom prst="rect">
              <a:avLst/>
            </a:prstGeom>
            <a:noFill/>
            <a:ln>
              <a:noFill/>
            </a:ln>
          </p:spPr>
          <p:txBody>
            <a:bodyPr anchor="ctr" anchorCtr="0" bIns="34275" lIns="68569" rIns="68569" tIns="34275" wrap="square">
              <a:noAutofit/>
            </a:bodyPr>
            <a:lstStyle/>
            <a:p>
              <a:pPr algn="r" defTabSz="342900">
                <a:buSzPct val="25000"/>
                <a:defRPr/>
              </a:pPr>
              <a:r>
                <a:rPr dirty="0" i="1" lang="en-US" sz="900">
                  <a:solidFill>
                    <a:prstClr val="black"/>
                  </a:solidFill>
                  <a:latin typeface="Calibri"/>
                  <a:ea typeface="Calibri"/>
                  <a:cs typeface="Calibri"/>
                  <a:sym typeface="Calibri"/>
                </a:rPr>
                <a:t>Raw Lidar Data</a:t>
              </a:r>
            </a:p>
          </p:txBody>
        </p:sp>
        <p:sp>
          <p:nvSpPr>
            <p:cNvPr id="31" name="NAD83"/>
            <p:cNvSpPr txBox="1">
              <a:spLocks/>
            </p:cNvSpPr>
            <p:nvPr/>
          </p:nvSpPr>
          <p:spPr>
            <a:xfrm>
              <a:off x="2240578" y="1984730"/>
              <a:ext cx="857561" cy="324422"/>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defTabSz="685800" indent="0" marL="0">
                <a:spcBef>
                  <a:spcPts val="750"/>
                </a:spcBef>
                <a:buNone/>
                <a:defRPr/>
              </a:pPr>
              <a:r>
                <a:rPr b="1" dirty="0" lang="en-US" sz="1200">
                  <a:solidFill>
                    <a:prstClr val="black"/>
                  </a:solidFill>
                  <a:latin charset="0" panose="02040503050406030204" pitchFamily="18" typeface="Cambria"/>
                  <a:ea charset="0" panose="02040503050406030204" pitchFamily="18" typeface="Cambria"/>
                </a:rPr>
                <a:t>NAD83</a:t>
              </a:r>
            </a:p>
          </p:txBody>
        </p:sp>
      </p:grpSp>
      <p:grpSp>
        <p:nvGrpSpPr>
          <p:cNvPr id="11" name="Orthometric"/>
          <p:cNvGrpSpPr/>
          <p:nvPr/>
        </p:nvGrpSpPr>
        <p:grpSpPr>
          <a:xfrm>
            <a:off x="4275142" y="801651"/>
            <a:ext cx="3617273" cy="2460086"/>
            <a:chOff x="4176190" y="1068867"/>
            <a:chExt cx="4823030" cy="3280115"/>
          </a:xfrm>
        </p:grpSpPr>
        <p:sp>
          <p:nvSpPr>
            <p:cNvPr id="52" name="Text Placeholder 4"/>
            <p:cNvSpPr txBox="1">
              <a:spLocks/>
            </p:cNvSpPr>
            <p:nvPr/>
          </p:nvSpPr>
          <p:spPr>
            <a:xfrm>
              <a:off x="5443017" y="1068867"/>
              <a:ext cx="2295391" cy="414459"/>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defTabSz="685800" indent="0" marL="0">
                <a:spcBef>
                  <a:spcPts val="750"/>
                </a:spcBef>
                <a:buNone/>
                <a:defRPr/>
              </a:pPr>
              <a:r>
                <a:rPr b="1" dirty="0" err="1" lang="en-US" sz="2100">
                  <a:solidFill>
                    <a:prstClr val="black"/>
                  </a:solidFill>
                  <a:latin charset="0" panose="02040503050406030204" pitchFamily="18" typeface="Cambria"/>
                  <a:ea charset="0" panose="02040503050406030204" pitchFamily="18" typeface="Cambria"/>
                </a:rPr>
                <a:t>Orthometric</a:t>
              </a:r>
              <a:endParaRPr b="1" dirty="0" lang="en-US" sz="1800">
                <a:solidFill>
                  <a:prstClr val="black"/>
                </a:solidFill>
                <a:latin charset="0" panose="02040503050406030204" pitchFamily="18" typeface="Cambria"/>
                <a:ea charset="0" panose="02040503050406030204" pitchFamily="18" typeface="Cambria"/>
              </a:endParaRPr>
            </a:p>
          </p:txBody>
        </p:sp>
        <p:sp>
          <p:nvSpPr>
            <p:cNvPr id="62" name="Shape 111"/>
            <p:cNvSpPr/>
            <p:nvPr/>
          </p:nvSpPr>
          <p:spPr>
            <a:xfrm>
              <a:off x="6256999" y="1482268"/>
              <a:ext cx="929639" cy="396454"/>
            </a:xfrm>
            <a:prstGeom prst="rect">
              <a:avLst/>
            </a:prstGeom>
            <a:noFill/>
            <a:ln>
              <a:noFill/>
            </a:ln>
          </p:spPr>
          <p:txBody>
            <a:bodyPr anchor="ctr" anchorCtr="0" bIns="34275" lIns="68569" rIns="68569" tIns="34275" wrap="square">
              <a:noAutofit/>
            </a:bodyPr>
            <a:lstStyle/>
            <a:p>
              <a:pPr defTabSz="342900">
                <a:buSzPct val="25000"/>
                <a:defRPr/>
              </a:pPr>
              <a:r>
                <a:rPr dirty="0" i="1" lang="en-US" sz="900">
                  <a:solidFill>
                    <a:prstClr val="black"/>
                  </a:solidFill>
                  <a:latin typeface="Calibri"/>
                  <a:ea typeface="Calibri"/>
                  <a:cs typeface="Calibri"/>
                  <a:sym typeface="Calibri"/>
                </a:rPr>
                <a:t>USGS </a:t>
              </a:r>
            </a:p>
            <a:p>
              <a:pPr defTabSz="342900">
                <a:buSzPct val="25000"/>
                <a:defRPr/>
              </a:pPr>
              <a:r>
                <a:rPr dirty="0" i="1" lang="en-US" sz="90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10">
              <a:alphaModFix/>
            </a:blip>
            <a:srcRect b="-110" r="22"/>
            <a:stretch/>
          </p:blipFill>
          <p:spPr>
            <a:xfrm>
              <a:off x="7666391" y="1425744"/>
              <a:ext cx="1259663" cy="1886673"/>
            </a:xfrm>
            <a:prstGeom prst="rect">
              <a:avLst/>
            </a:prstGeom>
            <a:noFill/>
            <a:ln cap="flat" cmpd="sng" w="19304">
              <a:solidFill>
                <a:schemeClr val="bg1">
                  <a:lumMod val="65000"/>
                </a:schemeClr>
              </a:solidFill>
              <a:prstDash val="solid"/>
              <a:miter lim="800000"/>
              <a:headEnd len="med" type="none" w="med"/>
              <a:tailEnd len="med" type="none" w="med"/>
            </a:ln>
          </p:spPr>
        </p:pic>
        <p:pic>
          <p:nvPicPr>
            <p:cNvPr descr="using digital level" id="67" name="Shape 123"/>
            <p:cNvPicPr preferRelativeResize="0"/>
            <p:nvPr/>
          </p:nvPicPr>
          <p:blipFill rotWithShape="1">
            <a:blip r:embed="rId11">
              <a:alphaModFix/>
            </a:blip>
            <a:srcRect/>
            <a:stretch/>
          </p:blipFill>
          <p:spPr>
            <a:xfrm>
              <a:off x="6463326" y="2721372"/>
              <a:ext cx="1059174" cy="1596744"/>
            </a:xfrm>
            <a:prstGeom prst="rect">
              <a:avLst/>
            </a:prstGeom>
            <a:noFill/>
            <a:ln cap="flat" cmpd="sng" w="19050">
              <a:solidFill>
                <a:schemeClr val="bg1">
                  <a:lumMod val="65000"/>
                </a:schemeClr>
              </a:solidFill>
              <a:prstDash val="solid"/>
              <a:round/>
              <a:headEnd len="med" type="none" w="med"/>
              <a:tailEnd len="med" type="none" w="med"/>
            </a:ln>
          </p:spPr>
        </p:pic>
        <p:pic>
          <p:nvPicPr>
            <p:cNvPr id="68" name="Picture 67"/>
            <p:cNvPicPr>
              <a:picLocks noChangeAspect="1"/>
            </p:cNvPicPr>
            <p:nvPr/>
          </p:nvPicPr>
          <p:blipFill>
            <a:blip cstate="print" r:embed="rId12">
              <a:extLst>
                <a:ext uri="{28A0092B-C50C-407E-A947-70E740481C1C}">
                  <a14:useLocalDpi xmlns:a14="http://schemas.microsoft.com/office/drawing/2010/main" val="0"/>
                </a:ext>
              </a:extLst>
            </a:blip>
            <a:stretch>
              <a:fillRect/>
            </a:stretch>
          </p:blipFill>
          <p:spPr>
            <a:xfrm>
              <a:off x="4176190" y="1473407"/>
              <a:ext cx="2124189" cy="2124189"/>
            </a:xfrm>
            <a:prstGeom prst="rect">
              <a:avLst/>
            </a:prstGeom>
            <a:ln w="19050">
              <a:solidFill>
                <a:schemeClr val="bg1">
                  <a:lumMod val="65000"/>
                </a:schemeClr>
              </a:solidFill>
            </a:ln>
          </p:spPr>
        </p:pic>
        <p:sp>
          <p:nvSpPr>
            <p:cNvPr id="70" name="Shape 111"/>
            <p:cNvSpPr/>
            <p:nvPr/>
          </p:nvSpPr>
          <p:spPr>
            <a:xfrm>
              <a:off x="7915006" y="3321517"/>
              <a:ext cx="1084214" cy="396454"/>
            </a:xfrm>
            <a:prstGeom prst="rect">
              <a:avLst/>
            </a:prstGeom>
            <a:noFill/>
            <a:ln>
              <a:noFill/>
            </a:ln>
          </p:spPr>
          <p:txBody>
            <a:bodyPr anchor="ctr" anchorCtr="0" bIns="34275" lIns="68569" rIns="68569" tIns="34275" wrap="square">
              <a:noAutofit/>
            </a:bodyPr>
            <a:lstStyle/>
            <a:p>
              <a:pPr algn="r" defTabSz="342900">
                <a:buSzPct val="25000"/>
                <a:defRPr/>
              </a:pPr>
              <a:r>
                <a:rPr dirty="0" i="1" lang="en-US" sz="900">
                  <a:solidFill>
                    <a:prstClr val="black"/>
                  </a:solidFill>
                  <a:latin typeface="Calibri"/>
                  <a:ea typeface="Calibri"/>
                  <a:cs typeface="Calibri"/>
                  <a:sym typeface="Calibri"/>
                </a:rPr>
                <a:t>FEMA NFIP Data &amp; Maps</a:t>
              </a:r>
            </a:p>
          </p:txBody>
        </p:sp>
        <p:sp>
          <p:nvSpPr>
            <p:cNvPr id="71" name="Shape 111"/>
            <p:cNvSpPr/>
            <p:nvPr/>
          </p:nvSpPr>
          <p:spPr>
            <a:xfrm>
              <a:off x="4678949" y="3952528"/>
              <a:ext cx="1828827" cy="396454"/>
            </a:xfrm>
            <a:prstGeom prst="rect">
              <a:avLst/>
            </a:prstGeom>
            <a:noFill/>
            <a:ln>
              <a:noFill/>
            </a:ln>
          </p:spPr>
          <p:txBody>
            <a:bodyPr anchor="ctr" anchorCtr="0" bIns="34275" lIns="68569" rIns="68569" tIns="34275" wrap="square">
              <a:noAutofit/>
            </a:bodyPr>
            <a:lstStyle/>
            <a:p>
              <a:pPr algn="r" defTabSz="342900">
                <a:buSzPct val="25000"/>
                <a:defRPr/>
              </a:pPr>
              <a:r>
                <a:rPr dirty="0" i="1" lang="en-US" sz="900">
                  <a:solidFill>
                    <a:prstClr val="black"/>
                  </a:solidFill>
                  <a:latin typeface="Calibri"/>
                  <a:ea typeface="Calibri"/>
                  <a:cs typeface="Calibri"/>
                  <a:sym typeface="Calibri"/>
                </a:rPr>
                <a:t>Engineering and Construction Surveys</a:t>
              </a:r>
            </a:p>
          </p:txBody>
        </p:sp>
        <p:sp>
          <p:nvSpPr>
            <p:cNvPr id="33" name="NAVD88"/>
            <p:cNvSpPr txBox="1">
              <a:spLocks/>
            </p:cNvSpPr>
            <p:nvPr/>
          </p:nvSpPr>
          <p:spPr>
            <a:xfrm>
              <a:off x="6524400" y="1983125"/>
              <a:ext cx="998100" cy="324422"/>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defTabSz="685800" indent="0" marL="0">
                <a:spcBef>
                  <a:spcPts val="750"/>
                </a:spcBef>
                <a:buNone/>
                <a:defRPr/>
              </a:pPr>
              <a:r>
                <a:rPr b="1" dirty="0" lang="en-US" sz="1200">
                  <a:solidFill>
                    <a:prstClr val="black"/>
                  </a:solidFill>
                  <a:latin charset="0" panose="02040503050406030204" pitchFamily="18" typeface="Cambria"/>
                  <a:ea charset="0" panose="02040503050406030204" pitchFamily="18" typeface="Cambria"/>
                </a:rPr>
                <a:t>NAVD88</a:t>
              </a:r>
            </a:p>
          </p:txBody>
        </p:sp>
        <p:sp>
          <p:nvSpPr>
            <p:cNvPr id="34" name="NGVD29"/>
            <p:cNvSpPr txBox="1">
              <a:spLocks/>
            </p:cNvSpPr>
            <p:nvPr/>
          </p:nvSpPr>
          <p:spPr>
            <a:xfrm>
              <a:off x="6524400" y="2270280"/>
              <a:ext cx="998100" cy="324422"/>
            </a:xfrm>
            <a:prstGeom prst="rect">
              <a:avLst/>
            </a:prstGeom>
          </p:spPr>
          <p:txBody>
            <a:bodyPr anchor="b" bIns="34290" lIns="68580" rIns="68580" rtlCol="0" tIns="34290" vert="horz">
              <a:no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defTabSz="685800" indent="0" marL="0">
                <a:spcBef>
                  <a:spcPts val="750"/>
                </a:spcBef>
                <a:buNone/>
                <a:defRPr/>
              </a:pPr>
              <a:r>
                <a:rPr b="1" dirty="0" lang="en-US" sz="1200">
                  <a:solidFill>
                    <a:prstClr val="black"/>
                  </a:solidFill>
                  <a:latin charset="0" panose="02040503050406030204" pitchFamily="18" typeface="Cambria"/>
                  <a:ea charset="0" panose="02040503050406030204" pitchFamily="18" typeface="Cambria"/>
                </a:rPr>
                <a:t>NGVD29</a:t>
              </a:r>
            </a:p>
          </p:txBody>
        </p:sp>
      </p:grpSp>
    </p:spTree>
    <p:extLst>
      <p:ext uri="{BB962C8B-B14F-4D97-AF65-F5344CB8AC3E}">
        <p14:creationId xmlns:p14="http://schemas.microsoft.com/office/powerpoint/2010/main" val="467711380"/>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2" presetSubtype="8">
                                  <p:stCondLst>
                                    <p:cond delay="0"/>
                                  </p:stCondLst>
                                  <p:childTnLst>
                                    <p:set>
                                      <p:cBhvr>
                                        <p:cTn dur="1" fill="hold" id="6">
                                          <p:stCondLst>
                                            <p:cond delay="0"/>
                                          </p:stCondLst>
                                        </p:cTn>
                                        <p:tgtEl>
                                          <p:spTgt spid="14"/>
                                        </p:tgtEl>
                                        <p:attrNameLst>
                                          <p:attrName>style.visibility</p:attrName>
                                        </p:attrNameLst>
                                      </p:cBhvr>
                                      <p:to>
                                        <p:strVal val="visible"/>
                                      </p:to>
                                    </p:set>
                                    <p:anim calcmode="lin" valueType="num">
                                      <p:cBhvr additive="base">
                                        <p:cTn dur="500" fill="hold" id="7"/>
                                        <p:tgtEl>
                                          <p:spTgt spid="14"/>
                                        </p:tgtEl>
                                        <p:attrNameLst>
                                          <p:attrName>ppt_x</p:attrName>
                                        </p:attrNameLst>
                                      </p:cBhvr>
                                      <p:tavLst>
                                        <p:tav tm="0">
                                          <p:val>
                                            <p:strVal val="0-#ppt_w/2"/>
                                          </p:val>
                                        </p:tav>
                                        <p:tav tm="100000">
                                          <p:val>
                                            <p:strVal val="#ppt_x"/>
                                          </p:val>
                                        </p:tav>
                                      </p:tavLst>
                                    </p:anim>
                                    <p:anim calcmode="lin" valueType="num">
                                      <p:cBhvr additive="base">
                                        <p:cTn dur="500" fill="hold" id="8"/>
                                        <p:tgtEl>
                                          <p:spTgt spid="14"/>
                                        </p:tgtEl>
                                        <p:attrNameLst>
                                          <p:attrName>ppt_y</p:attrName>
                                        </p:attrNameLst>
                                      </p:cBhvr>
                                      <p:tavLst>
                                        <p:tav tm="0">
                                          <p:val>
                                            <p:strVal val="#ppt_y"/>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2" presetSubtype="2">
                                  <p:stCondLst>
                                    <p:cond delay="0"/>
                                  </p:stCondLst>
                                  <p:childTnLst>
                                    <p:set>
                                      <p:cBhvr>
                                        <p:cTn dur="1" fill="hold" id="12">
                                          <p:stCondLst>
                                            <p:cond delay="0"/>
                                          </p:stCondLst>
                                        </p:cTn>
                                        <p:tgtEl>
                                          <p:spTgt spid="11"/>
                                        </p:tgtEl>
                                        <p:attrNameLst>
                                          <p:attrName>style.visibility</p:attrName>
                                        </p:attrNameLst>
                                      </p:cBhvr>
                                      <p:to>
                                        <p:strVal val="visible"/>
                                      </p:to>
                                    </p:set>
                                    <p:anim calcmode="lin" valueType="num">
                                      <p:cBhvr additive="base">
                                        <p:cTn dur="500" fill="hold" id="13"/>
                                        <p:tgtEl>
                                          <p:spTgt spid="11"/>
                                        </p:tgtEl>
                                        <p:attrNameLst>
                                          <p:attrName>ppt_x</p:attrName>
                                        </p:attrNameLst>
                                      </p:cBhvr>
                                      <p:tavLst>
                                        <p:tav tm="0">
                                          <p:val>
                                            <p:strVal val="1+#ppt_w/2"/>
                                          </p:val>
                                        </p:tav>
                                        <p:tav tm="100000">
                                          <p:val>
                                            <p:strVal val="#ppt_x"/>
                                          </p:val>
                                        </p:tav>
                                      </p:tavLst>
                                    </p:anim>
                                    <p:anim calcmode="lin" valueType="num">
                                      <p:cBhvr additive="base">
                                        <p:cTn dur="500" fill="hold" id="14"/>
                                        <p:tgtEl>
                                          <p:spTgt spid="11"/>
                                        </p:tgtEl>
                                        <p:attrNameLst>
                                          <p:attrName>ppt_y</p:attrName>
                                        </p:attrNameLst>
                                      </p:cBhvr>
                                      <p:tavLst>
                                        <p:tav tm="0">
                                          <p:val>
                                            <p:strVal val="#ppt_y"/>
                                          </p:val>
                                        </p:tav>
                                        <p:tav tm="100000">
                                          <p:val>
                                            <p:strVal val="#ppt_y"/>
                                          </p:val>
                                        </p:tav>
                                      </p:tavLst>
                                    </p:anim>
                                  </p:childTnLst>
                                </p:cTn>
                              </p:par>
                            </p:childTnLst>
                          </p:cTn>
                        </p:par>
                      </p:childTnLst>
                    </p:cTn>
                  </p:par>
                  <p:par>
                    <p:cTn fill="hold" id="15">
                      <p:stCondLst>
                        <p:cond delay="indefinite"/>
                      </p:stCondLst>
                      <p:childTnLst>
                        <p:par>
                          <p:cTn fill="hold" id="16">
                            <p:stCondLst>
                              <p:cond delay="0"/>
                            </p:stCondLst>
                            <p:childTnLst>
                              <p:par>
                                <p:cTn fill="hold" id="17" nodeType="clickEffect" presetClass="entr" presetID="2" presetSubtype="4">
                                  <p:stCondLst>
                                    <p:cond delay="0"/>
                                  </p:stCondLst>
                                  <p:childTnLst>
                                    <p:set>
                                      <p:cBhvr>
                                        <p:cTn dur="1" fill="hold" id="18">
                                          <p:stCondLst>
                                            <p:cond delay="0"/>
                                          </p:stCondLst>
                                        </p:cTn>
                                        <p:tgtEl>
                                          <p:spTgt spid="7"/>
                                        </p:tgtEl>
                                        <p:attrNameLst>
                                          <p:attrName>style.visibility</p:attrName>
                                        </p:attrNameLst>
                                      </p:cBhvr>
                                      <p:to>
                                        <p:strVal val="visible"/>
                                      </p:to>
                                    </p:set>
                                    <p:anim calcmode="lin" valueType="num">
                                      <p:cBhvr additive="base">
                                        <p:cTn dur="500" fill="hold" id="19"/>
                                        <p:tgtEl>
                                          <p:spTgt spid="7"/>
                                        </p:tgtEl>
                                        <p:attrNameLst>
                                          <p:attrName>ppt_x</p:attrName>
                                        </p:attrNameLst>
                                      </p:cBhvr>
                                      <p:tavLst>
                                        <p:tav tm="0">
                                          <p:val>
                                            <p:strVal val="#ppt_x"/>
                                          </p:val>
                                        </p:tav>
                                        <p:tav tm="100000">
                                          <p:val>
                                            <p:strVal val="#ppt_x"/>
                                          </p:val>
                                        </p:tav>
                                      </p:tavLst>
                                    </p:anim>
                                    <p:anim calcmode="lin" valueType="num">
                                      <p:cBhvr additive="base">
                                        <p:cTn dur="500" fill="hold" id="20"/>
                                        <p:tgtEl>
                                          <p:spTgt spid="7"/>
                                        </p:tgtEl>
                                        <p:attrNameLst>
                                          <p:attrName>ppt_y</p:attrName>
                                        </p:attrNameLst>
                                      </p:cBhvr>
                                      <p:tavLst>
                                        <p:tav tm="0">
                                          <p:val>
                                            <p:strVal val="1+#ppt_h/2"/>
                                          </p:val>
                                        </p:tav>
                                        <p:tav tm="100000">
                                          <p:val>
                                            <p:strVal val="#ppt_y"/>
                                          </p:val>
                                        </p:tav>
                                      </p:tavLst>
                                    </p:anim>
                                  </p:childTnLst>
                                </p:cTn>
                              </p:par>
                            </p:childTnLst>
                          </p:cTn>
                        </p:par>
                      </p:childTnLst>
                    </p:cTn>
                  </p:par>
                  <p:par>
                    <p:cTn fill="hold" id="21">
                      <p:stCondLst>
                        <p:cond delay="indefinite"/>
                      </p:stCondLst>
                      <p:childTnLst>
                        <p:par>
                          <p:cTn fill="hold" id="22">
                            <p:stCondLst>
                              <p:cond delay="0"/>
                            </p:stCondLst>
                            <p:childTnLst>
                              <p:par>
                                <p:cTn fill="hold" id="23" nodeType="clickEffect" presetClass="entr" presetID="22" presetSubtype="8">
                                  <p:stCondLst>
                                    <p:cond delay="0"/>
                                  </p:stCondLst>
                                  <p:childTnLst>
                                    <p:set>
                                      <p:cBhvr>
                                        <p:cTn dur="1" fill="hold" id="24">
                                          <p:stCondLst>
                                            <p:cond delay="0"/>
                                          </p:stCondLst>
                                        </p:cTn>
                                        <p:tgtEl>
                                          <p:spTgt spid="10"/>
                                        </p:tgtEl>
                                        <p:attrNameLst>
                                          <p:attrName>style.visibility</p:attrName>
                                        </p:attrNameLst>
                                      </p:cBhvr>
                                      <p:to>
                                        <p:strVal val="visible"/>
                                      </p:to>
                                    </p:set>
                                    <p:animEffect filter="wipe(left)" transition="in">
                                      <p:cBhvr>
                                        <p:cTn dur="1000" id="25"/>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ew"/>
          <p:cNvSpPr txBox="1">
            <a:spLocks/>
          </p:cNvSpPr>
          <p:nvPr/>
        </p:nvSpPr>
        <p:spPr>
          <a:xfrm>
            <a:off x="5225263" y="801651"/>
            <a:ext cx="1721543" cy="310844"/>
          </a:xfrm>
          <a:prstGeom prst="rect">
            <a:avLst/>
          </a:prstGeom>
        </p:spPr>
        <p:txBody>
          <a:bodyPr vert="horz" lIns="68580" tIns="34290" rIns="68580" bIns="3429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en-US" sz="2100" b="1" dirty="0" err="1">
                <a:solidFill>
                  <a:prstClr val="black"/>
                </a:solidFill>
                <a:latin typeface="Cambria" panose="02040503050406030204" pitchFamily="18" charset="0"/>
                <a:ea typeface="Cambria" panose="02040503050406030204" pitchFamily="18" charset="0"/>
              </a:rPr>
              <a:t>Orthometric</a:t>
            </a:r>
            <a:endParaRPr lang="en-US" sz="1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5141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786934"/>
          </a:xfrm>
          <a:prstGeom prst="rect">
            <a:avLst/>
          </a:prstGeom>
        </p:spPr>
        <p:txBody>
          <a:bodyPr vert="horz" wrap="square" lIns="0" tIns="12700" rIns="0" bIns="0" rtlCol="0">
            <a:spAutoFit/>
          </a:bodyPr>
          <a:lstStyle/>
          <a:p>
            <a:pPr marL="12700" algn="ctr" defTabSz="685800">
              <a:buSzPct val="159375"/>
              <a:tabLst>
                <a:tab pos="297808" algn="l"/>
                <a:tab pos="298442" algn="l"/>
              </a:tabLst>
              <a:defRPr/>
            </a:pPr>
            <a:r>
              <a:rPr sz="3675" b="1" dirty="0">
                <a:solidFill>
                  <a:prstClr val="black"/>
                </a:solidFill>
                <a:uFill>
                  <a:solidFill>
                    <a:srgbClr val="1F497D"/>
                  </a:solidFill>
                </a:uFill>
                <a:latin typeface="Cambria" panose="02040503050406030204" pitchFamily="18" charset="0"/>
                <a:cs typeface="Arial"/>
              </a:rPr>
              <a:t>North </a:t>
            </a:r>
            <a:r>
              <a:rPr sz="3675" b="1" spc="-5" dirty="0">
                <a:solidFill>
                  <a:prstClr val="black"/>
                </a:solidFill>
                <a:uFill>
                  <a:solidFill>
                    <a:srgbClr val="1F497D"/>
                  </a:solidFill>
                </a:uFill>
                <a:latin typeface="Cambria" panose="02040503050406030204" pitchFamily="18" charset="0"/>
                <a:cs typeface="Arial"/>
              </a:rPr>
              <a:t>American </a:t>
            </a:r>
            <a:r>
              <a:rPr lang="en-US" sz="3675" b="1" spc="-5" dirty="0">
                <a:solidFill>
                  <a:prstClr val="black"/>
                </a:solidFill>
                <a:uFill>
                  <a:solidFill>
                    <a:srgbClr val="1F497D"/>
                  </a:solidFill>
                </a:uFill>
                <a:latin typeface="Cambria" panose="02040503050406030204" pitchFamily="18" charset="0"/>
                <a:cs typeface="Arial"/>
              </a:rPr>
              <a:t>Vertical </a:t>
            </a:r>
            <a:r>
              <a:rPr lang="en-US" sz="3675" b="1" spc="-15" dirty="0">
                <a:solidFill>
                  <a:prstClr val="black"/>
                </a:solidFill>
                <a:uFill>
                  <a:solidFill>
                    <a:srgbClr val="1F497D"/>
                  </a:solidFill>
                </a:uFill>
                <a:latin typeface="Cambria" panose="02040503050406030204" pitchFamily="18" charset="0"/>
                <a:cs typeface="Arial"/>
              </a:rPr>
              <a:t>Datum </a:t>
            </a:r>
          </a:p>
          <a:p>
            <a:pPr marL="12700" algn="ctr" defTabSz="685800">
              <a:buSzPct val="159375"/>
              <a:tabLst>
                <a:tab pos="297808" algn="l"/>
                <a:tab pos="298442" algn="l"/>
              </a:tabLst>
              <a:defRPr/>
            </a:pPr>
            <a:r>
              <a:rPr lang="en-US" sz="4050" b="1" spc="-15" dirty="0">
                <a:solidFill>
                  <a:prstClr val="black"/>
                </a:solidFill>
                <a:uFill>
                  <a:solidFill>
                    <a:srgbClr val="1F497D"/>
                  </a:solidFill>
                </a:uFill>
                <a:latin typeface="Cambria" panose="02040503050406030204" pitchFamily="18" charset="0"/>
                <a:cs typeface="Arial"/>
              </a:rPr>
              <a:t>of 1988</a:t>
            </a:r>
            <a:endParaRPr lang="en-US" sz="4050" b="1" spc="-5" dirty="0">
              <a:solidFill>
                <a:prstClr val="black"/>
              </a:solidFill>
              <a:uFill>
                <a:solidFill>
                  <a:srgbClr val="1F497D"/>
                </a:solidFill>
              </a:uFill>
              <a:latin typeface="Cambria" panose="02040503050406030204" pitchFamily="18" charset="0"/>
              <a:cs typeface="Arial"/>
            </a:endParaRPr>
          </a:p>
          <a:p>
            <a:pPr marL="12700" algn="ctr" defTabSz="685800">
              <a:buSzPct val="159375"/>
              <a:tabLst>
                <a:tab pos="297808" algn="l"/>
                <a:tab pos="298442" algn="l"/>
              </a:tabLst>
              <a:defRPr/>
            </a:pPr>
            <a:endParaRPr lang="en-US" sz="3300" b="1" spc="-5" dirty="0">
              <a:solidFill>
                <a:srgbClr val="1F497D"/>
              </a:solidFill>
              <a:uFill>
                <a:solidFill>
                  <a:srgbClr val="1F497D"/>
                </a:solidFill>
              </a:uFill>
              <a:latin typeface="Cambria" panose="02040503050406030204" pitchFamily="18" charset="0"/>
              <a:cs typeface="Arial"/>
            </a:endParaRPr>
          </a:p>
          <a:p>
            <a:pPr marL="12700" algn="ctr" defTabSz="685800">
              <a:buSzPct val="159375"/>
              <a:tabLst>
                <a:tab pos="297808" algn="l"/>
                <a:tab pos="298442" algn="l"/>
              </a:tabLst>
              <a:defRPr/>
            </a:pPr>
            <a:r>
              <a:rPr sz="4500" b="1" spc="-15" dirty="0">
                <a:solidFill>
                  <a:srgbClr val="C00000"/>
                </a:solidFill>
                <a:uFill>
                  <a:solidFill>
                    <a:srgbClr val="C00000"/>
                  </a:solidFill>
                </a:uFill>
                <a:latin typeface="Cambria" panose="02040503050406030204" pitchFamily="18" charset="0"/>
                <a:cs typeface="Arial Black"/>
              </a:rPr>
              <a:t>NA</a:t>
            </a:r>
            <a:r>
              <a:rPr lang="en-US" sz="4500" b="1" spc="-15" dirty="0">
                <a:solidFill>
                  <a:srgbClr val="C00000"/>
                </a:solidFill>
                <a:uFill>
                  <a:solidFill>
                    <a:srgbClr val="C00000"/>
                  </a:solidFill>
                </a:uFill>
                <a:latin typeface="Cambria" panose="02040503050406030204" pitchFamily="18" charset="0"/>
                <a:cs typeface="Arial Black"/>
              </a:rPr>
              <a:t>VD88</a:t>
            </a:r>
          </a:p>
          <a:p>
            <a:pPr marL="12700" algn="ctr" defTabSz="685800">
              <a:buSzPct val="159375"/>
              <a:tabLst>
                <a:tab pos="297808" algn="l"/>
                <a:tab pos="298442" algn="l"/>
              </a:tabLst>
              <a:defRPr/>
            </a:pPr>
            <a:endParaRPr lang="en-US" sz="4500" b="1" i="1" spc="-15" dirty="0">
              <a:solidFill>
                <a:srgbClr val="C00000"/>
              </a:solidFill>
              <a:uFill>
                <a:solidFill>
                  <a:srgbClr val="C00000"/>
                </a:solidFill>
              </a:uFill>
              <a:latin typeface="Cambria" panose="02040503050406030204" pitchFamily="18" charset="0"/>
              <a:cs typeface="Arial Black"/>
            </a:endParaRPr>
          </a:p>
          <a:p>
            <a:pPr marL="12700" algn="ctr" defTabSz="685800">
              <a:buSzPct val="159375"/>
              <a:tabLst>
                <a:tab pos="297808" algn="l"/>
                <a:tab pos="298442" algn="l"/>
              </a:tabLst>
              <a:defRPr/>
            </a:pPr>
            <a:r>
              <a:rPr lang="en-US" sz="4500" b="1" i="1" spc="-15" dirty="0">
                <a:solidFill>
                  <a:prstClr val="black">
                    <a:lumMod val="50000"/>
                    <a:lumOff val="50000"/>
                  </a:prst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22634073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90727"/>
          </a:xfrm>
          <a:prstGeom prst="rect">
            <a:avLst/>
          </a:prstGeom>
        </p:spPr>
        <p:txBody>
          <a:bodyPr vert="horz" wrap="square" lIns="0" tIns="12700" rIns="0" bIns="0" rtlCol="0">
            <a:spAutoFit/>
          </a:bodyPr>
          <a:lstStyle/>
          <a:p>
            <a:pPr marL="12700" algn="ctr" defTabSz="685800">
              <a:buSzPct val="159375"/>
              <a:tabLst>
                <a:tab pos="297808" algn="l"/>
                <a:tab pos="298442" algn="l"/>
              </a:tabLst>
              <a:defRPr/>
            </a:pPr>
            <a:r>
              <a:rPr lang="en-US" sz="4050" b="1" dirty="0">
                <a:solidFill>
                  <a:prstClr val="black"/>
                </a:solidFill>
                <a:uFill>
                  <a:solidFill>
                    <a:srgbClr val="1F497D"/>
                  </a:solidFill>
                </a:uFill>
                <a:latin typeface="Cambria" panose="02040503050406030204" pitchFamily="18" charset="0"/>
                <a:cs typeface="Arial"/>
              </a:rPr>
              <a:t>North American-Pacific Geopotential Datum of 2022</a:t>
            </a:r>
            <a:r>
              <a:rPr lang="en-US" sz="4050" b="1" spc="-5" dirty="0">
                <a:solidFill>
                  <a:prstClr val="black"/>
                </a:solidFill>
                <a:uFill>
                  <a:solidFill>
                    <a:srgbClr val="1F497D"/>
                  </a:solidFill>
                </a:uFill>
                <a:latin typeface="Cambria" panose="02040503050406030204" pitchFamily="18" charset="0"/>
                <a:cs typeface="Arial"/>
              </a:rPr>
              <a:t> </a:t>
            </a:r>
          </a:p>
          <a:p>
            <a:pPr marL="12700" algn="ctr" defTabSz="685800">
              <a:buSzPct val="159375"/>
              <a:tabLst>
                <a:tab pos="297808" algn="l"/>
                <a:tab pos="298442" algn="l"/>
              </a:tabLst>
              <a:defRPr/>
            </a:pPr>
            <a:endParaRPr lang="en-US" sz="3300" b="1" spc="-5" dirty="0">
              <a:solidFill>
                <a:srgbClr val="1F497D"/>
              </a:solidFill>
              <a:uFill>
                <a:solidFill>
                  <a:srgbClr val="1F497D"/>
                </a:solidFill>
              </a:uFill>
              <a:latin typeface="Cambria" panose="02040503050406030204" pitchFamily="18" charset="0"/>
              <a:cs typeface="Arial"/>
            </a:endParaRPr>
          </a:p>
          <a:p>
            <a:pPr marL="12700" algn="ctr" defTabSz="685800">
              <a:buSzPct val="159375"/>
              <a:tabLst>
                <a:tab pos="297808" algn="l"/>
                <a:tab pos="298442" algn="l"/>
              </a:tabLst>
              <a:defRPr/>
            </a:pPr>
            <a:r>
              <a:rPr sz="4500" b="1" spc="-15" dirty="0">
                <a:solidFill>
                  <a:srgbClr val="C00000"/>
                </a:solidFill>
                <a:uFill>
                  <a:solidFill>
                    <a:srgbClr val="C00000"/>
                  </a:solidFill>
                </a:uFill>
                <a:latin typeface="Cambria" panose="02040503050406030204" pitchFamily="18" charset="0"/>
                <a:cs typeface="Arial Black"/>
              </a:rPr>
              <a:t>NA</a:t>
            </a:r>
            <a:r>
              <a:rPr lang="en-US" sz="4500" b="1" spc="-15" dirty="0">
                <a:solidFill>
                  <a:srgbClr val="C00000"/>
                </a:solidFill>
                <a:uFill>
                  <a:solidFill>
                    <a:srgbClr val="C00000"/>
                  </a:solidFill>
                </a:uFill>
                <a:latin typeface="Cambria" panose="02040503050406030204" pitchFamily="18" charset="0"/>
                <a:cs typeface="Arial Black"/>
              </a:rPr>
              <a:t>PGD</a:t>
            </a:r>
            <a:r>
              <a:rPr sz="4500" b="1" spc="-15" dirty="0">
                <a:solidFill>
                  <a:srgbClr val="C00000"/>
                </a:solidFill>
                <a:uFill>
                  <a:solidFill>
                    <a:srgbClr val="C00000"/>
                  </a:solidFill>
                </a:uFill>
                <a:latin typeface="Cambria" panose="02040503050406030204" pitchFamily="18" charset="0"/>
                <a:cs typeface="Arial Black"/>
              </a:rPr>
              <a:t>2022</a:t>
            </a:r>
            <a:endParaRPr lang="en-US" sz="4500" b="1" spc="-15" dirty="0">
              <a:solidFill>
                <a:srgbClr val="C00000"/>
              </a:solidFill>
              <a:uFill>
                <a:solidFill>
                  <a:srgbClr val="C00000"/>
                </a:solidFill>
              </a:uFill>
              <a:latin typeface="Cambria" panose="02040503050406030204" pitchFamily="18" charset="0"/>
              <a:cs typeface="Arial Black"/>
            </a:endParaRPr>
          </a:p>
          <a:p>
            <a:pPr marL="12700" algn="ctr" defTabSz="685800">
              <a:buSzPct val="159375"/>
              <a:tabLst>
                <a:tab pos="297808" algn="l"/>
                <a:tab pos="298442" algn="l"/>
              </a:tabLst>
              <a:defRPr/>
            </a:pPr>
            <a:endParaRPr lang="en-US" sz="3300" b="1" spc="-15" dirty="0">
              <a:solidFill>
                <a:srgbClr val="C00000"/>
              </a:solidFill>
              <a:uFill>
                <a:solidFill>
                  <a:srgbClr val="C00000"/>
                </a:solidFill>
              </a:uFill>
              <a:latin typeface="Cambria" panose="02040503050406030204" pitchFamily="18" charset="0"/>
              <a:cs typeface="Arial Black"/>
            </a:endParaRPr>
          </a:p>
          <a:p>
            <a:pPr marL="12700" algn="ctr" defTabSz="685800">
              <a:buSzPct val="159375"/>
              <a:tabLst>
                <a:tab pos="297808" algn="l"/>
                <a:tab pos="298442" algn="l"/>
              </a:tabLst>
              <a:defRPr/>
            </a:pPr>
            <a:r>
              <a:rPr lang="en-US" sz="4050" b="1" spc="-15" dirty="0">
                <a:solidFill>
                  <a:srgbClr val="C00000"/>
                </a:solidFill>
                <a:uFill>
                  <a:solidFill>
                    <a:srgbClr val="C00000"/>
                  </a:solidFill>
                </a:uFill>
                <a:latin typeface="Cambria" panose="02040503050406030204" pitchFamily="18" charset="0"/>
                <a:cs typeface="Arial Black"/>
              </a:rPr>
              <a:t>(pronounced: nap-</a:t>
            </a:r>
            <a:r>
              <a:rPr lang="en-US" sz="4050" b="1" spc="-15" dirty="0" err="1">
                <a:solidFill>
                  <a:srgbClr val="C00000"/>
                </a:solidFill>
                <a:uFill>
                  <a:solidFill>
                    <a:srgbClr val="C00000"/>
                  </a:solidFill>
                </a:uFill>
                <a:latin typeface="Cambria" panose="02040503050406030204" pitchFamily="18" charset="0"/>
                <a:cs typeface="Arial Black"/>
              </a:rPr>
              <a:t>jee</a:t>
            </a:r>
            <a:r>
              <a:rPr lang="en-US" sz="4050" b="1" spc="-15" dirty="0">
                <a:solidFill>
                  <a:srgbClr val="C00000"/>
                </a:solidFill>
                <a:uFill>
                  <a:solidFill>
                    <a:srgbClr val="C00000"/>
                  </a:solidFill>
                </a:uFill>
                <a:latin typeface="Cambria" panose="02040503050406030204" pitchFamily="18" charset="0"/>
                <a:cs typeface="Arial Black"/>
              </a:rPr>
              <a:t>-</a:t>
            </a:r>
            <a:r>
              <a:rPr lang="en-US" sz="4050" b="1" spc="-15" dirty="0" err="1">
                <a:solidFill>
                  <a:srgbClr val="C00000"/>
                </a:solidFill>
                <a:uFill>
                  <a:solidFill>
                    <a:srgbClr val="C00000"/>
                  </a:solidFill>
                </a:uFill>
                <a:latin typeface="Cambria" panose="02040503050406030204" pitchFamily="18" charset="0"/>
                <a:cs typeface="Arial Black"/>
              </a:rPr>
              <a:t>dee</a:t>
            </a:r>
            <a:r>
              <a:rPr lang="en-US" sz="4050" b="1" spc="-15" dirty="0">
                <a:solidFill>
                  <a:srgbClr val="C00000"/>
                </a:solidFill>
                <a:uFill>
                  <a:solidFill>
                    <a:srgbClr val="C00000"/>
                  </a:solidFill>
                </a:uFill>
                <a:latin typeface="Cambria" panose="02040503050406030204" pitchFamily="18" charset="0"/>
                <a:cs typeface="Arial Black"/>
              </a:rPr>
              <a:t>)</a:t>
            </a:r>
            <a:endParaRPr sz="4050" dirty="0">
              <a:solidFill>
                <a:prstClr val="black"/>
              </a:solidFill>
              <a:latin typeface="Cambria" panose="02040503050406030204" pitchFamily="18" charset="0"/>
              <a:cs typeface="Arial Black"/>
            </a:endParaRPr>
          </a:p>
        </p:txBody>
      </p:sp>
    </p:spTree>
    <p:extLst>
      <p:ext uri="{BB962C8B-B14F-4D97-AF65-F5344CB8AC3E}">
        <p14:creationId xmlns:p14="http://schemas.microsoft.com/office/powerpoint/2010/main" val="7709628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0" y="1630467"/>
            <a:ext cx="6858000" cy="1674817"/>
          </a:xfrm>
          <a:prstGeom prst="rect">
            <a:avLst/>
          </a:prstGeom>
        </p:spPr>
        <p:txBody>
          <a:bodyPr vert="horz" wrap="square" lIns="0" tIns="12700" rIns="0" bIns="0" rtlCol="0">
            <a:spAutoFit/>
          </a:bodyPr>
          <a:lstStyle/>
          <a:p>
            <a:pPr marL="12700" algn="ctr" defTabSz="342900" fontAlgn="base">
              <a:spcAft>
                <a:spcPct val="0"/>
              </a:spcAft>
              <a:buSzPct val="159375"/>
              <a:tabLst>
                <a:tab pos="297808" algn="l"/>
                <a:tab pos="298442" algn="l"/>
              </a:tabLst>
              <a:defRPr/>
            </a:pPr>
            <a:r>
              <a:rPr lang="en-US" sz="3600" dirty="0">
                <a:solidFill>
                  <a:prstClr val="black"/>
                </a:solidFill>
                <a:latin typeface="Cambria" panose="02040503050406030204" pitchFamily="18" charset="0"/>
                <a:ea typeface="Cambria" panose="02040503050406030204" pitchFamily="18" charset="0"/>
                <a:cs typeface="Calibri"/>
              </a:rPr>
              <a:t>NAVD88 geoids</a:t>
            </a:r>
          </a:p>
          <a:p>
            <a:pPr marL="12700" algn="ctr" defTabSz="342900" fontAlgn="base">
              <a:spcAft>
                <a:spcPct val="0"/>
              </a:spcAft>
              <a:buSzPct val="159375"/>
              <a:tabLst>
                <a:tab pos="297808" algn="l"/>
                <a:tab pos="298442" algn="l"/>
              </a:tabLst>
              <a:defRPr/>
            </a:pPr>
            <a:r>
              <a:rPr lang="en-US" sz="3600" dirty="0">
                <a:solidFill>
                  <a:prstClr val="black"/>
                </a:solidFill>
                <a:latin typeface="Cambria" panose="02040503050406030204" pitchFamily="18" charset="0"/>
                <a:ea typeface="Cambria" panose="02040503050406030204" pitchFamily="18" charset="0"/>
                <a:cs typeface="Calibri"/>
              </a:rPr>
              <a:t>versus</a:t>
            </a:r>
          </a:p>
          <a:p>
            <a:pPr marL="12700" algn="ctr" defTabSz="342900" fontAlgn="base">
              <a:spcAft>
                <a:spcPct val="0"/>
              </a:spcAft>
              <a:buSzPct val="159375"/>
              <a:tabLst>
                <a:tab pos="297808" algn="l"/>
                <a:tab pos="298442" algn="l"/>
              </a:tabLst>
              <a:defRPr/>
            </a:pPr>
            <a:r>
              <a:rPr lang="en-US" sz="3600" dirty="0">
                <a:solidFill>
                  <a:prstClr val="black"/>
                </a:solidFill>
                <a:latin typeface="Cambria" panose="02040503050406030204" pitchFamily="18" charset="0"/>
                <a:ea typeface="Cambria" panose="02040503050406030204" pitchFamily="18" charset="0"/>
                <a:cs typeface="Calibri"/>
              </a:rPr>
              <a:t>NAPGD2022 geoids</a:t>
            </a:r>
            <a:endParaRPr lang="en-US" sz="3600" b="1" spc="-5" dirty="0">
              <a:solidFill>
                <a:prstClr val="black"/>
              </a:solidFill>
              <a:uFill>
                <a:solidFill>
                  <a:srgbClr val="1F497D"/>
                </a:solidFill>
              </a:uFill>
              <a:latin typeface="Cambria" panose="02040503050406030204" pitchFamily="18" charset="0"/>
              <a:ea typeface="ＭＳ Ｐゴシック" pitchFamily="34" charset="-128"/>
              <a:cs typeface="Arial"/>
            </a:endParaRPr>
          </a:p>
        </p:txBody>
      </p:sp>
    </p:spTree>
    <p:extLst>
      <p:ext uri="{BB962C8B-B14F-4D97-AF65-F5344CB8AC3E}">
        <p14:creationId xmlns:p14="http://schemas.microsoft.com/office/powerpoint/2010/main" val="16735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2.xml><?xml version="1.0" encoding="utf-8"?>
<p:tagLst xmlns:a="http://schemas.openxmlformats.org/drawingml/2006/main" xmlns:r="http://schemas.openxmlformats.org/officeDocument/2006/relationships" xmlns:p="http://schemas.openxmlformats.org/presentationml/2006/main">
  <p:tag name="TIMING" val="|79"/>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ags/tag4.xml><?xml version="1.0" encoding="utf-8"?>
<p:tagLst xmlns:a="http://schemas.openxmlformats.org/drawingml/2006/main" xmlns:r="http://schemas.openxmlformats.org/officeDocument/2006/relationships" xmlns:p="http://schemas.openxmlformats.org/presentationml/2006/main">
  <p:tag name="TIMING" val="|79"/>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5|10.3|2.4|7.8|4.3"/>
</p:tagLst>
</file>

<file path=ppt/tags/tag7.xml><?xml version="1.0" encoding="utf-8"?>
<p:tagLst xmlns:a="http://schemas.openxmlformats.org/drawingml/2006/main" xmlns:r="http://schemas.openxmlformats.org/officeDocument/2006/relationships" xmlns:p="http://schemas.openxmlformats.org/presentationml/2006/main">
  <p:tag name="TIMING" val="|1.3|7.4|1.2|2.5|5.6|5.2|3.5|2"/>
</p:tagLst>
</file>

<file path=ppt/tags/tag8.xml><?xml version="1.0" encoding="utf-8"?>
<p:tagLst xmlns:a="http://schemas.openxmlformats.org/drawingml/2006/main" xmlns:r="http://schemas.openxmlformats.org/officeDocument/2006/relationships" xmlns:p="http://schemas.openxmlformats.org/presentationml/2006/main">
  <p:tag name="TIMING" val="|1.9|5.3|1.7|9.9|5.3|4.8|3.1"/>
</p:tagLst>
</file>

<file path=ppt/tags/tag9.xml><?xml version="1.0" encoding="utf-8"?>
<p:tagLst xmlns:a="http://schemas.openxmlformats.org/drawingml/2006/main" xmlns:r="http://schemas.openxmlformats.org/officeDocument/2006/relationships" xmlns:p="http://schemas.openxmlformats.org/presentationml/2006/main">
  <p:tag name="TIMING" val="|2.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020F06FA-080F-4D96-A0EC-B3D89EED892E}" vid="{94947FF1-D4EC-4B85-AA78-2B1D035CD5C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DAEBF894-B51F-425B-9492-0BF76FB518CC}" vid="{08C939DD-2156-4032-B91F-746944264C94}"/>
    </a:ext>
  </a:extLst>
</a:theme>
</file>

<file path=ppt/theme/theme3.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JJ_NGS_background_16by9</Template>
  <TotalTime>5347</TotalTime>
  <Words>7053</Words>
  <Application>Microsoft Office PowerPoint</Application>
  <PresentationFormat>On-screen Show (16:9)</PresentationFormat>
  <Paragraphs>1090</Paragraphs>
  <Slides>123</Slides>
  <Notes>78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123</vt:i4>
      </vt:variant>
    </vt:vector>
  </HeadingPairs>
  <TitlesOfParts>
    <vt:vector size="133" baseType="lpstr">
      <vt:lpstr>Arial</vt:lpstr>
      <vt:lpstr>Arial Black</vt:lpstr>
      <vt:lpstr>Calibri</vt:lpstr>
      <vt:lpstr>Cambria</vt:lpstr>
      <vt:lpstr>Rage Italic</vt:lpstr>
      <vt:lpstr>Times New Roman</vt:lpstr>
      <vt:lpstr>Wingdings</vt:lpstr>
      <vt:lpstr>Office Theme</vt:lpstr>
      <vt:lpstr>1_Office Theme</vt:lpstr>
      <vt:lpstr>NGS PowerPoint Template-geodesy.noaa.gov</vt:lpstr>
      <vt:lpstr>NSRS Modernization An Update from NGS</vt:lpstr>
      <vt:lpstr>PowerPoint Presentation</vt:lpstr>
      <vt:lpstr>Organizational Structure</vt:lpstr>
      <vt:lpstr>Organizational Structure</vt:lpstr>
      <vt:lpstr>NGS Mission</vt:lpstr>
      <vt:lpstr>NGS Mission</vt:lpstr>
      <vt:lpstr>NOAA CORS Network (NCN)</vt:lpstr>
      <vt:lpstr>NOAA CORS Network (NCN) in PA</vt:lpstr>
      <vt:lpstr>KeyNetGPS CORS Network</vt:lpstr>
      <vt:lpstr>NOAA CORS Network (NCN) in PA</vt:lpstr>
      <vt:lpstr>KeyNetGPS CORS Network</vt:lpstr>
      <vt:lpstr>Online Positioning User Service</vt:lpstr>
      <vt:lpstr>NGS Products and Services</vt:lpstr>
      <vt:lpstr>PowerPoint Presentation</vt:lpstr>
      <vt:lpstr>Wait… how do I get to the NGS Beta site?</vt:lpstr>
      <vt:lpstr>PowerPoint Presentation</vt:lpstr>
      <vt:lpstr>OPUS only processes every 30s</vt:lpstr>
      <vt:lpstr>OPUS processes every 30s</vt:lpstr>
      <vt:lpstr>PowerPoint Presentation</vt:lpstr>
      <vt:lpstr>Passive Control</vt:lpstr>
      <vt:lpstr>PowerPoint Presentation</vt:lpstr>
      <vt:lpstr>Active Control</vt:lpstr>
      <vt:lpstr>PowerPoint Presentation</vt:lpstr>
      <vt:lpstr>Active vs. Passive Control</vt:lpstr>
      <vt:lpstr>Yes, we are delayed.</vt:lpstr>
      <vt:lpstr>Delayed Release of the Modernized NSRS</vt:lpstr>
      <vt:lpstr>Modernizing the NSRS</vt:lpstr>
      <vt:lpstr>PowerPoint Presentation</vt:lpstr>
      <vt:lpstr>PowerPoint Presentation</vt:lpstr>
      <vt:lpstr>Four TRFs for Modernized NSRS</vt:lpstr>
      <vt:lpstr>PowerPoint Presentation</vt:lpstr>
      <vt:lpstr>PowerPoint Presentation</vt:lpstr>
      <vt:lpstr>PowerPoint Presentation</vt:lpstr>
      <vt:lpstr>Four TRFs for Modernized NSRS</vt:lpstr>
      <vt:lpstr>Plate Rotation visualized</vt:lpstr>
      <vt:lpstr>Plate-Fixed NSRS TRFs</vt:lpstr>
      <vt:lpstr>PowerPoint Presentation</vt:lpstr>
      <vt:lpstr>Plate-Fixed</vt:lpstr>
      <vt:lpstr>PowerPoint Presentation</vt:lpstr>
      <vt:lpstr>Decades of continuously logged GPS data from the NOAA CORS Network (NCN).</vt:lpstr>
      <vt:lpstr>PowerPoint Presentation</vt:lpstr>
      <vt:lpstr>Plate-Fixed</vt:lpstr>
      <vt:lpstr>Plate-Fixed</vt:lpstr>
      <vt:lpstr>PowerPoint Presentation</vt:lpstr>
      <vt:lpstr>PowerPoint Presentation</vt:lpstr>
      <vt:lpstr>PowerPoint Presentation</vt:lpstr>
      <vt:lpstr>What is a Reference Epoch?</vt:lpstr>
      <vt:lpstr>Complete NAD83 Nomenclature</vt:lpstr>
      <vt:lpstr>PowerPoint Presentation</vt:lpstr>
      <vt:lpstr>What is a Survey Epoch?</vt:lpstr>
      <vt:lpstr>Complete ITRF Nomenclature</vt:lpstr>
      <vt:lpstr>Epochs in Current NSRS</vt:lpstr>
      <vt:lpstr>Epochs in Modernized NSRS</vt:lpstr>
      <vt:lpstr>4D alignment – Epochs</vt:lpstr>
      <vt:lpstr>PowerPoint Presentation</vt:lpstr>
      <vt:lpstr>NCAT</vt:lpstr>
      <vt:lpstr>NGS Coordinate Conversion And Transformation Tool (NCAT)</vt:lpstr>
      <vt:lpstr>PowerPoint Presentation</vt:lpstr>
      <vt:lpstr>PowerPoint Presentation</vt:lpstr>
      <vt:lpstr>PowerPoint Presentation</vt:lpstr>
      <vt:lpstr>PowerPoint Presentation</vt:lpstr>
      <vt:lpstr>PowerPoint Presentation</vt:lpstr>
      <vt:lpstr>NCAT source code is on GitHub</vt:lpstr>
      <vt:lpstr>PowerPoint Presentation</vt:lpstr>
      <vt:lpstr>PowerPoint Presentation</vt:lpstr>
      <vt:lpstr>PowerPoint Presentation</vt:lpstr>
      <vt:lpstr>What’s the difference?</vt:lpstr>
      <vt:lpstr>PowerPoint Presentation</vt:lpstr>
      <vt:lpstr>PowerPoint Presentation</vt:lpstr>
      <vt:lpstr>New Lat/Long = New XY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 Zone Layers in Ohio</vt:lpstr>
      <vt:lpstr>SPCS2022 Zone Layers and LDPs</vt:lpstr>
      <vt:lpstr>Which is best?</vt:lpstr>
      <vt:lpstr>PowerPoint Presentation</vt:lpstr>
      <vt:lpstr>PowerPoint Presentation</vt:lpstr>
      <vt:lpstr>Number of SPCS2022 zones (preliminary)</vt:lpstr>
      <vt:lpstr>SPCS2022 linear distortion (prelim)</vt:lpstr>
      <vt:lpstr>PowerPoint Presentation</vt:lpstr>
      <vt:lpstr>PowerPoint Presentation</vt:lpstr>
      <vt:lpstr>What should you be doing now?</vt:lpstr>
      <vt:lpstr>What should you be doing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Gravimetric vs. Hybrid Geoid</vt:lpstr>
      <vt:lpstr>NAVD88 uses a Hybrid Geoid</vt:lpstr>
      <vt:lpstr>NAPGD2022 uses a Gravimetric Geoid</vt:lpstr>
      <vt:lpstr>Sea Level Change and the Geoid</vt:lpstr>
      <vt:lpstr>PowerPoint Presentation</vt:lpstr>
      <vt:lpstr>PowerPoint Presentation</vt:lpstr>
      <vt:lpstr>PowerPoint Presentation</vt:lpstr>
      <vt:lpstr>PowerPoint Presentation</vt:lpstr>
      <vt:lpstr>PowerPoint Presentation</vt:lpstr>
      <vt:lpstr>Preparing</vt:lpstr>
      <vt:lpstr>Preparing</vt:lpstr>
      <vt:lpstr>Preparing</vt:lpstr>
      <vt:lpstr>Preparing</vt:lpstr>
      <vt:lpstr>Preparing</vt:lpstr>
      <vt:lpstr>Remember…</vt:lpstr>
      <vt:lpstr>Additional Resources</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Jeff Jalbrzikowski</dc:creator>
  <cp:lastModifiedBy>Jeff Jalbrzikowski</cp:lastModifiedBy>
  <cp:revision>118</cp:revision>
  <dcterms:created xsi:type="dcterms:W3CDTF">2024-01-19T15:09:42Z</dcterms:created>
  <dcterms:modified xsi:type="dcterms:W3CDTF">2024-03-19T02:21:20Z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44598866</vt:lpwstr>
  </property>
  <property fmtid="{D5CDD505-2E9C-101B-9397-08002B2CF9AE}" name="NXPowerLiteSettings" pid="3">
    <vt:lpwstr>F70005D002A000</vt:lpwstr>
  </property>
  <property fmtid="{D5CDD505-2E9C-101B-9397-08002B2CF9AE}" name="NXPowerLiteVersion" pid="4">
    <vt:lpwstr>D10.2.0</vt:lpwstr>
  </property>
</Properties>
</file>