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69" r:id="rId3"/>
    <p:sldId id="258" r:id="rId4"/>
    <p:sldId id="265" r:id="rId5"/>
    <p:sldId id="266" r:id="rId6"/>
    <p:sldId id="267" r:id="rId7"/>
    <p:sldId id="262" r:id="rId8"/>
    <p:sldId id="260" r:id="rId9"/>
    <p:sldId id="268" r:id="rId10"/>
    <p:sldId id="270"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j83NkTw1WvqP9ARTt6zshY8fes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342EAA-8641-4B36-AEC0-9DD9E92C7737}">
  <a:tblStyle styleId="{88342EAA-8641-4B36-AEC0-9DD9E92C773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rofsurv.com/magazine/article.aspx?i=2203#sthash.XgJ5YN97.dpu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First thing to note is the relationship between the Geodetic Control Theme and the Federal Geodetic Control Subcommittee</a:t>
            </a:r>
          </a:p>
          <a:p>
            <a:pPr lvl="1">
              <a:buFont typeface="Arial" panose="020B0604020202020204" pitchFamily="34" charset="0"/>
              <a:buChar char="•"/>
            </a:pPr>
            <a:r>
              <a:rPr lang="en-US" dirty="0"/>
              <a:t>The first relates to the data used to access the NSRS</a:t>
            </a:r>
          </a:p>
          <a:p>
            <a:pPr lvl="1">
              <a:buFont typeface="Arial" panose="020B0604020202020204" pitchFamily="34" charset="0"/>
              <a:buChar char="•"/>
            </a:pPr>
            <a:r>
              <a:rPr lang="en-US" dirty="0"/>
              <a:t>The second relates to the education and collaboration of other US Agencies to use the data to access the NSRS</a:t>
            </a:r>
          </a:p>
          <a:p>
            <a:pPr lvl="1">
              <a:buFont typeface="Arial" panose="020B0604020202020204" pitchFamily="34" charset="0"/>
              <a:buChar char="•"/>
            </a:pPr>
            <a:r>
              <a:rPr lang="en-US" dirty="0"/>
              <a:t>Both support the NSRS</a:t>
            </a:r>
          </a:p>
          <a:p>
            <a:pPr lvl="0">
              <a:buFont typeface="Arial" panose="020B0604020202020204" pitchFamily="34" charset="0"/>
              <a:buChar char="•"/>
            </a:pPr>
            <a:r>
              <a:rPr lang="en-US" dirty="0"/>
              <a:t>Pending FGDC decisions regarding all subcommittees have left FGCS in somewhat of a limbo</a:t>
            </a:r>
          </a:p>
          <a:p>
            <a:pPr lvl="0">
              <a:buFont typeface="Arial" panose="020B0604020202020204" pitchFamily="34" charset="0"/>
              <a:buChar char="•"/>
            </a:pPr>
            <a:r>
              <a:rPr lang="en-US" dirty="0"/>
              <a:t>The expectation is that the FGCS (and other subcommittees) will be reconfirmed, and the structure and membership of the FGCS will then be reinvigorated</a:t>
            </a:r>
          </a:p>
          <a:p>
            <a:pPr lvl="1">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081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dirty="0"/>
              <a:t>Introduce theme NGDAs</a:t>
            </a:r>
            <a:endParaRPr dirty="0"/>
          </a:p>
          <a:p>
            <a:pPr marL="228600" lvl="0" indent="-228600" algn="l" rtl="0">
              <a:spcBef>
                <a:spcPts val="360"/>
              </a:spcBef>
              <a:spcAft>
                <a:spcPts val="0"/>
              </a:spcAft>
              <a:buClr>
                <a:schemeClr val="dk1"/>
              </a:buClr>
              <a:buSzPts val="1200"/>
              <a:buFont typeface="Calibri"/>
              <a:buAutoNum type="arabicPeriod"/>
            </a:pPr>
            <a:r>
              <a:rPr lang="en-US" sz="1200" dirty="0"/>
              <a:t>Passive Control is what we have traditionally provided – bench marks</a:t>
            </a:r>
            <a:endParaRPr dirty="0"/>
          </a:p>
          <a:p>
            <a:pPr marL="228600" lvl="0" indent="-228600" algn="l" rtl="0">
              <a:spcBef>
                <a:spcPts val="360"/>
              </a:spcBef>
              <a:spcAft>
                <a:spcPts val="0"/>
              </a:spcAft>
              <a:buClr>
                <a:schemeClr val="dk1"/>
              </a:buClr>
              <a:buSzPts val="1200"/>
              <a:buFont typeface="Calibri"/>
              <a:buAutoNum type="arabicPeriod"/>
            </a:pPr>
            <a:r>
              <a:rPr lang="en-US" sz="1200" dirty="0"/>
              <a:t>The NOAA CORS Network now provides the modern means of accessing the NSRS using GNSS (GPS)</a:t>
            </a:r>
            <a:endParaRPr dirty="0"/>
          </a:p>
          <a:p>
            <a:pPr marL="228600" lvl="0" indent="-228600" algn="l" rtl="0">
              <a:spcBef>
                <a:spcPts val="360"/>
              </a:spcBef>
              <a:spcAft>
                <a:spcPts val="0"/>
              </a:spcAft>
              <a:buClr>
                <a:schemeClr val="dk1"/>
              </a:buClr>
              <a:buSzPts val="1200"/>
              <a:buFont typeface="Calibri"/>
              <a:buAutoNum type="arabicPeriod"/>
            </a:pPr>
            <a:r>
              <a:rPr lang="en-US" sz="1200" dirty="0"/>
              <a:t>Airborne gravity helps to refine the gravity values we determine in the U.S. and are also used in geoid modeling</a:t>
            </a:r>
            <a:endParaRPr dirty="0"/>
          </a:p>
          <a:p>
            <a:pPr marL="228600" lvl="0" indent="-228600" algn="l" rtl="0">
              <a:spcBef>
                <a:spcPts val="360"/>
              </a:spcBef>
              <a:spcAft>
                <a:spcPts val="0"/>
              </a:spcAft>
              <a:buClr>
                <a:schemeClr val="dk1"/>
              </a:buClr>
              <a:buSzPts val="1200"/>
              <a:buFont typeface="Calibri"/>
              <a:buAutoNum type="arabicPeriod"/>
            </a:pPr>
            <a:r>
              <a:rPr lang="en-US" sz="1200" dirty="0"/>
              <a:t>Geoid height models will now replace NAVD 88 heights on bench marks as definitive vertical control</a:t>
            </a:r>
            <a:endParaRPr dirty="0"/>
          </a:p>
          <a:p>
            <a:pPr marL="0" lvl="0" indent="0" algn="l" rtl="0">
              <a:spcBef>
                <a:spcPts val="360"/>
              </a:spcBef>
              <a:spcAft>
                <a:spcPts val="0"/>
              </a:spcAft>
              <a:buNone/>
            </a:pPr>
            <a:r>
              <a:rPr lang="en-US" sz="1200" dirty="0"/>
              <a:t>Note at first blush This theme and NGDA’s are like any other</a:t>
            </a:r>
            <a:endParaRPr dirty="0"/>
          </a:p>
          <a:p>
            <a:pPr marL="0" lvl="0" indent="0" algn="l" rtl="0">
              <a:spcBef>
                <a:spcPts val="360"/>
              </a:spcBef>
              <a:spcAft>
                <a:spcPts val="0"/>
              </a:spcAft>
              <a:buNone/>
            </a:pPr>
            <a:r>
              <a:rPr lang="en-US" sz="1200" dirty="0"/>
              <a:t>However, these NGDA’s are not only geospatial data themselves but provide geodetic control doe defining other geospatial data</a:t>
            </a:r>
            <a:endParaRPr dirty="0"/>
          </a:p>
        </p:txBody>
      </p:sp>
      <p:sp>
        <p:nvSpPr>
          <p:cNvPr id="110" name="Google Shape;11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The current NSRS was initially developed as separate horizontal (NAD 83) and vertical (NAVD 88) datums.</a:t>
            </a:r>
          </a:p>
          <a:p>
            <a:pPr marL="0" lvl="0" indent="0" algn="l" rtl="0">
              <a:spcBef>
                <a:spcPts val="360"/>
              </a:spcBef>
              <a:spcAft>
                <a:spcPts val="0"/>
              </a:spcAft>
              <a:buNone/>
            </a:pPr>
            <a:r>
              <a:rPr lang="en-US" dirty="0"/>
              <a:t>With the advent of GNSS(GPS), geometric heights were determined to provide three coordinates (latitude, longitude, height)</a:t>
            </a:r>
          </a:p>
          <a:p>
            <a:pPr marL="0" lvl="0" indent="0" algn="l" rtl="0">
              <a:spcBef>
                <a:spcPts val="360"/>
              </a:spcBef>
              <a:spcAft>
                <a:spcPts val="0"/>
              </a:spcAft>
              <a:buNone/>
            </a:pPr>
            <a:r>
              <a:rPr lang="en-US" dirty="0"/>
              <a:t>Orthometric heights (H) still remain distinct but related through a geoid model (h= = H + N)</a:t>
            </a:r>
          </a:p>
          <a:p>
            <a:pPr marL="0" lvl="0" indent="0" algn="l" rtl="0">
              <a:spcBef>
                <a:spcPts val="360"/>
              </a:spcBef>
              <a:spcAft>
                <a:spcPts val="0"/>
              </a:spcAft>
              <a:buNone/>
            </a:pPr>
            <a:r>
              <a:rPr lang="en-US" dirty="0"/>
              <a:t>Access to the NSRS was realized through the bench marks. It only existed there and needed to be transferred to where needed</a:t>
            </a:r>
          </a:p>
          <a:p>
            <a:pPr marL="0" lvl="0" indent="0" algn="l" rtl="0">
              <a:spcBef>
                <a:spcPts val="360"/>
              </a:spcBef>
              <a:spcAft>
                <a:spcPts val="0"/>
              </a:spcAft>
              <a:buNone/>
            </a:pPr>
            <a:r>
              <a:rPr lang="en-US" dirty="0"/>
              <a:t>Gravity was realized from determined from absolute gravity marks determined using painstaking efforts</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The modernized NSRS will evolve beyond access at passive control to active control accessible and valid everywhere</a:t>
            </a:r>
          </a:p>
          <a:p>
            <a:pPr marL="0" lvl="0" indent="0" algn="l" rtl="0">
              <a:spcBef>
                <a:spcPts val="360"/>
              </a:spcBef>
              <a:spcAft>
                <a:spcPts val="0"/>
              </a:spcAft>
              <a:buNone/>
            </a:pPr>
            <a:r>
              <a:rPr lang="en-US" dirty="0"/>
              <a:t>Ties to the ITRS will be updated to the most recent realization – ITRF2020, which will define geometric coordinates where GNSS is available</a:t>
            </a:r>
          </a:p>
          <a:p>
            <a:pPr marL="0" lvl="0" indent="0" algn="l" rtl="0">
              <a:spcBef>
                <a:spcPts val="360"/>
              </a:spcBef>
              <a:spcAft>
                <a:spcPts val="0"/>
              </a:spcAft>
              <a:buNone/>
            </a:pPr>
            <a:r>
              <a:rPr lang="en-US" dirty="0"/>
              <a:t>Additionally, other technologies will be examined to define geometric coordinates in other denied or obscure environments – underground, urban canyons, inside buildings, etc.</a:t>
            </a:r>
          </a:p>
          <a:p>
            <a:pPr marL="0" lvl="0" indent="0" algn="l" rtl="0">
              <a:spcBef>
                <a:spcPts val="360"/>
              </a:spcBef>
              <a:spcAft>
                <a:spcPts val="0"/>
              </a:spcAft>
              <a:buNone/>
            </a:pPr>
            <a:r>
              <a:rPr lang="en-US" dirty="0"/>
              <a:t>Physical heights will be determined *exactly* from the relationship between heights (h=H+N)</a:t>
            </a:r>
          </a:p>
          <a:p>
            <a:pPr marL="0" lvl="0" indent="0" algn="l" rtl="0">
              <a:spcBef>
                <a:spcPts val="360"/>
              </a:spcBef>
              <a:spcAft>
                <a:spcPts val="0"/>
              </a:spcAft>
              <a:buNone/>
            </a:pPr>
            <a:r>
              <a:rPr lang="en-US" dirty="0"/>
              <a:t>With the advent of (relatively) cheap absolute gravity meters, determination of gravity control is much more uniform and standardized by such events as an International Comparison of Absolute Gravity (ICAG)</a:t>
            </a:r>
          </a:p>
          <a:p>
            <a:pPr marL="0" lvl="0" indent="0" algn="l" rtl="0">
              <a:spcBef>
                <a:spcPts val="360"/>
              </a:spcBef>
              <a:spcAft>
                <a:spcPts val="0"/>
              </a:spcAft>
              <a:buNone/>
            </a:pPr>
            <a:r>
              <a:rPr lang="en-US" dirty="0"/>
              <a:t>For most access though, GNSS will provide the primary tools for access</a:t>
            </a:r>
          </a:p>
          <a:p>
            <a:pPr marL="0" lvl="0" indent="0" algn="l" rtl="0">
              <a:spcBef>
                <a:spcPts val="360"/>
              </a:spcBef>
              <a:spcAft>
                <a:spcPts val="0"/>
              </a:spcAft>
              <a:buNone/>
            </a:pPr>
            <a:r>
              <a:rPr lang="en-US" dirty="0"/>
              <a:t>This requires adoption and modernization, since the GNSS satellites orbit the Earth – not the United States. </a:t>
            </a:r>
          </a:p>
          <a:p>
            <a:pPr marL="0" lvl="0" indent="0" algn="l" rtl="0">
              <a:spcBef>
                <a:spcPts val="360"/>
              </a:spcBef>
              <a:spcAft>
                <a:spcPts val="0"/>
              </a:spcAft>
              <a:buNone/>
            </a:pPr>
            <a:r>
              <a:rPr lang="en-US" dirty="0"/>
              <a:t>As do all other satellites, such as Landsat and various altimeter missions. Providing a consistent reference system will integrate these various data – making them </a:t>
            </a:r>
            <a:r>
              <a:rPr lang="en-US" u="sng" dirty="0"/>
              <a:t>interoperable</a:t>
            </a:r>
            <a:r>
              <a:rPr lang="en-US" dirty="0"/>
              <a:t>.</a:t>
            </a:r>
          </a:p>
          <a:p>
            <a:pPr marL="0" lvl="0" indent="0" algn="l" rtl="0">
              <a:spcBef>
                <a:spcPts val="360"/>
              </a:spcBef>
              <a:spcAft>
                <a:spcPts val="0"/>
              </a:spcAft>
              <a:buNone/>
            </a:pPr>
            <a:r>
              <a:rPr lang="en-US" b="1" dirty="0"/>
              <a:t>Global positioning systems are required to achieve local accuracy</a:t>
            </a:r>
            <a:endParaRPr b="1" dirty="0"/>
          </a:p>
        </p:txBody>
      </p:sp>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134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The only authority for the </a:t>
            </a:r>
            <a:r>
              <a:rPr lang="en-US" u="sng" dirty="0"/>
              <a:t>NSRS</a:t>
            </a:r>
            <a:r>
              <a:rPr lang="en-US" dirty="0"/>
              <a:t> that I am aware of OMB Circular A-16. The C&amp;GSA and HSIA do not specifically talk about the NSRS, but rather to authorize us to conduct geodetic surveys to the best of my knowledge.</a:t>
            </a:r>
            <a:br>
              <a:rPr lang="en-US" dirty="0"/>
            </a:br>
            <a:endParaRPr lang="en-US" dirty="0"/>
          </a:p>
          <a:p>
            <a:r>
              <a:rPr lang="en-US" dirty="0"/>
              <a:t>The three we usually cite are:</a:t>
            </a:r>
          </a:p>
          <a:p>
            <a:br>
              <a:rPr lang="en-US" dirty="0"/>
            </a:br>
            <a:endParaRPr lang="en-US" dirty="0"/>
          </a:p>
          <a:p>
            <a:pPr marL="0" marR="0">
              <a:spcBef>
                <a:spcPts val="500"/>
              </a:spcBef>
              <a:spcAft>
                <a:spcPts val="0"/>
              </a:spcAft>
            </a:pPr>
            <a:r>
              <a:rPr lang="en-US" sz="1800" dirty="0">
                <a:effectLst/>
                <a:latin typeface="Arial" panose="020B0604020202020204" pitchFamily="34" charset="0"/>
              </a:rPr>
              <a:t>1)</a:t>
            </a:r>
            <a:r>
              <a:rPr lang="en-US" sz="1800" dirty="0">
                <a:effectLst/>
                <a:latin typeface="Times New Roman" panose="02020603050405020304" pitchFamily="18" charset="0"/>
              </a:rPr>
              <a:t>        </a:t>
            </a:r>
            <a:r>
              <a:rPr lang="en-US" sz="1800" i="1" dirty="0">
                <a:effectLst/>
                <a:latin typeface="Arial" panose="020B0604020202020204" pitchFamily="34" charset="0"/>
              </a:rPr>
              <a:t>Coast and Geodetic Survey Act, Public Law 80-373, 33 U.S.C. 883a et seq., 1947.</a:t>
            </a:r>
            <a:r>
              <a:rPr lang="en-US" sz="1800" dirty="0">
                <a:effectLst/>
                <a:latin typeface="Arial" panose="020B0604020202020204" pitchFamily="34" charset="0"/>
              </a:rPr>
              <a:t> Defines the functions and duties of the Coast and Geodetic Survey (predecessor to NOAA’s National Ocean Service).  This act authorized the Department of Commerce to conduct geodetic control surveys; field surveys for [Federal Aviation Administration (FAA)] aeronautical charts; developmental work for the improvement of surveying and cartographic methods, instruments, and equipment; and investigations and research in geophysical sciences, including geodesy and seismology.</a:t>
            </a:r>
            <a:endParaRPr lang="en-US" sz="1800" dirty="0">
              <a:effectLst/>
              <a:latin typeface="Times New Roman" panose="02020603050405020304" pitchFamily="18" charset="0"/>
            </a:endParaRPr>
          </a:p>
          <a:p>
            <a:pPr marL="0" marR="0">
              <a:spcBef>
                <a:spcPts val="500"/>
              </a:spcBef>
              <a:spcAft>
                <a:spcPts val="0"/>
              </a:spcAft>
            </a:pPr>
            <a:r>
              <a:rPr lang="en-US" sz="1800" dirty="0">
                <a:effectLst/>
                <a:latin typeface="Arial" panose="020B0604020202020204" pitchFamily="34" charset="0"/>
              </a:rPr>
              <a:t> </a:t>
            </a:r>
            <a:endParaRPr lang="en-US" sz="1800" dirty="0">
              <a:effectLst/>
              <a:latin typeface="Times New Roman" panose="02020603050405020304" pitchFamily="18" charset="0"/>
            </a:endParaRPr>
          </a:p>
          <a:p>
            <a:pPr marL="0" marR="0">
              <a:spcBef>
                <a:spcPts val="500"/>
              </a:spcBef>
              <a:spcAft>
                <a:spcPts val="0"/>
              </a:spcAft>
            </a:pPr>
            <a:r>
              <a:rPr lang="en-US" sz="1800" dirty="0">
                <a:effectLst/>
                <a:latin typeface="Arial" panose="020B0604020202020204" pitchFamily="34" charset="0"/>
              </a:rPr>
              <a:t>(2)</a:t>
            </a:r>
            <a:r>
              <a:rPr lang="en-US" sz="1800" dirty="0">
                <a:effectLst/>
                <a:latin typeface="Times New Roman" panose="02020603050405020304" pitchFamily="18" charset="0"/>
              </a:rPr>
              <a:t>        </a:t>
            </a:r>
            <a:r>
              <a:rPr lang="en-US" sz="1800" i="1" dirty="0">
                <a:effectLst/>
                <a:latin typeface="Arial" panose="020B0604020202020204" pitchFamily="34" charset="0"/>
              </a:rPr>
              <a:t>The Hydrographic Services Improvement Act of 1998, Public Law 107-372 </a:t>
            </a:r>
            <a:r>
              <a:rPr lang="en-US" sz="1800" i="1" dirty="0" err="1">
                <a:effectLst/>
                <a:latin typeface="Arial" panose="020B0604020202020204" pitchFamily="34" charset="0"/>
              </a:rPr>
              <a:t>reauthroized</a:t>
            </a:r>
            <a:r>
              <a:rPr lang="en-US" sz="1800" i="1" dirty="0">
                <a:effectLst/>
                <a:latin typeface="Arial" panose="020B0604020202020204" pitchFamily="34" charset="0"/>
              </a:rPr>
              <a:t> 2002 and amended/reauthorized 2008, 33 U.S.C. 892 et seq</a:t>
            </a:r>
            <a:r>
              <a:rPr lang="en-US" sz="1800" dirty="0">
                <a:effectLst/>
                <a:latin typeface="Arial" panose="020B0604020202020204" pitchFamily="34" charset="0"/>
              </a:rPr>
              <a:t>. Directs NOAA to manage, maintain, interpret, certify, and disseminate geodetic information.  The 2008 amended HSIA changed the definition of "hydrographic data" to include information acquired through hydrographic, bathymetric, photogrammetric, lidar, radar, remote sensing, shoreline and other ocean- and coastal-related surveying, and water level observations and is used to provide hydrographic services. It revises the definition of "hydrographic services" to include shoreline and water level information. - See more </a:t>
            </a:r>
            <a:r>
              <a:rPr lang="en-US" sz="1800" dirty="0" err="1">
                <a:effectLst/>
                <a:latin typeface="Arial" panose="020B0604020202020204" pitchFamily="34" charset="0"/>
              </a:rPr>
              <a:t>at:</a:t>
            </a:r>
            <a:r>
              <a:rPr lang="en-US" sz="1800" dirty="0" err="1">
                <a:effectLst/>
                <a:latin typeface="Arial" panose="020B0604020202020204" pitchFamily="34" charset="0"/>
                <a:hlinkClick r:id="rId3"/>
              </a:rPr>
              <a:t>http</a:t>
            </a:r>
            <a:r>
              <a:rPr lang="en-US" sz="1800" dirty="0">
                <a:effectLst/>
                <a:latin typeface="Arial" panose="020B0604020202020204" pitchFamily="34" charset="0"/>
                <a:hlinkClick r:id="rId3"/>
              </a:rPr>
              <a:t>://www.profsurv.com/magazine/article.aspx?i=2203#sthash.XgJ5YN97.dpuf</a:t>
            </a:r>
            <a:endParaRPr lang="en-US" sz="1800" dirty="0">
              <a:effectLst/>
              <a:latin typeface="Times New Roman" panose="02020603050405020304" pitchFamily="18" charset="0"/>
            </a:endParaRPr>
          </a:p>
          <a:p>
            <a:pPr marL="0" marR="0">
              <a:spcBef>
                <a:spcPts val="500"/>
              </a:spcBef>
              <a:spcAft>
                <a:spcPts val="0"/>
              </a:spcAft>
            </a:pPr>
            <a:r>
              <a:rPr lang="en-US" sz="1800" dirty="0">
                <a:effectLst/>
                <a:latin typeface="Arial" panose="020B0604020202020204" pitchFamily="34" charset="0"/>
              </a:rPr>
              <a:t> </a:t>
            </a:r>
            <a:endParaRPr lang="en-US" sz="1800" dirty="0">
              <a:effectLst/>
              <a:latin typeface="Times New Roman" panose="02020603050405020304" pitchFamily="18" charset="0"/>
            </a:endParaRPr>
          </a:p>
          <a:p>
            <a:pPr marL="0" marR="0">
              <a:spcBef>
                <a:spcPts val="500"/>
              </a:spcBef>
              <a:spcAft>
                <a:spcPts val="0"/>
              </a:spcAft>
            </a:pPr>
            <a:r>
              <a:rPr lang="en-US" sz="1800" dirty="0">
                <a:effectLst/>
                <a:latin typeface="Arial" panose="020B0604020202020204" pitchFamily="34" charset="0"/>
              </a:rPr>
              <a:t>(3)</a:t>
            </a:r>
            <a:r>
              <a:rPr lang="en-US" sz="1800" dirty="0">
                <a:effectLst/>
                <a:latin typeface="Times New Roman" panose="02020603050405020304" pitchFamily="18" charset="0"/>
              </a:rPr>
              <a:t>        </a:t>
            </a:r>
            <a:r>
              <a:rPr lang="en-US" sz="1800" i="1" dirty="0">
                <a:effectLst/>
                <a:latin typeface="Arial" panose="020B0604020202020204" pitchFamily="34" charset="0"/>
              </a:rPr>
              <a:t>Office of Management and Budget (OMB) Circular No. A-16 Revised, August 19, 2002 Coordination of Geographic Information and Related Spatial Data Activities</a:t>
            </a:r>
            <a:r>
              <a:rPr lang="en-US" sz="1800" dirty="0">
                <a:effectLst/>
                <a:latin typeface="Arial" panose="020B0604020202020204" pitchFamily="34" charset="0"/>
              </a:rPr>
              <a:t>.  Provides direction for federal agencies that produce, maintain or use spatial data either directly or indirectly in the fulfillment of their mission.  The Circular establishes the Federal Geographic Data Committee, and assigns NOAA as the Federal Geodetic Control theme lead (and subcommittee chair), and identifies the (NOAA managed) National Spatial Reference System as the fundamental geodetic control for the United States.</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3908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So … don’t let this slide overwhelm you.</a:t>
            </a:r>
          </a:p>
          <a:p>
            <a:pPr marL="0" lvl="0" indent="0" algn="l" rtl="0">
              <a:spcBef>
                <a:spcPts val="360"/>
              </a:spcBef>
              <a:spcAft>
                <a:spcPts val="0"/>
              </a:spcAft>
              <a:buNone/>
            </a:pPr>
            <a:r>
              <a:rPr lang="en-US" dirty="0"/>
              <a:t>The intent is merely to highlight why Nations including the U.S. are moving to adopt the ITRS</a:t>
            </a:r>
          </a:p>
          <a:p>
            <a:pPr marL="0" lvl="0" indent="0" algn="l" rtl="0">
              <a:spcBef>
                <a:spcPts val="360"/>
              </a:spcBef>
              <a:spcAft>
                <a:spcPts val="0"/>
              </a:spcAft>
              <a:buNone/>
            </a:pPr>
            <a:r>
              <a:rPr lang="en-US" dirty="0"/>
              <a:t>The Earth is a very complex system spinning irregularly under a cloud of satellites while wobbling around the sun and the universe</a:t>
            </a:r>
          </a:p>
          <a:p>
            <a:pPr marL="0" lvl="0" indent="0" algn="l" rtl="0">
              <a:spcBef>
                <a:spcPts val="360"/>
              </a:spcBef>
              <a:spcAft>
                <a:spcPts val="0"/>
              </a:spcAft>
              <a:buNone/>
            </a:pPr>
            <a:r>
              <a:rPr lang="en-US" dirty="0"/>
              <a:t>These other methods provide Earth Orientation Parameters that better define all of this</a:t>
            </a:r>
          </a:p>
          <a:p>
            <a:pPr marL="0" lvl="0" indent="0" algn="l" rtl="0">
              <a:spcBef>
                <a:spcPts val="360"/>
              </a:spcBef>
              <a:spcAft>
                <a:spcPts val="0"/>
              </a:spcAft>
              <a:buNone/>
            </a:pPr>
            <a:r>
              <a:rPr lang="en-US" dirty="0"/>
              <a:t>Of note though, one of these techniques is GNSS – and one of the types of GNSS is GPS</a:t>
            </a:r>
          </a:p>
          <a:p>
            <a:pPr marL="0" lvl="0" indent="0" algn="l" rtl="0">
              <a:spcBef>
                <a:spcPts val="360"/>
              </a:spcBef>
              <a:spcAft>
                <a:spcPts val="0"/>
              </a:spcAft>
              <a:buNone/>
            </a:pPr>
            <a:r>
              <a:rPr lang="en-US" dirty="0"/>
              <a:t>Hence, WGS-84 is currently less desirable for positioning and precision navigation indicating the need for adoption of the ITRS</a:t>
            </a:r>
          </a:p>
        </p:txBody>
      </p:sp>
      <p:sp>
        <p:nvSpPr>
          <p:cNvPr id="144" name="Google Shape;14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anose="020B0604020202020204" pitchFamily="34" charset="0"/>
              <a:buChar char="•"/>
              <a:tabLst/>
              <a:defRPr/>
            </a:pPr>
            <a:r>
              <a:rPr lang="en-US" sz="1200" dirty="0"/>
              <a:t>ISO </a:t>
            </a:r>
          </a:p>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anose="020B0604020202020204" pitchFamily="34" charset="0"/>
              <a:buChar char="•"/>
              <a:tabLst/>
              <a:defRPr/>
            </a:pPr>
            <a:r>
              <a:rPr lang="en-US" sz="1200" dirty="0"/>
              <a:t>You probably are already using some previous Realization of the NSRS – NAD 83 and/or NAVD 88 – possibly NAD 27 and/or MGVD 29 – maybe even something older. </a:t>
            </a:r>
          </a:p>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anose="020B0604020202020204" pitchFamily="34" charset="0"/>
              <a:buChar char="•"/>
              <a:tabLst/>
              <a:defRPr/>
            </a:pPr>
            <a:r>
              <a:rPr lang="en-US" sz="1200" dirty="0"/>
              <a:t>You need to be on the current version to ensure that your Geospatial Data are interoperable... that you can stack against other data and extract new information </a:t>
            </a:r>
          </a:p>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anose="020B0604020202020204" pitchFamily="34" charset="0"/>
              <a:buChar char="•"/>
              <a:tabLst/>
              <a:defRPr/>
            </a:pPr>
            <a:r>
              <a:rPr lang="en-US" dirty="0" err="1"/>
              <a:t>Interoperablity</a:t>
            </a:r>
            <a:r>
              <a:rPr lang="en-US" dirty="0"/>
              <a:t> is more than just about metadata</a:t>
            </a:r>
          </a:p>
          <a:p>
            <a:pPr marL="628650" marR="0" lvl="1" indent="-171450" algn="l" defTabSz="914400" rtl="0" eaLnBrk="1" fontAlgn="auto" latinLnBrk="0" hangingPunct="1">
              <a:lnSpc>
                <a:spcPct val="100000"/>
              </a:lnSpc>
              <a:spcBef>
                <a:spcPts val="360"/>
              </a:spcBef>
              <a:spcAft>
                <a:spcPts val="0"/>
              </a:spcAft>
              <a:buClr>
                <a:srgbClr val="000000"/>
              </a:buClr>
              <a:buSzPts val="1400"/>
              <a:buFont typeface="Arial" panose="020B0604020202020204" pitchFamily="34" charset="0"/>
              <a:buChar char="•"/>
              <a:tabLst/>
              <a:defRPr/>
            </a:pPr>
            <a:r>
              <a:rPr lang="en-US" dirty="0"/>
              <a:t>Optimizes data combination and better operational decisions</a:t>
            </a:r>
          </a:p>
          <a:p>
            <a:pPr marL="628650" marR="0" lvl="1" indent="-171450" algn="l" defTabSz="914400" rtl="0" eaLnBrk="1" fontAlgn="auto" latinLnBrk="0" hangingPunct="1">
              <a:lnSpc>
                <a:spcPct val="100000"/>
              </a:lnSpc>
              <a:spcBef>
                <a:spcPts val="360"/>
              </a:spcBef>
              <a:spcAft>
                <a:spcPts val="0"/>
              </a:spcAft>
              <a:buClr>
                <a:srgbClr val="000000"/>
              </a:buClr>
              <a:buSzPts val="1400"/>
              <a:buFont typeface="Arial" panose="020B0604020202020204" pitchFamily="34" charset="0"/>
              <a:buChar char="•"/>
              <a:tabLst/>
              <a:defRPr/>
            </a:pPr>
            <a:r>
              <a:rPr lang="en-US" dirty="0"/>
              <a:t>GDA applies to all geospatial data – not just the NGDAs (CA vs. LCA)</a:t>
            </a:r>
          </a:p>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anose="020B0604020202020204" pitchFamily="34" charset="0"/>
              <a:buChar char="•"/>
              <a:tabLst/>
              <a:defRPr/>
            </a:pPr>
            <a:endParaRPr lang="en-US" dirty="0"/>
          </a:p>
          <a:p>
            <a:pPr marL="0" lvl="0" indent="0" algn="l" rtl="0">
              <a:spcBef>
                <a:spcPts val="360"/>
              </a:spcBef>
              <a:spcAft>
                <a:spcPts val="0"/>
              </a:spcAft>
              <a:buNone/>
            </a:pPr>
            <a:endParaRPr dirty="0"/>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18"/>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19"/>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1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1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1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7" name="Google Shape;47;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1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1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1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16"/>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7"/>
          <p:cNvSpPr>
            <a:spLocks noGrp="1"/>
          </p:cNvSpPr>
          <p:nvPr>
            <p:ph type="pic" idx="2"/>
          </p:nvPr>
        </p:nvSpPr>
        <p:spPr>
          <a:xfrm>
            <a:off x="2389717" y="612775"/>
            <a:ext cx="7315200" cy="4114800"/>
          </a:xfrm>
          <a:prstGeom prst="rect">
            <a:avLst/>
          </a:prstGeom>
          <a:noFill/>
          <a:ln>
            <a:noFill/>
          </a:ln>
        </p:spPr>
      </p:sp>
      <p:sp>
        <p:nvSpPr>
          <p:cNvPr id="69" name="Google Shape;69;p1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 descr="Continuation Slide.JPG"/>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11" name="Google Shape;11;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 descr="Header Slide.JPG"/>
          <p:cNvPicPr preferRelativeResize="0"/>
          <p:nvPr/>
        </p:nvPicPr>
        <p:blipFill rotWithShape="1">
          <a:blip r:embed="rId3">
            <a:alphaModFix/>
          </a:blip>
          <a:srcRect t="-1" b="25001"/>
          <a:stretch/>
        </p:blipFill>
        <p:spPr>
          <a:xfrm>
            <a:off x="0" y="0"/>
            <a:ext cx="12192000" cy="6858000"/>
          </a:xfrm>
          <a:prstGeom prst="rect">
            <a:avLst/>
          </a:prstGeom>
          <a:noFill/>
          <a:ln>
            <a:noFill/>
          </a:ln>
        </p:spPr>
      </p:pic>
      <p:sp>
        <p:nvSpPr>
          <p:cNvPr id="98" name="Google Shape;98;p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latin typeface="Times New Roman"/>
                <a:ea typeface="Times New Roman"/>
                <a:cs typeface="Times New Roman"/>
                <a:sym typeface="Times New Roman"/>
              </a:rPr>
              <a:t>Geodetic Control Theme Update:</a:t>
            </a:r>
            <a:br>
              <a:rPr lang="en-US" sz="2800">
                <a:latin typeface="Times New Roman"/>
                <a:ea typeface="Times New Roman"/>
                <a:cs typeface="Times New Roman"/>
                <a:sym typeface="Times New Roman"/>
              </a:rPr>
            </a:br>
            <a:r>
              <a:rPr lang="en-US" sz="2800">
                <a:latin typeface="Times New Roman"/>
                <a:ea typeface="Times New Roman"/>
                <a:cs typeface="Times New Roman"/>
                <a:sym typeface="Times New Roman"/>
              </a:rPr>
              <a:t>The “GEO” in Geospatial</a:t>
            </a:r>
            <a:endParaRPr/>
          </a:p>
        </p:txBody>
      </p:sp>
      <p:sp>
        <p:nvSpPr>
          <p:cNvPr id="99" name="Google Shape;99;p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US">
                <a:latin typeface="Times New Roman"/>
                <a:ea typeface="Times New Roman"/>
                <a:cs typeface="Times New Roman"/>
                <a:sym typeface="Times New Roman"/>
              </a:rPr>
              <a:t>Dr. Daniel Roman</a:t>
            </a:r>
            <a:endParaRPr/>
          </a:p>
          <a:p>
            <a:pPr marL="0" lvl="0" indent="0" algn="ctr" rtl="0">
              <a:spcBef>
                <a:spcPts val="640"/>
              </a:spcBef>
              <a:spcAft>
                <a:spcPts val="0"/>
              </a:spcAft>
              <a:buClr>
                <a:srgbClr val="888888"/>
              </a:buClr>
              <a:buSzPts val="3200"/>
              <a:buNone/>
            </a:pPr>
            <a:r>
              <a:rPr lang="en-US">
                <a:latin typeface="Times New Roman"/>
                <a:ea typeface="Times New Roman"/>
                <a:cs typeface="Times New Roman"/>
                <a:sym typeface="Times New Roman"/>
              </a:rPr>
              <a:t>Senior Advisor on Geodesy</a:t>
            </a:r>
            <a:endParaRPr/>
          </a:p>
          <a:p>
            <a:pPr marL="0" lvl="0" indent="0" algn="ctr" rtl="0">
              <a:spcBef>
                <a:spcPts val="640"/>
              </a:spcBef>
              <a:spcAft>
                <a:spcPts val="0"/>
              </a:spcAft>
              <a:buClr>
                <a:srgbClr val="888888"/>
              </a:buClr>
              <a:buSzPts val="3200"/>
              <a:buNone/>
            </a:pPr>
            <a:r>
              <a:rPr lang="en-US">
                <a:latin typeface="Times New Roman"/>
                <a:ea typeface="Times New Roman"/>
                <a:cs typeface="Times New Roman"/>
                <a:sym typeface="Times New Roman"/>
              </a:rPr>
              <a:t>Geodetic Control Theme Lead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920613-3EF2-4BF8-83F0-FFD0A543A2B7}"/>
              </a:ext>
            </a:extLst>
          </p:cNvPr>
          <p:cNvPicPr>
            <a:picLocks noChangeAspect="1"/>
          </p:cNvPicPr>
          <p:nvPr/>
        </p:nvPicPr>
        <p:blipFill>
          <a:blip r:embed="rId2"/>
          <a:stretch>
            <a:fillRect/>
          </a:stretch>
        </p:blipFill>
        <p:spPr>
          <a:xfrm>
            <a:off x="4877714" y="2447267"/>
            <a:ext cx="7314286" cy="4000000"/>
          </a:xfrm>
          <a:prstGeom prst="rect">
            <a:avLst/>
          </a:prstGeom>
        </p:spPr>
      </p:pic>
      <p:sp>
        <p:nvSpPr>
          <p:cNvPr id="2" name="Title 1">
            <a:extLst>
              <a:ext uri="{FF2B5EF4-FFF2-40B4-BE49-F238E27FC236}">
                <a16:creationId xmlns:a16="http://schemas.microsoft.com/office/drawing/2014/main" id="{C8C19FDF-9B34-4149-A71C-26114885B05D}"/>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AB72C447-3E47-4244-AF4D-3A46664E0EBA}"/>
              </a:ext>
            </a:extLst>
          </p:cNvPr>
          <p:cNvSpPr>
            <a:spLocks noGrp="1"/>
          </p:cNvSpPr>
          <p:nvPr>
            <p:ph type="body" idx="1"/>
          </p:nvPr>
        </p:nvSpPr>
        <p:spPr/>
        <p:txBody>
          <a:bodyPr/>
          <a:lstStyle/>
          <a:p>
            <a:r>
              <a:rPr lang="en-US" dirty="0"/>
              <a:t>Dataset Managers:</a:t>
            </a:r>
          </a:p>
          <a:p>
            <a:pPr lvl="1"/>
            <a:r>
              <a:rPr lang="en-US" dirty="0"/>
              <a:t>Passive Control: </a:t>
            </a:r>
          </a:p>
          <a:p>
            <a:pPr marL="533400" lvl="1" indent="0">
              <a:buNone/>
            </a:pPr>
            <a:r>
              <a:rPr lang="en-US" dirty="0"/>
              <a:t>		</a:t>
            </a:r>
            <a:r>
              <a:rPr lang="en-US" dirty="0" err="1"/>
              <a:t>Godfred</a:t>
            </a:r>
            <a:r>
              <a:rPr lang="en-US" dirty="0"/>
              <a:t> </a:t>
            </a:r>
            <a:r>
              <a:rPr lang="en-US" dirty="0" err="1"/>
              <a:t>Amponsah</a:t>
            </a:r>
            <a:endParaRPr lang="en-US" dirty="0"/>
          </a:p>
          <a:p>
            <a:pPr lvl="1"/>
            <a:r>
              <a:rPr lang="en-US" dirty="0"/>
              <a:t>NOAA CORS Network:</a:t>
            </a:r>
          </a:p>
          <a:p>
            <a:pPr marL="533400" lvl="1" indent="0">
              <a:buNone/>
            </a:pPr>
            <a:r>
              <a:rPr lang="en-US" dirty="0"/>
              <a:t>		Will Freeman/Fran Coloma</a:t>
            </a:r>
          </a:p>
          <a:p>
            <a:pPr lvl="1"/>
            <a:r>
              <a:rPr lang="en-US" dirty="0"/>
              <a:t>Aerogravity:</a:t>
            </a:r>
          </a:p>
          <a:p>
            <a:pPr marL="533400" lvl="1" indent="0">
              <a:buNone/>
            </a:pPr>
            <a:r>
              <a:rPr lang="en-US" dirty="0"/>
              <a:t>		Jeff Johnson</a:t>
            </a:r>
          </a:p>
          <a:p>
            <a:pPr lvl="1"/>
            <a:r>
              <a:rPr lang="en-US" dirty="0"/>
              <a:t>Geoid/Vertical Control:</a:t>
            </a:r>
          </a:p>
          <a:p>
            <a:pPr marL="533400" lvl="1" indent="0">
              <a:buNone/>
            </a:pPr>
            <a:r>
              <a:rPr lang="en-US" dirty="0"/>
              <a:t>		Yan Wang</a:t>
            </a:r>
          </a:p>
        </p:txBody>
      </p:sp>
      <p:sp>
        <p:nvSpPr>
          <p:cNvPr id="6" name="Text Placeholder 5">
            <a:extLst>
              <a:ext uri="{FF2B5EF4-FFF2-40B4-BE49-F238E27FC236}">
                <a16:creationId xmlns:a16="http://schemas.microsoft.com/office/drawing/2014/main" id="{5A25FAFC-4A73-4527-ADD8-65E356A761D6}"/>
              </a:ext>
            </a:extLst>
          </p:cNvPr>
          <p:cNvSpPr>
            <a:spLocks noGrp="1"/>
          </p:cNvSpPr>
          <p:nvPr>
            <p:ph type="body" idx="2"/>
          </p:nvPr>
        </p:nvSpPr>
        <p:spPr/>
        <p:txBody>
          <a:bodyPr/>
          <a:lstStyle/>
          <a:p>
            <a:r>
              <a:rPr lang="en-US" dirty="0"/>
              <a:t>Geodetic Control:</a:t>
            </a:r>
          </a:p>
          <a:p>
            <a:pPr lvl="1"/>
            <a:r>
              <a:rPr lang="en-US" dirty="0"/>
              <a:t>Champion: Ms. Juliana Blackwell</a:t>
            </a:r>
          </a:p>
          <a:p>
            <a:pPr lvl="1"/>
            <a:r>
              <a:rPr lang="en-US" dirty="0"/>
              <a:t>Lead: Dr. Daniel Roman</a:t>
            </a:r>
          </a:p>
          <a:p>
            <a:pPr lvl="1"/>
            <a:endParaRPr lang="en-US" dirty="0"/>
          </a:p>
        </p:txBody>
      </p:sp>
      <p:sp>
        <p:nvSpPr>
          <p:cNvPr id="7" name="TextBox 6">
            <a:extLst>
              <a:ext uri="{FF2B5EF4-FFF2-40B4-BE49-F238E27FC236}">
                <a16:creationId xmlns:a16="http://schemas.microsoft.com/office/drawing/2014/main" id="{9B22FF2A-E9BA-4D25-95C8-8A7DBBE62AA1}"/>
              </a:ext>
            </a:extLst>
          </p:cNvPr>
          <p:cNvSpPr txBox="1"/>
          <p:nvPr/>
        </p:nvSpPr>
        <p:spPr>
          <a:xfrm>
            <a:off x="7065818" y="6225603"/>
            <a:ext cx="3201517" cy="461665"/>
          </a:xfrm>
          <a:prstGeom prst="rect">
            <a:avLst/>
          </a:prstGeom>
          <a:noFill/>
        </p:spPr>
        <p:txBody>
          <a:bodyPr wrap="none" rtlCol="0">
            <a:spAutoFit/>
          </a:bodyPr>
          <a:lstStyle/>
          <a:p>
            <a:r>
              <a:rPr lang="en-US" sz="1200" dirty="0"/>
              <a:t>Journal of Geodesy (2023) 97:47</a:t>
            </a:r>
          </a:p>
          <a:p>
            <a:r>
              <a:rPr lang="en-US" sz="1200" dirty="0"/>
              <a:t>https://doi.org/10.1007/s00190-023-01738-w</a:t>
            </a:r>
            <a:endParaRPr lang="en-US" dirty="0"/>
          </a:p>
        </p:txBody>
      </p:sp>
      <p:sp>
        <p:nvSpPr>
          <p:cNvPr id="8" name="TextBox 7">
            <a:extLst>
              <a:ext uri="{FF2B5EF4-FFF2-40B4-BE49-F238E27FC236}">
                <a16:creationId xmlns:a16="http://schemas.microsoft.com/office/drawing/2014/main" id="{2074FBD9-33D2-4A42-BB4A-010584920CFE}"/>
              </a:ext>
            </a:extLst>
          </p:cNvPr>
          <p:cNvSpPr txBox="1"/>
          <p:nvPr/>
        </p:nvSpPr>
        <p:spPr>
          <a:xfrm>
            <a:off x="2150155" y="6040977"/>
            <a:ext cx="4851008" cy="646331"/>
          </a:xfrm>
          <a:prstGeom prst="rect">
            <a:avLst/>
          </a:prstGeom>
          <a:noFill/>
        </p:spPr>
        <p:txBody>
          <a:bodyPr wrap="none" rtlCol="0">
            <a:spAutoFit/>
          </a:bodyPr>
          <a:lstStyle/>
          <a:p>
            <a:r>
              <a:rPr lang="en-US" sz="1200" dirty="0"/>
              <a:t>Z </a:t>
            </a:r>
            <a:r>
              <a:rPr lang="en-US" sz="1200" dirty="0" err="1"/>
              <a:t>Altamimi</a:t>
            </a:r>
            <a:r>
              <a:rPr lang="en-US" sz="1200" dirty="0"/>
              <a:t>, P </a:t>
            </a:r>
            <a:r>
              <a:rPr lang="en-US" sz="1200" dirty="0" err="1"/>
              <a:t>Rebischung</a:t>
            </a:r>
            <a:r>
              <a:rPr lang="en-US" sz="1200" dirty="0"/>
              <a:t>, X </a:t>
            </a:r>
            <a:r>
              <a:rPr lang="en-US" sz="1200" dirty="0" err="1"/>
              <a:t>Collilieux</a:t>
            </a:r>
            <a:r>
              <a:rPr lang="en-US" sz="1200" dirty="0"/>
              <a:t>, L </a:t>
            </a:r>
            <a:r>
              <a:rPr lang="en-US" sz="1200" dirty="0" err="1"/>
              <a:t>Métivier</a:t>
            </a:r>
            <a:r>
              <a:rPr lang="en-US" sz="1200" dirty="0"/>
              <a:t>, K </a:t>
            </a:r>
            <a:r>
              <a:rPr lang="en-US" sz="1200" dirty="0" err="1"/>
              <a:t>Chanard</a:t>
            </a:r>
            <a:r>
              <a:rPr lang="en-US" sz="1200" dirty="0"/>
              <a:t> (2023)</a:t>
            </a:r>
          </a:p>
          <a:p>
            <a:r>
              <a:rPr lang="en-US" sz="1200" dirty="0"/>
              <a:t>ITRF2020: an augmented reference frame refining the modeling</a:t>
            </a:r>
          </a:p>
          <a:p>
            <a:r>
              <a:rPr lang="en-US" sz="1200" dirty="0"/>
              <a:t>of nonlinear station motions</a:t>
            </a:r>
          </a:p>
        </p:txBody>
      </p:sp>
    </p:spTree>
    <p:extLst>
      <p:ext uri="{BB962C8B-B14F-4D97-AF65-F5344CB8AC3E}">
        <p14:creationId xmlns:p14="http://schemas.microsoft.com/office/powerpoint/2010/main" val="323615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8B71-B5FA-4D92-8C47-F3ACCDF00A4D}"/>
              </a:ext>
            </a:extLst>
          </p:cNvPr>
          <p:cNvSpPr>
            <a:spLocks noGrp="1"/>
          </p:cNvSpPr>
          <p:nvPr>
            <p:ph type="title"/>
          </p:nvPr>
        </p:nvSpPr>
        <p:spPr/>
        <p:txBody>
          <a:bodyPr/>
          <a:lstStyle/>
          <a:p>
            <a:r>
              <a:rPr lang="en-US" dirty="0"/>
              <a:t>The Federal Geodetic Control Subcommittee</a:t>
            </a:r>
          </a:p>
        </p:txBody>
      </p:sp>
      <p:pic>
        <p:nvPicPr>
          <p:cNvPr id="6" name="Picture 5">
            <a:extLst>
              <a:ext uri="{FF2B5EF4-FFF2-40B4-BE49-F238E27FC236}">
                <a16:creationId xmlns:a16="http://schemas.microsoft.com/office/drawing/2014/main" id="{002F2131-D227-4BEA-B52D-FD45ED240D38}"/>
              </a:ext>
            </a:extLst>
          </p:cNvPr>
          <p:cNvPicPr>
            <a:picLocks noChangeAspect="1"/>
          </p:cNvPicPr>
          <p:nvPr/>
        </p:nvPicPr>
        <p:blipFill>
          <a:blip r:embed="rId3"/>
          <a:stretch>
            <a:fillRect/>
          </a:stretch>
        </p:blipFill>
        <p:spPr>
          <a:xfrm>
            <a:off x="609600" y="1600201"/>
            <a:ext cx="5477414" cy="4525963"/>
          </a:xfrm>
          <a:prstGeom prst="rect">
            <a:avLst/>
          </a:prstGeom>
          <a:ln>
            <a:solidFill>
              <a:srgbClr val="C00000"/>
            </a:solidFill>
          </a:ln>
        </p:spPr>
      </p:pic>
      <p:pic>
        <p:nvPicPr>
          <p:cNvPr id="8" name="Picture 7">
            <a:extLst>
              <a:ext uri="{FF2B5EF4-FFF2-40B4-BE49-F238E27FC236}">
                <a16:creationId xmlns:a16="http://schemas.microsoft.com/office/drawing/2014/main" id="{7105716A-465D-4BC7-B668-1703D384F809}"/>
              </a:ext>
            </a:extLst>
          </p:cNvPr>
          <p:cNvPicPr>
            <a:picLocks noChangeAspect="1"/>
          </p:cNvPicPr>
          <p:nvPr/>
        </p:nvPicPr>
        <p:blipFill>
          <a:blip r:embed="rId4"/>
          <a:stretch>
            <a:fillRect/>
          </a:stretch>
        </p:blipFill>
        <p:spPr>
          <a:xfrm>
            <a:off x="6363996" y="1600202"/>
            <a:ext cx="5218404" cy="4525962"/>
          </a:xfrm>
          <a:prstGeom prst="rect">
            <a:avLst/>
          </a:prstGeom>
          <a:ln>
            <a:solidFill>
              <a:srgbClr val="FF0000"/>
            </a:solidFill>
          </a:ln>
        </p:spPr>
      </p:pic>
    </p:spTree>
    <p:extLst>
      <p:ext uri="{BB962C8B-B14F-4D97-AF65-F5344CB8AC3E}">
        <p14:creationId xmlns:p14="http://schemas.microsoft.com/office/powerpoint/2010/main" val="235678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Geodetic Control Theme and NGDAs</a:t>
            </a:r>
            <a:endParaRPr/>
          </a:p>
        </p:txBody>
      </p:sp>
      <p:grpSp>
        <p:nvGrpSpPr>
          <p:cNvPr id="113" name="Google Shape;113;p3"/>
          <p:cNvGrpSpPr/>
          <p:nvPr/>
        </p:nvGrpSpPr>
        <p:grpSpPr>
          <a:xfrm>
            <a:off x="605456" y="3886200"/>
            <a:ext cx="5490544" cy="2663654"/>
            <a:chOff x="512054" y="1222546"/>
            <a:chExt cx="5490544" cy="2663654"/>
          </a:xfrm>
        </p:grpSpPr>
        <p:pic>
          <p:nvPicPr>
            <p:cNvPr id="114" name="Google Shape;114;p3"/>
            <p:cNvPicPr preferRelativeResize="0"/>
            <p:nvPr/>
          </p:nvPicPr>
          <p:blipFill rotWithShape="1">
            <a:blip r:embed="rId3">
              <a:alphaModFix/>
            </a:blip>
            <a:srcRect/>
            <a:stretch/>
          </p:blipFill>
          <p:spPr>
            <a:xfrm>
              <a:off x="512054" y="1222546"/>
              <a:ext cx="4898148" cy="2663654"/>
            </a:xfrm>
            <a:prstGeom prst="rect">
              <a:avLst/>
            </a:prstGeom>
            <a:noFill/>
            <a:ln>
              <a:noFill/>
            </a:ln>
          </p:spPr>
        </p:pic>
        <p:sp>
          <p:nvSpPr>
            <p:cNvPr id="115" name="Google Shape;115;p3"/>
            <p:cNvSpPr txBox="1"/>
            <p:nvPr/>
          </p:nvSpPr>
          <p:spPr>
            <a:xfrm>
              <a:off x="4200502" y="2279551"/>
              <a:ext cx="1802096"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0070C0"/>
                  </a:solidFill>
                  <a:latin typeface="Arial"/>
                  <a:ea typeface="Arial"/>
                  <a:cs typeface="Arial"/>
                  <a:sym typeface="Arial"/>
                </a:rPr>
                <a:t>NOAA</a:t>
              </a:r>
              <a:endParaRPr dirty="0"/>
            </a:p>
            <a:p>
              <a:pPr marL="0" marR="0" lvl="0" indent="0" algn="l" rtl="0">
                <a:spcBef>
                  <a:spcPts val="0"/>
                </a:spcBef>
                <a:spcAft>
                  <a:spcPts val="0"/>
                </a:spcAft>
                <a:buNone/>
              </a:pPr>
              <a:r>
                <a:rPr lang="en-US" sz="3200" b="1" dirty="0">
                  <a:solidFill>
                    <a:srgbClr val="0070C0"/>
                  </a:solidFill>
                  <a:latin typeface="Arial"/>
                  <a:ea typeface="Arial"/>
                  <a:cs typeface="Arial"/>
                  <a:sym typeface="Arial"/>
                </a:rPr>
                <a:t>CORS</a:t>
              </a:r>
              <a:endParaRPr dirty="0"/>
            </a:p>
            <a:p>
              <a:pPr marL="0" marR="0" lvl="0" indent="0" algn="l" rtl="0">
                <a:spcBef>
                  <a:spcPts val="0"/>
                </a:spcBef>
                <a:spcAft>
                  <a:spcPts val="0"/>
                </a:spcAft>
                <a:buNone/>
              </a:pPr>
              <a:r>
                <a:rPr lang="en-US" sz="3200" b="1" dirty="0">
                  <a:solidFill>
                    <a:srgbClr val="0070C0"/>
                  </a:solidFill>
                  <a:latin typeface="Arial"/>
                  <a:ea typeface="Arial"/>
                  <a:cs typeface="Arial"/>
                  <a:sym typeface="Arial"/>
                </a:rPr>
                <a:t>Network</a:t>
              </a:r>
              <a:endParaRPr sz="1800" b="1" dirty="0">
                <a:solidFill>
                  <a:srgbClr val="0070C0"/>
                </a:solidFill>
                <a:latin typeface="Arial"/>
                <a:ea typeface="Arial"/>
                <a:cs typeface="Arial"/>
                <a:sym typeface="Arial"/>
              </a:endParaRPr>
            </a:p>
          </p:txBody>
        </p:sp>
      </p:grpSp>
      <p:grpSp>
        <p:nvGrpSpPr>
          <p:cNvPr id="116" name="Google Shape;116;p3"/>
          <p:cNvGrpSpPr/>
          <p:nvPr/>
        </p:nvGrpSpPr>
        <p:grpSpPr>
          <a:xfrm>
            <a:off x="6781797" y="1222546"/>
            <a:ext cx="4898149" cy="2663654"/>
            <a:chOff x="6781797" y="1222546"/>
            <a:chExt cx="4898149" cy="2663654"/>
          </a:xfrm>
        </p:grpSpPr>
        <p:pic>
          <p:nvPicPr>
            <p:cNvPr id="117" name="Google Shape;117;p3"/>
            <p:cNvPicPr preferRelativeResize="0"/>
            <p:nvPr/>
          </p:nvPicPr>
          <p:blipFill rotWithShape="1">
            <a:blip r:embed="rId4">
              <a:alphaModFix/>
            </a:blip>
            <a:srcRect/>
            <a:stretch/>
          </p:blipFill>
          <p:spPr>
            <a:xfrm>
              <a:off x="6781799" y="1222546"/>
              <a:ext cx="4898147" cy="2663654"/>
            </a:xfrm>
            <a:prstGeom prst="rect">
              <a:avLst/>
            </a:prstGeom>
            <a:noFill/>
            <a:ln>
              <a:noFill/>
            </a:ln>
          </p:spPr>
        </p:pic>
        <p:sp>
          <p:nvSpPr>
            <p:cNvPr id="118" name="Google Shape;118;p3"/>
            <p:cNvSpPr txBox="1"/>
            <p:nvPr/>
          </p:nvSpPr>
          <p:spPr>
            <a:xfrm>
              <a:off x="6781797" y="2279551"/>
              <a:ext cx="224213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0B050"/>
                  </a:solidFill>
                  <a:latin typeface="Arial"/>
                  <a:ea typeface="Arial"/>
                  <a:cs typeface="Arial"/>
                  <a:sym typeface="Arial"/>
                </a:rPr>
                <a:t>Airborne</a:t>
              </a:r>
              <a:endParaRPr dirty="0"/>
            </a:p>
            <a:p>
              <a:pPr marL="0" marR="0" lvl="0" indent="0" algn="l" rtl="0">
                <a:spcBef>
                  <a:spcPts val="0"/>
                </a:spcBef>
                <a:spcAft>
                  <a:spcPts val="0"/>
                </a:spcAft>
                <a:buNone/>
              </a:pPr>
              <a:r>
                <a:rPr lang="en-US" sz="3200" b="1" dirty="0">
                  <a:solidFill>
                    <a:srgbClr val="00B050"/>
                  </a:solidFill>
                  <a:latin typeface="Arial"/>
                  <a:ea typeface="Arial"/>
                  <a:cs typeface="Arial"/>
                  <a:sym typeface="Arial"/>
                </a:rPr>
                <a:t>Gravity</a:t>
              </a:r>
              <a:endParaRPr dirty="0"/>
            </a:p>
            <a:p>
              <a:pPr marL="0" marR="0" lvl="0" indent="0" algn="l" rtl="0">
                <a:spcBef>
                  <a:spcPts val="0"/>
                </a:spcBef>
                <a:spcAft>
                  <a:spcPts val="0"/>
                </a:spcAft>
                <a:buNone/>
              </a:pPr>
              <a:r>
                <a:rPr lang="en-US" sz="3200" b="1" dirty="0">
                  <a:solidFill>
                    <a:srgbClr val="00B050"/>
                  </a:solidFill>
                  <a:latin typeface="Arial"/>
                  <a:ea typeface="Arial"/>
                  <a:cs typeface="Arial"/>
                  <a:sym typeface="Arial"/>
                </a:rPr>
                <a:t>(GRAV-D)</a:t>
              </a:r>
              <a:endParaRPr sz="1800" b="1" dirty="0">
                <a:solidFill>
                  <a:srgbClr val="00B050"/>
                </a:solidFill>
                <a:latin typeface="Arial"/>
                <a:ea typeface="Arial"/>
                <a:cs typeface="Arial"/>
                <a:sym typeface="Arial"/>
              </a:endParaRPr>
            </a:p>
          </p:txBody>
        </p:sp>
      </p:grpSp>
      <p:grpSp>
        <p:nvGrpSpPr>
          <p:cNvPr id="119" name="Google Shape;119;p3"/>
          <p:cNvGrpSpPr/>
          <p:nvPr/>
        </p:nvGrpSpPr>
        <p:grpSpPr>
          <a:xfrm>
            <a:off x="588252" y="1222546"/>
            <a:ext cx="5444860" cy="2584108"/>
            <a:chOff x="588252" y="1222546"/>
            <a:chExt cx="5444860" cy="2584108"/>
          </a:xfrm>
        </p:grpSpPr>
        <p:pic>
          <p:nvPicPr>
            <p:cNvPr id="120" name="Google Shape;120;p3"/>
            <p:cNvPicPr preferRelativeResize="0"/>
            <p:nvPr/>
          </p:nvPicPr>
          <p:blipFill rotWithShape="1">
            <a:blip r:embed="rId5">
              <a:alphaModFix/>
            </a:blip>
            <a:srcRect l="2529" t="2820" r="2941" b="5524"/>
            <a:stretch/>
          </p:blipFill>
          <p:spPr>
            <a:xfrm>
              <a:off x="588252" y="1222546"/>
              <a:ext cx="4898148" cy="2584108"/>
            </a:xfrm>
            <a:prstGeom prst="rect">
              <a:avLst/>
            </a:prstGeom>
            <a:noFill/>
            <a:ln>
              <a:noFill/>
            </a:ln>
          </p:spPr>
        </p:pic>
        <p:sp>
          <p:nvSpPr>
            <p:cNvPr id="121" name="Google Shape;121;p3"/>
            <p:cNvSpPr txBox="1"/>
            <p:nvPr/>
          </p:nvSpPr>
          <p:spPr>
            <a:xfrm>
              <a:off x="4322387" y="1990165"/>
              <a:ext cx="171072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Arial"/>
                  <a:ea typeface="Arial"/>
                  <a:cs typeface="Arial"/>
                  <a:sym typeface="Arial"/>
                </a:rPr>
                <a:t>Passive</a:t>
              </a:r>
              <a:endParaRPr/>
            </a:p>
            <a:p>
              <a:pPr marL="0" marR="0" lvl="0" indent="0" algn="l" rtl="0">
                <a:spcBef>
                  <a:spcPts val="0"/>
                </a:spcBef>
                <a:spcAft>
                  <a:spcPts val="0"/>
                </a:spcAft>
                <a:buNone/>
              </a:pPr>
              <a:r>
                <a:rPr lang="en-US" sz="3200" b="1">
                  <a:solidFill>
                    <a:schemeClr val="dk1"/>
                  </a:solidFill>
                  <a:latin typeface="Arial"/>
                  <a:ea typeface="Arial"/>
                  <a:cs typeface="Arial"/>
                  <a:sym typeface="Arial"/>
                </a:rPr>
                <a:t>Control</a:t>
              </a:r>
              <a:endParaRPr/>
            </a:p>
            <a:p>
              <a:pPr marL="0" marR="0" lvl="0" indent="0" algn="l" rtl="0">
                <a:spcBef>
                  <a:spcPts val="0"/>
                </a:spcBef>
                <a:spcAft>
                  <a:spcPts val="0"/>
                </a:spcAft>
                <a:buNone/>
              </a:pPr>
              <a:r>
                <a:rPr lang="en-US" sz="3200" b="1">
                  <a:solidFill>
                    <a:schemeClr val="dk1"/>
                  </a:solidFill>
                  <a:latin typeface="Arial"/>
                  <a:ea typeface="Arial"/>
                  <a:cs typeface="Arial"/>
                  <a:sym typeface="Arial"/>
                </a:rPr>
                <a:t>(BMs)</a:t>
              </a:r>
              <a:endParaRPr sz="1800" b="1">
                <a:solidFill>
                  <a:schemeClr val="dk1"/>
                </a:solidFill>
                <a:latin typeface="Arial"/>
                <a:ea typeface="Arial"/>
                <a:cs typeface="Arial"/>
                <a:sym typeface="Arial"/>
              </a:endParaRPr>
            </a:p>
          </p:txBody>
        </p:sp>
      </p:grpSp>
      <p:grpSp>
        <p:nvGrpSpPr>
          <p:cNvPr id="122" name="Google Shape;122;p3"/>
          <p:cNvGrpSpPr/>
          <p:nvPr/>
        </p:nvGrpSpPr>
        <p:grpSpPr>
          <a:xfrm>
            <a:off x="6781798" y="4000500"/>
            <a:ext cx="4800601" cy="2590800"/>
            <a:chOff x="6781798" y="4000500"/>
            <a:chExt cx="4800601" cy="2590800"/>
          </a:xfrm>
        </p:grpSpPr>
        <p:pic>
          <p:nvPicPr>
            <p:cNvPr id="123" name="Google Shape;123;p3"/>
            <p:cNvPicPr preferRelativeResize="0"/>
            <p:nvPr/>
          </p:nvPicPr>
          <p:blipFill rotWithShape="1">
            <a:blip r:embed="rId6">
              <a:alphaModFix/>
            </a:blip>
            <a:srcRect l="4409" t="15217" r="4878" b="28261"/>
            <a:stretch/>
          </p:blipFill>
          <p:spPr>
            <a:xfrm>
              <a:off x="6781798" y="4000500"/>
              <a:ext cx="4800601" cy="2590800"/>
            </a:xfrm>
            <a:prstGeom prst="rect">
              <a:avLst/>
            </a:prstGeom>
            <a:noFill/>
            <a:ln>
              <a:noFill/>
            </a:ln>
          </p:spPr>
        </p:pic>
        <p:sp>
          <p:nvSpPr>
            <p:cNvPr id="124" name="Google Shape;124;p3"/>
            <p:cNvSpPr txBox="1"/>
            <p:nvPr/>
          </p:nvSpPr>
          <p:spPr>
            <a:xfrm>
              <a:off x="6808833" y="4730907"/>
              <a:ext cx="168668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Arial"/>
                  <a:ea typeface="Arial"/>
                  <a:cs typeface="Arial"/>
                  <a:sym typeface="Arial"/>
                </a:rPr>
                <a:t>Geoid</a:t>
              </a:r>
              <a:endParaRPr/>
            </a:p>
            <a:p>
              <a:pPr marL="0" marR="0" lvl="0" indent="0" algn="l" rtl="0">
                <a:spcBef>
                  <a:spcPts val="0"/>
                </a:spcBef>
                <a:spcAft>
                  <a:spcPts val="0"/>
                </a:spcAft>
                <a:buNone/>
              </a:pPr>
              <a:r>
                <a:rPr lang="en-US" sz="3200" b="1">
                  <a:solidFill>
                    <a:srgbClr val="FF0000"/>
                  </a:solidFill>
                  <a:latin typeface="Arial"/>
                  <a:ea typeface="Arial"/>
                  <a:cs typeface="Arial"/>
                  <a:sym typeface="Arial"/>
                </a:rPr>
                <a:t>Heights</a:t>
              </a:r>
              <a:endParaRPr/>
            </a:p>
            <a:p>
              <a:pPr marL="0" marR="0" lvl="0" indent="0" algn="l" rtl="0">
                <a:spcBef>
                  <a:spcPts val="0"/>
                </a:spcBef>
                <a:spcAft>
                  <a:spcPts val="0"/>
                </a:spcAft>
                <a:buNone/>
              </a:pPr>
              <a:r>
                <a:rPr lang="en-US" sz="3200" b="1">
                  <a:solidFill>
                    <a:srgbClr val="FF0000"/>
                  </a:solidFill>
                  <a:latin typeface="Arial"/>
                  <a:ea typeface="Arial"/>
                  <a:cs typeface="Arial"/>
                  <a:sym typeface="Arial"/>
                </a:rPr>
                <a:t>DoVs</a:t>
              </a:r>
              <a:endParaRPr sz="1800" b="1">
                <a:solidFill>
                  <a:srgbClr val="FF0000"/>
                </a:solidFill>
                <a:latin typeface="Arial"/>
                <a:ea typeface="Arial"/>
                <a:cs typeface="Arial"/>
                <a:sym typeface="Arial"/>
              </a:endParaRPr>
            </a:p>
          </p:txBody>
        </p:sp>
      </p:grpSp>
      <p:sp>
        <p:nvSpPr>
          <p:cNvPr id="2" name="TextBox 1">
            <a:extLst>
              <a:ext uri="{FF2B5EF4-FFF2-40B4-BE49-F238E27FC236}">
                <a16:creationId xmlns:a16="http://schemas.microsoft.com/office/drawing/2014/main" id="{A6FD0AEF-02AB-474A-8F19-561D01B40DE6}"/>
              </a:ext>
            </a:extLst>
          </p:cNvPr>
          <p:cNvSpPr txBox="1"/>
          <p:nvPr/>
        </p:nvSpPr>
        <p:spPr>
          <a:xfrm>
            <a:off x="3342748" y="1263749"/>
            <a:ext cx="1611339" cy="307777"/>
          </a:xfrm>
          <a:prstGeom prst="rect">
            <a:avLst/>
          </a:prstGeom>
          <a:noFill/>
        </p:spPr>
        <p:txBody>
          <a:bodyPr wrap="none" rtlCol="0">
            <a:spAutoFit/>
          </a:bodyPr>
          <a:lstStyle/>
          <a:p>
            <a:r>
              <a:rPr lang="en-US" dirty="0">
                <a:solidFill>
                  <a:srgbClr val="0070C0"/>
                </a:solidFill>
              </a:rPr>
              <a:t>NAD 83</a:t>
            </a:r>
            <a:r>
              <a:rPr lang="en-US" dirty="0"/>
              <a:t>/</a:t>
            </a:r>
            <a:r>
              <a:rPr lang="en-US" dirty="0">
                <a:solidFill>
                  <a:srgbClr val="FF0000"/>
                </a:solidFill>
              </a:rPr>
              <a:t>NAVD 88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Mission of the National Geodetic Survey</a:t>
            </a:r>
            <a:endParaRPr/>
          </a:p>
        </p:txBody>
      </p:sp>
      <p:sp>
        <p:nvSpPr>
          <p:cNvPr id="130" name="Google Shape;130;p4"/>
          <p:cNvSpPr txBox="1">
            <a:spLocks noGrp="1"/>
          </p:cNvSpPr>
          <p:nvPr>
            <p:ph type="body" idx="1"/>
          </p:nvPr>
        </p:nvSpPr>
        <p:spPr>
          <a:xfrm>
            <a:off x="609600" y="1304649"/>
            <a:ext cx="10998884"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sz="2800" dirty="0"/>
              <a:t>The mission of the National Geodetic Survey (NGS) is to define, maintain and provide access to the National Spatial Reference System (NSRS). </a:t>
            </a:r>
            <a:endParaRPr sz="2800" dirty="0"/>
          </a:p>
          <a:p>
            <a:pPr marL="342900" lvl="0" indent="-342900" algn="l" rtl="0">
              <a:spcBef>
                <a:spcPts val="640"/>
              </a:spcBef>
              <a:spcAft>
                <a:spcPts val="0"/>
              </a:spcAft>
              <a:buClr>
                <a:schemeClr val="dk1"/>
              </a:buClr>
              <a:buSzPts val="3200"/>
              <a:buChar char="•"/>
            </a:pPr>
            <a:r>
              <a:rPr lang="en-US" sz="2800" dirty="0"/>
              <a:t>The NSRS provides a consistent coordinate system that defines </a:t>
            </a:r>
            <a:r>
              <a:rPr lang="en-US" sz="2800" u="sng" dirty="0">
                <a:solidFill>
                  <a:schemeClr val="bg2">
                    <a:lumMod val="60000"/>
                    <a:lumOff val="40000"/>
                  </a:schemeClr>
                </a:solidFill>
              </a:rPr>
              <a:t>latitude, longitude</a:t>
            </a:r>
            <a:r>
              <a:rPr lang="en-US" sz="2800" dirty="0">
                <a:solidFill>
                  <a:schemeClr val="tx1"/>
                </a:solidFill>
              </a:rPr>
              <a:t>, </a:t>
            </a:r>
            <a:r>
              <a:rPr lang="en-US" sz="2800" dirty="0">
                <a:solidFill>
                  <a:srgbClr val="7030A0"/>
                </a:solidFill>
              </a:rPr>
              <a:t>height</a:t>
            </a:r>
            <a:r>
              <a:rPr lang="en-US" sz="2800" dirty="0">
                <a:solidFill>
                  <a:schemeClr val="tx1"/>
                </a:solidFill>
              </a:rPr>
              <a:t>, scale, </a:t>
            </a:r>
            <a:r>
              <a:rPr lang="en-US" sz="2800" dirty="0">
                <a:solidFill>
                  <a:srgbClr val="00B050"/>
                </a:solidFill>
              </a:rPr>
              <a:t>gravity</a:t>
            </a:r>
            <a:r>
              <a:rPr lang="en-US" sz="2800" dirty="0"/>
              <a:t>, and orientation throughout the United States and its territories. </a:t>
            </a:r>
          </a:p>
          <a:p>
            <a:pPr marL="342900" lvl="0" indent="-342900" algn="l" rtl="0">
              <a:spcBef>
                <a:spcPts val="640"/>
              </a:spcBef>
              <a:spcAft>
                <a:spcPts val="0"/>
              </a:spcAft>
              <a:buClr>
                <a:schemeClr val="dk1"/>
              </a:buClr>
              <a:buSzPts val="3200"/>
              <a:buChar char="•"/>
            </a:pPr>
            <a:endParaRPr lang="en-US" sz="2800" dirty="0"/>
          </a:p>
          <a:p>
            <a:pPr marL="342900" lvl="0" indent="-342900" algn="l" rtl="0">
              <a:spcBef>
                <a:spcPts val="640"/>
              </a:spcBef>
              <a:spcAft>
                <a:spcPts val="0"/>
              </a:spcAft>
              <a:buClr>
                <a:schemeClr val="dk1"/>
              </a:buClr>
              <a:buSzPts val="3200"/>
              <a:buChar char="•"/>
            </a:pPr>
            <a:endParaRPr lang="en-US" sz="2800" dirty="0"/>
          </a:p>
          <a:p>
            <a:pPr marL="0" lvl="0" indent="0" algn="l" rtl="0">
              <a:spcBef>
                <a:spcPts val="640"/>
              </a:spcBef>
              <a:spcAft>
                <a:spcPts val="0"/>
              </a:spcAft>
              <a:buClr>
                <a:schemeClr val="dk1"/>
              </a:buClr>
              <a:buSzPts val="3200"/>
              <a:buNone/>
            </a:pPr>
            <a:endParaRPr lang="en-US" sz="2800" dirty="0"/>
          </a:p>
          <a:p>
            <a:pPr marL="342900" lvl="0" indent="-342900" algn="l" rtl="0">
              <a:spcBef>
                <a:spcPts val="640"/>
              </a:spcBef>
              <a:spcAft>
                <a:spcPts val="0"/>
              </a:spcAft>
              <a:buClr>
                <a:schemeClr val="dk1"/>
              </a:buClr>
              <a:buSzPts val="3200"/>
              <a:buChar char="•"/>
            </a:pPr>
            <a:r>
              <a:rPr lang="en-US" sz="2800" dirty="0"/>
              <a:t>Current NSRS realized at passive control (BMs) and extends from them</a:t>
            </a:r>
          </a:p>
          <a:p>
            <a:pPr marL="342900" lvl="0" indent="-342900" algn="l" rtl="0">
              <a:spcBef>
                <a:spcPts val="640"/>
              </a:spcBef>
              <a:spcAft>
                <a:spcPts val="0"/>
              </a:spcAft>
              <a:buClr>
                <a:schemeClr val="dk1"/>
              </a:buClr>
              <a:buSzPts val="3200"/>
              <a:buChar char="•"/>
            </a:pPr>
            <a:r>
              <a:rPr lang="en-US" sz="2800" dirty="0"/>
              <a:t>Modernized NSRS realized through active control and exists everywhere</a:t>
            </a:r>
          </a:p>
          <a:p>
            <a:pPr marL="342900" lvl="0" indent="-342900" algn="l" rtl="0">
              <a:spcBef>
                <a:spcPts val="640"/>
              </a:spcBef>
              <a:spcAft>
                <a:spcPts val="0"/>
              </a:spcAft>
              <a:buClr>
                <a:schemeClr val="dk1"/>
              </a:buClr>
              <a:buSzPts val="3200"/>
              <a:buChar char="•"/>
            </a:pPr>
            <a:r>
              <a:rPr lang="en-US" sz="2800" dirty="0"/>
              <a:t>Modern Positioning satellites orbit the Earth – not the United States</a:t>
            </a:r>
          </a:p>
          <a:p>
            <a:pPr marL="342900" lvl="0" indent="-342900" algn="l" rtl="0">
              <a:spcBef>
                <a:spcPts val="640"/>
              </a:spcBef>
              <a:spcAft>
                <a:spcPts val="0"/>
              </a:spcAft>
              <a:buClr>
                <a:schemeClr val="dk1"/>
              </a:buClr>
              <a:buSzPts val="3200"/>
              <a:buChar char="•"/>
            </a:pPr>
            <a:endParaRPr lang="en-US" sz="2800" dirty="0"/>
          </a:p>
        </p:txBody>
      </p:sp>
      <p:grpSp>
        <p:nvGrpSpPr>
          <p:cNvPr id="4" name="Group 3">
            <a:extLst>
              <a:ext uri="{FF2B5EF4-FFF2-40B4-BE49-F238E27FC236}">
                <a16:creationId xmlns:a16="http://schemas.microsoft.com/office/drawing/2014/main" id="{E2CF34FA-B205-4623-9ABA-F6360FF2C6E1}"/>
              </a:ext>
            </a:extLst>
          </p:cNvPr>
          <p:cNvGrpSpPr/>
          <p:nvPr/>
        </p:nvGrpSpPr>
        <p:grpSpPr>
          <a:xfrm>
            <a:off x="840514" y="3595143"/>
            <a:ext cx="10767970" cy="1516064"/>
            <a:chOff x="840514" y="3909172"/>
            <a:chExt cx="10767970" cy="1516064"/>
          </a:xfrm>
        </p:grpSpPr>
        <p:sp>
          <p:nvSpPr>
            <p:cNvPr id="2" name="TextBox 1">
              <a:extLst>
                <a:ext uri="{FF2B5EF4-FFF2-40B4-BE49-F238E27FC236}">
                  <a16:creationId xmlns:a16="http://schemas.microsoft.com/office/drawing/2014/main" id="{C62764AF-7B62-4688-9C01-1FEA66C53F8A}"/>
                </a:ext>
              </a:extLst>
            </p:cNvPr>
            <p:cNvSpPr txBox="1"/>
            <p:nvPr/>
          </p:nvSpPr>
          <p:spPr>
            <a:xfrm>
              <a:off x="840514" y="3955339"/>
              <a:ext cx="2175596" cy="707886"/>
            </a:xfrm>
            <a:prstGeom prst="rect">
              <a:avLst/>
            </a:prstGeom>
            <a:noFill/>
          </p:spPr>
          <p:txBody>
            <a:bodyPr wrap="none" rtlCol="0">
              <a:spAutoFit/>
            </a:bodyPr>
            <a:lstStyle/>
            <a:p>
              <a:r>
                <a:rPr lang="en-US" sz="2000" b="1" dirty="0">
                  <a:solidFill>
                    <a:schemeClr val="bg2">
                      <a:lumMod val="60000"/>
                      <a:lumOff val="40000"/>
                    </a:schemeClr>
                  </a:solidFill>
                </a:rPr>
                <a:t>NAD 83 (ITRF96)</a:t>
              </a:r>
            </a:p>
            <a:p>
              <a:r>
                <a:rPr lang="en-US" sz="2000" b="1" dirty="0">
                  <a:solidFill>
                    <a:schemeClr val="bg2">
                      <a:lumMod val="60000"/>
                      <a:lumOff val="40000"/>
                    </a:schemeClr>
                  </a:solidFill>
                </a:rPr>
                <a:t>(phi, </a:t>
              </a:r>
              <a:r>
                <a:rPr lang="en-US" sz="2000" b="1" dirty="0" err="1">
                  <a:solidFill>
                    <a:schemeClr val="bg2">
                      <a:lumMod val="60000"/>
                      <a:lumOff val="40000"/>
                    </a:schemeClr>
                  </a:solidFill>
                </a:rPr>
                <a:t>lamda</a:t>
              </a:r>
              <a:r>
                <a:rPr lang="en-US" sz="2000" b="1" dirty="0">
                  <a:solidFill>
                    <a:schemeClr val="bg2">
                      <a:lumMod val="60000"/>
                      <a:lumOff val="40000"/>
                    </a:schemeClr>
                  </a:solidFill>
                </a:rPr>
                <a:t> … h)</a:t>
              </a:r>
            </a:p>
          </p:txBody>
        </p:sp>
        <p:sp>
          <p:nvSpPr>
            <p:cNvPr id="7" name="TextBox 6">
              <a:extLst>
                <a:ext uri="{FF2B5EF4-FFF2-40B4-BE49-F238E27FC236}">
                  <a16:creationId xmlns:a16="http://schemas.microsoft.com/office/drawing/2014/main" id="{6451A286-CE15-4305-8B95-E818538A3EFD}"/>
                </a:ext>
              </a:extLst>
            </p:cNvPr>
            <p:cNvSpPr txBox="1"/>
            <p:nvPr/>
          </p:nvSpPr>
          <p:spPr>
            <a:xfrm>
              <a:off x="3978135" y="3955341"/>
              <a:ext cx="1269899" cy="707886"/>
            </a:xfrm>
            <a:prstGeom prst="rect">
              <a:avLst/>
            </a:prstGeom>
            <a:noFill/>
          </p:spPr>
          <p:txBody>
            <a:bodyPr wrap="none" rtlCol="0">
              <a:spAutoFit/>
            </a:bodyPr>
            <a:lstStyle/>
            <a:p>
              <a:r>
                <a:rPr lang="en-US" sz="2000" b="1" dirty="0">
                  <a:solidFill>
                    <a:srgbClr val="FF0000"/>
                  </a:solidFill>
                </a:rPr>
                <a:t>NAVD 88</a:t>
              </a:r>
            </a:p>
            <a:p>
              <a:r>
                <a:rPr lang="en-US" sz="2000" b="1" dirty="0">
                  <a:solidFill>
                    <a:srgbClr val="FF0000"/>
                  </a:solidFill>
                </a:rPr>
                <a:t>(H)</a:t>
              </a:r>
            </a:p>
          </p:txBody>
        </p:sp>
        <p:sp>
          <p:nvSpPr>
            <p:cNvPr id="12" name="TextBox 11">
              <a:extLst>
                <a:ext uri="{FF2B5EF4-FFF2-40B4-BE49-F238E27FC236}">
                  <a16:creationId xmlns:a16="http://schemas.microsoft.com/office/drawing/2014/main" id="{5895CD2C-EFE8-4459-BD74-0BAAA6DBC4AF}"/>
                </a:ext>
              </a:extLst>
            </p:cNvPr>
            <p:cNvSpPr txBox="1"/>
            <p:nvPr/>
          </p:nvSpPr>
          <p:spPr>
            <a:xfrm>
              <a:off x="5752384" y="3955340"/>
              <a:ext cx="2178802" cy="707886"/>
            </a:xfrm>
            <a:prstGeom prst="rect">
              <a:avLst/>
            </a:prstGeom>
            <a:noFill/>
          </p:spPr>
          <p:txBody>
            <a:bodyPr wrap="none" rtlCol="0">
              <a:spAutoFit/>
            </a:bodyPr>
            <a:lstStyle/>
            <a:p>
              <a:r>
                <a:rPr lang="en-US" sz="2000" b="1" dirty="0">
                  <a:solidFill>
                    <a:srgbClr val="00B050"/>
                  </a:solidFill>
                </a:rPr>
                <a:t>NGSGN/IGSN 71</a:t>
              </a:r>
            </a:p>
            <a:p>
              <a:r>
                <a:rPr lang="en-US" sz="2000" b="1" dirty="0">
                  <a:solidFill>
                    <a:srgbClr val="00B050"/>
                  </a:solidFill>
                </a:rPr>
                <a:t>(g)</a:t>
              </a:r>
            </a:p>
          </p:txBody>
        </p:sp>
        <p:sp>
          <p:nvSpPr>
            <p:cNvPr id="8" name="TextBox 7">
              <a:extLst>
                <a:ext uri="{FF2B5EF4-FFF2-40B4-BE49-F238E27FC236}">
                  <a16:creationId xmlns:a16="http://schemas.microsoft.com/office/drawing/2014/main" id="{D6C805ED-2F05-49EE-86D9-7A1B41773854}"/>
                </a:ext>
              </a:extLst>
            </p:cNvPr>
            <p:cNvSpPr txBox="1"/>
            <p:nvPr/>
          </p:nvSpPr>
          <p:spPr>
            <a:xfrm>
              <a:off x="845137" y="4717348"/>
              <a:ext cx="3291286" cy="707886"/>
            </a:xfrm>
            <a:prstGeom prst="rect">
              <a:avLst/>
            </a:prstGeom>
            <a:noFill/>
          </p:spPr>
          <p:txBody>
            <a:bodyPr wrap="none" rtlCol="0">
              <a:spAutoFit/>
            </a:bodyPr>
            <a:lstStyle/>
            <a:p>
              <a:r>
                <a:rPr lang="en-US" sz="2000" b="1" dirty="0">
                  <a:solidFill>
                    <a:schemeClr val="bg2">
                      <a:lumMod val="60000"/>
                      <a:lumOff val="40000"/>
                    </a:schemeClr>
                  </a:solidFill>
                </a:rPr>
                <a:t>N/C/P/MATRF (ITRF2020) </a:t>
              </a:r>
            </a:p>
            <a:p>
              <a:r>
                <a:rPr lang="en-US" sz="2000" b="1" dirty="0">
                  <a:solidFill>
                    <a:schemeClr val="bg2">
                      <a:lumMod val="60000"/>
                      <a:lumOff val="40000"/>
                    </a:schemeClr>
                  </a:solidFill>
                </a:rPr>
                <a:t>(phi, </a:t>
              </a:r>
              <a:r>
                <a:rPr lang="en-US" sz="2000" b="1" dirty="0" err="1">
                  <a:solidFill>
                    <a:schemeClr val="bg2">
                      <a:lumMod val="60000"/>
                      <a:lumOff val="40000"/>
                    </a:schemeClr>
                  </a:solidFill>
                </a:rPr>
                <a:t>lamda</a:t>
              </a:r>
              <a:r>
                <a:rPr lang="en-US" sz="2000" b="1" dirty="0">
                  <a:solidFill>
                    <a:schemeClr val="bg2">
                      <a:lumMod val="60000"/>
                      <a:lumOff val="40000"/>
                    </a:schemeClr>
                  </a:solidFill>
                </a:rPr>
                <a:t>, h)</a:t>
              </a:r>
            </a:p>
          </p:txBody>
        </p:sp>
        <p:sp>
          <p:nvSpPr>
            <p:cNvPr id="9" name="TextBox 8">
              <a:extLst>
                <a:ext uri="{FF2B5EF4-FFF2-40B4-BE49-F238E27FC236}">
                  <a16:creationId xmlns:a16="http://schemas.microsoft.com/office/drawing/2014/main" id="{FCC7E318-5414-4553-A6E8-466DA1B5F477}"/>
                </a:ext>
              </a:extLst>
            </p:cNvPr>
            <p:cNvSpPr txBox="1"/>
            <p:nvPr/>
          </p:nvSpPr>
          <p:spPr>
            <a:xfrm>
              <a:off x="3982758" y="4717350"/>
              <a:ext cx="1580882" cy="707886"/>
            </a:xfrm>
            <a:prstGeom prst="rect">
              <a:avLst/>
            </a:prstGeom>
            <a:noFill/>
          </p:spPr>
          <p:txBody>
            <a:bodyPr wrap="none" rtlCol="0">
              <a:spAutoFit/>
            </a:bodyPr>
            <a:lstStyle/>
            <a:p>
              <a:r>
                <a:rPr lang="en-US" sz="2000" b="1" dirty="0">
                  <a:solidFill>
                    <a:srgbClr val="FF0000"/>
                  </a:solidFill>
                </a:rPr>
                <a:t>GEOID2022</a:t>
              </a:r>
            </a:p>
            <a:p>
              <a:r>
                <a:rPr lang="en-US" sz="2000" b="1" dirty="0">
                  <a:solidFill>
                    <a:srgbClr val="FF0000"/>
                  </a:solidFill>
                </a:rPr>
                <a:t>(H = h – N)</a:t>
              </a:r>
            </a:p>
          </p:txBody>
        </p:sp>
        <p:sp>
          <p:nvSpPr>
            <p:cNvPr id="10" name="TextBox 9">
              <a:extLst>
                <a:ext uri="{FF2B5EF4-FFF2-40B4-BE49-F238E27FC236}">
                  <a16:creationId xmlns:a16="http://schemas.microsoft.com/office/drawing/2014/main" id="{1D7063F3-BF13-4D93-8F67-6D29835C65EF}"/>
                </a:ext>
              </a:extLst>
            </p:cNvPr>
            <p:cNvSpPr txBox="1"/>
            <p:nvPr/>
          </p:nvSpPr>
          <p:spPr>
            <a:xfrm>
              <a:off x="5757007" y="4717349"/>
              <a:ext cx="3187091" cy="707886"/>
            </a:xfrm>
            <a:prstGeom prst="rect">
              <a:avLst/>
            </a:prstGeom>
            <a:noFill/>
          </p:spPr>
          <p:txBody>
            <a:bodyPr wrap="none" rtlCol="0">
              <a:spAutoFit/>
            </a:bodyPr>
            <a:lstStyle/>
            <a:p>
              <a:r>
                <a:rPr lang="en-US" sz="2000" b="1" dirty="0">
                  <a:solidFill>
                    <a:srgbClr val="00B050"/>
                  </a:solidFill>
                </a:rPr>
                <a:t>ICAG/Abs Gravity (IGRF)</a:t>
              </a:r>
            </a:p>
            <a:p>
              <a:r>
                <a:rPr lang="en-US" sz="2000" b="1" dirty="0">
                  <a:solidFill>
                    <a:srgbClr val="00B050"/>
                  </a:solidFill>
                </a:rPr>
                <a:t>(g)</a:t>
              </a:r>
            </a:p>
          </p:txBody>
        </p:sp>
        <p:sp>
          <p:nvSpPr>
            <p:cNvPr id="3" name="TextBox 2">
              <a:extLst>
                <a:ext uri="{FF2B5EF4-FFF2-40B4-BE49-F238E27FC236}">
                  <a16:creationId xmlns:a16="http://schemas.microsoft.com/office/drawing/2014/main" id="{7D4C738B-CFD6-469B-A847-0EEB59551492}"/>
                </a:ext>
              </a:extLst>
            </p:cNvPr>
            <p:cNvSpPr txBox="1"/>
            <p:nvPr/>
          </p:nvSpPr>
          <p:spPr>
            <a:xfrm>
              <a:off x="9217891" y="3909172"/>
              <a:ext cx="1896673" cy="400110"/>
            </a:xfrm>
            <a:prstGeom prst="rect">
              <a:avLst/>
            </a:prstGeom>
            <a:noFill/>
          </p:spPr>
          <p:txBody>
            <a:bodyPr wrap="none" rtlCol="0">
              <a:spAutoFit/>
            </a:bodyPr>
            <a:lstStyle/>
            <a:p>
              <a:r>
                <a:rPr lang="en-US" sz="2000" b="1" dirty="0"/>
                <a:t>Current NSRS</a:t>
              </a:r>
            </a:p>
          </p:txBody>
        </p:sp>
        <p:sp>
          <p:nvSpPr>
            <p:cNvPr id="11" name="TextBox 10">
              <a:extLst>
                <a:ext uri="{FF2B5EF4-FFF2-40B4-BE49-F238E27FC236}">
                  <a16:creationId xmlns:a16="http://schemas.microsoft.com/office/drawing/2014/main" id="{0272C73E-5916-42EA-9D36-66A34BE2C83D}"/>
                </a:ext>
              </a:extLst>
            </p:cNvPr>
            <p:cNvSpPr txBox="1"/>
            <p:nvPr/>
          </p:nvSpPr>
          <p:spPr>
            <a:xfrm>
              <a:off x="9213277" y="4708128"/>
              <a:ext cx="2395207" cy="400110"/>
            </a:xfrm>
            <a:prstGeom prst="rect">
              <a:avLst/>
            </a:prstGeom>
            <a:noFill/>
          </p:spPr>
          <p:txBody>
            <a:bodyPr wrap="none" rtlCol="0">
              <a:spAutoFit/>
            </a:bodyPr>
            <a:lstStyle/>
            <a:p>
              <a:r>
                <a:rPr lang="en-US" sz="2000" b="1" dirty="0"/>
                <a:t>Modernized NSRS</a:t>
              </a:r>
            </a:p>
          </p:txBody>
        </p:sp>
      </p:grpSp>
    </p:spTree>
    <p:extLst>
      <p:ext uri="{BB962C8B-B14F-4D97-AF65-F5344CB8AC3E}">
        <p14:creationId xmlns:p14="http://schemas.microsoft.com/office/powerpoint/2010/main" val="3259886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4C2555-99C2-440F-8167-EADB56EBDA95}"/>
              </a:ext>
            </a:extLst>
          </p:cNvPr>
          <p:cNvSpPr>
            <a:spLocks noGrp="1"/>
          </p:cNvSpPr>
          <p:nvPr>
            <p:ph type="title"/>
          </p:nvPr>
        </p:nvSpPr>
        <p:spPr/>
        <p:txBody>
          <a:bodyPr/>
          <a:lstStyle/>
          <a:p>
            <a:r>
              <a:rPr lang="en-US" dirty="0"/>
              <a:t>Basis for Usage of the NSRS</a:t>
            </a:r>
            <a:br>
              <a:rPr lang="en-US" dirty="0"/>
            </a:br>
            <a:r>
              <a:rPr lang="en-US" sz="2000" i="1" dirty="0"/>
              <a:t>How did we get here and where are we going?</a:t>
            </a:r>
            <a:endParaRPr lang="en-US" i="1" dirty="0"/>
          </a:p>
        </p:txBody>
      </p:sp>
      <p:sp>
        <p:nvSpPr>
          <p:cNvPr id="5" name="Text Placeholder 4">
            <a:extLst>
              <a:ext uri="{FF2B5EF4-FFF2-40B4-BE49-F238E27FC236}">
                <a16:creationId xmlns:a16="http://schemas.microsoft.com/office/drawing/2014/main" id="{035BCBC0-885F-416B-AF5E-263619E218EB}"/>
              </a:ext>
            </a:extLst>
          </p:cNvPr>
          <p:cNvSpPr>
            <a:spLocks noGrp="1"/>
          </p:cNvSpPr>
          <p:nvPr>
            <p:ph type="body" idx="1"/>
          </p:nvPr>
        </p:nvSpPr>
        <p:spPr/>
        <p:txBody>
          <a:bodyPr/>
          <a:lstStyle/>
          <a:p>
            <a:r>
              <a:rPr lang="en-US" dirty="0"/>
              <a:t>Current NSRS</a:t>
            </a:r>
          </a:p>
        </p:txBody>
      </p:sp>
      <p:sp>
        <p:nvSpPr>
          <p:cNvPr id="6" name="Text Placeholder 5">
            <a:extLst>
              <a:ext uri="{FF2B5EF4-FFF2-40B4-BE49-F238E27FC236}">
                <a16:creationId xmlns:a16="http://schemas.microsoft.com/office/drawing/2014/main" id="{6803F7EC-D615-445C-8E58-DE0BBDBA2F4F}"/>
              </a:ext>
            </a:extLst>
          </p:cNvPr>
          <p:cNvSpPr>
            <a:spLocks noGrp="1"/>
          </p:cNvSpPr>
          <p:nvPr>
            <p:ph type="body" idx="2"/>
          </p:nvPr>
        </p:nvSpPr>
        <p:spPr/>
        <p:txBody>
          <a:bodyPr/>
          <a:lstStyle/>
          <a:p>
            <a:r>
              <a:rPr lang="en-US" dirty="0"/>
              <a:t>Passive Control</a:t>
            </a:r>
          </a:p>
          <a:p>
            <a:r>
              <a:rPr lang="en-US" dirty="0"/>
              <a:t>1807 - Survey of the Coast</a:t>
            </a:r>
          </a:p>
          <a:p>
            <a:r>
              <a:rPr lang="en-US" dirty="0"/>
              <a:t>ESSA/USC&amp;GS =&gt; NOAA/NOS, 1970</a:t>
            </a:r>
          </a:p>
          <a:p>
            <a:r>
              <a:rPr lang="en-US" dirty="0"/>
              <a:t>Authorities</a:t>
            </a:r>
          </a:p>
          <a:p>
            <a:pPr lvl="1"/>
            <a:r>
              <a:rPr lang="en-US" sz="1800" i="1" dirty="0">
                <a:effectLst/>
                <a:latin typeface="Calibri" panose="020F0502020204030204" pitchFamily="34" charset="0"/>
                <a:cs typeface="Calibri" panose="020F0502020204030204" pitchFamily="34" charset="0"/>
              </a:rPr>
              <a:t>Coast and Geodetic Survey Act, 1947 focused on geodetic control surveys</a:t>
            </a:r>
          </a:p>
          <a:p>
            <a:pPr lvl="1"/>
            <a:r>
              <a:rPr lang="en-US" sz="1800" i="1" dirty="0">
                <a:effectLst/>
                <a:latin typeface="Calibri" panose="020F0502020204030204" pitchFamily="34" charset="0"/>
                <a:cs typeface="Calibri" panose="020F0502020204030204" pitchFamily="34" charset="0"/>
              </a:rPr>
              <a:t>The Hydrographic Services Improvement Act of 1998 (</a:t>
            </a:r>
            <a:r>
              <a:rPr lang="en-US" sz="1800" i="1" dirty="0" err="1">
                <a:effectLst/>
                <a:latin typeface="Calibri" panose="020F0502020204030204" pitchFamily="34" charset="0"/>
                <a:cs typeface="Calibri" panose="020F0502020204030204" pitchFamily="34" charset="0"/>
              </a:rPr>
              <a:t>reauth</a:t>
            </a:r>
            <a:r>
              <a:rPr lang="en-US" sz="1800" i="1" dirty="0">
                <a:latin typeface="Calibri" panose="020F0502020204030204" pitchFamily="34" charset="0"/>
                <a:cs typeface="Calibri" panose="020F0502020204030204" pitchFamily="34" charset="0"/>
              </a:rPr>
              <a:t> 2002, amended 2008)</a:t>
            </a:r>
          </a:p>
          <a:p>
            <a:pPr lvl="1"/>
            <a:r>
              <a:rPr lang="en-US" sz="1800" i="1" dirty="0">
                <a:solidFill>
                  <a:srgbClr val="FF0000"/>
                </a:solidFill>
                <a:effectLst/>
                <a:latin typeface="Calibri" panose="020F0502020204030204" pitchFamily="34" charset="0"/>
                <a:cs typeface="Calibri" panose="020F0502020204030204" pitchFamily="34" charset="0"/>
              </a:rPr>
              <a:t>Office of Management and Budget (OMB) Circular No. A-16 Rev., August 19, 2002</a:t>
            </a:r>
          </a:p>
          <a:p>
            <a:pPr lvl="1"/>
            <a:r>
              <a:rPr lang="en-US" sz="1800" i="1" dirty="0">
                <a:solidFill>
                  <a:srgbClr val="FF0000"/>
                </a:solidFill>
                <a:latin typeface="Calibri" panose="020F0502020204030204" pitchFamily="34" charset="0"/>
                <a:cs typeface="Calibri" panose="020F0502020204030204" pitchFamily="34" charset="0"/>
              </a:rPr>
              <a:t>Currently in revision pend significant rewrite</a:t>
            </a:r>
            <a:endParaRPr lang="en-US" i="1" dirty="0">
              <a:latin typeface="Arial" panose="020B0604020202020204" pitchFamily="34" charset="0"/>
            </a:endParaRPr>
          </a:p>
          <a:p>
            <a:pPr lvl="1"/>
            <a:endParaRPr lang="en-US" dirty="0"/>
          </a:p>
        </p:txBody>
      </p:sp>
      <p:sp>
        <p:nvSpPr>
          <p:cNvPr id="7" name="Text Placeholder 6">
            <a:extLst>
              <a:ext uri="{FF2B5EF4-FFF2-40B4-BE49-F238E27FC236}">
                <a16:creationId xmlns:a16="http://schemas.microsoft.com/office/drawing/2014/main" id="{AB18E596-970A-4C07-A4BF-3EBEEBD3DA04}"/>
              </a:ext>
            </a:extLst>
          </p:cNvPr>
          <p:cNvSpPr>
            <a:spLocks noGrp="1"/>
          </p:cNvSpPr>
          <p:nvPr>
            <p:ph type="body" idx="3"/>
          </p:nvPr>
        </p:nvSpPr>
        <p:spPr/>
        <p:txBody>
          <a:bodyPr/>
          <a:lstStyle/>
          <a:p>
            <a:r>
              <a:rPr lang="en-US" dirty="0"/>
              <a:t>Modernized NSRS</a:t>
            </a:r>
          </a:p>
        </p:txBody>
      </p:sp>
      <p:sp>
        <p:nvSpPr>
          <p:cNvPr id="8" name="Text Placeholder 7">
            <a:extLst>
              <a:ext uri="{FF2B5EF4-FFF2-40B4-BE49-F238E27FC236}">
                <a16:creationId xmlns:a16="http://schemas.microsoft.com/office/drawing/2014/main" id="{12B743BB-CE7E-4A84-80EF-21328668C458}"/>
              </a:ext>
            </a:extLst>
          </p:cNvPr>
          <p:cNvSpPr>
            <a:spLocks noGrp="1"/>
          </p:cNvSpPr>
          <p:nvPr>
            <p:ph type="body" idx="4"/>
          </p:nvPr>
        </p:nvSpPr>
        <p:spPr>
          <a:xfrm>
            <a:off x="6193368" y="2174875"/>
            <a:ext cx="5638414" cy="3951288"/>
          </a:xfrm>
        </p:spPr>
        <p:txBody>
          <a:bodyPr/>
          <a:lstStyle/>
          <a:p>
            <a:r>
              <a:rPr lang="en-US" dirty="0"/>
              <a:t>Active Control</a:t>
            </a:r>
          </a:p>
          <a:p>
            <a:r>
              <a:rPr lang="en-US" dirty="0"/>
              <a:t>GPS/GNSS era =&gt; CORS roughly 1990’s</a:t>
            </a:r>
          </a:p>
          <a:p>
            <a:r>
              <a:rPr lang="en-US" dirty="0"/>
              <a:t>Regional Datums =&gt; Global Ref Frames</a:t>
            </a:r>
          </a:p>
          <a:p>
            <a:r>
              <a:rPr lang="en-US" dirty="0"/>
              <a:t>Authorities</a:t>
            </a:r>
          </a:p>
          <a:p>
            <a:pPr lvl="1"/>
            <a:r>
              <a:rPr lang="en-US" sz="1800" dirty="0"/>
              <a:t>Geospatial Data Act of 2018 advocated for use of International </a:t>
            </a:r>
            <a:r>
              <a:rPr lang="en-US" sz="1800" u="sng" dirty="0"/>
              <a:t>standards</a:t>
            </a:r>
            <a:r>
              <a:rPr lang="en-US" sz="1800" dirty="0"/>
              <a:t> and norms</a:t>
            </a:r>
          </a:p>
          <a:p>
            <a:pPr lvl="1"/>
            <a:r>
              <a:rPr lang="en-US" sz="1800" dirty="0"/>
              <a:t>NSDI Strategic Plan (What) –Expires in 2024 – now in revision (2025-2034).  Informs geospatial strategies and strategic plans in U.S. Agencies.</a:t>
            </a:r>
          </a:p>
          <a:p>
            <a:pPr lvl="1"/>
            <a:r>
              <a:rPr lang="en-US" sz="1800" dirty="0"/>
              <a:t>Follow-on Implementation plan (How)</a:t>
            </a:r>
          </a:p>
          <a:p>
            <a:pPr lvl="1"/>
            <a:r>
              <a:rPr lang="en-US" sz="1800" dirty="0"/>
              <a:t>Geodesy CoP (NASA, NOAA, USGS, NGA)</a:t>
            </a:r>
          </a:p>
          <a:p>
            <a:pPr lvl="1"/>
            <a:endParaRPr lang="en-US" sz="1800" dirty="0"/>
          </a:p>
          <a:p>
            <a:pPr lvl="1"/>
            <a:endParaRPr lang="en-US" dirty="0"/>
          </a:p>
        </p:txBody>
      </p:sp>
      <p:sp>
        <p:nvSpPr>
          <p:cNvPr id="9" name="Arrow: Curved Up 8">
            <a:extLst>
              <a:ext uri="{FF2B5EF4-FFF2-40B4-BE49-F238E27FC236}">
                <a16:creationId xmlns:a16="http://schemas.microsoft.com/office/drawing/2014/main" id="{C2CE22A9-3276-49FC-A2D4-2639E87769A0}"/>
              </a:ext>
            </a:extLst>
          </p:cNvPr>
          <p:cNvSpPr/>
          <p:nvPr/>
        </p:nvSpPr>
        <p:spPr>
          <a:xfrm>
            <a:off x="4571999" y="6164186"/>
            <a:ext cx="3223491" cy="53354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0" name="TextBox 9">
            <a:extLst>
              <a:ext uri="{FF2B5EF4-FFF2-40B4-BE49-F238E27FC236}">
                <a16:creationId xmlns:a16="http://schemas.microsoft.com/office/drawing/2014/main" id="{A9F43AAC-684A-4233-A2E3-7335C860F8E7}"/>
              </a:ext>
            </a:extLst>
          </p:cNvPr>
          <p:cNvSpPr txBox="1"/>
          <p:nvPr/>
        </p:nvSpPr>
        <p:spPr>
          <a:xfrm>
            <a:off x="5247049" y="6164186"/>
            <a:ext cx="1697901" cy="369332"/>
          </a:xfrm>
          <a:prstGeom prst="rect">
            <a:avLst/>
          </a:prstGeom>
          <a:noFill/>
        </p:spPr>
        <p:txBody>
          <a:bodyPr wrap="none" rtlCol="0">
            <a:spAutoFit/>
          </a:bodyPr>
          <a:lstStyle/>
          <a:p>
            <a:r>
              <a:rPr lang="en-US" sz="1800" dirty="0">
                <a:solidFill>
                  <a:srgbClr val="0070C0"/>
                </a:solidFill>
              </a:rPr>
              <a:t>Paradigm Shift</a:t>
            </a:r>
          </a:p>
        </p:txBody>
      </p:sp>
    </p:spTree>
    <p:extLst>
      <p:ext uri="{BB962C8B-B14F-4D97-AF65-F5344CB8AC3E}">
        <p14:creationId xmlns:p14="http://schemas.microsoft.com/office/powerpoint/2010/main" val="50447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3557-6151-42A2-86F3-1A6437709FDE}"/>
              </a:ext>
            </a:extLst>
          </p:cNvPr>
          <p:cNvSpPr>
            <a:spLocks noGrp="1"/>
          </p:cNvSpPr>
          <p:nvPr>
            <p:ph type="title"/>
          </p:nvPr>
        </p:nvSpPr>
        <p:spPr/>
        <p:txBody>
          <a:bodyPr/>
          <a:lstStyle/>
          <a:p>
            <a:r>
              <a:rPr lang="en-US" dirty="0"/>
              <a:t>Standards</a:t>
            </a:r>
          </a:p>
        </p:txBody>
      </p:sp>
      <p:sp>
        <p:nvSpPr>
          <p:cNvPr id="3" name="Text Placeholder 2">
            <a:extLst>
              <a:ext uri="{FF2B5EF4-FFF2-40B4-BE49-F238E27FC236}">
                <a16:creationId xmlns:a16="http://schemas.microsoft.com/office/drawing/2014/main" id="{26372BA4-F081-424E-A082-D70E93F34B69}"/>
              </a:ext>
            </a:extLst>
          </p:cNvPr>
          <p:cNvSpPr>
            <a:spLocks noGrp="1"/>
          </p:cNvSpPr>
          <p:nvPr>
            <p:ph type="body" idx="1"/>
          </p:nvPr>
        </p:nvSpPr>
        <p:spPr/>
        <p:txBody>
          <a:bodyPr/>
          <a:lstStyle/>
          <a:p>
            <a:r>
              <a:rPr lang="en-US" dirty="0"/>
              <a:t>Current NSRS</a:t>
            </a:r>
          </a:p>
        </p:txBody>
      </p:sp>
      <p:sp>
        <p:nvSpPr>
          <p:cNvPr id="4" name="Text Placeholder 3">
            <a:extLst>
              <a:ext uri="{FF2B5EF4-FFF2-40B4-BE49-F238E27FC236}">
                <a16:creationId xmlns:a16="http://schemas.microsoft.com/office/drawing/2014/main" id="{656ED81B-FB81-4F59-9B36-22B4FB72B76A}"/>
              </a:ext>
            </a:extLst>
          </p:cNvPr>
          <p:cNvSpPr>
            <a:spLocks noGrp="1"/>
          </p:cNvSpPr>
          <p:nvPr>
            <p:ph type="body" idx="2"/>
          </p:nvPr>
        </p:nvSpPr>
        <p:spPr>
          <a:xfrm>
            <a:off x="609600" y="2174875"/>
            <a:ext cx="5583768" cy="3951288"/>
          </a:xfrm>
        </p:spPr>
        <p:txBody>
          <a:bodyPr/>
          <a:lstStyle/>
          <a:p>
            <a:r>
              <a:rPr lang="en-US" dirty="0"/>
              <a:t>FGDC-STD-014.4-2008</a:t>
            </a:r>
          </a:p>
          <a:p>
            <a:pPr lvl="1"/>
            <a:r>
              <a:rPr lang="en-US" dirty="0"/>
              <a:t>NSRS usage covered in Geographic Information Framework Data Content Standard, Part 4: Geodetic Control</a:t>
            </a:r>
          </a:p>
          <a:p>
            <a:r>
              <a:rPr lang="en-US" dirty="0"/>
              <a:t>FGCS Bluebook (1994)</a:t>
            </a:r>
          </a:p>
          <a:p>
            <a:pPr lvl="1"/>
            <a:r>
              <a:rPr lang="en-US" dirty="0"/>
              <a:t>Standard method for geodetic data</a:t>
            </a:r>
          </a:p>
          <a:p>
            <a:pPr lvl="1"/>
            <a:r>
              <a:rPr lang="en-US" dirty="0"/>
              <a:t>User guide specifies all critical elements and files required for preparing and submitting geodetic data to NGSIDB to become part of the NSRS.</a:t>
            </a:r>
            <a:endParaRPr lang="en-US" sz="800" dirty="0"/>
          </a:p>
          <a:p>
            <a:r>
              <a:rPr lang="en-US" dirty="0"/>
              <a:t>ISO 19111:2003/07 no dynamic datums</a:t>
            </a:r>
          </a:p>
        </p:txBody>
      </p:sp>
      <p:sp>
        <p:nvSpPr>
          <p:cNvPr id="5" name="Text Placeholder 4">
            <a:extLst>
              <a:ext uri="{FF2B5EF4-FFF2-40B4-BE49-F238E27FC236}">
                <a16:creationId xmlns:a16="http://schemas.microsoft.com/office/drawing/2014/main" id="{66D0B877-FF0E-43A3-9AB7-B2202704DE27}"/>
              </a:ext>
            </a:extLst>
          </p:cNvPr>
          <p:cNvSpPr>
            <a:spLocks noGrp="1"/>
          </p:cNvSpPr>
          <p:nvPr>
            <p:ph type="body" idx="3"/>
          </p:nvPr>
        </p:nvSpPr>
        <p:spPr/>
        <p:txBody>
          <a:bodyPr/>
          <a:lstStyle/>
          <a:p>
            <a:r>
              <a:rPr lang="en-US" dirty="0"/>
              <a:t>Modernized NSRS</a:t>
            </a:r>
          </a:p>
        </p:txBody>
      </p:sp>
      <p:sp>
        <p:nvSpPr>
          <p:cNvPr id="6" name="Text Placeholder 5">
            <a:extLst>
              <a:ext uri="{FF2B5EF4-FFF2-40B4-BE49-F238E27FC236}">
                <a16:creationId xmlns:a16="http://schemas.microsoft.com/office/drawing/2014/main" id="{59EE32C4-BEBF-40B4-A58B-9F796619D4BE}"/>
              </a:ext>
            </a:extLst>
          </p:cNvPr>
          <p:cNvSpPr>
            <a:spLocks noGrp="1"/>
          </p:cNvSpPr>
          <p:nvPr>
            <p:ph type="body" idx="4"/>
          </p:nvPr>
        </p:nvSpPr>
        <p:spPr>
          <a:xfrm>
            <a:off x="6101007" y="2174875"/>
            <a:ext cx="5998633" cy="3951288"/>
          </a:xfrm>
        </p:spPr>
        <p:txBody>
          <a:bodyPr/>
          <a:lstStyle/>
          <a:p>
            <a:r>
              <a:rPr lang="en-US" dirty="0"/>
              <a:t>GDA passage in 2018</a:t>
            </a:r>
          </a:p>
          <a:p>
            <a:pPr lvl="1"/>
            <a:r>
              <a:rPr lang="en-US" b="1" dirty="0">
                <a:solidFill>
                  <a:srgbClr val="00B050"/>
                </a:solidFill>
              </a:rPr>
              <a:t>All existing FGDC  Standards revoked</a:t>
            </a:r>
            <a:endParaRPr lang="en-US" dirty="0"/>
          </a:p>
          <a:p>
            <a:r>
              <a:rPr lang="en-US" dirty="0"/>
              <a:t>ISO 19161-1:2020 - Geodetic References</a:t>
            </a:r>
          </a:p>
          <a:p>
            <a:pPr lvl="1"/>
            <a:r>
              <a:rPr lang="en-US" dirty="0"/>
              <a:t>Part 1: International terrestrial reference system (</a:t>
            </a:r>
            <a:r>
              <a:rPr lang="en-US" b="1" dirty="0">
                <a:solidFill>
                  <a:srgbClr val="0070C0"/>
                </a:solidFill>
              </a:rPr>
              <a:t>ITRS</a:t>
            </a:r>
            <a:r>
              <a:rPr lang="en-US" dirty="0"/>
              <a:t>) =&gt; IERS with IAG support</a:t>
            </a:r>
          </a:p>
          <a:p>
            <a:pPr lvl="1"/>
            <a:r>
              <a:rPr lang="en-US" dirty="0"/>
              <a:t>Global standard for terrestrial reference frames – separate from space-based</a:t>
            </a:r>
          </a:p>
          <a:p>
            <a:r>
              <a:rPr lang="en-US" dirty="0"/>
              <a:t>ISO 19111:2019/</a:t>
            </a:r>
            <a:r>
              <a:rPr lang="en-US" dirty="0">
                <a:solidFill>
                  <a:srgbClr val="FF0000"/>
                </a:solidFill>
              </a:rPr>
              <a:t>?</a:t>
            </a:r>
            <a:r>
              <a:rPr lang="en-US" dirty="0"/>
              <a:t> Dynamic frames</a:t>
            </a:r>
          </a:p>
          <a:p>
            <a:r>
              <a:rPr lang="en-US" dirty="0"/>
              <a:t>ISO 19135:2015/</a:t>
            </a:r>
            <a:r>
              <a:rPr lang="en-US" dirty="0">
                <a:solidFill>
                  <a:srgbClr val="FF0000"/>
                </a:solidFill>
              </a:rPr>
              <a:t>?</a:t>
            </a:r>
            <a:r>
              <a:rPr lang="en-US" dirty="0"/>
              <a:t> – Procedures for item registration — Part 1: Fundamentals</a:t>
            </a:r>
          </a:p>
          <a:p>
            <a:r>
              <a:rPr lang="en-US" dirty="0"/>
              <a:t>Ensuring Interoperability of geospatial data</a:t>
            </a:r>
          </a:p>
        </p:txBody>
      </p:sp>
    </p:spTree>
    <p:extLst>
      <p:ext uri="{BB962C8B-B14F-4D97-AF65-F5344CB8AC3E}">
        <p14:creationId xmlns:p14="http://schemas.microsoft.com/office/powerpoint/2010/main" val="420954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Geodetic Measurement System =&gt; ITRS</a:t>
            </a:r>
            <a:endParaRPr dirty="0"/>
          </a:p>
        </p:txBody>
      </p:sp>
      <p:grpSp>
        <p:nvGrpSpPr>
          <p:cNvPr id="147" name="Google Shape;147;p7"/>
          <p:cNvGrpSpPr/>
          <p:nvPr/>
        </p:nvGrpSpPr>
        <p:grpSpPr>
          <a:xfrm>
            <a:off x="3492722" y="1095256"/>
            <a:ext cx="8089678" cy="5333760"/>
            <a:chOff x="2256999" y="1095256"/>
            <a:chExt cx="8089678" cy="5333760"/>
          </a:xfrm>
        </p:grpSpPr>
        <p:sp>
          <p:nvSpPr>
            <p:cNvPr id="148" name="Google Shape;148;p7"/>
            <p:cNvSpPr/>
            <p:nvPr/>
          </p:nvSpPr>
          <p:spPr>
            <a:xfrm>
              <a:off x="2265470" y="3027765"/>
              <a:ext cx="6455508" cy="2334503"/>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7"/>
            <p:cNvSpPr/>
            <p:nvPr/>
          </p:nvSpPr>
          <p:spPr>
            <a:xfrm>
              <a:off x="2265470" y="1095256"/>
              <a:ext cx="6455508" cy="1932509"/>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 name="Google Shape;150;p7"/>
            <p:cNvSpPr txBox="1"/>
            <p:nvPr/>
          </p:nvSpPr>
          <p:spPr>
            <a:xfrm>
              <a:off x="4106442" y="1156558"/>
              <a:ext cx="4389191" cy="738664"/>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Very Long Baseline Interferometry (VLBI)</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Orientation of ITRF with respect to ICRF</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ITRF Scale</a:t>
              </a:r>
              <a:endParaRPr/>
            </a:p>
          </p:txBody>
        </p:sp>
        <p:sp>
          <p:nvSpPr>
            <p:cNvPr id="151" name="Google Shape;151;p7"/>
            <p:cNvSpPr txBox="1"/>
            <p:nvPr/>
          </p:nvSpPr>
          <p:spPr>
            <a:xfrm>
              <a:off x="4106442" y="1990039"/>
              <a:ext cx="4389191" cy="954107"/>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Satellite Laser Ranging (SLR)</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Origin of ITRF (Earth’s CM)</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ITRF Scale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Position spacecraft in ITRF (“Orbits”)</a:t>
              </a:r>
              <a:endParaRPr/>
            </a:p>
          </p:txBody>
        </p:sp>
        <p:sp>
          <p:nvSpPr>
            <p:cNvPr id="152" name="Google Shape;152;p7"/>
            <p:cNvSpPr txBox="1"/>
            <p:nvPr/>
          </p:nvSpPr>
          <p:spPr>
            <a:xfrm>
              <a:off x="4106442" y="3059025"/>
              <a:ext cx="4389191" cy="1169551"/>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Global Navigation Satellite System (GNSS)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Precise monitoring of Polar Motion and Rotation Rate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Position spacecraft in ITRF (“Orbits”)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Position instruments on Land and Sea (Tide Gauges and Buoys, Geodetic Instruments)</a:t>
              </a:r>
              <a:endParaRPr/>
            </a:p>
          </p:txBody>
        </p:sp>
        <p:sp>
          <p:nvSpPr>
            <p:cNvPr id="153" name="Google Shape;153;p7"/>
            <p:cNvSpPr txBox="1"/>
            <p:nvPr/>
          </p:nvSpPr>
          <p:spPr>
            <a:xfrm>
              <a:off x="4106441" y="4347508"/>
              <a:ext cx="4389190" cy="954107"/>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dirty="0">
                  <a:solidFill>
                    <a:srgbClr val="000000"/>
                  </a:solidFill>
                  <a:latin typeface="Calibri"/>
                  <a:ea typeface="Calibri"/>
                  <a:cs typeface="Calibri"/>
                  <a:sym typeface="Calibri"/>
                </a:rPr>
                <a:t>DORIS</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Calibri"/>
                  <a:ea typeface="Calibri"/>
                  <a:cs typeface="Calibri"/>
                  <a:sym typeface="Calibri"/>
                </a:rPr>
                <a:t>Position spacecraft in ITRF (“Orbits”)</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Calibri"/>
                  <a:ea typeface="Calibri"/>
                  <a:cs typeface="Calibri"/>
                  <a:sym typeface="Calibri"/>
                </a:rPr>
                <a:t>Enhances global distribution of ITRF Station positions and velocities</a:t>
              </a:r>
              <a:endParaRPr dirty="0"/>
            </a:p>
          </p:txBody>
        </p:sp>
        <p:sp>
          <p:nvSpPr>
            <p:cNvPr id="154" name="Google Shape;154;p7"/>
            <p:cNvSpPr txBox="1"/>
            <p:nvPr/>
          </p:nvSpPr>
          <p:spPr>
            <a:xfrm>
              <a:off x="5193254" y="5947044"/>
              <a:ext cx="2482601" cy="307777"/>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Origin, Scale, Orientation</a:t>
              </a:r>
              <a:endParaRPr sz="1400" b="0" i="0" u="none" strike="noStrike" cap="none">
                <a:solidFill>
                  <a:srgbClr val="000000"/>
                </a:solidFill>
                <a:latin typeface="Calibri"/>
                <a:ea typeface="Calibri"/>
                <a:cs typeface="Calibri"/>
                <a:sym typeface="Calibri"/>
              </a:endParaRPr>
            </a:p>
          </p:txBody>
        </p:sp>
        <p:sp>
          <p:nvSpPr>
            <p:cNvPr id="155" name="Google Shape;155;p7"/>
            <p:cNvSpPr/>
            <p:nvPr/>
          </p:nvSpPr>
          <p:spPr>
            <a:xfrm>
              <a:off x="6236300" y="5301614"/>
              <a:ext cx="396510" cy="645429"/>
            </a:xfrm>
            <a:prstGeom prst="downArrow">
              <a:avLst>
                <a:gd name="adj1" fmla="val 50000"/>
                <a:gd name="adj2" fmla="val 50000"/>
              </a:avLst>
            </a:prstGeom>
            <a:gradFill>
              <a:gsLst>
                <a:gs pos="0">
                  <a:srgbClr val="2D5C97"/>
                </a:gs>
                <a:gs pos="80000">
                  <a:srgbClr val="3C7AC5"/>
                </a:gs>
                <a:gs pos="100000">
                  <a:srgbClr val="397BC9"/>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56" name="Google Shape;156;p7"/>
            <p:cNvSpPr txBox="1"/>
            <p:nvPr/>
          </p:nvSpPr>
          <p:spPr>
            <a:xfrm>
              <a:off x="4711843" y="5444763"/>
              <a:ext cx="139814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Fully Define ITRF</a:t>
              </a:r>
              <a:endParaRPr/>
            </a:p>
          </p:txBody>
        </p:sp>
        <p:cxnSp>
          <p:nvCxnSpPr>
            <p:cNvPr id="157" name="Google Shape;157;p7"/>
            <p:cNvCxnSpPr/>
            <p:nvPr/>
          </p:nvCxnSpPr>
          <p:spPr>
            <a:xfrm>
              <a:off x="3839404" y="1525890"/>
              <a:ext cx="8092" cy="211791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158" name="Google Shape;158;p7"/>
            <p:cNvCxnSpPr>
              <a:endCxn id="150" idx="1"/>
            </p:cNvCxnSpPr>
            <p:nvPr/>
          </p:nvCxnSpPr>
          <p:spPr>
            <a:xfrm>
              <a:off x="3839442" y="1525890"/>
              <a:ext cx="2670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159" name="Google Shape;159;p7"/>
            <p:cNvCxnSpPr>
              <a:endCxn id="151" idx="1"/>
            </p:cNvCxnSpPr>
            <p:nvPr/>
          </p:nvCxnSpPr>
          <p:spPr>
            <a:xfrm>
              <a:off x="3839442" y="2467093"/>
              <a:ext cx="2670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160" name="Google Shape;160;p7"/>
            <p:cNvCxnSpPr>
              <a:endCxn id="156" idx="1"/>
            </p:cNvCxnSpPr>
            <p:nvPr/>
          </p:nvCxnSpPr>
          <p:spPr>
            <a:xfrm rot="-5400000" flipH="1">
              <a:off x="3301243" y="4188052"/>
              <a:ext cx="1956900" cy="864300"/>
            </a:xfrm>
            <a:prstGeom prst="bentConnector2">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161" name="Google Shape;161;p7"/>
            <p:cNvSpPr txBox="1"/>
            <p:nvPr/>
          </p:nvSpPr>
          <p:spPr>
            <a:xfrm rot="-5400000">
              <a:off x="7216923" y="3075196"/>
              <a:ext cx="4145056" cy="307777"/>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Technique Connectivity (Station Co-Location)</a:t>
              </a:r>
              <a:endParaRPr/>
            </a:p>
          </p:txBody>
        </p:sp>
        <p:cxnSp>
          <p:nvCxnSpPr>
            <p:cNvPr id="162" name="Google Shape;162;p7"/>
            <p:cNvCxnSpPr>
              <a:stCxn id="150" idx="3"/>
            </p:cNvCxnSpPr>
            <p:nvPr/>
          </p:nvCxnSpPr>
          <p:spPr>
            <a:xfrm>
              <a:off x="8495633" y="1525890"/>
              <a:ext cx="6399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163" name="Google Shape;163;p7"/>
            <p:cNvCxnSpPr>
              <a:stCxn id="151" idx="3"/>
            </p:cNvCxnSpPr>
            <p:nvPr/>
          </p:nvCxnSpPr>
          <p:spPr>
            <a:xfrm>
              <a:off x="8495633" y="2467093"/>
              <a:ext cx="6399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164" name="Google Shape;164;p7"/>
            <p:cNvCxnSpPr>
              <a:stCxn id="152" idx="3"/>
            </p:cNvCxnSpPr>
            <p:nvPr/>
          </p:nvCxnSpPr>
          <p:spPr>
            <a:xfrm rot="10800000" flipH="1">
              <a:off x="8495633" y="3641700"/>
              <a:ext cx="639900" cy="210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165" name="Google Shape;165;p7"/>
            <p:cNvCxnSpPr>
              <a:stCxn id="153" idx="3"/>
            </p:cNvCxnSpPr>
            <p:nvPr/>
          </p:nvCxnSpPr>
          <p:spPr>
            <a:xfrm>
              <a:off x="8495631" y="4824562"/>
              <a:ext cx="6399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166" name="Google Shape;166;p7"/>
            <p:cNvCxnSpPr>
              <a:stCxn id="161" idx="1"/>
              <a:endCxn id="154" idx="3"/>
            </p:cNvCxnSpPr>
            <p:nvPr/>
          </p:nvCxnSpPr>
          <p:spPr>
            <a:xfrm rot="5400000">
              <a:off x="8083001" y="4894363"/>
              <a:ext cx="799200" cy="1613700"/>
            </a:xfrm>
            <a:prstGeom prst="bentConnector2">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167" name="Google Shape;167;p7"/>
            <p:cNvSpPr txBox="1"/>
            <p:nvPr/>
          </p:nvSpPr>
          <p:spPr>
            <a:xfrm>
              <a:off x="7832335" y="5362267"/>
              <a:ext cx="126235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VTS: ITRF Performance Improvement</a:t>
              </a:r>
              <a:endParaRPr/>
            </a:p>
          </p:txBody>
        </p:sp>
        <p:pic>
          <p:nvPicPr>
            <p:cNvPr id="168" name="Google Shape;168;p7"/>
            <p:cNvPicPr preferRelativeResize="0"/>
            <p:nvPr/>
          </p:nvPicPr>
          <p:blipFill rotWithShape="1">
            <a:blip r:embed="rId3">
              <a:alphaModFix/>
            </a:blip>
            <a:srcRect/>
            <a:stretch/>
          </p:blipFill>
          <p:spPr>
            <a:xfrm>
              <a:off x="2716173" y="4319961"/>
              <a:ext cx="518432" cy="1009198"/>
            </a:xfrm>
            <a:prstGeom prst="rect">
              <a:avLst/>
            </a:prstGeom>
            <a:noFill/>
            <a:ln>
              <a:noFill/>
            </a:ln>
          </p:spPr>
        </p:pic>
        <p:pic>
          <p:nvPicPr>
            <p:cNvPr id="169" name="Google Shape;169;p7"/>
            <p:cNvPicPr preferRelativeResize="0"/>
            <p:nvPr/>
          </p:nvPicPr>
          <p:blipFill rotWithShape="1">
            <a:blip r:embed="rId4">
              <a:alphaModFix/>
            </a:blip>
            <a:srcRect/>
            <a:stretch/>
          </p:blipFill>
          <p:spPr>
            <a:xfrm>
              <a:off x="2518189" y="3144532"/>
              <a:ext cx="914400" cy="998537"/>
            </a:xfrm>
            <a:prstGeom prst="rect">
              <a:avLst/>
            </a:prstGeom>
            <a:noFill/>
            <a:ln>
              <a:noFill/>
            </a:ln>
          </p:spPr>
        </p:pic>
        <p:pic>
          <p:nvPicPr>
            <p:cNvPr id="170" name="Google Shape;170;p7"/>
            <p:cNvPicPr preferRelativeResize="0"/>
            <p:nvPr/>
          </p:nvPicPr>
          <p:blipFill rotWithShape="1">
            <a:blip r:embed="rId5">
              <a:alphaModFix/>
            </a:blip>
            <a:srcRect/>
            <a:stretch/>
          </p:blipFill>
          <p:spPr>
            <a:xfrm>
              <a:off x="2387292" y="2031026"/>
              <a:ext cx="1176197" cy="872132"/>
            </a:xfrm>
            <a:prstGeom prst="rect">
              <a:avLst/>
            </a:prstGeom>
            <a:noFill/>
            <a:ln>
              <a:noFill/>
            </a:ln>
          </p:spPr>
        </p:pic>
        <p:cxnSp>
          <p:nvCxnSpPr>
            <p:cNvPr id="171" name="Google Shape;171;p7"/>
            <p:cNvCxnSpPr>
              <a:stCxn id="152" idx="1"/>
            </p:cNvCxnSpPr>
            <p:nvPr/>
          </p:nvCxnSpPr>
          <p:spPr>
            <a:xfrm rot="10800000">
              <a:off x="3847542" y="3641700"/>
              <a:ext cx="258900" cy="210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172" name="Google Shape;172;p7"/>
            <p:cNvCxnSpPr/>
            <p:nvPr/>
          </p:nvCxnSpPr>
          <p:spPr>
            <a:xfrm rot="10800000">
              <a:off x="3847497" y="4824562"/>
              <a:ext cx="258944" cy="2121"/>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173" name="Google Shape;173;p7"/>
            <p:cNvSpPr/>
            <p:nvPr/>
          </p:nvSpPr>
          <p:spPr>
            <a:xfrm>
              <a:off x="2256999" y="5661173"/>
              <a:ext cx="1576115" cy="348391"/>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Low-Density Global Distribution</a:t>
              </a:r>
              <a:endParaRPr/>
            </a:p>
          </p:txBody>
        </p:sp>
        <p:sp>
          <p:nvSpPr>
            <p:cNvPr id="174" name="Google Shape;174;p7"/>
            <p:cNvSpPr/>
            <p:nvPr/>
          </p:nvSpPr>
          <p:spPr>
            <a:xfrm>
              <a:off x="2271383" y="6080625"/>
              <a:ext cx="1576115" cy="348391"/>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High-Density Global Distribution</a:t>
              </a:r>
              <a:endParaRPr/>
            </a:p>
          </p:txBody>
        </p:sp>
        <p:pic>
          <p:nvPicPr>
            <p:cNvPr id="175" name="Google Shape;175;p7" descr="IMG_0393_2.png"/>
            <p:cNvPicPr preferRelativeResize="0"/>
            <p:nvPr/>
          </p:nvPicPr>
          <p:blipFill rotWithShape="1">
            <a:blip r:embed="rId6">
              <a:alphaModFix/>
            </a:blip>
            <a:srcRect/>
            <a:stretch/>
          </p:blipFill>
          <p:spPr>
            <a:xfrm>
              <a:off x="9535855" y="2600186"/>
              <a:ext cx="810822" cy="810822"/>
            </a:xfrm>
            <a:prstGeom prst="rect">
              <a:avLst/>
            </a:prstGeom>
            <a:noFill/>
            <a:ln>
              <a:noFill/>
            </a:ln>
          </p:spPr>
        </p:pic>
        <p:pic>
          <p:nvPicPr>
            <p:cNvPr id="176" name="Google Shape;176;p7" descr="12-m-2_noGuy.jpg"/>
            <p:cNvPicPr preferRelativeResize="0"/>
            <p:nvPr/>
          </p:nvPicPr>
          <p:blipFill rotWithShape="1">
            <a:blip r:embed="rId7">
              <a:alphaModFix/>
            </a:blip>
            <a:srcRect/>
            <a:stretch/>
          </p:blipFill>
          <p:spPr>
            <a:xfrm>
              <a:off x="2426749" y="1163866"/>
              <a:ext cx="1097280" cy="822960"/>
            </a:xfrm>
            <a:prstGeom prst="rect">
              <a:avLst/>
            </a:prstGeom>
            <a:noFill/>
            <a:ln>
              <a:noFill/>
            </a:ln>
          </p:spPr>
        </p:pic>
      </p:grpSp>
      <p:graphicFrame>
        <p:nvGraphicFramePr>
          <p:cNvPr id="177" name="Google Shape;177;p7"/>
          <p:cNvGraphicFramePr/>
          <p:nvPr/>
        </p:nvGraphicFramePr>
        <p:xfrm>
          <a:off x="304800" y="1125735"/>
          <a:ext cx="2780000" cy="4879430"/>
        </p:xfrm>
        <a:graphic>
          <a:graphicData uri="http://schemas.openxmlformats.org/drawingml/2006/table">
            <a:tbl>
              <a:tblPr firstRow="1" bandRow="1">
                <a:noFill/>
                <a:tableStyleId>{88342EAA-8641-4B36-AEC0-9DD9E92C7737}</a:tableStyleId>
              </a:tblPr>
              <a:tblGrid>
                <a:gridCol w="1390000">
                  <a:extLst>
                    <a:ext uri="{9D8B030D-6E8A-4147-A177-3AD203B41FA5}">
                      <a16:colId xmlns:a16="http://schemas.microsoft.com/office/drawing/2014/main" val="20000"/>
                    </a:ext>
                  </a:extLst>
                </a:gridCol>
                <a:gridCol w="1390000">
                  <a:extLst>
                    <a:ext uri="{9D8B030D-6E8A-4147-A177-3AD203B41FA5}">
                      <a16:colId xmlns:a16="http://schemas.microsoft.com/office/drawing/2014/main" val="20001"/>
                    </a:ext>
                  </a:extLst>
                </a:gridCol>
              </a:tblGrid>
              <a:tr h="719850">
                <a:tc>
                  <a:txBody>
                    <a:bodyPr/>
                    <a:lstStyle/>
                    <a:p>
                      <a:pPr marL="0" marR="0" lvl="0" indent="0" algn="l" rtl="0">
                        <a:spcBef>
                          <a:spcPts val="0"/>
                        </a:spcBef>
                        <a:spcAft>
                          <a:spcPts val="0"/>
                        </a:spcAft>
                        <a:buNone/>
                      </a:pPr>
                      <a:r>
                        <a:rPr lang="en-US" sz="1800"/>
                        <a:t>CRS</a:t>
                      </a:r>
                      <a:endParaRPr/>
                    </a:p>
                  </a:txBody>
                  <a:tcPr marL="91450" marR="91450" marT="45725" marB="45725"/>
                </a:tc>
                <a:tc>
                  <a:txBody>
                    <a:bodyPr/>
                    <a:lstStyle/>
                    <a:p>
                      <a:pPr marL="0" marR="0" lvl="0" indent="0" algn="l" rtl="0">
                        <a:spcBef>
                          <a:spcPts val="0"/>
                        </a:spcBef>
                        <a:spcAft>
                          <a:spcPts val="0"/>
                        </a:spcAft>
                        <a:buNone/>
                      </a:pPr>
                      <a:r>
                        <a:rPr lang="en-US" sz="1800"/>
                        <a:t>SYSTEM</a:t>
                      </a:r>
                      <a:endParaRPr/>
                    </a:p>
                  </a:txBody>
                  <a:tcPr marL="91450" marR="91450" marT="45725" marB="45725"/>
                </a:tc>
                <a:extLst>
                  <a:ext uri="{0D108BD9-81ED-4DB2-BD59-A6C34878D82A}">
                    <a16:rowId xmlns:a16="http://schemas.microsoft.com/office/drawing/2014/main" val="10000"/>
                  </a:ext>
                </a:extLst>
              </a:tr>
              <a:tr h="719850">
                <a:tc>
                  <a:txBody>
                    <a:bodyPr/>
                    <a:lstStyle/>
                    <a:p>
                      <a:pPr marL="0" marR="0" lvl="0" indent="0" algn="l" rtl="0">
                        <a:spcBef>
                          <a:spcPts val="0"/>
                        </a:spcBef>
                        <a:spcAft>
                          <a:spcPts val="0"/>
                        </a:spcAft>
                        <a:buNone/>
                      </a:pPr>
                      <a:r>
                        <a:rPr lang="en-US" sz="1800" b="1">
                          <a:solidFill>
                            <a:srgbClr val="FF0000"/>
                          </a:solidFill>
                        </a:rPr>
                        <a:t>WGS-84</a:t>
                      </a:r>
                      <a:endParaRPr/>
                    </a:p>
                  </a:txBody>
                  <a:tcPr marL="91450" marR="91450" marT="45725" marB="45725"/>
                </a:tc>
                <a:tc>
                  <a:txBody>
                    <a:bodyPr/>
                    <a:lstStyle/>
                    <a:p>
                      <a:pPr marL="0" marR="0" lvl="0" indent="0" algn="l" rtl="0">
                        <a:spcBef>
                          <a:spcPts val="0"/>
                        </a:spcBef>
                        <a:spcAft>
                          <a:spcPts val="0"/>
                        </a:spcAft>
                        <a:buNone/>
                      </a:pPr>
                      <a:r>
                        <a:rPr lang="en-US" sz="1800" b="1">
                          <a:solidFill>
                            <a:srgbClr val="FF0000"/>
                          </a:solidFill>
                        </a:rPr>
                        <a:t>GPS</a:t>
                      </a:r>
                      <a:r>
                        <a:rPr lang="en-US" sz="1800"/>
                        <a:t>       (USA)</a:t>
                      </a:r>
                      <a:endParaRPr/>
                    </a:p>
                  </a:txBody>
                  <a:tcPr marL="91450" marR="91450" marT="45725" marB="45725"/>
                </a:tc>
                <a:extLst>
                  <a:ext uri="{0D108BD9-81ED-4DB2-BD59-A6C34878D82A}">
                    <a16:rowId xmlns:a16="http://schemas.microsoft.com/office/drawing/2014/main" val="10001"/>
                  </a:ext>
                </a:extLst>
              </a:tr>
              <a:tr h="719850">
                <a:tc>
                  <a:txBody>
                    <a:bodyPr/>
                    <a:lstStyle/>
                    <a:p>
                      <a:pPr marL="0" marR="0" lvl="0" indent="0" algn="l" rtl="0">
                        <a:spcBef>
                          <a:spcPts val="0"/>
                        </a:spcBef>
                        <a:spcAft>
                          <a:spcPts val="0"/>
                        </a:spcAft>
                        <a:buNone/>
                      </a:pPr>
                      <a:r>
                        <a:rPr lang="en-US" sz="1800"/>
                        <a:t>PZ-90</a:t>
                      </a:r>
                      <a:endParaRPr/>
                    </a:p>
                  </a:txBody>
                  <a:tcPr marL="91450" marR="91450" marT="45725" marB="45725"/>
                </a:tc>
                <a:tc>
                  <a:txBody>
                    <a:bodyPr/>
                    <a:lstStyle/>
                    <a:p>
                      <a:pPr marL="0" marR="0" lvl="0" indent="0" algn="l" rtl="0">
                        <a:spcBef>
                          <a:spcPts val="0"/>
                        </a:spcBef>
                        <a:spcAft>
                          <a:spcPts val="0"/>
                        </a:spcAft>
                        <a:buNone/>
                      </a:pPr>
                      <a:r>
                        <a:rPr lang="en-US" sz="1800"/>
                        <a:t>GLONASS (Russia)</a:t>
                      </a:r>
                      <a:endParaRPr/>
                    </a:p>
                  </a:txBody>
                  <a:tcPr marL="91450" marR="91450" marT="45725" marB="45725"/>
                </a:tc>
                <a:extLst>
                  <a:ext uri="{0D108BD9-81ED-4DB2-BD59-A6C34878D82A}">
                    <a16:rowId xmlns:a16="http://schemas.microsoft.com/office/drawing/2014/main" val="10002"/>
                  </a:ext>
                </a:extLst>
              </a:tr>
              <a:tr h="719850">
                <a:tc>
                  <a:txBody>
                    <a:bodyPr/>
                    <a:lstStyle/>
                    <a:p>
                      <a:pPr marL="0" marR="0" lvl="0" indent="0" algn="l" rtl="0">
                        <a:spcBef>
                          <a:spcPts val="0"/>
                        </a:spcBef>
                        <a:spcAft>
                          <a:spcPts val="0"/>
                        </a:spcAft>
                        <a:buNone/>
                      </a:pPr>
                      <a:r>
                        <a:rPr lang="en-US" sz="1800"/>
                        <a:t>BDC</a:t>
                      </a:r>
                      <a:endParaRPr/>
                    </a:p>
                  </a:txBody>
                  <a:tcPr marL="91450" marR="91450" marT="45725" marB="45725"/>
                </a:tc>
                <a:tc>
                  <a:txBody>
                    <a:bodyPr/>
                    <a:lstStyle/>
                    <a:p>
                      <a:pPr marL="0" marR="0" lvl="0" indent="0" algn="l" rtl="0">
                        <a:spcBef>
                          <a:spcPts val="0"/>
                        </a:spcBef>
                        <a:spcAft>
                          <a:spcPts val="0"/>
                        </a:spcAft>
                        <a:buNone/>
                      </a:pPr>
                      <a:r>
                        <a:rPr lang="en-US" sz="1800"/>
                        <a:t>BeiDou-2 (China)</a:t>
                      </a:r>
                      <a:endParaRPr/>
                    </a:p>
                  </a:txBody>
                  <a:tcPr marL="91450" marR="91450" marT="45725" marB="45725"/>
                </a:tc>
                <a:extLst>
                  <a:ext uri="{0D108BD9-81ED-4DB2-BD59-A6C34878D82A}">
                    <a16:rowId xmlns:a16="http://schemas.microsoft.com/office/drawing/2014/main" val="10003"/>
                  </a:ext>
                </a:extLst>
              </a:tr>
              <a:tr h="719850">
                <a:tc>
                  <a:txBody>
                    <a:bodyPr/>
                    <a:lstStyle/>
                    <a:p>
                      <a:pPr marL="0" marR="0" lvl="0" indent="0" algn="l" rtl="0">
                        <a:spcBef>
                          <a:spcPts val="0"/>
                        </a:spcBef>
                        <a:spcAft>
                          <a:spcPts val="0"/>
                        </a:spcAft>
                        <a:buNone/>
                      </a:pPr>
                      <a:r>
                        <a:rPr lang="en-US" sz="1800"/>
                        <a:t>GTRF</a:t>
                      </a:r>
                      <a:endParaRPr/>
                    </a:p>
                  </a:txBody>
                  <a:tcPr marL="91450" marR="91450" marT="45725" marB="45725"/>
                </a:tc>
                <a:tc>
                  <a:txBody>
                    <a:bodyPr/>
                    <a:lstStyle/>
                    <a:p>
                      <a:pPr marL="0" marR="0" lvl="0" indent="0" algn="l" rtl="0">
                        <a:spcBef>
                          <a:spcPts val="0"/>
                        </a:spcBef>
                        <a:spcAft>
                          <a:spcPts val="0"/>
                        </a:spcAft>
                        <a:buNone/>
                      </a:pPr>
                      <a:r>
                        <a:rPr lang="en-US" sz="1800"/>
                        <a:t>Galileo    (EU)</a:t>
                      </a:r>
                      <a:endParaRPr/>
                    </a:p>
                  </a:txBody>
                  <a:tcPr marL="91450" marR="91450" marT="45725" marB="45725"/>
                </a:tc>
                <a:extLst>
                  <a:ext uri="{0D108BD9-81ED-4DB2-BD59-A6C34878D82A}">
                    <a16:rowId xmlns:a16="http://schemas.microsoft.com/office/drawing/2014/main" val="10004"/>
                  </a:ext>
                </a:extLst>
              </a:tr>
              <a:tr h="3599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NavIC/IRNSS (India)</a:t>
                      </a:r>
                      <a:endParaRPr/>
                    </a:p>
                  </a:txBody>
                  <a:tcPr marL="91450" marR="91450" marT="45725" marB="45725"/>
                </a:tc>
                <a:extLst>
                  <a:ext uri="{0D108BD9-81ED-4DB2-BD59-A6C34878D82A}">
                    <a16:rowId xmlns:a16="http://schemas.microsoft.com/office/drawing/2014/main" val="10005"/>
                  </a:ext>
                </a:extLst>
              </a:tr>
              <a:tr h="359925">
                <a:tc>
                  <a:txBody>
                    <a:bodyPr/>
                    <a:lstStyle/>
                    <a:p>
                      <a:pPr marL="0" marR="0" lvl="0" indent="0" algn="l" rtl="0">
                        <a:spcBef>
                          <a:spcPts val="0"/>
                        </a:spcBef>
                        <a:spcAft>
                          <a:spcPts val="0"/>
                        </a:spcAft>
                        <a:buNone/>
                      </a:pPr>
                      <a:r>
                        <a:rPr lang="en-US" sz="1800"/>
                        <a:t>JGS</a:t>
                      </a:r>
                      <a:endParaRPr/>
                    </a:p>
                  </a:txBody>
                  <a:tcPr marL="91450" marR="91450" marT="45725" marB="45725"/>
                </a:tc>
                <a:tc>
                  <a:txBody>
                    <a:bodyPr/>
                    <a:lstStyle/>
                    <a:p>
                      <a:pPr marL="0" marR="0" lvl="0" indent="0" algn="l" rtl="0">
                        <a:spcBef>
                          <a:spcPts val="0"/>
                        </a:spcBef>
                        <a:spcAft>
                          <a:spcPts val="0"/>
                        </a:spcAft>
                        <a:buNone/>
                      </a:pPr>
                      <a:r>
                        <a:rPr lang="en-US" sz="1800"/>
                        <a:t>QZSS   (Japan)</a:t>
                      </a:r>
                      <a:endParaRPr/>
                    </a:p>
                  </a:txBody>
                  <a:tcPr marL="91450" marR="91450" marT="45725" marB="45725"/>
                </a:tc>
                <a:extLst>
                  <a:ext uri="{0D108BD9-81ED-4DB2-BD59-A6C34878D82A}">
                    <a16:rowId xmlns:a16="http://schemas.microsoft.com/office/drawing/2014/main" val="10006"/>
                  </a:ext>
                </a:extLst>
              </a:tr>
            </a:tbl>
          </a:graphicData>
        </a:graphic>
      </p:graphicFrame>
      <p:sp>
        <p:nvSpPr>
          <p:cNvPr id="178" name="Google Shape;178;p7"/>
          <p:cNvSpPr/>
          <p:nvPr/>
        </p:nvSpPr>
        <p:spPr>
          <a:xfrm rot="10800000">
            <a:off x="3011233" y="3547929"/>
            <a:ext cx="581850" cy="348391"/>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52C948BE-9FD1-4708-A581-D9D77BC39D01}"/>
              </a:ext>
            </a:extLst>
          </p:cNvPr>
          <p:cNvSpPr txBox="1"/>
          <p:nvPr/>
        </p:nvSpPr>
        <p:spPr>
          <a:xfrm>
            <a:off x="6998247" y="6389141"/>
            <a:ext cx="3680816" cy="307777"/>
          </a:xfrm>
          <a:prstGeom prst="rect">
            <a:avLst/>
          </a:prstGeom>
          <a:noFill/>
        </p:spPr>
        <p:txBody>
          <a:bodyPr wrap="none" rtlCol="0">
            <a:spAutoFit/>
          </a:bodyPr>
          <a:lstStyle/>
          <a:p>
            <a:r>
              <a:rPr lang="en-US" i="1" dirty="0"/>
              <a:t>Courtesy Stephen </a:t>
            </a:r>
            <a:r>
              <a:rPr lang="en-US" i="1" dirty="0" err="1"/>
              <a:t>Merkowitz</a:t>
            </a:r>
            <a:r>
              <a:rPr lang="en-US" i="1" dirty="0"/>
              <a:t> (NASA GSFC)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5"/>
          <p:cNvPicPr preferRelativeResize="0"/>
          <p:nvPr/>
        </p:nvPicPr>
        <p:blipFill rotWithShape="1">
          <a:blip r:embed="rId3">
            <a:alphaModFix/>
          </a:blip>
          <a:srcRect/>
          <a:stretch/>
        </p:blipFill>
        <p:spPr>
          <a:xfrm>
            <a:off x="3276600" y="609600"/>
            <a:ext cx="8361997" cy="6148929"/>
          </a:xfrm>
          <a:prstGeom prst="rect">
            <a:avLst/>
          </a:prstGeom>
          <a:noFill/>
          <a:ln>
            <a:noFill/>
          </a:ln>
        </p:spPr>
      </p:pic>
      <p:pic>
        <p:nvPicPr>
          <p:cNvPr id="3" name="Google Shape;174;p4" descr="12-layers">
            <a:extLst>
              <a:ext uri="{FF2B5EF4-FFF2-40B4-BE49-F238E27FC236}">
                <a16:creationId xmlns:a16="http://schemas.microsoft.com/office/drawing/2014/main" id="{51625A06-E8B3-4D56-8DF4-67F1EDA1C4CF}"/>
              </a:ext>
            </a:extLst>
          </p:cNvPr>
          <p:cNvPicPr preferRelativeResize="0">
            <a:picLocks/>
          </p:cNvPicPr>
          <p:nvPr/>
        </p:nvPicPr>
        <p:blipFill rotWithShape="1">
          <a:blip r:embed="rId4">
            <a:alphaModFix/>
          </a:blip>
          <a:srcRect/>
          <a:stretch/>
        </p:blipFill>
        <p:spPr>
          <a:xfrm>
            <a:off x="276640" y="905161"/>
            <a:ext cx="2857500" cy="5372101"/>
          </a:xfrm>
          <a:prstGeom prst="rect">
            <a:avLst/>
          </a:prstGeom>
          <a:noFill/>
          <a:ln>
            <a:noFill/>
          </a:ln>
        </p:spPr>
      </p:pic>
      <p:sp>
        <p:nvSpPr>
          <p:cNvPr id="2" name="TextBox 1">
            <a:extLst>
              <a:ext uri="{FF2B5EF4-FFF2-40B4-BE49-F238E27FC236}">
                <a16:creationId xmlns:a16="http://schemas.microsoft.com/office/drawing/2014/main" id="{5675F463-F38D-4173-8B94-1BF820A36417}"/>
              </a:ext>
            </a:extLst>
          </p:cNvPr>
          <p:cNvSpPr txBox="1"/>
          <p:nvPr/>
        </p:nvSpPr>
        <p:spPr>
          <a:xfrm>
            <a:off x="665015" y="609600"/>
            <a:ext cx="1980029" cy="369332"/>
          </a:xfrm>
          <a:prstGeom prst="rect">
            <a:avLst/>
          </a:prstGeom>
          <a:noFill/>
        </p:spPr>
        <p:txBody>
          <a:bodyPr wrap="none" rtlCol="0">
            <a:spAutoFit/>
          </a:bodyPr>
          <a:lstStyle/>
          <a:p>
            <a:r>
              <a:rPr lang="en-US" sz="1800" b="1" dirty="0">
                <a:solidFill>
                  <a:srgbClr val="002060"/>
                </a:solidFill>
              </a:rPr>
              <a:t>GEOPLATFORM</a:t>
            </a:r>
          </a:p>
        </p:txBody>
      </p:sp>
      <p:sp>
        <p:nvSpPr>
          <p:cNvPr id="4" name="TextBox 3">
            <a:extLst>
              <a:ext uri="{FF2B5EF4-FFF2-40B4-BE49-F238E27FC236}">
                <a16:creationId xmlns:a16="http://schemas.microsoft.com/office/drawing/2014/main" id="{BF77625E-5BCB-42C1-8AA0-F36F4A1B3AA6}"/>
              </a:ext>
            </a:extLst>
          </p:cNvPr>
          <p:cNvSpPr txBox="1"/>
          <p:nvPr/>
        </p:nvSpPr>
        <p:spPr>
          <a:xfrm>
            <a:off x="9027350" y="794266"/>
            <a:ext cx="2845651" cy="1015663"/>
          </a:xfrm>
          <a:prstGeom prst="rect">
            <a:avLst/>
          </a:prstGeom>
          <a:noFill/>
        </p:spPr>
        <p:txBody>
          <a:bodyPr wrap="none" rtlCol="0">
            <a:spAutoFit/>
          </a:bodyPr>
          <a:lstStyle/>
          <a:p>
            <a:r>
              <a:rPr lang="en-US" sz="1200" dirty="0"/>
              <a:t>ISO/TC 211/WG 10 </a:t>
            </a:r>
          </a:p>
          <a:p>
            <a:r>
              <a:rPr lang="en-US" sz="1200" dirty="0"/>
              <a:t>"Ubiquitous public access"</a:t>
            </a:r>
          </a:p>
          <a:p>
            <a:r>
              <a:rPr lang="en-US" sz="1200" dirty="0"/>
              <a:t>Convenorship: KATS</a:t>
            </a:r>
          </a:p>
          <a:p>
            <a:r>
              <a:rPr lang="en-US" sz="1200" dirty="0"/>
              <a:t>Convenor: Hong Sang-Ki Professor</a:t>
            </a:r>
          </a:p>
          <a:p>
            <a:r>
              <a:rPr lang="en-US" sz="1200" dirty="0"/>
              <a:t>Meeting: Vienna (Austria) 10 May 2022</a:t>
            </a:r>
          </a:p>
        </p:txBody>
      </p:sp>
      <p:sp>
        <p:nvSpPr>
          <p:cNvPr id="5" name="TextBox 4">
            <a:extLst>
              <a:ext uri="{FF2B5EF4-FFF2-40B4-BE49-F238E27FC236}">
                <a16:creationId xmlns:a16="http://schemas.microsoft.com/office/drawing/2014/main" id="{1543B09C-0C57-4DB8-BF32-58C8654582A6}"/>
              </a:ext>
            </a:extLst>
          </p:cNvPr>
          <p:cNvSpPr txBox="1"/>
          <p:nvPr/>
        </p:nvSpPr>
        <p:spPr>
          <a:xfrm>
            <a:off x="276640" y="6188373"/>
            <a:ext cx="2720617" cy="523220"/>
          </a:xfrm>
          <a:prstGeom prst="rect">
            <a:avLst/>
          </a:prstGeom>
          <a:noFill/>
        </p:spPr>
        <p:txBody>
          <a:bodyPr wrap="none" rtlCol="0">
            <a:spAutoFit/>
          </a:bodyPr>
          <a:lstStyle/>
          <a:p>
            <a:r>
              <a:rPr lang="en-US" dirty="0"/>
              <a:t>F.A.I.R. – Findable, Accessible,</a:t>
            </a:r>
          </a:p>
          <a:p>
            <a:r>
              <a:rPr lang="en-US" dirty="0"/>
              <a:t>           </a:t>
            </a:r>
            <a:r>
              <a:rPr lang="en-US" b="1" dirty="0">
                <a:solidFill>
                  <a:srgbClr val="FF0000"/>
                </a:solidFill>
                <a:highlight>
                  <a:srgbClr val="FFFF00"/>
                </a:highlight>
              </a:rPr>
              <a:t>Interoperable</a:t>
            </a:r>
            <a:r>
              <a:rPr lang="en-US" dirty="0"/>
              <a:t>, Reusable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BD7497-3319-472C-92A7-FCC742EB0240}"/>
              </a:ext>
            </a:extLst>
          </p:cNvPr>
          <p:cNvSpPr>
            <a:spLocks noGrp="1"/>
          </p:cNvSpPr>
          <p:nvPr>
            <p:ph type="title"/>
          </p:nvPr>
        </p:nvSpPr>
        <p:spPr/>
        <p:txBody>
          <a:bodyPr/>
          <a:lstStyle/>
          <a:p>
            <a:r>
              <a:rPr lang="en-US" dirty="0"/>
              <a:t>Closing Thoughts</a:t>
            </a:r>
          </a:p>
        </p:txBody>
      </p:sp>
      <p:sp>
        <p:nvSpPr>
          <p:cNvPr id="4" name="Text Placeholder 3">
            <a:extLst>
              <a:ext uri="{FF2B5EF4-FFF2-40B4-BE49-F238E27FC236}">
                <a16:creationId xmlns:a16="http://schemas.microsoft.com/office/drawing/2014/main" id="{F25D53AA-D4A9-4C43-A2D5-852F3EE96163}"/>
              </a:ext>
            </a:extLst>
          </p:cNvPr>
          <p:cNvSpPr>
            <a:spLocks noGrp="1"/>
          </p:cNvSpPr>
          <p:nvPr>
            <p:ph type="body" idx="1"/>
          </p:nvPr>
        </p:nvSpPr>
        <p:spPr/>
        <p:txBody>
          <a:bodyPr/>
          <a:lstStyle/>
          <a:p>
            <a:r>
              <a:rPr lang="en-US" dirty="0"/>
              <a:t>The modernized NSRS will more closely align to the ITRS</a:t>
            </a:r>
          </a:p>
          <a:p>
            <a:pPr lvl="1"/>
            <a:r>
              <a:rPr lang="en-US" sz="2800" dirty="0"/>
              <a:t>2015 UN resolution on Global Geodetic Reference Frame</a:t>
            </a:r>
          </a:p>
          <a:p>
            <a:pPr lvl="1"/>
            <a:r>
              <a:rPr lang="en-US" sz="2800" dirty="0"/>
              <a:t>2023 UN-GGIM-Americas resolution on adoption of SIRGAS/ITRS</a:t>
            </a:r>
          </a:p>
          <a:p>
            <a:pPr lvl="1"/>
            <a:r>
              <a:rPr lang="en-US" dirty="0"/>
              <a:t>The NSRS will be tied regionally to SIRGAS and globally to the ITRS</a:t>
            </a:r>
          </a:p>
          <a:p>
            <a:r>
              <a:rPr lang="en-US" sz="3200" dirty="0"/>
              <a:t>Support for NSRS visibility in planning </a:t>
            </a:r>
            <a:r>
              <a:rPr lang="en-US" dirty="0"/>
              <a:t>and policy </a:t>
            </a:r>
            <a:r>
              <a:rPr lang="en-US" sz="3200" dirty="0"/>
              <a:t>documents </a:t>
            </a:r>
          </a:p>
          <a:p>
            <a:pPr lvl="1"/>
            <a:r>
              <a:rPr lang="en-US" dirty="0"/>
              <a:t>NSDI Strat./</a:t>
            </a:r>
            <a:r>
              <a:rPr lang="en-US" dirty="0" err="1"/>
              <a:t>Impl</a:t>
            </a:r>
            <a:r>
              <a:rPr lang="en-US" dirty="0"/>
              <a:t>. Plans, OMB Circ. A-16 rev., Agency Strat. Plans </a:t>
            </a:r>
          </a:p>
          <a:p>
            <a:pPr lvl="1"/>
            <a:r>
              <a:rPr lang="en-US" dirty="0"/>
              <a:t>Geodetic Control is not just a NOAA data set – it underpins </a:t>
            </a:r>
            <a:r>
              <a:rPr lang="en-US" u="sng" dirty="0"/>
              <a:t>all</a:t>
            </a:r>
            <a:r>
              <a:rPr lang="en-US" dirty="0"/>
              <a:t> data</a:t>
            </a:r>
          </a:p>
          <a:p>
            <a:r>
              <a:rPr lang="en-US" dirty="0"/>
              <a:t>Look at your data and think about what you’ll need to migrate </a:t>
            </a:r>
          </a:p>
          <a:p>
            <a:endParaRPr lang="en-US" sz="3200" dirty="0"/>
          </a:p>
          <a:p>
            <a:endParaRPr lang="en-US" dirty="0"/>
          </a:p>
        </p:txBody>
      </p:sp>
    </p:spTree>
    <p:extLst>
      <p:ext uri="{BB962C8B-B14F-4D97-AF65-F5344CB8AC3E}">
        <p14:creationId xmlns:p14="http://schemas.microsoft.com/office/powerpoint/2010/main" val="147844027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2003</Words>
  <Application>Microsoft Office PowerPoint</Application>
  <PresentationFormat>Widescreen</PresentationFormat>
  <Paragraphs>201</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Geodetic Control Theme Update: The “GEO” in Geospatial</vt:lpstr>
      <vt:lpstr>The Federal Geodetic Control Subcommittee</vt:lpstr>
      <vt:lpstr>Geodetic Control Theme and NGDAs</vt:lpstr>
      <vt:lpstr>Mission of the National Geodetic Survey</vt:lpstr>
      <vt:lpstr>Basis for Usage of the NSRS How did we get here and where are we going?</vt:lpstr>
      <vt:lpstr>Standards</vt:lpstr>
      <vt:lpstr>The Geodetic Measurement System =&gt; ITRS</vt:lpstr>
      <vt:lpstr>PowerPoint Presentation</vt:lpstr>
      <vt:lpstr>Closing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Geodetic Control Theme Update: The “GEO” in Geospatial</dc:title>
  <dc:creator>Galen.Scott</dc:creator>
  <cp:lastModifiedBy>Dan Roman</cp:lastModifiedBy>
  <cp:revision>26</cp:revision>
  <dcterms:created xsi:type="dcterms:W3CDTF">2009-10-22T15:32:12Z</dcterms:created>
  <dcterms:modified xsi:type="dcterms:W3CDTF">2024-02-06T17:49:12Z</dcterms:modified>
</cp:coreProperties>
</file>