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5328">
          <p15:clr>
            <a:srgbClr val="A4A3A4"/>
          </p15:clr>
        </p15:guide>
        <p15:guide id="4" pos="360">
          <p15:clr>
            <a:srgbClr val="A4A3A4"/>
          </p15:clr>
        </p15:guide>
        <p15:guide id="5" orient="horz" pos="492">
          <p15:clr>
            <a:srgbClr val="A4A3A4"/>
          </p15:clr>
        </p15:guide>
        <p15:guide id="6" orient="horz" pos="2772">
          <p15:clr>
            <a:srgbClr val="A4A3A4"/>
          </p15:clr>
        </p15:guide>
      </p15:sldGuideLst>
    </p:ext>
    <p:ext uri="GoogleSlidesCustomDataVersion2">
      <go:slidesCustomData xmlns:go="http://customooxmlschemas.google.com/" r:id="rId20" roundtripDataSignature="AMtx7mgInLyqiJDzl/7DD+Fj0M5Ad+BhW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94C420F-C737-49BB-A630-A64E46B366A0}">
  <a:tblStyle styleId="{094C420F-C737-49BB-A630-A64E46B366A0}"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5328"/>
        <p:guide pos="360"/>
        <p:guide pos="492" orient="horz"/>
        <p:guide pos="2772" orient="horz"/>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 name="Google Shape;9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Welcome</a:t>
            </a:r>
            <a:endParaRPr/>
          </a:p>
          <a:p>
            <a:pPr indent="0" lvl="0" marL="0" rtl="0" algn="l">
              <a:spcBef>
                <a:spcPts val="0"/>
              </a:spcBef>
              <a:spcAft>
                <a:spcPts val="0"/>
              </a:spcAft>
              <a:buNone/>
            </a:pPr>
            <a:r>
              <a:rPr lang="en-US"/>
              <a:t> </a:t>
            </a:r>
            <a:endParaRPr/>
          </a:p>
          <a:p>
            <a:pPr indent="0" lvl="0" marL="0" rtl="0" algn="l">
              <a:spcBef>
                <a:spcPts val="0"/>
              </a:spcBef>
              <a:spcAft>
                <a:spcPts val="0"/>
              </a:spcAft>
              <a:buNone/>
            </a:pPr>
            <a:r>
              <a:rPr lang="en-US"/>
              <a:t>Introduce myself and Brian and Galen as co-secretariats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Last met 2. 2022</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Go over agenda, roll call, and a few updates on NGS activities</a:t>
            </a:r>
            <a:endParaRPr/>
          </a:p>
          <a:p>
            <a:pPr indent="0" lvl="0" marL="0" rtl="0" algn="l">
              <a:spcBef>
                <a:spcPts val="0"/>
              </a:spcBef>
              <a:spcAft>
                <a:spcPts val="0"/>
              </a:spcAft>
              <a:buNone/>
            </a:pPr>
            <a:r>
              <a:t/>
            </a:r>
            <a:endParaRPr/>
          </a:p>
        </p:txBody>
      </p:sp>
      <p:sp>
        <p:nvSpPr>
          <p:cNvPr id="91" name="Google Shape;9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2b608bf6e5c_2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b608bf6e5c_2_2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b46c7dd11e_0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2b46c7dd11e_0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rPr lang="en-US"/>
              <a:t>GeoWeek is the </a:t>
            </a:r>
            <a:r>
              <a:rPr lang="en-US"/>
              <a:t>largest</a:t>
            </a:r>
            <a:r>
              <a:rPr lang="en-US"/>
              <a:t> </a:t>
            </a:r>
            <a:r>
              <a:rPr lang="en-US"/>
              <a:t>geospatial</a:t>
            </a:r>
            <a:r>
              <a:rPr lang="en-US"/>
              <a:t> conference in the world</a:t>
            </a:r>
            <a:endParaRPr/>
          </a:p>
          <a:p>
            <a:pPr indent="0" lvl="0" marL="0" rtl="0" algn="l">
              <a:spcBef>
                <a:spcPts val="0"/>
              </a:spcBef>
              <a:spcAft>
                <a:spcPts val="0"/>
              </a:spcAft>
              <a:buClr>
                <a:schemeClr val="dk1"/>
              </a:buClr>
              <a:buSzPts val="1200"/>
              <a:buFont typeface="Arial"/>
              <a:buNone/>
            </a:pPr>
            <a:r>
              <a:rPr lang="en-US"/>
              <a:t>Hydrographic Services review Panel - NGS Federal Advisory Committee - Public Meeting</a:t>
            </a:r>
            <a:endParaRPr/>
          </a:p>
          <a:p>
            <a:pPr indent="0" lvl="0" marL="0" rtl="0" algn="l">
              <a:spcBef>
                <a:spcPts val="0"/>
              </a:spcBef>
              <a:spcAft>
                <a:spcPts val="0"/>
              </a:spcAft>
              <a:buClr>
                <a:schemeClr val="dk1"/>
              </a:buClr>
              <a:buSzPts val="1200"/>
              <a:buFont typeface="Arial"/>
              <a:buNone/>
            </a:pPr>
            <a:r>
              <a:rPr lang="en-US"/>
              <a:t>National Science Teaching Association Workshop for Teachers - GPS Trilateration </a:t>
            </a:r>
            <a:r>
              <a:rPr lang="en-US"/>
              <a:t>exercise</a:t>
            </a:r>
            <a:endParaRPr/>
          </a:p>
          <a:p>
            <a:pPr indent="0" lvl="0" marL="0" rtl="0" algn="l">
              <a:spcBef>
                <a:spcPts val="0"/>
              </a:spcBef>
              <a:spcAft>
                <a:spcPts val="0"/>
              </a:spcAft>
              <a:buClr>
                <a:schemeClr val="dk1"/>
              </a:buClr>
              <a:buSzPts val="1200"/>
              <a:buFont typeface="Arial"/>
              <a:buNone/>
            </a:pPr>
            <a:r>
              <a:rPr lang="en-US"/>
              <a:t>NSGIC - National States </a:t>
            </a:r>
            <a:r>
              <a:rPr lang="en-US"/>
              <a:t>Geospatial</a:t>
            </a:r>
            <a:r>
              <a:rPr lang="en-US"/>
              <a:t> Information Council - Meeting of States Geospatial information Officers</a:t>
            </a:r>
            <a:endParaRPr/>
          </a:p>
          <a:p>
            <a:pPr indent="0" lvl="0" marL="0" rtl="0" algn="l">
              <a:spcBef>
                <a:spcPts val="0"/>
              </a:spcBef>
              <a:spcAft>
                <a:spcPts val="0"/>
              </a:spcAft>
              <a:buClr>
                <a:schemeClr val="dk1"/>
              </a:buClr>
              <a:buSzPts val="1200"/>
              <a:buFont typeface="Arial"/>
              <a:buNone/>
            </a:pPr>
            <a:r>
              <a:rPr lang="en-US"/>
              <a:t>UESI / ASCE - Utility Engineering and Surveying Institute of American Society of Civil Engineers Doing a half-day session and lunch session with geospatial modeling grant recipients</a:t>
            </a:r>
            <a:endParaRPr/>
          </a:p>
        </p:txBody>
      </p:sp>
      <p:sp>
        <p:nvSpPr>
          <p:cNvPr id="206" name="Google Shape;206;g2b46c7dd11e_0_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b608bf6e5c_2_3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b608bf6e5c_2_3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2b608bf6e5c_2_3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2" name="Google Shape;22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Fixed Reference Station Work Group – John Galetzka</a:t>
            </a:r>
            <a:endParaRPr/>
          </a:p>
          <a:p>
            <a:pPr indent="0" lvl="0" marL="0" rtl="0" algn="l">
              <a:spcBef>
                <a:spcPts val="0"/>
              </a:spcBef>
              <a:spcAft>
                <a:spcPts val="0"/>
              </a:spcAft>
              <a:buNone/>
            </a:pPr>
            <a:r>
              <a:rPr lang="en-US"/>
              <a:t>Instrument Work Group - Kendall Fancher</a:t>
            </a:r>
            <a:endParaRPr/>
          </a:p>
          <a:p>
            <a:pPr indent="0" lvl="0" marL="0" rtl="0" algn="l">
              <a:spcBef>
                <a:spcPts val="0"/>
              </a:spcBef>
              <a:spcAft>
                <a:spcPts val="0"/>
              </a:spcAft>
              <a:buNone/>
            </a:pPr>
            <a:r>
              <a:rPr lang="en-US"/>
              <a:t>Methodology Work Group - Joe Evjen</a:t>
            </a:r>
            <a:endParaRPr/>
          </a:p>
          <a:p>
            <a:pPr indent="0" lvl="0" marL="0" rtl="0" algn="l">
              <a:spcBef>
                <a:spcPts val="0"/>
              </a:spcBef>
              <a:spcAft>
                <a:spcPts val="0"/>
              </a:spcAft>
              <a:buNone/>
            </a:pPr>
            <a:r>
              <a:rPr lang="en-US"/>
              <a:t>Spectrum Work Group - Larry Hothem</a:t>
            </a:r>
            <a:endParaRPr/>
          </a:p>
          <a:p>
            <a:pPr indent="0" lvl="0" marL="0" rtl="0" algn="l">
              <a:spcBef>
                <a:spcPts val="0"/>
              </a:spcBef>
              <a:spcAft>
                <a:spcPts val="0"/>
              </a:spcAft>
              <a:buNone/>
            </a:pPr>
            <a:r>
              <a:rPr lang="en-US"/>
              <a:t>Vert.Ref.Sys. Work Group - Dru Smith</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23" name="Google Shape;223;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First presentation by Dru Smith, NSRS modernization manager, will begin with a brief refresher on the the NSRS and the modernization effort. </a:t>
            </a:r>
            <a:endParaRPr/>
          </a:p>
        </p:txBody>
      </p:sp>
      <p:sp>
        <p:nvSpPr>
          <p:cNvPr id="98" name="Google Shape;9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Brian/Galen - Please advise on how you would like to capture participants and their roles/agencies/organization. </a:t>
            </a:r>
            <a:endParaRPr/>
          </a:p>
        </p:txBody>
      </p:sp>
      <p:sp>
        <p:nvSpPr>
          <p:cNvPr id="106" name="Google Shape;10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efeff9f41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1efeff9f410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t/>
            </a:r>
            <a:endParaRPr/>
          </a:p>
        </p:txBody>
      </p:sp>
      <p:sp>
        <p:nvSpPr>
          <p:cNvPr id="115" name="Google Shape;115;g1efeff9f410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Arial"/>
              <a:buNone/>
            </a:pPr>
            <a:r>
              <a:t/>
            </a:r>
            <a:endParaRPr/>
          </a:p>
        </p:txBody>
      </p:sp>
      <p:sp>
        <p:nvSpPr>
          <p:cNvPr id="123" name="Google Shape;12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Slide used in 2023 FGCS meeting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Due to lack of investment in geodetic education, the U.S. is on the verge of being permanently eclipsed in geodesy by countries like China, Germany and Japan. The lack of available trained geodesists threatens our national security and poses major risks to an economy that is strongly tied to the geospatial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NGS supports professional development and education in geodetic sciences and encourages the geospatial, satellite, and defense industries to do the same and amplify the crisis in geodesy to raise awareness and communicate the impacts to the US economy.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Communicate the crucial need for professional geodetic talent and the necessary academic geodetic science programs to develop the talent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Geospatial Modeling Grant opportunity (coming soon) </a:t>
            </a:r>
            <a:endParaRPr/>
          </a:p>
          <a:p>
            <a:pPr indent="0" lvl="0" marL="0" rtl="0" algn="l">
              <a:spcBef>
                <a:spcPts val="0"/>
              </a:spcBef>
              <a:spcAft>
                <a:spcPts val="0"/>
              </a:spcAft>
              <a:buNone/>
            </a:pPr>
            <a:r>
              <a:rPr lang="en-US"/>
              <a:t>To modernize and improve the NSRS and address emerging research problems in the field of geodesy.</a:t>
            </a:r>
            <a:endParaRPr/>
          </a:p>
          <a:p>
            <a:pPr indent="0" lvl="0" marL="0" rtl="0" algn="l">
              <a:spcBef>
                <a:spcPts val="0"/>
              </a:spcBef>
              <a:spcAft>
                <a:spcPts val="0"/>
              </a:spcAft>
              <a:buNone/>
            </a:pPr>
            <a:r>
              <a:rPr lang="en-US"/>
              <a:t>To support a Geodesy Community of Practice in collaboration with federal and nonfederal stakeholders to address the nationwide deficiency of geodesists and improve the coordination and use of geospatial data.</a:t>
            </a:r>
            <a:endParaRPr/>
          </a:p>
          <a:p>
            <a:pPr indent="0" lvl="0" marL="0" rtl="0" algn="l">
              <a:spcBef>
                <a:spcPts val="0"/>
              </a:spcBef>
              <a:spcAft>
                <a:spcPts val="0"/>
              </a:spcAft>
              <a:buNone/>
            </a:pPr>
            <a:r>
              <a:t/>
            </a:r>
            <a:endParaRPr/>
          </a:p>
        </p:txBody>
      </p:sp>
      <p:sp>
        <p:nvSpPr>
          <p:cNvPr id="132" name="Google Shape;13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b608bf6e5c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b608bf6e5c_2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b608bf6e5c_2_1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g2b608bf6e5c_2_1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b608bf6e5c_2_1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9" name="Google Shape;169;g2b608bf6e5c_2_1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1"/>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0"/>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1"/>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1"/>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sp>
        <p:nvSpPr>
          <p:cNvPr id="85" name="Google Shape;85;g2b608bf6e5c_2_86"/>
          <p:cNvSpPr txBox="1"/>
          <p:nvPr>
            <p:ph type="title"/>
          </p:nvPr>
        </p:nvSpPr>
        <p:spPr>
          <a:xfrm>
            <a:off x="311700" y="445025"/>
            <a:ext cx="8520600" cy="572700"/>
          </a:xfrm>
          <a:prstGeom prst="rect">
            <a:avLst/>
          </a:prstGeom>
        </p:spPr>
        <p:txBody>
          <a:bodyPr anchorCtr="0" anchor="ctr" bIns="45700" lIns="91425" spcFirstLastPara="1" rIns="91425" wrap="square" tIns="45700">
            <a:normAutofit/>
          </a:bodyPr>
          <a:lstStyle>
            <a:lvl1pPr lvl="0" rtl="0">
              <a:spcBef>
                <a:spcPts val="0"/>
              </a:spcBef>
              <a:spcAft>
                <a:spcPts val="0"/>
              </a:spcAft>
              <a:buSzPts val="4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6" name="Google Shape;86;g2b608bf6e5c_2_86"/>
          <p:cNvSpPr txBox="1"/>
          <p:nvPr>
            <p:ph idx="1" type="body"/>
          </p:nvPr>
        </p:nvSpPr>
        <p:spPr>
          <a:xfrm>
            <a:off x="311700" y="1152475"/>
            <a:ext cx="8520600" cy="3416400"/>
          </a:xfrm>
          <a:prstGeom prst="rect">
            <a:avLst/>
          </a:prstGeom>
        </p:spPr>
        <p:txBody>
          <a:bodyPr anchorCtr="0" anchor="t" bIns="45700" lIns="91425" spcFirstLastPara="1" rIns="91425" wrap="square" tIns="45700">
            <a:normAutofit/>
          </a:bodyPr>
          <a:lstStyle>
            <a:lvl1pPr indent="-431800" lvl="0" marL="457200" rtl="0">
              <a:spcBef>
                <a:spcPts val="640"/>
              </a:spcBef>
              <a:spcAft>
                <a:spcPts val="0"/>
              </a:spcAft>
              <a:buSzPts val="3200"/>
              <a:buChar char="•"/>
              <a:defRPr/>
            </a:lvl1pPr>
            <a:lvl2pPr indent="-406400" lvl="1" marL="914400" rtl="0">
              <a:spcBef>
                <a:spcPts val="560"/>
              </a:spcBef>
              <a:spcAft>
                <a:spcPts val="0"/>
              </a:spcAft>
              <a:buSzPts val="2800"/>
              <a:buChar char="–"/>
              <a:defRPr/>
            </a:lvl2pPr>
            <a:lvl3pPr indent="-381000" lvl="2" marL="1371600" rtl="0">
              <a:spcBef>
                <a:spcPts val="480"/>
              </a:spcBef>
              <a:spcAft>
                <a:spcPts val="0"/>
              </a:spcAft>
              <a:buSzPts val="2400"/>
              <a:buChar char="•"/>
              <a:defRPr/>
            </a:lvl3pPr>
            <a:lvl4pPr indent="-355600" lvl="3" marL="1828800" rtl="0">
              <a:spcBef>
                <a:spcPts val="400"/>
              </a:spcBef>
              <a:spcAft>
                <a:spcPts val="0"/>
              </a:spcAft>
              <a:buSzPts val="2000"/>
              <a:buChar char="–"/>
              <a:defRPr/>
            </a:lvl4pPr>
            <a:lvl5pPr indent="-355600" lvl="4" marL="2286000" rtl="0">
              <a:spcBef>
                <a:spcPts val="400"/>
              </a:spcBef>
              <a:spcAft>
                <a:spcPts val="0"/>
              </a:spcAft>
              <a:buSzPts val="2000"/>
              <a:buChar char="»"/>
              <a:defRPr/>
            </a:lvl5pPr>
            <a:lvl6pPr indent="-355600" lvl="5" marL="2743200" rtl="0">
              <a:spcBef>
                <a:spcPts val="400"/>
              </a:spcBef>
              <a:spcAft>
                <a:spcPts val="0"/>
              </a:spcAft>
              <a:buSzPts val="2000"/>
              <a:buChar char="•"/>
              <a:defRPr/>
            </a:lvl6pPr>
            <a:lvl7pPr indent="-355600" lvl="6" marL="3200400" rtl="0">
              <a:spcBef>
                <a:spcPts val="400"/>
              </a:spcBef>
              <a:spcAft>
                <a:spcPts val="0"/>
              </a:spcAft>
              <a:buSzPts val="2000"/>
              <a:buChar char="•"/>
              <a:defRPr/>
            </a:lvl7pPr>
            <a:lvl8pPr indent="-355600" lvl="7" marL="3657600" rtl="0">
              <a:spcBef>
                <a:spcPts val="400"/>
              </a:spcBef>
              <a:spcAft>
                <a:spcPts val="0"/>
              </a:spcAft>
              <a:buSzPts val="2000"/>
              <a:buChar char="•"/>
              <a:defRPr/>
            </a:lvl8pPr>
            <a:lvl9pPr indent="-355600" lvl="8" marL="4114800" rtl="0">
              <a:spcBef>
                <a:spcPts val="400"/>
              </a:spcBef>
              <a:spcAft>
                <a:spcPts val="0"/>
              </a:spcAft>
              <a:buSzPts val="2000"/>
              <a:buChar char="•"/>
              <a:defRPr/>
            </a:lvl9pPr>
          </a:lstStyle>
          <a:p/>
        </p:txBody>
      </p:sp>
      <p:sp>
        <p:nvSpPr>
          <p:cNvPr id="87" name="Google Shape;87;g2b608bf6e5c_2_86"/>
          <p:cNvSpPr txBox="1"/>
          <p:nvPr>
            <p:ph idx="12" type="sldNum"/>
          </p:nvPr>
        </p:nvSpPr>
        <p:spPr>
          <a:xfrm>
            <a:off x="8472458" y="4663217"/>
            <a:ext cx="548700" cy="3936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2"/>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7" name="Shape 27"/>
        <p:cNvGrpSpPr/>
        <p:nvPr/>
      </p:nvGrpSpPr>
      <p:grpSpPr>
        <a:xfrm>
          <a:off x="0" y="0"/>
          <a:ext cx="0" cy="0"/>
          <a:chOff x="0" y="0"/>
          <a:chExt cx="0" cy="0"/>
        </a:xfrm>
      </p:grpSpPr>
      <p:sp>
        <p:nvSpPr>
          <p:cNvPr id="28" name="Google Shape;28;p13"/>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Times New Roman"/>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3"/>
          <p:cNvSpPr/>
          <p:nvPr>
            <p:ph idx="2" type="pic"/>
          </p:nvPr>
        </p:nvSpPr>
        <p:spPr>
          <a:xfrm>
            <a:off x="1792288" y="459581"/>
            <a:ext cx="5486400" cy="3086100"/>
          </a:xfrm>
          <a:prstGeom prst="rect">
            <a:avLst/>
          </a:prstGeom>
          <a:noFill/>
          <a:ln>
            <a:noFill/>
          </a:ln>
        </p:spPr>
      </p:sp>
      <p:sp>
        <p:nvSpPr>
          <p:cNvPr id="30" name="Google Shape;30;p13"/>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31" name="Google Shape;31;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1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4"/>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14"/>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8" name="Google Shape;38;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1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Times New Roman"/>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15"/>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4" name="Google Shape;44;p15"/>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5" name="Google Shape;45;p15"/>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6" name="Google Shape;46;p15"/>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7" name="Google Shape;47;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0" name="Shape 50"/>
        <p:cNvGrpSpPr/>
        <p:nvPr/>
      </p:nvGrpSpPr>
      <p:grpSpPr>
        <a:xfrm>
          <a:off x="0" y="0"/>
          <a:ext cx="0" cy="0"/>
          <a:chOff x="0" y="0"/>
          <a:chExt cx="0" cy="0"/>
        </a:xfrm>
      </p:grpSpPr>
      <p:sp>
        <p:nvSpPr>
          <p:cNvPr id="51" name="Google Shape;51;p16"/>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Times New Roman"/>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16"/>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53" name="Google Shape;53;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 name="Shape 61"/>
        <p:cNvGrpSpPr/>
        <p:nvPr/>
      </p:nvGrpSpPr>
      <p:grpSpPr>
        <a:xfrm>
          <a:off x="0" y="0"/>
          <a:ext cx="0" cy="0"/>
          <a:chOff x="0" y="0"/>
          <a:chExt cx="0" cy="0"/>
        </a:xfrm>
      </p:grpSpPr>
      <p:sp>
        <p:nvSpPr>
          <p:cNvPr id="62" name="Google Shape;62;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5" name="Shape 65"/>
        <p:cNvGrpSpPr/>
        <p:nvPr/>
      </p:nvGrpSpPr>
      <p:grpSpPr>
        <a:xfrm>
          <a:off x="0" y="0"/>
          <a:ext cx="0" cy="0"/>
          <a:chOff x="0" y="0"/>
          <a:chExt cx="0" cy="0"/>
        </a:xfrm>
      </p:grpSpPr>
      <p:sp>
        <p:nvSpPr>
          <p:cNvPr id="66" name="Google Shape;66;p19"/>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Times New Roman"/>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9"/>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8" name="Google Shape;68;p19"/>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Times New Roman"/>
              <a:buNone/>
              <a:defRPr b="0" i="0" sz="4400" u="none" cap="none" strike="noStrike">
                <a:solidFill>
                  <a:schemeClr val="dk1"/>
                </a:solidFill>
                <a:latin typeface="Times New Roman"/>
                <a:ea typeface="Times New Roman"/>
                <a:cs typeface="Times New Roman"/>
                <a:sym typeface="Times New Roman"/>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Times New Roman"/>
                <a:ea typeface="Times New Roman"/>
                <a:cs typeface="Times New Roman"/>
                <a:sym typeface="Times New Roman"/>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Times New Roman"/>
                <a:ea typeface="Times New Roman"/>
                <a:cs typeface="Times New Roman"/>
                <a:sym typeface="Times New Roman"/>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Times New Roman"/>
                <a:ea typeface="Times New Roman"/>
                <a:cs typeface="Times New Roman"/>
                <a:sym typeface="Times New Roman"/>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Times New Roman"/>
                <a:ea typeface="Times New Roman"/>
                <a:cs typeface="Times New Roman"/>
                <a:sym typeface="Times New Roman"/>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Google Shape;12;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Times New Roman"/>
                <a:ea typeface="Times New Roman"/>
                <a:cs typeface="Times New Roman"/>
                <a:sym typeface="Times New Roman"/>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Times New Roman"/>
                <a:ea typeface="Times New Roman"/>
                <a:cs typeface="Times New Roman"/>
                <a:sym typeface="Times New Roman"/>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8.png"/><Relationship Id="rId6"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hyperlink" Target="https://www.fgdc.gov/organization/working-groups-subcommittees/fgc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4.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2" name="Shape 92"/>
        <p:cNvGrpSpPr/>
        <p:nvPr/>
      </p:nvGrpSpPr>
      <p:grpSpPr>
        <a:xfrm>
          <a:off x="0" y="0"/>
          <a:ext cx="0" cy="0"/>
          <a:chOff x="0" y="0"/>
          <a:chExt cx="0" cy="0"/>
        </a:xfrm>
      </p:grpSpPr>
      <p:sp>
        <p:nvSpPr>
          <p:cNvPr id="93" name="Google Shape;93;p1"/>
          <p:cNvSpPr txBox="1"/>
          <p:nvPr>
            <p:ph type="ctrTitle"/>
          </p:nvPr>
        </p:nvSpPr>
        <p:spPr>
          <a:xfrm>
            <a:off x="694050" y="1861199"/>
            <a:ext cx="7755900" cy="14211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366092"/>
              </a:buClr>
              <a:buSzPts val="3960"/>
              <a:buFont typeface="Times New Roman"/>
              <a:buNone/>
            </a:pPr>
            <a:r>
              <a:rPr lang="en-US">
                <a:solidFill>
                  <a:srgbClr val="366092"/>
                </a:solidFill>
                <a:latin typeface="Times New Roman"/>
                <a:ea typeface="Times New Roman"/>
                <a:cs typeface="Times New Roman"/>
                <a:sym typeface="Times New Roman"/>
              </a:rPr>
              <a:t>Federal Geodetic Control Subcommittee Meeting</a:t>
            </a:r>
            <a:endParaRPr/>
          </a:p>
        </p:txBody>
      </p:sp>
      <p:sp>
        <p:nvSpPr>
          <p:cNvPr id="94" name="Google Shape;94;p1"/>
          <p:cNvSpPr txBox="1"/>
          <p:nvPr>
            <p:ph idx="1" type="subTitle"/>
          </p:nvPr>
        </p:nvSpPr>
        <p:spPr>
          <a:xfrm>
            <a:off x="1371600" y="3465094"/>
            <a:ext cx="6400800" cy="1275347"/>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2000"/>
              <a:buNone/>
            </a:pPr>
            <a:r>
              <a:rPr lang="en-US" sz="2000">
                <a:solidFill>
                  <a:schemeClr val="dk1"/>
                </a:solidFill>
                <a:latin typeface="Arial"/>
                <a:ea typeface="Arial"/>
                <a:cs typeface="Arial"/>
                <a:sym typeface="Arial"/>
              </a:rPr>
              <a:t>Juliana Blackwell</a:t>
            </a:r>
            <a:endParaRPr/>
          </a:p>
          <a:p>
            <a:pPr indent="0" lvl="0" marL="0" rtl="0" algn="ctr">
              <a:spcBef>
                <a:spcPts val="0"/>
              </a:spcBef>
              <a:spcAft>
                <a:spcPts val="0"/>
              </a:spcAft>
              <a:buClr>
                <a:schemeClr val="dk1"/>
              </a:buClr>
              <a:buSzPts val="2000"/>
              <a:buNone/>
            </a:pPr>
            <a:r>
              <a:rPr lang="en-US" sz="2000">
                <a:solidFill>
                  <a:schemeClr val="dk1"/>
                </a:solidFill>
                <a:latin typeface="Arial"/>
                <a:ea typeface="Arial"/>
                <a:cs typeface="Arial"/>
                <a:sym typeface="Arial"/>
              </a:rPr>
              <a:t>Chair, FGCS</a:t>
            </a:r>
            <a:endParaRPr/>
          </a:p>
          <a:p>
            <a:pPr indent="0" lvl="0" marL="0" rtl="0" algn="ctr">
              <a:spcBef>
                <a:spcPts val="0"/>
              </a:spcBef>
              <a:spcAft>
                <a:spcPts val="0"/>
              </a:spcAft>
              <a:buClr>
                <a:srgbClr val="888888"/>
              </a:buClr>
              <a:buSzPts val="2000"/>
              <a:buNone/>
            </a:pPr>
            <a:r>
              <a:t/>
            </a:r>
            <a:endParaRPr sz="2000">
              <a:solidFill>
                <a:srgbClr val="7F7F7F"/>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2000"/>
              <a:buNone/>
            </a:pPr>
            <a:r>
              <a:rPr lang="en-US" sz="2000">
                <a:solidFill>
                  <a:schemeClr val="dk1"/>
                </a:solidFill>
                <a:latin typeface="Arial"/>
                <a:ea typeface="Arial"/>
                <a:cs typeface="Arial"/>
                <a:sym typeface="Arial"/>
              </a:rPr>
              <a:t>February 6,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2b608bf6e5c_2_225"/>
          <p:cNvSpPr/>
          <p:nvPr/>
        </p:nvSpPr>
        <p:spPr>
          <a:xfrm>
            <a:off x="4285750" y="886625"/>
            <a:ext cx="4838400" cy="38472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g2b608bf6e5c_2_225"/>
          <p:cNvSpPr txBox="1"/>
          <p:nvPr>
            <p:ph type="title"/>
          </p:nvPr>
        </p:nvSpPr>
        <p:spPr>
          <a:xfrm>
            <a:off x="457200" y="166954"/>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sz="3700">
                <a:solidFill>
                  <a:srgbClr val="366092"/>
                </a:solidFill>
              </a:rPr>
              <a:t>Geospatial Modeling Grants</a:t>
            </a:r>
            <a:endParaRPr/>
          </a:p>
        </p:txBody>
      </p:sp>
      <p:sp>
        <p:nvSpPr>
          <p:cNvPr id="197" name="Google Shape;197;g2b608bf6e5c_2_225"/>
          <p:cNvSpPr txBox="1"/>
          <p:nvPr>
            <p:ph idx="1" type="body"/>
          </p:nvPr>
        </p:nvSpPr>
        <p:spPr>
          <a:xfrm>
            <a:off x="98900" y="920075"/>
            <a:ext cx="3936900" cy="3847200"/>
          </a:xfrm>
          <a:prstGeom prst="rect">
            <a:avLst/>
          </a:prstGeom>
        </p:spPr>
        <p:txBody>
          <a:bodyPr anchorCtr="0" anchor="t" bIns="45700" lIns="91425" spcFirstLastPara="1" rIns="91425" wrap="square" tIns="45700">
            <a:normAutofit/>
          </a:bodyPr>
          <a:lstStyle/>
          <a:p>
            <a:pPr indent="-257809" lvl="0" marL="274320" rtl="0" algn="l">
              <a:spcBef>
                <a:spcPts val="0"/>
              </a:spcBef>
              <a:spcAft>
                <a:spcPts val="0"/>
              </a:spcAft>
              <a:buSzPts val="1900"/>
              <a:buChar char="•"/>
            </a:pPr>
            <a:r>
              <a:rPr lang="en-US" sz="1900">
                <a:latin typeface="Arial"/>
                <a:ea typeface="Arial"/>
                <a:cs typeface="Arial"/>
                <a:sym typeface="Arial"/>
              </a:rPr>
              <a:t>NGS awarded ~ $4 million in grant funding in response to the Geospatial Modeling Grant.</a:t>
            </a:r>
            <a:endParaRPr sz="1900">
              <a:latin typeface="Arial"/>
              <a:ea typeface="Arial"/>
              <a:cs typeface="Arial"/>
              <a:sym typeface="Arial"/>
            </a:endParaRPr>
          </a:p>
          <a:p>
            <a:pPr indent="-257809" lvl="0" marL="274320" rtl="0" algn="l">
              <a:spcBef>
                <a:spcPts val="1000"/>
              </a:spcBef>
              <a:spcAft>
                <a:spcPts val="0"/>
              </a:spcAft>
              <a:buSzPts val="1900"/>
              <a:buChar char="•"/>
            </a:pPr>
            <a:r>
              <a:rPr lang="en-US" sz="1900">
                <a:latin typeface="Arial"/>
                <a:ea typeface="Arial"/>
                <a:cs typeface="Arial"/>
                <a:sym typeface="Arial"/>
              </a:rPr>
              <a:t>Projects will directly address the nationwide deficiency of geodesists. </a:t>
            </a:r>
            <a:endParaRPr sz="1900">
              <a:latin typeface="Arial"/>
              <a:ea typeface="Arial"/>
              <a:cs typeface="Arial"/>
              <a:sym typeface="Arial"/>
            </a:endParaRPr>
          </a:p>
          <a:p>
            <a:pPr indent="-257809" lvl="0" marL="274320" rtl="0" algn="l">
              <a:spcBef>
                <a:spcPts val="1000"/>
              </a:spcBef>
              <a:spcAft>
                <a:spcPts val="1000"/>
              </a:spcAft>
              <a:buSzPts val="1900"/>
              <a:buChar char="•"/>
            </a:pPr>
            <a:r>
              <a:rPr lang="en-US" sz="1900">
                <a:latin typeface="Arial"/>
                <a:ea typeface="Arial"/>
                <a:cs typeface="Arial"/>
                <a:sym typeface="Arial"/>
              </a:rPr>
              <a:t>In addition, these projects will develop tools and models to advance the modernization of the National Spatial Reference System (NSRS).</a:t>
            </a:r>
            <a:endParaRPr sz="2900"/>
          </a:p>
        </p:txBody>
      </p:sp>
      <p:sp>
        <p:nvSpPr>
          <p:cNvPr id="198" name="Google Shape;198;g2b608bf6e5c_2_225"/>
          <p:cNvSpPr txBox="1"/>
          <p:nvPr>
            <p:ph idx="12" type="sldNum"/>
          </p:nvPr>
        </p:nvSpPr>
        <p:spPr>
          <a:xfrm>
            <a:off x="6553200" y="4767263"/>
            <a:ext cx="2133600" cy="2739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199" name="Google Shape;199;g2b608bf6e5c_2_225"/>
          <p:cNvPicPr preferRelativeResize="0"/>
          <p:nvPr/>
        </p:nvPicPr>
        <p:blipFill>
          <a:blip r:embed="rId3">
            <a:alphaModFix/>
          </a:blip>
          <a:stretch>
            <a:fillRect/>
          </a:stretch>
        </p:blipFill>
        <p:spPr>
          <a:xfrm>
            <a:off x="4433875" y="1024350"/>
            <a:ext cx="4495800" cy="467575"/>
          </a:xfrm>
          <a:prstGeom prst="rect">
            <a:avLst/>
          </a:prstGeom>
          <a:noFill/>
          <a:ln>
            <a:noFill/>
          </a:ln>
        </p:spPr>
      </p:pic>
      <p:pic>
        <p:nvPicPr>
          <p:cNvPr id="200" name="Google Shape;200;g2b608bf6e5c_2_225"/>
          <p:cNvPicPr preferRelativeResize="0"/>
          <p:nvPr/>
        </p:nvPicPr>
        <p:blipFill>
          <a:blip r:embed="rId4">
            <a:alphaModFix/>
          </a:blip>
          <a:stretch>
            <a:fillRect/>
          </a:stretch>
        </p:blipFill>
        <p:spPr>
          <a:xfrm>
            <a:off x="4741500" y="1752713"/>
            <a:ext cx="1715100" cy="1715100"/>
          </a:xfrm>
          <a:prstGeom prst="rect">
            <a:avLst/>
          </a:prstGeom>
          <a:noFill/>
          <a:ln>
            <a:noFill/>
          </a:ln>
        </p:spPr>
      </p:pic>
      <p:pic>
        <p:nvPicPr>
          <p:cNvPr id="201" name="Google Shape;201;g2b608bf6e5c_2_225"/>
          <p:cNvPicPr preferRelativeResize="0"/>
          <p:nvPr/>
        </p:nvPicPr>
        <p:blipFill>
          <a:blip r:embed="rId5">
            <a:alphaModFix/>
          </a:blip>
          <a:stretch>
            <a:fillRect/>
          </a:stretch>
        </p:blipFill>
        <p:spPr>
          <a:xfrm>
            <a:off x="6971700" y="1528900"/>
            <a:ext cx="1715100" cy="1715100"/>
          </a:xfrm>
          <a:prstGeom prst="rect">
            <a:avLst/>
          </a:prstGeom>
          <a:noFill/>
          <a:ln>
            <a:noFill/>
          </a:ln>
        </p:spPr>
      </p:pic>
      <p:pic>
        <p:nvPicPr>
          <p:cNvPr id="202" name="Google Shape;202;g2b608bf6e5c_2_225"/>
          <p:cNvPicPr preferRelativeResize="0"/>
          <p:nvPr/>
        </p:nvPicPr>
        <p:blipFill>
          <a:blip r:embed="rId6">
            <a:alphaModFix/>
          </a:blip>
          <a:stretch>
            <a:fillRect/>
          </a:stretch>
        </p:blipFill>
        <p:spPr>
          <a:xfrm>
            <a:off x="4771675" y="3247188"/>
            <a:ext cx="3381375" cy="1352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2b46c7dd11e_0_47"/>
          <p:cNvSpPr txBox="1"/>
          <p:nvPr>
            <p:ph type="title"/>
          </p:nvPr>
        </p:nvSpPr>
        <p:spPr>
          <a:xfrm>
            <a:off x="457200" y="352354"/>
            <a:ext cx="8229600" cy="857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366092"/>
              </a:buClr>
              <a:buSzPts val="4000"/>
              <a:buFont typeface="Times New Roman"/>
              <a:buNone/>
            </a:pPr>
            <a:r>
              <a:rPr lang="en-US" sz="4000">
                <a:solidFill>
                  <a:srgbClr val="366092"/>
                </a:solidFill>
              </a:rPr>
              <a:t>Outreach Events</a:t>
            </a:r>
            <a:endParaRPr sz="4000">
              <a:solidFill>
                <a:srgbClr val="366092"/>
              </a:solidFill>
            </a:endParaRPr>
          </a:p>
        </p:txBody>
      </p:sp>
      <p:sp>
        <p:nvSpPr>
          <p:cNvPr id="209" name="Google Shape;209;g2b46c7dd11e_0_47"/>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210" name="Google Shape;210;g2b46c7dd11e_0_47"/>
          <p:cNvSpPr txBox="1"/>
          <p:nvPr/>
        </p:nvSpPr>
        <p:spPr>
          <a:xfrm>
            <a:off x="457200" y="1284450"/>
            <a:ext cx="8346000" cy="385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solidFill>
                  <a:schemeClr val="dk1"/>
                </a:solidFill>
              </a:rPr>
              <a:t>NGS has several events coming up where we will talk to stakeholders about NSRS Modernization:</a:t>
            </a:r>
            <a:endParaRPr sz="2500">
              <a:solidFill>
                <a:schemeClr val="dk1"/>
              </a:solidFill>
            </a:endParaRPr>
          </a:p>
          <a:p>
            <a:pPr indent="-232409" lvl="0" marL="365760" rtl="0" algn="l">
              <a:lnSpc>
                <a:spcPct val="100000"/>
              </a:lnSpc>
              <a:spcBef>
                <a:spcPts val="1000"/>
              </a:spcBef>
              <a:spcAft>
                <a:spcPts val="0"/>
              </a:spcAft>
              <a:buClr>
                <a:schemeClr val="dk1"/>
              </a:buClr>
              <a:buSzPts val="1500"/>
              <a:buChar char="●"/>
            </a:pPr>
            <a:r>
              <a:rPr lang="en-US" sz="2500">
                <a:solidFill>
                  <a:schemeClr val="dk1"/>
                </a:solidFill>
              </a:rPr>
              <a:t>GeoWeek (Feb 10-13) &amp; World Lidar Day</a:t>
            </a:r>
            <a:endParaRPr sz="2500">
              <a:solidFill>
                <a:schemeClr val="dk1"/>
              </a:solidFill>
            </a:endParaRPr>
          </a:p>
          <a:p>
            <a:pPr indent="-232409" lvl="0" marL="365760" rtl="0" algn="l">
              <a:lnSpc>
                <a:spcPct val="100000"/>
              </a:lnSpc>
              <a:spcBef>
                <a:spcPts val="1000"/>
              </a:spcBef>
              <a:spcAft>
                <a:spcPts val="0"/>
              </a:spcAft>
              <a:buClr>
                <a:schemeClr val="dk1"/>
              </a:buClr>
              <a:buSzPts val="1500"/>
              <a:buChar char="●"/>
            </a:pPr>
            <a:r>
              <a:rPr lang="en-US" sz="2500">
                <a:solidFill>
                  <a:schemeClr val="dk1"/>
                </a:solidFill>
              </a:rPr>
              <a:t>HSRP (March 5-7)</a:t>
            </a:r>
            <a:endParaRPr sz="2500">
              <a:solidFill>
                <a:schemeClr val="dk1"/>
              </a:solidFill>
            </a:endParaRPr>
          </a:p>
          <a:p>
            <a:pPr indent="-232409" lvl="0" marL="365760" rtl="0" algn="l">
              <a:lnSpc>
                <a:spcPct val="100000"/>
              </a:lnSpc>
              <a:spcBef>
                <a:spcPts val="1000"/>
              </a:spcBef>
              <a:spcAft>
                <a:spcPts val="0"/>
              </a:spcAft>
              <a:buClr>
                <a:schemeClr val="dk1"/>
              </a:buClr>
              <a:buSzPts val="1500"/>
              <a:buChar char="●"/>
            </a:pPr>
            <a:r>
              <a:rPr lang="en-US" sz="2500">
                <a:solidFill>
                  <a:schemeClr val="dk1"/>
                </a:solidFill>
              </a:rPr>
              <a:t>NSTA Workshop (March 19-24)</a:t>
            </a:r>
            <a:endParaRPr sz="2500">
              <a:solidFill>
                <a:schemeClr val="dk1"/>
              </a:solidFill>
            </a:endParaRPr>
          </a:p>
          <a:p>
            <a:pPr indent="-232409" lvl="0" marL="365760" rtl="0" algn="l">
              <a:lnSpc>
                <a:spcPct val="100000"/>
              </a:lnSpc>
              <a:spcBef>
                <a:spcPts val="1000"/>
              </a:spcBef>
              <a:spcAft>
                <a:spcPts val="0"/>
              </a:spcAft>
              <a:buClr>
                <a:schemeClr val="dk1"/>
              </a:buClr>
              <a:buSzPts val="1500"/>
              <a:buChar char="●"/>
            </a:pPr>
            <a:r>
              <a:rPr lang="en-US" sz="2500">
                <a:solidFill>
                  <a:schemeClr val="dk1"/>
                </a:solidFill>
              </a:rPr>
              <a:t>NSGIC Mid-Year (March 24-28) </a:t>
            </a:r>
            <a:endParaRPr sz="2500">
              <a:solidFill>
                <a:schemeClr val="dk1"/>
              </a:solidFill>
            </a:endParaRPr>
          </a:p>
          <a:p>
            <a:pPr indent="-232409" lvl="0" marL="365760" rtl="0" algn="l">
              <a:lnSpc>
                <a:spcPct val="100000"/>
              </a:lnSpc>
              <a:spcBef>
                <a:spcPts val="1000"/>
              </a:spcBef>
              <a:spcAft>
                <a:spcPts val="1000"/>
              </a:spcAft>
              <a:buClr>
                <a:schemeClr val="dk1"/>
              </a:buClr>
              <a:buSzPts val="1500"/>
              <a:buChar char="●"/>
            </a:pPr>
            <a:r>
              <a:rPr lang="en-US" sz="2500">
                <a:solidFill>
                  <a:schemeClr val="dk1"/>
                </a:solidFill>
              </a:rPr>
              <a:t>UESI NSRS Mod Mini-Session (June 2-4)</a:t>
            </a:r>
            <a:endParaRPr sz="25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2b608bf6e5c_2_315"/>
          <p:cNvSpPr txBox="1"/>
          <p:nvPr>
            <p:ph type="title"/>
          </p:nvPr>
        </p:nvSpPr>
        <p:spPr>
          <a:xfrm>
            <a:off x="457200" y="205979"/>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sz="4000">
                <a:solidFill>
                  <a:srgbClr val="366092"/>
                </a:solidFill>
              </a:rPr>
              <a:t>New Strategic Plan</a:t>
            </a:r>
            <a:endParaRPr sz="4700"/>
          </a:p>
        </p:txBody>
      </p:sp>
      <p:sp>
        <p:nvSpPr>
          <p:cNvPr id="217" name="Google Shape;217;g2b608bf6e5c_2_315"/>
          <p:cNvSpPr txBox="1"/>
          <p:nvPr>
            <p:ph idx="1" type="body"/>
          </p:nvPr>
        </p:nvSpPr>
        <p:spPr>
          <a:xfrm>
            <a:off x="4385100" y="1534575"/>
            <a:ext cx="40731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sz="2700">
                <a:latin typeface="Arial"/>
                <a:ea typeface="Arial"/>
                <a:cs typeface="Arial"/>
                <a:sym typeface="Arial"/>
              </a:rPr>
              <a:t>NGS is currently working on an updated Strategic Plan that should be available by the end of the calendar year.</a:t>
            </a:r>
            <a:endParaRPr sz="2700">
              <a:latin typeface="Arial"/>
              <a:ea typeface="Arial"/>
              <a:cs typeface="Arial"/>
              <a:sym typeface="Arial"/>
            </a:endParaRPr>
          </a:p>
        </p:txBody>
      </p:sp>
      <p:sp>
        <p:nvSpPr>
          <p:cNvPr id="218" name="Google Shape;218;g2b608bf6e5c_2_315"/>
          <p:cNvSpPr txBox="1"/>
          <p:nvPr>
            <p:ph idx="12" type="sldNum"/>
          </p:nvPr>
        </p:nvSpPr>
        <p:spPr>
          <a:xfrm>
            <a:off x="6553200" y="4767263"/>
            <a:ext cx="2133600" cy="2739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219" name="Google Shape;219;g2b608bf6e5c_2_315"/>
          <p:cNvPicPr preferRelativeResize="0"/>
          <p:nvPr/>
        </p:nvPicPr>
        <p:blipFill rotWithShape="1">
          <a:blip r:embed="rId3">
            <a:alphaModFix/>
          </a:blip>
          <a:srcRect b="0" l="0" r="2286" t="1205"/>
          <a:stretch/>
        </p:blipFill>
        <p:spPr>
          <a:xfrm>
            <a:off x="571500" y="1145425"/>
            <a:ext cx="2910250" cy="3895750"/>
          </a:xfrm>
          <a:prstGeom prst="rect">
            <a:avLst/>
          </a:prstGeom>
          <a:noFill/>
          <a:ln cap="flat" cmpd="sng" w="9525">
            <a:solidFill>
              <a:srgbClr val="B7B7B7"/>
            </a:solidFill>
            <a:prstDash val="solid"/>
            <a:round/>
            <a:headEnd len="sm" w="sm" type="none"/>
            <a:tailEnd len="sm" w="sm" type="none"/>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24" name="Shape 224"/>
        <p:cNvGrpSpPr/>
        <p:nvPr/>
      </p:nvGrpSpPr>
      <p:grpSpPr>
        <a:xfrm>
          <a:off x="0" y="0"/>
          <a:ext cx="0" cy="0"/>
          <a:chOff x="0" y="0"/>
          <a:chExt cx="0" cy="0"/>
        </a:xfrm>
      </p:grpSpPr>
      <p:sp>
        <p:nvSpPr>
          <p:cNvPr id="225" name="Google Shape;225;p9"/>
          <p:cNvSpPr txBox="1"/>
          <p:nvPr>
            <p:ph type="title"/>
          </p:nvPr>
        </p:nvSpPr>
        <p:spPr>
          <a:xfrm>
            <a:off x="2017825" y="1543050"/>
            <a:ext cx="4965600" cy="2057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366092"/>
              </a:buClr>
              <a:buSzPts val="3600"/>
              <a:buFont typeface="Times New Roman"/>
              <a:buNone/>
            </a:pPr>
            <a:r>
              <a:rPr lang="en-US" sz="4000">
                <a:solidFill>
                  <a:srgbClr val="366092"/>
                </a:solidFill>
                <a:latin typeface="Times New Roman"/>
                <a:ea typeface="Times New Roman"/>
                <a:cs typeface="Times New Roman"/>
                <a:sym typeface="Times New Roman"/>
              </a:rPr>
              <a:t>Workgroup Updates and Discussion</a:t>
            </a:r>
            <a:endParaRPr sz="4360"/>
          </a:p>
        </p:txBody>
      </p:sp>
      <p:sp>
        <p:nvSpPr>
          <p:cNvPr id="226" name="Google Shape;226;p9"/>
          <p:cNvSpPr txBox="1"/>
          <p:nvPr>
            <p:ph idx="12" type="sldNum"/>
          </p:nvPr>
        </p:nvSpPr>
        <p:spPr>
          <a:xfrm>
            <a:off x="6572975" y="4806838"/>
            <a:ext cx="2133600" cy="2739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13</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9" name="Shape 99"/>
        <p:cNvGrpSpPr/>
        <p:nvPr/>
      </p:nvGrpSpPr>
      <p:grpSpPr>
        <a:xfrm>
          <a:off x="0" y="0"/>
          <a:ext cx="0" cy="0"/>
          <a:chOff x="0" y="0"/>
          <a:chExt cx="0" cy="0"/>
        </a:xfrm>
      </p:grpSpPr>
      <p:sp>
        <p:nvSpPr>
          <p:cNvPr id="100" name="Google Shape;100;p2"/>
          <p:cNvSpPr txBox="1"/>
          <p:nvPr>
            <p:ph type="title"/>
          </p:nvPr>
        </p:nvSpPr>
        <p:spPr>
          <a:xfrm>
            <a:off x="457200" y="205975"/>
            <a:ext cx="8229600" cy="7218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366092"/>
              </a:buClr>
              <a:buSzPts val="3600"/>
              <a:buFont typeface="Times New Roman"/>
              <a:buNone/>
            </a:pPr>
            <a:r>
              <a:rPr lang="en-US" sz="4000">
                <a:solidFill>
                  <a:srgbClr val="366092"/>
                </a:solidFill>
                <a:latin typeface="Times New Roman"/>
                <a:ea typeface="Times New Roman"/>
                <a:cs typeface="Times New Roman"/>
                <a:sym typeface="Times New Roman"/>
              </a:rPr>
              <a:t>Agenda</a:t>
            </a:r>
            <a:endParaRPr sz="4800"/>
          </a:p>
        </p:txBody>
      </p:sp>
      <p:graphicFrame>
        <p:nvGraphicFramePr>
          <p:cNvPr id="101" name="Google Shape;101;p2"/>
          <p:cNvGraphicFramePr/>
          <p:nvPr/>
        </p:nvGraphicFramePr>
        <p:xfrm>
          <a:off x="24050" y="1059196"/>
          <a:ext cx="3000000" cy="3000000"/>
        </p:xfrm>
        <a:graphic>
          <a:graphicData uri="http://schemas.openxmlformats.org/drawingml/2006/table">
            <a:tbl>
              <a:tblPr bandRow="1" firstRow="1">
                <a:noFill/>
                <a:tableStyleId>{094C420F-C737-49BB-A630-A64E46B366A0}</a:tableStyleId>
              </a:tblPr>
              <a:tblGrid>
                <a:gridCol w="1515975"/>
                <a:gridCol w="5595125"/>
                <a:gridCol w="1984775"/>
              </a:tblGrid>
              <a:tr h="322175">
                <a:tc>
                  <a:txBody>
                    <a:bodyPr/>
                    <a:lstStyle/>
                    <a:p>
                      <a:pPr indent="0" lvl="0" marL="0" marR="0" rtl="0" algn="l">
                        <a:spcBef>
                          <a:spcPts val="0"/>
                        </a:spcBef>
                        <a:spcAft>
                          <a:spcPts val="0"/>
                        </a:spcAft>
                        <a:buNone/>
                      </a:pPr>
                      <a:r>
                        <a:rPr lang="en-US" sz="1600" u="none" cap="none" strike="noStrike"/>
                        <a:t>Time</a:t>
                      </a:r>
                      <a:endParaRPr/>
                    </a:p>
                  </a:txBody>
                  <a:tcPr marT="45725" marB="45725" marR="91450" marL="91450"/>
                </a:tc>
                <a:tc>
                  <a:txBody>
                    <a:bodyPr/>
                    <a:lstStyle/>
                    <a:p>
                      <a:pPr indent="0" lvl="0" marL="0" marR="0" rtl="0" algn="l">
                        <a:spcBef>
                          <a:spcPts val="0"/>
                        </a:spcBef>
                        <a:spcAft>
                          <a:spcPts val="0"/>
                        </a:spcAft>
                        <a:buNone/>
                      </a:pPr>
                      <a:r>
                        <a:rPr lang="en-US" sz="1600"/>
                        <a:t>Topic</a:t>
                      </a:r>
                      <a:endParaRPr/>
                    </a:p>
                  </a:txBody>
                  <a:tcPr marT="45725" marB="45725" marR="91450" marL="91450"/>
                </a:tc>
                <a:tc>
                  <a:txBody>
                    <a:bodyPr/>
                    <a:lstStyle/>
                    <a:p>
                      <a:pPr indent="0" lvl="0" marL="0" marR="0" rtl="0" algn="l">
                        <a:spcBef>
                          <a:spcPts val="0"/>
                        </a:spcBef>
                        <a:spcAft>
                          <a:spcPts val="0"/>
                        </a:spcAft>
                        <a:buNone/>
                      </a:pPr>
                      <a:r>
                        <a:rPr lang="en-US" sz="1600"/>
                        <a:t>Presenter</a:t>
                      </a:r>
                      <a:endParaRPr/>
                    </a:p>
                  </a:txBody>
                  <a:tcPr marT="45725" marB="45725" marR="91450" marL="91450"/>
                </a:tc>
              </a:tr>
              <a:tr h="322175">
                <a:tc>
                  <a:txBody>
                    <a:bodyPr/>
                    <a:lstStyle/>
                    <a:p>
                      <a:pPr indent="0" lvl="0" marL="0" marR="0" rtl="0" algn="l">
                        <a:spcBef>
                          <a:spcPts val="0"/>
                        </a:spcBef>
                        <a:spcAft>
                          <a:spcPts val="0"/>
                        </a:spcAft>
                        <a:buNone/>
                      </a:pPr>
                      <a:r>
                        <a:rPr lang="en-US" sz="1600"/>
                        <a:t>1:00 – 1:10</a:t>
                      </a:r>
                      <a:endParaRPr/>
                    </a:p>
                  </a:txBody>
                  <a:tcPr marT="45725" marB="45725" marR="91450" marL="91450"/>
                </a:tc>
                <a:tc>
                  <a:txBody>
                    <a:bodyPr/>
                    <a:lstStyle/>
                    <a:p>
                      <a:pPr indent="0" lvl="0" marL="0" marR="0" rtl="0" algn="l">
                        <a:spcBef>
                          <a:spcPts val="0"/>
                        </a:spcBef>
                        <a:spcAft>
                          <a:spcPts val="0"/>
                        </a:spcAft>
                        <a:buNone/>
                      </a:pPr>
                      <a:r>
                        <a:rPr lang="en-US" sz="1600"/>
                        <a:t>Welcome and Introductions</a:t>
                      </a:r>
                      <a:endParaRPr/>
                    </a:p>
                  </a:txBody>
                  <a:tcPr marT="45725" marB="45725" marR="91450" marL="91450"/>
                </a:tc>
                <a:tc>
                  <a:txBody>
                    <a:bodyPr/>
                    <a:lstStyle/>
                    <a:p>
                      <a:pPr indent="0" lvl="0" marL="0" marR="0" rtl="0" algn="l">
                        <a:spcBef>
                          <a:spcPts val="0"/>
                        </a:spcBef>
                        <a:spcAft>
                          <a:spcPts val="0"/>
                        </a:spcAft>
                        <a:buNone/>
                      </a:pPr>
                      <a:r>
                        <a:rPr lang="en-US" sz="1600"/>
                        <a:t>Juliana Blackwell</a:t>
                      </a:r>
                      <a:endParaRPr/>
                    </a:p>
                  </a:txBody>
                  <a:tcPr marT="45725" marB="45725" marR="91450" marL="91450"/>
                </a:tc>
              </a:tr>
              <a:tr h="322175">
                <a:tc>
                  <a:txBody>
                    <a:bodyPr/>
                    <a:lstStyle/>
                    <a:p>
                      <a:pPr indent="0" lvl="0" marL="0" marR="0" rtl="0" algn="l">
                        <a:spcBef>
                          <a:spcPts val="0"/>
                        </a:spcBef>
                        <a:spcAft>
                          <a:spcPts val="0"/>
                        </a:spcAft>
                        <a:buNone/>
                      </a:pPr>
                      <a:r>
                        <a:rPr lang="en-US" sz="1600"/>
                        <a:t>1:10 – 1:20</a:t>
                      </a:r>
                      <a:endParaRPr/>
                    </a:p>
                  </a:txBody>
                  <a:tcPr marT="45725" marB="45725" marR="91450" marL="91450"/>
                </a:tc>
                <a:tc>
                  <a:txBody>
                    <a:bodyPr/>
                    <a:lstStyle/>
                    <a:p>
                      <a:pPr indent="0" lvl="0" marL="0" marR="0" rtl="0" algn="l">
                        <a:spcBef>
                          <a:spcPts val="0"/>
                        </a:spcBef>
                        <a:spcAft>
                          <a:spcPts val="0"/>
                        </a:spcAft>
                        <a:buNone/>
                      </a:pPr>
                      <a:r>
                        <a:rPr lang="en-US" sz="1600"/>
                        <a:t>NGS Activities</a:t>
                      </a:r>
                      <a:endParaRPr/>
                    </a:p>
                  </a:txBody>
                  <a:tcPr marT="45725" marB="45725" marR="91450" marL="91450"/>
                </a:tc>
                <a:tc>
                  <a:txBody>
                    <a:bodyPr/>
                    <a:lstStyle/>
                    <a:p>
                      <a:pPr indent="0" lvl="0" marL="0" marR="0" rtl="0" algn="l">
                        <a:spcBef>
                          <a:spcPts val="0"/>
                        </a:spcBef>
                        <a:spcAft>
                          <a:spcPts val="0"/>
                        </a:spcAft>
                        <a:buNone/>
                      </a:pPr>
                      <a:r>
                        <a:rPr lang="en-US" sz="1600"/>
                        <a:t>Juliana Blackwell</a:t>
                      </a:r>
                      <a:endParaRPr/>
                    </a:p>
                  </a:txBody>
                  <a:tcPr marT="45725" marB="45725" marR="91450" marL="91450"/>
                </a:tc>
              </a:tr>
              <a:tr h="322175">
                <a:tc>
                  <a:txBody>
                    <a:bodyPr/>
                    <a:lstStyle/>
                    <a:p>
                      <a:pPr indent="0" lvl="0" marL="0" marR="0" rtl="0" algn="l">
                        <a:spcBef>
                          <a:spcPts val="0"/>
                        </a:spcBef>
                        <a:spcAft>
                          <a:spcPts val="0"/>
                        </a:spcAft>
                        <a:buNone/>
                      </a:pPr>
                      <a:r>
                        <a:rPr lang="en-US" sz="1600"/>
                        <a:t>1:20 – 1:50</a:t>
                      </a:r>
                      <a:endParaRPr/>
                    </a:p>
                  </a:txBody>
                  <a:tcPr marT="45725" marB="45725" marR="91450" marL="91450"/>
                </a:tc>
                <a:tc>
                  <a:txBody>
                    <a:bodyPr/>
                    <a:lstStyle/>
                    <a:p>
                      <a:pPr indent="0" lvl="0" marL="0" marR="0" rtl="0" algn="l">
                        <a:spcBef>
                          <a:spcPts val="0"/>
                        </a:spcBef>
                        <a:spcAft>
                          <a:spcPts val="0"/>
                        </a:spcAft>
                        <a:buNone/>
                      </a:pPr>
                      <a:r>
                        <a:rPr lang="en-US" sz="1600"/>
                        <a:t>NSRS Modernization Efforts</a:t>
                      </a:r>
                      <a:endParaRPr/>
                    </a:p>
                  </a:txBody>
                  <a:tcPr marT="45725" marB="45725" marR="91450" marL="91450"/>
                </a:tc>
                <a:tc>
                  <a:txBody>
                    <a:bodyPr/>
                    <a:lstStyle/>
                    <a:p>
                      <a:pPr indent="0" lvl="0" marL="0" marR="0" rtl="0" algn="l">
                        <a:spcBef>
                          <a:spcPts val="0"/>
                        </a:spcBef>
                        <a:spcAft>
                          <a:spcPts val="0"/>
                        </a:spcAft>
                        <a:buNone/>
                      </a:pPr>
                      <a:r>
                        <a:rPr lang="en-US" sz="1600"/>
                        <a:t>Dru Smith</a:t>
                      </a:r>
                      <a:endParaRPr/>
                    </a:p>
                  </a:txBody>
                  <a:tcPr marT="45725" marB="45725" marR="91450" marL="91450"/>
                </a:tc>
              </a:tr>
              <a:tr h="322175">
                <a:tc>
                  <a:txBody>
                    <a:bodyPr/>
                    <a:lstStyle/>
                    <a:p>
                      <a:pPr indent="0" lvl="0" marL="0" marR="0" rtl="0" algn="l">
                        <a:spcBef>
                          <a:spcPts val="0"/>
                        </a:spcBef>
                        <a:spcAft>
                          <a:spcPts val="0"/>
                        </a:spcAft>
                        <a:buNone/>
                      </a:pPr>
                      <a:r>
                        <a:rPr lang="en-US" sz="1600"/>
                        <a:t>1:50 – 2:10</a:t>
                      </a:r>
                      <a:endParaRPr/>
                    </a:p>
                  </a:txBody>
                  <a:tcPr marT="45725" marB="45725" marR="91450" marL="91450"/>
                </a:tc>
                <a:tc>
                  <a:txBody>
                    <a:bodyPr/>
                    <a:lstStyle/>
                    <a:p>
                      <a:pPr indent="0" lvl="0" marL="0" marR="0" rtl="0" algn="l">
                        <a:spcBef>
                          <a:spcPts val="0"/>
                        </a:spcBef>
                        <a:spcAft>
                          <a:spcPts val="0"/>
                        </a:spcAft>
                        <a:buClr>
                          <a:srgbClr val="000000"/>
                        </a:buClr>
                        <a:buFont typeface="Arial"/>
                        <a:buNone/>
                      </a:pPr>
                      <a:r>
                        <a:rPr lang="en-US" sz="1600"/>
                        <a:t>Geodetic Control Theme Update</a:t>
                      </a:r>
                      <a:endParaRPr/>
                    </a:p>
                  </a:txBody>
                  <a:tcPr marT="45725" marB="45725" marR="91450" marL="91450"/>
                </a:tc>
                <a:tc>
                  <a:txBody>
                    <a:bodyPr/>
                    <a:lstStyle/>
                    <a:p>
                      <a:pPr indent="0" lvl="0" marL="0" rtl="0" algn="l">
                        <a:spcBef>
                          <a:spcPts val="0"/>
                        </a:spcBef>
                        <a:spcAft>
                          <a:spcPts val="0"/>
                        </a:spcAft>
                        <a:buClr>
                          <a:schemeClr val="dk1"/>
                        </a:buClr>
                        <a:buFont typeface="Arial"/>
                        <a:buNone/>
                      </a:pPr>
                      <a:r>
                        <a:rPr lang="en-US" sz="1600"/>
                        <a:t>Dan Roman</a:t>
                      </a:r>
                      <a:endParaRPr/>
                    </a:p>
                  </a:txBody>
                  <a:tcPr marT="45725" marB="45725" marR="91450" marL="91450"/>
                </a:tc>
              </a:tr>
              <a:tr h="322175">
                <a:tc>
                  <a:txBody>
                    <a:bodyPr/>
                    <a:lstStyle/>
                    <a:p>
                      <a:pPr indent="0" lvl="0" marL="0" marR="0" rtl="0" algn="l">
                        <a:lnSpc>
                          <a:spcPct val="100000"/>
                        </a:lnSpc>
                        <a:spcBef>
                          <a:spcPts val="0"/>
                        </a:spcBef>
                        <a:spcAft>
                          <a:spcPts val="0"/>
                        </a:spcAft>
                        <a:buClr>
                          <a:schemeClr val="dk1"/>
                        </a:buClr>
                        <a:buSzPts val="1600"/>
                        <a:buFont typeface="Arial"/>
                        <a:buNone/>
                      </a:pPr>
                      <a:r>
                        <a:rPr lang="en-US" sz="1600"/>
                        <a:t>2:10 – 2:20</a:t>
                      </a:r>
                      <a:endParaRPr/>
                    </a:p>
                  </a:txBody>
                  <a:tcPr marT="45725" marB="45725" marR="91450" marL="91450"/>
                </a:tc>
                <a:tc>
                  <a:txBody>
                    <a:bodyPr/>
                    <a:lstStyle/>
                    <a:p>
                      <a:pPr indent="0" lvl="0" marL="0" marR="0" rtl="0" algn="l">
                        <a:spcBef>
                          <a:spcPts val="0"/>
                        </a:spcBef>
                        <a:spcAft>
                          <a:spcPts val="0"/>
                        </a:spcAft>
                        <a:buNone/>
                      </a:pPr>
                      <a:r>
                        <a:rPr lang="en-US" sz="1600"/>
                        <a:t>NGS Research Plan</a:t>
                      </a:r>
                      <a:endParaRPr/>
                    </a:p>
                  </a:txBody>
                  <a:tcPr marT="45725" marB="45725" marR="91450" marL="91450"/>
                </a:tc>
                <a:tc>
                  <a:txBody>
                    <a:bodyPr/>
                    <a:lstStyle/>
                    <a:p>
                      <a:pPr indent="0" lvl="0" marL="0" marR="0" rtl="0" algn="l">
                        <a:spcBef>
                          <a:spcPts val="0"/>
                        </a:spcBef>
                        <a:spcAft>
                          <a:spcPts val="0"/>
                        </a:spcAft>
                        <a:buNone/>
                      </a:pPr>
                      <a:r>
                        <a:rPr lang="en-US" sz="1600"/>
                        <a:t>Shachak Pe’eri</a:t>
                      </a:r>
                      <a:endParaRPr sz="1600"/>
                    </a:p>
                  </a:txBody>
                  <a:tcPr marT="45725" marB="45725" marR="91450" marL="91450"/>
                </a:tc>
              </a:tr>
              <a:tr h="322175">
                <a:tc>
                  <a:txBody>
                    <a:bodyPr/>
                    <a:lstStyle/>
                    <a:p>
                      <a:pPr indent="0" lvl="0" marL="0" marR="0" rtl="0" algn="l">
                        <a:lnSpc>
                          <a:spcPct val="100000"/>
                        </a:lnSpc>
                        <a:spcBef>
                          <a:spcPts val="0"/>
                        </a:spcBef>
                        <a:spcAft>
                          <a:spcPts val="0"/>
                        </a:spcAft>
                        <a:buClr>
                          <a:schemeClr val="dk1"/>
                        </a:buClr>
                        <a:buSzPts val="1600"/>
                        <a:buFont typeface="Arial"/>
                        <a:buNone/>
                      </a:pPr>
                      <a:r>
                        <a:rPr lang="en-US" sz="1600"/>
                        <a:t>2:20 – 2:50</a:t>
                      </a:r>
                      <a:endParaRPr/>
                    </a:p>
                  </a:txBody>
                  <a:tcPr marT="45725" marB="45725" marR="91450" marL="91450"/>
                </a:tc>
                <a:tc>
                  <a:txBody>
                    <a:bodyPr/>
                    <a:lstStyle/>
                    <a:p>
                      <a:pPr indent="0" lvl="0" marL="0" marR="0" rtl="0" algn="l">
                        <a:spcBef>
                          <a:spcPts val="0"/>
                        </a:spcBef>
                        <a:spcAft>
                          <a:spcPts val="0"/>
                        </a:spcAft>
                        <a:buNone/>
                      </a:pPr>
                      <a:r>
                        <a:rPr lang="en-US" sz="1600"/>
                        <a:t>SPCS</a:t>
                      </a:r>
                      <a:r>
                        <a:rPr lang="en-US" sz="1600"/>
                        <a:t> Update</a:t>
                      </a:r>
                      <a:endParaRPr/>
                    </a:p>
                  </a:txBody>
                  <a:tcPr marT="45725" marB="45725" marR="91450" marL="91450"/>
                </a:tc>
                <a:tc>
                  <a:txBody>
                    <a:bodyPr/>
                    <a:lstStyle/>
                    <a:p>
                      <a:pPr indent="0" lvl="0" marL="0" marR="0" rtl="0" algn="l">
                        <a:spcBef>
                          <a:spcPts val="0"/>
                        </a:spcBef>
                        <a:spcAft>
                          <a:spcPts val="0"/>
                        </a:spcAft>
                        <a:buNone/>
                      </a:pPr>
                      <a:r>
                        <a:rPr lang="en-US" sz="1600"/>
                        <a:t>Michael</a:t>
                      </a:r>
                      <a:r>
                        <a:rPr lang="en-US" sz="1600"/>
                        <a:t> Dennis</a:t>
                      </a:r>
                      <a:endParaRPr/>
                    </a:p>
                  </a:txBody>
                  <a:tcPr marT="45725" marB="45725" marR="91450" marL="91450"/>
                </a:tc>
              </a:tr>
              <a:tr h="322175">
                <a:tc>
                  <a:txBody>
                    <a:bodyPr/>
                    <a:lstStyle/>
                    <a:p>
                      <a:pPr indent="0" lvl="0" marL="0" marR="0" rtl="0" algn="l">
                        <a:lnSpc>
                          <a:spcPct val="100000"/>
                        </a:lnSpc>
                        <a:spcBef>
                          <a:spcPts val="0"/>
                        </a:spcBef>
                        <a:spcAft>
                          <a:spcPts val="0"/>
                        </a:spcAft>
                        <a:buClr>
                          <a:schemeClr val="dk1"/>
                        </a:buClr>
                        <a:buSzPts val="1600"/>
                        <a:buFont typeface="Arial"/>
                        <a:buNone/>
                      </a:pPr>
                      <a:r>
                        <a:rPr lang="en-US" sz="1600"/>
                        <a:t>2:50 – 3:00</a:t>
                      </a:r>
                      <a:endParaRPr/>
                    </a:p>
                  </a:txBody>
                  <a:tcPr marT="45725" marB="45725" marR="91450" marL="91450"/>
                </a:tc>
                <a:tc>
                  <a:txBody>
                    <a:bodyPr/>
                    <a:lstStyle/>
                    <a:p>
                      <a:pPr indent="0" lvl="0" marL="0" marR="0" rtl="0" algn="l">
                        <a:spcBef>
                          <a:spcPts val="0"/>
                        </a:spcBef>
                        <a:spcAft>
                          <a:spcPts val="0"/>
                        </a:spcAft>
                        <a:buNone/>
                      </a:pPr>
                      <a:r>
                        <a:rPr lang="en-US" sz="1600"/>
                        <a:t>National Park Service - GPSonBM efforts to prepare for NSRS Mod</a:t>
                      </a:r>
                      <a:endParaRPr/>
                    </a:p>
                  </a:txBody>
                  <a:tcPr marT="45725" marB="45725" marR="91450" marL="91450"/>
                </a:tc>
                <a:tc>
                  <a:txBody>
                    <a:bodyPr/>
                    <a:lstStyle/>
                    <a:p>
                      <a:pPr indent="0" lvl="0" marL="0" marR="0" rtl="0" algn="l">
                        <a:spcBef>
                          <a:spcPts val="0"/>
                        </a:spcBef>
                        <a:spcAft>
                          <a:spcPts val="0"/>
                        </a:spcAft>
                        <a:buNone/>
                      </a:pPr>
                      <a:r>
                        <a:rPr lang="en-US" sz="1600"/>
                        <a:t>Neil Winn</a:t>
                      </a:r>
                      <a:endParaRPr/>
                    </a:p>
                  </a:txBody>
                  <a:tcPr marT="45725" marB="45725" marR="91450" marL="91450"/>
                </a:tc>
              </a:tr>
              <a:tr h="322175">
                <a:tc>
                  <a:txBody>
                    <a:bodyPr/>
                    <a:lstStyle/>
                    <a:p>
                      <a:pPr indent="0" lvl="0" marL="0" marR="0" rtl="0" algn="l">
                        <a:lnSpc>
                          <a:spcPct val="100000"/>
                        </a:lnSpc>
                        <a:spcBef>
                          <a:spcPts val="0"/>
                        </a:spcBef>
                        <a:spcAft>
                          <a:spcPts val="0"/>
                        </a:spcAft>
                        <a:buClr>
                          <a:schemeClr val="dk1"/>
                        </a:buClr>
                        <a:buSzPts val="1600"/>
                        <a:buFont typeface="Arial"/>
                        <a:buNone/>
                      </a:pPr>
                      <a:r>
                        <a:rPr lang="en-US" sz="1600"/>
                        <a:t>3</a:t>
                      </a:r>
                      <a:r>
                        <a:rPr lang="en-US" sz="1600"/>
                        <a:t>:00 – 3:30</a:t>
                      </a:r>
                      <a:endParaRPr/>
                    </a:p>
                  </a:txBody>
                  <a:tcPr marT="45725" marB="45725" marR="91450" marL="91450"/>
                </a:tc>
                <a:tc>
                  <a:txBody>
                    <a:bodyPr/>
                    <a:lstStyle/>
                    <a:p>
                      <a:pPr indent="0" lvl="0" marL="0" marR="0" rtl="0" algn="l">
                        <a:spcBef>
                          <a:spcPts val="0"/>
                        </a:spcBef>
                        <a:spcAft>
                          <a:spcPts val="0"/>
                        </a:spcAft>
                        <a:buClr>
                          <a:srgbClr val="000000"/>
                        </a:buClr>
                        <a:buFont typeface="Arial"/>
                        <a:buNone/>
                      </a:pPr>
                      <a:r>
                        <a:rPr lang="en-US" sz="1600"/>
                        <a:t>What does being prepared for NSRS Mod look like in your agency?</a:t>
                      </a:r>
                      <a:endParaRPr/>
                    </a:p>
                  </a:txBody>
                  <a:tcPr marT="45725" marB="45725" marR="91450" marL="91450"/>
                </a:tc>
                <a:tc>
                  <a:txBody>
                    <a:bodyPr/>
                    <a:lstStyle/>
                    <a:p>
                      <a:pPr indent="0" lvl="0" marL="0" marR="0" rtl="0" algn="l">
                        <a:spcBef>
                          <a:spcPts val="0"/>
                        </a:spcBef>
                        <a:spcAft>
                          <a:spcPts val="0"/>
                        </a:spcAft>
                        <a:buNone/>
                      </a:pPr>
                      <a:r>
                        <a:rPr lang="en-US"/>
                        <a:t>Group Discussion</a:t>
                      </a:r>
                      <a:endParaRPr/>
                    </a:p>
                  </a:txBody>
                  <a:tcPr marT="45725" marB="45725" marR="91450" marL="91450"/>
                </a:tc>
              </a:tr>
              <a:tr h="556475">
                <a:tc>
                  <a:txBody>
                    <a:bodyPr/>
                    <a:lstStyle/>
                    <a:p>
                      <a:pPr indent="0" lvl="0" marL="0" marR="0" rtl="0" algn="l">
                        <a:lnSpc>
                          <a:spcPct val="100000"/>
                        </a:lnSpc>
                        <a:spcBef>
                          <a:spcPts val="0"/>
                        </a:spcBef>
                        <a:spcAft>
                          <a:spcPts val="0"/>
                        </a:spcAft>
                        <a:buClr>
                          <a:schemeClr val="dk1"/>
                        </a:buClr>
                        <a:buSzPts val="1600"/>
                        <a:buFont typeface="Arial"/>
                        <a:buNone/>
                      </a:pPr>
                      <a:r>
                        <a:rPr lang="en-US" sz="1600"/>
                        <a:t>3:30 – 4:00</a:t>
                      </a:r>
                      <a:endParaRPr/>
                    </a:p>
                  </a:txBody>
                  <a:tcPr marT="45725" marB="45725" marR="91450" marL="91450"/>
                </a:tc>
                <a:tc>
                  <a:txBody>
                    <a:bodyPr/>
                    <a:lstStyle/>
                    <a:p>
                      <a:pPr indent="0" lvl="0" marL="0" marR="0" rtl="0" algn="l">
                        <a:spcBef>
                          <a:spcPts val="0"/>
                        </a:spcBef>
                        <a:spcAft>
                          <a:spcPts val="0"/>
                        </a:spcAft>
                        <a:buNone/>
                      </a:pPr>
                      <a:r>
                        <a:rPr lang="en-US" sz="1600"/>
                        <a:t>Work Group Updates, Open Discussion, Closing Remarks</a:t>
                      </a:r>
                      <a:endParaRPr/>
                    </a:p>
                  </a:txBody>
                  <a:tcPr marT="45725" marB="45725" marR="91450" marL="91450"/>
                </a:tc>
                <a:tc>
                  <a:txBody>
                    <a:bodyPr/>
                    <a:lstStyle/>
                    <a:p>
                      <a:pPr indent="0" lvl="0" marL="0" marR="0" rtl="0" algn="l">
                        <a:spcBef>
                          <a:spcPts val="0"/>
                        </a:spcBef>
                        <a:spcAft>
                          <a:spcPts val="0"/>
                        </a:spcAft>
                        <a:buNone/>
                      </a:pPr>
                      <a:r>
                        <a:rPr lang="en-US" sz="1600"/>
                        <a:t>Work Group Chairs</a:t>
                      </a:r>
                      <a:endParaRPr/>
                    </a:p>
                    <a:p>
                      <a:pPr indent="0" lvl="0" marL="0" marR="0" rtl="0" algn="l">
                        <a:spcBef>
                          <a:spcPts val="0"/>
                        </a:spcBef>
                        <a:spcAft>
                          <a:spcPts val="0"/>
                        </a:spcAft>
                        <a:buNone/>
                      </a:pPr>
                      <a:r>
                        <a:rPr lang="en-US" sz="1600"/>
                        <a:t>Everyone</a:t>
                      </a:r>
                      <a:endParaRPr/>
                    </a:p>
                  </a:txBody>
                  <a:tcPr marT="45725" marB="45725" marR="91450" marL="91450"/>
                </a:tc>
              </a:tr>
            </a:tbl>
          </a:graphicData>
        </a:graphic>
      </p:graphicFrame>
      <p:sp>
        <p:nvSpPr>
          <p:cNvPr id="102" name="Google Shape;102;p2"/>
          <p:cNvSpPr txBox="1"/>
          <p:nvPr>
            <p:ph idx="12" type="sldNum"/>
          </p:nvPr>
        </p:nvSpPr>
        <p:spPr>
          <a:xfrm>
            <a:off x="6986361" y="4869662"/>
            <a:ext cx="2133600" cy="2739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pic>
        <p:nvPicPr>
          <p:cNvPr descr="Image of Federal and non-Federal agencies logos." id="108" name="Google Shape;108;p3"/>
          <p:cNvPicPr preferRelativeResize="0"/>
          <p:nvPr>
            <p:ph idx="2" type="pic"/>
          </p:nvPr>
        </p:nvPicPr>
        <p:blipFill rotWithShape="1">
          <a:blip r:embed="rId3">
            <a:alphaModFix/>
          </a:blip>
          <a:srcRect b="2099" l="0" r="0" t="2099"/>
          <a:stretch/>
        </p:blipFill>
        <p:spPr>
          <a:xfrm>
            <a:off x="981399" y="1811035"/>
            <a:ext cx="7181202" cy="3243169"/>
          </a:xfrm>
          <a:prstGeom prst="rect">
            <a:avLst/>
          </a:prstGeom>
          <a:noFill/>
          <a:ln>
            <a:noFill/>
          </a:ln>
        </p:spPr>
      </p:pic>
      <p:sp>
        <p:nvSpPr>
          <p:cNvPr id="109" name="Google Shape;109;p3"/>
          <p:cNvSpPr txBox="1"/>
          <p:nvPr>
            <p:ph idx="1" type="body"/>
          </p:nvPr>
        </p:nvSpPr>
        <p:spPr>
          <a:xfrm>
            <a:off x="661235" y="912953"/>
            <a:ext cx="7821529" cy="898081"/>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800"/>
              <a:buNone/>
            </a:pPr>
            <a:r>
              <a:rPr lang="en-US" sz="1800">
                <a:latin typeface="Arial"/>
                <a:ea typeface="Arial"/>
                <a:cs typeface="Arial"/>
                <a:sym typeface="Arial"/>
              </a:rPr>
              <a:t>This subcommittee coordinates geodetic data-related activities among 24 Federal and non-Federal agencies and will report its activities to the FGDC. </a:t>
            </a:r>
            <a:r>
              <a:rPr lang="en-US" sz="1800" u="sng">
                <a:solidFill>
                  <a:schemeClr val="hlink"/>
                </a:solidFill>
                <a:latin typeface="Arial"/>
                <a:ea typeface="Arial"/>
                <a:cs typeface="Arial"/>
                <a:sym typeface="Arial"/>
                <a:hlinkClick r:id="rId4"/>
              </a:rPr>
              <a:t>https://www.fgdc.gov/organization/working-groups-subcommittees/fgcs</a:t>
            </a:r>
            <a:endParaRPr sz="1800">
              <a:latin typeface="Arial"/>
              <a:ea typeface="Arial"/>
              <a:cs typeface="Arial"/>
              <a:sym typeface="Arial"/>
            </a:endParaRPr>
          </a:p>
        </p:txBody>
      </p:sp>
      <p:sp>
        <p:nvSpPr>
          <p:cNvPr id="110" name="Google Shape;110;p3"/>
          <p:cNvSpPr txBox="1"/>
          <p:nvPr/>
        </p:nvSpPr>
        <p:spPr>
          <a:xfrm>
            <a:off x="457200" y="358062"/>
            <a:ext cx="8229600" cy="637169"/>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rgbClr val="366092"/>
              </a:buClr>
              <a:buSzPts val="4000"/>
              <a:buFont typeface="Times New Roman"/>
              <a:buNone/>
            </a:pPr>
            <a:r>
              <a:rPr b="0" i="0" lang="en-US" sz="4000" u="none" cap="none" strike="noStrike">
                <a:solidFill>
                  <a:srgbClr val="366092"/>
                </a:solidFill>
                <a:latin typeface="Times New Roman"/>
                <a:ea typeface="Times New Roman"/>
                <a:cs typeface="Times New Roman"/>
                <a:sym typeface="Times New Roman"/>
              </a:rPr>
              <a:t>FGCS Member Roll Call</a:t>
            </a:r>
            <a:endParaRPr/>
          </a:p>
        </p:txBody>
      </p:sp>
      <p:sp>
        <p:nvSpPr>
          <p:cNvPr id="111" name="Google Shape;111;p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1efeff9f410_0_0"/>
          <p:cNvSpPr txBox="1"/>
          <p:nvPr>
            <p:ph type="title"/>
          </p:nvPr>
        </p:nvSpPr>
        <p:spPr>
          <a:xfrm>
            <a:off x="457200" y="205979"/>
            <a:ext cx="8229600" cy="857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366092"/>
              </a:buClr>
              <a:buSzPts val="4000"/>
              <a:buFont typeface="Times New Roman"/>
              <a:buNone/>
            </a:pPr>
            <a:r>
              <a:rPr lang="en-US" sz="4000">
                <a:solidFill>
                  <a:srgbClr val="366092"/>
                </a:solidFill>
              </a:rPr>
              <a:t>NGS Activities</a:t>
            </a:r>
            <a:endParaRPr/>
          </a:p>
        </p:txBody>
      </p:sp>
      <p:sp>
        <p:nvSpPr>
          <p:cNvPr id="118" name="Google Shape;118;g1efeff9f410_0_0"/>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19" name="Google Shape;119;g1efeff9f410_0_0"/>
          <p:cNvSpPr txBox="1"/>
          <p:nvPr/>
        </p:nvSpPr>
        <p:spPr>
          <a:xfrm>
            <a:off x="1149200" y="1238850"/>
            <a:ext cx="6486900" cy="24048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Char char="●"/>
            </a:pPr>
            <a:r>
              <a:rPr lang="en-US" sz="2400">
                <a:solidFill>
                  <a:schemeClr val="dk1"/>
                </a:solidFill>
              </a:rPr>
              <a:t>Leadership </a:t>
            </a:r>
            <a:r>
              <a:rPr lang="en-US" sz="2400">
                <a:solidFill>
                  <a:schemeClr val="dk1"/>
                </a:solidFill>
              </a:rPr>
              <a:t>update</a:t>
            </a:r>
            <a:endParaRPr sz="2400">
              <a:solidFill>
                <a:schemeClr val="dk1"/>
              </a:solidFill>
            </a:endParaRPr>
          </a:p>
          <a:p>
            <a:pPr indent="-330200" lvl="0" marL="457200" rtl="0" algn="l">
              <a:spcBef>
                <a:spcPts val="0"/>
              </a:spcBef>
              <a:spcAft>
                <a:spcPts val="0"/>
              </a:spcAft>
              <a:buClr>
                <a:schemeClr val="dk1"/>
              </a:buClr>
              <a:buSzPts val="1600"/>
              <a:buChar char="●"/>
            </a:pPr>
            <a:r>
              <a:rPr lang="en-US" sz="2400">
                <a:solidFill>
                  <a:schemeClr val="dk1"/>
                </a:solidFill>
              </a:rPr>
              <a:t>Geodesy Crisis &amp; Community of Practice</a:t>
            </a:r>
            <a:endParaRPr sz="2400">
              <a:solidFill>
                <a:schemeClr val="dk1"/>
              </a:solidFill>
            </a:endParaRPr>
          </a:p>
          <a:p>
            <a:pPr indent="-330200" lvl="0" marL="457200" rtl="0" algn="l">
              <a:spcBef>
                <a:spcPts val="0"/>
              </a:spcBef>
              <a:spcAft>
                <a:spcPts val="0"/>
              </a:spcAft>
              <a:buClr>
                <a:schemeClr val="dk1"/>
              </a:buClr>
              <a:buSzPts val="1600"/>
              <a:buChar char="●"/>
            </a:pPr>
            <a:r>
              <a:rPr lang="en-US" sz="2400">
                <a:solidFill>
                  <a:schemeClr val="dk1"/>
                </a:solidFill>
              </a:rPr>
              <a:t>Geospatial Modeling Grant</a:t>
            </a:r>
            <a:endParaRPr sz="2400">
              <a:solidFill>
                <a:schemeClr val="dk1"/>
              </a:solidFill>
            </a:endParaRPr>
          </a:p>
          <a:p>
            <a:pPr indent="-330200" lvl="0" marL="457200" rtl="0" algn="l">
              <a:spcBef>
                <a:spcPts val="0"/>
              </a:spcBef>
              <a:spcAft>
                <a:spcPts val="0"/>
              </a:spcAft>
              <a:buClr>
                <a:schemeClr val="dk1"/>
              </a:buClr>
              <a:buSzPts val="1600"/>
              <a:buChar char="●"/>
            </a:pPr>
            <a:r>
              <a:rPr lang="en-US" sz="2400">
                <a:solidFill>
                  <a:schemeClr val="dk1"/>
                </a:solidFill>
              </a:rPr>
              <a:t>Outreach events</a:t>
            </a:r>
            <a:endParaRPr sz="2400">
              <a:solidFill>
                <a:schemeClr val="dk1"/>
              </a:solidFill>
            </a:endParaRPr>
          </a:p>
          <a:p>
            <a:pPr indent="-330200" lvl="0" marL="457200" rtl="0" algn="l">
              <a:spcBef>
                <a:spcPts val="0"/>
              </a:spcBef>
              <a:spcAft>
                <a:spcPts val="0"/>
              </a:spcAft>
              <a:buClr>
                <a:schemeClr val="dk1"/>
              </a:buClr>
              <a:buSzPts val="1600"/>
              <a:buChar char="●"/>
            </a:pPr>
            <a:r>
              <a:rPr lang="en-US" sz="2400">
                <a:solidFill>
                  <a:schemeClr val="dk1"/>
                </a:solidFill>
              </a:rPr>
              <a:t>New NGS strategic plan </a:t>
            </a:r>
            <a:endParaRPr sz="24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366092"/>
              </a:buClr>
              <a:buSzPts val="4000"/>
              <a:buFont typeface="Times New Roman"/>
              <a:buNone/>
            </a:pPr>
            <a:r>
              <a:rPr lang="en-US" sz="4000">
                <a:solidFill>
                  <a:srgbClr val="366092"/>
                </a:solidFill>
              </a:rPr>
              <a:t>Leadership </a:t>
            </a:r>
            <a:r>
              <a:rPr lang="en-US" sz="4000">
                <a:solidFill>
                  <a:srgbClr val="366092"/>
                </a:solidFill>
              </a:rPr>
              <a:t>Update</a:t>
            </a:r>
            <a:endParaRPr/>
          </a:p>
        </p:txBody>
      </p:sp>
      <p:sp>
        <p:nvSpPr>
          <p:cNvPr id="126" name="Google Shape;126;p4"/>
          <p:cNvSpPr txBox="1"/>
          <p:nvPr>
            <p:ph idx="12" type="sldNum"/>
          </p:nvPr>
        </p:nvSpPr>
        <p:spPr>
          <a:xfrm>
            <a:off x="6553200" y="4706763"/>
            <a:ext cx="2133600" cy="2739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27" name="Google Shape;127;p4"/>
          <p:cNvPicPr preferRelativeResize="0"/>
          <p:nvPr/>
        </p:nvPicPr>
        <p:blipFill>
          <a:blip r:embed="rId3">
            <a:alphaModFix/>
          </a:blip>
          <a:stretch>
            <a:fillRect/>
          </a:stretch>
        </p:blipFill>
        <p:spPr>
          <a:xfrm>
            <a:off x="7637565" y="841302"/>
            <a:ext cx="1268587" cy="1480975"/>
          </a:xfrm>
          <a:prstGeom prst="rect">
            <a:avLst/>
          </a:prstGeom>
          <a:noFill/>
          <a:ln>
            <a:noFill/>
          </a:ln>
        </p:spPr>
      </p:pic>
      <p:sp>
        <p:nvSpPr>
          <p:cNvPr id="128" name="Google Shape;128;p4"/>
          <p:cNvSpPr txBox="1"/>
          <p:nvPr/>
        </p:nvSpPr>
        <p:spPr>
          <a:xfrm>
            <a:off x="145775" y="1232925"/>
            <a:ext cx="8130900" cy="2955300"/>
          </a:xfrm>
          <a:prstGeom prst="rect">
            <a:avLst/>
          </a:prstGeom>
          <a:noFill/>
          <a:ln>
            <a:noFill/>
          </a:ln>
        </p:spPr>
        <p:txBody>
          <a:bodyPr anchorCtr="0" anchor="t" bIns="91425" lIns="91425" spcFirstLastPara="1" rIns="91425" wrap="square" tIns="91425">
            <a:spAutoFit/>
          </a:bodyPr>
          <a:lstStyle/>
          <a:p>
            <a:pPr indent="-260350" lvl="0" marL="285750" rtl="0" algn="l">
              <a:spcBef>
                <a:spcPts val="0"/>
              </a:spcBef>
              <a:spcAft>
                <a:spcPts val="0"/>
              </a:spcAft>
              <a:buClr>
                <a:schemeClr val="dk1"/>
              </a:buClr>
              <a:buSzPts val="1800"/>
              <a:buChar char="•"/>
            </a:pPr>
            <a:r>
              <a:rPr b="1" lang="en-US" sz="1800">
                <a:solidFill>
                  <a:schemeClr val="dk1"/>
                </a:solidFill>
              </a:rPr>
              <a:t>Rachael Dempsey</a:t>
            </a:r>
            <a:r>
              <a:rPr lang="en-US" sz="1800">
                <a:solidFill>
                  <a:schemeClr val="dk1"/>
                </a:solidFill>
              </a:rPr>
              <a:t> - Deputy Assistant Administrator for Navigation, Observations, and Positioning (this is a new position) within NOAA’s National Ocean Service (NOS)</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260350" lvl="0" marL="285750" rtl="0" algn="l">
              <a:spcBef>
                <a:spcPts val="0"/>
              </a:spcBef>
              <a:spcAft>
                <a:spcPts val="0"/>
              </a:spcAft>
              <a:buClr>
                <a:schemeClr val="dk1"/>
              </a:buClr>
              <a:buSzPts val="1800"/>
              <a:buChar char="•"/>
            </a:pPr>
            <a:r>
              <a:rPr b="1" lang="en-US" sz="1800">
                <a:solidFill>
                  <a:schemeClr val="dk1"/>
                </a:solidFill>
              </a:rPr>
              <a:t>Dr. Dan Gillins</a:t>
            </a:r>
            <a:r>
              <a:rPr lang="en-US" sz="1800">
                <a:solidFill>
                  <a:schemeClr val="dk1"/>
                </a:solidFill>
              </a:rPr>
              <a:t> - Chief, Spatial Reference System Division, NGS</a:t>
            </a:r>
            <a:endParaRPr sz="1800">
              <a:solidFill>
                <a:schemeClr val="dk1"/>
              </a:solidFill>
            </a:endParaRPr>
          </a:p>
          <a:p>
            <a:pPr indent="-260350" lvl="0" marL="285750" rtl="0" algn="l">
              <a:spcBef>
                <a:spcPts val="0"/>
              </a:spcBef>
              <a:spcAft>
                <a:spcPts val="0"/>
              </a:spcAft>
              <a:buClr>
                <a:schemeClr val="dk1"/>
              </a:buClr>
              <a:buSzPts val="1800"/>
              <a:buChar char="•"/>
            </a:pPr>
            <a:r>
              <a:rPr b="1" lang="en-US" sz="1800">
                <a:solidFill>
                  <a:schemeClr val="dk1"/>
                </a:solidFill>
              </a:rPr>
              <a:t>Dr. Dan Roman</a:t>
            </a:r>
            <a:r>
              <a:rPr lang="en-US" sz="1800">
                <a:solidFill>
                  <a:schemeClr val="dk1"/>
                </a:solidFill>
              </a:rPr>
              <a:t> - Senior Advisor for Geodesy, NGS</a:t>
            </a:r>
            <a:endParaRPr sz="1800">
              <a:solidFill>
                <a:schemeClr val="dk1"/>
              </a:solidFill>
            </a:endParaRPr>
          </a:p>
          <a:p>
            <a:pPr indent="-260350" lvl="0" marL="285750" rtl="0" algn="l">
              <a:spcBef>
                <a:spcPts val="0"/>
              </a:spcBef>
              <a:spcAft>
                <a:spcPts val="0"/>
              </a:spcAft>
              <a:buClr>
                <a:schemeClr val="dk1"/>
              </a:buClr>
              <a:buSzPts val="1800"/>
              <a:buChar char="•"/>
            </a:pPr>
            <a:r>
              <a:rPr b="1" lang="en-US" sz="1800">
                <a:solidFill>
                  <a:schemeClr val="dk1"/>
                </a:solidFill>
              </a:rPr>
              <a:t>NGS Director</a:t>
            </a:r>
            <a:r>
              <a:rPr lang="en-US" sz="1800">
                <a:solidFill>
                  <a:schemeClr val="dk1"/>
                </a:solidFill>
              </a:rPr>
              <a:t> recruitment in progress. Juliana Blackwell will be retiring on March 29, 2024. Brad Kearse will be acting director effective April 1, 2024.</a:t>
            </a:r>
            <a:endParaRPr sz="1800">
              <a:solidFill>
                <a:schemeClr val="dk1"/>
              </a:solidFill>
            </a:endParaRPr>
          </a:p>
          <a:p>
            <a:pPr indent="0" lvl="0" marL="457200" rtl="0" algn="l">
              <a:spcBef>
                <a:spcPts val="0"/>
              </a:spcBef>
              <a:spcAft>
                <a:spcPts val="0"/>
              </a:spcAft>
              <a:buNone/>
            </a:pPr>
            <a:r>
              <a:t/>
            </a:r>
            <a:endParaRPr sz="1800">
              <a:solidFill>
                <a:schemeClr val="dk1"/>
              </a:solidFill>
            </a:endParaRPr>
          </a:p>
          <a:p>
            <a:pPr indent="-260350" lvl="0" marL="285750" rtl="0" algn="l">
              <a:spcBef>
                <a:spcPts val="0"/>
              </a:spcBef>
              <a:spcAft>
                <a:spcPts val="0"/>
              </a:spcAft>
              <a:buClr>
                <a:schemeClr val="dk1"/>
              </a:buClr>
              <a:buSzPts val="1800"/>
              <a:buChar char="•"/>
            </a:pPr>
            <a:r>
              <a:rPr lang="en-US" sz="1800">
                <a:solidFill>
                  <a:schemeClr val="dk1"/>
                </a:solidFill>
              </a:rPr>
              <a:t>Update: NGS Silver Spring, Maryland office renovation continues.</a:t>
            </a:r>
            <a:endParaRPr sz="18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366092"/>
              </a:buClr>
              <a:buSzPts val="4000"/>
              <a:buFont typeface="Times New Roman"/>
              <a:buNone/>
            </a:pPr>
            <a:r>
              <a:rPr lang="en-US" sz="4000">
                <a:solidFill>
                  <a:srgbClr val="366092"/>
                </a:solidFill>
              </a:rPr>
              <a:t>Geodesy Crisis</a:t>
            </a:r>
            <a:endParaRPr/>
          </a:p>
        </p:txBody>
      </p:sp>
      <p:pic>
        <p:nvPicPr>
          <p:cNvPr descr="https://lh5.googleusercontent.com/i8wGnqSpTOyu-46FnF9Ie5dFxAZ34-1fu6WmENeMp5aWqHjQ9UazF9dvvEuBhO4XcVB2rUp8YhGMR69H52oQA00KpnuNxuBoBFeJDuhCBPXQbUYn5SQ6ODECQGKuTdD89X7v1xoUcr_UHLLtJo-jgug4XQ=s2048" id="135" name="Google Shape;135;p7"/>
          <p:cNvPicPr preferRelativeResize="0"/>
          <p:nvPr>
            <p:ph idx="1" type="body"/>
          </p:nvPr>
        </p:nvPicPr>
        <p:blipFill rotWithShape="1">
          <a:blip r:embed="rId3">
            <a:alphaModFix/>
          </a:blip>
          <a:srcRect b="0" l="0" r="0" t="0"/>
          <a:stretch/>
        </p:blipFill>
        <p:spPr>
          <a:xfrm>
            <a:off x="211376" y="1304849"/>
            <a:ext cx="2806500" cy="2866200"/>
          </a:xfrm>
          <a:prstGeom prst="rect">
            <a:avLst/>
          </a:prstGeom>
          <a:noFill/>
          <a:ln cap="flat" cmpd="sng" w="9525">
            <a:solidFill>
              <a:srgbClr val="7F7F7F"/>
            </a:solidFill>
            <a:prstDash val="solid"/>
            <a:round/>
            <a:headEnd len="sm" w="sm" type="none"/>
            <a:tailEnd len="sm" w="sm" type="none"/>
          </a:ln>
        </p:spPr>
      </p:pic>
      <p:pic>
        <p:nvPicPr>
          <p:cNvPr descr="https://lh6.googleusercontent.com/Nq4bvYA-XTKqRuJVNr1OUFge3fXHulRiCs-dicMEjV_yJzQaQ70kcvScRVd2FxC1yYvGIp_5nbOg3eSZIyJClhAEoSglak3yPfvG2sGlFC3jz_oD3K9BHiBgosF5f1bcmhm8hLGXAOmiu91UE1J4m7ED-g=s2048" id="136" name="Google Shape;136;p7"/>
          <p:cNvPicPr preferRelativeResize="0"/>
          <p:nvPr/>
        </p:nvPicPr>
        <p:blipFill rotWithShape="1">
          <a:blip r:embed="rId4">
            <a:alphaModFix/>
          </a:blip>
          <a:srcRect b="0" l="0" r="0" t="0"/>
          <a:stretch/>
        </p:blipFill>
        <p:spPr>
          <a:xfrm>
            <a:off x="3088137" y="1454851"/>
            <a:ext cx="1745126" cy="3501059"/>
          </a:xfrm>
          <a:prstGeom prst="rect">
            <a:avLst/>
          </a:prstGeom>
          <a:noFill/>
          <a:ln cap="flat" cmpd="sng" w="9525">
            <a:solidFill>
              <a:srgbClr val="7F7F7F"/>
            </a:solidFill>
            <a:prstDash val="solid"/>
            <a:round/>
            <a:headEnd len="sm" w="sm" type="none"/>
            <a:tailEnd len="sm" w="sm" type="none"/>
          </a:ln>
        </p:spPr>
      </p:pic>
      <p:sp>
        <p:nvSpPr>
          <p:cNvPr id="137" name="Google Shape;137;p7"/>
          <p:cNvSpPr txBox="1"/>
          <p:nvPr/>
        </p:nvSpPr>
        <p:spPr>
          <a:xfrm>
            <a:off x="1" y="935511"/>
            <a:ext cx="914400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Lack of available trained geodesists poses major risks to national security and economy</a:t>
            </a:r>
            <a:endParaRPr/>
          </a:p>
        </p:txBody>
      </p:sp>
      <p:sp>
        <p:nvSpPr>
          <p:cNvPr id="138" name="Google Shape;138;p7"/>
          <p:cNvSpPr txBox="1"/>
          <p:nvPr>
            <p:ph idx="12" type="sldNum"/>
          </p:nvPr>
        </p:nvSpPr>
        <p:spPr>
          <a:xfrm>
            <a:off x="6837123" y="4772026"/>
            <a:ext cx="2133600" cy="273844"/>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https://lh5.googleusercontent.com/Ltxt8KVvdzKfYdntEYQx8l9QJiaog-TaQfOWkTiFzy81R_B6UwNr3rDKPa9Ufi5QHBx8xkaO31IlRxRGZH9vAoco5xFOmqlwuIj-zbXnX2tXEZWEQI9ik07bseIjD3HUPAY8e0WeDYyoPLUaKfq-hNzWbA=s2048" id="139" name="Google Shape;139;p7"/>
          <p:cNvPicPr preferRelativeResize="0"/>
          <p:nvPr/>
        </p:nvPicPr>
        <p:blipFill rotWithShape="1">
          <a:blip r:embed="rId5">
            <a:alphaModFix/>
          </a:blip>
          <a:srcRect b="0" l="0" r="0" t="0"/>
          <a:stretch/>
        </p:blipFill>
        <p:spPr>
          <a:xfrm>
            <a:off x="68900" y="2924275"/>
            <a:ext cx="3443100" cy="1989600"/>
          </a:xfrm>
          <a:prstGeom prst="rect">
            <a:avLst/>
          </a:prstGeom>
          <a:noFill/>
          <a:ln cap="flat" cmpd="sng" w="9525">
            <a:solidFill>
              <a:srgbClr val="7F7F7F"/>
            </a:solidFill>
            <a:prstDash val="solid"/>
            <a:round/>
            <a:headEnd len="sm" w="sm" type="none"/>
            <a:tailEnd len="sm" w="sm" type="none"/>
          </a:ln>
        </p:spPr>
      </p:pic>
      <p:sp>
        <p:nvSpPr>
          <p:cNvPr id="140" name="Google Shape;140;p7"/>
          <p:cNvSpPr txBox="1"/>
          <p:nvPr/>
        </p:nvSpPr>
        <p:spPr>
          <a:xfrm>
            <a:off x="4974750" y="1496875"/>
            <a:ext cx="4111500" cy="3417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rPr>
              <a:t>Ongoing </a:t>
            </a:r>
            <a:r>
              <a:rPr b="1" lang="en-US" sz="1800">
                <a:solidFill>
                  <a:schemeClr val="dk1"/>
                </a:solidFill>
              </a:rPr>
              <a:t>NGS activities:</a:t>
            </a:r>
            <a:endParaRPr b="1" sz="1800">
              <a:solidFill>
                <a:schemeClr val="dk1"/>
              </a:solidFill>
            </a:endParaRPr>
          </a:p>
          <a:p>
            <a:pPr indent="0" lvl="0" marL="0" marR="0" rtl="0" algn="l">
              <a:spcBef>
                <a:spcPts val="0"/>
              </a:spcBef>
              <a:spcAft>
                <a:spcPts val="0"/>
              </a:spcAft>
              <a:buNone/>
            </a:pPr>
            <a:r>
              <a:t/>
            </a:r>
            <a:endParaRPr b="1" sz="1800">
              <a:solidFill>
                <a:schemeClr val="dk1"/>
              </a:solidFill>
            </a:endParaRPr>
          </a:p>
          <a:p>
            <a:pPr indent="-2603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Support professional development and advanced education</a:t>
            </a:r>
            <a:endParaRPr sz="1800"/>
          </a:p>
          <a:p>
            <a:pPr indent="-2603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Raise awareness and communicate the risks and impacts to leadership</a:t>
            </a:r>
            <a:endParaRPr sz="1800"/>
          </a:p>
          <a:p>
            <a:pPr indent="-2603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Collaborate with NGA, NASA, and others on Geodesy Community of Practice</a:t>
            </a:r>
            <a:endParaRPr sz="1800">
              <a:solidFill>
                <a:schemeClr val="dk1"/>
              </a:solidFill>
            </a:endParaRPr>
          </a:p>
          <a:p>
            <a:pPr indent="-260350" lvl="0" marL="28575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Provide grant opportunity focused on geodetic needs</a:t>
            </a:r>
            <a:endParaRPr sz="1800"/>
          </a:p>
          <a:p>
            <a:pPr indent="-171450" lvl="0" marL="285750" marR="0" rtl="0" algn="l">
              <a:spcBef>
                <a:spcPts val="0"/>
              </a:spcBef>
              <a:spcAft>
                <a:spcPts val="0"/>
              </a:spcAft>
              <a:buClr>
                <a:schemeClr val="dk1"/>
              </a:buClr>
              <a:buSzPts val="1800"/>
              <a:buFont typeface="Arial"/>
              <a:buNone/>
            </a:pPr>
            <a:r>
              <a:t/>
            </a:r>
            <a:endParaRPr sz="1800">
              <a:solidFill>
                <a:srgbClr val="366092"/>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id="145" name="Google Shape;145;g2b608bf6e5c_2_0"/>
          <p:cNvPicPr preferRelativeResize="0"/>
          <p:nvPr/>
        </p:nvPicPr>
        <p:blipFill rotWithShape="1">
          <a:blip r:embed="rId3">
            <a:alphaModFix/>
          </a:blip>
          <a:srcRect b="7693" l="0" r="0" t="26382"/>
          <a:stretch/>
        </p:blipFill>
        <p:spPr>
          <a:xfrm>
            <a:off x="4891654" y="1211950"/>
            <a:ext cx="4252334" cy="2102350"/>
          </a:xfrm>
          <a:prstGeom prst="rect">
            <a:avLst/>
          </a:prstGeom>
          <a:noFill/>
          <a:ln>
            <a:noFill/>
          </a:ln>
        </p:spPr>
      </p:pic>
      <p:sp>
        <p:nvSpPr>
          <p:cNvPr id="146" name="Google Shape;146;g2b608bf6e5c_2_0"/>
          <p:cNvSpPr txBox="1"/>
          <p:nvPr>
            <p:ph idx="1" type="body"/>
          </p:nvPr>
        </p:nvSpPr>
        <p:spPr>
          <a:xfrm>
            <a:off x="112375" y="1063375"/>
            <a:ext cx="4855500" cy="3416400"/>
          </a:xfrm>
          <a:prstGeom prst="rect">
            <a:avLst/>
          </a:prstGeom>
        </p:spPr>
        <p:txBody>
          <a:bodyPr anchorCtr="0" anchor="t" bIns="45700" lIns="91425" spcFirstLastPara="1" rIns="91425" wrap="square" tIns="45700">
            <a:noAutofit/>
          </a:bodyPr>
          <a:lstStyle/>
          <a:p>
            <a:pPr indent="0" lvl="0" marL="0" rtl="0" algn="l">
              <a:lnSpc>
                <a:spcPct val="87916"/>
              </a:lnSpc>
              <a:spcBef>
                <a:spcPts val="0"/>
              </a:spcBef>
              <a:spcAft>
                <a:spcPts val="0"/>
              </a:spcAft>
              <a:buSzPts val="935"/>
              <a:buNone/>
            </a:pPr>
            <a:r>
              <a:rPr b="1" lang="en-US" sz="1829">
                <a:latin typeface="Arial"/>
                <a:ea typeface="Arial"/>
                <a:cs typeface="Arial"/>
                <a:sym typeface="Arial"/>
              </a:rPr>
              <a:t>Current Participants:</a:t>
            </a:r>
            <a:endParaRPr b="1" sz="1829">
              <a:latin typeface="Arial"/>
              <a:ea typeface="Arial"/>
              <a:cs typeface="Arial"/>
              <a:sym typeface="Arial"/>
            </a:endParaRPr>
          </a:p>
          <a:p>
            <a:pPr indent="-253364" lvl="0" marL="365760" rtl="0" algn="l">
              <a:lnSpc>
                <a:spcPct val="80000"/>
              </a:lnSpc>
              <a:spcBef>
                <a:spcPts val="800"/>
              </a:spcBef>
              <a:spcAft>
                <a:spcPts val="0"/>
              </a:spcAft>
              <a:buSzPts val="1830"/>
              <a:buChar char="•"/>
            </a:pPr>
            <a:r>
              <a:rPr lang="en-US" sz="1829">
                <a:latin typeface="Arial"/>
                <a:ea typeface="Arial"/>
                <a:cs typeface="Arial"/>
                <a:sym typeface="Arial"/>
              </a:rPr>
              <a:t>National Geospatial-Intelligence Agency, Office of Geomatics (NGA)</a:t>
            </a:r>
            <a:endParaRPr sz="1829">
              <a:latin typeface="Arial"/>
              <a:ea typeface="Arial"/>
              <a:cs typeface="Arial"/>
              <a:sym typeface="Arial"/>
            </a:endParaRPr>
          </a:p>
          <a:p>
            <a:pPr indent="-253364" lvl="0" marL="365760" rtl="0" algn="l">
              <a:lnSpc>
                <a:spcPct val="80000"/>
              </a:lnSpc>
              <a:spcBef>
                <a:spcPts val="1000"/>
              </a:spcBef>
              <a:spcAft>
                <a:spcPts val="0"/>
              </a:spcAft>
              <a:buSzPts val="1830"/>
              <a:buChar char="•"/>
            </a:pPr>
            <a:r>
              <a:rPr lang="en-US" sz="1829">
                <a:latin typeface="Arial"/>
                <a:ea typeface="Arial"/>
                <a:cs typeface="Arial"/>
                <a:sym typeface="Arial"/>
              </a:rPr>
              <a:t>NOAA, National Geodetic Survey (NGS)</a:t>
            </a:r>
            <a:endParaRPr sz="1829">
              <a:latin typeface="Arial"/>
              <a:ea typeface="Arial"/>
              <a:cs typeface="Arial"/>
              <a:sym typeface="Arial"/>
            </a:endParaRPr>
          </a:p>
          <a:p>
            <a:pPr indent="-253364" lvl="0" marL="365760" rtl="0" algn="l">
              <a:lnSpc>
                <a:spcPct val="80000"/>
              </a:lnSpc>
              <a:spcBef>
                <a:spcPts val="1000"/>
              </a:spcBef>
              <a:spcAft>
                <a:spcPts val="0"/>
              </a:spcAft>
              <a:buSzPts val="1830"/>
              <a:buChar char="•"/>
            </a:pPr>
            <a:r>
              <a:rPr lang="en-US" sz="1829">
                <a:latin typeface="Arial"/>
                <a:ea typeface="Arial"/>
                <a:cs typeface="Arial"/>
                <a:sym typeface="Arial"/>
              </a:rPr>
              <a:t>National Aeronautics and Space Administration (NASA)</a:t>
            </a:r>
            <a:endParaRPr sz="1829">
              <a:latin typeface="Arial"/>
              <a:ea typeface="Arial"/>
              <a:cs typeface="Arial"/>
              <a:sym typeface="Arial"/>
            </a:endParaRPr>
          </a:p>
          <a:p>
            <a:pPr indent="-253364" lvl="0" marL="365760" rtl="0" algn="l">
              <a:lnSpc>
                <a:spcPct val="80000"/>
              </a:lnSpc>
              <a:spcBef>
                <a:spcPts val="1000"/>
              </a:spcBef>
              <a:spcAft>
                <a:spcPts val="0"/>
              </a:spcAft>
              <a:buSzPts val="1830"/>
              <a:buChar char="•"/>
            </a:pPr>
            <a:r>
              <a:rPr lang="en-US" sz="1829">
                <a:latin typeface="Arial"/>
                <a:ea typeface="Arial"/>
                <a:cs typeface="Arial"/>
                <a:sym typeface="Arial"/>
              </a:rPr>
              <a:t>Department of Interior, United States Geological Survey (USGS)</a:t>
            </a:r>
            <a:endParaRPr sz="1829">
              <a:latin typeface="Arial"/>
              <a:ea typeface="Arial"/>
              <a:cs typeface="Arial"/>
              <a:sym typeface="Arial"/>
            </a:endParaRPr>
          </a:p>
          <a:p>
            <a:pPr indent="0" lvl="0" marL="0" rtl="0" algn="l">
              <a:lnSpc>
                <a:spcPct val="80000"/>
              </a:lnSpc>
              <a:spcBef>
                <a:spcPts val="1000"/>
              </a:spcBef>
              <a:spcAft>
                <a:spcPts val="1000"/>
              </a:spcAft>
              <a:buClr>
                <a:schemeClr val="dk1"/>
              </a:buClr>
              <a:buSzPts val="935"/>
              <a:buFont typeface="Arial"/>
              <a:buNone/>
            </a:pPr>
            <a:r>
              <a:t/>
            </a:r>
            <a:endParaRPr sz="1829">
              <a:latin typeface="Arial"/>
              <a:ea typeface="Arial"/>
              <a:cs typeface="Arial"/>
              <a:sym typeface="Arial"/>
            </a:endParaRPr>
          </a:p>
        </p:txBody>
      </p:sp>
      <p:sp>
        <p:nvSpPr>
          <p:cNvPr id="147" name="Google Shape;147;g2b608bf6e5c_2_0"/>
          <p:cNvSpPr txBox="1"/>
          <p:nvPr>
            <p:ph idx="12" type="sldNum"/>
          </p:nvPr>
        </p:nvSpPr>
        <p:spPr>
          <a:xfrm>
            <a:off x="7606438" y="4663225"/>
            <a:ext cx="1414800" cy="3936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48" name="Google Shape;148;g2b608bf6e5c_2_0"/>
          <p:cNvSpPr txBox="1"/>
          <p:nvPr/>
        </p:nvSpPr>
        <p:spPr>
          <a:xfrm>
            <a:off x="4749375" y="3314300"/>
            <a:ext cx="45369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1200"/>
              <a:t>NGA hosted CoP Summit - St. Louis (September 2023)</a:t>
            </a:r>
            <a:endParaRPr sz="1200"/>
          </a:p>
        </p:txBody>
      </p:sp>
      <p:sp>
        <p:nvSpPr>
          <p:cNvPr id="149" name="Google Shape;149;g2b608bf6e5c_2_0"/>
          <p:cNvSpPr txBox="1"/>
          <p:nvPr>
            <p:ph type="title"/>
          </p:nvPr>
        </p:nvSpPr>
        <p:spPr>
          <a:xfrm>
            <a:off x="18300" y="205975"/>
            <a:ext cx="9144000" cy="857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366092"/>
              </a:buClr>
              <a:buSzPts val="3600"/>
              <a:buFont typeface="Times New Roman"/>
              <a:buNone/>
            </a:pPr>
            <a:r>
              <a:rPr lang="en-US" sz="3700">
                <a:solidFill>
                  <a:srgbClr val="366092"/>
                </a:solidFill>
              </a:rPr>
              <a:t>Federal Geodesy Community of Practice (CoP)</a:t>
            </a:r>
            <a:endParaRPr sz="4059"/>
          </a:p>
        </p:txBody>
      </p:sp>
      <p:sp>
        <p:nvSpPr>
          <p:cNvPr id="150" name="Google Shape;150;g2b608bf6e5c_2_0"/>
          <p:cNvSpPr txBox="1"/>
          <p:nvPr>
            <p:ph idx="1" type="body"/>
          </p:nvPr>
        </p:nvSpPr>
        <p:spPr>
          <a:xfrm>
            <a:off x="18288" y="3640200"/>
            <a:ext cx="8345400" cy="1520700"/>
          </a:xfrm>
          <a:prstGeom prst="rect">
            <a:avLst/>
          </a:prstGeom>
        </p:spPr>
        <p:txBody>
          <a:bodyPr anchorCtr="0" anchor="t" bIns="91425" lIns="91425" spcFirstLastPara="1" rIns="91425" wrap="square" tIns="91425">
            <a:noAutofit/>
          </a:bodyPr>
          <a:lstStyle/>
          <a:p>
            <a:pPr indent="0" lvl="0" marL="114300" rtl="0" algn="l">
              <a:lnSpc>
                <a:spcPct val="87916"/>
              </a:lnSpc>
              <a:spcBef>
                <a:spcPts val="0"/>
              </a:spcBef>
              <a:spcAft>
                <a:spcPts val="0"/>
              </a:spcAft>
              <a:buNone/>
            </a:pPr>
            <a:r>
              <a:rPr b="1" lang="en-US" sz="1829">
                <a:latin typeface="Arial"/>
                <a:ea typeface="Arial"/>
                <a:cs typeface="Arial"/>
                <a:sym typeface="Arial"/>
              </a:rPr>
              <a:t>Meetings:</a:t>
            </a:r>
            <a:endParaRPr sz="1829">
              <a:latin typeface="Arial"/>
              <a:ea typeface="Arial"/>
              <a:cs typeface="Arial"/>
              <a:sym typeface="Arial"/>
            </a:endParaRPr>
          </a:p>
          <a:p>
            <a:pPr indent="-287655" lvl="0" marL="457200" rtl="0" algn="l">
              <a:lnSpc>
                <a:spcPct val="80000"/>
              </a:lnSpc>
              <a:spcBef>
                <a:spcPts val="800"/>
              </a:spcBef>
              <a:spcAft>
                <a:spcPts val="0"/>
              </a:spcAft>
              <a:buSzPts val="1830"/>
              <a:buFont typeface="Arial"/>
              <a:buChar char="•"/>
            </a:pPr>
            <a:r>
              <a:rPr lang="en-US" sz="1829">
                <a:latin typeface="Arial"/>
                <a:ea typeface="Arial"/>
                <a:cs typeface="Arial"/>
                <a:sym typeface="Arial"/>
              </a:rPr>
              <a:t>Met in person twice so far, created working groups coordinating around common themes</a:t>
            </a:r>
            <a:endParaRPr sz="1829">
              <a:latin typeface="Arial"/>
              <a:ea typeface="Arial"/>
              <a:cs typeface="Arial"/>
              <a:sym typeface="Arial"/>
            </a:endParaRPr>
          </a:p>
          <a:p>
            <a:pPr indent="-287655" lvl="0" marL="457200" rtl="0" algn="l">
              <a:lnSpc>
                <a:spcPct val="80000"/>
              </a:lnSpc>
              <a:spcBef>
                <a:spcPts val="1000"/>
              </a:spcBef>
              <a:spcAft>
                <a:spcPts val="1000"/>
              </a:spcAft>
              <a:buSzPts val="1830"/>
              <a:buFont typeface="Arial"/>
              <a:buChar char="•"/>
            </a:pPr>
            <a:r>
              <a:rPr lang="en-US" sz="1829">
                <a:latin typeface="Arial"/>
                <a:ea typeface="Arial"/>
                <a:cs typeface="Arial"/>
                <a:sym typeface="Arial"/>
              </a:rPr>
              <a:t>Next meetings to be held in DC (April) and Boulder (Fall 2024)</a:t>
            </a:r>
            <a:endParaRPr sz="1829">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pSp>
        <p:nvGrpSpPr>
          <p:cNvPr id="155" name="Google Shape;155;g2b608bf6e5c_2_112"/>
          <p:cNvGrpSpPr/>
          <p:nvPr/>
        </p:nvGrpSpPr>
        <p:grpSpPr>
          <a:xfrm>
            <a:off x="-112775" y="1187875"/>
            <a:ext cx="9256770" cy="3813975"/>
            <a:chOff x="-170800" y="792200"/>
            <a:chExt cx="9256770" cy="3813975"/>
          </a:xfrm>
        </p:grpSpPr>
        <p:sp>
          <p:nvSpPr>
            <p:cNvPr id="156" name="Google Shape;156;g2b608bf6e5c_2_112"/>
            <p:cNvSpPr txBox="1"/>
            <p:nvPr/>
          </p:nvSpPr>
          <p:spPr>
            <a:xfrm>
              <a:off x="385369" y="2837576"/>
              <a:ext cx="8700600" cy="438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t/>
              </a:r>
              <a:endParaRPr b="1" sz="1200" u="sng">
                <a:solidFill>
                  <a:srgbClr val="002060"/>
                </a:solidFill>
                <a:latin typeface="Calibri"/>
                <a:ea typeface="Calibri"/>
                <a:cs typeface="Calibri"/>
                <a:sym typeface="Calibri"/>
              </a:endParaRPr>
            </a:p>
            <a:p>
              <a:pPr indent="0" lvl="2" marL="68580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 </a:t>
              </a:r>
              <a:endParaRPr b="0" i="0" sz="1200" u="none" cap="none" strike="noStrike">
                <a:solidFill>
                  <a:schemeClr val="dk1"/>
                </a:solidFill>
                <a:latin typeface="Calibri"/>
                <a:ea typeface="Calibri"/>
                <a:cs typeface="Calibri"/>
                <a:sym typeface="Calibri"/>
              </a:endParaRPr>
            </a:p>
          </p:txBody>
        </p:sp>
        <p:sp>
          <p:nvSpPr>
            <p:cNvPr id="157" name="Google Shape;157;g2b608bf6e5c_2_112"/>
            <p:cNvSpPr/>
            <p:nvPr/>
          </p:nvSpPr>
          <p:spPr>
            <a:xfrm>
              <a:off x="-170800" y="939998"/>
              <a:ext cx="9144000" cy="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Times New Roman"/>
                <a:buNone/>
              </a:pPr>
              <a:r>
                <a:rPr b="0" i="0" lang="en-US" sz="1400" u="none" cap="none" strike="noStrike">
                  <a:solidFill>
                    <a:srgbClr val="000000"/>
                  </a:solidFill>
                  <a:latin typeface="Times New Roman"/>
                  <a:ea typeface="Times New Roman"/>
                  <a:cs typeface="Times New Roman"/>
                  <a:sym typeface="Times New Roman"/>
                </a:rPr>
                <a:t>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8" name="Google Shape;158;g2b608bf6e5c_2_112"/>
            <p:cNvSpPr txBox="1"/>
            <p:nvPr/>
          </p:nvSpPr>
          <p:spPr>
            <a:xfrm>
              <a:off x="5293725" y="1473800"/>
              <a:ext cx="3707400" cy="2670600"/>
            </a:xfrm>
            <a:prstGeom prst="rect">
              <a:avLst/>
            </a:prstGeom>
            <a:noFill/>
            <a:ln>
              <a:noFill/>
            </a:ln>
          </p:spPr>
          <p:txBody>
            <a:bodyPr anchorCtr="0" anchor="t" bIns="34275" lIns="68575" spcFirstLastPara="1" rIns="68575" wrap="square" tIns="34275">
              <a:spAutoFit/>
            </a:bodyPr>
            <a:lstStyle/>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Data Sharing</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Equipment Sharing</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Software Sharing</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Production Collaboration</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Modeling Collaboration</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Capabilities Enhancements </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Standards Coordination</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Certification Programs</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Professional Training/Cross Training/Details </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Cooperative Agency Research</a:t>
              </a:r>
              <a:endParaRPr sz="1300"/>
            </a:p>
            <a:p>
              <a:pPr indent="-273050" lvl="1" marL="596900" marR="0" rtl="0" algn="l">
                <a:spcBef>
                  <a:spcPts val="0"/>
                </a:spcBef>
                <a:spcAft>
                  <a:spcPts val="0"/>
                </a:spcAft>
                <a:buClr>
                  <a:schemeClr val="dk1"/>
                </a:buClr>
                <a:buSzPts val="1300"/>
                <a:buFont typeface="Calibri"/>
                <a:buAutoNum type="arabicParenBoth"/>
              </a:pPr>
              <a:r>
                <a:rPr b="0" i="0" lang="en-US" sz="1300" u="none" cap="none" strike="noStrike">
                  <a:solidFill>
                    <a:schemeClr val="dk1"/>
                  </a:solidFill>
                  <a:latin typeface="Calibri"/>
                  <a:ea typeface="Calibri"/>
                  <a:cs typeface="Calibri"/>
                  <a:sym typeface="Calibri"/>
                </a:rPr>
                <a:t>Opportunities to link and leverage National and International Geodesy Forums</a:t>
              </a:r>
              <a:endParaRPr sz="1300">
                <a:solidFill>
                  <a:schemeClr val="dk1"/>
                </a:solidFill>
                <a:latin typeface="Calibri"/>
                <a:ea typeface="Calibri"/>
                <a:cs typeface="Calibri"/>
                <a:sym typeface="Calibri"/>
              </a:endParaRPr>
            </a:p>
            <a:p>
              <a:pPr indent="0" lvl="1" marL="171450" marR="0" rtl="0" algn="l">
                <a:spcBef>
                  <a:spcPts val="0"/>
                </a:spcBef>
                <a:spcAft>
                  <a:spcPts val="0"/>
                </a:spcAft>
                <a:buNone/>
              </a:pPr>
              <a:r>
                <a:rPr b="0" i="0" lang="en-US" sz="1300" u="none" cap="none" strike="noStrike">
                  <a:solidFill>
                    <a:schemeClr val="dk1"/>
                  </a:solidFill>
                  <a:latin typeface="Calibri"/>
                  <a:ea typeface="Calibri"/>
                  <a:cs typeface="Calibri"/>
                  <a:sym typeface="Calibri"/>
                </a:rPr>
                <a:t>(12)    Other</a:t>
              </a:r>
              <a:endParaRPr b="0" i="0" sz="1600" u="none" cap="none" strike="noStrike">
                <a:solidFill>
                  <a:schemeClr val="dk1"/>
                </a:solidFill>
                <a:latin typeface="Calibri"/>
                <a:ea typeface="Calibri"/>
                <a:cs typeface="Calibri"/>
                <a:sym typeface="Calibri"/>
              </a:endParaRPr>
            </a:p>
          </p:txBody>
        </p:sp>
        <p:sp>
          <p:nvSpPr>
            <p:cNvPr id="159" name="Google Shape;159;g2b608bf6e5c_2_112"/>
            <p:cNvSpPr/>
            <p:nvPr/>
          </p:nvSpPr>
          <p:spPr>
            <a:xfrm rot="10800000">
              <a:off x="5204704" y="939929"/>
              <a:ext cx="212100" cy="3069300"/>
            </a:xfrm>
            <a:prstGeom prst="leftBrace">
              <a:avLst>
                <a:gd fmla="val 8333" name="adj1"/>
                <a:gd fmla="val 50000" name="adj2"/>
              </a:avLst>
            </a:prstGeom>
            <a:noFill/>
            <a:ln cap="flat" cmpd="sng" w="28575">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60" name="Google Shape;160;g2b608bf6e5c_2_112"/>
            <p:cNvSpPr txBox="1"/>
            <p:nvPr/>
          </p:nvSpPr>
          <p:spPr>
            <a:xfrm>
              <a:off x="5456942" y="845730"/>
              <a:ext cx="2539200" cy="592500"/>
            </a:xfrm>
            <a:prstGeom prst="rect">
              <a:avLst/>
            </a:prstGeom>
            <a:solidFill>
              <a:srgbClr val="002060"/>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n-US" sz="1200">
                  <a:solidFill>
                    <a:schemeClr val="lt1"/>
                  </a:solidFill>
                  <a:latin typeface="Calibri"/>
                  <a:ea typeface="Calibri"/>
                  <a:cs typeface="Calibri"/>
                  <a:sym typeface="Calibri"/>
                </a:rPr>
                <a:t>Key Collaboration Themes:</a:t>
              </a:r>
              <a:endParaRPr sz="1100"/>
            </a:p>
            <a:p>
              <a:pPr indent="0" lvl="0" marL="0" marR="0" rtl="0" algn="ctr">
                <a:spcBef>
                  <a:spcPts val="0"/>
                </a:spcBef>
                <a:spcAft>
                  <a:spcPts val="0"/>
                </a:spcAft>
                <a:buNone/>
              </a:pPr>
              <a:r>
                <a:rPr b="1" lang="en-US" sz="1100">
                  <a:solidFill>
                    <a:schemeClr val="lt1"/>
                  </a:solidFill>
                  <a:latin typeface="Calibri"/>
                  <a:ea typeface="Calibri"/>
                  <a:cs typeface="Calibri"/>
                  <a:sym typeface="Calibri"/>
                </a:rPr>
                <a:t>To help Technical WGs organize collaboration topics</a:t>
              </a:r>
              <a:endParaRPr sz="1100"/>
            </a:p>
          </p:txBody>
        </p:sp>
        <p:pic>
          <p:nvPicPr>
            <p:cNvPr id="161" name="Google Shape;161;g2b608bf6e5c_2_112"/>
            <p:cNvPicPr preferRelativeResize="0"/>
            <p:nvPr/>
          </p:nvPicPr>
          <p:blipFill rotWithShape="1">
            <a:blip r:embed="rId3">
              <a:alphaModFix/>
            </a:blip>
            <a:srcRect b="0" l="0" r="34271" t="0"/>
            <a:stretch/>
          </p:blipFill>
          <p:spPr>
            <a:xfrm>
              <a:off x="38175" y="792200"/>
              <a:ext cx="4897176" cy="3750899"/>
            </a:xfrm>
            <a:prstGeom prst="rect">
              <a:avLst/>
            </a:prstGeom>
            <a:noFill/>
            <a:ln>
              <a:noFill/>
            </a:ln>
          </p:spPr>
        </p:pic>
        <p:sp>
          <p:nvSpPr>
            <p:cNvPr id="162" name="Google Shape;162;g2b608bf6e5c_2_112"/>
            <p:cNvSpPr/>
            <p:nvPr/>
          </p:nvSpPr>
          <p:spPr>
            <a:xfrm>
              <a:off x="223711" y="1156182"/>
              <a:ext cx="2753400" cy="219000"/>
            </a:xfrm>
            <a:prstGeom prst="rect">
              <a:avLst/>
            </a:prstGeom>
            <a:solidFill>
              <a:srgbClr val="1F3864"/>
            </a:soli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rPr b="1" lang="en-US" sz="900">
                  <a:solidFill>
                    <a:schemeClr val="lt1"/>
                  </a:solidFill>
                  <a:latin typeface="Calibri"/>
                  <a:ea typeface="Calibri"/>
                  <a:cs typeface="Calibri"/>
                  <a:sym typeface="Calibri"/>
                </a:rPr>
                <a:t>Technical Working Groups</a:t>
              </a:r>
              <a:endParaRPr sz="1100"/>
            </a:p>
          </p:txBody>
        </p:sp>
        <p:pic>
          <p:nvPicPr>
            <p:cNvPr id="163" name="Google Shape;163;g2b608bf6e5c_2_112"/>
            <p:cNvPicPr preferRelativeResize="0"/>
            <p:nvPr/>
          </p:nvPicPr>
          <p:blipFill>
            <a:blip r:embed="rId4">
              <a:alphaModFix/>
            </a:blip>
            <a:stretch>
              <a:fillRect/>
            </a:stretch>
          </p:blipFill>
          <p:spPr>
            <a:xfrm>
              <a:off x="133475" y="3960700"/>
              <a:ext cx="2753525" cy="461882"/>
            </a:xfrm>
            <a:prstGeom prst="rect">
              <a:avLst/>
            </a:prstGeom>
            <a:noFill/>
            <a:ln>
              <a:noFill/>
            </a:ln>
          </p:spPr>
        </p:pic>
        <p:sp>
          <p:nvSpPr>
            <p:cNvPr id="164" name="Google Shape;164;g2b608bf6e5c_2_112"/>
            <p:cNvSpPr txBox="1"/>
            <p:nvPr/>
          </p:nvSpPr>
          <p:spPr>
            <a:xfrm>
              <a:off x="374175" y="3855875"/>
              <a:ext cx="2870400" cy="75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100">
                  <a:latin typeface="Calibri"/>
                  <a:ea typeface="Calibri"/>
                  <a:cs typeface="Calibri"/>
                  <a:sym typeface="Calibri"/>
                </a:rPr>
                <a:t>(8) Strategic Planning:</a:t>
              </a:r>
              <a:endParaRPr sz="1100">
                <a:latin typeface="Calibri"/>
                <a:ea typeface="Calibri"/>
                <a:cs typeface="Calibri"/>
                <a:sym typeface="Calibri"/>
              </a:endParaRPr>
            </a:p>
            <a:p>
              <a:pPr indent="0" lvl="0" marL="0" rtl="0" algn="l">
                <a:spcBef>
                  <a:spcPts val="0"/>
                </a:spcBef>
                <a:spcAft>
                  <a:spcPts val="0"/>
                </a:spcAft>
                <a:buNone/>
              </a:pPr>
              <a:r>
                <a:rPr lang="en-US" sz="1100">
                  <a:latin typeface="Calibri"/>
                  <a:ea typeface="Calibri"/>
                  <a:cs typeface="Calibri"/>
                  <a:sym typeface="Calibri"/>
                </a:rPr>
                <a:t>Geodesy National Framework &amp; </a:t>
              </a:r>
              <a:endParaRPr sz="1100">
                <a:latin typeface="Calibri"/>
                <a:ea typeface="Calibri"/>
                <a:cs typeface="Calibri"/>
                <a:sym typeface="Calibri"/>
              </a:endParaRPr>
            </a:p>
            <a:p>
              <a:pPr indent="0" lvl="0" marL="0" rtl="0" algn="l">
                <a:spcBef>
                  <a:spcPts val="0"/>
                </a:spcBef>
                <a:spcAft>
                  <a:spcPts val="0"/>
                </a:spcAft>
                <a:buNone/>
              </a:pPr>
              <a:r>
                <a:rPr lang="en-US" sz="1100">
                  <a:latin typeface="Calibri"/>
                  <a:ea typeface="Calibri"/>
                  <a:cs typeface="Calibri"/>
                  <a:sym typeface="Calibri"/>
                </a:rPr>
                <a:t>Geodesy COP Charter Development</a:t>
              </a:r>
              <a:endParaRPr sz="1100">
                <a:latin typeface="Calibri"/>
                <a:ea typeface="Calibri"/>
                <a:cs typeface="Calibri"/>
                <a:sym typeface="Calibri"/>
              </a:endParaRPr>
            </a:p>
          </p:txBody>
        </p:sp>
      </p:grpSp>
      <p:sp>
        <p:nvSpPr>
          <p:cNvPr id="165" name="Google Shape;165;g2b608bf6e5c_2_112"/>
          <p:cNvSpPr txBox="1"/>
          <p:nvPr>
            <p:ph type="title"/>
          </p:nvPr>
        </p:nvSpPr>
        <p:spPr>
          <a:xfrm>
            <a:off x="457200" y="225779"/>
            <a:ext cx="8229600" cy="8574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366092"/>
              </a:buClr>
              <a:buSzPts val="3600"/>
              <a:buFont typeface="Times New Roman"/>
              <a:buNone/>
            </a:pPr>
            <a:r>
              <a:rPr lang="en-US" sz="3700">
                <a:solidFill>
                  <a:srgbClr val="366092"/>
                </a:solidFill>
              </a:rPr>
              <a:t>CoP Working Groups and Themes</a:t>
            </a:r>
            <a:endParaRPr sz="4059"/>
          </a:p>
        </p:txBody>
      </p:sp>
      <p:sp>
        <p:nvSpPr>
          <p:cNvPr id="166" name="Google Shape;166;g2b608bf6e5c_2_112"/>
          <p:cNvSpPr txBox="1"/>
          <p:nvPr>
            <p:ph idx="12" type="sldNum"/>
          </p:nvPr>
        </p:nvSpPr>
        <p:spPr>
          <a:xfrm>
            <a:off x="6553200" y="4767263"/>
            <a:ext cx="2133600" cy="2739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2b608bf6e5c_2_125"/>
          <p:cNvSpPr/>
          <p:nvPr/>
        </p:nvSpPr>
        <p:spPr>
          <a:xfrm>
            <a:off x="509300" y="3323574"/>
            <a:ext cx="7962300" cy="1075500"/>
          </a:xfrm>
          <a:prstGeom prst="rect">
            <a:avLst/>
          </a:prstGeom>
          <a:gradFill>
            <a:gsLst>
              <a:gs pos="0">
                <a:srgbClr val="92AAEA"/>
              </a:gs>
              <a:gs pos="50000">
                <a:srgbClr val="BDCAF0"/>
              </a:gs>
              <a:gs pos="100000">
                <a:srgbClr val="DEE4F7"/>
              </a:gs>
            </a:gsLst>
            <a:lin ang="10800025" scaled="0"/>
          </a:gradFill>
          <a:ln cap="flat" cmpd="sng" w="12700">
            <a:solidFill>
              <a:srgbClr val="31538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100">
              <a:solidFill>
                <a:schemeClr val="lt1"/>
              </a:solidFill>
              <a:latin typeface="Calibri"/>
              <a:ea typeface="Calibri"/>
              <a:cs typeface="Calibri"/>
              <a:sym typeface="Calibri"/>
            </a:endParaRPr>
          </a:p>
        </p:txBody>
      </p:sp>
      <p:sp>
        <p:nvSpPr>
          <p:cNvPr id="172" name="Google Shape;172;g2b608bf6e5c_2_125"/>
          <p:cNvSpPr txBox="1"/>
          <p:nvPr>
            <p:ph type="title"/>
          </p:nvPr>
        </p:nvSpPr>
        <p:spPr>
          <a:xfrm>
            <a:off x="21075" y="395775"/>
            <a:ext cx="9144000" cy="528000"/>
          </a:xfrm>
          <a:prstGeom prst="rect">
            <a:avLst/>
          </a:prstGeom>
          <a:noFill/>
          <a:ln>
            <a:noFill/>
          </a:ln>
        </p:spPr>
        <p:txBody>
          <a:bodyPr anchorCtr="0" anchor="ctr" bIns="34275" lIns="68575" spcFirstLastPara="1" rIns="68575" wrap="square" tIns="34275">
            <a:noAutofit/>
          </a:bodyPr>
          <a:lstStyle/>
          <a:p>
            <a:pPr indent="0" lvl="0" marL="0" rtl="0" algn="ctr">
              <a:lnSpc>
                <a:spcPct val="90000"/>
              </a:lnSpc>
              <a:spcBef>
                <a:spcPts val="0"/>
              </a:spcBef>
              <a:spcAft>
                <a:spcPts val="0"/>
              </a:spcAft>
              <a:buClr>
                <a:srgbClr val="002060"/>
              </a:buClr>
              <a:buSzPts val="1620"/>
              <a:buFont typeface="Calibri"/>
              <a:buNone/>
            </a:pPr>
            <a:r>
              <a:rPr lang="en-US" sz="3730">
                <a:solidFill>
                  <a:srgbClr val="366092"/>
                </a:solidFill>
              </a:rPr>
              <a:t>Addressing Geodesy Tradecraft (FY24)</a:t>
            </a:r>
            <a:endParaRPr sz="3730">
              <a:solidFill>
                <a:srgbClr val="366092"/>
              </a:solidFill>
            </a:endParaRPr>
          </a:p>
        </p:txBody>
      </p:sp>
      <p:sp>
        <p:nvSpPr>
          <p:cNvPr id="173" name="Google Shape;173;g2b608bf6e5c_2_125"/>
          <p:cNvSpPr txBox="1"/>
          <p:nvPr/>
        </p:nvSpPr>
        <p:spPr>
          <a:xfrm>
            <a:off x="125300" y="982625"/>
            <a:ext cx="8730300" cy="994200"/>
          </a:xfrm>
          <a:prstGeom prst="rect">
            <a:avLst/>
          </a:prstGeom>
          <a:noFill/>
          <a:ln>
            <a:noFill/>
          </a:ln>
        </p:spPr>
        <p:txBody>
          <a:bodyPr anchorCtr="0" anchor="ctr" bIns="34275" lIns="68575" spcFirstLastPara="1" rIns="68575" wrap="square" tIns="34275">
            <a:normAutofit/>
          </a:bodyPr>
          <a:lstStyle/>
          <a:p>
            <a:pPr indent="0" lvl="0" marL="0" marR="0" rtl="0" algn="ctr">
              <a:lnSpc>
                <a:spcPct val="100000"/>
              </a:lnSpc>
              <a:spcBef>
                <a:spcPts val="0"/>
              </a:spcBef>
              <a:spcAft>
                <a:spcPts val="0"/>
              </a:spcAft>
              <a:buNone/>
            </a:pPr>
            <a:r>
              <a:rPr lang="en-US" sz="1800">
                <a:solidFill>
                  <a:schemeClr val="dk1"/>
                </a:solidFill>
              </a:rPr>
              <a:t>We would like the CoP to be the coordinating body for training future geodesists. </a:t>
            </a:r>
            <a:br>
              <a:rPr lang="en-US" sz="1600">
                <a:solidFill>
                  <a:schemeClr val="dk1"/>
                </a:solidFill>
                <a:latin typeface="Calibri"/>
                <a:ea typeface="Calibri"/>
                <a:cs typeface="Calibri"/>
                <a:sym typeface="Calibri"/>
              </a:rPr>
            </a:br>
            <a:endParaRPr sz="1600">
              <a:solidFill>
                <a:schemeClr val="dk1"/>
              </a:solidFill>
              <a:latin typeface="Calibri"/>
              <a:ea typeface="Calibri"/>
              <a:cs typeface="Calibri"/>
              <a:sym typeface="Calibri"/>
            </a:endParaRPr>
          </a:p>
        </p:txBody>
      </p:sp>
      <p:sp>
        <p:nvSpPr>
          <p:cNvPr id="174" name="Google Shape;174;g2b608bf6e5c_2_125"/>
          <p:cNvSpPr/>
          <p:nvPr/>
        </p:nvSpPr>
        <p:spPr>
          <a:xfrm>
            <a:off x="1190333" y="1896035"/>
            <a:ext cx="5966100" cy="3726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US" sz="1800">
                <a:solidFill>
                  <a:srgbClr val="163A5D"/>
                </a:solidFill>
              </a:rPr>
              <a:t>Spectrum in Preserving the Geodesy Tradecraft</a:t>
            </a:r>
            <a:endParaRPr sz="800"/>
          </a:p>
        </p:txBody>
      </p:sp>
      <p:sp>
        <p:nvSpPr>
          <p:cNvPr id="175" name="Google Shape;175;g2b608bf6e5c_2_125"/>
          <p:cNvSpPr/>
          <p:nvPr/>
        </p:nvSpPr>
        <p:spPr>
          <a:xfrm>
            <a:off x="7115175" y="3478258"/>
            <a:ext cx="12219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200">
                <a:solidFill>
                  <a:srgbClr val="002060"/>
                </a:solidFill>
                <a:latin typeface="Calibri"/>
                <a:ea typeface="Calibri"/>
                <a:cs typeface="Calibri"/>
                <a:sym typeface="Calibri"/>
              </a:rPr>
              <a:t>Professional</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OJT Training/</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Detail Assignments</a:t>
            </a:r>
            <a:endParaRPr sz="1200">
              <a:solidFill>
                <a:schemeClr val="lt1"/>
              </a:solidFill>
              <a:latin typeface="Calibri"/>
              <a:ea typeface="Calibri"/>
              <a:cs typeface="Calibri"/>
              <a:sym typeface="Calibri"/>
            </a:endParaRPr>
          </a:p>
        </p:txBody>
      </p:sp>
      <p:sp>
        <p:nvSpPr>
          <p:cNvPr id="176" name="Google Shape;176;g2b608bf6e5c_2_125"/>
          <p:cNvSpPr/>
          <p:nvPr/>
        </p:nvSpPr>
        <p:spPr>
          <a:xfrm>
            <a:off x="572789" y="3478258"/>
            <a:ext cx="6858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200">
                <a:solidFill>
                  <a:srgbClr val="002060"/>
                </a:solidFill>
                <a:latin typeface="Calibri"/>
                <a:ea typeface="Calibri"/>
                <a:cs typeface="Calibri"/>
                <a:sym typeface="Calibri"/>
              </a:rPr>
              <a:t>K-12</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(STEM)</a:t>
            </a:r>
            <a:endParaRPr sz="1200">
              <a:solidFill>
                <a:schemeClr val="lt1"/>
              </a:solidFill>
              <a:latin typeface="Calibri"/>
              <a:ea typeface="Calibri"/>
              <a:cs typeface="Calibri"/>
              <a:sym typeface="Calibri"/>
            </a:endParaRPr>
          </a:p>
        </p:txBody>
      </p:sp>
      <p:sp>
        <p:nvSpPr>
          <p:cNvPr id="177" name="Google Shape;177;g2b608bf6e5c_2_125"/>
          <p:cNvSpPr/>
          <p:nvPr/>
        </p:nvSpPr>
        <p:spPr>
          <a:xfrm>
            <a:off x="5409356" y="3470924"/>
            <a:ext cx="13524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100">
                <a:solidFill>
                  <a:srgbClr val="002060"/>
                </a:solidFill>
                <a:latin typeface="Calibri"/>
                <a:ea typeface="Calibri"/>
                <a:cs typeface="Calibri"/>
                <a:sym typeface="Calibri"/>
              </a:rPr>
              <a:t>Emerging Scientists Program</a:t>
            </a:r>
            <a:endParaRPr sz="1100"/>
          </a:p>
          <a:p>
            <a:pPr indent="0" lvl="0" marL="0" marR="0" rtl="0" algn="ctr">
              <a:spcBef>
                <a:spcPts val="0"/>
              </a:spcBef>
              <a:spcAft>
                <a:spcPts val="0"/>
              </a:spcAft>
              <a:buNone/>
            </a:pPr>
            <a:r>
              <a:rPr b="1" lang="en-US" sz="1100">
                <a:solidFill>
                  <a:srgbClr val="002060"/>
                </a:solidFill>
                <a:latin typeface="Calibri"/>
                <a:ea typeface="Calibri"/>
                <a:cs typeface="Calibri"/>
                <a:sym typeface="Calibri"/>
              </a:rPr>
              <a:t>Graduate programs for Employees </a:t>
            </a:r>
            <a:endParaRPr sz="1100">
              <a:solidFill>
                <a:schemeClr val="lt1"/>
              </a:solidFill>
              <a:latin typeface="Calibri"/>
              <a:ea typeface="Calibri"/>
              <a:cs typeface="Calibri"/>
              <a:sym typeface="Calibri"/>
            </a:endParaRPr>
          </a:p>
        </p:txBody>
      </p:sp>
      <p:sp>
        <p:nvSpPr>
          <p:cNvPr id="178" name="Google Shape;178;g2b608bf6e5c_2_125"/>
          <p:cNvSpPr/>
          <p:nvPr/>
        </p:nvSpPr>
        <p:spPr>
          <a:xfrm>
            <a:off x="3803913" y="3475966"/>
            <a:ext cx="15783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200">
                <a:solidFill>
                  <a:srgbClr val="C00000"/>
                </a:solidFill>
                <a:latin typeface="Calibri"/>
                <a:ea typeface="Calibri"/>
                <a:cs typeface="Calibri"/>
                <a:sym typeface="Calibri"/>
              </a:rPr>
              <a:t>Pipeline</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Research -&gt; Employment</a:t>
            </a:r>
            <a:endParaRPr sz="1200"/>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179" name="Google Shape;179;g2b608bf6e5c_2_125"/>
          <p:cNvSpPr/>
          <p:nvPr/>
        </p:nvSpPr>
        <p:spPr>
          <a:xfrm>
            <a:off x="1226340" y="3478258"/>
            <a:ext cx="14814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200">
                <a:solidFill>
                  <a:srgbClr val="002060"/>
                </a:solidFill>
                <a:latin typeface="Calibri"/>
                <a:ea typeface="Calibri"/>
                <a:cs typeface="Calibri"/>
                <a:sym typeface="Calibri"/>
              </a:rPr>
              <a:t>University </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Geodesy Coursework &amp; Degree Programs</a:t>
            </a:r>
            <a:endParaRPr sz="1200">
              <a:solidFill>
                <a:schemeClr val="lt1"/>
              </a:solidFill>
              <a:latin typeface="Calibri"/>
              <a:ea typeface="Calibri"/>
              <a:cs typeface="Calibri"/>
              <a:sym typeface="Calibri"/>
            </a:endParaRPr>
          </a:p>
        </p:txBody>
      </p:sp>
      <p:cxnSp>
        <p:nvCxnSpPr>
          <p:cNvPr id="180" name="Google Shape;180;g2b608bf6e5c_2_125"/>
          <p:cNvCxnSpPr>
            <a:endCxn id="176" idx="0"/>
          </p:cNvCxnSpPr>
          <p:nvPr/>
        </p:nvCxnSpPr>
        <p:spPr>
          <a:xfrm flipH="1">
            <a:off x="915689" y="3141958"/>
            <a:ext cx="3237600" cy="336300"/>
          </a:xfrm>
          <a:prstGeom prst="bentConnector2">
            <a:avLst/>
          </a:prstGeom>
          <a:noFill/>
          <a:ln cap="flat" cmpd="sng" w="9525">
            <a:solidFill>
              <a:schemeClr val="accent1"/>
            </a:solidFill>
            <a:prstDash val="solid"/>
            <a:miter lim="800000"/>
            <a:headEnd len="sm" w="sm" type="none"/>
            <a:tailEnd len="med" w="med" type="triangle"/>
          </a:ln>
        </p:spPr>
      </p:cxnSp>
      <p:cxnSp>
        <p:nvCxnSpPr>
          <p:cNvPr id="181" name="Google Shape;181;g2b608bf6e5c_2_125"/>
          <p:cNvCxnSpPr>
            <a:endCxn id="179" idx="0"/>
          </p:cNvCxnSpPr>
          <p:nvPr/>
        </p:nvCxnSpPr>
        <p:spPr>
          <a:xfrm flipH="1">
            <a:off x="1967040" y="3143158"/>
            <a:ext cx="2186400" cy="335100"/>
          </a:xfrm>
          <a:prstGeom prst="bentConnector2">
            <a:avLst/>
          </a:prstGeom>
          <a:noFill/>
          <a:ln cap="flat" cmpd="sng" w="9525">
            <a:solidFill>
              <a:schemeClr val="accent1"/>
            </a:solidFill>
            <a:prstDash val="solid"/>
            <a:miter lim="800000"/>
            <a:headEnd len="sm" w="sm" type="none"/>
            <a:tailEnd len="med" w="med" type="triangle"/>
          </a:ln>
        </p:spPr>
      </p:cxnSp>
      <p:cxnSp>
        <p:nvCxnSpPr>
          <p:cNvPr id="182" name="Google Shape;182;g2b608bf6e5c_2_125"/>
          <p:cNvCxnSpPr/>
          <p:nvPr/>
        </p:nvCxnSpPr>
        <p:spPr>
          <a:xfrm flipH="1" rot="-5400000">
            <a:off x="4075309" y="3068817"/>
            <a:ext cx="319800" cy="163500"/>
          </a:xfrm>
          <a:prstGeom prst="bentConnector3">
            <a:avLst>
              <a:gd fmla="val 50000" name="adj1"/>
            </a:avLst>
          </a:prstGeom>
          <a:noFill/>
          <a:ln cap="flat" cmpd="sng" w="9525">
            <a:solidFill>
              <a:schemeClr val="accent1"/>
            </a:solidFill>
            <a:prstDash val="solid"/>
            <a:miter lim="800000"/>
            <a:headEnd len="sm" w="sm" type="none"/>
            <a:tailEnd len="med" w="med" type="triangle"/>
          </a:ln>
        </p:spPr>
      </p:cxnSp>
      <p:cxnSp>
        <p:nvCxnSpPr>
          <p:cNvPr id="183" name="Google Shape;183;g2b608bf6e5c_2_125"/>
          <p:cNvCxnSpPr/>
          <p:nvPr/>
        </p:nvCxnSpPr>
        <p:spPr>
          <a:xfrm>
            <a:off x="4153460" y="2990987"/>
            <a:ext cx="1946100" cy="333300"/>
          </a:xfrm>
          <a:prstGeom prst="bentConnector2">
            <a:avLst/>
          </a:prstGeom>
          <a:noFill/>
          <a:ln cap="flat" cmpd="sng" w="9525">
            <a:solidFill>
              <a:schemeClr val="accent1"/>
            </a:solidFill>
            <a:prstDash val="solid"/>
            <a:miter lim="800000"/>
            <a:headEnd len="sm" w="sm" type="none"/>
            <a:tailEnd len="med" w="med" type="triangle"/>
          </a:ln>
        </p:spPr>
      </p:cxnSp>
      <p:cxnSp>
        <p:nvCxnSpPr>
          <p:cNvPr id="184" name="Google Shape;184;g2b608bf6e5c_2_125"/>
          <p:cNvCxnSpPr>
            <a:endCxn id="175" idx="0"/>
          </p:cNvCxnSpPr>
          <p:nvPr/>
        </p:nvCxnSpPr>
        <p:spPr>
          <a:xfrm>
            <a:off x="6099525" y="3143158"/>
            <a:ext cx="1626600" cy="335100"/>
          </a:xfrm>
          <a:prstGeom prst="bentConnector2">
            <a:avLst/>
          </a:prstGeom>
          <a:noFill/>
          <a:ln cap="flat" cmpd="sng" w="9525">
            <a:solidFill>
              <a:schemeClr val="accent1"/>
            </a:solidFill>
            <a:prstDash val="solid"/>
            <a:miter lim="800000"/>
            <a:headEnd len="sm" w="sm" type="none"/>
            <a:tailEnd len="med" w="med" type="triangle"/>
          </a:ln>
        </p:spPr>
      </p:cxnSp>
      <p:sp>
        <p:nvSpPr>
          <p:cNvPr id="185" name="Google Shape;185;g2b608bf6e5c_2_125"/>
          <p:cNvSpPr/>
          <p:nvPr/>
        </p:nvSpPr>
        <p:spPr>
          <a:xfrm>
            <a:off x="2494305" y="3462840"/>
            <a:ext cx="1481400" cy="685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US" sz="1200">
                <a:solidFill>
                  <a:srgbClr val="002060"/>
                </a:solidFill>
                <a:latin typeface="Calibri"/>
                <a:ea typeface="Calibri"/>
                <a:cs typeface="Calibri"/>
                <a:sym typeface="Calibri"/>
              </a:rPr>
              <a:t>University </a:t>
            </a:r>
            <a:endParaRPr sz="1200"/>
          </a:p>
          <a:p>
            <a:pPr indent="0" lvl="0" marL="0" marR="0" rtl="0" algn="ctr">
              <a:spcBef>
                <a:spcPts val="0"/>
              </a:spcBef>
              <a:spcAft>
                <a:spcPts val="0"/>
              </a:spcAft>
              <a:buNone/>
            </a:pPr>
            <a:r>
              <a:rPr b="1" lang="en-US" sz="1200">
                <a:solidFill>
                  <a:srgbClr val="002060"/>
                </a:solidFill>
                <a:latin typeface="Calibri"/>
                <a:ea typeface="Calibri"/>
                <a:cs typeface="Calibri"/>
                <a:sym typeface="Calibri"/>
              </a:rPr>
              <a:t>Research</a:t>
            </a:r>
            <a:endParaRPr sz="1200"/>
          </a:p>
        </p:txBody>
      </p:sp>
      <p:sp>
        <p:nvSpPr>
          <p:cNvPr id="186" name="Google Shape;186;g2b608bf6e5c_2_125"/>
          <p:cNvSpPr/>
          <p:nvPr/>
        </p:nvSpPr>
        <p:spPr>
          <a:xfrm rot="-5400000">
            <a:off x="2299074" y="829938"/>
            <a:ext cx="177000" cy="3531600"/>
          </a:xfrm>
          <a:prstGeom prst="rightBrace">
            <a:avLst>
              <a:gd fmla="val 8333" name="adj1"/>
              <a:gd fmla="val 50000" name="adj2"/>
            </a:avLst>
          </a:prstGeom>
          <a:noFill/>
          <a:ln cap="flat" cmpd="sng" w="9525">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87" name="Google Shape;187;g2b608bf6e5c_2_125"/>
          <p:cNvSpPr/>
          <p:nvPr/>
        </p:nvSpPr>
        <p:spPr>
          <a:xfrm rot="-5400000">
            <a:off x="5871652" y="641558"/>
            <a:ext cx="177000" cy="3531600"/>
          </a:xfrm>
          <a:prstGeom prst="rightBrace">
            <a:avLst>
              <a:gd fmla="val 8333" name="adj1"/>
              <a:gd fmla="val 50000" name="adj2"/>
            </a:avLst>
          </a:prstGeom>
          <a:noFill/>
          <a:ln cap="flat" cmpd="sng" w="9525">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88" name="Google Shape;188;g2b608bf6e5c_2_125"/>
          <p:cNvSpPr txBox="1"/>
          <p:nvPr/>
        </p:nvSpPr>
        <p:spPr>
          <a:xfrm>
            <a:off x="991901" y="2638450"/>
            <a:ext cx="2728200" cy="284700"/>
          </a:xfrm>
          <a:prstGeom prst="rect">
            <a:avLst/>
          </a:prstGeom>
          <a:solidFill>
            <a:srgbClr val="FFC000"/>
          </a:solid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US" sz="1400">
                <a:solidFill>
                  <a:schemeClr val="dk1"/>
                </a:solidFill>
                <a:latin typeface="Calibri"/>
                <a:ea typeface="Calibri"/>
                <a:cs typeface="Calibri"/>
                <a:sym typeface="Calibri"/>
              </a:rPr>
              <a:t>Pre-Professional Govt Assignment</a:t>
            </a:r>
            <a:endParaRPr sz="1100"/>
          </a:p>
        </p:txBody>
      </p:sp>
      <p:sp>
        <p:nvSpPr>
          <p:cNvPr id="189" name="Google Shape;189;g2b608bf6e5c_2_125"/>
          <p:cNvSpPr txBox="1"/>
          <p:nvPr/>
        </p:nvSpPr>
        <p:spPr>
          <a:xfrm>
            <a:off x="4254869" y="2454104"/>
            <a:ext cx="3384600" cy="284700"/>
          </a:xfrm>
          <a:prstGeom prst="rect">
            <a:avLst/>
          </a:prstGeom>
          <a:solidFill>
            <a:srgbClr val="FF9900"/>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US" sz="1400">
                <a:solidFill>
                  <a:schemeClr val="dk1"/>
                </a:solidFill>
                <a:latin typeface="Calibri"/>
                <a:ea typeface="Calibri"/>
                <a:cs typeface="Calibri"/>
                <a:sym typeface="Calibri"/>
              </a:rPr>
              <a:t>Professional Govt Assignment</a:t>
            </a:r>
            <a:endParaRPr sz="1100"/>
          </a:p>
        </p:txBody>
      </p:sp>
      <p:sp>
        <p:nvSpPr>
          <p:cNvPr id="190" name="Google Shape;190;g2b608bf6e5c_2_125"/>
          <p:cNvSpPr txBox="1"/>
          <p:nvPr>
            <p:ph idx="12" type="sldNum"/>
          </p:nvPr>
        </p:nvSpPr>
        <p:spPr>
          <a:xfrm>
            <a:off x="6553200" y="4767263"/>
            <a:ext cx="2133600" cy="2739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2023-02-03T22:03:53Z</dcterms:created>
  <dc:creator>Juliana Blackwell</dc:creator>
</cp:coreProperties>
</file>