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17" roundtripDataSignature="AMtx7mhEWpvEi8MjC+DaPqvIErKHxVK6Y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3DCB21F-659C-40A6-89ED-2C3244A8A01C}">
  <a:tblStyle styleId="{83DCB21F-659C-40A6-89ED-2C3244A8A01C}"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CF4"/>
          </a:solidFill>
        </a:fill>
      </a:tcStyle>
    </a:wholeTbl>
    <a:band1H>
      <a:tcTxStyle b="off" i="off"/>
      <a:tcStyle>
        <a:fill>
          <a:solidFill>
            <a:srgbClr val="CFD7E7"/>
          </a:solidFill>
        </a:fill>
      </a:tcStyle>
    </a:band1H>
    <a:band2H>
      <a:tcTxStyle b="off" i="off"/>
    </a:band2H>
    <a:band1V>
      <a:tcTxStyle b="off" i="off"/>
      <a:tcStyle>
        <a:fill>
          <a:solidFill>
            <a:srgbClr val="CFD7E7"/>
          </a:solidFill>
        </a:fill>
      </a:tcStyle>
    </a:band1V>
    <a:band2V>
      <a:tcTxStyle b="off" i="off"/>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customschemas.google.com/relationships/presentationmetadata" Target="metadata"/><Relationship Id="rId16" Type="http://schemas.openxmlformats.org/officeDocument/2006/relationships/slide" Target="slides/slide10.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profsurv.com/magazine/article.aspx?i=2203#sthash.XgJ5YN97.dpuf"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87" name="Google Shape;87;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400"/>
              <a:buNone/>
            </a:pPr>
            <a:r>
              <a:t/>
            </a:r>
            <a:endParaRPr/>
          </a:p>
        </p:txBody>
      </p:sp>
      <p:sp>
        <p:nvSpPr>
          <p:cNvPr id="88" name="Google Shape;88;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11" name="Google Shape;211;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 name="Google Shape;95;p2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228600" lvl="0" marL="457200" rtl="0" algn="l">
              <a:lnSpc>
                <a:spcPct val="100000"/>
              </a:lnSpc>
              <a:spcBef>
                <a:spcPts val="360"/>
              </a:spcBef>
              <a:spcAft>
                <a:spcPts val="0"/>
              </a:spcAft>
              <a:buSzPts val="1400"/>
              <a:buFont typeface="Arial"/>
              <a:buChar char="•"/>
            </a:pPr>
            <a:r>
              <a:rPr lang="en-US"/>
              <a:t>First thing to note is the relationship between the Geodetic Control Theme and the Federal Geodetic Control Subcommittee</a:t>
            </a:r>
            <a:endParaRPr/>
          </a:p>
          <a:p>
            <a:pPr indent="-228600" lvl="1" marL="914400" rtl="0" algn="l">
              <a:lnSpc>
                <a:spcPct val="100000"/>
              </a:lnSpc>
              <a:spcBef>
                <a:spcPts val="360"/>
              </a:spcBef>
              <a:spcAft>
                <a:spcPts val="0"/>
              </a:spcAft>
              <a:buSzPts val="1400"/>
              <a:buFont typeface="Arial"/>
              <a:buChar char="•"/>
            </a:pPr>
            <a:r>
              <a:rPr lang="en-US"/>
              <a:t>The first relates to the data used to access the NSRS</a:t>
            </a:r>
            <a:endParaRPr/>
          </a:p>
          <a:p>
            <a:pPr indent="-228600" lvl="1" marL="914400" rtl="0" algn="l">
              <a:lnSpc>
                <a:spcPct val="100000"/>
              </a:lnSpc>
              <a:spcBef>
                <a:spcPts val="360"/>
              </a:spcBef>
              <a:spcAft>
                <a:spcPts val="0"/>
              </a:spcAft>
              <a:buSzPts val="1400"/>
              <a:buFont typeface="Arial"/>
              <a:buChar char="•"/>
            </a:pPr>
            <a:r>
              <a:rPr lang="en-US"/>
              <a:t>The second relates to the education and collaboration of other US Agencies to use the data to access the NSRS</a:t>
            </a:r>
            <a:endParaRPr/>
          </a:p>
          <a:p>
            <a:pPr indent="-228600" lvl="1" marL="914400" rtl="0" algn="l">
              <a:lnSpc>
                <a:spcPct val="100000"/>
              </a:lnSpc>
              <a:spcBef>
                <a:spcPts val="360"/>
              </a:spcBef>
              <a:spcAft>
                <a:spcPts val="0"/>
              </a:spcAft>
              <a:buSzPts val="1400"/>
              <a:buFont typeface="Arial"/>
              <a:buChar char="•"/>
            </a:pPr>
            <a:r>
              <a:rPr lang="en-US"/>
              <a:t>Both support the NSRS</a:t>
            </a:r>
            <a:endParaRPr/>
          </a:p>
          <a:p>
            <a:pPr indent="-228600" lvl="0" marL="457200" rtl="0" algn="l">
              <a:lnSpc>
                <a:spcPct val="100000"/>
              </a:lnSpc>
              <a:spcBef>
                <a:spcPts val="360"/>
              </a:spcBef>
              <a:spcAft>
                <a:spcPts val="0"/>
              </a:spcAft>
              <a:buSzPts val="1400"/>
              <a:buFont typeface="Arial"/>
              <a:buChar char="•"/>
            </a:pPr>
            <a:r>
              <a:rPr lang="en-US"/>
              <a:t>Pending FGDC decisions regarding all subcommittees have left FGCS in somewhat of a limbo</a:t>
            </a:r>
            <a:endParaRPr/>
          </a:p>
          <a:p>
            <a:pPr indent="-228600" lvl="0" marL="457200" rtl="0" algn="l">
              <a:lnSpc>
                <a:spcPct val="100000"/>
              </a:lnSpc>
              <a:spcBef>
                <a:spcPts val="360"/>
              </a:spcBef>
              <a:spcAft>
                <a:spcPts val="0"/>
              </a:spcAft>
              <a:buSzPts val="1400"/>
              <a:buFont typeface="Arial"/>
              <a:buChar char="•"/>
            </a:pPr>
            <a:r>
              <a:rPr lang="en-US"/>
              <a:t>The expectation is that the FGCS (and other subcommittees) will be reconfirmed, and the structure and membership of the FGCS will then be reinvigorated</a:t>
            </a:r>
            <a:endParaRPr/>
          </a:p>
          <a:p>
            <a:pPr indent="-139700" lvl="1" marL="914400" rtl="0" algn="l">
              <a:lnSpc>
                <a:spcPct val="100000"/>
              </a:lnSpc>
              <a:spcBef>
                <a:spcPts val="360"/>
              </a:spcBef>
              <a:spcAft>
                <a:spcPts val="0"/>
              </a:spcAft>
              <a:buSzPts val="1400"/>
              <a:buFont typeface="Arial"/>
              <a:buNone/>
            </a:pPr>
            <a:r>
              <a:t/>
            </a:r>
            <a:endParaRPr/>
          </a:p>
        </p:txBody>
      </p:sp>
      <p:sp>
        <p:nvSpPr>
          <p:cNvPr id="96" name="Google Shape;96;p2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3" name="Google Shape;103;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400"/>
              <a:buNone/>
            </a:pPr>
            <a:r>
              <a:rPr lang="en-US" sz="1200"/>
              <a:t>Introduce theme NGDAs</a:t>
            </a:r>
            <a:endParaRPr/>
          </a:p>
          <a:p>
            <a:pPr indent="-228600" lvl="0" marL="228600" rtl="0" algn="l">
              <a:lnSpc>
                <a:spcPct val="100000"/>
              </a:lnSpc>
              <a:spcBef>
                <a:spcPts val="360"/>
              </a:spcBef>
              <a:spcAft>
                <a:spcPts val="0"/>
              </a:spcAft>
              <a:buClr>
                <a:schemeClr val="dk1"/>
              </a:buClr>
              <a:buSzPts val="1200"/>
              <a:buFont typeface="Calibri"/>
              <a:buAutoNum type="arabicPeriod"/>
            </a:pPr>
            <a:r>
              <a:rPr lang="en-US" sz="1200"/>
              <a:t>Passive Control is what we have traditionally provided – bench marks</a:t>
            </a:r>
            <a:endParaRPr/>
          </a:p>
          <a:p>
            <a:pPr indent="-228600" lvl="0" marL="228600" rtl="0" algn="l">
              <a:lnSpc>
                <a:spcPct val="100000"/>
              </a:lnSpc>
              <a:spcBef>
                <a:spcPts val="360"/>
              </a:spcBef>
              <a:spcAft>
                <a:spcPts val="0"/>
              </a:spcAft>
              <a:buClr>
                <a:schemeClr val="dk1"/>
              </a:buClr>
              <a:buSzPts val="1200"/>
              <a:buFont typeface="Calibri"/>
              <a:buAutoNum type="arabicPeriod"/>
            </a:pPr>
            <a:r>
              <a:rPr lang="en-US" sz="1200"/>
              <a:t>The NOAA CORS Network now provides the modern means of accessing the NSRS using GNSS (GPS)</a:t>
            </a:r>
            <a:endParaRPr/>
          </a:p>
          <a:p>
            <a:pPr indent="-228600" lvl="0" marL="228600" rtl="0" algn="l">
              <a:lnSpc>
                <a:spcPct val="100000"/>
              </a:lnSpc>
              <a:spcBef>
                <a:spcPts val="360"/>
              </a:spcBef>
              <a:spcAft>
                <a:spcPts val="0"/>
              </a:spcAft>
              <a:buClr>
                <a:schemeClr val="dk1"/>
              </a:buClr>
              <a:buSzPts val="1200"/>
              <a:buFont typeface="Calibri"/>
              <a:buAutoNum type="arabicPeriod"/>
            </a:pPr>
            <a:r>
              <a:rPr lang="en-US" sz="1200"/>
              <a:t>Airborne gravity helps to refine the gravity values we determine in the U.S. and are also used in geoid modeling</a:t>
            </a:r>
            <a:endParaRPr/>
          </a:p>
          <a:p>
            <a:pPr indent="-228600" lvl="0" marL="228600" rtl="0" algn="l">
              <a:lnSpc>
                <a:spcPct val="100000"/>
              </a:lnSpc>
              <a:spcBef>
                <a:spcPts val="360"/>
              </a:spcBef>
              <a:spcAft>
                <a:spcPts val="0"/>
              </a:spcAft>
              <a:buClr>
                <a:schemeClr val="dk1"/>
              </a:buClr>
              <a:buSzPts val="1200"/>
              <a:buFont typeface="Calibri"/>
              <a:buAutoNum type="arabicPeriod"/>
            </a:pPr>
            <a:r>
              <a:rPr lang="en-US" sz="1200"/>
              <a:t>Geoid height models will now replace NAVD 88 heights on bench marks as definitive vertical control</a:t>
            </a:r>
            <a:endParaRPr/>
          </a:p>
          <a:p>
            <a:pPr indent="0" lvl="0" marL="0" rtl="0" algn="l">
              <a:lnSpc>
                <a:spcPct val="100000"/>
              </a:lnSpc>
              <a:spcBef>
                <a:spcPts val="360"/>
              </a:spcBef>
              <a:spcAft>
                <a:spcPts val="0"/>
              </a:spcAft>
              <a:buSzPts val="1400"/>
              <a:buNone/>
            </a:pPr>
            <a:r>
              <a:rPr lang="en-US" sz="1200"/>
              <a:t>Note at first blush This theme and NGDA’s are like any other</a:t>
            </a:r>
            <a:endParaRPr/>
          </a:p>
          <a:p>
            <a:pPr indent="0" lvl="0" marL="0" rtl="0" algn="l">
              <a:lnSpc>
                <a:spcPct val="100000"/>
              </a:lnSpc>
              <a:spcBef>
                <a:spcPts val="360"/>
              </a:spcBef>
              <a:spcAft>
                <a:spcPts val="0"/>
              </a:spcAft>
              <a:buSzPts val="1400"/>
              <a:buNone/>
            </a:pPr>
            <a:r>
              <a:rPr lang="en-US" sz="1200"/>
              <a:t>However, these NGDA’s are not only geospatial data themselves but provide geodetic control doe defining other geospatial data</a:t>
            </a:r>
            <a:endParaRPr/>
          </a:p>
        </p:txBody>
      </p:sp>
      <p:sp>
        <p:nvSpPr>
          <p:cNvPr id="104" name="Google Shape;104;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2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rPr lang="en-US"/>
              <a:t>The current NSRS was initially developed as separate horizontal (NAD 83) and vertical (NAVD 88) datums.</a:t>
            </a:r>
            <a:endParaRPr/>
          </a:p>
          <a:p>
            <a:pPr indent="0" lvl="0" marL="0" rtl="0" algn="l">
              <a:lnSpc>
                <a:spcPct val="100000"/>
              </a:lnSpc>
              <a:spcBef>
                <a:spcPts val="360"/>
              </a:spcBef>
              <a:spcAft>
                <a:spcPts val="0"/>
              </a:spcAft>
              <a:buSzPts val="1400"/>
              <a:buNone/>
            </a:pPr>
            <a:r>
              <a:rPr lang="en-US"/>
              <a:t>With the advent of GNSS(GPS), geometric heights were determined to provide three coordinates (latitude, longitude, height)</a:t>
            </a:r>
            <a:endParaRPr/>
          </a:p>
          <a:p>
            <a:pPr indent="0" lvl="0" marL="0" rtl="0" algn="l">
              <a:lnSpc>
                <a:spcPct val="100000"/>
              </a:lnSpc>
              <a:spcBef>
                <a:spcPts val="360"/>
              </a:spcBef>
              <a:spcAft>
                <a:spcPts val="0"/>
              </a:spcAft>
              <a:buSzPts val="1400"/>
              <a:buNone/>
            </a:pPr>
            <a:r>
              <a:rPr lang="en-US"/>
              <a:t>Orthometric heights (H) still remain distinct but related through a geoid model (h= = H + N)</a:t>
            </a:r>
            <a:endParaRPr/>
          </a:p>
          <a:p>
            <a:pPr indent="0" lvl="0" marL="0" rtl="0" algn="l">
              <a:lnSpc>
                <a:spcPct val="100000"/>
              </a:lnSpc>
              <a:spcBef>
                <a:spcPts val="360"/>
              </a:spcBef>
              <a:spcAft>
                <a:spcPts val="0"/>
              </a:spcAft>
              <a:buSzPts val="1400"/>
              <a:buNone/>
            </a:pPr>
            <a:r>
              <a:rPr lang="en-US"/>
              <a:t>Access to the NSRS was realized through the bench marks. It only existed there and needed to be transferred to where needed</a:t>
            </a:r>
            <a:endParaRPr/>
          </a:p>
          <a:p>
            <a:pPr indent="0" lvl="0" marL="0" rtl="0" algn="l">
              <a:lnSpc>
                <a:spcPct val="100000"/>
              </a:lnSpc>
              <a:spcBef>
                <a:spcPts val="360"/>
              </a:spcBef>
              <a:spcAft>
                <a:spcPts val="0"/>
              </a:spcAft>
              <a:buSzPts val="1400"/>
              <a:buNone/>
            </a:pPr>
            <a:r>
              <a:rPr lang="en-US"/>
              <a:t>Gravity was realized from determined from absolute gravity marks determined using painstaking efforts</a:t>
            </a:r>
            <a:endParaRPr/>
          </a:p>
          <a:p>
            <a:pPr indent="0" lvl="0" marL="0" rtl="0" algn="l">
              <a:lnSpc>
                <a:spcPct val="100000"/>
              </a:lnSpc>
              <a:spcBef>
                <a:spcPts val="360"/>
              </a:spcBef>
              <a:spcAft>
                <a:spcPts val="0"/>
              </a:spcAft>
              <a:buSzPts val="1400"/>
              <a:buNone/>
            </a:pPr>
            <a:r>
              <a:t/>
            </a:r>
            <a:endParaRPr/>
          </a:p>
          <a:p>
            <a:pPr indent="0" lvl="0" marL="0" rtl="0" algn="l">
              <a:lnSpc>
                <a:spcPct val="100000"/>
              </a:lnSpc>
              <a:spcBef>
                <a:spcPts val="360"/>
              </a:spcBef>
              <a:spcAft>
                <a:spcPts val="0"/>
              </a:spcAft>
              <a:buSzPts val="1400"/>
              <a:buNone/>
            </a:pPr>
            <a:r>
              <a:rPr lang="en-US"/>
              <a:t>The modernized NSRS will evolve beyond access at passive control to active control accessible and valid everywhere</a:t>
            </a:r>
            <a:endParaRPr/>
          </a:p>
          <a:p>
            <a:pPr indent="0" lvl="0" marL="0" rtl="0" algn="l">
              <a:lnSpc>
                <a:spcPct val="100000"/>
              </a:lnSpc>
              <a:spcBef>
                <a:spcPts val="360"/>
              </a:spcBef>
              <a:spcAft>
                <a:spcPts val="0"/>
              </a:spcAft>
              <a:buSzPts val="1400"/>
              <a:buNone/>
            </a:pPr>
            <a:r>
              <a:rPr lang="en-US"/>
              <a:t>Ties to the ITRS will be updated to the most recent realization – ITRF2020, which will define geometric coordinates where GNSS is available</a:t>
            </a:r>
            <a:endParaRPr/>
          </a:p>
          <a:p>
            <a:pPr indent="0" lvl="0" marL="0" rtl="0" algn="l">
              <a:lnSpc>
                <a:spcPct val="100000"/>
              </a:lnSpc>
              <a:spcBef>
                <a:spcPts val="360"/>
              </a:spcBef>
              <a:spcAft>
                <a:spcPts val="0"/>
              </a:spcAft>
              <a:buSzPts val="1400"/>
              <a:buNone/>
            </a:pPr>
            <a:r>
              <a:rPr lang="en-US"/>
              <a:t>Additionally, other technologies will be examined to define geometric coordinates in other denied or obscure environments – underground, urban canyons, inside buildings, etc.</a:t>
            </a:r>
            <a:endParaRPr/>
          </a:p>
          <a:p>
            <a:pPr indent="0" lvl="0" marL="0" rtl="0" algn="l">
              <a:lnSpc>
                <a:spcPct val="100000"/>
              </a:lnSpc>
              <a:spcBef>
                <a:spcPts val="360"/>
              </a:spcBef>
              <a:spcAft>
                <a:spcPts val="0"/>
              </a:spcAft>
              <a:buSzPts val="1400"/>
              <a:buNone/>
            </a:pPr>
            <a:r>
              <a:rPr lang="en-US"/>
              <a:t>Physical heights will be determined *exactly* from the relationship between heights (h=H+N)</a:t>
            </a:r>
            <a:endParaRPr/>
          </a:p>
          <a:p>
            <a:pPr indent="0" lvl="0" marL="0" rtl="0" algn="l">
              <a:lnSpc>
                <a:spcPct val="100000"/>
              </a:lnSpc>
              <a:spcBef>
                <a:spcPts val="360"/>
              </a:spcBef>
              <a:spcAft>
                <a:spcPts val="0"/>
              </a:spcAft>
              <a:buSzPts val="1400"/>
              <a:buNone/>
            </a:pPr>
            <a:r>
              <a:rPr lang="en-US"/>
              <a:t>With the advent of (relatively) cheap absolute gravity meters, determination of gravity control is much more uniform and standardized by such events as an International Comparison of Absolute Gravity (ICAG)</a:t>
            </a:r>
            <a:endParaRPr/>
          </a:p>
          <a:p>
            <a:pPr indent="0" lvl="0" marL="0" rtl="0" algn="l">
              <a:lnSpc>
                <a:spcPct val="100000"/>
              </a:lnSpc>
              <a:spcBef>
                <a:spcPts val="360"/>
              </a:spcBef>
              <a:spcAft>
                <a:spcPts val="0"/>
              </a:spcAft>
              <a:buSzPts val="1400"/>
              <a:buNone/>
            </a:pPr>
            <a:r>
              <a:rPr lang="en-US"/>
              <a:t>For most access though, GNSS will provide the primary tools for access</a:t>
            </a:r>
            <a:endParaRPr/>
          </a:p>
          <a:p>
            <a:pPr indent="0" lvl="0" marL="0" rtl="0" algn="l">
              <a:lnSpc>
                <a:spcPct val="100000"/>
              </a:lnSpc>
              <a:spcBef>
                <a:spcPts val="360"/>
              </a:spcBef>
              <a:spcAft>
                <a:spcPts val="0"/>
              </a:spcAft>
              <a:buSzPts val="1400"/>
              <a:buNone/>
            </a:pPr>
            <a:r>
              <a:rPr lang="en-US"/>
              <a:t>This requires adoption and modernization, since the GNSS satellites orbit the Earth – not the United States. </a:t>
            </a:r>
            <a:endParaRPr/>
          </a:p>
          <a:p>
            <a:pPr indent="0" lvl="0" marL="0" rtl="0" algn="l">
              <a:lnSpc>
                <a:spcPct val="100000"/>
              </a:lnSpc>
              <a:spcBef>
                <a:spcPts val="360"/>
              </a:spcBef>
              <a:spcAft>
                <a:spcPts val="0"/>
              </a:spcAft>
              <a:buSzPts val="1400"/>
              <a:buNone/>
            </a:pPr>
            <a:r>
              <a:rPr lang="en-US"/>
              <a:t>As do all other satellites, such as Landsat and various altimeter missions. Providing a consistent reference system will integrate these various data – making them </a:t>
            </a:r>
            <a:r>
              <a:rPr lang="en-US" u="sng"/>
              <a:t>interoperable</a:t>
            </a:r>
            <a:r>
              <a:rPr lang="en-US"/>
              <a:t>.</a:t>
            </a:r>
            <a:endParaRPr/>
          </a:p>
          <a:p>
            <a:pPr indent="0" lvl="0" marL="0" rtl="0" algn="l">
              <a:lnSpc>
                <a:spcPct val="100000"/>
              </a:lnSpc>
              <a:spcBef>
                <a:spcPts val="360"/>
              </a:spcBef>
              <a:spcAft>
                <a:spcPts val="0"/>
              </a:spcAft>
              <a:buSzPts val="1400"/>
              <a:buNone/>
            </a:pPr>
            <a:r>
              <a:rPr b="1" lang="en-US"/>
              <a:t>Global positioning systems are required to achieve local accuracy</a:t>
            </a:r>
            <a:endParaRPr b="1"/>
          </a:p>
        </p:txBody>
      </p:sp>
      <p:sp>
        <p:nvSpPr>
          <p:cNvPr id="122" name="Google Shape;122;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 name="Google Shape;137;p2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p>
            <a:pPr indent="-228600" lvl="0" marL="457200" marR="0" rtl="0" algn="l">
              <a:lnSpc>
                <a:spcPct val="80000"/>
              </a:lnSpc>
              <a:spcBef>
                <a:spcPts val="360"/>
              </a:spcBef>
              <a:spcAft>
                <a:spcPts val="0"/>
              </a:spcAft>
              <a:buSzPts val="1400"/>
              <a:buNone/>
            </a:pPr>
            <a:r>
              <a:rPr lang="en-US" sz="570"/>
              <a:t>The only authority for the </a:t>
            </a:r>
            <a:r>
              <a:rPr lang="en-US" sz="570" u="sng"/>
              <a:t>NSRS</a:t>
            </a:r>
            <a:r>
              <a:rPr lang="en-US" sz="570"/>
              <a:t> that I am aware of OMB Circular A-16. The C&amp;GSA and HSIA do not specifically talk about the NSRS, but rather to authorize us to conduct geodetic surveys to the best of my knowledge.</a:t>
            </a:r>
            <a:br>
              <a:rPr lang="en-US" sz="570"/>
            </a:br>
            <a:endParaRPr sz="570"/>
          </a:p>
          <a:p>
            <a:pPr indent="-228600" lvl="0" marL="457200" marR="0" rtl="0" algn="l">
              <a:lnSpc>
                <a:spcPct val="80000"/>
              </a:lnSpc>
              <a:spcBef>
                <a:spcPts val="360"/>
              </a:spcBef>
              <a:spcAft>
                <a:spcPts val="0"/>
              </a:spcAft>
              <a:buSzPts val="1400"/>
              <a:buNone/>
            </a:pPr>
            <a:r>
              <a:rPr lang="en-US" sz="570"/>
              <a:t>The three we usually cite are:</a:t>
            </a:r>
            <a:endParaRPr/>
          </a:p>
          <a:p>
            <a:pPr indent="-228600" lvl="0" marL="457200" marR="0" rtl="0" algn="l">
              <a:lnSpc>
                <a:spcPct val="80000"/>
              </a:lnSpc>
              <a:spcBef>
                <a:spcPts val="360"/>
              </a:spcBef>
              <a:spcAft>
                <a:spcPts val="0"/>
              </a:spcAft>
              <a:buSzPts val="1400"/>
              <a:buNone/>
            </a:pPr>
            <a:br>
              <a:rPr lang="en-US" sz="570"/>
            </a:br>
            <a:endParaRPr sz="570"/>
          </a:p>
          <a:p>
            <a:pPr indent="0" lvl="0" marL="0" marR="0" rtl="0" algn="l">
              <a:lnSpc>
                <a:spcPct val="80000"/>
              </a:lnSpc>
              <a:spcBef>
                <a:spcPts val="500"/>
              </a:spcBef>
              <a:spcAft>
                <a:spcPts val="0"/>
              </a:spcAft>
              <a:buSzPts val="1400"/>
              <a:buNone/>
            </a:pPr>
            <a:r>
              <a:rPr lang="en-US" sz="855">
                <a:latin typeface="Arial"/>
                <a:ea typeface="Arial"/>
                <a:cs typeface="Arial"/>
                <a:sym typeface="Arial"/>
              </a:rPr>
              <a:t>1)</a:t>
            </a:r>
            <a:r>
              <a:rPr lang="en-US" sz="855">
                <a:latin typeface="Times New Roman"/>
                <a:ea typeface="Times New Roman"/>
                <a:cs typeface="Times New Roman"/>
                <a:sym typeface="Times New Roman"/>
              </a:rPr>
              <a:t>        </a:t>
            </a:r>
            <a:r>
              <a:rPr i="1" lang="en-US" sz="855">
                <a:latin typeface="Arial"/>
                <a:ea typeface="Arial"/>
                <a:cs typeface="Arial"/>
                <a:sym typeface="Arial"/>
              </a:rPr>
              <a:t>Coast and Geodetic Survey Act, Public Law 80-373, 33 U.S.C. 883a et seq., 1947.</a:t>
            </a:r>
            <a:r>
              <a:rPr lang="en-US" sz="855">
                <a:latin typeface="Arial"/>
                <a:ea typeface="Arial"/>
                <a:cs typeface="Arial"/>
                <a:sym typeface="Arial"/>
              </a:rPr>
              <a:t> Defines the functions and duties of the Coast and Geodetic Survey (predecessor to NOAA’s National Ocean Service).  This act authorized the Department of Commerce to conduct geodetic control surveys; field surveys for [Federal Aviation Administration (FAA)] aeronautical charts; developmental work for the improvement of surveying and cartographic methods, instruments, and equipment; and investigations and research in geophysical sciences, including geodesy and seismology.</a:t>
            </a:r>
            <a:endParaRPr sz="855">
              <a:latin typeface="Times New Roman"/>
              <a:ea typeface="Times New Roman"/>
              <a:cs typeface="Times New Roman"/>
              <a:sym typeface="Times New Roman"/>
            </a:endParaRPr>
          </a:p>
          <a:p>
            <a:pPr indent="0" lvl="0" marL="0" marR="0" rtl="0" algn="l">
              <a:lnSpc>
                <a:spcPct val="80000"/>
              </a:lnSpc>
              <a:spcBef>
                <a:spcPts val="500"/>
              </a:spcBef>
              <a:spcAft>
                <a:spcPts val="0"/>
              </a:spcAft>
              <a:buSzPts val="1400"/>
              <a:buNone/>
            </a:pPr>
            <a:r>
              <a:rPr lang="en-US" sz="855">
                <a:latin typeface="Arial"/>
                <a:ea typeface="Arial"/>
                <a:cs typeface="Arial"/>
                <a:sym typeface="Arial"/>
              </a:rPr>
              <a:t> </a:t>
            </a:r>
            <a:endParaRPr sz="855">
              <a:latin typeface="Times New Roman"/>
              <a:ea typeface="Times New Roman"/>
              <a:cs typeface="Times New Roman"/>
              <a:sym typeface="Times New Roman"/>
            </a:endParaRPr>
          </a:p>
          <a:p>
            <a:pPr indent="0" lvl="0" marL="0" marR="0" rtl="0" algn="l">
              <a:lnSpc>
                <a:spcPct val="80000"/>
              </a:lnSpc>
              <a:spcBef>
                <a:spcPts val="500"/>
              </a:spcBef>
              <a:spcAft>
                <a:spcPts val="0"/>
              </a:spcAft>
              <a:buSzPts val="1400"/>
              <a:buNone/>
            </a:pPr>
            <a:r>
              <a:rPr lang="en-US" sz="855">
                <a:latin typeface="Arial"/>
                <a:ea typeface="Arial"/>
                <a:cs typeface="Arial"/>
                <a:sym typeface="Arial"/>
              </a:rPr>
              <a:t>(2)</a:t>
            </a:r>
            <a:r>
              <a:rPr lang="en-US" sz="855">
                <a:latin typeface="Times New Roman"/>
                <a:ea typeface="Times New Roman"/>
                <a:cs typeface="Times New Roman"/>
                <a:sym typeface="Times New Roman"/>
              </a:rPr>
              <a:t>        </a:t>
            </a:r>
            <a:r>
              <a:rPr i="1" lang="en-US" sz="855">
                <a:latin typeface="Arial"/>
                <a:ea typeface="Arial"/>
                <a:cs typeface="Arial"/>
                <a:sym typeface="Arial"/>
              </a:rPr>
              <a:t>The Hydrographic Services Improvement Act of 1998, Public Law 107-372 reauthroized 2002 and amended/reauthorized 2008, 33 U.S.C. 892 et seq</a:t>
            </a:r>
            <a:r>
              <a:rPr lang="en-US" sz="855">
                <a:latin typeface="Arial"/>
                <a:ea typeface="Arial"/>
                <a:cs typeface="Arial"/>
                <a:sym typeface="Arial"/>
              </a:rPr>
              <a:t>. Directs NOAA to manage, maintain, interpret, certify, and disseminate geodetic information.  The 2008 amended HSIA changed the definition of "hydrographic data" to include information acquired through hydrographic, bathymetric, photogrammetric, lidar, radar, remote sensing, shoreline and other ocean- and coastal-related surveying, and water level observations and is used to provide hydrographic services. It revises the definition of "hydrographic services" to include shoreline and water level information. - See more at:</a:t>
            </a:r>
            <a:r>
              <a:rPr lang="en-US" sz="855" u="sng">
                <a:solidFill>
                  <a:schemeClr val="hlink"/>
                </a:solidFill>
                <a:latin typeface="Arial"/>
                <a:ea typeface="Arial"/>
                <a:cs typeface="Arial"/>
                <a:sym typeface="Arial"/>
                <a:hlinkClick r:id="rId2"/>
              </a:rPr>
              <a:t>http://www.profsurv.com/magazine/article.aspx?i=2203#sthash.XgJ5YN97.dpuf</a:t>
            </a:r>
            <a:endParaRPr sz="855">
              <a:latin typeface="Times New Roman"/>
              <a:ea typeface="Times New Roman"/>
              <a:cs typeface="Times New Roman"/>
              <a:sym typeface="Times New Roman"/>
            </a:endParaRPr>
          </a:p>
          <a:p>
            <a:pPr indent="0" lvl="0" marL="0" marR="0" rtl="0" algn="l">
              <a:lnSpc>
                <a:spcPct val="80000"/>
              </a:lnSpc>
              <a:spcBef>
                <a:spcPts val="500"/>
              </a:spcBef>
              <a:spcAft>
                <a:spcPts val="0"/>
              </a:spcAft>
              <a:buSzPts val="1400"/>
              <a:buNone/>
            </a:pPr>
            <a:r>
              <a:rPr lang="en-US" sz="855">
                <a:latin typeface="Arial"/>
                <a:ea typeface="Arial"/>
                <a:cs typeface="Arial"/>
                <a:sym typeface="Arial"/>
              </a:rPr>
              <a:t> </a:t>
            </a:r>
            <a:endParaRPr sz="855">
              <a:latin typeface="Times New Roman"/>
              <a:ea typeface="Times New Roman"/>
              <a:cs typeface="Times New Roman"/>
              <a:sym typeface="Times New Roman"/>
            </a:endParaRPr>
          </a:p>
          <a:p>
            <a:pPr indent="0" lvl="0" marL="0" marR="0" rtl="0" algn="l">
              <a:lnSpc>
                <a:spcPct val="80000"/>
              </a:lnSpc>
              <a:spcBef>
                <a:spcPts val="500"/>
              </a:spcBef>
              <a:spcAft>
                <a:spcPts val="0"/>
              </a:spcAft>
              <a:buSzPts val="1400"/>
              <a:buNone/>
            </a:pPr>
            <a:r>
              <a:rPr lang="en-US" sz="855">
                <a:latin typeface="Arial"/>
                <a:ea typeface="Arial"/>
                <a:cs typeface="Arial"/>
                <a:sym typeface="Arial"/>
              </a:rPr>
              <a:t>(3)</a:t>
            </a:r>
            <a:r>
              <a:rPr lang="en-US" sz="855">
                <a:latin typeface="Times New Roman"/>
                <a:ea typeface="Times New Roman"/>
                <a:cs typeface="Times New Roman"/>
                <a:sym typeface="Times New Roman"/>
              </a:rPr>
              <a:t>        </a:t>
            </a:r>
            <a:r>
              <a:rPr i="1" lang="en-US" sz="855">
                <a:latin typeface="Arial"/>
                <a:ea typeface="Arial"/>
                <a:cs typeface="Arial"/>
                <a:sym typeface="Arial"/>
              </a:rPr>
              <a:t>Office of Management and Budget (OMB) Circular No. A-16 Revised, August 19, 2002 Coordination of Geographic Information and Related Spatial Data Activities</a:t>
            </a:r>
            <a:r>
              <a:rPr lang="en-US" sz="855">
                <a:latin typeface="Arial"/>
                <a:ea typeface="Arial"/>
                <a:cs typeface="Arial"/>
                <a:sym typeface="Arial"/>
              </a:rPr>
              <a:t>.  Provides direction for federal agencies that produce, maintain or use spatial data either directly or indirectly in the fulfillment of their mission.  The Circular establishes the Federal Geographic Data Committee, and assigns NOAA as the Federal Geodetic Control theme lead (and subcommittee chair), and identifies the (NOAA managed) National Spatial Reference System as the fundamental geodetic control for the United States.</a:t>
            </a:r>
            <a:endParaRPr/>
          </a:p>
          <a:p>
            <a:pPr indent="-228600" lvl="0" marL="457200" marR="0" rtl="0" algn="l">
              <a:lnSpc>
                <a:spcPct val="80000"/>
              </a:lnSpc>
              <a:spcBef>
                <a:spcPts val="360"/>
              </a:spcBef>
              <a:spcAft>
                <a:spcPts val="0"/>
              </a:spcAft>
              <a:buSzPts val="1400"/>
              <a:buNone/>
            </a:pPr>
            <a:r>
              <a:t/>
            </a:r>
            <a:endParaRPr sz="570"/>
          </a:p>
          <a:p>
            <a:pPr indent="-228600" lvl="0" marL="457200" marR="0" rtl="0" algn="l">
              <a:lnSpc>
                <a:spcPct val="80000"/>
              </a:lnSpc>
              <a:spcBef>
                <a:spcPts val="360"/>
              </a:spcBef>
              <a:spcAft>
                <a:spcPts val="0"/>
              </a:spcAft>
              <a:buSzPts val="1400"/>
              <a:buNone/>
            </a:pPr>
            <a:r>
              <a:t/>
            </a:r>
            <a:endParaRPr sz="570"/>
          </a:p>
        </p:txBody>
      </p:sp>
      <p:sp>
        <p:nvSpPr>
          <p:cNvPr id="138" name="Google Shape;138;p2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149" name="Google Shape;149;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rPr lang="en-US"/>
              <a:t>So … don’t let this slide overwhelm you.</a:t>
            </a:r>
            <a:endParaRPr/>
          </a:p>
          <a:p>
            <a:pPr indent="0" lvl="0" marL="0" rtl="0" algn="l">
              <a:lnSpc>
                <a:spcPct val="100000"/>
              </a:lnSpc>
              <a:spcBef>
                <a:spcPts val="360"/>
              </a:spcBef>
              <a:spcAft>
                <a:spcPts val="0"/>
              </a:spcAft>
              <a:buSzPts val="1400"/>
              <a:buNone/>
            </a:pPr>
            <a:r>
              <a:rPr lang="en-US"/>
              <a:t>The intent is merely to highlight why Nations including the U.S. are moving to adopt the ITRS</a:t>
            </a:r>
            <a:endParaRPr/>
          </a:p>
          <a:p>
            <a:pPr indent="0" lvl="0" marL="0" rtl="0" algn="l">
              <a:lnSpc>
                <a:spcPct val="100000"/>
              </a:lnSpc>
              <a:spcBef>
                <a:spcPts val="360"/>
              </a:spcBef>
              <a:spcAft>
                <a:spcPts val="0"/>
              </a:spcAft>
              <a:buSzPts val="1400"/>
              <a:buNone/>
            </a:pPr>
            <a:r>
              <a:rPr lang="en-US"/>
              <a:t>The Earth is a very complex system spinning irregularly under a cloud of satellites while wobbling around the sun and the universe</a:t>
            </a:r>
            <a:endParaRPr/>
          </a:p>
          <a:p>
            <a:pPr indent="0" lvl="0" marL="0" rtl="0" algn="l">
              <a:lnSpc>
                <a:spcPct val="100000"/>
              </a:lnSpc>
              <a:spcBef>
                <a:spcPts val="360"/>
              </a:spcBef>
              <a:spcAft>
                <a:spcPts val="0"/>
              </a:spcAft>
              <a:buSzPts val="1400"/>
              <a:buNone/>
            </a:pPr>
            <a:r>
              <a:rPr lang="en-US"/>
              <a:t>These other methods provide Earth Orientation Parameters that better define all of this</a:t>
            </a:r>
            <a:endParaRPr/>
          </a:p>
          <a:p>
            <a:pPr indent="0" lvl="0" marL="0" rtl="0" algn="l">
              <a:lnSpc>
                <a:spcPct val="100000"/>
              </a:lnSpc>
              <a:spcBef>
                <a:spcPts val="360"/>
              </a:spcBef>
              <a:spcAft>
                <a:spcPts val="0"/>
              </a:spcAft>
              <a:buSzPts val="1400"/>
              <a:buNone/>
            </a:pPr>
            <a:r>
              <a:rPr lang="en-US"/>
              <a:t>Of note though, one of these techniques is GNSS – and one of the types of GNSS is GPS</a:t>
            </a:r>
            <a:endParaRPr/>
          </a:p>
          <a:p>
            <a:pPr indent="0" lvl="0" marL="0" rtl="0" algn="l">
              <a:lnSpc>
                <a:spcPct val="100000"/>
              </a:lnSpc>
              <a:spcBef>
                <a:spcPts val="360"/>
              </a:spcBef>
              <a:spcAft>
                <a:spcPts val="0"/>
              </a:spcAft>
              <a:buSzPts val="1400"/>
              <a:buNone/>
            </a:pPr>
            <a:r>
              <a:rPr lang="en-US"/>
              <a:t>Hence, WGS-84 is currently less desirable for positioning and precision navigation indicating the need for adoption of the ITRS</a:t>
            </a:r>
            <a:endParaRPr/>
          </a:p>
        </p:txBody>
      </p:sp>
      <p:sp>
        <p:nvSpPr>
          <p:cNvPr id="158" name="Google Shape;15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171450" lvl="0" marL="171450" marR="0" rtl="0" algn="l">
              <a:lnSpc>
                <a:spcPct val="100000"/>
              </a:lnSpc>
              <a:spcBef>
                <a:spcPts val="360"/>
              </a:spcBef>
              <a:spcAft>
                <a:spcPts val="0"/>
              </a:spcAft>
              <a:buClr>
                <a:srgbClr val="000000"/>
              </a:buClr>
              <a:buSzPts val="1400"/>
              <a:buFont typeface="Arial"/>
              <a:buChar char="•"/>
            </a:pPr>
            <a:r>
              <a:rPr lang="en-US" sz="1200"/>
              <a:t>ISO </a:t>
            </a:r>
            <a:endParaRPr/>
          </a:p>
          <a:p>
            <a:pPr indent="-171450" lvl="0" marL="171450" marR="0" rtl="0" algn="l">
              <a:lnSpc>
                <a:spcPct val="100000"/>
              </a:lnSpc>
              <a:spcBef>
                <a:spcPts val="360"/>
              </a:spcBef>
              <a:spcAft>
                <a:spcPts val="0"/>
              </a:spcAft>
              <a:buClr>
                <a:srgbClr val="000000"/>
              </a:buClr>
              <a:buSzPts val="1400"/>
              <a:buFont typeface="Arial"/>
              <a:buChar char="•"/>
            </a:pPr>
            <a:r>
              <a:rPr lang="en-US" sz="1200"/>
              <a:t>You probably are already using some previous Realization of the NSRS – NAD 83 and/or NAVD 88 – possibly NAD 27 and/or MGVD 29 – maybe even something older. </a:t>
            </a:r>
            <a:endParaRPr/>
          </a:p>
          <a:p>
            <a:pPr indent="-171450" lvl="0" marL="171450" marR="0" rtl="0" algn="l">
              <a:lnSpc>
                <a:spcPct val="100000"/>
              </a:lnSpc>
              <a:spcBef>
                <a:spcPts val="360"/>
              </a:spcBef>
              <a:spcAft>
                <a:spcPts val="0"/>
              </a:spcAft>
              <a:buClr>
                <a:srgbClr val="000000"/>
              </a:buClr>
              <a:buSzPts val="1400"/>
              <a:buFont typeface="Arial"/>
              <a:buChar char="•"/>
            </a:pPr>
            <a:r>
              <a:rPr lang="en-US" sz="1200"/>
              <a:t>You need to be on the current version to ensure that your Geospatial Data are interoperable... that you can stack against other data and extract new information </a:t>
            </a:r>
            <a:endParaRPr/>
          </a:p>
          <a:p>
            <a:pPr indent="-171450" lvl="0" marL="171450" marR="0" rtl="0" algn="l">
              <a:lnSpc>
                <a:spcPct val="100000"/>
              </a:lnSpc>
              <a:spcBef>
                <a:spcPts val="360"/>
              </a:spcBef>
              <a:spcAft>
                <a:spcPts val="0"/>
              </a:spcAft>
              <a:buClr>
                <a:srgbClr val="000000"/>
              </a:buClr>
              <a:buSzPts val="1400"/>
              <a:buFont typeface="Arial"/>
              <a:buChar char="•"/>
            </a:pPr>
            <a:r>
              <a:rPr lang="en-US"/>
              <a:t>Interoperablity is more than just about metadata</a:t>
            </a:r>
            <a:endParaRPr/>
          </a:p>
          <a:p>
            <a:pPr indent="-171450" lvl="1" marL="628650" marR="0" rtl="0" algn="l">
              <a:lnSpc>
                <a:spcPct val="100000"/>
              </a:lnSpc>
              <a:spcBef>
                <a:spcPts val="360"/>
              </a:spcBef>
              <a:spcAft>
                <a:spcPts val="0"/>
              </a:spcAft>
              <a:buClr>
                <a:srgbClr val="000000"/>
              </a:buClr>
              <a:buSzPts val="1400"/>
              <a:buFont typeface="Arial"/>
              <a:buChar char="•"/>
            </a:pPr>
            <a:r>
              <a:rPr lang="en-US"/>
              <a:t>Optimizes data combination and better operational decisions</a:t>
            </a:r>
            <a:endParaRPr/>
          </a:p>
          <a:p>
            <a:pPr indent="-171450" lvl="1" marL="628650" marR="0" rtl="0" algn="l">
              <a:lnSpc>
                <a:spcPct val="100000"/>
              </a:lnSpc>
              <a:spcBef>
                <a:spcPts val="360"/>
              </a:spcBef>
              <a:spcAft>
                <a:spcPts val="0"/>
              </a:spcAft>
              <a:buClr>
                <a:srgbClr val="000000"/>
              </a:buClr>
              <a:buSzPts val="1400"/>
              <a:buFont typeface="Arial"/>
              <a:buChar char="•"/>
            </a:pPr>
            <a:r>
              <a:rPr lang="en-US"/>
              <a:t>GDA applies to all geospatial data – not just the NGDAs (CA vs. LCA)</a:t>
            </a:r>
            <a:endParaRPr/>
          </a:p>
          <a:p>
            <a:pPr indent="-82550" lvl="0" marL="171450" marR="0" rtl="0" algn="l">
              <a:lnSpc>
                <a:spcPct val="100000"/>
              </a:lnSpc>
              <a:spcBef>
                <a:spcPts val="360"/>
              </a:spcBef>
              <a:spcAft>
                <a:spcPts val="0"/>
              </a:spcAft>
              <a:buClr>
                <a:srgbClr val="000000"/>
              </a:buClr>
              <a:buSzPts val="1400"/>
              <a:buFont typeface="Arial"/>
              <a:buNone/>
            </a:pPr>
            <a:r>
              <a:t/>
            </a:r>
            <a:endParaRPr/>
          </a:p>
          <a:p>
            <a:pPr indent="0" lvl="0" marL="0" rtl="0" algn="l">
              <a:lnSpc>
                <a:spcPct val="100000"/>
              </a:lnSpc>
              <a:spcBef>
                <a:spcPts val="360"/>
              </a:spcBef>
              <a:spcAft>
                <a:spcPts val="0"/>
              </a:spcAft>
              <a:buSzPts val="1400"/>
              <a:buNone/>
            </a:pPr>
            <a:r>
              <a:t/>
            </a:r>
            <a:endParaRPr/>
          </a:p>
        </p:txBody>
      </p:sp>
      <p:sp>
        <p:nvSpPr>
          <p:cNvPr id="196" name="Google Shape;19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360"/>
              </a:spcBef>
              <a:spcAft>
                <a:spcPts val="0"/>
              </a:spcAft>
              <a:buNone/>
            </a:pPr>
            <a:r>
              <a:t/>
            </a:r>
            <a:endParaRPr/>
          </a:p>
        </p:txBody>
      </p:sp>
      <p:sp>
        <p:nvSpPr>
          <p:cNvPr id="205" name="Google Shape;205;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6" name="Shape 16"/>
        <p:cNvGrpSpPr/>
        <p:nvPr/>
      </p:nvGrpSpPr>
      <p:grpSpPr>
        <a:xfrm>
          <a:off x="0" y="0"/>
          <a:ext cx="0" cy="0"/>
          <a:chOff x="0" y="0"/>
          <a:chExt cx="0" cy="0"/>
        </a:xfrm>
      </p:grpSpPr>
      <p:sp>
        <p:nvSpPr>
          <p:cNvPr id="17" name="Google Shape;17;p9"/>
          <p:cNvSpPr txBox="1"/>
          <p:nvPr>
            <p:ph type="ctrTitle"/>
          </p:nvPr>
        </p:nvSpPr>
        <p:spPr>
          <a:xfrm>
            <a:off x="914400" y="2130426"/>
            <a:ext cx="10363200" cy="14700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8" name="Google Shape;18;p9"/>
          <p:cNvSpPr txBox="1"/>
          <p:nvPr>
            <p:ph idx="1" type="subTitle"/>
          </p:nvPr>
        </p:nvSpPr>
        <p:spPr>
          <a:xfrm>
            <a:off x="1828800" y="3886200"/>
            <a:ext cx="8534400" cy="1752600"/>
          </a:xfrm>
          <a:prstGeom prst="rect">
            <a:avLst/>
          </a:prstGeom>
          <a:noFill/>
          <a:ln>
            <a:noFill/>
          </a:ln>
        </p:spPr>
        <p:txBody>
          <a:bodyPr anchorCtr="0" anchor="t" bIns="45700" lIns="91425" spcFirstLastPara="1" rIns="91425" wrap="square" tIns="45700">
            <a:no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9" name="Google Shape;19;p9"/>
          <p:cNvSpPr txBox="1"/>
          <p:nvPr>
            <p:ph idx="10" type="dt"/>
          </p:nvPr>
        </p:nvSpPr>
        <p:spPr>
          <a:xfrm>
            <a:off x="609600" y="6356351"/>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9"/>
          <p:cNvSpPr txBox="1"/>
          <p:nvPr>
            <p:ph idx="11" type="ftr"/>
          </p:nvPr>
        </p:nvSpPr>
        <p:spPr>
          <a:xfrm>
            <a:off x="4165600" y="6356351"/>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9"/>
          <p:cNvSpPr txBox="1"/>
          <p:nvPr>
            <p:ph idx="12" type="sldNum"/>
          </p:nvPr>
        </p:nvSpPr>
        <p:spPr>
          <a:xfrm>
            <a:off x="8737600" y="6356351"/>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3" name="Shape 73"/>
        <p:cNvGrpSpPr/>
        <p:nvPr/>
      </p:nvGrpSpPr>
      <p:grpSpPr>
        <a:xfrm>
          <a:off x="0" y="0"/>
          <a:ext cx="0" cy="0"/>
          <a:chOff x="0" y="0"/>
          <a:chExt cx="0" cy="0"/>
        </a:xfrm>
      </p:grpSpPr>
      <p:sp>
        <p:nvSpPr>
          <p:cNvPr id="74" name="Google Shape;74;p18"/>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75" name="Google Shape;75;p18"/>
          <p:cNvSpPr txBox="1"/>
          <p:nvPr>
            <p:ph idx="1" type="body"/>
          </p:nvPr>
        </p:nvSpPr>
        <p:spPr>
          <a:xfrm rot="5400000">
            <a:off x="3833019" y="-1623218"/>
            <a:ext cx="4525963" cy="109728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6" name="Google Shape;76;p18"/>
          <p:cNvSpPr txBox="1"/>
          <p:nvPr>
            <p:ph idx="10" type="dt"/>
          </p:nvPr>
        </p:nvSpPr>
        <p:spPr>
          <a:xfrm>
            <a:off x="609600" y="6356351"/>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8"/>
          <p:cNvSpPr txBox="1"/>
          <p:nvPr>
            <p:ph idx="11" type="ftr"/>
          </p:nvPr>
        </p:nvSpPr>
        <p:spPr>
          <a:xfrm>
            <a:off x="4165600" y="6356351"/>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8"/>
          <p:cNvSpPr txBox="1"/>
          <p:nvPr>
            <p:ph idx="12" type="sldNum"/>
          </p:nvPr>
        </p:nvSpPr>
        <p:spPr>
          <a:xfrm>
            <a:off x="8737600" y="6356351"/>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9" name="Shape 79"/>
        <p:cNvGrpSpPr/>
        <p:nvPr/>
      </p:nvGrpSpPr>
      <p:grpSpPr>
        <a:xfrm>
          <a:off x="0" y="0"/>
          <a:ext cx="0" cy="0"/>
          <a:chOff x="0" y="0"/>
          <a:chExt cx="0" cy="0"/>
        </a:xfrm>
      </p:grpSpPr>
      <p:sp>
        <p:nvSpPr>
          <p:cNvPr id="80" name="Google Shape;80;p19"/>
          <p:cNvSpPr txBox="1"/>
          <p:nvPr>
            <p:ph type="title"/>
          </p:nvPr>
        </p:nvSpPr>
        <p:spPr>
          <a:xfrm rot="5400000">
            <a:off x="7285038" y="1828802"/>
            <a:ext cx="5851525" cy="27432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81" name="Google Shape;81;p19"/>
          <p:cNvSpPr txBox="1"/>
          <p:nvPr>
            <p:ph idx="1" type="body"/>
          </p:nvPr>
        </p:nvSpPr>
        <p:spPr>
          <a:xfrm rot="5400000">
            <a:off x="1697038" y="-812799"/>
            <a:ext cx="5851525" cy="80264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82" name="Google Shape;82;p19"/>
          <p:cNvSpPr txBox="1"/>
          <p:nvPr>
            <p:ph idx="10" type="dt"/>
          </p:nvPr>
        </p:nvSpPr>
        <p:spPr>
          <a:xfrm>
            <a:off x="609600" y="6356351"/>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9"/>
          <p:cNvSpPr txBox="1"/>
          <p:nvPr>
            <p:ph idx="11" type="ftr"/>
          </p:nvPr>
        </p:nvSpPr>
        <p:spPr>
          <a:xfrm>
            <a:off x="4165600" y="6356351"/>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19"/>
          <p:cNvSpPr txBox="1"/>
          <p:nvPr>
            <p:ph idx="12" type="sldNum"/>
          </p:nvPr>
        </p:nvSpPr>
        <p:spPr>
          <a:xfrm>
            <a:off x="8737600" y="6356351"/>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2" name="Shape 22"/>
        <p:cNvGrpSpPr/>
        <p:nvPr/>
      </p:nvGrpSpPr>
      <p:grpSpPr>
        <a:xfrm>
          <a:off x="0" y="0"/>
          <a:ext cx="0" cy="0"/>
          <a:chOff x="0" y="0"/>
          <a:chExt cx="0" cy="0"/>
        </a:xfrm>
      </p:grpSpPr>
      <p:sp>
        <p:nvSpPr>
          <p:cNvPr id="23" name="Google Shape;23;p11"/>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24" name="Google Shape;24;p11"/>
          <p:cNvSpPr txBox="1"/>
          <p:nvPr>
            <p:ph idx="1" type="body"/>
          </p:nvPr>
        </p:nvSpPr>
        <p:spPr>
          <a:xfrm>
            <a:off x="609600" y="1600201"/>
            <a:ext cx="5384800" cy="4525963"/>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25" name="Google Shape;25;p11"/>
          <p:cNvSpPr txBox="1"/>
          <p:nvPr>
            <p:ph idx="2" type="body"/>
          </p:nvPr>
        </p:nvSpPr>
        <p:spPr>
          <a:xfrm>
            <a:off x="6197600" y="1600201"/>
            <a:ext cx="5384800" cy="4525963"/>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26" name="Google Shape;26;p11"/>
          <p:cNvSpPr txBox="1"/>
          <p:nvPr>
            <p:ph idx="10" type="dt"/>
          </p:nvPr>
        </p:nvSpPr>
        <p:spPr>
          <a:xfrm>
            <a:off x="609600" y="6356351"/>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1"/>
          <p:cNvSpPr txBox="1"/>
          <p:nvPr>
            <p:ph idx="11" type="ftr"/>
          </p:nvPr>
        </p:nvSpPr>
        <p:spPr>
          <a:xfrm>
            <a:off x="4165600" y="6356351"/>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1"/>
          <p:cNvSpPr txBox="1"/>
          <p:nvPr>
            <p:ph idx="12" type="sldNum"/>
          </p:nvPr>
        </p:nvSpPr>
        <p:spPr>
          <a:xfrm>
            <a:off x="8737600" y="6356351"/>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9" name="Shape 29"/>
        <p:cNvGrpSpPr/>
        <p:nvPr/>
      </p:nvGrpSpPr>
      <p:grpSpPr>
        <a:xfrm>
          <a:off x="0" y="0"/>
          <a:ext cx="0" cy="0"/>
          <a:chOff x="0" y="0"/>
          <a:chExt cx="0" cy="0"/>
        </a:xfrm>
      </p:grpSpPr>
      <p:sp>
        <p:nvSpPr>
          <p:cNvPr id="30" name="Google Shape;30;p10"/>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1" name="Google Shape;31;p10"/>
          <p:cNvSpPr txBox="1"/>
          <p:nvPr>
            <p:ph idx="1" type="body"/>
          </p:nvPr>
        </p:nvSpPr>
        <p:spPr>
          <a:xfrm>
            <a:off x="609600" y="1600201"/>
            <a:ext cx="10972800" cy="4525963"/>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2" name="Google Shape;32;p10"/>
          <p:cNvSpPr txBox="1"/>
          <p:nvPr>
            <p:ph idx="10" type="dt"/>
          </p:nvPr>
        </p:nvSpPr>
        <p:spPr>
          <a:xfrm>
            <a:off x="609600" y="6356351"/>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10"/>
          <p:cNvSpPr txBox="1"/>
          <p:nvPr>
            <p:ph idx="11" type="ftr"/>
          </p:nvPr>
        </p:nvSpPr>
        <p:spPr>
          <a:xfrm>
            <a:off x="4165600" y="6356351"/>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10"/>
          <p:cNvSpPr txBox="1"/>
          <p:nvPr>
            <p:ph idx="12" type="sldNum"/>
          </p:nvPr>
        </p:nvSpPr>
        <p:spPr>
          <a:xfrm>
            <a:off x="8737600" y="6356351"/>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5" name="Shape 35"/>
        <p:cNvGrpSpPr/>
        <p:nvPr/>
      </p:nvGrpSpPr>
      <p:grpSpPr>
        <a:xfrm>
          <a:off x="0" y="0"/>
          <a:ext cx="0" cy="0"/>
          <a:chOff x="0" y="0"/>
          <a:chExt cx="0" cy="0"/>
        </a:xfrm>
      </p:grpSpPr>
      <p:sp>
        <p:nvSpPr>
          <p:cNvPr id="36" name="Google Shape;36;p15"/>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7" name="Google Shape;37;p15"/>
          <p:cNvSpPr txBox="1"/>
          <p:nvPr>
            <p:ph idx="1" type="body"/>
          </p:nvPr>
        </p:nvSpPr>
        <p:spPr>
          <a:xfrm>
            <a:off x="609600" y="1535113"/>
            <a:ext cx="5386917"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38" name="Google Shape;38;p15"/>
          <p:cNvSpPr txBox="1"/>
          <p:nvPr>
            <p:ph idx="2" type="body"/>
          </p:nvPr>
        </p:nvSpPr>
        <p:spPr>
          <a:xfrm>
            <a:off x="609600" y="2174875"/>
            <a:ext cx="5386917" cy="3951288"/>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39" name="Google Shape;39;p15"/>
          <p:cNvSpPr txBox="1"/>
          <p:nvPr>
            <p:ph idx="3" type="body"/>
          </p:nvPr>
        </p:nvSpPr>
        <p:spPr>
          <a:xfrm>
            <a:off x="6193368" y="1535113"/>
            <a:ext cx="5389033"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0" name="Google Shape;40;p15"/>
          <p:cNvSpPr txBox="1"/>
          <p:nvPr>
            <p:ph idx="4" type="body"/>
          </p:nvPr>
        </p:nvSpPr>
        <p:spPr>
          <a:xfrm>
            <a:off x="6193368" y="2174875"/>
            <a:ext cx="5389033" cy="3951288"/>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1" name="Google Shape;41;p15"/>
          <p:cNvSpPr txBox="1"/>
          <p:nvPr>
            <p:ph idx="10" type="dt"/>
          </p:nvPr>
        </p:nvSpPr>
        <p:spPr>
          <a:xfrm>
            <a:off x="609600" y="6356351"/>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5"/>
          <p:cNvSpPr txBox="1"/>
          <p:nvPr>
            <p:ph idx="11" type="ftr"/>
          </p:nvPr>
        </p:nvSpPr>
        <p:spPr>
          <a:xfrm>
            <a:off x="4165600" y="6356351"/>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5"/>
          <p:cNvSpPr txBox="1"/>
          <p:nvPr>
            <p:ph idx="12" type="sldNum"/>
          </p:nvPr>
        </p:nvSpPr>
        <p:spPr>
          <a:xfrm>
            <a:off x="8737600" y="6356351"/>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4" name="Shape 44"/>
        <p:cNvGrpSpPr/>
        <p:nvPr/>
      </p:nvGrpSpPr>
      <p:grpSpPr>
        <a:xfrm>
          <a:off x="0" y="0"/>
          <a:ext cx="0" cy="0"/>
          <a:chOff x="0" y="0"/>
          <a:chExt cx="0" cy="0"/>
        </a:xfrm>
      </p:grpSpPr>
      <p:sp>
        <p:nvSpPr>
          <p:cNvPr id="45" name="Google Shape;45;p13"/>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46" name="Google Shape;46;p13"/>
          <p:cNvSpPr txBox="1"/>
          <p:nvPr>
            <p:ph idx="10" type="dt"/>
          </p:nvPr>
        </p:nvSpPr>
        <p:spPr>
          <a:xfrm>
            <a:off x="609600" y="6356351"/>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3"/>
          <p:cNvSpPr txBox="1"/>
          <p:nvPr>
            <p:ph idx="11" type="ftr"/>
          </p:nvPr>
        </p:nvSpPr>
        <p:spPr>
          <a:xfrm>
            <a:off x="4165600" y="6356351"/>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3"/>
          <p:cNvSpPr txBox="1"/>
          <p:nvPr>
            <p:ph idx="12" type="sldNum"/>
          </p:nvPr>
        </p:nvSpPr>
        <p:spPr>
          <a:xfrm>
            <a:off x="8737600" y="6356351"/>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9" name="Shape 49"/>
        <p:cNvGrpSpPr/>
        <p:nvPr/>
      </p:nvGrpSpPr>
      <p:grpSpPr>
        <a:xfrm>
          <a:off x="0" y="0"/>
          <a:ext cx="0" cy="0"/>
          <a:chOff x="0" y="0"/>
          <a:chExt cx="0" cy="0"/>
        </a:xfrm>
      </p:grpSpPr>
      <p:sp>
        <p:nvSpPr>
          <p:cNvPr id="50" name="Google Shape;50;p12"/>
          <p:cNvSpPr txBox="1"/>
          <p:nvPr>
            <p:ph idx="10" type="dt"/>
          </p:nvPr>
        </p:nvSpPr>
        <p:spPr>
          <a:xfrm>
            <a:off x="609600" y="6356351"/>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2"/>
          <p:cNvSpPr txBox="1"/>
          <p:nvPr>
            <p:ph idx="11" type="ftr"/>
          </p:nvPr>
        </p:nvSpPr>
        <p:spPr>
          <a:xfrm>
            <a:off x="4165600" y="6356351"/>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2"/>
          <p:cNvSpPr txBox="1"/>
          <p:nvPr>
            <p:ph idx="12" type="sldNum"/>
          </p:nvPr>
        </p:nvSpPr>
        <p:spPr>
          <a:xfrm>
            <a:off x="8737600" y="6356351"/>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3" name="Shape 53"/>
        <p:cNvGrpSpPr/>
        <p:nvPr/>
      </p:nvGrpSpPr>
      <p:grpSpPr>
        <a:xfrm>
          <a:off x="0" y="0"/>
          <a:ext cx="0" cy="0"/>
          <a:chOff x="0" y="0"/>
          <a:chExt cx="0" cy="0"/>
        </a:xfrm>
      </p:grpSpPr>
      <p:sp>
        <p:nvSpPr>
          <p:cNvPr id="54" name="Google Shape;54;p14"/>
          <p:cNvSpPr txBox="1"/>
          <p:nvPr>
            <p:ph type="title"/>
          </p:nvPr>
        </p:nvSpPr>
        <p:spPr>
          <a:xfrm>
            <a:off x="963084" y="4406901"/>
            <a:ext cx="10363200" cy="136207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b="1" sz="4000" cap="none"/>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55" name="Google Shape;55;p14"/>
          <p:cNvSpPr txBox="1"/>
          <p:nvPr>
            <p:ph idx="1" type="body"/>
          </p:nvPr>
        </p:nvSpPr>
        <p:spPr>
          <a:xfrm>
            <a:off x="963084" y="2906713"/>
            <a:ext cx="10363200" cy="1500187"/>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56" name="Google Shape;56;p14"/>
          <p:cNvSpPr txBox="1"/>
          <p:nvPr>
            <p:ph idx="10" type="dt"/>
          </p:nvPr>
        </p:nvSpPr>
        <p:spPr>
          <a:xfrm>
            <a:off x="609600" y="6356351"/>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14"/>
          <p:cNvSpPr txBox="1"/>
          <p:nvPr>
            <p:ph idx="11" type="ftr"/>
          </p:nvPr>
        </p:nvSpPr>
        <p:spPr>
          <a:xfrm>
            <a:off x="4165600" y="6356351"/>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14"/>
          <p:cNvSpPr txBox="1"/>
          <p:nvPr>
            <p:ph idx="12" type="sldNum"/>
          </p:nvPr>
        </p:nvSpPr>
        <p:spPr>
          <a:xfrm>
            <a:off x="8737600" y="6356351"/>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9" name="Shape 59"/>
        <p:cNvGrpSpPr/>
        <p:nvPr/>
      </p:nvGrpSpPr>
      <p:grpSpPr>
        <a:xfrm>
          <a:off x="0" y="0"/>
          <a:ext cx="0" cy="0"/>
          <a:chOff x="0" y="0"/>
          <a:chExt cx="0" cy="0"/>
        </a:xfrm>
      </p:grpSpPr>
      <p:sp>
        <p:nvSpPr>
          <p:cNvPr id="60" name="Google Shape;60;p16"/>
          <p:cNvSpPr txBox="1"/>
          <p:nvPr>
            <p:ph type="title"/>
          </p:nvPr>
        </p:nvSpPr>
        <p:spPr>
          <a:xfrm>
            <a:off x="609601" y="273050"/>
            <a:ext cx="4011084" cy="116205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61" name="Google Shape;61;p16"/>
          <p:cNvSpPr txBox="1"/>
          <p:nvPr>
            <p:ph idx="1" type="body"/>
          </p:nvPr>
        </p:nvSpPr>
        <p:spPr>
          <a:xfrm>
            <a:off x="4766733" y="273051"/>
            <a:ext cx="6815667" cy="5853113"/>
          </a:xfrm>
          <a:prstGeom prst="rect">
            <a:avLst/>
          </a:prstGeom>
          <a:noFill/>
          <a:ln>
            <a:noFill/>
          </a:ln>
        </p:spPr>
        <p:txBody>
          <a:bodyPr anchorCtr="0" anchor="t" bIns="45700" lIns="91425" spcFirstLastPara="1" rIns="91425" wrap="square" tIns="45700">
            <a:no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62" name="Google Shape;62;p16"/>
          <p:cNvSpPr txBox="1"/>
          <p:nvPr>
            <p:ph idx="2" type="body"/>
          </p:nvPr>
        </p:nvSpPr>
        <p:spPr>
          <a:xfrm>
            <a:off x="609601" y="1435101"/>
            <a:ext cx="4011084" cy="4691063"/>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3" name="Google Shape;63;p16"/>
          <p:cNvSpPr txBox="1"/>
          <p:nvPr>
            <p:ph idx="10" type="dt"/>
          </p:nvPr>
        </p:nvSpPr>
        <p:spPr>
          <a:xfrm>
            <a:off x="609600" y="6356351"/>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16"/>
          <p:cNvSpPr txBox="1"/>
          <p:nvPr>
            <p:ph idx="11" type="ftr"/>
          </p:nvPr>
        </p:nvSpPr>
        <p:spPr>
          <a:xfrm>
            <a:off x="4165600" y="6356351"/>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16"/>
          <p:cNvSpPr txBox="1"/>
          <p:nvPr>
            <p:ph idx="12" type="sldNum"/>
          </p:nvPr>
        </p:nvSpPr>
        <p:spPr>
          <a:xfrm>
            <a:off x="8737600" y="6356351"/>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6" name="Shape 66"/>
        <p:cNvGrpSpPr/>
        <p:nvPr/>
      </p:nvGrpSpPr>
      <p:grpSpPr>
        <a:xfrm>
          <a:off x="0" y="0"/>
          <a:ext cx="0" cy="0"/>
          <a:chOff x="0" y="0"/>
          <a:chExt cx="0" cy="0"/>
        </a:xfrm>
      </p:grpSpPr>
      <p:sp>
        <p:nvSpPr>
          <p:cNvPr id="67" name="Google Shape;67;p17"/>
          <p:cNvSpPr txBox="1"/>
          <p:nvPr>
            <p:ph type="title"/>
          </p:nvPr>
        </p:nvSpPr>
        <p:spPr>
          <a:xfrm>
            <a:off x="2389717" y="4800600"/>
            <a:ext cx="7315200" cy="56673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68" name="Google Shape;68;p17"/>
          <p:cNvSpPr/>
          <p:nvPr>
            <p:ph idx="2" type="pic"/>
          </p:nvPr>
        </p:nvSpPr>
        <p:spPr>
          <a:xfrm>
            <a:off x="2389717" y="612775"/>
            <a:ext cx="7315200" cy="4114800"/>
          </a:xfrm>
          <a:prstGeom prst="rect">
            <a:avLst/>
          </a:prstGeom>
          <a:noFill/>
          <a:ln>
            <a:noFill/>
          </a:ln>
        </p:spPr>
      </p:sp>
      <p:sp>
        <p:nvSpPr>
          <p:cNvPr id="69" name="Google Shape;69;p17"/>
          <p:cNvSpPr txBox="1"/>
          <p:nvPr>
            <p:ph idx="1" type="body"/>
          </p:nvPr>
        </p:nvSpPr>
        <p:spPr>
          <a:xfrm>
            <a:off x="2389717" y="5367338"/>
            <a:ext cx="7315200" cy="804862"/>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70" name="Google Shape;70;p17"/>
          <p:cNvSpPr txBox="1"/>
          <p:nvPr>
            <p:ph idx="10" type="dt"/>
          </p:nvPr>
        </p:nvSpPr>
        <p:spPr>
          <a:xfrm>
            <a:off x="609600" y="6356351"/>
            <a:ext cx="28448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17"/>
          <p:cNvSpPr txBox="1"/>
          <p:nvPr>
            <p:ph idx="11" type="ftr"/>
          </p:nvPr>
        </p:nvSpPr>
        <p:spPr>
          <a:xfrm>
            <a:off x="4165600" y="6356351"/>
            <a:ext cx="3860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7"/>
          <p:cNvSpPr txBox="1"/>
          <p:nvPr>
            <p:ph idx="12" type="sldNum"/>
          </p:nvPr>
        </p:nvSpPr>
        <p:spPr>
          <a:xfrm>
            <a:off x="8737600" y="6356351"/>
            <a:ext cx="28448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2.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descr="Continuation Slide.JPG" id="10" name="Google Shape;10;p8"/>
          <p:cNvPicPr preferRelativeResize="0"/>
          <p:nvPr/>
        </p:nvPicPr>
        <p:blipFill rotWithShape="1">
          <a:blip r:embed="rId1">
            <a:alphaModFix/>
          </a:blip>
          <a:srcRect b="0" l="0" r="0" t="0"/>
          <a:stretch/>
        </p:blipFill>
        <p:spPr>
          <a:xfrm>
            <a:off x="0" y="0"/>
            <a:ext cx="12192000" cy="6858000"/>
          </a:xfrm>
          <a:prstGeom prst="rect">
            <a:avLst/>
          </a:prstGeom>
          <a:noFill/>
          <a:ln>
            <a:noFill/>
          </a:ln>
        </p:spPr>
      </p:pic>
      <p:sp>
        <p:nvSpPr>
          <p:cNvPr id="11" name="Google Shape;11;p8"/>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1pPr>
            <a:lvl2pPr lvl="1"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2pPr>
            <a:lvl3pPr lvl="2"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3pPr>
            <a:lvl4pPr lvl="3"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4pPr>
            <a:lvl5pPr lvl="4"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5pPr>
            <a:lvl6pPr lvl="5"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6pPr>
            <a:lvl7pPr lvl="6"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7pPr>
            <a:lvl8pPr lvl="7"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8pPr>
            <a:lvl9pPr lvl="8" marR="0" rtl="0" algn="ctr">
              <a:lnSpc>
                <a:spcPct val="100000"/>
              </a:lnSpc>
              <a:spcBef>
                <a:spcPts val="0"/>
              </a:spcBef>
              <a:spcAft>
                <a:spcPts val="0"/>
              </a:spcAft>
              <a:buClr>
                <a:srgbClr val="000000"/>
              </a:buClr>
              <a:buSzPts val="1400"/>
              <a:buFont typeface="Arial"/>
              <a:buNone/>
              <a:defRPr b="0" i="0" sz="4400" u="none" cap="none" strike="noStrike">
                <a:solidFill>
                  <a:schemeClr val="dk1"/>
                </a:solidFill>
                <a:latin typeface="Calibri"/>
                <a:ea typeface="Calibri"/>
                <a:cs typeface="Calibri"/>
                <a:sym typeface="Calibri"/>
              </a:defRPr>
            </a:lvl9pPr>
          </a:lstStyle>
          <a:p/>
        </p:txBody>
      </p:sp>
      <p:sp>
        <p:nvSpPr>
          <p:cNvPr id="12" name="Google Shape;12;p8"/>
          <p:cNvSpPr txBox="1"/>
          <p:nvPr>
            <p:ph idx="1" type="body"/>
          </p:nvPr>
        </p:nvSpPr>
        <p:spPr>
          <a:xfrm>
            <a:off x="609600" y="1600201"/>
            <a:ext cx="10972800" cy="4525963"/>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3" name="Google Shape;13;p8"/>
          <p:cNvSpPr txBox="1"/>
          <p:nvPr>
            <p:ph idx="10" type="dt"/>
          </p:nvPr>
        </p:nvSpPr>
        <p:spPr>
          <a:xfrm>
            <a:off x="609600" y="6356351"/>
            <a:ext cx="28448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8"/>
          <p:cNvSpPr txBox="1"/>
          <p:nvPr>
            <p:ph idx="11" type="ftr"/>
          </p:nvPr>
        </p:nvSpPr>
        <p:spPr>
          <a:xfrm>
            <a:off x="4165600" y="6356351"/>
            <a:ext cx="3860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5" name="Google Shape;15;p8"/>
          <p:cNvSpPr txBox="1"/>
          <p:nvPr>
            <p:ph idx="12" type="sldNum"/>
          </p:nvPr>
        </p:nvSpPr>
        <p:spPr>
          <a:xfrm>
            <a:off x="8737600" y="6356351"/>
            <a:ext cx="28448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6.png"/><Relationship Id="rId4" Type="http://schemas.openxmlformats.org/officeDocument/2006/relationships/image" Target="../media/image10.png"/><Relationship Id="rId5" Type="http://schemas.openxmlformats.org/officeDocument/2006/relationships/image" Target="../media/image8.gif"/><Relationship Id="rId6"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11.jpg"/><Relationship Id="rId4" Type="http://schemas.openxmlformats.org/officeDocument/2006/relationships/image" Target="../media/image5.jpg"/><Relationship Id="rId5" Type="http://schemas.openxmlformats.org/officeDocument/2006/relationships/image" Target="../media/image4.jpg"/><Relationship Id="rId6" Type="http://schemas.openxmlformats.org/officeDocument/2006/relationships/image" Target="../media/image9.png"/><Relationship Id="rId7" Type="http://schemas.openxmlformats.org/officeDocument/2006/relationships/image" Target="../media/image1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13.jp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pic>
        <p:nvPicPr>
          <p:cNvPr descr="Header Slide.JPG" id="90" name="Google Shape;90;p1"/>
          <p:cNvPicPr preferRelativeResize="0"/>
          <p:nvPr/>
        </p:nvPicPr>
        <p:blipFill rotWithShape="1">
          <a:blip r:embed="rId3">
            <a:alphaModFix/>
          </a:blip>
          <a:srcRect b="25001" l="0" r="0" t="-1"/>
          <a:stretch/>
        </p:blipFill>
        <p:spPr>
          <a:xfrm>
            <a:off x="0" y="0"/>
            <a:ext cx="12192000" cy="6858000"/>
          </a:xfrm>
          <a:prstGeom prst="rect">
            <a:avLst/>
          </a:prstGeom>
          <a:noFill/>
          <a:ln>
            <a:noFill/>
          </a:ln>
        </p:spPr>
      </p:pic>
      <p:sp>
        <p:nvSpPr>
          <p:cNvPr id="91" name="Google Shape;91;p1"/>
          <p:cNvSpPr txBox="1"/>
          <p:nvPr>
            <p:ph type="ctrTitle"/>
          </p:nvPr>
        </p:nvSpPr>
        <p:spPr>
          <a:xfrm>
            <a:off x="914400" y="2130426"/>
            <a:ext cx="10363200" cy="1470025"/>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sz="3600">
                <a:latin typeface="Times New Roman"/>
                <a:ea typeface="Times New Roman"/>
                <a:cs typeface="Times New Roman"/>
                <a:sym typeface="Times New Roman"/>
              </a:rPr>
              <a:t>Geodetic Control Theme Update:</a:t>
            </a:r>
            <a:br>
              <a:rPr lang="en-US" sz="2800">
                <a:latin typeface="Times New Roman"/>
                <a:ea typeface="Times New Roman"/>
                <a:cs typeface="Times New Roman"/>
                <a:sym typeface="Times New Roman"/>
              </a:rPr>
            </a:br>
            <a:r>
              <a:rPr lang="en-US" sz="2800">
                <a:latin typeface="Times New Roman"/>
                <a:ea typeface="Times New Roman"/>
                <a:cs typeface="Times New Roman"/>
                <a:sym typeface="Times New Roman"/>
              </a:rPr>
              <a:t>The “GEO” in Geospatial</a:t>
            </a:r>
            <a:endParaRPr/>
          </a:p>
        </p:txBody>
      </p:sp>
      <p:sp>
        <p:nvSpPr>
          <p:cNvPr id="92" name="Google Shape;92;p1"/>
          <p:cNvSpPr txBox="1"/>
          <p:nvPr>
            <p:ph idx="1" type="subTitle"/>
          </p:nvPr>
        </p:nvSpPr>
        <p:spPr>
          <a:xfrm>
            <a:off x="1828800" y="3886200"/>
            <a:ext cx="8534400" cy="17526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rgbClr val="888888"/>
              </a:buClr>
              <a:buSzPts val="3200"/>
              <a:buNone/>
            </a:pPr>
            <a:r>
              <a:rPr lang="en-US">
                <a:latin typeface="Times New Roman"/>
                <a:ea typeface="Times New Roman"/>
                <a:cs typeface="Times New Roman"/>
                <a:sym typeface="Times New Roman"/>
              </a:rPr>
              <a:t>Dr. Daniel Roman</a:t>
            </a:r>
            <a:endParaRPr/>
          </a:p>
          <a:p>
            <a:pPr indent="0" lvl="0" marL="0" rtl="0" algn="ctr">
              <a:lnSpc>
                <a:spcPct val="100000"/>
              </a:lnSpc>
              <a:spcBef>
                <a:spcPts val="640"/>
              </a:spcBef>
              <a:spcAft>
                <a:spcPts val="0"/>
              </a:spcAft>
              <a:buClr>
                <a:srgbClr val="888888"/>
              </a:buClr>
              <a:buSzPts val="3200"/>
              <a:buNone/>
            </a:pPr>
            <a:r>
              <a:rPr lang="en-US">
                <a:latin typeface="Times New Roman"/>
                <a:ea typeface="Times New Roman"/>
                <a:cs typeface="Times New Roman"/>
                <a:sym typeface="Times New Roman"/>
              </a:rPr>
              <a:t>Senior Advisor on Geodesy</a:t>
            </a:r>
            <a:endParaRPr/>
          </a:p>
          <a:p>
            <a:pPr indent="0" lvl="0" marL="0" rtl="0" algn="ctr">
              <a:lnSpc>
                <a:spcPct val="100000"/>
              </a:lnSpc>
              <a:spcBef>
                <a:spcPts val="640"/>
              </a:spcBef>
              <a:spcAft>
                <a:spcPts val="0"/>
              </a:spcAft>
              <a:buClr>
                <a:srgbClr val="888888"/>
              </a:buClr>
              <a:buSzPts val="3200"/>
              <a:buNone/>
            </a:pPr>
            <a:r>
              <a:rPr lang="en-US">
                <a:latin typeface="Times New Roman"/>
                <a:ea typeface="Times New Roman"/>
                <a:cs typeface="Times New Roman"/>
                <a:sym typeface="Times New Roman"/>
              </a:rPr>
              <a:t>Geodetic Control Theme Lead</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pic>
        <p:nvPicPr>
          <p:cNvPr id="213" name="Google Shape;213;p26"/>
          <p:cNvPicPr preferRelativeResize="0"/>
          <p:nvPr/>
        </p:nvPicPr>
        <p:blipFill rotWithShape="1">
          <a:blip r:embed="rId3">
            <a:alphaModFix/>
          </a:blip>
          <a:srcRect b="0" l="0" r="0" t="0"/>
          <a:stretch/>
        </p:blipFill>
        <p:spPr>
          <a:xfrm>
            <a:off x="4877714" y="2447267"/>
            <a:ext cx="7314286" cy="4000000"/>
          </a:xfrm>
          <a:prstGeom prst="rect">
            <a:avLst/>
          </a:prstGeom>
          <a:noFill/>
          <a:ln>
            <a:noFill/>
          </a:ln>
        </p:spPr>
      </p:pic>
      <p:sp>
        <p:nvSpPr>
          <p:cNvPr id="214" name="Google Shape;214;p26"/>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Questions?</a:t>
            </a:r>
            <a:endParaRPr/>
          </a:p>
        </p:txBody>
      </p:sp>
      <p:sp>
        <p:nvSpPr>
          <p:cNvPr id="215" name="Google Shape;215;p26"/>
          <p:cNvSpPr txBox="1"/>
          <p:nvPr>
            <p:ph idx="1" type="body"/>
          </p:nvPr>
        </p:nvSpPr>
        <p:spPr>
          <a:xfrm>
            <a:off x="609600" y="1600201"/>
            <a:ext cx="5384800" cy="4525963"/>
          </a:xfrm>
          <a:prstGeom prst="rect">
            <a:avLst/>
          </a:prstGeom>
          <a:noFill/>
          <a:ln>
            <a:noFill/>
          </a:ln>
        </p:spPr>
        <p:txBody>
          <a:bodyPr anchorCtr="0" anchor="t" bIns="45700" lIns="91425" spcFirstLastPara="1" rIns="91425" wrap="square" tIns="45700">
            <a:noAutofit/>
          </a:bodyPr>
          <a:lstStyle/>
          <a:p>
            <a:pPr indent="-406400" lvl="0" marL="457200" rtl="0" algn="l">
              <a:lnSpc>
                <a:spcPct val="100000"/>
              </a:lnSpc>
              <a:spcBef>
                <a:spcPts val="560"/>
              </a:spcBef>
              <a:spcAft>
                <a:spcPts val="0"/>
              </a:spcAft>
              <a:buClr>
                <a:schemeClr val="dk1"/>
              </a:buClr>
              <a:buSzPts val="2800"/>
              <a:buChar char="•"/>
            </a:pPr>
            <a:r>
              <a:rPr lang="en-US"/>
              <a:t>Dataset Managers:</a:t>
            </a:r>
            <a:endParaRPr/>
          </a:p>
          <a:p>
            <a:pPr indent="-381000" lvl="1" marL="914400" rtl="0" algn="l">
              <a:lnSpc>
                <a:spcPct val="100000"/>
              </a:lnSpc>
              <a:spcBef>
                <a:spcPts val="480"/>
              </a:spcBef>
              <a:spcAft>
                <a:spcPts val="0"/>
              </a:spcAft>
              <a:buSzPts val="2400"/>
              <a:buChar char="–"/>
            </a:pPr>
            <a:r>
              <a:rPr lang="en-US"/>
              <a:t>Passive Control: </a:t>
            </a:r>
            <a:endParaRPr/>
          </a:p>
          <a:p>
            <a:pPr indent="0" lvl="1" marL="533400" rtl="0" algn="l">
              <a:lnSpc>
                <a:spcPct val="100000"/>
              </a:lnSpc>
              <a:spcBef>
                <a:spcPts val="480"/>
              </a:spcBef>
              <a:spcAft>
                <a:spcPts val="0"/>
              </a:spcAft>
              <a:buSzPts val="2400"/>
              <a:buNone/>
            </a:pPr>
            <a:r>
              <a:rPr lang="en-US"/>
              <a:t>		Godfred Amponsah</a:t>
            </a:r>
            <a:endParaRPr/>
          </a:p>
          <a:p>
            <a:pPr indent="-381000" lvl="1" marL="914400" rtl="0" algn="l">
              <a:lnSpc>
                <a:spcPct val="100000"/>
              </a:lnSpc>
              <a:spcBef>
                <a:spcPts val="480"/>
              </a:spcBef>
              <a:spcAft>
                <a:spcPts val="0"/>
              </a:spcAft>
              <a:buSzPts val="2400"/>
              <a:buChar char="–"/>
            </a:pPr>
            <a:r>
              <a:rPr lang="en-US"/>
              <a:t>NOAA CORS Network:</a:t>
            </a:r>
            <a:endParaRPr/>
          </a:p>
          <a:p>
            <a:pPr indent="0" lvl="1" marL="533400" rtl="0" algn="l">
              <a:lnSpc>
                <a:spcPct val="100000"/>
              </a:lnSpc>
              <a:spcBef>
                <a:spcPts val="480"/>
              </a:spcBef>
              <a:spcAft>
                <a:spcPts val="0"/>
              </a:spcAft>
              <a:buSzPts val="2400"/>
              <a:buNone/>
            </a:pPr>
            <a:r>
              <a:rPr lang="en-US"/>
              <a:t>		Will Freeman/Fran Coloma</a:t>
            </a:r>
            <a:endParaRPr/>
          </a:p>
          <a:p>
            <a:pPr indent="-381000" lvl="1" marL="914400" rtl="0" algn="l">
              <a:lnSpc>
                <a:spcPct val="100000"/>
              </a:lnSpc>
              <a:spcBef>
                <a:spcPts val="480"/>
              </a:spcBef>
              <a:spcAft>
                <a:spcPts val="0"/>
              </a:spcAft>
              <a:buSzPts val="2400"/>
              <a:buChar char="–"/>
            </a:pPr>
            <a:r>
              <a:rPr lang="en-US"/>
              <a:t>Aerogravity:</a:t>
            </a:r>
            <a:endParaRPr/>
          </a:p>
          <a:p>
            <a:pPr indent="0" lvl="1" marL="533400" rtl="0" algn="l">
              <a:lnSpc>
                <a:spcPct val="100000"/>
              </a:lnSpc>
              <a:spcBef>
                <a:spcPts val="480"/>
              </a:spcBef>
              <a:spcAft>
                <a:spcPts val="0"/>
              </a:spcAft>
              <a:buSzPts val="2400"/>
              <a:buNone/>
            </a:pPr>
            <a:r>
              <a:rPr lang="en-US"/>
              <a:t>		Jeff Johnson</a:t>
            </a:r>
            <a:endParaRPr/>
          </a:p>
          <a:p>
            <a:pPr indent="-381000" lvl="1" marL="914400" rtl="0" algn="l">
              <a:lnSpc>
                <a:spcPct val="100000"/>
              </a:lnSpc>
              <a:spcBef>
                <a:spcPts val="480"/>
              </a:spcBef>
              <a:spcAft>
                <a:spcPts val="0"/>
              </a:spcAft>
              <a:buSzPts val="2400"/>
              <a:buChar char="–"/>
            </a:pPr>
            <a:r>
              <a:rPr lang="en-US"/>
              <a:t>Geoid/Vertical Control:</a:t>
            </a:r>
            <a:endParaRPr/>
          </a:p>
          <a:p>
            <a:pPr indent="0" lvl="1" marL="533400" rtl="0" algn="l">
              <a:lnSpc>
                <a:spcPct val="100000"/>
              </a:lnSpc>
              <a:spcBef>
                <a:spcPts val="480"/>
              </a:spcBef>
              <a:spcAft>
                <a:spcPts val="0"/>
              </a:spcAft>
              <a:buSzPts val="2400"/>
              <a:buNone/>
            </a:pPr>
            <a:r>
              <a:rPr lang="en-US"/>
              <a:t>		Yan Wang</a:t>
            </a:r>
            <a:endParaRPr/>
          </a:p>
        </p:txBody>
      </p:sp>
      <p:sp>
        <p:nvSpPr>
          <p:cNvPr id="216" name="Google Shape;216;p26"/>
          <p:cNvSpPr txBox="1"/>
          <p:nvPr>
            <p:ph idx="2" type="body"/>
          </p:nvPr>
        </p:nvSpPr>
        <p:spPr>
          <a:xfrm>
            <a:off x="6197600" y="1600201"/>
            <a:ext cx="5384800" cy="4525963"/>
          </a:xfrm>
          <a:prstGeom prst="rect">
            <a:avLst/>
          </a:prstGeom>
          <a:noFill/>
          <a:ln>
            <a:noFill/>
          </a:ln>
        </p:spPr>
        <p:txBody>
          <a:bodyPr anchorCtr="0" anchor="t" bIns="45700" lIns="91425" spcFirstLastPara="1" rIns="91425" wrap="square" tIns="45700">
            <a:noAutofit/>
          </a:bodyPr>
          <a:lstStyle/>
          <a:p>
            <a:pPr indent="-406400" lvl="0" marL="457200" rtl="0" algn="l">
              <a:lnSpc>
                <a:spcPct val="100000"/>
              </a:lnSpc>
              <a:spcBef>
                <a:spcPts val="560"/>
              </a:spcBef>
              <a:spcAft>
                <a:spcPts val="0"/>
              </a:spcAft>
              <a:buClr>
                <a:schemeClr val="dk1"/>
              </a:buClr>
              <a:buSzPts val="2800"/>
              <a:buChar char="•"/>
            </a:pPr>
            <a:r>
              <a:rPr lang="en-US"/>
              <a:t>Geodetic Control:</a:t>
            </a:r>
            <a:endParaRPr/>
          </a:p>
          <a:p>
            <a:pPr indent="-381000" lvl="1" marL="914400" rtl="0" algn="l">
              <a:lnSpc>
                <a:spcPct val="100000"/>
              </a:lnSpc>
              <a:spcBef>
                <a:spcPts val="480"/>
              </a:spcBef>
              <a:spcAft>
                <a:spcPts val="0"/>
              </a:spcAft>
              <a:buSzPts val="2400"/>
              <a:buChar char="–"/>
            </a:pPr>
            <a:r>
              <a:rPr lang="en-US"/>
              <a:t>Champion: Ms. Juliana Blackwell</a:t>
            </a:r>
            <a:endParaRPr/>
          </a:p>
          <a:p>
            <a:pPr indent="-381000" lvl="1" marL="914400" rtl="0" algn="l">
              <a:lnSpc>
                <a:spcPct val="100000"/>
              </a:lnSpc>
              <a:spcBef>
                <a:spcPts val="480"/>
              </a:spcBef>
              <a:spcAft>
                <a:spcPts val="0"/>
              </a:spcAft>
              <a:buSzPts val="2400"/>
              <a:buChar char="–"/>
            </a:pPr>
            <a:r>
              <a:rPr lang="en-US"/>
              <a:t>Lead: Dr. Daniel Roman</a:t>
            </a:r>
            <a:endParaRPr/>
          </a:p>
          <a:p>
            <a:pPr indent="-228600" lvl="1" marL="914400" rtl="0" algn="l">
              <a:lnSpc>
                <a:spcPct val="100000"/>
              </a:lnSpc>
              <a:spcBef>
                <a:spcPts val="480"/>
              </a:spcBef>
              <a:spcAft>
                <a:spcPts val="0"/>
              </a:spcAft>
              <a:buSzPts val="2400"/>
              <a:buNone/>
            </a:pPr>
            <a:r>
              <a:t/>
            </a:r>
            <a:endParaRPr/>
          </a:p>
        </p:txBody>
      </p:sp>
      <p:sp>
        <p:nvSpPr>
          <p:cNvPr id="217" name="Google Shape;217;p26"/>
          <p:cNvSpPr txBox="1"/>
          <p:nvPr/>
        </p:nvSpPr>
        <p:spPr>
          <a:xfrm>
            <a:off x="7065818" y="6225603"/>
            <a:ext cx="3201517"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Journal of Geodesy (2023) 97:47</a:t>
            </a:r>
            <a:endParaRPr/>
          </a:p>
          <a:p>
            <a:pPr indent="0" lvl="0" marL="0" marR="0" rtl="0" algn="l">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https://doi.org/10.1007/s00190-023-01738-w</a:t>
            </a:r>
            <a:endParaRPr b="0" i="0" sz="1400" u="none" cap="none" strike="noStrike">
              <a:solidFill>
                <a:srgbClr val="000000"/>
              </a:solidFill>
              <a:latin typeface="Arial"/>
              <a:ea typeface="Arial"/>
              <a:cs typeface="Arial"/>
              <a:sym typeface="Arial"/>
            </a:endParaRPr>
          </a:p>
        </p:txBody>
      </p:sp>
      <p:sp>
        <p:nvSpPr>
          <p:cNvPr id="218" name="Google Shape;218;p26"/>
          <p:cNvSpPr txBox="1"/>
          <p:nvPr/>
        </p:nvSpPr>
        <p:spPr>
          <a:xfrm>
            <a:off x="2150155" y="6040977"/>
            <a:ext cx="4851008"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Z Altamimi, P Rebischung, X Collilieux, L Métivier, K Chanard (2023)</a:t>
            </a:r>
            <a:endParaRPr/>
          </a:p>
          <a:p>
            <a:pPr indent="0" lvl="0" marL="0" marR="0" rtl="0" algn="l">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ITRF2020: an augmented reference frame refining the modeling</a:t>
            </a:r>
            <a:endParaRPr/>
          </a:p>
          <a:p>
            <a:pPr indent="0" lvl="0" marL="0" marR="0" rtl="0" algn="l">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of nonlinear station motions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21"/>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The Federal Geodetic Control Subcommittee</a:t>
            </a:r>
            <a:endParaRPr/>
          </a:p>
        </p:txBody>
      </p:sp>
      <p:pic>
        <p:nvPicPr>
          <p:cNvPr id="99" name="Google Shape;99;p21"/>
          <p:cNvPicPr preferRelativeResize="0"/>
          <p:nvPr/>
        </p:nvPicPr>
        <p:blipFill rotWithShape="1">
          <a:blip r:embed="rId3">
            <a:alphaModFix/>
          </a:blip>
          <a:srcRect b="0" l="0" r="0" t="0"/>
          <a:stretch/>
        </p:blipFill>
        <p:spPr>
          <a:xfrm>
            <a:off x="609600" y="1600201"/>
            <a:ext cx="5477414" cy="4525963"/>
          </a:xfrm>
          <a:prstGeom prst="rect">
            <a:avLst/>
          </a:prstGeom>
          <a:noFill/>
          <a:ln cap="flat" cmpd="sng" w="9525">
            <a:solidFill>
              <a:srgbClr val="C00000"/>
            </a:solidFill>
            <a:prstDash val="solid"/>
            <a:round/>
            <a:headEnd len="sm" w="sm" type="none"/>
            <a:tailEnd len="sm" w="sm" type="none"/>
          </a:ln>
        </p:spPr>
      </p:pic>
      <p:pic>
        <p:nvPicPr>
          <p:cNvPr id="100" name="Google Shape;100;p21"/>
          <p:cNvPicPr preferRelativeResize="0"/>
          <p:nvPr/>
        </p:nvPicPr>
        <p:blipFill rotWithShape="1">
          <a:blip r:embed="rId4">
            <a:alphaModFix/>
          </a:blip>
          <a:srcRect b="0" l="0" r="0" t="0"/>
          <a:stretch/>
        </p:blipFill>
        <p:spPr>
          <a:xfrm>
            <a:off x="6363996" y="1600202"/>
            <a:ext cx="5218404" cy="4525962"/>
          </a:xfrm>
          <a:prstGeom prst="rect">
            <a:avLst/>
          </a:prstGeom>
          <a:noFill/>
          <a:ln cap="flat" cmpd="sng" w="9525">
            <a:solidFill>
              <a:srgbClr val="FF0000"/>
            </a:solidFill>
            <a:prstDash val="solid"/>
            <a:round/>
            <a:headEnd len="sm" w="sm" type="none"/>
            <a:tailEnd len="sm" w="sm" type="none"/>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3"/>
          <p:cNvSpPr txBox="1"/>
          <p:nvPr>
            <p:ph type="title"/>
          </p:nvPr>
        </p:nvSpPr>
        <p:spPr>
          <a:xfrm>
            <a:off x="609600" y="274650"/>
            <a:ext cx="10972800" cy="69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Geodetic Control Theme and NGDAs</a:t>
            </a:r>
            <a:endParaRPr/>
          </a:p>
        </p:txBody>
      </p:sp>
      <p:grpSp>
        <p:nvGrpSpPr>
          <p:cNvPr id="107" name="Google Shape;107;p3"/>
          <p:cNvGrpSpPr/>
          <p:nvPr/>
        </p:nvGrpSpPr>
        <p:grpSpPr>
          <a:xfrm>
            <a:off x="605401" y="3886223"/>
            <a:ext cx="4714498" cy="2971774"/>
            <a:chOff x="512022" y="1222546"/>
            <a:chExt cx="4898180" cy="3141742"/>
          </a:xfrm>
        </p:grpSpPr>
        <p:pic>
          <p:nvPicPr>
            <p:cNvPr id="108" name="Google Shape;108;p3"/>
            <p:cNvPicPr preferRelativeResize="0"/>
            <p:nvPr/>
          </p:nvPicPr>
          <p:blipFill rotWithShape="1">
            <a:blip r:embed="rId3">
              <a:alphaModFix/>
            </a:blip>
            <a:srcRect b="0" l="0" r="0" t="0"/>
            <a:stretch/>
          </p:blipFill>
          <p:spPr>
            <a:xfrm>
              <a:off x="512054" y="1222546"/>
              <a:ext cx="4898148" cy="2663654"/>
            </a:xfrm>
            <a:prstGeom prst="rect">
              <a:avLst/>
            </a:prstGeom>
            <a:noFill/>
            <a:ln>
              <a:noFill/>
            </a:ln>
          </p:spPr>
        </p:pic>
        <p:sp>
          <p:nvSpPr>
            <p:cNvPr id="109" name="Google Shape;109;p3"/>
            <p:cNvSpPr txBox="1"/>
            <p:nvPr/>
          </p:nvSpPr>
          <p:spPr>
            <a:xfrm>
              <a:off x="512022" y="3811088"/>
              <a:ext cx="4898100" cy="553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1" i="0" lang="en-US" sz="2800" u="none" cap="none" strike="noStrike">
                  <a:solidFill>
                    <a:srgbClr val="0070C0"/>
                  </a:solidFill>
                  <a:latin typeface="Arial"/>
                  <a:ea typeface="Arial"/>
                  <a:cs typeface="Arial"/>
                  <a:sym typeface="Arial"/>
                </a:rPr>
                <a:t>NOAA</a:t>
              </a:r>
              <a:r>
                <a:rPr lang="en-US" sz="1000"/>
                <a:t> </a:t>
              </a:r>
              <a:r>
                <a:rPr b="1" i="0" lang="en-US" sz="2800" u="none" cap="none" strike="noStrike">
                  <a:solidFill>
                    <a:srgbClr val="0070C0"/>
                  </a:solidFill>
                  <a:latin typeface="Arial"/>
                  <a:ea typeface="Arial"/>
                  <a:cs typeface="Arial"/>
                  <a:sym typeface="Arial"/>
                </a:rPr>
                <a:t>CORS</a:t>
              </a:r>
              <a:r>
                <a:rPr lang="en-US" sz="1000"/>
                <a:t> </a:t>
              </a:r>
              <a:r>
                <a:rPr b="1" i="0" lang="en-US" sz="2800" u="none" cap="none" strike="noStrike">
                  <a:solidFill>
                    <a:srgbClr val="0070C0"/>
                  </a:solidFill>
                  <a:latin typeface="Arial"/>
                  <a:ea typeface="Arial"/>
                  <a:cs typeface="Arial"/>
                  <a:sym typeface="Arial"/>
                </a:rPr>
                <a:t>Network</a:t>
              </a:r>
              <a:endParaRPr b="1" i="0" u="none" cap="none" strike="noStrike">
                <a:solidFill>
                  <a:srgbClr val="0070C0"/>
                </a:solidFill>
                <a:latin typeface="Arial"/>
                <a:ea typeface="Arial"/>
                <a:cs typeface="Arial"/>
                <a:sym typeface="Arial"/>
              </a:endParaRPr>
            </a:p>
          </p:txBody>
        </p:sp>
      </p:grpSp>
      <p:grpSp>
        <p:nvGrpSpPr>
          <p:cNvPr id="110" name="Google Shape;110;p3"/>
          <p:cNvGrpSpPr/>
          <p:nvPr/>
        </p:nvGrpSpPr>
        <p:grpSpPr>
          <a:xfrm>
            <a:off x="6729600" y="959547"/>
            <a:ext cx="4388747" cy="2897457"/>
            <a:chOff x="6781791" y="1222546"/>
            <a:chExt cx="4898155" cy="3157303"/>
          </a:xfrm>
        </p:grpSpPr>
        <p:pic>
          <p:nvPicPr>
            <p:cNvPr id="111" name="Google Shape;111;p3"/>
            <p:cNvPicPr preferRelativeResize="0"/>
            <p:nvPr/>
          </p:nvPicPr>
          <p:blipFill rotWithShape="1">
            <a:blip r:embed="rId4">
              <a:alphaModFix/>
            </a:blip>
            <a:srcRect b="0" l="0" r="0" t="0"/>
            <a:stretch/>
          </p:blipFill>
          <p:spPr>
            <a:xfrm>
              <a:off x="6781799" y="1222546"/>
              <a:ext cx="4898147" cy="2663654"/>
            </a:xfrm>
            <a:prstGeom prst="rect">
              <a:avLst/>
            </a:prstGeom>
            <a:noFill/>
            <a:ln>
              <a:noFill/>
            </a:ln>
          </p:spPr>
        </p:pic>
        <p:sp>
          <p:nvSpPr>
            <p:cNvPr id="112" name="Google Shape;112;p3"/>
            <p:cNvSpPr txBox="1"/>
            <p:nvPr/>
          </p:nvSpPr>
          <p:spPr>
            <a:xfrm>
              <a:off x="6781791" y="3843149"/>
              <a:ext cx="4898100" cy="536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1" i="0" lang="en-US" sz="2600" u="none" cap="none" strike="noStrike">
                  <a:solidFill>
                    <a:srgbClr val="00B050"/>
                  </a:solidFill>
                  <a:latin typeface="Arial"/>
                  <a:ea typeface="Arial"/>
                  <a:cs typeface="Arial"/>
                  <a:sym typeface="Arial"/>
                </a:rPr>
                <a:t>Airborne</a:t>
              </a:r>
              <a:r>
                <a:rPr lang="en-US" sz="800"/>
                <a:t> </a:t>
              </a:r>
              <a:r>
                <a:rPr b="1" i="0" lang="en-US" sz="2600" u="none" cap="none" strike="noStrike">
                  <a:solidFill>
                    <a:srgbClr val="00B050"/>
                  </a:solidFill>
                  <a:latin typeface="Arial"/>
                  <a:ea typeface="Arial"/>
                  <a:cs typeface="Arial"/>
                  <a:sym typeface="Arial"/>
                </a:rPr>
                <a:t>Gravity</a:t>
              </a:r>
              <a:r>
                <a:rPr lang="en-US" sz="800"/>
                <a:t> </a:t>
              </a:r>
              <a:r>
                <a:rPr b="1" i="0" lang="en-US" sz="2600" u="none" cap="none" strike="noStrike">
                  <a:solidFill>
                    <a:srgbClr val="00B050"/>
                  </a:solidFill>
                  <a:latin typeface="Arial"/>
                  <a:ea typeface="Arial"/>
                  <a:cs typeface="Arial"/>
                  <a:sym typeface="Arial"/>
                </a:rPr>
                <a:t>(GRAV-D)</a:t>
              </a:r>
              <a:endParaRPr b="1" i="0" sz="1200" u="none" cap="none" strike="noStrike">
                <a:solidFill>
                  <a:srgbClr val="00B050"/>
                </a:solidFill>
                <a:latin typeface="Arial"/>
                <a:ea typeface="Arial"/>
                <a:cs typeface="Arial"/>
                <a:sym typeface="Arial"/>
              </a:endParaRPr>
            </a:p>
          </p:txBody>
        </p:sp>
      </p:grpSp>
      <p:grpSp>
        <p:nvGrpSpPr>
          <p:cNvPr id="113" name="Google Shape;113;p3"/>
          <p:cNvGrpSpPr/>
          <p:nvPr/>
        </p:nvGrpSpPr>
        <p:grpSpPr>
          <a:xfrm>
            <a:off x="633733" y="959552"/>
            <a:ext cx="4703202" cy="2850461"/>
            <a:chOff x="588252" y="1222546"/>
            <a:chExt cx="4898148" cy="3074599"/>
          </a:xfrm>
        </p:grpSpPr>
        <p:pic>
          <p:nvPicPr>
            <p:cNvPr id="114" name="Google Shape;114;p3"/>
            <p:cNvPicPr preferRelativeResize="0"/>
            <p:nvPr/>
          </p:nvPicPr>
          <p:blipFill rotWithShape="1">
            <a:blip r:embed="rId5">
              <a:alphaModFix/>
            </a:blip>
            <a:srcRect b="5523" l="2529" r="2941" t="2820"/>
            <a:stretch/>
          </p:blipFill>
          <p:spPr>
            <a:xfrm>
              <a:off x="588252" y="1222546"/>
              <a:ext cx="4898148" cy="2584108"/>
            </a:xfrm>
            <a:prstGeom prst="rect">
              <a:avLst/>
            </a:prstGeom>
            <a:noFill/>
            <a:ln>
              <a:noFill/>
            </a:ln>
          </p:spPr>
        </p:pic>
        <p:sp>
          <p:nvSpPr>
            <p:cNvPr id="115" name="Google Shape;115;p3"/>
            <p:cNvSpPr txBox="1"/>
            <p:nvPr/>
          </p:nvSpPr>
          <p:spPr>
            <a:xfrm>
              <a:off x="588270" y="3716045"/>
              <a:ext cx="4828200" cy="5811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1" i="0" lang="en-US" sz="2900" u="none" cap="none" strike="noStrike">
                  <a:solidFill>
                    <a:schemeClr val="dk1"/>
                  </a:solidFill>
                  <a:latin typeface="Arial"/>
                  <a:ea typeface="Arial"/>
                  <a:cs typeface="Arial"/>
                  <a:sym typeface="Arial"/>
                </a:rPr>
                <a:t>Passive</a:t>
              </a:r>
              <a:r>
                <a:rPr lang="en-US" sz="1100"/>
                <a:t> </a:t>
              </a:r>
              <a:r>
                <a:rPr b="1" i="0" lang="en-US" sz="2900" u="none" cap="none" strike="noStrike">
                  <a:solidFill>
                    <a:schemeClr val="dk1"/>
                  </a:solidFill>
                  <a:latin typeface="Arial"/>
                  <a:ea typeface="Arial"/>
                  <a:cs typeface="Arial"/>
                  <a:sym typeface="Arial"/>
                </a:rPr>
                <a:t>Control</a:t>
              </a:r>
              <a:r>
                <a:rPr lang="en-US" sz="1100"/>
                <a:t> </a:t>
              </a:r>
              <a:r>
                <a:rPr b="1" i="0" lang="en-US" sz="2900" u="none" cap="none" strike="noStrike">
                  <a:solidFill>
                    <a:schemeClr val="dk1"/>
                  </a:solidFill>
                  <a:latin typeface="Arial"/>
                  <a:ea typeface="Arial"/>
                  <a:cs typeface="Arial"/>
                  <a:sym typeface="Arial"/>
                </a:rPr>
                <a:t>(BMs)</a:t>
              </a:r>
              <a:endParaRPr b="1" i="0" sz="1500" u="none" cap="none" strike="noStrike">
                <a:solidFill>
                  <a:schemeClr val="dk1"/>
                </a:solidFill>
                <a:latin typeface="Arial"/>
                <a:ea typeface="Arial"/>
                <a:cs typeface="Arial"/>
                <a:sym typeface="Arial"/>
              </a:endParaRPr>
            </a:p>
          </p:txBody>
        </p:sp>
      </p:grpSp>
      <p:grpSp>
        <p:nvGrpSpPr>
          <p:cNvPr id="116" name="Google Shape;116;p3"/>
          <p:cNvGrpSpPr/>
          <p:nvPr/>
        </p:nvGrpSpPr>
        <p:grpSpPr>
          <a:xfrm>
            <a:off x="6781923" y="3924203"/>
            <a:ext cx="4536089" cy="2857588"/>
            <a:chOff x="6781797" y="4000500"/>
            <a:chExt cx="4800602" cy="3064766"/>
          </a:xfrm>
        </p:grpSpPr>
        <p:pic>
          <p:nvPicPr>
            <p:cNvPr id="117" name="Google Shape;117;p3"/>
            <p:cNvPicPr preferRelativeResize="0"/>
            <p:nvPr/>
          </p:nvPicPr>
          <p:blipFill rotWithShape="1">
            <a:blip r:embed="rId6">
              <a:alphaModFix/>
            </a:blip>
            <a:srcRect b="28261" l="4409" r="4877" t="15217"/>
            <a:stretch/>
          </p:blipFill>
          <p:spPr>
            <a:xfrm>
              <a:off x="6781798" y="4000500"/>
              <a:ext cx="4800601" cy="2590800"/>
            </a:xfrm>
            <a:prstGeom prst="rect">
              <a:avLst/>
            </a:prstGeom>
            <a:noFill/>
            <a:ln>
              <a:noFill/>
            </a:ln>
          </p:spPr>
        </p:pic>
        <p:sp>
          <p:nvSpPr>
            <p:cNvPr id="118" name="Google Shape;118;p3"/>
            <p:cNvSpPr txBox="1"/>
            <p:nvPr/>
          </p:nvSpPr>
          <p:spPr>
            <a:xfrm>
              <a:off x="6781797" y="6487466"/>
              <a:ext cx="4800600" cy="57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1" i="0" lang="en-US" sz="2900" u="none" cap="none" strike="noStrike">
                  <a:solidFill>
                    <a:srgbClr val="FF0000"/>
                  </a:solidFill>
                  <a:latin typeface="Arial"/>
                  <a:ea typeface="Arial"/>
                  <a:cs typeface="Arial"/>
                  <a:sym typeface="Arial"/>
                </a:rPr>
                <a:t>Geoid</a:t>
              </a:r>
              <a:r>
                <a:rPr lang="en-US" sz="1100"/>
                <a:t> </a:t>
              </a:r>
              <a:r>
                <a:rPr b="1" i="0" lang="en-US" sz="2900" u="none" cap="none" strike="noStrike">
                  <a:solidFill>
                    <a:srgbClr val="FF0000"/>
                  </a:solidFill>
                  <a:latin typeface="Arial"/>
                  <a:ea typeface="Arial"/>
                  <a:cs typeface="Arial"/>
                  <a:sym typeface="Arial"/>
                </a:rPr>
                <a:t>Heights and DoVs</a:t>
              </a:r>
              <a:endParaRPr b="1" i="0" sz="1500" u="none" cap="none" strike="noStrike">
                <a:solidFill>
                  <a:srgbClr val="FF0000"/>
                </a:solidFill>
                <a:latin typeface="Arial"/>
                <a:ea typeface="Arial"/>
                <a:cs typeface="Arial"/>
                <a:sym typeface="Arial"/>
              </a:endParaRPr>
            </a:p>
          </p:txBody>
        </p:sp>
      </p:grpSp>
      <p:sp>
        <p:nvSpPr>
          <p:cNvPr id="119" name="Google Shape;119;p3"/>
          <p:cNvSpPr txBox="1"/>
          <p:nvPr/>
        </p:nvSpPr>
        <p:spPr>
          <a:xfrm>
            <a:off x="3342748" y="1035149"/>
            <a:ext cx="16113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400" u="none" cap="none" strike="noStrike">
                <a:solidFill>
                  <a:srgbClr val="0070C0"/>
                </a:solidFill>
                <a:latin typeface="Arial"/>
                <a:ea typeface="Arial"/>
                <a:cs typeface="Arial"/>
                <a:sym typeface="Arial"/>
              </a:rPr>
              <a:t>NAD 83</a:t>
            </a:r>
            <a:r>
              <a:rPr b="0" i="0" lang="en-US" sz="1400" u="none" cap="none" strike="noStrike">
                <a:solidFill>
                  <a:srgbClr val="000000"/>
                </a:solidFill>
                <a:latin typeface="Arial"/>
                <a:ea typeface="Arial"/>
                <a:cs typeface="Arial"/>
                <a:sym typeface="Arial"/>
              </a:rPr>
              <a:t>/</a:t>
            </a:r>
            <a:r>
              <a:rPr b="0" i="0" lang="en-US" sz="1400" u="none" cap="none" strike="noStrike">
                <a:solidFill>
                  <a:srgbClr val="FF0000"/>
                </a:solidFill>
                <a:latin typeface="Arial"/>
                <a:ea typeface="Arial"/>
                <a:cs typeface="Arial"/>
                <a:sym typeface="Arial"/>
              </a:rPr>
              <a:t>NAVD 88</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2"/>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Mission of the National Geodetic Survey</a:t>
            </a:r>
            <a:endParaRPr/>
          </a:p>
        </p:txBody>
      </p:sp>
      <p:sp>
        <p:nvSpPr>
          <p:cNvPr id="125" name="Google Shape;125;p22"/>
          <p:cNvSpPr txBox="1"/>
          <p:nvPr>
            <p:ph idx="1" type="body"/>
          </p:nvPr>
        </p:nvSpPr>
        <p:spPr>
          <a:xfrm>
            <a:off x="609600" y="1304649"/>
            <a:ext cx="10998884" cy="4525963"/>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3200"/>
              <a:buChar char="•"/>
            </a:pPr>
            <a:r>
              <a:rPr lang="en-US" sz="2800"/>
              <a:t>The mission of the National Geodetic Survey (NGS) is to define, maintain and provide access to the National Spatial Reference System (NSRS). </a:t>
            </a:r>
            <a:endParaRPr sz="2800"/>
          </a:p>
          <a:p>
            <a:pPr indent="-342900" lvl="0" marL="342900" rtl="0" algn="l">
              <a:lnSpc>
                <a:spcPct val="100000"/>
              </a:lnSpc>
              <a:spcBef>
                <a:spcPts val="640"/>
              </a:spcBef>
              <a:spcAft>
                <a:spcPts val="0"/>
              </a:spcAft>
              <a:buClr>
                <a:schemeClr val="dk1"/>
              </a:buClr>
              <a:buSzPts val="3200"/>
              <a:buChar char="•"/>
            </a:pPr>
            <a:r>
              <a:rPr lang="en-US" sz="2800"/>
              <a:t>The NSRS provides a consistent coordinate system that defines </a:t>
            </a:r>
            <a:r>
              <a:rPr lang="en-US" sz="2800" u="sng">
                <a:solidFill>
                  <a:srgbClr val="538CD5"/>
                </a:solidFill>
              </a:rPr>
              <a:t>latitude, longitude</a:t>
            </a:r>
            <a:r>
              <a:rPr lang="en-US" sz="2800">
                <a:solidFill>
                  <a:schemeClr val="dk1"/>
                </a:solidFill>
              </a:rPr>
              <a:t>, </a:t>
            </a:r>
            <a:r>
              <a:rPr lang="en-US" sz="2800">
                <a:solidFill>
                  <a:srgbClr val="7030A0"/>
                </a:solidFill>
              </a:rPr>
              <a:t>height</a:t>
            </a:r>
            <a:r>
              <a:rPr lang="en-US" sz="2800">
                <a:solidFill>
                  <a:schemeClr val="dk1"/>
                </a:solidFill>
              </a:rPr>
              <a:t>, scale, </a:t>
            </a:r>
            <a:r>
              <a:rPr lang="en-US" sz="2800">
                <a:solidFill>
                  <a:srgbClr val="00B050"/>
                </a:solidFill>
              </a:rPr>
              <a:t>gravity</a:t>
            </a:r>
            <a:r>
              <a:rPr lang="en-US" sz="2800"/>
              <a:t>, and orientation throughout the United States and its territories. </a:t>
            </a:r>
            <a:endParaRPr/>
          </a:p>
          <a:p>
            <a:pPr indent="-139700" lvl="0" marL="342900" rtl="0" algn="l">
              <a:lnSpc>
                <a:spcPct val="100000"/>
              </a:lnSpc>
              <a:spcBef>
                <a:spcPts val="640"/>
              </a:spcBef>
              <a:spcAft>
                <a:spcPts val="0"/>
              </a:spcAft>
              <a:buClr>
                <a:schemeClr val="dk1"/>
              </a:buClr>
              <a:buSzPts val="3200"/>
              <a:buNone/>
            </a:pPr>
            <a:r>
              <a:t/>
            </a:r>
            <a:endParaRPr sz="2800"/>
          </a:p>
          <a:p>
            <a:pPr indent="-139700" lvl="0" marL="342900" rtl="0" algn="l">
              <a:lnSpc>
                <a:spcPct val="100000"/>
              </a:lnSpc>
              <a:spcBef>
                <a:spcPts val="640"/>
              </a:spcBef>
              <a:spcAft>
                <a:spcPts val="0"/>
              </a:spcAft>
              <a:buClr>
                <a:schemeClr val="dk1"/>
              </a:buClr>
              <a:buSzPts val="3200"/>
              <a:buNone/>
            </a:pPr>
            <a:r>
              <a:t/>
            </a:r>
            <a:endParaRPr sz="2800"/>
          </a:p>
          <a:p>
            <a:pPr indent="0" lvl="0" marL="0" rtl="0" algn="l">
              <a:lnSpc>
                <a:spcPct val="100000"/>
              </a:lnSpc>
              <a:spcBef>
                <a:spcPts val="640"/>
              </a:spcBef>
              <a:spcAft>
                <a:spcPts val="0"/>
              </a:spcAft>
              <a:buClr>
                <a:schemeClr val="dk1"/>
              </a:buClr>
              <a:buSzPts val="3200"/>
              <a:buNone/>
            </a:pPr>
            <a:r>
              <a:t/>
            </a:r>
            <a:endParaRPr sz="2800"/>
          </a:p>
          <a:p>
            <a:pPr indent="-342900" lvl="0" marL="342900" rtl="0" algn="l">
              <a:lnSpc>
                <a:spcPct val="100000"/>
              </a:lnSpc>
              <a:spcBef>
                <a:spcPts val="640"/>
              </a:spcBef>
              <a:spcAft>
                <a:spcPts val="0"/>
              </a:spcAft>
              <a:buClr>
                <a:schemeClr val="dk1"/>
              </a:buClr>
              <a:buSzPts val="3200"/>
              <a:buChar char="•"/>
            </a:pPr>
            <a:r>
              <a:rPr lang="en-US" sz="2800"/>
              <a:t>Current NSRS realized at passive control (BMs) and extends from them</a:t>
            </a:r>
            <a:endParaRPr/>
          </a:p>
          <a:p>
            <a:pPr indent="-342900" lvl="0" marL="342900" rtl="0" algn="l">
              <a:lnSpc>
                <a:spcPct val="100000"/>
              </a:lnSpc>
              <a:spcBef>
                <a:spcPts val="640"/>
              </a:spcBef>
              <a:spcAft>
                <a:spcPts val="0"/>
              </a:spcAft>
              <a:buClr>
                <a:schemeClr val="dk1"/>
              </a:buClr>
              <a:buSzPts val="3200"/>
              <a:buChar char="•"/>
            </a:pPr>
            <a:r>
              <a:rPr lang="en-US" sz="2800"/>
              <a:t>Modernized NSRS realized through active control and exists everywhere</a:t>
            </a:r>
            <a:endParaRPr/>
          </a:p>
          <a:p>
            <a:pPr indent="-342900" lvl="0" marL="342900" rtl="0" algn="l">
              <a:lnSpc>
                <a:spcPct val="100000"/>
              </a:lnSpc>
              <a:spcBef>
                <a:spcPts val="640"/>
              </a:spcBef>
              <a:spcAft>
                <a:spcPts val="0"/>
              </a:spcAft>
              <a:buClr>
                <a:schemeClr val="dk1"/>
              </a:buClr>
              <a:buSzPts val="3200"/>
              <a:buChar char="•"/>
            </a:pPr>
            <a:r>
              <a:rPr lang="en-US" sz="2800"/>
              <a:t>Modern Positioning satellites orbit the Earth – not the United States</a:t>
            </a:r>
            <a:endParaRPr/>
          </a:p>
          <a:p>
            <a:pPr indent="-139700" lvl="0" marL="342900" rtl="0" algn="l">
              <a:lnSpc>
                <a:spcPct val="100000"/>
              </a:lnSpc>
              <a:spcBef>
                <a:spcPts val="640"/>
              </a:spcBef>
              <a:spcAft>
                <a:spcPts val="0"/>
              </a:spcAft>
              <a:buClr>
                <a:schemeClr val="dk1"/>
              </a:buClr>
              <a:buSzPts val="3200"/>
              <a:buNone/>
            </a:pPr>
            <a:r>
              <a:t/>
            </a:r>
            <a:endParaRPr sz="2800"/>
          </a:p>
        </p:txBody>
      </p:sp>
      <p:grpSp>
        <p:nvGrpSpPr>
          <p:cNvPr id="126" name="Google Shape;126;p22"/>
          <p:cNvGrpSpPr/>
          <p:nvPr/>
        </p:nvGrpSpPr>
        <p:grpSpPr>
          <a:xfrm>
            <a:off x="840514" y="3595143"/>
            <a:ext cx="10767970" cy="1516064"/>
            <a:chOff x="840514" y="3909172"/>
            <a:chExt cx="10767970" cy="1516064"/>
          </a:xfrm>
        </p:grpSpPr>
        <p:sp>
          <p:nvSpPr>
            <p:cNvPr id="127" name="Google Shape;127;p22"/>
            <p:cNvSpPr txBox="1"/>
            <p:nvPr/>
          </p:nvSpPr>
          <p:spPr>
            <a:xfrm>
              <a:off x="840514" y="3955339"/>
              <a:ext cx="2175596"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000" u="none" cap="none" strike="noStrike">
                  <a:solidFill>
                    <a:srgbClr val="538CD5"/>
                  </a:solidFill>
                  <a:latin typeface="Arial"/>
                  <a:ea typeface="Arial"/>
                  <a:cs typeface="Arial"/>
                  <a:sym typeface="Arial"/>
                </a:rPr>
                <a:t>NAD 83 (ITRF96)</a:t>
              </a:r>
              <a:endParaRPr/>
            </a:p>
            <a:p>
              <a:pPr indent="0" lvl="0" marL="0" marR="0" rtl="0" algn="l">
                <a:lnSpc>
                  <a:spcPct val="100000"/>
                </a:lnSpc>
                <a:spcBef>
                  <a:spcPts val="0"/>
                </a:spcBef>
                <a:spcAft>
                  <a:spcPts val="0"/>
                </a:spcAft>
                <a:buNone/>
              </a:pPr>
              <a:r>
                <a:rPr b="1" i="0" lang="en-US" sz="2000" u="none" cap="none" strike="noStrike">
                  <a:solidFill>
                    <a:srgbClr val="538CD5"/>
                  </a:solidFill>
                  <a:latin typeface="Arial"/>
                  <a:ea typeface="Arial"/>
                  <a:cs typeface="Arial"/>
                  <a:sym typeface="Arial"/>
                </a:rPr>
                <a:t>(phi, lamda … h)</a:t>
              </a:r>
              <a:endParaRPr/>
            </a:p>
          </p:txBody>
        </p:sp>
        <p:sp>
          <p:nvSpPr>
            <p:cNvPr id="128" name="Google Shape;128;p22"/>
            <p:cNvSpPr txBox="1"/>
            <p:nvPr/>
          </p:nvSpPr>
          <p:spPr>
            <a:xfrm>
              <a:off x="3978135" y="3955341"/>
              <a:ext cx="1269899"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000" u="none" cap="none" strike="noStrike">
                  <a:solidFill>
                    <a:srgbClr val="FF0000"/>
                  </a:solidFill>
                  <a:latin typeface="Arial"/>
                  <a:ea typeface="Arial"/>
                  <a:cs typeface="Arial"/>
                  <a:sym typeface="Arial"/>
                </a:rPr>
                <a:t>NAVD 88</a:t>
              </a:r>
              <a:endParaRPr/>
            </a:p>
            <a:p>
              <a:pPr indent="0" lvl="0" marL="0" marR="0" rtl="0" algn="l">
                <a:lnSpc>
                  <a:spcPct val="100000"/>
                </a:lnSpc>
                <a:spcBef>
                  <a:spcPts val="0"/>
                </a:spcBef>
                <a:spcAft>
                  <a:spcPts val="0"/>
                </a:spcAft>
                <a:buNone/>
              </a:pPr>
              <a:r>
                <a:rPr b="1" i="0" lang="en-US" sz="2000" u="none" cap="none" strike="noStrike">
                  <a:solidFill>
                    <a:srgbClr val="FF0000"/>
                  </a:solidFill>
                  <a:latin typeface="Arial"/>
                  <a:ea typeface="Arial"/>
                  <a:cs typeface="Arial"/>
                  <a:sym typeface="Arial"/>
                </a:rPr>
                <a:t>(H)</a:t>
              </a:r>
              <a:endParaRPr/>
            </a:p>
          </p:txBody>
        </p:sp>
        <p:sp>
          <p:nvSpPr>
            <p:cNvPr id="129" name="Google Shape;129;p22"/>
            <p:cNvSpPr txBox="1"/>
            <p:nvPr/>
          </p:nvSpPr>
          <p:spPr>
            <a:xfrm>
              <a:off x="5752384" y="3955340"/>
              <a:ext cx="2178802"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000" u="none" cap="none" strike="noStrike">
                  <a:solidFill>
                    <a:srgbClr val="00B050"/>
                  </a:solidFill>
                  <a:latin typeface="Arial"/>
                  <a:ea typeface="Arial"/>
                  <a:cs typeface="Arial"/>
                  <a:sym typeface="Arial"/>
                </a:rPr>
                <a:t>NGSGN/IGSN 71</a:t>
              </a:r>
              <a:endParaRPr/>
            </a:p>
            <a:p>
              <a:pPr indent="0" lvl="0" marL="0" marR="0" rtl="0" algn="l">
                <a:lnSpc>
                  <a:spcPct val="100000"/>
                </a:lnSpc>
                <a:spcBef>
                  <a:spcPts val="0"/>
                </a:spcBef>
                <a:spcAft>
                  <a:spcPts val="0"/>
                </a:spcAft>
                <a:buNone/>
              </a:pPr>
              <a:r>
                <a:rPr b="1" i="0" lang="en-US" sz="2000" u="none" cap="none" strike="noStrike">
                  <a:solidFill>
                    <a:srgbClr val="00B050"/>
                  </a:solidFill>
                  <a:latin typeface="Arial"/>
                  <a:ea typeface="Arial"/>
                  <a:cs typeface="Arial"/>
                  <a:sym typeface="Arial"/>
                </a:rPr>
                <a:t>(g)</a:t>
              </a:r>
              <a:endParaRPr/>
            </a:p>
          </p:txBody>
        </p:sp>
        <p:sp>
          <p:nvSpPr>
            <p:cNvPr id="130" name="Google Shape;130;p22"/>
            <p:cNvSpPr txBox="1"/>
            <p:nvPr/>
          </p:nvSpPr>
          <p:spPr>
            <a:xfrm>
              <a:off x="845137" y="4717348"/>
              <a:ext cx="3291286"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000" u="none" cap="none" strike="noStrike">
                  <a:solidFill>
                    <a:srgbClr val="538CD5"/>
                  </a:solidFill>
                  <a:latin typeface="Arial"/>
                  <a:ea typeface="Arial"/>
                  <a:cs typeface="Arial"/>
                  <a:sym typeface="Arial"/>
                </a:rPr>
                <a:t>N/C/P/MATRF (ITRF2020) </a:t>
              </a:r>
              <a:endParaRPr/>
            </a:p>
            <a:p>
              <a:pPr indent="0" lvl="0" marL="0" marR="0" rtl="0" algn="l">
                <a:lnSpc>
                  <a:spcPct val="100000"/>
                </a:lnSpc>
                <a:spcBef>
                  <a:spcPts val="0"/>
                </a:spcBef>
                <a:spcAft>
                  <a:spcPts val="0"/>
                </a:spcAft>
                <a:buNone/>
              </a:pPr>
              <a:r>
                <a:rPr b="1" i="0" lang="en-US" sz="2000" u="none" cap="none" strike="noStrike">
                  <a:solidFill>
                    <a:srgbClr val="538CD5"/>
                  </a:solidFill>
                  <a:latin typeface="Arial"/>
                  <a:ea typeface="Arial"/>
                  <a:cs typeface="Arial"/>
                  <a:sym typeface="Arial"/>
                </a:rPr>
                <a:t>(phi, lamda, h)</a:t>
              </a:r>
              <a:endParaRPr/>
            </a:p>
          </p:txBody>
        </p:sp>
        <p:sp>
          <p:nvSpPr>
            <p:cNvPr id="131" name="Google Shape;131;p22"/>
            <p:cNvSpPr txBox="1"/>
            <p:nvPr/>
          </p:nvSpPr>
          <p:spPr>
            <a:xfrm>
              <a:off x="3982758" y="4717350"/>
              <a:ext cx="1580882"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000" u="none" cap="none" strike="noStrike">
                  <a:solidFill>
                    <a:srgbClr val="FF0000"/>
                  </a:solidFill>
                  <a:latin typeface="Arial"/>
                  <a:ea typeface="Arial"/>
                  <a:cs typeface="Arial"/>
                  <a:sym typeface="Arial"/>
                </a:rPr>
                <a:t>GEOID2022</a:t>
              </a:r>
              <a:endParaRPr/>
            </a:p>
            <a:p>
              <a:pPr indent="0" lvl="0" marL="0" marR="0" rtl="0" algn="l">
                <a:lnSpc>
                  <a:spcPct val="100000"/>
                </a:lnSpc>
                <a:spcBef>
                  <a:spcPts val="0"/>
                </a:spcBef>
                <a:spcAft>
                  <a:spcPts val="0"/>
                </a:spcAft>
                <a:buNone/>
              </a:pPr>
              <a:r>
                <a:rPr b="1" i="0" lang="en-US" sz="2000" u="none" cap="none" strike="noStrike">
                  <a:solidFill>
                    <a:srgbClr val="FF0000"/>
                  </a:solidFill>
                  <a:latin typeface="Arial"/>
                  <a:ea typeface="Arial"/>
                  <a:cs typeface="Arial"/>
                  <a:sym typeface="Arial"/>
                </a:rPr>
                <a:t>(H = h – N)</a:t>
              </a:r>
              <a:endParaRPr/>
            </a:p>
          </p:txBody>
        </p:sp>
        <p:sp>
          <p:nvSpPr>
            <p:cNvPr id="132" name="Google Shape;132;p22"/>
            <p:cNvSpPr txBox="1"/>
            <p:nvPr/>
          </p:nvSpPr>
          <p:spPr>
            <a:xfrm>
              <a:off x="5757007" y="4717349"/>
              <a:ext cx="3187091"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000" u="none" cap="none" strike="noStrike">
                  <a:solidFill>
                    <a:srgbClr val="00B050"/>
                  </a:solidFill>
                  <a:latin typeface="Arial"/>
                  <a:ea typeface="Arial"/>
                  <a:cs typeface="Arial"/>
                  <a:sym typeface="Arial"/>
                </a:rPr>
                <a:t>ICAG/Abs Gravity (IGRF)</a:t>
              </a:r>
              <a:endParaRPr/>
            </a:p>
            <a:p>
              <a:pPr indent="0" lvl="0" marL="0" marR="0" rtl="0" algn="l">
                <a:lnSpc>
                  <a:spcPct val="100000"/>
                </a:lnSpc>
                <a:spcBef>
                  <a:spcPts val="0"/>
                </a:spcBef>
                <a:spcAft>
                  <a:spcPts val="0"/>
                </a:spcAft>
                <a:buNone/>
              </a:pPr>
              <a:r>
                <a:rPr b="1" i="0" lang="en-US" sz="2000" u="none" cap="none" strike="noStrike">
                  <a:solidFill>
                    <a:srgbClr val="00B050"/>
                  </a:solidFill>
                  <a:latin typeface="Arial"/>
                  <a:ea typeface="Arial"/>
                  <a:cs typeface="Arial"/>
                  <a:sym typeface="Arial"/>
                </a:rPr>
                <a:t>(g)</a:t>
              </a:r>
              <a:endParaRPr/>
            </a:p>
          </p:txBody>
        </p:sp>
        <p:sp>
          <p:nvSpPr>
            <p:cNvPr id="133" name="Google Shape;133;p22"/>
            <p:cNvSpPr txBox="1"/>
            <p:nvPr/>
          </p:nvSpPr>
          <p:spPr>
            <a:xfrm>
              <a:off x="9217891" y="3909172"/>
              <a:ext cx="1896673"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000" u="none" cap="none" strike="noStrike">
                  <a:solidFill>
                    <a:srgbClr val="000000"/>
                  </a:solidFill>
                  <a:latin typeface="Arial"/>
                  <a:ea typeface="Arial"/>
                  <a:cs typeface="Arial"/>
                  <a:sym typeface="Arial"/>
                </a:rPr>
                <a:t>Current NSRS</a:t>
              </a:r>
              <a:endParaRPr/>
            </a:p>
          </p:txBody>
        </p:sp>
        <p:sp>
          <p:nvSpPr>
            <p:cNvPr id="134" name="Google Shape;134;p22"/>
            <p:cNvSpPr txBox="1"/>
            <p:nvPr/>
          </p:nvSpPr>
          <p:spPr>
            <a:xfrm>
              <a:off x="9213277" y="4708128"/>
              <a:ext cx="2395207"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000" u="none" cap="none" strike="noStrike">
                  <a:solidFill>
                    <a:srgbClr val="000000"/>
                  </a:solidFill>
                  <a:latin typeface="Arial"/>
                  <a:ea typeface="Arial"/>
                  <a:cs typeface="Arial"/>
                  <a:sym typeface="Arial"/>
                </a:rPr>
                <a:t>Modernized NSRS</a:t>
              </a: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3"/>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Basis for Usage of the NSRS</a:t>
            </a:r>
            <a:br>
              <a:rPr lang="en-US"/>
            </a:br>
            <a:r>
              <a:rPr i="1" lang="en-US" sz="2000"/>
              <a:t>How did we get here and where are we going?</a:t>
            </a:r>
            <a:endParaRPr i="1"/>
          </a:p>
        </p:txBody>
      </p:sp>
      <p:sp>
        <p:nvSpPr>
          <p:cNvPr id="141" name="Google Shape;141;p23"/>
          <p:cNvSpPr txBox="1"/>
          <p:nvPr>
            <p:ph idx="1" type="body"/>
          </p:nvPr>
        </p:nvSpPr>
        <p:spPr>
          <a:xfrm>
            <a:off x="609600" y="1535113"/>
            <a:ext cx="5386917" cy="639762"/>
          </a:xfrm>
          <a:prstGeom prst="rect">
            <a:avLst/>
          </a:prstGeom>
          <a:noFill/>
          <a:ln>
            <a:noFill/>
          </a:ln>
        </p:spPr>
        <p:txBody>
          <a:bodyPr anchorCtr="0" anchor="b" bIns="45700" lIns="91425" spcFirstLastPara="1" rIns="91425" wrap="square" tIns="45700">
            <a:noAutofit/>
          </a:bodyPr>
          <a:lstStyle/>
          <a:p>
            <a:pPr indent="-228600" lvl="0" marL="457200" rtl="0" algn="l">
              <a:lnSpc>
                <a:spcPct val="100000"/>
              </a:lnSpc>
              <a:spcBef>
                <a:spcPts val="480"/>
              </a:spcBef>
              <a:spcAft>
                <a:spcPts val="0"/>
              </a:spcAft>
              <a:buClr>
                <a:schemeClr val="dk1"/>
              </a:buClr>
              <a:buSzPts val="2400"/>
              <a:buNone/>
            </a:pPr>
            <a:r>
              <a:rPr lang="en-US"/>
              <a:t>Current NSRS</a:t>
            </a:r>
            <a:endParaRPr/>
          </a:p>
        </p:txBody>
      </p:sp>
      <p:sp>
        <p:nvSpPr>
          <p:cNvPr id="142" name="Google Shape;142;p23"/>
          <p:cNvSpPr txBox="1"/>
          <p:nvPr>
            <p:ph idx="2" type="body"/>
          </p:nvPr>
        </p:nvSpPr>
        <p:spPr>
          <a:xfrm>
            <a:off x="609600" y="2174875"/>
            <a:ext cx="5386917" cy="3951288"/>
          </a:xfrm>
          <a:prstGeom prst="rect">
            <a:avLst/>
          </a:prstGeom>
          <a:noFill/>
          <a:ln>
            <a:noFill/>
          </a:ln>
        </p:spPr>
        <p:txBody>
          <a:bodyPr anchorCtr="0" anchor="t" bIns="45700" lIns="91425" spcFirstLastPara="1" rIns="91425" wrap="square" tIns="45700">
            <a:noAutofit/>
          </a:bodyPr>
          <a:lstStyle/>
          <a:p>
            <a:pPr indent="-381000" lvl="0" marL="457200" rtl="0" algn="l">
              <a:lnSpc>
                <a:spcPct val="100000"/>
              </a:lnSpc>
              <a:spcBef>
                <a:spcPts val="480"/>
              </a:spcBef>
              <a:spcAft>
                <a:spcPts val="0"/>
              </a:spcAft>
              <a:buClr>
                <a:schemeClr val="dk1"/>
              </a:buClr>
              <a:buSzPts val="2400"/>
              <a:buChar char="•"/>
            </a:pPr>
            <a:r>
              <a:rPr lang="en-US"/>
              <a:t>Passive Control</a:t>
            </a:r>
            <a:endParaRPr/>
          </a:p>
          <a:p>
            <a:pPr indent="-381000" lvl="0" marL="457200" rtl="0" algn="l">
              <a:lnSpc>
                <a:spcPct val="100000"/>
              </a:lnSpc>
              <a:spcBef>
                <a:spcPts val="480"/>
              </a:spcBef>
              <a:spcAft>
                <a:spcPts val="0"/>
              </a:spcAft>
              <a:buClr>
                <a:schemeClr val="dk1"/>
              </a:buClr>
              <a:buSzPts val="2400"/>
              <a:buChar char="•"/>
            </a:pPr>
            <a:r>
              <a:rPr lang="en-US"/>
              <a:t>1807 - Survey of the Coast</a:t>
            </a:r>
            <a:endParaRPr/>
          </a:p>
          <a:p>
            <a:pPr indent="-381000" lvl="0" marL="457200" rtl="0" algn="l">
              <a:lnSpc>
                <a:spcPct val="100000"/>
              </a:lnSpc>
              <a:spcBef>
                <a:spcPts val="480"/>
              </a:spcBef>
              <a:spcAft>
                <a:spcPts val="0"/>
              </a:spcAft>
              <a:buClr>
                <a:schemeClr val="dk1"/>
              </a:buClr>
              <a:buSzPts val="2400"/>
              <a:buChar char="•"/>
            </a:pPr>
            <a:r>
              <a:rPr lang="en-US"/>
              <a:t>ESSA/USC&amp;GS =&gt; NOAA/NOS, 1970</a:t>
            </a:r>
            <a:endParaRPr/>
          </a:p>
          <a:p>
            <a:pPr indent="-381000" lvl="0" marL="457200" rtl="0" algn="l">
              <a:lnSpc>
                <a:spcPct val="100000"/>
              </a:lnSpc>
              <a:spcBef>
                <a:spcPts val="480"/>
              </a:spcBef>
              <a:spcAft>
                <a:spcPts val="0"/>
              </a:spcAft>
              <a:buClr>
                <a:schemeClr val="dk1"/>
              </a:buClr>
              <a:buSzPts val="2400"/>
              <a:buChar char="•"/>
            </a:pPr>
            <a:r>
              <a:rPr lang="en-US"/>
              <a:t>Authorities</a:t>
            </a:r>
            <a:endParaRPr/>
          </a:p>
          <a:p>
            <a:pPr indent="-355600" lvl="1" marL="914400" rtl="0" algn="l">
              <a:lnSpc>
                <a:spcPct val="100000"/>
              </a:lnSpc>
              <a:spcBef>
                <a:spcPts val="400"/>
              </a:spcBef>
              <a:spcAft>
                <a:spcPts val="0"/>
              </a:spcAft>
              <a:buSzPts val="2000"/>
              <a:buChar char="–"/>
            </a:pPr>
            <a:r>
              <a:rPr i="1" lang="en-US" sz="1800">
                <a:latin typeface="Calibri"/>
                <a:ea typeface="Calibri"/>
                <a:cs typeface="Calibri"/>
                <a:sym typeface="Calibri"/>
              </a:rPr>
              <a:t>Coast and Geodetic Survey Act, 1947 focused on geodetic control surveys</a:t>
            </a:r>
            <a:endParaRPr/>
          </a:p>
          <a:p>
            <a:pPr indent="-355600" lvl="1" marL="914400" rtl="0" algn="l">
              <a:lnSpc>
                <a:spcPct val="100000"/>
              </a:lnSpc>
              <a:spcBef>
                <a:spcPts val="400"/>
              </a:spcBef>
              <a:spcAft>
                <a:spcPts val="0"/>
              </a:spcAft>
              <a:buSzPts val="2000"/>
              <a:buChar char="–"/>
            </a:pPr>
            <a:r>
              <a:rPr i="1" lang="en-US" sz="1800">
                <a:latin typeface="Calibri"/>
                <a:ea typeface="Calibri"/>
                <a:cs typeface="Calibri"/>
                <a:sym typeface="Calibri"/>
              </a:rPr>
              <a:t>The Hydrographic Services Improvement Act of 1998 (reauth 2002, amended 2008)</a:t>
            </a:r>
            <a:endParaRPr/>
          </a:p>
          <a:p>
            <a:pPr indent="-355600" lvl="1" marL="914400" rtl="0" algn="l">
              <a:lnSpc>
                <a:spcPct val="100000"/>
              </a:lnSpc>
              <a:spcBef>
                <a:spcPts val="400"/>
              </a:spcBef>
              <a:spcAft>
                <a:spcPts val="0"/>
              </a:spcAft>
              <a:buSzPts val="2000"/>
              <a:buChar char="–"/>
            </a:pPr>
            <a:r>
              <a:rPr i="1" lang="en-US" sz="1800">
                <a:solidFill>
                  <a:srgbClr val="FF0000"/>
                </a:solidFill>
                <a:latin typeface="Calibri"/>
                <a:ea typeface="Calibri"/>
                <a:cs typeface="Calibri"/>
                <a:sym typeface="Calibri"/>
              </a:rPr>
              <a:t>Office of Management and Budget (OMB) Circular No. A-16 Rev., August 19, 2002</a:t>
            </a:r>
            <a:endParaRPr/>
          </a:p>
          <a:p>
            <a:pPr indent="-355600" lvl="1" marL="914400" rtl="0" algn="l">
              <a:lnSpc>
                <a:spcPct val="100000"/>
              </a:lnSpc>
              <a:spcBef>
                <a:spcPts val="400"/>
              </a:spcBef>
              <a:spcAft>
                <a:spcPts val="0"/>
              </a:spcAft>
              <a:buSzPts val="2000"/>
              <a:buChar char="–"/>
            </a:pPr>
            <a:r>
              <a:rPr i="1" lang="en-US" sz="1800">
                <a:solidFill>
                  <a:srgbClr val="FF0000"/>
                </a:solidFill>
                <a:latin typeface="Calibri"/>
                <a:ea typeface="Calibri"/>
                <a:cs typeface="Calibri"/>
                <a:sym typeface="Calibri"/>
              </a:rPr>
              <a:t>Currently in revision pend significant rewrite</a:t>
            </a:r>
            <a:endParaRPr i="1">
              <a:latin typeface="Arial"/>
              <a:ea typeface="Arial"/>
              <a:cs typeface="Arial"/>
              <a:sym typeface="Arial"/>
            </a:endParaRPr>
          </a:p>
          <a:p>
            <a:pPr indent="-228600" lvl="1" marL="914400" rtl="0" algn="l">
              <a:lnSpc>
                <a:spcPct val="100000"/>
              </a:lnSpc>
              <a:spcBef>
                <a:spcPts val="400"/>
              </a:spcBef>
              <a:spcAft>
                <a:spcPts val="0"/>
              </a:spcAft>
              <a:buSzPts val="2000"/>
              <a:buNone/>
            </a:pPr>
            <a:r>
              <a:t/>
            </a:r>
            <a:endParaRPr/>
          </a:p>
        </p:txBody>
      </p:sp>
      <p:sp>
        <p:nvSpPr>
          <p:cNvPr id="143" name="Google Shape;143;p23"/>
          <p:cNvSpPr txBox="1"/>
          <p:nvPr>
            <p:ph idx="3" type="body"/>
          </p:nvPr>
        </p:nvSpPr>
        <p:spPr>
          <a:xfrm>
            <a:off x="6193368" y="1535113"/>
            <a:ext cx="5389033" cy="639762"/>
          </a:xfrm>
          <a:prstGeom prst="rect">
            <a:avLst/>
          </a:prstGeom>
          <a:noFill/>
          <a:ln>
            <a:noFill/>
          </a:ln>
        </p:spPr>
        <p:txBody>
          <a:bodyPr anchorCtr="0" anchor="b" bIns="45700" lIns="91425" spcFirstLastPara="1" rIns="91425" wrap="square" tIns="45700">
            <a:noAutofit/>
          </a:bodyPr>
          <a:lstStyle/>
          <a:p>
            <a:pPr indent="-228600" lvl="0" marL="457200" rtl="0" algn="l">
              <a:lnSpc>
                <a:spcPct val="100000"/>
              </a:lnSpc>
              <a:spcBef>
                <a:spcPts val="480"/>
              </a:spcBef>
              <a:spcAft>
                <a:spcPts val="0"/>
              </a:spcAft>
              <a:buClr>
                <a:schemeClr val="dk1"/>
              </a:buClr>
              <a:buSzPts val="2400"/>
              <a:buNone/>
            </a:pPr>
            <a:r>
              <a:rPr lang="en-US"/>
              <a:t>Modernized NSRS</a:t>
            </a:r>
            <a:endParaRPr/>
          </a:p>
        </p:txBody>
      </p:sp>
      <p:sp>
        <p:nvSpPr>
          <p:cNvPr id="144" name="Google Shape;144;p23"/>
          <p:cNvSpPr txBox="1"/>
          <p:nvPr>
            <p:ph idx="4" type="body"/>
          </p:nvPr>
        </p:nvSpPr>
        <p:spPr>
          <a:xfrm>
            <a:off x="6193368" y="2174875"/>
            <a:ext cx="5638414" cy="3951288"/>
          </a:xfrm>
          <a:prstGeom prst="rect">
            <a:avLst/>
          </a:prstGeom>
          <a:noFill/>
          <a:ln>
            <a:noFill/>
          </a:ln>
        </p:spPr>
        <p:txBody>
          <a:bodyPr anchorCtr="0" anchor="t" bIns="45700" lIns="91425" spcFirstLastPara="1" rIns="91425" wrap="square" tIns="45700">
            <a:noAutofit/>
          </a:bodyPr>
          <a:lstStyle/>
          <a:p>
            <a:pPr indent="-381000" lvl="0" marL="457200" rtl="0" algn="l">
              <a:lnSpc>
                <a:spcPct val="100000"/>
              </a:lnSpc>
              <a:spcBef>
                <a:spcPts val="480"/>
              </a:spcBef>
              <a:spcAft>
                <a:spcPts val="0"/>
              </a:spcAft>
              <a:buClr>
                <a:schemeClr val="dk1"/>
              </a:buClr>
              <a:buSzPts val="2400"/>
              <a:buChar char="•"/>
            </a:pPr>
            <a:r>
              <a:rPr lang="en-US"/>
              <a:t>Active Control</a:t>
            </a:r>
            <a:endParaRPr/>
          </a:p>
          <a:p>
            <a:pPr indent="-381000" lvl="0" marL="457200" rtl="0" algn="l">
              <a:lnSpc>
                <a:spcPct val="100000"/>
              </a:lnSpc>
              <a:spcBef>
                <a:spcPts val="480"/>
              </a:spcBef>
              <a:spcAft>
                <a:spcPts val="0"/>
              </a:spcAft>
              <a:buClr>
                <a:schemeClr val="dk1"/>
              </a:buClr>
              <a:buSzPts val="2400"/>
              <a:buChar char="•"/>
            </a:pPr>
            <a:r>
              <a:rPr lang="en-US"/>
              <a:t>GPS/GNSS era =&gt; CORS roughly 1990’s</a:t>
            </a:r>
            <a:endParaRPr/>
          </a:p>
          <a:p>
            <a:pPr indent="-381000" lvl="0" marL="457200" rtl="0" algn="l">
              <a:lnSpc>
                <a:spcPct val="100000"/>
              </a:lnSpc>
              <a:spcBef>
                <a:spcPts val="480"/>
              </a:spcBef>
              <a:spcAft>
                <a:spcPts val="0"/>
              </a:spcAft>
              <a:buClr>
                <a:schemeClr val="dk1"/>
              </a:buClr>
              <a:buSzPts val="2400"/>
              <a:buChar char="•"/>
            </a:pPr>
            <a:r>
              <a:rPr lang="en-US"/>
              <a:t>Regional Datums =&gt; Global Ref Frames</a:t>
            </a:r>
            <a:endParaRPr/>
          </a:p>
          <a:p>
            <a:pPr indent="-381000" lvl="0" marL="457200" rtl="0" algn="l">
              <a:lnSpc>
                <a:spcPct val="100000"/>
              </a:lnSpc>
              <a:spcBef>
                <a:spcPts val="480"/>
              </a:spcBef>
              <a:spcAft>
                <a:spcPts val="0"/>
              </a:spcAft>
              <a:buClr>
                <a:schemeClr val="dk1"/>
              </a:buClr>
              <a:buSzPts val="2400"/>
              <a:buChar char="•"/>
            </a:pPr>
            <a:r>
              <a:rPr lang="en-US"/>
              <a:t>Authorities</a:t>
            </a:r>
            <a:endParaRPr/>
          </a:p>
          <a:p>
            <a:pPr indent="-355600" lvl="1" marL="914400" rtl="0" algn="l">
              <a:lnSpc>
                <a:spcPct val="100000"/>
              </a:lnSpc>
              <a:spcBef>
                <a:spcPts val="400"/>
              </a:spcBef>
              <a:spcAft>
                <a:spcPts val="0"/>
              </a:spcAft>
              <a:buSzPts val="2000"/>
              <a:buChar char="–"/>
            </a:pPr>
            <a:r>
              <a:rPr lang="en-US" sz="1800"/>
              <a:t>Geospatial Data Act of 2018 advocated for use of International </a:t>
            </a:r>
            <a:r>
              <a:rPr lang="en-US" sz="1800" u="sng"/>
              <a:t>standards</a:t>
            </a:r>
            <a:r>
              <a:rPr lang="en-US" sz="1800"/>
              <a:t> and norms</a:t>
            </a:r>
            <a:endParaRPr/>
          </a:p>
          <a:p>
            <a:pPr indent="-355600" lvl="1" marL="914400" rtl="0" algn="l">
              <a:lnSpc>
                <a:spcPct val="100000"/>
              </a:lnSpc>
              <a:spcBef>
                <a:spcPts val="400"/>
              </a:spcBef>
              <a:spcAft>
                <a:spcPts val="0"/>
              </a:spcAft>
              <a:buSzPts val="2000"/>
              <a:buChar char="–"/>
            </a:pPr>
            <a:r>
              <a:rPr lang="en-US" sz="1800"/>
              <a:t>NSDI Strategic Plan (What) –Expires in 2024 – now in revision (2025-2034).  Informs geospatial strategies and strategic plans in U.S. Agencies.</a:t>
            </a:r>
            <a:endParaRPr/>
          </a:p>
          <a:p>
            <a:pPr indent="-355600" lvl="1" marL="914400" rtl="0" algn="l">
              <a:lnSpc>
                <a:spcPct val="100000"/>
              </a:lnSpc>
              <a:spcBef>
                <a:spcPts val="400"/>
              </a:spcBef>
              <a:spcAft>
                <a:spcPts val="0"/>
              </a:spcAft>
              <a:buSzPts val="2000"/>
              <a:buChar char="–"/>
            </a:pPr>
            <a:r>
              <a:rPr lang="en-US" sz="1800"/>
              <a:t>Follow-on Implementation plan (How)</a:t>
            </a:r>
            <a:endParaRPr/>
          </a:p>
          <a:p>
            <a:pPr indent="-355600" lvl="1" marL="914400" rtl="0" algn="l">
              <a:lnSpc>
                <a:spcPct val="100000"/>
              </a:lnSpc>
              <a:spcBef>
                <a:spcPts val="400"/>
              </a:spcBef>
              <a:spcAft>
                <a:spcPts val="0"/>
              </a:spcAft>
              <a:buSzPts val="2000"/>
              <a:buChar char="–"/>
            </a:pPr>
            <a:r>
              <a:rPr lang="en-US" sz="1800"/>
              <a:t>Geodesy CoP (NASA, NOAA, USGS, NGA)</a:t>
            </a:r>
            <a:endParaRPr/>
          </a:p>
          <a:p>
            <a:pPr indent="-228600" lvl="1" marL="914400" rtl="0" algn="l">
              <a:lnSpc>
                <a:spcPct val="100000"/>
              </a:lnSpc>
              <a:spcBef>
                <a:spcPts val="400"/>
              </a:spcBef>
              <a:spcAft>
                <a:spcPts val="0"/>
              </a:spcAft>
              <a:buSzPts val="2000"/>
              <a:buNone/>
            </a:pPr>
            <a:r>
              <a:t/>
            </a:r>
            <a:endParaRPr sz="1800"/>
          </a:p>
          <a:p>
            <a:pPr indent="-228600" lvl="1" marL="914400" rtl="0" algn="l">
              <a:lnSpc>
                <a:spcPct val="100000"/>
              </a:lnSpc>
              <a:spcBef>
                <a:spcPts val="400"/>
              </a:spcBef>
              <a:spcAft>
                <a:spcPts val="0"/>
              </a:spcAft>
              <a:buSzPts val="2000"/>
              <a:buNone/>
            </a:pPr>
            <a:r>
              <a:t/>
            </a:r>
            <a:endParaRPr/>
          </a:p>
        </p:txBody>
      </p:sp>
      <p:sp>
        <p:nvSpPr>
          <p:cNvPr id="145" name="Google Shape;145;p23"/>
          <p:cNvSpPr/>
          <p:nvPr/>
        </p:nvSpPr>
        <p:spPr>
          <a:xfrm>
            <a:off x="4571999" y="6164186"/>
            <a:ext cx="3223491" cy="533544"/>
          </a:xfrm>
          <a:prstGeom prst="curvedUpArrow">
            <a:avLst>
              <a:gd fmla="val 25000" name="adj1"/>
              <a:gd fmla="val 50000" name="adj2"/>
              <a:gd fmla="val 25000" name="adj3"/>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rgbClr val="0070C0"/>
              </a:solidFill>
              <a:latin typeface="Arial"/>
              <a:ea typeface="Arial"/>
              <a:cs typeface="Arial"/>
              <a:sym typeface="Arial"/>
            </a:endParaRPr>
          </a:p>
        </p:txBody>
      </p:sp>
      <p:sp>
        <p:nvSpPr>
          <p:cNvPr id="146" name="Google Shape;146;p23"/>
          <p:cNvSpPr txBox="1"/>
          <p:nvPr/>
        </p:nvSpPr>
        <p:spPr>
          <a:xfrm>
            <a:off x="5247049" y="6164186"/>
            <a:ext cx="1697901"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800" u="none" cap="none" strike="noStrike">
                <a:solidFill>
                  <a:srgbClr val="0070C0"/>
                </a:solidFill>
                <a:latin typeface="Arial"/>
                <a:ea typeface="Arial"/>
                <a:cs typeface="Arial"/>
                <a:sym typeface="Arial"/>
              </a:rPr>
              <a:t>Paradigm Shift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4"/>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Standards</a:t>
            </a:r>
            <a:endParaRPr/>
          </a:p>
        </p:txBody>
      </p:sp>
      <p:sp>
        <p:nvSpPr>
          <p:cNvPr id="152" name="Google Shape;152;p24"/>
          <p:cNvSpPr txBox="1"/>
          <p:nvPr>
            <p:ph idx="1" type="body"/>
          </p:nvPr>
        </p:nvSpPr>
        <p:spPr>
          <a:xfrm>
            <a:off x="609600" y="1535113"/>
            <a:ext cx="5386917" cy="639762"/>
          </a:xfrm>
          <a:prstGeom prst="rect">
            <a:avLst/>
          </a:prstGeom>
          <a:noFill/>
          <a:ln>
            <a:noFill/>
          </a:ln>
        </p:spPr>
        <p:txBody>
          <a:bodyPr anchorCtr="0" anchor="b" bIns="45700" lIns="91425" spcFirstLastPara="1" rIns="91425" wrap="square" tIns="45700">
            <a:noAutofit/>
          </a:bodyPr>
          <a:lstStyle/>
          <a:p>
            <a:pPr indent="-228600" lvl="0" marL="457200" rtl="0" algn="l">
              <a:lnSpc>
                <a:spcPct val="100000"/>
              </a:lnSpc>
              <a:spcBef>
                <a:spcPts val="480"/>
              </a:spcBef>
              <a:spcAft>
                <a:spcPts val="0"/>
              </a:spcAft>
              <a:buClr>
                <a:schemeClr val="dk1"/>
              </a:buClr>
              <a:buSzPts val="2400"/>
              <a:buNone/>
            </a:pPr>
            <a:r>
              <a:rPr lang="en-US"/>
              <a:t>Current NSRS</a:t>
            </a:r>
            <a:endParaRPr/>
          </a:p>
        </p:txBody>
      </p:sp>
      <p:sp>
        <p:nvSpPr>
          <p:cNvPr id="153" name="Google Shape;153;p24"/>
          <p:cNvSpPr txBox="1"/>
          <p:nvPr>
            <p:ph idx="2" type="body"/>
          </p:nvPr>
        </p:nvSpPr>
        <p:spPr>
          <a:xfrm>
            <a:off x="609600" y="2174875"/>
            <a:ext cx="5583768" cy="3951288"/>
          </a:xfrm>
          <a:prstGeom prst="rect">
            <a:avLst/>
          </a:prstGeom>
          <a:noFill/>
          <a:ln>
            <a:noFill/>
          </a:ln>
        </p:spPr>
        <p:txBody>
          <a:bodyPr anchorCtr="0" anchor="t" bIns="45700" lIns="91425" spcFirstLastPara="1" rIns="91425" wrap="square" tIns="45700">
            <a:noAutofit/>
          </a:bodyPr>
          <a:lstStyle/>
          <a:p>
            <a:pPr indent="-381000" lvl="0" marL="457200" rtl="0" algn="l">
              <a:lnSpc>
                <a:spcPct val="100000"/>
              </a:lnSpc>
              <a:spcBef>
                <a:spcPts val="480"/>
              </a:spcBef>
              <a:spcAft>
                <a:spcPts val="0"/>
              </a:spcAft>
              <a:buClr>
                <a:schemeClr val="dk1"/>
              </a:buClr>
              <a:buSzPts val="2400"/>
              <a:buChar char="•"/>
            </a:pPr>
            <a:r>
              <a:rPr lang="en-US"/>
              <a:t>FGDC-STD-014.4-2008</a:t>
            </a:r>
            <a:endParaRPr/>
          </a:p>
          <a:p>
            <a:pPr indent="-355600" lvl="1" marL="914400" rtl="0" algn="l">
              <a:lnSpc>
                <a:spcPct val="100000"/>
              </a:lnSpc>
              <a:spcBef>
                <a:spcPts val="400"/>
              </a:spcBef>
              <a:spcAft>
                <a:spcPts val="0"/>
              </a:spcAft>
              <a:buSzPts val="2000"/>
              <a:buChar char="–"/>
            </a:pPr>
            <a:r>
              <a:rPr lang="en-US"/>
              <a:t>NSRS usage covered in Geographic Information Framework Data Content Standard, Part 4: Geodetic Control</a:t>
            </a:r>
            <a:endParaRPr/>
          </a:p>
          <a:p>
            <a:pPr indent="-381000" lvl="0" marL="457200" rtl="0" algn="l">
              <a:lnSpc>
                <a:spcPct val="100000"/>
              </a:lnSpc>
              <a:spcBef>
                <a:spcPts val="480"/>
              </a:spcBef>
              <a:spcAft>
                <a:spcPts val="0"/>
              </a:spcAft>
              <a:buClr>
                <a:schemeClr val="dk1"/>
              </a:buClr>
              <a:buSzPts val="2400"/>
              <a:buChar char="•"/>
            </a:pPr>
            <a:r>
              <a:rPr lang="en-US"/>
              <a:t>FGCS Bluebook (1994)</a:t>
            </a:r>
            <a:endParaRPr/>
          </a:p>
          <a:p>
            <a:pPr indent="-355600" lvl="1" marL="914400" rtl="0" algn="l">
              <a:lnSpc>
                <a:spcPct val="100000"/>
              </a:lnSpc>
              <a:spcBef>
                <a:spcPts val="400"/>
              </a:spcBef>
              <a:spcAft>
                <a:spcPts val="0"/>
              </a:spcAft>
              <a:buSzPts val="2000"/>
              <a:buChar char="–"/>
            </a:pPr>
            <a:r>
              <a:rPr lang="en-US"/>
              <a:t>Standard method for geodetic data</a:t>
            </a:r>
            <a:endParaRPr/>
          </a:p>
          <a:p>
            <a:pPr indent="-355600" lvl="1" marL="914400" rtl="0" algn="l">
              <a:lnSpc>
                <a:spcPct val="100000"/>
              </a:lnSpc>
              <a:spcBef>
                <a:spcPts val="400"/>
              </a:spcBef>
              <a:spcAft>
                <a:spcPts val="0"/>
              </a:spcAft>
              <a:buSzPts val="2000"/>
              <a:buChar char="–"/>
            </a:pPr>
            <a:r>
              <a:rPr lang="en-US"/>
              <a:t>User guide specifies all critical elements and files required for preparing and submitting geodetic data to NGSIDB to become part of the NSRS.</a:t>
            </a:r>
            <a:endParaRPr sz="800"/>
          </a:p>
          <a:p>
            <a:pPr indent="-381000" lvl="0" marL="457200" rtl="0" algn="l">
              <a:lnSpc>
                <a:spcPct val="100000"/>
              </a:lnSpc>
              <a:spcBef>
                <a:spcPts val="480"/>
              </a:spcBef>
              <a:spcAft>
                <a:spcPts val="0"/>
              </a:spcAft>
              <a:buClr>
                <a:schemeClr val="dk1"/>
              </a:buClr>
              <a:buSzPts val="2400"/>
              <a:buChar char="•"/>
            </a:pPr>
            <a:r>
              <a:rPr lang="en-US"/>
              <a:t>ISO 19111:2003/07 no dynamic datums</a:t>
            </a:r>
            <a:endParaRPr/>
          </a:p>
        </p:txBody>
      </p:sp>
      <p:sp>
        <p:nvSpPr>
          <p:cNvPr id="154" name="Google Shape;154;p24"/>
          <p:cNvSpPr txBox="1"/>
          <p:nvPr>
            <p:ph idx="3" type="body"/>
          </p:nvPr>
        </p:nvSpPr>
        <p:spPr>
          <a:xfrm>
            <a:off x="6193368" y="1535113"/>
            <a:ext cx="5389033" cy="639762"/>
          </a:xfrm>
          <a:prstGeom prst="rect">
            <a:avLst/>
          </a:prstGeom>
          <a:noFill/>
          <a:ln>
            <a:noFill/>
          </a:ln>
        </p:spPr>
        <p:txBody>
          <a:bodyPr anchorCtr="0" anchor="b" bIns="45700" lIns="91425" spcFirstLastPara="1" rIns="91425" wrap="square" tIns="45700">
            <a:noAutofit/>
          </a:bodyPr>
          <a:lstStyle/>
          <a:p>
            <a:pPr indent="-228600" lvl="0" marL="457200" rtl="0" algn="l">
              <a:lnSpc>
                <a:spcPct val="100000"/>
              </a:lnSpc>
              <a:spcBef>
                <a:spcPts val="480"/>
              </a:spcBef>
              <a:spcAft>
                <a:spcPts val="0"/>
              </a:spcAft>
              <a:buClr>
                <a:schemeClr val="dk1"/>
              </a:buClr>
              <a:buSzPts val="2400"/>
              <a:buNone/>
            </a:pPr>
            <a:r>
              <a:rPr lang="en-US"/>
              <a:t>Modernized NSRS</a:t>
            </a:r>
            <a:endParaRPr/>
          </a:p>
        </p:txBody>
      </p:sp>
      <p:sp>
        <p:nvSpPr>
          <p:cNvPr id="155" name="Google Shape;155;p24"/>
          <p:cNvSpPr txBox="1"/>
          <p:nvPr>
            <p:ph idx="4" type="body"/>
          </p:nvPr>
        </p:nvSpPr>
        <p:spPr>
          <a:xfrm>
            <a:off x="6101007" y="2174875"/>
            <a:ext cx="5998633" cy="3951288"/>
          </a:xfrm>
          <a:prstGeom prst="rect">
            <a:avLst/>
          </a:prstGeom>
          <a:noFill/>
          <a:ln>
            <a:noFill/>
          </a:ln>
        </p:spPr>
        <p:txBody>
          <a:bodyPr anchorCtr="0" anchor="t" bIns="45700" lIns="91425" spcFirstLastPara="1" rIns="91425" wrap="square" tIns="45700">
            <a:noAutofit/>
          </a:bodyPr>
          <a:lstStyle/>
          <a:p>
            <a:pPr indent="-381000" lvl="0" marL="457200" rtl="0" algn="l">
              <a:lnSpc>
                <a:spcPct val="100000"/>
              </a:lnSpc>
              <a:spcBef>
                <a:spcPts val="480"/>
              </a:spcBef>
              <a:spcAft>
                <a:spcPts val="0"/>
              </a:spcAft>
              <a:buClr>
                <a:schemeClr val="dk1"/>
              </a:buClr>
              <a:buSzPts val="2400"/>
              <a:buChar char="•"/>
            </a:pPr>
            <a:r>
              <a:rPr lang="en-US"/>
              <a:t>GDA passage in 2018</a:t>
            </a:r>
            <a:endParaRPr/>
          </a:p>
          <a:p>
            <a:pPr indent="-355600" lvl="1" marL="914400" rtl="0" algn="l">
              <a:lnSpc>
                <a:spcPct val="100000"/>
              </a:lnSpc>
              <a:spcBef>
                <a:spcPts val="400"/>
              </a:spcBef>
              <a:spcAft>
                <a:spcPts val="0"/>
              </a:spcAft>
              <a:buSzPts val="2000"/>
              <a:buChar char="–"/>
            </a:pPr>
            <a:r>
              <a:rPr b="1" lang="en-US">
                <a:solidFill>
                  <a:srgbClr val="00B050"/>
                </a:solidFill>
              </a:rPr>
              <a:t>All existing FGDC Standards revoked</a:t>
            </a:r>
            <a:endParaRPr/>
          </a:p>
          <a:p>
            <a:pPr indent="-381000" lvl="0" marL="457200" rtl="0" algn="l">
              <a:lnSpc>
                <a:spcPct val="100000"/>
              </a:lnSpc>
              <a:spcBef>
                <a:spcPts val="480"/>
              </a:spcBef>
              <a:spcAft>
                <a:spcPts val="0"/>
              </a:spcAft>
              <a:buClr>
                <a:schemeClr val="dk1"/>
              </a:buClr>
              <a:buSzPts val="2400"/>
              <a:buChar char="•"/>
            </a:pPr>
            <a:r>
              <a:rPr lang="en-US"/>
              <a:t>ISO 19161-1:2020 - Geodetic References</a:t>
            </a:r>
            <a:endParaRPr/>
          </a:p>
          <a:p>
            <a:pPr indent="-355600" lvl="1" marL="914400" rtl="0" algn="l">
              <a:lnSpc>
                <a:spcPct val="100000"/>
              </a:lnSpc>
              <a:spcBef>
                <a:spcPts val="400"/>
              </a:spcBef>
              <a:spcAft>
                <a:spcPts val="0"/>
              </a:spcAft>
              <a:buSzPts val="2000"/>
              <a:buChar char="–"/>
            </a:pPr>
            <a:r>
              <a:rPr lang="en-US"/>
              <a:t>Part 1: International terrestrial reference system (</a:t>
            </a:r>
            <a:r>
              <a:rPr b="1" lang="en-US">
                <a:solidFill>
                  <a:srgbClr val="0070C0"/>
                </a:solidFill>
              </a:rPr>
              <a:t>ITRS</a:t>
            </a:r>
            <a:r>
              <a:rPr lang="en-US"/>
              <a:t>) =&gt; IERS with IAG support</a:t>
            </a:r>
            <a:endParaRPr/>
          </a:p>
          <a:p>
            <a:pPr indent="-355600" lvl="1" marL="914400" rtl="0" algn="l">
              <a:lnSpc>
                <a:spcPct val="100000"/>
              </a:lnSpc>
              <a:spcBef>
                <a:spcPts val="400"/>
              </a:spcBef>
              <a:spcAft>
                <a:spcPts val="0"/>
              </a:spcAft>
              <a:buSzPts val="2000"/>
              <a:buChar char="–"/>
            </a:pPr>
            <a:r>
              <a:rPr lang="en-US"/>
              <a:t>Global standard for terrestrial reference frames – separate from space-based</a:t>
            </a:r>
            <a:endParaRPr/>
          </a:p>
          <a:p>
            <a:pPr indent="-381000" lvl="0" marL="457200" rtl="0" algn="l">
              <a:lnSpc>
                <a:spcPct val="100000"/>
              </a:lnSpc>
              <a:spcBef>
                <a:spcPts val="480"/>
              </a:spcBef>
              <a:spcAft>
                <a:spcPts val="0"/>
              </a:spcAft>
              <a:buClr>
                <a:schemeClr val="dk1"/>
              </a:buClr>
              <a:buSzPts val="2400"/>
              <a:buChar char="•"/>
            </a:pPr>
            <a:r>
              <a:rPr lang="en-US"/>
              <a:t>ISO 19111:2019/</a:t>
            </a:r>
            <a:r>
              <a:rPr lang="en-US">
                <a:solidFill>
                  <a:srgbClr val="FF0000"/>
                </a:solidFill>
              </a:rPr>
              <a:t>?</a:t>
            </a:r>
            <a:r>
              <a:rPr lang="en-US"/>
              <a:t> Dynamic frames</a:t>
            </a:r>
            <a:endParaRPr/>
          </a:p>
          <a:p>
            <a:pPr indent="-381000" lvl="0" marL="457200" rtl="0" algn="l">
              <a:lnSpc>
                <a:spcPct val="100000"/>
              </a:lnSpc>
              <a:spcBef>
                <a:spcPts val="480"/>
              </a:spcBef>
              <a:spcAft>
                <a:spcPts val="0"/>
              </a:spcAft>
              <a:buClr>
                <a:schemeClr val="dk1"/>
              </a:buClr>
              <a:buSzPts val="2400"/>
              <a:buChar char="•"/>
            </a:pPr>
            <a:r>
              <a:rPr lang="en-US"/>
              <a:t>ISO 19135:2015/</a:t>
            </a:r>
            <a:r>
              <a:rPr lang="en-US">
                <a:solidFill>
                  <a:srgbClr val="FF0000"/>
                </a:solidFill>
              </a:rPr>
              <a:t>?</a:t>
            </a:r>
            <a:r>
              <a:rPr lang="en-US"/>
              <a:t> – Procedures for item registration — Part 1: Fundamentals</a:t>
            </a:r>
            <a:endParaRPr/>
          </a:p>
          <a:p>
            <a:pPr indent="-381000" lvl="0" marL="457200" rtl="0" algn="l">
              <a:lnSpc>
                <a:spcPct val="100000"/>
              </a:lnSpc>
              <a:spcBef>
                <a:spcPts val="480"/>
              </a:spcBef>
              <a:spcAft>
                <a:spcPts val="0"/>
              </a:spcAft>
              <a:buClr>
                <a:schemeClr val="dk1"/>
              </a:buClr>
              <a:buSzPts val="2400"/>
              <a:buChar char="•"/>
            </a:pPr>
            <a:r>
              <a:rPr lang="en-US"/>
              <a:t>Ensuring Interoperability of geospatial data</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7"/>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The Geodetic Measurement System =&gt; ITRS</a:t>
            </a:r>
            <a:endParaRPr/>
          </a:p>
        </p:txBody>
      </p:sp>
      <p:grpSp>
        <p:nvGrpSpPr>
          <p:cNvPr id="161" name="Google Shape;161;p7"/>
          <p:cNvGrpSpPr/>
          <p:nvPr/>
        </p:nvGrpSpPr>
        <p:grpSpPr>
          <a:xfrm>
            <a:off x="3492722" y="1095256"/>
            <a:ext cx="8089678" cy="5333760"/>
            <a:chOff x="2256999" y="1095256"/>
            <a:chExt cx="8089678" cy="5333760"/>
          </a:xfrm>
        </p:grpSpPr>
        <p:sp>
          <p:nvSpPr>
            <p:cNvPr id="162" name="Google Shape;162;p7"/>
            <p:cNvSpPr/>
            <p:nvPr/>
          </p:nvSpPr>
          <p:spPr>
            <a:xfrm>
              <a:off x="2265470" y="3027765"/>
              <a:ext cx="6455508" cy="2334503"/>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63" name="Google Shape;163;p7"/>
            <p:cNvSpPr/>
            <p:nvPr/>
          </p:nvSpPr>
          <p:spPr>
            <a:xfrm>
              <a:off x="2265470" y="1095256"/>
              <a:ext cx="6455508" cy="1932509"/>
            </a:xfrm>
            <a:prstGeom prst="rect">
              <a:avLst/>
            </a:prstGeom>
            <a:gradFill>
              <a:gsLst>
                <a:gs pos="0">
                  <a:srgbClr val="FFA09D"/>
                </a:gs>
                <a:gs pos="35000">
                  <a:srgbClr val="FFBCBC"/>
                </a:gs>
                <a:gs pos="100000">
                  <a:srgbClr val="FFE2E2"/>
                </a:gs>
              </a:gsLst>
              <a:lin ang="16200000" scaled="0"/>
            </a:gradFill>
            <a:ln cap="flat" cmpd="sng" w="9525">
              <a:solidFill>
                <a:srgbClr val="BD4B48"/>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rial"/>
                <a:buNone/>
              </a:pPr>
              <a:r>
                <a:t/>
              </a:r>
              <a:endParaRPr b="0" i="0" sz="1800" u="none" cap="none" strike="noStrike">
                <a:solidFill>
                  <a:srgbClr val="000000"/>
                </a:solidFill>
                <a:latin typeface="Calibri"/>
                <a:ea typeface="Calibri"/>
                <a:cs typeface="Calibri"/>
                <a:sym typeface="Calibri"/>
              </a:endParaRPr>
            </a:p>
          </p:txBody>
        </p:sp>
        <p:sp>
          <p:nvSpPr>
            <p:cNvPr id="164" name="Google Shape;164;p7"/>
            <p:cNvSpPr txBox="1"/>
            <p:nvPr/>
          </p:nvSpPr>
          <p:spPr>
            <a:xfrm>
              <a:off x="4106442" y="1156558"/>
              <a:ext cx="4389191" cy="738664"/>
            </a:xfrm>
            <a:prstGeom prst="rect">
              <a:avLst/>
            </a:prstGeom>
            <a:noFill/>
            <a:ln cap="flat" cmpd="sng" w="19050">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1" i="0" lang="en-US" sz="1400" u="none" cap="none" strike="noStrike">
                  <a:solidFill>
                    <a:srgbClr val="000000"/>
                  </a:solidFill>
                  <a:latin typeface="Calibri"/>
                  <a:ea typeface="Calibri"/>
                  <a:cs typeface="Calibri"/>
                  <a:sym typeface="Calibri"/>
                </a:rPr>
                <a:t>Very Long Baseline Interferometry (VLBI)</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Calibri"/>
                  <a:ea typeface="Calibri"/>
                  <a:cs typeface="Calibri"/>
                  <a:sym typeface="Calibri"/>
                </a:rPr>
                <a:t>Orientation of ITRF with respect to ICRF</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Calibri"/>
                  <a:ea typeface="Calibri"/>
                  <a:cs typeface="Calibri"/>
                  <a:sym typeface="Calibri"/>
                </a:rPr>
                <a:t>ITRF Scale</a:t>
              </a:r>
              <a:endParaRPr b="0" i="0" sz="1400" u="none" cap="none" strike="noStrike">
                <a:solidFill>
                  <a:srgbClr val="000000"/>
                </a:solidFill>
                <a:latin typeface="Arial"/>
                <a:ea typeface="Arial"/>
                <a:cs typeface="Arial"/>
                <a:sym typeface="Arial"/>
              </a:endParaRPr>
            </a:p>
          </p:txBody>
        </p:sp>
        <p:sp>
          <p:nvSpPr>
            <p:cNvPr id="165" name="Google Shape;165;p7"/>
            <p:cNvSpPr txBox="1"/>
            <p:nvPr/>
          </p:nvSpPr>
          <p:spPr>
            <a:xfrm>
              <a:off x="4106442" y="1990039"/>
              <a:ext cx="4389191" cy="954107"/>
            </a:xfrm>
            <a:prstGeom prst="rect">
              <a:avLst/>
            </a:prstGeom>
            <a:noFill/>
            <a:ln cap="flat" cmpd="sng" w="19050">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1" i="0" lang="en-US" sz="1400" u="none" cap="none" strike="noStrike">
                  <a:solidFill>
                    <a:srgbClr val="000000"/>
                  </a:solidFill>
                  <a:latin typeface="Calibri"/>
                  <a:ea typeface="Calibri"/>
                  <a:cs typeface="Calibri"/>
                  <a:sym typeface="Calibri"/>
                </a:rPr>
                <a:t>Satellite Laser Ranging (SLR)</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Calibri"/>
                  <a:ea typeface="Calibri"/>
                  <a:cs typeface="Calibri"/>
                  <a:sym typeface="Calibri"/>
                </a:rPr>
                <a:t>Origin of ITRF (Earth’s CM)</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Calibri"/>
                  <a:ea typeface="Calibri"/>
                  <a:cs typeface="Calibri"/>
                  <a:sym typeface="Calibri"/>
                </a:rPr>
                <a:t>ITRF Scale</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Calibri"/>
                  <a:ea typeface="Calibri"/>
                  <a:cs typeface="Calibri"/>
                  <a:sym typeface="Calibri"/>
                </a:rPr>
                <a:t>Position spacecraft in ITRF (“Orbits”)</a:t>
              </a:r>
              <a:endParaRPr b="0" i="0" sz="1400" u="none" cap="none" strike="noStrike">
                <a:solidFill>
                  <a:srgbClr val="000000"/>
                </a:solidFill>
                <a:latin typeface="Arial"/>
                <a:ea typeface="Arial"/>
                <a:cs typeface="Arial"/>
                <a:sym typeface="Arial"/>
              </a:endParaRPr>
            </a:p>
          </p:txBody>
        </p:sp>
        <p:sp>
          <p:nvSpPr>
            <p:cNvPr id="166" name="Google Shape;166;p7"/>
            <p:cNvSpPr txBox="1"/>
            <p:nvPr/>
          </p:nvSpPr>
          <p:spPr>
            <a:xfrm>
              <a:off x="4106442" y="3059025"/>
              <a:ext cx="4389191" cy="1169551"/>
            </a:xfrm>
            <a:prstGeom prst="rect">
              <a:avLst/>
            </a:prstGeom>
            <a:noFill/>
            <a:ln cap="flat" cmpd="sng" w="19050">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1" i="0" lang="en-US" sz="1400" u="none" cap="none" strike="noStrike">
                  <a:solidFill>
                    <a:srgbClr val="000000"/>
                  </a:solidFill>
                  <a:latin typeface="Calibri"/>
                  <a:ea typeface="Calibri"/>
                  <a:cs typeface="Calibri"/>
                  <a:sym typeface="Calibri"/>
                </a:rPr>
                <a:t>Global Navigation Satellite System (GNSS)</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Calibri"/>
                  <a:ea typeface="Calibri"/>
                  <a:cs typeface="Calibri"/>
                  <a:sym typeface="Calibri"/>
                </a:rPr>
                <a:t>Precise monitoring of Polar Motion and Rotation Rate</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Calibri"/>
                  <a:ea typeface="Calibri"/>
                  <a:cs typeface="Calibri"/>
                  <a:sym typeface="Calibri"/>
                </a:rPr>
                <a:t>Position spacecraft in ITRF (“Orbits”)</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Calibri"/>
                  <a:ea typeface="Calibri"/>
                  <a:cs typeface="Calibri"/>
                  <a:sym typeface="Calibri"/>
                </a:rPr>
                <a:t>Position instruments on Land and Sea (Tide Gauges and Buoys, Geodetic Instruments)</a:t>
              </a:r>
              <a:endParaRPr b="0" i="0" sz="1400" u="none" cap="none" strike="noStrike">
                <a:solidFill>
                  <a:srgbClr val="000000"/>
                </a:solidFill>
                <a:latin typeface="Arial"/>
                <a:ea typeface="Arial"/>
                <a:cs typeface="Arial"/>
                <a:sym typeface="Arial"/>
              </a:endParaRPr>
            </a:p>
          </p:txBody>
        </p:sp>
        <p:sp>
          <p:nvSpPr>
            <p:cNvPr id="167" name="Google Shape;167;p7"/>
            <p:cNvSpPr txBox="1"/>
            <p:nvPr/>
          </p:nvSpPr>
          <p:spPr>
            <a:xfrm>
              <a:off x="4106441" y="4347508"/>
              <a:ext cx="4389190" cy="954107"/>
            </a:xfrm>
            <a:prstGeom prst="rect">
              <a:avLst/>
            </a:prstGeom>
            <a:noFill/>
            <a:ln cap="flat" cmpd="sng" w="19050">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1" i="0" lang="en-US" sz="1400" u="none" cap="none" strike="noStrike">
                  <a:solidFill>
                    <a:srgbClr val="000000"/>
                  </a:solidFill>
                  <a:latin typeface="Calibri"/>
                  <a:ea typeface="Calibri"/>
                  <a:cs typeface="Calibri"/>
                  <a:sym typeface="Calibri"/>
                </a:rPr>
                <a:t>DORIS</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Calibri"/>
                  <a:ea typeface="Calibri"/>
                  <a:cs typeface="Calibri"/>
                  <a:sym typeface="Calibri"/>
                </a:rPr>
                <a:t>Position spacecraft in ITRF (“Orbits”)</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Calibri"/>
                  <a:ea typeface="Calibri"/>
                  <a:cs typeface="Calibri"/>
                  <a:sym typeface="Calibri"/>
                </a:rPr>
                <a:t>Enhances global distribution of ITRF Station positions and velocities</a:t>
              </a:r>
              <a:endParaRPr b="0" i="0" sz="1400" u="none" cap="none" strike="noStrike">
                <a:solidFill>
                  <a:srgbClr val="000000"/>
                </a:solidFill>
                <a:latin typeface="Arial"/>
                <a:ea typeface="Arial"/>
                <a:cs typeface="Arial"/>
                <a:sym typeface="Arial"/>
              </a:endParaRPr>
            </a:p>
          </p:txBody>
        </p:sp>
        <p:sp>
          <p:nvSpPr>
            <p:cNvPr id="168" name="Google Shape;168;p7"/>
            <p:cNvSpPr txBox="1"/>
            <p:nvPr/>
          </p:nvSpPr>
          <p:spPr>
            <a:xfrm>
              <a:off x="5193254" y="5947044"/>
              <a:ext cx="2482601" cy="307777"/>
            </a:xfrm>
            <a:prstGeom prst="rect">
              <a:avLst/>
            </a:prstGeom>
            <a:noFill/>
            <a:ln cap="flat" cmpd="sng" w="9525">
              <a:solidFill>
                <a:schemeClr val="accent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1" i="0" lang="en-US" sz="1400" u="none" cap="none" strike="noStrike">
                  <a:solidFill>
                    <a:srgbClr val="000000"/>
                  </a:solidFill>
                  <a:latin typeface="Calibri"/>
                  <a:ea typeface="Calibri"/>
                  <a:cs typeface="Calibri"/>
                  <a:sym typeface="Calibri"/>
                </a:rPr>
                <a:t>Origin, Scale, Orientation</a:t>
              </a:r>
              <a:endParaRPr b="0" i="0" sz="1400" u="none" cap="none" strike="noStrike">
                <a:solidFill>
                  <a:srgbClr val="000000"/>
                </a:solidFill>
                <a:latin typeface="Calibri"/>
                <a:ea typeface="Calibri"/>
                <a:cs typeface="Calibri"/>
                <a:sym typeface="Calibri"/>
              </a:endParaRPr>
            </a:p>
          </p:txBody>
        </p:sp>
        <p:sp>
          <p:nvSpPr>
            <p:cNvPr id="169" name="Google Shape;169;p7"/>
            <p:cNvSpPr/>
            <p:nvPr/>
          </p:nvSpPr>
          <p:spPr>
            <a:xfrm>
              <a:off x="6236300" y="5301614"/>
              <a:ext cx="396510" cy="645429"/>
            </a:xfrm>
            <a:prstGeom prst="downArrow">
              <a:avLst>
                <a:gd fmla="val 50000" name="adj1"/>
                <a:gd fmla="val 50000" name="adj2"/>
              </a:avLst>
            </a:prstGeom>
            <a:gradFill>
              <a:gsLst>
                <a:gs pos="0">
                  <a:srgbClr val="2D5C97"/>
                </a:gs>
                <a:gs pos="80000">
                  <a:srgbClr val="3C7AC5"/>
                </a:gs>
                <a:gs pos="100000">
                  <a:srgbClr val="397BC9"/>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509"/>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170" name="Google Shape;170;p7"/>
            <p:cNvSpPr txBox="1"/>
            <p:nvPr/>
          </p:nvSpPr>
          <p:spPr>
            <a:xfrm>
              <a:off x="4711843" y="5444763"/>
              <a:ext cx="139814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Fully Define ITRF</a:t>
              </a:r>
              <a:endParaRPr b="0" i="0" sz="1400" u="none" cap="none" strike="noStrike">
                <a:solidFill>
                  <a:srgbClr val="000000"/>
                </a:solidFill>
                <a:latin typeface="Arial"/>
                <a:ea typeface="Arial"/>
                <a:cs typeface="Arial"/>
                <a:sym typeface="Arial"/>
              </a:endParaRPr>
            </a:p>
          </p:txBody>
        </p:sp>
        <p:cxnSp>
          <p:nvCxnSpPr>
            <p:cNvPr id="171" name="Google Shape;171;p7"/>
            <p:cNvCxnSpPr/>
            <p:nvPr/>
          </p:nvCxnSpPr>
          <p:spPr>
            <a:xfrm>
              <a:off x="3839404" y="1525890"/>
              <a:ext cx="8092" cy="2117910"/>
            </a:xfrm>
            <a:prstGeom prst="straightConnector1">
              <a:avLst/>
            </a:prstGeom>
            <a:noFill/>
            <a:ln cap="flat" cmpd="sng" w="25400">
              <a:solidFill>
                <a:schemeClr val="accent1"/>
              </a:solidFill>
              <a:prstDash val="solid"/>
              <a:round/>
              <a:headEnd len="sm" w="sm" type="none"/>
              <a:tailEnd len="sm" w="sm" type="none"/>
            </a:ln>
            <a:effectLst>
              <a:outerShdw blurRad="40000" rotWithShape="0" dir="5400000" dist="20000">
                <a:srgbClr val="000000">
                  <a:alpha val="37254"/>
                </a:srgbClr>
              </a:outerShdw>
            </a:effectLst>
          </p:spPr>
        </p:cxnSp>
        <p:cxnSp>
          <p:nvCxnSpPr>
            <p:cNvPr id="172" name="Google Shape;172;p7"/>
            <p:cNvCxnSpPr>
              <a:endCxn id="164" idx="1"/>
            </p:cNvCxnSpPr>
            <p:nvPr/>
          </p:nvCxnSpPr>
          <p:spPr>
            <a:xfrm>
              <a:off x="3839442" y="1525890"/>
              <a:ext cx="267000" cy="0"/>
            </a:xfrm>
            <a:prstGeom prst="straightConnector1">
              <a:avLst/>
            </a:prstGeom>
            <a:noFill/>
            <a:ln cap="flat" cmpd="sng" w="25400">
              <a:solidFill>
                <a:schemeClr val="accent1"/>
              </a:solidFill>
              <a:prstDash val="solid"/>
              <a:round/>
              <a:headEnd len="sm" w="sm" type="none"/>
              <a:tailEnd len="sm" w="sm" type="none"/>
            </a:ln>
            <a:effectLst>
              <a:outerShdw blurRad="40000" rotWithShape="0" dir="5400000" dist="20000">
                <a:srgbClr val="000000">
                  <a:alpha val="37254"/>
                </a:srgbClr>
              </a:outerShdw>
            </a:effectLst>
          </p:spPr>
        </p:cxnSp>
        <p:cxnSp>
          <p:nvCxnSpPr>
            <p:cNvPr id="173" name="Google Shape;173;p7"/>
            <p:cNvCxnSpPr>
              <a:endCxn id="165" idx="1"/>
            </p:cNvCxnSpPr>
            <p:nvPr/>
          </p:nvCxnSpPr>
          <p:spPr>
            <a:xfrm>
              <a:off x="3839442" y="2467093"/>
              <a:ext cx="267000" cy="0"/>
            </a:xfrm>
            <a:prstGeom prst="straightConnector1">
              <a:avLst/>
            </a:prstGeom>
            <a:noFill/>
            <a:ln cap="flat" cmpd="sng" w="25400">
              <a:solidFill>
                <a:schemeClr val="accent1"/>
              </a:solidFill>
              <a:prstDash val="solid"/>
              <a:round/>
              <a:headEnd len="sm" w="sm" type="none"/>
              <a:tailEnd len="sm" w="sm" type="none"/>
            </a:ln>
            <a:effectLst>
              <a:outerShdw blurRad="40000" rotWithShape="0" dir="5400000" dist="20000">
                <a:srgbClr val="000000">
                  <a:alpha val="37254"/>
                </a:srgbClr>
              </a:outerShdw>
            </a:effectLst>
          </p:spPr>
        </p:cxnSp>
        <p:cxnSp>
          <p:nvCxnSpPr>
            <p:cNvPr id="174" name="Google Shape;174;p7"/>
            <p:cNvCxnSpPr>
              <a:endCxn id="170" idx="1"/>
            </p:cNvCxnSpPr>
            <p:nvPr/>
          </p:nvCxnSpPr>
          <p:spPr>
            <a:xfrm flipH="1" rot="-5400000">
              <a:off x="3301243" y="4188052"/>
              <a:ext cx="1956900" cy="864300"/>
            </a:xfrm>
            <a:prstGeom prst="bentConnector2">
              <a:avLst/>
            </a:prstGeom>
            <a:noFill/>
            <a:ln cap="flat" cmpd="sng" w="25400">
              <a:solidFill>
                <a:schemeClr val="accent1"/>
              </a:solidFill>
              <a:prstDash val="solid"/>
              <a:round/>
              <a:headEnd len="sm" w="sm" type="none"/>
              <a:tailEnd len="med" w="med" type="stealth"/>
            </a:ln>
            <a:effectLst>
              <a:outerShdw blurRad="40000" rotWithShape="0" dir="5400000" dist="20000">
                <a:srgbClr val="000000">
                  <a:alpha val="37254"/>
                </a:srgbClr>
              </a:outerShdw>
            </a:effectLst>
          </p:spPr>
        </p:cxnSp>
        <p:sp>
          <p:nvSpPr>
            <p:cNvPr id="175" name="Google Shape;175;p7"/>
            <p:cNvSpPr txBox="1"/>
            <p:nvPr/>
          </p:nvSpPr>
          <p:spPr>
            <a:xfrm rot="-5400000">
              <a:off x="7216923" y="3075196"/>
              <a:ext cx="4145056" cy="307777"/>
            </a:xfrm>
            <a:prstGeom prst="rect">
              <a:avLst/>
            </a:prstGeom>
            <a:noFill/>
            <a:ln cap="flat" cmpd="sng" w="9525">
              <a:solidFill>
                <a:schemeClr val="accent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Technique Connectivity (Station Co-Location)</a:t>
              </a:r>
              <a:endParaRPr b="0" i="0" sz="1400" u="none" cap="none" strike="noStrike">
                <a:solidFill>
                  <a:srgbClr val="000000"/>
                </a:solidFill>
                <a:latin typeface="Arial"/>
                <a:ea typeface="Arial"/>
                <a:cs typeface="Arial"/>
                <a:sym typeface="Arial"/>
              </a:endParaRPr>
            </a:p>
          </p:txBody>
        </p:sp>
        <p:cxnSp>
          <p:nvCxnSpPr>
            <p:cNvPr id="176" name="Google Shape;176;p7"/>
            <p:cNvCxnSpPr>
              <a:stCxn id="164" idx="3"/>
            </p:cNvCxnSpPr>
            <p:nvPr/>
          </p:nvCxnSpPr>
          <p:spPr>
            <a:xfrm>
              <a:off x="8495633" y="1525890"/>
              <a:ext cx="639900" cy="0"/>
            </a:xfrm>
            <a:prstGeom prst="straightConnector1">
              <a:avLst/>
            </a:prstGeom>
            <a:noFill/>
            <a:ln cap="flat" cmpd="sng" w="25400">
              <a:solidFill>
                <a:schemeClr val="accent1"/>
              </a:solidFill>
              <a:prstDash val="solid"/>
              <a:round/>
              <a:headEnd len="sm" w="sm" type="none"/>
              <a:tailEnd len="sm" w="sm" type="none"/>
            </a:ln>
            <a:effectLst>
              <a:outerShdw blurRad="40000" rotWithShape="0" dir="5400000" dist="20000">
                <a:srgbClr val="000000">
                  <a:alpha val="37254"/>
                </a:srgbClr>
              </a:outerShdw>
            </a:effectLst>
          </p:spPr>
        </p:cxnSp>
        <p:cxnSp>
          <p:nvCxnSpPr>
            <p:cNvPr id="177" name="Google Shape;177;p7"/>
            <p:cNvCxnSpPr>
              <a:stCxn id="165" idx="3"/>
            </p:cNvCxnSpPr>
            <p:nvPr/>
          </p:nvCxnSpPr>
          <p:spPr>
            <a:xfrm>
              <a:off x="8495633" y="2467093"/>
              <a:ext cx="639900" cy="0"/>
            </a:xfrm>
            <a:prstGeom prst="straightConnector1">
              <a:avLst/>
            </a:prstGeom>
            <a:noFill/>
            <a:ln cap="flat" cmpd="sng" w="25400">
              <a:solidFill>
                <a:schemeClr val="accent1"/>
              </a:solidFill>
              <a:prstDash val="solid"/>
              <a:round/>
              <a:headEnd len="sm" w="sm" type="none"/>
              <a:tailEnd len="sm" w="sm" type="none"/>
            </a:ln>
            <a:effectLst>
              <a:outerShdw blurRad="40000" rotWithShape="0" dir="5400000" dist="20000">
                <a:srgbClr val="000000">
                  <a:alpha val="37254"/>
                </a:srgbClr>
              </a:outerShdw>
            </a:effectLst>
          </p:spPr>
        </p:cxnSp>
        <p:cxnSp>
          <p:nvCxnSpPr>
            <p:cNvPr id="178" name="Google Shape;178;p7"/>
            <p:cNvCxnSpPr>
              <a:stCxn id="166" idx="3"/>
            </p:cNvCxnSpPr>
            <p:nvPr/>
          </p:nvCxnSpPr>
          <p:spPr>
            <a:xfrm flipH="1" rot="10800000">
              <a:off x="8495633" y="3641700"/>
              <a:ext cx="639900" cy="2100"/>
            </a:xfrm>
            <a:prstGeom prst="straightConnector1">
              <a:avLst/>
            </a:prstGeom>
            <a:noFill/>
            <a:ln cap="flat" cmpd="sng" w="25400">
              <a:solidFill>
                <a:schemeClr val="accent1"/>
              </a:solidFill>
              <a:prstDash val="solid"/>
              <a:round/>
              <a:headEnd len="sm" w="sm" type="none"/>
              <a:tailEnd len="sm" w="sm" type="none"/>
            </a:ln>
            <a:effectLst>
              <a:outerShdw blurRad="40000" rotWithShape="0" dir="5400000" dist="20000">
                <a:srgbClr val="000000">
                  <a:alpha val="37254"/>
                </a:srgbClr>
              </a:outerShdw>
            </a:effectLst>
          </p:spPr>
        </p:cxnSp>
        <p:cxnSp>
          <p:nvCxnSpPr>
            <p:cNvPr id="179" name="Google Shape;179;p7"/>
            <p:cNvCxnSpPr>
              <a:stCxn id="167" idx="3"/>
            </p:cNvCxnSpPr>
            <p:nvPr/>
          </p:nvCxnSpPr>
          <p:spPr>
            <a:xfrm>
              <a:off x="8495631" y="4824562"/>
              <a:ext cx="639900" cy="0"/>
            </a:xfrm>
            <a:prstGeom prst="straightConnector1">
              <a:avLst/>
            </a:prstGeom>
            <a:noFill/>
            <a:ln cap="flat" cmpd="sng" w="25400">
              <a:solidFill>
                <a:schemeClr val="accent1"/>
              </a:solidFill>
              <a:prstDash val="solid"/>
              <a:round/>
              <a:headEnd len="sm" w="sm" type="none"/>
              <a:tailEnd len="sm" w="sm" type="none"/>
            </a:ln>
            <a:effectLst>
              <a:outerShdw blurRad="40000" rotWithShape="0" dir="5400000" dist="20000">
                <a:srgbClr val="000000">
                  <a:alpha val="37254"/>
                </a:srgbClr>
              </a:outerShdw>
            </a:effectLst>
          </p:spPr>
        </p:cxnSp>
        <p:cxnSp>
          <p:nvCxnSpPr>
            <p:cNvPr id="180" name="Google Shape;180;p7"/>
            <p:cNvCxnSpPr>
              <a:stCxn id="175" idx="1"/>
              <a:endCxn id="168" idx="3"/>
            </p:cNvCxnSpPr>
            <p:nvPr/>
          </p:nvCxnSpPr>
          <p:spPr>
            <a:xfrm rot="5400000">
              <a:off x="8083001" y="4894363"/>
              <a:ext cx="799200" cy="1613700"/>
            </a:xfrm>
            <a:prstGeom prst="bentConnector2">
              <a:avLst/>
            </a:prstGeom>
            <a:noFill/>
            <a:ln cap="flat" cmpd="sng" w="25400">
              <a:solidFill>
                <a:schemeClr val="accent1"/>
              </a:solidFill>
              <a:prstDash val="solid"/>
              <a:round/>
              <a:headEnd len="sm" w="sm" type="none"/>
              <a:tailEnd len="med" w="med" type="stealth"/>
            </a:ln>
            <a:effectLst>
              <a:outerShdw blurRad="40000" rotWithShape="0" dir="5400000" dist="20000">
                <a:srgbClr val="000000">
                  <a:alpha val="37254"/>
                </a:srgbClr>
              </a:outerShdw>
            </a:effectLst>
          </p:spPr>
        </p:cxnSp>
        <p:sp>
          <p:nvSpPr>
            <p:cNvPr id="181" name="Google Shape;181;p7"/>
            <p:cNvSpPr txBox="1"/>
            <p:nvPr/>
          </p:nvSpPr>
          <p:spPr>
            <a:xfrm>
              <a:off x="7832335" y="5362267"/>
              <a:ext cx="1262358" cy="73866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Calibri"/>
                <a:buNone/>
              </a:pPr>
              <a:r>
                <a:rPr b="0" i="0" lang="en-US" sz="1400" u="none" cap="none" strike="noStrike">
                  <a:solidFill>
                    <a:srgbClr val="000000"/>
                  </a:solidFill>
                  <a:latin typeface="Calibri"/>
                  <a:ea typeface="Calibri"/>
                  <a:cs typeface="Calibri"/>
                  <a:sym typeface="Calibri"/>
                </a:rPr>
                <a:t>VTS: ITRF Performance Improvement</a:t>
              </a:r>
              <a:endParaRPr b="0" i="0" sz="1400" u="none" cap="none" strike="noStrike">
                <a:solidFill>
                  <a:srgbClr val="000000"/>
                </a:solidFill>
                <a:latin typeface="Arial"/>
                <a:ea typeface="Arial"/>
                <a:cs typeface="Arial"/>
                <a:sym typeface="Arial"/>
              </a:endParaRPr>
            </a:p>
          </p:txBody>
        </p:sp>
        <p:pic>
          <p:nvPicPr>
            <p:cNvPr id="182" name="Google Shape;182;p7"/>
            <p:cNvPicPr preferRelativeResize="0"/>
            <p:nvPr/>
          </p:nvPicPr>
          <p:blipFill rotWithShape="1">
            <a:blip r:embed="rId3">
              <a:alphaModFix/>
            </a:blip>
            <a:srcRect b="0" l="0" r="0" t="0"/>
            <a:stretch/>
          </p:blipFill>
          <p:spPr>
            <a:xfrm>
              <a:off x="2716173" y="4319961"/>
              <a:ext cx="518432" cy="1009198"/>
            </a:xfrm>
            <a:prstGeom prst="rect">
              <a:avLst/>
            </a:prstGeom>
            <a:noFill/>
            <a:ln>
              <a:noFill/>
            </a:ln>
          </p:spPr>
        </p:pic>
        <p:pic>
          <p:nvPicPr>
            <p:cNvPr id="183" name="Google Shape;183;p7"/>
            <p:cNvPicPr preferRelativeResize="0"/>
            <p:nvPr/>
          </p:nvPicPr>
          <p:blipFill rotWithShape="1">
            <a:blip r:embed="rId4">
              <a:alphaModFix/>
            </a:blip>
            <a:srcRect b="0" l="0" r="0" t="0"/>
            <a:stretch/>
          </p:blipFill>
          <p:spPr>
            <a:xfrm>
              <a:off x="2518189" y="3144532"/>
              <a:ext cx="914400" cy="998537"/>
            </a:xfrm>
            <a:prstGeom prst="rect">
              <a:avLst/>
            </a:prstGeom>
            <a:noFill/>
            <a:ln>
              <a:noFill/>
            </a:ln>
          </p:spPr>
        </p:pic>
        <p:pic>
          <p:nvPicPr>
            <p:cNvPr id="184" name="Google Shape;184;p7"/>
            <p:cNvPicPr preferRelativeResize="0"/>
            <p:nvPr/>
          </p:nvPicPr>
          <p:blipFill rotWithShape="1">
            <a:blip r:embed="rId5">
              <a:alphaModFix/>
            </a:blip>
            <a:srcRect b="0" l="0" r="0" t="0"/>
            <a:stretch/>
          </p:blipFill>
          <p:spPr>
            <a:xfrm>
              <a:off x="2387292" y="2031026"/>
              <a:ext cx="1176197" cy="872132"/>
            </a:xfrm>
            <a:prstGeom prst="rect">
              <a:avLst/>
            </a:prstGeom>
            <a:noFill/>
            <a:ln>
              <a:noFill/>
            </a:ln>
          </p:spPr>
        </p:pic>
        <p:cxnSp>
          <p:nvCxnSpPr>
            <p:cNvPr id="185" name="Google Shape;185;p7"/>
            <p:cNvCxnSpPr>
              <a:stCxn id="166" idx="1"/>
            </p:cNvCxnSpPr>
            <p:nvPr/>
          </p:nvCxnSpPr>
          <p:spPr>
            <a:xfrm rot="10800000">
              <a:off x="3847542" y="3641700"/>
              <a:ext cx="258900" cy="2100"/>
            </a:xfrm>
            <a:prstGeom prst="straightConnector1">
              <a:avLst/>
            </a:prstGeom>
            <a:noFill/>
            <a:ln cap="flat" cmpd="sng" w="25400">
              <a:solidFill>
                <a:schemeClr val="accent1"/>
              </a:solidFill>
              <a:prstDash val="solid"/>
              <a:round/>
              <a:headEnd len="sm" w="sm" type="none"/>
              <a:tailEnd len="sm" w="sm" type="none"/>
            </a:ln>
            <a:effectLst>
              <a:outerShdw blurRad="40000" rotWithShape="0" dir="5400000" dist="20000">
                <a:srgbClr val="000000">
                  <a:alpha val="37254"/>
                </a:srgbClr>
              </a:outerShdw>
            </a:effectLst>
          </p:spPr>
        </p:cxnSp>
        <p:cxnSp>
          <p:nvCxnSpPr>
            <p:cNvPr id="186" name="Google Shape;186;p7"/>
            <p:cNvCxnSpPr/>
            <p:nvPr/>
          </p:nvCxnSpPr>
          <p:spPr>
            <a:xfrm rot="10800000">
              <a:off x="3847497" y="4824562"/>
              <a:ext cx="258944" cy="2121"/>
            </a:xfrm>
            <a:prstGeom prst="straightConnector1">
              <a:avLst/>
            </a:prstGeom>
            <a:noFill/>
            <a:ln cap="flat" cmpd="sng" w="25400">
              <a:solidFill>
                <a:schemeClr val="accent1"/>
              </a:solidFill>
              <a:prstDash val="solid"/>
              <a:round/>
              <a:headEnd len="sm" w="sm" type="none"/>
              <a:tailEnd len="sm" w="sm" type="none"/>
            </a:ln>
            <a:effectLst>
              <a:outerShdw blurRad="40000" rotWithShape="0" dir="5400000" dist="20000">
                <a:srgbClr val="000000">
                  <a:alpha val="37254"/>
                </a:srgbClr>
              </a:outerShdw>
            </a:effectLst>
          </p:spPr>
        </p:cxnSp>
        <p:sp>
          <p:nvSpPr>
            <p:cNvPr id="187" name="Google Shape;187;p7"/>
            <p:cNvSpPr/>
            <p:nvPr/>
          </p:nvSpPr>
          <p:spPr>
            <a:xfrm>
              <a:off x="2256999" y="5661173"/>
              <a:ext cx="1576115" cy="348391"/>
            </a:xfrm>
            <a:prstGeom prst="rect">
              <a:avLst/>
            </a:prstGeom>
            <a:gradFill>
              <a:gsLst>
                <a:gs pos="0">
                  <a:srgbClr val="FFA09D"/>
                </a:gs>
                <a:gs pos="35000">
                  <a:srgbClr val="FFBCBC"/>
                </a:gs>
                <a:gs pos="100000">
                  <a:srgbClr val="FFE2E2"/>
                </a:gs>
              </a:gsLst>
              <a:lin ang="16200000" scaled="0"/>
            </a:gradFill>
            <a:ln cap="flat" cmpd="sng" w="9525">
              <a:solidFill>
                <a:srgbClr val="BD4B48"/>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Low-Density Global Distribution</a:t>
              </a:r>
              <a:endParaRPr b="0" i="0" sz="1400" u="none" cap="none" strike="noStrike">
                <a:solidFill>
                  <a:srgbClr val="000000"/>
                </a:solidFill>
                <a:latin typeface="Arial"/>
                <a:ea typeface="Arial"/>
                <a:cs typeface="Arial"/>
                <a:sym typeface="Arial"/>
              </a:endParaRPr>
            </a:p>
          </p:txBody>
        </p:sp>
        <p:sp>
          <p:nvSpPr>
            <p:cNvPr id="188" name="Google Shape;188;p7"/>
            <p:cNvSpPr/>
            <p:nvPr/>
          </p:nvSpPr>
          <p:spPr>
            <a:xfrm>
              <a:off x="2271383" y="6080625"/>
              <a:ext cx="1576115" cy="348391"/>
            </a:xfrm>
            <a:prstGeom prst="rect">
              <a:avLst/>
            </a:prstGeom>
            <a:gradFill>
              <a:gsLst>
                <a:gs pos="0">
                  <a:srgbClr val="DAFEA4"/>
                </a:gs>
                <a:gs pos="35000">
                  <a:srgbClr val="E3FEBF"/>
                </a:gs>
                <a:gs pos="100000">
                  <a:srgbClr val="F4FEE6"/>
                </a:gs>
              </a:gsLst>
              <a:lin ang="16200000" scaled="0"/>
            </a:gradFill>
            <a:ln cap="flat" cmpd="sng" w="9525">
              <a:solidFill>
                <a:srgbClr val="97B853"/>
              </a:solidFill>
              <a:prstDash val="solid"/>
              <a:round/>
              <a:headEnd len="sm" w="sm" type="none"/>
              <a:tailEnd len="sm" w="sm" type="none"/>
            </a:ln>
            <a:effectLst>
              <a:outerShdw blurRad="40000" rotWithShape="0" dir="5400000" dist="20000">
                <a:srgbClr val="000000">
                  <a:alpha val="37254"/>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Calibri"/>
                <a:buNone/>
              </a:pPr>
              <a:r>
                <a:rPr b="0" i="0" lang="en-US" sz="1200" u="none" cap="none" strike="noStrike">
                  <a:solidFill>
                    <a:srgbClr val="000000"/>
                  </a:solidFill>
                  <a:latin typeface="Calibri"/>
                  <a:ea typeface="Calibri"/>
                  <a:cs typeface="Calibri"/>
                  <a:sym typeface="Calibri"/>
                </a:rPr>
                <a:t>High-Density Global Distribution</a:t>
              </a:r>
              <a:endParaRPr b="0" i="0" sz="1400" u="none" cap="none" strike="noStrike">
                <a:solidFill>
                  <a:srgbClr val="000000"/>
                </a:solidFill>
                <a:latin typeface="Arial"/>
                <a:ea typeface="Arial"/>
                <a:cs typeface="Arial"/>
                <a:sym typeface="Arial"/>
              </a:endParaRPr>
            </a:p>
          </p:txBody>
        </p:sp>
        <p:pic>
          <p:nvPicPr>
            <p:cNvPr descr="IMG_0393_2.png" id="189" name="Google Shape;189;p7"/>
            <p:cNvPicPr preferRelativeResize="0"/>
            <p:nvPr/>
          </p:nvPicPr>
          <p:blipFill rotWithShape="1">
            <a:blip r:embed="rId6">
              <a:alphaModFix/>
            </a:blip>
            <a:srcRect b="0" l="0" r="0" t="0"/>
            <a:stretch/>
          </p:blipFill>
          <p:spPr>
            <a:xfrm>
              <a:off x="9535855" y="2600186"/>
              <a:ext cx="810822" cy="810822"/>
            </a:xfrm>
            <a:prstGeom prst="rect">
              <a:avLst/>
            </a:prstGeom>
            <a:noFill/>
            <a:ln>
              <a:noFill/>
            </a:ln>
          </p:spPr>
        </p:pic>
        <p:pic>
          <p:nvPicPr>
            <p:cNvPr descr="12-m-2_noGuy.jpg" id="190" name="Google Shape;190;p7"/>
            <p:cNvPicPr preferRelativeResize="0"/>
            <p:nvPr/>
          </p:nvPicPr>
          <p:blipFill rotWithShape="1">
            <a:blip r:embed="rId7">
              <a:alphaModFix/>
            </a:blip>
            <a:srcRect b="0" l="0" r="0" t="0"/>
            <a:stretch/>
          </p:blipFill>
          <p:spPr>
            <a:xfrm>
              <a:off x="2426749" y="1163866"/>
              <a:ext cx="1097280" cy="822960"/>
            </a:xfrm>
            <a:prstGeom prst="rect">
              <a:avLst/>
            </a:prstGeom>
            <a:noFill/>
            <a:ln>
              <a:noFill/>
            </a:ln>
          </p:spPr>
        </p:pic>
      </p:grpSp>
      <p:graphicFrame>
        <p:nvGraphicFramePr>
          <p:cNvPr id="191" name="Google Shape;191;p7"/>
          <p:cNvGraphicFramePr/>
          <p:nvPr/>
        </p:nvGraphicFramePr>
        <p:xfrm>
          <a:off x="304800" y="1125735"/>
          <a:ext cx="3000000" cy="3000000"/>
        </p:xfrm>
        <a:graphic>
          <a:graphicData uri="http://schemas.openxmlformats.org/drawingml/2006/table">
            <a:tbl>
              <a:tblPr bandRow="1" firstRow="1">
                <a:noFill/>
                <a:tableStyleId>{83DCB21F-659C-40A6-89ED-2C3244A8A01C}</a:tableStyleId>
              </a:tblPr>
              <a:tblGrid>
                <a:gridCol w="1390000"/>
                <a:gridCol w="1390000"/>
              </a:tblGrid>
              <a:tr h="71985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CRS</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SYSTEM</a:t>
                      </a:r>
                      <a:endParaRPr sz="1400" u="none" cap="none" strike="noStrike"/>
                    </a:p>
                  </a:txBody>
                  <a:tcPr marT="45725" marB="45725" marR="91450" marL="91450"/>
                </a:tc>
              </a:tr>
              <a:tr h="719850">
                <a:tc>
                  <a:txBody>
                    <a:bodyPr/>
                    <a:lstStyle/>
                    <a:p>
                      <a:pPr indent="0" lvl="0" marL="0" marR="0" rtl="0" algn="l">
                        <a:lnSpc>
                          <a:spcPct val="100000"/>
                        </a:lnSpc>
                        <a:spcBef>
                          <a:spcPts val="0"/>
                        </a:spcBef>
                        <a:spcAft>
                          <a:spcPts val="0"/>
                        </a:spcAft>
                        <a:buClr>
                          <a:srgbClr val="000000"/>
                        </a:buClr>
                        <a:buSzPts val="1800"/>
                        <a:buFont typeface="Arial"/>
                        <a:buNone/>
                      </a:pPr>
                      <a:r>
                        <a:rPr b="1" lang="en-US" sz="1800" u="none" cap="none" strike="noStrike">
                          <a:solidFill>
                            <a:srgbClr val="FF0000"/>
                          </a:solidFill>
                        </a:rPr>
                        <a:t>WGS-84</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b="1" lang="en-US" sz="1800" u="none" cap="none" strike="noStrike">
                          <a:solidFill>
                            <a:srgbClr val="FF0000"/>
                          </a:solidFill>
                        </a:rPr>
                        <a:t>GPS</a:t>
                      </a:r>
                      <a:r>
                        <a:rPr lang="en-US" sz="1800" u="none" cap="none" strike="noStrike"/>
                        <a:t>       (USA)</a:t>
                      </a:r>
                      <a:endParaRPr sz="1400" u="none" cap="none" strike="noStrike"/>
                    </a:p>
                  </a:txBody>
                  <a:tcPr marT="45725" marB="45725" marR="91450" marL="91450"/>
                </a:tc>
              </a:tr>
              <a:tr h="71985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PZ-90</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GLONASS (Russia)</a:t>
                      </a:r>
                      <a:endParaRPr sz="1400" u="none" cap="none" strike="noStrike"/>
                    </a:p>
                  </a:txBody>
                  <a:tcPr marT="45725" marB="45725" marR="91450" marL="91450"/>
                </a:tc>
              </a:tr>
              <a:tr h="71985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BDC</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BeiDou-2 (China)</a:t>
                      </a:r>
                      <a:endParaRPr sz="1400" u="none" cap="none" strike="noStrike"/>
                    </a:p>
                  </a:txBody>
                  <a:tcPr marT="45725" marB="45725" marR="91450" marL="91450"/>
                </a:tc>
              </a:tr>
              <a:tr h="71985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GTRF</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Galileo    (EU)</a:t>
                      </a:r>
                      <a:endParaRPr sz="1400" u="none" cap="none" strike="noStrike"/>
                    </a:p>
                  </a:txBody>
                  <a:tcPr marT="45725" marB="45725" marR="91450" marL="91450"/>
                </a:tc>
              </a:tr>
              <a:tr h="359925">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NavIC/IRNSS (India)</a:t>
                      </a:r>
                      <a:endParaRPr sz="1400" u="none" cap="none" strike="noStrike"/>
                    </a:p>
                  </a:txBody>
                  <a:tcPr marT="45725" marB="45725" marR="91450" marL="91450"/>
                </a:tc>
              </a:tr>
              <a:tr h="3599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JGS</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QZSS   (Japan)</a:t>
                      </a:r>
                      <a:endParaRPr sz="1400" u="none" cap="none" strike="noStrike"/>
                    </a:p>
                  </a:txBody>
                  <a:tcPr marT="45725" marB="45725" marR="91450" marL="91450"/>
                </a:tc>
              </a:tr>
            </a:tbl>
          </a:graphicData>
        </a:graphic>
      </p:graphicFrame>
      <p:sp>
        <p:nvSpPr>
          <p:cNvPr id="192" name="Google Shape;192;p7"/>
          <p:cNvSpPr/>
          <p:nvPr/>
        </p:nvSpPr>
        <p:spPr>
          <a:xfrm rot="10800000">
            <a:off x="3011233" y="3547929"/>
            <a:ext cx="581850" cy="348391"/>
          </a:xfrm>
          <a:prstGeom prst="rightArrow">
            <a:avLst>
              <a:gd fmla="val 50000" name="adj1"/>
              <a:gd fmla="val 50000" name="adj2"/>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93" name="Google Shape;193;p7"/>
          <p:cNvSpPr txBox="1"/>
          <p:nvPr/>
        </p:nvSpPr>
        <p:spPr>
          <a:xfrm>
            <a:off x="6998247" y="6389141"/>
            <a:ext cx="3680816"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1" lang="en-US" sz="1400" u="none" cap="none" strike="noStrike">
                <a:solidFill>
                  <a:srgbClr val="000000"/>
                </a:solidFill>
                <a:latin typeface="Arial"/>
                <a:ea typeface="Arial"/>
                <a:cs typeface="Arial"/>
                <a:sym typeface="Arial"/>
              </a:rPr>
              <a:t>Courtesy Stephen Merkowitz (NASA GSFC)</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pic>
        <p:nvPicPr>
          <p:cNvPr id="198" name="Google Shape;198;p5"/>
          <p:cNvPicPr preferRelativeResize="0"/>
          <p:nvPr/>
        </p:nvPicPr>
        <p:blipFill rotWithShape="1">
          <a:blip r:embed="rId3">
            <a:alphaModFix/>
          </a:blip>
          <a:srcRect b="0" l="0" r="0" t="0"/>
          <a:stretch/>
        </p:blipFill>
        <p:spPr>
          <a:xfrm>
            <a:off x="3276600" y="609600"/>
            <a:ext cx="8361997" cy="6148929"/>
          </a:xfrm>
          <a:prstGeom prst="rect">
            <a:avLst/>
          </a:prstGeom>
          <a:noFill/>
          <a:ln>
            <a:noFill/>
          </a:ln>
        </p:spPr>
      </p:pic>
      <p:pic>
        <p:nvPicPr>
          <p:cNvPr descr="12-layers" id="199" name="Google Shape;199;p5"/>
          <p:cNvPicPr preferRelativeResize="0"/>
          <p:nvPr/>
        </p:nvPicPr>
        <p:blipFill rotWithShape="1">
          <a:blip r:embed="rId4">
            <a:alphaModFix/>
          </a:blip>
          <a:srcRect b="0" l="0" r="0" t="0"/>
          <a:stretch/>
        </p:blipFill>
        <p:spPr>
          <a:xfrm>
            <a:off x="276640" y="905161"/>
            <a:ext cx="2857500" cy="5372101"/>
          </a:xfrm>
          <a:prstGeom prst="rect">
            <a:avLst/>
          </a:prstGeom>
          <a:noFill/>
          <a:ln>
            <a:noFill/>
          </a:ln>
        </p:spPr>
      </p:pic>
      <p:sp>
        <p:nvSpPr>
          <p:cNvPr id="200" name="Google Shape;200;p5"/>
          <p:cNvSpPr txBox="1"/>
          <p:nvPr/>
        </p:nvSpPr>
        <p:spPr>
          <a:xfrm>
            <a:off x="665015" y="609600"/>
            <a:ext cx="1980029"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1800" u="none" cap="none" strike="noStrike">
                <a:solidFill>
                  <a:srgbClr val="002060"/>
                </a:solidFill>
                <a:latin typeface="Arial"/>
                <a:ea typeface="Arial"/>
                <a:cs typeface="Arial"/>
                <a:sym typeface="Arial"/>
              </a:rPr>
              <a:t>GEOPLATFORM</a:t>
            </a:r>
            <a:endParaRPr/>
          </a:p>
        </p:txBody>
      </p:sp>
      <p:sp>
        <p:nvSpPr>
          <p:cNvPr id="201" name="Google Shape;201;p5"/>
          <p:cNvSpPr txBox="1"/>
          <p:nvPr/>
        </p:nvSpPr>
        <p:spPr>
          <a:xfrm>
            <a:off x="9027350" y="794266"/>
            <a:ext cx="2845651" cy="10156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ISO/TC 211/WG 10 </a:t>
            </a:r>
            <a:endParaRPr/>
          </a:p>
          <a:p>
            <a:pPr indent="0" lvl="0" marL="0" marR="0" rtl="0" algn="l">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"Ubiquitous public access"</a:t>
            </a:r>
            <a:endParaRPr/>
          </a:p>
          <a:p>
            <a:pPr indent="0" lvl="0" marL="0" marR="0" rtl="0" algn="l">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Convenorship: KATS</a:t>
            </a:r>
            <a:endParaRPr/>
          </a:p>
          <a:p>
            <a:pPr indent="0" lvl="0" marL="0" marR="0" rtl="0" algn="l">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Convenor: Hong Sang-Ki Professor</a:t>
            </a:r>
            <a:endParaRPr/>
          </a:p>
          <a:p>
            <a:pPr indent="0" lvl="0" marL="0" marR="0" rtl="0" algn="l">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Meeting: Vienna (Austria) 10 May 2022</a:t>
            </a:r>
            <a:endParaRPr/>
          </a:p>
        </p:txBody>
      </p:sp>
      <p:sp>
        <p:nvSpPr>
          <p:cNvPr id="202" name="Google Shape;202;p5"/>
          <p:cNvSpPr txBox="1"/>
          <p:nvPr/>
        </p:nvSpPr>
        <p:spPr>
          <a:xfrm>
            <a:off x="276640" y="6188373"/>
            <a:ext cx="2720617"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F.A.I.R. – Findable, Accessible,</a:t>
            </a:r>
            <a:endParaRPr/>
          </a:p>
          <a:p>
            <a:pPr indent="0" lvl="0" marL="0" marR="0" rtl="0" algn="l">
              <a:lnSpc>
                <a:spcPct val="100000"/>
              </a:lnSpc>
              <a:spcBef>
                <a:spcPts val="0"/>
              </a:spcBef>
              <a:spcAft>
                <a:spcPts val="0"/>
              </a:spcAft>
              <a:buNone/>
            </a:pPr>
            <a:r>
              <a:rPr b="0" i="0" lang="en-US" sz="1400" u="none" cap="none" strike="noStrike">
                <a:solidFill>
                  <a:srgbClr val="000000"/>
                </a:solidFill>
                <a:latin typeface="Arial"/>
                <a:ea typeface="Arial"/>
                <a:cs typeface="Arial"/>
                <a:sym typeface="Arial"/>
              </a:rPr>
              <a:t>           </a:t>
            </a:r>
            <a:r>
              <a:rPr b="1" i="0" lang="en-US" sz="1400" u="none" cap="none" strike="noStrike">
                <a:solidFill>
                  <a:srgbClr val="FF0000"/>
                </a:solidFill>
                <a:highlight>
                  <a:srgbClr val="FFFF00"/>
                </a:highlight>
                <a:latin typeface="Arial"/>
                <a:ea typeface="Arial"/>
                <a:cs typeface="Arial"/>
                <a:sym typeface="Arial"/>
              </a:rPr>
              <a:t>Interoperable</a:t>
            </a:r>
            <a:r>
              <a:rPr b="0" i="0" lang="en-US" sz="1400" u="none" cap="none" strike="noStrike">
                <a:solidFill>
                  <a:srgbClr val="000000"/>
                </a:solidFill>
                <a:latin typeface="Arial"/>
                <a:ea typeface="Arial"/>
                <a:cs typeface="Arial"/>
                <a:sym typeface="Arial"/>
              </a:rPr>
              <a:t>, Reusable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5"/>
          <p:cNvSpPr txBox="1"/>
          <p:nvPr>
            <p:ph type="title"/>
          </p:nvPr>
        </p:nvSpPr>
        <p:spPr>
          <a:xfrm>
            <a:off x="609600" y="274638"/>
            <a:ext cx="10972800" cy="11430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en-US"/>
              <a:t>Closing Thoughts</a:t>
            </a:r>
            <a:endParaRPr/>
          </a:p>
        </p:txBody>
      </p:sp>
      <p:sp>
        <p:nvSpPr>
          <p:cNvPr id="208" name="Google Shape;208;p25"/>
          <p:cNvSpPr txBox="1"/>
          <p:nvPr>
            <p:ph idx="1" type="body"/>
          </p:nvPr>
        </p:nvSpPr>
        <p:spPr>
          <a:xfrm>
            <a:off x="609600" y="1600201"/>
            <a:ext cx="10972800" cy="4525963"/>
          </a:xfrm>
          <a:prstGeom prst="rect">
            <a:avLst/>
          </a:prstGeom>
          <a:noFill/>
          <a:ln>
            <a:noFill/>
          </a:ln>
        </p:spPr>
        <p:txBody>
          <a:bodyPr anchorCtr="0" anchor="t" bIns="45700" lIns="91425" spcFirstLastPara="1" rIns="91425" wrap="square" tIns="45700">
            <a:noAutofit/>
          </a:bodyPr>
          <a:lstStyle/>
          <a:p>
            <a:pPr indent="-342900" lvl="0" marL="457200" rtl="0" algn="l">
              <a:lnSpc>
                <a:spcPct val="100000"/>
              </a:lnSpc>
              <a:spcBef>
                <a:spcPts val="360"/>
              </a:spcBef>
              <a:spcAft>
                <a:spcPts val="0"/>
              </a:spcAft>
              <a:buClr>
                <a:schemeClr val="dk1"/>
              </a:buClr>
              <a:buSzPts val="1800"/>
              <a:buChar char="•"/>
            </a:pPr>
            <a:r>
              <a:rPr lang="en-US"/>
              <a:t>The modernized NSRS will more closely align to the ITRS</a:t>
            </a:r>
            <a:endParaRPr/>
          </a:p>
          <a:p>
            <a:pPr indent="-342900" lvl="1" marL="914400" rtl="0" algn="l">
              <a:lnSpc>
                <a:spcPct val="100000"/>
              </a:lnSpc>
              <a:spcBef>
                <a:spcPts val="360"/>
              </a:spcBef>
              <a:spcAft>
                <a:spcPts val="0"/>
              </a:spcAft>
              <a:buSzPts val="1800"/>
              <a:buChar char="–"/>
            </a:pPr>
            <a:r>
              <a:rPr lang="en-US" sz="2800"/>
              <a:t>2015 UN resolution on Global Geodetic Reference Frame</a:t>
            </a:r>
            <a:endParaRPr/>
          </a:p>
          <a:p>
            <a:pPr indent="-342900" lvl="1" marL="914400" rtl="0" algn="l">
              <a:lnSpc>
                <a:spcPct val="100000"/>
              </a:lnSpc>
              <a:spcBef>
                <a:spcPts val="360"/>
              </a:spcBef>
              <a:spcAft>
                <a:spcPts val="0"/>
              </a:spcAft>
              <a:buSzPts val="1800"/>
              <a:buChar char="–"/>
            </a:pPr>
            <a:r>
              <a:rPr lang="en-US" sz="2800"/>
              <a:t>2023 UN-GGIM-Americas resolution on adoption of SIRGAS/ITRS</a:t>
            </a:r>
            <a:endParaRPr/>
          </a:p>
          <a:p>
            <a:pPr indent="-342900" lvl="1" marL="914400" rtl="0" algn="l">
              <a:lnSpc>
                <a:spcPct val="100000"/>
              </a:lnSpc>
              <a:spcBef>
                <a:spcPts val="360"/>
              </a:spcBef>
              <a:spcAft>
                <a:spcPts val="0"/>
              </a:spcAft>
              <a:buSzPts val="1800"/>
              <a:buChar char="–"/>
            </a:pPr>
            <a:r>
              <a:rPr lang="en-US"/>
              <a:t>The NSRS will be tied regionally to SIRGAS and globally to the ITRS</a:t>
            </a:r>
            <a:endParaRPr/>
          </a:p>
          <a:p>
            <a:pPr indent="-342900" lvl="0" marL="457200" rtl="0" algn="l">
              <a:lnSpc>
                <a:spcPct val="100000"/>
              </a:lnSpc>
              <a:spcBef>
                <a:spcPts val="360"/>
              </a:spcBef>
              <a:spcAft>
                <a:spcPts val="0"/>
              </a:spcAft>
              <a:buClr>
                <a:schemeClr val="dk1"/>
              </a:buClr>
              <a:buSzPts val="1800"/>
              <a:buChar char="•"/>
            </a:pPr>
            <a:r>
              <a:rPr lang="en-US" sz="3200"/>
              <a:t>Support for NSRS visibility in planning </a:t>
            </a:r>
            <a:r>
              <a:rPr lang="en-US"/>
              <a:t>and policy </a:t>
            </a:r>
            <a:r>
              <a:rPr lang="en-US" sz="3200"/>
              <a:t>documents </a:t>
            </a:r>
            <a:endParaRPr/>
          </a:p>
          <a:p>
            <a:pPr indent="-342900" lvl="1" marL="914400" rtl="0" algn="l">
              <a:lnSpc>
                <a:spcPct val="100000"/>
              </a:lnSpc>
              <a:spcBef>
                <a:spcPts val="360"/>
              </a:spcBef>
              <a:spcAft>
                <a:spcPts val="0"/>
              </a:spcAft>
              <a:buSzPts val="1800"/>
              <a:buChar char="–"/>
            </a:pPr>
            <a:r>
              <a:rPr lang="en-US"/>
              <a:t>NSDI Strat./Impl. Plans, OMB Circ. A-16 rev., Agency Strat. Plans </a:t>
            </a:r>
            <a:endParaRPr/>
          </a:p>
          <a:p>
            <a:pPr indent="-342900" lvl="1" marL="914400" rtl="0" algn="l">
              <a:lnSpc>
                <a:spcPct val="100000"/>
              </a:lnSpc>
              <a:spcBef>
                <a:spcPts val="360"/>
              </a:spcBef>
              <a:spcAft>
                <a:spcPts val="0"/>
              </a:spcAft>
              <a:buSzPts val="1800"/>
              <a:buChar char="–"/>
            </a:pPr>
            <a:r>
              <a:rPr lang="en-US"/>
              <a:t>Geodetic Control is not just a NOAA data set – it underpins </a:t>
            </a:r>
            <a:r>
              <a:rPr lang="en-US" u="sng"/>
              <a:t>all</a:t>
            </a:r>
            <a:r>
              <a:rPr lang="en-US"/>
              <a:t> data</a:t>
            </a:r>
            <a:endParaRPr/>
          </a:p>
          <a:p>
            <a:pPr indent="-342900" lvl="0" marL="457200" rtl="0" algn="l">
              <a:lnSpc>
                <a:spcPct val="100000"/>
              </a:lnSpc>
              <a:spcBef>
                <a:spcPts val="360"/>
              </a:spcBef>
              <a:spcAft>
                <a:spcPts val="0"/>
              </a:spcAft>
              <a:buClr>
                <a:schemeClr val="dk1"/>
              </a:buClr>
              <a:buSzPts val="1800"/>
              <a:buChar char="•"/>
            </a:pPr>
            <a:r>
              <a:rPr lang="en-US"/>
              <a:t>Look at your data and think </a:t>
            </a:r>
            <a:r>
              <a:rPr lang="en-US"/>
              <a:t>about</a:t>
            </a:r>
            <a:r>
              <a:rPr lang="en-US"/>
              <a:t> what you’ll need to migrate</a:t>
            </a:r>
            <a:endParaRPr/>
          </a:p>
          <a:p>
            <a:pPr indent="-228600" lvl="0" marL="457200" rtl="0" algn="l">
              <a:lnSpc>
                <a:spcPct val="100000"/>
              </a:lnSpc>
              <a:spcBef>
                <a:spcPts val="360"/>
              </a:spcBef>
              <a:spcAft>
                <a:spcPts val="0"/>
              </a:spcAft>
              <a:buClr>
                <a:schemeClr val="dk1"/>
              </a:buClr>
              <a:buSzPts val="1800"/>
              <a:buNone/>
            </a:pPr>
            <a:r>
              <a:t/>
            </a:r>
            <a:endParaRPr sz="3200"/>
          </a:p>
          <a:p>
            <a:pPr indent="-228600" lvl="0" marL="457200" rtl="0" algn="l">
              <a:lnSpc>
                <a:spcPct val="100000"/>
              </a:lnSpc>
              <a:spcBef>
                <a:spcPts val="360"/>
              </a:spcBef>
              <a:spcAft>
                <a:spcPts val="0"/>
              </a:spcAft>
              <a:buClr>
                <a:schemeClr val="dk1"/>
              </a:buClr>
              <a:buSzPts val="18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2009-10-22T15:32:12Z</dcterms:created>
  <dc:creator>Galen.Scott</dc:creator>
</cp:coreProperties>
</file>