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7568" r:id="rId1"/>
    <p:sldMasterId id="2147487879" r:id="rId2"/>
    <p:sldMasterId id="2147487891" r:id="rId3"/>
  </p:sldMasterIdLst>
  <p:notesMasterIdLst>
    <p:notesMasterId r:id="rId176"/>
  </p:notesMasterIdLst>
  <p:handoutMasterIdLst>
    <p:handoutMasterId r:id="rId177"/>
  </p:handoutMasterIdLst>
  <p:sldIdLst>
    <p:sldId id="362" r:id="rId4"/>
    <p:sldId id="1388" r:id="rId5"/>
    <p:sldId id="1391" r:id="rId6"/>
    <p:sldId id="262" r:id="rId7"/>
    <p:sldId id="995" r:id="rId8"/>
    <p:sldId id="265" r:id="rId9"/>
    <p:sldId id="997" r:id="rId10"/>
    <p:sldId id="996" r:id="rId11"/>
    <p:sldId id="1001" r:id="rId12"/>
    <p:sldId id="1002" r:id="rId13"/>
    <p:sldId id="860" r:id="rId14"/>
    <p:sldId id="876" r:id="rId15"/>
    <p:sldId id="877" r:id="rId16"/>
    <p:sldId id="878" r:id="rId17"/>
    <p:sldId id="879" r:id="rId18"/>
    <p:sldId id="881" r:id="rId19"/>
    <p:sldId id="882" r:id="rId20"/>
    <p:sldId id="267" r:id="rId21"/>
    <p:sldId id="1408" r:id="rId22"/>
    <p:sldId id="1448" r:id="rId23"/>
    <p:sldId id="1449" r:id="rId24"/>
    <p:sldId id="1443" r:id="rId25"/>
    <p:sldId id="1445" r:id="rId26"/>
    <p:sldId id="1447" r:id="rId27"/>
    <p:sldId id="1453" r:id="rId28"/>
    <p:sldId id="1450" r:id="rId29"/>
    <p:sldId id="1451" r:id="rId30"/>
    <p:sldId id="1452" r:id="rId31"/>
    <p:sldId id="1454" r:id="rId32"/>
    <p:sldId id="1456" r:id="rId33"/>
    <p:sldId id="1471" r:id="rId34"/>
    <p:sldId id="1561" r:id="rId35"/>
    <p:sldId id="1500" r:id="rId36"/>
    <p:sldId id="1497" r:id="rId37"/>
    <p:sldId id="1482" r:id="rId38"/>
    <p:sldId id="1476" r:id="rId39"/>
    <p:sldId id="1477" r:id="rId40"/>
    <p:sldId id="1475" r:id="rId41"/>
    <p:sldId id="1501" r:id="rId42"/>
    <p:sldId id="1495" r:id="rId43"/>
    <p:sldId id="1496" r:id="rId44"/>
    <p:sldId id="1503" r:id="rId45"/>
    <p:sldId id="1504" r:id="rId46"/>
    <p:sldId id="1487" r:id="rId47"/>
    <p:sldId id="1473" r:id="rId48"/>
    <p:sldId id="1505" r:id="rId49"/>
    <p:sldId id="1565" r:id="rId50"/>
    <p:sldId id="1488" r:id="rId51"/>
    <p:sldId id="1492" r:id="rId52"/>
    <p:sldId id="1491" r:id="rId53"/>
    <p:sldId id="1494" r:id="rId54"/>
    <p:sldId id="1507" r:id="rId55"/>
    <p:sldId id="1508" r:id="rId56"/>
    <p:sldId id="1509" r:id="rId57"/>
    <p:sldId id="1510" r:id="rId58"/>
    <p:sldId id="1511" r:id="rId59"/>
    <p:sldId id="1512" r:id="rId60"/>
    <p:sldId id="1513" r:id="rId61"/>
    <p:sldId id="1514" r:id="rId62"/>
    <p:sldId id="1515" r:id="rId63"/>
    <p:sldId id="1516" r:id="rId64"/>
    <p:sldId id="1517" r:id="rId65"/>
    <p:sldId id="1518" r:id="rId66"/>
    <p:sldId id="1519" r:id="rId67"/>
    <p:sldId id="1521" r:id="rId68"/>
    <p:sldId id="1522" r:id="rId69"/>
    <p:sldId id="1523" r:id="rId70"/>
    <p:sldId id="1524" r:id="rId71"/>
    <p:sldId id="1525" r:id="rId72"/>
    <p:sldId id="1526" r:id="rId73"/>
    <p:sldId id="1527" r:id="rId74"/>
    <p:sldId id="1528" r:id="rId75"/>
    <p:sldId id="1529" r:id="rId76"/>
    <p:sldId id="1530" r:id="rId77"/>
    <p:sldId id="1531" r:id="rId78"/>
    <p:sldId id="1533" r:id="rId79"/>
    <p:sldId id="1534" r:id="rId80"/>
    <p:sldId id="1535" r:id="rId81"/>
    <p:sldId id="1474" r:id="rId82"/>
    <p:sldId id="1502" r:id="rId83"/>
    <p:sldId id="1499" r:id="rId84"/>
    <p:sldId id="258" r:id="rId85"/>
    <p:sldId id="1536" r:id="rId86"/>
    <p:sldId id="1537" r:id="rId87"/>
    <p:sldId id="1444" r:id="rId88"/>
    <p:sldId id="1538" r:id="rId89"/>
    <p:sldId id="1478" r:id="rId90"/>
    <p:sldId id="1493" r:id="rId91"/>
    <p:sldId id="257" r:id="rId92"/>
    <p:sldId id="1539" r:id="rId93"/>
    <p:sldId id="1540" r:id="rId94"/>
    <p:sldId id="1541" r:id="rId95"/>
    <p:sldId id="1542" r:id="rId96"/>
    <p:sldId id="1543" r:id="rId97"/>
    <p:sldId id="1544" r:id="rId98"/>
    <p:sldId id="1545" r:id="rId99"/>
    <p:sldId id="1546" r:id="rId100"/>
    <p:sldId id="1547" r:id="rId101"/>
    <p:sldId id="1548" r:id="rId102"/>
    <p:sldId id="1549" r:id="rId103"/>
    <p:sldId id="1550" r:id="rId104"/>
    <p:sldId id="1390" r:id="rId105"/>
    <p:sldId id="1551" r:id="rId106"/>
    <p:sldId id="1552" r:id="rId107"/>
    <p:sldId id="1553" r:id="rId108"/>
    <p:sldId id="1554" r:id="rId109"/>
    <p:sldId id="1555" r:id="rId110"/>
    <p:sldId id="1556" r:id="rId111"/>
    <p:sldId id="1557" r:id="rId112"/>
    <p:sldId id="1558" r:id="rId113"/>
    <p:sldId id="1559" r:id="rId114"/>
    <p:sldId id="1560" r:id="rId115"/>
    <p:sldId id="1562" r:id="rId116"/>
    <p:sldId id="1563" r:id="rId117"/>
    <p:sldId id="1564" r:id="rId118"/>
    <p:sldId id="1457" r:id="rId119"/>
    <p:sldId id="1458" r:id="rId120"/>
    <p:sldId id="1455" r:id="rId121"/>
    <p:sldId id="1370" r:id="rId122"/>
    <p:sldId id="1407" r:id="rId123"/>
    <p:sldId id="1378" r:id="rId124"/>
    <p:sldId id="1379" r:id="rId125"/>
    <p:sldId id="1197" r:id="rId126"/>
    <p:sldId id="1422" r:id="rId127"/>
    <p:sldId id="1133" r:id="rId128"/>
    <p:sldId id="1137" r:id="rId129"/>
    <p:sldId id="1380" r:id="rId130"/>
    <p:sldId id="1409" r:id="rId131"/>
    <p:sldId id="1392" r:id="rId132"/>
    <p:sldId id="1393" r:id="rId133"/>
    <p:sldId id="1394" r:id="rId134"/>
    <p:sldId id="1395" r:id="rId135"/>
    <p:sldId id="1396" r:id="rId136"/>
    <p:sldId id="1397" r:id="rId137"/>
    <p:sldId id="1410" r:id="rId138"/>
    <p:sldId id="1398" r:id="rId139"/>
    <p:sldId id="1416" r:id="rId140"/>
    <p:sldId id="1414" r:id="rId141"/>
    <p:sldId id="1415" r:id="rId142"/>
    <p:sldId id="1381" r:id="rId143"/>
    <p:sldId id="1386" r:id="rId144"/>
    <p:sldId id="1417" r:id="rId145"/>
    <p:sldId id="1418" r:id="rId146"/>
    <p:sldId id="1419" r:id="rId147"/>
    <p:sldId id="1420" r:id="rId148"/>
    <p:sldId id="1373" r:id="rId149"/>
    <p:sldId id="1374" r:id="rId150"/>
    <p:sldId id="1427" r:id="rId151"/>
    <p:sldId id="1428" r:id="rId152"/>
    <p:sldId id="1431" r:id="rId153"/>
    <p:sldId id="1424" r:id="rId154"/>
    <p:sldId id="1429" r:id="rId155"/>
    <p:sldId id="1430" r:id="rId156"/>
    <p:sldId id="1432" r:id="rId157"/>
    <p:sldId id="1435" r:id="rId158"/>
    <p:sldId id="1437" r:id="rId159"/>
    <p:sldId id="1436" r:id="rId160"/>
    <p:sldId id="1439" r:id="rId161"/>
    <p:sldId id="1440" r:id="rId162"/>
    <p:sldId id="1385" r:id="rId163"/>
    <p:sldId id="1406" r:id="rId164"/>
    <p:sldId id="1405" r:id="rId165"/>
    <p:sldId id="1441" r:id="rId166"/>
    <p:sldId id="259" r:id="rId167"/>
    <p:sldId id="355" r:id="rId168"/>
    <p:sldId id="443" r:id="rId169"/>
    <p:sldId id="266" r:id="rId170"/>
    <p:sldId id="1371" r:id="rId171"/>
    <p:sldId id="1382" r:id="rId172"/>
    <p:sldId id="1372" r:id="rId173"/>
    <p:sldId id="1383" r:id="rId174"/>
    <p:sldId id="1384" r:id="rId17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10" userDrawn="1">
          <p15:clr>
            <a:srgbClr val="A4A3A4"/>
          </p15:clr>
        </p15:guide>
        <p15:guide id="2" orient="horz" pos="1892" userDrawn="1">
          <p15:clr>
            <a:srgbClr val="A4A3A4"/>
          </p15:clr>
        </p15:guide>
        <p15:guide id="3" orient="horz" pos="2304" userDrawn="1">
          <p15:clr>
            <a:srgbClr val="A4A3A4"/>
          </p15:clr>
        </p15:guide>
        <p15:guide id="4" orient="horz" pos="1709" userDrawn="1">
          <p15:clr>
            <a:srgbClr val="A4A3A4"/>
          </p15:clr>
        </p15:guide>
        <p15:guide id="5" orient="horz" pos="3157" userDrawn="1">
          <p15:clr>
            <a:srgbClr val="A4A3A4"/>
          </p15:clr>
        </p15:guide>
        <p15:guide id="6" orient="horz" pos="4170" userDrawn="1">
          <p15:clr>
            <a:srgbClr val="A4A3A4"/>
          </p15:clr>
        </p15:guide>
        <p15:guide id="7" orient="horz" pos="2886" userDrawn="1">
          <p15:clr>
            <a:srgbClr val="A4A3A4"/>
          </p15:clr>
        </p15:guide>
        <p15:guide id="8" pos="708" userDrawn="1">
          <p15:clr>
            <a:srgbClr val="A4A3A4"/>
          </p15:clr>
        </p15:guide>
        <p15:guide id="9" pos="4464" userDrawn="1">
          <p15:clr>
            <a:srgbClr val="A4A3A4"/>
          </p15:clr>
        </p15:guide>
        <p15:guide id="10" pos="2635" userDrawn="1">
          <p15:clr>
            <a:srgbClr val="A4A3A4"/>
          </p15:clr>
        </p15:guide>
        <p15:guide id="11" pos="556" userDrawn="1">
          <p15:clr>
            <a:srgbClr val="A4A3A4"/>
          </p15:clr>
        </p15:guide>
        <p15:guide id="12" pos="6627" userDrawn="1">
          <p15:clr>
            <a:srgbClr val="A4A3A4"/>
          </p15:clr>
        </p15:guide>
        <p15:guide id="13" pos="1719" userDrawn="1">
          <p15:clr>
            <a:srgbClr val="A4A3A4"/>
          </p15:clr>
        </p15:guide>
        <p15:guide id="14" pos="717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C00000"/>
    <a:srgbClr val="009900"/>
    <a:srgbClr val="008000"/>
    <a:srgbClr val="008080"/>
    <a:srgbClr val="3366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6" autoAdjust="0"/>
    <p:restoredTop sz="71021" autoAdjust="0"/>
  </p:normalViewPr>
  <p:slideViewPr>
    <p:cSldViewPr snapToGrid="0">
      <p:cViewPr varScale="1">
        <p:scale>
          <a:sx n="70" d="100"/>
          <a:sy n="70" d="100"/>
        </p:scale>
        <p:origin x="888" y="53"/>
      </p:cViewPr>
      <p:guideLst>
        <p:guide orient="horz" pos="2110"/>
        <p:guide orient="horz" pos="1892"/>
        <p:guide orient="horz" pos="2304"/>
        <p:guide orient="horz" pos="1709"/>
        <p:guide orient="horz" pos="3157"/>
        <p:guide orient="horz" pos="4170"/>
        <p:guide orient="horz" pos="2886"/>
        <p:guide pos="708"/>
        <p:guide pos="4464"/>
        <p:guide pos="2635"/>
        <p:guide pos="556"/>
        <p:guide pos="6627"/>
        <p:guide pos="1719"/>
        <p:guide pos="7172"/>
      </p:guideLst>
    </p:cSldViewPr>
  </p:slideViewPr>
  <p:outlineViewPr>
    <p:cViewPr>
      <p:scale>
        <a:sx n="33" d="100"/>
        <a:sy n="33" d="100"/>
      </p:scale>
      <p:origin x="0" y="58692"/>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2357" y="86"/>
      </p:cViewPr>
      <p:guideLst>
        <p:guide orient="horz" pos="2928"/>
        <p:guide pos="2208"/>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notesMaster" Target="notesMasters/notesMaster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5774"/>
          </a:xfrm>
          <a:prstGeom prst="rect">
            <a:avLst/>
          </a:prstGeom>
        </p:spPr>
        <p:txBody>
          <a:bodyPr vert="horz" lIns="91418" tIns="45709" rIns="91418" bIns="45709" rtlCol="0"/>
          <a:lstStyle>
            <a:lvl1pPr algn="l">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69592" y="0"/>
            <a:ext cx="3039219" cy="465774"/>
          </a:xfrm>
          <a:prstGeom prst="rect">
            <a:avLst/>
          </a:prstGeom>
        </p:spPr>
        <p:txBody>
          <a:bodyPr vert="horz" wrap="square" lIns="91418" tIns="45709" rIns="91418" bIns="45709"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665BF6DA-DA8C-44E3-A6C0-332C06A682C5}" type="datetimeFigureOut">
              <a:rPr lang="en-US" altLang="en-US"/>
              <a:pPr>
                <a:defRPr/>
              </a:pPr>
              <a:t>3/17/2024</a:t>
            </a:fld>
            <a:endParaRPr lang="en-US" altLang="en-US"/>
          </a:p>
        </p:txBody>
      </p:sp>
      <p:sp>
        <p:nvSpPr>
          <p:cNvPr id="4" name="Footer Placeholder 3"/>
          <p:cNvSpPr>
            <a:spLocks noGrp="1"/>
          </p:cNvSpPr>
          <p:nvPr>
            <p:ph type="ftr" sz="quarter" idx="2"/>
          </p:nvPr>
        </p:nvSpPr>
        <p:spPr>
          <a:xfrm>
            <a:off x="0" y="8829037"/>
            <a:ext cx="3039219" cy="465774"/>
          </a:xfrm>
          <a:prstGeom prst="rect">
            <a:avLst/>
          </a:prstGeom>
        </p:spPr>
        <p:txBody>
          <a:bodyPr vert="horz" lIns="91418" tIns="45709" rIns="91418" bIns="45709" rtlCol="0" anchor="b"/>
          <a:lstStyle>
            <a:lvl1pPr algn="l">
              <a:defRPr sz="1200">
                <a:latin typeface="Gill Sans MT"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69592" y="8829037"/>
            <a:ext cx="3039219" cy="465774"/>
          </a:xfrm>
          <a:prstGeom prst="rect">
            <a:avLst/>
          </a:prstGeom>
        </p:spPr>
        <p:txBody>
          <a:bodyPr vert="horz" wrap="square" lIns="91418" tIns="45709" rIns="91418" bIns="45709"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8F1AEA04-358C-45E1-A861-0E11DAA9CBF5}" type="slidenum">
              <a:rPr lang="en-US" altLang="en-US"/>
              <a:pPr>
                <a:defRPr/>
              </a:pPr>
              <a:t>‹#›</a:t>
            </a:fld>
            <a:endParaRPr lang="en-US" altLang="en-US"/>
          </a:p>
        </p:txBody>
      </p:sp>
    </p:spTree>
    <p:extLst>
      <p:ext uri="{BB962C8B-B14F-4D97-AF65-F5344CB8AC3E}">
        <p14:creationId xmlns:p14="http://schemas.microsoft.com/office/powerpoint/2010/main" val="154808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5774"/>
          </a:xfrm>
          <a:prstGeom prst="rect">
            <a:avLst/>
          </a:prstGeom>
        </p:spPr>
        <p:txBody>
          <a:bodyPr vert="horz" lIns="93137" tIns="46568" rIns="93137" bIns="46568" rtlCol="0"/>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idx="1"/>
          </p:nvPr>
        </p:nvSpPr>
        <p:spPr>
          <a:xfrm>
            <a:off x="3971183" y="0"/>
            <a:ext cx="3037628" cy="465774"/>
          </a:xfrm>
          <a:prstGeom prst="rect">
            <a:avLst/>
          </a:prstGeom>
        </p:spPr>
        <p:txBody>
          <a:bodyPr vert="horz" wrap="square" lIns="93137" tIns="46568" rIns="93137" bIns="46568"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50601C75-92DE-49D3-8A56-637421670EE3}" type="datetimeFigureOut">
              <a:rPr lang="en-US" altLang="en-US"/>
              <a:pPr>
                <a:defRPr/>
              </a:pPr>
              <a:t>3/17/2024</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37" tIns="46568" rIns="93137" bIns="46568" rtlCol="0" anchor="ctr"/>
          <a:lstStyle/>
          <a:p>
            <a:pPr lvl="0"/>
            <a:endParaRPr lang="en-US" noProof="0" dirty="0"/>
          </a:p>
        </p:txBody>
      </p:sp>
      <p:sp>
        <p:nvSpPr>
          <p:cNvPr id="5" name="Notes Placeholder 4"/>
          <p:cNvSpPr>
            <a:spLocks noGrp="1"/>
          </p:cNvSpPr>
          <p:nvPr>
            <p:ph type="body" sz="quarter" idx="3"/>
          </p:nvPr>
        </p:nvSpPr>
        <p:spPr>
          <a:xfrm>
            <a:off x="701359" y="4414519"/>
            <a:ext cx="5607684" cy="4187195"/>
          </a:xfrm>
          <a:prstGeom prst="rect">
            <a:avLst/>
          </a:prstGeom>
        </p:spPr>
        <p:txBody>
          <a:bodyPr vert="horz" lIns="93137" tIns="46568" rIns="93137" bIns="46568"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037"/>
            <a:ext cx="3037628" cy="465774"/>
          </a:xfrm>
          <a:prstGeom prst="rect">
            <a:avLst/>
          </a:prstGeom>
        </p:spPr>
        <p:txBody>
          <a:bodyPr vert="horz" lIns="93137" tIns="46568" rIns="93137" bIns="46568" rtlCol="0" anchor="b"/>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1183" y="8829037"/>
            <a:ext cx="3037628" cy="465774"/>
          </a:xfrm>
          <a:prstGeom prst="rect">
            <a:avLst/>
          </a:prstGeom>
        </p:spPr>
        <p:txBody>
          <a:bodyPr vert="horz" wrap="square" lIns="93137" tIns="46568" rIns="93137" bIns="46568"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0BB61E35-BFDD-405B-89B5-EDCF0FB433D1}" type="slidenum">
              <a:rPr lang="en-US" altLang="en-US"/>
              <a:pPr>
                <a:defRPr/>
              </a:pPr>
              <a:t>‹#›</a:t>
            </a:fld>
            <a:endParaRPr lang="en-US" altLang="en-US"/>
          </a:p>
        </p:txBody>
      </p:sp>
    </p:spTree>
    <p:extLst>
      <p:ext uri="{BB962C8B-B14F-4D97-AF65-F5344CB8AC3E}">
        <p14:creationId xmlns:p14="http://schemas.microsoft.com/office/powerpoint/2010/main" val="3341061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a:t>
            </a:fld>
            <a:endParaRPr lang="en-US" altLang="en-US"/>
          </a:p>
        </p:txBody>
      </p:sp>
    </p:spTree>
    <p:extLst>
      <p:ext uri="{BB962C8B-B14F-4D97-AF65-F5344CB8AC3E}">
        <p14:creationId xmlns:p14="http://schemas.microsoft.com/office/powerpoint/2010/main" val="378990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40</a:t>
            </a:fld>
            <a:endParaRPr lang="en-US" altLang="en-US"/>
          </a:p>
        </p:txBody>
      </p:sp>
    </p:spTree>
    <p:extLst>
      <p:ext uri="{BB962C8B-B14F-4D97-AF65-F5344CB8AC3E}">
        <p14:creationId xmlns:p14="http://schemas.microsoft.com/office/powerpoint/2010/main" val="122515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NATRF2022 =&gt; N/P/C/MATRF2022 plus ITRF2020</a:t>
            </a:r>
          </a:p>
          <a:p>
            <a:r>
              <a:rPr lang="en-US" dirty="0"/>
              <a:t>Where is OPUS-RS?  That remains an open question.  </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50</a:t>
            </a:fld>
            <a:endParaRPr lang="en-US" altLang="en-US"/>
          </a:p>
        </p:txBody>
      </p:sp>
    </p:spTree>
    <p:extLst>
      <p:ext uri="{BB962C8B-B14F-4D97-AF65-F5344CB8AC3E}">
        <p14:creationId xmlns:p14="http://schemas.microsoft.com/office/powerpoint/2010/main" val="34013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NATRF2022 =&gt; N/P/C/MATRF2022 plus ITRF2020</a:t>
            </a:r>
          </a:p>
          <a:p>
            <a:r>
              <a:rPr lang="en-US" dirty="0"/>
              <a:t>Where is OPUS-RS?  That remains an open question.  </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51</a:t>
            </a:fld>
            <a:endParaRPr lang="en-US" altLang="en-US"/>
          </a:p>
        </p:txBody>
      </p:sp>
    </p:spTree>
    <p:extLst>
      <p:ext uri="{BB962C8B-B14F-4D97-AF65-F5344CB8AC3E}">
        <p14:creationId xmlns:p14="http://schemas.microsoft.com/office/powerpoint/2010/main" val="2677096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Official website.  If we were to consider moving it to Official,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72</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Marks from the geometric REC adjustment that have an estimated ellipsoid height, which is combined with GEOID2022 to yield a constrained orthometric height for this adjustment</a:t>
            </a:r>
          </a:p>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80</a:t>
            </a:fld>
            <a:endParaRPr lang="en-US" altLang="en-US"/>
          </a:p>
        </p:txBody>
      </p:sp>
    </p:spTree>
    <p:extLst>
      <p:ext uri="{BB962C8B-B14F-4D97-AF65-F5344CB8AC3E}">
        <p14:creationId xmlns:p14="http://schemas.microsoft.com/office/powerpoint/2010/main" val="152260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occasional products, not yet complete, will be put on Alpha.</a:t>
            </a:r>
          </a:p>
          <a:p>
            <a:r>
              <a:rPr lang="en-US" dirty="0"/>
              <a:t>Nothing will move from Alpha to Beta.  Rather, work will continue on the incomplete product.  When it is ready(complete), the Alpha version will be deleted and the complete version will be loaded onto Beta.</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85</a:t>
            </a:fld>
            <a:endParaRPr lang="en-US" altLang="en-US"/>
          </a:p>
        </p:txBody>
      </p:sp>
    </p:spTree>
    <p:extLst>
      <p:ext uri="{BB962C8B-B14F-4D97-AF65-F5344CB8AC3E}">
        <p14:creationId xmlns:p14="http://schemas.microsoft.com/office/powerpoint/2010/main" val="724318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products will not be released in an incomplete state.  Therefore they will be loaded directly onto Beta.</a:t>
            </a:r>
          </a:p>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86</a:t>
            </a:fld>
            <a:endParaRPr lang="en-US" altLang="en-US"/>
          </a:p>
        </p:txBody>
      </p:sp>
    </p:spTree>
    <p:extLst>
      <p:ext uri="{BB962C8B-B14F-4D97-AF65-F5344CB8AC3E}">
        <p14:creationId xmlns:p14="http://schemas.microsoft.com/office/powerpoint/2010/main" val="1514145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bf8bf2a1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bf8bf2a1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123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102</a:t>
            </a:fld>
            <a:endParaRPr lang="en-US" altLang="en-US"/>
          </a:p>
        </p:txBody>
      </p:sp>
    </p:spTree>
    <p:extLst>
      <p:ext uri="{BB962C8B-B14F-4D97-AF65-F5344CB8AC3E}">
        <p14:creationId xmlns:p14="http://schemas.microsoft.com/office/powerpoint/2010/main" val="416315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Calibri" panose="020F0502020204030204" pitchFamily="34" charset="0"/>
              </a:defRPr>
            </a:lvl1pPr>
            <a:lvl2pPr marL="742950" indent="-284163" defTabSz="930275">
              <a:spcBef>
                <a:spcPct val="30000"/>
              </a:spcBef>
              <a:defRPr sz="1200">
                <a:solidFill>
                  <a:schemeClr val="tx1"/>
                </a:solidFill>
                <a:latin typeface="Calibri" panose="020F0502020204030204" pitchFamily="34" charset="0"/>
              </a:defRPr>
            </a:lvl2pPr>
            <a:lvl3pPr marL="1143000" indent="-227013" defTabSz="930275">
              <a:spcBef>
                <a:spcPct val="30000"/>
              </a:spcBef>
              <a:defRPr sz="1200">
                <a:solidFill>
                  <a:schemeClr val="tx1"/>
                </a:solidFill>
                <a:latin typeface="Calibri" panose="020F0502020204030204" pitchFamily="34" charset="0"/>
              </a:defRPr>
            </a:lvl3pPr>
            <a:lvl4pPr marL="1603375" indent="-227013" defTabSz="930275">
              <a:spcBef>
                <a:spcPct val="30000"/>
              </a:spcBef>
              <a:defRPr sz="1200">
                <a:solidFill>
                  <a:schemeClr val="tx1"/>
                </a:solidFill>
                <a:latin typeface="Calibri" panose="020F0502020204030204" pitchFamily="34" charset="0"/>
              </a:defRPr>
            </a:lvl4pPr>
            <a:lvl5pPr marL="2060575" indent="-227013" defTabSz="930275">
              <a:spcBef>
                <a:spcPct val="30000"/>
              </a:spcBef>
              <a:defRPr sz="1200">
                <a:solidFill>
                  <a:schemeClr val="tx1"/>
                </a:solidFill>
                <a:latin typeface="Calibri" panose="020F0502020204030204" pitchFamily="34" charset="0"/>
              </a:defRPr>
            </a:lvl5pPr>
            <a:lvl6pPr marL="2517775" indent="-227013" defTabSz="930275" eaLnBrk="0" fontAlgn="base" hangingPunct="0">
              <a:spcBef>
                <a:spcPct val="30000"/>
              </a:spcBef>
              <a:spcAft>
                <a:spcPct val="0"/>
              </a:spcAft>
              <a:defRPr sz="1200">
                <a:solidFill>
                  <a:schemeClr val="tx1"/>
                </a:solidFill>
                <a:latin typeface="Calibri" panose="020F0502020204030204" pitchFamily="34" charset="0"/>
              </a:defRPr>
            </a:lvl6pPr>
            <a:lvl7pPr marL="2974975" indent="-227013" defTabSz="930275" eaLnBrk="0" fontAlgn="base" hangingPunct="0">
              <a:spcBef>
                <a:spcPct val="30000"/>
              </a:spcBef>
              <a:spcAft>
                <a:spcPct val="0"/>
              </a:spcAft>
              <a:defRPr sz="1200">
                <a:solidFill>
                  <a:schemeClr val="tx1"/>
                </a:solidFill>
                <a:latin typeface="Calibri" panose="020F0502020204030204" pitchFamily="34" charset="0"/>
              </a:defRPr>
            </a:lvl7pPr>
            <a:lvl8pPr marL="3432175" indent="-227013" defTabSz="930275" eaLnBrk="0" fontAlgn="base" hangingPunct="0">
              <a:spcBef>
                <a:spcPct val="30000"/>
              </a:spcBef>
              <a:spcAft>
                <a:spcPct val="0"/>
              </a:spcAft>
              <a:defRPr sz="1200">
                <a:solidFill>
                  <a:schemeClr val="tx1"/>
                </a:solidFill>
                <a:latin typeface="Calibri" panose="020F0502020204030204" pitchFamily="34" charset="0"/>
              </a:defRPr>
            </a:lvl8pPr>
            <a:lvl9pPr marL="3889375" indent="-227013"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3B62E-C0BC-4A3E-9093-13C4BD783411}" type="slidenum">
              <a:rPr lang="en-US" altLang="en-US" smtClean="0">
                <a:solidFill>
                  <a:srgbClr val="000000"/>
                </a:solidFill>
                <a:latin typeface="Tahoma" panose="020B0604030504040204" pitchFamily="34" charset="0"/>
                <a:ea typeface="MS PGothic" panose="020B0600070205080204" pitchFamily="34" charset="-128"/>
              </a:rPr>
              <a:pPr>
                <a:spcBef>
                  <a:spcPct val="0"/>
                </a:spcBef>
              </a:pPr>
              <a:t>5</a:t>
            </a:fld>
            <a:endParaRPr lang="en-US" altLang="en-US">
              <a:solidFill>
                <a:srgbClr val="000000"/>
              </a:solidFill>
              <a:latin typeface="Tahoma" panose="020B0604030504040204" pitchFamily="34" charset="0"/>
              <a:ea typeface="MS PGothic" panose="020B0600070205080204" pitchFamily="34" charset="-128"/>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Many of these users also sit on the Federal Geodetic</a:t>
            </a:r>
            <a:r>
              <a:rPr lang="en-US" altLang="en-US" baseline="0" dirty="0"/>
              <a:t> Control Subcommittee, so there is a feedback loop between the providers of geodetic control (NGS) and the users of that control.</a:t>
            </a:r>
            <a:endParaRPr lang="en-US" altLang="en-US" dirty="0"/>
          </a:p>
        </p:txBody>
      </p:sp>
    </p:spTree>
    <p:extLst>
      <p:ext uri="{BB962C8B-B14F-4D97-AF65-F5344CB8AC3E}">
        <p14:creationId xmlns:p14="http://schemas.microsoft.com/office/powerpoint/2010/main" val="2663072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site can</a:t>
            </a:r>
            <a:r>
              <a:rPr lang="en-US" baseline="0" dirty="0"/>
              <a:t> contain 1 or more stations.</a:t>
            </a:r>
          </a:p>
          <a:p>
            <a:pPr marL="171450" indent="-171450">
              <a:buFont typeface="Arial" panose="020B0604020202020204" pitchFamily="34" charset="0"/>
              <a:buChar char="•"/>
            </a:pPr>
            <a:r>
              <a:rPr lang="en-US" baseline="0" dirty="0"/>
              <a:t>At a CORS, the “GRP” is the “point” and the “mark” is the permanent, physical part of the CORS which holds the GRP.  The “ARP” is attached to the antenna, which can come and go and is therefore not a permanent part of the station.  Therefore the ARP is not a mark and does not get a PID, despite decades of this terminology.</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114</a:t>
            </a:fld>
            <a:endParaRPr lang="en-US" altLang="en-US"/>
          </a:p>
        </p:txBody>
      </p:sp>
    </p:spTree>
    <p:extLst>
      <p:ext uri="{BB962C8B-B14F-4D97-AF65-F5344CB8AC3E}">
        <p14:creationId xmlns:p14="http://schemas.microsoft.com/office/powerpoint/2010/main" val="3858730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115</a:t>
            </a:fld>
            <a:endParaRPr lang="en-US" altLang="en-US"/>
          </a:p>
        </p:txBody>
      </p:sp>
    </p:spTree>
    <p:extLst>
      <p:ext uri="{BB962C8B-B14F-4D97-AF65-F5344CB8AC3E}">
        <p14:creationId xmlns:p14="http://schemas.microsoft.com/office/powerpoint/2010/main" val="3261772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123</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047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site can</a:t>
            </a:r>
            <a:r>
              <a:rPr lang="en-US" baseline="0" dirty="0"/>
              <a:t> contain 1 or more stations.</a:t>
            </a:r>
          </a:p>
          <a:p>
            <a:pPr marL="171450" indent="-171450">
              <a:buFont typeface="Arial" panose="020B0604020202020204" pitchFamily="34" charset="0"/>
              <a:buChar char="•"/>
            </a:pPr>
            <a:r>
              <a:rPr lang="en-US" baseline="0" dirty="0"/>
              <a:t>At a CORS, the “GRP” is the “point” and the “mark” is the permanent, physical part of the CORS which holds the GRP.  The “ARP” is attached to the antenna, which can come and go and is therefore not a permanent part of the station.  Therefore the ARP is not a mark and does not get a PID, despite decades of this terminology.</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125</a:t>
            </a:fld>
            <a:endParaRPr lang="en-US" altLang="en-US"/>
          </a:p>
        </p:txBody>
      </p:sp>
    </p:spTree>
    <p:extLst>
      <p:ext uri="{BB962C8B-B14F-4D97-AF65-F5344CB8AC3E}">
        <p14:creationId xmlns:p14="http://schemas.microsoft.com/office/powerpoint/2010/main" val="226801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126</a:t>
            </a:fld>
            <a:endParaRPr lang="en-US" altLang="en-US"/>
          </a:p>
        </p:txBody>
      </p:sp>
    </p:spTree>
    <p:extLst>
      <p:ext uri="{BB962C8B-B14F-4D97-AF65-F5344CB8AC3E}">
        <p14:creationId xmlns:p14="http://schemas.microsoft.com/office/powerpoint/2010/main" val="1463391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156</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39738" y="711200"/>
            <a:ext cx="6318250"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There are actually</a:t>
            </a:r>
            <a:r>
              <a:rPr lang="en-US" altLang="en-US" baseline="0" dirty="0">
                <a:latin typeface="Arial" panose="020B0604020202020204" pitchFamily="34" charset="0"/>
              </a:rPr>
              <a:t> 3 “NAD 83”s, NAD 83(2011), NAD 83(PA11) and NAD 83(MA11)</a:t>
            </a:r>
          </a:p>
          <a:p>
            <a:r>
              <a:rPr lang="en-US" altLang="en-US" baseline="0" dirty="0">
                <a:latin typeface="Arial" panose="020B0604020202020204" pitchFamily="34" charset="0"/>
              </a:rPr>
              <a:t>There are also many more vertical datums than NAVD 88 in the NSRS, each one for specific states or territories that have no line of sight to CONUS/Alaska</a:t>
            </a:r>
          </a:p>
          <a:p>
            <a:endParaRPr lang="en-US" altLang="en-US" dirty="0">
              <a:latin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E17E66-F503-4D3E-9069-C1154B4D8EF3}" type="slidenum">
              <a:rPr lang="en-US" altLang="en-US" smtClean="0"/>
              <a:pPr/>
              <a:t>8</a:t>
            </a:fld>
            <a:endParaRPr lang="en-US" altLang="en-US"/>
          </a:p>
        </p:txBody>
      </p:sp>
    </p:spTree>
    <p:extLst>
      <p:ext uri="{BB962C8B-B14F-4D97-AF65-F5344CB8AC3E}">
        <p14:creationId xmlns:p14="http://schemas.microsoft.com/office/powerpoint/2010/main" val="250544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9</a:t>
            </a:fld>
            <a:endParaRPr lang="en-US" altLang="en-US"/>
          </a:p>
        </p:txBody>
      </p:sp>
    </p:spTree>
    <p:extLst>
      <p:ext uri="{BB962C8B-B14F-4D97-AF65-F5344CB8AC3E}">
        <p14:creationId xmlns:p14="http://schemas.microsoft.com/office/powerpoint/2010/main" val="240673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10</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15</a:t>
            </a:fld>
            <a:endParaRPr lang="en-US"/>
          </a:p>
        </p:txBody>
      </p:sp>
    </p:spTree>
    <p:extLst>
      <p:ext uri="{BB962C8B-B14F-4D97-AF65-F5344CB8AC3E}">
        <p14:creationId xmlns:p14="http://schemas.microsoft.com/office/powerpoint/2010/main" val="84597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32</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66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36</a:t>
            </a:fld>
            <a:endParaRPr lang="en-US" altLang="en-US"/>
          </a:p>
        </p:txBody>
      </p:sp>
    </p:spTree>
    <p:extLst>
      <p:ext uri="{BB962C8B-B14F-4D97-AF65-F5344CB8AC3E}">
        <p14:creationId xmlns:p14="http://schemas.microsoft.com/office/powerpoint/2010/main" val="248541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5"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93652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5"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31411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5"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355734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7" y="568325"/>
            <a:ext cx="10409767" cy="1144588"/>
          </a:xfrm>
        </p:spPr>
        <p:txBody>
          <a:bodyPr/>
          <a:lstStyle/>
          <a:p>
            <a:r>
              <a:rPr lang="en-US"/>
              <a:t>Click to edit Master title style</a:t>
            </a:r>
          </a:p>
        </p:txBody>
      </p:sp>
      <p:sp>
        <p:nvSpPr>
          <p:cNvPr id="3" name="Content Placeholder 2"/>
          <p:cNvSpPr>
            <a:spLocks noGrp="1"/>
          </p:cNvSpPr>
          <p:nvPr>
            <p:ph sz="half" idx="1"/>
          </p:nvPr>
        </p:nvSpPr>
        <p:spPr>
          <a:xfrm>
            <a:off x="897467" y="1906588"/>
            <a:ext cx="5103284"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03951" y="1906588"/>
            <a:ext cx="5103283" cy="208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03951" y="4141789"/>
            <a:ext cx="5103283" cy="208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483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7308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721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204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929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623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618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872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5"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548421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0325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03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7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08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286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941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813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014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6879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5"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37555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32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857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0332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8610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549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March 24, 2024</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Western Regional Survey Conference</a:t>
            </a: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5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6"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75562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8"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3221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4"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6449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3"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00719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6"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93783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March 24, 2024</a:t>
            </a:r>
          </a:p>
        </p:txBody>
      </p:sp>
      <p:sp>
        <p:nvSpPr>
          <p:cNvPr id="6" name="Footer Placeholder 4"/>
          <p:cNvSpPr>
            <a:spLocks noGrp="1"/>
          </p:cNvSpPr>
          <p:nvPr>
            <p:ph type="ftr" sz="quarter" idx="11"/>
          </p:nvPr>
        </p:nvSpPr>
        <p:spPr/>
        <p:txBody>
          <a:bodyPr/>
          <a:lstStyle>
            <a:lvl1pPr defTabSz="914400">
              <a:defRPr/>
            </a:lvl1pPr>
          </a:lstStyle>
          <a:p>
            <a:pPr>
              <a:defRPr/>
            </a:pPr>
            <a:r>
              <a:rPr lang="en-US"/>
              <a:t>Western Regional Survey Conference</a:t>
            </a:r>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85938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March 24, 2024</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Western Regional Survey Conference</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 id="2147487903" r:id="rId12"/>
    <p:sldLayoutId id="2147487904" r:id="rId13"/>
  </p:sldLayoutIdLs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2"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a:solidFill>
                  <a:prstClr val="black">
                    <a:tint val="75000"/>
                  </a:prstClr>
                </a:solidFill>
                <a:ea typeface="+mn-ea"/>
              </a:rPr>
              <a:t>March 24, 2024</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a:solidFill>
                  <a:prstClr val="black">
                    <a:tint val="75000"/>
                  </a:prstClr>
                </a:solidFill>
                <a:ea typeface="+mn-ea"/>
              </a:rPr>
              <a:t>Western Regional Survey Conference</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485090762"/>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2"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a:solidFill>
                  <a:prstClr val="black">
                    <a:tint val="75000"/>
                  </a:prstClr>
                </a:solidFill>
                <a:ea typeface="+mn-ea"/>
              </a:rPr>
              <a:t>March 24, 2024</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r>
              <a:rPr lang="en-US" b="1">
                <a:solidFill>
                  <a:prstClr val="black">
                    <a:tint val="75000"/>
                  </a:prstClr>
                </a:solidFill>
                <a:ea typeface="+mn-ea"/>
              </a:rPr>
              <a:t>Western Regional Survey Conference</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351406659"/>
      </p:ext>
    </p:extLst>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geodesy.noaa.gov/datums/newdatums/index.shtml" TargetMode="External"/><Relationship Id="rId2" Type="http://schemas.openxmlformats.org/officeDocument/2006/relationships/hyperlink" Target="https://geodesy.noaa.gov/web/science_edu/presentations_library/" TargetMode="External"/><Relationship Id="rId1" Type="http://schemas.openxmlformats.org/officeDocument/2006/relationships/slideLayout" Target="../slideLayouts/slideLayout2.xml"/><Relationship Id="rId4" Type="http://schemas.openxmlformats.org/officeDocument/2006/relationships/hyperlink" Target="https://geodesy.noaa.gov/datums/newdatums/policy.shtml"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www.ngs.noaa.gov/"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eodesy.noaa.gov/datums/newdatums/index.shtml" TargetMode="External"/><Relationship Id="rId2" Type="http://schemas.openxmlformats.org/officeDocument/2006/relationships/hyperlink" Target="https://geodesy.noaa.gov/web/science_edu/presentations_library/" TargetMode="External"/><Relationship Id="rId1" Type="http://schemas.openxmlformats.org/officeDocument/2006/relationships/slideLayout" Target="../slideLayouts/slideLayout2.xml"/><Relationship Id="rId4" Type="http://schemas.openxmlformats.org/officeDocument/2006/relationships/hyperlink" Target="https://geodesy.noaa.gov/datums/newdatums/policy.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pn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www.ngs.noaa.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0" y="2034958"/>
            <a:ext cx="11989837" cy="3632118"/>
          </a:xfrm>
          <a:prstGeom prst="rect">
            <a:avLst/>
          </a:prstGeom>
          <a:noFill/>
          <a:ln w="9525">
            <a:noFill/>
            <a:miter lim="800000"/>
            <a:headEnd/>
            <a:tailEnd/>
          </a:ln>
          <a:effectLst/>
        </p:spPr>
        <p:txBody>
          <a:bodyPr anchor="ctr"/>
          <a:lstStyle/>
          <a:p>
            <a:pPr algn="ctr">
              <a:defRPr/>
            </a:pPr>
            <a:r>
              <a:rPr lang="en-US" sz="3600" b="1" i="1" dirty="0">
                <a:solidFill>
                  <a:prstClr val="black"/>
                </a:solidFill>
                <a:latin typeface="Verdana" pitchFamily="34" charset="0"/>
                <a:ea typeface="+mn-ea"/>
              </a:rPr>
              <a:t>Progress toward a modernized NSRS</a:t>
            </a:r>
            <a:endParaRPr lang="en-US" b="1" dirty="0">
              <a:solidFill>
                <a:prstClr val="black"/>
              </a:solidFill>
              <a:latin typeface="Verdana" pitchFamily="34" charset="0"/>
              <a:ea typeface="+mn-ea"/>
            </a:endParaRPr>
          </a:p>
          <a:p>
            <a:pPr algn="ctr">
              <a:defRPr/>
            </a:pPr>
            <a:endParaRPr lang="en-US" b="1" dirty="0">
              <a:solidFill>
                <a:prstClr val="black"/>
              </a:solidFill>
              <a:latin typeface="Verdana" pitchFamily="34" charset="0"/>
              <a:ea typeface="+mn-ea"/>
            </a:endParaRPr>
          </a:p>
          <a:p>
            <a:pPr algn="ctr">
              <a:defRPr/>
            </a:pPr>
            <a:r>
              <a:rPr lang="en-US" b="1" dirty="0">
                <a:solidFill>
                  <a:prstClr val="black"/>
                </a:solidFill>
                <a:latin typeface="Verdana" pitchFamily="34" charset="0"/>
                <a:ea typeface="+mn-ea"/>
              </a:rPr>
              <a:t>Dru Smith</a:t>
            </a:r>
          </a:p>
          <a:p>
            <a:pPr algn="ctr">
              <a:defRPr/>
            </a:pPr>
            <a:r>
              <a:rPr lang="en-US" dirty="0">
                <a:solidFill>
                  <a:prstClr val="black"/>
                </a:solidFill>
                <a:latin typeface="Verdana" pitchFamily="34" charset="0"/>
                <a:ea typeface="+mn-ea"/>
              </a:rPr>
              <a:t>NSRS Modernization Manager</a:t>
            </a:r>
          </a:p>
          <a:p>
            <a:pPr algn="ctr">
              <a:defRPr/>
            </a:pPr>
            <a:endParaRPr lang="en-US" dirty="0">
              <a:solidFill>
                <a:prstClr val="black"/>
              </a:solidFill>
              <a:latin typeface="Verdana" pitchFamily="34" charset="0"/>
              <a:ea typeface="+mn-ea"/>
            </a:endParaRPr>
          </a:p>
          <a:p>
            <a:pPr algn="ctr">
              <a:defRPr/>
            </a:pPr>
            <a:endParaRPr lang="en-US" dirty="0">
              <a:solidFill>
                <a:prstClr val="black"/>
              </a:solidFill>
              <a:latin typeface="Verdana" pitchFamily="34" charset="0"/>
              <a:ea typeface="+mn-ea"/>
            </a:endParaRPr>
          </a:p>
          <a:p>
            <a:pPr algn="ctr">
              <a:defRPr/>
            </a:pPr>
            <a:r>
              <a:rPr lang="en-US" b="1" dirty="0">
                <a:solidFill>
                  <a:prstClr val="black"/>
                </a:solidFill>
                <a:latin typeface="Verdana" pitchFamily="34" charset="0"/>
                <a:ea typeface="+mn-ea"/>
              </a:rPr>
              <a:t>NOAA’s National Geodetic Survey</a:t>
            </a:r>
            <a:br>
              <a:rPr lang="en-US" b="1" dirty="0">
                <a:solidFill>
                  <a:prstClr val="black"/>
                </a:solidFill>
                <a:effectLst>
                  <a:outerShdw blurRad="38100" dist="38100" dir="2700000" algn="tl">
                    <a:srgbClr val="C0C0C0"/>
                  </a:outerShdw>
                </a:effectLst>
                <a:latin typeface="Verdana" pitchFamily="34" charset="0"/>
                <a:ea typeface="+mn-ea"/>
              </a:rPr>
            </a:br>
            <a:endParaRPr lang="en-US" b="1" dirty="0">
              <a:solidFill>
                <a:prstClr val="black"/>
              </a:solidFill>
              <a:effectLst>
                <a:outerShdw blurRad="38100" dist="38100" dir="2700000" algn="tl">
                  <a:srgbClr val="C0C0C0"/>
                </a:outerShdw>
              </a:effectLst>
              <a:latin typeface="Verdana" pitchFamily="34" charset="0"/>
              <a:ea typeface="+mn-ea"/>
            </a:endParaRPr>
          </a:p>
        </p:txBody>
      </p:sp>
      <p:sp>
        <p:nvSpPr>
          <p:cNvPr id="2" name="Date Placeholder 1"/>
          <p:cNvSpPr>
            <a:spLocks noGrp="1"/>
          </p:cNvSpPr>
          <p:nvPr>
            <p:ph type="dt" sz="half" idx="10"/>
          </p:nvPr>
        </p:nvSpPr>
        <p:spPr/>
        <p:txBody>
          <a:bodyPr/>
          <a:lstStyle/>
          <a:p>
            <a:pPr>
              <a:defRPr/>
            </a:pPr>
            <a:r>
              <a:rPr lang="en-US"/>
              <a:t>March 24, 2024</a:t>
            </a:r>
            <a:endParaRPr lang="en-US" dirty="0"/>
          </a:p>
        </p:txBody>
      </p:sp>
      <p:sp>
        <p:nvSpPr>
          <p:cNvPr id="3" name="Footer Placeholder 2"/>
          <p:cNvSpPr>
            <a:spLocks noGrp="1"/>
          </p:cNvSpPr>
          <p:nvPr>
            <p:ph type="ftr" sz="quarter" idx="11"/>
          </p:nvPr>
        </p:nvSpPr>
        <p:spPr/>
        <p:txBody>
          <a:bodyPr/>
          <a:lstStyle/>
          <a:p>
            <a:pPr>
              <a:defRPr/>
            </a:pPr>
            <a:r>
              <a:rPr lang="en-US"/>
              <a:t>Western Regional Survey Conference</a:t>
            </a:r>
            <a:endParaRPr lang="en-US" dirty="0"/>
          </a:p>
        </p:txBody>
      </p:sp>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Replacing NAVD 88</a:t>
            </a:r>
          </a:p>
        </p:txBody>
      </p:sp>
      <p:sp>
        <p:nvSpPr>
          <p:cNvPr id="23556" name="Content Placeholder 2"/>
          <p:cNvSpPr txBox="1">
            <a:spLocks/>
          </p:cNvSpPr>
          <p:nvPr/>
        </p:nvSpPr>
        <p:spPr bwMode="auto">
          <a:xfrm>
            <a:off x="2384428" y="1524003"/>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Old:</a:t>
            </a:r>
          </a:p>
          <a:p>
            <a:pPr marL="457200" lvl="1" indent="0">
              <a:buNone/>
            </a:pPr>
            <a:r>
              <a:rPr lang="en-US" altLang="en-US" sz="2400" dirty="0">
                <a:cs typeface="Times New Roman" panose="02020603050405020304" pitchFamily="18" charset="0"/>
              </a:rPr>
              <a:t>NAVD 88</a:t>
            </a:r>
          </a:p>
          <a:p>
            <a:pPr marL="457200" lvl="1" indent="0">
              <a:buNone/>
            </a:pPr>
            <a:r>
              <a:rPr lang="en-US" altLang="en-US" sz="2400" dirty="0">
                <a:cs typeface="Times New Roman" panose="02020603050405020304" pitchFamily="18" charset="0"/>
              </a:rPr>
              <a:t>PRVD 02</a:t>
            </a:r>
          </a:p>
          <a:p>
            <a:pPr marL="457200" lvl="1" indent="0">
              <a:buNone/>
            </a:pPr>
            <a:r>
              <a:rPr lang="en-US" altLang="en-US" sz="2400" dirty="0">
                <a:cs typeface="Times New Roman" panose="02020603050405020304" pitchFamily="18" charset="0"/>
              </a:rPr>
              <a:t>VIVD09</a:t>
            </a:r>
          </a:p>
          <a:p>
            <a:pPr marL="457200" lvl="1" indent="0">
              <a:buNone/>
            </a:pPr>
            <a:r>
              <a:rPr lang="en-US" altLang="en-US" sz="2400" dirty="0">
                <a:cs typeface="Times New Roman" panose="02020603050405020304" pitchFamily="18" charset="0"/>
              </a:rPr>
              <a:t>ASVD02</a:t>
            </a:r>
          </a:p>
          <a:p>
            <a:pPr marL="457200" lvl="1" indent="0">
              <a:buNone/>
            </a:pPr>
            <a:r>
              <a:rPr lang="en-US" altLang="en-US" sz="2400" dirty="0">
                <a:cs typeface="Times New Roman" panose="02020603050405020304" pitchFamily="18" charset="0"/>
              </a:rPr>
              <a:t>NMVD03</a:t>
            </a:r>
          </a:p>
          <a:p>
            <a:pPr marL="457200" lvl="1" indent="0">
              <a:buNone/>
            </a:pPr>
            <a:r>
              <a:rPr lang="en-US" altLang="en-US" sz="2400" dirty="0">
                <a:cs typeface="Times New Roman" panose="02020603050405020304" pitchFamily="18" charset="0"/>
              </a:rPr>
              <a:t>GUVD04</a:t>
            </a:r>
          </a:p>
          <a:p>
            <a:pPr marL="457200" lvl="1" indent="0">
              <a:buNone/>
            </a:pPr>
            <a:r>
              <a:rPr lang="en-US" altLang="en-US" sz="2400" dirty="0">
                <a:cs typeface="Times New Roman" panose="02020603050405020304" pitchFamily="18" charset="0"/>
              </a:rPr>
              <a:t>IGLD 85</a:t>
            </a:r>
          </a:p>
          <a:p>
            <a:pPr marL="457200" lvl="1" indent="0">
              <a:buNone/>
            </a:pPr>
            <a:r>
              <a:rPr lang="en-US" altLang="en-US" sz="2400" dirty="0">
                <a:cs typeface="Times New Roman" panose="02020603050405020304" pitchFamily="18" charset="0"/>
              </a:rPr>
              <a:t>IGSN71</a:t>
            </a:r>
          </a:p>
          <a:p>
            <a:pPr marL="457200" lvl="1" indent="0">
              <a:buNone/>
            </a:pPr>
            <a:r>
              <a:rPr lang="en-US" altLang="en-US" sz="2400" dirty="0">
                <a:cs typeface="Times New Roman" panose="02020603050405020304" pitchFamily="18" charset="0"/>
              </a:rPr>
              <a:t>GEOID12B</a:t>
            </a:r>
          </a:p>
          <a:p>
            <a:pPr marL="457200" lvl="1" indent="0">
              <a:buNone/>
            </a:pPr>
            <a:r>
              <a:rPr lang="en-US" altLang="en-US" sz="2400" dirty="0">
                <a:cs typeface="Times New Roman" panose="02020603050405020304" pitchFamily="18" charset="0"/>
              </a:rPr>
              <a:t>DEFLEC12B</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4240214" y="1524003"/>
            <a:ext cx="6324600" cy="34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New:</a:t>
            </a:r>
          </a:p>
          <a:p>
            <a:pPr marL="457200" lvl="1" indent="0">
              <a:buNone/>
            </a:pPr>
            <a:r>
              <a:rPr lang="en-US" altLang="en-US" sz="2400" dirty="0">
                <a:cs typeface="Times New Roman" panose="02020603050405020304" pitchFamily="18" charset="0"/>
              </a:rPr>
              <a:t>The North American-Pacific </a:t>
            </a:r>
            <a:r>
              <a:rPr lang="en-US" altLang="en-US" sz="2400" b="1" i="1" u="sng" dirty="0">
                <a:cs typeface="Times New Roman" panose="02020603050405020304" pitchFamily="18" charset="0"/>
              </a:rPr>
              <a:t>Geopotential</a:t>
            </a:r>
            <a:r>
              <a:rPr lang="en-US" altLang="en-US" sz="2400" dirty="0">
                <a:cs typeface="Times New Roman" panose="02020603050405020304" pitchFamily="18" charset="0"/>
              </a:rPr>
              <a:t> </a:t>
            </a:r>
            <a:r>
              <a:rPr lang="en-US" altLang="en-US" sz="2400" b="1" i="1" u="sng" dirty="0">
                <a:cs typeface="Times New Roman" panose="02020603050405020304" pitchFamily="18" charset="0"/>
              </a:rPr>
              <a:t>Datum</a:t>
            </a:r>
            <a:r>
              <a:rPr lang="en-US" altLang="en-US" sz="2400" dirty="0">
                <a:cs typeface="Times New Roman" panose="02020603050405020304" pitchFamily="18" charset="0"/>
              </a:rPr>
              <a:t> of 2022 (NAPGD2022)</a:t>
            </a:r>
          </a:p>
          <a:p>
            <a:pPr marL="457200" lvl="1" indent="0">
              <a:buNone/>
            </a:pPr>
            <a:endParaRPr lang="en-US" altLang="en-US" sz="2400" dirty="0">
              <a:cs typeface="Times New Roman" panose="02020603050405020304" pitchFamily="18" charset="0"/>
            </a:endParaRPr>
          </a:p>
          <a:p>
            <a:pPr marL="457200" lvl="1" indent="0">
              <a:buNone/>
            </a:pPr>
            <a:r>
              <a:rPr lang="en-US" altLang="en-US" sz="2400" dirty="0">
                <a:cs typeface="Times New Roman" panose="02020603050405020304" pitchFamily="18" charset="0"/>
              </a:rPr>
              <a:t>Will include:</a:t>
            </a:r>
          </a:p>
          <a:p>
            <a:pPr lvl="1">
              <a:spcBef>
                <a:spcPts val="0"/>
              </a:spcBef>
            </a:pPr>
            <a:r>
              <a:rPr lang="en-US" altLang="en-US" sz="2400" dirty="0">
                <a:cs typeface="Times New Roman" panose="02020603050405020304" pitchFamily="18" charset="0"/>
              </a:rPr>
              <a:t>GEOID2022</a:t>
            </a:r>
          </a:p>
          <a:p>
            <a:pPr lvl="1">
              <a:spcBef>
                <a:spcPts val="0"/>
              </a:spcBef>
            </a:pPr>
            <a:r>
              <a:rPr lang="en-US" altLang="en-US" sz="2400" dirty="0">
                <a:cs typeface="Times New Roman" panose="02020603050405020304" pitchFamily="18" charset="0"/>
              </a:rPr>
              <a:t>DEFLEC2022</a:t>
            </a:r>
          </a:p>
          <a:p>
            <a:pPr lvl="1">
              <a:spcBef>
                <a:spcPts val="0"/>
              </a:spcBef>
            </a:pPr>
            <a:r>
              <a:rPr lang="en-US" altLang="en-US" sz="2400" dirty="0">
                <a:cs typeface="Times New Roman" panose="02020603050405020304" pitchFamily="18" charset="0"/>
              </a:rPr>
              <a:t>GRAV2022</a:t>
            </a:r>
          </a:p>
          <a:p>
            <a:pPr lvl="1">
              <a:spcBef>
                <a:spcPts val="0"/>
              </a:spcBef>
            </a:pPr>
            <a:r>
              <a:rPr lang="en-US" altLang="en-US" sz="2400" dirty="0">
                <a:cs typeface="Times New Roman" panose="02020603050405020304" pitchFamily="18" charset="0"/>
              </a:rPr>
              <a:t>DEM2022</a:t>
            </a:r>
          </a:p>
          <a:p>
            <a:pPr lvl="1">
              <a:spcBef>
                <a:spcPts val="0"/>
              </a:spcBef>
            </a:pPr>
            <a:r>
              <a:rPr lang="en-US" altLang="en-US" sz="1800" dirty="0">
                <a:cs typeface="Times New Roman" panose="02020603050405020304" pitchFamily="18" charset="0"/>
              </a:rPr>
              <a:t>More</a:t>
            </a:r>
          </a:p>
          <a:p>
            <a:pPr lvl="2">
              <a:spcBef>
                <a:spcPts val="0"/>
              </a:spcBef>
            </a:pPr>
            <a:endParaRPr lang="en-US" altLang="en-US" sz="1400" dirty="0">
              <a:cs typeface="Times New Roman" panose="02020603050405020304" pitchFamily="18" charset="0"/>
            </a:endParaRPr>
          </a:p>
          <a:p>
            <a:pPr lvl="1">
              <a:spcBef>
                <a:spcPts val="0"/>
              </a:spcBef>
            </a:pPr>
            <a:endParaRPr lang="en-US" altLang="en-US" sz="1800" dirty="0">
              <a:cs typeface="Times New Roman" panose="02020603050405020304" pitchFamily="18" charset="0"/>
            </a:endParaRPr>
          </a:p>
          <a:p>
            <a:pPr lvl="2">
              <a:spcBef>
                <a:spcPts val="0"/>
              </a:spcBef>
            </a:pPr>
            <a:endParaRPr lang="en-US" altLang="en-US" dirty="0">
              <a:cs typeface="Times New Roman" panose="02020603050405020304" pitchFamily="18" charset="0"/>
            </a:endParaRPr>
          </a:p>
          <a:p>
            <a:pPr marL="457200" lvl="1" indent="0">
              <a:buNone/>
            </a:pPr>
            <a:endParaRPr lang="en-US" altLang="en-US" sz="2400" dirty="0">
              <a:cs typeface="Times New Roman" panose="02020603050405020304" pitchFamily="18" charset="0"/>
            </a:endParaRP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altLang="en-US"/>
              <a:t>March 24, 2024</a:t>
            </a:r>
          </a:p>
        </p:txBody>
      </p:sp>
      <p:sp>
        <p:nvSpPr>
          <p:cNvPr id="4" name="TextBox 3"/>
          <p:cNvSpPr txBox="1"/>
          <p:nvPr/>
        </p:nvSpPr>
        <p:spPr>
          <a:xfrm>
            <a:off x="1524003" y="1990728"/>
            <a:ext cx="910827" cy="430887"/>
          </a:xfrm>
          <a:prstGeom prst="rect">
            <a:avLst/>
          </a:prstGeom>
          <a:noFill/>
        </p:spPr>
        <p:txBody>
          <a:bodyPr wrap="none" rtlCol="0">
            <a:spAutoFit/>
          </a:bodyPr>
          <a:lstStyle/>
          <a:p>
            <a:r>
              <a:rPr lang="en-US" sz="1100" b="1" dirty="0">
                <a:solidFill>
                  <a:srgbClr val="FF0000"/>
                </a:solidFill>
              </a:rPr>
              <a:t>Orthometric</a:t>
            </a:r>
          </a:p>
          <a:p>
            <a:r>
              <a:rPr lang="en-US" sz="1100" b="1" dirty="0">
                <a:solidFill>
                  <a:srgbClr val="FF0000"/>
                </a:solidFill>
              </a:rPr>
              <a:t>Heights</a:t>
            </a:r>
          </a:p>
        </p:txBody>
      </p:sp>
      <p:sp>
        <p:nvSpPr>
          <p:cNvPr id="8" name="TextBox 7"/>
          <p:cNvSpPr txBox="1"/>
          <p:nvPr/>
        </p:nvSpPr>
        <p:spPr>
          <a:xfrm>
            <a:off x="1524003" y="3238454"/>
            <a:ext cx="910827" cy="600164"/>
          </a:xfrm>
          <a:prstGeom prst="rect">
            <a:avLst/>
          </a:prstGeom>
          <a:noFill/>
        </p:spPr>
        <p:txBody>
          <a:bodyPr wrap="none" rtlCol="0">
            <a:spAutoFit/>
          </a:bodyPr>
          <a:lstStyle/>
          <a:p>
            <a:r>
              <a:rPr lang="en-US" sz="1100" b="1" dirty="0">
                <a:solidFill>
                  <a:srgbClr val="FF0000"/>
                </a:solidFill>
              </a:rPr>
              <a:t>Normal</a:t>
            </a:r>
          </a:p>
          <a:p>
            <a:r>
              <a:rPr lang="en-US" sz="1100" b="1" dirty="0">
                <a:solidFill>
                  <a:srgbClr val="FF0000"/>
                </a:solidFill>
              </a:rPr>
              <a:t>Orthometric</a:t>
            </a:r>
          </a:p>
          <a:p>
            <a:r>
              <a:rPr lang="en-US" sz="1100" b="1" dirty="0">
                <a:solidFill>
                  <a:srgbClr val="FF0000"/>
                </a:solidFill>
              </a:rPr>
              <a:t>Heights</a:t>
            </a:r>
          </a:p>
        </p:txBody>
      </p:sp>
      <p:sp>
        <p:nvSpPr>
          <p:cNvPr id="5" name="Left Brace 4"/>
          <p:cNvSpPr/>
          <p:nvPr/>
        </p:nvSpPr>
        <p:spPr>
          <a:xfrm>
            <a:off x="2513376" y="2514602"/>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486515" y="4602098"/>
            <a:ext cx="694421" cy="430887"/>
          </a:xfrm>
          <a:prstGeom prst="rect">
            <a:avLst/>
          </a:prstGeom>
          <a:noFill/>
        </p:spPr>
        <p:txBody>
          <a:bodyPr wrap="none" rtlCol="0">
            <a:spAutoFit/>
          </a:bodyPr>
          <a:lstStyle/>
          <a:p>
            <a:r>
              <a:rPr lang="en-US" sz="1100" b="1" dirty="0">
                <a:solidFill>
                  <a:srgbClr val="FF0000"/>
                </a:solidFill>
              </a:rPr>
              <a:t>Dynamic</a:t>
            </a:r>
          </a:p>
          <a:p>
            <a:r>
              <a:rPr lang="en-US" sz="1100" b="1" dirty="0">
                <a:solidFill>
                  <a:srgbClr val="FF0000"/>
                </a:solidFill>
              </a:rPr>
              <a:t>Heights</a:t>
            </a:r>
          </a:p>
        </p:txBody>
      </p:sp>
      <p:sp>
        <p:nvSpPr>
          <p:cNvPr id="11" name="TextBox 10"/>
          <p:cNvSpPr txBox="1"/>
          <p:nvPr/>
        </p:nvSpPr>
        <p:spPr>
          <a:xfrm>
            <a:off x="1480164" y="5153110"/>
            <a:ext cx="612668" cy="261610"/>
          </a:xfrm>
          <a:prstGeom prst="rect">
            <a:avLst/>
          </a:prstGeom>
          <a:noFill/>
        </p:spPr>
        <p:txBody>
          <a:bodyPr wrap="none" rtlCol="0">
            <a:spAutoFit/>
          </a:bodyPr>
          <a:lstStyle/>
          <a:p>
            <a:r>
              <a:rPr lang="en-US" sz="1100" b="1" dirty="0">
                <a:solidFill>
                  <a:srgbClr val="FF0000"/>
                </a:solidFill>
              </a:rPr>
              <a:t>Gravity</a:t>
            </a:r>
          </a:p>
        </p:txBody>
      </p:sp>
      <p:sp>
        <p:nvSpPr>
          <p:cNvPr id="13" name="TextBox 12"/>
          <p:cNvSpPr txBox="1"/>
          <p:nvPr/>
        </p:nvSpPr>
        <p:spPr>
          <a:xfrm>
            <a:off x="1480165" y="5534851"/>
            <a:ext cx="898003" cy="430887"/>
          </a:xfrm>
          <a:prstGeom prst="rect">
            <a:avLst/>
          </a:prstGeom>
          <a:noFill/>
        </p:spPr>
        <p:txBody>
          <a:bodyPr wrap="none" rtlCol="0">
            <a:spAutoFit/>
          </a:bodyPr>
          <a:lstStyle/>
          <a:p>
            <a:r>
              <a:rPr lang="en-US" sz="1100" b="1" dirty="0">
                <a:solidFill>
                  <a:srgbClr val="FF0000"/>
                </a:solidFill>
              </a:rPr>
              <a:t>Geoid</a:t>
            </a:r>
          </a:p>
          <a:p>
            <a:r>
              <a:rPr lang="en-US" sz="1100" b="1" dirty="0">
                <a:solidFill>
                  <a:srgbClr val="FF0000"/>
                </a:solidFill>
              </a:rPr>
              <a:t>Undulations</a:t>
            </a:r>
          </a:p>
        </p:txBody>
      </p:sp>
      <p:sp>
        <p:nvSpPr>
          <p:cNvPr id="14" name="TextBox 13"/>
          <p:cNvSpPr txBox="1"/>
          <p:nvPr/>
        </p:nvSpPr>
        <p:spPr>
          <a:xfrm>
            <a:off x="1512780" y="5965738"/>
            <a:ext cx="997389" cy="430887"/>
          </a:xfrm>
          <a:prstGeom prst="rect">
            <a:avLst/>
          </a:prstGeom>
          <a:noFill/>
        </p:spPr>
        <p:txBody>
          <a:bodyPr wrap="none" rtlCol="0">
            <a:spAutoFit/>
          </a:bodyPr>
          <a:lstStyle/>
          <a:p>
            <a:r>
              <a:rPr lang="en-US" sz="1100" b="1" dirty="0">
                <a:solidFill>
                  <a:srgbClr val="FF0000"/>
                </a:solidFill>
              </a:rPr>
              <a:t>Deflections of</a:t>
            </a:r>
          </a:p>
          <a:p>
            <a:r>
              <a:rPr lang="en-US" sz="1100" b="1" dirty="0">
                <a:solidFill>
                  <a:srgbClr val="FF0000"/>
                </a:solidFill>
              </a:rPr>
              <a:t>the Vertical</a:t>
            </a:r>
          </a:p>
        </p:txBody>
      </p:sp>
      <p:sp>
        <p:nvSpPr>
          <p:cNvPr id="6" name="Slide Number Placeholder 5"/>
          <p:cNvSpPr>
            <a:spLocks noGrp="1"/>
          </p:cNvSpPr>
          <p:nvPr>
            <p:ph type="sldNum" sz="quarter" idx="12"/>
          </p:nvPr>
        </p:nvSpPr>
        <p:spPr/>
        <p:txBody>
          <a:bodyPr/>
          <a:lstStyle/>
          <a:p>
            <a:pPr>
              <a:defRPr/>
            </a:pPr>
            <a:fld id="{5A837433-97E9-4D94-B898-19FA6F4A2CA7}" type="slidenum">
              <a:rPr lang="en-US" smtClean="0"/>
              <a:pPr>
                <a:defRPr/>
              </a:pPr>
              <a:t>10</a:t>
            </a:fld>
            <a:endParaRPr lang="en-US"/>
          </a:p>
        </p:txBody>
      </p:sp>
      <p:sp>
        <p:nvSpPr>
          <p:cNvPr id="3" name="Footer Placeholder 2"/>
          <p:cNvSpPr>
            <a:spLocks noGrp="1"/>
          </p:cNvSpPr>
          <p:nvPr>
            <p:ph type="ftr" sz="quarter" idx="11"/>
          </p:nvPr>
        </p:nvSpPr>
        <p:spPr/>
        <p:txBody>
          <a:bodyPr/>
          <a:lstStyle/>
          <a:p>
            <a:pPr>
              <a:defRPr/>
            </a:pPr>
            <a:r>
              <a:rPr lang="en-US"/>
              <a:t>Western Regional Survey Conference</a:t>
            </a:r>
          </a:p>
        </p:txBody>
      </p:sp>
      <p:sp>
        <p:nvSpPr>
          <p:cNvPr id="7" name="TextBox 6"/>
          <p:cNvSpPr txBox="1"/>
          <p:nvPr/>
        </p:nvSpPr>
        <p:spPr>
          <a:xfrm>
            <a:off x="6956428" y="4110499"/>
            <a:ext cx="5357557" cy="2246769"/>
          </a:xfrm>
          <a:prstGeom prst="rect">
            <a:avLst/>
          </a:prstGeom>
          <a:noFill/>
        </p:spPr>
        <p:txBody>
          <a:bodyPr wrap="none" rtlCol="0">
            <a:spAutoFit/>
          </a:bodyPr>
          <a:lstStyle/>
          <a:p>
            <a:r>
              <a:rPr lang="en-US" sz="2800" b="1" dirty="0"/>
              <a:t>A HUGE component of this </a:t>
            </a:r>
          </a:p>
          <a:p>
            <a:r>
              <a:rPr lang="en-US" sz="2800" b="1" dirty="0"/>
              <a:t>effort is  </a:t>
            </a:r>
            <a:r>
              <a:rPr lang="en-US" sz="2800" b="1" u="sng" dirty="0"/>
              <a:t>GRAV-D</a:t>
            </a:r>
            <a:r>
              <a:rPr lang="en-US" sz="2800" b="1" dirty="0"/>
              <a:t>:  </a:t>
            </a:r>
          </a:p>
          <a:p>
            <a:endParaRPr lang="en-US" sz="2800" b="1" dirty="0"/>
          </a:p>
          <a:p>
            <a:r>
              <a:rPr lang="en-US" sz="2800" b="1" dirty="0">
                <a:solidFill>
                  <a:srgbClr val="FF0000"/>
                </a:solidFill>
              </a:rPr>
              <a:t>G</a:t>
            </a:r>
            <a:r>
              <a:rPr lang="en-US" sz="2800" b="1" dirty="0"/>
              <a:t>ravity for the </a:t>
            </a:r>
            <a:r>
              <a:rPr lang="en-US" sz="2800" b="1" dirty="0">
                <a:solidFill>
                  <a:srgbClr val="FF0000"/>
                </a:solidFill>
              </a:rPr>
              <a:t>R</a:t>
            </a:r>
            <a:r>
              <a:rPr lang="en-US" sz="2800" b="1" dirty="0"/>
              <a:t>edefinition of </a:t>
            </a:r>
          </a:p>
          <a:p>
            <a:r>
              <a:rPr lang="en-US" sz="2800" b="1" dirty="0"/>
              <a:t>the </a:t>
            </a:r>
            <a:r>
              <a:rPr lang="en-US" sz="2800" b="1" dirty="0">
                <a:solidFill>
                  <a:srgbClr val="FF0000"/>
                </a:solidFill>
              </a:rPr>
              <a:t>A</a:t>
            </a:r>
            <a:r>
              <a:rPr lang="en-US" sz="2800" b="1" dirty="0"/>
              <a:t>merican </a:t>
            </a:r>
            <a:r>
              <a:rPr lang="en-US" sz="2800" b="1" dirty="0">
                <a:solidFill>
                  <a:srgbClr val="FF0000"/>
                </a:solidFill>
              </a:rPr>
              <a:t>V</a:t>
            </a:r>
            <a:r>
              <a:rPr lang="en-US" sz="2800" b="1" dirty="0"/>
              <a:t>ertical </a:t>
            </a:r>
            <a:r>
              <a:rPr lang="en-US" sz="2800" b="1" dirty="0">
                <a:solidFill>
                  <a:srgbClr val="FF0000"/>
                </a:solidFill>
              </a:rPr>
              <a:t>D</a:t>
            </a:r>
            <a:r>
              <a:rPr lang="en-US" sz="2800" b="1" dirty="0"/>
              <a:t>atum</a:t>
            </a:r>
          </a:p>
        </p:txBody>
      </p:sp>
    </p:spTree>
    <p:extLst>
      <p:ext uri="{BB962C8B-B14F-4D97-AF65-F5344CB8AC3E}">
        <p14:creationId xmlns:p14="http://schemas.microsoft.com/office/powerpoint/2010/main" val="303896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ECAC-2777-4C10-8BA3-67D4E158A999}"/>
              </a:ext>
            </a:extLst>
          </p:cNvPr>
          <p:cNvSpPr>
            <a:spLocks noGrp="1"/>
          </p:cNvSpPr>
          <p:nvPr>
            <p:ph type="title"/>
          </p:nvPr>
        </p:nvSpPr>
        <p:spPr/>
        <p:txBody>
          <a:bodyPr/>
          <a:lstStyle/>
          <a:p>
            <a:r>
              <a:rPr lang="en-US" dirty="0"/>
              <a:t>NSRS Modernization</a:t>
            </a:r>
          </a:p>
        </p:txBody>
      </p:sp>
      <p:sp>
        <p:nvSpPr>
          <p:cNvPr id="3" name="Content Placeholder 2">
            <a:extLst>
              <a:ext uri="{FF2B5EF4-FFF2-40B4-BE49-F238E27FC236}">
                <a16:creationId xmlns:a16="http://schemas.microsoft.com/office/drawing/2014/main" id="{0364C88D-F8E1-4915-8768-B28AC526B3E5}"/>
              </a:ext>
            </a:extLst>
          </p:cNvPr>
          <p:cNvSpPr>
            <a:spLocks noGrp="1"/>
          </p:cNvSpPr>
          <p:nvPr>
            <p:ph idx="1"/>
          </p:nvPr>
        </p:nvSpPr>
        <p:spPr/>
        <p:txBody>
          <a:bodyPr/>
          <a:lstStyle/>
          <a:p>
            <a:r>
              <a:rPr lang="en-US" dirty="0"/>
              <a:t>Has been ongoing since 2007</a:t>
            </a:r>
          </a:p>
          <a:p>
            <a:r>
              <a:rPr lang="en-US" dirty="0"/>
              <a:t>This talk presumes some existing knowledge of NSRS Modernization.  For finer details look here:</a:t>
            </a:r>
          </a:p>
          <a:p>
            <a:pPr lvl="1"/>
            <a:r>
              <a:rPr lang="en-US" dirty="0"/>
              <a:t>NGS Presentation Library (</a:t>
            </a:r>
            <a:r>
              <a:rPr lang="en-US" dirty="0">
                <a:hlinkClick r:id="rId2"/>
              </a:rPr>
              <a:t>https://geodesy.noaa.gov/web/science_edu/presentations_library/</a:t>
            </a:r>
            <a:r>
              <a:rPr lang="en-US" dirty="0"/>
              <a:t>)</a:t>
            </a:r>
          </a:p>
          <a:p>
            <a:pPr lvl="1"/>
            <a:r>
              <a:rPr lang="en-US" dirty="0"/>
              <a:t>NGS New Datums Page (</a:t>
            </a:r>
            <a:r>
              <a:rPr lang="en-US" dirty="0">
                <a:hlinkClick r:id="rId3"/>
              </a:rPr>
              <a:t>https://geodesy.noaa.gov/datums/newdatums/index.shtml</a:t>
            </a:r>
            <a:r>
              <a:rPr lang="en-US" dirty="0"/>
              <a:t>)</a:t>
            </a:r>
          </a:p>
          <a:p>
            <a:pPr lvl="1"/>
            <a:r>
              <a:rPr lang="en-US" dirty="0"/>
              <a:t>The Blueprint Documents (</a:t>
            </a:r>
            <a:r>
              <a:rPr lang="en-US" dirty="0">
                <a:hlinkClick r:id="rId4"/>
              </a:rPr>
              <a:t>https://geodesy.noaa.gov/datums/newdatums/policy.shtml</a:t>
            </a:r>
            <a:r>
              <a:rPr lang="en-US" dirty="0"/>
              <a:t>)</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FA4C9138-19CA-4F59-9F3D-77A23652FF0F}"/>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D4D646E-A39F-4594-9B44-0948999DEE30}"/>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F03EE19-2933-4466-ABC6-45E6E193B239}"/>
              </a:ext>
            </a:extLst>
          </p:cNvPr>
          <p:cNvSpPr>
            <a:spLocks noGrp="1"/>
          </p:cNvSpPr>
          <p:nvPr>
            <p:ph type="sldNum" sz="quarter" idx="12"/>
          </p:nvPr>
        </p:nvSpPr>
        <p:spPr/>
        <p:txBody>
          <a:bodyPr/>
          <a:lstStyle/>
          <a:p>
            <a:pPr>
              <a:defRPr/>
            </a:pPr>
            <a:fld id="{EB6791C4-DF4E-4C17-A41C-B2BEB15390BD}" type="slidenum">
              <a:rPr lang="en-US" smtClean="0"/>
              <a:pPr>
                <a:defRPr/>
              </a:pPr>
              <a:t>100</a:t>
            </a:fld>
            <a:endParaRPr lang="en-US"/>
          </a:p>
        </p:txBody>
      </p:sp>
    </p:spTree>
    <p:extLst>
      <p:ext uri="{BB962C8B-B14F-4D97-AF65-F5344CB8AC3E}">
        <p14:creationId xmlns:p14="http://schemas.microsoft.com/office/powerpoint/2010/main" val="217686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3DFF2F2-FA3F-4926-AD1D-A3A97CD19D1A}"/>
              </a:ext>
            </a:extLst>
          </p:cNvPr>
          <p:cNvSpPr/>
          <p:nvPr/>
        </p:nvSpPr>
        <p:spPr>
          <a:xfrm>
            <a:off x="6722149" y="1689763"/>
            <a:ext cx="1826545" cy="49466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Hybrid geoids</a:t>
            </a:r>
          </a:p>
        </p:txBody>
      </p:sp>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NSRS Modernization in (very) brief</a:t>
            </a: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101</a:t>
            </a:fld>
            <a:endParaRPr lang="en-US"/>
          </a:p>
        </p:txBody>
      </p:sp>
      <p:sp>
        <p:nvSpPr>
          <p:cNvPr id="27" name="Rectangle 26">
            <a:extLst>
              <a:ext uri="{FF2B5EF4-FFF2-40B4-BE49-F238E27FC236}">
                <a16:creationId xmlns:a16="http://schemas.microsoft.com/office/drawing/2014/main" id="{BF4CCFF2-68D2-4336-8B4C-7524C89004EB}"/>
              </a:ext>
            </a:extLst>
          </p:cNvPr>
          <p:cNvSpPr/>
          <p:nvPr/>
        </p:nvSpPr>
        <p:spPr>
          <a:xfrm>
            <a:off x="4165600" y="4419421"/>
            <a:ext cx="1752208"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NAPGD2022</a:t>
            </a:r>
          </a:p>
        </p:txBody>
      </p:sp>
      <p:sp>
        <p:nvSpPr>
          <p:cNvPr id="29" name="Rectangle 28">
            <a:extLst>
              <a:ext uri="{FF2B5EF4-FFF2-40B4-BE49-F238E27FC236}">
                <a16:creationId xmlns:a16="http://schemas.microsoft.com/office/drawing/2014/main" id="{F5BA3873-3909-40A5-BF45-EBCCBE57E13E}"/>
              </a:ext>
            </a:extLst>
          </p:cNvPr>
          <p:cNvSpPr/>
          <p:nvPr/>
        </p:nvSpPr>
        <p:spPr>
          <a:xfrm>
            <a:off x="9672061" y="1684980"/>
            <a:ext cx="2273520" cy="5306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GEOID2022</a:t>
            </a:r>
          </a:p>
        </p:txBody>
      </p:sp>
      <p:sp>
        <p:nvSpPr>
          <p:cNvPr id="32" name="Rectangle 31">
            <a:extLst>
              <a:ext uri="{FF2B5EF4-FFF2-40B4-BE49-F238E27FC236}">
                <a16:creationId xmlns:a16="http://schemas.microsoft.com/office/drawing/2014/main" id="{75BAE865-57E8-4113-81FC-03EE053BC56F}"/>
              </a:ext>
            </a:extLst>
          </p:cNvPr>
          <p:cNvSpPr/>
          <p:nvPr/>
        </p:nvSpPr>
        <p:spPr>
          <a:xfrm>
            <a:off x="6421957" y="4370750"/>
            <a:ext cx="2390608" cy="141645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err="1">
                <a:solidFill>
                  <a:schemeClr val="tx1"/>
                </a:solidFill>
              </a:rPr>
              <a:t>Bluebooking</a:t>
            </a:r>
            <a:endParaRPr lang="en-US" sz="1867" b="1" dirty="0">
              <a:solidFill>
                <a:schemeClr val="tx1"/>
              </a:solidFill>
            </a:endParaRPr>
          </a:p>
          <a:p>
            <a:pPr algn="ctr"/>
            <a:r>
              <a:rPr lang="en-US" sz="1867" b="1" dirty="0">
                <a:solidFill>
                  <a:schemeClr val="tx1"/>
                </a:solidFill>
              </a:rPr>
              <a:t>FORTRAN</a:t>
            </a:r>
          </a:p>
          <a:p>
            <a:pPr algn="ctr"/>
            <a:r>
              <a:rPr lang="en-US" sz="1867" b="1" dirty="0">
                <a:solidFill>
                  <a:schemeClr val="tx1"/>
                </a:solidFill>
              </a:rPr>
              <a:t>Disparate tools</a:t>
            </a:r>
          </a:p>
          <a:p>
            <a:pPr algn="ctr"/>
            <a:r>
              <a:rPr lang="en-US" sz="1867" b="1" dirty="0">
                <a:solidFill>
                  <a:schemeClr val="tx1"/>
                </a:solidFill>
              </a:rPr>
              <a:t>Outdated manuals</a:t>
            </a:r>
          </a:p>
        </p:txBody>
      </p:sp>
      <p:sp>
        <p:nvSpPr>
          <p:cNvPr id="33" name="Rectangle 32">
            <a:extLst>
              <a:ext uri="{FF2B5EF4-FFF2-40B4-BE49-F238E27FC236}">
                <a16:creationId xmlns:a16="http://schemas.microsoft.com/office/drawing/2014/main" id="{54BFC5B2-CE31-42A3-8308-C9D000EFB2DF}"/>
              </a:ext>
            </a:extLst>
          </p:cNvPr>
          <p:cNvSpPr/>
          <p:nvPr/>
        </p:nvSpPr>
        <p:spPr>
          <a:xfrm>
            <a:off x="9905783" y="4445379"/>
            <a:ext cx="2240133" cy="12742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GDX / OPUS</a:t>
            </a:r>
          </a:p>
          <a:p>
            <a:pPr algn="ctr"/>
            <a:r>
              <a:rPr lang="en-US" sz="1867" b="1" dirty="0">
                <a:solidFill>
                  <a:schemeClr val="tx1"/>
                </a:solidFill>
              </a:rPr>
              <a:t>Modern coding</a:t>
            </a:r>
          </a:p>
          <a:p>
            <a:pPr algn="ctr"/>
            <a:r>
              <a:rPr lang="en-US" sz="1867" b="1" dirty="0">
                <a:solidFill>
                  <a:schemeClr val="tx1"/>
                </a:solidFill>
              </a:rPr>
              <a:t>Integrated tools</a:t>
            </a:r>
          </a:p>
          <a:p>
            <a:pPr algn="ctr"/>
            <a:r>
              <a:rPr lang="en-US" sz="1867" b="1" dirty="0">
                <a:solidFill>
                  <a:schemeClr val="tx1"/>
                </a:solidFill>
              </a:rPr>
              <a:t>Updated manuals</a:t>
            </a:r>
          </a:p>
        </p:txBody>
      </p:sp>
      <p:sp>
        <p:nvSpPr>
          <p:cNvPr id="35" name="Arrow: Right 34">
            <a:extLst>
              <a:ext uri="{FF2B5EF4-FFF2-40B4-BE49-F238E27FC236}">
                <a16:creationId xmlns:a16="http://schemas.microsoft.com/office/drawing/2014/main" id="{DD5D8270-0B56-4E45-93C8-F1842C14AC64}"/>
              </a:ext>
            </a:extLst>
          </p:cNvPr>
          <p:cNvSpPr/>
          <p:nvPr/>
        </p:nvSpPr>
        <p:spPr>
          <a:xfrm>
            <a:off x="3041070" y="4445379"/>
            <a:ext cx="1038841" cy="365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3F4D85F9-9CF4-4956-B95F-7684C2381B42}"/>
              </a:ext>
            </a:extLst>
          </p:cNvPr>
          <p:cNvSpPr/>
          <p:nvPr/>
        </p:nvSpPr>
        <p:spPr>
          <a:xfrm>
            <a:off x="8681433" y="1670441"/>
            <a:ext cx="813385" cy="5298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ross 36">
            <a:extLst>
              <a:ext uri="{FF2B5EF4-FFF2-40B4-BE49-F238E27FC236}">
                <a16:creationId xmlns:a16="http://schemas.microsoft.com/office/drawing/2014/main" id="{3DDC3672-AF8F-4D4B-A158-08938966CEFE}"/>
              </a:ext>
            </a:extLst>
          </p:cNvPr>
          <p:cNvSpPr/>
          <p:nvPr/>
        </p:nvSpPr>
        <p:spPr>
          <a:xfrm rot="2709984">
            <a:off x="6673160" y="4053055"/>
            <a:ext cx="2068867" cy="2068867"/>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FD44C800-7AD4-4677-A2B2-35758697F885}"/>
              </a:ext>
            </a:extLst>
          </p:cNvPr>
          <p:cNvSpPr/>
          <p:nvPr/>
        </p:nvSpPr>
        <p:spPr>
          <a:xfrm>
            <a:off x="8931957" y="4771563"/>
            <a:ext cx="836047" cy="646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descr="A series of images, mostly with text, showing the things in the current NSRS that will be replaced with the modernized NSRS.  &#10;&#10;To be replaced includes all horizontal datums, vertical datums, hybrid geoids and out of date tools.  To replace them are new frames, one new geopotential datum, a gravimetric geoid and modern tools.">
            <a:extLst>
              <a:ext uri="{FF2B5EF4-FFF2-40B4-BE49-F238E27FC236}">
                <a16:creationId xmlns:a16="http://schemas.microsoft.com/office/drawing/2014/main" id="{A45B7968-C16E-49B1-984E-EB1FC60379C2}"/>
              </a:ext>
            </a:extLst>
          </p:cNvPr>
          <p:cNvGrpSpPr/>
          <p:nvPr/>
        </p:nvGrpSpPr>
        <p:grpSpPr>
          <a:xfrm>
            <a:off x="233741" y="1417639"/>
            <a:ext cx="2325052" cy="1139935"/>
            <a:chOff x="396970" y="933003"/>
            <a:chExt cx="1743789" cy="854951"/>
          </a:xfrm>
        </p:grpSpPr>
        <p:sp>
          <p:nvSpPr>
            <p:cNvPr id="10" name="Rectangle 9">
              <a:extLst>
                <a:ext uri="{FF2B5EF4-FFF2-40B4-BE49-F238E27FC236}">
                  <a16:creationId xmlns:a16="http://schemas.microsoft.com/office/drawing/2014/main" id="{F1966F00-D737-4817-AA2C-38934D999D0C}"/>
                </a:ext>
              </a:extLst>
            </p:cNvPr>
            <p:cNvSpPr/>
            <p:nvPr/>
          </p:nvSpPr>
          <p:spPr>
            <a:xfrm>
              <a:off x="396970" y="933003"/>
              <a:ext cx="1369909"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83(2011)</a:t>
              </a:r>
            </a:p>
          </p:txBody>
        </p:sp>
        <p:sp>
          <p:nvSpPr>
            <p:cNvPr id="39" name="Rectangle 38">
              <a:extLst>
                <a:ext uri="{FF2B5EF4-FFF2-40B4-BE49-F238E27FC236}">
                  <a16:creationId xmlns:a16="http://schemas.microsoft.com/office/drawing/2014/main" id="{0E948816-D595-43A3-A6B8-CF5C4C77CDD9}"/>
                </a:ext>
              </a:extLst>
            </p:cNvPr>
            <p:cNvSpPr/>
            <p:nvPr/>
          </p:nvSpPr>
          <p:spPr>
            <a:xfrm>
              <a:off x="549370" y="1196688"/>
              <a:ext cx="1369909"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83(PA11)</a:t>
              </a:r>
            </a:p>
          </p:txBody>
        </p:sp>
        <p:sp>
          <p:nvSpPr>
            <p:cNvPr id="40" name="Rectangle 39">
              <a:extLst>
                <a:ext uri="{FF2B5EF4-FFF2-40B4-BE49-F238E27FC236}">
                  <a16:creationId xmlns:a16="http://schemas.microsoft.com/office/drawing/2014/main" id="{EFB6EAF5-1DA9-4BFB-A706-01BC9116C1BD}"/>
                </a:ext>
              </a:extLst>
            </p:cNvPr>
            <p:cNvSpPr/>
            <p:nvPr/>
          </p:nvSpPr>
          <p:spPr>
            <a:xfrm>
              <a:off x="729417" y="1476551"/>
              <a:ext cx="1411342"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83(MA11)</a:t>
              </a:r>
            </a:p>
          </p:txBody>
        </p:sp>
      </p:grpSp>
      <p:sp>
        <p:nvSpPr>
          <p:cNvPr id="41" name="Arrow: Right 40">
            <a:extLst>
              <a:ext uri="{FF2B5EF4-FFF2-40B4-BE49-F238E27FC236}">
                <a16:creationId xmlns:a16="http://schemas.microsoft.com/office/drawing/2014/main" id="{E876AB2C-84B0-49D3-B7EC-DAD00FFB0596}"/>
              </a:ext>
            </a:extLst>
          </p:cNvPr>
          <p:cNvSpPr/>
          <p:nvPr/>
        </p:nvSpPr>
        <p:spPr>
          <a:xfrm>
            <a:off x="2641015" y="1612566"/>
            <a:ext cx="893127" cy="5298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8E97FE5-1134-4E4F-98DF-72B5E54B1A9A}"/>
              </a:ext>
            </a:extLst>
          </p:cNvPr>
          <p:cNvGrpSpPr/>
          <p:nvPr/>
        </p:nvGrpSpPr>
        <p:grpSpPr>
          <a:xfrm>
            <a:off x="3477500" y="1280378"/>
            <a:ext cx="2594869" cy="1637991"/>
            <a:chOff x="2945517" y="836806"/>
            <a:chExt cx="1946152" cy="1228493"/>
          </a:xfrm>
        </p:grpSpPr>
        <p:sp>
          <p:nvSpPr>
            <p:cNvPr id="14" name="Rectangle 13">
              <a:extLst>
                <a:ext uri="{FF2B5EF4-FFF2-40B4-BE49-F238E27FC236}">
                  <a16:creationId xmlns:a16="http://schemas.microsoft.com/office/drawing/2014/main" id="{68137CE9-6CE2-4CBE-B0E3-C2002C64347C}"/>
                </a:ext>
              </a:extLst>
            </p:cNvPr>
            <p:cNvSpPr/>
            <p:nvPr/>
          </p:nvSpPr>
          <p:spPr>
            <a:xfrm>
              <a:off x="2945517" y="836806"/>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NATRF2022</a:t>
              </a:r>
            </a:p>
          </p:txBody>
        </p:sp>
        <p:sp>
          <p:nvSpPr>
            <p:cNvPr id="42" name="Rectangle 41">
              <a:extLst>
                <a:ext uri="{FF2B5EF4-FFF2-40B4-BE49-F238E27FC236}">
                  <a16:creationId xmlns:a16="http://schemas.microsoft.com/office/drawing/2014/main" id="{049F4F7F-2F32-49CA-AE94-30A9C9870CFA}"/>
                </a:ext>
              </a:extLst>
            </p:cNvPr>
            <p:cNvSpPr/>
            <p:nvPr/>
          </p:nvSpPr>
          <p:spPr>
            <a:xfrm>
              <a:off x="3097917" y="1140930"/>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PATRF2022</a:t>
              </a:r>
            </a:p>
          </p:txBody>
        </p:sp>
        <p:sp>
          <p:nvSpPr>
            <p:cNvPr id="43" name="Rectangle 42">
              <a:extLst>
                <a:ext uri="{FF2B5EF4-FFF2-40B4-BE49-F238E27FC236}">
                  <a16:creationId xmlns:a16="http://schemas.microsoft.com/office/drawing/2014/main" id="{53CD422C-4706-4EC8-9DCA-2D5BA015DAB4}"/>
                </a:ext>
              </a:extLst>
            </p:cNvPr>
            <p:cNvSpPr/>
            <p:nvPr/>
          </p:nvSpPr>
          <p:spPr>
            <a:xfrm>
              <a:off x="3276423" y="1452333"/>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CATRF2022</a:t>
              </a:r>
            </a:p>
          </p:txBody>
        </p:sp>
        <p:sp>
          <p:nvSpPr>
            <p:cNvPr id="44" name="Rectangle 43">
              <a:extLst>
                <a:ext uri="{FF2B5EF4-FFF2-40B4-BE49-F238E27FC236}">
                  <a16:creationId xmlns:a16="http://schemas.microsoft.com/office/drawing/2014/main" id="{E523EBEA-269B-4EE6-99EF-5F277086EC09}"/>
                </a:ext>
              </a:extLst>
            </p:cNvPr>
            <p:cNvSpPr/>
            <p:nvPr/>
          </p:nvSpPr>
          <p:spPr>
            <a:xfrm>
              <a:off x="3521760" y="1753896"/>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MATRF2022</a:t>
              </a:r>
            </a:p>
          </p:txBody>
        </p:sp>
      </p:grpSp>
      <p:sp>
        <p:nvSpPr>
          <p:cNvPr id="30" name="Cross 29">
            <a:extLst>
              <a:ext uri="{FF2B5EF4-FFF2-40B4-BE49-F238E27FC236}">
                <a16:creationId xmlns:a16="http://schemas.microsoft.com/office/drawing/2014/main" id="{405CA02F-9364-423E-B032-B837E7A509DF}"/>
              </a:ext>
            </a:extLst>
          </p:cNvPr>
          <p:cNvSpPr/>
          <p:nvPr/>
        </p:nvSpPr>
        <p:spPr>
          <a:xfrm rot="2709984">
            <a:off x="707463" y="1353485"/>
            <a:ext cx="1308343" cy="1308343"/>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b="1"/>
          </a:p>
        </p:txBody>
      </p:sp>
      <p:sp>
        <p:nvSpPr>
          <p:cNvPr id="47" name="Cross 46">
            <a:extLst>
              <a:ext uri="{FF2B5EF4-FFF2-40B4-BE49-F238E27FC236}">
                <a16:creationId xmlns:a16="http://schemas.microsoft.com/office/drawing/2014/main" id="{894EF192-7E19-4FBB-AC6C-D61144C1C3DE}"/>
              </a:ext>
            </a:extLst>
          </p:cNvPr>
          <p:cNvSpPr/>
          <p:nvPr/>
        </p:nvSpPr>
        <p:spPr>
          <a:xfrm rot="2709984">
            <a:off x="7091054" y="1434042"/>
            <a:ext cx="1091879" cy="1085556"/>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7A1A074D-84ED-4A73-82C8-9CD02A41B564}"/>
              </a:ext>
            </a:extLst>
          </p:cNvPr>
          <p:cNvGrpSpPr/>
          <p:nvPr/>
        </p:nvGrpSpPr>
        <p:grpSpPr>
          <a:xfrm>
            <a:off x="173226" y="3682589"/>
            <a:ext cx="3281175" cy="2302364"/>
            <a:chOff x="-3234505" y="-519380"/>
            <a:chExt cx="2460881" cy="1726773"/>
          </a:xfrm>
        </p:grpSpPr>
        <p:sp>
          <p:nvSpPr>
            <p:cNvPr id="24" name="Rectangle 23">
              <a:extLst>
                <a:ext uri="{FF2B5EF4-FFF2-40B4-BE49-F238E27FC236}">
                  <a16:creationId xmlns:a16="http://schemas.microsoft.com/office/drawing/2014/main" id="{44D14154-EA9F-40C1-A09F-DB33A5647FAD}"/>
                </a:ext>
              </a:extLst>
            </p:cNvPr>
            <p:cNvSpPr/>
            <p:nvPr/>
          </p:nvSpPr>
          <p:spPr>
            <a:xfrm>
              <a:off x="-3234505" y="-519380"/>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NAVD 88</a:t>
              </a:r>
            </a:p>
          </p:txBody>
        </p:sp>
        <p:sp>
          <p:nvSpPr>
            <p:cNvPr id="48" name="Rectangle 47">
              <a:extLst>
                <a:ext uri="{FF2B5EF4-FFF2-40B4-BE49-F238E27FC236}">
                  <a16:creationId xmlns:a16="http://schemas.microsoft.com/office/drawing/2014/main" id="{B71ADDA2-70E0-42B1-A380-AA4DB32F20DF}"/>
                </a:ext>
              </a:extLst>
            </p:cNvPr>
            <p:cNvSpPr/>
            <p:nvPr/>
          </p:nvSpPr>
          <p:spPr>
            <a:xfrm>
              <a:off x="-2931574" y="-231371"/>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ASVD 02</a:t>
              </a:r>
            </a:p>
          </p:txBody>
        </p:sp>
        <p:sp>
          <p:nvSpPr>
            <p:cNvPr id="49" name="Rectangle 48">
              <a:extLst>
                <a:ext uri="{FF2B5EF4-FFF2-40B4-BE49-F238E27FC236}">
                  <a16:creationId xmlns:a16="http://schemas.microsoft.com/office/drawing/2014/main" id="{F9CA3F66-C037-477F-83C0-DADC1894B34A}"/>
                </a:ext>
              </a:extLst>
            </p:cNvPr>
            <p:cNvSpPr/>
            <p:nvPr/>
          </p:nvSpPr>
          <p:spPr>
            <a:xfrm>
              <a:off x="-2705712" y="48024"/>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PRVD 02</a:t>
              </a:r>
            </a:p>
          </p:txBody>
        </p:sp>
        <p:sp>
          <p:nvSpPr>
            <p:cNvPr id="50" name="Rectangle 49">
              <a:extLst>
                <a:ext uri="{FF2B5EF4-FFF2-40B4-BE49-F238E27FC236}">
                  <a16:creationId xmlns:a16="http://schemas.microsoft.com/office/drawing/2014/main" id="{B236B34E-C5D6-42E7-925C-7B6E626A4003}"/>
                </a:ext>
              </a:extLst>
            </p:cNvPr>
            <p:cNvSpPr/>
            <p:nvPr/>
          </p:nvSpPr>
          <p:spPr>
            <a:xfrm>
              <a:off x="-2506479" y="344647"/>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NMVD 03</a:t>
              </a:r>
            </a:p>
          </p:txBody>
        </p:sp>
        <p:sp>
          <p:nvSpPr>
            <p:cNvPr id="51" name="Rectangle 50">
              <a:extLst>
                <a:ext uri="{FF2B5EF4-FFF2-40B4-BE49-F238E27FC236}">
                  <a16:creationId xmlns:a16="http://schemas.microsoft.com/office/drawing/2014/main" id="{39E0B872-386E-41B6-BB98-57031169C7C2}"/>
                </a:ext>
              </a:extLst>
            </p:cNvPr>
            <p:cNvSpPr/>
            <p:nvPr/>
          </p:nvSpPr>
          <p:spPr>
            <a:xfrm>
              <a:off x="-2290810" y="618656"/>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GUVD 04</a:t>
              </a:r>
            </a:p>
          </p:txBody>
        </p:sp>
        <p:sp>
          <p:nvSpPr>
            <p:cNvPr id="52" name="Rectangle 51">
              <a:extLst>
                <a:ext uri="{FF2B5EF4-FFF2-40B4-BE49-F238E27FC236}">
                  <a16:creationId xmlns:a16="http://schemas.microsoft.com/office/drawing/2014/main" id="{C85AD453-6F1D-4F5E-B18A-B5D4EF1815CC}"/>
                </a:ext>
              </a:extLst>
            </p:cNvPr>
            <p:cNvSpPr/>
            <p:nvPr/>
          </p:nvSpPr>
          <p:spPr>
            <a:xfrm>
              <a:off x="-2096733" y="910770"/>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VIVD 09</a:t>
              </a:r>
            </a:p>
          </p:txBody>
        </p:sp>
      </p:grpSp>
      <p:sp>
        <p:nvSpPr>
          <p:cNvPr id="34" name="Cross 33">
            <a:extLst>
              <a:ext uri="{FF2B5EF4-FFF2-40B4-BE49-F238E27FC236}">
                <a16:creationId xmlns:a16="http://schemas.microsoft.com/office/drawing/2014/main" id="{0EC7148F-5476-432D-A604-3E0DA7127B72}"/>
              </a:ext>
            </a:extLst>
          </p:cNvPr>
          <p:cNvSpPr/>
          <p:nvPr/>
        </p:nvSpPr>
        <p:spPr>
          <a:xfrm rot="2709984">
            <a:off x="496189" y="3403129"/>
            <a:ext cx="2588128" cy="2588007"/>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8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animBg="1"/>
      <p:bldP spid="32" grpId="0" animBg="1"/>
      <p:bldP spid="33" grpId="0" animBg="1"/>
      <p:bldP spid="35" grpId="0" animBg="1"/>
      <p:bldP spid="36" grpId="0" animBg="1"/>
      <p:bldP spid="37" grpId="0" animBg="1"/>
      <p:bldP spid="38" grpId="0" animBg="1"/>
      <p:bldP spid="41" grpId="0" animBg="1"/>
      <p:bldP spid="30" grpId="0" animBg="1"/>
      <p:bldP spid="47" grpId="0" animBg="1"/>
      <p:bldP spid="3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Recent Progress</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102</a:t>
            </a:fld>
            <a:endParaRPr lang="en-US">
              <a:latin typeface="Calibri"/>
            </a:endParaRPr>
          </a:p>
        </p:txBody>
      </p:sp>
    </p:spTree>
    <p:extLst>
      <p:ext uri="{BB962C8B-B14F-4D97-AF65-F5344CB8AC3E}">
        <p14:creationId xmlns:p14="http://schemas.microsoft.com/office/powerpoint/2010/main" val="40489916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854F-1BBA-4052-8F7D-B3F6E1784D20}"/>
              </a:ext>
            </a:extLst>
          </p:cNvPr>
          <p:cNvSpPr>
            <a:spLocks noGrp="1"/>
          </p:cNvSpPr>
          <p:nvPr>
            <p:ph type="title"/>
          </p:nvPr>
        </p:nvSpPr>
        <p:spPr/>
        <p:txBody>
          <a:bodyPr/>
          <a:lstStyle/>
          <a:p>
            <a:r>
              <a:rPr lang="en-US" sz="3200" b="1" dirty="0"/>
              <a:t>Quick diversion:  why is incorporating SPROCCET into NCAT and </a:t>
            </a:r>
            <a:r>
              <a:rPr lang="en-US" sz="3200" b="1" dirty="0" err="1"/>
              <a:t>Vdatum</a:t>
            </a:r>
            <a:r>
              <a:rPr lang="en-US" sz="3200" b="1" dirty="0"/>
              <a:t> so complicated?</a:t>
            </a:r>
          </a:p>
        </p:txBody>
      </p:sp>
      <p:sp>
        <p:nvSpPr>
          <p:cNvPr id="3" name="Content Placeholder 2">
            <a:extLst>
              <a:ext uri="{FF2B5EF4-FFF2-40B4-BE49-F238E27FC236}">
                <a16:creationId xmlns:a16="http://schemas.microsoft.com/office/drawing/2014/main" id="{A6F4381A-3844-4737-B5CD-4C6CD53BF4F3}"/>
              </a:ext>
            </a:extLst>
          </p:cNvPr>
          <p:cNvSpPr>
            <a:spLocks noGrp="1"/>
          </p:cNvSpPr>
          <p:nvPr>
            <p:ph idx="1"/>
          </p:nvPr>
        </p:nvSpPr>
        <p:spPr/>
        <p:txBody>
          <a:bodyPr/>
          <a:lstStyle/>
          <a:p>
            <a:r>
              <a:rPr lang="en-US" b="1" dirty="0">
                <a:solidFill>
                  <a:srgbClr val="FF0000"/>
                </a:solidFill>
              </a:rPr>
              <a:t>NADCON</a:t>
            </a:r>
            <a:r>
              <a:rPr lang="en-US" dirty="0"/>
              <a:t>:  connects one datum (or realization) to another</a:t>
            </a:r>
          </a:p>
          <a:p>
            <a:pPr lvl="1"/>
            <a:r>
              <a:rPr lang="en-US" dirty="0"/>
              <a:t>May or may not be epoch-specific</a:t>
            </a:r>
          </a:p>
          <a:p>
            <a:r>
              <a:rPr lang="en-US" b="1" dirty="0">
                <a:solidFill>
                  <a:srgbClr val="FF0000"/>
                </a:solidFill>
              </a:rPr>
              <a:t>14H</a:t>
            </a:r>
            <a:r>
              <a:rPr lang="en-US" dirty="0"/>
              <a:t>:  connects one datum to another</a:t>
            </a:r>
          </a:p>
          <a:p>
            <a:pPr lvl="1"/>
            <a:r>
              <a:rPr lang="en-US" dirty="0"/>
              <a:t>Must be a 3-D Cartesian datum (or “frame”)</a:t>
            </a:r>
          </a:p>
          <a:p>
            <a:pPr lvl="1"/>
            <a:r>
              <a:rPr lang="en-US" dirty="0"/>
              <a:t>Without changing the epoch</a:t>
            </a:r>
          </a:p>
          <a:p>
            <a:r>
              <a:rPr lang="en-US" b="1" dirty="0">
                <a:solidFill>
                  <a:srgbClr val="FF0000"/>
                </a:solidFill>
              </a:rPr>
              <a:t>IFDM2022</a:t>
            </a:r>
            <a:r>
              <a:rPr lang="en-US" dirty="0"/>
              <a:t>:  connects one epoch to another</a:t>
            </a:r>
          </a:p>
          <a:p>
            <a:pPr lvl="1"/>
            <a:r>
              <a:rPr lang="en-US" dirty="0"/>
              <a:t>Within ITRF2020 </a:t>
            </a:r>
            <a:r>
              <a:rPr lang="en-US" b="1" i="1" dirty="0"/>
              <a:t>only</a:t>
            </a:r>
          </a:p>
          <a:p>
            <a:pPr lvl="1"/>
            <a:r>
              <a:rPr lang="en-US" dirty="0"/>
              <a:t>Geometric only.  To deform orthometric quantities over time requires the addition of DGEOID2022</a:t>
            </a:r>
          </a:p>
        </p:txBody>
      </p:sp>
      <p:sp>
        <p:nvSpPr>
          <p:cNvPr id="4" name="Date Placeholder 3">
            <a:extLst>
              <a:ext uri="{FF2B5EF4-FFF2-40B4-BE49-F238E27FC236}">
                <a16:creationId xmlns:a16="http://schemas.microsoft.com/office/drawing/2014/main" id="{59706A3B-8EC5-4956-B9E5-D647AA8D107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F0C8542F-5385-42A5-AC46-C67D3CFA0ED0}"/>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486BD4F7-C223-4DB8-93F2-A6536E713F0D}"/>
              </a:ext>
            </a:extLst>
          </p:cNvPr>
          <p:cNvSpPr>
            <a:spLocks noGrp="1"/>
          </p:cNvSpPr>
          <p:nvPr>
            <p:ph type="sldNum" sz="quarter" idx="12"/>
          </p:nvPr>
        </p:nvSpPr>
        <p:spPr/>
        <p:txBody>
          <a:bodyPr/>
          <a:lstStyle/>
          <a:p>
            <a:pPr>
              <a:defRPr/>
            </a:pPr>
            <a:fld id="{EB6791C4-DF4E-4C17-A41C-B2BEB15390BD}" type="slidenum">
              <a:rPr lang="en-US" smtClean="0"/>
              <a:pPr>
                <a:defRPr/>
              </a:pPr>
              <a:t>103</a:t>
            </a:fld>
            <a:endParaRPr lang="en-US"/>
          </a:p>
        </p:txBody>
      </p:sp>
    </p:spTree>
    <p:extLst>
      <p:ext uri="{BB962C8B-B14F-4D97-AF65-F5344CB8AC3E}">
        <p14:creationId xmlns:p14="http://schemas.microsoft.com/office/powerpoint/2010/main" val="566611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1FE3E3-1694-4599-BBE4-2A632B707370}"/>
              </a:ext>
            </a:extLst>
          </p:cNvPr>
          <p:cNvSpPr/>
          <p:nvPr/>
        </p:nvSpPr>
        <p:spPr>
          <a:xfrm>
            <a:off x="10596764" y="2254978"/>
            <a:ext cx="159347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NAD83_NA </a:t>
            </a:r>
            <a:r>
              <a:rPr lang="en-US" sz="1200" dirty="0">
                <a:solidFill>
                  <a:schemeClr val="tx1"/>
                </a:solidFill>
              </a:rPr>
              <a:t>(260)</a:t>
            </a:r>
            <a:endParaRPr lang="en-US" dirty="0">
              <a:solidFill>
                <a:schemeClr val="tx1"/>
              </a:solidFill>
            </a:endParaRPr>
          </a:p>
        </p:txBody>
      </p:sp>
      <p:sp>
        <p:nvSpPr>
          <p:cNvPr id="6" name="Rectangle 5">
            <a:extLst>
              <a:ext uri="{FF2B5EF4-FFF2-40B4-BE49-F238E27FC236}">
                <a16:creationId xmlns:a16="http://schemas.microsoft.com/office/drawing/2014/main" id="{700863E5-4A9C-498E-B4F8-9CDA03182848}"/>
              </a:ext>
            </a:extLst>
          </p:cNvPr>
          <p:cNvSpPr/>
          <p:nvPr/>
        </p:nvSpPr>
        <p:spPr>
          <a:xfrm>
            <a:off x="94588" y="988740"/>
            <a:ext cx="1090159"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ITRF88 </a:t>
            </a:r>
            <a:r>
              <a:rPr lang="en-US" sz="1400" dirty="0">
                <a:solidFill>
                  <a:schemeClr val="tx1"/>
                </a:solidFill>
              </a:rPr>
              <a:t>(100)</a:t>
            </a:r>
            <a:endParaRPr lang="en-US" dirty="0">
              <a:solidFill>
                <a:schemeClr val="tx1"/>
              </a:solidFill>
            </a:endParaRPr>
          </a:p>
        </p:txBody>
      </p:sp>
      <p:sp>
        <p:nvSpPr>
          <p:cNvPr id="7" name="Rectangle 6">
            <a:extLst>
              <a:ext uri="{FF2B5EF4-FFF2-40B4-BE49-F238E27FC236}">
                <a16:creationId xmlns:a16="http://schemas.microsoft.com/office/drawing/2014/main" id="{987E2D17-A591-48F3-8494-589EF600E271}"/>
              </a:ext>
            </a:extLst>
          </p:cNvPr>
          <p:cNvSpPr/>
          <p:nvPr/>
        </p:nvSpPr>
        <p:spPr>
          <a:xfrm>
            <a:off x="1801798" y="983587"/>
            <a:ext cx="1036102"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ITRF89 </a:t>
            </a:r>
            <a:r>
              <a:rPr lang="en-US" sz="1200" dirty="0">
                <a:solidFill>
                  <a:schemeClr val="tx1"/>
                </a:solidFill>
              </a:rPr>
              <a:t>(110)</a:t>
            </a:r>
            <a:endParaRPr lang="en-US" dirty="0">
              <a:solidFill>
                <a:schemeClr val="tx1"/>
              </a:solidFill>
            </a:endParaRPr>
          </a:p>
        </p:txBody>
      </p:sp>
      <p:sp>
        <p:nvSpPr>
          <p:cNvPr id="8" name="Oval 7">
            <a:extLst>
              <a:ext uri="{FF2B5EF4-FFF2-40B4-BE49-F238E27FC236}">
                <a16:creationId xmlns:a16="http://schemas.microsoft.com/office/drawing/2014/main" id="{5121C74B-CC82-4CB0-A093-4474201EF4DD}"/>
              </a:ext>
            </a:extLst>
          </p:cNvPr>
          <p:cNvSpPr/>
          <p:nvPr/>
        </p:nvSpPr>
        <p:spPr>
          <a:xfrm>
            <a:off x="1339190" y="977588"/>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a:t>
            </a:r>
          </a:p>
        </p:txBody>
      </p:sp>
      <p:cxnSp>
        <p:nvCxnSpPr>
          <p:cNvPr id="10" name="Straight Arrow Connector 9">
            <a:extLst>
              <a:ext uri="{FF2B5EF4-FFF2-40B4-BE49-F238E27FC236}">
                <a16:creationId xmlns:a16="http://schemas.microsoft.com/office/drawing/2014/main" id="{52BD38BF-4D0F-4732-A6B4-84DAD55DBBA3}"/>
              </a:ext>
            </a:extLst>
          </p:cNvPr>
          <p:cNvCxnSpPr>
            <a:cxnSpLocks/>
            <a:stCxn id="6" idx="3"/>
            <a:endCxn id="8" idx="2"/>
          </p:cNvCxnSpPr>
          <p:nvPr/>
        </p:nvCxnSpPr>
        <p:spPr>
          <a:xfrm flipV="1">
            <a:off x="1184747" y="1150432"/>
            <a:ext cx="154443" cy="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C1197D-96FF-498F-8E4F-89F3D024DB07}"/>
              </a:ext>
            </a:extLst>
          </p:cNvPr>
          <p:cNvCxnSpPr>
            <a:cxnSpLocks/>
            <a:stCxn id="8" idx="6"/>
            <a:endCxn id="7" idx="1"/>
          </p:cNvCxnSpPr>
          <p:nvPr/>
        </p:nvCxnSpPr>
        <p:spPr>
          <a:xfrm flipV="1">
            <a:off x="1684878" y="1145280"/>
            <a:ext cx="116920" cy="515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8016478-1FAD-4B5A-AF81-DAF2F81A7057}"/>
              </a:ext>
            </a:extLst>
          </p:cNvPr>
          <p:cNvSpPr/>
          <p:nvPr/>
        </p:nvSpPr>
        <p:spPr>
          <a:xfrm>
            <a:off x="3445846" y="977588"/>
            <a:ext cx="981091"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ITRF90 </a:t>
            </a:r>
            <a:r>
              <a:rPr lang="en-US" sz="1100" dirty="0">
                <a:solidFill>
                  <a:schemeClr val="tx1"/>
                </a:solidFill>
              </a:rPr>
              <a:t>(120)</a:t>
            </a:r>
            <a:endParaRPr lang="en-US" dirty="0">
              <a:solidFill>
                <a:schemeClr val="tx1"/>
              </a:solidFill>
            </a:endParaRPr>
          </a:p>
        </p:txBody>
      </p:sp>
      <p:sp>
        <p:nvSpPr>
          <p:cNvPr id="18" name="Oval 17">
            <a:extLst>
              <a:ext uri="{FF2B5EF4-FFF2-40B4-BE49-F238E27FC236}">
                <a16:creationId xmlns:a16="http://schemas.microsoft.com/office/drawing/2014/main" id="{EF0F4859-7794-4492-9A4C-3658155A0C30}"/>
              </a:ext>
            </a:extLst>
          </p:cNvPr>
          <p:cNvSpPr/>
          <p:nvPr/>
        </p:nvSpPr>
        <p:spPr>
          <a:xfrm>
            <a:off x="2965493" y="964123"/>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a:t>
            </a:r>
          </a:p>
        </p:txBody>
      </p:sp>
      <p:cxnSp>
        <p:nvCxnSpPr>
          <p:cNvPr id="19" name="Straight Arrow Connector 18">
            <a:extLst>
              <a:ext uri="{FF2B5EF4-FFF2-40B4-BE49-F238E27FC236}">
                <a16:creationId xmlns:a16="http://schemas.microsoft.com/office/drawing/2014/main" id="{6B93F9C9-8D4A-49E4-A50E-8260B1FC622A}"/>
              </a:ext>
            </a:extLst>
          </p:cNvPr>
          <p:cNvCxnSpPr>
            <a:cxnSpLocks/>
            <a:stCxn id="7" idx="3"/>
            <a:endCxn id="18" idx="2"/>
          </p:cNvCxnSpPr>
          <p:nvPr/>
        </p:nvCxnSpPr>
        <p:spPr>
          <a:xfrm flipV="1">
            <a:off x="2837900" y="1136967"/>
            <a:ext cx="127593" cy="8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E22B46E-71FC-4F2E-82E7-818113DCDF70}"/>
              </a:ext>
            </a:extLst>
          </p:cNvPr>
          <p:cNvCxnSpPr>
            <a:cxnSpLocks/>
            <a:stCxn id="18" idx="6"/>
            <a:endCxn id="17" idx="1"/>
          </p:cNvCxnSpPr>
          <p:nvPr/>
        </p:nvCxnSpPr>
        <p:spPr>
          <a:xfrm>
            <a:off x="3311181" y="1136967"/>
            <a:ext cx="134665" cy="2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BE01CB-5610-43A8-ADCC-E53D19E08EB1}"/>
              </a:ext>
            </a:extLst>
          </p:cNvPr>
          <p:cNvSpPr/>
          <p:nvPr/>
        </p:nvSpPr>
        <p:spPr>
          <a:xfrm>
            <a:off x="5055618" y="970385"/>
            <a:ext cx="945056"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ITRF91 </a:t>
            </a:r>
            <a:r>
              <a:rPr lang="en-US" sz="900" dirty="0">
                <a:solidFill>
                  <a:schemeClr val="tx1"/>
                </a:solidFill>
              </a:rPr>
              <a:t>(180)</a:t>
            </a:r>
            <a:endParaRPr lang="en-US" dirty="0">
              <a:solidFill>
                <a:schemeClr val="tx1"/>
              </a:solidFill>
            </a:endParaRPr>
          </a:p>
        </p:txBody>
      </p:sp>
      <p:sp>
        <p:nvSpPr>
          <p:cNvPr id="23" name="Oval 22">
            <a:extLst>
              <a:ext uri="{FF2B5EF4-FFF2-40B4-BE49-F238E27FC236}">
                <a16:creationId xmlns:a16="http://schemas.microsoft.com/office/drawing/2014/main" id="{B6E8D711-16AC-445C-8F35-0A17FD0417DE}"/>
              </a:ext>
            </a:extLst>
          </p:cNvPr>
          <p:cNvSpPr/>
          <p:nvPr/>
        </p:nvSpPr>
        <p:spPr>
          <a:xfrm>
            <a:off x="4588285" y="966437"/>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8</a:t>
            </a:r>
          </a:p>
        </p:txBody>
      </p:sp>
      <p:cxnSp>
        <p:nvCxnSpPr>
          <p:cNvPr id="24" name="Straight Arrow Connector 23">
            <a:extLst>
              <a:ext uri="{FF2B5EF4-FFF2-40B4-BE49-F238E27FC236}">
                <a16:creationId xmlns:a16="http://schemas.microsoft.com/office/drawing/2014/main" id="{9CF92972-BB4F-41FC-AF70-E822F67BE0C4}"/>
              </a:ext>
            </a:extLst>
          </p:cNvPr>
          <p:cNvCxnSpPr>
            <a:cxnSpLocks/>
            <a:stCxn id="17" idx="3"/>
            <a:endCxn id="23" idx="2"/>
          </p:cNvCxnSpPr>
          <p:nvPr/>
        </p:nvCxnSpPr>
        <p:spPr>
          <a:xfrm>
            <a:off x="4426937" y="1139281"/>
            <a:ext cx="161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443016-CA66-4DC7-8FE9-9F5FCAD11B0A}"/>
              </a:ext>
            </a:extLst>
          </p:cNvPr>
          <p:cNvCxnSpPr>
            <a:cxnSpLocks/>
            <a:stCxn id="23" idx="6"/>
            <a:endCxn id="22" idx="1"/>
          </p:cNvCxnSpPr>
          <p:nvPr/>
        </p:nvCxnSpPr>
        <p:spPr>
          <a:xfrm flipV="1">
            <a:off x="4933973" y="1132078"/>
            <a:ext cx="121645" cy="7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B9F2563-B79D-48CE-BF14-FA0DFB52A1AF}"/>
              </a:ext>
            </a:extLst>
          </p:cNvPr>
          <p:cNvSpPr/>
          <p:nvPr/>
        </p:nvSpPr>
        <p:spPr>
          <a:xfrm>
            <a:off x="6947159" y="970385"/>
            <a:ext cx="1104898"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ITRF92 </a:t>
            </a:r>
            <a:r>
              <a:rPr lang="en-US" sz="1400" dirty="0">
                <a:solidFill>
                  <a:schemeClr val="tx1"/>
                </a:solidFill>
              </a:rPr>
              <a:t>(210)</a:t>
            </a:r>
            <a:endParaRPr lang="en-US" dirty="0">
              <a:solidFill>
                <a:schemeClr val="tx1"/>
              </a:solidFill>
            </a:endParaRPr>
          </a:p>
        </p:txBody>
      </p:sp>
      <p:sp>
        <p:nvSpPr>
          <p:cNvPr id="28" name="Oval 27">
            <a:extLst>
              <a:ext uri="{FF2B5EF4-FFF2-40B4-BE49-F238E27FC236}">
                <a16:creationId xmlns:a16="http://schemas.microsoft.com/office/drawing/2014/main" id="{84A4C729-D640-4A1F-91B0-2875500F59E8}"/>
              </a:ext>
            </a:extLst>
          </p:cNvPr>
          <p:cNvSpPr/>
          <p:nvPr/>
        </p:nvSpPr>
        <p:spPr>
          <a:xfrm>
            <a:off x="6285933" y="95528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11</a:t>
            </a:r>
          </a:p>
        </p:txBody>
      </p:sp>
      <p:cxnSp>
        <p:nvCxnSpPr>
          <p:cNvPr id="29" name="Straight Arrow Connector 28">
            <a:extLst>
              <a:ext uri="{FF2B5EF4-FFF2-40B4-BE49-F238E27FC236}">
                <a16:creationId xmlns:a16="http://schemas.microsoft.com/office/drawing/2014/main" id="{A59A0949-1790-4525-9834-FD78E7C53FA1}"/>
              </a:ext>
            </a:extLst>
          </p:cNvPr>
          <p:cNvCxnSpPr>
            <a:cxnSpLocks/>
            <a:stCxn id="22" idx="3"/>
            <a:endCxn id="28" idx="2"/>
          </p:cNvCxnSpPr>
          <p:nvPr/>
        </p:nvCxnSpPr>
        <p:spPr>
          <a:xfrm flipV="1">
            <a:off x="6000674" y="1128129"/>
            <a:ext cx="285259" cy="39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1E0E3F-CCCF-47E8-8703-CEF44C3DEED0}"/>
              </a:ext>
            </a:extLst>
          </p:cNvPr>
          <p:cNvCxnSpPr>
            <a:cxnSpLocks/>
            <a:stCxn id="28" idx="6"/>
            <a:endCxn id="27" idx="1"/>
          </p:cNvCxnSpPr>
          <p:nvPr/>
        </p:nvCxnSpPr>
        <p:spPr>
          <a:xfrm>
            <a:off x="6631621" y="1128129"/>
            <a:ext cx="315538" cy="39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720801B-3835-467E-AC2E-5B56602DD2DE}"/>
              </a:ext>
            </a:extLst>
          </p:cNvPr>
          <p:cNvSpPr/>
          <p:nvPr/>
        </p:nvSpPr>
        <p:spPr>
          <a:xfrm>
            <a:off x="8992099" y="975821"/>
            <a:ext cx="1072650"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ITRF93 </a:t>
            </a:r>
            <a:r>
              <a:rPr lang="en-US" sz="1200" dirty="0">
                <a:solidFill>
                  <a:schemeClr val="tx1"/>
                </a:solidFill>
              </a:rPr>
              <a:t>(220)</a:t>
            </a:r>
            <a:endParaRPr lang="en-US" dirty="0">
              <a:solidFill>
                <a:schemeClr val="tx1"/>
              </a:solidFill>
            </a:endParaRPr>
          </a:p>
        </p:txBody>
      </p:sp>
      <p:sp>
        <p:nvSpPr>
          <p:cNvPr id="34" name="Oval 33">
            <a:extLst>
              <a:ext uri="{FF2B5EF4-FFF2-40B4-BE49-F238E27FC236}">
                <a16:creationId xmlns:a16="http://schemas.microsoft.com/office/drawing/2014/main" id="{4190E620-D2A4-4D69-9A81-FE5E89F87DD2}"/>
              </a:ext>
            </a:extLst>
          </p:cNvPr>
          <p:cNvSpPr/>
          <p:nvPr/>
        </p:nvSpPr>
        <p:spPr>
          <a:xfrm>
            <a:off x="8330873" y="95528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12</a:t>
            </a:r>
          </a:p>
        </p:txBody>
      </p:sp>
      <p:cxnSp>
        <p:nvCxnSpPr>
          <p:cNvPr id="35" name="Straight Arrow Connector 34">
            <a:extLst>
              <a:ext uri="{FF2B5EF4-FFF2-40B4-BE49-F238E27FC236}">
                <a16:creationId xmlns:a16="http://schemas.microsoft.com/office/drawing/2014/main" id="{0DEDBE21-1623-4827-B362-0B59CE40C8C4}"/>
              </a:ext>
            </a:extLst>
          </p:cNvPr>
          <p:cNvCxnSpPr>
            <a:cxnSpLocks/>
            <a:stCxn id="27" idx="3"/>
            <a:endCxn id="34" idx="2"/>
          </p:cNvCxnSpPr>
          <p:nvPr/>
        </p:nvCxnSpPr>
        <p:spPr>
          <a:xfrm flipV="1">
            <a:off x="8052057" y="1128129"/>
            <a:ext cx="278816" cy="39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CE56715-9A5D-443E-8327-92B32042B930}"/>
              </a:ext>
            </a:extLst>
          </p:cNvPr>
          <p:cNvCxnSpPr>
            <a:cxnSpLocks/>
            <a:stCxn id="34" idx="6"/>
            <a:endCxn id="33" idx="1"/>
          </p:cNvCxnSpPr>
          <p:nvPr/>
        </p:nvCxnSpPr>
        <p:spPr>
          <a:xfrm>
            <a:off x="8676561" y="1128129"/>
            <a:ext cx="315538" cy="938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CFC1BA0-1521-420A-8EDC-191B274C9618}"/>
              </a:ext>
            </a:extLst>
          </p:cNvPr>
          <p:cNvSpPr/>
          <p:nvPr/>
        </p:nvSpPr>
        <p:spPr>
          <a:xfrm>
            <a:off x="9010243" y="1995373"/>
            <a:ext cx="1068004"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ITRF94 </a:t>
            </a:r>
            <a:r>
              <a:rPr lang="en-US" sz="1200" dirty="0">
                <a:solidFill>
                  <a:schemeClr val="tx1"/>
                </a:solidFill>
              </a:rPr>
              <a:t>(230)</a:t>
            </a:r>
            <a:endParaRPr lang="en-US" dirty="0">
              <a:solidFill>
                <a:schemeClr val="tx1"/>
              </a:solidFill>
            </a:endParaRPr>
          </a:p>
        </p:txBody>
      </p:sp>
      <p:sp>
        <p:nvSpPr>
          <p:cNvPr id="43" name="Rectangle 42">
            <a:extLst>
              <a:ext uri="{FF2B5EF4-FFF2-40B4-BE49-F238E27FC236}">
                <a16:creationId xmlns:a16="http://schemas.microsoft.com/office/drawing/2014/main" id="{66B8D614-13B5-46FA-86D1-20185AF1D85D}"/>
              </a:ext>
            </a:extLst>
          </p:cNvPr>
          <p:cNvSpPr/>
          <p:nvPr/>
        </p:nvSpPr>
        <p:spPr>
          <a:xfrm>
            <a:off x="9010243" y="3011993"/>
            <a:ext cx="1109567"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ITRF96 </a:t>
            </a:r>
            <a:r>
              <a:rPr lang="en-US" sz="1200" dirty="0">
                <a:solidFill>
                  <a:schemeClr val="tx1"/>
                </a:solidFill>
              </a:rPr>
              <a:t>(250)</a:t>
            </a:r>
            <a:endParaRPr lang="en-US" dirty="0">
              <a:solidFill>
                <a:schemeClr val="tx1"/>
              </a:solidFill>
            </a:endParaRPr>
          </a:p>
        </p:txBody>
      </p:sp>
      <p:sp>
        <p:nvSpPr>
          <p:cNvPr id="44" name="Oval 43">
            <a:extLst>
              <a:ext uri="{FF2B5EF4-FFF2-40B4-BE49-F238E27FC236}">
                <a16:creationId xmlns:a16="http://schemas.microsoft.com/office/drawing/2014/main" id="{8EE7BD2A-6992-4553-A194-ACC5628142AD}"/>
              </a:ext>
            </a:extLst>
          </p:cNvPr>
          <p:cNvSpPr/>
          <p:nvPr/>
        </p:nvSpPr>
        <p:spPr>
          <a:xfrm>
            <a:off x="9372948" y="2511118"/>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15</a:t>
            </a:r>
          </a:p>
        </p:txBody>
      </p:sp>
      <p:cxnSp>
        <p:nvCxnSpPr>
          <p:cNvPr id="45" name="Straight Arrow Connector 44">
            <a:extLst>
              <a:ext uri="{FF2B5EF4-FFF2-40B4-BE49-F238E27FC236}">
                <a16:creationId xmlns:a16="http://schemas.microsoft.com/office/drawing/2014/main" id="{D331790A-2C78-48A9-A2D2-D88B6840DD6E}"/>
              </a:ext>
            </a:extLst>
          </p:cNvPr>
          <p:cNvCxnSpPr>
            <a:cxnSpLocks/>
            <a:stCxn id="38" idx="2"/>
            <a:endCxn id="44" idx="0"/>
          </p:cNvCxnSpPr>
          <p:nvPr/>
        </p:nvCxnSpPr>
        <p:spPr>
          <a:xfrm>
            <a:off x="9544245" y="2318758"/>
            <a:ext cx="1547" cy="19236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1B21ABC-578F-4FB2-914C-CDEBD96D3B4D}"/>
              </a:ext>
            </a:extLst>
          </p:cNvPr>
          <p:cNvCxnSpPr>
            <a:cxnSpLocks/>
            <a:stCxn id="44" idx="4"/>
            <a:endCxn id="43" idx="0"/>
          </p:cNvCxnSpPr>
          <p:nvPr/>
        </p:nvCxnSpPr>
        <p:spPr>
          <a:xfrm>
            <a:off x="9545792" y="2856806"/>
            <a:ext cx="19235" cy="15518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504944F5-35ED-4042-8494-D3F3B157B9E8}"/>
              </a:ext>
            </a:extLst>
          </p:cNvPr>
          <p:cNvSpPr/>
          <p:nvPr/>
        </p:nvSpPr>
        <p:spPr>
          <a:xfrm>
            <a:off x="9136134" y="4033414"/>
            <a:ext cx="1068004"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ITRF97 </a:t>
            </a:r>
            <a:r>
              <a:rPr lang="en-US" sz="1200" dirty="0">
                <a:solidFill>
                  <a:schemeClr val="tx1"/>
                </a:solidFill>
              </a:rPr>
              <a:t>(270)</a:t>
            </a:r>
            <a:endParaRPr lang="en-US" dirty="0">
              <a:solidFill>
                <a:schemeClr val="tx1"/>
              </a:solidFill>
            </a:endParaRPr>
          </a:p>
        </p:txBody>
      </p:sp>
      <p:sp>
        <p:nvSpPr>
          <p:cNvPr id="56" name="Oval 55">
            <a:extLst>
              <a:ext uri="{FF2B5EF4-FFF2-40B4-BE49-F238E27FC236}">
                <a16:creationId xmlns:a16="http://schemas.microsoft.com/office/drawing/2014/main" id="{EB09D776-A68F-40DF-A714-1F4A00D938DA}"/>
              </a:ext>
            </a:extLst>
          </p:cNvPr>
          <p:cNvSpPr/>
          <p:nvPr/>
        </p:nvSpPr>
        <p:spPr>
          <a:xfrm>
            <a:off x="9430191" y="3528412"/>
            <a:ext cx="345688" cy="345688"/>
          </a:xfrm>
          <a:prstGeom prst="ellipse">
            <a:avLst/>
          </a:prstGeom>
          <a:solidFill>
            <a:srgbClr val="FFFF00"/>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17</a:t>
            </a:r>
          </a:p>
        </p:txBody>
      </p:sp>
      <p:cxnSp>
        <p:nvCxnSpPr>
          <p:cNvPr id="57" name="Straight Arrow Connector 56">
            <a:extLst>
              <a:ext uri="{FF2B5EF4-FFF2-40B4-BE49-F238E27FC236}">
                <a16:creationId xmlns:a16="http://schemas.microsoft.com/office/drawing/2014/main" id="{AC447645-B508-4F06-9743-AAE22462EE40}"/>
              </a:ext>
            </a:extLst>
          </p:cNvPr>
          <p:cNvCxnSpPr>
            <a:cxnSpLocks/>
            <a:stCxn id="43" idx="2"/>
            <a:endCxn id="56" idx="0"/>
          </p:cNvCxnSpPr>
          <p:nvPr/>
        </p:nvCxnSpPr>
        <p:spPr>
          <a:xfrm>
            <a:off x="9565027" y="3335378"/>
            <a:ext cx="38008" cy="19303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689B249-442D-4886-B334-3C5165C57365}"/>
              </a:ext>
            </a:extLst>
          </p:cNvPr>
          <p:cNvCxnSpPr>
            <a:cxnSpLocks/>
            <a:stCxn id="56" idx="4"/>
            <a:endCxn id="55" idx="0"/>
          </p:cNvCxnSpPr>
          <p:nvPr/>
        </p:nvCxnSpPr>
        <p:spPr>
          <a:xfrm>
            <a:off x="9603035" y="3874100"/>
            <a:ext cx="67101" cy="15931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79E278BC-755D-4565-A6F1-1AC5AB39AD82}"/>
              </a:ext>
            </a:extLst>
          </p:cNvPr>
          <p:cNvSpPr/>
          <p:nvPr/>
        </p:nvSpPr>
        <p:spPr>
          <a:xfrm>
            <a:off x="9196419" y="5027491"/>
            <a:ext cx="1321875"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ITRF2000 </a:t>
            </a:r>
            <a:r>
              <a:rPr lang="en-US" sz="1200" dirty="0">
                <a:solidFill>
                  <a:schemeClr val="tx1"/>
                </a:solidFill>
              </a:rPr>
              <a:t>(290)</a:t>
            </a:r>
            <a:endParaRPr lang="en-US" dirty="0">
              <a:solidFill>
                <a:schemeClr val="tx1"/>
              </a:solidFill>
            </a:endParaRPr>
          </a:p>
        </p:txBody>
      </p:sp>
      <p:sp>
        <p:nvSpPr>
          <p:cNvPr id="61" name="Oval 60">
            <a:extLst>
              <a:ext uri="{FF2B5EF4-FFF2-40B4-BE49-F238E27FC236}">
                <a16:creationId xmlns:a16="http://schemas.microsoft.com/office/drawing/2014/main" id="{35DD941E-AD6E-482A-918F-B37C34E7FBCC}"/>
              </a:ext>
            </a:extLst>
          </p:cNvPr>
          <p:cNvSpPr/>
          <p:nvPr/>
        </p:nvSpPr>
        <p:spPr>
          <a:xfrm>
            <a:off x="9576224" y="4502414"/>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19</a:t>
            </a:r>
          </a:p>
        </p:txBody>
      </p:sp>
      <p:cxnSp>
        <p:nvCxnSpPr>
          <p:cNvPr id="62" name="Straight Arrow Connector 61">
            <a:extLst>
              <a:ext uri="{FF2B5EF4-FFF2-40B4-BE49-F238E27FC236}">
                <a16:creationId xmlns:a16="http://schemas.microsoft.com/office/drawing/2014/main" id="{17899ED5-B001-4AE0-988D-9F07B8C5BDE5}"/>
              </a:ext>
            </a:extLst>
          </p:cNvPr>
          <p:cNvCxnSpPr>
            <a:cxnSpLocks/>
            <a:stCxn id="55" idx="2"/>
            <a:endCxn id="61" idx="0"/>
          </p:cNvCxnSpPr>
          <p:nvPr/>
        </p:nvCxnSpPr>
        <p:spPr>
          <a:xfrm>
            <a:off x="9670136" y="4356799"/>
            <a:ext cx="78932" cy="14561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C05719E-9622-4A3C-B3C9-F0BEA47DD50F}"/>
              </a:ext>
            </a:extLst>
          </p:cNvPr>
          <p:cNvCxnSpPr>
            <a:cxnSpLocks/>
            <a:stCxn id="61" idx="4"/>
            <a:endCxn id="60" idx="0"/>
          </p:cNvCxnSpPr>
          <p:nvPr/>
        </p:nvCxnSpPr>
        <p:spPr>
          <a:xfrm>
            <a:off x="9749068" y="4848102"/>
            <a:ext cx="108289" cy="17938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554815D7-4E26-4CED-9E95-D90F65F3CE72}"/>
              </a:ext>
            </a:extLst>
          </p:cNvPr>
          <p:cNvSpPr/>
          <p:nvPr/>
        </p:nvSpPr>
        <p:spPr>
          <a:xfrm>
            <a:off x="7250979" y="5030829"/>
            <a:ext cx="1350666"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ITRF2005 </a:t>
            </a:r>
            <a:r>
              <a:rPr lang="en-US" sz="1200" dirty="0">
                <a:solidFill>
                  <a:schemeClr val="tx1"/>
                </a:solidFill>
              </a:rPr>
              <a:t>(340)</a:t>
            </a:r>
            <a:endParaRPr lang="en-US" dirty="0">
              <a:solidFill>
                <a:schemeClr val="tx1"/>
              </a:solidFill>
            </a:endParaRPr>
          </a:p>
        </p:txBody>
      </p:sp>
      <p:sp>
        <p:nvSpPr>
          <p:cNvPr id="68" name="Oval 67">
            <a:extLst>
              <a:ext uri="{FF2B5EF4-FFF2-40B4-BE49-F238E27FC236}">
                <a16:creationId xmlns:a16="http://schemas.microsoft.com/office/drawing/2014/main" id="{DAF61322-0521-4A76-9311-B291802DC276}"/>
              </a:ext>
            </a:extLst>
          </p:cNvPr>
          <p:cNvSpPr/>
          <p:nvPr/>
        </p:nvSpPr>
        <p:spPr>
          <a:xfrm>
            <a:off x="8714646" y="5019678"/>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24</a:t>
            </a:r>
          </a:p>
        </p:txBody>
      </p:sp>
      <p:cxnSp>
        <p:nvCxnSpPr>
          <p:cNvPr id="69" name="Straight Arrow Connector 68">
            <a:extLst>
              <a:ext uri="{FF2B5EF4-FFF2-40B4-BE49-F238E27FC236}">
                <a16:creationId xmlns:a16="http://schemas.microsoft.com/office/drawing/2014/main" id="{0A2379C4-BE46-47C5-B255-B0C00E506253}"/>
              </a:ext>
            </a:extLst>
          </p:cNvPr>
          <p:cNvCxnSpPr>
            <a:cxnSpLocks/>
            <a:stCxn id="60" idx="1"/>
            <a:endCxn id="68" idx="6"/>
          </p:cNvCxnSpPr>
          <p:nvPr/>
        </p:nvCxnSpPr>
        <p:spPr>
          <a:xfrm flipH="1">
            <a:off x="9060334" y="5189184"/>
            <a:ext cx="136085" cy="333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EA13C9B-9DD8-4175-83B4-2BEC274E8821}"/>
              </a:ext>
            </a:extLst>
          </p:cNvPr>
          <p:cNvCxnSpPr>
            <a:cxnSpLocks/>
            <a:stCxn id="68" idx="2"/>
            <a:endCxn id="67" idx="3"/>
          </p:cNvCxnSpPr>
          <p:nvPr/>
        </p:nvCxnSpPr>
        <p:spPr>
          <a:xfrm flipH="1">
            <a:off x="8601645" y="5192522"/>
            <a:ext cx="113001"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BD78A6D5-9752-4C4A-BFBF-7879634085A8}"/>
              </a:ext>
            </a:extLst>
          </p:cNvPr>
          <p:cNvSpPr/>
          <p:nvPr/>
        </p:nvSpPr>
        <p:spPr>
          <a:xfrm>
            <a:off x="6740469" y="5019678"/>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26</a:t>
            </a:r>
          </a:p>
        </p:txBody>
      </p:sp>
      <p:cxnSp>
        <p:nvCxnSpPr>
          <p:cNvPr id="79" name="Straight Arrow Connector 78">
            <a:extLst>
              <a:ext uri="{FF2B5EF4-FFF2-40B4-BE49-F238E27FC236}">
                <a16:creationId xmlns:a16="http://schemas.microsoft.com/office/drawing/2014/main" id="{095D5E1E-42CC-4A72-ABE8-FBD8F03F939D}"/>
              </a:ext>
            </a:extLst>
          </p:cNvPr>
          <p:cNvCxnSpPr>
            <a:cxnSpLocks/>
            <a:stCxn id="67" idx="1"/>
            <a:endCxn id="78" idx="6"/>
          </p:cNvCxnSpPr>
          <p:nvPr/>
        </p:nvCxnSpPr>
        <p:spPr>
          <a:xfrm flipH="1">
            <a:off x="7086157" y="5192522"/>
            <a:ext cx="164822"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D764AC5A-249B-4DD5-8C4C-02E4102CFB91}"/>
              </a:ext>
            </a:extLst>
          </p:cNvPr>
          <p:cNvSpPr/>
          <p:nvPr/>
        </p:nvSpPr>
        <p:spPr>
          <a:xfrm>
            <a:off x="5156425" y="5029397"/>
            <a:ext cx="1413880"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ITRF2008 </a:t>
            </a:r>
            <a:r>
              <a:rPr lang="en-US" sz="1400" dirty="0">
                <a:solidFill>
                  <a:schemeClr val="tx1"/>
                </a:solidFill>
              </a:rPr>
              <a:t>(360)</a:t>
            </a:r>
            <a:endParaRPr lang="en-US" dirty="0">
              <a:solidFill>
                <a:schemeClr val="tx1"/>
              </a:solidFill>
            </a:endParaRPr>
          </a:p>
        </p:txBody>
      </p:sp>
      <p:sp>
        <p:nvSpPr>
          <p:cNvPr id="90" name="Oval 89">
            <a:extLst>
              <a:ext uri="{FF2B5EF4-FFF2-40B4-BE49-F238E27FC236}">
                <a16:creationId xmlns:a16="http://schemas.microsoft.com/office/drawing/2014/main" id="{7FBF1230-97F1-45C8-A8C4-1CEFCFB28E9C}"/>
              </a:ext>
            </a:extLst>
          </p:cNvPr>
          <p:cNvSpPr/>
          <p:nvPr/>
        </p:nvSpPr>
        <p:spPr>
          <a:xfrm>
            <a:off x="4649107" y="5027491"/>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32</a:t>
            </a:r>
          </a:p>
        </p:txBody>
      </p:sp>
      <p:cxnSp>
        <p:nvCxnSpPr>
          <p:cNvPr id="91" name="Straight Arrow Connector 90">
            <a:extLst>
              <a:ext uri="{FF2B5EF4-FFF2-40B4-BE49-F238E27FC236}">
                <a16:creationId xmlns:a16="http://schemas.microsoft.com/office/drawing/2014/main" id="{0DE7AEDD-84A9-46BE-A635-110AD798222A}"/>
              </a:ext>
            </a:extLst>
          </p:cNvPr>
          <p:cNvCxnSpPr>
            <a:cxnSpLocks/>
            <a:stCxn id="88" idx="1"/>
            <a:endCxn id="90" idx="6"/>
          </p:cNvCxnSpPr>
          <p:nvPr/>
        </p:nvCxnSpPr>
        <p:spPr>
          <a:xfrm flipH="1">
            <a:off x="4994795" y="5191090"/>
            <a:ext cx="161630" cy="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BD39932-2083-48B5-8BAD-60F4D9015841}"/>
              </a:ext>
            </a:extLst>
          </p:cNvPr>
          <p:cNvCxnSpPr>
            <a:cxnSpLocks/>
            <a:stCxn id="90" idx="2"/>
            <a:endCxn id="93" idx="3"/>
          </p:cNvCxnSpPr>
          <p:nvPr/>
        </p:nvCxnSpPr>
        <p:spPr>
          <a:xfrm flipH="1">
            <a:off x="4508141" y="5200335"/>
            <a:ext cx="140966" cy="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821C0C8C-9961-4CCC-8243-87B9CD0771E2}"/>
              </a:ext>
            </a:extLst>
          </p:cNvPr>
          <p:cNvSpPr/>
          <p:nvPr/>
        </p:nvSpPr>
        <p:spPr>
          <a:xfrm>
            <a:off x="3149519" y="5043610"/>
            <a:ext cx="1358622"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ITRF2014 </a:t>
            </a:r>
            <a:r>
              <a:rPr lang="en-US" sz="1200" dirty="0">
                <a:solidFill>
                  <a:schemeClr val="tx1"/>
                </a:solidFill>
              </a:rPr>
              <a:t>(420)</a:t>
            </a:r>
            <a:endParaRPr lang="en-US" dirty="0">
              <a:solidFill>
                <a:schemeClr val="tx1"/>
              </a:solidFill>
            </a:endParaRPr>
          </a:p>
        </p:txBody>
      </p:sp>
      <p:sp>
        <p:nvSpPr>
          <p:cNvPr id="95" name="Oval 94">
            <a:extLst>
              <a:ext uri="{FF2B5EF4-FFF2-40B4-BE49-F238E27FC236}">
                <a16:creationId xmlns:a16="http://schemas.microsoft.com/office/drawing/2014/main" id="{543CF6FE-3E8B-4D78-94FB-C0CBB7C622B7}"/>
              </a:ext>
            </a:extLst>
          </p:cNvPr>
          <p:cNvSpPr/>
          <p:nvPr/>
        </p:nvSpPr>
        <p:spPr>
          <a:xfrm>
            <a:off x="2636127" y="502997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36</a:t>
            </a:r>
          </a:p>
        </p:txBody>
      </p:sp>
      <p:cxnSp>
        <p:nvCxnSpPr>
          <p:cNvPr id="96" name="Straight Arrow Connector 95">
            <a:extLst>
              <a:ext uri="{FF2B5EF4-FFF2-40B4-BE49-F238E27FC236}">
                <a16:creationId xmlns:a16="http://schemas.microsoft.com/office/drawing/2014/main" id="{28A210B8-05BF-4CD5-8E13-C5223F04CE43}"/>
              </a:ext>
            </a:extLst>
          </p:cNvPr>
          <p:cNvCxnSpPr>
            <a:cxnSpLocks/>
            <a:stCxn id="93" idx="1"/>
            <a:endCxn id="95" idx="6"/>
          </p:cNvCxnSpPr>
          <p:nvPr/>
        </p:nvCxnSpPr>
        <p:spPr>
          <a:xfrm flipH="1" flipV="1">
            <a:off x="2981815" y="5202819"/>
            <a:ext cx="167704" cy="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DDAC250-3C41-4D05-A79D-BFDC84408BC7}"/>
              </a:ext>
            </a:extLst>
          </p:cNvPr>
          <p:cNvCxnSpPr>
            <a:cxnSpLocks/>
            <a:stCxn id="95" idx="2"/>
            <a:endCxn id="98" idx="3"/>
          </p:cNvCxnSpPr>
          <p:nvPr/>
        </p:nvCxnSpPr>
        <p:spPr>
          <a:xfrm flipH="1">
            <a:off x="2500042" y="5202819"/>
            <a:ext cx="136085" cy="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1E90DC1B-1216-44B8-B619-6B96FA663471}"/>
              </a:ext>
            </a:extLst>
          </p:cNvPr>
          <p:cNvSpPr/>
          <p:nvPr/>
        </p:nvSpPr>
        <p:spPr>
          <a:xfrm>
            <a:off x="1122476" y="5043610"/>
            <a:ext cx="1377566"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ITRF2020 </a:t>
            </a:r>
            <a:r>
              <a:rPr lang="en-US" sz="1200" dirty="0">
                <a:solidFill>
                  <a:schemeClr val="tx1"/>
                </a:solidFill>
              </a:rPr>
              <a:t>(460)</a:t>
            </a:r>
            <a:endParaRPr lang="en-US" dirty="0">
              <a:solidFill>
                <a:schemeClr val="tx1"/>
              </a:solidFill>
            </a:endParaRPr>
          </a:p>
        </p:txBody>
      </p:sp>
      <p:sp>
        <p:nvSpPr>
          <p:cNvPr id="105" name="Oval 104">
            <a:extLst>
              <a:ext uri="{FF2B5EF4-FFF2-40B4-BE49-F238E27FC236}">
                <a16:creationId xmlns:a16="http://schemas.microsoft.com/office/drawing/2014/main" id="{762D0002-54E9-4B58-B10B-85ABF682125C}"/>
              </a:ext>
            </a:extLst>
          </p:cNvPr>
          <p:cNvSpPr/>
          <p:nvPr/>
        </p:nvSpPr>
        <p:spPr>
          <a:xfrm>
            <a:off x="9356168" y="1480094"/>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13</a:t>
            </a:r>
          </a:p>
        </p:txBody>
      </p:sp>
      <p:cxnSp>
        <p:nvCxnSpPr>
          <p:cNvPr id="106" name="Straight Arrow Connector 105">
            <a:extLst>
              <a:ext uri="{FF2B5EF4-FFF2-40B4-BE49-F238E27FC236}">
                <a16:creationId xmlns:a16="http://schemas.microsoft.com/office/drawing/2014/main" id="{E2EB6DEC-3C6A-410F-8201-1FA9D5C547C2}"/>
              </a:ext>
            </a:extLst>
          </p:cNvPr>
          <p:cNvCxnSpPr>
            <a:cxnSpLocks/>
            <a:stCxn id="33" idx="2"/>
            <a:endCxn id="105" idx="0"/>
          </p:cNvCxnSpPr>
          <p:nvPr/>
        </p:nvCxnSpPr>
        <p:spPr>
          <a:xfrm>
            <a:off x="9528424" y="1299206"/>
            <a:ext cx="588" cy="18088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A6FE44BA-1842-48B7-BAAA-B7CA15CEE713}"/>
              </a:ext>
            </a:extLst>
          </p:cNvPr>
          <p:cNvCxnSpPr>
            <a:cxnSpLocks/>
            <a:stCxn id="105" idx="4"/>
            <a:endCxn id="38" idx="0"/>
          </p:cNvCxnSpPr>
          <p:nvPr/>
        </p:nvCxnSpPr>
        <p:spPr>
          <a:xfrm>
            <a:off x="9529012" y="1825782"/>
            <a:ext cx="15233" cy="16959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01CC39C8-011D-4869-BCFD-E8FEB2F30BCA}"/>
              </a:ext>
            </a:extLst>
          </p:cNvPr>
          <p:cNvSpPr/>
          <p:nvPr/>
        </p:nvSpPr>
        <p:spPr>
          <a:xfrm>
            <a:off x="10627786" y="2775975"/>
            <a:ext cx="345688" cy="3456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16</a:t>
            </a:r>
          </a:p>
        </p:txBody>
      </p:sp>
      <p:cxnSp>
        <p:nvCxnSpPr>
          <p:cNvPr id="112" name="Straight Arrow Connector 111">
            <a:extLst>
              <a:ext uri="{FF2B5EF4-FFF2-40B4-BE49-F238E27FC236}">
                <a16:creationId xmlns:a16="http://schemas.microsoft.com/office/drawing/2014/main" id="{808B99CA-6248-4350-BFFC-A5B652531BEB}"/>
              </a:ext>
            </a:extLst>
          </p:cNvPr>
          <p:cNvCxnSpPr>
            <a:cxnSpLocks/>
            <a:stCxn id="5" idx="2"/>
            <a:endCxn id="111" idx="7"/>
          </p:cNvCxnSpPr>
          <p:nvPr/>
        </p:nvCxnSpPr>
        <p:spPr>
          <a:xfrm flipH="1">
            <a:off x="10922849" y="2578363"/>
            <a:ext cx="470650" cy="24823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D31F41C-D8E0-42F5-A863-9160692BEDD9}"/>
              </a:ext>
            </a:extLst>
          </p:cNvPr>
          <p:cNvCxnSpPr>
            <a:cxnSpLocks/>
            <a:stCxn id="111" idx="2"/>
            <a:endCxn id="43" idx="3"/>
          </p:cNvCxnSpPr>
          <p:nvPr/>
        </p:nvCxnSpPr>
        <p:spPr>
          <a:xfrm flipH="1">
            <a:off x="10119810" y="2948819"/>
            <a:ext cx="507976" cy="22486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77F1D33C-DE30-4359-90A6-E5568F325387}"/>
              </a:ext>
            </a:extLst>
          </p:cNvPr>
          <p:cNvSpPr/>
          <p:nvPr/>
        </p:nvSpPr>
        <p:spPr>
          <a:xfrm>
            <a:off x="10749173" y="5900015"/>
            <a:ext cx="144106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NAD83_PA </a:t>
            </a:r>
            <a:r>
              <a:rPr lang="en-US" sz="1200" dirty="0">
                <a:solidFill>
                  <a:schemeClr val="tx1"/>
                </a:solidFill>
              </a:rPr>
              <a:t>(320)</a:t>
            </a:r>
            <a:endParaRPr lang="en-US" dirty="0">
              <a:solidFill>
                <a:schemeClr val="tx1"/>
              </a:solidFill>
            </a:endParaRPr>
          </a:p>
        </p:txBody>
      </p:sp>
      <p:sp>
        <p:nvSpPr>
          <p:cNvPr id="126" name="Oval 125">
            <a:extLst>
              <a:ext uri="{FF2B5EF4-FFF2-40B4-BE49-F238E27FC236}">
                <a16:creationId xmlns:a16="http://schemas.microsoft.com/office/drawing/2014/main" id="{93E3E2D5-89DD-4F50-9DF1-0E956838B15F}"/>
              </a:ext>
            </a:extLst>
          </p:cNvPr>
          <p:cNvSpPr/>
          <p:nvPr/>
        </p:nvSpPr>
        <p:spPr>
          <a:xfrm>
            <a:off x="10441945" y="5501044"/>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22</a:t>
            </a:r>
          </a:p>
        </p:txBody>
      </p:sp>
      <p:sp>
        <p:nvSpPr>
          <p:cNvPr id="127" name="Rectangle 126">
            <a:extLst>
              <a:ext uri="{FF2B5EF4-FFF2-40B4-BE49-F238E27FC236}">
                <a16:creationId xmlns:a16="http://schemas.microsoft.com/office/drawing/2014/main" id="{494C0D65-8656-4F5A-BD6D-CBEC02043B63}"/>
              </a:ext>
            </a:extLst>
          </p:cNvPr>
          <p:cNvSpPr/>
          <p:nvPr/>
        </p:nvSpPr>
        <p:spPr>
          <a:xfrm>
            <a:off x="10597793" y="4430424"/>
            <a:ext cx="1542888"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NAD83_MA </a:t>
            </a:r>
            <a:r>
              <a:rPr lang="en-US" sz="1200" dirty="0">
                <a:solidFill>
                  <a:schemeClr val="tx1"/>
                </a:solidFill>
              </a:rPr>
              <a:t>(330)</a:t>
            </a:r>
            <a:endParaRPr lang="en-US" dirty="0">
              <a:solidFill>
                <a:schemeClr val="tx1"/>
              </a:solidFill>
            </a:endParaRPr>
          </a:p>
        </p:txBody>
      </p:sp>
      <p:sp>
        <p:nvSpPr>
          <p:cNvPr id="128" name="Oval 127">
            <a:extLst>
              <a:ext uri="{FF2B5EF4-FFF2-40B4-BE49-F238E27FC236}">
                <a16:creationId xmlns:a16="http://schemas.microsoft.com/office/drawing/2014/main" id="{9713D7AD-24F0-41FF-9CBC-00643129F04B}"/>
              </a:ext>
            </a:extLst>
          </p:cNvPr>
          <p:cNvSpPr/>
          <p:nvPr/>
        </p:nvSpPr>
        <p:spPr>
          <a:xfrm>
            <a:off x="11097197" y="5027491"/>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23</a:t>
            </a:r>
          </a:p>
        </p:txBody>
      </p:sp>
      <p:cxnSp>
        <p:nvCxnSpPr>
          <p:cNvPr id="132" name="Straight Arrow Connector 131">
            <a:extLst>
              <a:ext uri="{FF2B5EF4-FFF2-40B4-BE49-F238E27FC236}">
                <a16:creationId xmlns:a16="http://schemas.microsoft.com/office/drawing/2014/main" id="{7A87C7CC-C7C3-4D6F-A394-19B8382003E1}"/>
              </a:ext>
            </a:extLst>
          </p:cNvPr>
          <p:cNvCxnSpPr>
            <a:cxnSpLocks/>
            <a:stCxn id="121" idx="0"/>
            <a:endCxn id="126" idx="6"/>
          </p:cNvCxnSpPr>
          <p:nvPr/>
        </p:nvCxnSpPr>
        <p:spPr>
          <a:xfrm flipH="1" flipV="1">
            <a:off x="10787633" y="5673888"/>
            <a:ext cx="682071" cy="22612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71EA0469-DF63-42D5-9A05-A2FB945D1D17}"/>
              </a:ext>
            </a:extLst>
          </p:cNvPr>
          <p:cNvCxnSpPr>
            <a:cxnSpLocks/>
            <a:stCxn id="126" idx="1"/>
            <a:endCxn id="60" idx="2"/>
          </p:cNvCxnSpPr>
          <p:nvPr/>
        </p:nvCxnSpPr>
        <p:spPr>
          <a:xfrm flipH="1" flipV="1">
            <a:off x="9857357" y="5350876"/>
            <a:ext cx="635213" cy="20079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414903A7-056E-4724-AE7A-FD8A6E115E8E}"/>
              </a:ext>
            </a:extLst>
          </p:cNvPr>
          <p:cNvCxnSpPr>
            <a:cxnSpLocks/>
            <a:stCxn id="127" idx="2"/>
            <a:endCxn id="128" idx="0"/>
          </p:cNvCxnSpPr>
          <p:nvPr/>
        </p:nvCxnSpPr>
        <p:spPr>
          <a:xfrm flipH="1">
            <a:off x="11270041" y="4753809"/>
            <a:ext cx="99196" cy="27368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944FE80B-3568-479D-BC40-F6119DB9AA09}"/>
              </a:ext>
            </a:extLst>
          </p:cNvPr>
          <p:cNvCxnSpPr>
            <a:cxnSpLocks/>
            <a:stCxn id="128" idx="2"/>
            <a:endCxn id="60" idx="3"/>
          </p:cNvCxnSpPr>
          <p:nvPr/>
        </p:nvCxnSpPr>
        <p:spPr>
          <a:xfrm flipH="1" flipV="1">
            <a:off x="10518294" y="5189184"/>
            <a:ext cx="578903" cy="1115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D40E34F-3BCE-44B6-B9DE-A0279649EE72}"/>
              </a:ext>
            </a:extLst>
          </p:cNvPr>
          <p:cNvSpPr/>
          <p:nvPr/>
        </p:nvSpPr>
        <p:spPr>
          <a:xfrm>
            <a:off x="1659349" y="55466"/>
            <a:ext cx="160067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WGS84_ORIG </a:t>
            </a:r>
            <a:r>
              <a:rPr lang="en-US" sz="1000" dirty="0">
                <a:solidFill>
                  <a:schemeClr val="tx1"/>
                </a:solidFill>
              </a:rPr>
              <a:t>(140)</a:t>
            </a:r>
            <a:endParaRPr lang="en-US" dirty="0">
              <a:solidFill>
                <a:schemeClr val="tx1"/>
              </a:solidFill>
            </a:endParaRPr>
          </a:p>
        </p:txBody>
      </p:sp>
      <p:sp>
        <p:nvSpPr>
          <p:cNvPr id="94" name="Rectangle 93">
            <a:extLst>
              <a:ext uri="{FF2B5EF4-FFF2-40B4-BE49-F238E27FC236}">
                <a16:creationId xmlns:a16="http://schemas.microsoft.com/office/drawing/2014/main" id="{06B4C267-BE10-4B94-891C-D36FDCA67BCE}"/>
              </a:ext>
            </a:extLst>
          </p:cNvPr>
          <p:cNvSpPr/>
          <p:nvPr/>
        </p:nvSpPr>
        <p:spPr>
          <a:xfrm>
            <a:off x="5776958" y="2010930"/>
            <a:ext cx="176371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WGS84_G730 </a:t>
            </a:r>
            <a:r>
              <a:rPr lang="en-US" sz="1400" dirty="0">
                <a:solidFill>
                  <a:schemeClr val="tx1"/>
                </a:solidFill>
              </a:rPr>
              <a:t>(200)</a:t>
            </a:r>
            <a:endParaRPr lang="en-US" dirty="0">
              <a:solidFill>
                <a:schemeClr val="tx1"/>
              </a:solidFill>
            </a:endParaRPr>
          </a:p>
        </p:txBody>
      </p:sp>
      <p:sp>
        <p:nvSpPr>
          <p:cNvPr id="99" name="Rectangle 98">
            <a:extLst>
              <a:ext uri="{FF2B5EF4-FFF2-40B4-BE49-F238E27FC236}">
                <a16:creationId xmlns:a16="http://schemas.microsoft.com/office/drawing/2014/main" id="{BE409931-51E1-4CCB-BFBA-8708156648A1}"/>
              </a:ext>
            </a:extLst>
          </p:cNvPr>
          <p:cNvSpPr/>
          <p:nvPr/>
        </p:nvSpPr>
        <p:spPr>
          <a:xfrm>
            <a:off x="10313490" y="985808"/>
            <a:ext cx="182719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WGS84_G873 </a:t>
            </a:r>
            <a:r>
              <a:rPr lang="en-US" sz="1400" dirty="0">
                <a:solidFill>
                  <a:schemeClr val="tx1"/>
                </a:solidFill>
              </a:rPr>
              <a:t>(240)</a:t>
            </a:r>
            <a:endParaRPr lang="en-US" dirty="0">
              <a:solidFill>
                <a:schemeClr val="tx1"/>
              </a:solidFill>
            </a:endParaRPr>
          </a:p>
        </p:txBody>
      </p:sp>
      <p:sp>
        <p:nvSpPr>
          <p:cNvPr id="100" name="Rectangle 99">
            <a:extLst>
              <a:ext uri="{FF2B5EF4-FFF2-40B4-BE49-F238E27FC236}">
                <a16:creationId xmlns:a16="http://schemas.microsoft.com/office/drawing/2014/main" id="{0EBC5134-60AB-4FBD-A99F-03D93B742F3F}"/>
              </a:ext>
            </a:extLst>
          </p:cNvPr>
          <p:cNvSpPr/>
          <p:nvPr/>
        </p:nvSpPr>
        <p:spPr>
          <a:xfrm>
            <a:off x="5735574" y="3048408"/>
            <a:ext cx="198319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WGS84_G1150 </a:t>
            </a:r>
            <a:r>
              <a:rPr lang="en-US" sz="1200" dirty="0">
                <a:solidFill>
                  <a:schemeClr val="tx1"/>
                </a:solidFill>
              </a:rPr>
              <a:t>(370)</a:t>
            </a:r>
            <a:endParaRPr lang="en-US" dirty="0">
              <a:solidFill>
                <a:schemeClr val="tx1"/>
              </a:solidFill>
            </a:endParaRPr>
          </a:p>
        </p:txBody>
      </p:sp>
      <p:sp>
        <p:nvSpPr>
          <p:cNvPr id="101" name="Rectangle 100">
            <a:extLst>
              <a:ext uri="{FF2B5EF4-FFF2-40B4-BE49-F238E27FC236}">
                <a16:creationId xmlns:a16="http://schemas.microsoft.com/office/drawing/2014/main" id="{30E1BE12-9F7E-4150-91C0-82A7DAA0403A}"/>
              </a:ext>
            </a:extLst>
          </p:cNvPr>
          <p:cNvSpPr/>
          <p:nvPr/>
        </p:nvSpPr>
        <p:spPr>
          <a:xfrm>
            <a:off x="6949227" y="3525874"/>
            <a:ext cx="193826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WGS84_G1674 </a:t>
            </a:r>
            <a:r>
              <a:rPr lang="en-US" sz="1200" dirty="0">
                <a:solidFill>
                  <a:schemeClr val="tx1"/>
                </a:solidFill>
              </a:rPr>
              <a:t>(390)</a:t>
            </a:r>
            <a:endParaRPr lang="en-US" dirty="0">
              <a:solidFill>
                <a:schemeClr val="tx1"/>
              </a:solidFill>
            </a:endParaRPr>
          </a:p>
        </p:txBody>
      </p:sp>
      <p:sp>
        <p:nvSpPr>
          <p:cNvPr id="102" name="Rectangle 101">
            <a:extLst>
              <a:ext uri="{FF2B5EF4-FFF2-40B4-BE49-F238E27FC236}">
                <a16:creationId xmlns:a16="http://schemas.microsoft.com/office/drawing/2014/main" id="{6ED22D6C-9AC0-46E1-9376-19014C5E7AB9}"/>
              </a:ext>
            </a:extLst>
          </p:cNvPr>
          <p:cNvSpPr/>
          <p:nvPr/>
        </p:nvSpPr>
        <p:spPr>
          <a:xfrm>
            <a:off x="7088843" y="4217671"/>
            <a:ext cx="188837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WGS84_G1762 </a:t>
            </a:r>
            <a:r>
              <a:rPr lang="en-US" sz="1200" dirty="0">
                <a:solidFill>
                  <a:schemeClr val="tx1"/>
                </a:solidFill>
              </a:rPr>
              <a:t>(410)</a:t>
            </a:r>
            <a:endParaRPr lang="en-US" dirty="0">
              <a:solidFill>
                <a:schemeClr val="tx1"/>
              </a:solidFill>
            </a:endParaRPr>
          </a:p>
        </p:txBody>
      </p:sp>
      <p:sp>
        <p:nvSpPr>
          <p:cNvPr id="103" name="Rectangle 102">
            <a:extLst>
              <a:ext uri="{FF2B5EF4-FFF2-40B4-BE49-F238E27FC236}">
                <a16:creationId xmlns:a16="http://schemas.microsoft.com/office/drawing/2014/main" id="{6B948ED9-3109-4FD9-9E09-72ADCC55EEB9}"/>
              </a:ext>
            </a:extLst>
          </p:cNvPr>
          <p:cNvSpPr/>
          <p:nvPr/>
        </p:nvSpPr>
        <p:spPr>
          <a:xfrm>
            <a:off x="5637892" y="6430909"/>
            <a:ext cx="195052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WGS84_G2139 </a:t>
            </a:r>
            <a:r>
              <a:rPr lang="en-US" sz="1200" dirty="0">
                <a:solidFill>
                  <a:schemeClr val="tx1"/>
                </a:solidFill>
              </a:rPr>
              <a:t>(450)</a:t>
            </a:r>
            <a:endParaRPr lang="en-US" dirty="0">
              <a:solidFill>
                <a:schemeClr val="tx1"/>
              </a:solidFill>
            </a:endParaRPr>
          </a:p>
        </p:txBody>
      </p:sp>
      <p:sp>
        <p:nvSpPr>
          <p:cNvPr id="108" name="Oval 107">
            <a:extLst>
              <a:ext uri="{FF2B5EF4-FFF2-40B4-BE49-F238E27FC236}">
                <a16:creationId xmlns:a16="http://schemas.microsoft.com/office/drawing/2014/main" id="{8C191E70-4502-46C8-A716-BD99ACAC9EEB}"/>
              </a:ext>
            </a:extLst>
          </p:cNvPr>
          <p:cNvSpPr/>
          <p:nvPr/>
        </p:nvSpPr>
        <p:spPr>
          <a:xfrm>
            <a:off x="3070125" y="443664"/>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a:t>
            </a:r>
          </a:p>
        </p:txBody>
      </p:sp>
      <p:cxnSp>
        <p:nvCxnSpPr>
          <p:cNvPr id="109" name="Straight Arrow Connector 108">
            <a:extLst>
              <a:ext uri="{FF2B5EF4-FFF2-40B4-BE49-F238E27FC236}">
                <a16:creationId xmlns:a16="http://schemas.microsoft.com/office/drawing/2014/main" id="{FABD563E-02FC-4667-A3CD-05F6E8771C57}"/>
              </a:ext>
            </a:extLst>
          </p:cNvPr>
          <p:cNvCxnSpPr>
            <a:cxnSpLocks/>
            <a:stCxn id="71" idx="2"/>
            <a:endCxn id="108" idx="1"/>
          </p:cNvCxnSpPr>
          <p:nvPr/>
        </p:nvCxnSpPr>
        <p:spPr>
          <a:xfrm>
            <a:off x="2459689" y="378851"/>
            <a:ext cx="661061" cy="115438"/>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013644DF-9197-42EB-A758-B3BEB5BBA9E0}"/>
              </a:ext>
            </a:extLst>
          </p:cNvPr>
          <p:cNvCxnSpPr>
            <a:cxnSpLocks/>
            <a:stCxn id="108" idx="5"/>
            <a:endCxn id="17" idx="0"/>
          </p:cNvCxnSpPr>
          <p:nvPr/>
        </p:nvCxnSpPr>
        <p:spPr>
          <a:xfrm>
            <a:off x="3365188" y="738727"/>
            <a:ext cx="571204" cy="23886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AC7F9890-3EE0-4359-87FC-078EBAAEC5B5}"/>
              </a:ext>
            </a:extLst>
          </p:cNvPr>
          <p:cNvSpPr/>
          <p:nvPr/>
        </p:nvSpPr>
        <p:spPr>
          <a:xfrm>
            <a:off x="5956127" y="146796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cxnSp>
        <p:nvCxnSpPr>
          <p:cNvPr id="115" name="Straight Arrow Connector 114">
            <a:extLst>
              <a:ext uri="{FF2B5EF4-FFF2-40B4-BE49-F238E27FC236}">
                <a16:creationId xmlns:a16="http://schemas.microsoft.com/office/drawing/2014/main" id="{0B8A6719-3623-43C7-ADFD-E5CCE096E890}"/>
              </a:ext>
            </a:extLst>
          </p:cNvPr>
          <p:cNvCxnSpPr>
            <a:cxnSpLocks/>
            <a:stCxn id="94" idx="0"/>
            <a:endCxn id="114" idx="5"/>
          </p:cNvCxnSpPr>
          <p:nvPr/>
        </p:nvCxnSpPr>
        <p:spPr>
          <a:xfrm flipH="1" flipV="1">
            <a:off x="6251190" y="1763030"/>
            <a:ext cx="407624" cy="24790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6D22FDF-1E39-4076-B027-92EFB8B7F2E9}"/>
              </a:ext>
            </a:extLst>
          </p:cNvPr>
          <p:cNvCxnSpPr>
            <a:cxnSpLocks/>
            <a:stCxn id="114" idx="1"/>
            <a:endCxn id="22" idx="2"/>
          </p:cNvCxnSpPr>
          <p:nvPr/>
        </p:nvCxnSpPr>
        <p:spPr>
          <a:xfrm flipH="1" flipV="1">
            <a:off x="5528146" y="1293770"/>
            <a:ext cx="478606" cy="22482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876983CC-715E-42E0-ACB8-0E96CFBE0917}"/>
              </a:ext>
            </a:extLst>
          </p:cNvPr>
          <p:cNvSpPr/>
          <p:nvPr/>
        </p:nvSpPr>
        <p:spPr>
          <a:xfrm>
            <a:off x="10614789" y="159737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a:t>
            </a:r>
          </a:p>
        </p:txBody>
      </p:sp>
      <p:cxnSp>
        <p:nvCxnSpPr>
          <p:cNvPr id="123" name="Straight Arrow Connector 122">
            <a:extLst>
              <a:ext uri="{FF2B5EF4-FFF2-40B4-BE49-F238E27FC236}">
                <a16:creationId xmlns:a16="http://schemas.microsoft.com/office/drawing/2014/main" id="{B4417365-A319-4294-8AC8-EC6E2055782C}"/>
              </a:ext>
            </a:extLst>
          </p:cNvPr>
          <p:cNvCxnSpPr>
            <a:cxnSpLocks/>
            <a:stCxn id="99" idx="2"/>
            <a:endCxn id="122" idx="6"/>
          </p:cNvCxnSpPr>
          <p:nvPr/>
        </p:nvCxnSpPr>
        <p:spPr>
          <a:xfrm flipH="1">
            <a:off x="10960477" y="1309193"/>
            <a:ext cx="266609" cy="46102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5CF5BA33-FA25-4BF9-8A5E-A817FDFB90A4}"/>
              </a:ext>
            </a:extLst>
          </p:cNvPr>
          <p:cNvCxnSpPr>
            <a:cxnSpLocks/>
            <a:stCxn id="122" idx="3"/>
            <a:endCxn id="38" idx="3"/>
          </p:cNvCxnSpPr>
          <p:nvPr/>
        </p:nvCxnSpPr>
        <p:spPr>
          <a:xfrm flipH="1">
            <a:off x="10078247" y="1892433"/>
            <a:ext cx="587167" cy="26463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949B16AA-C807-4366-9645-81A71CE42A98}"/>
              </a:ext>
            </a:extLst>
          </p:cNvPr>
          <p:cNvSpPr/>
          <p:nvPr/>
        </p:nvSpPr>
        <p:spPr>
          <a:xfrm>
            <a:off x="5974386" y="3859853"/>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29</a:t>
            </a:r>
          </a:p>
        </p:txBody>
      </p:sp>
      <p:cxnSp>
        <p:nvCxnSpPr>
          <p:cNvPr id="133" name="Straight Arrow Connector 132">
            <a:extLst>
              <a:ext uri="{FF2B5EF4-FFF2-40B4-BE49-F238E27FC236}">
                <a16:creationId xmlns:a16="http://schemas.microsoft.com/office/drawing/2014/main" id="{421EBFF9-1F0A-4F2C-BB71-28EE75894DB7}"/>
              </a:ext>
            </a:extLst>
          </p:cNvPr>
          <p:cNvCxnSpPr>
            <a:cxnSpLocks/>
            <a:stCxn id="268" idx="2"/>
            <a:endCxn id="269" idx="1"/>
          </p:cNvCxnSpPr>
          <p:nvPr/>
        </p:nvCxnSpPr>
        <p:spPr>
          <a:xfrm>
            <a:off x="4677760" y="3620402"/>
            <a:ext cx="481844" cy="658849"/>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A83696D-1512-402A-8D82-D972470DB4C3}"/>
              </a:ext>
            </a:extLst>
          </p:cNvPr>
          <p:cNvCxnSpPr>
            <a:cxnSpLocks/>
            <a:stCxn id="100" idx="2"/>
            <a:endCxn id="131" idx="7"/>
          </p:cNvCxnSpPr>
          <p:nvPr/>
        </p:nvCxnSpPr>
        <p:spPr>
          <a:xfrm flipH="1">
            <a:off x="6269449" y="3371793"/>
            <a:ext cx="457722" cy="538685"/>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EA56571E-6BCD-473F-B3B6-33C5DF1269AF}"/>
              </a:ext>
            </a:extLst>
          </p:cNvPr>
          <p:cNvSpPr/>
          <p:nvPr/>
        </p:nvSpPr>
        <p:spPr>
          <a:xfrm>
            <a:off x="6482543" y="4000396"/>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30</a:t>
            </a:r>
          </a:p>
        </p:txBody>
      </p:sp>
      <p:cxnSp>
        <p:nvCxnSpPr>
          <p:cNvPr id="143" name="Straight Arrow Connector 142">
            <a:extLst>
              <a:ext uri="{FF2B5EF4-FFF2-40B4-BE49-F238E27FC236}">
                <a16:creationId xmlns:a16="http://schemas.microsoft.com/office/drawing/2014/main" id="{D52C83F6-92C8-4893-8D3C-D8246AB3D3A1}"/>
              </a:ext>
            </a:extLst>
          </p:cNvPr>
          <p:cNvCxnSpPr>
            <a:cxnSpLocks/>
            <a:stCxn id="102" idx="2"/>
            <a:endCxn id="280" idx="6"/>
          </p:cNvCxnSpPr>
          <p:nvPr/>
        </p:nvCxnSpPr>
        <p:spPr>
          <a:xfrm flipH="1">
            <a:off x="7042173" y="4541056"/>
            <a:ext cx="990857" cy="170545"/>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59EC9DE1-B024-4C84-AF10-0493BD57D626}"/>
              </a:ext>
            </a:extLst>
          </p:cNvPr>
          <p:cNvCxnSpPr>
            <a:cxnSpLocks/>
            <a:stCxn id="101" idx="2"/>
            <a:endCxn id="141" idx="6"/>
          </p:cNvCxnSpPr>
          <p:nvPr/>
        </p:nvCxnSpPr>
        <p:spPr>
          <a:xfrm flipH="1">
            <a:off x="6828231" y="3849259"/>
            <a:ext cx="1090128" cy="32398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9127F56-653C-4364-A470-E0EAC4EB768B}"/>
              </a:ext>
            </a:extLst>
          </p:cNvPr>
          <p:cNvCxnSpPr>
            <a:cxnSpLocks/>
            <a:stCxn id="131" idx="4"/>
            <a:endCxn id="88" idx="0"/>
          </p:cNvCxnSpPr>
          <p:nvPr/>
        </p:nvCxnSpPr>
        <p:spPr>
          <a:xfrm flipH="1">
            <a:off x="5863365" y="4205541"/>
            <a:ext cx="283865" cy="82385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B3E7A353-929E-4046-BFFD-C013850DD028}"/>
              </a:ext>
            </a:extLst>
          </p:cNvPr>
          <p:cNvSpPr/>
          <p:nvPr/>
        </p:nvSpPr>
        <p:spPr>
          <a:xfrm>
            <a:off x="5726333" y="591358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35</a:t>
            </a:r>
          </a:p>
        </p:txBody>
      </p:sp>
      <p:cxnSp>
        <p:nvCxnSpPr>
          <p:cNvPr id="158" name="Straight Arrow Connector 157">
            <a:extLst>
              <a:ext uri="{FF2B5EF4-FFF2-40B4-BE49-F238E27FC236}">
                <a16:creationId xmlns:a16="http://schemas.microsoft.com/office/drawing/2014/main" id="{BB76AE10-402C-4F44-BBB7-6D68F698DE5D}"/>
              </a:ext>
            </a:extLst>
          </p:cNvPr>
          <p:cNvCxnSpPr>
            <a:cxnSpLocks/>
            <a:stCxn id="103" idx="0"/>
            <a:endCxn id="157" idx="5"/>
          </p:cNvCxnSpPr>
          <p:nvPr/>
        </p:nvCxnSpPr>
        <p:spPr>
          <a:xfrm flipH="1" flipV="1">
            <a:off x="6021396" y="6208643"/>
            <a:ext cx="591761" cy="22226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7CFF8703-C45F-4B4D-A0E2-D101EB020C7A}"/>
              </a:ext>
            </a:extLst>
          </p:cNvPr>
          <p:cNvCxnSpPr>
            <a:cxnSpLocks/>
            <a:stCxn id="157" idx="1"/>
            <a:endCxn id="93" idx="2"/>
          </p:cNvCxnSpPr>
          <p:nvPr/>
        </p:nvCxnSpPr>
        <p:spPr>
          <a:xfrm flipH="1" flipV="1">
            <a:off x="3828830" y="5366995"/>
            <a:ext cx="1948128" cy="59721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007C2882-76EF-4ED3-B6F9-77A5AACBF946}"/>
              </a:ext>
            </a:extLst>
          </p:cNvPr>
          <p:cNvSpPr/>
          <p:nvPr/>
        </p:nvSpPr>
        <p:spPr>
          <a:xfrm>
            <a:off x="5477521" y="490895"/>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7</a:t>
            </a:r>
          </a:p>
        </p:txBody>
      </p:sp>
      <p:cxnSp>
        <p:nvCxnSpPr>
          <p:cNvPr id="118" name="Straight Arrow Connector 117">
            <a:extLst>
              <a:ext uri="{FF2B5EF4-FFF2-40B4-BE49-F238E27FC236}">
                <a16:creationId xmlns:a16="http://schemas.microsoft.com/office/drawing/2014/main" id="{7F592FA9-1DFD-420D-B189-0A359D5616B8}"/>
              </a:ext>
            </a:extLst>
          </p:cNvPr>
          <p:cNvCxnSpPr>
            <a:cxnSpLocks/>
            <a:stCxn id="120" idx="2"/>
            <a:endCxn id="117" idx="6"/>
          </p:cNvCxnSpPr>
          <p:nvPr/>
        </p:nvCxnSpPr>
        <p:spPr>
          <a:xfrm flipH="1">
            <a:off x="5823209" y="402123"/>
            <a:ext cx="1137317" cy="26161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3683A55-6F33-43AF-B59F-1ED9E76D62B1}"/>
              </a:ext>
            </a:extLst>
          </p:cNvPr>
          <p:cNvCxnSpPr>
            <a:cxnSpLocks/>
            <a:stCxn id="117" idx="3"/>
            <a:endCxn id="17" idx="0"/>
          </p:cNvCxnSpPr>
          <p:nvPr/>
        </p:nvCxnSpPr>
        <p:spPr>
          <a:xfrm flipH="1">
            <a:off x="3936392" y="785958"/>
            <a:ext cx="1591754" cy="19163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BE3B5C84-347F-4657-A702-2EBB0FB52620}"/>
              </a:ext>
            </a:extLst>
          </p:cNvPr>
          <p:cNvSpPr/>
          <p:nvPr/>
        </p:nvSpPr>
        <p:spPr>
          <a:xfrm>
            <a:off x="6408077" y="78738"/>
            <a:ext cx="1104898"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NEOS90 </a:t>
            </a:r>
            <a:r>
              <a:rPr lang="en-US" sz="1100" dirty="0">
                <a:solidFill>
                  <a:schemeClr val="tx1"/>
                </a:solidFill>
              </a:rPr>
              <a:t>(170)</a:t>
            </a:r>
            <a:endParaRPr lang="en-US" dirty="0">
              <a:solidFill>
                <a:schemeClr val="tx1"/>
              </a:solidFill>
            </a:endParaRPr>
          </a:p>
        </p:txBody>
      </p:sp>
      <p:sp>
        <p:nvSpPr>
          <p:cNvPr id="125" name="Oval 124">
            <a:extLst>
              <a:ext uri="{FF2B5EF4-FFF2-40B4-BE49-F238E27FC236}">
                <a16:creationId xmlns:a16="http://schemas.microsoft.com/office/drawing/2014/main" id="{59B97442-2558-4100-96BC-89B4034BC1CC}"/>
              </a:ext>
            </a:extLst>
          </p:cNvPr>
          <p:cNvSpPr/>
          <p:nvPr/>
        </p:nvSpPr>
        <p:spPr>
          <a:xfrm>
            <a:off x="4477258" y="479501"/>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6</a:t>
            </a:r>
          </a:p>
        </p:txBody>
      </p:sp>
      <p:sp>
        <p:nvSpPr>
          <p:cNvPr id="129" name="Rectangle 128">
            <a:extLst>
              <a:ext uri="{FF2B5EF4-FFF2-40B4-BE49-F238E27FC236}">
                <a16:creationId xmlns:a16="http://schemas.microsoft.com/office/drawing/2014/main" id="{FF39A712-8B64-490C-83B8-588F1EF14B18}"/>
              </a:ext>
            </a:extLst>
          </p:cNvPr>
          <p:cNvSpPr/>
          <p:nvPr/>
        </p:nvSpPr>
        <p:spPr>
          <a:xfrm>
            <a:off x="4915966" y="73457"/>
            <a:ext cx="136989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NEOS9125 </a:t>
            </a:r>
            <a:r>
              <a:rPr lang="en-US" sz="1200" dirty="0">
                <a:solidFill>
                  <a:schemeClr val="tx1"/>
                </a:solidFill>
              </a:rPr>
              <a:t>(160)</a:t>
            </a:r>
            <a:endParaRPr lang="en-US" dirty="0">
              <a:solidFill>
                <a:schemeClr val="tx1"/>
              </a:solidFill>
            </a:endParaRPr>
          </a:p>
        </p:txBody>
      </p:sp>
      <p:sp>
        <p:nvSpPr>
          <p:cNvPr id="130" name="Rectangle 129">
            <a:extLst>
              <a:ext uri="{FF2B5EF4-FFF2-40B4-BE49-F238E27FC236}">
                <a16:creationId xmlns:a16="http://schemas.microsoft.com/office/drawing/2014/main" id="{CA2FB723-8B30-4E69-92DC-856FD485AD3B}"/>
              </a:ext>
            </a:extLst>
          </p:cNvPr>
          <p:cNvSpPr/>
          <p:nvPr/>
        </p:nvSpPr>
        <p:spPr>
          <a:xfrm>
            <a:off x="3506959" y="56921"/>
            <a:ext cx="1272394"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PNEOS90 </a:t>
            </a:r>
            <a:r>
              <a:rPr lang="en-US" sz="1200" dirty="0">
                <a:solidFill>
                  <a:schemeClr val="tx1"/>
                </a:solidFill>
              </a:rPr>
              <a:t>(150)</a:t>
            </a:r>
            <a:endParaRPr lang="en-US" dirty="0">
              <a:solidFill>
                <a:schemeClr val="tx1"/>
              </a:solidFill>
            </a:endParaRPr>
          </a:p>
        </p:txBody>
      </p:sp>
      <p:sp>
        <p:nvSpPr>
          <p:cNvPr id="136" name="Rectangle 135">
            <a:extLst>
              <a:ext uri="{FF2B5EF4-FFF2-40B4-BE49-F238E27FC236}">
                <a16:creationId xmlns:a16="http://schemas.microsoft.com/office/drawing/2014/main" id="{7BE0E98A-225E-4F40-9442-23B2E5DE805A}"/>
              </a:ext>
            </a:extLst>
          </p:cNvPr>
          <p:cNvSpPr/>
          <p:nvPr/>
        </p:nvSpPr>
        <p:spPr>
          <a:xfrm>
            <a:off x="292837" y="46022"/>
            <a:ext cx="1172735"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WGS72 </a:t>
            </a:r>
            <a:r>
              <a:rPr lang="en-US" sz="1200" dirty="0">
                <a:solidFill>
                  <a:schemeClr val="tx1"/>
                </a:solidFill>
              </a:rPr>
              <a:t>(130)</a:t>
            </a:r>
            <a:endParaRPr lang="en-US" dirty="0">
              <a:solidFill>
                <a:schemeClr val="tx1"/>
              </a:solidFill>
            </a:endParaRPr>
          </a:p>
        </p:txBody>
      </p:sp>
      <p:sp>
        <p:nvSpPr>
          <p:cNvPr id="137" name="Oval 136">
            <a:extLst>
              <a:ext uri="{FF2B5EF4-FFF2-40B4-BE49-F238E27FC236}">
                <a16:creationId xmlns:a16="http://schemas.microsoft.com/office/drawing/2014/main" id="{FDCBD4CC-7941-4F47-9E5A-50BCA6C61508}"/>
              </a:ext>
            </a:extLst>
          </p:cNvPr>
          <p:cNvSpPr/>
          <p:nvPr/>
        </p:nvSpPr>
        <p:spPr>
          <a:xfrm>
            <a:off x="3921090" y="498722"/>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5</a:t>
            </a:r>
          </a:p>
        </p:txBody>
      </p:sp>
      <p:sp>
        <p:nvSpPr>
          <p:cNvPr id="138" name="Oval 137">
            <a:extLst>
              <a:ext uri="{FF2B5EF4-FFF2-40B4-BE49-F238E27FC236}">
                <a16:creationId xmlns:a16="http://schemas.microsoft.com/office/drawing/2014/main" id="{67FA3165-B8E4-4EC0-B845-54D93F6A502E}"/>
              </a:ext>
            </a:extLst>
          </p:cNvPr>
          <p:cNvSpPr/>
          <p:nvPr/>
        </p:nvSpPr>
        <p:spPr>
          <a:xfrm>
            <a:off x="1548419" y="461633"/>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a:t>
            </a:r>
          </a:p>
        </p:txBody>
      </p:sp>
      <p:cxnSp>
        <p:nvCxnSpPr>
          <p:cNvPr id="140" name="Straight Arrow Connector 139">
            <a:extLst>
              <a:ext uri="{FF2B5EF4-FFF2-40B4-BE49-F238E27FC236}">
                <a16:creationId xmlns:a16="http://schemas.microsoft.com/office/drawing/2014/main" id="{55C12DF3-ABC7-489D-A16D-B644A2C4D4DF}"/>
              </a:ext>
            </a:extLst>
          </p:cNvPr>
          <p:cNvCxnSpPr>
            <a:cxnSpLocks/>
            <a:stCxn id="129" idx="2"/>
            <a:endCxn id="125" idx="6"/>
          </p:cNvCxnSpPr>
          <p:nvPr/>
        </p:nvCxnSpPr>
        <p:spPr>
          <a:xfrm flipH="1">
            <a:off x="4822946" y="396842"/>
            <a:ext cx="777966" cy="25550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A79BE538-4B28-4996-ADAE-317CE677DA8F}"/>
              </a:ext>
            </a:extLst>
          </p:cNvPr>
          <p:cNvCxnSpPr>
            <a:cxnSpLocks/>
            <a:stCxn id="125" idx="3"/>
            <a:endCxn id="17" idx="0"/>
          </p:cNvCxnSpPr>
          <p:nvPr/>
        </p:nvCxnSpPr>
        <p:spPr>
          <a:xfrm flipH="1">
            <a:off x="3936392" y="774564"/>
            <a:ext cx="591491" cy="20302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C91B5D21-A254-419A-B941-D258721A3AC8}"/>
              </a:ext>
            </a:extLst>
          </p:cNvPr>
          <p:cNvCxnSpPr>
            <a:cxnSpLocks/>
            <a:stCxn id="130" idx="2"/>
            <a:endCxn id="137" idx="0"/>
          </p:cNvCxnSpPr>
          <p:nvPr/>
        </p:nvCxnSpPr>
        <p:spPr>
          <a:xfrm flipH="1">
            <a:off x="4093934" y="380306"/>
            <a:ext cx="49222" cy="11841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FA6841F-23F1-4F13-A941-AB14A1AAEDA6}"/>
              </a:ext>
            </a:extLst>
          </p:cNvPr>
          <p:cNvCxnSpPr>
            <a:cxnSpLocks/>
            <a:stCxn id="137" idx="3"/>
            <a:endCxn id="17" idx="0"/>
          </p:cNvCxnSpPr>
          <p:nvPr/>
        </p:nvCxnSpPr>
        <p:spPr>
          <a:xfrm flipH="1">
            <a:off x="3936392" y="793785"/>
            <a:ext cx="35323" cy="18380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E4CBD5E5-C883-4F00-A155-C3C99B36914D}"/>
              </a:ext>
            </a:extLst>
          </p:cNvPr>
          <p:cNvCxnSpPr>
            <a:cxnSpLocks/>
            <a:stCxn id="136" idx="2"/>
            <a:endCxn id="138" idx="1"/>
          </p:cNvCxnSpPr>
          <p:nvPr/>
        </p:nvCxnSpPr>
        <p:spPr>
          <a:xfrm>
            <a:off x="879205" y="369407"/>
            <a:ext cx="719839" cy="14285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955E14A-FF1B-49BD-95CA-53B05DF0840E}"/>
              </a:ext>
            </a:extLst>
          </p:cNvPr>
          <p:cNvCxnSpPr>
            <a:cxnSpLocks/>
            <a:stCxn id="138" idx="6"/>
            <a:endCxn id="17" idx="0"/>
          </p:cNvCxnSpPr>
          <p:nvPr/>
        </p:nvCxnSpPr>
        <p:spPr>
          <a:xfrm>
            <a:off x="1894107" y="634477"/>
            <a:ext cx="2042285" cy="34311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DC677E9A-B289-4CA3-A3EE-30B64DC7B4F3}"/>
              </a:ext>
            </a:extLst>
          </p:cNvPr>
          <p:cNvSpPr/>
          <p:nvPr/>
        </p:nvSpPr>
        <p:spPr>
          <a:xfrm>
            <a:off x="3710407" y="1988615"/>
            <a:ext cx="149564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SIO_MIT92 </a:t>
            </a:r>
            <a:r>
              <a:rPr lang="en-US" sz="1400" dirty="0">
                <a:solidFill>
                  <a:schemeClr val="tx1"/>
                </a:solidFill>
              </a:rPr>
              <a:t>(190)</a:t>
            </a:r>
            <a:endParaRPr lang="en-US" dirty="0">
              <a:solidFill>
                <a:schemeClr val="tx1"/>
              </a:solidFill>
            </a:endParaRPr>
          </a:p>
        </p:txBody>
      </p:sp>
      <p:sp>
        <p:nvSpPr>
          <p:cNvPr id="173" name="Oval 172">
            <a:extLst>
              <a:ext uri="{FF2B5EF4-FFF2-40B4-BE49-F238E27FC236}">
                <a16:creationId xmlns:a16="http://schemas.microsoft.com/office/drawing/2014/main" id="{3B91418C-F27D-4895-8178-3A84302DEF4F}"/>
              </a:ext>
            </a:extLst>
          </p:cNvPr>
          <p:cNvSpPr/>
          <p:nvPr/>
        </p:nvSpPr>
        <p:spPr>
          <a:xfrm>
            <a:off x="4731132" y="1479555"/>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9</a:t>
            </a:r>
          </a:p>
        </p:txBody>
      </p:sp>
      <p:cxnSp>
        <p:nvCxnSpPr>
          <p:cNvPr id="174" name="Straight Arrow Connector 173">
            <a:extLst>
              <a:ext uri="{FF2B5EF4-FFF2-40B4-BE49-F238E27FC236}">
                <a16:creationId xmlns:a16="http://schemas.microsoft.com/office/drawing/2014/main" id="{415D749A-3729-495B-A498-574DFF266424}"/>
              </a:ext>
            </a:extLst>
          </p:cNvPr>
          <p:cNvCxnSpPr>
            <a:cxnSpLocks/>
            <a:stCxn id="172" idx="0"/>
            <a:endCxn id="173" idx="3"/>
          </p:cNvCxnSpPr>
          <p:nvPr/>
        </p:nvCxnSpPr>
        <p:spPr>
          <a:xfrm flipV="1">
            <a:off x="4458227" y="1774618"/>
            <a:ext cx="323530" cy="21399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F802396B-8998-4659-BBE3-F5D96E558400}"/>
              </a:ext>
            </a:extLst>
          </p:cNvPr>
          <p:cNvCxnSpPr>
            <a:cxnSpLocks/>
            <a:stCxn id="173" idx="7"/>
            <a:endCxn id="22" idx="2"/>
          </p:cNvCxnSpPr>
          <p:nvPr/>
        </p:nvCxnSpPr>
        <p:spPr>
          <a:xfrm flipV="1">
            <a:off x="5026195" y="1293770"/>
            <a:ext cx="501951" cy="23641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AD6B19E4-33BB-40A5-82C2-3A211EF0742C}"/>
              </a:ext>
            </a:extLst>
          </p:cNvPr>
          <p:cNvSpPr/>
          <p:nvPr/>
        </p:nvSpPr>
        <p:spPr>
          <a:xfrm>
            <a:off x="11097197" y="3471079"/>
            <a:ext cx="100844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IGS97 </a:t>
            </a:r>
            <a:r>
              <a:rPr lang="en-US" sz="1400" dirty="0">
                <a:solidFill>
                  <a:schemeClr val="tx1"/>
                </a:solidFill>
              </a:rPr>
              <a:t>(280)</a:t>
            </a:r>
            <a:endParaRPr lang="en-US" dirty="0">
              <a:solidFill>
                <a:schemeClr val="tx1"/>
              </a:solidFill>
            </a:endParaRPr>
          </a:p>
        </p:txBody>
      </p:sp>
      <p:sp>
        <p:nvSpPr>
          <p:cNvPr id="206" name="Oval 205">
            <a:extLst>
              <a:ext uri="{FF2B5EF4-FFF2-40B4-BE49-F238E27FC236}">
                <a16:creationId xmlns:a16="http://schemas.microsoft.com/office/drawing/2014/main" id="{6686D09E-5DC2-4A31-9BDB-ADF9912100B7}"/>
              </a:ext>
            </a:extLst>
          </p:cNvPr>
          <p:cNvSpPr/>
          <p:nvPr/>
        </p:nvSpPr>
        <p:spPr>
          <a:xfrm>
            <a:off x="10487224" y="375546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18</a:t>
            </a:r>
          </a:p>
        </p:txBody>
      </p:sp>
      <p:cxnSp>
        <p:nvCxnSpPr>
          <p:cNvPr id="207" name="Straight Arrow Connector 206">
            <a:extLst>
              <a:ext uri="{FF2B5EF4-FFF2-40B4-BE49-F238E27FC236}">
                <a16:creationId xmlns:a16="http://schemas.microsoft.com/office/drawing/2014/main" id="{CD1B934E-3ED9-4557-B99C-21DB4CFC7D02}"/>
              </a:ext>
            </a:extLst>
          </p:cNvPr>
          <p:cNvCxnSpPr>
            <a:cxnSpLocks/>
            <a:stCxn id="205" idx="1"/>
            <a:endCxn id="206" idx="7"/>
          </p:cNvCxnSpPr>
          <p:nvPr/>
        </p:nvCxnSpPr>
        <p:spPr>
          <a:xfrm flipH="1">
            <a:off x="10782287" y="3632772"/>
            <a:ext cx="314910" cy="17332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B9C8A24E-4EA8-4CF9-B280-2B863BEF3801}"/>
              </a:ext>
            </a:extLst>
          </p:cNvPr>
          <p:cNvCxnSpPr>
            <a:cxnSpLocks/>
            <a:stCxn id="206" idx="2"/>
            <a:endCxn id="55" idx="3"/>
          </p:cNvCxnSpPr>
          <p:nvPr/>
        </p:nvCxnSpPr>
        <p:spPr>
          <a:xfrm flipH="1">
            <a:off x="10204138" y="3928311"/>
            <a:ext cx="283086" cy="26679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CAEE8955-7D73-4A92-AD04-104A297F0B19}"/>
              </a:ext>
            </a:extLst>
          </p:cNvPr>
          <p:cNvSpPr/>
          <p:nvPr/>
        </p:nvSpPr>
        <p:spPr>
          <a:xfrm>
            <a:off x="8928611" y="6425575"/>
            <a:ext cx="106549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IGS00 </a:t>
            </a:r>
            <a:r>
              <a:rPr lang="en-US" sz="1400" dirty="0">
                <a:solidFill>
                  <a:schemeClr val="tx1"/>
                </a:solidFill>
              </a:rPr>
              <a:t>(300)</a:t>
            </a:r>
            <a:endParaRPr lang="en-US" dirty="0">
              <a:solidFill>
                <a:schemeClr val="tx1"/>
              </a:solidFill>
            </a:endParaRPr>
          </a:p>
        </p:txBody>
      </p:sp>
      <p:sp>
        <p:nvSpPr>
          <p:cNvPr id="218" name="Oval 217">
            <a:extLst>
              <a:ext uri="{FF2B5EF4-FFF2-40B4-BE49-F238E27FC236}">
                <a16:creationId xmlns:a16="http://schemas.microsoft.com/office/drawing/2014/main" id="{E0FE2CAB-1283-4019-831F-8BD59FB4292B}"/>
              </a:ext>
            </a:extLst>
          </p:cNvPr>
          <p:cNvSpPr/>
          <p:nvPr/>
        </p:nvSpPr>
        <p:spPr>
          <a:xfrm>
            <a:off x="9382565" y="5792441"/>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20</a:t>
            </a:r>
          </a:p>
        </p:txBody>
      </p:sp>
      <p:cxnSp>
        <p:nvCxnSpPr>
          <p:cNvPr id="219" name="Straight Arrow Connector 218">
            <a:extLst>
              <a:ext uri="{FF2B5EF4-FFF2-40B4-BE49-F238E27FC236}">
                <a16:creationId xmlns:a16="http://schemas.microsoft.com/office/drawing/2014/main" id="{55729622-C7D5-4989-99CA-9C49B9ADF982}"/>
              </a:ext>
            </a:extLst>
          </p:cNvPr>
          <p:cNvCxnSpPr>
            <a:cxnSpLocks/>
            <a:stCxn id="218" idx="0"/>
            <a:endCxn id="60" idx="2"/>
          </p:cNvCxnSpPr>
          <p:nvPr/>
        </p:nvCxnSpPr>
        <p:spPr>
          <a:xfrm flipV="1">
            <a:off x="9555409" y="5350876"/>
            <a:ext cx="301948" cy="441565"/>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74204EBB-299D-4B15-9CBF-AD96E4B8E64B}"/>
              </a:ext>
            </a:extLst>
          </p:cNvPr>
          <p:cNvCxnSpPr>
            <a:cxnSpLocks/>
            <a:stCxn id="217" idx="0"/>
            <a:endCxn id="218" idx="4"/>
          </p:cNvCxnSpPr>
          <p:nvPr/>
        </p:nvCxnSpPr>
        <p:spPr>
          <a:xfrm flipV="1">
            <a:off x="9461357" y="6138129"/>
            <a:ext cx="94052" cy="28744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C63AB6C1-0935-4F11-AB0E-4430CC3DE468}"/>
              </a:ext>
            </a:extLst>
          </p:cNvPr>
          <p:cNvSpPr/>
          <p:nvPr/>
        </p:nvSpPr>
        <p:spPr>
          <a:xfrm>
            <a:off x="10064749" y="6433623"/>
            <a:ext cx="113325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IGB00 </a:t>
            </a:r>
            <a:r>
              <a:rPr lang="en-US" sz="1400" dirty="0">
                <a:solidFill>
                  <a:schemeClr val="tx1"/>
                </a:solidFill>
              </a:rPr>
              <a:t>(310)</a:t>
            </a:r>
            <a:endParaRPr lang="en-US" dirty="0">
              <a:solidFill>
                <a:schemeClr val="tx1"/>
              </a:solidFill>
            </a:endParaRPr>
          </a:p>
        </p:txBody>
      </p:sp>
      <p:sp>
        <p:nvSpPr>
          <p:cNvPr id="230" name="Oval 229">
            <a:extLst>
              <a:ext uri="{FF2B5EF4-FFF2-40B4-BE49-F238E27FC236}">
                <a16:creationId xmlns:a16="http://schemas.microsoft.com/office/drawing/2014/main" id="{70E80EB9-A641-4CA9-AA62-FE60E870805E}"/>
              </a:ext>
            </a:extLst>
          </p:cNvPr>
          <p:cNvSpPr/>
          <p:nvPr/>
        </p:nvSpPr>
        <p:spPr>
          <a:xfrm>
            <a:off x="9967802" y="583723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21</a:t>
            </a:r>
          </a:p>
        </p:txBody>
      </p:sp>
      <p:cxnSp>
        <p:nvCxnSpPr>
          <p:cNvPr id="231" name="Straight Arrow Connector 230">
            <a:extLst>
              <a:ext uri="{FF2B5EF4-FFF2-40B4-BE49-F238E27FC236}">
                <a16:creationId xmlns:a16="http://schemas.microsoft.com/office/drawing/2014/main" id="{4649AD03-E81A-40AE-988D-070531E776D2}"/>
              </a:ext>
            </a:extLst>
          </p:cNvPr>
          <p:cNvCxnSpPr>
            <a:cxnSpLocks/>
            <a:stCxn id="229" idx="0"/>
            <a:endCxn id="230" idx="5"/>
          </p:cNvCxnSpPr>
          <p:nvPr/>
        </p:nvCxnSpPr>
        <p:spPr>
          <a:xfrm flipH="1" flipV="1">
            <a:off x="10262865" y="6132293"/>
            <a:ext cx="368509" cy="30133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B7E55BCB-DB80-42FF-9A93-E96C89A4813F}"/>
              </a:ext>
            </a:extLst>
          </p:cNvPr>
          <p:cNvCxnSpPr>
            <a:cxnSpLocks/>
            <a:stCxn id="230" idx="0"/>
            <a:endCxn id="60" idx="2"/>
          </p:cNvCxnSpPr>
          <p:nvPr/>
        </p:nvCxnSpPr>
        <p:spPr>
          <a:xfrm flipH="1" flipV="1">
            <a:off x="9857357" y="5350876"/>
            <a:ext cx="283289" cy="48635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id="{706E9EEC-1A2E-44C1-B155-A80EE3E1E87D}"/>
              </a:ext>
            </a:extLst>
          </p:cNvPr>
          <p:cNvSpPr/>
          <p:nvPr/>
        </p:nvSpPr>
        <p:spPr>
          <a:xfrm>
            <a:off x="7727619" y="6425575"/>
            <a:ext cx="102147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IGS05 </a:t>
            </a:r>
            <a:r>
              <a:rPr lang="en-US" sz="1200" dirty="0">
                <a:solidFill>
                  <a:schemeClr val="tx1"/>
                </a:solidFill>
              </a:rPr>
              <a:t>(350)</a:t>
            </a:r>
            <a:endParaRPr lang="en-US" dirty="0">
              <a:solidFill>
                <a:schemeClr val="tx1"/>
              </a:solidFill>
            </a:endParaRPr>
          </a:p>
        </p:txBody>
      </p:sp>
      <p:sp>
        <p:nvSpPr>
          <p:cNvPr id="251" name="Oval 250">
            <a:extLst>
              <a:ext uri="{FF2B5EF4-FFF2-40B4-BE49-F238E27FC236}">
                <a16:creationId xmlns:a16="http://schemas.microsoft.com/office/drawing/2014/main" id="{E6FDDA88-7CE2-4C4C-9A6A-88B8BB7E9A40}"/>
              </a:ext>
            </a:extLst>
          </p:cNvPr>
          <p:cNvSpPr/>
          <p:nvPr/>
        </p:nvSpPr>
        <p:spPr>
          <a:xfrm>
            <a:off x="7926312" y="567553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25</a:t>
            </a:r>
          </a:p>
        </p:txBody>
      </p:sp>
      <p:cxnSp>
        <p:nvCxnSpPr>
          <p:cNvPr id="252" name="Straight Arrow Connector 251">
            <a:extLst>
              <a:ext uri="{FF2B5EF4-FFF2-40B4-BE49-F238E27FC236}">
                <a16:creationId xmlns:a16="http://schemas.microsoft.com/office/drawing/2014/main" id="{CA939CE5-ED74-4965-90B6-3A5AF77EC5B5}"/>
              </a:ext>
            </a:extLst>
          </p:cNvPr>
          <p:cNvCxnSpPr>
            <a:cxnSpLocks/>
            <a:stCxn id="251" idx="0"/>
            <a:endCxn id="67" idx="2"/>
          </p:cNvCxnSpPr>
          <p:nvPr/>
        </p:nvCxnSpPr>
        <p:spPr>
          <a:xfrm flipH="1" flipV="1">
            <a:off x="7926312" y="5354214"/>
            <a:ext cx="172844" cy="32132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84D5A25C-D01A-4662-92EE-1861EC73D650}"/>
              </a:ext>
            </a:extLst>
          </p:cNvPr>
          <p:cNvCxnSpPr>
            <a:cxnSpLocks/>
            <a:stCxn id="250" idx="0"/>
            <a:endCxn id="251" idx="4"/>
          </p:cNvCxnSpPr>
          <p:nvPr/>
        </p:nvCxnSpPr>
        <p:spPr>
          <a:xfrm flipH="1" flipV="1">
            <a:off x="8099156" y="6021225"/>
            <a:ext cx="139198" cy="40435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8" name="Rectangle 267">
            <a:extLst>
              <a:ext uri="{FF2B5EF4-FFF2-40B4-BE49-F238E27FC236}">
                <a16:creationId xmlns:a16="http://schemas.microsoft.com/office/drawing/2014/main" id="{8ED82C6A-599E-4AA3-AE80-3C00751E2773}"/>
              </a:ext>
            </a:extLst>
          </p:cNvPr>
          <p:cNvSpPr/>
          <p:nvPr/>
        </p:nvSpPr>
        <p:spPr>
          <a:xfrm>
            <a:off x="4162203" y="3297017"/>
            <a:ext cx="103111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IGS08 </a:t>
            </a:r>
            <a:r>
              <a:rPr lang="en-US" sz="1200" dirty="0">
                <a:solidFill>
                  <a:schemeClr val="tx1"/>
                </a:solidFill>
              </a:rPr>
              <a:t>(380)</a:t>
            </a:r>
            <a:endParaRPr lang="en-US" dirty="0">
              <a:solidFill>
                <a:schemeClr val="tx1"/>
              </a:solidFill>
            </a:endParaRPr>
          </a:p>
        </p:txBody>
      </p:sp>
      <p:sp>
        <p:nvSpPr>
          <p:cNvPr id="269" name="Oval 268">
            <a:extLst>
              <a:ext uri="{FF2B5EF4-FFF2-40B4-BE49-F238E27FC236}">
                <a16:creationId xmlns:a16="http://schemas.microsoft.com/office/drawing/2014/main" id="{37989744-CDF8-4984-85C9-D0FE94260013}"/>
              </a:ext>
            </a:extLst>
          </p:cNvPr>
          <p:cNvSpPr/>
          <p:nvPr/>
        </p:nvSpPr>
        <p:spPr>
          <a:xfrm>
            <a:off x="5108979" y="4228626"/>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27</a:t>
            </a:r>
          </a:p>
        </p:txBody>
      </p:sp>
      <p:cxnSp>
        <p:nvCxnSpPr>
          <p:cNvPr id="270" name="Straight Arrow Connector 269">
            <a:extLst>
              <a:ext uri="{FF2B5EF4-FFF2-40B4-BE49-F238E27FC236}">
                <a16:creationId xmlns:a16="http://schemas.microsoft.com/office/drawing/2014/main" id="{BCFA2697-AFE0-431C-930C-39E2A4EBEFF6}"/>
              </a:ext>
            </a:extLst>
          </p:cNvPr>
          <p:cNvCxnSpPr>
            <a:cxnSpLocks/>
            <a:stCxn id="272" idx="2"/>
            <a:endCxn id="278" idx="1"/>
          </p:cNvCxnSpPr>
          <p:nvPr/>
        </p:nvCxnSpPr>
        <p:spPr>
          <a:xfrm>
            <a:off x="5269896" y="2979400"/>
            <a:ext cx="208796" cy="90972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C643A8D2-82EB-43E0-9288-BE927452D4C3}"/>
              </a:ext>
            </a:extLst>
          </p:cNvPr>
          <p:cNvCxnSpPr>
            <a:cxnSpLocks/>
            <a:stCxn id="141" idx="3"/>
            <a:endCxn id="88" idx="0"/>
          </p:cNvCxnSpPr>
          <p:nvPr/>
        </p:nvCxnSpPr>
        <p:spPr>
          <a:xfrm flipH="1">
            <a:off x="5863365" y="4295459"/>
            <a:ext cx="669803" cy="733938"/>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707C06B8-042E-4324-95F4-5CA6859A2690}"/>
              </a:ext>
            </a:extLst>
          </p:cNvPr>
          <p:cNvSpPr/>
          <p:nvPr/>
        </p:nvSpPr>
        <p:spPr>
          <a:xfrm>
            <a:off x="4754339" y="2656015"/>
            <a:ext cx="103111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IGB08 </a:t>
            </a:r>
            <a:r>
              <a:rPr lang="en-US" sz="1200" dirty="0">
                <a:solidFill>
                  <a:schemeClr val="tx1"/>
                </a:solidFill>
              </a:rPr>
              <a:t>(400)</a:t>
            </a:r>
            <a:endParaRPr lang="en-US" dirty="0">
              <a:solidFill>
                <a:schemeClr val="tx1"/>
              </a:solidFill>
            </a:endParaRPr>
          </a:p>
        </p:txBody>
      </p:sp>
      <p:sp>
        <p:nvSpPr>
          <p:cNvPr id="278" name="Oval 277">
            <a:extLst>
              <a:ext uri="{FF2B5EF4-FFF2-40B4-BE49-F238E27FC236}">
                <a16:creationId xmlns:a16="http://schemas.microsoft.com/office/drawing/2014/main" id="{DD01390D-7F1F-42AE-A92D-2C4B5E5D9ECD}"/>
              </a:ext>
            </a:extLst>
          </p:cNvPr>
          <p:cNvSpPr/>
          <p:nvPr/>
        </p:nvSpPr>
        <p:spPr>
          <a:xfrm>
            <a:off x="5428067" y="383849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28</a:t>
            </a:r>
          </a:p>
        </p:txBody>
      </p:sp>
      <p:sp>
        <p:nvSpPr>
          <p:cNvPr id="280" name="Oval 279">
            <a:extLst>
              <a:ext uri="{FF2B5EF4-FFF2-40B4-BE49-F238E27FC236}">
                <a16:creationId xmlns:a16="http://schemas.microsoft.com/office/drawing/2014/main" id="{8DFCCC37-4118-40DD-B834-067875054AE3}"/>
              </a:ext>
            </a:extLst>
          </p:cNvPr>
          <p:cNvSpPr/>
          <p:nvPr/>
        </p:nvSpPr>
        <p:spPr>
          <a:xfrm>
            <a:off x="6696485" y="453875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31</a:t>
            </a:r>
          </a:p>
        </p:txBody>
      </p:sp>
      <p:cxnSp>
        <p:nvCxnSpPr>
          <p:cNvPr id="297" name="Straight Arrow Connector 296">
            <a:extLst>
              <a:ext uri="{FF2B5EF4-FFF2-40B4-BE49-F238E27FC236}">
                <a16:creationId xmlns:a16="http://schemas.microsoft.com/office/drawing/2014/main" id="{01448B1A-C086-44E1-B902-1504826BBDA8}"/>
              </a:ext>
            </a:extLst>
          </p:cNvPr>
          <p:cNvCxnSpPr>
            <a:cxnSpLocks/>
            <a:stCxn id="278" idx="4"/>
            <a:endCxn id="88" idx="0"/>
          </p:cNvCxnSpPr>
          <p:nvPr/>
        </p:nvCxnSpPr>
        <p:spPr>
          <a:xfrm>
            <a:off x="5600911" y="4184185"/>
            <a:ext cx="262454" cy="84521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13D89A26-CE07-4093-BBF9-0B8D53F4778E}"/>
              </a:ext>
            </a:extLst>
          </p:cNvPr>
          <p:cNvCxnSpPr>
            <a:cxnSpLocks/>
            <a:stCxn id="280" idx="2"/>
            <a:endCxn id="88" idx="0"/>
          </p:cNvCxnSpPr>
          <p:nvPr/>
        </p:nvCxnSpPr>
        <p:spPr>
          <a:xfrm flipH="1">
            <a:off x="5863365" y="4711601"/>
            <a:ext cx="833120" cy="31779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4FC8448A-49E1-44ED-B23C-FF81D8122BB1}"/>
              </a:ext>
            </a:extLst>
          </p:cNvPr>
          <p:cNvCxnSpPr>
            <a:cxnSpLocks/>
            <a:stCxn id="269" idx="5"/>
            <a:endCxn id="88" idx="0"/>
          </p:cNvCxnSpPr>
          <p:nvPr/>
        </p:nvCxnSpPr>
        <p:spPr>
          <a:xfrm>
            <a:off x="5404042" y="4523689"/>
            <a:ext cx="459323" cy="505708"/>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6" name="Rectangle 325">
            <a:extLst>
              <a:ext uri="{FF2B5EF4-FFF2-40B4-BE49-F238E27FC236}">
                <a16:creationId xmlns:a16="http://schemas.microsoft.com/office/drawing/2014/main" id="{A476715D-9A62-4E7D-980D-209AA5C7171C}"/>
              </a:ext>
            </a:extLst>
          </p:cNvPr>
          <p:cNvSpPr/>
          <p:nvPr/>
        </p:nvSpPr>
        <p:spPr>
          <a:xfrm>
            <a:off x="2651770" y="3911250"/>
            <a:ext cx="97526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IGS14 </a:t>
            </a:r>
            <a:r>
              <a:rPr lang="en-US" sz="1200" dirty="0">
                <a:solidFill>
                  <a:schemeClr val="tx1"/>
                </a:solidFill>
              </a:rPr>
              <a:t>(430)</a:t>
            </a:r>
            <a:endParaRPr lang="en-US" dirty="0">
              <a:solidFill>
                <a:schemeClr val="tx1"/>
              </a:solidFill>
            </a:endParaRPr>
          </a:p>
        </p:txBody>
      </p:sp>
      <p:sp>
        <p:nvSpPr>
          <p:cNvPr id="327" name="Oval 326">
            <a:extLst>
              <a:ext uri="{FF2B5EF4-FFF2-40B4-BE49-F238E27FC236}">
                <a16:creationId xmlns:a16="http://schemas.microsoft.com/office/drawing/2014/main" id="{66F61C3E-5123-4E87-9BEC-24D1DA787C38}"/>
              </a:ext>
            </a:extLst>
          </p:cNvPr>
          <p:cNvSpPr/>
          <p:nvPr/>
        </p:nvSpPr>
        <p:spPr>
          <a:xfrm>
            <a:off x="3229190" y="441733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33</a:t>
            </a:r>
          </a:p>
        </p:txBody>
      </p:sp>
      <p:cxnSp>
        <p:nvCxnSpPr>
          <p:cNvPr id="328" name="Straight Arrow Connector 327">
            <a:extLst>
              <a:ext uri="{FF2B5EF4-FFF2-40B4-BE49-F238E27FC236}">
                <a16:creationId xmlns:a16="http://schemas.microsoft.com/office/drawing/2014/main" id="{CD860F53-90EC-42FA-8112-FEAEB3E459A4}"/>
              </a:ext>
            </a:extLst>
          </p:cNvPr>
          <p:cNvCxnSpPr>
            <a:cxnSpLocks/>
            <a:stCxn id="326" idx="2"/>
            <a:endCxn id="327" idx="1"/>
          </p:cNvCxnSpPr>
          <p:nvPr/>
        </p:nvCxnSpPr>
        <p:spPr>
          <a:xfrm>
            <a:off x="3139405" y="4234635"/>
            <a:ext cx="140410" cy="23332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9" name="Rectangle 328">
            <a:extLst>
              <a:ext uri="{FF2B5EF4-FFF2-40B4-BE49-F238E27FC236}">
                <a16:creationId xmlns:a16="http://schemas.microsoft.com/office/drawing/2014/main" id="{AF4DDB3A-3C3A-49DB-AC9B-D6D85FC26678}"/>
              </a:ext>
            </a:extLst>
          </p:cNvPr>
          <p:cNvSpPr/>
          <p:nvPr/>
        </p:nvSpPr>
        <p:spPr>
          <a:xfrm>
            <a:off x="3741306" y="3981198"/>
            <a:ext cx="105451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IGB14 </a:t>
            </a:r>
            <a:r>
              <a:rPr lang="en-US" sz="1200" dirty="0">
                <a:solidFill>
                  <a:schemeClr val="tx1"/>
                </a:solidFill>
              </a:rPr>
              <a:t>(440)</a:t>
            </a:r>
            <a:endParaRPr lang="en-US" dirty="0">
              <a:solidFill>
                <a:schemeClr val="tx1"/>
              </a:solidFill>
            </a:endParaRPr>
          </a:p>
        </p:txBody>
      </p:sp>
      <p:sp>
        <p:nvSpPr>
          <p:cNvPr id="330" name="Oval 329">
            <a:extLst>
              <a:ext uri="{FF2B5EF4-FFF2-40B4-BE49-F238E27FC236}">
                <a16:creationId xmlns:a16="http://schemas.microsoft.com/office/drawing/2014/main" id="{61F27257-FD01-44D8-88CE-F0DA34198DD8}"/>
              </a:ext>
            </a:extLst>
          </p:cNvPr>
          <p:cNvSpPr/>
          <p:nvPr/>
        </p:nvSpPr>
        <p:spPr>
          <a:xfrm>
            <a:off x="3821082" y="4547381"/>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34</a:t>
            </a:r>
          </a:p>
        </p:txBody>
      </p:sp>
      <p:cxnSp>
        <p:nvCxnSpPr>
          <p:cNvPr id="331" name="Straight Arrow Connector 330">
            <a:extLst>
              <a:ext uri="{FF2B5EF4-FFF2-40B4-BE49-F238E27FC236}">
                <a16:creationId xmlns:a16="http://schemas.microsoft.com/office/drawing/2014/main" id="{02C309CA-BFFC-4A4E-845E-509D6E89E9DC}"/>
              </a:ext>
            </a:extLst>
          </p:cNvPr>
          <p:cNvCxnSpPr>
            <a:cxnSpLocks/>
            <a:stCxn id="329" idx="2"/>
            <a:endCxn id="330" idx="7"/>
          </p:cNvCxnSpPr>
          <p:nvPr/>
        </p:nvCxnSpPr>
        <p:spPr>
          <a:xfrm flipH="1">
            <a:off x="4116145" y="4304583"/>
            <a:ext cx="152417" cy="29342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AD646204-1ADB-49C4-9008-00C64E0AD8DC}"/>
              </a:ext>
            </a:extLst>
          </p:cNvPr>
          <p:cNvCxnSpPr>
            <a:cxnSpLocks/>
            <a:stCxn id="327" idx="5"/>
            <a:endCxn id="93" idx="0"/>
          </p:cNvCxnSpPr>
          <p:nvPr/>
        </p:nvCxnSpPr>
        <p:spPr>
          <a:xfrm>
            <a:off x="3524253" y="4712400"/>
            <a:ext cx="304577" cy="33121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3" name="Straight Arrow Connector 352">
            <a:extLst>
              <a:ext uri="{FF2B5EF4-FFF2-40B4-BE49-F238E27FC236}">
                <a16:creationId xmlns:a16="http://schemas.microsoft.com/office/drawing/2014/main" id="{F43F910F-E576-4756-80E8-BBA269082BFB}"/>
              </a:ext>
            </a:extLst>
          </p:cNvPr>
          <p:cNvCxnSpPr>
            <a:cxnSpLocks/>
            <a:stCxn id="330" idx="3"/>
            <a:endCxn id="93" idx="0"/>
          </p:cNvCxnSpPr>
          <p:nvPr/>
        </p:nvCxnSpPr>
        <p:spPr>
          <a:xfrm flipH="1">
            <a:off x="3828830" y="4842444"/>
            <a:ext cx="42877" cy="20116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2" name="Rectangle 361">
            <a:extLst>
              <a:ext uri="{FF2B5EF4-FFF2-40B4-BE49-F238E27FC236}">
                <a16:creationId xmlns:a16="http://schemas.microsoft.com/office/drawing/2014/main" id="{73039DAB-BF37-4E9B-A068-17A4B3113A20}"/>
              </a:ext>
            </a:extLst>
          </p:cNvPr>
          <p:cNvSpPr/>
          <p:nvPr/>
        </p:nvSpPr>
        <p:spPr>
          <a:xfrm>
            <a:off x="348500" y="3355673"/>
            <a:ext cx="96208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IGS20 </a:t>
            </a:r>
            <a:r>
              <a:rPr lang="en-US" sz="1200" dirty="0">
                <a:solidFill>
                  <a:schemeClr val="tx1"/>
                </a:solidFill>
              </a:rPr>
              <a:t>(470)</a:t>
            </a:r>
            <a:endParaRPr lang="en-US" dirty="0">
              <a:solidFill>
                <a:schemeClr val="tx1"/>
              </a:solidFill>
            </a:endParaRPr>
          </a:p>
        </p:txBody>
      </p:sp>
      <p:sp>
        <p:nvSpPr>
          <p:cNvPr id="363" name="Oval 362">
            <a:extLst>
              <a:ext uri="{FF2B5EF4-FFF2-40B4-BE49-F238E27FC236}">
                <a16:creationId xmlns:a16="http://schemas.microsoft.com/office/drawing/2014/main" id="{6F07071F-BB01-4622-84BA-3D06D825E322}"/>
              </a:ext>
            </a:extLst>
          </p:cNvPr>
          <p:cNvSpPr/>
          <p:nvPr/>
        </p:nvSpPr>
        <p:spPr>
          <a:xfrm>
            <a:off x="1131797" y="433826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37</a:t>
            </a:r>
          </a:p>
        </p:txBody>
      </p:sp>
      <p:cxnSp>
        <p:nvCxnSpPr>
          <p:cNvPr id="364" name="Straight Arrow Connector 363">
            <a:extLst>
              <a:ext uri="{FF2B5EF4-FFF2-40B4-BE49-F238E27FC236}">
                <a16:creationId xmlns:a16="http://schemas.microsoft.com/office/drawing/2014/main" id="{9D9FAF3F-7210-4636-AD8C-834B4B181E94}"/>
              </a:ext>
            </a:extLst>
          </p:cNvPr>
          <p:cNvCxnSpPr>
            <a:cxnSpLocks/>
            <a:stCxn id="362" idx="2"/>
            <a:endCxn id="363" idx="0"/>
          </p:cNvCxnSpPr>
          <p:nvPr/>
        </p:nvCxnSpPr>
        <p:spPr>
          <a:xfrm>
            <a:off x="829540" y="3679058"/>
            <a:ext cx="475101" cy="65920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5933C05F-DB7A-45B4-9C40-FA75A5C2E584}"/>
              </a:ext>
            </a:extLst>
          </p:cNvPr>
          <p:cNvCxnSpPr>
            <a:cxnSpLocks/>
            <a:stCxn id="363" idx="5"/>
            <a:endCxn id="98" idx="0"/>
          </p:cNvCxnSpPr>
          <p:nvPr/>
        </p:nvCxnSpPr>
        <p:spPr>
          <a:xfrm>
            <a:off x="1426860" y="4633323"/>
            <a:ext cx="384399" cy="41028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9" name="Rectangle 408">
            <a:extLst>
              <a:ext uri="{FF2B5EF4-FFF2-40B4-BE49-F238E27FC236}">
                <a16:creationId xmlns:a16="http://schemas.microsoft.com/office/drawing/2014/main" id="{EAB70237-630E-4E81-8FA3-B183DF5CC03D}"/>
              </a:ext>
            </a:extLst>
          </p:cNvPr>
          <p:cNvSpPr/>
          <p:nvPr/>
        </p:nvSpPr>
        <p:spPr>
          <a:xfrm>
            <a:off x="1929024" y="6392425"/>
            <a:ext cx="1460606"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CATRF2022 </a:t>
            </a:r>
            <a:r>
              <a:rPr lang="en-US" sz="1100" dirty="0">
                <a:solidFill>
                  <a:schemeClr val="tx1"/>
                </a:solidFill>
              </a:rPr>
              <a:t>(510)</a:t>
            </a:r>
            <a:endParaRPr lang="en-US" dirty="0">
              <a:solidFill>
                <a:schemeClr val="tx1"/>
              </a:solidFill>
            </a:endParaRPr>
          </a:p>
        </p:txBody>
      </p:sp>
      <p:sp>
        <p:nvSpPr>
          <p:cNvPr id="410" name="Rectangle 409">
            <a:extLst>
              <a:ext uri="{FF2B5EF4-FFF2-40B4-BE49-F238E27FC236}">
                <a16:creationId xmlns:a16="http://schemas.microsoft.com/office/drawing/2014/main" id="{923EA498-6812-4F85-8D34-47B56241A537}"/>
              </a:ext>
            </a:extLst>
          </p:cNvPr>
          <p:cNvSpPr/>
          <p:nvPr/>
        </p:nvSpPr>
        <p:spPr>
          <a:xfrm>
            <a:off x="391126" y="6390154"/>
            <a:ext cx="1443316"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PATRF2022 </a:t>
            </a:r>
            <a:r>
              <a:rPr lang="en-US" sz="1100" dirty="0">
                <a:solidFill>
                  <a:schemeClr val="tx1"/>
                </a:solidFill>
              </a:rPr>
              <a:t>(500)</a:t>
            </a:r>
            <a:endParaRPr lang="en-US" dirty="0">
              <a:solidFill>
                <a:schemeClr val="tx1"/>
              </a:solidFill>
            </a:endParaRPr>
          </a:p>
        </p:txBody>
      </p:sp>
      <p:sp>
        <p:nvSpPr>
          <p:cNvPr id="411" name="Rectangle 410">
            <a:extLst>
              <a:ext uri="{FF2B5EF4-FFF2-40B4-BE49-F238E27FC236}">
                <a16:creationId xmlns:a16="http://schemas.microsoft.com/office/drawing/2014/main" id="{BE336DD6-C1EB-4C8A-A31B-2D45CE928313}"/>
              </a:ext>
            </a:extLst>
          </p:cNvPr>
          <p:cNvSpPr/>
          <p:nvPr/>
        </p:nvSpPr>
        <p:spPr>
          <a:xfrm>
            <a:off x="57170" y="5859533"/>
            <a:ext cx="1533276"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NATRF2022 </a:t>
            </a:r>
            <a:r>
              <a:rPr lang="en-US" sz="1200" dirty="0">
                <a:solidFill>
                  <a:schemeClr val="tx1"/>
                </a:solidFill>
              </a:rPr>
              <a:t>(490)</a:t>
            </a:r>
            <a:endParaRPr lang="en-US" dirty="0">
              <a:solidFill>
                <a:schemeClr val="tx1"/>
              </a:solidFill>
            </a:endParaRPr>
          </a:p>
        </p:txBody>
      </p:sp>
      <p:sp>
        <p:nvSpPr>
          <p:cNvPr id="412" name="Rectangle 411">
            <a:extLst>
              <a:ext uri="{FF2B5EF4-FFF2-40B4-BE49-F238E27FC236}">
                <a16:creationId xmlns:a16="http://schemas.microsoft.com/office/drawing/2014/main" id="{20F90C97-46EA-40DC-B8F1-01D7CBAF2F0F}"/>
              </a:ext>
            </a:extLst>
          </p:cNvPr>
          <p:cNvSpPr/>
          <p:nvPr/>
        </p:nvSpPr>
        <p:spPr>
          <a:xfrm>
            <a:off x="3461303" y="6392425"/>
            <a:ext cx="152332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MATRF2022 </a:t>
            </a:r>
            <a:r>
              <a:rPr lang="en-US" sz="1050">
                <a:solidFill>
                  <a:schemeClr val="tx1"/>
                </a:solidFill>
              </a:rPr>
              <a:t>(520)</a:t>
            </a:r>
            <a:endParaRPr lang="en-US" dirty="0">
              <a:solidFill>
                <a:schemeClr val="tx1"/>
              </a:solidFill>
            </a:endParaRPr>
          </a:p>
        </p:txBody>
      </p:sp>
      <p:sp>
        <p:nvSpPr>
          <p:cNvPr id="437" name="Oval 436">
            <a:extLst>
              <a:ext uri="{FF2B5EF4-FFF2-40B4-BE49-F238E27FC236}">
                <a16:creationId xmlns:a16="http://schemas.microsoft.com/office/drawing/2014/main" id="{86557D02-0789-4B9B-AA65-B8A3331A2D28}"/>
              </a:ext>
            </a:extLst>
          </p:cNvPr>
          <p:cNvSpPr/>
          <p:nvPr/>
        </p:nvSpPr>
        <p:spPr>
          <a:xfrm>
            <a:off x="848649" y="541852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39</a:t>
            </a:r>
          </a:p>
        </p:txBody>
      </p:sp>
      <p:cxnSp>
        <p:nvCxnSpPr>
          <p:cNvPr id="438" name="Straight Arrow Connector 437">
            <a:extLst>
              <a:ext uri="{FF2B5EF4-FFF2-40B4-BE49-F238E27FC236}">
                <a16:creationId xmlns:a16="http://schemas.microsoft.com/office/drawing/2014/main" id="{770C8EF7-9DBA-41EA-BBE4-CBA82A53A8B8}"/>
              </a:ext>
            </a:extLst>
          </p:cNvPr>
          <p:cNvCxnSpPr>
            <a:cxnSpLocks/>
            <a:stCxn id="98" idx="2"/>
            <a:endCxn id="437" idx="7"/>
          </p:cNvCxnSpPr>
          <p:nvPr/>
        </p:nvCxnSpPr>
        <p:spPr>
          <a:xfrm flipH="1">
            <a:off x="1143712" y="5366995"/>
            <a:ext cx="667547" cy="102155"/>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a:extLst>
              <a:ext uri="{FF2B5EF4-FFF2-40B4-BE49-F238E27FC236}">
                <a16:creationId xmlns:a16="http://schemas.microsoft.com/office/drawing/2014/main" id="{21E98C44-7E0A-4009-8CB1-720CF80AE8C0}"/>
              </a:ext>
            </a:extLst>
          </p:cNvPr>
          <p:cNvCxnSpPr>
            <a:cxnSpLocks/>
            <a:stCxn id="437" idx="3"/>
            <a:endCxn id="411" idx="0"/>
          </p:cNvCxnSpPr>
          <p:nvPr/>
        </p:nvCxnSpPr>
        <p:spPr>
          <a:xfrm flipH="1">
            <a:off x="823808" y="5713588"/>
            <a:ext cx="75466" cy="145945"/>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3" name="Oval 442">
            <a:extLst>
              <a:ext uri="{FF2B5EF4-FFF2-40B4-BE49-F238E27FC236}">
                <a16:creationId xmlns:a16="http://schemas.microsoft.com/office/drawing/2014/main" id="{492290A0-6438-4F79-82AD-DE2527327F49}"/>
              </a:ext>
            </a:extLst>
          </p:cNvPr>
          <p:cNvSpPr/>
          <p:nvPr/>
        </p:nvSpPr>
        <p:spPr>
          <a:xfrm>
            <a:off x="1885509" y="5855564"/>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40</a:t>
            </a:r>
          </a:p>
        </p:txBody>
      </p:sp>
      <p:cxnSp>
        <p:nvCxnSpPr>
          <p:cNvPr id="444" name="Straight Arrow Connector 443">
            <a:extLst>
              <a:ext uri="{FF2B5EF4-FFF2-40B4-BE49-F238E27FC236}">
                <a16:creationId xmlns:a16="http://schemas.microsoft.com/office/drawing/2014/main" id="{27035025-3A16-4AD0-85A6-8922AC2305B6}"/>
              </a:ext>
            </a:extLst>
          </p:cNvPr>
          <p:cNvCxnSpPr>
            <a:cxnSpLocks/>
            <a:stCxn id="98" idx="2"/>
            <a:endCxn id="443" idx="1"/>
          </p:cNvCxnSpPr>
          <p:nvPr/>
        </p:nvCxnSpPr>
        <p:spPr>
          <a:xfrm>
            <a:off x="1811259" y="5366995"/>
            <a:ext cx="124875" cy="539194"/>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5" name="Straight Arrow Connector 444">
            <a:extLst>
              <a:ext uri="{FF2B5EF4-FFF2-40B4-BE49-F238E27FC236}">
                <a16:creationId xmlns:a16="http://schemas.microsoft.com/office/drawing/2014/main" id="{3967317C-93D5-4E22-A91F-8964CEB6C12D}"/>
              </a:ext>
            </a:extLst>
          </p:cNvPr>
          <p:cNvCxnSpPr>
            <a:cxnSpLocks/>
            <a:stCxn id="443" idx="3"/>
            <a:endCxn id="410" idx="0"/>
          </p:cNvCxnSpPr>
          <p:nvPr/>
        </p:nvCxnSpPr>
        <p:spPr>
          <a:xfrm flipH="1">
            <a:off x="1112784" y="6150627"/>
            <a:ext cx="823350" cy="239527"/>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BF096E0A-341F-4950-9D6F-51BAA1BF9FA2}"/>
              </a:ext>
            </a:extLst>
          </p:cNvPr>
          <p:cNvSpPr/>
          <p:nvPr/>
        </p:nvSpPr>
        <p:spPr>
          <a:xfrm>
            <a:off x="2842136" y="5914660"/>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41</a:t>
            </a:r>
          </a:p>
        </p:txBody>
      </p:sp>
      <p:sp>
        <p:nvSpPr>
          <p:cNvPr id="462" name="Oval 461">
            <a:extLst>
              <a:ext uri="{FF2B5EF4-FFF2-40B4-BE49-F238E27FC236}">
                <a16:creationId xmlns:a16="http://schemas.microsoft.com/office/drawing/2014/main" id="{DDF1CBD0-89E3-4CBD-AA5B-68B52B32E4E1}"/>
              </a:ext>
            </a:extLst>
          </p:cNvPr>
          <p:cNvSpPr/>
          <p:nvPr/>
        </p:nvSpPr>
        <p:spPr>
          <a:xfrm>
            <a:off x="3763547" y="5800001"/>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42</a:t>
            </a:r>
          </a:p>
        </p:txBody>
      </p:sp>
      <p:cxnSp>
        <p:nvCxnSpPr>
          <p:cNvPr id="466" name="Straight Arrow Connector 465">
            <a:extLst>
              <a:ext uri="{FF2B5EF4-FFF2-40B4-BE49-F238E27FC236}">
                <a16:creationId xmlns:a16="http://schemas.microsoft.com/office/drawing/2014/main" id="{A5E4F790-555D-435C-86E0-0FFAB77AB624}"/>
              </a:ext>
            </a:extLst>
          </p:cNvPr>
          <p:cNvCxnSpPr>
            <a:cxnSpLocks/>
            <a:stCxn id="98" idx="2"/>
            <a:endCxn id="461" idx="1"/>
          </p:cNvCxnSpPr>
          <p:nvPr/>
        </p:nvCxnSpPr>
        <p:spPr>
          <a:xfrm>
            <a:off x="1811259" y="5366995"/>
            <a:ext cx="1081502" cy="598290"/>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290D942D-3F71-49FD-8DEA-F5FE76204B77}"/>
              </a:ext>
            </a:extLst>
          </p:cNvPr>
          <p:cNvCxnSpPr>
            <a:cxnSpLocks/>
            <a:stCxn id="461" idx="3"/>
            <a:endCxn id="409" idx="0"/>
          </p:cNvCxnSpPr>
          <p:nvPr/>
        </p:nvCxnSpPr>
        <p:spPr>
          <a:xfrm flipH="1">
            <a:off x="2659327" y="6209723"/>
            <a:ext cx="233434" cy="182702"/>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3" name="Straight Arrow Connector 472">
            <a:extLst>
              <a:ext uri="{FF2B5EF4-FFF2-40B4-BE49-F238E27FC236}">
                <a16:creationId xmlns:a16="http://schemas.microsoft.com/office/drawing/2014/main" id="{1BBDA49D-18FC-4186-BD1A-B6A237A676FA}"/>
              </a:ext>
            </a:extLst>
          </p:cNvPr>
          <p:cNvCxnSpPr>
            <a:cxnSpLocks/>
            <a:stCxn id="98" idx="2"/>
            <a:endCxn id="462" idx="2"/>
          </p:cNvCxnSpPr>
          <p:nvPr/>
        </p:nvCxnSpPr>
        <p:spPr>
          <a:xfrm>
            <a:off x="1811259" y="5366995"/>
            <a:ext cx="1952288" cy="605850"/>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6" name="Straight Arrow Connector 475">
            <a:extLst>
              <a:ext uri="{FF2B5EF4-FFF2-40B4-BE49-F238E27FC236}">
                <a16:creationId xmlns:a16="http://schemas.microsoft.com/office/drawing/2014/main" id="{D6F83306-955A-43B5-8988-55503417C4DA}"/>
              </a:ext>
            </a:extLst>
          </p:cNvPr>
          <p:cNvCxnSpPr>
            <a:cxnSpLocks/>
            <a:stCxn id="462" idx="5"/>
            <a:endCxn id="412" idx="0"/>
          </p:cNvCxnSpPr>
          <p:nvPr/>
        </p:nvCxnSpPr>
        <p:spPr>
          <a:xfrm>
            <a:off x="4058610" y="6095064"/>
            <a:ext cx="164358" cy="297361"/>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E152CDFE-EF9E-44FE-8C20-7278C2D3AA24}"/>
              </a:ext>
            </a:extLst>
          </p:cNvPr>
          <p:cNvSpPr/>
          <p:nvPr/>
        </p:nvSpPr>
        <p:spPr>
          <a:xfrm>
            <a:off x="174500" y="1473892"/>
            <a:ext cx="345688" cy="1613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499" name="Oval 498">
            <a:extLst>
              <a:ext uri="{FF2B5EF4-FFF2-40B4-BE49-F238E27FC236}">
                <a16:creationId xmlns:a16="http://schemas.microsoft.com/office/drawing/2014/main" id="{E60A0C16-8A62-428E-8E74-CA6440C184D1}"/>
              </a:ext>
            </a:extLst>
          </p:cNvPr>
          <p:cNvSpPr/>
          <p:nvPr/>
        </p:nvSpPr>
        <p:spPr>
          <a:xfrm>
            <a:off x="283119" y="1709161"/>
            <a:ext cx="161342" cy="16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00" name="TextBox 499">
            <a:extLst>
              <a:ext uri="{FF2B5EF4-FFF2-40B4-BE49-F238E27FC236}">
                <a16:creationId xmlns:a16="http://schemas.microsoft.com/office/drawing/2014/main" id="{B15B2CF2-A26D-465A-AEAA-0D8FDB0F0555}"/>
              </a:ext>
            </a:extLst>
          </p:cNvPr>
          <p:cNvSpPr txBox="1"/>
          <p:nvPr/>
        </p:nvSpPr>
        <p:spPr>
          <a:xfrm>
            <a:off x="489856" y="1433219"/>
            <a:ext cx="617477" cy="261610"/>
          </a:xfrm>
          <a:prstGeom prst="rect">
            <a:avLst/>
          </a:prstGeom>
          <a:noFill/>
        </p:spPr>
        <p:txBody>
          <a:bodyPr wrap="none" rtlCol="0">
            <a:spAutoFit/>
          </a:bodyPr>
          <a:lstStyle/>
          <a:p>
            <a:r>
              <a:rPr lang="en-US" sz="1050" b="1" dirty="0"/>
              <a:t>An ITRF</a:t>
            </a:r>
          </a:p>
        </p:txBody>
      </p:sp>
      <p:sp>
        <p:nvSpPr>
          <p:cNvPr id="502" name="Oval 501">
            <a:extLst>
              <a:ext uri="{FF2B5EF4-FFF2-40B4-BE49-F238E27FC236}">
                <a16:creationId xmlns:a16="http://schemas.microsoft.com/office/drawing/2014/main" id="{8EAE3975-E2F3-4D69-BC6A-E0724C23E025}"/>
              </a:ext>
            </a:extLst>
          </p:cNvPr>
          <p:cNvSpPr/>
          <p:nvPr/>
        </p:nvSpPr>
        <p:spPr>
          <a:xfrm>
            <a:off x="283119" y="1999148"/>
            <a:ext cx="161342" cy="16134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03" name="TextBox 502">
            <a:extLst>
              <a:ext uri="{FF2B5EF4-FFF2-40B4-BE49-F238E27FC236}">
                <a16:creationId xmlns:a16="http://schemas.microsoft.com/office/drawing/2014/main" id="{7FD9CDB6-C747-4C91-9A70-6B92E05D5F48}"/>
              </a:ext>
            </a:extLst>
          </p:cNvPr>
          <p:cNvSpPr txBox="1"/>
          <p:nvPr/>
        </p:nvSpPr>
        <p:spPr>
          <a:xfrm>
            <a:off x="480250" y="1659027"/>
            <a:ext cx="2422458" cy="253916"/>
          </a:xfrm>
          <a:prstGeom prst="rect">
            <a:avLst/>
          </a:prstGeom>
          <a:noFill/>
        </p:spPr>
        <p:txBody>
          <a:bodyPr wrap="none" rtlCol="0">
            <a:spAutoFit/>
          </a:bodyPr>
          <a:lstStyle/>
          <a:p>
            <a:r>
              <a:rPr lang="en-US" sz="1050" b="1" dirty="0"/>
              <a:t>A 14 parameter </a:t>
            </a:r>
            <a:r>
              <a:rPr lang="en-US" sz="1050" b="1" dirty="0" err="1"/>
              <a:t>Helmert</a:t>
            </a:r>
            <a:r>
              <a:rPr lang="en-US" sz="1050" b="1" dirty="0"/>
              <a:t> transformation</a:t>
            </a:r>
          </a:p>
        </p:txBody>
      </p:sp>
      <p:sp>
        <p:nvSpPr>
          <p:cNvPr id="504" name="TextBox 503">
            <a:extLst>
              <a:ext uri="{FF2B5EF4-FFF2-40B4-BE49-F238E27FC236}">
                <a16:creationId xmlns:a16="http://schemas.microsoft.com/office/drawing/2014/main" id="{3350E82B-FE6F-4DB3-B1C7-B36001F56F50}"/>
              </a:ext>
            </a:extLst>
          </p:cNvPr>
          <p:cNvSpPr txBox="1"/>
          <p:nvPr/>
        </p:nvSpPr>
        <p:spPr>
          <a:xfrm>
            <a:off x="489856" y="1942136"/>
            <a:ext cx="1346844" cy="253916"/>
          </a:xfrm>
          <a:prstGeom prst="rect">
            <a:avLst/>
          </a:prstGeom>
          <a:noFill/>
        </p:spPr>
        <p:txBody>
          <a:bodyPr wrap="none" rtlCol="0">
            <a:spAutoFit/>
          </a:bodyPr>
          <a:lstStyle/>
          <a:p>
            <a:r>
              <a:rPr lang="en-US" sz="1050" b="1" dirty="0"/>
              <a:t>Null transformations</a:t>
            </a:r>
          </a:p>
        </p:txBody>
      </p:sp>
      <p:sp>
        <p:nvSpPr>
          <p:cNvPr id="506" name="TextBox 505">
            <a:extLst>
              <a:ext uri="{FF2B5EF4-FFF2-40B4-BE49-F238E27FC236}">
                <a16:creationId xmlns:a16="http://schemas.microsoft.com/office/drawing/2014/main" id="{43FBBD32-2306-4C0B-84BE-1B5ED59D4810}"/>
              </a:ext>
            </a:extLst>
          </p:cNvPr>
          <p:cNvSpPr txBox="1"/>
          <p:nvPr/>
        </p:nvSpPr>
        <p:spPr>
          <a:xfrm>
            <a:off x="489856" y="2222831"/>
            <a:ext cx="2117887" cy="253916"/>
          </a:xfrm>
          <a:prstGeom prst="rect">
            <a:avLst/>
          </a:prstGeom>
          <a:noFill/>
        </p:spPr>
        <p:txBody>
          <a:bodyPr wrap="none" rtlCol="0">
            <a:spAutoFit/>
          </a:bodyPr>
          <a:lstStyle/>
          <a:p>
            <a:r>
              <a:rPr lang="en-US" sz="1050" b="1" dirty="0"/>
              <a:t>Two versions exist.  See next slide.</a:t>
            </a:r>
          </a:p>
        </p:txBody>
      </p:sp>
      <p:sp>
        <p:nvSpPr>
          <p:cNvPr id="507" name="Oval 506">
            <a:extLst>
              <a:ext uri="{FF2B5EF4-FFF2-40B4-BE49-F238E27FC236}">
                <a16:creationId xmlns:a16="http://schemas.microsoft.com/office/drawing/2014/main" id="{D10CF434-B8C1-46DA-96C5-47B98915E604}"/>
              </a:ext>
            </a:extLst>
          </p:cNvPr>
          <p:cNvSpPr/>
          <p:nvPr/>
        </p:nvSpPr>
        <p:spPr>
          <a:xfrm>
            <a:off x="272792" y="2254568"/>
            <a:ext cx="181995" cy="181995"/>
          </a:xfrm>
          <a:prstGeom prst="ellipse">
            <a:avLst/>
          </a:prstGeom>
          <a:solidFill>
            <a:srgbClr val="FFFF00"/>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17</a:t>
            </a:r>
          </a:p>
        </p:txBody>
      </p:sp>
      <p:cxnSp>
        <p:nvCxnSpPr>
          <p:cNvPr id="508" name="Straight Arrow Connector 507">
            <a:extLst>
              <a:ext uri="{FF2B5EF4-FFF2-40B4-BE49-F238E27FC236}">
                <a16:creationId xmlns:a16="http://schemas.microsoft.com/office/drawing/2014/main" id="{FD66A66F-2772-4632-BFF8-CC784EACA6F7}"/>
              </a:ext>
            </a:extLst>
          </p:cNvPr>
          <p:cNvCxnSpPr>
            <a:cxnSpLocks/>
          </p:cNvCxnSpPr>
          <p:nvPr/>
        </p:nvCxnSpPr>
        <p:spPr>
          <a:xfrm flipH="1" flipV="1">
            <a:off x="170737" y="2629458"/>
            <a:ext cx="301042" cy="102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510" name="TextBox 509">
            <a:extLst>
              <a:ext uri="{FF2B5EF4-FFF2-40B4-BE49-F238E27FC236}">
                <a16:creationId xmlns:a16="http://schemas.microsoft.com/office/drawing/2014/main" id="{E812DE73-6F01-4581-89CA-9F545F77411A}"/>
              </a:ext>
            </a:extLst>
          </p:cNvPr>
          <p:cNvSpPr txBox="1"/>
          <p:nvPr/>
        </p:nvSpPr>
        <p:spPr>
          <a:xfrm>
            <a:off x="471779" y="2503526"/>
            <a:ext cx="3103735" cy="253916"/>
          </a:xfrm>
          <a:prstGeom prst="rect">
            <a:avLst/>
          </a:prstGeom>
          <a:noFill/>
        </p:spPr>
        <p:txBody>
          <a:bodyPr wrap="none" rtlCol="0">
            <a:spAutoFit/>
          </a:bodyPr>
          <a:lstStyle/>
          <a:p>
            <a:r>
              <a:rPr lang="en-US" sz="1050" b="1" dirty="0"/>
              <a:t>Defined/Additive direction of stored transformation</a:t>
            </a:r>
          </a:p>
        </p:txBody>
      </p:sp>
      <p:sp>
        <p:nvSpPr>
          <p:cNvPr id="511" name="Rectangle 510">
            <a:extLst>
              <a:ext uri="{FF2B5EF4-FFF2-40B4-BE49-F238E27FC236}">
                <a16:creationId xmlns:a16="http://schemas.microsoft.com/office/drawing/2014/main" id="{1F5B8B86-308A-4E47-A637-F40E0477146D}"/>
              </a:ext>
            </a:extLst>
          </p:cNvPr>
          <p:cNvSpPr/>
          <p:nvPr/>
        </p:nvSpPr>
        <p:spPr>
          <a:xfrm>
            <a:off x="94588" y="1380420"/>
            <a:ext cx="3480290" cy="17309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645422B-ECEC-4626-BADE-487E59F3BA64}"/>
              </a:ext>
            </a:extLst>
          </p:cNvPr>
          <p:cNvSpPr/>
          <p:nvPr/>
        </p:nvSpPr>
        <p:spPr>
          <a:xfrm>
            <a:off x="190626" y="2796623"/>
            <a:ext cx="713573" cy="189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tx1"/>
                </a:solidFill>
              </a:rPr>
              <a:t>WGS72 </a:t>
            </a:r>
            <a:r>
              <a:rPr lang="en-US" sz="900" dirty="0">
                <a:solidFill>
                  <a:schemeClr val="tx1"/>
                </a:solidFill>
              </a:rPr>
              <a:t>(130)</a:t>
            </a:r>
            <a:endParaRPr lang="en-US" sz="1100" dirty="0">
              <a:solidFill>
                <a:schemeClr val="tx1"/>
              </a:solidFill>
            </a:endParaRPr>
          </a:p>
        </p:txBody>
      </p:sp>
      <p:sp>
        <p:nvSpPr>
          <p:cNvPr id="202" name="TextBox 201">
            <a:extLst>
              <a:ext uri="{FF2B5EF4-FFF2-40B4-BE49-F238E27FC236}">
                <a16:creationId xmlns:a16="http://schemas.microsoft.com/office/drawing/2014/main" id="{2EF1495C-2982-42BA-8B4D-07836EFD39CB}"/>
              </a:ext>
            </a:extLst>
          </p:cNvPr>
          <p:cNvSpPr txBox="1"/>
          <p:nvPr/>
        </p:nvSpPr>
        <p:spPr>
          <a:xfrm>
            <a:off x="983660" y="2775411"/>
            <a:ext cx="1803699" cy="253916"/>
          </a:xfrm>
          <a:prstGeom prst="rect">
            <a:avLst/>
          </a:prstGeom>
          <a:noFill/>
        </p:spPr>
        <p:txBody>
          <a:bodyPr wrap="none" rtlCol="0">
            <a:spAutoFit/>
          </a:bodyPr>
          <a:lstStyle/>
          <a:p>
            <a:r>
              <a:rPr lang="en-US" sz="1050" b="1" dirty="0"/>
              <a:t>Frame Code (Frame Number)</a:t>
            </a:r>
          </a:p>
        </p:txBody>
      </p:sp>
      <p:cxnSp>
        <p:nvCxnSpPr>
          <p:cNvPr id="464" name="Straight Arrow Connector 463">
            <a:extLst>
              <a:ext uri="{FF2B5EF4-FFF2-40B4-BE49-F238E27FC236}">
                <a16:creationId xmlns:a16="http://schemas.microsoft.com/office/drawing/2014/main" id="{8F28BFE1-F9C1-4911-85C2-B48680D83039}"/>
              </a:ext>
            </a:extLst>
          </p:cNvPr>
          <p:cNvCxnSpPr>
            <a:cxnSpLocks/>
            <a:stCxn id="78" idx="2"/>
            <a:endCxn id="88" idx="3"/>
          </p:cNvCxnSpPr>
          <p:nvPr/>
        </p:nvCxnSpPr>
        <p:spPr>
          <a:xfrm flipH="1" flipV="1">
            <a:off x="6570305" y="5191090"/>
            <a:ext cx="170164" cy="14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F0D1F8C8-DB64-498E-A267-F0B48F27A046}"/>
              </a:ext>
            </a:extLst>
          </p:cNvPr>
          <p:cNvSpPr/>
          <p:nvPr/>
        </p:nvSpPr>
        <p:spPr>
          <a:xfrm>
            <a:off x="1544720" y="3391686"/>
            <a:ext cx="105451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IGB20 </a:t>
            </a:r>
            <a:r>
              <a:rPr lang="en-US" sz="1200" dirty="0">
                <a:solidFill>
                  <a:schemeClr val="tx1"/>
                </a:solidFill>
              </a:rPr>
              <a:t>(480)</a:t>
            </a:r>
            <a:endParaRPr lang="en-US" dirty="0">
              <a:solidFill>
                <a:schemeClr val="tx1"/>
              </a:solidFill>
            </a:endParaRPr>
          </a:p>
        </p:txBody>
      </p:sp>
      <p:sp>
        <p:nvSpPr>
          <p:cNvPr id="692" name="Oval 691">
            <a:extLst>
              <a:ext uri="{FF2B5EF4-FFF2-40B4-BE49-F238E27FC236}">
                <a16:creationId xmlns:a16="http://schemas.microsoft.com/office/drawing/2014/main" id="{F7CC35C0-98A3-49D5-9EBD-03637D5C36E9}"/>
              </a:ext>
            </a:extLst>
          </p:cNvPr>
          <p:cNvSpPr/>
          <p:nvPr/>
        </p:nvSpPr>
        <p:spPr>
          <a:xfrm>
            <a:off x="1815018" y="4089165"/>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38</a:t>
            </a:r>
          </a:p>
        </p:txBody>
      </p:sp>
      <p:cxnSp>
        <p:nvCxnSpPr>
          <p:cNvPr id="693" name="Straight Arrow Connector 692">
            <a:extLst>
              <a:ext uri="{FF2B5EF4-FFF2-40B4-BE49-F238E27FC236}">
                <a16:creationId xmlns:a16="http://schemas.microsoft.com/office/drawing/2014/main" id="{8998815C-6D76-4D65-8D4E-5E0442B67DE6}"/>
              </a:ext>
            </a:extLst>
          </p:cNvPr>
          <p:cNvCxnSpPr>
            <a:cxnSpLocks/>
            <a:stCxn id="691" idx="2"/>
            <a:endCxn id="692" idx="0"/>
          </p:cNvCxnSpPr>
          <p:nvPr/>
        </p:nvCxnSpPr>
        <p:spPr>
          <a:xfrm flipH="1">
            <a:off x="1987862" y="3715071"/>
            <a:ext cx="84114" cy="37409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13919947-BBD5-40D2-9A6A-45F13D761BE0}"/>
              </a:ext>
            </a:extLst>
          </p:cNvPr>
          <p:cNvCxnSpPr>
            <a:cxnSpLocks/>
            <a:stCxn id="692" idx="4"/>
            <a:endCxn id="98" idx="0"/>
          </p:cNvCxnSpPr>
          <p:nvPr/>
        </p:nvCxnSpPr>
        <p:spPr>
          <a:xfrm flipH="1">
            <a:off x="1811259" y="4434853"/>
            <a:ext cx="176603" cy="60875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F397701-E0BD-4E90-9A5B-7BB44F263723}"/>
              </a:ext>
            </a:extLst>
          </p:cNvPr>
          <p:cNvSpPr>
            <a:spLocks noGrp="1"/>
          </p:cNvSpPr>
          <p:nvPr>
            <p:ph type="dt" sz="half" idx="10"/>
          </p:nvPr>
        </p:nvSpPr>
        <p:spPr/>
        <p:txBody>
          <a:bodyPr/>
          <a:lstStyle/>
          <a:p>
            <a:pPr>
              <a:defRPr/>
            </a:pPr>
            <a:r>
              <a:rPr lang="en-US"/>
              <a:t>March 24, 2024</a:t>
            </a:r>
          </a:p>
        </p:txBody>
      </p:sp>
      <p:sp>
        <p:nvSpPr>
          <p:cNvPr id="3" name="Footer Placeholder 2">
            <a:extLst>
              <a:ext uri="{FF2B5EF4-FFF2-40B4-BE49-F238E27FC236}">
                <a16:creationId xmlns:a16="http://schemas.microsoft.com/office/drawing/2014/main" id="{DF0149DA-5654-4AFB-A983-161C7C53CD86}"/>
              </a:ext>
            </a:extLst>
          </p:cNvPr>
          <p:cNvSpPr>
            <a:spLocks noGrp="1"/>
          </p:cNvSpPr>
          <p:nvPr>
            <p:ph type="ftr" sz="quarter" idx="11"/>
          </p:nvPr>
        </p:nvSpPr>
        <p:spPr/>
        <p:txBody>
          <a:bodyPr/>
          <a:lstStyle/>
          <a:p>
            <a:pPr>
              <a:defRPr/>
            </a:pPr>
            <a:r>
              <a:rPr lang="en-US"/>
              <a:t>Western Regional Survey Conference</a:t>
            </a:r>
          </a:p>
        </p:txBody>
      </p:sp>
      <p:sp>
        <p:nvSpPr>
          <p:cNvPr id="4" name="Slide Number Placeholder 3">
            <a:extLst>
              <a:ext uri="{FF2B5EF4-FFF2-40B4-BE49-F238E27FC236}">
                <a16:creationId xmlns:a16="http://schemas.microsoft.com/office/drawing/2014/main" id="{A7E3B240-C9E4-48CE-A589-22EAEEA9BD82}"/>
              </a:ext>
            </a:extLst>
          </p:cNvPr>
          <p:cNvSpPr>
            <a:spLocks noGrp="1"/>
          </p:cNvSpPr>
          <p:nvPr>
            <p:ph type="sldNum" sz="quarter" idx="12"/>
          </p:nvPr>
        </p:nvSpPr>
        <p:spPr/>
        <p:txBody>
          <a:bodyPr/>
          <a:lstStyle/>
          <a:p>
            <a:pPr>
              <a:defRPr/>
            </a:pPr>
            <a:fld id="{EB6791C4-DF4E-4C17-A41C-B2BEB15390BD}" type="slidenum">
              <a:rPr lang="en-US" smtClean="0"/>
              <a:pPr>
                <a:defRPr/>
              </a:pPr>
              <a:t>104</a:t>
            </a:fld>
            <a:endParaRPr lang="en-US"/>
          </a:p>
        </p:txBody>
      </p:sp>
    </p:spTree>
    <p:extLst>
      <p:ext uri="{BB962C8B-B14F-4D97-AF65-F5344CB8AC3E}">
        <p14:creationId xmlns:p14="http://schemas.microsoft.com/office/powerpoint/2010/main" val="832866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773046" y="5135326"/>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40" name="Oval 39"/>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05788" y="5149167"/>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8" name="Oval 7"/>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684188" y="5177556"/>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51" name="Oval 50"/>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38EC791-03F2-459C-8C29-6FAD1D1D030F}"/>
              </a:ext>
            </a:extLst>
          </p:cNvPr>
          <p:cNvGrpSpPr/>
          <p:nvPr/>
        </p:nvGrpSpPr>
        <p:grpSpPr>
          <a:xfrm rot="1551437">
            <a:off x="1598565" y="3388683"/>
            <a:ext cx="1613172" cy="1412747"/>
            <a:chOff x="654643" y="4542462"/>
            <a:chExt cx="1613172" cy="1412747"/>
          </a:xfrm>
        </p:grpSpPr>
        <p:sp>
          <p:nvSpPr>
            <p:cNvPr id="59" name="Oval 58"/>
            <p:cNvSpPr/>
            <p:nvPr/>
          </p:nvSpPr>
          <p:spPr>
            <a:xfrm rot="3669868">
              <a:off x="654643" y="4825293"/>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60" name="Oval 59"/>
            <p:cNvSpPr/>
            <p:nvPr/>
          </p:nvSpPr>
          <p:spPr>
            <a:xfrm rot="3669868">
              <a:off x="990808" y="5435878"/>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61" name="Oval 60"/>
            <p:cNvSpPr/>
            <p:nvPr/>
          </p:nvSpPr>
          <p:spPr>
            <a:xfrm rot="3669868">
              <a:off x="1654970" y="5498009"/>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62" name="Oval 61"/>
            <p:cNvSpPr/>
            <p:nvPr/>
          </p:nvSpPr>
          <p:spPr>
            <a:xfrm rot="3669868">
              <a:off x="1810615" y="4542462"/>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endParaRPr lang="en-US" sz="900" b="1" dirty="0">
                <a:solidFill>
                  <a:schemeClr val="tx1"/>
                </a:solidFill>
              </a:endParaRPr>
            </a:p>
          </p:txBody>
        </p:sp>
        <p:cxnSp>
          <p:nvCxnSpPr>
            <p:cNvPr id="63" name="Straight Connector 62"/>
            <p:cNvCxnSpPr>
              <a:stCxn id="62" idx="4"/>
              <a:endCxn id="59" idx="0"/>
            </p:cNvCxnSpPr>
            <p:nvPr/>
          </p:nvCxnSpPr>
          <p:spPr>
            <a:xfrm rot="3669868" flipH="1">
              <a:off x="1328732" y="4579780"/>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rot="3669868">
              <a:off x="1742038" y="5111878"/>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rot="3669868">
              <a:off x="1439269" y="4885073"/>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rot="3669868">
              <a:off x="959102" y="5373026"/>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8832584" y="2382879"/>
            <a:ext cx="1924135" cy="1614641"/>
            <a:chOff x="1352465" y="1688796"/>
            <a:chExt cx="1924135" cy="1614641"/>
          </a:xfrm>
        </p:grpSpPr>
        <p:sp>
          <p:nvSpPr>
            <p:cNvPr id="69" name="Oval 68"/>
            <p:cNvSpPr/>
            <p:nvPr/>
          </p:nvSpPr>
          <p:spPr>
            <a:xfrm>
              <a:off x="1352465" y="2351386"/>
              <a:ext cx="467170" cy="46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73" name="Oval 72"/>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04F2A53-E9B0-42A1-89C5-24F9316F9B9E}"/>
              </a:ext>
            </a:extLst>
          </p:cNvPr>
          <p:cNvGrpSpPr/>
          <p:nvPr/>
        </p:nvGrpSpPr>
        <p:grpSpPr>
          <a:xfrm>
            <a:off x="1879299" y="1923505"/>
            <a:ext cx="1650923" cy="1369294"/>
            <a:chOff x="313582" y="2698850"/>
            <a:chExt cx="1650923" cy="1369294"/>
          </a:xfrm>
        </p:grpSpPr>
        <p:sp>
          <p:nvSpPr>
            <p:cNvPr id="81" name="Oval 80"/>
            <p:cNvSpPr/>
            <p:nvPr/>
          </p:nvSpPr>
          <p:spPr>
            <a:xfrm rot="4598599">
              <a:off x="313582" y="2698850"/>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82" name="Oval 81"/>
            <p:cNvSpPr/>
            <p:nvPr/>
          </p:nvSpPr>
          <p:spPr>
            <a:xfrm rot="4598599">
              <a:off x="474599" y="3377005"/>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83" name="Oval 82"/>
            <p:cNvSpPr/>
            <p:nvPr/>
          </p:nvSpPr>
          <p:spPr>
            <a:xfrm rot="4598599">
              <a:off x="1102286" y="3610944"/>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84" name="Oval 83"/>
            <p:cNvSpPr/>
            <p:nvPr/>
          </p:nvSpPr>
          <p:spPr>
            <a:xfrm rot="4598599">
              <a:off x="1507305" y="2731594"/>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endParaRPr lang="en-US" sz="900" b="1" dirty="0">
                <a:solidFill>
                  <a:schemeClr val="tx1"/>
                </a:solidFill>
              </a:endParaRPr>
            </a:p>
          </p:txBody>
        </p:sp>
        <p:cxnSp>
          <p:nvCxnSpPr>
            <p:cNvPr id="85" name="Straight Connector 84"/>
            <p:cNvCxnSpPr>
              <a:cxnSpLocks/>
              <a:stCxn id="84" idx="4"/>
              <a:endCxn id="81" idx="0"/>
            </p:cNvCxnSpPr>
            <p:nvPr/>
          </p:nvCxnSpPr>
          <p:spPr>
            <a:xfrm rot="4598599" flipH="1">
              <a:off x="1007217" y="2612864"/>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a:stCxn id="84" idx="5"/>
              <a:endCxn id="83" idx="1"/>
            </p:cNvCxnSpPr>
            <p:nvPr/>
          </p:nvCxnSpPr>
          <p:spPr>
            <a:xfrm rot="4598599">
              <a:off x="1314040" y="3262912"/>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a:stCxn id="84" idx="4"/>
              <a:endCxn id="82" idx="0"/>
            </p:cNvCxnSpPr>
            <p:nvPr/>
          </p:nvCxnSpPr>
          <p:spPr>
            <a:xfrm rot="4598599">
              <a:off x="1030181" y="2951941"/>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a:stCxn id="81" idx="6"/>
              <a:endCxn id="82" idx="2"/>
            </p:cNvCxnSpPr>
            <p:nvPr/>
          </p:nvCxnSpPr>
          <p:spPr>
            <a:xfrm rot="4598599">
              <a:off x="530467" y="3280368"/>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270CAE6-3347-4213-8A78-5FE84538D495}"/>
              </a:ext>
            </a:extLst>
          </p:cNvPr>
          <p:cNvGrpSpPr/>
          <p:nvPr/>
        </p:nvGrpSpPr>
        <p:grpSpPr>
          <a:xfrm>
            <a:off x="1879154" y="636754"/>
            <a:ext cx="1679642" cy="580491"/>
            <a:chOff x="391789" y="949817"/>
            <a:chExt cx="1679642" cy="580491"/>
          </a:xfrm>
        </p:grpSpPr>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95" name="Oval 94"/>
            <p:cNvSpPr/>
            <p:nvPr/>
          </p:nvSpPr>
          <p:spPr>
            <a:xfrm rot="6262407">
              <a:off x="1614231" y="949817"/>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endParaRPr lang="en-US" sz="900" b="1" dirty="0">
                <a:solidFill>
                  <a:schemeClr val="tx1"/>
                </a:solidFill>
              </a:endParaRPr>
            </a:p>
          </p:txBody>
        </p: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4373763" y="50399"/>
            <a:ext cx="3317768" cy="646331"/>
          </a:xfrm>
          <a:prstGeom prst="rect">
            <a:avLst/>
          </a:prstGeom>
          <a:noFill/>
        </p:spPr>
        <p:txBody>
          <a:bodyPr wrap="none" rtlCol="0">
            <a:spAutoFit/>
          </a:bodyPr>
          <a:lstStyle/>
          <a:p>
            <a:pPr algn="ctr"/>
            <a:r>
              <a:rPr lang="en-US" b="1" dirty="0"/>
              <a:t>Region:  CONUS</a:t>
            </a:r>
          </a:p>
          <a:p>
            <a:r>
              <a:rPr lang="en-US" dirty="0"/>
              <a:t>NADCON 5 connections in GREEN</a:t>
            </a:r>
          </a:p>
        </p:txBody>
      </p:sp>
      <p:grpSp>
        <p:nvGrpSpPr>
          <p:cNvPr id="102" name="Group 101"/>
          <p:cNvGrpSpPr/>
          <p:nvPr/>
        </p:nvGrpSpPr>
        <p:grpSpPr>
          <a:xfrm rot="18785185">
            <a:off x="8641162" y="4401763"/>
            <a:ext cx="1924135" cy="1614641"/>
            <a:chOff x="1352465" y="1688796"/>
            <a:chExt cx="1924135" cy="1614641"/>
          </a:xfrm>
        </p:grpSpPr>
        <p:sp>
          <p:nvSpPr>
            <p:cNvPr id="103" name="Oval 102"/>
            <p:cNvSpPr/>
            <p:nvPr/>
          </p:nvSpPr>
          <p:spPr>
            <a:xfrm>
              <a:off x="1352465" y="2351386"/>
              <a:ext cx="467170" cy="46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107" name="Oval 106"/>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3546035" y="557122"/>
            <a:ext cx="585417" cy="523220"/>
          </a:xfrm>
          <a:prstGeom prst="rect">
            <a:avLst/>
          </a:prstGeom>
          <a:noFill/>
        </p:spPr>
        <p:txBody>
          <a:bodyPr wrap="none" rtlCol="0">
            <a:spAutoFit/>
          </a:bodyPr>
          <a:lstStyle/>
          <a:p>
            <a:r>
              <a:rPr lang="en-US" sz="1400" b="1" dirty="0">
                <a:solidFill>
                  <a:srgbClr val="FFC000"/>
                </a:solidFill>
              </a:rPr>
              <a:t>USSD</a:t>
            </a:r>
          </a:p>
          <a:p>
            <a:r>
              <a:rPr lang="en-US" sz="1400" b="1" dirty="0">
                <a:solidFill>
                  <a:srgbClr val="FFC000"/>
                </a:solidFill>
              </a:rPr>
              <a:t>(195)</a:t>
            </a:r>
            <a:endParaRPr lang="en-US" b="1" dirty="0">
              <a:solidFill>
                <a:srgbClr val="FFC000"/>
              </a:solidFill>
            </a:endParaRPr>
          </a:p>
        </p:txBody>
      </p:sp>
      <p:sp>
        <p:nvSpPr>
          <p:cNvPr id="114" name="TextBox 113"/>
          <p:cNvSpPr txBox="1"/>
          <p:nvPr/>
        </p:nvSpPr>
        <p:spPr>
          <a:xfrm>
            <a:off x="3544512" y="1954569"/>
            <a:ext cx="708848" cy="523220"/>
          </a:xfrm>
          <a:prstGeom prst="rect">
            <a:avLst/>
          </a:prstGeom>
          <a:noFill/>
        </p:spPr>
        <p:txBody>
          <a:bodyPr wrap="none" rtlCol="0">
            <a:spAutoFit/>
          </a:bodyPr>
          <a:lstStyle/>
          <a:p>
            <a:r>
              <a:rPr lang="en-US" sz="1400" b="1" dirty="0">
                <a:solidFill>
                  <a:srgbClr val="FFC000"/>
                </a:solidFill>
              </a:rPr>
              <a:t>NAD27</a:t>
            </a:r>
          </a:p>
          <a:p>
            <a:r>
              <a:rPr lang="en-US" sz="1400" b="1" dirty="0">
                <a:solidFill>
                  <a:srgbClr val="FFC000"/>
                </a:solidFill>
              </a:rPr>
              <a:t>(205)</a:t>
            </a:r>
            <a:endParaRPr lang="en-US" b="1" dirty="0">
              <a:solidFill>
                <a:srgbClr val="FFC000"/>
              </a:solidFill>
            </a:endParaRPr>
          </a:p>
        </p:txBody>
      </p:sp>
      <p:sp>
        <p:nvSpPr>
          <p:cNvPr id="115" name="TextBox 114"/>
          <p:cNvSpPr txBox="1"/>
          <p:nvPr/>
        </p:nvSpPr>
        <p:spPr>
          <a:xfrm>
            <a:off x="3342494" y="3688602"/>
            <a:ext cx="1164101" cy="523220"/>
          </a:xfrm>
          <a:prstGeom prst="rect">
            <a:avLst/>
          </a:prstGeom>
          <a:noFill/>
        </p:spPr>
        <p:txBody>
          <a:bodyPr wrap="none" rtlCol="0">
            <a:spAutoFit/>
          </a:bodyPr>
          <a:lstStyle/>
          <a:p>
            <a:r>
              <a:rPr lang="en-US" sz="1400" b="1" dirty="0">
                <a:solidFill>
                  <a:srgbClr val="FFC000"/>
                </a:solidFill>
              </a:rPr>
              <a:t>NAD83_1986</a:t>
            </a:r>
          </a:p>
          <a:p>
            <a:r>
              <a:rPr lang="en-US" sz="1400" b="1" dirty="0">
                <a:solidFill>
                  <a:srgbClr val="FFC000"/>
                </a:solidFill>
              </a:rPr>
              <a:t>(215)</a:t>
            </a:r>
            <a:endParaRPr lang="en-US" b="1" dirty="0">
              <a:solidFill>
                <a:srgbClr val="FFC000"/>
              </a:solidFill>
            </a:endParaRPr>
          </a:p>
        </p:txBody>
      </p:sp>
      <p:sp>
        <p:nvSpPr>
          <p:cNvPr id="116" name="TextBox 115"/>
          <p:cNvSpPr txBox="1"/>
          <p:nvPr/>
        </p:nvSpPr>
        <p:spPr>
          <a:xfrm>
            <a:off x="8047034" y="4234732"/>
            <a:ext cx="1164101" cy="523220"/>
          </a:xfrm>
          <a:prstGeom prst="rect">
            <a:avLst/>
          </a:prstGeom>
          <a:noFill/>
        </p:spPr>
        <p:txBody>
          <a:bodyPr wrap="none" rtlCol="0">
            <a:spAutoFit/>
          </a:bodyPr>
          <a:lstStyle/>
          <a:p>
            <a:r>
              <a:rPr lang="en-US" sz="1400" b="1" dirty="0">
                <a:solidFill>
                  <a:srgbClr val="7030A0"/>
                </a:solidFill>
              </a:rPr>
              <a:t>NAD83_2011</a:t>
            </a:r>
          </a:p>
          <a:p>
            <a:r>
              <a:rPr lang="en-US" sz="1400" b="1" dirty="0">
                <a:solidFill>
                  <a:srgbClr val="7030A0"/>
                </a:solidFill>
              </a:rPr>
              <a:t>(255)</a:t>
            </a:r>
            <a:endParaRPr lang="en-US" b="1" dirty="0">
              <a:solidFill>
                <a:srgbClr val="7030A0"/>
              </a:solidFill>
            </a:endParaRPr>
          </a:p>
        </p:txBody>
      </p:sp>
      <p:sp>
        <p:nvSpPr>
          <p:cNvPr id="117" name="TextBox 116"/>
          <p:cNvSpPr txBox="1"/>
          <p:nvPr/>
        </p:nvSpPr>
        <p:spPr>
          <a:xfrm>
            <a:off x="6647671" y="4637095"/>
            <a:ext cx="1551900" cy="523220"/>
          </a:xfrm>
          <a:prstGeom prst="rect">
            <a:avLst/>
          </a:prstGeom>
          <a:noFill/>
        </p:spPr>
        <p:txBody>
          <a:bodyPr wrap="none" rtlCol="0">
            <a:spAutoFit/>
          </a:bodyPr>
          <a:lstStyle/>
          <a:p>
            <a:r>
              <a:rPr lang="en-US" sz="1400" b="1" dirty="0">
                <a:solidFill>
                  <a:srgbClr val="7030A0"/>
                </a:solidFill>
              </a:rPr>
              <a:t>NAD83_NSRS2007</a:t>
            </a:r>
          </a:p>
          <a:p>
            <a:r>
              <a:rPr lang="en-US" sz="1400" b="1" dirty="0">
                <a:solidFill>
                  <a:srgbClr val="7030A0"/>
                </a:solidFill>
              </a:rPr>
              <a:t>(245)</a:t>
            </a:r>
            <a:endParaRPr lang="en-US" b="1" dirty="0">
              <a:solidFill>
                <a:srgbClr val="7030A0"/>
              </a:solidFill>
            </a:endParaRPr>
          </a:p>
        </p:txBody>
      </p:sp>
      <p:sp>
        <p:nvSpPr>
          <p:cNvPr id="118" name="TextBox 117"/>
          <p:cNvSpPr txBox="1"/>
          <p:nvPr/>
        </p:nvSpPr>
        <p:spPr>
          <a:xfrm>
            <a:off x="5127328" y="4650555"/>
            <a:ext cx="1099981" cy="523220"/>
          </a:xfrm>
          <a:prstGeom prst="rect">
            <a:avLst/>
          </a:prstGeom>
          <a:noFill/>
        </p:spPr>
        <p:txBody>
          <a:bodyPr wrap="none" rtlCol="0">
            <a:spAutoFit/>
          </a:bodyPr>
          <a:lstStyle/>
          <a:p>
            <a:r>
              <a:rPr lang="en-US" sz="1400" b="1" dirty="0">
                <a:solidFill>
                  <a:srgbClr val="7030A0"/>
                </a:solidFill>
              </a:rPr>
              <a:t>NAD83_FBN</a:t>
            </a:r>
          </a:p>
          <a:p>
            <a:r>
              <a:rPr lang="en-US" sz="1400" b="1" dirty="0">
                <a:solidFill>
                  <a:srgbClr val="7030A0"/>
                </a:solidFill>
              </a:rPr>
              <a:t>(235) </a:t>
            </a:r>
            <a:endParaRPr lang="en-US" b="1" dirty="0">
              <a:solidFill>
                <a:srgbClr val="7030A0"/>
              </a:solidFill>
            </a:endParaRPr>
          </a:p>
        </p:txBody>
      </p:sp>
      <p:sp>
        <p:nvSpPr>
          <p:cNvPr id="119" name="TextBox 118"/>
          <p:cNvSpPr txBox="1"/>
          <p:nvPr/>
        </p:nvSpPr>
        <p:spPr>
          <a:xfrm>
            <a:off x="3370309" y="4805473"/>
            <a:ext cx="1241045" cy="523220"/>
          </a:xfrm>
          <a:prstGeom prst="rect">
            <a:avLst/>
          </a:prstGeom>
          <a:noFill/>
        </p:spPr>
        <p:txBody>
          <a:bodyPr wrap="none" rtlCol="0">
            <a:spAutoFit/>
          </a:bodyPr>
          <a:lstStyle/>
          <a:p>
            <a:r>
              <a:rPr lang="en-US" sz="1400" b="1" dirty="0">
                <a:solidFill>
                  <a:srgbClr val="7030A0"/>
                </a:solidFill>
              </a:rPr>
              <a:t>NAD83_HARN</a:t>
            </a:r>
          </a:p>
          <a:p>
            <a:r>
              <a:rPr lang="en-US" sz="1400" b="1" dirty="0">
                <a:solidFill>
                  <a:srgbClr val="7030A0"/>
                </a:solidFill>
              </a:rPr>
              <a:t>(225)</a:t>
            </a:r>
            <a:endParaRPr lang="en-US" b="1" dirty="0">
              <a:solidFill>
                <a:srgbClr val="7030A0"/>
              </a:solidFill>
            </a:endParaRPr>
          </a:p>
        </p:txBody>
      </p:sp>
      <p:sp>
        <p:nvSpPr>
          <p:cNvPr id="120" name="TextBox 119"/>
          <p:cNvSpPr txBox="1"/>
          <p:nvPr/>
        </p:nvSpPr>
        <p:spPr>
          <a:xfrm>
            <a:off x="7569822" y="2948796"/>
            <a:ext cx="1489895" cy="523220"/>
          </a:xfrm>
          <a:prstGeom prst="rect">
            <a:avLst/>
          </a:prstGeom>
          <a:noFill/>
        </p:spPr>
        <p:txBody>
          <a:bodyPr wrap="none" rtlCol="0">
            <a:spAutoFit/>
          </a:bodyPr>
          <a:lstStyle/>
          <a:p>
            <a:r>
              <a:rPr lang="en-US" sz="1400" b="1" dirty="0">
                <a:solidFill>
                  <a:srgbClr val="7030A0"/>
                </a:solidFill>
              </a:rPr>
              <a:t>NATRF2022_2020</a:t>
            </a:r>
          </a:p>
          <a:p>
            <a:r>
              <a:rPr lang="en-US" sz="1400" b="1" dirty="0">
                <a:solidFill>
                  <a:srgbClr val="7030A0"/>
                </a:solidFill>
              </a:rPr>
              <a:t>(801)</a:t>
            </a:r>
            <a:endParaRPr lang="en-US" b="1" dirty="0">
              <a:solidFill>
                <a:srgbClr val="7030A0"/>
              </a:solidFill>
            </a:endParaRPr>
          </a:p>
        </p:txBody>
      </p:sp>
      <p:cxnSp>
        <p:nvCxnSpPr>
          <p:cNvPr id="122" name="Straight Connector 121"/>
          <p:cNvCxnSpPr>
            <a:cxnSpLocks/>
            <a:stCxn id="95" idx="6"/>
            <a:endCxn id="84" idx="2"/>
          </p:cNvCxnSpPr>
          <p:nvPr/>
        </p:nvCxnSpPr>
        <p:spPr>
          <a:xfrm flipH="1">
            <a:off x="3248812" y="1086798"/>
            <a:ext cx="24636" cy="875635"/>
          </a:xfrm>
          <a:prstGeom prst="line">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a:stCxn id="62" idx="1"/>
            <a:endCxn id="84" idx="6"/>
          </p:cNvCxnSpPr>
          <p:nvPr/>
        </p:nvCxnSpPr>
        <p:spPr>
          <a:xfrm flipV="1">
            <a:off x="3286672" y="2407266"/>
            <a:ext cx="67759" cy="1340102"/>
          </a:xfrm>
          <a:prstGeom prst="line">
            <a:avLst/>
          </a:prstGeom>
          <a:ln w="381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a:stCxn id="8" idx="0"/>
            <a:endCxn id="62" idx="6"/>
          </p:cNvCxnSpPr>
          <p:nvPr/>
        </p:nvCxnSpPr>
        <p:spPr>
          <a:xfrm flipH="1" flipV="1">
            <a:off x="3145520" y="4145484"/>
            <a:ext cx="93802" cy="1003682"/>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flipV="1">
            <a:off x="3467922" y="5377767"/>
            <a:ext cx="1921200" cy="28389"/>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846322" y="5363925"/>
            <a:ext cx="1631658" cy="42230"/>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cxnSpLocks/>
            <a:stCxn id="107" idx="1"/>
            <a:endCxn id="40" idx="7"/>
          </p:cNvCxnSpPr>
          <p:nvPr/>
        </p:nvCxnSpPr>
        <p:spPr>
          <a:xfrm flipH="1">
            <a:off x="7868225" y="4842230"/>
            <a:ext cx="1064386" cy="360051"/>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a:stCxn id="73" idx="2"/>
            <a:endCxn id="107" idx="7"/>
          </p:cNvCxnSpPr>
          <p:nvPr/>
        </p:nvCxnSpPr>
        <p:spPr>
          <a:xfrm flipH="1">
            <a:off x="9153452" y="3447331"/>
            <a:ext cx="62479" cy="1158792"/>
          </a:xfrm>
          <a:prstGeom prst="line">
            <a:avLst/>
          </a:prstGeom>
          <a:ln w="38100">
            <a:solidFill>
              <a:srgbClr val="00B05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5567276D-FB9E-421C-B5C3-F551D2AEAE34}"/>
              </a:ext>
            </a:extLst>
          </p:cNvPr>
          <p:cNvSpPr/>
          <p:nvPr/>
        </p:nvSpPr>
        <p:spPr>
          <a:xfrm>
            <a:off x="2918219" y="4485627"/>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3A,3B</a:t>
            </a:r>
          </a:p>
        </p:txBody>
      </p:sp>
      <p:sp>
        <p:nvSpPr>
          <p:cNvPr id="125" name="Rectangle 124">
            <a:extLst>
              <a:ext uri="{FF2B5EF4-FFF2-40B4-BE49-F238E27FC236}">
                <a16:creationId xmlns:a16="http://schemas.microsoft.com/office/drawing/2014/main" id="{86FA53A5-887F-4E5E-B0B9-1063FF71D068}"/>
              </a:ext>
            </a:extLst>
          </p:cNvPr>
          <p:cNvSpPr/>
          <p:nvPr/>
        </p:nvSpPr>
        <p:spPr>
          <a:xfrm>
            <a:off x="2840901" y="1327697"/>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1A,1B</a:t>
            </a:r>
          </a:p>
        </p:txBody>
      </p:sp>
      <p:sp>
        <p:nvSpPr>
          <p:cNvPr id="126" name="Rectangle 125">
            <a:extLst>
              <a:ext uri="{FF2B5EF4-FFF2-40B4-BE49-F238E27FC236}">
                <a16:creationId xmlns:a16="http://schemas.microsoft.com/office/drawing/2014/main" id="{ABD6FF08-EDC1-460C-8406-C83DC3D45BEA}"/>
              </a:ext>
            </a:extLst>
          </p:cNvPr>
          <p:cNvSpPr/>
          <p:nvPr/>
        </p:nvSpPr>
        <p:spPr>
          <a:xfrm>
            <a:off x="3232708" y="2996052"/>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2A,2B</a:t>
            </a:r>
          </a:p>
        </p:txBody>
      </p:sp>
      <p:sp>
        <p:nvSpPr>
          <p:cNvPr id="128" name="Rectangle 127">
            <a:extLst>
              <a:ext uri="{FF2B5EF4-FFF2-40B4-BE49-F238E27FC236}">
                <a16:creationId xmlns:a16="http://schemas.microsoft.com/office/drawing/2014/main" id="{AFEF536D-E65E-4648-BED3-7392E37065F5}"/>
              </a:ext>
            </a:extLst>
          </p:cNvPr>
          <p:cNvSpPr/>
          <p:nvPr/>
        </p:nvSpPr>
        <p:spPr>
          <a:xfrm>
            <a:off x="3990390" y="5289124"/>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4A,4B,4C</a:t>
            </a:r>
          </a:p>
        </p:txBody>
      </p:sp>
      <p:sp>
        <p:nvSpPr>
          <p:cNvPr id="129" name="Rectangle 128">
            <a:extLst>
              <a:ext uri="{FF2B5EF4-FFF2-40B4-BE49-F238E27FC236}">
                <a16:creationId xmlns:a16="http://schemas.microsoft.com/office/drawing/2014/main" id="{CCAC4568-EF87-4D1A-9392-92003964CD57}"/>
              </a:ext>
            </a:extLst>
          </p:cNvPr>
          <p:cNvSpPr/>
          <p:nvPr/>
        </p:nvSpPr>
        <p:spPr>
          <a:xfrm>
            <a:off x="6320521" y="5272851"/>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5A,5B,5C</a:t>
            </a:r>
          </a:p>
        </p:txBody>
      </p:sp>
      <p:sp>
        <p:nvSpPr>
          <p:cNvPr id="150" name="Rectangle 149">
            <a:extLst>
              <a:ext uri="{FF2B5EF4-FFF2-40B4-BE49-F238E27FC236}">
                <a16:creationId xmlns:a16="http://schemas.microsoft.com/office/drawing/2014/main" id="{114B9870-1C98-44DE-AA4A-0E6A324FBBC9}"/>
              </a:ext>
            </a:extLst>
          </p:cNvPr>
          <p:cNvSpPr/>
          <p:nvPr/>
        </p:nvSpPr>
        <p:spPr>
          <a:xfrm>
            <a:off x="8000414" y="4976578"/>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6A,6B,6C</a:t>
            </a:r>
          </a:p>
        </p:txBody>
      </p:sp>
      <p:sp>
        <p:nvSpPr>
          <p:cNvPr id="151" name="Rectangle 150">
            <a:extLst>
              <a:ext uri="{FF2B5EF4-FFF2-40B4-BE49-F238E27FC236}">
                <a16:creationId xmlns:a16="http://schemas.microsoft.com/office/drawing/2014/main" id="{7E9A83A7-FAA2-4AE4-B2D3-43CF28039B03}"/>
              </a:ext>
            </a:extLst>
          </p:cNvPr>
          <p:cNvSpPr/>
          <p:nvPr/>
        </p:nvSpPr>
        <p:spPr>
          <a:xfrm>
            <a:off x="8660928" y="3800800"/>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7A,7B,7C</a:t>
            </a:r>
          </a:p>
        </p:txBody>
      </p:sp>
      <p:grpSp>
        <p:nvGrpSpPr>
          <p:cNvPr id="152" name="Group 151">
            <a:extLst>
              <a:ext uri="{FF2B5EF4-FFF2-40B4-BE49-F238E27FC236}">
                <a16:creationId xmlns:a16="http://schemas.microsoft.com/office/drawing/2014/main" id="{7B7EF555-479C-457C-A429-BC4C51EFAE6C}"/>
              </a:ext>
            </a:extLst>
          </p:cNvPr>
          <p:cNvGrpSpPr/>
          <p:nvPr/>
        </p:nvGrpSpPr>
        <p:grpSpPr>
          <a:xfrm rot="16200000">
            <a:off x="8700166" y="166270"/>
            <a:ext cx="1924135" cy="1614641"/>
            <a:chOff x="1352465" y="1688796"/>
            <a:chExt cx="1924135" cy="1614641"/>
          </a:xfrm>
        </p:grpSpPr>
        <p:sp>
          <p:nvSpPr>
            <p:cNvPr id="153" name="Oval 152">
              <a:extLst>
                <a:ext uri="{FF2B5EF4-FFF2-40B4-BE49-F238E27FC236}">
                  <a16:creationId xmlns:a16="http://schemas.microsoft.com/office/drawing/2014/main" id="{FA5BD1CD-EBCE-46C4-A73F-16E96E384396}"/>
                </a:ext>
              </a:extLst>
            </p:cNvPr>
            <p:cNvSpPr/>
            <p:nvPr/>
          </p:nvSpPr>
          <p:spPr>
            <a:xfrm>
              <a:off x="1352465" y="2351386"/>
              <a:ext cx="467170" cy="46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154" name="Oval 153">
              <a:extLst>
                <a:ext uri="{FF2B5EF4-FFF2-40B4-BE49-F238E27FC236}">
                  <a16:creationId xmlns:a16="http://schemas.microsoft.com/office/drawing/2014/main" id="{C2BBC124-A845-45F9-BE7D-B94BB9AA6C00}"/>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155" name="Oval 154">
              <a:extLst>
                <a:ext uri="{FF2B5EF4-FFF2-40B4-BE49-F238E27FC236}">
                  <a16:creationId xmlns:a16="http://schemas.microsoft.com/office/drawing/2014/main" id="{2FC9C6A8-9EC0-4B9E-BED4-58B3D4035BE8}"/>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156" name="Oval 155">
              <a:extLst>
                <a:ext uri="{FF2B5EF4-FFF2-40B4-BE49-F238E27FC236}">
                  <a16:creationId xmlns:a16="http://schemas.microsoft.com/office/drawing/2014/main" id="{A7E803DE-9738-4525-9FA4-7D63A7A67247}"/>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157" name="Oval 156">
              <a:extLst>
                <a:ext uri="{FF2B5EF4-FFF2-40B4-BE49-F238E27FC236}">
                  <a16:creationId xmlns:a16="http://schemas.microsoft.com/office/drawing/2014/main" id="{DC546238-1445-45DF-8792-882DD5E4A122}"/>
                </a:ext>
              </a:extLst>
            </p:cNvPr>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158" name="Straight Connector 157">
              <a:extLst>
                <a:ext uri="{FF2B5EF4-FFF2-40B4-BE49-F238E27FC236}">
                  <a16:creationId xmlns:a16="http://schemas.microsoft.com/office/drawing/2014/main" id="{4765AFE3-64AF-4E40-81F2-E067BEC627BF}"/>
                </a:ext>
              </a:extLst>
            </p:cNvPr>
            <p:cNvCxnSpPr>
              <a:stCxn id="157" idx="4"/>
              <a:endCxn id="15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71C779C-2711-4AA9-840B-C75156BBD850}"/>
                </a:ext>
              </a:extLst>
            </p:cNvPr>
            <p:cNvCxnSpPr>
              <a:stCxn id="157" idx="3"/>
              <a:endCxn id="15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7C79D48-EDB4-4C58-B054-3A564A1E0554}"/>
                </a:ext>
              </a:extLst>
            </p:cNvPr>
            <p:cNvCxnSpPr>
              <a:stCxn id="157" idx="5"/>
              <a:endCxn id="15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63AE566-6C92-4371-9B5E-068BDAC1F9F3}"/>
                </a:ext>
              </a:extLst>
            </p:cNvPr>
            <p:cNvCxnSpPr>
              <a:stCxn id="157" idx="4"/>
              <a:endCxn id="15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F267C94-BA5C-4266-944D-30BB86E399D2}"/>
                </a:ext>
              </a:extLst>
            </p:cNvPr>
            <p:cNvCxnSpPr>
              <a:stCxn id="154" idx="6"/>
              <a:endCxn id="15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3" name="TextBox 162">
            <a:extLst>
              <a:ext uri="{FF2B5EF4-FFF2-40B4-BE49-F238E27FC236}">
                <a16:creationId xmlns:a16="http://schemas.microsoft.com/office/drawing/2014/main" id="{8287402E-C565-414E-8A7C-14F3D96ACDE5}"/>
              </a:ext>
            </a:extLst>
          </p:cNvPr>
          <p:cNvSpPr txBox="1"/>
          <p:nvPr/>
        </p:nvSpPr>
        <p:spPr>
          <a:xfrm>
            <a:off x="8169904" y="497455"/>
            <a:ext cx="1573251" cy="523220"/>
          </a:xfrm>
          <a:prstGeom prst="rect">
            <a:avLst/>
          </a:prstGeom>
          <a:noFill/>
        </p:spPr>
        <p:txBody>
          <a:bodyPr wrap="none" rtlCol="0">
            <a:spAutoFit/>
          </a:bodyPr>
          <a:lstStyle/>
          <a:p>
            <a:r>
              <a:rPr lang="en-US" sz="1400" b="1" dirty="0">
                <a:solidFill>
                  <a:srgbClr val="7030A0"/>
                </a:solidFill>
              </a:rPr>
              <a:t>NATRF2022_2025?</a:t>
            </a:r>
          </a:p>
          <a:p>
            <a:r>
              <a:rPr lang="en-US" sz="1400" b="1" dirty="0">
                <a:solidFill>
                  <a:srgbClr val="7030A0"/>
                </a:solidFill>
              </a:rPr>
              <a:t>(802?)</a:t>
            </a:r>
            <a:endParaRPr lang="en-US" b="1" dirty="0">
              <a:solidFill>
                <a:srgbClr val="7030A0"/>
              </a:solidFill>
            </a:endParaRPr>
          </a:p>
        </p:txBody>
      </p:sp>
      <p:cxnSp>
        <p:nvCxnSpPr>
          <p:cNvPr id="165" name="Straight Connector 164">
            <a:extLst>
              <a:ext uri="{FF2B5EF4-FFF2-40B4-BE49-F238E27FC236}">
                <a16:creationId xmlns:a16="http://schemas.microsoft.com/office/drawing/2014/main" id="{06199CD1-F453-4525-9C8A-3AF60BC00BEC}"/>
              </a:ext>
            </a:extLst>
          </p:cNvPr>
          <p:cNvCxnSpPr>
            <a:cxnSpLocks/>
            <a:stCxn id="157" idx="2"/>
            <a:endCxn id="73" idx="6"/>
          </p:cNvCxnSpPr>
          <p:nvPr/>
        </p:nvCxnSpPr>
        <p:spPr>
          <a:xfrm>
            <a:off x="9083512" y="1230723"/>
            <a:ext cx="132418" cy="1759409"/>
          </a:xfrm>
          <a:prstGeom prst="line">
            <a:avLst/>
          </a:prstGeom>
          <a:ln w="38100">
            <a:solidFill>
              <a:srgbClr val="00B05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FF60C6FC-5677-4D1F-B6AD-0E0A0A89E759}"/>
              </a:ext>
            </a:extLst>
          </p:cNvPr>
          <p:cNvSpPr/>
          <p:nvPr/>
        </p:nvSpPr>
        <p:spPr>
          <a:xfrm>
            <a:off x="8773316" y="1915824"/>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?A,?B,?C</a:t>
            </a:r>
          </a:p>
        </p:txBody>
      </p:sp>
      <p:grpSp>
        <p:nvGrpSpPr>
          <p:cNvPr id="135" name="Group 134">
            <a:extLst>
              <a:ext uri="{FF2B5EF4-FFF2-40B4-BE49-F238E27FC236}">
                <a16:creationId xmlns:a16="http://schemas.microsoft.com/office/drawing/2014/main" id="{2A1F7C11-2C82-40B5-8887-EB5414368D1A}"/>
              </a:ext>
            </a:extLst>
          </p:cNvPr>
          <p:cNvGrpSpPr/>
          <p:nvPr/>
        </p:nvGrpSpPr>
        <p:grpSpPr>
          <a:xfrm>
            <a:off x="4320286" y="735107"/>
            <a:ext cx="3755950" cy="1592351"/>
            <a:chOff x="2796286" y="735106"/>
            <a:chExt cx="3755950" cy="1592351"/>
          </a:xfrm>
        </p:grpSpPr>
        <p:sp>
          <p:nvSpPr>
            <p:cNvPr id="138" name="Rectangle 137">
              <a:extLst>
                <a:ext uri="{FF2B5EF4-FFF2-40B4-BE49-F238E27FC236}">
                  <a16:creationId xmlns:a16="http://schemas.microsoft.com/office/drawing/2014/main" id="{8F5D931D-8A98-49B0-B6B1-8E2D68A0FB15}"/>
                </a:ext>
              </a:extLst>
            </p:cNvPr>
            <p:cNvSpPr/>
            <p:nvPr/>
          </p:nvSpPr>
          <p:spPr>
            <a:xfrm>
              <a:off x="2876198" y="828579"/>
              <a:ext cx="345688" cy="1613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140" name="Oval 139">
              <a:extLst>
                <a:ext uri="{FF2B5EF4-FFF2-40B4-BE49-F238E27FC236}">
                  <a16:creationId xmlns:a16="http://schemas.microsoft.com/office/drawing/2014/main" id="{77570502-15EB-4241-8F92-4F4211A1DC5D}"/>
                </a:ext>
              </a:extLst>
            </p:cNvPr>
            <p:cNvSpPr/>
            <p:nvPr/>
          </p:nvSpPr>
          <p:spPr>
            <a:xfrm>
              <a:off x="2984817" y="1063848"/>
              <a:ext cx="161342" cy="16134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1" name="TextBox 140">
              <a:extLst>
                <a:ext uri="{FF2B5EF4-FFF2-40B4-BE49-F238E27FC236}">
                  <a16:creationId xmlns:a16="http://schemas.microsoft.com/office/drawing/2014/main" id="{8D4366B5-B68C-4CBB-B836-4CBA5B7E4480}"/>
                </a:ext>
              </a:extLst>
            </p:cNvPr>
            <p:cNvSpPr txBox="1"/>
            <p:nvPr/>
          </p:nvSpPr>
          <p:spPr>
            <a:xfrm>
              <a:off x="3191554" y="787906"/>
              <a:ext cx="3175869" cy="253916"/>
            </a:xfrm>
            <a:prstGeom prst="rect">
              <a:avLst/>
            </a:prstGeom>
            <a:noFill/>
          </p:spPr>
          <p:txBody>
            <a:bodyPr wrap="none" rtlCol="0">
              <a:spAutoFit/>
            </a:bodyPr>
            <a:lstStyle/>
            <a:p>
              <a:r>
                <a:rPr lang="en-US" sz="1050" b="1" dirty="0"/>
                <a:t>A,B,C = </a:t>
              </a:r>
              <a:r>
                <a:rPr lang="en-US" sz="1050" b="1" dirty="0" err="1"/>
                <a:t>lat</a:t>
              </a:r>
              <a:r>
                <a:rPr lang="en-US" sz="1050" b="1" dirty="0"/>
                <a:t>, </a:t>
              </a:r>
              <a:r>
                <a:rPr lang="en-US" sz="1050" b="1" dirty="0" err="1"/>
                <a:t>lon</a:t>
              </a:r>
              <a:r>
                <a:rPr lang="en-US" sz="1050" b="1" dirty="0"/>
                <a:t>, </a:t>
              </a:r>
              <a:r>
                <a:rPr lang="en-US" sz="1050" b="1" dirty="0" err="1"/>
                <a:t>eht</a:t>
              </a:r>
              <a:r>
                <a:rPr lang="en-US" sz="1050" b="1" dirty="0"/>
                <a:t> grid transformations, respectively</a:t>
              </a:r>
            </a:p>
          </p:txBody>
        </p:sp>
        <p:sp>
          <p:nvSpPr>
            <p:cNvPr id="145" name="TextBox 144">
              <a:extLst>
                <a:ext uri="{FF2B5EF4-FFF2-40B4-BE49-F238E27FC236}">
                  <a16:creationId xmlns:a16="http://schemas.microsoft.com/office/drawing/2014/main" id="{D27C572D-C4FD-49F5-AC9E-092E92C50663}"/>
                </a:ext>
              </a:extLst>
            </p:cNvPr>
            <p:cNvSpPr txBox="1"/>
            <p:nvPr/>
          </p:nvSpPr>
          <p:spPr>
            <a:xfrm>
              <a:off x="3181948" y="1013714"/>
              <a:ext cx="2007281" cy="253916"/>
            </a:xfrm>
            <a:prstGeom prst="rect">
              <a:avLst/>
            </a:prstGeom>
            <a:noFill/>
          </p:spPr>
          <p:txBody>
            <a:bodyPr wrap="none" rtlCol="0">
              <a:spAutoFit/>
            </a:bodyPr>
            <a:lstStyle/>
            <a:p>
              <a:r>
                <a:rPr lang="en-US" sz="1050" b="1" dirty="0"/>
                <a:t>A horizontal datum (</a:t>
              </a:r>
              <a:r>
                <a:rPr lang="en-US" sz="1050" b="1" dirty="0" err="1"/>
                <a:t>lat,lon</a:t>
              </a:r>
              <a:r>
                <a:rPr lang="en-US" sz="1050" b="1" dirty="0"/>
                <a:t> only)</a:t>
              </a:r>
            </a:p>
          </p:txBody>
        </p:sp>
        <p:cxnSp>
          <p:nvCxnSpPr>
            <p:cNvPr id="166" name="Straight Arrow Connector 165">
              <a:extLst>
                <a:ext uri="{FF2B5EF4-FFF2-40B4-BE49-F238E27FC236}">
                  <a16:creationId xmlns:a16="http://schemas.microsoft.com/office/drawing/2014/main" id="{3871E091-400E-4490-82B0-0254586D116A}"/>
                </a:ext>
              </a:extLst>
            </p:cNvPr>
            <p:cNvCxnSpPr>
              <a:cxnSpLocks/>
            </p:cNvCxnSpPr>
            <p:nvPr/>
          </p:nvCxnSpPr>
          <p:spPr>
            <a:xfrm flipH="1" flipV="1">
              <a:off x="2891217" y="1814466"/>
              <a:ext cx="301042" cy="1026"/>
            </a:xfrm>
            <a:prstGeom prst="straightConnector1">
              <a:avLst/>
            </a:prstGeom>
            <a:ln w="381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21BECD7-AC54-470F-89AE-B7794BFA890B}"/>
                </a:ext>
              </a:extLst>
            </p:cNvPr>
            <p:cNvSpPr txBox="1"/>
            <p:nvPr/>
          </p:nvSpPr>
          <p:spPr>
            <a:xfrm>
              <a:off x="3150588" y="1689916"/>
              <a:ext cx="3352200" cy="253916"/>
            </a:xfrm>
            <a:prstGeom prst="rect">
              <a:avLst/>
            </a:prstGeom>
            <a:noFill/>
          </p:spPr>
          <p:txBody>
            <a:bodyPr wrap="none" rtlCol="0">
              <a:spAutoFit/>
            </a:bodyPr>
            <a:lstStyle/>
            <a:p>
              <a:r>
                <a:rPr lang="en-US" sz="1050" b="1" dirty="0"/>
                <a:t>Defined/Additive direction of stored grid transformation</a:t>
              </a:r>
            </a:p>
          </p:txBody>
        </p:sp>
        <p:sp>
          <p:nvSpPr>
            <p:cNvPr id="168" name="Rectangle 167">
              <a:extLst>
                <a:ext uri="{FF2B5EF4-FFF2-40B4-BE49-F238E27FC236}">
                  <a16:creationId xmlns:a16="http://schemas.microsoft.com/office/drawing/2014/main" id="{B06E246C-CDFA-4FAA-AF17-59FD38127237}"/>
                </a:ext>
              </a:extLst>
            </p:cNvPr>
            <p:cNvSpPr/>
            <p:nvPr/>
          </p:nvSpPr>
          <p:spPr>
            <a:xfrm>
              <a:off x="2796286" y="735106"/>
              <a:ext cx="3755950" cy="15923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58DA8ABC-2CEB-4465-BCCA-CECFDF3F784A}"/>
                </a:ext>
              </a:extLst>
            </p:cNvPr>
            <p:cNvSpPr txBox="1"/>
            <p:nvPr/>
          </p:nvSpPr>
          <p:spPr>
            <a:xfrm>
              <a:off x="3198806" y="1889877"/>
              <a:ext cx="1133644" cy="415498"/>
            </a:xfrm>
            <a:prstGeom prst="rect">
              <a:avLst/>
            </a:prstGeom>
            <a:noFill/>
          </p:spPr>
          <p:txBody>
            <a:bodyPr wrap="none" rtlCol="0">
              <a:spAutoFit/>
            </a:bodyPr>
            <a:lstStyle/>
            <a:p>
              <a:r>
                <a:rPr lang="en-US" sz="1050" b="1" dirty="0"/>
                <a:t>Datum Code</a:t>
              </a:r>
            </a:p>
            <a:p>
              <a:r>
                <a:rPr lang="en-US" sz="1050" b="1" dirty="0"/>
                <a:t>(Datum Number)</a:t>
              </a:r>
            </a:p>
          </p:txBody>
        </p:sp>
        <p:sp>
          <p:nvSpPr>
            <p:cNvPr id="170" name="Oval 169">
              <a:extLst>
                <a:ext uri="{FF2B5EF4-FFF2-40B4-BE49-F238E27FC236}">
                  <a16:creationId xmlns:a16="http://schemas.microsoft.com/office/drawing/2014/main" id="{537DCAA6-96B6-4FC9-8785-5310D9A75B9A}"/>
                </a:ext>
              </a:extLst>
            </p:cNvPr>
            <p:cNvSpPr/>
            <p:nvPr/>
          </p:nvSpPr>
          <p:spPr>
            <a:xfrm>
              <a:off x="2991898" y="1288638"/>
              <a:ext cx="161342" cy="16134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71" name="TextBox 170">
              <a:extLst>
                <a:ext uri="{FF2B5EF4-FFF2-40B4-BE49-F238E27FC236}">
                  <a16:creationId xmlns:a16="http://schemas.microsoft.com/office/drawing/2014/main" id="{0AE9B351-0C0F-43CB-97E1-FD4E9C35800F}"/>
                </a:ext>
              </a:extLst>
            </p:cNvPr>
            <p:cNvSpPr txBox="1"/>
            <p:nvPr/>
          </p:nvSpPr>
          <p:spPr>
            <a:xfrm>
              <a:off x="3189029" y="1238504"/>
              <a:ext cx="2238113" cy="253916"/>
            </a:xfrm>
            <a:prstGeom prst="rect">
              <a:avLst/>
            </a:prstGeom>
            <a:noFill/>
          </p:spPr>
          <p:txBody>
            <a:bodyPr wrap="none" rtlCol="0">
              <a:spAutoFit/>
            </a:bodyPr>
            <a:lstStyle/>
            <a:p>
              <a:r>
                <a:rPr lang="en-US" sz="1050" b="1" dirty="0"/>
                <a:t>A 3-D geometric datum (</a:t>
              </a:r>
              <a:r>
                <a:rPr lang="en-US" sz="1050" b="1" dirty="0" err="1"/>
                <a:t>lat</a:t>
              </a:r>
              <a:r>
                <a:rPr lang="en-US" sz="1050" b="1" dirty="0"/>
                <a:t>, </a:t>
              </a:r>
              <a:r>
                <a:rPr lang="en-US" sz="1050" b="1" dirty="0" err="1"/>
                <a:t>lon</a:t>
              </a:r>
              <a:r>
                <a:rPr lang="en-US" sz="1050" b="1" dirty="0"/>
                <a:t>, </a:t>
              </a:r>
              <a:r>
                <a:rPr lang="en-US" sz="1050" b="1" dirty="0" err="1"/>
                <a:t>eht</a:t>
              </a:r>
              <a:r>
                <a:rPr lang="en-US" sz="1050" b="1" dirty="0"/>
                <a:t>)</a:t>
              </a:r>
            </a:p>
          </p:txBody>
        </p:sp>
        <p:sp>
          <p:nvSpPr>
            <p:cNvPr id="172" name="TextBox 171">
              <a:extLst>
                <a:ext uri="{FF2B5EF4-FFF2-40B4-BE49-F238E27FC236}">
                  <a16:creationId xmlns:a16="http://schemas.microsoft.com/office/drawing/2014/main" id="{05D31F3A-6603-442A-AEBC-6098412ECBFF}"/>
                </a:ext>
              </a:extLst>
            </p:cNvPr>
            <p:cNvSpPr txBox="1"/>
            <p:nvPr/>
          </p:nvSpPr>
          <p:spPr>
            <a:xfrm>
              <a:off x="2807946" y="1873707"/>
              <a:ext cx="822717" cy="415498"/>
            </a:xfrm>
            <a:prstGeom prst="rect">
              <a:avLst/>
            </a:prstGeom>
            <a:noFill/>
          </p:spPr>
          <p:txBody>
            <a:bodyPr wrap="square">
              <a:spAutoFit/>
            </a:bodyPr>
            <a:lstStyle/>
            <a:p>
              <a:r>
                <a:rPr lang="en-US" sz="1050" b="1" dirty="0">
                  <a:solidFill>
                    <a:srgbClr val="FFC000"/>
                  </a:solidFill>
                </a:rPr>
                <a:t>USSD</a:t>
              </a:r>
            </a:p>
            <a:p>
              <a:r>
                <a:rPr lang="en-US" sz="1050" b="1" dirty="0">
                  <a:solidFill>
                    <a:srgbClr val="FFC000"/>
                  </a:solidFill>
                </a:rPr>
                <a:t>(195)</a:t>
              </a:r>
              <a:endParaRPr lang="en-US" dirty="0"/>
            </a:p>
          </p:txBody>
        </p:sp>
        <p:sp>
          <p:nvSpPr>
            <p:cNvPr id="173" name="Oval 172">
              <a:extLst>
                <a:ext uri="{FF2B5EF4-FFF2-40B4-BE49-F238E27FC236}">
                  <a16:creationId xmlns:a16="http://schemas.microsoft.com/office/drawing/2014/main" id="{1281D13F-EE13-4413-8C37-0233D74A68D6}"/>
                </a:ext>
              </a:extLst>
            </p:cNvPr>
            <p:cNvSpPr/>
            <p:nvPr/>
          </p:nvSpPr>
          <p:spPr>
            <a:xfrm>
              <a:off x="2999923" y="1537314"/>
              <a:ext cx="161342" cy="16134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74" name="TextBox 173">
              <a:extLst>
                <a:ext uri="{FF2B5EF4-FFF2-40B4-BE49-F238E27FC236}">
                  <a16:creationId xmlns:a16="http://schemas.microsoft.com/office/drawing/2014/main" id="{C411D903-B89B-4FBA-8B43-948C735D6079}"/>
                </a:ext>
              </a:extLst>
            </p:cNvPr>
            <p:cNvSpPr txBox="1"/>
            <p:nvPr/>
          </p:nvSpPr>
          <p:spPr>
            <a:xfrm>
              <a:off x="3197054" y="1487180"/>
              <a:ext cx="1720343" cy="253916"/>
            </a:xfrm>
            <a:prstGeom prst="rect">
              <a:avLst/>
            </a:prstGeom>
            <a:noFill/>
          </p:spPr>
          <p:txBody>
            <a:bodyPr wrap="none" rtlCol="0">
              <a:spAutoFit/>
            </a:bodyPr>
            <a:lstStyle/>
            <a:p>
              <a:r>
                <a:rPr lang="en-US" sz="1050" b="1" dirty="0"/>
                <a:t>Intersection point with 14H</a:t>
              </a:r>
            </a:p>
          </p:txBody>
        </p:sp>
      </p:grpSp>
      <p:sp>
        <p:nvSpPr>
          <p:cNvPr id="175" name="TextBox 174">
            <a:extLst>
              <a:ext uri="{FF2B5EF4-FFF2-40B4-BE49-F238E27FC236}">
                <a16:creationId xmlns:a16="http://schemas.microsoft.com/office/drawing/2014/main" id="{E5F945B3-2D43-41AD-B945-47163BCB289C}"/>
              </a:ext>
            </a:extLst>
          </p:cNvPr>
          <p:cNvSpPr txBox="1"/>
          <p:nvPr/>
        </p:nvSpPr>
        <p:spPr>
          <a:xfrm>
            <a:off x="8757900" y="6104257"/>
            <a:ext cx="1315275" cy="400110"/>
          </a:xfrm>
          <a:prstGeom prst="rect">
            <a:avLst/>
          </a:prstGeom>
          <a:noFill/>
        </p:spPr>
        <p:txBody>
          <a:bodyPr wrap="square" rtlCol="0">
            <a:spAutoFit/>
          </a:bodyPr>
          <a:lstStyle/>
          <a:p>
            <a:r>
              <a:rPr lang="en-US" sz="1000" b="1" dirty="0">
                <a:highlight>
                  <a:srgbClr val="FFFF00"/>
                </a:highlight>
              </a:rPr>
              <a:t>Frame: NAD83_NA</a:t>
            </a:r>
          </a:p>
          <a:p>
            <a:r>
              <a:rPr lang="en-US" sz="1000" b="1" dirty="0">
                <a:highlight>
                  <a:srgbClr val="FFFF00"/>
                </a:highlight>
              </a:rPr>
              <a:t>Time: 2010</a:t>
            </a:r>
          </a:p>
        </p:txBody>
      </p:sp>
      <p:sp>
        <p:nvSpPr>
          <p:cNvPr id="176" name="TextBox 175">
            <a:extLst>
              <a:ext uri="{FF2B5EF4-FFF2-40B4-BE49-F238E27FC236}">
                <a16:creationId xmlns:a16="http://schemas.microsoft.com/office/drawing/2014/main" id="{B668655F-7567-46CE-B22C-F677EDF3AD85}"/>
              </a:ext>
            </a:extLst>
          </p:cNvPr>
          <p:cNvSpPr txBox="1"/>
          <p:nvPr/>
        </p:nvSpPr>
        <p:spPr>
          <a:xfrm>
            <a:off x="10117187" y="3924643"/>
            <a:ext cx="1315275" cy="400110"/>
          </a:xfrm>
          <a:prstGeom prst="rect">
            <a:avLst/>
          </a:prstGeom>
          <a:noFill/>
        </p:spPr>
        <p:txBody>
          <a:bodyPr wrap="square" rtlCol="0">
            <a:spAutoFit/>
          </a:bodyPr>
          <a:lstStyle/>
          <a:p>
            <a:r>
              <a:rPr lang="en-US" sz="1000" b="1" dirty="0">
                <a:highlight>
                  <a:srgbClr val="FFFF00"/>
                </a:highlight>
              </a:rPr>
              <a:t>Frame: NATRF2022</a:t>
            </a:r>
          </a:p>
          <a:p>
            <a:r>
              <a:rPr lang="en-US" sz="1000" b="1" dirty="0">
                <a:highlight>
                  <a:srgbClr val="FFFF00"/>
                </a:highlight>
              </a:rPr>
              <a:t>Time: 2020</a:t>
            </a:r>
          </a:p>
        </p:txBody>
      </p:sp>
      <p:sp>
        <p:nvSpPr>
          <p:cNvPr id="177" name="TextBox 176">
            <a:extLst>
              <a:ext uri="{FF2B5EF4-FFF2-40B4-BE49-F238E27FC236}">
                <a16:creationId xmlns:a16="http://schemas.microsoft.com/office/drawing/2014/main" id="{FAB70F7C-5F27-4CC2-A896-246832B22D0D}"/>
              </a:ext>
            </a:extLst>
          </p:cNvPr>
          <p:cNvSpPr txBox="1"/>
          <p:nvPr/>
        </p:nvSpPr>
        <p:spPr>
          <a:xfrm>
            <a:off x="9963141" y="1810305"/>
            <a:ext cx="1315275" cy="400110"/>
          </a:xfrm>
          <a:prstGeom prst="rect">
            <a:avLst/>
          </a:prstGeom>
          <a:noFill/>
        </p:spPr>
        <p:txBody>
          <a:bodyPr wrap="square" rtlCol="0">
            <a:spAutoFit/>
          </a:bodyPr>
          <a:lstStyle/>
          <a:p>
            <a:r>
              <a:rPr lang="en-US" sz="1000" b="1" dirty="0">
                <a:highlight>
                  <a:srgbClr val="FFFF00"/>
                </a:highlight>
              </a:rPr>
              <a:t>Frame: NATRF2022</a:t>
            </a:r>
          </a:p>
          <a:p>
            <a:r>
              <a:rPr lang="en-US" sz="1000" b="1" dirty="0">
                <a:highlight>
                  <a:srgbClr val="FFFF00"/>
                </a:highlight>
              </a:rPr>
              <a:t>Time: 2025?</a:t>
            </a:r>
          </a:p>
        </p:txBody>
      </p:sp>
      <p:sp>
        <p:nvSpPr>
          <p:cNvPr id="2" name="Date Placeholder 1">
            <a:extLst>
              <a:ext uri="{FF2B5EF4-FFF2-40B4-BE49-F238E27FC236}">
                <a16:creationId xmlns:a16="http://schemas.microsoft.com/office/drawing/2014/main" id="{C91EFAA6-E5CA-446C-BA83-584CAA8D157D}"/>
              </a:ext>
            </a:extLst>
          </p:cNvPr>
          <p:cNvSpPr>
            <a:spLocks noGrp="1"/>
          </p:cNvSpPr>
          <p:nvPr>
            <p:ph type="dt" sz="half" idx="10"/>
          </p:nvPr>
        </p:nvSpPr>
        <p:spPr/>
        <p:txBody>
          <a:bodyPr/>
          <a:lstStyle/>
          <a:p>
            <a:pPr>
              <a:defRPr/>
            </a:pPr>
            <a:r>
              <a:rPr lang="en-US"/>
              <a:t>March 24, 2024</a:t>
            </a:r>
          </a:p>
        </p:txBody>
      </p:sp>
      <p:sp>
        <p:nvSpPr>
          <p:cNvPr id="15" name="Footer Placeholder 14">
            <a:extLst>
              <a:ext uri="{FF2B5EF4-FFF2-40B4-BE49-F238E27FC236}">
                <a16:creationId xmlns:a16="http://schemas.microsoft.com/office/drawing/2014/main" id="{6E6B37C0-C4EC-47AB-884E-2A1470F22807}"/>
              </a:ext>
            </a:extLst>
          </p:cNvPr>
          <p:cNvSpPr>
            <a:spLocks noGrp="1"/>
          </p:cNvSpPr>
          <p:nvPr>
            <p:ph type="ftr" sz="quarter" idx="11"/>
          </p:nvPr>
        </p:nvSpPr>
        <p:spPr/>
        <p:txBody>
          <a:bodyPr/>
          <a:lstStyle/>
          <a:p>
            <a:pPr>
              <a:defRPr/>
            </a:pPr>
            <a:r>
              <a:rPr lang="en-US"/>
              <a:t>Western Regional Survey Conference</a:t>
            </a:r>
          </a:p>
        </p:txBody>
      </p:sp>
      <p:sp>
        <p:nvSpPr>
          <p:cNvPr id="16" name="Slide Number Placeholder 15">
            <a:extLst>
              <a:ext uri="{FF2B5EF4-FFF2-40B4-BE49-F238E27FC236}">
                <a16:creationId xmlns:a16="http://schemas.microsoft.com/office/drawing/2014/main" id="{0E58EF97-B171-40D7-9471-B70BE19A3251}"/>
              </a:ext>
            </a:extLst>
          </p:cNvPr>
          <p:cNvSpPr>
            <a:spLocks noGrp="1"/>
          </p:cNvSpPr>
          <p:nvPr>
            <p:ph type="sldNum" sz="quarter" idx="12"/>
          </p:nvPr>
        </p:nvSpPr>
        <p:spPr/>
        <p:txBody>
          <a:bodyPr/>
          <a:lstStyle/>
          <a:p>
            <a:pPr>
              <a:defRPr/>
            </a:pPr>
            <a:fld id="{EB6791C4-DF4E-4C17-A41C-B2BEB15390BD}" type="slidenum">
              <a:rPr lang="en-US" smtClean="0"/>
              <a:pPr>
                <a:defRPr/>
              </a:pPr>
              <a:t>105</a:t>
            </a:fld>
            <a:endParaRPr lang="en-US"/>
          </a:p>
        </p:txBody>
      </p:sp>
    </p:spTree>
    <p:extLst>
      <p:ext uri="{BB962C8B-B14F-4D97-AF65-F5344CB8AC3E}">
        <p14:creationId xmlns:p14="http://schemas.microsoft.com/office/powerpoint/2010/main" val="30994468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F98F7086-C3E4-40A8-8CF0-31D05AB68EAB}"/>
              </a:ext>
            </a:extLst>
          </p:cNvPr>
          <p:cNvGrpSpPr/>
          <p:nvPr/>
        </p:nvGrpSpPr>
        <p:grpSpPr>
          <a:xfrm>
            <a:off x="2399323" y="-46856"/>
            <a:ext cx="9792677" cy="1449773"/>
            <a:chOff x="2399323" y="-46856"/>
            <a:chExt cx="9792677" cy="1449773"/>
          </a:xfrm>
        </p:grpSpPr>
        <p:cxnSp>
          <p:nvCxnSpPr>
            <p:cNvPr id="148" name="Straight Arrow Connector 147">
              <a:extLst>
                <a:ext uri="{FF2B5EF4-FFF2-40B4-BE49-F238E27FC236}">
                  <a16:creationId xmlns:a16="http://schemas.microsoft.com/office/drawing/2014/main" id="{7D77E7B4-B287-47F7-88CF-37020A69405F}"/>
                </a:ext>
              </a:extLst>
            </p:cNvPr>
            <p:cNvCxnSpPr>
              <a:cxnSpLocks/>
            </p:cNvCxnSpPr>
            <p:nvPr/>
          </p:nvCxnSpPr>
          <p:spPr>
            <a:xfrm>
              <a:off x="4850843" y="744679"/>
              <a:ext cx="1083239"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3B54E0DB-AE5B-4525-B2A0-69BF3E3E9DE0}"/>
                </a:ext>
              </a:extLst>
            </p:cNvPr>
            <p:cNvCxnSpPr>
              <a:cxnSpLocks/>
            </p:cNvCxnSpPr>
            <p:nvPr/>
          </p:nvCxnSpPr>
          <p:spPr>
            <a:xfrm flipH="1">
              <a:off x="8438801" y="163417"/>
              <a:ext cx="16892" cy="1048879"/>
            </a:xfrm>
            <a:prstGeom prst="straightConnector1">
              <a:avLst/>
            </a:prstGeom>
            <a:ln w="381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13CE6A8-4FF9-4E75-AEDB-C8942CAEEB75}"/>
                </a:ext>
              </a:extLst>
            </p:cNvPr>
            <p:cNvCxnSpPr>
              <a:cxnSpLocks/>
            </p:cNvCxnSpPr>
            <p:nvPr/>
          </p:nvCxnSpPr>
          <p:spPr>
            <a:xfrm>
              <a:off x="2853318" y="384087"/>
              <a:ext cx="11132" cy="7330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33A566B9-C593-46D9-A3E9-CF00ECB2BABA}"/>
                </a:ext>
              </a:extLst>
            </p:cNvPr>
            <p:cNvGrpSpPr/>
            <p:nvPr/>
          </p:nvGrpSpPr>
          <p:grpSpPr>
            <a:xfrm>
              <a:off x="2399323" y="-46856"/>
              <a:ext cx="9792677" cy="1449773"/>
              <a:chOff x="2399323" y="-46856"/>
              <a:chExt cx="9792677" cy="1449773"/>
            </a:xfrm>
          </p:grpSpPr>
          <p:sp>
            <p:nvSpPr>
              <p:cNvPr id="59" name="TextBox 58">
                <a:extLst>
                  <a:ext uri="{FF2B5EF4-FFF2-40B4-BE49-F238E27FC236}">
                    <a16:creationId xmlns:a16="http://schemas.microsoft.com/office/drawing/2014/main" id="{217DEF69-8934-48D2-83C7-52FA5BAB1A23}"/>
                  </a:ext>
                </a:extLst>
              </p:cNvPr>
              <p:cNvSpPr txBox="1"/>
              <p:nvPr/>
            </p:nvSpPr>
            <p:spPr>
              <a:xfrm>
                <a:off x="5845928" y="-46856"/>
                <a:ext cx="1696041" cy="369332"/>
              </a:xfrm>
              <a:prstGeom prst="rect">
                <a:avLst/>
              </a:prstGeom>
              <a:noFill/>
            </p:spPr>
            <p:txBody>
              <a:bodyPr wrap="none" rtlCol="0">
                <a:spAutoFit/>
              </a:bodyPr>
              <a:lstStyle/>
              <a:p>
                <a:pPr algn="ctr"/>
                <a:r>
                  <a:rPr lang="en-US" b="1" dirty="0"/>
                  <a:t>Region:  CONUS</a:t>
                </a:r>
              </a:p>
            </p:txBody>
          </p:sp>
          <p:sp>
            <p:nvSpPr>
              <p:cNvPr id="61" name="TextBox 60">
                <a:extLst>
                  <a:ext uri="{FF2B5EF4-FFF2-40B4-BE49-F238E27FC236}">
                    <a16:creationId xmlns:a16="http://schemas.microsoft.com/office/drawing/2014/main" id="{474598DE-8B8D-4A2F-AD36-838D1D3D6FBC}"/>
                  </a:ext>
                </a:extLst>
              </p:cNvPr>
              <p:cNvSpPr txBox="1"/>
              <p:nvPr/>
            </p:nvSpPr>
            <p:spPr>
              <a:xfrm>
                <a:off x="3094448" y="429636"/>
                <a:ext cx="1876411" cy="646331"/>
              </a:xfrm>
              <a:prstGeom prst="rect">
                <a:avLst/>
              </a:prstGeom>
              <a:noFill/>
            </p:spPr>
            <p:txBody>
              <a:bodyPr wrap="none" rtlCol="0">
                <a:spAutoFit/>
              </a:bodyPr>
              <a:lstStyle/>
              <a:p>
                <a:r>
                  <a:rPr lang="en-US" dirty="0"/>
                  <a:t>= NADCON grid </a:t>
                </a:r>
              </a:p>
              <a:p>
                <a:r>
                  <a:rPr lang="en-US" dirty="0"/>
                  <a:t>transformation #5</a:t>
                </a:r>
              </a:p>
            </p:txBody>
          </p:sp>
          <p:sp>
            <p:nvSpPr>
              <p:cNvPr id="63" name="TextBox 62">
                <a:extLst>
                  <a:ext uri="{FF2B5EF4-FFF2-40B4-BE49-F238E27FC236}">
                    <a16:creationId xmlns:a16="http://schemas.microsoft.com/office/drawing/2014/main" id="{1894E8F8-7251-42A0-A12B-492DF9C4A5C6}"/>
                  </a:ext>
                </a:extLst>
              </p:cNvPr>
              <p:cNvSpPr txBox="1"/>
              <p:nvPr/>
            </p:nvSpPr>
            <p:spPr>
              <a:xfrm>
                <a:off x="8977594" y="427212"/>
                <a:ext cx="3055708" cy="646331"/>
              </a:xfrm>
              <a:prstGeom prst="rect">
                <a:avLst/>
              </a:prstGeom>
              <a:noFill/>
            </p:spPr>
            <p:txBody>
              <a:bodyPr wrap="none" rtlCol="0">
                <a:spAutoFit/>
              </a:bodyPr>
              <a:lstStyle/>
              <a:p>
                <a:r>
                  <a:rPr lang="en-US" dirty="0"/>
                  <a:t>= 14 parameter </a:t>
                </a:r>
                <a:r>
                  <a:rPr lang="en-US" dirty="0" err="1"/>
                  <a:t>Helmert</a:t>
                </a:r>
                <a:r>
                  <a:rPr lang="en-US" dirty="0"/>
                  <a:t> </a:t>
                </a:r>
              </a:p>
              <a:p>
                <a:r>
                  <a:rPr lang="en-US" dirty="0"/>
                  <a:t> transformation #16, at t=2010</a:t>
                </a:r>
              </a:p>
            </p:txBody>
          </p:sp>
          <p:sp>
            <p:nvSpPr>
              <p:cNvPr id="65" name="TextBox 64">
                <a:extLst>
                  <a:ext uri="{FF2B5EF4-FFF2-40B4-BE49-F238E27FC236}">
                    <a16:creationId xmlns:a16="http://schemas.microsoft.com/office/drawing/2014/main" id="{B0AC2BFD-11AA-4708-BDF2-06573C7BA8CC}"/>
                  </a:ext>
                </a:extLst>
              </p:cNvPr>
              <p:cNvSpPr txBox="1"/>
              <p:nvPr/>
            </p:nvSpPr>
            <p:spPr>
              <a:xfrm>
                <a:off x="5764378" y="429636"/>
                <a:ext cx="2258888" cy="646331"/>
              </a:xfrm>
              <a:prstGeom prst="rect">
                <a:avLst/>
              </a:prstGeom>
              <a:noFill/>
            </p:spPr>
            <p:txBody>
              <a:bodyPr wrap="none" rtlCol="0">
                <a:spAutoFit/>
              </a:bodyPr>
              <a:lstStyle/>
              <a:p>
                <a:r>
                  <a:rPr lang="en-US" dirty="0"/>
                  <a:t>= IFDM2022 between </a:t>
                </a:r>
              </a:p>
              <a:p>
                <a:r>
                  <a:rPr lang="en-US" dirty="0"/>
                  <a:t>2010 and 2020</a:t>
                </a:r>
              </a:p>
            </p:txBody>
          </p:sp>
          <p:sp>
            <p:nvSpPr>
              <p:cNvPr id="96" name="Rectangle 95">
                <a:extLst>
                  <a:ext uri="{FF2B5EF4-FFF2-40B4-BE49-F238E27FC236}">
                    <a16:creationId xmlns:a16="http://schemas.microsoft.com/office/drawing/2014/main" id="{4E3721A0-540A-4E18-A147-AE68F736E5E3}"/>
                  </a:ext>
                </a:extLst>
              </p:cNvPr>
              <p:cNvSpPr/>
              <p:nvPr/>
            </p:nvSpPr>
            <p:spPr>
              <a:xfrm>
                <a:off x="2609252" y="471059"/>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5</a:t>
                </a:r>
              </a:p>
            </p:txBody>
          </p:sp>
          <p:sp>
            <p:nvSpPr>
              <p:cNvPr id="97" name="Rectangle 96">
                <a:extLst>
                  <a:ext uri="{FF2B5EF4-FFF2-40B4-BE49-F238E27FC236}">
                    <a16:creationId xmlns:a16="http://schemas.microsoft.com/office/drawing/2014/main" id="{A0625CE1-6EC0-4353-844F-1A53F519EFE7}"/>
                  </a:ext>
                </a:extLst>
              </p:cNvPr>
              <p:cNvSpPr/>
              <p:nvPr/>
            </p:nvSpPr>
            <p:spPr>
              <a:xfrm>
                <a:off x="7936228" y="328598"/>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16</a:t>
                </a:r>
              </a:p>
              <a:p>
                <a:pPr algn="ctr"/>
                <a:r>
                  <a:rPr lang="en-US" dirty="0"/>
                  <a:t>t=2010.00</a:t>
                </a:r>
              </a:p>
            </p:txBody>
          </p:sp>
          <p:sp>
            <p:nvSpPr>
              <p:cNvPr id="142" name="Rectangle 141">
                <a:extLst>
                  <a:ext uri="{FF2B5EF4-FFF2-40B4-BE49-F238E27FC236}">
                    <a16:creationId xmlns:a16="http://schemas.microsoft.com/office/drawing/2014/main" id="{19E57F44-F20B-4698-AE76-CE37A0171EAE}"/>
                  </a:ext>
                </a:extLst>
              </p:cNvPr>
              <p:cNvSpPr/>
              <p:nvPr/>
            </p:nvSpPr>
            <p:spPr>
              <a:xfrm>
                <a:off x="5018842" y="380997"/>
                <a:ext cx="747243"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t1=2010</a:t>
                </a:r>
              </a:p>
              <a:p>
                <a:pPr algn="ctr"/>
                <a:r>
                  <a:rPr lang="en-US" sz="1600" dirty="0"/>
                  <a:t>t2=2020</a:t>
                </a:r>
              </a:p>
            </p:txBody>
          </p:sp>
          <p:sp>
            <p:nvSpPr>
              <p:cNvPr id="143" name="Rectangle 142">
                <a:extLst>
                  <a:ext uri="{FF2B5EF4-FFF2-40B4-BE49-F238E27FC236}">
                    <a16:creationId xmlns:a16="http://schemas.microsoft.com/office/drawing/2014/main" id="{1B32C9EA-3901-45C9-8217-CA5037A6524D}"/>
                  </a:ext>
                </a:extLst>
              </p:cNvPr>
              <p:cNvSpPr/>
              <p:nvPr/>
            </p:nvSpPr>
            <p:spPr>
              <a:xfrm>
                <a:off x="2399323" y="0"/>
                <a:ext cx="9792677" cy="140291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0" name="TextBox 69">
            <a:extLst>
              <a:ext uri="{FF2B5EF4-FFF2-40B4-BE49-F238E27FC236}">
                <a16:creationId xmlns:a16="http://schemas.microsoft.com/office/drawing/2014/main" id="{C937BA8E-244C-4EB6-9157-E635972DFF25}"/>
              </a:ext>
            </a:extLst>
          </p:cNvPr>
          <p:cNvSpPr txBox="1"/>
          <p:nvPr/>
        </p:nvSpPr>
        <p:spPr>
          <a:xfrm>
            <a:off x="22955" y="2440988"/>
            <a:ext cx="1091196" cy="646331"/>
          </a:xfrm>
          <a:prstGeom prst="rect">
            <a:avLst/>
          </a:prstGeom>
          <a:noFill/>
        </p:spPr>
        <p:txBody>
          <a:bodyPr wrap="none" rtlCol="0">
            <a:spAutoFit/>
          </a:bodyPr>
          <a:lstStyle/>
          <a:p>
            <a:pPr algn="ctr"/>
            <a:r>
              <a:rPr lang="en-US" sz="1200" b="1" dirty="0"/>
              <a:t>Realization of </a:t>
            </a:r>
          </a:p>
          <a:p>
            <a:pPr algn="ctr"/>
            <a:r>
              <a:rPr lang="en-US" sz="1200" b="1" dirty="0"/>
              <a:t>NAD83_NA</a:t>
            </a:r>
          </a:p>
          <a:p>
            <a:pPr algn="ctr"/>
            <a:r>
              <a:rPr lang="en-US" sz="1200" b="1" dirty="0"/>
              <a:t>at t=2010.00</a:t>
            </a:r>
          </a:p>
        </p:txBody>
      </p:sp>
      <p:sp>
        <p:nvSpPr>
          <p:cNvPr id="5" name="Rectangle 4">
            <a:extLst>
              <a:ext uri="{FF2B5EF4-FFF2-40B4-BE49-F238E27FC236}">
                <a16:creationId xmlns:a16="http://schemas.microsoft.com/office/drawing/2014/main" id="{A734F965-93C9-4599-BF13-C5297EDC7565}"/>
              </a:ext>
            </a:extLst>
          </p:cNvPr>
          <p:cNvSpPr/>
          <p:nvPr/>
        </p:nvSpPr>
        <p:spPr>
          <a:xfrm>
            <a:off x="711453" y="531839"/>
            <a:ext cx="1565830"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NAD83_FBN</a:t>
            </a:r>
          </a:p>
          <a:p>
            <a:pPr algn="ctr"/>
            <a:r>
              <a:rPr lang="en-US" b="1" dirty="0">
                <a:solidFill>
                  <a:schemeClr val="tx1"/>
                </a:solidFill>
              </a:rPr>
              <a:t>(235)</a:t>
            </a:r>
          </a:p>
        </p:txBody>
      </p:sp>
      <p:cxnSp>
        <p:nvCxnSpPr>
          <p:cNvPr id="8" name="Straight Arrow Connector 7">
            <a:extLst>
              <a:ext uri="{FF2B5EF4-FFF2-40B4-BE49-F238E27FC236}">
                <a16:creationId xmlns:a16="http://schemas.microsoft.com/office/drawing/2014/main" id="{E5B370E1-5C9D-4B3B-A42A-666D97D6B91E}"/>
              </a:ext>
            </a:extLst>
          </p:cNvPr>
          <p:cNvCxnSpPr>
            <a:cxnSpLocks/>
            <a:stCxn id="5" idx="2"/>
            <a:endCxn id="87" idx="0"/>
          </p:cNvCxnSpPr>
          <p:nvPr/>
        </p:nvCxnSpPr>
        <p:spPr>
          <a:xfrm>
            <a:off x="1494368" y="1028653"/>
            <a:ext cx="11132" cy="7330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D9F14B-08A8-473A-B82E-CBD14FB93D2D}"/>
              </a:ext>
            </a:extLst>
          </p:cNvPr>
          <p:cNvSpPr/>
          <p:nvPr/>
        </p:nvSpPr>
        <p:spPr>
          <a:xfrm>
            <a:off x="1256471" y="1121830"/>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5</a:t>
            </a:r>
          </a:p>
        </p:txBody>
      </p:sp>
      <p:cxnSp>
        <p:nvCxnSpPr>
          <p:cNvPr id="85" name="Straight Arrow Connector 84">
            <a:extLst>
              <a:ext uri="{FF2B5EF4-FFF2-40B4-BE49-F238E27FC236}">
                <a16:creationId xmlns:a16="http://schemas.microsoft.com/office/drawing/2014/main" id="{3D5FCBE0-7AD8-4455-8164-0F43FF985FA7}"/>
              </a:ext>
            </a:extLst>
          </p:cNvPr>
          <p:cNvCxnSpPr>
            <a:cxnSpLocks/>
            <a:stCxn id="19" idx="2"/>
            <a:endCxn id="5" idx="0"/>
          </p:cNvCxnSpPr>
          <p:nvPr/>
        </p:nvCxnSpPr>
        <p:spPr>
          <a:xfrm flipH="1">
            <a:off x="1494368" y="369332"/>
            <a:ext cx="11132" cy="1625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D98AD1-20D3-49C1-8045-8129CBB89C7F}"/>
              </a:ext>
            </a:extLst>
          </p:cNvPr>
          <p:cNvSpPr txBox="1"/>
          <p:nvPr/>
        </p:nvSpPr>
        <p:spPr>
          <a:xfrm>
            <a:off x="664340" y="0"/>
            <a:ext cx="1682320" cy="369332"/>
          </a:xfrm>
          <a:prstGeom prst="rect">
            <a:avLst/>
          </a:prstGeom>
          <a:noFill/>
        </p:spPr>
        <p:txBody>
          <a:bodyPr wrap="none" rtlCol="0">
            <a:spAutoFit/>
          </a:bodyPr>
          <a:lstStyle/>
          <a:p>
            <a:r>
              <a:rPr lang="en-US" dirty="0"/>
              <a:t>(Earlier datums)</a:t>
            </a:r>
          </a:p>
        </p:txBody>
      </p:sp>
      <p:sp>
        <p:nvSpPr>
          <p:cNvPr id="87" name="Rectangle 86">
            <a:extLst>
              <a:ext uri="{FF2B5EF4-FFF2-40B4-BE49-F238E27FC236}">
                <a16:creationId xmlns:a16="http://schemas.microsoft.com/office/drawing/2014/main" id="{9993EE1C-8497-48F4-BE94-110E861CD31D}"/>
              </a:ext>
            </a:extLst>
          </p:cNvPr>
          <p:cNvSpPr/>
          <p:nvPr/>
        </p:nvSpPr>
        <p:spPr>
          <a:xfrm>
            <a:off x="617422" y="1761715"/>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NAD83_NSRS2007</a:t>
            </a:r>
          </a:p>
          <a:p>
            <a:pPr algn="ctr"/>
            <a:r>
              <a:rPr lang="en-US" b="1" dirty="0">
                <a:solidFill>
                  <a:schemeClr val="tx1"/>
                </a:solidFill>
              </a:rPr>
              <a:t>(245)</a:t>
            </a:r>
          </a:p>
        </p:txBody>
      </p:sp>
      <p:cxnSp>
        <p:nvCxnSpPr>
          <p:cNvPr id="91" name="Straight Arrow Connector 90">
            <a:extLst>
              <a:ext uri="{FF2B5EF4-FFF2-40B4-BE49-F238E27FC236}">
                <a16:creationId xmlns:a16="http://schemas.microsoft.com/office/drawing/2014/main" id="{22F81E37-C4A6-482E-BD6D-1CE88156F034}"/>
              </a:ext>
            </a:extLst>
          </p:cNvPr>
          <p:cNvCxnSpPr>
            <a:cxnSpLocks/>
            <a:stCxn id="87" idx="2"/>
          </p:cNvCxnSpPr>
          <p:nvPr/>
        </p:nvCxnSpPr>
        <p:spPr>
          <a:xfrm flipH="1">
            <a:off x="1494368" y="2258529"/>
            <a:ext cx="11132" cy="7771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649CE119-6D23-42CF-94B4-70F75852A53C}"/>
              </a:ext>
            </a:extLst>
          </p:cNvPr>
          <p:cNvSpPr/>
          <p:nvPr/>
        </p:nvSpPr>
        <p:spPr>
          <a:xfrm>
            <a:off x="1266320" y="2357276"/>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6</a:t>
            </a:r>
          </a:p>
        </p:txBody>
      </p:sp>
      <p:sp>
        <p:nvSpPr>
          <p:cNvPr id="73" name="TextBox 72">
            <a:extLst>
              <a:ext uri="{FF2B5EF4-FFF2-40B4-BE49-F238E27FC236}">
                <a16:creationId xmlns:a16="http://schemas.microsoft.com/office/drawing/2014/main" id="{FBE5EE87-C42A-4542-8C15-111EB78051D2}"/>
              </a:ext>
            </a:extLst>
          </p:cNvPr>
          <p:cNvSpPr txBox="1"/>
          <p:nvPr/>
        </p:nvSpPr>
        <p:spPr>
          <a:xfrm>
            <a:off x="3461945" y="2607969"/>
            <a:ext cx="1821332" cy="461665"/>
          </a:xfrm>
          <a:prstGeom prst="rect">
            <a:avLst/>
          </a:prstGeom>
          <a:noFill/>
        </p:spPr>
        <p:txBody>
          <a:bodyPr wrap="none" rtlCol="0">
            <a:spAutoFit/>
          </a:bodyPr>
          <a:lstStyle/>
          <a:p>
            <a:pPr algn="ctr"/>
            <a:r>
              <a:rPr lang="en-US" sz="1200" b="1" dirty="0"/>
              <a:t>Realization of NATRF2022</a:t>
            </a:r>
          </a:p>
          <a:p>
            <a:pPr algn="ctr"/>
            <a:r>
              <a:rPr lang="en-US" sz="1200" b="1" dirty="0"/>
              <a:t>at t=2020.00</a:t>
            </a:r>
          </a:p>
        </p:txBody>
      </p:sp>
      <p:sp>
        <p:nvSpPr>
          <p:cNvPr id="95" name="Rectangle 94">
            <a:extLst>
              <a:ext uri="{FF2B5EF4-FFF2-40B4-BE49-F238E27FC236}">
                <a16:creationId xmlns:a16="http://schemas.microsoft.com/office/drawing/2014/main" id="{7F03B29C-EA1B-43D5-BE4C-CA6415A55527}"/>
              </a:ext>
            </a:extLst>
          </p:cNvPr>
          <p:cNvSpPr/>
          <p:nvPr/>
        </p:nvSpPr>
        <p:spPr>
          <a:xfrm>
            <a:off x="635942" y="3029347"/>
            <a:ext cx="1776156" cy="496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NAD83_2011</a:t>
            </a:r>
          </a:p>
          <a:p>
            <a:pPr algn="ctr"/>
            <a:r>
              <a:rPr lang="en-US" b="1" dirty="0">
                <a:solidFill>
                  <a:schemeClr val="tx1"/>
                </a:solidFill>
              </a:rPr>
              <a:t>(255)</a:t>
            </a:r>
          </a:p>
        </p:txBody>
      </p:sp>
      <p:cxnSp>
        <p:nvCxnSpPr>
          <p:cNvPr id="99" name="Straight Arrow Connector 98">
            <a:extLst>
              <a:ext uri="{FF2B5EF4-FFF2-40B4-BE49-F238E27FC236}">
                <a16:creationId xmlns:a16="http://schemas.microsoft.com/office/drawing/2014/main" id="{1A1C0C68-0602-4EA3-87C7-6BB280ABB5D6}"/>
              </a:ext>
            </a:extLst>
          </p:cNvPr>
          <p:cNvCxnSpPr>
            <a:cxnSpLocks/>
            <a:stCxn id="95" idx="3"/>
            <a:endCxn id="102" idx="1"/>
          </p:cNvCxnSpPr>
          <p:nvPr/>
        </p:nvCxnSpPr>
        <p:spPr>
          <a:xfrm>
            <a:off x="2412098" y="3277754"/>
            <a:ext cx="1045272" cy="1877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3376D72C-3D6E-40C9-89CB-18F1668BD6A4}"/>
              </a:ext>
            </a:extLst>
          </p:cNvPr>
          <p:cNvSpPr/>
          <p:nvPr/>
        </p:nvSpPr>
        <p:spPr>
          <a:xfrm>
            <a:off x="2664130" y="3039098"/>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7</a:t>
            </a:r>
          </a:p>
        </p:txBody>
      </p:sp>
      <p:sp>
        <p:nvSpPr>
          <p:cNvPr id="102" name="Rectangle 101">
            <a:extLst>
              <a:ext uri="{FF2B5EF4-FFF2-40B4-BE49-F238E27FC236}">
                <a16:creationId xmlns:a16="http://schemas.microsoft.com/office/drawing/2014/main" id="{13FE8165-5298-4F95-863E-B3ABD8336B50}"/>
              </a:ext>
            </a:extLst>
          </p:cNvPr>
          <p:cNvSpPr/>
          <p:nvPr/>
        </p:nvSpPr>
        <p:spPr>
          <a:xfrm>
            <a:off x="3457370" y="3048124"/>
            <a:ext cx="1776156" cy="496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NATRF2022_2020</a:t>
            </a:r>
          </a:p>
          <a:p>
            <a:pPr algn="ctr"/>
            <a:r>
              <a:rPr lang="en-US" b="1" dirty="0">
                <a:solidFill>
                  <a:schemeClr val="tx1"/>
                </a:solidFill>
              </a:rPr>
              <a:t>(801)</a:t>
            </a:r>
          </a:p>
        </p:txBody>
      </p:sp>
      <p:cxnSp>
        <p:nvCxnSpPr>
          <p:cNvPr id="106" name="Straight Arrow Connector 105">
            <a:extLst>
              <a:ext uri="{FF2B5EF4-FFF2-40B4-BE49-F238E27FC236}">
                <a16:creationId xmlns:a16="http://schemas.microsoft.com/office/drawing/2014/main" id="{E82C07F1-C2D7-4908-991C-B5DEDB9D368C}"/>
              </a:ext>
            </a:extLst>
          </p:cNvPr>
          <p:cNvCxnSpPr>
            <a:cxnSpLocks/>
            <a:stCxn id="95" idx="2"/>
            <a:endCxn id="109" idx="0"/>
          </p:cNvCxnSpPr>
          <p:nvPr/>
        </p:nvCxnSpPr>
        <p:spPr>
          <a:xfrm flipH="1">
            <a:off x="1507128" y="3526161"/>
            <a:ext cx="16892" cy="1048879"/>
          </a:xfrm>
          <a:prstGeom prst="straightConnector1">
            <a:avLst/>
          </a:prstGeom>
          <a:ln w="381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3AF8D15D-E261-46F5-8554-1D981A33096A}"/>
              </a:ext>
            </a:extLst>
          </p:cNvPr>
          <p:cNvSpPr/>
          <p:nvPr/>
        </p:nvSpPr>
        <p:spPr>
          <a:xfrm>
            <a:off x="1031483" y="3694003"/>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16</a:t>
            </a:r>
          </a:p>
          <a:p>
            <a:pPr algn="ctr"/>
            <a:r>
              <a:rPr lang="en-US" dirty="0">
                <a:solidFill>
                  <a:schemeClr val="bg1"/>
                </a:solidFill>
              </a:rPr>
              <a:t>t=2010.00</a:t>
            </a:r>
          </a:p>
        </p:txBody>
      </p:sp>
      <p:sp>
        <p:nvSpPr>
          <p:cNvPr id="109" name="Rectangle 108">
            <a:extLst>
              <a:ext uri="{FF2B5EF4-FFF2-40B4-BE49-F238E27FC236}">
                <a16:creationId xmlns:a16="http://schemas.microsoft.com/office/drawing/2014/main" id="{AB3E0B6E-97E0-47EA-9B1B-AE7FA23814F5}"/>
              </a:ext>
            </a:extLst>
          </p:cNvPr>
          <p:cNvSpPr/>
          <p:nvPr/>
        </p:nvSpPr>
        <p:spPr>
          <a:xfrm>
            <a:off x="619050" y="4575040"/>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ITRF96 (250)</a:t>
            </a:r>
          </a:p>
          <a:p>
            <a:pPr algn="ctr"/>
            <a:r>
              <a:rPr lang="en-US" b="1" dirty="0">
                <a:solidFill>
                  <a:srgbClr val="FF0000"/>
                </a:solidFill>
              </a:rPr>
              <a:t>t=2010.00</a:t>
            </a:r>
          </a:p>
        </p:txBody>
      </p:sp>
      <p:cxnSp>
        <p:nvCxnSpPr>
          <p:cNvPr id="112" name="Straight Arrow Connector 111">
            <a:extLst>
              <a:ext uri="{FF2B5EF4-FFF2-40B4-BE49-F238E27FC236}">
                <a16:creationId xmlns:a16="http://schemas.microsoft.com/office/drawing/2014/main" id="{35BA55F6-943E-483E-A429-772E63F3BD41}"/>
              </a:ext>
            </a:extLst>
          </p:cNvPr>
          <p:cNvCxnSpPr>
            <a:cxnSpLocks/>
            <a:endCxn id="114" idx="0"/>
          </p:cNvCxnSpPr>
          <p:nvPr/>
        </p:nvCxnSpPr>
        <p:spPr>
          <a:xfrm flipH="1">
            <a:off x="1505500" y="5071854"/>
            <a:ext cx="16892" cy="10488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98EFBCB-84B1-4F8A-8640-DCD40E1D84CC}"/>
              </a:ext>
            </a:extLst>
          </p:cNvPr>
          <p:cNvSpPr/>
          <p:nvPr/>
        </p:nvSpPr>
        <p:spPr>
          <a:xfrm>
            <a:off x="1029855" y="5161546"/>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(many)</a:t>
            </a:r>
          </a:p>
          <a:p>
            <a:pPr algn="ctr"/>
            <a:r>
              <a:rPr lang="en-US" dirty="0">
                <a:solidFill>
                  <a:schemeClr val="bg1"/>
                </a:solidFill>
              </a:rPr>
              <a:t>t=2010.00</a:t>
            </a:r>
          </a:p>
        </p:txBody>
      </p:sp>
      <p:sp>
        <p:nvSpPr>
          <p:cNvPr id="114" name="Rectangle 113">
            <a:extLst>
              <a:ext uri="{FF2B5EF4-FFF2-40B4-BE49-F238E27FC236}">
                <a16:creationId xmlns:a16="http://schemas.microsoft.com/office/drawing/2014/main" id="{220296E7-BFA8-4B8D-A333-F921CCA2F2AA}"/>
              </a:ext>
            </a:extLst>
          </p:cNvPr>
          <p:cNvSpPr/>
          <p:nvPr/>
        </p:nvSpPr>
        <p:spPr>
          <a:xfrm>
            <a:off x="617422" y="6120733"/>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t=2010.00</a:t>
            </a:r>
          </a:p>
        </p:txBody>
      </p:sp>
      <p:cxnSp>
        <p:nvCxnSpPr>
          <p:cNvPr id="115" name="Straight Arrow Connector 114">
            <a:extLst>
              <a:ext uri="{FF2B5EF4-FFF2-40B4-BE49-F238E27FC236}">
                <a16:creationId xmlns:a16="http://schemas.microsoft.com/office/drawing/2014/main" id="{A926CFBB-3B3F-4109-9378-01BA395C57D3}"/>
              </a:ext>
            </a:extLst>
          </p:cNvPr>
          <p:cNvCxnSpPr>
            <a:cxnSpLocks/>
            <a:endCxn id="118" idx="1"/>
          </p:cNvCxnSpPr>
          <p:nvPr/>
        </p:nvCxnSpPr>
        <p:spPr>
          <a:xfrm>
            <a:off x="2374281" y="6369139"/>
            <a:ext cx="1083239"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87C5F8C-E906-469D-9EBD-1EE256A7C270}"/>
              </a:ext>
            </a:extLst>
          </p:cNvPr>
          <p:cNvSpPr/>
          <p:nvPr/>
        </p:nvSpPr>
        <p:spPr>
          <a:xfrm>
            <a:off x="2522011" y="6019798"/>
            <a:ext cx="758017"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t1=2010</a:t>
            </a:r>
          </a:p>
          <a:p>
            <a:pPr algn="ctr"/>
            <a:r>
              <a:rPr lang="en-US" sz="1600" dirty="0"/>
              <a:t>t2=2020</a:t>
            </a:r>
          </a:p>
        </p:txBody>
      </p:sp>
      <p:sp>
        <p:nvSpPr>
          <p:cNvPr id="118" name="Rectangle 117">
            <a:extLst>
              <a:ext uri="{FF2B5EF4-FFF2-40B4-BE49-F238E27FC236}">
                <a16:creationId xmlns:a16="http://schemas.microsoft.com/office/drawing/2014/main" id="{76128D0C-B8E2-4BC5-AC5C-62E5F81BB1A3}"/>
              </a:ext>
            </a:extLst>
          </p:cNvPr>
          <p:cNvSpPr/>
          <p:nvPr/>
        </p:nvSpPr>
        <p:spPr>
          <a:xfrm>
            <a:off x="3457520" y="6120732"/>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t=2020.00</a:t>
            </a:r>
          </a:p>
        </p:txBody>
      </p:sp>
      <p:cxnSp>
        <p:nvCxnSpPr>
          <p:cNvPr id="120" name="Straight Arrow Connector 119">
            <a:extLst>
              <a:ext uri="{FF2B5EF4-FFF2-40B4-BE49-F238E27FC236}">
                <a16:creationId xmlns:a16="http://schemas.microsoft.com/office/drawing/2014/main" id="{187286F8-D485-45C3-88C0-E0E3F95D87F3}"/>
              </a:ext>
            </a:extLst>
          </p:cNvPr>
          <p:cNvCxnSpPr>
            <a:cxnSpLocks/>
            <a:stCxn id="118" idx="0"/>
            <a:endCxn id="102" idx="2"/>
          </p:cNvCxnSpPr>
          <p:nvPr/>
        </p:nvCxnSpPr>
        <p:spPr>
          <a:xfrm flipH="1" flipV="1">
            <a:off x="4345448" y="3544938"/>
            <a:ext cx="150" cy="257579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8EA0DEC-E2D6-4823-A163-F4B7362836AC}"/>
              </a:ext>
            </a:extLst>
          </p:cNvPr>
          <p:cNvSpPr txBox="1"/>
          <p:nvPr/>
        </p:nvSpPr>
        <p:spPr>
          <a:xfrm>
            <a:off x="9945074" y="2630755"/>
            <a:ext cx="1821332" cy="461665"/>
          </a:xfrm>
          <a:prstGeom prst="rect">
            <a:avLst/>
          </a:prstGeom>
          <a:noFill/>
        </p:spPr>
        <p:txBody>
          <a:bodyPr wrap="none" rtlCol="0">
            <a:spAutoFit/>
          </a:bodyPr>
          <a:lstStyle/>
          <a:p>
            <a:pPr algn="ctr"/>
            <a:r>
              <a:rPr lang="en-US" sz="1200" b="1" dirty="0"/>
              <a:t>Realization of NATRF2022</a:t>
            </a:r>
          </a:p>
          <a:p>
            <a:pPr algn="ctr"/>
            <a:r>
              <a:rPr lang="en-US" sz="1200" b="1" dirty="0"/>
              <a:t>at t=2025.00?</a:t>
            </a:r>
          </a:p>
        </p:txBody>
      </p:sp>
      <p:cxnSp>
        <p:nvCxnSpPr>
          <p:cNvPr id="133" name="Straight Arrow Connector 132">
            <a:extLst>
              <a:ext uri="{FF2B5EF4-FFF2-40B4-BE49-F238E27FC236}">
                <a16:creationId xmlns:a16="http://schemas.microsoft.com/office/drawing/2014/main" id="{A3EC55A7-3D97-44EA-A0C7-A2DC80965569}"/>
              </a:ext>
            </a:extLst>
          </p:cNvPr>
          <p:cNvCxnSpPr>
            <a:cxnSpLocks/>
            <a:stCxn id="102" idx="3"/>
            <a:endCxn id="135" idx="1"/>
          </p:cNvCxnSpPr>
          <p:nvPr/>
        </p:nvCxnSpPr>
        <p:spPr>
          <a:xfrm>
            <a:off x="5233526" y="3296531"/>
            <a:ext cx="4761449" cy="754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56B4E042-3B7F-4C55-9820-3C6322142906}"/>
              </a:ext>
            </a:extLst>
          </p:cNvPr>
          <p:cNvSpPr/>
          <p:nvPr/>
        </p:nvSpPr>
        <p:spPr>
          <a:xfrm>
            <a:off x="7173397" y="3008626"/>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TBD</a:t>
            </a:r>
          </a:p>
        </p:txBody>
      </p:sp>
      <p:sp>
        <p:nvSpPr>
          <p:cNvPr id="135" name="Rectangle 134">
            <a:extLst>
              <a:ext uri="{FF2B5EF4-FFF2-40B4-BE49-F238E27FC236}">
                <a16:creationId xmlns:a16="http://schemas.microsoft.com/office/drawing/2014/main" id="{553671EC-2272-455F-9CFB-E04092B7AA91}"/>
              </a:ext>
            </a:extLst>
          </p:cNvPr>
          <p:cNvSpPr/>
          <p:nvPr/>
        </p:nvSpPr>
        <p:spPr>
          <a:xfrm>
            <a:off x="9994975" y="3055665"/>
            <a:ext cx="1776156" cy="496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NATRF2022_2025?</a:t>
            </a:r>
          </a:p>
          <a:p>
            <a:pPr algn="ctr"/>
            <a:r>
              <a:rPr lang="en-US" b="1" dirty="0">
                <a:solidFill>
                  <a:schemeClr val="tx1"/>
                </a:solidFill>
              </a:rPr>
              <a:t>(TBD)</a:t>
            </a:r>
          </a:p>
        </p:txBody>
      </p:sp>
      <p:cxnSp>
        <p:nvCxnSpPr>
          <p:cNvPr id="136" name="Straight Arrow Connector 135">
            <a:extLst>
              <a:ext uri="{FF2B5EF4-FFF2-40B4-BE49-F238E27FC236}">
                <a16:creationId xmlns:a16="http://schemas.microsoft.com/office/drawing/2014/main" id="{BF782FB7-3DF3-4EA2-8EE9-5045BA5B9C5C}"/>
              </a:ext>
            </a:extLst>
          </p:cNvPr>
          <p:cNvCxnSpPr>
            <a:cxnSpLocks/>
            <a:stCxn id="118" idx="3"/>
            <a:endCxn id="138" idx="1"/>
          </p:cNvCxnSpPr>
          <p:nvPr/>
        </p:nvCxnSpPr>
        <p:spPr>
          <a:xfrm>
            <a:off x="5233676" y="6369139"/>
            <a:ext cx="4761449" cy="754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FE159354-C489-41D1-964D-2453D88FD9C2}"/>
              </a:ext>
            </a:extLst>
          </p:cNvPr>
          <p:cNvSpPr/>
          <p:nvPr/>
        </p:nvSpPr>
        <p:spPr>
          <a:xfrm>
            <a:off x="7089561" y="6019797"/>
            <a:ext cx="840608"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t1=2020</a:t>
            </a:r>
          </a:p>
          <a:p>
            <a:pPr algn="ctr"/>
            <a:r>
              <a:rPr lang="en-US" sz="1600" dirty="0"/>
              <a:t>t2=2025?</a:t>
            </a:r>
          </a:p>
        </p:txBody>
      </p:sp>
      <p:sp>
        <p:nvSpPr>
          <p:cNvPr id="138" name="Rectangle 137">
            <a:extLst>
              <a:ext uri="{FF2B5EF4-FFF2-40B4-BE49-F238E27FC236}">
                <a16:creationId xmlns:a16="http://schemas.microsoft.com/office/drawing/2014/main" id="{E08F801A-E7E6-436D-9D03-E5E7D1C37F36}"/>
              </a:ext>
            </a:extLst>
          </p:cNvPr>
          <p:cNvSpPr/>
          <p:nvPr/>
        </p:nvSpPr>
        <p:spPr>
          <a:xfrm>
            <a:off x="9995125" y="6128273"/>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t=2025.00?</a:t>
            </a:r>
          </a:p>
        </p:txBody>
      </p:sp>
      <p:cxnSp>
        <p:nvCxnSpPr>
          <p:cNvPr id="139" name="Straight Arrow Connector 138">
            <a:extLst>
              <a:ext uri="{FF2B5EF4-FFF2-40B4-BE49-F238E27FC236}">
                <a16:creationId xmlns:a16="http://schemas.microsoft.com/office/drawing/2014/main" id="{DAC90651-16CD-4367-AF94-E4CA1125D873}"/>
              </a:ext>
            </a:extLst>
          </p:cNvPr>
          <p:cNvCxnSpPr>
            <a:cxnSpLocks/>
            <a:stCxn id="138" idx="0"/>
            <a:endCxn id="135" idx="2"/>
          </p:cNvCxnSpPr>
          <p:nvPr/>
        </p:nvCxnSpPr>
        <p:spPr>
          <a:xfrm flipH="1" flipV="1">
            <a:off x="10883053" y="3552479"/>
            <a:ext cx="150" cy="257579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EE29CA3-EB5D-4F0F-B479-64AC90C1F08E}"/>
              </a:ext>
            </a:extLst>
          </p:cNvPr>
          <p:cNvSpPr/>
          <p:nvPr/>
        </p:nvSpPr>
        <p:spPr>
          <a:xfrm>
            <a:off x="6516743" y="3634217"/>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NATRF2022 (490)</a:t>
            </a:r>
          </a:p>
          <a:p>
            <a:pPr algn="ctr"/>
            <a:r>
              <a:rPr lang="en-US" b="1" dirty="0">
                <a:solidFill>
                  <a:srgbClr val="FF0000"/>
                </a:solidFill>
              </a:rPr>
              <a:t>t=2023.00</a:t>
            </a:r>
          </a:p>
        </p:txBody>
      </p:sp>
      <p:sp>
        <p:nvSpPr>
          <p:cNvPr id="55" name="Rectangle 54">
            <a:extLst>
              <a:ext uri="{FF2B5EF4-FFF2-40B4-BE49-F238E27FC236}">
                <a16:creationId xmlns:a16="http://schemas.microsoft.com/office/drawing/2014/main" id="{1705F85B-5A8A-4512-86B2-18FB5C36E657}"/>
              </a:ext>
            </a:extLst>
          </p:cNvPr>
          <p:cNvSpPr/>
          <p:nvPr/>
        </p:nvSpPr>
        <p:spPr>
          <a:xfrm>
            <a:off x="6529198" y="5293773"/>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t=2023.00</a:t>
            </a:r>
          </a:p>
        </p:txBody>
      </p:sp>
      <p:cxnSp>
        <p:nvCxnSpPr>
          <p:cNvPr id="6" name="Straight Arrow Connector 5">
            <a:extLst>
              <a:ext uri="{FF2B5EF4-FFF2-40B4-BE49-F238E27FC236}">
                <a16:creationId xmlns:a16="http://schemas.microsoft.com/office/drawing/2014/main" id="{D8A1E630-5456-4188-A6A6-33DF3A54DA28}"/>
              </a:ext>
            </a:extLst>
          </p:cNvPr>
          <p:cNvCxnSpPr>
            <a:cxnSpLocks/>
            <a:stCxn id="118" idx="3"/>
            <a:endCxn id="55" idx="1"/>
          </p:cNvCxnSpPr>
          <p:nvPr/>
        </p:nvCxnSpPr>
        <p:spPr>
          <a:xfrm flipV="1">
            <a:off x="5233676" y="5542180"/>
            <a:ext cx="1295522" cy="82695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483A3DE-284F-4906-AB0A-3CEE374757CB}"/>
              </a:ext>
            </a:extLst>
          </p:cNvPr>
          <p:cNvSpPr/>
          <p:nvPr/>
        </p:nvSpPr>
        <p:spPr>
          <a:xfrm>
            <a:off x="5461133" y="5492015"/>
            <a:ext cx="840608"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t1=2020</a:t>
            </a:r>
          </a:p>
          <a:p>
            <a:pPr algn="ctr"/>
            <a:r>
              <a:rPr lang="en-US" sz="1600" dirty="0"/>
              <a:t>t2=2023</a:t>
            </a:r>
          </a:p>
        </p:txBody>
      </p:sp>
      <p:cxnSp>
        <p:nvCxnSpPr>
          <p:cNvPr id="62" name="Straight Arrow Connector 61">
            <a:extLst>
              <a:ext uri="{FF2B5EF4-FFF2-40B4-BE49-F238E27FC236}">
                <a16:creationId xmlns:a16="http://schemas.microsoft.com/office/drawing/2014/main" id="{F23C8122-9E8E-4CFF-A6DF-F9402FCC598F}"/>
              </a:ext>
            </a:extLst>
          </p:cNvPr>
          <p:cNvCxnSpPr>
            <a:cxnSpLocks/>
            <a:stCxn id="55" idx="3"/>
            <a:endCxn id="138" idx="1"/>
          </p:cNvCxnSpPr>
          <p:nvPr/>
        </p:nvCxnSpPr>
        <p:spPr>
          <a:xfrm>
            <a:off x="8305354" y="5542180"/>
            <a:ext cx="1689771" cy="8345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FBE66EC-EAE4-4B59-8E1F-1A81EECE6B6C}"/>
              </a:ext>
            </a:extLst>
          </p:cNvPr>
          <p:cNvSpPr/>
          <p:nvPr/>
        </p:nvSpPr>
        <p:spPr>
          <a:xfrm>
            <a:off x="8701363" y="5515572"/>
            <a:ext cx="840608"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t1=2023</a:t>
            </a:r>
          </a:p>
          <a:p>
            <a:pPr algn="ctr"/>
            <a:r>
              <a:rPr lang="en-US" sz="1600" dirty="0"/>
              <a:t>t2=2025?</a:t>
            </a:r>
          </a:p>
        </p:txBody>
      </p:sp>
      <p:sp>
        <p:nvSpPr>
          <p:cNvPr id="64" name="Rectangle 63">
            <a:extLst>
              <a:ext uri="{FF2B5EF4-FFF2-40B4-BE49-F238E27FC236}">
                <a16:creationId xmlns:a16="http://schemas.microsoft.com/office/drawing/2014/main" id="{C1BBA543-AEF6-4381-9799-78100C60FFD7}"/>
              </a:ext>
            </a:extLst>
          </p:cNvPr>
          <p:cNvSpPr/>
          <p:nvPr/>
        </p:nvSpPr>
        <p:spPr>
          <a:xfrm>
            <a:off x="4010956" y="4438771"/>
            <a:ext cx="677712" cy="788550"/>
          </a:xfrm>
          <a:prstGeom prst="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39</a:t>
            </a:r>
          </a:p>
          <a:p>
            <a:pPr algn="ctr"/>
            <a:r>
              <a:rPr lang="en-US" dirty="0"/>
              <a:t>t=2020</a:t>
            </a:r>
          </a:p>
        </p:txBody>
      </p:sp>
      <p:sp>
        <p:nvSpPr>
          <p:cNvPr id="66" name="Rectangle 65">
            <a:extLst>
              <a:ext uri="{FF2B5EF4-FFF2-40B4-BE49-F238E27FC236}">
                <a16:creationId xmlns:a16="http://schemas.microsoft.com/office/drawing/2014/main" id="{A1A63AF7-4368-4A9B-BD55-7EBD16934C3E}"/>
              </a:ext>
            </a:extLst>
          </p:cNvPr>
          <p:cNvSpPr/>
          <p:nvPr/>
        </p:nvSpPr>
        <p:spPr>
          <a:xfrm>
            <a:off x="10376187" y="4429171"/>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39</a:t>
            </a:r>
          </a:p>
          <a:p>
            <a:pPr algn="ctr"/>
            <a:r>
              <a:rPr lang="en-US" dirty="0">
                <a:solidFill>
                  <a:schemeClr val="bg1"/>
                </a:solidFill>
              </a:rPr>
              <a:t>t=2025?</a:t>
            </a:r>
          </a:p>
        </p:txBody>
      </p:sp>
      <p:cxnSp>
        <p:nvCxnSpPr>
          <p:cNvPr id="68" name="Straight Arrow Connector 67">
            <a:extLst>
              <a:ext uri="{FF2B5EF4-FFF2-40B4-BE49-F238E27FC236}">
                <a16:creationId xmlns:a16="http://schemas.microsoft.com/office/drawing/2014/main" id="{8D9D9798-CCCB-44C6-872B-50C087778058}"/>
              </a:ext>
            </a:extLst>
          </p:cNvPr>
          <p:cNvCxnSpPr>
            <a:cxnSpLocks/>
            <a:stCxn id="55" idx="0"/>
            <a:endCxn id="53" idx="2"/>
          </p:cNvCxnSpPr>
          <p:nvPr/>
        </p:nvCxnSpPr>
        <p:spPr>
          <a:xfrm flipH="1" flipV="1">
            <a:off x="7404821" y="4131031"/>
            <a:ext cx="12455" cy="116274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1A693B1-D431-4E8E-A775-1492128EE17B}"/>
              </a:ext>
            </a:extLst>
          </p:cNvPr>
          <p:cNvSpPr/>
          <p:nvPr/>
        </p:nvSpPr>
        <p:spPr>
          <a:xfrm>
            <a:off x="6910410" y="4288269"/>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39</a:t>
            </a:r>
          </a:p>
          <a:p>
            <a:pPr algn="ctr"/>
            <a:r>
              <a:rPr lang="en-US" dirty="0">
                <a:solidFill>
                  <a:schemeClr val="bg1"/>
                </a:solidFill>
              </a:rPr>
              <a:t>t=2023</a:t>
            </a:r>
          </a:p>
        </p:txBody>
      </p:sp>
      <p:sp>
        <p:nvSpPr>
          <p:cNvPr id="76" name="TextBox 75">
            <a:extLst>
              <a:ext uri="{FF2B5EF4-FFF2-40B4-BE49-F238E27FC236}">
                <a16:creationId xmlns:a16="http://schemas.microsoft.com/office/drawing/2014/main" id="{B221EB7E-3158-450B-A457-EC39B86DDCB3}"/>
              </a:ext>
            </a:extLst>
          </p:cNvPr>
          <p:cNvSpPr txBox="1"/>
          <p:nvPr/>
        </p:nvSpPr>
        <p:spPr>
          <a:xfrm>
            <a:off x="5411018" y="4884287"/>
            <a:ext cx="788806" cy="369332"/>
          </a:xfrm>
          <a:prstGeom prst="rect">
            <a:avLst/>
          </a:prstGeom>
          <a:noFill/>
        </p:spPr>
        <p:txBody>
          <a:bodyPr wrap="none" rtlCol="0">
            <a:spAutoFit/>
          </a:bodyPr>
          <a:lstStyle/>
          <a:p>
            <a:r>
              <a:rPr lang="en-US" b="1" dirty="0">
                <a:solidFill>
                  <a:srgbClr val="00B0F0"/>
                </a:solidFill>
              </a:rPr>
              <a:t>Path 6</a:t>
            </a:r>
          </a:p>
        </p:txBody>
      </p:sp>
      <p:sp>
        <p:nvSpPr>
          <p:cNvPr id="18" name="Freeform: Shape 17">
            <a:extLst>
              <a:ext uri="{FF2B5EF4-FFF2-40B4-BE49-F238E27FC236}">
                <a16:creationId xmlns:a16="http://schemas.microsoft.com/office/drawing/2014/main" id="{6F6D5F17-1853-4E82-A4A6-1B2562A632A1}"/>
              </a:ext>
            </a:extLst>
          </p:cNvPr>
          <p:cNvSpPr/>
          <p:nvPr/>
        </p:nvSpPr>
        <p:spPr>
          <a:xfrm>
            <a:off x="4650154" y="3712308"/>
            <a:ext cx="2072519" cy="2189294"/>
          </a:xfrm>
          <a:custGeom>
            <a:avLst/>
            <a:gdLst>
              <a:gd name="connsiteX0" fmla="*/ 0 w 2190100"/>
              <a:gd name="connsiteY0" fmla="*/ 0 h 2189294"/>
              <a:gd name="connsiteX1" fmla="*/ 265723 w 2190100"/>
              <a:gd name="connsiteY1" fmla="*/ 976923 h 2189294"/>
              <a:gd name="connsiteX2" fmla="*/ 195384 w 2190100"/>
              <a:gd name="connsiteY2" fmla="*/ 2063261 h 2189294"/>
              <a:gd name="connsiteX3" fmla="*/ 422031 w 2190100"/>
              <a:gd name="connsiteY3" fmla="*/ 2125784 h 2189294"/>
              <a:gd name="connsiteX4" fmla="*/ 758092 w 2190100"/>
              <a:gd name="connsiteY4" fmla="*/ 1695938 h 2189294"/>
              <a:gd name="connsiteX5" fmla="*/ 1766277 w 2190100"/>
              <a:gd name="connsiteY5" fmla="*/ 1586523 h 2189294"/>
              <a:gd name="connsiteX6" fmla="*/ 2125784 w 2190100"/>
              <a:gd name="connsiteY6" fmla="*/ 984738 h 2189294"/>
              <a:gd name="connsiteX7" fmla="*/ 2188308 w 2190100"/>
              <a:gd name="connsiteY7" fmla="*/ 500184 h 218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100" h="2189294">
                <a:moveTo>
                  <a:pt x="0" y="0"/>
                </a:moveTo>
                <a:cubicBezTo>
                  <a:pt x="116579" y="316523"/>
                  <a:pt x="233159" y="633046"/>
                  <a:pt x="265723" y="976923"/>
                </a:cubicBezTo>
                <a:cubicBezTo>
                  <a:pt x="298287" y="1320800"/>
                  <a:pt x="169333" y="1871784"/>
                  <a:pt x="195384" y="2063261"/>
                </a:cubicBezTo>
                <a:cubicBezTo>
                  <a:pt x="221435" y="2254738"/>
                  <a:pt x="328246" y="2187005"/>
                  <a:pt x="422031" y="2125784"/>
                </a:cubicBezTo>
                <a:cubicBezTo>
                  <a:pt x="515816" y="2064564"/>
                  <a:pt x="534051" y="1785815"/>
                  <a:pt x="758092" y="1695938"/>
                </a:cubicBezTo>
                <a:cubicBezTo>
                  <a:pt x="982133" y="1606061"/>
                  <a:pt x="1538328" y="1705056"/>
                  <a:pt x="1766277" y="1586523"/>
                </a:cubicBezTo>
                <a:cubicBezTo>
                  <a:pt x="1994226" y="1467990"/>
                  <a:pt x="2055446" y="1165794"/>
                  <a:pt x="2125784" y="984738"/>
                </a:cubicBezTo>
                <a:cubicBezTo>
                  <a:pt x="2196122" y="803682"/>
                  <a:pt x="2192215" y="651933"/>
                  <a:pt x="2188308" y="500184"/>
                </a:cubicBezTo>
              </a:path>
            </a:pathLst>
          </a:custGeom>
          <a:noFill/>
          <a:ln w="381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487445E-FF52-47E0-AFF2-37DD4AC6CD30}"/>
              </a:ext>
            </a:extLst>
          </p:cNvPr>
          <p:cNvSpPr/>
          <p:nvPr/>
        </p:nvSpPr>
        <p:spPr>
          <a:xfrm>
            <a:off x="8120185" y="3634154"/>
            <a:ext cx="2344615" cy="2262581"/>
          </a:xfrm>
          <a:custGeom>
            <a:avLst/>
            <a:gdLst>
              <a:gd name="connsiteX0" fmla="*/ 0 w 2344615"/>
              <a:gd name="connsiteY0" fmla="*/ 617415 h 2262581"/>
              <a:gd name="connsiteX1" fmla="*/ 211015 w 2344615"/>
              <a:gd name="connsiteY1" fmla="*/ 1367692 h 2262581"/>
              <a:gd name="connsiteX2" fmla="*/ 1148861 w 2344615"/>
              <a:gd name="connsiteY2" fmla="*/ 1664677 h 2262581"/>
              <a:gd name="connsiteX3" fmla="*/ 1672492 w 2344615"/>
              <a:gd name="connsiteY3" fmla="*/ 2110154 h 2262581"/>
              <a:gd name="connsiteX4" fmla="*/ 1985107 w 2344615"/>
              <a:gd name="connsiteY4" fmla="*/ 2235200 h 2262581"/>
              <a:gd name="connsiteX5" fmla="*/ 2078892 w 2344615"/>
              <a:gd name="connsiteY5" fmla="*/ 1633415 h 2262581"/>
              <a:gd name="connsiteX6" fmla="*/ 2047630 w 2344615"/>
              <a:gd name="connsiteY6" fmla="*/ 1008184 h 2262581"/>
              <a:gd name="connsiteX7" fmla="*/ 2344615 w 2344615"/>
              <a:gd name="connsiteY7" fmla="*/ 0 h 226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4615" h="2262581">
                <a:moveTo>
                  <a:pt x="0" y="617415"/>
                </a:moveTo>
                <a:cubicBezTo>
                  <a:pt x="9769" y="905281"/>
                  <a:pt x="19538" y="1193148"/>
                  <a:pt x="211015" y="1367692"/>
                </a:cubicBezTo>
                <a:cubicBezTo>
                  <a:pt x="402492" y="1542236"/>
                  <a:pt x="905282" y="1540933"/>
                  <a:pt x="1148861" y="1664677"/>
                </a:cubicBezTo>
                <a:cubicBezTo>
                  <a:pt x="1392441" y="1788421"/>
                  <a:pt x="1533118" y="2015067"/>
                  <a:pt x="1672492" y="2110154"/>
                </a:cubicBezTo>
                <a:cubicBezTo>
                  <a:pt x="1811866" y="2205241"/>
                  <a:pt x="1917374" y="2314656"/>
                  <a:pt x="1985107" y="2235200"/>
                </a:cubicBezTo>
                <a:cubicBezTo>
                  <a:pt x="2052840" y="2155744"/>
                  <a:pt x="2068472" y="1837918"/>
                  <a:pt x="2078892" y="1633415"/>
                </a:cubicBezTo>
                <a:cubicBezTo>
                  <a:pt x="2089312" y="1428912"/>
                  <a:pt x="2003343" y="1280420"/>
                  <a:pt x="2047630" y="1008184"/>
                </a:cubicBezTo>
                <a:cubicBezTo>
                  <a:pt x="2091917" y="735948"/>
                  <a:pt x="2218266" y="367974"/>
                  <a:pt x="2344615"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DBD0BD75-5EFE-4259-8CDE-0E6C0F6C7DF2}"/>
              </a:ext>
            </a:extLst>
          </p:cNvPr>
          <p:cNvSpPr txBox="1"/>
          <p:nvPr/>
        </p:nvSpPr>
        <p:spPr>
          <a:xfrm>
            <a:off x="9020718" y="4841398"/>
            <a:ext cx="788806" cy="369332"/>
          </a:xfrm>
          <a:prstGeom prst="rect">
            <a:avLst/>
          </a:prstGeom>
          <a:noFill/>
        </p:spPr>
        <p:txBody>
          <a:bodyPr wrap="none" rtlCol="0">
            <a:spAutoFit/>
          </a:bodyPr>
          <a:lstStyle/>
          <a:p>
            <a:r>
              <a:rPr lang="en-US" b="1" dirty="0">
                <a:solidFill>
                  <a:srgbClr val="00B050"/>
                </a:solidFill>
              </a:rPr>
              <a:t>Path 7</a:t>
            </a:r>
          </a:p>
        </p:txBody>
      </p:sp>
      <p:sp>
        <p:nvSpPr>
          <p:cNvPr id="83" name="Freeform: Shape 82">
            <a:extLst>
              <a:ext uri="{FF2B5EF4-FFF2-40B4-BE49-F238E27FC236}">
                <a16:creationId xmlns:a16="http://schemas.microsoft.com/office/drawing/2014/main" id="{E4B61B32-17CC-4F58-8BE9-0CDD142B8D89}"/>
              </a:ext>
            </a:extLst>
          </p:cNvPr>
          <p:cNvSpPr/>
          <p:nvPr/>
        </p:nvSpPr>
        <p:spPr>
          <a:xfrm>
            <a:off x="4575323" y="2152035"/>
            <a:ext cx="5800864" cy="431221"/>
          </a:xfrm>
          <a:custGeom>
            <a:avLst/>
            <a:gdLst>
              <a:gd name="connsiteX0" fmla="*/ 0 w 3234690"/>
              <a:gd name="connsiteY0" fmla="*/ 91465 h 99085"/>
              <a:gd name="connsiteX1" fmla="*/ 1905000 w 3234690"/>
              <a:gd name="connsiteY1" fmla="*/ 25 h 99085"/>
              <a:gd name="connsiteX2" fmla="*/ 3234690 w 3234690"/>
              <a:gd name="connsiteY2" fmla="*/ 99085 h 99085"/>
            </a:gdLst>
            <a:ahLst/>
            <a:cxnLst>
              <a:cxn ang="0">
                <a:pos x="connsiteX0" y="connsiteY0"/>
              </a:cxn>
              <a:cxn ang="0">
                <a:pos x="connsiteX1" y="connsiteY1"/>
              </a:cxn>
              <a:cxn ang="0">
                <a:pos x="connsiteX2" y="connsiteY2"/>
              </a:cxn>
            </a:cxnLst>
            <a:rect l="l" t="t" r="r" b="b"/>
            <a:pathLst>
              <a:path w="3234690" h="99085">
                <a:moveTo>
                  <a:pt x="0" y="91465"/>
                </a:moveTo>
                <a:cubicBezTo>
                  <a:pt x="682942" y="45110"/>
                  <a:pt x="1365885" y="-1245"/>
                  <a:pt x="1905000" y="25"/>
                </a:cubicBezTo>
                <a:cubicBezTo>
                  <a:pt x="2444115" y="1295"/>
                  <a:pt x="2839402" y="50190"/>
                  <a:pt x="3234690" y="99085"/>
                </a:cubicBezTo>
              </a:path>
            </a:pathLst>
          </a:custGeom>
          <a:noFill/>
          <a:ln w="50800">
            <a:solidFill>
              <a:schemeClr val="accent2"/>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EEAC8A81-1682-4494-8C58-CBC96E737F41}"/>
              </a:ext>
            </a:extLst>
          </p:cNvPr>
          <p:cNvSpPr txBox="1"/>
          <p:nvPr/>
        </p:nvSpPr>
        <p:spPr>
          <a:xfrm>
            <a:off x="7406985" y="1782672"/>
            <a:ext cx="913281" cy="369332"/>
          </a:xfrm>
          <a:prstGeom prst="rect">
            <a:avLst/>
          </a:prstGeom>
          <a:noFill/>
        </p:spPr>
        <p:txBody>
          <a:bodyPr wrap="square" rtlCol="0">
            <a:spAutoFit/>
          </a:bodyPr>
          <a:lstStyle/>
          <a:p>
            <a:r>
              <a:rPr lang="en-US" b="1" dirty="0">
                <a:solidFill>
                  <a:schemeClr val="accent2"/>
                </a:solidFill>
              </a:rPr>
              <a:t>Path 1</a:t>
            </a:r>
          </a:p>
        </p:txBody>
      </p:sp>
      <p:sp>
        <p:nvSpPr>
          <p:cNvPr id="23" name="Freeform: Shape 22">
            <a:extLst>
              <a:ext uri="{FF2B5EF4-FFF2-40B4-BE49-F238E27FC236}">
                <a16:creationId xmlns:a16="http://schemas.microsoft.com/office/drawing/2014/main" id="{61BE6876-D593-4560-B335-109A51DDFAC4}"/>
              </a:ext>
            </a:extLst>
          </p:cNvPr>
          <p:cNvSpPr/>
          <p:nvPr/>
        </p:nvSpPr>
        <p:spPr>
          <a:xfrm>
            <a:off x="5447323" y="5830277"/>
            <a:ext cx="1578708" cy="481153"/>
          </a:xfrm>
          <a:custGeom>
            <a:avLst/>
            <a:gdLst>
              <a:gd name="connsiteX0" fmla="*/ 0 w 1578708"/>
              <a:gd name="connsiteY0" fmla="*/ 461108 h 481153"/>
              <a:gd name="connsiteX1" fmla="*/ 906585 w 1578708"/>
              <a:gd name="connsiteY1" fmla="*/ 445477 h 481153"/>
              <a:gd name="connsiteX2" fmla="*/ 1336431 w 1578708"/>
              <a:gd name="connsiteY2" fmla="*/ 132861 h 481153"/>
              <a:gd name="connsiteX3" fmla="*/ 1578708 w 1578708"/>
              <a:gd name="connsiteY3" fmla="*/ 0 h 481153"/>
            </a:gdLst>
            <a:ahLst/>
            <a:cxnLst>
              <a:cxn ang="0">
                <a:pos x="connsiteX0" y="connsiteY0"/>
              </a:cxn>
              <a:cxn ang="0">
                <a:pos x="connsiteX1" y="connsiteY1"/>
              </a:cxn>
              <a:cxn ang="0">
                <a:pos x="connsiteX2" y="connsiteY2"/>
              </a:cxn>
              <a:cxn ang="0">
                <a:pos x="connsiteX3" y="connsiteY3"/>
              </a:cxn>
            </a:cxnLst>
            <a:rect l="l" t="t" r="r" b="b"/>
            <a:pathLst>
              <a:path w="1578708" h="481153">
                <a:moveTo>
                  <a:pt x="0" y="461108"/>
                </a:moveTo>
                <a:cubicBezTo>
                  <a:pt x="341923" y="480646"/>
                  <a:pt x="683847" y="500185"/>
                  <a:pt x="906585" y="445477"/>
                </a:cubicBezTo>
                <a:cubicBezTo>
                  <a:pt x="1129323" y="390769"/>
                  <a:pt x="1224411" y="207107"/>
                  <a:pt x="1336431" y="132861"/>
                </a:cubicBezTo>
                <a:cubicBezTo>
                  <a:pt x="1448451" y="58615"/>
                  <a:pt x="1513579" y="29307"/>
                  <a:pt x="1578708" y="0"/>
                </a:cubicBezTo>
              </a:path>
            </a:pathLst>
          </a:custGeom>
          <a:noFill/>
          <a:ln w="38100">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E765BB-B3F9-4827-8671-6203BBDD74D9}"/>
              </a:ext>
            </a:extLst>
          </p:cNvPr>
          <p:cNvSpPr txBox="1"/>
          <p:nvPr/>
        </p:nvSpPr>
        <p:spPr>
          <a:xfrm>
            <a:off x="10855740" y="1637509"/>
            <a:ext cx="1239442" cy="646331"/>
          </a:xfrm>
          <a:prstGeom prst="rect">
            <a:avLst/>
          </a:prstGeom>
          <a:noFill/>
        </p:spPr>
        <p:txBody>
          <a:bodyPr wrap="none" rtlCol="0">
            <a:spAutoFit/>
          </a:bodyPr>
          <a:lstStyle/>
          <a:p>
            <a:r>
              <a:rPr lang="en-US" dirty="0"/>
              <a:t>P1=P6+P7</a:t>
            </a:r>
          </a:p>
          <a:p>
            <a:r>
              <a:rPr lang="en-US" dirty="0"/>
              <a:t>P8+P9=P10</a:t>
            </a:r>
          </a:p>
        </p:txBody>
      </p:sp>
      <p:sp>
        <p:nvSpPr>
          <p:cNvPr id="88" name="TextBox 87">
            <a:extLst>
              <a:ext uri="{FF2B5EF4-FFF2-40B4-BE49-F238E27FC236}">
                <a16:creationId xmlns:a16="http://schemas.microsoft.com/office/drawing/2014/main" id="{B824BAB6-AE7B-4F83-8D75-33278639E768}"/>
              </a:ext>
            </a:extLst>
          </p:cNvPr>
          <p:cNvSpPr txBox="1"/>
          <p:nvPr/>
        </p:nvSpPr>
        <p:spPr>
          <a:xfrm>
            <a:off x="6306322" y="5901602"/>
            <a:ext cx="788806" cy="369332"/>
          </a:xfrm>
          <a:prstGeom prst="rect">
            <a:avLst/>
          </a:prstGeom>
          <a:noFill/>
        </p:spPr>
        <p:txBody>
          <a:bodyPr wrap="none" rtlCol="0">
            <a:spAutoFit/>
          </a:bodyPr>
          <a:lstStyle/>
          <a:p>
            <a:r>
              <a:rPr lang="en-US" b="1" dirty="0">
                <a:solidFill>
                  <a:schemeClr val="accent2"/>
                </a:solidFill>
              </a:rPr>
              <a:t>Path 8</a:t>
            </a:r>
          </a:p>
        </p:txBody>
      </p:sp>
      <p:sp>
        <p:nvSpPr>
          <p:cNvPr id="25" name="Freeform: Shape 24">
            <a:extLst>
              <a:ext uri="{FF2B5EF4-FFF2-40B4-BE49-F238E27FC236}">
                <a16:creationId xmlns:a16="http://schemas.microsoft.com/office/drawing/2014/main" id="{C1C9FECB-E8C3-46FD-ABD3-82E87CFEDBC4}"/>
              </a:ext>
            </a:extLst>
          </p:cNvPr>
          <p:cNvSpPr/>
          <p:nvPr/>
        </p:nvSpPr>
        <p:spPr>
          <a:xfrm>
            <a:off x="7987323" y="5830277"/>
            <a:ext cx="1719385" cy="483119"/>
          </a:xfrm>
          <a:custGeom>
            <a:avLst/>
            <a:gdLst>
              <a:gd name="connsiteX0" fmla="*/ 0 w 1719385"/>
              <a:gd name="connsiteY0" fmla="*/ 0 h 483119"/>
              <a:gd name="connsiteX1" fmla="*/ 62523 w 1719385"/>
              <a:gd name="connsiteY1" fmla="*/ 15631 h 483119"/>
              <a:gd name="connsiteX2" fmla="*/ 586154 w 1719385"/>
              <a:gd name="connsiteY2" fmla="*/ 242277 h 483119"/>
              <a:gd name="connsiteX3" fmla="*/ 726831 w 1719385"/>
              <a:gd name="connsiteY3" fmla="*/ 453292 h 483119"/>
              <a:gd name="connsiteX4" fmla="*/ 1719385 w 1719385"/>
              <a:gd name="connsiteY4" fmla="*/ 476738 h 483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385" h="483119">
                <a:moveTo>
                  <a:pt x="0" y="0"/>
                </a:moveTo>
                <a:lnTo>
                  <a:pt x="62523" y="15631"/>
                </a:lnTo>
                <a:cubicBezTo>
                  <a:pt x="160215" y="56011"/>
                  <a:pt x="475436" y="169334"/>
                  <a:pt x="586154" y="242277"/>
                </a:cubicBezTo>
                <a:cubicBezTo>
                  <a:pt x="696872" y="315220"/>
                  <a:pt x="537959" y="414215"/>
                  <a:pt x="726831" y="453292"/>
                </a:cubicBezTo>
                <a:cubicBezTo>
                  <a:pt x="915703" y="492369"/>
                  <a:pt x="1317544" y="484553"/>
                  <a:pt x="1719385" y="476738"/>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53372989-856A-4869-B9F8-F5AD87CC8DE8}"/>
              </a:ext>
            </a:extLst>
          </p:cNvPr>
          <p:cNvSpPr txBox="1"/>
          <p:nvPr/>
        </p:nvSpPr>
        <p:spPr>
          <a:xfrm>
            <a:off x="7972294" y="5811802"/>
            <a:ext cx="788806" cy="369332"/>
          </a:xfrm>
          <a:prstGeom prst="rect">
            <a:avLst/>
          </a:prstGeom>
          <a:noFill/>
        </p:spPr>
        <p:txBody>
          <a:bodyPr wrap="none" rtlCol="0">
            <a:spAutoFit/>
          </a:bodyPr>
          <a:lstStyle/>
          <a:p>
            <a:r>
              <a:rPr lang="en-US" b="1" dirty="0">
                <a:solidFill>
                  <a:schemeClr val="accent3"/>
                </a:solidFill>
              </a:rPr>
              <a:t>Path 9</a:t>
            </a:r>
          </a:p>
        </p:txBody>
      </p:sp>
      <p:sp>
        <p:nvSpPr>
          <p:cNvPr id="26" name="Freeform: Shape 25">
            <a:extLst>
              <a:ext uri="{FF2B5EF4-FFF2-40B4-BE49-F238E27FC236}">
                <a16:creationId xmlns:a16="http://schemas.microsoft.com/office/drawing/2014/main" id="{261DA669-BC24-4DC1-9A38-0F131154163B}"/>
              </a:ext>
            </a:extLst>
          </p:cNvPr>
          <p:cNvSpPr/>
          <p:nvPr/>
        </p:nvSpPr>
        <p:spPr>
          <a:xfrm>
            <a:off x="5249736" y="6486769"/>
            <a:ext cx="4660172" cy="317812"/>
          </a:xfrm>
          <a:custGeom>
            <a:avLst/>
            <a:gdLst>
              <a:gd name="connsiteX0" fmla="*/ 119433 w 4660172"/>
              <a:gd name="connsiteY0" fmla="*/ 15631 h 317812"/>
              <a:gd name="connsiteX1" fmla="*/ 158510 w 4660172"/>
              <a:gd name="connsiteY1" fmla="*/ 46893 h 317812"/>
              <a:gd name="connsiteX2" fmla="*/ 1666879 w 4660172"/>
              <a:gd name="connsiteY2" fmla="*/ 265723 h 317812"/>
              <a:gd name="connsiteX3" fmla="*/ 2464049 w 4660172"/>
              <a:gd name="connsiteY3" fmla="*/ 312616 h 317812"/>
              <a:gd name="connsiteX4" fmla="*/ 2995495 w 4660172"/>
              <a:gd name="connsiteY4" fmla="*/ 281354 h 317812"/>
              <a:gd name="connsiteX5" fmla="*/ 4660172 w 4660172"/>
              <a:gd name="connsiteY5" fmla="*/ 0 h 31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172" h="317812">
                <a:moveTo>
                  <a:pt x="119433" y="15631"/>
                </a:moveTo>
                <a:cubicBezTo>
                  <a:pt x="10017" y="10421"/>
                  <a:pt x="-99398" y="5211"/>
                  <a:pt x="158510" y="46893"/>
                </a:cubicBezTo>
                <a:cubicBezTo>
                  <a:pt x="416418" y="88575"/>
                  <a:pt x="1282622" y="221436"/>
                  <a:pt x="1666879" y="265723"/>
                </a:cubicBezTo>
                <a:cubicBezTo>
                  <a:pt x="2051136" y="310010"/>
                  <a:pt x="2242613" y="310011"/>
                  <a:pt x="2464049" y="312616"/>
                </a:cubicBezTo>
                <a:cubicBezTo>
                  <a:pt x="2685485" y="315221"/>
                  <a:pt x="2629475" y="333457"/>
                  <a:pt x="2995495" y="281354"/>
                </a:cubicBezTo>
                <a:cubicBezTo>
                  <a:pt x="3361515" y="229251"/>
                  <a:pt x="4010843" y="114625"/>
                  <a:pt x="4660172" y="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9A984971-36F7-4945-A67E-D1E90D36D893}"/>
              </a:ext>
            </a:extLst>
          </p:cNvPr>
          <p:cNvSpPr txBox="1"/>
          <p:nvPr/>
        </p:nvSpPr>
        <p:spPr>
          <a:xfrm>
            <a:off x="8014213" y="6402260"/>
            <a:ext cx="905825" cy="369332"/>
          </a:xfrm>
          <a:prstGeom prst="rect">
            <a:avLst/>
          </a:prstGeom>
          <a:noFill/>
        </p:spPr>
        <p:txBody>
          <a:bodyPr wrap="none" rtlCol="0">
            <a:spAutoFit/>
          </a:bodyPr>
          <a:lstStyle/>
          <a:p>
            <a:r>
              <a:rPr lang="en-US" b="1" dirty="0"/>
              <a:t>Path 10</a:t>
            </a:r>
          </a:p>
        </p:txBody>
      </p:sp>
      <p:sp>
        <p:nvSpPr>
          <p:cNvPr id="2" name="Date Placeholder 1">
            <a:extLst>
              <a:ext uri="{FF2B5EF4-FFF2-40B4-BE49-F238E27FC236}">
                <a16:creationId xmlns:a16="http://schemas.microsoft.com/office/drawing/2014/main" id="{C53EF1EF-3EF4-4B3F-AE29-739092662EF1}"/>
              </a:ext>
            </a:extLst>
          </p:cNvPr>
          <p:cNvSpPr>
            <a:spLocks noGrp="1"/>
          </p:cNvSpPr>
          <p:nvPr>
            <p:ph type="dt" sz="half" idx="10"/>
          </p:nvPr>
        </p:nvSpPr>
        <p:spPr/>
        <p:txBody>
          <a:bodyPr/>
          <a:lstStyle/>
          <a:p>
            <a:pPr>
              <a:defRPr/>
            </a:pPr>
            <a:r>
              <a:rPr lang="en-US"/>
              <a:t>March 24, 2024</a:t>
            </a:r>
          </a:p>
        </p:txBody>
      </p:sp>
      <p:sp>
        <p:nvSpPr>
          <p:cNvPr id="3" name="Footer Placeholder 2">
            <a:extLst>
              <a:ext uri="{FF2B5EF4-FFF2-40B4-BE49-F238E27FC236}">
                <a16:creationId xmlns:a16="http://schemas.microsoft.com/office/drawing/2014/main" id="{43654B66-FC0C-45B8-8AAB-15C9B71F0AFF}"/>
              </a:ext>
            </a:extLst>
          </p:cNvPr>
          <p:cNvSpPr>
            <a:spLocks noGrp="1"/>
          </p:cNvSpPr>
          <p:nvPr>
            <p:ph type="ftr" sz="quarter" idx="11"/>
          </p:nvPr>
        </p:nvSpPr>
        <p:spPr/>
        <p:txBody>
          <a:bodyPr/>
          <a:lstStyle/>
          <a:p>
            <a:pPr>
              <a:defRPr/>
            </a:pPr>
            <a:r>
              <a:rPr lang="en-US"/>
              <a:t>Western Regional Survey Conference</a:t>
            </a:r>
          </a:p>
        </p:txBody>
      </p:sp>
      <p:sp>
        <p:nvSpPr>
          <p:cNvPr id="4" name="Slide Number Placeholder 3">
            <a:extLst>
              <a:ext uri="{FF2B5EF4-FFF2-40B4-BE49-F238E27FC236}">
                <a16:creationId xmlns:a16="http://schemas.microsoft.com/office/drawing/2014/main" id="{0DB5A75F-D187-4D4A-AA30-075381DAEC27}"/>
              </a:ext>
            </a:extLst>
          </p:cNvPr>
          <p:cNvSpPr>
            <a:spLocks noGrp="1"/>
          </p:cNvSpPr>
          <p:nvPr>
            <p:ph type="sldNum" sz="quarter" idx="12"/>
          </p:nvPr>
        </p:nvSpPr>
        <p:spPr/>
        <p:txBody>
          <a:bodyPr/>
          <a:lstStyle/>
          <a:p>
            <a:pPr>
              <a:defRPr/>
            </a:pPr>
            <a:fld id="{EB6791C4-DF4E-4C17-A41C-B2BEB15390BD}" type="slidenum">
              <a:rPr lang="en-US" smtClean="0"/>
              <a:pPr>
                <a:defRPr/>
              </a:pPr>
              <a:t>106</a:t>
            </a:fld>
            <a:endParaRPr lang="en-US"/>
          </a:p>
        </p:txBody>
      </p:sp>
    </p:spTree>
    <p:extLst>
      <p:ext uri="{BB962C8B-B14F-4D97-AF65-F5344CB8AC3E}">
        <p14:creationId xmlns:p14="http://schemas.microsoft.com/office/powerpoint/2010/main" val="26802498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Autofit/>
          </a:bodyPr>
          <a:lstStyle/>
          <a:p>
            <a:r>
              <a:rPr lang="en-US" sz="4267" dirty="0">
                <a:cs typeface="Times New Roman" panose="02020603050405020304" pitchFamily="18" charset="0"/>
              </a:rPr>
              <a:t>NSRS Modernization in (very) brief – Why?</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20000"/>
          </a:bodyPr>
          <a:lstStyle/>
          <a:p>
            <a:r>
              <a:rPr lang="en-US" dirty="0">
                <a:latin typeface="+mj-lt"/>
                <a:cs typeface="Times New Roman" panose="02020603050405020304" pitchFamily="18" charset="0"/>
              </a:rPr>
              <a:t>The current NSRS was:</a:t>
            </a:r>
          </a:p>
          <a:p>
            <a:pPr lvl="1"/>
            <a:r>
              <a:rPr lang="en-US" dirty="0">
                <a:latin typeface="+mj-lt"/>
                <a:cs typeface="Times New Roman" panose="02020603050405020304" pitchFamily="18" charset="0"/>
              </a:rPr>
              <a:t>Defined in the pre-GPS era</a:t>
            </a:r>
          </a:p>
          <a:p>
            <a:pPr lvl="2"/>
            <a:r>
              <a:rPr lang="en-US" dirty="0">
                <a:latin typeface="+mj-lt"/>
                <a:cs typeface="Times New Roman" panose="02020603050405020304" pitchFamily="18" charset="0"/>
              </a:rPr>
              <a:t>Without GPS, the Earth’s center (frame origin) was very hard to detect</a:t>
            </a:r>
          </a:p>
          <a:p>
            <a:pPr lvl="1"/>
            <a:r>
              <a:rPr lang="en-US" dirty="0">
                <a:latin typeface="+mj-lt"/>
                <a:cs typeface="Times New Roman" panose="02020603050405020304" pitchFamily="18" charset="0"/>
              </a:rPr>
              <a:t>Defined without aid of gravity-mission satellites</a:t>
            </a:r>
          </a:p>
          <a:p>
            <a:pPr lvl="2"/>
            <a:r>
              <a:rPr lang="en-US" dirty="0">
                <a:latin typeface="+mj-lt"/>
                <a:cs typeface="Times New Roman" panose="02020603050405020304" pitchFamily="18" charset="0"/>
              </a:rPr>
              <a:t>Leveling, terrestrial gravity, disconnected from the geometric frame</a:t>
            </a:r>
          </a:p>
          <a:p>
            <a:pPr lvl="1"/>
            <a:r>
              <a:rPr lang="en-US" dirty="0">
                <a:latin typeface="+mj-lt"/>
                <a:cs typeface="Times New Roman" panose="02020603050405020304" pitchFamily="18" charset="0"/>
              </a:rPr>
              <a:t>Defined right after punch-cards went away</a:t>
            </a:r>
          </a:p>
          <a:p>
            <a:pPr lvl="2"/>
            <a:r>
              <a:rPr lang="en-US" dirty="0">
                <a:latin typeface="+mj-lt"/>
                <a:cs typeface="Times New Roman" panose="02020603050405020304" pitchFamily="18" charset="0"/>
              </a:rPr>
              <a:t>Tools relied upon 80-character ASCII files and FORTRAN</a:t>
            </a:r>
          </a:p>
          <a:p>
            <a:pPr lvl="1"/>
            <a:r>
              <a:rPr lang="en-US" dirty="0">
                <a:latin typeface="+mj-lt"/>
                <a:cs typeface="Times New Roman" panose="02020603050405020304" pitchFamily="18" charset="0"/>
              </a:rPr>
              <a:t>Defined without a long-term strategy to acknowledge Earth’s dynamics</a:t>
            </a:r>
          </a:p>
          <a:p>
            <a:r>
              <a:rPr lang="en-US" dirty="0">
                <a:latin typeface="+mj-lt"/>
                <a:cs typeface="Times New Roman" panose="02020603050405020304" pitchFamily="18" charset="0"/>
              </a:rPr>
              <a:t>In short, the current NSRS has failed to keep up with emerging needs</a:t>
            </a:r>
          </a:p>
          <a:p>
            <a:pPr lvl="1"/>
            <a:r>
              <a:rPr lang="en-US" dirty="0">
                <a:latin typeface="+mj-lt"/>
                <a:cs typeface="Times New Roman" panose="02020603050405020304" pitchFamily="18" charset="0"/>
              </a:rPr>
              <a:t>Sea level rise, floodplain mapping, coastal geohazards</a:t>
            </a: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107</a:t>
            </a:fld>
            <a:endParaRPr lang="en-US"/>
          </a:p>
        </p:txBody>
      </p:sp>
    </p:spTree>
    <p:extLst>
      <p:ext uri="{BB962C8B-B14F-4D97-AF65-F5344CB8AC3E}">
        <p14:creationId xmlns:p14="http://schemas.microsoft.com/office/powerpoint/2010/main" val="10925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ECD1-718F-4387-94FB-4F00CA91ED20}"/>
              </a:ext>
            </a:extLst>
          </p:cNvPr>
          <p:cNvSpPr>
            <a:spLocks noGrp="1"/>
          </p:cNvSpPr>
          <p:nvPr>
            <p:ph type="title"/>
          </p:nvPr>
        </p:nvSpPr>
        <p:spPr/>
        <p:txBody>
          <a:bodyPr/>
          <a:lstStyle/>
          <a:p>
            <a:r>
              <a:rPr lang="en-US" dirty="0"/>
              <a:t>The path to full roll-out</a:t>
            </a:r>
          </a:p>
        </p:txBody>
      </p:sp>
      <p:sp>
        <p:nvSpPr>
          <p:cNvPr id="3" name="Content Placeholder 2">
            <a:extLst>
              <a:ext uri="{FF2B5EF4-FFF2-40B4-BE49-F238E27FC236}">
                <a16:creationId xmlns:a16="http://schemas.microsoft.com/office/drawing/2014/main" id="{0E94E14D-49EB-4A10-BD3E-548F178B6DD0}"/>
              </a:ext>
            </a:extLst>
          </p:cNvPr>
          <p:cNvSpPr>
            <a:spLocks noGrp="1"/>
          </p:cNvSpPr>
          <p:nvPr>
            <p:ph idx="1"/>
          </p:nvPr>
        </p:nvSpPr>
        <p:spPr/>
        <p:txBody>
          <a:bodyPr/>
          <a:lstStyle/>
          <a:p>
            <a:r>
              <a:rPr lang="en-US" dirty="0"/>
              <a:t>The next few slides show key elements, and their roll-out order, though with a purposefully vague timeline to allow some flexibility</a:t>
            </a:r>
          </a:p>
          <a:p>
            <a:r>
              <a:rPr lang="en-US" dirty="0"/>
              <a:t>To aid in readability, some details are omitted, but can be inferred, such as:</a:t>
            </a:r>
          </a:p>
          <a:p>
            <a:pPr lvl="1"/>
            <a:r>
              <a:rPr lang="en-US" dirty="0"/>
              <a:t>All data will be loaded in the NSRS database</a:t>
            </a:r>
          </a:p>
          <a:p>
            <a:pPr lvl="1"/>
            <a:r>
              <a:rPr lang="en-US" dirty="0"/>
              <a:t>A data delivery system will exist</a:t>
            </a:r>
          </a:p>
          <a:p>
            <a:pPr lvl="1"/>
            <a:r>
              <a:rPr lang="en-US" dirty="0"/>
              <a:t>All tools will be incorporated into NCAT</a:t>
            </a:r>
          </a:p>
        </p:txBody>
      </p:sp>
      <p:sp>
        <p:nvSpPr>
          <p:cNvPr id="4" name="Date Placeholder 3">
            <a:extLst>
              <a:ext uri="{FF2B5EF4-FFF2-40B4-BE49-F238E27FC236}">
                <a16:creationId xmlns:a16="http://schemas.microsoft.com/office/drawing/2014/main" id="{1BAF2660-18BF-49AD-A2A9-54F655FF4ECB}"/>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9E26AD0-0772-4EF8-92AE-70CD6CEDFA9F}"/>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4880BD8-EB60-4E0E-A028-F1E69B333C30}"/>
              </a:ext>
            </a:extLst>
          </p:cNvPr>
          <p:cNvSpPr>
            <a:spLocks noGrp="1"/>
          </p:cNvSpPr>
          <p:nvPr>
            <p:ph type="sldNum" sz="quarter" idx="12"/>
          </p:nvPr>
        </p:nvSpPr>
        <p:spPr/>
        <p:txBody>
          <a:bodyPr/>
          <a:lstStyle/>
          <a:p>
            <a:pPr>
              <a:defRPr/>
            </a:pPr>
            <a:fld id="{EB6791C4-DF4E-4C17-A41C-B2BEB15390BD}" type="slidenum">
              <a:rPr lang="en-US" smtClean="0"/>
              <a:pPr>
                <a:defRPr/>
              </a:pPr>
              <a:t>108</a:t>
            </a:fld>
            <a:endParaRPr lang="en-US"/>
          </a:p>
        </p:txBody>
      </p:sp>
    </p:spTree>
    <p:extLst>
      <p:ext uri="{BB962C8B-B14F-4D97-AF65-F5344CB8AC3E}">
        <p14:creationId xmlns:p14="http://schemas.microsoft.com/office/powerpoint/2010/main" val="40359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Frames</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109</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22" name="Straight Connector 21">
            <a:extLst>
              <a:ext uri="{FF2B5EF4-FFF2-40B4-BE49-F238E27FC236}">
                <a16:creationId xmlns:a16="http://schemas.microsoft.com/office/drawing/2014/main" id="{592148D5-83FF-499A-8B80-EA0966E8FC1E}"/>
              </a:ext>
            </a:extLst>
          </p:cNvPr>
          <p:cNvCxnSpPr>
            <a:cxnSpLocks/>
          </p:cNvCxnSpPr>
          <p:nvPr/>
        </p:nvCxnSpPr>
        <p:spPr>
          <a:xfrm flipV="1">
            <a:off x="4236720"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E3A1C14-EA32-4CA1-85CB-6AEFF020CE1E}"/>
              </a:ext>
            </a:extLst>
          </p:cNvPr>
          <p:cNvSpPr txBox="1"/>
          <p:nvPr/>
        </p:nvSpPr>
        <p:spPr>
          <a:xfrm>
            <a:off x="3605778" y="5004647"/>
            <a:ext cx="1261884" cy="369332"/>
          </a:xfrm>
          <a:prstGeom prst="rect">
            <a:avLst/>
          </a:prstGeom>
          <a:noFill/>
        </p:spPr>
        <p:txBody>
          <a:bodyPr wrap="none" rtlCol="0">
            <a:spAutoFit/>
          </a:bodyPr>
          <a:lstStyle/>
          <a:p>
            <a:r>
              <a:rPr lang="en-US" dirty="0"/>
              <a:t>IFDM2022</a:t>
            </a:r>
          </a:p>
        </p:txBody>
      </p:sp>
      <p:cxnSp>
        <p:nvCxnSpPr>
          <p:cNvPr id="24" name="Straight Connector 23">
            <a:extLst>
              <a:ext uri="{FF2B5EF4-FFF2-40B4-BE49-F238E27FC236}">
                <a16:creationId xmlns:a16="http://schemas.microsoft.com/office/drawing/2014/main" id="{43DB5201-75A1-46AB-B4BD-D97B4B124D95}"/>
              </a:ext>
            </a:extLst>
          </p:cNvPr>
          <p:cNvCxnSpPr>
            <a:cxnSpLocks/>
          </p:cNvCxnSpPr>
          <p:nvPr/>
        </p:nvCxnSpPr>
        <p:spPr>
          <a:xfrm flipV="1">
            <a:off x="3884816" y="2609654"/>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A158410-375A-49B4-995C-D79C5CABC6AB}"/>
              </a:ext>
            </a:extLst>
          </p:cNvPr>
          <p:cNvSpPr txBox="1"/>
          <p:nvPr/>
        </p:nvSpPr>
        <p:spPr>
          <a:xfrm>
            <a:off x="3223571" y="1907718"/>
            <a:ext cx="1505540" cy="646331"/>
          </a:xfrm>
          <a:prstGeom prst="rect">
            <a:avLst/>
          </a:prstGeom>
          <a:noFill/>
        </p:spPr>
        <p:txBody>
          <a:bodyPr wrap="none" rtlCol="0">
            <a:spAutoFit/>
          </a:bodyPr>
          <a:lstStyle/>
          <a:p>
            <a:r>
              <a:rPr lang="en-US" dirty="0"/>
              <a:t>NCN </a:t>
            </a:r>
          </a:p>
          <a:p>
            <a:r>
              <a:rPr lang="en-US" dirty="0"/>
              <a:t>w/ ITRF2020</a:t>
            </a:r>
          </a:p>
        </p:txBody>
      </p:sp>
      <p:cxnSp>
        <p:nvCxnSpPr>
          <p:cNvPr id="30" name="Straight Connector 29">
            <a:extLst>
              <a:ext uri="{FF2B5EF4-FFF2-40B4-BE49-F238E27FC236}">
                <a16:creationId xmlns:a16="http://schemas.microsoft.com/office/drawing/2014/main" id="{BFF0F36D-C026-437E-80FF-2EE297AF8E31}"/>
              </a:ext>
            </a:extLst>
          </p:cNvPr>
          <p:cNvCxnSpPr>
            <a:cxnSpLocks/>
          </p:cNvCxnSpPr>
          <p:nvPr/>
        </p:nvCxnSpPr>
        <p:spPr>
          <a:xfrm flipV="1">
            <a:off x="6933097"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CE671CB-A70F-494F-933D-73166D057C6D}"/>
              </a:ext>
            </a:extLst>
          </p:cNvPr>
          <p:cNvSpPr txBox="1"/>
          <p:nvPr/>
        </p:nvSpPr>
        <p:spPr>
          <a:xfrm>
            <a:off x="6353451" y="2120909"/>
            <a:ext cx="1159292" cy="369332"/>
          </a:xfrm>
          <a:prstGeom prst="rect">
            <a:avLst/>
          </a:prstGeom>
          <a:noFill/>
        </p:spPr>
        <p:txBody>
          <a:bodyPr wrap="none" rtlCol="0">
            <a:spAutoFit/>
          </a:bodyPr>
          <a:lstStyle/>
          <a:p>
            <a:r>
              <a:rPr lang="en-US" dirty="0"/>
              <a:t>EPP2022</a:t>
            </a:r>
          </a:p>
        </p:txBody>
      </p:sp>
      <p:cxnSp>
        <p:nvCxnSpPr>
          <p:cNvPr id="36" name="Straight Connector 35">
            <a:extLst>
              <a:ext uri="{FF2B5EF4-FFF2-40B4-BE49-F238E27FC236}">
                <a16:creationId xmlns:a16="http://schemas.microsoft.com/office/drawing/2014/main" id="{878C2056-0DC4-4A72-B85A-87317AC1BF2D}"/>
              </a:ext>
            </a:extLst>
          </p:cNvPr>
          <p:cNvCxnSpPr>
            <a:cxnSpLocks/>
          </p:cNvCxnSpPr>
          <p:nvPr/>
        </p:nvCxnSpPr>
        <p:spPr>
          <a:xfrm flipV="1">
            <a:off x="1895756" y="3339757"/>
            <a:ext cx="0" cy="65921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13C6EB02-A87A-4E09-A696-A150BCF77874}"/>
              </a:ext>
            </a:extLst>
          </p:cNvPr>
          <p:cNvSpPr txBox="1"/>
          <p:nvPr/>
        </p:nvSpPr>
        <p:spPr>
          <a:xfrm>
            <a:off x="1250802" y="2970425"/>
            <a:ext cx="1326004" cy="369332"/>
          </a:xfrm>
          <a:prstGeom prst="rect">
            <a:avLst/>
          </a:prstGeom>
          <a:noFill/>
        </p:spPr>
        <p:txBody>
          <a:bodyPr wrap="none" rtlCol="0">
            <a:spAutoFit/>
          </a:bodyPr>
          <a:lstStyle/>
          <a:p>
            <a:r>
              <a:rPr lang="en-US" dirty="0"/>
              <a:t>SPCS2022</a:t>
            </a:r>
          </a:p>
        </p:txBody>
      </p:sp>
    </p:spTree>
    <p:extLst>
      <p:ext uri="{BB962C8B-B14F-4D97-AF65-F5344CB8AC3E}">
        <p14:creationId xmlns:p14="http://schemas.microsoft.com/office/powerpoint/2010/main" val="1864781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coordinates</a:t>
            </a:r>
          </a:p>
        </p:txBody>
      </p:sp>
      <p:sp>
        <p:nvSpPr>
          <p:cNvPr id="3" name="Content Placeholder 2"/>
          <p:cNvSpPr>
            <a:spLocks noGrp="1"/>
          </p:cNvSpPr>
          <p:nvPr>
            <p:ph idx="1"/>
          </p:nvPr>
        </p:nvSpPr>
        <p:spPr>
          <a:xfrm>
            <a:off x="609600" y="2231136"/>
            <a:ext cx="5498592" cy="3895030"/>
          </a:xfrm>
        </p:spPr>
        <p:txBody>
          <a:bodyPr/>
          <a:lstStyle/>
          <a:p>
            <a:r>
              <a:rPr lang="en-US" dirty="0"/>
              <a:t>An estimated “snapshot” of entire network</a:t>
            </a:r>
          </a:p>
          <a:p>
            <a:r>
              <a:rPr lang="en-US" dirty="0"/>
              <a:t>Every 5 years</a:t>
            </a:r>
          </a:p>
          <a:p>
            <a:r>
              <a:rPr lang="en-US" dirty="0"/>
              <a:t>Similar to NAD 83(2011) epoch 2010.00</a:t>
            </a:r>
          </a:p>
          <a:p>
            <a:endParaRPr lang="en-US" dirty="0"/>
          </a:p>
        </p:txBody>
      </p:sp>
      <p:sp>
        <p:nvSpPr>
          <p:cNvPr id="4" name="Date Placeholder 3"/>
          <p:cNvSpPr>
            <a:spLocks noGrp="1"/>
          </p:cNvSpPr>
          <p:nvPr>
            <p:ph type="dt" sz="half" idx="10"/>
          </p:nvPr>
        </p:nvSpPr>
        <p:spPr/>
        <p:txBody>
          <a:bodyPr/>
          <a:lstStyle/>
          <a:p>
            <a:pPr>
              <a:defRPr/>
            </a:pPr>
            <a:r>
              <a:rPr lang="en-US" altLang="en-US"/>
              <a:t>March 24, 2024</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11</a:t>
            </a:fld>
            <a:endParaRPr lang="en-US" altLang="en-US" dirty="0"/>
          </a:p>
        </p:txBody>
      </p:sp>
      <p:sp>
        <p:nvSpPr>
          <p:cNvPr id="5" name="TextBox 4"/>
          <p:cNvSpPr txBox="1"/>
          <p:nvPr/>
        </p:nvSpPr>
        <p:spPr>
          <a:xfrm>
            <a:off x="698552" y="1592823"/>
            <a:ext cx="5320687" cy="523220"/>
          </a:xfrm>
          <a:prstGeom prst="rect">
            <a:avLst/>
          </a:prstGeom>
          <a:noFill/>
        </p:spPr>
        <p:txBody>
          <a:bodyPr wrap="none" rtlCol="0">
            <a:spAutoFit/>
          </a:bodyPr>
          <a:lstStyle/>
          <a:p>
            <a:r>
              <a:rPr lang="en-US" sz="2800" b="1" u="sng" dirty="0">
                <a:solidFill>
                  <a:srgbClr val="FF0000"/>
                </a:solidFill>
              </a:rPr>
              <a:t>Reference Epoch Coordinates</a:t>
            </a:r>
          </a:p>
        </p:txBody>
      </p:sp>
      <p:sp>
        <p:nvSpPr>
          <p:cNvPr id="7" name="TextBox 6"/>
          <p:cNvSpPr txBox="1"/>
          <p:nvPr/>
        </p:nvSpPr>
        <p:spPr>
          <a:xfrm>
            <a:off x="6696181" y="1592823"/>
            <a:ext cx="4778872" cy="523220"/>
          </a:xfrm>
          <a:prstGeom prst="rect">
            <a:avLst/>
          </a:prstGeom>
          <a:noFill/>
        </p:spPr>
        <p:txBody>
          <a:bodyPr wrap="none" rtlCol="0">
            <a:spAutoFit/>
          </a:bodyPr>
          <a:lstStyle/>
          <a:p>
            <a:r>
              <a:rPr lang="en-US" sz="2800" b="1" u="sng" dirty="0">
                <a:solidFill>
                  <a:srgbClr val="FF0000"/>
                </a:solidFill>
              </a:rPr>
              <a:t>Survey Epoch Coordinates</a:t>
            </a:r>
          </a:p>
        </p:txBody>
      </p:sp>
      <p:sp>
        <p:nvSpPr>
          <p:cNvPr id="8" name="Content Placeholder 2"/>
          <p:cNvSpPr txBox="1">
            <a:spLocks/>
          </p:cNvSpPr>
          <p:nvPr/>
        </p:nvSpPr>
        <p:spPr bwMode="auto">
          <a:xfrm>
            <a:off x="6336321" y="2177186"/>
            <a:ext cx="5498592" cy="389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Answers: what were a mark’s coordinates when it was last surveyed?</a:t>
            </a:r>
          </a:p>
          <a:p>
            <a:r>
              <a:rPr lang="en-US" dirty="0"/>
              <a:t>Multiple SECs can show changes over time</a:t>
            </a:r>
          </a:p>
          <a:p>
            <a:endParaRPr lang="en-US" dirty="0"/>
          </a:p>
        </p:txBody>
      </p:sp>
      <p:sp>
        <p:nvSpPr>
          <p:cNvPr id="9" name="Footer Placeholder 8"/>
          <p:cNvSpPr>
            <a:spLocks noGrp="1"/>
          </p:cNvSpPr>
          <p:nvPr>
            <p:ph type="ftr" sz="quarter" idx="11"/>
          </p:nvPr>
        </p:nvSpPr>
        <p:spPr/>
        <p:txBody>
          <a:bodyPr/>
          <a:lstStyle/>
          <a:p>
            <a:pPr>
              <a:defRPr/>
            </a:pPr>
            <a:r>
              <a:rPr lang="en-US"/>
              <a:t>Western Regional Survey Conference</a:t>
            </a:r>
          </a:p>
        </p:txBody>
      </p:sp>
    </p:spTree>
    <p:extLst>
      <p:ext uri="{BB962C8B-B14F-4D97-AF65-F5344CB8AC3E}">
        <p14:creationId xmlns:p14="http://schemas.microsoft.com/office/powerpoint/2010/main" val="260801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Geopotential</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110</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22" name="Straight Connector 21">
            <a:extLst>
              <a:ext uri="{FF2B5EF4-FFF2-40B4-BE49-F238E27FC236}">
                <a16:creationId xmlns:a16="http://schemas.microsoft.com/office/drawing/2014/main" id="{592148D5-83FF-499A-8B80-EA0966E8FC1E}"/>
              </a:ext>
            </a:extLst>
          </p:cNvPr>
          <p:cNvCxnSpPr>
            <a:cxnSpLocks/>
          </p:cNvCxnSpPr>
          <p:nvPr/>
        </p:nvCxnSpPr>
        <p:spPr>
          <a:xfrm flipV="1">
            <a:off x="3454400" y="4041796"/>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E3A1C14-EA32-4CA1-85CB-6AEFF020CE1E}"/>
              </a:ext>
            </a:extLst>
          </p:cNvPr>
          <p:cNvSpPr txBox="1"/>
          <p:nvPr/>
        </p:nvSpPr>
        <p:spPr>
          <a:xfrm>
            <a:off x="2341320" y="4997758"/>
            <a:ext cx="2082686" cy="369332"/>
          </a:xfrm>
          <a:prstGeom prst="rect">
            <a:avLst/>
          </a:prstGeom>
          <a:noFill/>
        </p:spPr>
        <p:txBody>
          <a:bodyPr wrap="none" rtlCol="0">
            <a:spAutoFit/>
          </a:bodyPr>
          <a:lstStyle/>
          <a:p>
            <a:r>
              <a:rPr lang="en-US" dirty="0"/>
              <a:t>GEOID2022 Alpha</a:t>
            </a:r>
          </a:p>
        </p:txBody>
      </p:sp>
      <p:cxnSp>
        <p:nvCxnSpPr>
          <p:cNvPr id="24" name="Straight Connector 23">
            <a:extLst>
              <a:ext uri="{FF2B5EF4-FFF2-40B4-BE49-F238E27FC236}">
                <a16:creationId xmlns:a16="http://schemas.microsoft.com/office/drawing/2014/main" id="{43DB5201-75A1-46AB-B4BD-D97B4B124D95}"/>
              </a:ext>
            </a:extLst>
          </p:cNvPr>
          <p:cNvCxnSpPr>
            <a:cxnSpLocks/>
          </p:cNvCxnSpPr>
          <p:nvPr/>
        </p:nvCxnSpPr>
        <p:spPr>
          <a:xfrm flipV="1">
            <a:off x="4929161" y="2617967"/>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A158410-375A-49B4-995C-D79C5CABC6AB}"/>
              </a:ext>
            </a:extLst>
          </p:cNvPr>
          <p:cNvSpPr txBox="1"/>
          <p:nvPr/>
        </p:nvSpPr>
        <p:spPr>
          <a:xfrm>
            <a:off x="4306484" y="1417638"/>
            <a:ext cx="1236236" cy="1200329"/>
          </a:xfrm>
          <a:prstGeom prst="rect">
            <a:avLst/>
          </a:prstGeom>
          <a:noFill/>
        </p:spPr>
        <p:txBody>
          <a:bodyPr wrap="none" rtlCol="0">
            <a:spAutoFit/>
          </a:bodyPr>
          <a:lstStyle/>
          <a:p>
            <a:r>
              <a:rPr lang="en-US" dirty="0"/>
              <a:t>GRAV-D</a:t>
            </a:r>
          </a:p>
          <a:p>
            <a:r>
              <a:rPr lang="en-US" dirty="0"/>
              <a:t>Complete</a:t>
            </a:r>
          </a:p>
          <a:p>
            <a:r>
              <a:rPr lang="en-US" dirty="0"/>
              <a:t>(including </a:t>
            </a:r>
          </a:p>
          <a:p>
            <a:r>
              <a:rPr lang="en-US" dirty="0"/>
              <a:t>re-flights)</a:t>
            </a:r>
          </a:p>
        </p:txBody>
      </p:sp>
      <p:cxnSp>
        <p:nvCxnSpPr>
          <p:cNvPr id="42" name="Straight Connector 41">
            <a:extLst>
              <a:ext uri="{FF2B5EF4-FFF2-40B4-BE49-F238E27FC236}">
                <a16:creationId xmlns:a16="http://schemas.microsoft.com/office/drawing/2014/main" id="{3EE52B52-B072-4CCF-B69D-FF6E8D479F3D}"/>
              </a:ext>
            </a:extLst>
          </p:cNvPr>
          <p:cNvCxnSpPr>
            <a:cxnSpLocks/>
          </p:cNvCxnSpPr>
          <p:nvPr/>
        </p:nvCxnSpPr>
        <p:spPr>
          <a:xfrm flipV="1">
            <a:off x="950450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4AA0D95-13D0-40AC-9088-1EFA70D2AE48}"/>
              </a:ext>
            </a:extLst>
          </p:cNvPr>
          <p:cNvSpPr txBox="1"/>
          <p:nvPr/>
        </p:nvSpPr>
        <p:spPr>
          <a:xfrm>
            <a:off x="8700434" y="2153881"/>
            <a:ext cx="1608133" cy="369332"/>
          </a:xfrm>
          <a:prstGeom prst="rect">
            <a:avLst/>
          </a:prstGeom>
          <a:noFill/>
        </p:spPr>
        <p:txBody>
          <a:bodyPr wrap="none" rtlCol="0">
            <a:spAutoFit/>
          </a:bodyPr>
          <a:lstStyle/>
          <a:p>
            <a:r>
              <a:rPr lang="en-US" dirty="0"/>
              <a:t>DEFLEC2022</a:t>
            </a:r>
          </a:p>
        </p:txBody>
      </p:sp>
      <p:cxnSp>
        <p:nvCxnSpPr>
          <p:cNvPr id="44" name="Straight Connector 43">
            <a:extLst>
              <a:ext uri="{FF2B5EF4-FFF2-40B4-BE49-F238E27FC236}">
                <a16:creationId xmlns:a16="http://schemas.microsoft.com/office/drawing/2014/main" id="{CAC11048-0DD0-4AEC-9BA5-8776699821CA}"/>
              </a:ext>
            </a:extLst>
          </p:cNvPr>
          <p:cNvCxnSpPr>
            <a:cxnSpLocks/>
          </p:cNvCxnSpPr>
          <p:nvPr/>
        </p:nvCxnSpPr>
        <p:spPr>
          <a:xfrm flipV="1">
            <a:off x="9243753" y="4043560"/>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77472E3-4D76-4C06-9C3D-8F89B75C29D6}"/>
              </a:ext>
            </a:extLst>
          </p:cNvPr>
          <p:cNvSpPr txBox="1"/>
          <p:nvPr/>
        </p:nvSpPr>
        <p:spPr>
          <a:xfrm>
            <a:off x="8523043" y="5000291"/>
            <a:ext cx="1441420" cy="369332"/>
          </a:xfrm>
          <a:prstGeom prst="rect">
            <a:avLst/>
          </a:prstGeom>
          <a:noFill/>
        </p:spPr>
        <p:txBody>
          <a:bodyPr wrap="none" rtlCol="0">
            <a:spAutoFit/>
          </a:bodyPr>
          <a:lstStyle/>
          <a:p>
            <a:r>
              <a:rPr lang="en-US" dirty="0"/>
              <a:t>GEOID2022</a:t>
            </a:r>
          </a:p>
        </p:txBody>
      </p:sp>
      <p:cxnSp>
        <p:nvCxnSpPr>
          <p:cNvPr id="46" name="Straight Connector 45">
            <a:extLst>
              <a:ext uri="{FF2B5EF4-FFF2-40B4-BE49-F238E27FC236}">
                <a16:creationId xmlns:a16="http://schemas.microsoft.com/office/drawing/2014/main" id="{12A30FC5-CBF4-43DB-AFCF-C78A3C07D67A}"/>
              </a:ext>
            </a:extLst>
          </p:cNvPr>
          <p:cNvCxnSpPr>
            <a:cxnSpLocks/>
          </p:cNvCxnSpPr>
          <p:nvPr/>
        </p:nvCxnSpPr>
        <p:spPr>
          <a:xfrm flipV="1">
            <a:off x="6675646"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F71945E-5A05-4DEA-B18D-0DC02504D572}"/>
              </a:ext>
            </a:extLst>
          </p:cNvPr>
          <p:cNvSpPr txBox="1"/>
          <p:nvPr/>
        </p:nvSpPr>
        <p:spPr>
          <a:xfrm>
            <a:off x="6096000" y="2120909"/>
            <a:ext cx="1069524" cy="369332"/>
          </a:xfrm>
          <a:prstGeom prst="rect">
            <a:avLst/>
          </a:prstGeom>
          <a:noFill/>
        </p:spPr>
        <p:txBody>
          <a:bodyPr wrap="none" rtlCol="0">
            <a:spAutoFit/>
          </a:bodyPr>
          <a:lstStyle/>
          <a:p>
            <a:r>
              <a:rPr lang="en-US" dirty="0"/>
              <a:t>GM2022</a:t>
            </a:r>
          </a:p>
        </p:txBody>
      </p:sp>
      <p:sp>
        <p:nvSpPr>
          <p:cNvPr id="49" name="TextBox 48">
            <a:extLst>
              <a:ext uri="{FF2B5EF4-FFF2-40B4-BE49-F238E27FC236}">
                <a16:creationId xmlns:a16="http://schemas.microsoft.com/office/drawing/2014/main" id="{D02F8C1A-6163-45E8-9D1C-DB562DEEC0EE}"/>
              </a:ext>
            </a:extLst>
          </p:cNvPr>
          <p:cNvSpPr txBox="1"/>
          <p:nvPr/>
        </p:nvSpPr>
        <p:spPr>
          <a:xfrm>
            <a:off x="1878895" y="2185595"/>
            <a:ext cx="2249398" cy="369332"/>
          </a:xfrm>
          <a:prstGeom prst="rect">
            <a:avLst/>
          </a:prstGeom>
          <a:noFill/>
        </p:spPr>
        <p:txBody>
          <a:bodyPr wrap="none" rtlCol="0">
            <a:spAutoFit/>
          </a:bodyPr>
          <a:lstStyle/>
          <a:p>
            <a:r>
              <a:rPr lang="en-US" dirty="0"/>
              <a:t>DEFLEC2022 Alpha</a:t>
            </a:r>
          </a:p>
        </p:txBody>
      </p:sp>
      <p:cxnSp>
        <p:nvCxnSpPr>
          <p:cNvPr id="50" name="Straight Connector 49">
            <a:extLst>
              <a:ext uri="{FF2B5EF4-FFF2-40B4-BE49-F238E27FC236}">
                <a16:creationId xmlns:a16="http://schemas.microsoft.com/office/drawing/2014/main" id="{AB9A400D-3271-4F67-AED6-600233FAD679}"/>
              </a:ext>
            </a:extLst>
          </p:cNvPr>
          <p:cNvCxnSpPr>
            <a:cxnSpLocks/>
          </p:cNvCxnSpPr>
          <p:nvPr/>
        </p:nvCxnSpPr>
        <p:spPr>
          <a:xfrm flipV="1">
            <a:off x="364427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3953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OPUS</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111</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706F0FF-27C9-43AA-8CC3-778E4B207A75}"/>
              </a:ext>
            </a:extLst>
          </p:cNvPr>
          <p:cNvCxnSpPr>
            <a:cxnSpLocks/>
          </p:cNvCxnSpPr>
          <p:nvPr/>
        </p:nvCxnSpPr>
        <p:spPr>
          <a:xfrm flipV="1">
            <a:off x="856211" y="2601884"/>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01F782A-A53D-4AD5-9D90-F46D45586C31}"/>
              </a:ext>
            </a:extLst>
          </p:cNvPr>
          <p:cNvSpPr txBox="1"/>
          <p:nvPr/>
        </p:nvSpPr>
        <p:spPr>
          <a:xfrm>
            <a:off x="194966" y="1899948"/>
            <a:ext cx="1526893" cy="646331"/>
          </a:xfrm>
          <a:prstGeom prst="rect">
            <a:avLst/>
          </a:prstGeom>
          <a:noFill/>
        </p:spPr>
        <p:txBody>
          <a:bodyPr wrap="none" rtlCol="0">
            <a:spAutoFit/>
          </a:bodyPr>
          <a:lstStyle/>
          <a:p>
            <a:r>
              <a:rPr lang="en-US" dirty="0"/>
              <a:t>OPUS-S</a:t>
            </a:r>
          </a:p>
          <a:p>
            <a:r>
              <a:rPr lang="en-US" dirty="0"/>
              <a:t>w/ M-PAGES</a:t>
            </a:r>
          </a:p>
        </p:txBody>
      </p: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17" name="Straight Connector 16">
            <a:extLst>
              <a:ext uri="{FF2B5EF4-FFF2-40B4-BE49-F238E27FC236}">
                <a16:creationId xmlns:a16="http://schemas.microsoft.com/office/drawing/2014/main" id="{A5F85BDF-84B2-40F9-A929-600AB1E0E569}"/>
              </a:ext>
            </a:extLst>
          </p:cNvPr>
          <p:cNvCxnSpPr>
            <a:cxnSpLocks/>
          </p:cNvCxnSpPr>
          <p:nvPr/>
        </p:nvCxnSpPr>
        <p:spPr>
          <a:xfrm flipV="1">
            <a:off x="2450402"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EFF6994-8210-442D-92F1-61C09D5FA01A}"/>
              </a:ext>
            </a:extLst>
          </p:cNvPr>
          <p:cNvSpPr txBox="1"/>
          <p:nvPr/>
        </p:nvSpPr>
        <p:spPr>
          <a:xfrm>
            <a:off x="1686955" y="5005527"/>
            <a:ext cx="1877437" cy="923330"/>
          </a:xfrm>
          <a:prstGeom prst="rect">
            <a:avLst/>
          </a:prstGeom>
          <a:noFill/>
        </p:spPr>
        <p:txBody>
          <a:bodyPr wrap="none" rtlCol="0">
            <a:spAutoFit/>
          </a:bodyPr>
          <a:lstStyle/>
          <a:p>
            <a:r>
              <a:rPr lang="en-US" dirty="0"/>
              <a:t>OPUS-S</a:t>
            </a:r>
          </a:p>
          <a:p>
            <a:r>
              <a:rPr lang="en-US" dirty="0"/>
              <a:t>w/ Simultaneous</a:t>
            </a:r>
          </a:p>
          <a:p>
            <a:r>
              <a:rPr lang="en-US" dirty="0"/>
              <a:t>Processing</a:t>
            </a:r>
          </a:p>
        </p:txBody>
      </p:sp>
      <p:cxnSp>
        <p:nvCxnSpPr>
          <p:cNvPr id="22" name="Straight Connector 21">
            <a:extLst>
              <a:ext uri="{FF2B5EF4-FFF2-40B4-BE49-F238E27FC236}">
                <a16:creationId xmlns:a16="http://schemas.microsoft.com/office/drawing/2014/main" id="{592148D5-83FF-499A-8B80-EA0966E8FC1E}"/>
              </a:ext>
            </a:extLst>
          </p:cNvPr>
          <p:cNvCxnSpPr>
            <a:cxnSpLocks/>
          </p:cNvCxnSpPr>
          <p:nvPr/>
        </p:nvCxnSpPr>
        <p:spPr>
          <a:xfrm flipV="1">
            <a:off x="5076305"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E3A1C14-EA32-4CA1-85CB-6AEFF020CE1E}"/>
              </a:ext>
            </a:extLst>
          </p:cNvPr>
          <p:cNvSpPr txBox="1"/>
          <p:nvPr/>
        </p:nvSpPr>
        <p:spPr>
          <a:xfrm>
            <a:off x="4155861" y="5038159"/>
            <a:ext cx="1749197" cy="923330"/>
          </a:xfrm>
          <a:prstGeom prst="rect">
            <a:avLst/>
          </a:prstGeom>
          <a:noFill/>
        </p:spPr>
        <p:txBody>
          <a:bodyPr wrap="none" rtlCol="0">
            <a:spAutoFit/>
          </a:bodyPr>
          <a:lstStyle/>
          <a:p>
            <a:r>
              <a:rPr lang="en-US" dirty="0"/>
              <a:t>OPUS-S</a:t>
            </a:r>
          </a:p>
          <a:p>
            <a:r>
              <a:rPr lang="en-US" dirty="0"/>
              <a:t>w/ replacement</a:t>
            </a:r>
          </a:p>
          <a:p>
            <a:r>
              <a:rPr lang="en-US" dirty="0"/>
              <a:t>for HTDP</a:t>
            </a:r>
          </a:p>
        </p:txBody>
      </p:sp>
      <p:cxnSp>
        <p:nvCxnSpPr>
          <p:cNvPr id="24" name="Straight Connector 23">
            <a:extLst>
              <a:ext uri="{FF2B5EF4-FFF2-40B4-BE49-F238E27FC236}">
                <a16:creationId xmlns:a16="http://schemas.microsoft.com/office/drawing/2014/main" id="{43DB5201-75A1-46AB-B4BD-D97B4B124D95}"/>
              </a:ext>
            </a:extLst>
          </p:cNvPr>
          <p:cNvCxnSpPr>
            <a:cxnSpLocks/>
          </p:cNvCxnSpPr>
          <p:nvPr/>
        </p:nvCxnSpPr>
        <p:spPr>
          <a:xfrm flipV="1">
            <a:off x="4225637" y="2609654"/>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A158410-375A-49B4-995C-D79C5CABC6AB}"/>
              </a:ext>
            </a:extLst>
          </p:cNvPr>
          <p:cNvSpPr txBox="1"/>
          <p:nvPr/>
        </p:nvSpPr>
        <p:spPr>
          <a:xfrm>
            <a:off x="3564392" y="1907718"/>
            <a:ext cx="1505540" cy="646331"/>
          </a:xfrm>
          <a:prstGeom prst="rect">
            <a:avLst/>
          </a:prstGeom>
          <a:noFill/>
        </p:spPr>
        <p:txBody>
          <a:bodyPr wrap="none" rtlCol="0">
            <a:spAutoFit/>
          </a:bodyPr>
          <a:lstStyle/>
          <a:p>
            <a:r>
              <a:rPr lang="en-US" dirty="0"/>
              <a:t>OPUS-S</a:t>
            </a:r>
          </a:p>
          <a:p>
            <a:r>
              <a:rPr lang="en-US" dirty="0"/>
              <a:t>w/ ITRF2020</a:t>
            </a:r>
          </a:p>
        </p:txBody>
      </p:sp>
      <p:cxnSp>
        <p:nvCxnSpPr>
          <p:cNvPr id="26" name="Straight Connector 25">
            <a:extLst>
              <a:ext uri="{FF2B5EF4-FFF2-40B4-BE49-F238E27FC236}">
                <a16:creationId xmlns:a16="http://schemas.microsoft.com/office/drawing/2014/main" id="{ED849C36-ED98-4A0A-AD6E-200A0120FD87}"/>
              </a:ext>
            </a:extLst>
          </p:cNvPr>
          <p:cNvCxnSpPr>
            <a:cxnSpLocks/>
          </p:cNvCxnSpPr>
          <p:nvPr/>
        </p:nvCxnSpPr>
        <p:spPr>
          <a:xfrm flipV="1">
            <a:off x="5831613" y="2564365"/>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C010339-18CE-4BD8-A2AA-95FA08CB29CC}"/>
              </a:ext>
            </a:extLst>
          </p:cNvPr>
          <p:cNvSpPr txBox="1"/>
          <p:nvPr/>
        </p:nvSpPr>
        <p:spPr>
          <a:xfrm>
            <a:off x="9725945" y="1235094"/>
            <a:ext cx="1749197" cy="646331"/>
          </a:xfrm>
          <a:prstGeom prst="rect">
            <a:avLst/>
          </a:prstGeom>
          <a:noFill/>
        </p:spPr>
        <p:txBody>
          <a:bodyPr wrap="none" rtlCol="0">
            <a:spAutoFit/>
          </a:bodyPr>
          <a:lstStyle/>
          <a:p>
            <a:r>
              <a:rPr lang="en-US" dirty="0"/>
              <a:t>OPUS-Projects</a:t>
            </a:r>
          </a:p>
          <a:p>
            <a:r>
              <a:rPr lang="en-US" dirty="0"/>
              <a:t>w/ M-PAGES</a:t>
            </a:r>
          </a:p>
        </p:txBody>
      </p:sp>
      <p:cxnSp>
        <p:nvCxnSpPr>
          <p:cNvPr id="28" name="Straight Connector 27">
            <a:extLst>
              <a:ext uri="{FF2B5EF4-FFF2-40B4-BE49-F238E27FC236}">
                <a16:creationId xmlns:a16="http://schemas.microsoft.com/office/drawing/2014/main" id="{AAEA4E89-B41D-4F4E-87BA-17B25B98FD79}"/>
              </a:ext>
            </a:extLst>
          </p:cNvPr>
          <p:cNvCxnSpPr>
            <a:cxnSpLocks/>
          </p:cNvCxnSpPr>
          <p:nvPr/>
        </p:nvCxnSpPr>
        <p:spPr>
          <a:xfrm flipV="1">
            <a:off x="6635249" y="4087084"/>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8464E0E-4A0B-45D5-80AE-77263A87734E}"/>
              </a:ext>
            </a:extLst>
          </p:cNvPr>
          <p:cNvSpPr txBox="1"/>
          <p:nvPr/>
        </p:nvSpPr>
        <p:spPr>
          <a:xfrm>
            <a:off x="6096000" y="5063691"/>
            <a:ext cx="1749197" cy="923330"/>
          </a:xfrm>
          <a:prstGeom prst="rect">
            <a:avLst/>
          </a:prstGeom>
          <a:noFill/>
        </p:spPr>
        <p:txBody>
          <a:bodyPr wrap="none" rtlCol="0">
            <a:spAutoFit/>
          </a:bodyPr>
          <a:lstStyle/>
          <a:p>
            <a:r>
              <a:rPr lang="en-US" dirty="0"/>
              <a:t>OPUS-Projects</a:t>
            </a:r>
          </a:p>
          <a:p>
            <a:r>
              <a:rPr lang="en-US" dirty="0"/>
              <a:t>w/ replacement</a:t>
            </a:r>
          </a:p>
          <a:p>
            <a:r>
              <a:rPr lang="en-US" dirty="0"/>
              <a:t>for HTDP</a:t>
            </a:r>
          </a:p>
        </p:txBody>
      </p:sp>
      <p:cxnSp>
        <p:nvCxnSpPr>
          <p:cNvPr id="30" name="Straight Connector 29">
            <a:extLst>
              <a:ext uri="{FF2B5EF4-FFF2-40B4-BE49-F238E27FC236}">
                <a16:creationId xmlns:a16="http://schemas.microsoft.com/office/drawing/2014/main" id="{BFF0F36D-C026-437E-80FF-2EE297AF8E31}"/>
              </a:ext>
            </a:extLst>
          </p:cNvPr>
          <p:cNvCxnSpPr>
            <a:cxnSpLocks/>
          </p:cNvCxnSpPr>
          <p:nvPr/>
        </p:nvCxnSpPr>
        <p:spPr>
          <a:xfrm flipV="1">
            <a:off x="7523300"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CE671CB-A70F-494F-933D-73166D057C6D}"/>
              </a:ext>
            </a:extLst>
          </p:cNvPr>
          <p:cNvSpPr txBox="1"/>
          <p:nvPr/>
        </p:nvSpPr>
        <p:spPr>
          <a:xfrm>
            <a:off x="6862055" y="1864106"/>
            <a:ext cx="1749197" cy="646331"/>
          </a:xfrm>
          <a:prstGeom prst="rect">
            <a:avLst/>
          </a:prstGeom>
          <a:noFill/>
        </p:spPr>
        <p:txBody>
          <a:bodyPr wrap="none" rtlCol="0">
            <a:spAutoFit/>
          </a:bodyPr>
          <a:lstStyle/>
          <a:p>
            <a:r>
              <a:rPr lang="en-US" dirty="0"/>
              <a:t>OPUS-Projects</a:t>
            </a:r>
          </a:p>
          <a:p>
            <a:r>
              <a:rPr lang="en-US" dirty="0"/>
              <a:t>w/ ITRF2020</a:t>
            </a:r>
          </a:p>
        </p:txBody>
      </p:sp>
      <p:cxnSp>
        <p:nvCxnSpPr>
          <p:cNvPr id="32" name="Straight Connector 31">
            <a:extLst>
              <a:ext uri="{FF2B5EF4-FFF2-40B4-BE49-F238E27FC236}">
                <a16:creationId xmlns:a16="http://schemas.microsoft.com/office/drawing/2014/main" id="{753AE2B8-F8A8-4CE3-967F-F5BFFA794DB5}"/>
              </a:ext>
            </a:extLst>
          </p:cNvPr>
          <p:cNvCxnSpPr>
            <a:cxnSpLocks/>
          </p:cNvCxnSpPr>
          <p:nvPr/>
        </p:nvCxnSpPr>
        <p:spPr>
          <a:xfrm flipV="1">
            <a:off x="9180571" y="2565630"/>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951B55B2-3F62-458E-A5DA-766985FA749A}"/>
              </a:ext>
            </a:extLst>
          </p:cNvPr>
          <p:cNvSpPr txBox="1"/>
          <p:nvPr/>
        </p:nvSpPr>
        <p:spPr>
          <a:xfrm>
            <a:off x="8519326" y="1863694"/>
            <a:ext cx="1454244" cy="646331"/>
          </a:xfrm>
          <a:prstGeom prst="rect">
            <a:avLst/>
          </a:prstGeom>
          <a:noFill/>
        </p:spPr>
        <p:txBody>
          <a:bodyPr wrap="none" rtlCol="0">
            <a:spAutoFit/>
          </a:bodyPr>
          <a:lstStyle/>
          <a:p>
            <a:r>
              <a:rPr lang="en-US" dirty="0"/>
              <a:t>OPUS-S</a:t>
            </a:r>
          </a:p>
          <a:p>
            <a:r>
              <a:rPr lang="en-US" dirty="0"/>
              <a:t>w/ EPP2022</a:t>
            </a:r>
          </a:p>
        </p:txBody>
      </p:sp>
      <p:cxnSp>
        <p:nvCxnSpPr>
          <p:cNvPr id="34" name="Straight Connector 33">
            <a:extLst>
              <a:ext uri="{FF2B5EF4-FFF2-40B4-BE49-F238E27FC236}">
                <a16:creationId xmlns:a16="http://schemas.microsoft.com/office/drawing/2014/main" id="{10CBC8B3-49C0-4B06-AE3A-7256FF9C1F2E}"/>
              </a:ext>
            </a:extLst>
          </p:cNvPr>
          <p:cNvCxnSpPr>
            <a:cxnSpLocks/>
          </p:cNvCxnSpPr>
          <p:nvPr/>
        </p:nvCxnSpPr>
        <p:spPr>
          <a:xfrm flipV="1">
            <a:off x="9567385" y="4043373"/>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236CA970-743E-4C40-933C-945F43AE26FF}"/>
              </a:ext>
            </a:extLst>
          </p:cNvPr>
          <p:cNvSpPr txBox="1"/>
          <p:nvPr/>
        </p:nvSpPr>
        <p:spPr>
          <a:xfrm>
            <a:off x="8803938" y="4999335"/>
            <a:ext cx="1749197" cy="923330"/>
          </a:xfrm>
          <a:prstGeom prst="rect">
            <a:avLst/>
          </a:prstGeom>
          <a:noFill/>
        </p:spPr>
        <p:txBody>
          <a:bodyPr wrap="none" rtlCol="0">
            <a:spAutoFit/>
          </a:bodyPr>
          <a:lstStyle/>
          <a:p>
            <a:r>
              <a:rPr lang="en-US" dirty="0"/>
              <a:t>OPUS-Projects</a:t>
            </a:r>
          </a:p>
          <a:p>
            <a:r>
              <a:rPr lang="en-US" dirty="0"/>
              <a:t>w/ IFDM2022 </a:t>
            </a:r>
          </a:p>
          <a:p>
            <a:r>
              <a:rPr lang="en-US" dirty="0"/>
              <a:t>(not HTDP)</a:t>
            </a:r>
          </a:p>
        </p:txBody>
      </p:sp>
      <p:cxnSp>
        <p:nvCxnSpPr>
          <p:cNvPr id="38" name="Straight Connector 37">
            <a:extLst>
              <a:ext uri="{FF2B5EF4-FFF2-40B4-BE49-F238E27FC236}">
                <a16:creationId xmlns:a16="http://schemas.microsoft.com/office/drawing/2014/main" id="{4CE79777-2428-4E65-810E-6CEF19110D78}"/>
              </a:ext>
            </a:extLst>
          </p:cNvPr>
          <p:cNvCxnSpPr>
            <a:cxnSpLocks/>
          </p:cNvCxnSpPr>
          <p:nvPr/>
        </p:nvCxnSpPr>
        <p:spPr>
          <a:xfrm flipV="1">
            <a:off x="10536076" y="1862429"/>
            <a:ext cx="0" cy="2123763"/>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FD4CB82-7A17-4B21-82F6-13A828E1DE5C}"/>
              </a:ext>
            </a:extLst>
          </p:cNvPr>
          <p:cNvSpPr txBox="1"/>
          <p:nvPr/>
        </p:nvSpPr>
        <p:spPr>
          <a:xfrm>
            <a:off x="5189547" y="1392996"/>
            <a:ext cx="1903085" cy="1477328"/>
          </a:xfrm>
          <a:prstGeom prst="rect">
            <a:avLst/>
          </a:prstGeom>
          <a:noFill/>
        </p:spPr>
        <p:txBody>
          <a:bodyPr wrap="none" rtlCol="0">
            <a:spAutoFit/>
          </a:bodyPr>
          <a:lstStyle/>
          <a:p>
            <a:r>
              <a:rPr lang="en-US" dirty="0"/>
              <a:t>OPUS-Projects</a:t>
            </a:r>
          </a:p>
          <a:p>
            <a:r>
              <a:rPr lang="en-US" dirty="0"/>
              <a:t>w/ LASER and</a:t>
            </a:r>
          </a:p>
          <a:p>
            <a:r>
              <a:rPr lang="en-US" dirty="0"/>
              <a:t>new adjustment </a:t>
            </a:r>
          </a:p>
          <a:p>
            <a:r>
              <a:rPr lang="en-US" dirty="0"/>
              <a:t>procedures</a:t>
            </a:r>
          </a:p>
          <a:p>
            <a:endParaRPr lang="en-US" dirty="0"/>
          </a:p>
        </p:txBody>
      </p:sp>
      <p:cxnSp>
        <p:nvCxnSpPr>
          <p:cNvPr id="36" name="Straight Connector 35">
            <a:extLst>
              <a:ext uri="{FF2B5EF4-FFF2-40B4-BE49-F238E27FC236}">
                <a16:creationId xmlns:a16="http://schemas.microsoft.com/office/drawing/2014/main" id="{878C2056-0DC4-4A72-B85A-87317AC1BF2D}"/>
              </a:ext>
            </a:extLst>
          </p:cNvPr>
          <p:cNvCxnSpPr>
            <a:cxnSpLocks/>
          </p:cNvCxnSpPr>
          <p:nvPr/>
        </p:nvCxnSpPr>
        <p:spPr>
          <a:xfrm flipV="1">
            <a:off x="1895756" y="3599411"/>
            <a:ext cx="0" cy="399556"/>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13C6EB02-A87A-4E09-A696-A150BCF77874}"/>
              </a:ext>
            </a:extLst>
          </p:cNvPr>
          <p:cNvSpPr txBox="1"/>
          <p:nvPr/>
        </p:nvSpPr>
        <p:spPr>
          <a:xfrm>
            <a:off x="1451904" y="2970425"/>
            <a:ext cx="1351652" cy="646331"/>
          </a:xfrm>
          <a:prstGeom prst="rect">
            <a:avLst/>
          </a:prstGeom>
          <a:noFill/>
        </p:spPr>
        <p:txBody>
          <a:bodyPr wrap="none" rtlCol="0">
            <a:spAutoFit/>
          </a:bodyPr>
          <a:lstStyle/>
          <a:p>
            <a:r>
              <a:rPr lang="en-US" dirty="0"/>
              <a:t>Initial GDX </a:t>
            </a:r>
          </a:p>
          <a:p>
            <a:r>
              <a:rPr lang="en-US" dirty="0"/>
              <a:t>release</a:t>
            </a:r>
          </a:p>
        </p:txBody>
      </p:sp>
      <p:cxnSp>
        <p:nvCxnSpPr>
          <p:cNvPr id="40" name="Straight Connector 39">
            <a:extLst>
              <a:ext uri="{FF2B5EF4-FFF2-40B4-BE49-F238E27FC236}">
                <a16:creationId xmlns:a16="http://schemas.microsoft.com/office/drawing/2014/main" id="{7EC7065A-BCAA-4E69-B996-1DA17FCA1AC8}"/>
              </a:ext>
            </a:extLst>
          </p:cNvPr>
          <p:cNvCxnSpPr>
            <a:cxnSpLocks/>
          </p:cNvCxnSpPr>
          <p:nvPr/>
        </p:nvCxnSpPr>
        <p:spPr>
          <a:xfrm flipV="1">
            <a:off x="3771138" y="4014505"/>
            <a:ext cx="0" cy="399556"/>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7FF4D8A-001A-4EDF-9EBF-3853DDDF9503}"/>
              </a:ext>
            </a:extLst>
          </p:cNvPr>
          <p:cNvSpPr txBox="1"/>
          <p:nvPr/>
        </p:nvSpPr>
        <p:spPr>
          <a:xfrm>
            <a:off x="3217501" y="4396715"/>
            <a:ext cx="1249060" cy="646331"/>
          </a:xfrm>
          <a:prstGeom prst="rect">
            <a:avLst/>
          </a:prstGeom>
          <a:noFill/>
        </p:spPr>
        <p:txBody>
          <a:bodyPr wrap="none" rtlCol="0">
            <a:spAutoFit/>
          </a:bodyPr>
          <a:lstStyle/>
          <a:p>
            <a:r>
              <a:rPr lang="en-US" dirty="0"/>
              <a:t>LASER </a:t>
            </a:r>
          </a:p>
          <a:p>
            <a:r>
              <a:rPr lang="en-US" dirty="0"/>
              <a:t>completed</a:t>
            </a:r>
          </a:p>
        </p:txBody>
      </p:sp>
    </p:spTree>
    <p:extLst>
      <p:ext uri="{BB962C8B-B14F-4D97-AF65-F5344CB8AC3E}">
        <p14:creationId xmlns:p14="http://schemas.microsoft.com/office/powerpoint/2010/main" val="3031177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Passive control</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112</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40" name="Straight Connector 39">
            <a:extLst>
              <a:ext uri="{FF2B5EF4-FFF2-40B4-BE49-F238E27FC236}">
                <a16:creationId xmlns:a16="http://schemas.microsoft.com/office/drawing/2014/main" id="{7EC7065A-BCAA-4E69-B996-1DA17FCA1AC8}"/>
              </a:ext>
            </a:extLst>
          </p:cNvPr>
          <p:cNvCxnSpPr>
            <a:cxnSpLocks/>
          </p:cNvCxnSpPr>
          <p:nvPr/>
        </p:nvCxnSpPr>
        <p:spPr>
          <a:xfrm flipV="1">
            <a:off x="3771138" y="4014505"/>
            <a:ext cx="0" cy="399556"/>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7FF4D8A-001A-4EDF-9EBF-3853DDDF9503}"/>
              </a:ext>
            </a:extLst>
          </p:cNvPr>
          <p:cNvSpPr txBox="1"/>
          <p:nvPr/>
        </p:nvSpPr>
        <p:spPr>
          <a:xfrm>
            <a:off x="3217501" y="4396715"/>
            <a:ext cx="1249060" cy="646331"/>
          </a:xfrm>
          <a:prstGeom prst="rect">
            <a:avLst/>
          </a:prstGeom>
          <a:noFill/>
        </p:spPr>
        <p:txBody>
          <a:bodyPr wrap="none" rtlCol="0">
            <a:spAutoFit/>
          </a:bodyPr>
          <a:lstStyle/>
          <a:p>
            <a:r>
              <a:rPr lang="en-US" dirty="0">
                <a:solidFill>
                  <a:schemeClr val="tx1">
                    <a:alpha val="50000"/>
                  </a:schemeClr>
                </a:solidFill>
              </a:rPr>
              <a:t>LASER </a:t>
            </a:r>
          </a:p>
          <a:p>
            <a:r>
              <a:rPr lang="en-US" dirty="0">
                <a:solidFill>
                  <a:schemeClr val="tx1">
                    <a:alpha val="50000"/>
                  </a:schemeClr>
                </a:solidFill>
              </a:rPr>
              <a:t>completed</a:t>
            </a:r>
          </a:p>
        </p:txBody>
      </p:sp>
      <p:cxnSp>
        <p:nvCxnSpPr>
          <p:cNvPr id="42" name="Straight Connector 41">
            <a:extLst>
              <a:ext uri="{FF2B5EF4-FFF2-40B4-BE49-F238E27FC236}">
                <a16:creationId xmlns:a16="http://schemas.microsoft.com/office/drawing/2014/main" id="{B8504824-49EB-4ED8-9DB8-36ABBBD53E68}"/>
              </a:ext>
            </a:extLst>
          </p:cNvPr>
          <p:cNvCxnSpPr>
            <a:cxnSpLocks/>
          </p:cNvCxnSpPr>
          <p:nvPr/>
        </p:nvCxnSpPr>
        <p:spPr>
          <a:xfrm flipV="1">
            <a:off x="4236720"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34ACE2F-5A53-4267-86BE-0B79BF26224B}"/>
              </a:ext>
            </a:extLst>
          </p:cNvPr>
          <p:cNvSpPr txBox="1"/>
          <p:nvPr/>
        </p:nvSpPr>
        <p:spPr>
          <a:xfrm>
            <a:off x="3605778" y="5004647"/>
            <a:ext cx="1261884" cy="369332"/>
          </a:xfrm>
          <a:prstGeom prst="rect">
            <a:avLst/>
          </a:prstGeom>
          <a:noFill/>
        </p:spPr>
        <p:txBody>
          <a:bodyPr wrap="none" rtlCol="0">
            <a:spAutoFit/>
          </a:bodyPr>
          <a:lstStyle/>
          <a:p>
            <a:r>
              <a:rPr lang="en-US" dirty="0">
                <a:solidFill>
                  <a:schemeClr val="tx1">
                    <a:alpha val="50000"/>
                  </a:schemeClr>
                </a:solidFill>
              </a:rPr>
              <a:t>IFDM2022</a:t>
            </a:r>
          </a:p>
        </p:txBody>
      </p:sp>
      <p:cxnSp>
        <p:nvCxnSpPr>
          <p:cNvPr id="44" name="Straight Connector 43">
            <a:extLst>
              <a:ext uri="{FF2B5EF4-FFF2-40B4-BE49-F238E27FC236}">
                <a16:creationId xmlns:a16="http://schemas.microsoft.com/office/drawing/2014/main" id="{E8135D90-ED9B-430D-B078-0D4A43CCCC69}"/>
              </a:ext>
            </a:extLst>
          </p:cNvPr>
          <p:cNvCxnSpPr>
            <a:cxnSpLocks/>
          </p:cNvCxnSpPr>
          <p:nvPr/>
        </p:nvCxnSpPr>
        <p:spPr>
          <a:xfrm flipV="1">
            <a:off x="3884816" y="2022034"/>
            <a:ext cx="0" cy="1992472"/>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E2C008E-66AD-44CD-AF1D-64105360EE4B}"/>
              </a:ext>
            </a:extLst>
          </p:cNvPr>
          <p:cNvSpPr txBox="1"/>
          <p:nvPr/>
        </p:nvSpPr>
        <p:spPr>
          <a:xfrm>
            <a:off x="3223571" y="1375703"/>
            <a:ext cx="1505540" cy="646331"/>
          </a:xfrm>
          <a:prstGeom prst="rect">
            <a:avLst/>
          </a:prstGeom>
          <a:noFill/>
        </p:spPr>
        <p:txBody>
          <a:bodyPr wrap="none" rtlCol="0">
            <a:spAutoFit/>
          </a:bodyPr>
          <a:lstStyle/>
          <a:p>
            <a:r>
              <a:rPr lang="en-US" dirty="0">
                <a:solidFill>
                  <a:schemeClr val="tx1">
                    <a:alpha val="50000"/>
                  </a:schemeClr>
                </a:solidFill>
              </a:rPr>
              <a:t>NCN </a:t>
            </a:r>
          </a:p>
          <a:p>
            <a:r>
              <a:rPr lang="en-US" dirty="0">
                <a:solidFill>
                  <a:schemeClr val="tx1">
                    <a:alpha val="50000"/>
                  </a:schemeClr>
                </a:solidFill>
              </a:rPr>
              <a:t>w/ ITRF2020</a:t>
            </a:r>
          </a:p>
        </p:txBody>
      </p:sp>
      <p:cxnSp>
        <p:nvCxnSpPr>
          <p:cNvPr id="46" name="Straight Connector 45">
            <a:extLst>
              <a:ext uri="{FF2B5EF4-FFF2-40B4-BE49-F238E27FC236}">
                <a16:creationId xmlns:a16="http://schemas.microsoft.com/office/drawing/2014/main" id="{C1FCC18F-3B7C-433E-B553-2510EE06A553}"/>
              </a:ext>
            </a:extLst>
          </p:cNvPr>
          <p:cNvCxnSpPr>
            <a:cxnSpLocks/>
          </p:cNvCxnSpPr>
          <p:nvPr/>
        </p:nvCxnSpPr>
        <p:spPr>
          <a:xfrm flipV="1">
            <a:off x="6933097"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BF2CDBB-F35F-491F-A1D0-0214F2EE7995}"/>
              </a:ext>
            </a:extLst>
          </p:cNvPr>
          <p:cNvSpPr txBox="1"/>
          <p:nvPr/>
        </p:nvSpPr>
        <p:spPr>
          <a:xfrm>
            <a:off x="6353451" y="2120909"/>
            <a:ext cx="1159292" cy="369332"/>
          </a:xfrm>
          <a:prstGeom prst="rect">
            <a:avLst/>
          </a:prstGeom>
          <a:noFill/>
        </p:spPr>
        <p:txBody>
          <a:bodyPr wrap="none" rtlCol="0">
            <a:spAutoFit/>
          </a:bodyPr>
          <a:lstStyle/>
          <a:p>
            <a:r>
              <a:rPr lang="en-US" dirty="0">
                <a:solidFill>
                  <a:schemeClr val="tx1">
                    <a:alpha val="50000"/>
                  </a:schemeClr>
                </a:solidFill>
              </a:rPr>
              <a:t>EPP2022</a:t>
            </a:r>
          </a:p>
        </p:txBody>
      </p:sp>
      <p:cxnSp>
        <p:nvCxnSpPr>
          <p:cNvPr id="48" name="Straight Connector 47">
            <a:extLst>
              <a:ext uri="{FF2B5EF4-FFF2-40B4-BE49-F238E27FC236}">
                <a16:creationId xmlns:a16="http://schemas.microsoft.com/office/drawing/2014/main" id="{52159518-F4DC-4405-92C7-56AE027F8B34}"/>
              </a:ext>
            </a:extLst>
          </p:cNvPr>
          <p:cNvCxnSpPr>
            <a:cxnSpLocks/>
          </p:cNvCxnSpPr>
          <p:nvPr/>
        </p:nvCxnSpPr>
        <p:spPr>
          <a:xfrm flipV="1">
            <a:off x="1895756" y="3339757"/>
            <a:ext cx="0" cy="65921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2CF17878-4E10-450F-9637-33471BD81F18}"/>
              </a:ext>
            </a:extLst>
          </p:cNvPr>
          <p:cNvSpPr txBox="1"/>
          <p:nvPr/>
        </p:nvSpPr>
        <p:spPr>
          <a:xfrm>
            <a:off x="1250802" y="2970425"/>
            <a:ext cx="1326004" cy="369332"/>
          </a:xfrm>
          <a:prstGeom prst="rect">
            <a:avLst/>
          </a:prstGeom>
          <a:noFill/>
        </p:spPr>
        <p:txBody>
          <a:bodyPr wrap="none" rtlCol="0">
            <a:spAutoFit/>
          </a:bodyPr>
          <a:lstStyle/>
          <a:p>
            <a:r>
              <a:rPr lang="en-US" dirty="0">
                <a:solidFill>
                  <a:schemeClr val="tx1">
                    <a:alpha val="50000"/>
                  </a:schemeClr>
                </a:solidFill>
              </a:rPr>
              <a:t>SPCS2022</a:t>
            </a:r>
          </a:p>
        </p:txBody>
      </p:sp>
      <p:cxnSp>
        <p:nvCxnSpPr>
          <p:cNvPr id="50" name="Straight Connector 49">
            <a:extLst>
              <a:ext uri="{FF2B5EF4-FFF2-40B4-BE49-F238E27FC236}">
                <a16:creationId xmlns:a16="http://schemas.microsoft.com/office/drawing/2014/main" id="{0E3DEFF3-9568-488F-8A8F-CCF317D643FE}"/>
              </a:ext>
            </a:extLst>
          </p:cNvPr>
          <p:cNvCxnSpPr>
            <a:cxnSpLocks/>
          </p:cNvCxnSpPr>
          <p:nvPr/>
        </p:nvCxnSpPr>
        <p:spPr>
          <a:xfrm flipV="1">
            <a:off x="950450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4DD8EEB-8AE5-4D72-8F8C-6FE825BD88AB}"/>
              </a:ext>
            </a:extLst>
          </p:cNvPr>
          <p:cNvSpPr txBox="1"/>
          <p:nvPr/>
        </p:nvSpPr>
        <p:spPr>
          <a:xfrm>
            <a:off x="8700434" y="2153881"/>
            <a:ext cx="1608133" cy="369332"/>
          </a:xfrm>
          <a:prstGeom prst="rect">
            <a:avLst/>
          </a:prstGeom>
          <a:noFill/>
        </p:spPr>
        <p:txBody>
          <a:bodyPr wrap="none" rtlCol="0">
            <a:spAutoFit/>
          </a:bodyPr>
          <a:lstStyle/>
          <a:p>
            <a:r>
              <a:rPr lang="en-US" dirty="0">
                <a:solidFill>
                  <a:schemeClr val="tx1">
                    <a:alpha val="50000"/>
                  </a:schemeClr>
                </a:solidFill>
              </a:rPr>
              <a:t>DEFLEC2022</a:t>
            </a:r>
          </a:p>
        </p:txBody>
      </p:sp>
      <p:cxnSp>
        <p:nvCxnSpPr>
          <p:cNvPr id="52" name="Straight Connector 51">
            <a:extLst>
              <a:ext uri="{FF2B5EF4-FFF2-40B4-BE49-F238E27FC236}">
                <a16:creationId xmlns:a16="http://schemas.microsoft.com/office/drawing/2014/main" id="{0D628F36-2EFC-4900-BDDB-726D146C09C4}"/>
              </a:ext>
            </a:extLst>
          </p:cNvPr>
          <p:cNvCxnSpPr>
            <a:cxnSpLocks/>
          </p:cNvCxnSpPr>
          <p:nvPr/>
        </p:nvCxnSpPr>
        <p:spPr>
          <a:xfrm flipV="1">
            <a:off x="9243753" y="4043560"/>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FACF527E-44CC-4975-AAB3-B6621093FFF4}"/>
              </a:ext>
            </a:extLst>
          </p:cNvPr>
          <p:cNvSpPr txBox="1"/>
          <p:nvPr/>
        </p:nvSpPr>
        <p:spPr>
          <a:xfrm>
            <a:off x="8523043" y="5000291"/>
            <a:ext cx="1441420" cy="369332"/>
          </a:xfrm>
          <a:prstGeom prst="rect">
            <a:avLst/>
          </a:prstGeom>
          <a:noFill/>
        </p:spPr>
        <p:txBody>
          <a:bodyPr wrap="none" rtlCol="0">
            <a:spAutoFit/>
          </a:bodyPr>
          <a:lstStyle/>
          <a:p>
            <a:r>
              <a:rPr lang="en-US" dirty="0">
                <a:solidFill>
                  <a:schemeClr val="tx1">
                    <a:alpha val="50000"/>
                  </a:schemeClr>
                </a:solidFill>
              </a:rPr>
              <a:t>GEOID2022</a:t>
            </a:r>
          </a:p>
        </p:txBody>
      </p:sp>
      <p:sp>
        <p:nvSpPr>
          <p:cNvPr id="54" name="TextBox 53">
            <a:extLst>
              <a:ext uri="{FF2B5EF4-FFF2-40B4-BE49-F238E27FC236}">
                <a16:creationId xmlns:a16="http://schemas.microsoft.com/office/drawing/2014/main" id="{1786E411-8BFB-47C4-B1BF-884921866029}"/>
              </a:ext>
            </a:extLst>
          </p:cNvPr>
          <p:cNvSpPr txBox="1"/>
          <p:nvPr/>
        </p:nvSpPr>
        <p:spPr>
          <a:xfrm>
            <a:off x="1635418" y="2247455"/>
            <a:ext cx="2249398" cy="369332"/>
          </a:xfrm>
          <a:prstGeom prst="rect">
            <a:avLst/>
          </a:prstGeom>
          <a:noFill/>
        </p:spPr>
        <p:txBody>
          <a:bodyPr wrap="none" rtlCol="0">
            <a:spAutoFit/>
          </a:bodyPr>
          <a:lstStyle/>
          <a:p>
            <a:r>
              <a:rPr lang="en-US" dirty="0">
                <a:solidFill>
                  <a:schemeClr val="tx1">
                    <a:alpha val="50000"/>
                  </a:schemeClr>
                </a:solidFill>
              </a:rPr>
              <a:t>DEFLEC2022 Alpha</a:t>
            </a:r>
          </a:p>
        </p:txBody>
      </p:sp>
      <p:cxnSp>
        <p:nvCxnSpPr>
          <p:cNvPr id="55" name="Straight Connector 54">
            <a:extLst>
              <a:ext uri="{FF2B5EF4-FFF2-40B4-BE49-F238E27FC236}">
                <a16:creationId xmlns:a16="http://schemas.microsoft.com/office/drawing/2014/main" id="{696BA634-C15F-45F3-B263-D675F1363F05}"/>
              </a:ext>
            </a:extLst>
          </p:cNvPr>
          <p:cNvCxnSpPr>
            <a:cxnSpLocks/>
          </p:cNvCxnSpPr>
          <p:nvPr/>
        </p:nvCxnSpPr>
        <p:spPr>
          <a:xfrm flipV="1">
            <a:off x="364427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EA37A0E-C38F-4C18-AE9C-BC34A151BA8D}"/>
              </a:ext>
            </a:extLst>
          </p:cNvPr>
          <p:cNvCxnSpPr>
            <a:cxnSpLocks/>
          </p:cNvCxnSpPr>
          <p:nvPr/>
        </p:nvCxnSpPr>
        <p:spPr>
          <a:xfrm flipV="1">
            <a:off x="8026400" y="3190934"/>
            <a:ext cx="0" cy="787728"/>
          </a:xfrm>
          <a:prstGeom prst="line">
            <a:avLst/>
          </a:prstGeom>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7BD1D18-3430-45B8-8737-1945D4530A54}"/>
              </a:ext>
            </a:extLst>
          </p:cNvPr>
          <p:cNvSpPr txBox="1"/>
          <p:nvPr/>
        </p:nvSpPr>
        <p:spPr>
          <a:xfrm>
            <a:off x="7419048" y="2544603"/>
            <a:ext cx="1373047" cy="646331"/>
          </a:xfrm>
          <a:prstGeom prst="rect">
            <a:avLst/>
          </a:prstGeom>
          <a:noFill/>
        </p:spPr>
        <p:txBody>
          <a:bodyPr wrap="square" rtlCol="0">
            <a:spAutoFit/>
          </a:bodyPr>
          <a:lstStyle/>
          <a:p>
            <a:r>
              <a:rPr lang="en-US" dirty="0"/>
              <a:t>Geometric RECs</a:t>
            </a:r>
          </a:p>
        </p:txBody>
      </p:sp>
      <p:cxnSp>
        <p:nvCxnSpPr>
          <p:cNvPr id="58" name="Straight Connector 57">
            <a:extLst>
              <a:ext uri="{FF2B5EF4-FFF2-40B4-BE49-F238E27FC236}">
                <a16:creationId xmlns:a16="http://schemas.microsoft.com/office/drawing/2014/main" id="{A7494FA1-FEC9-49BC-A38D-3FA2AD7648A4}"/>
              </a:ext>
            </a:extLst>
          </p:cNvPr>
          <p:cNvCxnSpPr>
            <a:cxnSpLocks/>
          </p:cNvCxnSpPr>
          <p:nvPr/>
        </p:nvCxnSpPr>
        <p:spPr>
          <a:xfrm flipV="1">
            <a:off x="10464800" y="4052155"/>
            <a:ext cx="0" cy="361906"/>
          </a:xfrm>
          <a:prstGeom prst="line">
            <a:avLst/>
          </a:prstGeom>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27463F9-FF03-4234-9BBE-E8456A6D2999}"/>
              </a:ext>
            </a:extLst>
          </p:cNvPr>
          <p:cNvSpPr txBox="1"/>
          <p:nvPr/>
        </p:nvSpPr>
        <p:spPr>
          <a:xfrm>
            <a:off x="9684909" y="4329704"/>
            <a:ext cx="1441420" cy="646331"/>
          </a:xfrm>
          <a:prstGeom prst="rect">
            <a:avLst/>
          </a:prstGeom>
          <a:noFill/>
        </p:spPr>
        <p:txBody>
          <a:bodyPr wrap="square" rtlCol="0">
            <a:spAutoFit/>
          </a:bodyPr>
          <a:lstStyle/>
          <a:p>
            <a:r>
              <a:rPr lang="en-US" dirty="0"/>
              <a:t>Orthometric RECs</a:t>
            </a:r>
          </a:p>
        </p:txBody>
      </p:sp>
      <p:cxnSp>
        <p:nvCxnSpPr>
          <p:cNvPr id="60" name="Straight Connector 59">
            <a:extLst>
              <a:ext uri="{FF2B5EF4-FFF2-40B4-BE49-F238E27FC236}">
                <a16:creationId xmlns:a16="http://schemas.microsoft.com/office/drawing/2014/main" id="{09B55160-049B-4540-B214-3B0A650832C7}"/>
              </a:ext>
            </a:extLst>
          </p:cNvPr>
          <p:cNvCxnSpPr>
            <a:cxnSpLocks/>
          </p:cNvCxnSpPr>
          <p:nvPr/>
        </p:nvCxnSpPr>
        <p:spPr>
          <a:xfrm flipV="1">
            <a:off x="9021159" y="3599629"/>
            <a:ext cx="0" cy="361906"/>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1069C41D-0AFC-40E6-B0F6-8C57E190F9E4}"/>
              </a:ext>
            </a:extLst>
          </p:cNvPr>
          <p:cNvSpPr txBox="1"/>
          <p:nvPr/>
        </p:nvSpPr>
        <p:spPr>
          <a:xfrm>
            <a:off x="8357408" y="3262558"/>
            <a:ext cx="1327501" cy="369332"/>
          </a:xfrm>
          <a:prstGeom prst="rect">
            <a:avLst/>
          </a:prstGeom>
          <a:noFill/>
        </p:spPr>
        <p:txBody>
          <a:bodyPr wrap="square" rtlCol="0">
            <a:spAutoFit/>
          </a:bodyPr>
          <a:lstStyle/>
          <a:p>
            <a:r>
              <a:rPr lang="en-US" dirty="0"/>
              <a:t>NADCON</a:t>
            </a:r>
          </a:p>
        </p:txBody>
      </p:sp>
      <p:cxnSp>
        <p:nvCxnSpPr>
          <p:cNvPr id="62" name="Straight Connector 61">
            <a:extLst>
              <a:ext uri="{FF2B5EF4-FFF2-40B4-BE49-F238E27FC236}">
                <a16:creationId xmlns:a16="http://schemas.microsoft.com/office/drawing/2014/main" id="{16599F48-465B-414C-93BD-9E97E1C2641E}"/>
              </a:ext>
            </a:extLst>
          </p:cNvPr>
          <p:cNvCxnSpPr>
            <a:cxnSpLocks/>
          </p:cNvCxnSpPr>
          <p:nvPr/>
        </p:nvCxnSpPr>
        <p:spPr>
          <a:xfrm flipV="1">
            <a:off x="10906864" y="3607051"/>
            <a:ext cx="0" cy="361906"/>
          </a:xfrm>
          <a:prstGeom prst="line">
            <a:avLst/>
          </a:prstGeom>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A399A358-37DD-4413-9649-7171F03BB56F}"/>
              </a:ext>
            </a:extLst>
          </p:cNvPr>
          <p:cNvSpPr txBox="1"/>
          <p:nvPr/>
        </p:nvSpPr>
        <p:spPr>
          <a:xfrm>
            <a:off x="10243113" y="3269980"/>
            <a:ext cx="1327501" cy="369332"/>
          </a:xfrm>
          <a:prstGeom prst="rect">
            <a:avLst/>
          </a:prstGeom>
          <a:noFill/>
        </p:spPr>
        <p:txBody>
          <a:bodyPr wrap="square" rtlCol="0">
            <a:spAutoFit/>
          </a:bodyPr>
          <a:lstStyle/>
          <a:p>
            <a:r>
              <a:rPr lang="en-US" dirty="0"/>
              <a:t>VERTCON</a:t>
            </a:r>
          </a:p>
        </p:txBody>
      </p:sp>
    </p:spTree>
    <p:extLst>
      <p:ext uri="{BB962C8B-B14F-4D97-AF65-F5344CB8AC3E}">
        <p14:creationId xmlns:p14="http://schemas.microsoft.com/office/powerpoint/2010/main" val="2863069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9BFD-7317-4117-AFBE-551773F95BA4}"/>
              </a:ext>
            </a:extLst>
          </p:cNvPr>
          <p:cNvSpPr>
            <a:spLocks noGrp="1"/>
          </p:cNvSpPr>
          <p:nvPr>
            <p:ph type="title"/>
          </p:nvPr>
        </p:nvSpPr>
        <p:spPr/>
        <p:txBody>
          <a:bodyPr/>
          <a:lstStyle/>
          <a:p>
            <a:r>
              <a:rPr lang="en-US" dirty="0"/>
              <a:t>EPP2022 (alpha)</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D88B79DD-5F74-45CF-9A79-F697CB9E0584}"/>
                  </a:ext>
                </a:extLst>
              </p:cNvPr>
              <p:cNvGraphicFramePr>
                <a:graphicFrameLocks noGrp="1"/>
              </p:cNvGraphicFramePr>
              <p:nvPr>
                <p:ph idx="1"/>
              </p:nvPr>
            </p:nvGraphicFramePr>
            <p:xfrm>
              <a:off x="1" y="1728020"/>
              <a:ext cx="12192000" cy="29598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315008581"/>
                        </a:ext>
                      </a:extLst>
                    </a:gridCol>
                    <a:gridCol w="2438400">
                      <a:extLst>
                        <a:ext uri="{9D8B030D-6E8A-4147-A177-3AD203B41FA5}">
                          <a16:colId xmlns:a16="http://schemas.microsoft.com/office/drawing/2014/main" val="2171302549"/>
                        </a:ext>
                      </a:extLst>
                    </a:gridCol>
                    <a:gridCol w="2438400">
                      <a:extLst>
                        <a:ext uri="{9D8B030D-6E8A-4147-A177-3AD203B41FA5}">
                          <a16:colId xmlns:a16="http://schemas.microsoft.com/office/drawing/2014/main" val="432113964"/>
                        </a:ext>
                      </a:extLst>
                    </a:gridCol>
                    <a:gridCol w="2438400">
                      <a:extLst>
                        <a:ext uri="{9D8B030D-6E8A-4147-A177-3AD203B41FA5}">
                          <a16:colId xmlns:a16="http://schemas.microsoft.com/office/drawing/2014/main" val="1401708009"/>
                        </a:ext>
                      </a:extLst>
                    </a:gridCol>
                    <a:gridCol w="2438400">
                      <a:extLst>
                        <a:ext uri="{9D8B030D-6E8A-4147-A177-3AD203B41FA5}">
                          <a16:colId xmlns:a16="http://schemas.microsoft.com/office/drawing/2014/main" val="3559452208"/>
                        </a:ext>
                      </a:extLst>
                    </a:gridCol>
                  </a:tblGrid>
                  <a:tr h="370840">
                    <a:tc>
                      <a:txBody>
                        <a:bodyPr/>
                        <a:lstStyle/>
                        <a:p>
                          <a:endParaRPr lang="en-US" sz="3200" dirty="0"/>
                        </a:p>
                      </a:txBody>
                      <a:tcPr/>
                    </a:tc>
                    <a:tc>
                      <a:txBody>
                        <a:bodyPr/>
                        <a:lstStyle/>
                        <a:p>
                          <a:pPr algn="ctr"/>
                          <a:r>
                            <a:rPr lang="en-US" sz="3200" dirty="0"/>
                            <a:t>NATRF2022</a:t>
                          </a:r>
                        </a:p>
                      </a:txBody>
                      <a:tcPr/>
                    </a:tc>
                    <a:tc>
                      <a:txBody>
                        <a:bodyPr/>
                        <a:lstStyle/>
                        <a:p>
                          <a:pPr algn="ctr"/>
                          <a:r>
                            <a:rPr lang="en-US" sz="3200" dirty="0"/>
                            <a:t>PATRF2022</a:t>
                          </a:r>
                        </a:p>
                      </a:txBody>
                      <a:tcPr/>
                    </a:tc>
                    <a:tc>
                      <a:txBody>
                        <a:bodyPr/>
                        <a:lstStyle/>
                        <a:p>
                          <a:pPr algn="ctr"/>
                          <a:r>
                            <a:rPr lang="en-US" sz="3200" dirty="0"/>
                            <a:t>CATRF2022</a:t>
                          </a:r>
                        </a:p>
                      </a:txBody>
                      <a:tcPr/>
                    </a:tc>
                    <a:tc>
                      <a:txBody>
                        <a:bodyPr/>
                        <a:lstStyle/>
                        <a:p>
                          <a:pPr algn="ctr"/>
                          <a:r>
                            <a:rPr lang="en-US" sz="3200" dirty="0"/>
                            <a:t>MATRF2022</a:t>
                          </a:r>
                        </a:p>
                      </a:txBody>
                      <a:tcPr/>
                    </a:tc>
                    <a:extLst>
                      <a:ext uri="{0D108BD9-81ED-4DB2-BD59-A6C34878D82A}">
                        <a16:rowId xmlns:a16="http://schemas.microsoft.com/office/drawing/2014/main" val="129561639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3200" i="1" kern="1200" smtClean="0">
                                        <a:solidFill>
                                          <a:schemeClr val="dk1"/>
                                        </a:solidFill>
                                        <a:effectLst/>
                                        <a:latin typeface="Cambria Math" panose="02040503050406030204" pitchFamily="18" charset="0"/>
                                        <a:ea typeface="+mn-ea"/>
                                        <a:cs typeface="+mn-cs"/>
                                      </a:rPr>
                                    </m:ctrlPr>
                                  </m:sSubPr>
                                  <m:e>
                                    <m:acc>
                                      <m:accPr>
                                        <m:chr m:val="̇"/>
                                        <m:ctrlPr>
                                          <a:rPr lang="en-US" sz="3200" i="1" kern="1200">
                                            <a:solidFill>
                                              <a:schemeClr val="dk1"/>
                                            </a:solidFill>
                                            <a:effectLst/>
                                            <a:latin typeface="Cambria Math" panose="02040503050406030204" pitchFamily="18" charset="0"/>
                                            <a:ea typeface="+mn-ea"/>
                                            <a:cs typeface="+mn-cs"/>
                                          </a:rPr>
                                        </m:ctrlPr>
                                      </m:accPr>
                                      <m:e>
                                        <m:r>
                                          <a:rPr lang="en-US" sz="3200" i="1" kern="1200">
                                            <a:solidFill>
                                              <a:schemeClr val="dk1"/>
                                            </a:solidFill>
                                            <a:effectLst/>
                                            <a:latin typeface="Cambria Math" panose="02040503050406030204" pitchFamily="18" charset="0"/>
                                            <a:ea typeface="+mn-ea"/>
                                            <a:cs typeface="+mn-cs"/>
                                          </a:rPr>
                                          <m:t>𝜀</m:t>
                                        </m:r>
                                      </m:e>
                                    </m:acc>
                                  </m:e>
                                  <m:sub>
                                    <m:r>
                                      <a:rPr lang="en-US" sz="3200" b="0" i="1" kern="1200" smtClean="0">
                                        <a:solidFill>
                                          <a:schemeClr val="dk1"/>
                                        </a:solidFill>
                                        <a:effectLst/>
                                        <a:latin typeface="Cambria Math" panose="02040503050406030204" pitchFamily="18" charset="0"/>
                                        <a:ea typeface="+mn-ea"/>
                                        <a:cs typeface="+mn-cs"/>
                                      </a:rPr>
                                      <m:t>𝑋</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𝐼</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𝑁</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𝑃</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𝐶</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𝑀</m:t>
                                    </m:r>
                                  </m:sub>
                                </m:sSub>
                              </m:oMath>
                            </m:oMathPara>
                          </a14:m>
                          <a:endParaRPr lang="en-US" sz="3200" dirty="0"/>
                        </a:p>
                      </a:txBody>
                      <a:tcPr/>
                    </a:tc>
                    <a:tc>
                      <a:txBody>
                        <a:bodyPr/>
                        <a:lstStyle/>
                        <a:p>
                          <a:pPr algn="ctr"/>
                          <a:r>
                            <a:rPr lang="en-US" sz="3200" dirty="0"/>
                            <a:t>0.051</a:t>
                          </a:r>
                        </a:p>
                      </a:txBody>
                      <a:tcPr/>
                    </a:tc>
                    <a:tc>
                      <a:txBody>
                        <a:bodyPr/>
                        <a:lstStyle/>
                        <a:p>
                          <a:pPr algn="ctr"/>
                          <a:r>
                            <a:rPr lang="en-US" sz="3200" dirty="0"/>
                            <a:t>-0.409</a:t>
                          </a:r>
                        </a:p>
                      </a:txBody>
                      <a:tcPr/>
                    </a:tc>
                    <a:tc>
                      <a:txBody>
                        <a:bodyPr/>
                        <a:lstStyle/>
                        <a:p>
                          <a:pPr algn="ctr"/>
                          <a:r>
                            <a:rPr lang="en-US" sz="3200" dirty="0"/>
                            <a:t>-0.189</a:t>
                          </a:r>
                        </a:p>
                      </a:txBody>
                      <a:tcPr/>
                    </a:tc>
                    <a:tc>
                      <a:txBody>
                        <a:bodyPr/>
                        <a:lstStyle/>
                        <a:p>
                          <a:pPr algn="ctr"/>
                          <a:r>
                            <a:rPr lang="en-US" sz="3200" dirty="0"/>
                            <a:t>-8.089</a:t>
                          </a:r>
                        </a:p>
                      </a:txBody>
                      <a:tcPr/>
                    </a:tc>
                    <a:extLst>
                      <a:ext uri="{0D108BD9-81ED-4DB2-BD59-A6C34878D82A}">
                        <a16:rowId xmlns:a16="http://schemas.microsoft.com/office/drawing/2014/main" val="238151476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3200" i="1" kern="1200" smtClean="0">
                                        <a:solidFill>
                                          <a:schemeClr val="dk1"/>
                                        </a:solidFill>
                                        <a:effectLst/>
                                        <a:latin typeface="Cambria Math" panose="02040503050406030204" pitchFamily="18" charset="0"/>
                                        <a:ea typeface="+mn-ea"/>
                                        <a:cs typeface="+mn-cs"/>
                                      </a:rPr>
                                    </m:ctrlPr>
                                  </m:sSubPr>
                                  <m:e>
                                    <m:acc>
                                      <m:accPr>
                                        <m:chr m:val="̇"/>
                                        <m:ctrlPr>
                                          <a:rPr lang="en-US" sz="3200" i="1" kern="1200">
                                            <a:solidFill>
                                              <a:schemeClr val="dk1"/>
                                            </a:solidFill>
                                            <a:effectLst/>
                                            <a:latin typeface="Cambria Math" panose="02040503050406030204" pitchFamily="18" charset="0"/>
                                            <a:ea typeface="+mn-ea"/>
                                            <a:cs typeface="+mn-cs"/>
                                          </a:rPr>
                                        </m:ctrlPr>
                                      </m:accPr>
                                      <m:e>
                                        <m:r>
                                          <a:rPr lang="en-US" sz="3200" i="1" kern="1200">
                                            <a:solidFill>
                                              <a:schemeClr val="dk1"/>
                                            </a:solidFill>
                                            <a:effectLst/>
                                            <a:latin typeface="Cambria Math" panose="02040503050406030204" pitchFamily="18" charset="0"/>
                                            <a:ea typeface="+mn-ea"/>
                                            <a:cs typeface="+mn-cs"/>
                                          </a:rPr>
                                          <m:t>𝜀</m:t>
                                        </m:r>
                                      </m:e>
                                    </m:acc>
                                  </m:e>
                                  <m:sub>
                                    <m:r>
                                      <a:rPr lang="en-US" sz="3200" b="0" i="1" kern="1200" smtClean="0">
                                        <a:solidFill>
                                          <a:schemeClr val="dk1"/>
                                        </a:solidFill>
                                        <a:effectLst/>
                                        <a:latin typeface="Cambria Math" panose="02040503050406030204" pitchFamily="18" charset="0"/>
                                        <a:ea typeface="+mn-ea"/>
                                        <a:cs typeface="+mn-cs"/>
                                      </a:rPr>
                                      <m:t>𝑌</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𝐼</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𝑁</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𝑃</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𝐶</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𝑀</m:t>
                                    </m:r>
                                  </m:sub>
                                </m:sSub>
                              </m:oMath>
                            </m:oMathPara>
                          </a14:m>
                          <a:endParaRPr lang="en-US" sz="3200" dirty="0"/>
                        </a:p>
                      </a:txBody>
                      <a:tcPr/>
                    </a:tc>
                    <a:tc>
                      <a:txBody>
                        <a:bodyPr/>
                        <a:lstStyle/>
                        <a:p>
                          <a:pPr algn="ctr"/>
                          <a:r>
                            <a:rPr lang="en-US" sz="3200" dirty="0"/>
                            <a:t>-0.736</a:t>
                          </a:r>
                        </a:p>
                      </a:txBody>
                      <a:tcPr/>
                    </a:tc>
                    <a:tc>
                      <a:txBody>
                        <a:bodyPr/>
                        <a:lstStyle/>
                        <a:p>
                          <a:pPr algn="ctr"/>
                          <a:r>
                            <a:rPr lang="en-US" sz="3200" dirty="0"/>
                            <a:t>1.047</a:t>
                          </a:r>
                        </a:p>
                      </a:txBody>
                      <a:tcPr/>
                    </a:tc>
                    <a:tc>
                      <a:txBody>
                        <a:bodyPr/>
                        <a:lstStyle/>
                        <a:p>
                          <a:pPr algn="ctr"/>
                          <a:r>
                            <a:rPr lang="en-US" sz="3200" dirty="0"/>
                            <a:t>-4.722</a:t>
                          </a:r>
                        </a:p>
                      </a:txBody>
                      <a:tcPr/>
                    </a:tc>
                    <a:tc>
                      <a:txBody>
                        <a:bodyPr/>
                        <a:lstStyle/>
                        <a:p>
                          <a:pPr algn="ctr"/>
                          <a:r>
                            <a:rPr lang="en-US" sz="3200" dirty="0"/>
                            <a:t>5.937</a:t>
                          </a:r>
                        </a:p>
                      </a:txBody>
                      <a:tcPr/>
                    </a:tc>
                    <a:extLst>
                      <a:ext uri="{0D108BD9-81ED-4DB2-BD59-A6C34878D82A}">
                        <a16:rowId xmlns:a16="http://schemas.microsoft.com/office/drawing/2014/main" val="2916322045"/>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3200" i="1" kern="1200" smtClean="0">
                                        <a:solidFill>
                                          <a:schemeClr val="dk1"/>
                                        </a:solidFill>
                                        <a:effectLst/>
                                        <a:latin typeface="Cambria Math" panose="02040503050406030204" pitchFamily="18" charset="0"/>
                                        <a:ea typeface="+mn-ea"/>
                                        <a:cs typeface="+mn-cs"/>
                                      </a:rPr>
                                    </m:ctrlPr>
                                  </m:sSubPr>
                                  <m:e>
                                    <m:acc>
                                      <m:accPr>
                                        <m:chr m:val="̇"/>
                                        <m:ctrlPr>
                                          <a:rPr lang="en-US" sz="3200" i="1" kern="1200">
                                            <a:solidFill>
                                              <a:schemeClr val="dk1"/>
                                            </a:solidFill>
                                            <a:effectLst/>
                                            <a:latin typeface="Cambria Math" panose="02040503050406030204" pitchFamily="18" charset="0"/>
                                            <a:ea typeface="+mn-ea"/>
                                            <a:cs typeface="+mn-cs"/>
                                          </a:rPr>
                                        </m:ctrlPr>
                                      </m:accPr>
                                      <m:e>
                                        <m:r>
                                          <a:rPr lang="en-US" sz="3200" i="1" kern="1200">
                                            <a:solidFill>
                                              <a:schemeClr val="dk1"/>
                                            </a:solidFill>
                                            <a:effectLst/>
                                            <a:latin typeface="Cambria Math" panose="02040503050406030204" pitchFamily="18" charset="0"/>
                                            <a:ea typeface="+mn-ea"/>
                                            <a:cs typeface="+mn-cs"/>
                                          </a:rPr>
                                          <m:t>𝜀</m:t>
                                        </m:r>
                                      </m:e>
                                    </m:acc>
                                  </m:e>
                                  <m:sub>
                                    <m:r>
                                      <a:rPr lang="en-US" sz="3200" b="0" i="1" kern="1200" smtClean="0">
                                        <a:solidFill>
                                          <a:schemeClr val="dk1"/>
                                        </a:solidFill>
                                        <a:effectLst/>
                                        <a:latin typeface="Cambria Math" panose="02040503050406030204" pitchFamily="18" charset="0"/>
                                        <a:ea typeface="+mn-ea"/>
                                        <a:cs typeface="+mn-cs"/>
                                      </a:rPr>
                                      <m:t>𝑍</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𝐼</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𝑁</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𝑃</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𝐶</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𝑀</m:t>
                                    </m:r>
                                  </m:sub>
                                </m:sSub>
                              </m:oMath>
                            </m:oMathPara>
                          </a14:m>
                          <a:endParaRPr lang="en-US" sz="3200" dirty="0"/>
                        </a:p>
                      </a:txBody>
                      <a:tcPr/>
                    </a:tc>
                    <a:tc>
                      <a:txBody>
                        <a:bodyPr/>
                        <a:lstStyle/>
                        <a:p>
                          <a:pPr algn="ctr"/>
                          <a:r>
                            <a:rPr lang="en-US" sz="3200" dirty="0"/>
                            <a:t>-0.024</a:t>
                          </a:r>
                        </a:p>
                      </a:txBody>
                      <a:tcPr/>
                    </a:tc>
                    <a:tc>
                      <a:txBody>
                        <a:bodyPr/>
                        <a:lstStyle/>
                        <a:p>
                          <a:pPr algn="ctr"/>
                          <a:r>
                            <a:rPr lang="en-US" sz="3200" dirty="0"/>
                            <a:t>-2.169</a:t>
                          </a:r>
                        </a:p>
                      </a:txBody>
                      <a:tcPr/>
                    </a:tc>
                    <a:tc>
                      <a:txBody>
                        <a:bodyPr/>
                        <a:lstStyle/>
                        <a:p>
                          <a:pPr algn="ctr"/>
                          <a:r>
                            <a:rPr lang="en-US" sz="3200" dirty="0"/>
                            <a:t>2.962</a:t>
                          </a:r>
                        </a:p>
                      </a:txBody>
                      <a:tcPr/>
                    </a:tc>
                    <a:tc>
                      <a:txBody>
                        <a:bodyPr/>
                        <a:lstStyle/>
                        <a:p>
                          <a:pPr algn="ctr"/>
                          <a:r>
                            <a:rPr lang="en-US" sz="3200" dirty="0"/>
                            <a:t>2.159</a:t>
                          </a:r>
                        </a:p>
                      </a:txBody>
                      <a:tcPr/>
                    </a:tc>
                    <a:extLst>
                      <a:ext uri="{0D108BD9-81ED-4DB2-BD59-A6C34878D82A}">
                        <a16:rowId xmlns:a16="http://schemas.microsoft.com/office/drawing/2014/main" val="2101292486"/>
                      </a:ext>
                    </a:extLst>
                  </a:tr>
                  <a:tr h="370840">
                    <a:tc>
                      <a:txBody>
                        <a:bodyPr/>
                        <a:lstStyle/>
                        <a:p>
                          <a:r>
                            <a:rPr lang="en-US" sz="3200" dirty="0"/>
                            <a:t>Total rotation</a:t>
                          </a:r>
                        </a:p>
                      </a:txBody>
                      <a:tcPr/>
                    </a:tc>
                    <a:tc>
                      <a:txBody>
                        <a:bodyPr/>
                        <a:lstStyle/>
                        <a:p>
                          <a:pPr algn="ctr"/>
                          <a:r>
                            <a:rPr lang="en-US" sz="3200" i="1" dirty="0"/>
                            <a:t>0.738 </a:t>
                          </a:r>
                        </a:p>
                      </a:txBody>
                      <a:tcPr/>
                    </a:tc>
                    <a:tc>
                      <a:txBody>
                        <a:bodyPr/>
                        <a:lstStyle/>
                        <a:p>
                          <a:pPr algn="ctr"/>
                          <a:r>
                            <a:rPr lang="en-US" sz="3200" i="1" dirty="0"/>
                            <a:t>2.443</a:t>
                          </a:r>
                        </a:p>
                      </a:txBody>
                      <a:tcPr/>
                    </a:tc>
                    <a:tc>
                      <a:txBody>
                        <a:bodyPr/>
                        <a:lstStyle/>
                        <a:p>
                          <a:pPr algn="ctr"/>
                          <a:r>
                            <a:rPr lang="en-US" sz="3200" i="1" dirty="0"/>
                            <a:t>5.577</a:t>
                          </a:r>
                        </a:p>
                      </a:txBody>
                      <a:tcPr/>
                    </a:tc>
                    <a:tc>
                      <a:txBody>
                        <a:bodyPr/>
                        <a:lstStyle/>
                        <a:p>
                          <a:pPr algn="ctr"/>
                          <a:r>
                            <a:rPr lang="en-US" sz="3200" i="1" dirty="0"/>
                            <a:t>10.264</a:t>
                          </a:r>
                        </a:p>
                      </a:txBody>
                      <a:tcPr/>
                    </a:tc>
                    <a:extLst>
                      <a:ext uri="{0D108BD9-81ED-4DB2-BD59-A6C34878D82A}">
                        <a16:rowId xmlns:a16="http://schemas.microsoft.com/office/drawing/2014/main" val="2332222221"/>
                      </a:ext>
                    </a:extLst>
                  </a:tr>
                </a:tbl>
              </a:graphicData>
            </a:graphic>
          </p:graphicFrame>
        </mc:Choice>
        <mc:Fallback xmlns="">
          <p:graphicFrame>
            <p:nvGraphicFramePr>
              <p:cNvPr id="7" name="Table 7">
                <a:extLst>
                  <a:ext uri="{FF2B5EF4-FFF2-40B4-BE49-F238E27FC236}">
                    <a16:creationId xmlns:a16="http://schemas.microsoft.com/office/drawing/2014/main" id="{D88B79DD-5F74-45CF-9A79-F697CB9E0584}"/>
                  </a:ext>
                </a:extLst>
              </p:cNvPr>
              <p:cNvGraphicFramePr>
                <a:graphicFrameLocks noGrp="1"/>
              </p:cNvGraphicFramePr>
              <p:nvPr>
                <p:ph idx="1"/>
                <p:extLst>
                  <p:ext uri="{D42A27DB-BD31-4B8C-83A1-F6EECF244321}">
                    <p14:modId xmlns:p14="http://schemas.microsoft.com/office/powerpoint/2010/main" val="1703965722"/>
                  </p:ext>
                </p:extLst>
              </p:nvPr>
            </p:nvGraphicFramePr>
            <p:xfrm>
              <a:off x="1" y="1728020"/>
              <a:ext cx="12192000" cy="29598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315008581"/>
                        </a:ext>
                      </a:extLst>
                    </a:gridCol>
                    <a:gridCol w="2438400">
                      <a:extLst>
                        <a:ext uri="{9D8B030D-6E8A-4147-A177-3AD203B41FA5}">
                          <a16:colId xmlns:a16="http://schemas.microsoft.com/office/drawing/2014/main" val="2171302549"/>
                        </a:ext>
                      </a:extLst>
                    </a:gridCol>
                    <a:gridCol w="2438400">
                      <a:extLst>
                        <a:ext uri="{9D8B030D-6E8A-4147-A177-3AD203B41FA5}">
                          <a16:colId xmlns:a16="http://schemas.microsoft.com/office/drawing/2014/main" val="432113964"/>
                        </a:ext>
                      </a:extLst>
                    </a:gridCol>
                    <a:gridCol w="2438400">
                      <a:extLst>
                        <a:ext uri="{9D8B030D-6E8A-4147-A177-3AD203B41FA5}">
                          <a16:colId xmlns:a16="http://schemas.microsoft.com/office/drawing/2014/main" val="1401708009"/>
                        </a:ext>
                      </a:extLst>
                    </a:gridCol>
                    <a:gridCol w="2438400">
                      <a:extLst>
                        <a:ext uri="{9D8B030D-6E8A-4147-A177-3AD203B41FA5}">
                          <a16:colId xmlns:a16="http://schemas.microsoft.com/office/drawing/2014/main" val="3559452208"/>
                        </a:ext>
                      </a:extLst>
                    </a:gridCol>
                  </a:tblGrid>
                  <a:tr h="579120">
                    <a:tc>
                      <a:txBody>
                        <a:bodyPr/>
                        <a:lstStyle/>
                        <a:p>
                          <a:endParaRPr lang="en-US" sz="3200" dirty="0"/>
                        </a:p>
                      </a:txBody>
                      <a:tcPr/>
                    </a:tc>
                    <a:tc>
                      <a:txBody>
                        <a:bodyPr/>
                        <a:lstStyle/>
                        <a:p>
                          <a:pPr algn="ctr"/>
                          <a:r>
                            <a:rPr lang="en-US" sz="3200" dirty="0"/>
                            <a:t>NATRF2022</a:t>
                          </a:r>
                        </a:p>
                      </a:txBody>
                      <a:tcPr/>
                    </a:tc>
                    <a:tc>
                      <a:txBody>
                        <a:bodyPr/>
                        <a:lstStyle/>
                        <a:p>
                          <a:pPr algn="ctr"/>
                          <a:r>
                            <a:rPr lang="en-US" sz="3200" dirty="0"/>
                            <a:t>PATRF2022</a:t>
                          </a:r>
                        </a:p>
                      </a:txBody>
                      <a:tcPr/>
                    </a:tc>
                    <a:tc>
                      <a:txBody>
                        <a:bodyPr/>
                        <a:lstStyle/>
                        <a:p>
                          <a:pPr algn="ctr"/>
                          <a:r>
                            <a:rPr lang="en-US" sz="3200" dirty="0"/>
                            <a:t>CATRF2022</a:t>
                          </a:r>
                        </a:p>
                      </a:txBody>
                      <a:tcPr/>
                    </a:tc>
                    <a:tc>
                      <a:txBody>
                        <a:bodyPr/>
                        <a:lstStyle/>
                        <a:p>
                          <a:pPr algn="ctr"/>
                          <a:r>
                            <a:rPr lang="en-US" sz="3200" dirty="0"/>
                            <a:t>MATRF2022</a:t>
                          </a:r>
                        </a:p>
                      </a:txBody>
                      <a:tcPr/>
                    </a:tc>
                    <a:extLst>
                      <a:ext uri="{0D108BD9-81ED-4DB2-BD59-A6C34878D82A}">
                        <a16:rowId xmlns:a16="http://schemas.microsoft.com/office/drawing/2014/main" val="1295616390"/>
                      </a:ext>
                    </a:extLst>
                  </a:tr>
                  <a:tr h="600520">
                    <a:tc>
                      <a:txBody>
                        <a:bodyPr/>
                        <a:lstStyle/>
                        <a:p>
                          <a:endParaRPr lang="en-US"/>
                        </a:p>
                      </a:txBody>
                      <a:tcPr>
                        <a:blipFill>
                          <a:blip r:embed="rId2"/>
                          <a:stretch>
                            <a:fillRect l="-500" t="-109091" r="-401250" b="-328283"/>
                          </a:stretch>
                        </a:blipFill>
                      </a:tcPr>
                    </a:tc>
                    <a:tc>
                      <a:txBody>
                        <a:bodyPr/>
                        <a:lstStyle/>
                        <a:p>
                          <a:pPr algn="ctr"/>
                          <a:r>
                            <a:rPr lang="en-US" sz="3200" dirty="0"/>
                            <a:t>0.051</a:t>
                          </a:r>
                        </a:p>
                      </a:txBody>
                      <a:tcPr/>
                    </a:tc>
                    <a:tc>
                      <a:txBody>
                        <a:bodyPr/>
                        <a:lstStyle/>
                        <a:p>
                          <a:pPr algn="ctr"/>
                          <a:r>
                            <a:rPr lang="en-US" sz="3200" dirty="0"/>
                            <a:t>-0.409</a:t>
                          </a:r>
                        </a:p>
                      </a:txBody>
                      <a:tcPr/>
                    </a:tc>
                    <a:tc>
                      <a:txBody>
                        <a:bodyPr/>
                        <a:lstStyle/>
                        <a:p>
                          <a:pPr algn="ctr"/>
                          <a:r>
                            <a:rPr lang="en-US" sz="3200" dirty="0"/>
                            <a:t>-0.189</a:t>
                          </a:r>
                        </a:p>
                      </a:txBody>
                      <a:tcPr/>
                    </a:tc>
                    <a:tc>
                      <a:txBody>
                        <a:bodyPr/>
                        <a:lstStyle/>
                        <a:p>
                          <a:pPr algn="ctr"/>
                          <a:r>
                            <a:rPr lang="en-US" sz="3200" dirty="0"/>
                            <a:t>-8.089</a:t>
                          </a:r>
                        </a:p>
                      </a:txBody>
                      <a:tcPr/>
                    </a:tc>
                    <a:extLst>
                      <a:ext uri="{0D108BD9-81ED-4DB2-BD59-A6C34878D82A}">
                        <a16:rowId xmlns:a16="http://schemas.microsoft.com/office/drawing/2014/main" val="2381514760"/>
                      </a:ext>
                    </a:extLst>
                  </a:tr>
                  <a:tr h="600520">
                    <a:tc>
                      <a:txBody>
                        <a:bodyPr/>
                        <a:lstStyle/>
                        <a:p>
                          <a:endParaRPr lang="en-US"/>
                        </a:p>
                      </a:txBody>
                      <a:tcPr>
                        <a:blipFill>
                          <a:blip r:embed="rId2"/>
                          <a:stretch>
                            <a:fillRect l="-500" t="-211224" r="-401250" b="-231633"/>
                          </a:stretch>
                        </a:blipFill>
                      </a:tcPr>
                    </a:tc>
                    <a:tc>
                      <a:txBody>
                        <a:bodyPr/>
                        <a:lstStyle/>
                        <a:p>
                          <a:pPr algn="ctr"/>
                          <a:r>
                            <a:rPr lang="en-US" sz="3200" dirty="0"/>
                            <a:t>-0.736</a:t>
                          </a:r>
                        </a:p>
                      </a:txBody>
                      <a:tcPr/>
                    </a:tc>
                    <a:tc>
                      <a:txBody>
                        <a:bodyPr/>
                        <a:lstStyle/>
                        <a:p>
                          <a:pPr algn="ctr"/>
                          <a:r>
                            <a:rPr lang="en-US" sz="3200" dirty="0"/>
                            <a:t>1.047</a:t>
                          </a:r>
                        </a:p>
                      </a:txBody>
                      <a:tcPr/>
                    </a:tc>
                    <a:tc>
                      <a:txBody>
                        <a:bodyPr/>
                        <a:lstStyle/>
                        <a:p>
                          <a:pPr algn="ctr"/>
                          <a:r>
                            <a:rPr lang="en-US" sz="3200" dirty="0"/>
                            <a:t>-4.722</a:t>
                          </a:r>
                        </a:p>
                      </a:txBody>
                      <a:tcPr/>
                    </a:tc>
                    <a:tc>
                      <a:txBody>
                        <a:bodyPr/>
                        <a:lstStyle/>
                        <a:p>
                          <a:pPr algn="ctr"/>
                          <a:r>
                            <a:rPr lang="en-US" sz="3200" dirty="0"/>
                            <a:t>5.937</a:t>
                          </a:r>
                        </a:p>
                      </a:txBody>
                      <a:tcPr/>
                    </a:tc>
                    <a:extLst>
                      <a:ext uri="{0D108BD9-81ED-4DB2-BD59-A6C34878D82A}">
                        <a16:rowId xmlns:a16="http://schemas.microsoft.com/office/drawing/2014/main" val="2916322045"/>
                      </a:ext>
                    </a:extLst>
                  </a:tr>
                  <a:tr h="600520">
                    <a:tc>
                      <a:txBody>
                        <a:bodyPr/>
                        <a:lstStyle/>
                        <a:p>
                          <a:endParaRPr lang="en-US"/>
                        </a:p>
                      </a:txBody>
                      <a:tcPr>
                        <a:blipFill>
                          <a:blip r:embed="rId2"/>
                          <a:stretch>
                            <a:fillRect l="-500" t="-308081" r="-401250" b="-129293"/>
                          </a:stretch>
                        </a:blipFill>
                      </a:tcPr>
                    </a:tc>
                    <a:tc>
                      <a:txBody>
                        <a:bodyPr/>
                        <a:lstStyle/>
                        <a:p>
                          <a:pPr algn="ctr"/>
                          <a:r>
                            <a:rPr lang="en-US" sz="3200" dirty="0"/>
                            <a:t>-0.024</a:t>
                          </a:r>
                        </a:p>
                      </a:txBody>
                      <a:tcPr/>
                    </a:tc>
                    <a:tc>
                      <a:txBody>
                        <a:bodyPr/>
                        <a:lstStyle/>
                        <a:p>
                          <a:pPr algn="ctr"/>
                          <a:r>
                            <a:rPr lang="en-US" sz="3200" dirty="0"/>
                            <a:t>-2.169</a:t>
                          </a:r>
                        </a:p>
                      </a:txBody>
                      <a:tcPr/>
                    </a:tc>
                    <a:tc>
                      <a:txBody>
                        <a:bodyPr/>
                        <a:lstStyle/>
                        <a:p>
                          <a:pPr algn="ctr"/>
                          <a:r>
                            <a:rPr lang="en-US" sz="3200" dirty="0"/>
                            <a:t>2.962</a:t>
                          </a:r>
                        </a:p>
                      </a:txBody>
                      <a:tcPr/>
                    </a:tc>
                    <a:tc>
                      <a:txBody>
                        <a:bodyPr/>
                        <a:lstStyle/>
                        <a:p>
                          <a:pPr algn="ctr"/>
                          <a:r>
                            <a:rPr lang="en-US" sz="3200" dirty="0"/>
                            <a:t>2.159</a:t>
                          </a:r>
                        </a:p>
                      </a:txBody>
                      <a:tcPr/>
                    </a:tc>
                    <a:extLst>
                      <a:ext uri="{0D108BD9-81ED-4DB2-BD59-A6C34878D82A}">
                        <a16:rowId xmlns:a16="http://schemas.microsoft.com/office/drawing/2014/main" val="2101292486"/>
                      </a:ext>
                    </a:extLst>
                  </a:tr>
                  <a:tr h="579120">
                    <a:tc>
                      <a:txBody>
                        <a:bodyPr/>
                        <a:lstStyle/>
                        <a:p>
                          <a:r>
                            <a:rPr lang="en-US" sz="3200" dirty="0"/>
                            <a:t>Total rotation</a:t>
                          </a:r>
                        </a:p>
                      </a:txBody>
                      <a:tcPr/>
                    </a:tc>
                    <a:tc>
                      <a:txBody>
                        <a:bodyPr/>
                        <a:lstStyle/>
                        <a:p>
                          <a:pPr algn="ctr"/>
                          <a:r>
                            <a:rPr lang="en-US" sz="3200" i="1" dirty="0"/>
                            <a:t>0.738 </a:t>
                          </a:r>
                        </a:p>
                      </a:txBody>
                      <a:tcPr/>
                    </a:tc>
                    <a:tc>
                      <a:txBody>
                        <a:bodyPr/>
                        <a:lstStyle/>
                        <a:p>
                          <a:pPr algn="ctr"/>
                          <a:r>
                            <a:rPr lang="en-US" sz="3200" i="1" dirty="0"/>
                            <a:t>2.443</a:t>
                          </a:r>
                        </a:p>
                      </a:txBody>
                      <a:tcPr/>
                    </a:tc>
                    <a:tc>
                      <a:txBody>
                        <a:bodyPr/>
                        <a:lstStyle/>
                        <a:p>
                          <a:pPr algn="ctr"/>
                          <a:r>
                            <a:rPr lang="en-US" sz="3200" i="1" dirty="0"/>
                            <a:t>5.577</a:t>
                          </a:r>
                        </a:p>
                      </a:txBody>
                      <a:tcPr/>
                    </a:tc>
                    <a:tc>
                      <a:txBody>
                        <a:bodyPr/>
                        <a:lstStyle/>
                        <a:p>
                          <a:pPr algn="ctr"/>
                          <a:r>
                            <a:rPr lang="en-US" sz="3200" i="1" dirty="0"/>
                            <a:t>10.264</a:t>
                          </a:r>
                        </a:p>
                      </a:txBody>
                      <a:tcPr/>
                    </a:tc>
                    <a:extLst>
                      <a:ext uri="{0D108BD9-81ED-4DB2-BD59-A6C34878D82A}">
                        <a16:rowId xmlns:a16="http://schemas.microsoft.com/office/drawing/2014/main" val="2332222221"/>
                      </a:ext>
                    </a:extLst>
                  </a:tr>
                </a:tbl>
              </a:graphicData>
            </a:graphic>
          </p:graphicFrame>
        </mc:Fallback>
      </mc:AlternateContent>
      <p:sp>
        <p:nvSpPr>
          <p:cNvPr id="4" name="Date Placeholder 3">
            <a:extLst>
              <a:ext uri="{FF2B5EF4-FFF2-40B4-BE49-F238E27FC236}">
                <a16:creationId xmlns:a16="http://schemas.microsoft.com/office/drawing/2014/main" id="{376064AE-72EF-4021-AC55-78230752D58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CFA79C8-7AF2-4DC2-9630-E163D5AC3820}"/>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7C4B9B5-AFE8-43BF-A74B-961ED0C11E4E}"/>
              </a:ext>
            </a:extLst>
          </p:cNvPr>
          <p:cNvSpPr>
            <a:spLocks noGrp="1"/>
          </p:cNvSpPr>
          <p:nvPr>
            <p:ph type="sldNum" sz="quarter" idx="12"/>
          </p:nvPr>
        </p:nvSpPr>
        <p:spPr/>
        <p:txBody>
          <a:bodyPr/>
          <a:lstStyle/>
          <a:p>
            <a:pPr>
              <a:defRPr/>
            </a:pPr>
            <a:fld id="{EB6791C4-DF4E-4C17-A41C-B2BEB15390BD}" type="slidenum">
              <a:rPr lang="en-US" smtClean="0"/>
              <a:pPr>
                <a:defRPr/>
              </a:pPr>
              <a:t>113</a:t>
            </a:fld>
            <a:endParaRPr lang="en-US"/>
          </a:p>
        </p:txBody>
      </p:sp>
      <p:sp>
        <p:nvSpPr>
          <p:cNvPr id="8" name="TextBox 7">
            <a:extLst>
              <a:ext uri="{FF2B5EF4-FFF2-40B4-BE49-F238E27FC236}">
                <a16:creationId xmlns:a16="http://schemas.microsoft.com/office/drawing/2014/main" id="{4276EC86-CB08-4360-B45B-187553DC9326}"/>
              </a:ext>
            </a:extLst>
          </p:cNvPr>
          <p:cNvSpPr txBox="1"/>
          <p:nvPr/>
        </p:nvSpPr>
        <p:spPr>
          <a:xfrm>
            <a:off x="7954295" y="5490312"/>
            <a:ext cx="3698448" cy="369332"/>
          </a:xfrm>
          <a:prstGeom prst="rect">
            <a:avLst/>
          </a:prstGeom>
          <a:noFill/>
        </p:spPr>
        <p:txBody>
          <a:bodyPr wrap="none" rtlCol="0">
            <a:spAutoFit/>
          </a:bodyPr>
          <a:lstStyle/>
          <a:p>
            <a:r>
              <a:rPr lang="en-US" dirty="0"/>
              <a:t>All values in milliarcseconds / year</a:t>
            </a:r>
          </a:p>
        </p:txBody>
      </p:sp>
    </p:spTree>
    <p:extLst>
      <p:ext uri="{BB962C8B-B14F-4D97-AF65-F5344CB8AC3E}">
        <p14:creationId xmlns:p14="http://schemas.microsoft.com/office/powerpoint/2010/main" val="32974432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Terminology…</a:t>
            </a:r>
          </a:p>
        </p:txBody>
      </p:sp>
      <p:sp>
        <p:nvSpPr>
          <p:cNvPr id="4" name="Date Placeholder 3"/>
          <p:cNvSpPr>
            <a:spLocks noGrp="1"/>
          </p:cNvSpPr>
          <p:nvPr>
            <p:ph type="dt" sz="half" idx="10"/>
          </p:nvPr>
        </p:nvSpPr>
        <p:spPr/>
        <p:txBody>
          <a:bodyPr/>
          <a:lstStyle/>
          <a:p>
            <a:pPr>
              <a:defRPr/>
            </a:pPr>
            <a:r>
              <a:rPr lang="en-US"/>
              <a:t>March 24, 2024</a:t>
            </a:r>
            <a:endParaRPr lang="en-US" dirty="0"/>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114</a:t>
            </a:fld>
            <a:endParaRPr lang="en-US"/>
          </a:p>
        </p:txBody>
      </p:sp>
      <p:grpSp>
        <p:nvGrpSpPr>
          <p:cNvPr id="35" name="Group 34">
            <a:extLst>
              <a:ext uri="{FF2B5EF4-FFF2-40B4-BE49-F238E27FC236}">
                <a16:creationId xmlns:a16="http://schemas.microsoft.com/office/drawing/2014/main" id="{4913E275-B76F-4456-A124-0B782258D7FA}"/>
              </a:ext>
            </a:extLst>
          </p:cNvPr>
          <p:cNvGrpSpPr/>
          <p:nvPr/>
        </p:nvGrpSpPr>
        <p:grpSpPr>
          <a:xfrm>
            <a:off x="4024962" y="3579943"/>
            <a:ext cx="7370476" cy="2653459"/>
            <a:chOff x="4012049" y="3551133"/>
            <a:chExt cx="7370476" cy="2653459"/>
          </a:xfrm>
        </p:grpSpPr>
        <p:sp>
          <p:nvSpPr>
            <p:cNvPr id="8" name="TextBox 7"/>
            <p:cNvSpPr txBox="1"/>
            <p:nvPr/>
          </p:nvSpPr>
          <p:spPr>
            <a:xfrm>
              <a:off x="9416976" y="3551133"/>
              <a:ext cx="1965549" cy="461665"/>
            </a:xfrm>
            <a:prstGeom prst="rect">
              <a:avLst/>
            </a:prstGeom>
            <a:noFill/>
          </p:spPr>
          <p:txBody>
            <a:bodyPr wrap="square" rtlCol="0">
              <a:spAutoFit/>
            </a:bodyPr>
            <a:lstStyle/>
            <a:p>
              <a:r>
                <a:rPr lang="en-US" sz="2400" b="1" dirty="0">
                  <a:solidFill>
                    <a:srgbClr val="00B0F0"/>
                  </a:solidFill>
                  <a:latin typeface="Times New Roman" panose="02020603050405020304" pitchFamily="18" charset="0"/>
                </a:rPr>
                <a:t>STATIONS</a:t>
              </a:r>
            </a:p>
          </p:txBody>
        </p:sp>
        <p:cxnSp>
          <p:nvCxnSpPr>
            <p:cNvPr id="9" name="Straight Arrow Connector 8"/>
            <p:cNvCxnSpPr/>
            <p:nvPr/>
          </p:nvCxnSpPr>
          <p:spPr>
            <a:xfrm flipH="1">
              <a:off x="10493950" y="3940516"/>
              <a:ext cx="39428" cy="58672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461986" y="3911000"/>
              <a:ext cx="1015983" cy="21554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012049" y="4179689"/>
              <a:ext cx="4438265" cy="14614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Rectangle 14"/>
            <p:cNvSpPr/>
            <p:nvPr/>
          </p:nvSpPr>
          <p:spPr>
            <a:xfrm>
              <a:off x="6999638" y="4527236"/>
              <a:ext cx="4096446" cy="1677356"/>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grpSp>
        <p:nvGrpSpPr>
          <p:cNvPr id="39" name="Group 38">
            <a:extLst>
              <a:ext uri="{FF2B5EF4-FFF2-40B4-BE49-F238E27FC236}">
                <a16:creationId xmlns:a16="http://schemas.microsoft.com/office/drawing/2014/main" id="{20064871-BB88-4BB8-BAAB-B6334BCA2C7D}"/>
              </a:ext>
            </a:extLst>
          </p:cNvPr>
          <p:cNvGrpSpPr/>
          <p:nvPr/>
        </p:nvGrpSpPr>
        <p:grpSpPr>
          <a:xfrm>
            <a:off x="4108565" y="3478154"/>
            <a:ext cx="6006224" cy="2618050"/>
            <a:chOff x="4108565" y="3478154"/>
            <a:chExt cx="6006224" cy="2618050"/>
          </a:xfrm>
        </p:grpSpPr>
        <p:sp>
          <p:nvSpPr>
            <p:cNvPr id="17" name="TextBox 16"/>
            <p:cNvSpPr txBox="1"/>
            <p:nvPr/>
          </p:nvSpPr>
          <p:spPr>
            <a:xfrm>
              <a:off x="9700235" y="5388318"/>
              <a:ext cx="414554"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19" name="TextBox 18"/>
            <p:cNvSpPr txBox="1"/>
            <p:nvPr/>
          </p:nvSpPr>
          <p:spPr>
            <a:xfrm>
              <a:off x="4108565" y="4388996"/>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1" name="TextBox 20"/>
            <p:cNvSpPr txBox="1"/>
            <p:nvPr/>
          </p:nvSpPr>
          <p:spPr>
            <a:xfrm>
              <a:off x="7079077" y="3478154"/>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3" name="TextBox 22"/>
            <p:cNvSpPr txBox="1"/>
            <p:nvPr/>
          </p:nvSpPr>
          <p:spPr>
            <a:xfrm>
              <a:off x="7919296" y="4881179"/>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5" name="TextBox 24"/>
            <p:cNvSpPr txBox="1"/>
            <p:nvPr/>
          </p:nvSpPr>
          <p:spPr>
            <a:xfrm>
              <a:off x="5188241" y="4094183"/>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7" name="TextBox 26"/>
            <p:cNvSpPr txBox="1"/>
            <p:nvPr/>
          </p:nvSpPr>
          <p:spPr>
            <a:xfrm>
              <a:off x="9075204" y="4552730"/>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grpSp>
      <p:grpSp>
        <p:nvGrpSpPr>
          <p:cNvPr id="38" name="Group 37">
            <a:extLst>
              <a:ext uri="{FF2B5EF4-FFF2-40B4-BE49-F238E27FC236}">
                <a16:creationId xmlns:a16="http://schemas.microsoft.com/office/drawing/2014/main" id="{7D9AC5E6-E30D-4234-B65C-8124DB0C980B}"/>
              </a:ext>
            </a:extLst>
          </p:cNvPr>
          <p:cNvGrpSpPr/>
          <p:nvPr/>
        </p:nvGrpSpPr>
        <p:grpSpPr>
          <a:xfrm>
            <a:off x="4101451" y="3574516"/>
            <a:ext cx="6109163" cy="2455106"/>
            <a:chOff x="4081372" y="3584934"/>
            <a:chExt cx="6109163" cy="2455106"/>
          </a:xfrm>
        </p:grpSpPr>
        <p:sp>
          <p:nvSpPr>
            <p:cNvPr id="11" name="TextBox 10"/>
            <p:cNvSpPr txBox="1"/>
            <p:nvPr/>
          </p:nvSpPr>
          <p:spPr>
            <a:xfrm>
              <a:off x="4226604" y="5260616"/>
              <a:ext cx="1588531"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rPr>
                <a:t>MARKS</a:t>
              </a:r>
            </a:p>
          </p:txBody>
        </p:sp>
        <p:sp>
          <p:nvSpPr>
            <p:cNvPr id="16" name="Oval 15"/>
            <p:cNvSpPr/>
            <p:nvPr/>
          </p:nvSpPr>
          <p:spPr>
            <a:xfrm>
              <a:off x="4081372" y="4527237"/>
              <a:ext cx="532084" cy="4981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Oval 17"/>
            <p:cNvSpPr/>
            <p:nvPr/>
          </p:nvSpPr>
          <p:spPr>
            <a:xfrm>
              <a:off x="5224131" y="4266727"/>
              <a:ext cx="393010" cy="392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Oval 19"/>
            <p:cNvSpPr/>
            <p:nvPr/>
          </p:nvSpPr>
          <p:spPr>
            <a:xfrm>
              <a:off x="7054954" y="3584934"/>
              <a:ext cx="491227" cy="4943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2" name="Oval 21"/>
            <p:cNvSpPr/>
            <p:nvPr/>
          </p:nvSpPr>
          <p:spPr>
            <a:xfrm>
              <a:off x="9685492" y="5531808"/>
              <a:ext cx="505043" cy="5082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Oval 23"/>
            <p:cNvSpPr/>
            <p:nvPr/>
          </p:nvSpPr>
          <p:spPr>
            <a:xfrm>
              <a:off x="9077240" y="4657323"/>
              <a:ext cx="459409" cy="4623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6" name="Oval 25"/>
            <p:cNvSpPr/>
            <p:nvPr/>
          </p:nvSpPr>
          <p:spPr>
            <a:xfrm>
              <a:off x="7925017" y="5041589"/>
              <a:ext cx="468453" cy="4589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28" name="Straight Arrow Connector 27"/>
            <p:cNvCxnSpPr>
              <a:stCxn id="11" idx="0"/>
              <a:endCxn id="16" idx="4"/>
            </p:cNvCxnSpPr>
            <p:nvPr/>
          </p:nvCxnSpPr>
          <p:spPr>
            <a:xfrm flipH="1" flipV="1">
              <a:off x="4347415" y="5025362"/>
              <a:ext cx="673455" cy="2352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0"/>
              <a:endCxn id="18" idx="3"/>
            </p:cNvCxnSpPr>
            <p:nvPr/>
          </p:nvCxnSpPr>
          <p:spPr>
            <a:xfrm flipV="1">
              <a:off x="5020870" y="4601354"/>
              <a:ext cx="260817" cy="659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0"/>
              <a:endCxn id="20" idx="3"/>
            </p:cNvCxnSpPr>
            <p:nvPr/>
          </p:nvCxnSpPr>
          <p:spPr>
            <a:xfrm flipV="1">
              <a:off x="5020870" y="4006870"/>
              <a:ext cx="2106023" cy="12537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a:off x="5020870" y="5260617"/>
              <a:ext cx="2920241" cy="208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1" idx="0"/>
              <a:endCxn id="22" idx="2"/>
            </p:cNvCxnSpPr>
            <p:nvPr/>
          </p:nvCxnSpPr>
          <p:spPr>
            <a:xfrm>
              <a:off x="5020869" y="5260616"/>
              <a:ext cx="4664622" cy="5253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0"/>
              <a:endCxn id="24" idx="2"/>
            </p:cNvCxnSpPr>
            <p:nvPr/>
          </p:nvCxnSpPr>
          <p:spPr>
            <a:xfrm flipV="1">
              <a:off x="5020869" y="4888478"/>
              <a:ext cx="4056370" cy="37213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87DF6D0-5650-44A0-B23C-E63EC4F996A1}"/>
              </a:ext>
            </a:extLst>
          </p:cNvPr>
          <p:cNvGrpSpPr/>
          <p:nvPr/>
        </p:nvGrpSpPr>
        <p:grpSpPr>
          <a:xfrm>
            <a:off x="3886109" y="3514640"/>
            <a:ext cx="8500409" cy="2849142"/>
            <a:chOff x="3905601" y="3507211"/>
            <a:chExt cx="8500409" cy="2849142"/>
          </a:xfrm>
        </p:grpSpPr>
        <p:sp>
          <p:nvSpPr>
            <p:cNvPr id="7" name="TextBox 6"/>
            <p:cNvSpPr txBox="1"/>
            <p:nvPr/>
          </p:nvSpPr>
          <p:spPr>
            <a:xfrm>
              <a:off x="11414753" y="3772211"/>
              <a:ext cx="991257" cy="461665"/>
            </a:xfrm>
            <a:prstGeom prst="rect">
              <a:avLst/>
            </a:prstGeom>
            <a:noFill/>
            <a:ln>
              <a:noFill/>
            </a:ln>
          </p:spPr>
          <p:txBody>
            <a:bodyPr wrap="square" rtlCol="0">
              <a:spAutoFit/>
            </a:bodyPr>
            <a:lstStyle/>
            <a:p>
              <a:r>
                <a:rPr lang="en-US" sz="2400" b="1" dirty="0">
                  <a:solidFill>
                    <a:srgbClr val="7030A0"/>
                  </a:solidFill>
                  <a:latin typeface="Times New Roman" panose="02020603050405020304" pitchFamily="18" charset="0"/>
                </a:rPr>
                <a:t>SITE</a:t>
              </a:r>
            </a:p>
          </p:txBody>
        </p:sp>
        <p:sp>
          <p:nvSpPr>
            <p:cNvPr id="13" name="Rectangle 12"/>
            <p:cNvSpPr/>
            <p:nvPr/>
          </p:nvSpPr>
          <p:spPr>
            <a:xfrm>
              <a:off x="3905601" y="3507211"/>
              <a:ext cx="7385140" cy="284914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61" name="Straight Arrow Connector 60"/>
            <p:cNvCxnSpPr/>
            <p:nvPr/>
          </p:nvCxnSpPr>
          <p:spPr>
            <a:xfrm flipH="1">
              <a:off x="11308093" y="4200385"/>
              <a:ext cx="541547" cy="352636"/>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8529" y="1091407"/>
            <a:ext cx="12048620" cy="192360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site</a:t>
            </a:r>
            <a:r>
              <a:rPr lang="en-US" sz="2000" dirty="0">
                <a:latin typeface="Times New Roman" panose="02020603050405020304" pitchFamily="18" charset="0"/>
                <a:cs typeface="Times New Roman" panose="02020603050405020304" pitchFamily="18" charset="0"/>
              </a:rPr>
              <a:t> is the smallest location name where </a:t>
            </a:r>
            <a:r>
              <a:rPr lang="en-US" sz="2000" b="1" dirty="0">
                <a:latin typeface="Times New Roman" panose="02020603050405020304" pitchFamily="18" charset="0"/>
                <a:cs typeface="Times New Roman" panose="02020603050405020304" pitchFamily="18" charset="0"/>
              </a:rPr>
              <a:t>station(s) </a:t>
            </a:r>
            <a:r>
              <a:rPr lang="en-US" sz="2000" dirty="0">
                <a:latin typeface="Times New Roman" panose="02020603050405020304" pitchFamily="18" charset="0"/>
                <a:cs typeface="Times New Roman" panose="02020603050405020304" pitchFamily="18" charset="0"/>
              </a:rPr>
              <a:t>are located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e.g. </a:t>
            </a:r>
            <a:r>
              <a:rPr lang="en-US" sz="2000" b="1" dirty="0">
                <a:latin typeface="Times New Roman" panose="02020603050405020304" pitchFamily="18" charset="0"/>
                <a:cs typeface="Times New Roman" panose="02020603050405020304" pitchFamily="18" charset="0"/>
              </a:rPr>
              <a:t>Goddard Space Flight Center</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station</a:t>
            </a:r>
            <a:r>
              <a:rPr lang="en-US" sz="2000" dirty="0">
                <a:latin typeface="Times New Roman" panose="02020603050405020304" pitchFamily="18" charset="0"/>
                <a:cs typeface="Times New Roman" panose="02020603050405020304" pitchFamily="18" charset="0"/>
              </a:rPr>
              <a:t> is a collection of equipment for one geodetic purpose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e.g. CORSs </a:t>
            </a:r>
            <a:r>
              <a:rPr lang="en-US" sz="2000" b="1" dirty="0">
                <a:latin typeface="Times New Roman" panose="02020603050405020304" pitchFamily="18" charset="0"/>
                <a:cs typeface="Times New Roman" panose="02020603050405020304" pitchFamily="18" charset="0"/>
              </a:rPr>
              <a:t>GODE00USA</a:t>
            </a:r>
            <a:r>
              <a:rPr lang="en-US" sz="2000" dirty="0">
                <a:latin typeface="Times New Roman" panose="02020603050405020304" pitchFamily="18" charset="0"/>
                <a:cs typeface="Times New Roman" panose="02020603050405020304" pitchFamily="18" charset="0"/>
              </a:rPr>
              <a:t> and </a:t>
            </a:r>
            <a:r>
              <a:rPr lang="en-US" sz="2000" b="1" dirty="0">
                <a:latin typeface="Times New Roman" panose="02020603050405020304" pitchFamily="18" charset="0"/>
                <a:cs typeface="Times New Roman" panose="02020603050405020304" pitchFamily="18" charset="0"/>
              </a:rPr>
              <a:t>GODN00USA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mark</a:t>
            </a:r>
            <a:r>
              <a:rPr lang="en-US" sz="2000" dirty="0">
                <a:latin typeface="Times New Roman" panose="02020603050405020304" pitchFamily="18" charset="0"/>
                <a:cs typeface="Times New Roman" panose="02020603050405020304" pitchFamily="18" charset="0"/>
              </a:rPr>
              <a:t> is a stable physical structure attached to the crust.  Only marks get PIDs</a:t>
            </a:r>
          </a:p>
          <a:p>
            <a:pPr marL="742950" lvl="1" indent="-285750">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e.g. </a:t>
            </a:r>
            <a:r>
              <a:rPr lang="en-US" sz="1900" b="1" dirty="0">
                <a:latin typeface="Times New Roman" panose="02020603050405020304" pitchFamily="18" charset="0"/>
                <a:cs typeface="Times New Roman" panose="02020603050405020304" pitchFamily="18" charset="0"/>
              </a:rPr>
              <a:t>AF9647</a:t>
            </a:r>
            <a:r>
              <a:rPr lang="en-US" sz="1900" dirty="0">
                <a:latin typeface="Times New Roman" panose="02020603050405020304" pitchFamily="18" charset="0"/>
                <a:cs typeface="Times New Roman" panose="02020603050405020304" pitchFamily="18" charset="0"/>
              </a:rPr>
              <a:t> (GRP of GODE00USA) and </a:t>
            </a:r>
            <a:r>
              <a:rPr lang="en-US" sz="1900" b="1" dirty="0">
                <a:latin typeface="Times New Roman" panose="02020603050405020304" pitchFamily="18" charset="0"/>
                <a:cs typeface="Times New Roman" panose="02020603050405020304" pitchFamily="18" charset="0"/>
              </a:rPr>
              <a:t>JF5875</a:t>
            </a:r>
            <a:r>
              <a:rPr lang="en-US" sz="1900" dirty="0">
                <a:latin typeface="Times New Roman" panose="02020603050405020304" pitchFamily="18" charset="0"/>
                <a:cs typeface="Times New Roman" panose="02020603050405020304" pitchFamily="18" charset="0"/>
              </a:rPr>
              <a:t> (REF </a:t>
            </a:r>
            <a:r>
              <a:rPr lang="en-US" sz="1900" dirty="0" err="1">
                <a:latin typeface="Times New Roman" panose="02020603050405020304" pitchFamily="18" charset="0"/>
                <a:cs typeface="Times New Roman" panose="02020603050405020304" pitchFamily="18" charset="0"/>
              </a:rPr>
              <a:t>pt</a:t>
            </a:r>
            <a:r>
              <a:rPr lang="en-US" sz="1900" dirty="0">
                <a:latin typeface="Times New Roman" panose="02020603050405020304" pitchFamily="18" charset="0"/>
                <a:cs typeface="Times New Roman" panose="02020603050405020304" pitchFamily="18" charset="0"/>
              </a:rPr>
              <a:t> for GODE00USA and GODN00USA)</a:t>
            </a:r>
          </a:p>
        </p:txBody>
      </p:sp>
      <p:sp>
        <p:nvSpPr>
          <p:cNvPr id="36" name="TextBox 35">
            <a:extLst>
              <a:ext uri="{FF2B5EF4-FFF2-40B4-BE49-F238E27FC236}">
                <a16:creationId xmlns:a16="http://schemas.microsoft.com/office/drawing/2014/main" id="{5A4E1B33-7267-44A4-B92E-9B10812C2AA8}"/>
              </a:ext>
            </a:extLst>
          </p:cNvPr>
          <p:cNvSpPr txBox="1"/>
          <p:nvPr/>
        </p:nvSpPr>
        <p:spPr>
          <a:xfrm>
            <a:off x="87715" y="2954617"/>
            <a:ext cx="3869645" cy="1754326"/>
          </a:xfrm>
          <a:prstGeom prst="rect">
            <a:avLst/>
          </a:prstGeom>
          <a:noFill/>
        </p:spPr>
        <p:txBody>
          <a:bodyPr wrap="square">
            <a:spAutoFit/>
          </a:bodyPr>
          <a:lstStyle/>
          <a:p>
            <a:pPr marL="742950" lvl="1"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 mark’s job is to hold 1 </a:t>
            </a:r>
            <a:r>
              <a:rPr lang="en-US" sz="1800" b="1" dirty="0">
                <a:latin typeface="Times New Roman" panose="02020603050405020304" pitchFamily="18" charset="0"/>
                <a:cs typeface="Times New Roman" panose="02020603050405020304" pitchFamily="18" charset="0"/>
              </a:rPr>
              <a:t>point</a:t>
            </a:r>
          </a:p>
          <a:p>
            <a:pPr marL="742950" lvl="1"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Some stations might share a mark</a:t>
            </a:r>
          </a:p>
          <a:p>
            <a:pPr marL="742950" lvl="1"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Some marks might not be part of a station, but might be on a site</a:t>
            </a:r>
          </a:p>
        </p:txBody>
      </p:sp>
      <p:sp>
        <p:nvSpPr>
          <p:cNvPr id="41" name="Freeform: Shape 40">
            <a:extLst>
              <a:ext uri="{FF2B5EF4-FFF2-40B4-BE49-F238E27FC236}">
                <a16:creationId xmlns:a16="http://schemas.microsoft.com/office/drawing/2014/main" id="{6CA1A50C-9955-4B84-B927-5F8D94C96064}"/>
              </a:ext>
            </a:extLst>
          </p:cNvPr>
          <p:cNvSpPr/>
          <p:nvPr/>
        </p:nvSpPr>
        <p:spPr>
          <a:xfrm>
            <a:off x="1420238" y="3687054"/>
            <a:ext cx="6621294" cy="1377814"/>
          </a:xfrm>
          <a:custGeom>
            <a:avLst/>
            <a:gdLst>
              <a:gd name="connsiteX0" fmla="*/ 0 w 6621294"/>
              <a:gd name="connsiteY0" fmla="*/ 22427 h 1377814"/>
              <a:gd name="connsiteX1" fmla="*/ 4286656 w 6621294"/>
              <a:gd name="connsiteY1" fmla="*/ 184555 h 1377814"/>
              <a:gd name="connsiteX2" fmla="*/ 6621294 w 6621294"/>
              <a:gd name="connsiteY2" fmla="*/ 1377814 h 1377814"/>
            </a:gdLst>
            <a:ahLst/>
            <a:cxnLst>
              <a:cxn ang="0">
                <a:pos x="connsiteX0" y="connsiteY0"/>
              </a:cxn>
              <a:cxn ang="0">
                <a:pos x="connsiteX1" y="connsiteY1"/>
              </a:cxn>
              <a:cxn ang="0">
                <a:pos x="connsiteX2" y="connsiteY2"/>
              </a:cxn>
            </a:cxnLst>
            <a:rect l="l" t="t" r="r" b="b"/>
            <a:pathLst>
              <a:path w="6621294" h="1377814">
                <a:moveTo>
                  <a:pt x="0" y="22427"/>
                </a:moveTo>
                <a:cubicBezTo>
                  <a:pt x="1591553" y="-9458"/>
                  <a:pt x="3183107" y="-41343"/>
                  <a:pt x="4286656" y="184555"/>
                </a:cubicBezTo>
                <a:cubicBezTo>
                  <a:pt x="5390205" y="410453"/>
                  <a:pt x="6005749" y="894133"/>
                  <a:pt x="6621294" y="1377814"/>
                </a:cubicBezTo>
              </a:path>
            </a:pathLst>
          </a:custGeom>
          <a:noFill/>
          <a:ln>
            <a:solidFill>
              <a:srgbClr val="FF0000"/>
            </a:solidFill>
            <a:prstDash val="sys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C47CE37-D288-4AA6-8545-F72860816B35}"/>
              </a:ext>
            </a:extLst>
          </p:cNvPr>
          <p:cNvSpPr/>
          <p:nvPr/>
        </p:nvSpPr>
        <p:spPr>
          <a:xfrm>
            <a:off x="1342417" y="3806757"/>
            <a:ext cx="5726349" cy="726332"/>
          </a:xfrm>
          <a:custGeom>
            <a:avLst/>
            <a:gdLst>
              <a:gd name="connsiteX0" fmla="*/ 0 w 5726349"/>
              <a:gd name="connsiteY0" fmla="*/ 726332 h 726332"/>
              <a:gd name="connsiteX1" fmla="*/ 2405974 w 5726349"/>
              <a:gd name="connsiteY1" fmla="*/ 648511 h 726332"/>
              <a:gd name="connsiteX2" fmla="*/ 5726349 w 5726349"/>
              <a:gd name="connsiteY2" fmla="*/ 0 h 726332"/>
            </a:gdLst>
            <a:ahLst/>
            <a:cxnLst>
              <a:cxn ang="0">
                <a:pos x="connsiteX0" y="connsiteY0"/>
              </a:cxn>
              <a:cxn ang="0">
                <a:pos x="connsiteX1" y="connsiteY1"/>
              </a:cxn>
              <a:cxn ang="0">
                <a:pos x="connsiteX2" y="connsiteY2"/>
              </a:cxn>
            </a:cxnLst>
            <a:rect l="l" t="t" r="r" b="b"/>
            <a:pathLst>
              <a:path w="5726349" h="726332">
                <a:moveTo>
                  <a:pt x="0" y="726332"/>
                </a:moveTo>
                <a:lnTo>
                  <a:pt x="2405974" y="648511"/>
                </a:lnTo>
                <a:cubicBezTo>
                  <a:pt x="3360366" y="527456"/>
                  <a:pt x="4543357" y="263728"/>
                  <a:pt x="5726349" y="0"/>
                </a:cubicBezTo>
              </a:path>
            </a:pathLst>
          </a:custGeom>
          <a:noFill/>
          <a:ln>
            <a:solidFill>
              <a:schemeClr val="accent6">
                <a:lumMod val="50000"/>
              </a:schemeClr>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51F1EC8-34F9-40C5-B7C0-0DFF3550A097}"/>
              </a:ext>
            </a:extLst>
          </p:cNvPr>
          <p:cNvSpPr txBox="1"/>
          <p:nvPr/>
        </p:nvSpPr>
        <p:spPr>
          <a:xfrm rot="20134578">
            <a:off x="9923865" y="770961"/>
            <a:ext cx="2095445" cy="369332"/>
          </a:xfrm>
          <a:prstGeom prst="rect">
            <a:avLst/>
          </a:prstGeom>
          <a:solidFill>
            <a:schemeClr val="bg1"/>
          </a:solidFill>
        </p:spPr>
        <p:txBody>
          <a:bodyPr wrap="none" rtlCol="0">
            <a:spAutoFit/>
          </a:bodyPr>
          <a:lstStyle/>
          <a:p>
            <a:r>
              <a:rPr lang="en-US" b="1" dirty="0">
                <a:solidFill>
                  <a:srgbClr val="FF0000"/>
                </a:solidFill>
              </a:rPr>
              <a:t>Background Info!</a:t>
            </a:r>
          </a:p>
        </p:txBody>
      </p:sp>
    </p:spTree>
    <p:extLst>
      <p:ext uri="{BB962C8B-B14F-4D97-AF65-F5344CB8AC3E}">
        <p14:creationId xmlns:p14="http://schemas.microsoft.com/office/powerpoint/2010/main" val="32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1888" r="33035" b="12513"/>
          <a:stretch/>
        </p:blipFill>
        <p:spPr>
          <a:xfrm>
            <a:off x="4904286" y="1517223"/>
            <a:ext cx="1748589" cy="453663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12"/>
          <p:cNvPicPr>
            <a:picLocks noGrp="1" noChangeAspect="1" noChangeArrowheads="1"/>
          </p:cNvPicPr>
          <p:nvPr>
            <p:ph sz="quarter" idx="3"/>
          </p:nvPr>
        </p:nvPicPr>
        <p:blipFill rotWithShape="1">
          <a:blip r:embed="rId4">
            <a:extLst>
              <a:ext uri="{28A0092B-C50C-407E-A947-70E740481C1C}">
                <a14:useLocalDpi xmlns:a14="http://schemas.microsoft.com/office/drawing/2010/main" val="0"/>
              </a:ext>
            </a:extLst>
          </a:blip>
          <a:srcRect l="4642" t="-144" r="31574" b="483"/>
          <a:stretch/>
        </p:blipFill>
        <p:spPr>
          <a:xfrm>
            <a:off x="1857253" y="662428"/>
            <a:ext cx="1812758" cy="3304274"/>
          </a:xfrm>
        </p:spPr>
        <p:style>
          <a:lnRef idx="3">
            <a:schemeClr val="lt1"/>
          </a:lnRef>
          <a:fillRef idx="1">
            <a:schemeClr val="accent5"/>
          </a:fillRef>
          <a:effectRef idx="1">
            <a:schemeClr val="accent5"/>
          </a:effectRef>
          <a:fontRef idx="minor">
            <a:schemeClr val="lt1"/>
          </a:fontRef>
        </p:style>
      </p:pic>
      <p:pic>
        <p:nvPicPr>
          <p:cNvPr id="11" name="Picture 9"/>
          <p:cNvPicPr>
            <a:picLocks noGrp="1" noChangeAspect="1" noChangeArrowheads="1"/>
          </p:cNvPicPr>
          <p:nvPr>
            <p:ph sz="quarter" idx="4294967295"/>
          </p:nvPr>
        </p:nvPicPr>
        <p:blipFill rotWithShape="1">
          <a:blip r:embed="rId5">
            <a:extLst>
              <a:ext uri="{28A0092B-C50C-407E-A947-70E740481C1C}">
                <a14:useLocalDpi xmlns:a14="http://schemas.microsoft.com/office/drawing/2010/main" val="0"/>
              </a:ext>
            </a:extLst>
          </a:blip>
          <a:srcRect l="43170" t="4273" r="15779" b="6532"/>
          <a:stretch/>
        </p:blipFill>
        <p:spPr>
          <a:xfrm>
            <a:off x="7752365" y="916518"/>
            <a:ext cx="2522486" cy="3559539"/>
          </a:xfrm>
          <a:prstGeom prst="rect">
            <a:avLst/>
          </a:prstGeom>
        </p:spPr>
        <p:style>
          <a:lnRef idx="3">
            <a:schemeClr val="lt1"/>
          </a:lnRef>
          <a:fillRef idx="1">
            <a:schemeClr val="accent3"/>
          </a:fillRef>
          <a:effectRef idx="1">
            <a:schemeClr val="accent3"/>
          </a:effectRef>
          <a:fontRef idx="minor">
            <a:schemeClr val="lt1"/>
          </a:fontRef>
        </p:style>
      </p:pic>
      <p:pic>
        <p:nvPicPr>
          <p:cNvPr id="12" name="Picture 8"/>
          <p:cNvPicPr>
            <a:picLocks noGrp="1" noChangeAspect="1" noChangeArrowheads="1"/>
          </p:cNvPicPr>
          <p:nvPr>
            <p:ph sz="quarter" idx="2"/>
          </p:nvPr>
        </p:nvPicPr>
        <p:blipFill rotWithShape="1">
          <a:blip r:embed="rId6" cstate="print">
            <a:extLst>
              <a:ext uri="{28A0092B-C50C-407E-A947-70E740481C1C}">
                <a14:useLocalDpi xmlns:a14="http://schemas.microsoft.com/office/drawing/2010/main" val="0"/>
              </a:ext>
            </a:extLst>
          </a:blip>
          <a:srcRect b="5962"/>
          <a:stretch/>
        </p:blipFill>
        <p:spPr>
          <a:xfrm>
            <a:off x="1816121" y="4169602"/>
            <a:ext cx="2661650" cy="2502968"/>
          </a:xfrm>
        </p:spPr>
        <p:style>
          <a:lnRef idx="3">
            <a:schemeClr val="lt1"/>
          </a:lnRef>
          <a:fillRef idx="1">
            <a:schemeClr val="accent3"/>
          </a:fillRef>
          <a:effectRef idx="1">
            <a:schemeClr val="accent3"/>
          </a:effectRef>
          <a:fontRef idx="minor">
            <a:schemeClr val="lt1"/>
          </a:fontRef>
        </p:style>
      </p:pic>
      <p:sp>
        <p:nvSpPr>
          <p:cNvPr id="21" name="TextBox 20"/>
          <p:cNvSpPr txBox="1"/>
          <p:nvPr/>
        </p:nvSpPr>
        <p:spPr>
          <a:xfrm>
            <a:off x="5010336" y="6053853"/>
            <a:ext cx="158889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GNSS (CORS)</a:t>
            </a: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t="13079" r="18284" b="5452"/>
          <a:stretch/>
        </p:blipFill>
        <p:spPr>
          <a:xfrm>
            <a:off x="7131798" y="4642407"/>
            <a:ext cx="3274064" cy="2132335"/>
          </a:xfrm>
          <a:prstGeom prst="rect">
            <a:avLst/>
          </a:prstGeom>
        </p:spPr>
        <p:style>
          <a:lnRef idx="3">
            <a:schemeClr val="lt1"/>
          </a:lnRef>
          <a:fillRef idx="1">
            <a:schemeClr val="accent3"/>
          </a:fillRef>
          <a:effectRef idx="1">
            <a:schemeClr val="accent3"/>
          </a:effectRef>
          <a:fontRef idx="minor">
            <a:schemeClr val="lt1"/>
          </a:fontRef>
        </p:style>
      </p:pic>
      <p:sp>
        <p:nvSpPr>
          <p:cNvPr id="23" name="TextBox 22"/>
          <p:cNvSpPr txBox="1"/>
          <p:nvPr/>
        </p:nvSpPr>
        <p:spPr>
          <a:xfrm>
            <a:off x="9480169" y="4642406"/>
            <a:ext cx="88998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a:solidFill>
                  <a:schemeClr val="dk1"/>
                </a:solidFill>
                <a:latin typeface="Times New Roman" panose="02020603050405020304" pitchFamily="18"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dirty="0"/>
              <a:t>Gravity</a:t>
            </a:r>
          </a:p>
        </p:txBody>
      </p:sp>
      <p:sp>
        <p:nvSpPr>
          <p:cNvPr id="25" name="TextBox 24"/>
          <p:cNvSpPr txBox="1"/>
          <p:nvPr/>
        </p:nvSpPr>
        <p:spPr>
          <a:xfrm>
            <a:off x="3754497" y="4169602"/>
            <a:ext cx="72327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VLBI</a:t>
            </a:r>
          </a:p>
        </p:txBody>
      </p:sp>
      <p:sp>
        <p:nvSpPr>
          <p:cNvPr id="26" name="TextBox 25"/>
          <p:cNvSpPr txBox="1"/>
          <p:nvPr/>
        </p:nvSpPr>
        <p:spPr>
          <a:xfrm>
            <a:off x="2002565" y="779373"/>
            <a:ext cx="60785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SLR</a:t>
            </a:r>
          </a:p>
        </p:txBody>
      </p:sp>
      <p:sp>
        <p:nvSpPr>
          <p:cNvPr id="27" name="TextBox 26"/>
          <p:cNvSpPr txBox="1"/>
          <p:nvPr/>
        </p:nvSpPr>
        <p:spPr>
          <a:xfrm>
            <a:off x="9244175" y="988142"/>
            <a:ext cx="87716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DORIS</a:t>
            </a:r>
          </a:p>
        </p:txBody>
      </p:sp>
      <p:sp>
        <p:nvSpPr>
          <p:cNvPr id="16" name="Title 1"/>
          <p:cNvSpPr>
            <a:spLocks noGrp="1"/>
          </p:cNvSpPr>
          <p:nvPr>
            <p:ph type="title"/>
          </p:nvPr>
        </p:nvSpPr>
        <p:spPr>
          <a:xfrm>
            <a:off x="1581619" y="207873"/>
            <a:ext cx="8229600" cy="1143000"/>
          </a:xfrm>
        </p:spPr>
        <p:txBody>
          <a:bodyPr/>
          <a:lstStyle/>
          <a:p>
            <a:r>
              <a:rPr lang="en-US" sz="4000" b="1" dirty="0"/>
              <a:t>Geodetic </a:t>
            </a:r>
            <a:r>
              <a:rPr lang="en-US" sz="4000" b="1" dirty="0">
                <a:solidFill>
                  <a:srgbClr val="C00000"/>
                </a:solidFill>
              </a:rPr>
              <a:t>Stations</a:t>
            </a:r>
          </a:p>
        </p:txBody>
      </p:sp>
      <p:sp>
        <p:nvSpPr>
          <p:cNvPr id="13" name="TextBox 12">
            <a:extLst>
              <a:ext uri="{FF2B5EF4-FFF2-40B4-BE49-F238E27FC236}">
                <a16:creationId xmlns:a16="http://schemas.microsoft.com/office/drawing/2014/main" id="{A83E24B8-2B3C-4184-A21A-152B55729C6D}"/>
              </a:ext>
            </a:extLst>
          </p:cNvPr>
          <p:cNvSpPr txBox="1"/>
          <p:nvPr/>
        </p:nvSpPr>
        <p:spPr>
          <a:xfrm rot="20134578">
            <a:off x="10113957" y="454418"/>
            <a:ext cx="2095445" cy="369332"/>
          </a:xfrm>
          <a:prstGeom prst="rect">
            <a:avLst/>
          </a:prstGeom>
          <a:solidFill>
            <a:schemeClr val="bg1"/>
          </a:solidFill>
        </p:spPr>
        <p:txBody>
          <a:bodyPr wrap="none" rtlCol="0">
            <a:spAutoFit/>
          </a:bodyPr>
          <a:lstStyle/>
          <a:p>
            <a:r>
              <a:rPr lang="en-US" b="1" dirty="0">
                <a:solidFill>
                  <a:srgbClr val="FF0000"/>
                </a:solidFill>
              </a:rPr>
              <a:t>Background Info!</a:t>
            </a:r>
          </a:p>
        </p:txBody>
      </p:sp>
    </p:spTree>
    <p:extLst>
      <p:ext uri="{BB962C8B-B14F-4D97-AF65-F5344CB8AC3E}">
        <p14:creationId xmlns:p14="http://schemas.microsoft.com/office/powerpoint/2010/main" val="18943970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F7EF-9E08-4318-A7AB-267A188D3E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3C0434-39F2-45B1-9056-02A08A370FC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EEE944D-9834-4FFF-A504-F27B557B748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9B639EE-DBDD-4380-8469-313E5F87D4A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6D80351E-D7CA-4918-AF1E-1890427D1189}"/>
              </a:ext>
            </a:extLst>
          </p:cNvPr>
          <p:cNvSpPr>
            <a:spLocks noGrp="1"/>
          </p:cNvSpPr>
          <p:nvPr>
            <p:ph type="sldNum" sz="quarter" idx="12"/>
          </p:nvPr>
        </p:nvSpPr>
        <p:spPr/>
        <p:txBody>
          <a:bodyPr/>
          <a:lstStyle/>
          <a:p>
            <a:pPr>
              <a:defRPr/>
            </a:pPr>
            <a:fld id="{EB6791C4-DF4E-4C17-A41C-B2BEB15390BD}" type="slidenum">
              <a:rPr lang="en-US" smtClean="0"/>
              <a:pPr>
                <a:defRPr/>
              </a:pPr>
              <a:t>116</a:t>
            </a:fld>
            <a:endParaRPr lang="en-US"/>
          </a:p>
        </p:txBody>
      </p:sp>
    </p:spTree>
    <p:extLst>
      <p:ext uri="{BB962C8B-B14F-4D97-AF65-F5344CB8AC3E}">
        <p14:creationId xmlns:p14="http://schemas.microsoft.com/office/powerpoint/2010/main" val="31411154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D3A7-A8CE-4E56-B34A-8FE39D98DB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7700F7-043B-4008-9283-EC013EF5A4E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A152129-F82A-461E-B59A-1680A42173BF}"/>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AECD07B4-55D1-459A-84F6-F9885BA5886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00D940B-2F58-40E8-8E61-1B1798A11462}"/>
              </a:ext>
            </a:extLst>
          </p:cNvPr>
          <p:cNvSpPr>
            <a:spLocks noGrp="1"/>
          </p:cNvSpPr>
          <p:nvPr>
            <p:ph type="sldNum" sz="quarter" idx="12"/>
          </p:nvPr>
        </p:nvSpPr>
        <p:spPr/>
        <p:txBody>
          <a:bodyPr/>
          <a:lstStyle/>
          <a:p>
            <a:pPr>
              <a:defRPr/>
            </a:pPr>
            <a:fld id="{EB6791C4-DF4E-4C17-A41C-B2BEB15390BD}" type="slidenum">
              <a:rPr lang="en-US" smtClean="0"/>
              <a:pPr>
                <a:defRPr/>
              </a:pPr>
              <a:t>117</a:t>
            </a:fld>
            <a:endParaRPr lang="en-US"/>
          </a:p>
        </p:txBody>
      </p:sp>
    </p:spTree>
    <p:extLst>
      <p:ext uri="{BB962C8B-B14F-4D97-AF65-F5344CB8AC3E}">
        <p14:creationId xmlns:p14="http://schemas.microsoft.com/office/powerpoint/2010/main" val="19894158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25EC-80C4-44D3-8A8C-6AF994F021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ABE21D-877A-4E62-B4C1-323E3A8E8893}"/>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988B2A3-7C93-49E2-A3DA-9F4D35A102BD}"/>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857ABE8B-0597-4E8A-AD1A-1E3A307F0E6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6119171C-CE65-407F-8067-D7FDB171E45A}"/>
              </a:ext>
            </a:extLst>
          </p:cNvPr>
          <p:cNvSpPr>
            <a:spLocks noGrp="1"/>
          </p:cNvSpPr>
          <p:nvPr>
            <p:ph type="sldNum" sz="quarter" idx="12"/>
          </p:nvPr>
        </p:nvSpPr>
        <p:spPr/>
        <p:txBody>
          <a:bodyPr/>
          <a:lstStyle/>
          <a:p>
            <a:pPr>
              <a:defRPr/>
            </a:pPr>
            <a:fld id="{EB6791C4-DF4E-4C17-A41C-B2BEB15390BD}" type="slidenum">
              <a:rPr lang="en-US" smtClean="0"/>
              <a:pPr>
                <a:defRPr/>
              </a:pPr>
              <a:t>118</a:t>
            </a:fld>
            <a:endParaRPr lang="en-US"/>
          </a:p>
        </p:txBody>
      </p:sp>
    </p:spTree>
    <p:extLst>
      <p:ext uri="{BB962C8B-B14F-4D97-AF65-F5344CB8AC3E}">
        <p14:creationId xmlns:p14="http://schemas.microsoft.com/office/powerpoint/2010/main" val="32675638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9C58-C36B-4985-942B-98F8E2F6354C}"/>
              </a:ext>
            </a:extLst>
          </p:cNvPr>
          <p:cNvSpPr>
            <a:spLocks noGrp="1"/>
          </p:cNvSpPr>
          <p:nvPr>
            <p:ph type="title"/>
          </p:nvPr>
        </p:nvSpPr>
        <p:spPr/>
        <p:txBody>
          <a:bodyPr/>
          <a:lstStyle/>
          <a:p>
            <a:r>
              <a:rPr lang="en-US" dirty="0"/>
              <a:t>Recent Accomplishments/Deliverables</a:t>
            </a:r>
          </a:p>
        </p:txBody>
      </p:sp>
      <p:sp>
        <p:nvSpPr>
          <p:cNvPr id="3" name="Content Placeholder 2">
            <a:extLst>
              <a:ext uri="{FF2B5EF4-FFF2-40B4-BE49-F238E27FC236}">
                <a16:creationId xmlns:a16="http://schemas.microsoft.com/office/drawing/2014/main" id="{D99EBF03-15EB-44FA-8C3C-713BCFC5AD87}"/>
              </a:ext>
            </a:extLst>
          </p:cNvPr>
          <p:cNvSpPr>
            <a:spLocks noGrp="1"/>
          </p:cNvSpPr>
          <p:nvPr>
            <p:ph idx="1"/>
          </p:nvPr>
        </p:nvSpPr>
        <p:spPr/>
        <p:txBody>
          <a:bodyPr/>
          <a:lstStyle/>
          <a:p>
            <a:r>
              <a:rPr lang="en-US" dirty="0"/>
              <a:t>GRAV-D: DONE!</a:t>
            </a:r>
          </a:p>
          <a:p>
            <a:pPr lvl="1"/>
            <a:r>
              <a:rPr lang="en-US" dirty="0"/>
              <a:t>After 16 years, the GRAV-D flights are 100% done!!</a:t>
            </a:r>
          </a:p>
          <a:p>
            <a:pPr lvl="1"/>
            <a:r>
              <a:rPr lang="en-US" dirty="0"/>
              <a:t>Final gravity set was delivered to the geoid team 2 days ago!!</a:t>
            </a:r>
          </a:p>
          <a:p>
            <a:r>
              <a:rPr lang="en-US" dirty="0"/>
              <a:t>OPUS-Projects updated</a:t>
            </a:r>
          </a:p>
          <a:p>
            <a:pPr lvl="1"/>
            <a:r>
              <a:rPr lang="en-US" dirty="0"/>
              <a:t>Version 5.1: </a:t>
            </a:r>
            <a:r>
              <a:rPr lang="en-US" dirty="0" err="1"/>
              <a:t>Bluebooking</a:t>
            </a:r>
            <a:r>
              <a:rPr lang="en-US" dirty="0"/>
              <a:t> done for you, loads to the NGS IDB</a:t>
            </a:r>
          </a:p>
          <a:p>
            <a:r>
              <a:rPr lang="en-US" dirty="0"/>
              <a:t>New Least-squares adjustment software: DONE</a:t>
            </a:r>
          </a:p>
          <a:p>
            <a:pPr lvl="1"/>
            <a:r>
              <a:rPr lang="en-US" dirty="0"/>
              <a:t>LASER version 2.4.0</a:t>
            </a:r>
          </a:p>
          <a:p>
            <a:pPr lvl="1"/>
            <a:r>
              <a:rPr lang="en-US" dirty="0"/>
              <a:t>Support for 3-D geometric (GNSS + classical), orthometric, horizontal gravimetric, vertical gravimetric and calibration baselines</a:t>
            </a:r>
          </a:p>
          <a:p>
            <a:endParaRPr lang="en-US" dirty="0"/>
          </a:p>
        </p:txBody>
      </p:sp>
      <p:sp>
        <p:nvSpPr>
          <p:cNvPr id="4" name="Date Placeholder 3">
            <a:extLst>
              <a:ext uri="{FF2B5EF4-FFF2-40B4-BE49-F238E27FC236}">
                <a16:creationId xmlns:a16="http://schemas.microsoft.com/office/drawing/2014/main" id="{B83B29C7-A906-4A6F-A90E-C2276F890F87}"/>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1CB1DC06-D2BA-4891-A845-E490E93ED5B1}"/>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990EC01C-D7AD-41A5-BCAB-BD7C41D32A21}"/>
              </a:ext>
            </a:extLst>
          </p:cNvPr>
          <p:cNvSpPr>
            <a:spLocks noGrp="1"/>
          </p:cNvSpPr>
          <p:nvPr>
            <p:ph type="sldNum" sz="quarter" idx="12"/>
          </p:nvPr>
        </p:nvSpPr>
        <p:spPr/>
        <p:txBody>
          <a:bodyPr/>
          <a:lstStyle/>
          <a:p>
            <a:pPr>
              <a:defRPr/>
            </a:pPr>
            <a:fld id="{EB6791C4-DF4E-4C17-A41C-B2BEB15390BD}" type="slidenum">
              <a:rPr lang="en-US" smtClean="0"/>
              <a:pPr>
                <a:defRPr/>
              </a:pPr>
              <a:t>119</a:t>
            </a:fld>
            <a:endParaRPr lang="en-US"/>
          </a:p>
        </p:txBody>
      </p:sp>
    </p:spTree>
    <p:extLst>
      <p:ext uri="{BB962C8B-B14F-4D97-AF65-F5344CB8AC3E}">
        <p14:creationId xmlns:p14="http://schemas.microsoft.com/office/powerpoint/2010/main" val="314910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657552"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6158754" y="6273226"/>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2864739" y="574655"/>
            <a:ext cx="5434052" cy="1631216"/>
          </a:xfrm>
          <a:prstGeom prst="rect">
            <a:avLst/>
          </a:prstGeom>
          <a:noFill/>
        </p:spPr>
        <p:txBody>
          <a:bodyPr wrap="none" rtlCol="0">
            <a:spAutoFit/>
          </a:bodyPr>
          <a:lstStyle/>
          <a:p>
            <a:pPr eaLnBrk="0" hangingPunct="0"/>
            <a:r>
              <a:rPr lang="en-US" sz="2000" b="1" dirty="0">
                <a:solidFill>
                  <a:prstClr val="black"/>
                </a:solidFill>
                <a:latin typeface="+mj-lt"/>
              </a:rPr>
              <a:t>Assume “H” was determined four different times:</a:t>
            </a:r>
          </a:p>
          <a:p>
            <a:pPr eaLnBrk="0" hangingPunct="0"/>
            <a:r>
              <a:rPr lang="en-US" sz="2000" b="1" dirty="0">
                <a:solidFill>
                  <a:prstClr val="black"/>
                </a:solidFill>
                <a:latin typeface="+mj-lt"/>
              </a:rPr>
              <a:t>	1990:  2.100</a:t>
            </a:r>
          </a:p>
          <a:p>
            <a:pPr eaLnBrk="0" hangingPunct="0"/>
            <a:r>
              <a:rPr lang="en-US" sz="2000" b="1" dirty="0">
                <a:solidFill>
                  <a:prstClr val="black"/>
                </a:solidFill>
                <a:latin typeface="+mj-lt"/>
              </a:rPr>
              <a:t>	1994:  2.110</a:t>
            </a:r>
          </a:p>
          <a:p>
            <a:pPr eaLnBrk="0" hangingPunct="0"/>
            <a:r>
              <a:rPr lang="en-US" sz="2000" b="1" dirty="0">
                <a:solidFill>
                  <a:prstClr val="black"/>
                </a:solidFill>
                <a:latin typeface="+mj-lt"/>
              </a:rPr>
              <a:t>	2002:  2.190</a:t>
            </a:r>
          </a:p>
          <a:p>
            <a:pPr eaLnBrk="0" hangingPunct="0"/>
            <a:r>
              <a:rPr lang="en-US" sz="2000" b="1" dirty="0">
                <a:solidFill>
                  <a:prstClr val="black"/>
                </a:solidFill>
                <a:latin typeface="+mj-lt"/>
              </a:rPr>
              <a:t>	2009:  2.180</a:t>
            </a: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sp>
        <p:nvSpPr>
          <p:cNvPr id="16" name="Freeform 15"/>
          <p:cNvSpPr/>
          <p:nvPr/>
        </p:nvSpPr>
        <p:spPr>
          <a:xfrm>
            <a:off x="2962944" y="1014165"/>
            <a:ext cx="804825" cy="2698519"/>
          </a:xfrm>
          <a:custGeom>
            <a:avLst/>
            <a:gdLst>
              <a:gd name="connsiteX0" fmla="*/ 804825 w 804825"/>
              <a:gd name="connsiteY0" fmla="*/ 76505 h 2698519"/>
              <a:gd name="connsiteX1" fmla="*/ 44661 w 804825"/>
              <a:gd name="connsiteY1" fmla="*/ 329893 h 2698519"/>
              <a:gd name="connsiteX2" fmla="*/ 154829 w 804825"/>
              <a:gd name="connsiteY2" fmla="*/ 2698519 h 2698519"/>
            </a:gdLst>
            <a:ahLst/>
            <a:cxnLst>
              <a:cxn ang="0">
                <a:pos x="connsiteX0" y="connsiteY0"/>
              </a:cxn>
              <a:cxn ang="0">
                <a:pos x="connsiteX1" y="connsiteY1"/>
              </a:cxn>
              <a:cxn ang="0">
                <a:pos x="connsiteX2" y="connsiteY2"/>
              </a:cxn>
            </a:cxnLst>
            <a:rect l="l" t="t" r="r" b="b"/>
            <a:pathLst>
              <a:path w="804825" h="2698519">
                <a:moveTo>
                  <a:pt x="804825" y="76505"/>
                </a:moveTo>
                <a:cubicBezTo>
                  <a:pt x="478909" y="-15302"/>
                  <a:pt x="152994" y="-107109"/>
                  <a:pt x="44661" y="329893"/>
                </a:cubicBezTo>
                <a:cubicBezTo>
                  <a:pt x="-63672" y="766895"/>
                  <a:pt x="45578" y="1732707"/>
                  <a:pt x="154829" y="2698519"/>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3415012" y="1245939"/>
            <a:ext cx="396824" cy="2290475"/>
          </a:xfrm>
          <a:custGeom>
            <a:avLst/>
            <a:gdLst>
              <a:gd name="connsiteX0" fmla="*/ 396824 w 396824"/>
              <a:gd name="connsiteY0" fmla="*/ 120153 h 2290475"/>
              <a:gd name="connsiteX1" fmla="*/ 217 w 396824"/>
              <a:gd name="connsiteY1" fmla="*/ 241338 h 2290475"/>
              <a:gd name="connsiteX2" fmla="*/ 352757 w 396824"/>
              <a:gd name="connsiteY2" fmla="*/ 2290475 h 2290475"/>
            </a:gdLst>
            <a:ahLst/>
            <a:cxnLst>
              <a:cxn ang="0">
                <a:pos x="connsiteX0" y="connsiteY0"/>
              </a:cxn>
              <a:cxn ang="0">
                <a:pos x="connsiteX1" y="connsiteY1"/>
              </a:cxn>
              <a:cxn ang="0">
                <a:pos x="connsiteX2" y="connsiteY2"/>
              </a:cxn>
            </a:cxnLst>
            <a:rect l="l" t="t" r="r" b="b"/>
            <a:pathLst>
              <a:path w="396824" h="2290475">
                <a:moveTo>
                  <a:pt x="396824" y="120153"/>
                </a:moveTo>
                <a:cubicBezTo>
                  <a:pt x="202192" y="-115"/>
                  <a:pt x="7561" y="-120382"/>
                  <a:pt x="217" y="241338"/>
                </a:cubicBezTo>
                <a:cubicBezTo>
                  <a:pt x="-7127" y="603058"/>
                  <a:pt x="172815" y="1446766"/>
                  <a:pt x="352757" y="2290475"/>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3655313" y="1658761"/>
            <a:ext cx="927704" cy="1018338"/>
          </a:xfrm>
          <a:custGeom>
            <a:avLst/>
            <a:gdLst>
              <a:gd name="connsiteX0" fmla="*/ 200591 w 927704"/>
              <a:gd name="connsiteY0" fmla="*/ 15803 h 1018338"/>
              <a:gd name="connsiteX1" fmla="*/ 35338 w 927704"/>
              <a:gd name="connsiteY1" fmla="*/ 59870 h 1018338"/>
              <a:gd name="connsiteX2" fmla="*/ 90422 w 927704"/>
              <a:gd name="connsiteY2" fmla="*/ 500545 h 1018338"/>
              <a:gd name="connsiteX3" fmla="*/ 927704 w 927704"/>
              <a:gd name="connsiteY3" fmla="*/ 1018338 h 1018338"/>
            </a:gdLst>
            <a:ahLst/>
            <a:cxnLst>
              <a:cxn ang="0">
                <a:pos x="connsiteX0" y="connsiteY0"/>
              </a:cxn>
              <a:cxn ang="0">
                <a:pos x="connsiteX1" y="connsiteY1"/>
              </a:cxn>
              <a:cxn ang="0">
                <a:pos x="connsiteX2" y="connsiteY2"/>
              </a:cxn>
              <a:cxn ang="0">
                <a:pos x="connsiteX3" y="connsiteY3"/>
              </a:cxn>
            </a:cxnLst>
            <a:rect l="l" t="t" r="r" b="b"/>
            <a:pathLst>
              <a:path w="927704" h="1018338">
                <a:moveTo>
                  <a:pt x="200591" y="15803"/>
                </a:moveTo>
                <a:cubicBezTo>
                  <a:pt x="127145" y="-2559"/>
                  <a:pt x="53699" y="-20920"/>
                  <a:pt x="35338" y="59870"/>
                </a:cubicBezTo>
                <a:cubicBezTo>
                  <a:pt x="16977" y="140660"/>
                  <a:pt x="-58306" y="340800"/>
                  <a:pt x="90422" y="500545"/>
                </a:cubicBezTo>
                <a:cubicBezTo>
                  <a:pt x="239150" y="660290"/>
                  <a:pt x="583427" y="839314"/>
                  <a:pt x="927704" y="1018338"/>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5241956" y="1975629"/>
            <a:ext cx="1012292" cy="679436"/>
          </a:xfrm>
          <a:custGeom>
            <a:avLst/>
            <a:gdLst>
              <a:gd name="connsiteX0" fmla="*/ 0 w 492426"/>
              <a:gd name="connsiteY0" fmla="*/ 7407 h 679436"/>
              <a:gd name="connsiteX1" fmla="*/ 462708 w 492426"/>
              <a:gd name="connsiteY1" fmla="*/ 95542 h 679436"/>
              <a:gd name="connsiteX2" fmla="*/ 407624 w 492426"/>
              <a:gd name="connsiteY2" fmla="*/ 679436 h 679436"/>
            </a:gdLst>
            <a:ahLst/>
            <a:cxnLst>
              <a:cxn ang="0">
                <a:pos x="connsiteX0" y="connsiteY0"/>
              </a:cxn>
              <a:cxn ang="0">
                <a:pos x="connsiteX1" y="connsiteY1"/>
              </a:cxn>
              <a:cxn ang="0">
                <a:pos x="connsiteX2" y="connsiteY2"/>
              </a:cxn>
            </a:cxnLst>
            <a:rect l="l" t="t" r="r" b="b"/>
            <a:pathLst>
              <a:path w="492426" h="679436">
                <a:moveTo>
                  <a:pt x="0" y="7407"/>
                </a:moveTo>
                <a:cubicBezTo>
                  <a:pt x="197385" y="-4528"/>
                  <a:pt x="394771" y="-16463"/>
                  <a:pt x="462708" y="95542"/>
                </a:cubicBezTo>
                <a:cubicBezTo>
                  <a:pt x="530645" y="207547"/>
                  <a:pt x="469134" y="443491"/>
                  <a:pt x="407624" y="679436"/>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6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8DB2-00C5-4C25-845C-8A74CAB2E049}"/>
              </a:ext>
            </a:extLst>
          </p:cNvPr>
          <p:cNvSpPr>
            <a:spLocks noGrp="1"/>
          </p:cNvSpPr>
          <p:nvPr>
            <p:ph type="title"/>
          </p:nvPr>
        </p:nvSpPr>
        <p:spPr/>
        <p:txBody>
          <a:bodyPr/>
          <a:lstStyle/>
          <a:p>
            <a:r>
              <a:rPr lang="en-US" dirty="0"/>
              <a:t>GPS/GLONASS/Galileo/</a:t>
            </a:r>
            <a:r>
              <a:rPr lang="en-US" dirty="0" err="1"/>
              <a:t>Beidou</a:t>
            </a:r>
            <a:r>
              <a:rPr lang="en-US" dirty="0"/>
              <a:t>/ETC</a:t>
            </a:r>
          </a:p>
        </p:txBody>
      </p:sp>
      <p:sp>
        <p:nvSpPr>
          <p:cNvPr id="3" name="Content Placeholder 2">
            <a:extLst>
              <a:ext uri="{FF2B5EF4-FFF2-40B4-BE49-F238E27FC236}">
                <a16:creationId xmlns:a16="http://schemas.microsoft.com/office/drawing/2014/main" id="{DEAFC418-58EE-4F74-8ABE-802B03C44BAA}"/>
              </a:ext>
            </a:extLst>
          </p:cNvPr>
          <p:cNvSpPr>
            <a:spLocks noGrp="1"/>
          </p:cNvSpPr>
          <p:nvPr>
            <p:ph idx="1"/>
          </p:nvPr>
        </p:nvSpPr>
        <p:spPr/>
        <p:txBody>
          <a:bodyPr/>
          <a:lstStyle/>
          <a:p>
            <a:r>
              <a:rPr lang="en-US" dirty="0"/>
              <a:t>New M-PAGES software exists</a:t>
            </a:r>
          </a:p>
          <a:p>
            <a:pPr lvl="1"/>
            <a:r>
              <a:rPr lang="en-US" dirty="0"/>
              <a:t>Can process any GNSS constellation with two frequencies</a:t>
            </a:r>
          </a:p>
          <a:p>
            <a:r>
              <a:rPr lang="en-US" dirty="0"/>
              <a:t>Can be accessed through a BETA release of OPUS-S</a:t>
            </a:r>
          </a:p>
          <a:p>
            <a:pPr lvl="1"/>
            <a:endParaRPr lang="en-US" dirty="0"/>
          </a:p>
        </p:txBody>
      </p:sp>
      <p:sp>
        <p:nvSpPr>
          <p:cNvPr id="4" name="Date Placeholder 3">
            <a:extLst>
              <a:ext uri="{FF2B5EF4-FFF2-40B4-BE49-F238E27FC236}">
                <a16:creationId xmlns:a16="http://schemas.microsoft.com/office/drawing/2014/main" id="{5E8DDFED-3070-4F93-B1B0-DE1CAF3DE36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090F4FB-6E4D-4ED5-8DF3-9EDA50C35312}"/>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CB22758E-A7BB-42F9-BC2D-BEEE12C3556B}"/>
              </a:ext>
            </a:extLst>
          </p:cNvPr>
          <p:cNvSpPr>
            <a:spLocks noGrp="1"/>
          </p:cNvSpPr>
          <p:nvPr>
            <p:ph type="sldNum" sz="quarter" idx="12"/>
          </p:nvPr>
        </p:nvSpPr>
        <p:spPr/>
        <p:txBody>
          <a:bodyPr/>
          <a:lstStyle/>
          <a:p>
            <a:pPr>
              <a:defRPr/>
            </a:pPr>
            <a:fld id="{EB6791C4-DF4E-4C17-A41C-B2BEB15390BD}" type="slidenum">
              <a:rPr lang="en-US" smtClean="0"/>
              <a:pPr>
                <a:defRPr/>
              </a:pPr>
              <a:t>120</a:t>
            </a:fld>
            <a:endParaRPr lang="en-US"/>
          </a:p>
        </p:txBody>
      </p:sp>
      <p:pic>
        <p:nvPicPr>
          <p:cNvPr id="8" name="Picture 7">
            <a:extLst>
              <a:ext uri="{FF2B5EF4-FFF2-40B4-BE49-F238E27FC236}">
                <a16:creationId xmlns:a16="http://schemas.microsoft.com/office/drawing/2014/main" id="{C0F6CAA1-E85C-414C-97FB-71B631341E87}"/>
              </a:ext>
            </a:extLst>
          </p:cNvPr>
          <p:cNvPicPr>
            <a:picLocks noChangeAspect="1"/>
          </p:cNvPicPr>
          <p:nvPr/>
        </p:nvPicPr>
        <p:blipFill>
          <a:blip r:embed="rId2"/>
          <a:stretch>
            <a:fillRect/>
          </a:stretch>
        </p:blipFill>
        <p:spPr>
          <a:xfrm>
            <a:off x="1919591" y="3276778"/>
            <a:ext cx="6526179" cy="2964482"/>
          </a:xfrm>
          <a:prstGeom prst="rect">
            <a:avLst/>
          </a:prstGeom>
        </p:spPr>
      </p:pic>
      <p:sp>
        <p:nvSpPr>
          <p:cNvPr id="9" name="TextBox 8">
            <a:extLst>
              <a:ext uri="{FF2B5EF4-FFF2-40B4-BE49-F238E27FC236}">
                <a16:creationId xmlns:a16="http://schemas.microsoft.com/office/drawing/2014/main" id="{2128ECB5-2176-4CDE-BFBB-EA60D76A57AF}"/>
              </a:ext>
            </a:extLst>
          </p:cNvPr>
          <p:cNvSpPr txBox="1"/>
          <p:nvPr/>
        </p:nvSpPr>
        <p:spPr>
          <a:xfrm>
            <a:off x="8826324" y="5491929"/>
            <a:ext cx="3235181" cy="400110"/>
          </a:xfrm>
          <a:prstGeom prst="rect">
            <a:avLst/>
          </a:prstGeom>
          <a:noFill/>
        </p:spPr>
        <p:txBody>
          <a:bodyPr wrap="none" rtlCol="0">
            <a:spAutoFit/>
          </a:bodyPr>
          <a:lstStyle/>
          <a:p>
            <a:r>
              <a:rPr lang="en-US" sz="2000" b="1" dirty="0">
                <a:solidFill>
                  <a:srgbClr val="FF0000"/>
                </a:solidFill>
              </a:rPr>
              <a:t>beta.ngs.noaa.gov/OPUS</a:t>
            </a:r>
          </a:p>
        </p:txBody>
      </p:sp>
    </p:spTree>
    <p:extLst>
      <p:ext uri="{BB962C8B-B14F-4D97-AF65-F5344CB8AC3E}">
        <p14:creationId xmlns:p14="http://schemas.microsoft.com/office/powerpoint/2010/main" val="36283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9AA5-F542-4C79-9DD2-7A643CD7AA9B}"/>
              </a:ext>
            </a:extLst>
          </p:cNvPr>
          <p:cNvSpPr>
            <a:spLocks noGrp="1"/>
          </p:cNvSpPr>
          <p:nvPr>
            <p:ph type="title"/>
          </p:nvPr>
        </p:nvSpPr>
        <p:spPr/>
        <p:txBody>
          <a:bodyPr/>
          <a:lstStyle/>
          <a:p>
            <a:r>
              <a:rPr lang="en-US" dirty="0"/>
              <a:t>LSA Adjustment Methodology Documented</a:t>
            </a:r>
          </a:p>
        </p:txBody>
      </p:sp>
      <p:sp>
        <p:nvSpPr>
          <p:cNvPr id="3" name="Content Placeholder 2">
            <a:extLst>
              <a:ext uri="{FF2B5EF4-FFF2-40B4-BE49-F238E27FC236}">
                <a16:creationId xmlns:a16="http://schemas.microsoft.com/office/drawing/2014/main" id="{B4F1D69D-0B0B-475B-910B-C694D075C769}"/>
              </a:ext>
            </a:extLst>
          </p:cNvPr>
          <p:cNvSpPr>
            <a:spLocks noGrp="1"/>
          </p:cNvSpPr>
          <p:nvPr>
            <p:ph idx="1"/>
          </p:nvPr>
        </p:nvSpPr>
        <p:spPr/>
        <p:txBody>
          <a:bodyPr/>
          <a:lstStyle/>
          <a:p>
            <a:r>
              <a:rPr lang="en-US" dirty="0"/>
              <a:t>The </a:t>
            </a:r>
            <a:r>
              <a:rPr lang="en-US" b="1" u="sng" dirty="0"/>
              <a:t>Multi-Epoch Least-Squares Adjustment Problem</a:t>
            </a:r>
            <a:r>
              <a:rPr lang="en-US" dirty="0"/>
              <a:t>: </a:t>
            </a:r>
            <a:r>
              <a:rPr lang="en-US" i="1" dirty="0"/>
              <a:t>Models Relating Estimable Parameters at a Single Epoch to Geodetic Observations, Stochastic Constraints and Fixed Constraints at Multiple Epochs</a:t>
            </a:r>
          </a:p>
          <a:p>
            <a:r>
              <a:rPr lang="en-US" dirty="0"/>
              <a:t>See NGS Library (https://geodesy.noaa.gov/library/):</a:t>
            </a:r>
          </a:p>
          <a:p>
            <a:pPr lvl="1"/>
            <a:r>
              <a:rPr lang="en-US" sz="1600" dirty="0"/>
              <a:t>NOAA TR NOS NGS 79</a:t>
            </a:r>
          </a:p>
          <a:p>
            <a:pPr lvl="1"/>
            <a:r>
              <a:rPr lang="en-US" sz="1600" dirty="0"/>
              <a:t>NOAA TR NOS NGS 80</a:t>
            </a:r>
          </a:p>
          <a:p>
            <a:pPr lvl="1"/>
            <a:r>
              <a:rPr lang="en-US" sz="1600" dirty="0"/>
              <a:t>NOAA TM NOS NGS 95</a:t>
            </a:r>
          </a:p>
          <a:p>
            <a:pPr lvl="1"/>
            <a:r>
              <a:rPr lang="en-US" sz="1600" dirty="0"/>
              <a:t>NOAA TM NOS NGS 96</a:t>
            </a:r>
          </a:p>
          <a:p>
            <a:r>
              <a:rPr lang="en-US" dirty="0"/>
              <a:t>Codifies the mathematics of national adjustments (RECs) and OPUS adjustments</a:t>
            </a:r>
          </a:p>
        </p:txBody>
      </p:sp>
      <p:sp>
        <p:nvSpPr>
          <p:cNvPr id="4" name="Date Placeholder 3">
            <a:extLst>
              <a:ext uri="{FF2B5EF4-FFF2-40B4-BE49-F238E27FC236}">
                <a16:creationId xmlns:a16="http://schemas.microsoft.com/office/drawing/2014/main" id="{55C70636-7F9E-4394-8494-552F129F879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52D84C7B-F719-4DEB-8540-2BB1F1C985BC}"/>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7C9E436-5439-4972-AA76-4136877CF1D7}"/>
              </a:ext>
            </a:extLst>
          </p:cNvPr>
          <p:cNvSpPr>
            <a:spLocks noGrp="1"/>
          </p:cNvSpPr>
          <p:nvPr>
            <p:ph type="sldNum" sz="quarter" idx="12"/>
          </p:nvPr>
        </p:nvSpPr>
        <p:spPr/>
        <p:txBody>
          <a:bodyPr/>
          <a:lstStyle/>
          <a:p>
            <a:pPr>
              <a:defRPr/>
            </a:pPr>
            <a:fld id="{EB6791C4-DF4E-4C17-A41C-B2BEB15390BD}" type="slidenum">
              <a:rPr lang="en-US" smtClean="0"/>
              <a:pPr>
                <a:defRPr/>
              </a:pPr>
              <a:t>121</a:t>
            </a:fld>
            <a:endParaRPr lang="en-US"/>
          </a:p>
        </p:txBody>
      </p:sp>
    </p:spTree>
    <p:extLst>
      <p:ext uri="{BB962C8B-B14F-4D97-AF65-F5344CB8AC3E}">
        <p14:creationId xmlns:p14="http://schemas.microsoft.com/office/powerpoint/2010/main" val="35812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7080-6B8C-4D62-B2F2-5B49D3D33DE0}"/>
              </a:ext>
            </a:extLst>
          </p:cNvPr>
          <p:cNvSpPr>
            <a:spLocks noGrp="1"/>
          </p:cNvSpPr>
          <p:nvPr>
            <p:ph type="title"/>
          </p:nvPr>
        </p:nvSpPr>
        <p:spPr/>
        <p:txBody>
          <a:bodyPr/>
          <a:lstStyle/>
          <a:p>
            <a:r>
              <a:rPr lang="en-US" dirty="0"/>
              <a:t>Alpha site launched</a:t>
            </a:r>
          </a:p>
        </p:txBody>
      </p:sp>
      <p:sp>
        <p:nvSpPr>
          <p:cNvPr id="3" name="Content Placeholder 2">
            <a:extLst>
              <a:ext uri="{FF2B5EF4-FFF2-40B4-BE49-F238E27FC236}">
                <a16:creationId xmlns:a16="http://schemas.microsoft.com/office/drawing/2014/main" id="{0CC9CAA2-8B0A-4B29-9A26-F9A67BCDF5E7}"/>
              </a:ext>
            </a:extLst>
          </p:cNvPr>
          <p:cNvSpPr>
            <a:spLocks noGrp="1"/>
          </p:cNvSpPr>
          <p:nvPr>
            <p:ph idx="1"/>
          </p:nvPr>
        </p:nvSpPr>
        <p:spPr/>
        <p:txBody>
          <a:bodyPr/>
          <a:lstStyle/>
          <a:p>
            <a:r>
              <a:rPr lang="en-US" dirty="0"/>
              <a:t>alpha.ngs.noaa.gov</a:t>
            </a:r>
          </a:p>
          <a:p>
            <a:r>
              <a:rPr lang="en-US" dirty="0"/>
              <a:t>First product:  SPCS2022</a:t>
            </a:r>
          </a:p>
          <a:p>
            <a:r>
              <a:rPr lang="en-US" dirty="0"/>
              <a:t>More products coming soon</a:t>
            </a:r>
          </a:p>
          <a:p>
            <a:r>
              <a:rPr lang="en-US" dirty="0"/>
              <a:t>Not everything will go on Alpha</a:t>
            </a:r>
          </a:p>
          <a:p>
            <a:pPr lvl="1"/>
            <a:r>
              <a:rPr lang="en-US" dirty="0"/>
              <a:t>“Incomplete, early, possibly incorrect” </a:t>
            </a:r>
          </a:p>
          <a:p>
            <a:endParaRPr lang="en-US" dirty="0"/>
          </a:p>
        </p:txBody>
      </p:sp>
      <p:sp>
        <p:nvSpPr>
          <p:cNvPr id="4" name="Date Placeholder 3">
            <a:extLst>
              <a:ext uri="{FF2B5EF4-FFF2-40B4-BE49-F238E27FC236}">
                <a16:creationId xmlns:a16="http://schemas.microsoft.com/office/drawing/2014/main" id="{4D797E4D-ED6B-4D59-A820-B6186F8D949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41A874A-98D1-4480-A2FA-423A10E7C29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3588CC43-E8FB-441F-BAFE-29A5AE585953}"/>
              </a:ext>
            </a:extLst>
          </p:cNvPr>
          <p:cNvSpPr>
            <a:spLocks noGrp="1"/>
          </p:cNvSpPr>
          <p:nvPr>
            <p:ph type="sldNum" sz="quarter" idx="12"/>
          </p:nvPr>
        </p:nvSpPr>
        <p:spPr/>
        <p:txBody>
          <a:bodyPr/>
          <a:lstStyle/>
          <a:p>
            <a:pPr>
              <a:defRPr/>
            </a:pPr>
            <a:fld id="{EB6791C4-DF4E-4C17-A41C-B2BEB15390BD}" type="slidenum">
              <a:rPr lang="en-US" smtClean="0"/>
              <a:pPr>
                <a:defRPr/>
              </a:pPr>
              <a:t>122</a:t>
            </a:fld>
            <a:endParaRPr lang="en-US"/>
          </a:p>
        </p:txBody>
      </p:sp>
    </p:spTree>
    <p:extLst>
      <p:ext uri="{BB962C8B-B14F-4D97-AF65-F5344CB8AC3E}">
        <p14:creationId xmlns:p14="http://schemas.microsoft.com/office/powerpoint/2010/main" val="17082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Preeminence of ITRF</a:t>
            </a:r>
          </a:p>
        </p:txBody>
      </p:sp>
      <p:sp>
        <p:nvSpPr>
          <p:cNvPr id="13" name="Content Placeholder 2"/>
          <p:cNvSpPr txBox="1">
            <a:spLocks/>
          </p:cNvSpPr>
          <p:nvPr/>
        </p:nvSpPr>
        <p:spPr bwMode="gray">
          <a:xfrm>
            <a:off x="4562527" y="1628775"/>
            <a:ext cx="3066946"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500" kern="0" dirty="0">
                <a:latin typeface="Times New Roman" panose="02020603050405020304" pitchFamily="18" charset="0"/>
                <a:cs typeface="Times New Roman" panose="02020603050405020304" pitchFamily="18" charset="0"/>
              </a:rPr>
              <a:t>North American Terrestrial Reference Frame of 2022 (NATRF2022)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Caribbean Terrestrial Reference Frame of 2022 (CATRF2022)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Pacific Terrestrial Reference Frame of 2022 (PATRF2022)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Mariana Terrestrial Reference Frame of 2022 (MATRF2022</a:t>
            </a:r>
            <a:r>
              <a:rPr lang="en-US" sz="1800" kern="0" dirty="0">
                <a:latin typeface="Times New Roman" panose="02020603050405020304" pitchFamily="18" charset="0"/>
                <a:cs typeface="Times New Roman" panose="02020603050405020304" pitchFamily="18" charset="0"/>
              </a:rPr>
              <a:t>)</a:t>
            </a:r>
          </a:p>
          <a:p>
            <a:pPr lvl="1">
              <a:defRPr/>
            </a:pPr>
            <a:endParaRPr lang="en-US" sz="1800" kern="0" dirty="0">
              <a:latin typeface="Times New Roman" panose="02020603050405020304" pitchFamily="18" charset="0"/>
              <a:cs typeface="Times New Roman" panose="02020603050405020304" pitchFamily="18" charset="0"/>
            </a:endParaRPr>
          </a:p>
          <a:p>
            <a:pPr marL="0" indent="0">
              <a:buNone/>
              <a:defRPr/>
            </a:pPr>
            <a:endParaRPr lang="en-US" sz="1800" b="1" kern="0"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altLang="en-US"/>
              <a:t>March 24, 2024</a:t>
            </a:r>
            <a:endParaRPr lang="en-US" altLang="en-US" dirty="0"/>
          </a:p>
        </p:txBody>
      </p: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123</a:t>
            </a:fld>
            <a:endParaRPr lang="en-US"/>
          </a:p>
        </p:txBody>
      </p:sp>
      <p:sp>
        <p:nvSpPr>
          <p:cNvPr id="8" name="TextBox 7"/>
          <p:cNvSpPr txBox="1"/>
          <p:nvPr/>
        </p:nvSpPr>
        <p:spPr>
          <a:xfrm>
            <a:off x="1993788" y="1688425"/>
            <a:ext cx="1706725" cy="738664"/>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Rotation of the </a:t>
            </a:r>
          </a:p>
          <a:p>
            <a:r>
              <a:rPr lang="en-US" sz="1400" dirty="0">
                <a:latin typeface="Times New Roman" panose="02020603050405020304" pitchFamily="18" charset="0"/>
              </a:rPr>
              <a:t>North American Plate</a:t>
            </a:r>
          </a:p>
        </p:txBody>
      </p:sp>
      <p:sp>
        <p:nvSpPr>
          <p:cNvPr id="14" name="TextBox 13"/>
          <p:cNvSpPr txBox="1"/>
          <p:nvPr/>
        </p:nvSpPr>
        <p:spPr>
          <a:xfrm>
            <a:off x="1993786" y="2614846"/>
            <a:ext cx="170672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Rotation of the </a:t>
            </a:r>
          </a:p>
          <a:p>
            <a:r>
              <a:rPr lang="en-US" sz="1400" dirty="0">
                <a:latin typeface="Times New Roman" panose="02020603050405020304" pitchFamily="18" charset="0"/>
              </a:rPr>
              <a:t>Caribbean Plate</a:t>
            </a:r>
          </a:p>
        </p:txBody>
      </p:sp>
      <p:sp>
        <p:nvSpPr>
          <p:cNvPr id="15" name="TextBox 14"/>
          <p:cNvSpPr txBox="1"/>
          <p:nvPr/>
        </p:nvSpPr>
        <p:spPr>
          <a:xfrm>
            <a:off x="1993786" y="3496560"/>
            <a:ext cx="170672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Rotation of the </a:t>
            </a:r>
          </a:p>
          <a:p>
            <a:r>
              <a:rPr lang="en-US" sz="1400" dirty="0">
                <a:latin typeface="Times New Roman" panose="02020603050405020304" pitchFamily="18" charset="0"/>
              </a:rPr>
              <a:t>Pacific Plate</a:t>
            </a:r>
          </a:p>
        </p:txBody>
      </p:sp>
      <p:sp>
        <p:nvSpPr>
          <p:cNvPr id="16" name="TextBox 15"/>
          <p:cNvSpPr txBox="1"/>
          <p:nvPr/>
        </p:nvSpPr>
        <p:spPr>
          <a:xfrm>
            <a:off x="1993786" y="4245970"/>
            <a:ext cx="170672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Rotation of the </a:t>
            </a:r>
          </a:p>
          <a:p>
            <a:r>
              <a:rPr lang="en-US" sz="1400" dirty="0">
                <a:latin typeface="Times New Roman" panose="02020603050405020304" pitchFamily="18" charset="0"/>
              </a:rPr>
              <a:t>Mariana Plate</a:t>
            </a:r>
          </a:p>
        </p:txBody>
      </p:sp>
      <p:sp>
        <p:nvSpPr>
          <p:cNvPr id="18" name="Content Placeholder 2"/>
          <p:cNvSpPr txBox="1">
            <a:spLocks/>
          </p:cNvSpPr>
          <p:nvPr/>
        </p:nvSpPr>
        <p:spPr bwMode="gray">
          <a:xfrm>
            <a:off x="127181" y="3022475"/>
            <a:ext cx="1092495" cy="33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2550" kern="0" dirty="0">
                <a:latin typeface="Times New Roman" panose="02020603050405020304" pitchFamily="18" charset="0"/>
                <a:cs typeface="Times New Roman" panose="02020603050405020304" pitchFamily="18" charset="0"/>
              </a:rPr>
              <a:t>ITRF2020</a:t>
            </a:r>
          </a:p>
        </p:txBody>
      </p:sp>
      <p:sp>
        <p:nvSpPr>
          <p:cNvPr id="7" name="Rounded Rectangle 6"/>
          <p:cNvSpPr/>
          <p:nvPr/>
        </p:nvSpPr>
        <p:spPr>
          <a:xfrm>
            <a:off x="1763271" y="1375436"/>
            <a:ext cx="2176253" cy="3770072"/>
          </a:xfrm>
          <a:prstGeom prst="roundRect">
            <a:avLst/>
          </a:prstGeom>
          <a:noFill/>
          <a:ln w="635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Times New Roman" panose="02020603050405020304" pitchFamily="18" charset="0"/>
            </a:endParaRPr>
          </a:p>
        </p:txBody>
      </p:sp>
      <p:sp>
        <p:nvSpPr>
          <p:cNvPr id="9" name="TextBox 8"/>
          <p:cNvSpPr txBox="1"/>
          <p:nvPr/>
        </p:nvSpPr>
        <p:spPr>
          <a:xfrm>
            <a:off x="2255713" y="5213997"/>
            <a:ext cx="1082348" cy="369332"/>
          </a:xfrm>
          <a:prstGeom prst="rect">
            <a:avLst/>
          </a:prstGeom>
          <a:noFill/>
        </p:spPr>
        <p:txBody>
          <a:bodyPr wrap="none" rtlCol="0">
            <a:spAutoFit/>
          </a:bodyPr>
          <a:lstStyle/>
          <a:p>
            <a:r>
              <a:rPr lang="en-US" b="1" dirty="0">
                <a:solidFill>
                  <a:srgbClr val="7030A0"/>
                </a:solidFill>
                <a:latin typeface="Times New Roman" panose="02020603050405020304" pitchFamily="18" charset="0"/>
              </a:rPr>
              <a:t>EPP2022</a:t>
            </a:r>
          </a:p>
        </p:txBody>
      </p:sp>
      <p:cxnSp>
        <p:nvCxnSpPr>
          <p:cNvPr id="11" name="Elbow Connector 10"/>
          <p:cNvCxnSpPr>
            <a:stCxn id="18" idx="0"/>
            <a:endCxn id="8" idx="1"/>
          </p:cNvCxnSpPr>
          <p:nvPr/>
        </p:nvCxnSpPr>
        <p:spPr>
          <a:xfrm rot="5400000" flipH="1" flipV="1">
            <a:off x="851248" y="1879938"/>
            <a:ext cx="964718" cy="132035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290182" y="2876456"/>
            <a:ext cx="703605" cy="23658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757524" y="3271316"/>
            <a:ext cx="1152169" cy="132035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290182" y="3227336"/>
            <a:ext cx="703605" cy="53083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a:stCxn id="8" idx="3"/>
          </p:cNvCxnSpPr>
          <p:nvPr/>
        </p:nvCxnSpPr>
        <p:spPr>
          <a:xfrm>
            <a:off x="3700512" y="2057757"/>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a:off x="3700512" y="2876456"/>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a:off x="3700512" y="3758170"/>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6" idx="3"/>
          </p:cNvCxnSpPr>
          <p:nvPr/>
        </p:nvCxnSpPr>
        <p:spPr>
          <a:xfrm>
            <a:off x="3700512" y="4507580"/>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641983" y="5525124"/>
            <a:ext cx="2707344" cy="461665"/>
          </a:xfrm>
          <a:prstGeom prst="rect">
            <a:avLst/>
          </a:prstGeom>
          <a:noFill/>
        </p:spPr>
        <p:txBody>
          <a:bodyPr wrap="none" rtlCol="0">
            <a:spAutoFit/>
          </a:bodyPr>
          <a:lstStyle/>
          <a:p>
            <a:r>
              <a:rPr lang="en-US" sz="1200" b="1" dirty="0">
                <a:solidFill>
                  <a:srgbClr val="7030A0"/>
                </a:solidFill>
                <a:latin typeface="Times New Roman" panose="02020603050405020304" pitchFamily="18" charset="0"/>
              </a:rPr>
              <a:t>EPP for “Euler pole parameters”</a:t>
            </a:r>
          </a:p>
          <a:p>
            <a:r>
              <a:rPr lang="en-US" sz="1200" b="1" dirty="0">
                <a:solidFill>
                  <a:srgbClr val="7030A0"/>
                </a:solidFill>
                <a:latin typeface="Times New Roman" panose="02020603050405020304" pitchFamily="18" charset="0"/>
              </a:rPr>
              <a:t>(a way of describing a plate’s rotation)</a:t>
            </a:r>
          </a:p>
        </p:txBody>
      </p:sp>
      <p:sp>
        <p:nvSpPr>
          <p:cNvPr id="23561" name="Footer Placeholder 23560"/>
          <p:cNvSpPr>
            <a:spLocks noGrp="1"/>
          </p:cNvSpPr>
          <p:nvPr>
            <p:ph type="ftr" sz="quarter" idx="11"/>
          </p:nvPr>
        </p:nvSpPr>
        <p:spPr/>
        <p:txBody>
          <a:bodyPr/>
          <a:lstStyle/>
          <a:p>
            <a:pPr>
              <a:defRPr/>
            </a:pPr>
            <a:r>
              <a:rPr lang="en-US"/>
              <a:t>Western Regional Survey Conference</a:t>
            </a:r>
          </a:p>
        </p:txBody>
      </p:sp>
      <p:sp>
        <p:nvSpPr>
          <p:cNvPr id="3" name="TextBox 2">
            <a:extLst>
              <a:ext uri="{FF2B5EF4-FFF2-40B4-BE49-F238E27FC236}">
                <a16:creationId xmlns:a16="http://schemas.microsoft.com/office/drawing/2014/main" id="{D6315855-2245-4CCA-ACDA-EFA50BD72A3B}"/>
              </a:ext>
            </a:extLst>
          </p:cNvPr>
          <p:cNvSpPr txBox="1"/>
          <p:nvPr/>
        </p:nvSpPr>
        <p:spPr>
          <a:xfrm>
            <a:off x="7849419" y="1634819"/>
            <a:ext cx="4165600" cy="1200329"/>
          </a:xfrm>
          <a:prstGeom prst="rect">
            <a:avLst/>
          </a:prstGeom>
          <a:noFill/>
        </p:spPr>
        <p:txBody>
          <a:bodyPr wrap="square" rtlCol="0">
            <a:spAutoFit/>
          </a:bodyPr>
          <a:lstStyle/>
          <a:p>
            <a:r>
              <a:rPr lang="en-US" dirty="0"/>
              <a:t>EPP2022 is the </a:t>
            </a:r>
            <a:r>
              <a:rPr lang="en-US" b="1" dirty="0"/>
              <a:t>set of four </a:t>
            </a:r>
            <a:r>
              <a:rPr lang="en-US" dirty="0"/>
              <a:t>14-parameter Helmert transformations which relates ITRF2020 to N/P/C/MATRF2022</a:t>
            </a:r>
          </a:p>
        </p:txBody>
      </p:sp>
      <p:sp>
        <p:nvSpPr>
          <p:cNvPr id="24" name="TextBox 23">
            <a:extLst>
              <a:ext uri="{FF2B5EF4-FFF2-40B4-BE49-F238E27FC236}">
                <a16:creationId xmlns:a16="http://schemas.microsoft.com/office/drawing/2014/main" id="{24F5288C-EC34-4F34-89B8-6FCF7CA923EE}"/>
              </a:ext>
            </a:extLst>
          </p:cNvPr>
          <p:cNvSpPr txBox="1"/>
          <p:nvPr/>
        </p:nvSpPr>
        <p:spPr>
          <a:xfrm>
            <a:off x="7899219" y="3312992"/>
            <a:ext cx="4165600" cy="1754326"/>
          </a:xfrm>
          <a:prstGeom prst="rect">
            <a:avLst/>
          </a:prstGeom>
          <a:noFill/>
        </p:spPr>
        <p:txBody>
          <a:bodyPr wrap="square" rtlCol="0">
            <a:spAutoFit/>
          </a:bodyPr>
          <a:lstStyle/>
          <a:p>
            <a:r>
              <a:rPr lang="en-US" dirty="0"/>
              <a:t>Each 14-parameter Helmert transformation inside EPP2022 consists of:</a:t>
            </a:r>
          </a:p>
          <a:p>
            <a:pPr marL="285750" indent="-285750">
              <a:buFont typeface="Arial" panose="020B0604020202020204" pitchFamily="34" charset="0"/>
              <a:buChar char="•"/>
            </a:pPr>
            <a:r>
              <a:rPr lang="en-US" dirty="0"/>
              <a:t>11 zero-value coefficients</a:t>
            </a:r>
          </a:p>
          <a:p>
            <a:pPr marL="285750" indent="-285750">
              <a:buFont typeface="Arial" panose="020B0604020202020204" pitchFamily="34" charset="0"/>
              <a:buChar char="•"/>
            </a:pPr>
            <a:r>
              <a:rPr lang="en-US" dirty="0"/>
              <a:t>3 non-zero coefficients</a:t>
            </a:r>
          </a:p>
          <a:p>
            <a:pPr marL="285750" indent="-285750">
              <a:buFont typeface="Arial" panose="020B0604020202020204" pitchFamily="34" charset="0"/>
              <a:buChar char="•"/>
            </a:pPr>
            <a:r>
              <a:rPr lang="en-US" dirty="0"/>
              <a:t>1 reference epoch (2020.00)</a:t>
            </a:r>
          </a:p>
        </p:txBody>
      </p:sp>
      <p:sp>
        <p:nvSpPr>
          <p:cNvPr id="25" name="TextBox 24">
            <a:extLst>
              <a:ext uri="{FF2B5EF4-FFF2-40B4-BE49-F238E27FC236}">
                <a16:creationId xmlns:a16="http://schemas.microsoft.com/office/drawing/2014/main" id="{417520EB-6831-40BD-A8FF-8D358B384159}"/>
              </a:ext>
            </a:extLst>
          </p:cNvPr>
          <p:cNvSpPr txBox="1"/>
          <p:nvPr/>
        </p:nvSpPr>
        <p:spPr>
          <a:xfrm rot="20134578">
            <a:off x="9923865" y="770961"/>
            <a:ext cx="2095445" cy="369332"/>
          </a:xfrm>
          <a:prstGeom prst="rect">
            <a:avLst/>
          </a:prstGeom>
          <a:solidFill>
            <a:schemeClr val="bg1"/>
          </a:solidFill>
        </p:spPr>
        <p:txBody>
          <a:bodyPr wrap="none" rtlCol="0">
            <a:spAutoFit/>
          </a:bodyPr>
          <a:lstStyle/>
          <a:p>
            <a:r>
              <a:rPr lang="en-US" b="1" dirty="0">
                <a:solidFill>
                  <a:srgbClr val="FF0000"/>
                </a:solidFill>
              </a:rPr>
              <a:t>Background Info!</a:t>
            </a:r>
          </a:p>
        </p:txBody>
      </p:sp>
    </p:spTree>
    <p:extLst>
      <p:ext uri="{BB962C8B-B14F-4D97-AF65-F5344CB8AC3E}">
        <p14:creationId xmlns:p14="http://schemas.microsoft.com/office/powerpoint/2010/main" val="426270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7" grpId="0" animBg="1"/>
      <p:bldP spid="9" grpId="0"/>
      <p:bldP spid="55" grpId="0"/>
      <p:bldP spid="3" grpId="0"/>
      <p:bldP spid="2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9BFD-7317-4117-AFBE-551773F95BA4}"/>
              </a:ext>
            </a:extLst>
          </p:cNvPr>
          <p:cNvSpPr>
            <a:spLocks noGrp="1"/>
          </p:cNvSpPr>
          <p:nvPr>
            <p:ph type="title"/>
          </p:nvPr>
        </p:nvSpPr>
        <p:spPr/>
        <p:txBody>
          <a:bodyPr/>
          <a:lstStyle/>
          <a:p>
            <a:r>
              <a:rPr lang="en-US" dirty="0"/>
              <a:t>EPP2022 (alpha)</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D88B79DD-5F74-45CF-9A79-F697CB9E0584}"/>
                  </a:ext>
                </a:extLst>
              </p:cNvPr>
              <p:cNvGraphicFramePr>
                <a:graphicFrameLocks noGrp="1"/>
              </p:cNvGraphicFramePr>
              <p:nvPr>
                <p:ph idx="1"/>
                <p:extLst>
                  <p:ext uri="{D42A27DB-BD31-4B8C-83A1-F6EECF244321}">
                    <p14:modId xmlns:p14="http://schemas.microsoft.com/office/powerpoint/2010/main" val="1703965722"/>
                  </p:ext>
                </p:extLst>
              </p:nvPr>
            </p:nvGraphicFramePr>
            <p:xfrm>
              <a:off x="1" y="1728020"/>
              <a:ext cx="12192000" cy="29598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315008581"/>
                        </a:ext>
                      </a:extLst>
                    </a:gridCol>
                    <a:gridCol w="2438400">
                      <a:extLst>
                        <a:ext uri="{9D8B030D-6E8A-4147-A177-3AD203B41FA5}">
                          <a16:colId xmlns:a16="http://schemas.microsoft.com/office/drawing/2014/main" val="2171302549"/>
                        </a:ext>
                      </a:extLst>
                    </a:gridCol>
                    <a:gridCol w="2438400">
                      <a:extLst>
                        <a:ext uri="{9D8B030D-6E8A-4147-A177-3AD203B41FA5}">
                          <a16:colId xmlns:a16="http://schemas.microsoft.com/office/drawing/2014/main" val="432113964"/>
                        </a:ext>
                      </a:extLst>
                    </a:gridCol>
                    <a:gridCol w="2438400">
                      <a:extLst>
                        <a:ext uri="{9D8B030D-6E8A-4147-A177-3AD203B41FA5}">
                          <a16:colId xmlns:a16="http://schemas.microsoft.com/office/drawing/2014/main" val="1401708009"/>
                        </a:ext>
                      </a:extLst>
                    </a:gridCol>
                    <a:gridCol w="2438400">
                      <a:extLst>
                        <a:ext uri="{9D8B030D-6E8A-4147-A177-3AD203B41FA5}">
                          <a16:colId xmlns:a16="http://schemas.microsoft.com/office/drawing/2014/main" val="3559452208"/>
                        </a:ext>
                      </a:extLst>
                    </a:gridCol>
                  </a:tblGrid>
                  <a:tr h="370840">
                    <a:tc>
                      <a:txBody>
                        <a:bodyPr/>
                        <a:lstStyle/>
                        <a:p>
                          <a:endParaRPr lang="en-US" sz="3200" dirty="0"/>
                        </a:p>
                      </a:txBody>
                      <a:tcPr/>
                    </a:tc>
                    <a:tc>
                      <a:txBody>
                        <a:bodyPr/>
                        <a:lstStyle/>
                        <a:p>
                          <a:pPr algn="ctr"/>
                          <a:r>
                            <a:rPr lang="en-US" sz="3200" dirty="0"/>
                            <a:t>NATRF2022</a:t>
                          </a:r>
                        </a:p>
                      </a:txBody>
                      <a:tcPr/>
                    </a:tc>
                    <a:tc>
                      <a:txBody>
                        <a:bodyPr/>
                        <a:lstStyle/>
                        <a:p>
                          <a:pPr algn="ctr"/>
                          <a:r>
                            <a:rPr lang="en-US" sz="3200" dirty="0"/>
                            <a:t>PATRF2022</a:t>
                          </a:r>
                        </a:p>
                      </a:txBody>
                      <a:tcPr/>
                    </a:tc>
                    <a:tc>
                      <a:txBody>
                        <a:bodyPr/>
                        <a:lstStyle/>
                        <a:p>
                          <a:pPr algn="ctr"/>
                          <a:r>
                            <a:rPr lang="en-US" sz="3200" dirty="0"/>
                            <a:t>CATRF2022</a:t>
                          </a:r>
                        </a:p>
                      </a:txBody>
                      <a:tcPr/>
                    </a:tc>
                    <a:tc>
                      <a:txBody>
                        <a:bodyPr/>
                        <a:lstStyle/>
                        <a:p>
                          <a:pPr algn="ctr"/>
                          <a:r>
                            <a:rPr lang="en-US" sz="3200" dirty="0"/>
                            <a:t>MATRF2022</a:t>
                          </a:r>
                        </a:p>
                      </a:txBody>
                      <a:tcPr/>
                    </a:tc>
                    <a:extLst>
                      <a:ext uri="{0D108BD9-81ED-4DB2-BD59-A6C34878D82A}">
                        <a16:rowId xmlns:a16="http://schemas.microsoft.com/office/drawing/2014/main" val="129561639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3200" i="1" kern="1200" smtClean="0">
                                        <a:solidFill>
                                          <a:schemeClr val="dk1"/>
                                        </a:solidFill>
                                        <a:effectLst/>
                                        <a:latin typeface="Cambria Math" panose="02040503050406030204" pitchFamily="18" charset="0"/>
                                        <a:ea typeface="+mn-ea"/>
                                        <a:cs typeface="+mn-cs"/>
                                      </a:rPr>
                                    </m:ctrlPr>
                                  </m:sSubPr>
                                  <m:e>
                                    <m:acc>
                                      <m:accPr>
                                        <m:chr m:val="̇"/>
                                        <m:ctrlPr>
                                          <a:rPr lang="en-US" sz="3200" i="1" kern="1200">
                                            <a:solidFill>
                                              <a:schemeClr val="dk1"/>
                                            </a:solidFill>
                                            <a:effectLst/>
                                            <a:latin typeface="Cambria Math" panose="02040503050406030204" pitchFamily="18" charset="0"/>
                                            <a:ea typeface="+mn-ea"/>
                                            <a:cs typeface="+mn-cs"/>
                                          </a:rPr>
                                        </m:ctrlPr>
                                      </m:accPr>
                                      <m:e>
                                        <m:r>
                                          <a:rPr lang="en-US" sz="3200" i="1" kern="1200">
                                            <a:solidFill>
                                              <a:schemeClr val="dk1"/>
                                            </a:solidFill>
                                            <a:effectLst/>
                                            <a:latin typeface="Cambria Math" panose="02040503050406030204" pitchFamily="18" charset="0"/>
                                            <a:ea typeface="+mn-ea"/>
                                            <a:cs typeface="+mn-cs"/>
                                          </a:rPr>
                                          <m:t>𝜀</m:t>
                                        </m:r>
                                      </m:e>
                                    </m:acc>
                                  </m:e>
                                  <m:sub>
                                    <m:r>
                                      <a:rPr lang="en-US" sz="3200" b="0" i="1" kern="1200" smtClean="0">
                                        <a:solidFill>
                                          <a:schemeClr val="dk1"/>
                                        </a:solidFill>
                                        <a:effectLst/>
                                        <a:latin typeface="Cambria Math" panose="02040503050406030204" pitchFamily="18" charset="0"/>
                                        <a:ea typeface="+mn-ea"/>
                                        <a:cs typeface="+mn-cs"/>
                                      </a:rPr>
                                      <m:t>𝑋</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𝐼</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𝑁</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𝑃</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𝐶</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𝑀</m:t>
                                    </m:r>
                                  </m:sub>
                                </m:sSub>
                              </m:oMath>
                            </m:oMathPara>
                          </a14:m>
                          <a:endParaRPr lang="en-US" sz="3200" dirty="0"/>
                        </a:p>
                      </a:txBody>
                      <a:tcPr/>
                    </a:tc>
                    <a:tc>
                      <a:txBody>
                        <a:bodyPr/>
                        <a:lstStyle/>
                        <a:p>
                          <a:pPr algn="ctr"/>
                          <a:r>
                            <a:rPr lang="en-US" sz="3200" dirty="0"/>
                            <a:t>0.051</a:t>
                          </a:r>
                        </a:p>
                      </a:txBody>
                      <a:tcPr/>
                    </a:tc>
                    <a:tc>
                      <a:txBody>
                        <a:bodyPr/>
                        <a:lstStyle/>
                        <a:p>
                          <a:pPr algn="ctr"/>
                          <a:r>
                            <a:rPr lang="en-US" sz="3200" dirty="0"/>
                            <a:t>-0.409</a:t>
                          </a:r>
                        </a:p>
                      </a:txBody>
                      <a:tcPr/>
                    </a:tc>
                    <a:tc>
                      <a:txBody>
                        <a:bodyPr/>
                        <a:lstStyle/>
                        <a:p>
                          <a:pPr algn="ctr"/>
                          <a:r>
                            <a:rPr lang="en-US" sz="3200" dirty="0"/>
                            <a:t>-0.189</a:t>
                          </a:r>
                        </a:p>
                      </a:txBody>
                      <a:tcPr/>
                    </a:tc>
                    <a:tc>
                      <a:txBody>
                        <a:bodyPr/>
                        <a:lstStyle/>
                        <a:p>
                          <a:pPr algn="ctr"/>
                          <a:r>
                            <a:rPr lang="en-US" sz="3200" dirty="0"/>
                            <a:t>-8.089</a:t>
                          </a:r>
                        </a:p>
                      </a:txBody>
                      <a:tcPr/>
                    </a:tc>
                    <a:extLst>
                      <a:ext uri="{0D108BD9-81ED-4DB2-BD59-A6C34878D82A}">
                        <a16:rowId xmlns:a16="http://schemas.microsoft.com/office/drawing/2014/main" val="238151476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3200" i="1" kern="1200" smtClean="0">
                                        <a:solidFill>
                                          <a:schemeClr val="dk1"/>
                                        </a:solidFill>
                                        <a:effectLst/>
                                        <a:latin typeface="Cambria Math" panose="02040503050406030204" pitchFamily="18" charset="0"/>
                                        <a:ea typeface="+mn-ea"/>
                                        <a:cs typeface="+mn-cs"/>
                                      </a:rPr>
                                    </m:ctrlPr>
                                  </m:sSubPr>
                                  <m:e>
                                    <m:acc>
                                      <m:accPr>
                                        <m:chr m:val="̇"/>
                                        <m:ctrlPr>
                                          <a:rPr lang="en-US" sz="3200" i="1" kern="1200">
                                            <a:solidFill>
                                              <a:schemeClr val="dk1"/>
                                            </a:solidFill>
                                            <a:effectLst/>
                                            <a:latin typeface="Cambria Math" panose="02040503050406030204" pitchFamily="18" charset="0"/>
                                            <a:ea typeface="+mn-ea"/>
                                            <a:cs typeface="+mn-cs"/>
                                          </a:rPr>
                                        </m:ctrlPr>
                                      </m:accPr>
                                      <m:e>
                                        <m:r>
                                          <a:rPr lang="en-US" sz="3200" i="1" kern="1200">
                                            <a:solidFill>
                                              <a:schemeClr val="dk1"/>
                                            </a:solidFill>
                                            <a:effectLst/>
                                            <a:latin typeface="Cambria Math" panose="02040503050406030204" pitchFamily="18" charset="0"/>
                                            <a:ea typeface="+mn-ea"/>
                                            <a:cs typeface="+mn-cs"/>
                                          </a:rPr>
                                          <m:t>𝜀</m:t>
                                        </m:r>
                                      </m:e>
                                    </m:acc>
                                  </m:e>
                                  <m:sub>
                                    <m:r>
                                      <a:rPr lang="en-US" sz="3200" b="0" i="1" kern="1200" smtClean="0">
                                        <a:solidFill>
                                          <a:schemeClr val="dk1"/>
                                        </a:solidFill>
                                        <a:effectLst/>
                                        <a:latin typeface="Cambria Math" panose="02040503050406030204" pitchFamily="18" charset="0"/>
                                        <a:ea typeface="+mn-ea"/>
                                        <a:cs typeface="+mn-cs"/>
                                      </a:rPr>
                                      <m:t>𝑌</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𝐼</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𝑁</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𝑃</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𝐶</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𝑀</m:t>
                                    </m:r>
                                  </m:sub>
                                </m:sSub>
                              </m:oMath>
                            </m:oMathPara>
                          </a14:m>
                          <a:endParaRPr lang="en-US" sz="3200" dirty="0"/>
                        </a:p>
                      </a:txBody>
                      <a:tcPr/>
                    </a:tc>
                    <a:tc>
                      <a:txBody>
                        <a:bodyPr/>
                        <a:lstStyle/>
                        <a:p>
                          <a:pPr algn="ctr"/>
                          <a:r>
                            <a:rPr lang="en-US" sz="3200" dirty="0"/>
                            <a:t>-0.736</a:t>
                          </a:r>
                        </a:p>
                      </a:txBody>
                      <a:tcPr/>
                    </a:tc>
                    <a:tc>
                      <a:txBody>
                        <a:bodyPr/>
                        <a:lstStyle/>
                        <a:p>
                          <a:pPr algn="ctr"/>
                          <a:r>
                            <a:rPr lang="en-US" sz="3200" dirty="0"/>
                            <a:t>1.047</a:t>
                          </a:r>
                        </a:p>
                      </a:txBody>
                      <a:tcPr/>
                    </a:tc>
                    <a:tc>
                      <a:txBody>
                        <a:bodyPr/>
                        <a:lstStyle/>
                        <a:p>
                          <a:pPr algn="ctr"/>
                          <a:r>
                            <a:rPr lang="en-US" sz="3200" dirty="0"/>
                            <a:t>-4.722</a:t>
                          </a:r>
                        </a:p>
                      </a:txBody>
                      <a:tcPr/>
                    </a:tc>
                    <a:tc>
                      <a:txBody>
                        <a:bodyPr/>
                        <a:lstStyle/>
                        <a:p>
                          <a:pPr algn="ctr"/>
                          <a:r>
                            <a:rPr lang="en-US" sz="3200" dirty="0"/>
                            <a:t>5.937</a:t>
                          </a:r>
                        </a:p>
                      </a:txBody>
                      <a:tcPr/>
                    </a:tc>
                    <a:extLst>
                      <a:ext uri="{0D108BD9-81ED-4DB2-BD59-A6C34878D82A}">
                        <a16:rowId xmlns:a16="http://schemas.microsoft.com/office/drawing/2014/main" val="2916322045"/>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sz="3200" i="1" kern="1200" smtClean="0">
                                        <a:solidFill>
                                          <a:schemeClr val="dk1"/>
                                        </a:solidFill>
                                        <a:effectLst/>
                                        <a:latin typeface="Cambria Math" panose="02040503050406030204" pitchFamily="18" charset="0"/>
                                        <a:ea typeface="+mn-ea"/>
                                        <a:cs typeface="+mn-cs"/>
                                      </a:rPr>
                                    </m:ctrlPr>
                                  </m:sSubPr>
                                  <m:e>
                                    <m:acc>
                                      <m:accPr>
                                        <m:chr m:val="̇"/>
                                        <m:ctrlPr>
                                          <a:rPr lang="en-US" sz="3200" i="1" kern="1200">
                                            <a:solidFill>
                                              <a:schemeClr val="dk1"/>
                                            </a:solidFill>
                                            <a:effectLst/>
                                            <a:latin typeface="Cambria Math" panose="02040503050406030204" pitchFamily="18" charset="0"/>
                                            <a:ea typeface="+mn-ea"/>
                                            <a:cs typeface="+mn-cs"/>
                                          </a:rPr>
                                        </m:ctrlPr>
                                      </m:accPr>
                                      <m:e>
                                        <m:r>
                                          <a:rPr lang="en-US" sz="3200" i="1" kern="1200">
                                            <a:solidFill>
                                              <a:schemeClr val="dk1"/>
                                            </a:solidFill>
                                            <a:effectLst/>
                                            <a:latin typeface="Cambria Math" panose="02040503050406030204" pitchFamily="18" charset="0"/>
                                            <a:ea typeface="+mn-ea"/>
                                            <a:cs typeface="+mn-cs"/>
                                          </a:rPr>
                                          <m:t>𝜀</m:t>
                                        </m:r>
                                      </m:e>
                                    </m:acc>
                                  </m:e>
                                  <m:sub>
                                    <m:r>
                                      <a:rPr lang="en-US" sz="3200" b="0" i="1" kern="1200" smtClean="0">
                                        <a:solidFill>
                                          <a:schemeClr val="dk1"/>
                                        </a:solidFill>
                                        <a:effectLst/>
                                        <a:latin typeface="Cambria Math" panose="02040503050406030204" pitchFamily="18" charset="0"/>
                                        <a:ea typeface="+mn-ea"/>
                                        <a:cs typeface="+mn-cs"/>
                                      </a:rPr>
                                      <m:t>𝑍</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𝐼</m:t>
                                    </m:r>
                                    <m:r>
                                      <a:rPr lang="en-US" sz="3200" i="1" kern="120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𝑁</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𝑃</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𝐶</m:t>
                                    </m:r>
                                    <m:r>
                                      <a:rPr lang="en-US" sz="3200" b="0" i="1" kern="1200" smtClean="0">
                                        <a:solidFill>
                                          <a:schemeClr val="dk1"/>
                                        </a:solidFill>
                                        <a:effectLst/>
                                        <a:latin typeface="Cambria Math" panose="02040503050406030204" pitchFamily="18" charset="0"/>
                                        <a:ea typeface="+mn-ea"/>
                                        <a:cs typeface="+mn-cs"/>
                                      </a:rPr>
                                      <m:t>,</m:t>
                                    </m:r>
                                    <m:r>
                                      <a:rPr lang="en-US" sz="3200" b="0" i="1" kern="1200" smtClean="0">
                                        <a:solidFill>
                                          <a:schemeClr val="dk1"/>
                                        </a:solidFill>
                                        <a:effectLst/>
                                        <a:latin typeface="Cambria Math" panose="02040503050406030204" pitchFamily="18" charset="0"/>
                                        <a:ea typeface="+mn-ea"/>
                                        <a:cs typeface="+mn-cs"/>
                                      </a:rPr>
                                      <m:t>𝑀</m:t>
                                    </m:r>
                                  </m:sub>
                                </m:sSub>
                              </m:oMath>
                            </m:oMathPara>
                          </a14:m>
                          <a:endParaRPr lang="en-US" sz="3200" dirty="0"/>
                        </a:p>
                      </a:txBody>
                      <a:tcPr/>
                    </a:tc>
                    <a:tc>
                      <a:txBody>
                        <a:bodyPr/>
                        <a:lstStyle/>
                        <a:p>
                          <a:pPr algn="ctr"/>
                          <a:r>
                            <a:rPr lang="en-US" sz="3200" dirty="0"/>
                            <a:t>-0.024</a:t>
                          </a:r>
                        </a:p>
                      </a:txBody>
                      <a:tcPr/>
                    </a:tc>
                    <a:tc>
                      <a:txBody>
                        <a:bodyPr/>
                        <a:lstStyle/>
                        <a:p>
                          <a:pPr algn="ctr"/>
                          <a:r>
                            <a:rPr lang="en-US" sz="3200" dirty="0"/>
                            <a:t>-2.169</a:t>
                          </a:r>
                        </a:p>
                      </a:txBody>
                      <a:tcPr/>
                    </a:tc>
                    <a:tc>
                      <a:txBody>
                        <a:bodyPr/>
                        <a:lstStyle/>
                        <a:p>
                          <a:pPr algn="ctr"/>
                          <a:r>
                            <a:rPr lang="en-US" sz="3200" dirty="0"/>
                            <a:t>2.962</a:t>
                          </a:r>
                        </a:p>
                      </a:txBody>
                      <a:tcPr/>
                    </a:tc>
                    <a:tc>
                      <a:txBody>
                        <a:bodyPr/>
                        <a:lstStyle/>
                        <a:p>
                          <a:pPr algn="ctr"/>
                          <a:r>
                            <a:rPr lang="en-US" sz="3200" dirty="0"/>
                            <a:t>2.159</a:t>
                          </a:r>
                        </a:p>
                      </a:txBody>
                      <a:tcPr/>
                    </a:tc>
                    <a:extLst>
                      <a:ext uri="{0D108BD9-81ED-4DB2-BD59-A6C34878D82A}">
                        <a16:rowId xmlns:a16="http://schemas.microsoft.com/office/drawing/2014/main" val="2101292486"/>
                      </a:ext>
                    </a:extLst>
                  </a:tr>
                  <a:tr h="370840">
                    <a:tc>
                      <a:txBody>
                        <a:bodyPr/>
                        <a:lstStyle/>
                        <a:p>
                          <a:r>
                            <a:rPr lang="en-US" sz="3200" dirty="0"/>
                            <a:t>Total rotation</a:t>
                          </a:r>
                        </a:p>
                      </a:txBody>
                      <a:tcPr/>
                    </a:tc>
                    <a:tc>
                      <a:txBody>
                        <a:bodyPr/>
                        <a:lstStyle/>
                        <a:p>
                          <a:pPr algn="ctr"/>
                          <a:r>
                            <a:rPr lang="en-US" sz="3200" i="1" dirty="0"/>
                            <a:t>0.738 </a:t>
                          </a:r>
                        </a:p>
                      </a:txBody>
                      <a:tcPr/>
                    </a:tc>
                    <a:tc>
                      <a:txBody>
                        <a:bodyPr/>
                        <a:lstStyle/>
                        <a:p>
                          <a:pPr algn="ctr"/>
                          <a:r>
                            <a:rPr lang="en-US" sz="3200" i="1" dirty="0"/>
                            <a:t>2.443</a:t>
                          </a:r>
                        </a:p>
                      </a:txBody>
                      <a:tcPr/>
                    </a:tc>
                    <a:tc>
                      <a:txBody>
                        <a:bodyPr/>
                        <a:lstStyle/>
                        <a:p>
                          <a:pPr algn="ctr"/>
                          <a:r>
                            <a:rPr lang="en-US" sz="3200" i="1" dirty="0"/>
                            <a:t>5.577</a:t>
                          </a:r>
                        </a:p>
                      </a:txBody>
                      <a:tcPr/>
                    </a:tc>
                    <a:tc>
                      <a:txBody>
                        <a:bodyPr/>
                        <a:lstStyle/>
                        <a:p>
                          <a:pPr algn="ctr"/>
                          <a:r>
                            <a:rPr lang="en-US" sz="3200" i="1" dirty="0"/>
                            <a:t>10.264</a:t>
                          </a:r>
                        </a:p>
                      </a:txBody>
                      <a:tcPr/>
                    </a:tc>
                    <a:extLst>
                      <a:ext uri="{0D108BD9-81ED-4DB2-BD59-A6C34878D82A}">
                        <a16:rowId xmlns:a16="http://schemas.microsoft.com/office/drawing/2014/main" val="2332222221"/>
                      </a:ext>
                    </a:extLst>
                  </a:tr>
                </a:tbl>
              </a:graphicData>
            </a:graphic>
          </p:graphicFrame>
        </mc:Choice>
        <mc:Fallback xmlns="">
          <p:graphicFrame>
            <p:nvGraphicFramePr>
              <p:cNvPr id="7" name="Table 7">
                <a:extLst>
                  <a:ext uri="{FF2B5EF4-FFF2-40B4-BE49-F238E27FC236}">
                    <a16:creationId xmlns:a16="http://schemas.microsoft.com/office/drawing/2014/main" id="{D88B79DD-5F74-45CF-9A79-F697CB9E0584}"/>
                  </a:ext>
                </a:extLst>
              </p:cNvPr>
              <p:cNvGraphicFramePr>
                <a:graphicFrameLocks noGrp="1"/>
              </p:cNvGraphicFramePr>
              <p:nvPr>
                <p:ph idx="1"/>
                <p:extLst>
                  <p:ext uri="{D42A27DB-BD31-4B8C-83A1-F6EECF244321}">
                    <p14:modId xmlns:p14="http://schemas.microsoft.com/office/powerpoint/2010/main" val="1703965722"/>
                  </p:ext>
                </p:extLst>
              </p:nvPr>
            </p:nvGraphicFramePr>
            <p:xfrm>
              <a:off x="1" y="1728020"/>
              <a:ext cx="12192000" cy="29598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315008581"/>
                        </a:ext>
                      </a:extLst>
                    </a:gridCol>
                    <a:gridCol w="2438400">
                      <a:extLst>
                        <a:ext uri="{9D8B030D-6E8A-4147-A177-3AD203B41FA5}">
                          <a16:colId xmlns:a16="http://schemas.microsoft.com/office/drawing/2014/main" val="2171302549"/>
                        </a:ext>
                      </a:extLst>
                    </a:gridCol>
                    <a:gridCol w="2438400">
                      <a:extLst>
                        <a:ext uri="{9D8B030D-6E8A-4147-A177-3AD203B41FA5}">
                          <a16:colId xmlns:a16="http://schemas.microsoft.com/office/drawing/2014/main" val="432113964"/>
                        </a:ext>
                      </a:extLst>
                    </a:gridCol>
                    <a:gridCol w="2438400">
                      <a:extLst>
                        <a:ext uri="{9D8B030D-6E8A-4147-A177-3AD203B41FA5}">
                          <a16:colId xmlns:a16="http://schemas.microsoft.com/office/drawing/2014/main" val="1401708009"/>
                        </a:ext>
                      </a:extLst>
                    </a:gridCol>
                    <a:gridCol w="2438400">
                      <a:extLst>
                        <a:ext uri="{9D8B030D-6E8A-4147-A177-3AD203B41FA5}">
                          <a16:colId xmlns:a16="http://schemas.microsoft.com/office/drawing/2014/main" val="3559452208"/>
                        </a:ext>
                      </a:extLst>
                    </a:gridCol>
                  </a:tblGrid>
                  <a:tr h="579120">
                    <a:tc>
                      <a:txBody>
                        <a:bodyPr/>
                        <a:lstStyle/>
                        <a:p>
                          <a:endParaRPr lang="en-US" sz="3200" dirty="0"/>
                        </a:p>
                      </a:txBody>
                      <a:tcPr/>
                    </a:tc>
                    <a:tc>
                      <a:txBody>
                        <a:bodyPr/>
                        <a:lstStyle/>
                        <a:p>
                          <a:pPr algn="ctr"/>
                          <a:r>
                            <a:rPr lang="en-US" sz="3200" dirty="0"/>
                            <a:t>NATRF2022</a:t>
                          </a:r>
                        </a:p>
                      </a:txBody>
                      <a:tcPr/>
                    </a:tc>
                    <a:tc>
                      <a:txBody>
                        <a:bodyPr/>
                        <a:lstStyle/>
                        <a:p>
                          <a:pPr algn="ctr"/>
                          <a:r>
                            <a:rPr lang="en-US" sz="3200" dirty="0"/>
                            <a:t>PATRF2022</a:t>
                          </a:r>
                        </a:p>
                      </a:txBody>
                      <a:tcPr/>
                    </a:tc>
                    <a:tc>
                      <a:txBody>
                        <a:bodyPr/>
                        <a:lstStyle/>
                        <a:p>
                          <a:pPr algn="ctr"/>
                          <a:r>
                            <a:rPr lang="en-US" sz="3200" dirty="0"/>
                            <a:t>CATRF2022</a:t>
                          </a:r>
                        </a:p>
                      </a:txBody>
                      <a:tcPr/>
                    </a:tc>
                    <a:tc>
                      <a:txBody>
                        <a:bodyPr/>
                        <a:lstStyle/>
                        <a:p>
                          <a:pPr algn="ctr"/>
                          <a:r>
                            <a:rPr lang="en-US" sz="3200" dirty="0"/>
                            <a:t>MATRF2022</a:t>
                          </a:r>
                        </a:p>
                      </a:txBody>
                      <a:tcPr/>
                    </a:tc>
                    <a:extLst>
                      <a:ext uri="{0D108BD9-81ED-4DB2-BD59-A6C34878D82A}">
                        <a16:rowId xmlns:a16="http://schemas.microsoft.com/office/drawing/2014/main" val="1295616390"/>
                      </a:ext>
                    </a:extLst>
                  </a:tr>
                  <a:tr h="600520">
                    <a:tc>
                      <a:txBody>
                        <a:bodyPr/>
                        <a:lstStyle/>
                        <a:p>
                          <a:endParaRPr lang="en-US"/>
                        </a:p>
                      </a:txBody>
                      <a:tcPr>
                        <a:blipFill>
                          <a:blip r:embed="rId2"/>
                          <a:stretch>
                            <a:fillRect l="-500" t="-109091" r="-401250" b="-328283"/>
                          </a:stretch>
                        </a:blipFill>
                      </a:tcPr>
                    </a:tc>
                    <a:tc>
                      <a:txBody>
                        <a:bodyPr/>
                        <a:lstStyle/>
                        <a:p>
                          <a:pPr algn="ctr"/>
                          <a:r>
                            <a:rPr lang="en-US" sz="3200" dirty="0"/>
                            <a:t>0.051</a:t>
                          </a:r>
                        </a:p>
                      </a:txBody>
                      <a:tcPr/>
                    </a:tc>
                    <a:tc>
                      <a:txBody>
                        <a:bodyPr/>
                        <a:lstStyle/>
                        <a:p>
                          <a:pPr algn="ctr"/>
                          <a:r>
                            <a:rPr lang="en-US" sz="3200" dirty="0"/>
                            <a:t>-0.409</a:t>
                          </a:r>
                        </a:p>
                      </a:txBody>
                      <a:tcPr/>
                    </a:tc>
                    <a:tc>
                      <a:txBody>
                        <a:bodyPr/>
                        <a:lstStyle/>
                        <a:p>
                          <a:pPr algn="ctr"/>
                          <a:r>
                            <a:rPr lang="en-US" sz="3200" dirty="0"/>
                            <a:t>-0.189</a:t>
                          </a:r>
                        </a:p>
                      </a:txBody>
                      <a:tcPr/>
                    </a:tc>
                    <a:tc>
                      <a:txBody>
                        <a:bodyPr/>
                        <a:lstStyle/>
                        <a:p>
                          <a:pPr algn="ctr"/>
                          <a:r>
                            <a:rPr lang="en-US" sz="3200" dirty="0"/>
                            <a:t>-8.089</a:t>
                          </a:r>
                        </a:p>
                      </a:txBody>
                      <a:tcPr/>
                    </a:tc>
                    <a:extLst>
                      <a:ext uri="{0D108BD9-81ED-4DB2-BD59-A6C34878D82A}">
                        <a16:rowId xmlns:a16="http://schemas.microsoft.com/office/drawing/2014/main" val="2381514760"/>
                      </a:ext>
                    </a:extLst>
                  </a:tr>
                  <a:tr h="600520">
                    <a:tc>
                      <a:txBody>
                        <a:bodyPr/>
                        <a:lstStyle/>
                        <a:p>
                          <a:endParaRPr lang="en-US"/>
                        </a:p>
                      </a:txBody>
                      <a:tcPr>
                        <a:blipFill>
                          <a:blip r:embed="rId2"/>
                          <a:stretch>
                            <a:fillRect l="-500" t="-211224" r="-401250" b="-231633"/>
                          </a:stretch>
                        </a:blipFill>
                      </a:tcPr>
                    </a:tc>
                    <a:tc>
                      <a:txBody>
                        <a:bodyPr/>
                        <a:lstStyle/>
                        <a:p>
                          <a:pPr algn="ctr"/>
                          <a:r>
                            <a:rPr lang="en-US" sz="3200" dirty="0"/>
                            <a:t>-0.736</a:t>
                          </a:r>
                        </a:p>
                      </a:txBody>
                      <a:tcPr/>
                    </a:tc>
                    <a:tc>
                      <a:txBody>
                        <a:bodyPr/>
                        <a:lstStyle/>
                        <a:p>
                          <a:pPr algn="ctr"/>
                          <a:r>
                            <a:rPr lang="en-US" sz="3200" dirty="0"/>
                            <a:t>1.047</a:t>
                          </a:r>
                        </a:p>
                      </a:txBody>
                      <a:tcPr/>
                    </a:tc>
                    <a:tc>
                      <a:txBody>
                        <a:bodyPr/>
                        <a:lstStyle/>
                        <a:p>
                          <a:pPr algn="ctr"/>
                          <a:r>
                            <a:rPr lang="en-US" sz="3200" dirty="0"/>
                            <a:t>-4.722</a:t>
                          </a:r>
                        </a:p>
                      </a:txBody>
                      <a:tcPr/>
                    </a:tc>
                    <a:tc>
                      <a:txBody>
                        <a:bodyPr/>
                        <a:lstStyle/>
                        <a:p>
                          <a:pPr algn="ctr"/>
                          <a:r>
                            <a:rPr lang="en-US" sz="3200" dirty="0"/>
                            <a:t>5.937</a:t>
                          </a:r>
                        </a:p>
                      </a:txBody>
                      <a:tcPr/>
                    </a:tc>
                    <a:extLst>
                      <a:ext uri="{0D108BD9-81ED-4DB2-BD59-A6C34878D82A}">
                        <a16:rowId xmlns:a16="http://schemas.microsoft.com/office/drawing/2014/main" val="2916322045"/>
                      </a:ext>
                    </a:extLst>
                  </a:tr>
                  <a:tr h="600520">
                    <a:tc>
                      <a:txBody>
                        <a:bodyPr/>
                        <a:lstStyle/>
                        <a:p>
                          <a:endParaRPr lang="en-US"/>
                        </a:p>
                      </a:txBody>
                      <a:tcPr>
                        <a:blipFill>
                          <a:blip r:embed="rId2"/>
                          <a:stretch>
                            <a:fillRect l="-500" t="-308081" r="-401250" b="-129293"/>
                          </a:stretch>
                        </a:blipFill>
                      </a:tcPr>
                    </a:tc>
                    <a:tc>
                      <a:txBody>
                        <a:bodyPr/>
                        <a:lstStyle/>
                        <a:p>
                          <a:pPr algn="ctr"/>
                          <a:r>
                            <a:rPr lang="en-US" sz="3200" dirty="0"/>
                            <a:t>-0.024</a:t>
                          </a:r>
                        </a:p>
                      </a:txBody>
                      <a:tcPr/>
                    </a:tc>
                    <a:tc>
                      <a:txBody>
                        <a:bodyPr/>
                        <a:lstStyle/>
                        <a:p>
                          <a:pPr algn="ctr"/>
                          <a:r>
                            <a:rPr lang="en-US" sz="3200" dirty="0"/>
                            <a:t>-2.169</a:t>
                          </a:r>
                        </a:p>
                      </a:txBody>
                      <a:tcPr/>
                    </a:tc>
                    <a:tc>
                      <a:txBody>
                        <a:bodyPr/>
                        <a:lstStyle/>
                        <a:p>
                          <a:pPr algn="ctr"/>
                          <a:r>
                            <a:rPr lang="en-US" sz="3200" dirty="0"/>
                            <a:t>2.962</a:t>
                          </a:r>
                        </a:p>
                      </a:txBody>
                      <a:tcPr/>
                    </a:tc>
                    <a:tc>
                      <a:txBody>
                        <a:bodyPr/>
                        <a:lstStyle/>
                        <a:p>
                          <a:pPr algn="ctr"/>
                          <a:r>
                            <a:rPr lang="en-US" sz="3200" dirty="0"/>
                            <a:t>2.159</a:t>
                          </a:r>
                        </a:p>
                      </a:txBody>
                      <a:tcPr/>
                    </a:tc>
                    <a:extLst>
                      <a:ext uri="{0D108BD9-81ED-4DB2-BD59-A6C34878D82A}">
                        <a16:rowId xmlns:a16="http://schemas.microsoft.com/office/drawing/2014/main" val="2101292486"/>
                      </a:ext>
                    </a:extLst>
                  </a:tr>
                  <a:tr h="579120">
                    <a:tc>
                      <a:txBody>
                        <a:bodyPr/>
                        <a:lstStyle/>
                        <a:p>
                          <a:r>
                            <a:rPr lang="en-US" sz="3200" dirty="0"/>
                            <a:t>Total rotation</a:t>
                          </a:r>
                        </a:p>
                      </a:txBody>
                      <a:tcPr/>
                    </a:tc>
                    <a:tc>
                      <a:txBody>
                        <a:bodyPr/>
                        <a:lstStyle/>
                        <a:p>
                          <a:pPr algn="ctr"/>
                          <a:r>
                            <a:rPr lang="en-US" sz="3200" i="1" dirty="0"/>
                            <a:t>0.738 </a:t>
                          </a:r>
                        </a:p>
                      </a:txBody>
                      <a:tcPr/>
                    </a:tc>
                    <a:tc>
                      <a:txBody>
                        <a:bodyPr/>
                        <a:lstStyle/>
                        <a:p>
                          <a:pPr algn="ctr"/>
                          <a:r>
                            <a:rPr lang="en-US" sz="3200" i="1" dirty="0"/>
                            <a:t>2.443</a:t>
                          </a:r>
                        </a:p>
                      </a:txBody>
                      <a:tcPr/>
                    </a:tc>
                    <a:tc>
                      <a:txBody>
                        <a:bodyPr/>
                        <a:lstStyle/>
                        <a:p>
                          <a:pPr algn="ctr"/>
                          <a:r>
                            <a:rPr lang="en-US" sz="3200" i="1" dirty="0"/>
                            <a:t>5.577</a:t>
                          </a:r>
                        </a:p>
                      </a:txBody>
                      <a:tcPr/>
                    </a:tc>
                    <a:tc>
                      <a:txBody>
                        <a:bodyPr/>
                        <a:lstStyle/>
                        <a:p>
                          <a:pPr algn="ctr"/>
                          <a:r>
                            <a:rPr lang="en-US" sz="3200" i="1" dirty="0"/>
                            <a:t>10.264</a:t>
                          </a:r>
                        </a:p>
                      </a:txBody>
                      <a:tcPr/>
                    </a:tc>
                    <a:extLst>
                      <a:ext uri="{0D108BD9-81ED-4DB2-BD59-A6C34878D82A}">
                        <a16:rowId xmlns:a16="http://schemas.microsoft.com/office/drawing/2014/main" val="2332222221"/>
                      </a:ext>
                    </a:extLst>
                  </a:tr>
                </a:tbl>
              </a:graphicData>
            </a:graphic>
          </p:graphicFrame>
        </mc:Fallback>
      </mc:AlternateContent>
      <p:sp>
        <p:nvSpPr>
          <p:cNvPr id="4" name="Date Placeholder 3">
            <a:extLst>
              <a:ext uri="{FF2B5EF4-FFF2-40B4-BE49-F238E27FC236}">
                <a16:creationId xmlns:a16="http://schemas.microsoft.com/office/drawing/2014/main" id="{376064AE-72EF-4021-AC55-78230752D58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CFA79C8-7AF2-4DC2-9630-E163D5AC3820}"/>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7C4B9B5-AFE8-43BF-A74B-961ED0C11E4E}"/>
              </a:ext>
            </a:extLst>
          </p:cNvPr>
          <p:cNvSpPr>
            <a:spLocks noGrp="1"/>
          </p:cNvSpPr>
          <p:nvPr>
            <p:ph type="sldNum" sz="quarter" idx="12"/>
          </p:nvPr>
        </p:nvSpPr>
        <p:spPr/>
        <p:txBody>
          <a:bodyPr/>
          <a:lstStyle/>
          <a:p>
            <a:pPr>
              <a:defRPr/>
            </a:pPr>
            <a:fld id="{EB6791C4-DF4E-4C17-A41C-B2BEB15390BD}" type="slidenum">
              <a:rPr lang="en-US" smtClean="0"/>
              <a:pPr>
                <a:defRPr/>
              </a:pPr>
              <a:t>124</a:t>
            </a:fld>
            <a:endParaRPr lang="en-US"/>
          </a:p>
        </p:txBody>
      </p:sp>
      <p:sp>
        <p:nvSpPr>
          <p:cNvPr id="8" name="TextBox 7">
            <a:extLst>
              <a:ext uri="{FF2B5EF4-FFF2-40B4-BE49-F238E27FC236}">
                <a16:creationId xmlns:a16="http://schemas.microsoft.com/office/drawing/2014/main" id="{4276EC86-CB08-4360-B45B-187553DC9326}"/>
              </a:ext>
            </a:extLst>
          </p:cNvPr>
          <p:cNvSpPr txBox="1"/>
          <p:nvPr/>
        </p:nvSpPr>
        <p:spPr>
          <a:xfrm>
            <a:off x="7954295" y="5490312"/>
            <a:ext cx="3698448" cy="369332"/>
          </a:xfrm>
          <a:prstGeom prst="rect">
            <a:avLst/>
          </a:prstGeom>
          <a:noFill/>
        </p:spPr>
        <p:txBody>
          <a:bodyPr wrap="none" rtlCol="0">
            <a:spAutoFit/>
          </a:bodyPr>
          <a:lstStyle/>
          <a:p>
            <a:r>
              <a:rPr lang="en-US" dirty="0"/>
              <a:t>All values in milliarcseconds / year</a:t>
            </a:r>
          </a:p>
        </p:txBody>
      </p:sp>
    </p:spTree>
    <p:extLst>
      <p:ext uri="{BB962C8B-B14F-4D97-AF65-F5344CB8AC3E}">
        <p14:creationId xmlns:p14="http://schemas.microsoft.com/office/powerpoint/2010/main" val="24521900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Terminology…</a:t>
            </a:r>
          </a:p>
        </p:txBody>
      </p:sp>
      <p:sp>
        <p:nvSpPr>
          <p:cNvPr id="4" name="Date Placeholder 3"/>
          <p:cNvSpPr>
            <a:spLocks noGrp="1"/>
          </p:cNvSpPr>
          <p:nvPr>
            <p:ph type="dt" sz="half" idx="10"/>
          </p:nvPr>
        </p:nvSpPr>
        <p:spPr/>
        <p:txBody>
          <a:bodyPr/>
          <a:lstStyle/>
          <a:p>
            <a:pPr>
              <a:defRPr/>
            </a:pPr>
            <a:r>
              <a:rPr lang="en-US"/>
              <a:t>March 24, 2024</a:t>
            </a:r>
            <a:endParaRPr lang="en-US" dirty="0"/>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125</a:t>
            </a:fld>
            <a:endParaRPr lang="en-US"/>
          </a:p>
        </p:txBody>
      </p:sp>
      <p:grpSp>
        <p:nvGrpSpPr>
          <p:cNvPr id="35" name="Group 34">
            <a:extLst>
              <a:ext uri="{FF2B5EF4-FFF2-40B4-BE49-F238E27FC236}">
                <a16:creationId xmlns:a16="http://schemas.microsoft.com/office/drawing/2014/main" id="{4913E275-B76F-4456-A124-0B782258D7FA}"/>
              </a:ext>
            </a:extLst>
          </p:cNvPr>
          <p:cNvGrpSpPr/>
          <p:nvPr/>
        </p:nvGrpSpPr>
        <p:grpSpPr>
          <a:xfrm>
            <a:off x="4024962" y="3579943"/>
            <a:ext cx="7370476" cy="2653459"/>
            <a:chOff x="4012049" y="3551133"/>
            <a:chExt cx="7370476" cy="2653459"/>
          </a:xfrm>
        </p:grpSpPr>
        <p:sp>
          <p:nvSpPr>
            <p:cNvPr id="8" name="TextBox 7"/>
            <p:cNvSpPr txBox="1"/>
            <p:nvPr/>
          </p:nvSpPr>
          <p:spPr>
            <a:xfrm>
              <a:off x="9416976" y="3551133"/>
              <a:ext cx="1965549" cy="461665"/>
            </a:xfrm>
            <a:prstGeom prst="rect">
              <a:avLst/>
            </a:prstGeom>
            <a:noFill/>
          </p:spPr>
          <p:txBody>
            <a:bodyPr wrap="square" rtlCol="0">
              <a:spAutoFit/>
            </a:bodyPr>
            <a:lstStyle/>
            <a:p>
              <a:r>
                <a:rPr lang="en-US" sz="2400" b="1" dirty="0">
                  <a:solidFill>
                    <a:srgbClr val="00B0F0"/>
                  </a:solidFill>
                  <a:latin typeface="Times New Roman" panose="02020603050405020304" pitchFamily="18" charset="0"/>
                </a:rPr>
                <a:t>STATIONS</a:t>
              </a:r>
            </a:p>
          </p:txBody>
        </p:sp>
        <p:cxnSp>
          <p:nvCxnSpPr>
            <p:cNvPr id="9" name="Straight Arrow Connector 8"/>
            <p:cNvCxnSpPr/>
            <p:nvPr/>
          </p:nvCxnSpPr>
          <p:spPr>
            <a:xfrm flipH="1">
              <a:off x="10493950" y="3940516"/>
              <a:ext cx="39428" cy="586721"/>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461986" y="3911000"/>
              <a:ext cx="1015983" cy="215545"/>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012049" y="4179689"/>
              <a:ext cx="4438265" cy="14614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Rectangle 14"/>
            <p:cNvSpPr/>
            <p:nvPr/>
          </p:nvSpPr>
          <p:spPr>
            <a:xfrm>
              <a:off x="6999638" y="4527236"/>
              <a:ext cx="4096446" cy="1677356"/>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grpSp>
        <p:nvGrpSpPr>
          <p:cNvPr id="39" name="Group 38">
            <a:extLst>
              <a:ext uri="{FF2B5EF4-FFF2-40B4-BE49-F238E27FC236}">
                <a16:creationId xmlns:a16="http://schemas.microsoft.com/office/drawing/2014/main" id="{20064871-BB88-4BB8-BAAB-B6334BCA2C7D}"/>
              </a:ext>
            </a:extLst>
          </p:cNvPr>
          <p:cNvGrpSpPr/>
          <p:nvPr/>
        </p:nvGrpSpPr>
        <p:grpSpPr>
          <a:xfrm>
            <a:off x="4108565" y="3478154"/>
            <a:ext cx="6006224" cy="2618050"/>
            <a:chOff x="4108565" y="3478154"/>
            <a:chExt cx="6006224" cy="2618050"/>
          </a:xfrm>
        </p:grpSpPr>
        <p:sp>
          <p:nvSpPr>
            <p:cNvPr id="17" name="TextBox 16"/>
            <p:cNvSpPr txBox="1"/>
            <p:nvPr/>
          </p:nvSpPr>
          <p:spPr>
            <a:xfrm>
              <a:off x="9700235" y="5388318"/>
              <a:ext cx="414554"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19" name="TextBox 18"/>
            <p:cNvSpPr txBox="1"/>
            <p:nvPr/>
          </p:nvSpPr>
          <p:spPr>
            <a:xfrm>
              <a:off x="4108565" y="4388996"/>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1" name="TextBox 20"/>
            <p:cNvSpPr txBox="1"/>
            <p:nvPr/>
          </p:nvSpPr>
          <p:spPr>
            <a:xfrm>
              <a:off x="7079077" y="3478154"/>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3" name="TextBox 22"/>
            <p:cNvSpPr txBox="1"/>
            <p:nvPr/>
          </p:nvSpPr>
          <p:spPr>
            <a:xfrm>
              <a:off x="7919296" y="4881179"/>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5" name="TextBox 24"/>
            <p:cNvSpPr txBox="1"/>
            <p:nvPr/>
          </p:nvSpPr>
          <p:spPr>
            <a:xfrm>
              <a:off x="5188241" y="4094183"/>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sp>
          <p:nvSpPr>
            <p:cNvPr id="27" name="TextBox 26"/>
            <p:cNvSpPr txBox="1"/>
            <p:nvPr/>
          </p:nvSpPr>
          <p:spPr>
            <a:xfrm>
              <a:off x="9075204" y="4552730"/>
              <a:ext cx="434036" cy="707886"/>
            </a:xfrm>
            <a:prstGeom prst="rect">
              <a:avLst/>
            </a:prstGeom>
            <a:noFill/>
          </p:spPr>
          <p:txBody>
            <a:bodyPr wrap="square" rtlCol="0">
              <a:spAutoFit/>
            </a:bodyPr>
            <a:lstStyle/>
            <a:p>
              <a:r>
                <a:rPr lang="en-US" sz="4000" b="1" dirty="0">
                  <a:latin typeface="Times New Roman" panose="02020603050405020304" pitchFamily="18" charset="0"/>
                </a:rPr>
                <a:t>+</a:t>
              </a:r>
            </a:p>
          </p:txBody>
        </p:sp>
      </p:grpSp>
      <p:grpSp>
        <p:nvGrpSpPr>
          <p:cNvPr id="38" name="Group 37">
            <a:extLst>
              <a:ext uri="{FF2B5EF4-FFF2-40B4-BE49-F238E27FC236}">
                <a16:creationId xmlns:a16="http://schemas.microsoft.com/office/drawing/2014/main" id="{7D9AC5E6-E30D-4234-B65C-8124DB0C980B}"/>
              </a:ext>
            </a:extLst>
          </p:cNvPr>
          <p:cNvGrpSpPr/>
          <p:nvPr/>
        </p:nvGrpSpPr>
        <p:grpSpPr>
          <a:xfrm>
            <a:off x="4101451" y="3574516"/>
            <a:ext cx="6109163" cy="2455106"/>
            <a:chOff x="4081372" y="3584934"/>
            <a:chExt cx="6109163" cy="2455106"/>
          </a:xfrm>
        </p:grpSpPr>
        <p:sp>
          <p:nvSpPr>
            <p:cNvPr id="11" name="TextBox 10"/>
            <p:cNvSpPr txBox="1"/>
            <p:nvPr/>
          </p:nvSpPr>
          <p:spPr>
            <a:xfrm>
              <a:off x="4226604" y="5260616"/>
              <a:ext cx="1588531"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rPr>
                <a:t>MARKS</a:t>
              </a:r>
            </a:p>
          </p:txBody>
        </p:sp>
        <p:sp>
          <p:nvSpPr>
            <p:cNvPr id="16" name="Oval 15"/>
            <p:cNvSpPr/>
            <p:nvPr/>
          </p:nvSpPr>
          <p:spPr>
            <a:xfrm>
              <a:off x="4081372" y="4527237"/>
              <a:ext cx="532084" cy="4981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Oval 17"/>
            <p:cNvSpPr/>
            <p:nvPr/>
          </p:nvSpPr>
          <p:spPr>
            <a:xfrm>
              <a:off x="5224131" y="4266727"/>
              <a:ext cx="393010" cy="392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Oval 19"/>
            <p:cNvSpPr/>
            <p:nvPr/>
          </p:nvSpPr>
          <p:spPr>
            <a:xfrm>
              <a:off x="7054954" y="3584934"/>
              <a:ext cx="491227" cy="4943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2" name="Oval 21"/>
            <p:cNvSpPr/>
            <p:nvPr/>
          </p:nvSpPr>
          <p:spPr>
            <a:xfrm>
              <a:off x="9685492" y="5531808"/>
              <a:ext cx="505043" cy="5082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Oval 23"/>
            <p:cNvSpPr/>
            <p:nvPr/>
          </p:nvSpPr>
          <p:spPr>
            <a:xfrm>
              <a:off x="9077240" y="4657323"/>
              <a:ext cx="459409" cy="4623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6" name="Oval 25"/>
            <p:cNvSpPr/>
            <p:nvPr/>
          </p:nvSpPr>
          <p:spPr>
            <a:xfrm>
              <a:off x="7925017" y="5041589"/>
              <a:ext cx="468453" cy="4589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28" name="Straight Arrow Connector 27"/>
            <p:cNvCxnSpPr>
              <a:stCxn id="11" idx="0"/>
              <a:endCxn id="16" idx="4"/>
            </p:cNvCxnSpPr>
            <p:nvPr/>
          </p:nvCxnSpPr>
          <p:spPr>
            <a:xfrm flipH="1" flipV="1">
              <a:off x="4347415" y="5025362"/>
              <a:ext cx="673455" cy="2352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0"/>
              <a:endCxn id="18" idx="3"/>
            </p:cNvCxnSpPr>
            <p:nvPr/>
          </p:nvCxnSpPr>
          <p:spPr>
            <a:xfrm flipV="1">
              <a:off x="5020870" y="4601354"/>
              <a:ext cx="260817" cy="659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0"/>
              <a:endCxn id="20" idx="3"/>
            </p:cNvCxnSpPr>
            <p:nvPr/>
          </p:nvCxnSpPr>
          <p:spPr>
            <a:xfrm flipV="1">
              <a:off x="5020870" y="4006870"/>
              <a:ext cx="2106023" cy="12537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a:off x="5020870" y="5260617"/>
              <a:ext cx="2920241" cy="208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1" idx="0"/>
              <a:endCxn id="22" idx="2"/>
            </p:cNvCxnSpPr>
            <p:nvPr/>
          </p:nvCxnSpPr>
          <p:spPr>
            <a:xfrm>
              <a:off x="5020869" y="5260616"/>
              <a:ext cx="4664622" cy="5253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0"/>
              <a:endCxn id="24" idx="2"/>
            </p:cNvCxnSpPr>
            <p:nvPr/>
          </p:nvCxnSpPr>
          <p:spPr>
            <a:xfrm flipV="1">
              <a:off x="5020869" y="4888478"/>
              <a:ext cx="4056370" cy="37213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87DF6D0-5650-44A0-B23C-E63EC4F996A1}"/>
              </a:ext>
            </a:extLst>
          </p:cNvPr>
          <p:cNvGrpSpPr/>
          <p:nvPr/>
        </p:nvGrpSpPr>
        <p:grpSpPr>
          <a:xfrm>
            <a:off x="3886109" y="3514640"/>
            <a:ext cx="8500409" cy="2849142"/>
            <a:chOff x="3905601" y="3507211"/>
            <a:chExt cx="8500409" cy="2849142"/>
          </a:xfrm>
        </p:grpSpPr>
        <p:sp>
          <p:nvSpPr>
            <p:cNvPr id="7" name="TextBox 6"/>
            <p:cNvSpPr txBox="1"/>
            <p:nvPr/>
          </p:nvSpPr>
          <p:spPr>
            <a:xfrm>
              <a:off x="11414753" y="3772211"/>
              <a:ext cx="991257" cy="461665"/>
            </a:xfrm>
            <a:prstGeom prst="rect">
              <a:avLst/>
            </a:prstGeom>
            <a:noFill/>
            <a:ln>
              <a:noFill/>
            </a:ln>
          </p:spPr>
          <p:txBody>
            <a:bodyPr wrap="square" rtlCol="0">
              <a:spAutoFit/>
            </a:bodyPr>
            <a:lstStyle/>
            <a:p>
              <a:r>
                <a:rPr lang="en-US" sz="2400" b="1" dirty="0">
                  <a:solidFill>
                    <a:srgbClr val="7030A0"/>
                  </a:solidFill>
                  <a:latin typeface="Times New Roman" panose="02020603050405020304" pitchFamily="18" charset="0"/>
                </a:rPr>
                <a:t>SITE</a:t>
              </a:r>
            </a:p>
          </p:txBody>
        </p:sp>
        <p:sp>
          <p:nvSpPr>
            <p:cNvPr id="13" name="Rectangle 12"/>
            <p:cNvSpPr/>
            <p:nvPr/>
          </p:nvSpPr>
          <p:spPr>
            <a:xfrm>
              <a:off x="3905601" y="3507211"/>
              <a:ext cx="7385140" cy="284914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61" name="Straight Arrow Connector 60"/>
            <p:cNvCxnSpPr/>
            <p:nvPr/>
          </p:nvCxnSpPr>
          <p:spPr>
            <a:xfrm flipH="1">
              <a:off x="11308093" y="4200385"/>
              <a:ext cx="541547" cy="352636"/>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8529" y="1091407"/>
            <a:ext cx="12048620" cy="192360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site</a:t>
            </a:r>
            <a:r>
              <a:rPr lang="en-US" sz="2000" dirty="0">
                <a:latin typeface="Times New Roman" panose="02020603050405020304" pitchFamily="18" charset="0"/>
                <a:cs typeface="Times New Roman" panose="02020603050405020304" pitchFamily="18" charset="0"/>
              </a:rPr>
              <a:t> is the smallest location name where </a:t>
            </a:r>
            <a:r>
              <a:rPr lang="en-US" sz="2000" b="1" dirty="0">
                <a:latin typeface="Times New Roman" panose="02020603050405020304" pitchFamily="18" charset="0"/>
                <a:cs typeface="Times New Roman" panose="02020603050405020304" pitchFamily="18" charset="0"/>
              </a:rPr>
              <a:t>station(s) </a:t>
            </a:r>
            <a:r>
              <a:rPr lang="en-US" sz="2000" dirty="0">
                <a:latin typeface="Times New Roman" panose="02020603050405020304" pitchFamily="18" charset="0"/>
                <a:cs typeface="Times New Roman" panose="02020603050405020304" pitchFamily="18" charset="0"/>
              </a:rPr>
              <a:t>are located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e.g. </a:t>
            </a:r>
            <a:r>
              <a:rPr lang="en-US" sz="2000" b="1" dirty="0">
                <a:latin typeface="Times New Roman" panose="02020603050405020304" pitchFamily="18" charset="0"/>
                <a:cs typeface="Times New Roman" panose="02020603050405020304" pitchFamily="18" charset="0"/>
              </a:rPr>
              <a:t>Goddard Space Flight Center</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station</a:t>
            </a:r>
            <a:r>
              <a:rPr lang="en-US" sz="2000" dirty="0">
                <a:latin typeface="Times New Roman" panose="02020603050405020304" pitchFamily="18" charset="0"/>
                <a:cs typeface="Times New Roman" panose="02020603050405020304" pitchFamily="18" charset="0"/>
              </a:rPr>
              <a:t> is a collection of equipment for one geodetic purpose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e.g. CORSs </a:t>
            </a:r>
            <a:r>
              <a:rPr lang="en-US" sz="2000" b="1" dirty="0">
                <a:latin typeface="Times New Roman" panose="02020603050405020304" pitchFamily="18" charset="0"/>
                <a:cs typeface="Times New Roman" panose="02020603050405020304" pitchFamily="18" charset="0"/>
              </a:rPr>
              <a:t>GODE00USA</a:t>
            </a:r>
            <a:r>
              <a:rPr lang="en-US" sz="2000" dirty="0">
                <a:latin typeface="Times New Roman" panose="02020603050405020304" pitchFamily="18" charset="0"/>
                <a:cs typeface="Times New Roman" panose="02020603050405020304" pitchFamily="18" charset="0"/>
              </a:rPr>
              <a:t> and </a:t>
            </a:r>
            <a:r>
              <a:rPr lang="en-US" sz="2000" b="1" dirty="0">
                <a:latin typeface="Times New Roman" panose="02020603050405020304" pitchFamily="18" charset="0"/>
                <a:cs typeface="Times New Roman" panose="02020603050405020304" pitchFamily="18" charset="0"/>
              </a:rPr>
              <a:t>GODN00USA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mark</a:t>
            </a:r>
            <a:r>
              <a:rPr lang="en-US" sz="2000" dirty="0">
                <a:latin typeface="Times New Roman" panose="02020603050405020304" pitchFamily="18" charset="0"/>
                <a:cs typeface="Times New Roman" panose="02020603050405020304" pitchFamily="18" charset="0"/>
              </a:rPr>
              <a:t> is a stable physical structure attached to the crust.  Only marks get PIDs</a:t>
            </a:r>
          </a:p>
          <a:p>
            <a:pPr marL="742950" lvl="1" indent="-285750">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e.g. </a:t>
            </a:r>
            <a:r>
              <a:rPr lang="en-US" sz="1900" b="1" dirty="0">
                <a:latin typeface="Times New Roman" panose="02020603050405020304" pitchFamily="18" charset="0"/>
                <a:cs typeface="Times New Roman" panose="02020603050405020304" pitchFamily="18" charset="0"/>
              </a:rPr>
              <a:t>AF9647</a:t>
            </a:r>
            <a:r>
              <a:rPr lang="en-US" sz="1900" dirty="0">
                <a:latin typeface="Times New Roman" panose="02020603050405020304" pitchFamily="18" charset="0"/>
                <a:cs typeface="Times New Roman" panose="02020603050405020304" pitchFamily="18" charset="0"/>
              </a:rPr>
              <a:t> (GRP of GODE00USA) and </a:t>
            </a:r>
            <a:r>
              <a:rPr lang="en-US" sz="1900" b="1" dirty="0">
                <a:latin typeface="Times New Roman" panose="02020603050405020304" pitchFamily="18" charset="0"/>
                <a:cs typeface="Times New Roman" panose="02020603050405020304" pitchFamily="18" charset="0"/>
              </a:rPr>
              <a:t>JF5875</a:t>
            </a:r>
            <a:r>
              <a:rPr lang="en-US" sz="1900" dirty="0">
                <a:latin typeface="Times New Roman" panose="02020603050405020304" pitchFamily="18" charset="0"/>
                <a:cs typeface="Times New Roman" panose="02020603050405020304" pitchFamily="18" charset="0"/>
              </a:rPr>
              <a:t> (REF </a:t>
            </a:r>
            <a:r>
              <a:rPr lang="en-US" sz="1900" dirty="0" err="1">
                <a:latin typeface="Times New Roman" panose="02020603050405020304" pitchFamily="18" charset="0"/>
                <a:cs typeface="Times New Roman" panose="02020603050405020304" pitchFamily="18" charset="0"/>
              </a:rPr>
              <a:t>pt</a:t>
            </a:r>
            <a:r>
              <a:rPr lang="en-US" sz="1900" dirty="0">
                <a:latin typeface="Times New Roman" panose="02020603050405020304" pitchFamily="18" charset="0"/>
                <a:cs typeface="Times New Roman" panose="02020603050405020304" pitchFamily="18" charset="0"/>
              </a:rPr>
              <a:t> for GODE00USA and GODN00USA)</a:t>
            </a:r>
          </a:p>
        </p:txBody>
      </p:sp>
      <p:sp>
        <p:nvSpPr>
          <p:cNvPr id="36" name="TextBox 35">
            <a:extLst>
              <a:ext uri="{FF2B5EF4-FFF2-40B4-BE49-F238E27FC236}">
                <a16:creationId xmlns:a16="http://schemas.microsoft.com/office/drawing/2014/main" id="{5A4E1B33-7267-44A4-B92E-9B10812C2AA8}"/>
              </a:ext>
            </a:extLst>
          </p:cNvPr>
          <p:cNvSpPr txBox="1"/>
          <p:nvPr/>
        </p:nvSpPr>
        <p:spPr>
          <a:xfrm>
            <a:off x="87715" y="2954617"/>
            <a:ext cx="3869645" cy="1754326"/>
          </a:xfrm>
          <a:prstGeom prst="rect">
            <a:avLst/>
          </a:prstGeom>
          <a:noFill/>
        </p:spPr>
        <p:txBody>
          <a:bodyPr wrap="square">
            <a:spAutoFit/>
          </a:bodyPr>
          <a:lstStyle/>
          <a:p>
            <a:pPr marL="742950" lvl="1"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 mark’s job is to hold 1 </a:t>
            </a:r>
            <a:r>
              <a:rPr lang="en-US" sz="1800" b="1" dirty="0">
                <a:latin typeface="Times New Roman" panose="02020603050405020304" pitchFamily="18" charset="0"/>
                <a:cs typeface="Times New Roman" panose="02020603050405020304" pitchFamily="18" charset="0"/>
              </a:rPr>
              <a:t>point</a:t>
            </a:r>
          </a:p>
          <a:p>
            <a:pPr marL="742950" lvl="1"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Some stations might share a mark</a:t>
            </a:r>
          </a:p>
          <a:p>
            <a:pPr marL="742950" lvl="1"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Some marks might not be part of a station, but might be on a site</a:t>
            </a:r>
          </a:p>
        </p:txBody>
      </p:sp>
      <p:sp>
        <p:nvSpPr>
          <p:cNvPr id="41" name="Freeform: Shape 40">
            <a:extLst>
              <a:ext uri="{FF2B5EF4-FFF2-40B4-BE49-F238E27FC236}">
                <a16:creationId xmlns:a16="http://schemas.microsoft.com/office/drawing/2014/main" id="{6CA1A50C-9955-4B84-B927-5F8D94C96064}"/>
              </a:ext>
            </a:extLst>
          </p:cNvPr>
          <p:cNvSpPr/>
          <p:nvPr/>
        </p:nvSpPr>
        <p:spPr>
          <a:xfrm>
            <a:off x="1420238" y="3687054"/>
            <a:ext cx="6621294" cy="1377814"/>
          </a:xfrm>
          <a:custGeom>
            <a:avLst/>
            <a:gdLst>
              <a:gd name="connsiteX0" fmla="*/ 0 w 6621294"/>
              <a:gd name="connsiteY0" fmla="*/ 22427 h 1377814"/>
              <a:gd name="connsiteX1" fmla="*/ 4286656 w 6621294"/>
              <a:gd name="connsiteY1" fmla="*/ 184555 h 1377814"/>
              <a:gd name="connsiteX2" fmla="*/ 6621294 w 6621294"/>
              <a:gd name="connsiteY2" fmla="*/ 1377814 h 1377814"/>
            </a:gdLst>
            <a:ahLst/>
            <a:cxnLst>
              <a:cxn ang="0">
                <a:pos x="connsiteX0" y="connsiteY0"/>
              </a:cxn>
              <a:cxn ang="0">
                <a:pos x="connsiteX1" y="connsiteY1"/>
              </a:cxn>
              <a:cxn ang="0">
                <a:pos x="connsiteX2" y="connsiteY2"/>
              </a:cxn>
            </a:cxnLst>
            <a:rect l="l" t="t" r="r" b="b"/>
            <a:pathLst>
              <a:path w="6621294" h="1377814">
                <a:moveTo>
                  <a:pt x="0" y="22427"/>
                </a:moveTo>
                <a:cubicBezTo>
                  <a:pt x="1591553" y="-9458"/>
                  <a:pt x="3183107" y="-41343"/>
                  <a:pt x="4286656" y="184555"/>
                </a:cubicBezTo>
                <a:cubicBezTo>
                  <a:pt x="5390205" y="410453"/>
                  <a:pt x="6005749" y="894133"/>
                  <a:pt x="6621294" y="1377814"/>
                </a:cubicBezTo>
              </a:path>
            </a:pathLst>
          </a:custGeom>
          <a:noFill/>
          <a:ln>
            <a:solidFill>
              <a:srgbClr val="FF0000"/>
            </a:solidFill>
            <a:prstDash val="sys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C47CE37-D288-4AA6-8545-F72860816B35}"/>
              </a:ext>
            </a:extLst>
          </p:cNvPr>
          <p:cNvSpPr/>
          <p:nvPr/>
        </p:nvSpPr>
        <p:spPr>
          <a:xfrm>
            <a:off x="1342417" y="3806757"/>
            <a:ext cx="5726349" cy="726332"/>
          </a:xfrm>
          <a:custGeom>
            <a:avLst/>
            <a:gdLst>
              <a:gd name="connsiteX0" fmla="*/ 0 w 5726349"/>
              <a:gd name="connsiteY0" fmla="*/ 726332 h 726332"/>
              <a:gd name="connsiteX1" fmla="*/ 2405974 w 5726349"/>
              <a:gd name="connsiteY1" fmla="*/ 648511 h 726332"/>
              <a:gd name="connsiteX2" fmla="*/ 5726349 w 5726349"/>
              <a:gd name="connsiteY2" fmla="*/ 0 h 726332"/>
            </a:gdLst>
            <a:ahLst/>
            <a:cxnLst>
              <a:cxn ang="0">
                <a:pos x="connsiteX0" y="connsiteY0"/>
              </a:cxn>
              <a:cxn ang="0">
                <a:pos x="connsiteX1" y="connsiteY1"/>
              </a:cxn>
              <a:cxn ang="0">
                <a:pos x="connsiteX2" y="connsiteY2"/>
              </a:cxn>
            </a:cxnLst>
            <a:rect l="l" t="t" r="r" b="b"/>
            <a:pathLst>
              <a:path w="5726349" h="726332">
                <a:moveTo>
                  <a:pt x="0" y="726332"/>
                </a:moveTo>
                <a:lnTo>
                  <a:pt x="2405974" y="648511"/>
                </a:lnTo>
                <a:cubicBezTo>
                  <a:pt x="3360366" y="527456"/>
                  <a:pt x="4543357" y="263728"/>
                  <a:pt x="5726349" y="0"/>
                </a:cubicBezTo>
              </a:path>
            </a:pathLst>
          </a:custGeom>
          <a:noFill/>
          <a:ln>
            <a:solidFill>
              <a:schemeClr val="accent6">
                <a:lumMod val="50000"/>
              </a:schemeClr>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51F1EC8-34F9-40C5-B7C0-0DFF3550A097}"/>
              </a:ext>
            </a:extLst>
          </p:cNvPr>
          <p:cNvSpPr txBox="1"/>
          <p:nvPr/>
        </p:nvSpPr>
        <p:spPr>
          <a:xfrm rot="20134578">
            <a:off x="9923865" y="770961"/>
            <a:ext cx="2095445" cy="369332"/>
          </a:xfrm>
          <a:prstGeom prst="rect">
            <a:avLst/>
          </a:prstGeom>
          <a:solidFill>
            <a:schemeClr val="bg1"/>
          </a:solidFill>
        </p:spPr>
        <p:txBody>
          <a:bodyPr wrap="none" rtlCol="0">
            <a:spAutoFit/>
          </a:bodyPr>
          <a:lstStyle/>
          <a:p>
            <a:r>
              <a:rPr lang="en-US" b="1" dirty="0">
                <a:solidFill>
                  <a:srgbClr val="FF0000"/>
                </a:solidFill>
              </a:rPr>
              <a:t>Background Info!</a:t>
            </a:r>
          </a:p>
        </p:txBody>
      </p:sp>
    </p:spTree>
    <p:extLst>
      <p:ext uri="{BB962C8B-B14F-4D97-AF65-F5344CB8AC3E}">
        <p14:creationId xmlns:p14="http://schemas.microsoft.com/office/powerpoint/2010/main" val="124192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1888" r="33035" b="12513"/>
          <a:stretch/>
        </p:blipFill>
        <p:spPr>
          <a:xfrm>
            <a:off x="4904286" y="1517223"/>
            <a:ext cx="1748589" cy="453663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12"/>
          <p:cNvPicPr>
            <a:picLocks noGrp="1" noChangeAspect="1" noChangeArrowheads="1"/>
          </p:cNvPicPr>
          <p:nvPr>
            <p:ph sz="quarter" idx="3"/>
          </p:nvPr>
        </p:nvPicPr>
        <p:blipFill rotWithShape="1">
          <a:blip r:embed="rId4">
            <a:extLst>
              <a:ext uri="{28A0092B-C50C-407E-A947-70E740481C1C}">
                <a14:useLocalDpi xmlns:a14="http://schemas.microsoft.com/office/drawing/2010/main" val="0"/>
              </a:ext>
            </a:extLst>
          </a:blip>
          <a:srcRect l="4642" t="-144" r="31574" b="483"/>
          <a:stretch/>
        </p:blipFill>
        <p:spPr>
          <a:xfrm>
            <a:off x="1857253" y="662428"/>
            <a:ext cx="1812758" cy="3304274"/>
          </a:xfrm>
        </p:spPr>
        <p:style>
          <a:lnRef idx="3">
            <a:schemeClr val="lt1"/>
          </a:lnRef>
          <a:fillRef idx="1">
            <a:schemeClr val="accent5"/>
          </a:fillRef>
          <a:effectRef idx="1">
            <a:schemeClr val="accent5"/>
          </a:effectRef>
          <a:fontRef idx="minor">
            <a:schemeClr val="lt1"/>
          </a:fontRef>
        </p:style>
      </p:pic>
      <p:pic>
        <p:nvPicPr>
          <p:cNvPr id="11" name="Picture 9"/>
          <p:cNvPicPr>
            <a:picLocks noGrp="1" noChangeAspect="1" noChangeArrowheads="1"/>
          </p:cNvPicPr>
          <p:nvPr>
            <p:ph sz="quarter" idx="4294967295"/>
          </p:nvPr>
        </p:nvPicPr>
        <p:blipFill rotWithShape="1">
          <a:blip r:embed="rId5">
            <a:extLst>
              <a:ext uri="{28A0092B-C50C-407E-A947-70E740481C1C}">
                <a14:useLocalDpi xmlns:a14="http://schemas.microsoft.com/office/drawing/2010/main" val="0"/>
              </a:ext>
            </a:extLst>
          </a:blip>
          <a:srcRect l="43170" t="4273" r="15779" b="6532"/>
          <a:stretch/>
        </p:blipFill>
        <p:spPr>
          <a:xfrm>
            <a:off x="7752365" y="916518"/>
            <a:ext cx="2522486" cy="3559539"/>
          </a:xfrm>
          <a:prstGeom prst="rect">
            <a:avLst/>
          </a:prstGeom>
        </p:spPr>
        <p:style>
          <a:lnRef idx="3">
            <a:schemeClr val="lt1"/>
          </a:lnRef>
          <a:fillRef idx="1">
            <a:schemeClr val="accent3"/>
          </a:fillRef>
          <a:effectRef idx="1">
            <a:schemeClr val="accent3"/>
          </a:effectRef>
          <a:fontRef idx="minor">
            <a:schemeClr val="lt1"/>
          </a:fontRef>
        </p:style>
      </p:pic>
      <p:pic>
        <p:nvPicPr>
          <p:cNvPr id="12" name="Picture 8"/>
          <p:cNvPicPr>
            <a:picLocks noGrp="1" noChangeAspect="1" noChangeArrowheads="1"/>
          </p:cNvPicPr>
          <p:nvPr>
            <p:ph sz="quarter" idx="2"/>
          </p:nvPr>
        </p:nvPicPr>
        <p:blipFill rotWithShape="1">
          <a:blip r:embed="rId6" cstate="print">
            <a:extLst>
              <a:ext uri="{28A0092B-C50C-407E-A947-70E740481C1C}">
                <a14:useLocalDpi xmlns:a14="http://schemas.microsoft.com/office/drawing/2010/main" val="0"/>
              </a:ext>
            </a:extLst>
          </a:blip>
          <a:srcRect b="5962"/>
          <a:stretch/>
        </p:blipFill>
        <p:spPr>
          <a:xfrm>
            <a:off x="1816121" y="4169602"/>
            <a:ext cx="2661650" cy="2502968"/>
          </a:xfrm>
        </p:spPr>
        <p:style>
          <a:lnRef idx="3">
            <a:schemeClr val="lt1"/>
          </a:lnRef>
          <a:fillRef idx="1">
            <a:schemeClr val="accent3"/>
          </a:fillRef>
          <a:effectRef idx="1">
            <a:schemeClr val="accent3"/>
          </a:effectRef>
          <a:fontRef idx="minor">
            <a:schemeClr val="lt1"/>
          </a:fontRef>
        </p:style>
      </p:pic>
      <p:sp>
        <p:nvSpPr>
          <p:cNvPr id="21" name="TextBox 20"/>
          <p:cNvSpPr txBox="1"/>
          <p:nvPr/>
        </p:nvSpPr>
        <p:spPr>
          <a:xfrm>
            <a:off x="5010336" y="6053853"/>
            <a:ext cx="158889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GNSS (CORS)</a:t>
            </a: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t="13079" r="18284" b="5452"/>
          <a:stretch/>
        </p:blipFill>
        <p:spPr>
          <a:xfrm>
            <a:off x="7131798" y="4642407"/>
            <a:ext cx="3274064" cy="2132335"/>
          </a:xfrm>
          <a:prstGeom prst="rect">
            <a:avLst/>
          </a:prstGeom>
        </p:spPr>
        <p:style>
          <a:lnRef idx="3">
            <a:schemeClr val="lt1"/>
          </a:lnRef>
          <a:fillRef idx="1">
            <a:schemeClr val="accent3"/>
          </a:fillRef>
          <a:effectRef idx="1">
            <a:schemeClr val="accent3"/>
          </a:effectRef>
          <a:fontRef idx="minor">
            <a:schemeClr val="lt1"/>
          </a:fontRef>
        </p:style>
      </p:pic>
      <p:sp>
        <p:nvSpPr>
          <p:cNvPr id="23" name="TextBox 22"/>
          <p:cNvSpPr txBox="1"/>
          <p:nvPr/>
        </p:nvSpPr>
        <p:spPr>
          <a:xfrm>
            <a:off x="9480169" y="4642406"/>
            <a:ext cx="88998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a:solidFill>
                  <a:schemeClr val="dk1"/>
                </a:solidFill>
                <a:latin typeface="Times New Roman" panose="02020603050405020304" pitchFamily="18"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dirty="0"/>
              <a:t>Gravity</a:t>
            </a:r>
          </a:p>
        </p:txBody>
      </p:sp>
      <p:sp>
        <p:nvSpPr>
          <p:cNvPr id="25" name="TextBox 24"/>
          <p:cNvSpPr txBox="1"/>
          <p:nvPr/>
        </p:nvSpPr>
        <p:spPr>
          <a:xfrm>
            <a:off x="3754497" y="4169602"/>
            <a:ext cx="72327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VLBI</a:t>
            </a:r>
          </a:p>
        </p:txBody>
      </p:sp>
      <p:sp>
        <p:nvSpPr>
          <p:cNvPr id="26" name="TextBox 25"/>
          <p:cNvSpPr txBox="1"/>
          <p:nvPr/>
        </p:nvSpPr>
        <p:spPr>
          <a:xfrm>
            <a:off x="2002565" y="779373"/>
            <a:ext cx="60785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SLR</a:t>
            </a:r>
          </a:p>
        </p:txBody>
      </p:sp>
      <p:sp>
        <p:nvSpPr>
          <p:cNvPr id="27" name="TextBox 26"/>
          <p:cNvSpPr txBox="1"/>
          <p:nvPr/>
        </p:nvSpPr>
        <p:spPr>
          <a:xfrm>
            <a:off x="9244175" y="988142"/>
            <a:ext cx="87716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Times New Roman" panose="02020603050405020304" pitchFamily="18" charset="0"/>
              </a:rPr>
              <a:t>DORIS</a:t>
            </a:r>
          </a:p>
        </p:txBody>
      </p:sp>
      <p:sp>
        <p:nvSpPr>
          <p:cNvPr id="16" name="Title 1"/>
          <p:cNvSpPr>
            <a:spLocks noGrp="1"/>
          </p:cNvSpPr>
          <p:nvPr>
            <p:ph type="title"/>
          </p:nvPr>
        </p:nvSpPr>
        <p:spPr>
          <a:xfrm>
            <a:off x="1581619" y="207873"/>
            <a:ext cx="8229600" cy="1143000"/>
          </a:xfrm>
        </p:spPr>
        <p:txBody>
          <a:bodyPr/>
          <a:lstStyle/>
          <a:p>
            <a:r>
              <a:rPr lang="en-US" sz="4000" b="1" dirty="0"/>
              <a:t>Geodetic </a:t>
            </a:r>
            <a:r>
              <a:rPr lang="en-US" sz="4000" b="1" dirty="0">
                <a:solidFill>
                  <a:srgbClr val="C00000"/>
                </a:solidFill>
              </a:rPr>
              <a:t>Stations</a:t>
            </a:r>
          </a:p>
        </p:txBody>
      </p:sp>
      <p:sp>
        <p:nvSpPr>
          <p:cNvPr id="13" name="TextBox 12">
            <a:extLst>
              <a:ext uri="{FF2B5EF4-FFF2-40B4-BE49-F238E27FC236}">
                <a16:creationId xmlns:a16="http://schemas.microsoft.com/office/drawing/2014/main" id="{A83E24B8-2B3C-4184-A21A-152B55729C6D}"/>
              </a:ext>
            </a:extLst>
          </p:cNvPr>
          <p:cNvSpPr txBox="1"/>
          <p:nvPr/>
        </p:nvSpPr>
        <p:spPr>
          <a:xfrm rot="20134578">
            <a:off x="10113957" y="454418"/>
            <a:ext cx="2095445" cy="369332"/>
          </a:xfrm>
          <a:prstGeom prst="rect">
            <a:avLst/>
          </a:prstGeom>
          <a:solidFill>
            <a:schemeClr val="bg1"/>
          </a:solidFill>
        </p:spPr>
        <p:txBody>
          <a:bodyPr wrap="none" rtlCol="0">
            <a:spAutoFit/>
          </a:bodyPr>
          <a:lstStyle/>
          <a:p>
            <a:r>
              <a:rPr lang="en-US" b="1" dirty="0">
                <a:solidFill>
                  <a:srgbClr val="FF0000"/>
                </a:solidFill>
              </a:rPr>
              <a:t>Background Info!</a:t>
            </a:r>
          </a:p>
        </p:txBody>
      </p:sp>
    </p:spTree>
    <p:extLst>
      <p:ext uri="{BB962C8B-B14F-4D97-AF65-F5344CB8AC3E}">
        <p14:creationId xmlns:p14="http://schemas.microsoft.com/office/powerpoint/2010/main" val="23258570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4A96-E568-4427-A2D2-1DCF2B95640A}"/>
              </a:ext>
            </a:extLst>
          </p:cNvPr>
          <p:cNvSpPr>
            <a:spLocks noGrp="1"/>
          </p:cNvSpPr>
          <p:nvPr>
            <p:ph type="title"/>
          </p:nvPr>
        </p:nvSpPr>
        <p:spPr/>
        <p:txBody>
          <a:bodyPr/>
          <a:lstStyle/>
          <a:p>
            <a:r>
              <a:rPr lang="en-US" dirty="0"/>
              <a:t>Data Delivery System</a:t>
            </a:r>
          </a:p>
        </p:txBody>
      </p:sp>
      <p:sp>
        <p:nvSpPr>
          <p:cNvPr id="3" name="Content Placeholder 2">
            <a:extLst>
              <a:ext uri="{FF2B5EF4-FFF2-40B4-BE49-F238E27FC236}">
                <a16:creationId xmlns:a16="http://schemas.microsoft.com/office/drawing/2014/main" id="{DFDDAD7C-5ADC-4A22-BFB1-DD4CD3D2DDDB}"/>
              </a:ext>
            </a:extLst>
          </p:cNvPr>
          <p:cNvSpPr>
            <a:spLocks noGrp="1"/>
          </p:cNvSpPr>
          <p:nvPr>
            <p:ph idx="1"/>
          </p:nvPr>
        </p:nvSpPr>
        <p:spPr/>
        <p:txBody>
          <a:bodyPr/>
          <a:lstStyle/>
          <a:p>
            <a:r>
              <a:rPr lang="en-US" sz="2800" dirty="0"/>
              <a:t>New “datasheets” for </a:t>
            </a:r>
            <a:r>
              <a:rPr lang="en-US" sz="2800" b="1" i="1" dirty="0"/>
              <a:t>Marks</a:t>
            </a:r>
            <a:r>
              <a:rPr lang="en-US" sz="2800" dirty="0"/>
              <a:t> and </a:t>
            </a:r>
            <a:r>
              <a:rPr lang="en-US" sz="2800" b="1" i="1" dirty="0"/>
              <a:t>Stations</a:t>
            </a:r>
            <a:r>
              <a:rPr lang="en-US" sz="2800" dirty="0"/>
              <a:t> have been designed with a common look and feel</a:t>
            </a:r>
          </a:p>
          <a:p>
            <a:pPr lvl="1"/>
            <a:r>
              <a:rPr lang="en-US" sz="2400" dirty="0"/>
              <a:t>Datasheets for </a:t>
            </a:r>
            <a:r>
              <a:rPr lang="en-US" sz="2400" b="1" i="1" dirty="0"/>
              <a:t>Sites</a:t>
            </a:r>
            <a:r>
              <a:rPr lang="en-US" sz="2400" dirty="0"/>
              <a:t> and other well-defined geodetic categories will come later</a:t>
            </a:r>
          </a:p>
        </p:txBody>
      </p:sp>
      <p:sp>
        <p:nvSpPr>
          <p:cNvPr id="4" name="Date Placeholder 3">
            <a:extLst>
              <a:ext uri="{FF2B5EF4-FFF2-40B4-BE49-F238E27FC236}">
                <a16:creationId xmlns:a16="http://schemas.microsoft.com/office/drawing/2014/main" id="{B51ECB66-2C81-4BF0-B1E6-3F7B12C8DC8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13DCE1A-67EE-45D2-A0D0-585EBFC1A31A}"/>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DEEDB05-87C4-4C5F-9717-3C5DFF28811F}"/>
              </a:ext>
            </a:extLst>
          </p:cNvPr>
          <p:cNvSpPr>
            <a:spLocks noGrp="1"/>
          </p:cNvSpPr>
          <p:nvPr>
            <p:ph type="sldNum" sz="quarter" idx="12"/>
          </p:nvPr>
        </p:nvSpPr>
        <p:spPr/>
        <p:txBody>
          <a:bodyPr/>
          <a:lstStyle/>
          <a:p>
            <a:pPr>
              <a:defRPr/>
            </a:pPr>
            <a:fld id="{EB6791C4-DF4E-4C17-A41C-B2BEB15390BD}" type="slidenum">
              <a:rPr lang="en-US" smtClean="0"/>
              <a:pPr>
                <a:defRPr/>
              </a:pPr>
              <a:t>127</a:t>
            </a:fld>
            <a:endParaRPr lang="en-US"/>
          </a:p>
        </p:txBody>
      </p:sp>
    </p:spTree>
    <p:extLst>
      <p:ext uri="{BB962C8B-B14F-4D97-AF65-F5344CB8AC3E}">
        <p14:creationId xmlns:p14="http://schemas.microsoft.com/office/powerpoint/2010/main" val="32334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128</a:t>
            </a:fld>
            <a:endParaRPr lang="en-US"/>
          </a:p>
        </p:txBody>
      </p:sp>
      <p:sp>
        <p:nvSpPr>
          <p:cNvPr id="3" name="Content Placeholder 2">
            <a:extLst>
              <a:ext uri="{FF2B5EF4-FFF2-40B4-BE49-F238E27FC236}">
                <a16:creationId xmlns:a16="http://schemas.microsoft.com/office/drawing/2014/main" id="{7A0FDDEA-27FA-4F5C-A3B6-1F3251406741}"/>
              </a:ext>
            </a:extLst>
          </p:cNvPr>
          <p:cNvSpPr>
            <a:spLocks noGrp="1"/>
          </p:cNvSpPr>
          <p:nvPr>
            <p:ph idx="1"/>
          </p:nvPr>
        </p:nvSpPr>
        <p:spPr/>
        <p:txBody>
          <a:bodyPr/>
          <a:lstStyle/>
          <a:p>
            <a:r>
              <a:rPr lang="en-US" dirty="0"/>
              <a:t>First, here’s what you have today:</a:t>
            </a:r>
          </a:p>
        </p:txBody>
      </p:sp>
      <p:pic>
        <p:nvPicPr>
          <p:cNvPr id="9" name="Picture 8">
            <a:extLst>
              <a:ext uri="{FF2B5EF4-FFF2-40B4-BE49-F238E27FC236}">
                <a16:creationId xmlns:a16="http://schemas.microsoft.com/office/drawing/2014/main" id="{E615AC3C-EE30-482B-ACA8-CB540F5DE5D3}"/>
              </a:ext>
            </a:extLst>
          </p:cNvPr>
          <p:cNvPicPr>
            <a:picLocks noChangeAspect="1"/>
          </p:cNvPicPr>
          <p:nvPr/>
        </p:nvPicPr>
        <p:blipFill>
          <a:blip r:embed="rId2"/>
          <a:stretch>
            <a:fillRect/>
          </a:stretch>
        </p:blipFill>
        <p:spPr>
          <a:xfrm>
            <a:off x="609600" y="2172929"/>
            <a:ext cx="3118004" cy="3751006"/>
          </a:xfrm>
          <a:prstGeom prst="rect">
            <a:avLst/>
          </a:prstGeom>
        </p:spPr>
      </p:pic>
      <p:pic>
        <p:nvPicPr>
          <p:cNvPr id="11" name="Picture 10">
            <a:extLst>
              <a:ext uri="{FF2B5EF4-FFF2-40B4-BE49-F238E27FC236}">
                <a16:creationId xmlns:a16="http://schemas.microsoft.com/office/drawing/2014/main" id="{3B78B4F7-FF08-4DFB-8994-E58DFBB92D24}"/>
              </a:ext>
            </a:extLst>
          </p:cNvPr>
          <p:cNvPicPr>
            <a:picLocks noChangeAspect="1"/>
          </p:cNvPicPr>
          <p:nvPr/>
        </p:nvPicPr>
        <p:blipFill>
          <a:blip r:embed="rId3"/>
          <a:stretch>
            <a:fillRect/>
          </a:stretch>
        </p:blipFill>
        <p:spPr>
          <a:xfrm>
            <a:off x="3814267" y="2172929"/>
            <a:ext cx="4650132" cy="2039793"/>
          </a:xfrm>
          <a:prstGeom prst="rect">
            <a:avLst/>
          </a:prstGeom>
        </p:spPr>
      </p:pic>
      <p:pic>
        <p:nvPicPr>
          <p:cNvPr id="13" name="Picture 12">
            <a:extLst>
              <a:ext uri="{FF2B5EF4-FFF2-40B4-BE49-F238E27FC236}">
                <a16:creationId xmlns:a16="http://schemas.microsoft.com/office/drawing/2014/main" id="{AC18F0E3-6842-4E79-A564-DDDFE11FE7AB}"/>
              </a:ext>
            </a:extLst>
          </p:cNvPr>
          <p:cNvPicPr>
            <a:picLocks noChangeAspect="1"/>
          </p:cNvPicPr>
          <p:nvPr/>
        </p:nvPicPr>
        <p:blipFill>
          <a:blip r:embed="rId4"/>
          <a:stretch>
            <a:fillRect/>
          </a:stretch>
        </p:blipFill>
        <p:spPr>
          <a:xfrm>
            <a:off x="9064031" y="1231487"/>
            <a:ext cx="3127969" cy="5213282"/>
          </a:xfrm>
          <a:prstGeom prst="rect">
            <a:avLst/>
          </a:prstGeom>
        </p:spPr>
      </p:pic>
      <p:pic>
        <p:nvPicPr>
          <p:cNvPr id="15" name="Picture 14">
            <a:extLst>
              <a:ext uri="{FF2B5EF4-FFF2-40B4-BE49-F238E27FC236}">
                <a16:creationId xmlns:a16="http://schemas.microsoft.com/office/drawing/2014/main" id="{4D6AE4E8-E282-433F-A218-4355D8E44521}"/>
              </a:ext>
            </a:extLst>
          </p:cNvPr>
          <p:cNvPicPr>
            <a:picLocks noChangeAspect="1"/>
          </p:cNvPicPr>
          <p:nvPr/>
        </p:nvPicPr>
        <p:blipFill>
          <a:blip r:embed="rId5"/>
          <a:stretch>
            <a:fillRect/>
          </a:stretch>
        </p:blipFill>
        <p:spPr>
          <a:xfrm>
            <a:off x="6459794" y="2955263"/>
            <a:ext cx="2441022" cy="3469760"/>
          </a:xfrm>
          <a:prstGeom prst="rect">
            <a:avLst/>
          </a:prstGeom>
        </p:spPr>
      </p:pic>
      <p:pic>
        <p:nvPicPr>
          <p:cNvPr id="17" name="Picture 16">
            <a:extLst>
              <a:ext uri="{FF2B5EF4-FFF2-40B4-BE49-F238E27FC236}">
                <a16:creationId xmlns:a16="http://schemas.microsoft.com/office/drawing/2014/main" id="{CDDD428D-C753-4ECC-B2DF-9A75565ED947}"/>
              </a:ext>
            </a:extLst>
          </p:cNvPr>
          <p:cNvPicPr>
            <a:picLocks noChangeAspect="1"/>
          </p:cNvPicPr>
          <p:nvPr/>
        </p:nvPicPr>
        <p:blipFill>
          <a:blip r:embed="rId6"/>
          <a:stretch>
            <a:fillRect/>
          </a:stretch>
        </p:blipFill>
        <p:spPr>
          <a:xfrm>
            <a:off x="3696014" y="3154388"/>
            <a:ext cx="4308360" cy="3071510"/>
          </a:xfrm>
          <a:prstGeom prst="rect">
            <a:avLst/>
          </a:prstGeom>
        </p:spPr>
      </p:pic>
    </p:spTree>
    <p:extLst>
      <p:ext uri="{BB962C8B-B14F-4D97-AF65-F5344CB8AC3E}">
        <p14:creationId xmlns:p14="http://schemas.microsoft.com/office/powerpoint/2010/main" val="33372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pic>
        <p:nvPicPr>
          <p:cNvPr id="8" name="Content Placeholder 7">
            <a:extLst>
              <a:ext uri="{FF2B5EF4-FFF2-40B4-BE49-F238E27FC236}">
                <a16:creationId xmlns:a16="http://schemas.microsoft.com/office/drawing/2014/main" id="{41433993-9543-45EA-9D87-7F39BE75583F}"/>
              </a:ext>
            </a:extLst>
          </p:cNvPr>
          <p:cNvPicPr>
            <a:picLocks noGrp="1" noChangeAspect="1"/>
          </p:cNvPicPr>
          <p:nvPr>
            <p:ph idx="1"/>
          </p:nvPr>
        </p:nvPicPr>
        <p:blipFill>
          <a:blip r:embed="rId2"/>
          <a:stretch>
            <a:fillRect/>
          </a:stretch>
        </p:blipFill>
        <p:spPr>
          <a:xfrm>
            <a:off x="1732793" y="1600200"/>
            <a:ext cx="8726413" cy="4525963"/>
          </a:xfrm>
        </p:spPr>
      </p:pic>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129</a:t>
            </a:fld>
            <a:endParaRPr lang="en-US"/>
          </a:p>
        </p:txBody>
      </p:sp>
    </p:spTree>
    <p:extLst>
      <p:ext uri="{BB962C8B-B14F-4D97-AF65-F5344CB8AC3E}">
        <p14:creationId xmlns:p14="http://schemas.microsoft.com/office/powerpoint/2010/main" val="1647776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657552"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6158754" y="6273226"/>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3695889" y="3394433"/>
            <a:ext cx="251010" cy="645458"/>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957049" y="2529133"/>
            <a:ext cx="251010" cy="609599"/>
            <a:chOff x="2492188" y="1990165"/>
            <a:chExt cx="349623" cy="1004048"/>
          </a:xfrm>
        </p:grpSpPr>
        <p:cxnSp>
          <p:nvCxnSpPr>
            <p:cNvPr id="51" name="Straight Connector 50"/>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061053" y="3412358"/>
            <a:ext cx="251010" cy="959223"/>
            <a:chOff x="2492188" y="1990165"/>
            <a:chExt cx="349623" cy="1004048"/>
          </a:xfrm>
        </p:grpSpPr>
        <p:cxnSp>
          <p:nvCxnSpPr>
            <p:cNvPr id="55" name="Straight Connector 54"/>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662925" y="2495145"/>
            <a:ext cx="251010" cy="510992"/>
            <a:chOff x="2492188" y="1990165"/>
            <a:chExt cx="349623" cy="1004048"/>
          </a:xfrm>
        </p:grpSpPr>
        <p:cxnSp>
          <p:nvCxnSpPr>
            <p:cNvPr id="59" name="Straight Connector 58"/>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273157" y="3387729"/>
            <a:ext cx="5883342" cy="1323439"/>
          </a:xfrm>
          <a:prstGeom prst="rect">
            <a:avLst/>
          </a:prstGeom>
          <a:noFill/>
        </p:spPr>
        <p:txBody>
          <a:bodyPr wrap="none" rtlCol="0">
            <a:spAutoFit/>
          </a:bodyPr>
          <a:lstStyle/>
          <a:p>
            <a:r>
              <a:rPr lang="en-US" sz="2000" b="1" dirty="0"/>
              <a:t>In the modernized NSRS these time-dependent</a:t>
            </a:r>
          </a:p>
          <a:p>
            <a:r>
              <a:rPr lang="en-US" sz="2000" b="1" dirty="0"/>
              <a:t>coordinates, estimated at the actual date when</a:t>
            </a:r>
          </a:p>
          <a:p>
            <a:r>
              <a:rPr lang="en-US" sz="2000" b="1" dirty="0"/>
              <a:t>the surveys took place, will be called </a:t>
            </a:r>
          </a:p>
          <a:p>
            <a:r>
              <a:rPr lang="en-US" sz="2000" b="1" dirty="0"/>
              <a:t>“</a:t>
            </a:r>
            <a:r>
              <a:rPr lang="en-US" sz="2000" b="1" i="1" u="sng" dirty="0"/>
              <a:t>survey epoch coordinates (SECs)</a:t>
            </a:r>
            <a:r>
              <a:rPr lang="en-US" sz="2000" b="1" dirty="0"/>
              <a:t>”</a:t>
            </a:r>
          </a:p>
        </p:txBody>
      </p:sp>
      <p:sp>
        <p:nvSpPr>
          <p:cNvPr id="70" name="TextBox 69"/>
          <p:cNvSpPr txBox="1"/>
          <p:nvPr/>
        </p:nvSpPr>
        <p:spPr>
          <a:xfrm>
            <a:off x="2864739" y="266879"/>
            <a:ext cx="6147837" cy="1938992"/>
          </a:xfrm>
          <a:prstGeom prst="rect">
            <a:avLst/>
          </a:prstGeom>
          <a:noFill/>
        </p:spPr>
        <p:txBody>
          <a:bodyPr wrap="none" rtlCol="0">
            <a:spAutoFit/>
          </a:bodyPr>
          <a:lstStyle/>
          <a:p>
            <a:pPr eaLnBrk="0" hangingPunct="0"/>
            <a:r>
              <a:rPr lang="en-US" sz="2000" b="1" dirty="0">
                <a:solidFill>
                  <a:prstClr val="black"/>
                </a:solidFill>
                <a:latin typeface="+mj-lt"/>
              </a:rPr>
              <a:t>All measurements have error.  Shown here are the same</a:t>
            </a:r>
          </a:p>
          <a:p>
            <a:pPr eaLnBrk="0" hangingPunct="0"/>
            <a:r>
              <a:rPr lang="en-US" sz="2000" b="1" dirty="0">
                <a:solidFill>
                  <a:prstClr val="black"/>
                </a:solidFill>
                <a:latin typeface="+mj-lt"/>
              </a:rPr>
              <a:t>Values of “H”, but with their error estimates.</a:t>
            </a:r>
          </a:p>
          <a:p>
            <a:pPr eaLnBrk="0" hangingPunct="0"/>
            <a:r>
              <a:rPr lang="en-US" sz="2000" b="1" dirty="0">
                <a:solidFill>
                  <a:prstClr val="black"/>
                </a:solidFill>
                <a:latin typeface="+mj-lt"/>
              </a:rPr>
              <a:t>	1990:  2.100 </a:t>
            </a:r>
            <a:r>
              <a:rPr lang="en-US" sz="2000" b="1" dirty="0">
                <a:solidFill>
                  <a:srgbClr val="FF0000"/>
                </a:solidFill>
                <a:latin typeface="+mj-lt"/>
              </a:rPr>
              <a:t>+/- 0.0375 (3.75 cm)</a:t>
            </a:r>
          </a:p>
          <a:p>
            <a:pPr eaLnBrk="0" hangingPunct="0"/>
            <a:r>
              <a:rPr lang="en-US" sz="2000" b="1" dirty="0">
                <a:solidFill>
                  <a:prstClr val="black"/>
                </a:solidFill>
                <a:latin typeface="+mj-lt"/>
              </a:rPr>
              <a:t>	1994:  2.110 </a:t>
            </a:r>
            <a:r>
              <a:rPr lang="en-US" sz="2000" b="1" dirty="0">
                <a:solidFill>
                  <a:srgbClr val="FF0000"/>
                </a:solidFill>
                <a:latin typeface="+mj-lt"/>
              </a:rPr>
              <a:t>+/- 0.0250 (2.50 cm)</a:t>
            </a:r>
          </a:p>
          <a:p>
            <a:pPr eaLnBrk="0" hangingPunct="0"/>
            <a:r>
              <a:rPr lang="en-US" sz="2000" b="1" dirty="0">
                <a:solidFill>
                  <a:prstClr val="black"/>
                </a:solidFill>
                <a:latin typeface="+mj-lt"/>
              </a:rPr>
              <a:t>	2002:  2.190 </a:t>
            </a:r>
            <a:r>
              <a:rPr lang="en-US" sz="2000" b="1" dirty="0">
                <a:solidFill>
                  <a:srgbClr val="FF0000"/>
                </a:solidFill>
                <a:latin typeface="+mj-lt"/>
              </a:rPr>
              <a:t>+/- 0.0200 (2.00 cm)</a:t>
            </a:r>
          </a:p>
          <a:p>
            <a:pPr eaLnBrk="0" hangingPunct="0"/>
            <a:r>
              <a:rPr lang="en-US" sz="2000" b="1" dirty="0">
                <a:solidFill>
                  <a:prstClr val="black"/>
                </a:solidFill>
                <a:latin typeface="+mj-lt"/>
              </a:rPr>
              <a:t>	2009:  2.180 </a:t>
            </a:r>
            <a:r>
              <a:rPr lang="en-US" sz="2000" b="1" dirty="0">
                <a:solidFill>
                  <a:srgbClr val="FF0000"/>
                </a:solidFill>
                <a:latin typeface="+mj-lt"/>
              </a:rPr>
              <a:t>+/- 0.0250 (2.50 cm)</a:t>
            </a:r>
          </a:p>
        </p:txBody>
      </p:sp>
    </p:spTree>
    <p:extLst>
      <p:ext uri="{BB962C8B-B14F-4D97-AF65-F5344CB8AC3E}">
        <p14:creationId xmlns:p14="http://schemas.microsoft.com/office/powerpoint/2010/main" val="14329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130</a:t>
            </a:fld>
            <a:endParaRPr lang="en-US"/>
          </a:p>
        </p:txBody>
      </p:sp>
      <p:pic>
        <p:nvPicPr>
          <p:cNvPr id="10" name="Content Placeholder 9">
            <a:extLst>
              <a:ext uri="{FF2B5EF4-FFF2-40B4-BE49-F238E27FC236}">
                <a16:creationId xmlns:a16="http://schemas.microsoft.com/office/drawing/2014/main" id="{4212B99D-0F15-408F-80D3-7CCC1554068A}"/>
              </a:ext>
            </a:extLst>
          </p:cNvPr>
          <p:cNvPicPr>
            <a:picLocks noGrp="1" noChangeAspect="1"/>
          </p:cNvPicPr>
          <p:nvPr>
            <p:ph idx="1"/>
          </p:nvPr>
        </p:nvPicPr>
        <p:blipFill>
          <a:blip r:embed="rId2"/>
          <a:stretch>
            <a:fillRect/>
          </a:stretch>
        </p:blipFill>
        <p:spPr>
          <a:xfrm>
            <a:off x="609600" y="2240957"/>
            <a:ext cx="10972800" cy="3244449"/>
          </a:xfrm>
          <a:prstGeom prst="rect">
            <a:avLst/>
          </a:prstGeom>
        </p:spPr>
      </p:pic>
    </p:spTree>
    <p:extLst>
      <p:ext uri="{BB962C8B-B14F-4D97-AF65-F5344CB8AC3E}">
        <p14:creationId xmlns:p14="http://schemas.microsoft.com/office/powerpoint/2010/main" val="16874314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131</a:t>
            </a:fld>
            <a:endParaRPr lang="en-US"/>
          </a:p>
        </p:txBody>
      </p:sp>
      <p:pic>
        <p:nvPicPr>
          <p:cNvPr id="9" name="Content Placeholder 8">
            <a:extLst>
              <a:ext uri="{FF2B5EF4-FFF2-40B4-BE49-F238E27FC236}">
                <a16:creationId xmlns:a16="http://schemas.microsoft.com/office/drawing/2014/main" id="{DAF0A150-DC50-4973-B053-37964D789218}"/>
              </a:ext>
            </a:extLst>
          </p:cNvPr>
          <p:cNvPicPr>
            <a:picLocks noGrp="1" noChangeAspect="1"/>
          </p:cNvPicPr>
          <p:nvPr>
            <p:ph idx="1"/>
          </p:nvPr>
        </p:nvPicPr>
        <p:blipFill>
          <a:blip r:embed="rId2"/>
          <a:stretch>
            <a:fillRect/>
          </a:stretch>
        </p:blipFill>
        <p:spPr>
          <a:xfrm>
            <a:off x="609600" y="2261386"/>
            <a:ext cx="10972800" cy="3203590"/>
          </a:xfrm>
        </p:spPr>
      </p:pic>
    </p:spTree>
    <p:extLst>
      <p:ext uri="{BB962C8B-B14F-4D97-AF65-F5344CB8AC3E}">
        <p14:creationId xmlns:p14="http://schemas.microsoft.com/office/powerpoint/2010/main" val="13631825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132</a:t>
            </a:fld>
            <a:endParaRPr lang="en-US"/>
          </a:p>
        </p:txBody>
      </p:sp>
      <p:pic>
        <p:nvPicPr>
          <p:cNvPr id="9" name="Content Placeholder 8">
            <a:extLst>
              <a:ext uri="{FF2B5EF4-FFF2-40B4-BE49-F238E27FC236}">
                <a16:creationId xmlns:a16="http://schemas.microsoft.com/office/drawing/2014/main" id="{3E60EEC9-26B5-4FA4-BB85-128495DC140F}"/>
              </a:ext>
            </a:extLst>
          </p:cNvPr>
          <p:cNvPicPr>
            <a:picLocks noGrp="1" noChangeAspect="1"/>
          </p:cNvPicPr>
          <p:nvPr>
            <p:ph idx="1"/>
          </p:nvPr>
        </p:nvPicPr>
        <p:blipFill>
          <a:blip r:embed="rId2"/>
          <a:stretch>
            <a:fillRect/>
          </a:stretch>
        </p:blipFill>
        <p:spPr>
          <a:xfrm>
            <a:off x="975509" y="1600200"/>
            <a:ext cx="10240982" cy="4525963"/>
          </a:xfrm>
        </p:spPr>
      </p:pic>
    </p:spTree>
    <p:extLst>
      <p:ext uri="{BB962C8B-B14F-4D97-AF65-F5344CB8AC3E}">
        <p14:creationId xmlns:p14="http://schemas.microsoft.com/office/powerpoint/2010/main" val="36432835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133</a:t>
            </a:fld>
            <a:endParaRPr lang="en-US"/>
          </a:p>
        </p:txBody>
      </p:sp>
      <p:pic>
        <p:nvPicPr>
          <p:cNvPr id="9" name="Content Placeholder 8">
            <a:extLst>
              <a:ext uri="{FF2B5EF4-FFF2-40B4-BE49-F238E27FC236}">
                <a16:creationId xmlns:a16="http://schemas.microsoft.com/office/drawing/2014/main" id="{F2EB8352-1A8E-4BE8-B2DD-68CB3CBAA40A}"/>
              </a:ext>
            </a:extLst>
          </p:cNvPr>
          <p:cNvPicPr>
            <a:picLocks noGrp="1" noChangeAspect="1"/>
          </p:cNvPicPr>
          <p:nvPr>
            <p:ph idx="1"/>
          </p:nvPr>
        </p:nvPicPr>
        <p:blipFill>
          <a:blip r:embed="rId2"/>
          <a:stretch>
            <a:fillRect/>
          </a:stretch>
        </p:blipFill>
        <p:spPr>
          <a:xfrm>
            <a:off x="609600" y="2261888"/>
            <a:ext cx="10972800" cy="3202587"/>
          </a:xfrm>
        </p:spPr>
      </p:pic>
    </p:spTree>
    <p:extLst>
      <p:ext uri="{BB962C8B-B14F-4D97-AF65-F5344CB8AC3E}">
        <p14:creationId xmlns:p14="http://schemas.microsoft.com/office/powerpoint/2010/main" val="40676180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 (specific to CORS)</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134</a:t>
            </a:fld>
            <a:endParaRPr lang="en-US"/>
          </a:p>
        </p:txBody>
      </p:sp>
      <p:pic>
        <p:nvPicPr>
          <p:cNvPr id="8" name="Content Placeholder 7">
            <a:extLst>
              <a:ext uri="{FF2B5EF4-FFF2-40B4-BE49-F238E27FC236}">
                <a16:creationId xmlns:a16="http://schemas.microsoft.com/office/drawing/2014/main" id="{D6FB0F7F-ED0E-47B0-9581-6E76EFD204D4}"/>
              </a:ext>
            </a:extLst>
          </p:cNvPr>
          <p:cNvPicPr>
            <a:picLocks noGrp="1" noChangeAspect="1"/>
          </p:cNvPicPr>
          <p:nvPr>
            <p:ph idx="1"/>
          </p:nvPr>
        </p:nvPicPr>
        <p:blipFill>
          <a:blip r:embed="rId2"/>
          <a:stretch>
            <a:fillRect/>
          </a:stretch>
        </p:blipFill>
        <p:spPr>
          <a:xfrm>
            <a:off x="609600" y="2278581"/>
            <a:ext cx="10972800" cy="3169200"/>
          </a:xfrm>
        </p:spPr>
      </p:pic>
    </p:spTree>
    <p:extLst>
      <p:ext uri="{BB962C8B-B14F-4D97-AF65-F5344CB8AC3E}">
        <p14:creationId xmlns:p14="http://schemas.microsoft.com/office/powerpoint/2010/main" val="18198343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135</a:t>
            </a:fld>
            <a:endParaRPr lang="en-US"/>
          </a:p>
        </p:txBody>
      </p:sp>
      <p:sp>
        <p:nvSpPr>
          <p:cNvPr id="3" name="Content Placeholder 2">
            <a:extLst>
              <a:ext uri="{FF2B5EF4-FFF2-40B4-BE49-F238E27FC236}">
                <a16:creationId xmlns:a16="http://schemas.microsoft.com/office/drawing/2014/main" id="{2431824C-22A3-4C82-9962-A24C951DD7DA}"/>
              </a:ext>
            </a:extLst>
          </p:cNvPr>
          <p:cNvSpPr>
            <a:spLocks noGrp="1"/>
          </p:cNvSpPr>
          <p:nvPr>
            <p:ph idx="1"/>
          </p:nvPr>
        </p:nvSpPr>
        <p:spPr/>
        <p:txBody>
          <a:bodyPr/>
          <a:lstStyle/>
          <a:p>
            <a:r>
              <a:rPr lang="en-US" dirty="0"/>
              <a:t>First, here’s what you have today:</a:t>
            </a:r>
          </a:p>
          <a:p>
            <a:endParaRPr lang="en-US" dirty="0"/>
          </a:p>
        </p:txBody>
      </p:sp>
      <p:pic>
        <p:nvPicPr>
          <p:cNvPr id="8" name="Picture 7">
            <a:extLst>
              <a:ext uri="{FF2B5EF4-FFF2-40B4-BE49-F238E27FC236}">
                <a16:creationId xmlns:a16="http://schemas.microsoft.com/office/drawing/2014/main" id="{6F09A342-3CB4-4D58-95F2-F023FF1CEC28}"/>
              </a:ext>
            </a:extLst>
          </p:cNvPr>
          <p:cNvPicPr>
            <a:picLocks noChangeAspect="1"/>
          </p:cNvPicPr>
          <p:nvPr/>
        </p:nvPicPr>
        <p:blipFill>
          <a:blip r:embed="rId2"/>
          <a:stretch>
            <a:fillRect/>
          </a:stretch>
        </p:blipFill>
        <p:spPr>
          <a:xfrm>
            <a:off x="2071236" y="2195514"/>
            <a:ext cx="3098753" cy="4525964"/>
          </a:xfrm>
          <a:prstGeom prst="rect">
            <a:avLst/>
          </a:prstGeom>
        </p:spPr>
      </p:pic>
      <p:pic>
        <p:nvPicPr>
          <p:cNvPr id="10" name="Picture 9">
            <a:extLst>
              <a:ext uri="{FF2B5EF4-FFF2-40B4-BE49-F238E27FC236}">
                <a16:creationId xmlns:a16="http://schemas.microsoft.com/office/drawing/2014/main" id="{088A1BEB-3E37-40C1-AD8E-96AA47DEE0CB}"/>
              </a:ext>
            </a:extLst>
          </p:cNvPr>
          <p:cNvPicPr>
            <a:picLocks noChangeAspect="1"/>
          </p:cNvPicPr>
          <p:nvPr/>
        </p:nvPicPr>
        <p:blipFill>
          <a:blip r:embed="rId3"/>
          <a:stretch>
            <a:fillRect/>
          </a:stretch>
        </p:blipFill>
        <p:spPr>
          <a:xfrm>
            <a:off x="5194337" y="2195514"/>
            <a:ext cx="2040201" cy="4525964"/>
          </a:xfrm>
          <a:prstGeom prst="rect">
            <a:avLst/>
          </a:prstGeom>
        </p:spPr>
      </p:pic>
      <p:pic>
        <p:nvPicPr>
          <p:cNvPr id="20" name="Picture 19">
            <a:extLst>
              <a:ext uri="{FF2B5EF4-FFF2-40B4-BE49-F238E27FC236}">
                <a16:creationId xmlns:a16="http://schemas.microsoft.com/office/drawing/2014/main" id="{D3DE6FDA-B2EC-4C27-8B4D-DF2529830A5A}"/>
              </a:ext>
            </a:extLst>
          </p:cNvPr>
          <p:cNvPicPr>
            <a:picLocks noChangeAspect="1"/>
          </p:cNvPicPr>
          <p:nvPr/>
        </p:nvPicPr>
        <p:blipFill>
          <a:blip r:embed="rId4"/>
          <a:stretch>
            <a:fillRect/>
          </a:stretch>
        </p:blipFill>
        <p:spPr>
          <a:xfrm>
            <a:off x="7295912" y="2195514"/>
            <a:ext cx="2964038" cy="4662486"/>
          </a:xfrm>
          <a:prstGeom prst="rect">
            <a:avLst/>
          </a:prstGeom>
        </p:spPr>
      </p:pic>
    </p:spTree>
    <p:extLst>
      <p:ext uri="{BB962C8B-B14F-4D97-AF65-F5344CB8AC3E}">
        <p14:creationId xmlns:p14="http://schemas.microsoft.com/office/powerpoint/2010/main" val="14617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136</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stretch>
            <a:fillRect/>
          </a:stretch>
        </p:blipFill>
        <p:spPr>
          <a:xfrm>
            <a:off x="4054870" y="1106925"/>
            <a:ext cx="3971530" cy="5560142"/>
          </a:xfrm>
          <a:prstGeom prst="rect">
            <a:avLst/>
          </a:prstGeom>
        </p:spPr>
      </p:pic>
    </p:spTree>
    <p:extLst>
      <p:ext uri="{BB962C8B-B14F-4D97-AF65-F5344CB8AC3E}">
        <p14:creationId xmlns:p14="http://schemas.microsoft.com/office/powerpoint/2010/main" val="36204131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137</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9295" y="1296990"/>
            <a:ext cx="5606412" cy="4425383"/>
          </a:xfrm>
          <a:prstGeom prst="rect">
            <a:avLst/>
          </a:prstGeom>
        </p:spPr>
      </p:pic>
    </p:spTree>
    <p:extLst>
      <p:ext uri="{BB962C8B-B14F-4D97-AF65-F5344CB8AC3E}">
        <p14:creationId xmlns:p14="http://schemas.microsoft.com/office/powerpoint/2010/main" val="33372833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138</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54870" y="1553782"/>
            <a:ext cx="3971530" cy="4666427"/>
          </a:xfrm>
          <a:prstGeom prst="rect">
            <a:avLst/>
          </a:prstGeom>
        </p:spPr>
      </p:pic>
    </p:spTree>
    <p:extLst>
      <p:ext uri="{BB962C8B-B14F-4D97-AF65-F5344CB8AC3E}">
        <p14:creationId xmlns:p14="http://schemas.microsoft.com/office/powerpoint/2010/main" val="29504432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139</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38235" y="1106925"/>
            <a:ext cx="3804799" cy="5560142"/>
          </a:xfrm>
          <a:prstGeom prst="rect">
            <a:avLst/>
          </a:prstGeom>
        </p:spPr>
      </p:pic>
    </p:spTree>
    <p:extLst>
      <p:ext uri="{BB962C8B-B14F-4D97-AF65-F5344CB8AC3E}">
        <p14:creationId xmlns:p14="http://schemas.microsoft.com/office/powerpoint/2010/main" val="3772658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657552"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6158754" y="6273226"/>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sp>
        <p:nvSpPr>
          <p:cNvPr id="62" name="TextBox 1"/>
          <p:cNvSpPr txBox="1">
            <a:spLocks noChangeArrowheads="1"/>
          </p:cNvSpPr>
          <p:nvPr/>
        </p:nvSpPr>
        <p:spPr bwMode="auto">
          <a:xfrm>
            <a:off x="2937864" y="904535"/>
            <a:ext cx="82457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2000" dirty="0">
                <a:latin typeface="+mn-lt"/>
              </a:rPr>
              <a:t>In </a:t>
            </a:r>
            <a:r>
              <a:rPr lang="en-US" altLang="en-US" sz="2000" i="1" u="sng" dirty="0">
                <a:latin typeface="+mn-lt"/>
              </a:rPr>
              <a:t>today’s</a:t>
            </a:r>
            <a:r>
              <a:rPr lang="en-US" altLang="en-US" sz="2000" i="1" dirty="0">
                <a:latin typeface="+mn-lt"/>
              </a:rPr>
              <a:t> </a:t>
            </a:r>
            <a:r>
              <a:rPr lang="en-US" altLang="en-US" sz="2000" dirty="0">
                <a:latin typeface="+mn-lt"/>
              </a:rPr>
              <a:t>NSRS, a height is held fixed until replaced.  </a:t>
            </a:r>
          </a:p>
          <a:p>
            <a:pPr eaLnBrk="1" hangingPunct="1"/>
            <a:r>
              <a:rPr lang="en-US" altLang="en-US" sz="2000" dirty="0">
                <a:latin typeface="+mn-lt"/>
              </a:rPr>
              <a:t>So plotting the height as seen on a datasheet over time might  look like this:</a:t>
            </a:r>
          </a:p>
          <a:p>
            <a:pPr eaLnBrk="1" hangingPunct="1"/>
            <a:r>
              <a:rPr lang="en-US" altLang="en-US" dirty="0"/>
              <a:t>	</a:t>
            </a:r>
          </a:p>
        </p:txBody>
      </p:sp>
      <p:cxnSp>
        <p:nvCxnSpPr>
          <p:cNvPr id="70" name="Straight Connector 69"/>
          <p:cNvCxnSpPr/>
          <p:nvPr/>
        </p:nvCxnSpPr>
        <p:spPr>
          <a:xfrm>
            <a:off x="3250255" y="389890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819977" y="3686463"/>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4780891" y="2715890"/>
            <a:ext cx="1297930" cy="19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078821" y="2833933"/>
            <a:ext cx="2489200" cy="6350"/>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4973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7918-DE19-42C2-95E0-D7749489C0EC}"/>
              </a:ext>
            </a:extLst>
          </p:cNvPr>
          <p:cNvSpPr>
            <a:spLocks noGrp="1"/>
          </p:cNvSpPr>
          <p:nvPr>
            <p:ph type="title"/>
          </p:nvPr>
        </p:nvSpPr>
        <p:spPr/>
        <p:txBody>
          <a:bodyPr/>
          <a:lstStyle/>
          <a:p>
            <a:r>
              <a:rPr lang="en-US" dirty="0"/>
              <a:t>Reference Epoch Coordinates (RECs)</a:t>
            </a:r>
          </a:p>
        </p:txBody>
      </p:sp>
      <p:sp>
        <p:nvSpPr>
          <p:cNvPr id="3" name="Content Placeholder 2">
            <a:extLst>
              <a:ext uri="{FF2B5EF4-FFF2-40B4-BE49-F238E27FC236}">
                <a16:creationId xmlns:a16="http://schemas.microsoft.com/office/drawing/2014/main" id="{632B1460-95AB-4D81-BEE9-D3F87A476C3A}"/>
              </a:ext>
            </a:extLst>
          </p:cNvPr>
          <p:cNvSpPr>
            <a:spLocks noGrp="1"/>
          </p:cNvSpPr>
          <p:nvPr>
            <p:ph idx="1"/>
          </p:nvPr>
        </p:nvSpPr>
        <p:spPr/>
        <p:txBody>
          <a:bodyPr/>
          <a:lstStyle/>
          <a:p>
            <a:r>
              <a:rPr lang="en-US" dirty="0"/>
              <a:t>The Geometric and Orthometric REC projects are underway!</a:t>
            </a:r>
          </a:p>
          <a:p>
            <a:pPr lvl="1"/>
            <a:r>
              <a:rPr lang="en-US" dirty="0"/>
              <a:t>Geometric:</a:t>
            </a:r>
          </a:p>
          <a:p>
            <a:pPr lvl="2"/>
            <a:r>
              <a:rPr lang="en-US" dirty="0"/>
              <a:t>N/P/C/MATRF2022 epoch 2020.00 XYZ coordinates</a:t>
            </a:r>
          </a:p>
          <a:p>
            <a:pPr lvl="2"/>
            <a:r>
              <a:rPr lang="en-US" dirty="0"/>
              <a:t>About 120,000 passive marks</a:t>
            </a:r>
          </a:p>
          <a:p>
            <a:pPr lvl="1"/>
            <a:r>
              <a:rPr lang="en-US" dirty="0"/>
              <a:t>Orthometric</a:t>
            </a:r>
          </a:p>
          <a:p>
            <a:pPr lvl="2"/>
            <a:r>
              <a:rPr lang="en-US" dirty="0"/>
              <a:t>NAPGD2022 epoch 2020.00 orthometric heights</a:t>
            </a:r>
          </a:p>
          <a:p>
            <a:pPr lvl="2"/>
            <a:r>
              <a:rPr lang="en-US" dirty="0"/>
              <a:t>About 950,000 passive marks</a:t>
            </a:r>
          </a:p>
          <a:p>
            <a:pPr lvl="1"/>
            <a:r>
              <a:rPr lang="en-US" dirty="0"/>
              <a:t>Final data pull:  April 2024</a:t>
            </a:r>
          </a:p>
          <a:p>
            <a:pPr lvl="1"/>
            <a:r>
              <a:rPr lang="en-US" dirty="0"/>
              <a:t>Expected early results:  Late 2024</a:t>
            </a:r>
          </a:p>
        </p:txBody>
      </p:sp>
      <p:sp>
        <p:nvSpPr>
          <p:cNvPr id="4" name="Date Placeholder 3">
            <a:extLst>
              <a:ext uri="{FF2B5EF4-FFF2-40B4-BE49-F238E27FC236}">
                <a16:creationId xmlns:a16="http://schemas.microsoft.com/office/drawing/2014/main" id="{CCF81A2F-3A9C-4092-B931-8FE099D53B8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005B5B42-2916-4FFC-9E19-ACF8F68CBD28}"/>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67B18B8A-E537-41A5-90EB-EA8869D0419F}"/>
              </a:ext>
            </a:extLst>
          </p:cNvPr>
          <p:cNvSpPr>
            <a:spLocks noGrp="1"/>
          </p:cNvSpPr>
          <p:nvPr>
            <p:ph type="sldNum" sz="quarter" idx="12"/>
          </p:nvPr>
        </p:nvSpPr>
        <p:spPr/>
        <p:txBody>
          <a:bodyPr/>
          <a:lstStyle/>
          <a:p>
            <a:pPr>
              <a:defRPr/>
            </a:pPr>
            <a:fld id="{EB6791C4-DF4E-4C17-A41C-B2BEB15390BD}" type="slidenum">
              <a:rPr lang="en-US" smtClean="0"/>
              <a:pPr>
                <a:defRPr/>
              </a:pPr>
              <a:t>140</a:t>
            </a:fld>
            <a:endParaRPr lang="en-US"/>
          </a:p>
        </p:txBody>
      </p:sp>
    </p:spTree>
    <p:extLst>
      <p:ext uri="{BB962C8B-B14F-4D97-AF65-F5344CB8AC3E}">
        <p14:creationId xmlns:p14="http://schemas.microsoft.com/office/powerpoint/2010/main" val="414168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E0B6-178B-4057-97F0-7EECD7FB6BD5}"/>
              </a:ext>
            </a:extLst>
          </p:cNvPr>
          <p:cNvSpPr>
            <a:spLocks noGrp="1"/>
          </p:cNvSpPr>
          <p:nvPr>
            <p:ph type="title"/>
          </p:nvPr>
        </p:nvSpPr>
        <p:spPr/>
        <p:txBody>
          <a:bodyPr/>
          <a:lstStyle/>
          <a:p>
            <a:r>
              <a:rPr lang="en-US" dirty="0"/>
              <a:t>SPROCCET:  Replacing HTDP</a:t>
            </a:r>
          </a:p>
        </p:txBody>
      </p:sp>
      <p:sp>
        <p:nvSpPr>
          <p:cNvPr id="3" name="Content Placeholder 2">
            <a:extLst>
              <a:ext uri="{FF2B5EF4-FFF2-40B4-BE49-F238E27FC236}">
                <a16:creationId xmlns:a16="http://schemas.microsoft.com/office/drawing/2014/main" id="{BAE2B2B9-6818-464C-B2E8-D7A1627D38A2}"/>
              </a:ext>
            </a:extLst>
          </p:cNvPr>
          <p:cNvSpPr>
            <a:spLocks noGrp="1"/>
          </p:cNvSpPr>
          <p:nvPr>
            <p:ph idx="1"/>
          </p:nvPr>
        </p:nvSpPr>
        <p:spPr/>
        <p:txBody>
          <a:bodyPr/>
          <a:lstStyle/>
          <a:p>
            <a:r>
              <a:rPr lang="en-US" sz="2800" b="1" dirty="0">
                <a:solidFill>
                  <a:srgbClr val="FF0000"/>
                </a:solidFill>
              </a:rPr>
              <a:t>S</a:t>
            </a:r>
            <a:r>
              <a:rPr lang="en-US" sz="2800" dirty="0"/>
              <a:t>oftware for </a:t>
            </a:r>
            <a:r>
              <a:rPr lang="en-US" sz="2800" b="1" dirty="0" err="1">
                <a:solidFill>
                  <a:srgbClr val="FF0000"/>
                </a:solidFill>
              </a:rPr>
              <a:t>PR</a:t>
            </a:r>
            <a:r>
              <a:rPr lang="en-US" sz="2800" dirty="0" err="1"/>
              <a:t>ojecting</a:t>
            </a:r>
            <a:r>
              <a:rPr lang="en-US" sz="2800" dirty="0"/>
              <a:t> </a:t>
            </a:r>
            <a:r>
              <a:rPr lang="en-US" sz="2800" b="1" dirty="0">
                <a:solidFill>
                  <a:srgbClr val="FF0000"/>
                </a:solidFill>
              </a:rPr>
              <a:t>O</a:t>
            </a:r>
            <a:r>
              <a:rPr lang="en-US" sz="2800" dirty="0"/>
              <a:t>bservations, </a:t>
            </a:r>
            <a:r>
              <a:rPr lang="en-US" sz="2800" b="1" dirty="0">
                <a:solidFill>
                  <a:srgbClr val="FF0000"/>
                </a:solidFill>
              </a:rPr>
              <a:t>C</a:t>
            </a:r>
            <a:r>
              <a:rPr lang="en-US" sz="2800" dirty="0"/>
              <a:t>onstraints and </a:t>
            </a:r>
            <a:r>
              <a:rPr lang="en-US" sz="2800" b="1" dirty="0">
                <a:solidFill>
                  <a:srgbClr val="FF0000"/>
                </a:solidFill>
              </a:rPr>
              <a:t>C</a:t>
            </a:r>
            <a:r>
              <a:rPr lang="en-US" sz="2800" dirty="0"/>
              <a:t>ofactor matrices/</a:t>
            </a:r>
            <a:r>
              <a:rPr lang="en-US" sz="2800" b="1" dirty="0">
                <a:solidFill>
                  <a:srgbClr val="FF0000"/>
                </a:solidFill>
              </a:rPr>
              <a:t>E</a:t>
            </a:r>
            <a:r>
              <a:rPr lang="en-US" sz="2800" dirty="0"/>
              <a:t>rrors through </a:t>
            </a:r>
            <a:r>
              <a:rPr lang="en-US" sz="2800" b="1" dirty="0">
                <a:solidFill>
                  <a:srgbClr val="FF0000"/>
                </a:solidFill>
              </a:rPr>
              <a:t>T</a:t>
            </a:r>
            <a:r>
              <a:rPr lang="en-US" sz="2800" dirty="0"/>
              <a:t>ime</a:t>
            </a:r>
          </a:p>
          <a:p>
            <a:pPr lvl="1"/>
            <a:r>
              <a:rPr lang="en-US" sz="2400" dirty="0"/>
              <a:t>Replaces HTDP</a:t>
            </a:r>
          </a:p>
          <a:p>
            <a:pPr lvl="1"/>
            <a:r>
              <a:rPr lang="en-US" sz="2400" dirty="0"/>
              <a:t>Expands functionality:</a:t>
            </a:r>
          </a:p>
          <a:p>
            <a:pPr lvl="2"/>
            <a:r>
              <a:rPr lang="en-US" sz="2000" dirty="0"/>
              <a:t>Geometric </a:t>
            </a:r>
            <a:r>
              <a:rPr lang="en-US" sz="2000" i="1" dirty="0"/>
              <a:t>and</a:t>
            </a:r>
            <a:r>
              <a:rPr lang="en-US" sz="2000" dirty="0"/>
              <a:t> orthometric</a:t>
            </a:r>
          </a:p>
          <a:p>
            <a:pPr lvl="2"/>
            <a:r>
              <a:rPr lang="en-US" sz="2000" dirty="0"/>
              <a:t>Error propagation through time</a:t>
            </a:r>
          </a:p>
          <a:p>
            <a:pPr lvl="2"/>
            <a:r>
              <a:rPr lang="en-US" sz="2000" dirty="0"/>
              <a:t>Modularization</a:t>
            </a:r>
          </a:p>
          <a:p>
            <a:pPr lvl="2"/>
            <a:r>
              <a:rPr lang="en-US" sz="2000" dirty="0"/>
              <a:t>Earthquake error displacement estimates</a:t>
            </a:r>
          </a:p>
          <a:p>
            <a:pPr lvl="2"/>
            <a:r>
              <a:rPr lang="en-US" sz="2000" dirty="0"/>
              <a:t>Bug fixes</a:t>
            </a:r>
          </a:p>
          <a:p>
            <a:r>
              <a:rPr lang="en-US" sz="2800" dirty="0"/>
              <a:t>Will be built into OPUS and all REC adjustments</a:t>
            </a:r>
          </a:p>
          <a:p>
            <a:r>
              <a:rPr lang="en-US" sz="2800" dirty="0"/>
              <a:t>Expected completion:  Autumn 2024</a:t>
            </a:r>
          </a:p>
        </p:txBody>
      </p:sp>
      <p:sp>
        <p:nvSpPr>
          <p:cNvPr id="4" name="Date Placeholder 3">
            <a:extLst>
              <a:ext uri="{FF2B5EF4-FFF2-40B4-BE49-F238E27FC236}">
                <a16:creationId xmlns:a16="http://schemas.microsoft.com/office/drawing/2014/main" id="{DDFE582E-6727-4BBD-8BE0-A7ACC509D803}"/>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833CBF4-09AB-4A4D-B2B5-D993E0FD0CF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16599F8-9C83-4CA9-B41C-EDCCB267515C}"/>
              </a:ext>
            </a:extLst>
          </p:cNvPr>
          <p:cNvSpPr>
            <a:spLocks noGrp="1"/>
          </p:cNvSpPr>
          <p:nvPr>
            <p:ph type="sldNum" sz="quarter" idx="12"/>
          </p:nvPr>
        </p:nvSpPr>
        <p:spPr/>
        <p:txBody>
          <a:bodyPr/>
          <a:lstStyle/>
          <a:p>
            <a:pPr>
              <a:defRPr/>
            </a:pPr>
            <a:fld id="{EB6791C4-DF4E-4C17-A41C-B2BEB15390BD}" type="slidenum">
              <a:rPr lang="en-US" smtClean="0"/>
              <a:pPr>
                <a:defRPr/>
              </a:pPr>
              <a:t>141</a:t>
            </a:fld>
            <a:endParaRPr lang="en-US"/>
          </a:p>
        </p:txBody>
      </p:sp>
    </p:spTree>
    <p:extLst>
      <p:ext uri="{BB962C8B-B14F-4D97-AF65-F5344CB8AC3E}">
        <p14:creationId xmlns:p14="http://schemas.microsoft.com/office/powerpoint/2010/main" val="314664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Coming soon</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142</a:t>
            </a:fld>
            <a:endParaRPr lang="en-US">
              <a:latin typeface="Calibri"/>
            </a:endParaRPr>
          </a:p>
        </p:txBody>
      </p:sp>
    </p:spTree>
    <p:extLst>
      <p:ext uri="{BB962C8B-B14F-4D97-AF65-F5344CB8AC3E}">
        <p14:creationId xmlns:p14="http://schemas.microsoft.com/office/powerpoint/2010/main" val="16659672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5A98-80C0-458C-97B3-3D29C15F7D59}"/>
              </a:ext>
            </a:extLst>
          </p:cNvPr>
          <p:cNvSpPr>
            <a:spLocks noGrp="1"/>
          </p:cNvSpPr>
          <p:nvPr>
            <p:ph type="title"/>
          </p:nvPr>
        </p:nvSpPr>
        <p:spPr/>
        <p:txBody>
          <a:bodyPr/>
          <a:lstStyle/>
          <a:p>
            <a:r>
              <a:rPr lang="en-US" dirty="0"/>
              <a:t>Promises…</a:t>
            </a:r>
          </a:p>
        </p:txBody>
      </p:sp>
      <p:sp>
        <p:nvSpPr>
          <p:cNvPr id="3" name="Content Placeholder 2">
            <a:extLst>
              <a:ext uri="{FF2B5EF4-FFF2-40B4-BE49-F238E27FC236}">
                <a16:creationId xmlns:a16="http://schemas.microsoft.com/office/drawing/2014/main" id="{B753F6FF-8277-4FBF-BA47-264B2CBF8398}"/>
              </a:ext>
            </a:extLst>
          </p:cNvPr>
          <p:cNvSpPr>
            <a:spLocks noGrp="1"/>
          </p:cNvSpPr>
          <p:nvPr>
            <p:ph idx="1"/>
          </p:nvPr>
        </p:nvSpPr>
        <p:spPr/>
        <p:txBody>
          <a:bodyPr/>
          <a:lstStyle/>
          <a:p>
            <a:r>
              <a:rPr lang="en-US" dirty="0"/>
              <a:t>I’m not a fan of promising what is coming “soon”</a:t>
            </a:r>
          </a:p>
          <a:p>
            <a:pPr lvl="1"/>
            <a:r>
              <a:rPr lang="en-US" dirty="0"/>
              <a:t>Few things in life go on schedule</a:t>
            </a:r>
          </a:p>
          <a:p>
            <a:pPr lvl="1"/>
            <a:r>
              <a:rPr lang="en-US" dirty="0"/>
              <a:t>Still, the next few things are happening and are expected to be done in the next few months</a:t>
            </a:r>
          </a:p>
        </p:txBody>
      </p:sp>
      <p:sp>
        <p:nvSpPr>
          <p:cNvPr id="4" name="Date Placeholder 3">
            <a:extLst>
              <a:ext uri="{FF2B5EF4-FFF2-40B4-BE49-F238E27FC236}">
                <a16:creationId xmlns:a16="http://schemas.microsoft.com/office/drawing/2014/main" id="{F917F916-4E16-420A-AA06-D80AB86AAAB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6AAFEC88-DC4A-4637-8C64-FED36B8A60CC}"/>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B3AA9F1-76EA-439B-A21B-08994AB678ED}"/>
              </a:ext>
            </a:extLst>
          </p:cNvPr>
          <p:cNvSpPr>
            <a:spLocks noGrp="1"/>
          </p:cNvSpPr>
          <p:nvPr>
            <p:ph type="sldNum" sz="quarter" idx="12"/>
          </p:nvPr>
        </p:nvSpPr>
        <p:spPr/>
        <p:txBody>
          <a:bodyPr/>
          <a:lstStyle/>
          <a:p>
            <a:pPr>
              <a:defRPr/>
            </a:pPr>
            <a:fld id="{EB6791C4-DF4E-4C17-A41C-B2BEB15390BD}" type="slidenum">
              <a:rPr lang="en-US" smtClean="0"/>
              <a:pPr>
                <a:defRPr/>
              </a:pPr>
              <a:t>143</a:t>
            </a:fld>
            <a:endParaRPr lang="en-US"/>
          </a:p>
        </p:txBody>
      </p:sp>
    </p:spTree>
    <p:extLst>
      <p:ext uri="{BB962C8B-B14F-4D97-AF65-F5344CB8AC3E}">
        <p14:creationId xmlns:p14="http://schemas.microsoft.com/office/powerpoint/2010/main" val="26051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7EE9-CF43-40A2-BFEE-953E93489CCE}"/>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588D7760-C2D0-4DB6-BBF0-D6A532993BCE}"/>
              </a:ext>
            </a:extLst>
          </p:cNvPr>
          <p:cNvSpPr>
            <a:spLocks noGrp="1"/>
          </p:cNvSpPr>
          <p:nvPr>
            <p:ph idx="1"/>
          </p:nvPr>
        </p:nvSpPr>
        <p:spPr/>
        <p:txBody>
          <a:bodyPr/>
          <a:lstStyle/>
          <a:p>
            <a:r>
              <a:rPr lang="en-US" dirty="0"/>
              <a:t>GDX</a:t>
            </a:r>
          </a:p>
          <a:p>
            <a:pPr lvl="1"/>
            <a:r>
              <a:rPr lang="en-US" dirty="0"/>
              <a:t>Geodetic Data Exchange format</a:t>
            </a:r>
          </a:p>
          <a:p>
            <a:pPr lvl="1"/>
            <a:r>
              <a:rPr lang="en-US" dirty="0"/>
              <a:t>Expands/improves on GVX (GNSS Vector Exchange format)</a:t>
            </a:r>
          </a:p>
          <a:p>
            <a:pPr lvl="1"/>
            <a:r>
              <a:rPr lang="en-US" dirty="0"/>
              <a:t>Replaces “</a:t>
            </a:r>
            <a:r>
              <a:rPr lang="en-US" dirty="0" err="1"/>
              <a:t>Bluebooking</a:t>
            </a:r>
            <a:r>
              <a:rPr lang="en-US" dirty="0"/>
              <a:t>”</a:t>
            </a:r>
          </a:p>
          <a:p>
            <a:pPr lvl="1"/>
            <a:r>
              <a:rPr lang="en-US" dirty="0"/>
              <a:t>Will be the official format for data submissions to OPUS in the modernized NSRS</a:t>
            </a:r>
          </a:p>
          <a:p>
            <a:pPr lvl="1"/>
            <a:r>
              <a:rPr lang="en-US" dirty="0"/>
              <a:t>Spring 2024?</a:t>
            </a:r>
          </a:p>
          <a:p>
            <a:pPr lvl="2"/>
            <a:endParaRPr lang="en-US" dirty="0"/>
          </a:p>
          <a:p>
            <a:pPr lvl="1"/>
            <a:endParaRPr lang="en-US" dirty="0"/>
          </a:p>
        </p:txBody>
      </p:sp>
      <p:sp>
        <p:nvSpPr>
          <p:cNvPr id="4" name="Date Placeholder 3">
            <a:extLst>
              <a:ext uri="{FF2B5EF4-FFF2-40B4-BE49-F238E27FC236}">
                <a16:creationId xmlns:a16="http://schemas.microsoft.com/office/drawing/2014/main" id="{027FFE50-7C3D-43C2-97C3-194AF7CCCF2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537B99C-6F61-4792-AE0E-702743A7116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3B2E434C-6A2C-45E5-9E62-E19441B3FB02}"/>
              </a:ext>
            </a:extLst>
          </p:cNvPr>
          <p:cNvSpPr>
            <a:spLocks noGrp="1"/>
          </p:cNvSpPr>
          <p:nvPr>
            <p:ph type="sldNum" sz="quarter" idx="12"/>
          </p:nvPr>
        </p:nvSpPr>
        <p:spPr/>
        <p:txBody>
          <a:bodyPr/>
          <a:lstStyle/>
          <a:p>
            <a:pPr>
              <a:defRPr/>
            </a:pPr>
            <a:fld id="{EB6791C4-DF4E-4C17-A41C-B2BEB15390BD}" type="slidenum">
              <a:rPr lang="en-US" smtClean="0"/>
              <a:pPr>
                <a:defRPr/>
              </a:pPr>
              <a:t>144</a:t>
            </a:fld>
            <a:endParaRPr lang="en-US"/>
          </a:p>
        </p:txBody>
      </p:sp>
    </p:spTree>
    <p:extLst>
      <p:ext uri="{BB962C8B-B14F-4D97-AF65-F5344CB8AC3E}">
        <p14:creationId xmlns:p14="http://schemas.microsoft.com/office/powerpoint/2010/main" val="17893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7EE9-CF43-40A2-BFEE-953E93489CCE}"/>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588D7760-C2D0-4DB6-BBF0-D6A532993BCE}"/>
              </a:ext>
            </a:extLst>
          </p:cNvPr>
          <p:cNvSpPr>
            <a:spLocks noGrp="1"/>
          </p:cNvSpPr>
          <p:nvPr>
            <p:ph idx="1"/>
          </p:nvPr>
        </p:nvSpPr>
        <p:spPr/>
        <p:txBody>
          <a:bodyPr/>
          <a:lstStyle/>
          <a:p>
            <a:r>
              <a:rPr lang="en-US" dirty="0"/>
              <a:t>GEOID2022</a:t>
            </a:r>
          </a:p>
          <a:p>
            <a:pPr lvl="1"/>
            <a:r>
              <a:rPr lang="en-US" dirty="0"/>
              <a:t>The official NGS/Canada/Mexico geoid model for North America</a:t>
            </a:r>
          </a:p>
          <a:p>
            <a:pPr lvl="2"/>
            <a:r>
              <a:rPr lang="en-US" dirty="0"/>
              <a:t>Plus USA-only models for American Samoa and the Guam/CNMI region</a:t>
            </a:r>
          </a:p>
          <a:p>
            <a:pPr lvl="1"/>
            <a:r>
              <a:rPr lang="en-US" dirty="0"/>
              <a:t>Summer 2024?</a:t>
            </a:r>
          </a:p>
          <a:p>
            <a:pPr lvl="2"/>
            <a:endParaRPr lang="en-US" dirty="0"/>
          </a:p>
          <a:p>
            <a:pPr lvl="1"/>
            <a:endParaRPr lang="en-US" dirty="0"/>
          </a:p>
        </p:txBody>
      </p:sp>
      <p:sp>
        <p:nvSpPr>
          <p:cNvPr id="4" name="Date Placeholder 3">
            <a:extLst>
              <a:ext uri="{FF2B5EF4-FFF2-40B4-BE49-F238E27FC236}">
                <a16:creationId xmlns:a16="http://schemas.microsoft.com/office/drawing/2014/main" id="{027FFE50-7C3D-43C2-97C3-194AF7CCCF2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537B99C-6F61-4792-AE0E-702743A7116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3B2E434C-6A2C-45E5-9E62-E19441B3FB02}"/>
              </a:ext>
            </a:extLst>
          </p:cNvPr>
          <p:cNvSpPr>
            <a:spLocks noGrp="1"/>
          </p:cNvSpPr>
          <p:nvPr>
            <p:ph type="sldNum" sz="quarter" idx="12"/>
          </p:nvPr>
        </p:nvSpPr>
        <p:spPr/>
        <p:txBody>
          <a:bodyPr/>
          <a:lstStyle/>
          <a:p>
            <a:pPr>
              <a:defRPr/>
            </a:pPr>
            <a:fld id="{EB6791C4-DF4E-4C17-A41C-B2BEB15390BD}" type="slidenum">
              <a:rPr lang="en-US" smtClean="0"/>
              <a:pPr>
                <a:defRPr/>
              </a:pPr>
              <a:t>145</a:t>
            </a:fld>
            <a:endParaRPr lang="en-US"/>
          </a:p>
        </p:txBody>
      </p:sp>
    </p:spTree>
    <p:extLst>
      <p:ext uri="{BB962C8B-B14F-4D97-AF65-F5344CB8AC3E}">
        <p14:creationId xmlns:p14="http://schemas.microsoft.com/office/powerpoint/2010/main" val="27080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Timeline</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146</a:t>
            </a:fld>
            <a:endParaRPr lang="en-US">
              <a:latin typeface="Calibri"/>
            </a:endParaRPr>
          </a:p>
        </p:txBody>
      </p:sp>
    </p:spTree>
    <p:extLst>
      <p:ext uri="{BB962C8B-B14F-4D97-AF65-F5344CB8AC3E}">
        <p14:creationId xmlns:p14="http://schemas.microsoft.com/office/powerpoint/2010/main" val="13799729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p:txBody>
          <a:bodyPr/>
          <a:lstStyle/>
          <a:p>
            <a:pPr>
              <a:defRPr/>
            </a:pPr>
            <a:fld id="{EB6791C4-DF4E-4C17-A41C-B2BEB15390BD}" type="slidenum">
              <a:rPr lang="en-US" smtClean="0"/>
              <a:pPr>
                <a:defRPr/>
              </a:pPr>
              <a:t>147</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Rollout, Testing, Replacement</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148</a:t>
            </a:fld>
            <a:endParaRPr lang="en-US">
              <a:latin typeface="Calibri"/>
            </a:endParaRPr>
          </a:p>
        </p:txBody>
      </p:sp>
    </p:spTree>
    <p:extLst>
      <p:ext uri="{BB962C8B-B14F-4D97-AF65-F5344CB8AC3E}">
        <p14:creationId xmlns:p14="http://schemas.microsoft.com/office/powerpoint/2010/main" val="32357574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800" dirty="0"/>
              <a:t>NGS will </a:t>
            </a:r>
            <a:r>
              <a:rPr lang="en-US" sz="2800" b="1" i="1" dirty="0"/>
              <a:t>roll out </a:t>
            </a:r>
            <a:r>
              <a:rPr lang="en-US" sz="2800" dirty="0"/>
              <a:t>components of the modernized NSRS over time (2024-2025)</a:t>
            </a:r>
          </a:p>
          <a:p>
            <a:r>
              <a:rPr lang="en-US" sz="2800" dirty="0"/>
              <a:t>As each component is </a:t>
            </a:r>
            <a:r>
              <a:rPr lang="en-US" sz="2800" b="1" i="1" dirty="0"/>
              <a:t>rolled out</a:t>
            </a:r>
            <a:r>
              <a:rPr lang="en-US" sz="2800" dirty="0"/>
              <a:t>, it can be </a:t>
            </a:r>
            <a:r>
              <a:rPr lang="en-US" sz="2800" b="1" i="1" dirty="0"/>
              <a:t>tested</a:t>
            </a:r>
          </a:p>
          <a:p>
            <a:r>
              <a:rPr lang="en-US" sz="2800" dirty="0"/>
              <a:t>Once the final component (likely VERTCON) is </a:t>
            </a:r>
            <a:r>
              <a:rPr lang="en-US" sz="2800" b="1" i="1" dirty="0"/>
              <a:t>rolled out </a:t>
            </a:r>
            <a:r>
              <a:rPr lang="en-US" sz="2800" dirty="0"/>
              <a:t>(likely late 2025), </a:t>
            </a:r>
            <a:r>
              <a:rPr lang="en-US" sz="2800" b="1" i="1" dirty="0"/>
              <a:t>testing</a:t>
            </a:r>
            <a:r>
              <a:rPr lang="en-US" sz="2800" dirty="0"/>
              <a:t> will continue for </a:t>
            </a:r>
            <a:r>
              <a:rPr lang="en-US" sz="2800" i="1" u="sng" dirty="0"/>
              <a:t>at least 6 months</a:t>
            </a:r>
          </a:p>
          <a:p>
            <a:r>
              <a:rPr lang="en-US" sz="2800" dirty="0"/>
              <a:t>Once enough </a:t>
            </a:r>
            <a:r>
              <a:rPr lang="en-US" sz="2800" b="1" i="1" dirty="0"/>
              <a:t>testing</a:t>
            </a:r>
            <a:r>
              <a:rPr lang="en-US" sz="2800" dirty="0"/>
              <a:t> is done, and all modernized NSRS components seem stable and correct, the FGCS will vote (likely 2026)</a:t>
            </a:r>
          </a:p>
          <a:p>
            <a:r>
              <a:rPr lang="en-US" sz="2800" dirty="0"/>
              <a:t>If affirmative, the modernized NSRS will </a:t>
            </a:r>
            <a:r>
              <a:rPr lang="en-US" sz="2800" b="1" i="1" dirty="0"/>
              <a:t>replace</a:t>
            </a:r>
            <a:r>
              <a:rPr lang="en-US" sz="2800" dirty="0"/>
              <a:t> the current NSRS</a:t>
            </a:r>
          </a:p>
          <a:p>
            <a:endParaRPr lang="en-US" sz="28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p:txBody>
          <a:bodyPr/>
          <a:lstStyle/>
          <a:p>
            <a:pPr>
              <a:defRPr/>
            </a:pPr>
            <a:fld id="{EB6791C4-DF4E-4C17-A41C-B2BEB15390BD}" type="slidenum">
              <a:rPr lang="en-US" smtClean="0"/>
              <a:pPr>
                <a:defRPr/>
              </a:pPr>
              <a:t>149</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657552"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6158754" y="6273226"/>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3695889" y="3394433"/>
            <a:ext cx="251010" cy="645458"/>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957049" y="2529133"/>
            <a:ext cx="251010" cy="609599"/>
            <a:chOff x="2492188" y="1990165"/>
            <a:chExt cx="349623" cy="1004048"/>
          </a:xfrm>
        </p:grpSpPr>
        <p:cxnSp>
          <p:nvCxnSpPr>
            <p:cNvPr id="51" name="Straight Connector 50"/>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061053" y="3412358"/>
            <a:ext cx="251010" cy="959223"/>
            <a:chOff x="2492188" y="1990165"/>
            <a:chExt cx="349623" cy="1004048"/>
          </a:xfrm>
        </p:grpSpPr>
        <p:cxnSp>
          <p:nvCxnSpPr>
            <p:cNvPr id="55" name="Straight Connector 54"/>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662925" y="2495145"/>
            <a:ext cx="251010" cy="510992"/>
            <a:chOff x="2492188" y="1990165"/>
            <a:chExt cx="349623" cy="1004048"/>
          </a:xfrm>
        </p:grpSpPr>
        <p:cxnSp>
          <p:nvCxnSpPr>
            <p:cNvPr id="59" name="Straight Connector 58"/>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2713315" y="396152"/>
            <a:ext cx="8885766" cy="707886"/>
          </a:xfrm>
          <a:prstGeom prst="rect">
            <a:avLst/>
          </a:prstGeom>
          <a:noFill/>
        </p:spPr>
        <p:txBody>
          <a:bodyPr wrap="none" rtlCol="0">
            <a:spAutoFit/>
          </a:bodyPr>
          <a:lstStyle/>
          <a:p>
            <a:r>
              <a:rPr lang="en-US" sz="2000" b="1" dirty="0"/>
              <a:t>In the </a:t>
            </a:r>
            <a:r>
              <a:rPr lang="en-US" sz="2000" b="1" i="1" dirty="0"/>
              <a:t>modernized</a:t>
            </a:r>
            <a:r>
              <a:rPr lang="en-US" sz="2000" b="1" dirty="0"/>
              <a:t> NSRS we will also have an estimate of</a:t>
            </a:r>
          </a:p>
          <a:p>
            <a:r>
              <a:rPr lang="en-US" sz="2000" b="1" dirty="0"/>
              <a:t>3-D mark motion and geoid change built into a tool called </a:t>
            </a:r>
            <a:r>
              <a:rPr lang="en-US" sz="2000" b="1" dirty="0">
                <a:solidFill>
                  <a:srgbClr val="FF0000"/>
                </a:solidFill>
              </a:rPr>
              <a:t>SPROCCET</a:t>
            </a:r>
          </a:p>
        </p:txBody>
      </p:sp>
      <p:sp>
        <p:nvSpPr>
          <p:cNvPr id="63" name="TextBox 62"/>
          <p:cNvSpPr txBox="1"/>
          <p:nvPr/>
        </p:nvSpPr>
        <p:spPr>
          <a:xfrm>
            <a:off x="4725592" y="4294874"/>
            <a:ext cx="6665607" cy="707886"/>
          </a:xfrm>
          <a:prstGeom prst="rect">
            <a:avLst/>
          </a:prstGeom>
          <a:noFill/>
        </p:spPr>
        <p:txBody>
          <a:bodyPr wrap="none" rtlCol="0">
            <a:spAutoFit/>
          </a:bodyPr>
          <a:lstStyle/>
          <a:p>
            <a:r>
              <a:rPr lang="en-US" sz="2000" b="1" dirty="0"/>
              <a:t>Combining survey data with SPROCCET allows</a:t>
            </a:r>
          </a:p>
          <a:p>
            <a:r>
              <a:rPr lang="en-US" sz="2000" b="1" dirty="0"/>
              <a:t>NGS to estimate </a:t>
            </a:r>
            <a:r>
              <a:rPr lang="en-US" sz="2000" b="1" dirty="0">
                <a:solidFill>
                  <a:srgbClr val="FF0000"/>
                </a:solidFill>
              </a:rPr>
              <a:t>reference epoch coordinates (RECs)</a:t>
            </a:r>
          </a:p>
        </p:txBody>
      </p:sp>
      <p:sp>
        <p:nvSpPr>
          <p:cNvPr id="70" name="Oval 69"/>
          <p:cNvSpPr/>
          <p:nvPr/>
        </p:nvSpPr>
        <p:spPr>
          <a:xfrm>
            <a:off x="7566428" y="20372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8270794" y="171005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81" name="Oval 80"/>
          <p:cNvSpPr/>
          <p:nvPr/>
        </p:nvSpPr>
        <p:spPr>
          <a:xfrm>
            <a:off x="9028004" y="14668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Tree>
    <p:extLst>
      <p:ext uri="{BB962C8B-B14F-4D97-AF65-F5344CB8AC3E}">
        <p14:creationId xmlns:p14="http://schemas.microsoft.com/office/powerpoint/2010/main" val="35256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300"/>
                                  </p:stCondLst>
                                  <p:childTnLst>
                                    <p:set>
                                      <p:cBhvr>
                                        <p:cTn id="17" dur="1" fill="hold">
                                          <p:stCondLst>
                                            <p:cond delay="0"/>
                                          </p:stCondLst>
                                        </p:cTn>
                                        <p:tgtEl>
                                          <p:spTgt spid="72"/>
                                        </p:tgtEl>
                                        <p:attrNameLst>
                                          <p:attrName>style.visibility</p:attrName>
                                        </p:attrNameLst>
                                      </p:cBhvr>
                                      <p:to>
                                        <p:strVal val="visible"/>
                                      </p:to>
                                    </p:set>
                                  </p:childTnLst>
                                </p:cTn>
                              </p:par>
                            </p:childTnLst>
                          </p:cTn>
                        </p:par>
                        <p:par>
                          <p:cTn id="18" fill="hold">
                            <p:stCondLst>
                              <p:cond delay="300"/>
                            </p:stCondLst>
                            <p:childTnLst>
                              <p:par>
                                <p:cTn id="19" presetID="1" presetClass="entr" presetSubtype="0" fill="hold" grpId="0" nodeType="afterEffect">
                                  <p:stCondLst>
                                    <p:cond delay="30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70" grpId="0" animBg="1"/>
      <p:bldP spid="72" grpId="0" animBg="1"/>
      <p:bldP spid="8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dirty="0"/>
              <a:t>NGS promised many things in the three Blueprint documents</a:t>
            </a:r>
          </a:p>
          <a:p>
            <a:r>
              <a:rPr lang="en-US" dirty="0"/>
              <a:t>Not all can be built in a timely manner</a:t>
            </a:r>
          </a:p>
          <a:p>
            <a:r>
              <a:rPr lang="en-US" dirty="0"/>
              <a:t>So when we say “rollout”, we mean </a:t>
            </a:r>
            <a:r>
              <a:rPr lang="en-US" b="1" i="1" dirty="0"/>
              <a:t>initial</a:t>
            </a:r>
            <a:r>
              <a:rPr lang="en-US" dirty="0"/>
              <a:t> rollout, which is at least the minimum viable products needed to replace the current NSRS with the modernized NSRS</a:t>
            </a:r>
          </a:p>
          <a:p>
            <a:r>
              <a:rPr lang="en-US"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p:txBody>
          <a:bodyPr/>
          <a:lstStyle/>
          <a:p>
            <a:pPr>
              <a:defRPr/>
            </a:pPr>
            <a:fld id="{EB6791C4-DF4E-4C17-A41C-B2BEB15390BD}" type="slidenum">
              <a:rPr lang="en-US" smtClean="0"/>
              <a:pPr>
                <a:defRPr/>
              </a:pPr>
              <a:t>150</a:t>
            </a:fld>
            <a:endParaRPr lang="en-US"/>
          </a:p>
        </p:txBody>
      </p:sp>
    </p:spTree>
    <p:extLst>
      <p:ext uri="{BB962C8B-B14F-4D97-AF65-F5344CB8AC3E}">
        <p14:creationId xmlns:p14="http://schemas.microsoft.com/office/powerpoint/2010/main" val="17551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400" dirty="0"/>
              <a:t>NGS will use three different websites (URLs) as we roll-out the modernized NSRS:</a:t>
            </a:r>
          </a:p>
          <a:p>
            <a:pPr lvl="1"/>
            <a:r>
              <a:rPr lang="en-US" sz="2000" b="1" dirty="0"/>
              <a:t>Live</a:t>
            </a:r>
            <a:r>
              <a:rPr lang="en-US" sz="2000" dirty="0"/>
              <a:t>:  </a:t>
            </a:r>
            <a:r>
              <a:rPr lang="en-US" sz="2000" b="1" dirty="0"/>
              <a:t>www</a:t>
            </a:r>
            <a:r>
              <a:rPr lang="en-US" sz="2000" dirty="0"/>
              <a:t>.ngs.noaa.gov</a:t>
            </a:r>
          </a:p>
          <a:p>
            <a:pPr lvl="2"/>
            <a:r>
              <a:rPr lang="en-US" sz="1800" dirty="0"/>
              <a:t>Will hold the current NSRS until the modernized NSRS has been fully tested and the FGCS has voted to replace the current NSRS with the modernized NSRS</a:t>
            </a:r>
          </a:p>
          <a:p>
            <a:pPr lvl="1"/>
            <a:r>
              <a:rPr lang="en-US" sz="2000" b="1" dirty="0"/>
              <a:t>Beta</a:t>
            </a:r>
            <a:r>
              <a:rPr lang="en-US" sz="2000" dirty="0"/>
              <a:t>:  </a:t>
            </a:r>
            <a:r>
              <a:rPr lang="en-US" sz="2000" b="1" dirty="0"/>
              <a:t>beta</a:t>
            </a:r>
            <a:r>
              <a:rPr lang="en-US" sz="2000" dirty="0"/>
              <a:t>.ngs.noaa.gov</a:t>
            </a:r>
          </a:p>
          <a:p>
            <a:pPr lvl="2"/>
            <a:r>
              <a:rPr lang="en-US" sz="1800" dirty="0"/>
              <a:t>Soon to be re-designed to hold modernized NSRS products only</a:t>
            </a:r>
          </a:p>
          <a:p>
            <a:pPr lvl="2"/>
            <a:r>
              <a:rPr lang="en-US" sz="1800" dirty="0"/>
              <a:t>Every component of the modernized NSRS will be placed here</a:t>
            </a:r>
          </a:p>
          <a:p>
            <a:pPr lvl="2"/>
            <a:r>
              <a:rPr lang="en-US" sz="1800" dirty="0"/>
              <a:t>Products assumed to be complete and correct</a:t>
            </a:r>
          </a:p>
          <a:p>
            <a:pPr lvl="2"/>
            <a:r>
              <a:rPr lang="en-US" sz="1800" dirty="0"/>
              <a:t>For testing</a:t>
            </a:r>
          </a:p>
          <a:p>
            <a:pPr lvl="2"/>
            <a:r>
              <a:rPr lang="en-US" sz="1800" dirty="0"/>
              <a:t>Subject to change or deletion</a:t>
            </a:r>
          </a:p>
          <a:p>
            <a:pPr lvl="1"/>
            <a:r>
              <a:rPr lang="en-US" sz="2000" b="1" dirty="0"/>
              <a:t>Alpha</a:t>
            </a:r>
            <a:r>
              <a:rPr lang="en-US" sz="2000" dirty="0"/>
              <a:t>:  </a:t>
            </a:r>
            <a:r>
              <a:rPr lang="en-US" sz="2000" b="1" dirty="0"/>
              <a:t>alpha</a:t>
            </a:r>
            <a:r>
              <a:rPr lang="en-US" sz="2000" dirty="0"/>
              <a:t>.ngs.noaa.gov</a:t>
            </a:r>
          </a:p>
          <a:p>
            <a:pPr lvl="2"/>
            <a:r>
              <a:rPr lang="en-US" sz="1800" dirty="0"/>
              <a:t>“Incomplete, early, possibly incorrect”</a:t>
            </a:r>
          </a:p>
          <a:p>
            <a:pPr lvl="2"/>
            <a:r>
              <a:rPr lang="en-US" sz="18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p:txBody>
          <a:bodyPr/>
          <a:lstStyle/>
          <a:p>
            <a:pPr>
              <a:defRPr/>
            </a:pPr>
            <a:fld id="{EB6791C4-DF4E-4C17-A41C-B2BEB15390BD}" type="slidenum">
              <a:rPr lang="en-US" smtClean="0"/>
              <a:pPr>
                <a:defRPr/>
              </a:pPr>
              <a:t>151</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EC03-4BC2-4DF6-80B9-23B66E223752}"/>
              </a:ext>
            </a:extLst>
          </p:cNvPr>
          <p:cNvSpPr>
            <a:spLocks noGrp="1"/>
          </p:cNvSpPr>
          <p:nvPr>
            <p:ph type="title"/>
          </p:nvPr>
        </p:nvSpPr>
        <p:spPr/>
        <p:txBody>
          <a:bodyPr/>
          <a:lstStyle/>
          <a:p>
            <a:r>
              <a:rPr lang="en-US" dirty="0"/>
              <a:t>Current NSRS during rollout and testing</a:t>
            </a:r>
          </a:p>
        </p:txBody>
      </p:sp>
      <p:sp>
        <p:nvSpPr>
          <p:cNvPr id="3" name="Content Placeholder 2">
            <a:extLst>
              <a:ext uri="{FF2B5EF4-FFF2-40B4-BE49-F238E27FC236}">
                <a16:creationId xmlns:a16="http://schemas.microsoft.com/office/drawing/2014/main" id="{6CA3BF2A-7DA9-428F-A1B3-FE230A994553}"/>
              </a:ext>
            </a:extLst>
          </p:cNvPr>
          <p:cNvSpPr>
            <a:spLocks noGrp="1"/>
          </p:cNvSpPr>
          <p:nvPr>
            <p:ph idx="1"/>
          </p:nvPr>
        </p:nvSpPr>
        <p:spPr/>
        <p:txBody>
          <a:bodyPr/>
          <a:lstStyle/>
          <a:p>
            <a:r>
              <a:rPr lang="en-US" dirty="0"/>
              <a:t>While the </a:t>
            </a:r>
            <a:r>
              <a:rPr lang="en-US" b="1" i="1" dirty="0"/>
              <a:t>modernized</a:t>
            </a:r>
            <a:r>
              <a:rPr lang="en-US" dirty="0"/>
              <a:t> NSRS is being rolled out and tested, </a:t>
            </a:r>
            <a:r>
              <a:rPr lang="en-US" u="sng" dirty="0"/>
              <a:t>the</a:t>
            </a:r>
            <a:r>
              <a:rPr lang="en-US" dirty="0"/>
              <a:t> </a:t>
            </a:r>
            <a:r>
              <a:rPr lang="en-US" b="1" i="1" u="sng" dirty="0"/>
              <a:t>current</a:t>
            </a:r>
            <a:r>
              <a:rPr lang="en-US" u="sng" dirty="0"/>
              <a:t> NSRS will remain the official NSRS of the United States</a:t>
            </a:r>
          </a:p>
          <a:p>
            <a:pPr lvl="1"/>
            <a:r>
              <a:rPr lang="en-US" dirty="0"/>
              <a:t>This will not change until the  FGCS vote (probably 2026)</a:t>
            </a:r>
          </a:p>
          <a:p>
            <a:r>
              <a:rPr lang="en-US" dirty="0"/>
              <a:t>URL </a:t>
            </a:r>
            <a:r>
              <a:rPr lang="en-US" dirty="0">
                <a:hlinkClick r:id="rId2"/>
              </a:rPr>
              <a:t>www.ngs.noaa.gov</a:t>
            </a:r>
            <a:r>
              <a:rPr lang="en-US" dirty="0"/>
              <a:t> will only hold </a:t>
            </a:r>
            <a:r>
              <a:rPr lang="en-US" b="1" i="1" dirty="0"/>
              <a:t>current</a:t>
            </a:r>
            <a:r>
              <a:rPr lang="en-US" dirty="0"/>
              <a:t> NSRS </a:t>
            </a:r>
          </a:p>
          <a:p>
            <a:r>
              <a:rPr lang="en-US" dirty="0"/>
              <a:t>Only two major improvements to the current NSRS are expected during this time:</a:t>
            </a:r>
          </a:p>
          <a:p>
            <a:pPr lvl="1"/>
            <a:r>
              <a:rPr lang="en-US" dirty="0"/>
              <a:t>Multi-GNSS support within OPUS-S</a:t>
            </a:r>
          </a:p>
          <a:p>
            <a:pPr lvl="1"/>
            <a:r>
              <a:rPr lang="en-US" dirty="0"/>
              <a:t>ITRF2020 in all products and services</a:t>
            </a:r>
          </a:p>
          <a:p>
            <a:endParaRPr lang="en-US" dirty="0"/>
          </a:p>
        </p:txBody>
      </p:sp>
      <p:sp>
        <p:nvSpPr>
          <p:cNvPr id="4" name="Date Placeholder 3">
            <a:extLst>
              <a:ext uri="{FF2B5EF4-FFF2-40B4-BE49-F238E27FC236}">
                <a16:creationId xmlns:a16="http://schemas.microsoft.com/office/drawing/2014/main" id="{FE0A1764-122F-4FE5-8086-6E423ACE56D5}"/>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AB64409-F870-466D-BCF2-410143093AB6}"/>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3D12A70-2D9B-4262-B068-A631DD64FCC8}"/>
              </a:ext>
            </a:extLst>
          </p:cNvPr>
          <p:cNvSpPr>
            <a:spLocks noGrp="1"/>
          </p:cNvSpPr>
          <p:nvPr>
            <p:ph type="sldNum" sz="quarter" idx="12"/>
          </p:nvPr>
        </p:nvSpPr>
        <p:spPr/>
        <p:txBody>
          <a:bodyPr/>
          <a:lstStyle/>
          <a:p>
            <a:pPr>
              <a:defRPr/>
            </a:pPr>
            <a:fld id="{EB6791C4-DF4E-4C17-A41C-B2BEB15390BD}" type="slidenum">
              <a:rPr lang="en-US" smtClean="0"/>
              <a:pPr>
                <a:defRPr/>
              </a:pPr>
              <a:t>152</a:t>
            </a:fld>
            <a:endParaRPr lang="en-US"/>
          </a:p>
        </p:txBody>
      </p:sp>
    </p:spTree>
    <p:extLst>
      <p:ext uri="{BB962C8B-B14F-4D97-AF65-F5344CB8AC3E}">
        <p14:creationId xmlns:p14="http://schemas.microsoft.com/office/powerpoint/2010/main" val="15246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609600" y="457203"/>
            <a:ext cx="10972800" cy="1143000"/>
          </a:xfrm>
        </p:spPr>
        <p:txBody>
          <a:bodyPr/>
          <a:lstStyle/>
          <a:p>
            <a:r>
              <a:rPr lang="en-US" sz="4000" dirty="0"/>
              <a:t>Snapshot of the modernized NSRS </a:t>
            </a:r>
            <a:br>
              <a:rPr lang="en-US" sz="4000" dirty="0"/>
            </a:br>
            <a:r>
              <a:rPr lang="en-US" sz="4000"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p:txBody>
          <a:bodyPr/>
          <a:lstStyle/>
          <a:p>
            <a:r>
              <a:rPr lang="en-US" dirty="0"/>
              <a:t>Not everything promised in the Blueprint documents will be built in time for the initial rollout.  But the following will be:</a:t>
            </a:r>
          </a:p>
          <a:p>
            <a:pPr lvl="1"/>
            <a:r>
              <a:rPr lang="en-US" dirty="0"/>
              <a:t>ITRF2020, N/P/C/MATRF2022, NAPGD2022, SPCS2022</a:t>
            </a:r>
          </a:p>
          <a:p>
            <a:pPr lvl="1"/>
            <a:r>
              <a:rPr lang="en-US" dirty="0"/>
              <a:t>NSRS Database, new datasheets for marks and stations</a:t>
            </a:r>
          </a:p>
          <a:p>
            <a:pPr lvl="1"/>
            <a:r>
              <a:rPr lang="en-US" dirty="0"/>
              <a:t>RECs </a:t>
            </a:r>
          </a:p>
          <a:p>
            <a:pPr lvl="1"/>
            <a:r>
              <a:rPr lang="en-US" dirty="0"/>
              <a:t>OPUS-S with multi-GNSS</a:t>
            </a:r>
          </a:p>
          <a:p>
            <a:pPr lvl="1"/>
            <a:r>
              <a:rPr lang="en-US" dirty="0"/>
              <a:t>OPUS-Projects (GPS only):</a:t>
            </a:r>
          </a:p>
          <a:p>
            <a:pPr lvl="2"/>
            <a:r>
              <a:rPr lang="en-US" dirty="0"/>
              <a:t>GDX, SPROCCET, LASER, NSRS DB submission</a:t>
            </a:r>
          </a:p>
          <a:p>
            <a:pPr lvl="2"/>
            <a:r>
              <a:rPr lang="en-US"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p:txBody>
          <a:bodyPr/>
          <a:lstStyle/>
          <a:p>
            <a:pPr>
              <a:defRPr/>
            </a:pPr>
            <a:fld id="{EB6791C4-DF4E-4C17-A41C-B2BEB15390BD}" type="slidenum">
              <a:rPr lang="en-US" smtClean="0"/>
              <a:pPr>
                <a:defRPr/>
              </a:pPr>
              <a:t>153</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BFAC-BD28-4C82-8E97-D72A6D04B6AF}"/>
              </a:ext>
            </a:extLst>
          </p:cNvPr>
          <p:cNvSpPr>
            <a:spLocks noGrp="1"/>
          </p:cNvSpPr>
          <p:nvPr>
            <p:ph type="title"/>
          </p:nvPr>
        </p:nvSpPr>
        <p:spPr/>
        <p:txBody>
          <a:bodyPr/>
          <a:lstStyle/>
          <a:p>
            <a:r>
              <a:rPr lang="en-US" dirty="0"/>
              <a:t>Less stand-alone products</a:t>
            </a:r>
          </a:p>
        </p:txBody>
      </p:sp>
      <p:sp>
        <p:nvSpPr>
          <p:cNvPr id="3" name="Content Placeholder 2">
            <a:extLst>
              <a:ext uri="{FF2B5EF4-FFF2-40B4-BE49-F238E27FC236}">
                <a16:creationId xmlns:a16="http://schemas.microsoft.com/office/drawing/2014/main" id="{70719E05-B574-4472-A035-E9D522A06A51}"/>
              </a:ext>
            </a:extLst>
          </p:cNvPr>
          <p:cNvSpPr>
            <a:spLocks noGrp="1"/>
          </p:cNvSpPr>
          <p:nvPr>
            <p:ph idx="1"/>
          </p:nvPr>
        </p:nvSpPr>
        <p:spPr/>
        <p:txBody>
          <a:bodyPr/>
          <a:lstStyle/>
          <a:p>
            <a:r>
              <a:rPr lang="en-US" dirty="0"/>
              <a:t>NGS is building </a:t>
            </a:r>
            <a:r>
              <a:rPr lang="en-US" b="1" dirty="0"/>
              <a:t>SPROCCET</a:t>
            </a:r>
          </a:p>
          <a:p>
            <a:pPr lvl="1"/>
            <a:r>
              <a:rPr lang="en-US" dirty="0"/>
              <a:t>Replaces HTDP</a:t>
            </a:r>
          </a:p>
          <a:p>
            <a:pPr lvl="1"/>
            <a:r>
              <a:rPr lang="en-US" dirty="0"/>
              <a:t>Contains IFDM2022, 14H, DGEOID2022</a:t>
            </a:r>
          </a:p>
          <a:p>
            <a:pPr lvl="2"/>
            <a:r>
              <a:rPr lang="en-US" dirty="0"/>
              <a:t>Projects any geodetic data through time</a:t>
            </a:r>
          </a:p>
          <a:p>
            <a:pPr lvl="1"/>
            <a:r>
              <a:rPr lang="en-US" dirty="0"/>
              <a:t>Will be plugged directly into the modernized OPUS-Projects</a:t>
            </a:r>
          </a:p>
          <a:p>
            <a:pPr lvl="1"/>
            <a:r>
              <a:rPr lang="en-US" dirty="0"/>
              <a:t>In 2025, users will engage with it via OPUS-Projects</a:t>
            </a:r>
          </a:p>
          <a:p>
            <a:pPr lvl="1"/>
            <a:r>
              <a:rPr lang="en-US" dirty="0"/>
              <a:t>Post-2025, will be incorporated into NCAT and </a:t>
            </a:r>
            <a:r>
              <a:rPr lang="en-US" dirty="0" err="1"/>
              <a:t>Vdatum</a:t>
            </a:r>
            <a:endParaRPr lang="en-US" dirty="0"/>
          </a:p>
          <a:p>
            <a:pPr lvl="2"/>
            <a:r>
              <a:rPr lang="en-US" dirty="0"/>
              <a:t>Like NADCON, VERTCON, UTMS, USNG, SPCS2022, GEOID2022</a:t>
            </a:r>
          </a:p>
          <a:p>
            <a:pPr lvl="2"/>
            <a:r>
              <a:rPr lang="en-US" dirty="0"/>
              <a:t>This is a non-trivial change, but can be done correctly</a:t>
            </a:r>
          </a:p>
          <a:p>
            <a:pPr lvl="2"/>
            <a:endParaRPr lang="en-US" dirty="0"/>
          </a:p>
        </p:txBody>
      </p:sp>
      <p:sp>
        <p:nvSpPr>
          <p:cNvPr id="4" name="Date Placeholder 3">
            <a:extLst>
              <a:ext uri="{FF2B5EF4-FFF2-40B4-BE49-F238E27FC236}">
                <a16:creationId xmlns:a16="http://schemas.microsoft.com/office/drawing/2014/main" id="{B99BE277-B306-45CC-AD55-297875A3C79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D17F0FB-73E2-46D1-9421-A59678DA5CCC}"/>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07B5993-634C-41AE-B2FA-38C2E7E0CEDF}"/>
              </a:ext>
            </a:extLst>
          </p:cNvPr>
          <p:cNvSpPr>
            <a:spLocks noGrp="1"/>
          </p:cNvSpPr>
          <p:nvPr>
            <p:ph type="sldNum" sz="quarter" idx="12"/>
          </p:nvPr>
        </p:nvSpPr>
        <p:spPr/>
        <p:txBody>
          <a:bodyPr/>
          <a:lstStyle/>
          <a:p>
            <a:pPr>
              <a:defRPr/>
            </a:pPr>
            <a:fld id="{EB6791C4-DF4E-4C17-A41C-B2BEB15390BD}" type="slidenum">
              <a:rPr lang="en-US" smtClean="0"/>
              <a:pPr>
                <a:defRPr/>
              </a:pPr>
              <a:t>154</a:t>
            </a:fld>
            <a:endParaRPr lang="en-US"/>
          </a:p>
        </p:txBody>
      </p:sp>
    </p:spTree>
    <p:extLst>
      <p:ext uri="{BB962C8B-B14F-4D97-AF65-F5344CB8AC3E}">
        <p14:creationId xmlns:p14="http://schemas.microsoft.com/office/powerpoint/2010/main" val="21709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p:txBody>
          <a:bodyPr/>
          <a:lstStyle/>
          <a:p>
            <a:pPr>
              <a:defRPr/>
            </a:pPr>
            <a:fld id="{EB6791C4-DF4E-4C17-A41C-B2BEB15390BD}" type="slidenum">
              <a:rPr lang="en-US" smtClean="0"/>
              <a:pPr>
                <a:defRPr/>
              </a:pPr>
              <a:t>155</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1130622" y="3500659"/>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159292"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261884"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326004"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069524"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441420"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608133"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33453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210588"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398926"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5"/>
            <a:ext cx="2398926"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505540"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629613"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72887" y="3048000"/>
            <a:ext cx="11748052"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53138" y="3117414"/>
            <a:ext cx="2172390"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53138" y="1083013"/>
            <a:ext cx="2236510"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609600" y="2351302"/>
            <a:ext cx="4016549"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a:t>
            </a:r>
            <a:r>
              <a:rPr lang="en-US" sz="1200" b="1" dirty="0" err="1"/>
              <a:t>Bluebooking</a:t>
            </a:r>
            <a:r>
              <a:rPr lang="en-US" sz="12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3" y="5488905"/>
            <a:ext cx="4192751"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133644"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155270"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51836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214111" y="6199628"/>
            <a:ext cx="11092328" cy="10249"/>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1099728" y="6086072"/>
            <a:ext cx="1133644"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9"/>
            <a:ext cx="99257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129348"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4790458" y="6086072"/>
            <a:ext cx="1210588"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7400213" y="6125520"/>
            <a:ext cx="1287532"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9705814" y="6078613"/>
            <a:ext cx="1210588"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8" y="1906808"/>
            <a:ext cx="1184940"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35165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531188"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1941557"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377300"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501373"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609600" y="1417638"/>
            <a:ext cx="10972800" cy="4525963"/>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2"/>
            <a:r>
              <a:rPr lang="en-US" dirty="0"/>
              <a:t>Submissions will then begin in earnest and won’t be deleted</a:t>
            </a:r>
          </a:p>
          <a:p>
            <a:pPr lvl="1"/>
            <a:r>
              <a:rPr lang="en-US" dirty="0"/>
              <a:t>All current NSRS components moved to the Beta website</a:t>
            </a:r>
          </a:p>
          <a:p>
            <a:pPr lvl="2"/>
            <a:r>
              <a:rPr lang="en-US" dirty="0"/>
              <a:t>No further submissions to the NGS IDB will be allowed at this point</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p:txBody>
          <a:bodyPr/>
          <a:lstStyle/>
          <a:p>
            <a:pPr>
              <a:defRPr/>
            </a:pPr>
            <a:fld id="{EB6791C4-DF4E-4C17-A41C-B2BEB15390BD}" type="slidenum">
              <a:rPr lang="en-US" smtClean="0"/>
              <a:pPr>
                <a:defRPr/>
              </a:pPr>
              <a:t>156</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After testing and the FGCS vote</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p:txBody>
          <a:bodyPr/>
          <a:lstStyle/>
          <a:p>
            <a:pPr>
              <a:defRPr/>
            </a:pPr>
            <a:fld id="{EB6791C4-DF4E-4C17-A41C-B2BEB15390BD}" type="slidenum">
              <a:rPr lang="en-US" smtClean="0"/>
              <a:pPr>
                <a:defRPr/>
              </a:pPr>
              <a:t>157</a:t>
            </a:fld>
            <a:endParaRPr lang="en-US"/>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72887" y="3048000"/>
            <a:ext cx="11748052"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53138" y="3117414"/>
            <a:ext cx="2172390"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53138" y="1083013"/>
            <a:ext cx="2236510" cy="369332"/>
          </a:xfrm>
          <a:prstGeom prst="rect">
            <a:avLst/>
          </a:prstGeom>
          <a:noFill/>
        </p:spPr>
        <p:txBody>
          <a:bodyPr wrap="none" rtlCol="0">
            <a:spAutoFit/>
          </a:bodyPr>
          <a:lstStyle/>
          <a:p>
            <a:r>
              <a:rPr lang="en-US" b="1" dirty="0"/>
              <a:t>www</a:t>
            </a:r>
            <a:r>
              <a:rPr lang="en-US" dirty="0"/>
              <a:t>.ngs.noaa.gov:</a:t>
            </a:r>
          </a:p>
        </p:txBody>
      </p:sp>
      <p:sp>
        <p:nvSpPr>
          <p:cNvPr id="28" name="TextBox 27">
            <a:extLst>
              <a:ext uri="{FF2B5EF4-FFF2-40B4-BE49-F238E27FC236}">
                <a16:creationId xmlns:a16="http://schemas.microsoft.com/office/drawing/2014/main" id="{66A0DEFE-32C7-4104-9998-1FF92305FF8B}"/>
              </a:ext>
            </a:extLst>
          </p:cNvPr>
          <p:cNvSpPr txBox="1"/>
          <p:nvPr/>
        </p:nvSpPr>
        <p:spPr>
          <a:xfrm>
            <a:off x="609600" y="2351302"/>
            <a:ext cx="4016549"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a:t>
            </a:r>
            <a:r>
              <a:rPr lang="en-US" sz="1200" b="1" dirty="0" err="1"/>
              <a:t>Bluebooking</a:t>
            </a:r>
            <a:r>
              <a:rPr lang="en-US" sz="1200" b="1" dirty="0"/>
              <a:t>, HTDP, ADJUST, NGS IDB, Datasheets)</a:t>
            </a:r>
          </a:p>
        </p:txBody>
      </p:sp>
      <p:grpSp>
        <p:nvGrpSpPr>
          <p:cNvPr id="17" name="Group 16">
            <a:extLst>
              <a:ext uri="{FF2B5EF4-FFF2-40B4-BE49-F238E27FC236}">
                <a16:creationId xmlns:a16="http://schemas.microsoft.com/office/drawing/2014/main" id="{23E1BEE5-09E0-4E7D-A484-9948CA478BAF}"/>
              </a:ext>
            </a:extLst>
          </p:cNvPr>
          <p:cNvGrpSpPr/>
          <p:nvPr/>
        </p:nvGrpSpPr>
        <p:grpSpPr>
          <a:xfrm>
            <a:off x="1113955" y="3371493"/>
            <a:ext cx="10581231" cy="2671410"/>
            <a:chOff x="1113955" y="3371493"/>
            <a:chExt cx="10581231" cy="2671410"/>
          </a:xfrm>
        </p:grpSpPr>
        <p:sp>
          <p:nvSpPr>
            <p:cNvPr id="7" name="TextBox 6">
              <a:extLst>
                <a:ext uri="{FF2B5EF4-FFF2-40B4-BE49-F238E27FC236}">
                  <a16:creationId xmlns:a16="http://schemas.microsoft.com/office/drawing/2014/main" id="{DB40303B-8014-499E-9A6B-2907335A38DA}"/>
                </a:ext>
              </a:extLst>
            </p:cNvPr>
            <p:cNvSpPr txBox="1"/>
            <p:nvPr/>
          </p:nvSpPr>
          <p:spPr>
            <a:xfrm>
              <a:off x="1130622" y="3500659"/>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159292"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261884"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326004"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069524"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441420"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608133"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33453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210588"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398926"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5"/>
              <a:ext cx="2398926"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505540"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629613" cy="369332"/>
            </a:xfrm>
            <a:prstGeom prst="rect">
              <a:avLst/>
            </a:prstGeom>
            <a:solidFill>
              <a:schemeClr val="bg1"/>
            </a:solidFill>
            <a:ln>
              <a:solidFill>
                <a:schemeClr val="tx1"/>
              </a:solidFill>
            </a:ln>
          </p:spPr>
          <p:txBody>
            <a:bodyPr wrap="none" rtlCol="0">
              <a:spAutoFit/>
            </a:bodyPr>
            <a:lstStyle/>
            <a:p>
              <a:r>
                <a:rPr lang="en-US" dirty="0"/>
                <a:t>VERTCON 4?</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3" y="5488905"/>
              <a:ext cx="4192751"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(GDX, SPROCCET, LASER, NSRS DB, New Datasheets)</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155270"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518364" cy="369332"/>
            </a:xfrm>
            <a:prstGeom prst="rect">
              <a:avLst/>
            </a:prstGeom>
            <a:solidFill>
              <a:schemeClr val="bg1"/>
            </a:solidFill>
            <a:ln>
              <a:solidFill>
                <a:schemeClr val="tx1"/>
              </a:solidFill>
            </a:ln>
          </p:spPr>
          <p:txBody>
            <a:bodyPr wrap="none" rtlCol="0">
              <a:spAutoFit/>
            </a:bodyPr>
            <a:lstStyle/>
            <a:p>
              <a:r>
                <a:rPr lang="en-US" dirty="0"/>
                <a:t>NAPGD2022</a:t>
              </a:r>
            </a:p>
          </p:txBody>
        </p:sp>
      </p:grpSp>
      <p:grpSp>
        <p:nvGrpSpPr>
          <p:cNvPr id="3" name="Group 2">
            <a:extLst>
              <a:ext uri="{FF2B5EF4-FFF2-40B4-BE49-F238E27FC236}">
                <a16:creationId xmlns:a16="http://schemas.microsoft.com/office/drawing/2014/main" id="{B131A578-3381-4C35-97BB-361CD608FD7F}"/>
              </a:ext>
            </a:extLst>
          </p:cNvPr>
          <p:cNvGrpSpPr/>
          <p:nvPr/>
        </p:nvGrpSpPr>
        <p:grpSpPr>
          <a:xfrm>
            <a:off x="609600" y="1444489"/>
            <a:ext cx="9527417" cy="1314539"/>
            <a:chOff x="609600" y="1444489"/>
            <a:chExt cx="9527417" cy="1314539"/>
          </a:xfrm>
        </p:grpSpPr>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133644"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9"/>
              <a:ext cx="99257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129348"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8" y="1906808"/>
              <a:ext cx="1184940"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35165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531188"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1941557"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377300"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501373" cy="369332"/>
            </a:xfrm>
            <a:prstGeom prst="rect">
              <a:avLst/>
            </a:prstGeom>
            <a:solidFill>
              <a:schemeClr val="bg1"/>
            </a:solidFill>
            <a:ln>
              <a:solidFill>
                <a:schemeClr val="tx1"/>
              </a:solidFill>
            </a:ln>
          </p:spPr>
          <p:txBody>
            <a:bodyPr wrap="none" rtlCol="0">
              <a:spAutoFit/>
            </a:bodyPr>
            <a:lstStyle/>
            <a:p>
              <a:r>
                <a:rPr lang="en-US" dirty="0"/>
                <a:t>VERTCON 3</a:t>
              </a:r>
            </a:p>
          </p:txBody>
        </p:sp>
      </p:grpSp>
      <p:sp>
        <p:nvSpPr>
          <p:cNvPr id="22" name="Rectangle 21">
            <a:extLst>
              <a:ext uri="{FF2B5EF4-FFF2-40B4-BE49-F238E27FC236}">
                <a16:creationId xmlns:a16="http://schemas.microsoft.com/office/drawing/2014/main" id="{25B6401B-6746-4548-8B00-40014FB70787}"/>
              </a:ext>
            </a:extLst>
          </p:cNvPr>
          <p:cNvSpPr/>
          <p:nvPr/>
        </p:nvSpPr>
        <p:spPr>
          <a:xfrm>
            <a:off x="7017026" y="5351196"/>
            <a:ext cx="4678160" cy="8945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B934A4A-5143-4149-B0F6-4857F6761722}"/>
              </a:ext>
            </a:extLst>
          </p:cNvPr>
          <p:cNvSpPr txBox="1"/>
          <p:nvPr/>
        </p:nvSpPr>
        <p:spPr>
          <a:xfrm>
            <a:off x="6635096" y="6200601"/>
            <a:ext cx="5378395" cy="369332"/>
          </a:xfrm>
          <a:prstGeom prst="rect">
            <a:avLst/>
          </a:prstGeom>
          <a:noFill/>
        </p:spPr>
        <p:txBody>
          <a:bodyPr wrap="none" rtlCol="0">
            <a:spAutoFit/>
          </a:bodyPr>
          <a:lstStyle/>
          <a:p>
            <a:r>
              <a:rPr lang="en-US" dirty="0">
                <a:solidFill>
                  <a:srgbClr val="FF0000"/>
                </a:solidFill>
              </a:rPr>
              <a:t>All submissions provided during testing get deleted</a:t>
            </a:r>
          </a:p>
        </p:txBody>
      </p:sp>
      <p:sp>
        <p:nvSpPr>
          <p:cNvPr id="35" name="Arc 34">
            <a:extLst>
              <a:ext uri="{FF2B5EF4-FFF2-40B4-BE49-F238E27FC236}">
                <a16:creationId xmlns:a16="http://schemas.microsoft.com/office/drawing/2014/main" id="{C5A37D88-BDDA-42C3-B746-3DFC79776BF0}"/>
              </a:ext>
            </a:extLst>
          </p:cNvPr>
          <p:cNvSpPr/>
          <p:nvPr/>
        </p:nvSpPr>
        <p:spPr>
          <a:xfrm rot="2661894">
            <a:off x="3021846" y="1115701"/>
            <a:ext cx="4728887" cy="4728887"/>
          </a:xfrm>
          <a:prstGeom prst="arc">
            <a:avLst/>
          </a:prstGeom>
          <a:ln w="203200">
            <a:solidFill>
              <a:srgbClr val="FF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52FC97FF-AD77-4713-8BAC-C3D6D70AC088}"/>
              </a:ext>
            </a:extLst>
          </p:cNvPr>
          <p:cNvSpPr/>
          <p:nvPr/>
        </p:nvSpPr>
        <p:spPr>
          <a:xfrm rot="13694510">
            <a:off x="2214315" y="1102744"/>
            <a:ext cx="4728887" cy="4728887"/>
          </a:xfrm>
          <a:prstGeom prst="arc">
            <a:avLst/>
          </a:prstGeom>
          <a:ln w="203200">
            <a:solidFill>
              <a:srgbClr val="FF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970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P spid="35" grpId="0" animBg="1"/>
      <p:bldP spid="5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After testing and the FGCS vote</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p:txBody>
          <a:bodyPr/>
          <a:lstStyle/>
          <a:p>
            <a:pPr>
              <a:defRPr/>
            </a:pPr>
            <a:fld id="{EB6791C4-DF4E-4C17-A41C-B2BEB15390BD}" type="slidenum">
              <a:rPr lang="en-US" smtClean="0"/>
              <a:pPr>
                <a:defRPr/>
              </a:pPr>
              <a:t>158</a:t>
            </a:fld>
            <a:endParaRPr lang="en-US"/>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86824" y="4474501"/>
            <a:ext cx="11748052"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67075" y="4543915"/>
            <a:ext cx="2172390"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53138" y="1083013"/>
            <a:ext cx="2236510" cy="369332"/>
          </a:xfrm>
          <a:prstGeom prst="rect">
            <a:avLst/>
          </a:prstGeom>
          <a:noFill/>
        </p:spPr>
        <p:txBody>
          <a:bodyPr wrap="none" rtlCol="0">
            <a:spAutoFit/>
          </a:bodyPr>
          <a:lstStyle/>
          <a:p>
            <a:r>
              <a:rPr lang="en-US" b="1" dirty="0"/>
              <a:t>www</a:t>
            </a:r>
            <a:r>
              <a:rPr lang="en-US" dirty="0"/>
              <a:t>.ngs.noaa.gov:</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47677" y="5792757"/>
            <a:ext cx="4016549"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a:t>
            </a:r>
            <a:r>
              <a:rPr lang="en-US" sz="1200" b="1" dirty="0" err="1"/>
              <a:t>Bluebooking</a:t>
            </a:r>
            <a:r>
              <a:rPr lang="en-US" sz="1200" b="1" dirty="0"/>
              <a:t>, HTDP, ADJUST, NGS IDB, Datasheets)</a:t>
            </a:r>
          </a:p>
        </p:txBody>
      </p:sp>
      <p:grpSp>
        <p:nvGrpSpPr>
          <p:cNvPr id="17" name="Group 16">
            <a:extLst>
              <a:ext uri="{FF2B5EF4-FFF2-40B4-BE49-F238E27FC236}">
                <a16:creationId xmlns:a16="http://schemas.microsoft.com/office/drawing/2014/main" id="{23E1BEE5-09E0-4E7D-A484-9948CA478BAF}"/>
              </a:ext>
            </a:extLst>
          </p:cNvPr>
          <p:cNvGrpSpPr/>
          <p:nvPr/>
        </p:nvGrpSpPr>
        <p:grpSpPr>
          <a:xfrm>
            <a:off x="609600" y="1417602"/>
            <a:ext cx="10581231" cy="2671410"/>
            <a:chOff x="1113955" y="3371493"/>
            <a:chExt cx="10581231" cy="2671410"/>
          </a:xfrm>
        </p:grpSpPr>
        <p:sp>
          <p:nvSpPr>
            <p:cNvPr id="7" name="TextBox 6">
              <a:extLst>
                <a:ext uri="{FF2B5EF4-FFF2-40B4-BE49-F238E27FC236}">
                  <a16:creationId xmlns:a16="http://schemas.microsoft.com/office/drawing/2014/main" id="{DB40303B-8014-499E-9A6B-2907335A38DA}"/>
                </a:ext>
              </a:extLst>
            </p:cNvPr>
            <p:cNvSpPr txBox="1"/>
            <p:nvPr/>
          </p:nvSpPr>
          <p:spPr>
            <a:xfrm>
              <a:off x="1130622" y="3500659"/>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159292"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261884"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326004"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069524"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441420"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608133"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33453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210588"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398926"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5"/>
              <a:ext cx="2398926"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505540"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629613" cy="369332"/>
            </a:xfrm>
            <a:prstGeom prst="rect">
              <a:avLst/>
            </a:prstGeom>
            <a:solidFill>
              <a:schemeClr val="bg1"/>
            </a:solidFill>
            <a:ln>
              <a:solidFill>
                <a:schemeClr val="tx1"/>
              </a:solidFill>
            </a:ln>
          </p:spPr>
          <p:txBody>
            <a:bodyPr wrap="none" rtlCol="0">
              <a:spAutoFit/>
            </a:bodyPr>
            <a:lstStyle/>
            <a:p>
              <a:r>
                <a:rPr lang="en-US" dirty="0"/>
                <a:t>VERTCON 4?</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3" y="5488905"/>
              <a:ext cx="4192751"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(GDX, SPROCCET, LASER, NSRS DB, New Datasheets)</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155270"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518364" cy="369332"/>
            </a:xfrm>
            <a:prstGeom prst="rect">
              <a:avLst/>
            </a:prstGeom>
            <a:solidFill>
              <a:schemeClr val="bg1"/>
            </a:solidFill>
            <a:ln>
              <a:solidFill>
                <a:schemeClr val="tx1"/>
              </a:solidFill>
            </a:ln>
          </p:spPr>
          <p:txBody>
            <a:bodyPr wrap="none" rtlCol="0">
              <a:spAutoFit/>
            </a:bodyPr>
            <a:lstStyle/>
            <a:p>
              <a:r>
                <a:rPr lang="en-US" dirty="0"/>
                <a:t>NAPGD2022</a:t>
              </a:r>
            </a:p>
          </p:txBody>
        </p:sp>
      </p:grpSp>
      <p:grpSp>
        <p:nvGrpSpPr>
          <p:cNvPr id="3" name="Group 2">
            <a:extLst>
              <a:ext uri="{FF2B5EF4-FFF2-40B4-BE49-F238E27FC236}">
                <a16:creationId xmlns:a16="http://schemas.microsoft.com/office/drawing/2014/main" id="{B131A578-3381-4C35-97BB-361CD608FD7F}"/>
              </a:ext>
            </a:extLst>
          </p:cNvPr>
          <p:cNvGrpSpPr/>
          <p:nvPr/>
        </p:nvGrpSpPr>
        <p:grpSpPr>
          <a:xfrm>
            <a:off x="431267" y="4875120"/>
            <a:ext cx="9527417" cy="1314539"/>
            <a:chOff x="609600" y="1444489"/>
            <a:chExt cx="9527417" cy="1314539"/>
          </a:xfrm>
        </p:grpSpPr>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133644"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9"/>
              <a:ext cx="99257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129348"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8" y="1906808"/>
              <a:ext cx="1184940"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35165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531188"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1941557"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377300"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501373" cy="369332"/>
            </a:xfrm>
            <a:prstGeom prst="rect">
              <a:avLst/>
            </a:prstGeom>
            <a:solidFill>
              <a:schemeClr val="bg1"/>
            </a:solidFill>
            <a:ln>
              <a:solidFill>
                <a:schemeClr val="tx1"/>
              </a:solidFill>
            </a:ln>
          </p:spPr>
          <p:txBody>
            <a:bodyPr wrap="none" rtlCol="0">
              <a:spAutoFit/>
            </a:bodyPr>
            <a:lstStyle/>
            <a:p>
              <a:r>
                <a:rPr lang="en-US" dirty="0"/>
                <a:t>VERTCON 3</a:t>
              </a:r>
            </a:p>
          </p:txBody>
        </p:sp>
      </p:grpSp>
      <p:sp>
        <p:nvSpPr>
          <p:cNvPr id="45" name="Rectangle 44">
            <a:extLst>
              <a:ext uri="{FF2B5EF4-FFF2-40B4-BE49-F238E27FC236}">
                <a16:creationId xmlns:a16="http://schemas.microsoft.com/office/drawing/2014/main" id="{4EAAF635-961B-469B-840E-6FF536540C36}"/>
              </a:ext>
            </a:extLst>
          </p:cNvPr>
          <p:cNvSpPr/>
          <p:nvPr/>
        </p:nvSpPr>
        <p:spPr>
          <a:xfrm>
            <a:off x="6450635" y="3428999"/>
            <a:ext cx="4678160" cy="7433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2531BEE-D594-453F-9706-2200D81EBEEC}"/>
              </a:ext>
            </a:extLst>
          </p:cNvPr>
          <p:cNvSpPr txBox="1"/>
          <p:nvPr/>
        </p:nvSpPr>
        <p:spPr>
          <a:xfrm>
            <a:off x="6181348" y="4133806"/>
            <a:ext cx="5250155" cy="369332"/>
          </a:xfrm>
          <a:prstGeom prst="rect">
            <a:avLst/>
          </a:prstGeom>
          <a:noFill/>
        </p:spPr>
        <p:txBody>
          <a:bodyPr wrap="none" rtlCol="0">
            <a:spAutoFit/>
          </a:bodyPr>
          <a:lstStyle/>
          <a:p>
            <a:r>
              <a:rPr lang="en-US" dirty="0">
                <a:solidFill>
                  <a:srgbClr val="FF0000"/>
                </a:solidFill>
              </a:rPr>
              <a:t>All submissions from this point forward get saved </a:t>
            </a:r>
          </a:p>
        </p:txBody>
      </p:sp>
      <p:sp>
        <p:nvSpPr>
          <p:cNvPr id="50" name="Rectangle 49">
            <a:extLst>
              <a:ext uri="{FF2B5EF4-FFF2-40B4-BE49-F238E27FC236}">
                <a16:creationId xmlns:a16="http://schemas.microsoft.com/office/drawing/2014/main" id="{95538C08-6189-412B-9828-C2645773FF9D}"/>
              </a:ext>
            </a:extLst>
          </p:cNvPr>
          <p:cNvSpPr/>
          <p:nvPr/>
        </p:nvSpPr>
        <p:spPr>
          <a:xfrm>
            <a:off x="368844" y="5693889"/>
            <a:ext cx="4183278" cy="7433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079038B-8B6E-492A-BBC1-D5FE3BA52C28}"/>
              </a:ext>
            </a:extLst>
          </p:cNvPr>
          <p:cNvSpPr txBox="1"/>
          <p:nvPr/>
        </p:nvSpPr>
        <p:spPr>
          <a:xfrm>
            <a:off x="4543059" y="6120934"/>
            <a:ext cx="5455340" cy="369332"/>
          </a:xfrm>
          <a:prstGeom prst="rect">
            <a:avLst/>
          </a:prstGeom>
          <a:noFill/>
        </p:spPr>
        <p:txBody>
          <a:bodyPr wrap="none" rtlCol="0">
            <a:spAutoFit/>
          </a:bodyPr>
          <a:lstStyle/>
          <a:p>
            <a:r>
              <a:rPr lang="en-US" dirty="0">
                <a:solidFill>
                  <a:srgbClr val="FF0000"/>
                </a:solidFill>
              </a:rPr>
              <a:t>No submissions to the NGS IDB allowed any longer</a:t>
            </a:r>
          </a:p>
        </p:txBody>
      </p:sp>
    </p:spTree>
    <p:extLst>
      <p:ext uri="{BB962C8B-B14F-4D97-AF65-F5344CB8AC3E}">
        <p14:creationId xmlns:p14="http://schemas.microsoft.com/office/powerpoint/2010/main" val="18356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50" grpId="0" animBg="1"/>
      <p:bldP spid="5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557-B246-4E04-BEC5-E2BD4C54572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21F9364-7440-435C-A903-8C7CD6EA3B20}"/>
              </a:ext>
            </a:extLst>
          </p:cNvPr>
          <p:cNvSpPr>
            <a:spLocks noGrp="1"/>
          </p:cNvSpPr>
          <p:nvPr>
            <p:ph idx="1"/>
          </p:nvPr>
        </p:nvSpPr>
        <p:spPr/>
        <p:txBody>
          <a:bodyPr/>
          <a:lstStyle/>
          <a:p>
            <a:r>
              <a:rPr lang="en-US" dirty="0"/>
              <a:t>The modernized NSRS is coming soon!</a:t>
            </a:r>
          </a:p>
          <a:p>
            <a:pPr lvl="1"/>
            <a:r>
              <a:rPr lang="en-US" dirty="0"/>
              <a:t>Starting this year!</a:t>
            </a:r>
          </a:p>
          <a:p>
            <a:r>
              <a:rPr lang="en-US" dirty="0"/>
              <a:t>All components should be on Beta by 2025</a:t>
            </a:r>
          </a:p>
          <a:p>
            <a:pPr lvl="1"/>
            <a:r>
              <a:rPr lang="en-US" dirty="0"/>
              <a:t>For testing only!</a:t>
            </a:r>
          </a:p>
          <a:p>
            <a:r>
              <a:rPr lang="en-US" dirty="0"/>
              <a:t>It won’t replace the current NSRS until an FGCS vote (2026)</a:t>
            </a:r>
          </a:p>
          <a:p>
            <a:r>
              <a:rPr lang="en-US" dirty="0"/>
              <a:t>NGS will continue to support the current NSRS through the rollout and testing of the modernized NSRS</a:t>
            </a:r>
          </a:p>
          <a:p>
            <a:r>
              <a:rPr lang="en-US" dirty="0"/>
              <a:t>We encourage you to test each component as it is released</a:t>
            </a:r>
          </a:p>
        </p:txBody>
      </p:sp>
      <p:sp>
        <p:nvSpPr>
          <p:cNvPr id="4" name="Date Placeholder 3">
            <a:extLst>
              <a:ext uri="{FF2B5EF4-FFF2-40B4-BE49-F238E27FC236}">
                <a16:creationId xmlns:a16="http://schemas.microsoft.com/office/drawing/2014/main" id="{082DF4DE-01C4-41BB-AE47-389FB2054B2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5F3DBE8-4054-4A92-9246-A053D8F13397}"/>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59ACFBB-9548-4479-B34B-BEF6BAC8DE08}"/>
              </a:ext>
            </a:extLst>
          </p:cNvPr>
          <p:cNvSpPr>
            <a:spLocks noGrp="1"/>
          </p:cNvSpPr>
          <p:nvPr>
            <p:ph type="sldNum" sz="quarter" idx="12"/>
          </p:nvPr>
        </p:nvSpPr>
        <p:spPr/>
        <p:txBody>
          <a:bodyPr/>
          <a:lstStyle/>
          <a:p>
            <a:pPr>
              <a:defRPr/>
            </a:pPr>
            <a:fld id="{EB6791C4-DF4E-4C17-A41C-B2BEB15390BD}" type="slidenum">
              <a:rPr lang="en-US" smtClean="0"/>
              <a:pPr>
                <a:defRPr/>
              </a:pPr>
              <a:t>159</a:t>
            </a:fld>
            <a:endParaRPr lang="en-US"/>
          </a:p>
        </p:txBody>
      </p:sp>
    </p:spTree>
    <p:extLst>
      <p:ext uri="{BB962C8B-B14F-4D97-AF65-F5344CB8AC3E}">
        <p14:creationId xmlns:p14="http://schemas.microsoft.com/office/powerpoint/2010/main" val="12379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657552"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6158754" y="6273226"/>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3695889" y="3394433"/>
            <a:ext cx="251010" cy="645458"/>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957049" y="2529133"/>
            <a:ext cx="251010" cy="609599"/>
            <a:chOff x="2492188" y="1990165"/>
            <a:chExt cx="349623" cy="1004048"/>
          </a:xfrm>
        </p:grpSpPr>
        <p:cxnSp>
          <p:nvCxnSpPr>
            <p:cNvPr id="51" name="Straight Connector 50"/>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061053" y="3412358"/>
            <a:ext cx="251010" cy="959223"/>
            <a:chOff x="2492188" y="1990165"/>
            <a:chExt cx="349623" cy="1004048"/>
          </a:xfrm>
        </p:grpSpPr>
        <p:cxnSp>
          <p:nvCxnSpPr>
            <p:cNvPr id="55" name="Straight Connector 54"/>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662925" y="2495145"/>
            <a:ext cx="251010" cy="510992"/>
            <a:chOff x="2492188" y="1990165"/>
            <a:chExt cx="349623" cy="1004048"/>
          </a:xfrm>
        </p:grpSpPr>
        <p:cxnSp>
          <p:nvCxnSpPr>
            <p:cNvPr id="59" name="Straight Connector 58"/>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7566428" y="20372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8270794" y="171005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9028004" y="14668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3" name="Group 92"/>
          <p:cNvGrpSpPr/>
          <p:nvPr/>
        </p:nvGrpSpPr>
        <p:grpSpPr>
          <a:xfrm>
            <a:off x="8986068" y="654499"/>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7535051" y="1514142"/>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8233140" y="1102244"/>
            <a:ext cx="251010" cy="1371598"/>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5093663" y="4104196"/>
            <a:ext cx="6004529" cy="707886"/>
          </a:xfrm>
          <a:prstGeom prst="rect">
            <a:avLst/>
          </a:prstGeom>
          <a:noFill/>
        </p:spPr>
        <p:txBody>
          <a:bodyPr wrap="none" rtlCol="0">
            <a:spAutoFit/>
          </a:bodyPr>
          <a:lstStyle/>
          <a:p>
            <a:r>
              <a:rPr lang="en-US" sz="2000" b="1" dirty="0"/>
              <a:t>In the absence of new survey data, error estimates will</a:t>
            </a:r>
          </a:p>
          <a:p>
            <a:r>
              <a:rPr lang="en-US" sz="2000" b="1" dirty="0"/>
              <a:t>grow through time.</a:t>
            </a:r>
          </a:p>
        </p:txBody>
      </p:sp>
    </p:spTree>
    <p:extLst>
      <p:ext uri="{BB962C8B-B14F-4D97-AF65-F5344CB8AC3E}">
        <p14:creationId xmlns:p14="http://schemas.microsoft.com/office/powerpoint/2010/main" val="420823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32828"/>
            <a:ext cx="10972800" cy="1143000"/>
          </a:xfrm>
        </p:spPr>
        <p:txBody>
          <a:bodyPr/>
          <a:lstStyle/>
          <a:p>
            <a:r>
              <a:rPr lang="en-US" dirty="0"/>
              <a:t>Thank you!</a:t>
            </a:r>
          </a:p>
        </p:txBody>
      </p:sp>
      <p:sp>
        <p:nvSpPr>
          <p:cNvPr id="4" name="Date Placeholder 3"/>
          <p:cNvSpPr>
            <a:spLocks noGrp="1"/>
          </p:cNvSpPr>
          <p:nvPr>
            <p:ph type="dt" sz="half" idx="10"/>
          </p:nvPr>
        </p:nvSpPr>
        <p:spPr/>
        <p:txBody>
          <a:bodyPr/>
          <a:lstStyle/>
          <a:p>
            <a:pPr>
              <a:defRPr/>
            </a:pPr>
            <a:r>
              <a:rPr lang="en-US" alt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160</a:t>
            </a:fld>
            <a:endParaRPr lang="en-US" altLang="en-US" dirty="0"/>
          </a:p>
        </p:txBody>
      </p:sp>
    </p:spTree>
    <p:extLst>
      <p:ext uri="{BB962C8B-B14F-4D97-AF65-F5344CB8AC3E}">
        <p14:creationId xmlns:p14="http://schemas.microsoft.com/office/powerpoint/2010/main" val="5773944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32828"/>
            <a:ext cx="10972800" cy="1143000"/>
          </a:xfrm>
        </p:spPr>
        <p:txBody>
          <a:bodyPr/>
          <a:lstStyle/>
          <a:p>
            <a:r>
              <a:rPr lang="en-US" dirty="0"/>
              <a:t>Questions?</a:t>
            </a:r>
          </a:p>
        </p:txBody>
      </p:sp>
      <p:sp>
        <p:nvSpPr>
          <p:cNvPr id="4" name="Date Placeholder 3"/>
          <p:cNvSpPr>
            <a:spLocks noGrp="1"/>
          </p:cNvSpPr>
          <p:nvPr>
            <p:ph type="dt" sz="half" idx="10"/>
          </p:nvPr>
        </p:nvSpPr>
        <p:spPr/>
        <p:txBody>
          <a:bodyPr/>
          <a:lstStyle/>
          <a:p>
            <a:pPr>
              <a:defRPr/>
            </a:pPr>
            <a:r>
              <a:rPr lang="en-US" alt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161</a:t>
            </a:fld>
            <a:endParaRPr lang="en-US" altLang="en-US" dirty="0"/>
          </a:p>
        </p:txBody>
      </p:sp>
    </p:spTree>
    <p:extLst>
      <p:ext uri="{BB962C8B-B14F-4D97-AF65-F5344CB8AC3E}">
        <p14:creationId xmlns:p14="http://schemas.microsoft.com/office/powerpoint/2010/main" val="39112219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32828"/>
            <a:ext cx="10972800" cy="1143000"/>
          </a:xfrm>
        </p:spPr>
        <p:txBody>
          <a:bodyPr/>
          <a:lstStyle/>
          <a:p>
            <a:r>
              <a:rPr lang="en-US" dirty="0"/>
              <a:t>Extra Slides</a:t>
            </a:r>
          </a:p>
        </p:txBody>
      </p:sp>
      <p:sp>
        <p:nvSpPr>
          <p:cNvPr id="4" name="Date Placeholder 3"/>
          <p:cNvSpPr>
            <a:spLocks noGrp="1"/>
          </p:cNvSpPr>
          <p:nvPr>
            <p:ph type="dt" sz="half" idx="10"/>
          </p:nvPr>
        </p:nvSpPr>
        <p:spPr/>
        <p:txBody>
          <a:bodyPr/>
          <a:lstStyle/>
          <a:p>
            <a:pPr>
              <a:defRPr/>
            </a:pPr>
            <a:r>
              <a:rPr lang="en-US" alt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162</a:t>
            </a:fld>
            <a:endParaRPr lang="en-US" altLang="en-US" dirty="0"/>
          </a:p>
        </p:txBody>
      </p:sp>
    </p:spTree>
    <p:extLst>
      <p:ext uri="{BB962C8B-B14F-4D97-AF65-F5344CB8AC3E}">
        <p14:creationId xmlns:p14="http://schemas.microsoft.com/office/powerpoint/2010/main" val="38694706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854F-1BBA-4052-8F7D-B3F6E1784D20}"/>
              </a:ext>
            </a:extLst>
          </p:cNvPr>
          <p:cNvSpPr>
            <a:spLocks noGrp="1"/>
          </p:cNvSpPr>
          <p:nvPr>
            <p:ph type="title"/>
          </p:nvPr>
        </p:nvSpPr>
        <p:spPr/>
        <p:txBody>
          <a:bodyPr/>
          <a:lstStyle/>
          <a:p>
            <a:r>
              <a:rPr lang="en-US" sz="3200" b="1" dirty="0"/>
              <a:t>Quick diversion:  why is incorporating SPROCCET into NCAT and </a:t>
            </a:r>
            <a:r>
              <a:rPr lang="en-US" sz="3200" b="1" dirty="0" err="1"/>
              <a:t>Vdatum</a:t>
            </a:r>
            <a:r>
              <a:rPr lang="en-US" sz="3200" b="1" dirty="0"/>
              <a:t> so complicated?</a:t>
            </a:r>
          </a:p>
        </p:txBody>
      </p:sp>
      <p:sp>
        <p:nvSpPr>
          <p:cNvPr id="3" name="Content Placeholder 2">
            <a:extLst>
              <a:ext uri="{FF2B5EF4-FFF2-40B4-BE49-F238E27FC236}">
                <a16:creationId xmlns:a16="http://schemas.microsoft.com/office/drawing/2014/main" id="{A6F4381A-3844-4737-B5CD-4C6CD53BF4F3}"/>
              </a:ext>
            </a:extLst>
          </p:cNvPr>
          <p:cNvSpPr>
            <a:spLocks noGrp="1"/>
          </p:cNvSpPr>
          <p:nvPr>
            <p:ph idx="1"/>
          </p:nvPr>
        </p:nvSpPr>
        <p:spPr/>
        <p:txBody>
          <a:bodyPr/>
          <a:lstStyle/>
          <a:p>
            <a:r>
              <a:rPr lang="en-US" b="1" dirty="0">
                <a:solidFill>
                  <a:srgbClr val="FF0000"/>
                </a:solidFill>
              </a:rPr>
              <a:t>NADCON</a:t>
            </a:r>
            <a:r>
              <a:rPr lang="en-US" dirty="0"/>
              <a:t>:  connects one datum (or realization) to another</a:t>
            </a:r>
          </a:p>
          <a:p>
            <a:pPr lvl="1"/>
            <a:r>
              <a:rPr lang="en-US" dirty="0"/>
              <a:t>May or may not be epoch-specific</a:t>
            </a:r>
          </a:p>
          <a:p>
            <a:r>
              <a:rPr lang="en-US" b="1" dirty="0">
                <a:solidFill>
                  <a:srgbClr val="FF0000"/>
                </a:solidFill>
              </a:rPr>
              <a:t>14H</a:t>
            </a:r>
            <a:r>
              <a:rPr lang="en-US" dirty="0"/>
              <a:t>:  connects one datum to another</a:t>
            </a:r>
          </a:p>
          <a:p>
            <a:pPr lvl="1"/>
            <a:r>
              <a:rPr lang="en-US" dirty="0"/>
              <a:t>Must be a 3-D Cartesian datum (or “frame”)</a:t>
            </a:r>
          </a:p>
          <a:p>
            <a:pPr lvl="1"/>
            <a:r>
              <a:rPr lang="en-US" dirty="0"/>
              <a:t>Without changing the epoch</a:t>
            </a:r>
          </a:p>
          <a:p>
            <a:r>
              <a:rPr lang="en-US" b="1" dirty="0">
                <a:solidFill>
                  <a:srgbClr val="FF0000"/>
                </a:solidFill>
              </a:rPr>
              <a:t>IFDM2022</a:t>
            </a:r>
            <a:r>
              <a:rPr lang="en-US" dirty="0"/>
              <a:t>:  connects one epoch to another</a:t>
            </a:r>
          </a:p>
          <a:p>
            <a:pPr lvl="1"/>
            <a:r>
              <a:rPr lang="en-US" dirty="0"/>
              <a:t>Within ITRF2020 </a:t>
            </a:r>
            <a:r>
              <a:rPr lang="en-US" b="1" i="1" dirty="0"/>
              <a:t>only</a:t>
            </a:r>
          </a:p>
          <a:p>
            <a:pPr lvl="1"/>
            <a:r>
              <a:rPr lang="en-US" dirty="0"/>
              <a:t>Geometric only.  To deform orthometric quantities over time requires the addition of DGEOID2022</a:t>
            </a:r>
          </a:p>
        </p:txBody>
      </p:sp>
      <p:sp>
        <p:nvSpPr>
          <p:cNvPr id="4" name="Date Placeholder 3">
            <a:extLst>
              <a:ext uri="{FF2B5EF4-FFF2-40B4-BE49-F238E27FC236}">
                <a16:creationId xmlns:a16="http://schemas.microsoft.com/office/drawing/2014/main" id="{59706A3B-8EC5-4956-B9E5-D647AA8D107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F0C8542F-5385-42A5-AC46-C67D3CFA0ED0}"/>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486BD4F7-C223-4DB8-93F2-A6536E713F0D}"/>
              </a:ext>
            </a:extLst>
          </p:cNvPr>
          <p:cNvSpPr>
            <a:spLocks noGrp="1"/>
          </p:cNvSpPr>
          <p:nvPr>
            <p:ph type="sldNum" sz="quarter" idx="12"/>
          </p:nvPr>
        </p:nvSpPr>
        <p:spPr/>
        <p:txBody>
          <a:bodyPr/>
          <a:lstStyle/>
          <a:p>
            <a:pPr>
              <a:defRPr/>
            </a:pPr>
            <a:fld id="{EB6791C4-DF4E-4C17-A41C-B2BEB15390BD}" type="slidenum">
              <a:rPr lang="en-US" smtClean="0"/>
              <a:pPr>
                <a:defRPr/>
              </a:pPr>
              <a:t>163</a:t>
            </a:fld>
            <a:endParaRPr lang="en-US"/>
          </a:p>
        </p:txBody>
      </p:sp>
    </p:spTree>
    <p:extLst>
      <p:ext uri="{BB962C8B-B14F-4D97-AF65-F5344CB8AC3E}">
        <p14:creationId xmlns:p14="http://schemas.microsoft.com/office/powerpoint/2010/main" val="8669622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1FE3E3-1694-4599-BBE4-2A632B707370}"/>
              </a:ext>
            </a:extLst>
          </p:cNvPr>
          <p:cNvSpPr/>
          <p:nvPr/>
        </p:nvSpPr>
        <p:spPr>
          <a:xfrm>
            <a:off x="10596764" y="2254978"/>
            <a:ext cx="159347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NAD83_NA </a:t>
            </a:r>
            <a:r>
              <a:rPr lang="en-US" sz="1200" dirty="0">
                <a:solidFill>
                  <a:schemeClr val="tx1"/>
                </a:solidFill>
              </a:rPr>
              <a:t>(260)</a:t>
            </a:r>
            <a:endParaRPr lang="en-US" dirty="0">
              <a:solidFill>
                <a:schemeClr val="tx1"/>
              </a:solidFill>
            </a:endParaRPr>
          </a:p>
        </p:txBody>
      </p:sp>
      <p:sp>
        <p:nvSpPr>
          <p:cNvPr id="6" name="Rectangle 5">
            <a:extLst>
              <a:ext uri="{FF2B5EF4-FFF2-40B4-BE49-F238E27FC236}">
                <a16:creationId xmlns:a16="http://schemas.microsoft.com/office/drawing/2014/main" id="{700863E5-4A9C-498E-B4F8-9CDA03182848}"/>
              </a:ext>
            </a:extLst>
          </p:cNvPr>
          <p:cNvSpPr/>
          <p:nvPr/>
        </p:nvSpPr>
        <p:spPr>
          <a:xfrm>
            <a:off x="94588" y="988740"/>
            <a:ext cx="1090159"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ITRF88 </a:t>
            </a:r>
            <a:r>
              <a:rPr lang="en-US" sz="1400" dirty="0">
                <a:solidFill>
                  <a:schemeClr val="tx1"/>
                </a:solidFill>
              </a:rPr>
              <a:t>(100)</a:t>
            </a:r>
            <a:endParaRPr lang="en-US" dirty="0">
              <a:solidFill>
                <a:schemeClr val="tx1"/>
              </a:solidFill>
            </a:endParaRPr>
          </a:p>
        </p:txBody>
      </p:sp>
      <p:sp>
        <p:nvSpPr>
          <p:cNvPr id="7" name="Rectangle 6">
            <a:extLst>
              <a:ext uri="{FF2B5EF4-FFF2-40B4-BE49-F238E27FC236}">
                <a16:creationId xmlns:a16="http://schemas.microsoft.com/office/drawing/2014/main" id="{987E2D17-A591-48F3-8494-589EF600E271}"/>
              </a:ext>
            </a:extLst>
          </p:cNvPr>
          <p:cNvSpPr/>
          <p:nvPr/>
        </p:nvSpPr>
        <p:spPr>
          <a:xfrm>
            <a:off x="1801798" y="983587"/>
            <a:ext cx="1036102"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ITRF89 </a:t>
            </a:r>
            <a:r>
              <a:rPr lang="en-US" sz="1200" dirty="0">
                <a:solidFill>
                  <a:schemeClr val="tx1"/>
                </a:solidFill>
              </a:rPr>
              <a:t>(110)</a:t>
            </a:r>
            <a:endParaRPr lang="en-US" dirty="0">
              <a:solidFill>
                <a:schemeClr val="tx1"/>
              </a:solidFill>
            </a:endParaRPr>
          </a:p>
        </p:txBody>
      </p:sp>
      <p:sp>
        <p:nvSpPr>
          <p:cNvPr id="8" name="Oval 7">
            <a:extLst>
              <a:ext uri="{FF2B5EF4-FFF2-40B4-BE49-F238E27FC236}">
                <a16:creationId xmlns:a16="http://schemas.microsoft.com/office/drawing/2014/main" id="{5121C74B-CC82-4CB0-A093-4474201EF4DD}"/>
              </a:ext>
            </a:extLst>
          </p:cNvPr>
          <p:cNvSpPr/>
          <p:nvPr/>
        </p:nvSpPr>
        <p:spPr>
          <a:xfrm>
            <a:off x="1339190" y="977588"/>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a:t>
            </a:r>
          </a:p>
        </p:txBody>
      </p:sp>
      <p:cxnSp>
        <p:nvCxnSpPr>
          <p:cNvPr id="10" name="Straight Arrow Connector 9">
            <a:extLst>
              <a:ext uri="{FF2B5EF4-FFF2-40B4-BE49-F238E27FC236}">
                <a16:creationId xmlns:a16="http://schemas.microsoft.com/office/drawing/2014/main" id="{52BD38BF-4D0F-4732-A6B4-84DAD55DBBA3}"/>
              </a:ext>
            </a:extLst>
          </p:cNvPr>
          <p:cNvCxnSpPr>
            <a:cxnSpLocks/>
            <a:stCxn id="6" idx="3"/>
            <a:endCxn id="8" idx="2"/>
          </p:cNvCxnSpPr>
          <p:nvPr/>
        </p:nvCxnSpPr>
        <p:spPr>
          <a:xfrm flipV="1">
            <a:off x="1184747" y="1150432"/>
            <a:ext cx="154443" cy="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C1197D-96FF-498F-8E4F-89F3D024DB07}"/>
              </a:ext>
            </a:extLst>
          </p:cNvPr>
          <p:cNvCxnSpPr>
            <a:cxnSpLocks/>
            <a:stCxn id="8" idx="6"/>
            <a:endCxn id="7" idx="1"/>
          </p:cNvCxnSpPr>
          <p:nvPr/>
        </p:nvCxnSpPr>
        <p:spPr>
          <a:xfrm flipV="1">
            <a:off x="1684878" y="1145280"/>
            <a:ext cx="116920" cy="515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8016478-1FAD-4B5A-AF81-DAF2F81A7057}"/>
              </a:ext>
            </a:extLst>
          </p:cNvPr>
          <p:cNvSpPr/>
          <p:nvPr/>
        </p:nvSpPr>
        <p:spPr>
          <a:xfrm>
            <a:off x="3445846" y="977588"/>
            <a:ext cx="981091"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ITRF90 </a:t>
            </a:r>
            <a:r>
              <a:rPr lang="en-US" sz="1100" dirty="0">
                <a:solidFill>
                  <a:schemeClr val="tx1"/>
                </a:solidFill>
              </a:rPr>
              <a:t>(120)</a:t>
            </a:r>
            <a:endParaRPr lang="en-US" dirty="0">
              <a:solidFill>
                <a:schemeClr val="tx1"/>
              </a:solidFill>
            </a:endParaRPr>
          </a:p>
        </p:txBody>
      </p:sp>
      <p:sp>
        <p:nvSpPr>
          <p:cNvPr id="18" name="Oval 17">
            <a:extLst>
              <a:ext uri="{FF2B5EF4-FFF2-40B4-BE49-F238E27FC236}">
                <a16:creationId xmlns:a16="http://schemas.microsoft.com/office/drawing/2014/main" id="{EF0F4859-7794-4492-9A4C-3658155A0C30}"/>
              </a:ext>
            </a:extLst>
          </p:cNvPr>
          <p:cNvSpPr/>
          <p:nvPr/>
        </p:nvSpPr>
        <p:spPr>
          <a:xfrm>
            <a:off x="2965493" y="964123"/>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a:t>
            </a:r>
          </a:p>
        </p:txBody>
      </p:sp>
      <p:cxnSp>
        <p:nvCxnSpPr>
          <p:cNvPr id="19" name="Straight Arrow Connector 18">
            <a:extLst>
              <a:ext uri="{FF2B5EF4-FFF2-40B4-BE49-F238E27FC236}">
                <a16:creationId xmlns:a16="http://schemas.microsoft.com/office/drawing/2014/main" id="{6B93F9C9-8D4A-49E4-A50E-8260B1FC622A}"/>
              </a:ext>
            </a:extLst>
          </p:cNvPr>
          <p:cNvCxnSpPr>
            <a:cxnSpLocks/>
            <a:stCxn id="7" idx="3"/>
            <a:endCxn id="18" idx="2"/>
          </p:cNvCxnSpPr>
          <p:nvPr/>
        </p:nvCxnSpPr>
        <p:spPr>
          <a:xfrm flipV="1">
            <a:off x="2837900" y="1136967"/>
            <a:ext cx="127593" cy="8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E22B46E-71FC-4F2E-82E7-818113DCDF70}"/>
              </a:ext>
            </a:extLst>
          </p:cNvPr>
          <p:cNvCxnSpPr>
            <a:cxnSpLocks/>
            <a:stCxn id="18" idx="6"/>
            <a:endCxn id="17" idx="1"/>
          </p:cNvCxnSpPr>
          <p:nvPr/>
        </p:nvCxnSpPr>
        <p:spPr>
          <a:xfrm>
            <a:off x="3311181" y="1136967"/>
            <a:ext cx="134665" cy="2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BE01CB-5610-43A8-ADCC-E53D19E08EB1}"/>
              </a:ext>
            </a:extLst>
          </p:cNvPr>
          <p:cNvSpPr/>
          <p:nvPr/>
        </p:nvSpPr>
        <p:spPr>
          <a:xfrm>
            <a:off x="5055618" y="970385"/>
            <a:ext cx="945056"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ITRF91 </a:t>
            </a:r>
            <a:r>
              <a:rPr lang="en-US" sz="900" dirty="0">
                <a:solidFill>
                  <a:schemeClr val="tx1"/>
                </a:solidFill>
              </a:rPr>
              <a:t>(180)</a:t>
            </a:r>
            <a:endParaRPr lang="en-US" dirty="0">
              <a:solidFill>
                <a:schemeClr val="tx1"/>
              </a:solidFill>
            </a:endParaRPr>
          </a:p>
        </p:txBody>
      </p:sp>
      <p:sp>
        <p:nvSpPr>
          <p:cNvPr id="23" name="Oval 22">
            <a:extLst>
              <a:ext uri="{FF2B5EF4-FFF2-40B4-BE49-F238E27FC236}">
                <a16:creationId xmlns:a16="http://schemas.microsoft.com/office/drawing/2014/main" id="{B6E8D711-16AC-445C-8F35-0A17FD0417DE}"/>
              </a:ext>
            </a:extLst>
          </p:cNvPr>
          <p:cNvSpPr/>
          <p:nvPr/>
        </p:nvSpPr>
        <p:spPr>
          <a:xfrm>
            <a:off x="4588285" y="966437"/>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8</a:t>
            </a:r>
          </a:p>
        </p:txBody>
      </p:sp>
      <p:cxnSp>
        <p:nvCxnSpPr>
          <p:cNvPr id="24" name="Straight Arrow Connector 23">
            <a:extLst>
              <a:ext uri="{FF2B5EF4-FFF2-40B4-BE49-F238E27FC236}">
                <a16:creationId xmlns:a16="http://schemas.microsoft.com/office/drawing/2014/main" id="{9CF92972-BB4F-41FC-AF70-E822F67BE0C4}"/>
              </a:ext>
            </a:extLst>
          </p:cNvPr>
          <p:cNvCxnSpPr>
            <a:cxnSpLocks/>
            <a:stCxn id="17" idx="3"/>
            <a:endCxn id="23" idx="2"/>
          </p:cNvCxnSpPr>
          <p:nvPr/>
        </p:nvCxnSpPr>
        <p:spPr>
          <a:xfrm>
            <a:off x="4426937" y="1139281"/>
            <a:ext cx="161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443016-CA66-4DC7-8FE9-9F5FCAD11B0A}"/>
              </a:ext>
            </a:extLst>
          </p:cNvPr>
          <p:cNvCxnSpPr>
            <a:cxnSpLocks/>
            <a:stCxn id="23" idx="6"/>
            <a:endCxn id="22" idx="1"/>
          </p:cNvCxnSpPr>
          <p:nvPr/>
        </p:nvCxnSpPr>
        <p:spPr>
          <a:xfrm flipV="1">
            <a:off x="4933973" y="1132078"/>
            <a:ext cx="121645" cy="7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B9F2563-B79D-48CE-BF14-FA0DFB52A1AF}"/>
              </a:ext>
            </a:extLst>
          </p:cNvPr>
          <p:cNvSpPr/>
          <p:nvPr/>
        </p:nvSpPr>
        <p:spPr>
          <a:xfrm>
            <a:off x="6947159" y="970385"/>
            <a:ext cx="1104898"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ITRF92 </a:t>
            </a:r>
            <a:r>
              <a:rPr lang="en-US" sz="1400" dirty="0">
                <a:solidFill>
                  <a:schemeClr val="tx1"/>
                </a:solidFill>
              </a:rPr>
              <a:t>(210)</a:t>
            </a:r>
            <a:endParaRPr lang="en-US" dirty="0">
              <a:solidFill>
                <a:schemeClr val="tx1"/>
              </a:solidFill>
            </a:endParaRPr>
          </a:p>
        </p:txBody>
      </p:sp>
      <p:sp>
        <p:nvSpPr>
          <p:cNvPr id="28" name="Oval 27">
            <a:extLst>
              <a:ext uri="{FF2B5EF4-FFF2-40B4-BE49-F238E27FC236}">
                <a16:creationId xmlns:a16="http://schemas.microsoft.com/office/drawing/2014/main" id="{84A4C729-D640-4A1F-91B0-2875500F59E8}"/>
              </a:ext>
            </a:extLst>
          </p:cNvPr>
          <p:cNvSpPr/>
          <p:nvPr/>
        </p:nvSpPr>
        <p:spPr>
          <a:xfrm>
            <a:off x="6285933" y="95528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11</a:t>
            </a:r>
          </a:p>
        </p:txBody>
      </p:sp>
      <p:cxnSp>
        <p:nvCxnSpPr>
          <p:cNvPr id="29" name="Straight Arrow Connector 28">
            <a:extLst>
              <a:ext uri="{FF2B5EF4-FFF2-40B4-BE49-F238E27FC236}">
                <a16:creationId xmlns:a16="http://schemas.microsoft.com/office/drawing/2014/main" id="{A59A0949-1790-4525-9834-FD78E7C53FA1}"/>
              </a:ext>
            </a:extLst>
          </p:cNvPr>
          <p:cNvCxnSpPr>
            <a:cxnSpLocks/>
            <a:stCxn id="22" idx="3"/>
            <a:endCxn id="28" idx="2"/>
          </p:cNvCxnSpPr>
          <p:nvPr/>
        </p:nvCxnSpPr>
        <p:spPr>
          <a:xfrm flipV="1">
            <a:off x="6000674" y="1128129"/>
            <a:ext cx="285259" cy="39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1E0E3F-CCCF-47E8-8703-CEF44C3DEED0}"/>
              </a:ext>
            </a:extLst>
          </p:cNvPr>
          <p:cNvCxnSpPr>
            <a:cxnSpLocks/>
            <a:stCxn id="28" idx="6"/>
            <a:endCxn id="27" idx="1"/>
          </p:cNvCxnSpPr>
          <p:nvPr/>
        </p:nvCxnSpPr>
        <p:spPr>
          <a:xfrm>
            <a:off x="6631621" y="1128129"/>
            <a:ext cx="315538" cy="39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720801B-3835-467E-AC2E-5B56602DD2DE}"/>
              </a:ext>
            </a:extLst>
          </p:cNvPr>
          <p:cNvSpPr/>
          <p:nvPr/>
        </p:nvSpPr>
        <p:spPr>
          <a:xfrm>
            <a:off x="8992099" y="975821"/>
            <a:ext cx="1072650"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ITRF93 </a:t>
            </a:r>
            <a:r>
              <a:rPr lang="en-US" sz="1200" dirty="0">
                <a:solidFill>
                  <a:schemeClr val="tx1"/>
                </a:solidFill>
              </a:rPr>
              <a:t>(220)</a:t>
            </a:r>
            <a:endParaRPr lang="en-US" dirty="0">
              <a:solidFill>
                <a:schemeClr val="tx1"/>
              </a:solidFill>
            </a:endParaRPr>
          </a:p>
        </p:txBody>
      </p:sp>
      <p:sp>
        <p:nvSpPr>
          <p:cNvPr id="34" name="Oval 33">
            <a:extLst>
              <a:ext uri="{FF2B5EF4-FFF2-40B4-BE49-F238E27FC236}">
                <a16:creationId xmlns:a16="http://schemas.microsoft.com/office/drawing/2014/main" id="{4190E620-D2A4-4D69-9A81-FE5E89F87DD2}"/>
              </a:ext>
            </a:extLst>
          </p:cNvPr>
          <p:cNvSpPr/>
          <p:nvPr/>
        </p:nvSpPr>
        <p:spPr>
          <a:xfrm>
            <a:off x="8330873" y="95528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12</a:t>
            </a:r>
          </a:p>
        </p:txBody>
      </p:sp>
      <p:cxnSp>
        <p:nvCxnSpPr>
          <p:cNvPr id="35" name="Straight Arrow Connector 34">
            <a:extLst>
              <a:ext uri="{FF2B5EF4-FFF2-40B4-BE49-F238E27FC236}">
                <a16:creationId xmlns:a16="http://schemas.microsoft.com/office/drawing/2014/main" id="{0DEDBE21-1623-4827-B362-0B59CE40C8C4}"/>
              </a:ext>
            </a:extLst>
          </p:cNvPr>
          <p:cNvCxnSpPr>
            <a:cxnSpLocks/>
            <a:stCxn id="27" idx="3"/>
            <a:endCxn id="34" idx="2"/>
          </p:cNvCxnSpPr>
          <p:nvPr/>
        </p:nvCxnSpPr>
        <p:spPr>
          <a:xfrm flipV="1">
            <a:off x="8052057" y="1128129"/>
            <a:ext cx="278816" cy="39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CE56715-9A5D-443E-8327-92B32042B930}"/>
              </a:ext>
            </a:extLst>
          </p:cNvPr>
          <p:cNvCxnSpPr>
            <a:cxnSpLocks/>
            <a:stCxn id="34" idx="6"/>
            <a:endCxn id="33" idx="1"/>
          </p:cNvCxnSpPr>
          <p:nvPr/>
        </p:nvCxnSpPr>
        <p:spPr>
          <a:xfrm>
            <a:off x="8676561" y="1128129"/>
            <a:ext cx="315538" cy="938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CFC1BA0-1521-420A-8EDC-191B274C9618}"/>
              </a:ext>
            </a:extLst>
          </p:cNvPr>
          <p:cNvSpPr/>
          <p:nvPr/>
        </p:nvSpPr>
        <p:spPr>
          <a:xfrm>
            <a:off x="9010243" y="1995373"/>
            <a:ext cx="1068004"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ITRF94 </a:t>
            </a:r>
            <a:r>
              <a:rPr lang="en-US" sz="1200" dirty="0">
                <a:solidFill>
                  <a:schemeClr val="tx1"/>
                </a:solidFill>
              </a:rPr>
              <a:t>(230)</a:t>
            </a:r>
            <a:endParaRPr lang="en-US" dirty="0">
              <a:solidFill>
                <a:schemeClr val="tx1"/>
              </a:solidFill>
            </a:endParaRPr>
          </a:p>
        </p:txBody>
      </p:sp>
      <p:sp>
        <p:nvSpPr>
          <p:cNvPr id="43" name="Rectangle 42">
            <a:extLst>
              <a:ext uri="{FF2B5EF4-FFF2-40B4-BE49-F238E27FC236}">
                <a16:creationId xmlns:a16="http://schemas.microsoft.com/office/drawing/2014/main" id="{66B8D614-13B5-46FA-86D1-20185AF1D85D}"/>
              </a:ext>
            </a:extLst>
          </p:cNvPr>
          <p:cNvSpPr/>
          <p:nvPr/>
        </p:nvSpPr>
        <p:spPr>
          <a:xfrm>
            <a:off x="9010243" y="3011993"/>
            <a:ext cx="1109567"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ITRF96 </a:t>
            </a:r>
            <a:r>
              <a:rPr lang="en-US" sz="1200" dirty="0">
                <a:solidFill>
                  <a:schemeClr val="tx1"/>
                </a:solidFill>
              </a:rPr>
              <a:t>(250)</a:t>
            </a:r>
            <a:endParaRPr lang="en-US" dirty="0">
              <a:solidFill>
                <a:schemeClr val="tx1"/>
              </a:solidFill>
            </a:endParaRPr>
          </a:p>
        </p:txBody>
      </p:sp>
      <p:sp>
        <p:nvSpPr>
          <p:cNvPr id="44" name="Oval 43">
            <a:extLst>
              <a:ext uri="{FF2B5EF4-FFF2-40B4-BE49-F238E27FC236}">
                <a16:creationId xmlns:a16="http://schemas.microsoft.com/office/drawing/2014/main" id="{8EE7BD2A-6992-4553-A194-ACC5628142AD}"/>
              </a:ext>
            </a:extLst>
          </p:cNvPr>
          <p:cNvSpPr/>
          <p:nvPr/>
        </p:nvSpPr>
        <p:spPr>
          <a:xfrm>
            <a:off x="9372948" y="2511118"/>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15</a:t>
            </a:r>
          </a:p>
        </p:txBody>
      </p:sp>
      <p:cxnSp>
        <p:nvCxnSpPr>
          <p:cNvPr id="45" name="Straight Arrow Connector 44">
            <a:extLst>
              <a:ext uri="{FF2B5EF4-FFF2-40B4-BE49-F238E27FC236}">
                <a16:creationId xmlns:a16="http://schemas.microsoft.com/office/drawing/2014/main" id="{D331790A-2C78-48A9-A2D2-D88B6840DD6E}"/>
              </a:ext>
            </a:extLst>
          </p:cNvPr>
          <p:cNvCxnSpPr>
            <a:cxnSpLocks/>
            <a:stCxn id="38" idx="2"/>
            <a:endCxn id="44" idx="0"/>
          </p:cNvCxnSpPr>
          <p:nvPr/>
        </p:nvCxnSpPr>
        <p:spPr>
          <a:xfrm>
            <a:off x="9544245" y="2318758"/>
            <a:ext cx="1547" cy="19236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1B21ABC-578F-4FB2-914C-CDEBD96D3B4D}"/>
              </a:ext>
            </a:extLst>
          </p:cNvPr>
          <p:cNvCxnSpPr>
            <a:cxnSpLocks/>
            <a:stCxn id="44" idx="4"/>
            <a:endCxn id="43" idx="0"/>
          </p:cNvCxnSpPr>
          <p:nvPr/>
        </p:nvCxnSpPr>
        <p:spPr>
          <a:xfrm>
            <a:off x="9545792" y="2856806"/>
            <a:ext cx="19235" cy="15518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504944F5-35ED-4042-8494-D3F3B157B9E8}"/>
              </a:ext>
            </a:extLst>
          </p:cNvPr>
          <p:cNvSpPr/>
          <p:nvPr/>
        </p:nvSpPr>
        <p:spPr>
          <a:xfrm>
            <a:off x="9136134" y="4033414"/>
            <a:ext cx="1068004"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ITRF97 </a:t>
            </a:r>
            <a:r>
              <a:rPr lang="en-US" sz="1200" dirty="0">
                <a:solidFill>
                  <a:schemeClr val="tx1"/>
                </a:solidFill>
              </a:rPr>
              <a:t>(270)</a:t>
            </a:r>
            <a:endParaRPr lang="en-US" dirty="0">
              <a:solidFill>
                <a:schemeClr val="tx1"/>
              </a:solidFill>
            </a:endParaRPr>
          </a:p>
        </p:txBody>
      </p:sp>
      <p:sp>
        <p:nvSpPr>
          <p:cNvPr id="56" name="Oval 55">
            <a:extLst>
              <a:ext uri="{FF2B5EF4-FFF2-40B4-BE49-F238E27FC236}">
                <a16:creationId xmlns:a16="http://schemas.microsoft.com/office/drawing/2014/main" id="{EB09D776-A68F-40DF-A714-1F4A00D938DA}"/>
              </a:ext>
            </a:extLst>
          </p:cNvPr>
          <p:cNvSpPr/>
          <p:nvPr/>
        </p:nvSpPr>
        <p:spPr>
          <a:xfrm>
            <a:off x="9430191" y="3528412"/>
            <a:ext cx="345688" cy="345688"/>
          </a:xfrm>
          <a:prstGeom prst="ellipse">
            <a:avLst/>
          </a:prstGeom>
          <a:solidFill>
            <a:srgbClr val="FFFF00"/>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17</a:t>
            </a:r>
          </a:p>
        </p:txBody>
      </p:sp>
      <p:cxnSp>
        <p:nvCxnSpPr>
          <p:cNvPr id="57" name="Straight Arrow Connector 56">
            <a:extLst>
              <a:ext uri="{FF2B5EF4-FFF2-40B4-BE49-F238E27FC236}">
                <a16:creationId xmlns:a16="http://schemas.microsoft.com/office/drawing/2014/main" id="{AC447645-B508-4F06-9743-AAE22462EE40}"/>
              </a:ext>
            </a:extLst>
          </p:cNvPr>
          <p:cNvCxnSpPr>
            <a:cxnSpLocks/>
            <a:stCxn id="43" idx="2"/>
            <a:endCxn id="56" idx="0"/>
          </p:cNvCxnSpPr>
          <p:nvPr/>
        </p:nvCxnSpPr>
        <p:spPr>
          <a:xfrm>
            <a:off x="9565027" y="3335378"/>
            <a:ext cx="38008" cy="19303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689B249-442D-4886-B334-3C5165C57365}"/>
              </a:ext>
            </a:extLst>
          </p:cNvPr>
          <p:cNvCxnSpPr>
            <a:cxnSpLocks/>
            <a:stCxn id="56" idx="4"/>
            <a:endCxn id="55" idx="0"/>
          </p:cNvCxnSpPr>
          <p:nvPr/>
        </p:nvCxnSpPr>
        <p:spPr>
          <a:xfrm>
            <a:off x="9603035" y="3874100"/>
            <a:ext cx="67101" cy="15931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79E278BC-755D-4565-A6F1-1AC5AB39AD82}"/>
              </a:ext>
            </a:extLst>
          </p:cNvPr>
          <p:cNvSpPr/>
          <p:nvPr/>
        </p:nvSpPr>
        <p:spPr>
          <a:xfrm>
            <a:off x="9196419" y="5027491"/>
            <a:ext cx="1321875"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ITRF2000 </a:t>
            </a:r>
            <a:r>
              <a:rPr lang="en-US" sz="1200" dirty="0">
                <a:solidFill>
                  <a:schemeClr val="tx1"/>
                </a:solidFill>
              </a:rPr>
              <a:t>(290)</a:t>
            </a:r>
            <a:endParaRPr lang="en-US" dirty="0">
              <a:solidFill>
                <a:schemeClr val="tx1"/>
              </a:solidFill>
            </a:endParaRPr>
          </a:p>
        </p:txBody>
      </p:sp>
      <p:sp>
        <p:nvSpPr>
          <p:cNvPr id="61" name="Oval 60">
            <a:extLst>
              <a:ext uri="{FF2B5EF4-FFF2-40B4-BE49-F238E27FC236}">
                <a16:creationId xmlns:a16="http://schemas.microsoft.com/office/drawing/2014/main" id="{35DD941E-AD6E-482A-918F-B37C34E7FBCC}"/>
              </a:ext>
            </a:extLst>
          </p:cNvPr>
          <p:cNvSpPr/>
          <p:nvPr/>
        </p:nvSpPr>
        <p:spPr>
          <a:xfrm>
            <a:off x="9576224" y="4502414"/>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19</a:t>
            </a:r>
          </a:p>
        </p:txBody>
      </p:sp>
      <p:cxnSp>
        <p:nvCxnSpPr>
          <p:cNvPr id="62" name="Straight Arrow Connector 61">
            <a:extLst>
              <a:ext uri="{FF2B5EF4-FFF2-40B4-BE49-F238E27FC236}">
                <a16:creationId xmlns:a16="http://schemas.microsoft.com/office/drawing/2014/main" id="{17899ED5-B001-4AE0-988D-9F07B8C5BDE5}"/>
              </a:ext>
            </a:extLst>
          </p:cNvPr>
          <p:cNvCxnSpPr>
            <a:cxnSpLocks/>
            <a:stCxn id="55" idx="2"/>
            <a:endCxn id="61" idx="0"/>
          </p:cNvCxnSpPr>
          <p:nvPr/>
        </p:nvCxnSpPr>
        <p:spPr>
          <a:xfrm>
            <a:off x="9670136" y="4356799"/>
            <a:ext cx="78932" cy="14561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C05719E-9622-4A3C-B3C9-F0BEA47DD50F}"/>
              </a:ext>
            </a:extLst>
          </p:cNvPr>
          <p:cNvCxnSpPr>
            <a:cxnSpLocks/>
            <a:stCxn id="61" idx="4"/>
            <a:endCxn id="60" idx="0"/>
          </p:cNvCxnSpPr>
          <p:nvPr/>
        </p:nvCxnSpPr>
        <p:spPr>
          <a:xfrm>
            <a:off x="9749068" y="4848102"/>
            <a:ext cx="108289" cy="17938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554815D7-4E26-4CED-9E95-D90F65F3CE72}"/>
              </a:ext>
            </a:extLst>
          </p:cNvPr>
          <p:cNvSpPr/>
          <p:nvPr/>
        </p:nvSpPr>
        <p:spPr>
          <a:xfrm>
            <a:off x="7250979" y="5030829"/>
            <a:ext cx="1350666"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ITRF2005 </a:t>
            </a:r>
            <a:r>
              <a:rPr lang="en-US" sz="1200" dirty="0">
                <a:solidFill>
                  <a:schemeClr val="tx1"/>
                </a:solidFill>
              </a:rPr>
              <a:t>(340)</a:t>
            </a:r>
            <a:endParaRPr lang="en-US" dirty="0">
              <a:solidFill>
                <a:schemeClr val="tx1"/>
              </a:solidFill>
            </a:endParaRPr>
          </a:p>
        </p:txBody>
      </p:sp>
      <p:sp>
        <p:nvSpPr>
          <p:cNvPr id="68" name="Oval 67">
            <a:extLst>
              <a:ext uri="{FF2B5EF4-FFF2-40B4-BE49-F238E27FC236}">
                <a16:creationId xmlns:a16="http://schemas.microsoft.com/office/drawing/2014/main" id="{DAF61322-0521-4A76-9311-B291802DC276}"/>
              </a:ext>
            </a:extLst>
          </p:cNvPr>
          <p:cNvSpPr/>
          <p:nvPr/>
        </p:nvSpPr>
        <p:spPr>
          <a:xfrm>
            <a:off x="8714646" y="5019678"/>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24</a:t>
            </a:r>
          </a:p>
        </p:txBody>
      </p:sp>
      <p:cxnSp>
        <p:nvCxnSpPr>
          <p:cNvPr id="69" name="Straight Arrow Connector 68">
            <a:extLst>
              <a:ext uri="{FF2B5EF4-FFF2-40B4-BE49-F238E27FC236}">
                <a16:creationId xmlns:a16="http://schemas.microsoft.com/office/drawing/2014/main" id="{0A2379C4-BE46-47C5-B255-B0C00E506253}"/>
              </a:ext>
            </a:extLst>
          </p:cNvPr>
          <p:cNvCxnSpPr>
            <a:cxnSpLocks/>
            <a:stCxn id="60" idx="1"/>
            <a:endCxn id="68" idx="6"/>
          </p:cNvCxnSpPr>
          <p:nvPr/>
        </p:nvCxnSpPr>
        <p:spPr>
          <a:xfrm flipH="1">
            <a:off x="9060334" y="5189184"/>
            <a:ext cx="136085" cy="333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EA13C9B-9DD8-4175-83B4-2BEC274E8821}"/>
              </a:ext>
            </a:extLst>
          </p:cNvPr>
          <p:cNvCxnSpPr>
            <a:cxnSpLocks/>
            <a:stCxn id="68" idx="2"/>
            <a:endCxn id="67" idx="3"/>
          </p:cNvCxnSpPr>
          <p:nvPr/>
        </p:nvCxnSpPr>
        <p:spPr>
          <a:xfrm flipH="1">
            <a:off x="8601645" y="5192522"/>
            <a:ext cx="113001"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BD78A6D5-9752-4C4A-BFBF-7879634085A8}"/>
              </a:ext>
            </a:extLst>
          </p:cNvPr>
          <p:cNvSpPr/>
          <p:nvPr/>
        </p:nvSpPr>
        <p:spPr>
          <a:xfrm>
            <a:off x="6740469" y="5019678"/>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26</a:t>
            </a:r>
          </a:p>
        </p:txBody>
      </p:sp>
      <p:cxnSp>
        <p:nvCxnSpPr>
          <p:cNvPr id="79" name="Straight Arrow Connector 78">
            <a:extLst>
              <a:ext uri="{FF2B5EF4-FFF2-40B4-BE49-F238E27FC236}">
                <a16:creationId xmlns:a16="http://schemas.microsoft.com/office/drawing/2014/main" id="{095D5E1E-42CC-4A72-ABE8-FBD8F03F939D}"/>
              </a:ext>
            </a:extLst>
          </p:cNvPr>
          <p:cNvCxnSpPr>
            <a:cxnSpLocks/>
            <a:stCxn id="67" idx="1"/>
            <a:endCxn id="78" idx="6"/>
          </p:cNvCxnSpPr>
          <p:nvPr/>
        </p:nvCxnSpPr>
        <p:spPr>
          <a:xfrm flipH="1">
            <a:off x="7086157" y="5192522"/>
            <a:ext cx="164822"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D764AC5A-249B-4DD5-8C4C-02E4102CFB91}"/>
              </a:ext>
            </a:extLst>
          </p:cNvPr>
          <p:cNvSpPr/>
          <p:nvPr/>
        </p:nvSpPr>
        <p:spPr>
          <a:xfrm>
            <a:off x="5156425" y="5029397"/>
            <a:ext cx="1413880"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ITRF2008 </a:t>
            </a:r>
            <a:r>
              <a:rPr lang="en-US" sz="1400" dirty="0">
                <a:solidFill>
                  <a:schemeClr val="tx1"/>
                </a:solidFill>
              </a:rPr>
              <a:t>(360)</a:t>
            </a:r>
            <a:endParaRPr lang="en-US" dirty="0">
              <a:solidFill>
                <a:schemeClr val="tx1"/>
              </a:solidFill>
            </a:endParaRPr>
          </a:p>
        </p:txBody>
      </p:sp>
      <p:sp>
        <p:nvSpPr>
          <p:cNvPr id="90" name="Oval 89">
            <a:extLst>
              <a:ext uri="{FF2B5EF4-FFF2-40B4-BE49-F238E27FC236}">
                <a16:creationId xmlns:a16="http://schemas.microsoft.com/office/drawing/2014/main" id="{7FBF1230-97F1-45C8-A8C4-1CEFCFB28E9C}"/>
              </a:ext>
            </a:extLst>
          </p:cNvPr>
          <p:cNvSpPr/>
          <p:nvPr/>
        </p:nvSpPr>
        <p:spPr>
          <a:xfrm>
            <a:off x="4649107" y="5027491"/>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32</a:t>
            </a:r>
          </a:p>
        </p:txBody>
      </p:sp>
      <p:cxnSp>
        <p:nvCxnSpPr>
          <p:cNvPr id="91" name="Straight Arrow Connector 90">
            <a:extLst>
              <a:ext uri="{FF2B5EF4-FFF2-40B4-BE49-F238E27FC236}">
                <a16:creationId xmlns:a16="http://schemas.microsoft.com/office/drawing/2014/main" id="{0DE7AEDD-84A9-46BE-A635-110AD798222A}"/>
              </a:ext>
            </a:extLst>
          </p:cNvPr>
          <p:cNvCxnSpPr>
            <a:cxnSpLocks/>
            <a:stCxn id="88" idx="1"/>
            <a:endCxn id="90" idx="6"/>
          </p:cNvCxnSpPr>
          <p:nvPr/>
        </p:nvCxnSpPr>
        <p:spPr>
          <a:xfrm flipH="1">
            <a:off x="4994795" y="5191090"/>
            <a:ext cx="161630" cy="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BD39932-2083-48B5-8BAD-60F4D9015841}"/>
              </a:ext>
            </a:extLst>
          </p:cNvPr>
          <p:cNvCxnSpPr>
            <a:cxnSpLocks/>
            <a:stCxn id="90" idx="2"/>
            <a:endCxn id="93" idx="3"/>
          </p:cNvCxnSpPr>
          <p:nvPr/>
        </p:nvCxnSpPr>
        <p:spPr>
          <a:xfrm flipH="1">
            <a:off x="4508141" y="5200335"/>
            <a:ext cx="140966" cy="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821C0C8C-9961-4CCC-8243-87B9CD0771E2}"/>
              </a:ext>
            </a:extLst>
          </p:cNvPr>
          <p:cNvSpPr/>
          <p:nvPr/>
        </p:nvSpPr>
        <p:spPr>
          <a:xfrm>
            <a:off x="3149519" y="5043610"/>
            <a:ext cx="1358622"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ITRF2014 </a:t>
            </a:r>
            <a:r>
              <a:rPr lang="en-US" sz="1200" dirty="0">
                <a:solidFill>
                  <a:schemeClr val="tx1"/>
                </a:solidFill>
              </a:rPr>
              <a:t>(420)</a:t>
            </a:r>
            <a:endParaRPr lang="en-US" dirty="0">
              <a:solidFill>
                <a:schemeClr val="tx1"/>
              </a:solidFill>
            </a:endParaRPr>
          </a:p>
        </p:txBody>
      </p:sp>
      <p:sp>
        <p:nvSpPr>
          <p:cNvPr id="95" name="Oval 94">
            <a:extLst>
              <a:ext uri="{FF2B5EF4-FFF2-40B4-BE49-F238E27FC236}">
                <a16:creationId xmlns:a16="http://schemas.microsoft.com/office/drawing/2014/main" id="{543CF6FE-3E8B-4D78-94FB-C0CBB7C622B7}"/>
              </a:ext>
            </a:extLst>
          </p:cNvPr>
          <p:cNvSpPr/>
          <p:nvPr/>
        </p:nvSpPr>
        <p:spPr>
          <a:xfrm>
            <a:off x="2636127" y="502997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36</a:t>
            </a:r>
          </a:p>
        </p:txBody>
      </p:sp>
      <p:cxnSp>
        <p:nvCxnSpPr>
          <p:cNvPr id="96" name="Straight Arrow Connector 95">
            <a:extLst>
              <a:ext uri="{FF2B5EF4-FFF2-40B4-BE49-F238E27FC236}">
                <a16:creationId xmlns:a16="http://schemas.microsoft.com/office/drawing/2014/main" id="{28A210B8-05BF-4CD5-8E13-C5223F04CE43}"/>
              </a:ext>
            </a:extLst>
          </p:cNvPr>
          <p:cNvCxnSpPr>
            <a:cxnSpLocks/>
            <a:stCxn id="93" idx="1"/>
            <a:endCxn id="95" idx="6"/>
          </p:cNvCxnSpPr>
          <p:nvPr/>
        </p:nvCxnSpPr>
        <p:spPr>
          <a:xfrm flipH="1" flipV="1">
            <a:off x="2981815" y="5202819"/>
            <a:ext cx="167704" cy="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DDAC250-3C41-4D05-A79D-BFDC84408BC7}"/>
              </a:ext>
            </a:extLst>
          </p:cNvPr>
          <p:cNvCxnSpPr>
            <a:cxnSpLocks/>
            <a:stCxn id="95" idx="2"/>
            <a:endCxn id="98" idx="3"/>
          </p:cNvCxnSpPr>
          <p:nvPr/>
        </p:nvCxnSpPr>
        <p:spPr>
          <a:xfrm flipH="1">
            <a:off x="2500042" y="5202819"/>
            <a:ext cx="136085" cy="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1E90DC1B-1216-44B8-B619-6B96FA663471}"/>
              </a:ext>
            </a:extLst>
          </p:cNvPr>
          <p:cNvSpPr/>
          <p:nvPr/>
        </p:nvSpPr>
        <p:spPr>
          <a:xfrm>
            <a:off x="1122476" y="5043610"/>
            <a:ext cx="1377566" cy="3233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ITRF2020 </a:t>
            </a:r>
            <a:r>
              <a:rPr lang="en-US" sz="1200" dirty="0">
                <a:solidFill>
                  <a:schemeClr val="tx1"/>
                </a:solidFill>
              </a:rPr>
              <a:t>(460)</a:t>
            </a:r>
            <a:endParaRPr lang="en-US" dirty="0">
              <a:solidFill>
                <a:schemeClr val="tx1"/>
              </a:solidFill>
            </a:endParaRPr>
          </a:p>
        </p:txBody>
      </p:sp>
      <p:sp>
        <p:nvSpPr>
          <p:cNvPr id="105" name="Oval 104">
            <a:extLst>
              <a:ext uri="{FF2B5EF4-FFF2-40B4-BE49-F238E27FC236}">
                <a16:creationId xmlns:a16="http://schemas.microsoft.com/office/drawing/2014/main" id="{762D0002-54E9-4B58-B10B-85ABF682125C}"/>
              </a:ext>
            </a:extLst>
          </p:cNvPr>
          <p:cNvSpPr/>
          <p:nvPr/>
        </p:nvSpPr>
        <p:spPr>
          <a:xfrm>
            <a:off x="9356168" y="1480094"/>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13</a:t>
            </a:r>
          </a:p>
        </p:txBody>
      </p:sp>
      <p:cxnSp>
        <p:nvCxnSpPr>
          <p:cNvPr id="106" name="Straight Arrow Connector 105">
            <a:extLst>
              <a:ext uri="{FF2B5EF4-FFF2-40B4-BE49-F238E27FC236}">
                <a16:creationId xmlns:a16="http://schemas.microsoft.com/office/drawing/2014/main" id="{E2EB6DEC-3C6A-410F-8201-1FA9D5C547C2}"/>
              </a:ext>
            </a:extLst>
          </p:cNvPr>
          <p:cNvCxnSpPr>
            <a:cxnSpLocks/>
            <a:stCxn id="33" idx="2"/>
            <a:endCxn id="105" idx="0"/>
          </p:cNvCxnSpPr>
          <p:nvPr/>
        </p:nvCxnSpPr>
        <p:spPr>
          <a:xfrm>
            <a:off x="9528424" y="1299206"/>
            <a:ext cx="588" cy="18088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A6FE44BA-1842-48B7-BAAA-B7CA15CEE713}"/>
              </a:ext>
            </a:extLst>
          </p:cNvPr>
          <p:cNvCxnSpPr>
            <a:cxnSpLocks/>
            <a:stCxn id="105" idx="4"/>
            <a:endCxn id="38" idx="0"/>
          </p:cNvCxnSpPr>
          <p:nvPr/>
        </p:nvCxnSpPr>
        <p:spPr>
          <a:xfrm>
            <a:off x="9529012" y="1825782"/>
            <a:ext cx="15233" cy="16959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01CC39C8-011D-4869-BCFD-E8FEB2F30BCA}"/>
              </a:ext>
            </a:extLst>
          </p:cNvPr>
          <p:cNvSpPr/>
          <p:nvPr/>
        </p:nvSpPr>
        <p:spPr>
          <a:xfrm>
            <a:off x="10627786" y="2775975"/>
            <a:ext cx="345688" cy="3456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16</a:t>
            </a:r>
          </a:p>
        </p:txBody>
      </p:sp>
      <p:cxnSp>
        <p:nvCxnSpPr>
          <p:cNvPr id="112" name="Straight Arrow Connector 111">
            <a:extLst>
              <a:ext uri="{FF2B5EF4-FFF2-40B4-BE49-F238E27FC236}">
                <a16:creationId xmlns:a16="http://schemas.microsoft.com/office/drawing/2014/main" id="{808B99CA-6248-4350-BFFC-A5B652531BEB}"/>
              </a:ext>
            </a:extLst>
          </p:cNvPr>
          <p:cNvCxnSpPr>
            <a:cxnSpLocks/>
            <a:stCxn id="5" idx="2"/>
            <a:endCxn id="111" idx="7"/>
          </p:cNvCxnSpPr>
          <p:nvPr/>
        </p:nvCxnSpPr>
        <p:spPr>
          <a:xfrm flipH="1">
            <a:off x="10922849" y="2578363"/>
            <a:ext cx="470650" cy="24823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D31F41C-D8E0-42F5-A863-9160692BEDD9}"/>
              </a:ext>
            </a:extLst>
          </p:cNvPr>
          <p:cNvCxnSpPr>
            <a:cxnSpLocks/>
            <a:stCxn id="111" idx="2"/>
            <a:endCxn id="43" idx="3"/>
          </p:cNvCxnSpPr>
          <p:nvPr/>
        </p:nvCxnSpPr>
        <p:spPr>
          <a:xfrm flipH="1">
            <a:off x="10119810" y="2948819"/>
            <a:ext cx="507976" cy="22486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77F1D33C-DE30-4359-90A6-E5568F325387}"/>
              </a:ext>
            </a:extLst>
          </p:cNvPr>
          <p:cNvSpPr/>
          <p:nvPr/>
        </p:nvSpPr>
        <p:spPr>
          <a:xfrm>
            <a:off x="10749173" y="5900015"/>
            <a:ext cx="144106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NAD83_PA </a:t>
            </a:r>
            <a:r>
              <a:rPr lang="en-US" sz="1200" dirty="0">
                <a:solidFill>
                  <a:schemeClr val="tx1"/>
                </a:solidFill>
              </a:rPr>
              <a:t>(320)</a:t>
            </a:r>
            <a:endParaRPr lang="en-US" dirty="0">
              <a:solidFill>
                <a:schemeClr val="tx1"/>
              </a:solidFill>
            </a:endParaRPr>
          </a:p>
        </p:txBody>
      </p:sp>
      <p:sp>
        <p:nvSpPr>
          <p:cNvPr id="126" name="Oval 125">
            <a:extLst>
              <a:ext uri="{FF2B5EF4-FFF2-40B4-BE49-F238E27FC236}">
                <a16:creationId xmlns:a16="http://schemas.microsoft.com/office/drawing/2014/main" id="{93E3E2D5-89DD-4F50-9DF1-0E956838B15F}"/>
              </a:ext>
            </a:extLst>
          </p:cNvPr>
          <p:cNvSpPr/>
          <p:nvPr/>
        </p:nvSpPr>
        <p:spPr>
          <a:xfrm>
            <a:off x="10441945" y="5501044"/>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22</a:t>
            </a:r>
          </a:p>
        </p:txBody>
      </p:sp>
      <p:sp>
        <p:nvSpPr>
          <p:cNvPr id="127" name="Rectangle 126">
            <a:extLst>
              <a:ext uri="{FF2B5EF4-FFF2-40B4-BE49-F238E27FC236}">
                <a16:creationId xmlns:a16="http://schemas.microsoft.com/office/drawing/2014/main" id="{494C0D65-8656-4F5A-BD6D-CBEC02043B63}"/>
              </a:ext>
            </a:extLst>
          </p:cNvPr>
          <p:cNvSpPr/>
          <p:nvPr/>
        </p:nvSpPr>
        <p:spPr>
          <a:xfrm>
            <a:off x="10597793" y="4430424"/>
            <a:ext cx="1542888"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NAD83_MA </a:t>
            </a:r>
            <a:r>
              <a:rPr lang="en-US" sz="1200" dirty="0">
                <a:solidFill>
                  <a:schemeClr val="tx1"/>
                </a:solidFill>
              </a:rPr>
              <a:t>(330)</a:t>
            </a:r>
            <a:endParaRPr lang="en-US" dirty="0">
              <a:solidFill>
                <a:schemeClr val="tx1"/>
              </a:solidFill>
            </a:endParaRPr>
          </a:p>
        </p:txBody>
      </p:sp>
      <p:sp>
        <p:nvSpPr>
          <p:cNvPr id="128" name="Oval 127">
            <a:extLst>
              <a:ext uri="{FF2B5EF4-FFF2-40B4-BE49-F238E27FC236}">
                <a16:creationId xmlns:a16="http://schemas.microsoft.com/office/drawing/2014/main" id="{9713D7AD-24F0-41FF-9CBC-00643129F04B}"/>
              </a:ext>
            </a:extLst>
          </p:cNvPr>
          <p:cNvSpPr/>
          <p:nvPr/>
        </p:nvSpPr>
        <p:spPr>
          <a:xfrm>
            <a:off x="11097197" y="5027491"/>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23</a:t>
            </a:r>
          </a:p>
        </p:txBody>
      </p:sp>
      <p:cxnSp>
        <p:nvCxnSpPr>
          <p:cNvPr id="132" name="Straight Arrow Connector 131">
            <a:extLst>
              <a:ext uri="{FF2B5EF4-FFF2-40B4-BE49-F238E27FC236}">
                <a16:creationId xmlns:a16="http://schemas.microsoft.com/office/drawing/2014/main" id="{7A87C7CC-C7C3-4D6F-A394-19B8382003E1}"/>
              </a:ext>
            </a:extLst>
          </p:cNvPr>
          <p:cNvCxnSpPr>
            <a:cxnSpLocks/>
            <a:stCxn id="121" idx="0"/>
            <a:endCxn id="126" idx="6"/>
          </p:cNvCxnSpPr>
          <p:nvPr/>
        </p:nvCxnSpPr>
        <p:spPr>
          <a:xfrm flipH="1" flipV="1">
            <a:off x="10787633" y="5673888"/>
            <a:ext cx="682071" cy="22612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71EA0469-DF63-42D5-9A05-A2FB945D1D17}"/>
              </a:ext>
            </a:extLst>
          </p:cNvPr>
          <p:cNvCxnSpPr>
            <a:cxnSpLocks/>
            <a:stCxn id="126" idx="1"/>
            <a:endCxn id="60" idx="2"/>
          </p:cNvCxnSpPr>
          <p:nvPr/>
        </p:nvCxnSpPr>
        <p:spPr>
          <a:xfrm flipH="1" flipV="1">
            <a:off x="9857357" y="5350876"/>
            <a:ext cx="635213" cy="20079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414903A7-056E-4724-AE7A-FD8A6E115E8E}"/>
              </a:ext>
            </a:extLst>
          </p:cNvPr>
          <p:cNvCxnSpPr>
            <a:cxnSpLocks/>
            <a:stCxn id="127" idx="2"/>
            <a:endCxn id="128" idx="0"/>
          </p:cNvCxnSpPr>
          <p:nvPr/>
        </p:nvCxnSpPr>
        <p:spPr>
          <a:xfrm flipH="1">
            <a:off x="11270041" y="4753809"/>
            <a:ext cx="99196" cy="27368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944FE80B-3568-479D-BC40-F6119DB9AA09}"/>
              </a:ext>
            </a:extLst>
          </p:cNvPr>
          <p:cNvCxnSpPr>
            <a:cxnSpLocks/>
            <a:stCxn id="128" idx="2"/>
            <a:endCxn id="60" idx="3"/>
          </p:cNvCxnSpPr>
          <p:nvPr/>
        </p:nvCxnSpPr>
        <p:spPr>
          <a:xfrm flipH="1" flipV="1">
            <a:off x="10518294" y="5189184"/>
            <a:ext cx="578903" cy="1115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D40E34F-3BCE-44B6-B9DE-A0279649EE72}"/>
              </a:ext>
            </a:extLst>
          </p:cNvPr>
          <p:cNvSpPr/>
          <p:nvPr/>
        </p:nvSpPr>
        <p:spPr>
          <a:xfrm>
            <a:off x="1659349" y="55466"/>
            <a:ext cx="160067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WGS84_ORIG </a:t>
            </a:r>
            <a:r>
              <a:rPr lang="en-US" sz="1000" dirty="0">
                <a:solidFill>
                  <a:schemeClr val="tx1"/>
                </a:solidFill>
              </a:rPr>
              <a:t>(140)</a:t>
            </a:r>
            <a:endParaRPr lang="en-US" dirty="0">
              <a:solidFill>
                <a:schemeClr val="tx1"/>
              </a:solidFill>
            </a:endParaRPr>
          </a:p>
        </p:txBody>
      </p:sp>
      <p:sp>
        <p:nvSpPr>
          <p:cNvPr id="94" name="Rectangle 93">
            <a:extLst>
              <a:ext uri="{FF2B5EF4-FFF2-40B4-BE49-F238E27FC236}">
                <a16:creationId xmlns:a16="http://schemas.microsoft.com/office/drawing/2014/main" id="{06B4C267-BE10-4B94-891C-D36FDCA67BCE}"/>
              </a:ext>
            </a:extLst>
          </p:cNvPr>
          <p:cNvSpPr/>
          <p:nvPr/>
        </p:nvSpPr>
        <p:spPr>
          <a:xfrm>
            <a:off x="5776958" y="2010930"/>
            <a:ext cx="176371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WGS84_G730 </a:t>
            </a:r>
            <a:r>
              <a:rPr lang="en-US" sz="1400" dirty="0">
                <a:solidFill>
                  <a:schemeClr val="tx1"/>
                </a:solidFill>
              </a:rPr>
              <a:t>(200)</a:t>
            </a:r>
            <a:endParaRPr lang="en-US" dirty="0">
              <a:solidFill>
                <a:schemeClr val="tx1"/>
              </a:solidFill>
            </a:endParaRPr>
          </a:p>
        </p:txBody>
      </p:sp>
      <p:sp>
        <p:nvSpPr>
          <p:cNvPr id="99" name="Rectangle 98">
            <a:extLst>
              <a:ext uri="{FF2B5EF4-FFF2-40B4-BE49-F238E27FC236}">
                <a16:creationId xmlns:a16="http://schemas.microsoft.com/office/drawing/2014/main" id="{BE409931-51E1-4CCB-BFBA-8708156648A1}"/>
              </a:ext>
            </a:extLst>
          </p:cNvPr>
          <p:cNvSpPr/>
          <p:nvPr/>
        </p:nvSpPr>
        <p:spPr>
          <a:xfrm>
            <a:off x="10313490" y="985808"/>
            <a:ext cx="182719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WGS84_G873 </a:t>
            </a:r>
            <a:r>
              <a:rPr lang="en-US" sz="1400" dirty="0">
                <a:solidFill>
                  <a:schemeClr val="tx1"/>
                </a:solidFill>
              </a:rPr>
              <a:t>(240)</a:t>
            </a:r>
            <a:endParaRPr lang="en-US" dirty="0">
              <a:solidFill>
                <a:schemeClr val="tx1"/>
              </a:solidFill>
            </a:endParaRPr>
          </a:p>
        </p:txBody>
      </p:sp>
      <p:sp>
        <p:nvSpPr>
          <p:cNvPr id="100" name="Rectangle 99">
            <a:extLst>
              <a:ext uri="{FF2B5EF4-FFF2-40B4-BE49-F238E27FC236}">
                <a16:creationId xmlns:a16="http://schemas.microsoft.com/office/drawing/2014/main" id="{0EBC5134-60AB-4FBD-A99F-03D93B742F3F}"/>
              </a:ext>
            </a:extLst>
          </p:cNvPr>
          <p:cNvSpPr/>
          <p:nvPr/>
        </p:nvSpPr>
        <p:spPr>
          <a:xfrm>
            <a:off x="5735574" y="3048408"/>
            <a:ext cx="198319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WGS84_G1150 </a:t>
            </a:r>
            <a:r>
              <a:rPr lang="en-US" sz="1200" dirty="0">
                <a:solidFill>
                  <a:schemeClr val="tx1"/>
                </a:solidFill>
              </a:rPr>
              <a:t>(370)</a:t>
            </a:r>
            <a:endParaRPr lang="en-US" dirty="0">
              <a:solidFill>
                <a:schemeClr val="tx1"/>
              </a:solidFill>
            </a:endParaRPr>
          </a:p>
        </p:txBody>
      </p:sp>
      <p:sp>
        <p:nvSpPr>
          <p:cNvPr id="101" name="Rectangle 100">
            <a:extLst>
              <a:ext uri="{FF2B5EF4-FFF2-40B4-BE49-F238E27FC236}">
                <a16:creationId xmlns:a16="http://schemas.microsoft.com/office/drawing/2014/main" id="{30E1BE12-9F7E-4150-91C0-82A7DAA0403A}"/>
              </a:ext>
            </a:extLst>
          </p:cNvPr>
          <p:cNvSpPr/>
          <p:nvPr/>
        </p:nvSpPr>
        <p:spPr>
          <a:xfrm>
            <a:off x="6949227" y="3525874"/>
            <a:ext cx="193826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WGS84_G1674 </a:t>
            </a:r>
            <a:r>
              <a:rPr lang="en-US" sz="1200" dirty="0">
                <a:solidFill>
                  <a:schemeClr val="tx1"/>
                </a:solidFill>
              </a:rPr>
              <a:t>(390)</a:t>
            </a:r>
            <a:endParaRPr lang="en-US" dirty="0">
              <a:solidFill>
                <a:schemeClr val="tx1"/>
              </a:solidFill>
            </a:endParaRPr>
          </a:p>
        </p:txBody>
      </p:sp>
      <p:sp>
        <p:nvSpPr>
          <p:cNvPr id="102" name="Rectangle 101">
            <a:extLst>
              <a:ext uri="{FF2B5EF4-FFF2-40B4-BE49-F238E27FC236}">
                <a16:creationId xmlns:a16="http://schemas.microsoft.com/office/drawing/2014/main" id="{6ED22D6C-9AC0-46E1-9376-19014C5E7AB9}"/>
              </a:ext>
            </a:extLst>
          </p:cNvPr>
          <p:cNvSpPr/>
          <p:nvPr/>
        </p:nvSpPr>
        <p:spPr>
          <a:xfrm>
            <a:off x="7088843" y="4217671"/>
            <a:ext cx="188837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WGS84_G1762 </a:t>
            </a:r>
            <a:r>
              <a:rPr lang="en-US" sz="1200" dirty="0">
                <a:solidFill>
                  <a:schemeClr val="tx1"/>
                </a:solidFill>
              </a:rPr>
              <a:t>(410)</a:t>
            </a:r>
            <a:endParaRPr lang="en-US" dirty="0">
              <a:solidFill>
                <a:schemeClr val="tx1"/>
              </a:solidFill>
            </a:endParaRPr>
          </a:p>
        </p:txBody>
      </p:sp>
      <p:sp>
        <p:nvSpPr>
          <p:cNvPr id="103" name="Rectangle 102">
            <a:extLst>
              <a:ext uri="{FF2B5EF4-FFF2-40B4-BE49-F238E27FC236}">
                <a16:creationId xmlns:a16="http://schemas.microsoft.com/office/drawing/2014/main" id="{6B948ED9-3109-4FD9-9E09-72ADCC55EEB9}"/>
              </a:ext>
            </a:extLst>
          </p:cNvPr>
          <p:cNvSpPr/>
          <p:nvPr/>
        </p:nvSpPr>
        <p:spPr>
          <a:xfrm>
            <a:off x="5637892" y="6430909"/>
            <a:ext cx="195052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WGS84_G2139 </a:t>
            </a:r>
            <a:r>
              <a:rPr lang="en-US" sz="1200" dirty="0">
                <a:solidFill>
                  <a:schemeClr val="tx1"/>
                </a:solidFill>
              </a:rPr>
              <a:t>(450)</a:t>
            </a:r>
            <a:endParaRPr lang="en-US" dirty="0">
              <a:solidFill>
                <a:schemeClr val="tx1"/>
              </a:solidFill>
            </a:endParaRPr>
          </a:p>
        </p:txBody>
      </p:sp>
      <p:sp>
        <p:nvSpPr>
          <p:cNvPr id="108" name="Oval 107">
            <a:extLst>
              <a:ext uri="{FF2B5EF4-FFF2-40B4-BE49-F238E27FC236}">
                <a16:creationId xmlns:a16="http://schemas.microsoft.com/office/drawing/2014/main" id="{8C191E70-4502-46C8-A716-BD99ACAC9EEB}"/>
              </a:ext>
            </a:extLst>
          </p:cNvPr>
          <p:cNvSpPr/>
          <p:nvPr/>
        </p:nvSpPr>
        <p:spPr>
          <a:xfrm>
            <a:off x="3070125" y="443664"/>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a:t>
            </a:r>
          </a:p>
        </p:txBody>
      </p:sp>
      <p:cxnSp>
        <p:nvCxnSpPr>
          <p:cNvPr id="109" name="Straight Arrow Connector 108">
            <a:extLst>
              <a:ext uri="{FF2B5EF4-FFF2-40B4-BE49-F238E27FC236}">
                <a16:creationId xmlns:a16="http://schemas.microsoft.com/office/drawing/2014/main" id="{FABD563E-02FC-4667-A3CD-05F6E8771C57}"/>
              </a:ext>
            </a:extLst>
          </p:cNvPr>
          <p:cNvCxnSpPr>
            <a:cxnSpLocks/>
            <a:stCxn id="71" idx="2"/>
            <a:endCxn id="108" idx="1"/>
          </p:cNvCxnSpPr>
          <p:nvPr/>
        </p:nvCxnSpPr>
        <p:spPr>
          <a:xfrm>
            <a:off x="2459689" y="378851"/>
            <a:ext cx="661061" cy="115438"/>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013644DF-9197-42EB-A758-B3BEB5BBA9E0}"/>
              </a:ext>
            </a:extLst>
          </p:cNvPr>
          <p:cNvCxnSpPr>
            <a:cxnSpLocks/>
            <a:stCxn id="108" idx="5"/>
            <a:endCxn id="17" idx="0"/>
          </p:cNvCxnSpPr>
          <p:nvPr/>
        </p:nvCxnSpPr>
        <p:spPr>
          <a:xfrm>
            <a:off x="3365188" y="738727"/>
            <a:ext cx="571204" cy="23886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AC7F9890-3EE0-4359-87FC-078EBAAEC5B5}"/>
              </a:ext>
            </a:extLst>
          </p:cNvPr>
          <p:cNvSpPr/>
          <p:nvPr/>
        </p:nvSpPr>
        <p:spPr>
          <a:xfrm>
            <a:off x="5956127" y="146796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10</a:t>
            </a:r>
          </a:p>
        </p:txBody>
      </p:sp>
      <p:cxnSp>
        <p:nvCxnSpPr>
          <p:cNvPr id="115" name="Straight Arrow Connector 114">
            <a:extLst>
              <a:ext uri="{FF2B5EF4-FFF2-40B4-BE49-F238E27FC236}">
                <a16:creationId xmlns:a16="http://schemas.microsoft.com/office/drawing/2014/main" id="{0B8A6719-3623-43C7-ADFD-E5CCE096E890}"/>
              </a:ext>
            </a:extLst>
          </p:cNvPr>
          <p:cNvCxnSpPr>
            <a:cxnSpLocks/>
            <a:stCxn id="94" idx="0"/>
            <a:endCxn id="114" idx="5"/>
          </p:cNvCxnSpPr>
          <p:nvPr/>
        </p:nvCxnSpPr>
        <p:spPr>
          <a:xfrm flipH="1" flipV="1">
            <a:off x="6251190" y="1763030"/>
            <a:ext cx="407624" cy="24790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6D22FDF-1E39-4076-B027-92EFB8B7F2E9}"/>
              </a:ext>
            </a:extLst>
          </p:cNvPr>
          <p:cNvCxnSpPr>
            <a:cxnSpLocks/>
            <a:stCxn id="114" idx="1"/>
            <a:endCxn id="22" idx="2"/>
          </p:cNvCxnSpPr>
          <p:nvPr/>
        </p:nvCxnSpPr>
        <p:spPr>
          <a:xfrm flipH="1" flipV="1">
            <a:off x="5528146" y="1293770"/>
            <a:ext cx="478606" cy="22482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876983CC-715E-42E0-ACB8-0E96CFBE0917}"/>
              </a:ext>
            </a:extLst>
          </p:cNvPr>
          <p:cNvSpPr/>
          <p:nvPr/>
        </p:nvSpPr>
        <p:spPr>
          <a:xfrm>
            <a:off x="10614789" y="159737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a:t>
            </a:r>
          </a:p>
        </p:txBody>
      </p:sp>
      <p:cxnSp>
        <p:nvCxnSpPr>
          <p:cNvPr id="123" name="Straight Arrow Connector 122">
            <a:extLst>
              <a:ext uri="{FF2B5EF4-FFF2-40B4-BE49-F238E27FC236}">
                <a16:creationId xmlns:a16="http://schemas.microsoft.com/office/drawing/2014/main" id="{B4417365-A319-4294-8AC8-EC6E2055782C}"/>
              </a:ext>
            </a:extLst>
          </p:cNvPr>
          <p:cNvCxnSpPr>
            <a:cxnSpLocks/>
            <a:stCxn id="99" idx="2"/>
            <a:endCxn id="122" idx="6"/>
          </p:cNvCxnSpPr>
          <p:nvPr/>
        </p:nvCxnSpPr>
        <p:spPr>
          <a:xfrm flipH="1">
            <a:off x="10960477" y="1309193"/>
            <a:ext cx="266609" cy="46102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5CF5BA33-FA25-4BF9-8A5E-A817FDFB90A4}"/>
              </a:ext>
            </a:extLst>
          </p:cNvPr>
          <p:cNvCxnSpPr>
            <a:cxnSpLocks/>
            <a:stCxn id="122" idx="3"/>
            <a:endCxn id="38" idx="3"/>
          </p:cNvCxnSpPr>
          <p:nvPr/>
        </p:nvCxnSpPr>
        <p:spPr>
          <a:xfrm flipH="1">
            <a:off x="10078247" y="1892433"/>
            <a:ext cx="587167" cy="26463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949B16AA-C807-4366-9645-81A71CE42A98}"/>
              </a:ext>
            </a:extLst>
          </p:cNvPr>
          <p:cNvSpPr/>
          <p:nvPr/>
        </p:nvSpPr>
        <p:spPr>
          <a:xfrm>
            <a:off x="5974386" y="3859853"/>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29</a:t>
            </a:r>
          </a:p>
        </p:txBody>
      </p:sp>
      <p:cxnSp>
        <p:nvCxnSpPr>
          <p:cNvPr id="133" name="Straight Arrow Connector 132">
            <a:extLst>
              <a:ext uri="{FF2B5EF4-FFF2-40B4-BE49-F238E27FC236}">
                <a16:creationId xmlns:a16="http://schemas.microsoft.com/office/drawing/2014/main" id="{421EBFF9-1F0A-4F2C-BB71-28EE75894DB7}"/>
              </a:ext>
            </a:extLst>
          </p:cNvPr>
          <p:cNvCxnSpPr>
            <a:cxnSpLocks/>
            <a:stCxn id="268" idx="2"/>
            <a:endCxn id="269" idx="1"/>
          </p:cNvCxnSpPr>
          <p:nvPr/>
        </p:nvCxnSpPr>
        <p:spPr>
          <a:xfrm>
            <a:off x="4677760" y="3620402"/>
            <a:ext cx="481844" cy="658849"/>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A83696D-1512-402A-8D82-D972470DB4C3}"/>
              </a:ext>
            </a:extLst>
          </p:cNvPr>
          <p:cNvCxnSpPr>
            <a:cxnSpLocks/>
            <a:stCxn id="100" idx="2"/>
            <a:endCxn id="131" idx="7"/>
          </p:cNvCxnSpPr>
          <p:nvPr/>
        </p:nvCxnSpPr>
        <p:spPr>
          <a:xfrm flipH="1">
            <a:off x="6269449" y="3371793"/>
            <a:ext cx="457722" cy="538685"/>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EA56571E-6BCD-473F-B3B6-33C5DF1269AF}"/>
              </a:ext>
            </a:extLst>
          </p:cNvPr>
          <p:cNvSpPr/>
          <p:nvPr/>
        </p:nvSpPr>
        <p:spPr>
          <a:xfrm>
            <a:off x="6482543" y="4000396"/>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30</a:t>
            </a:r>
          </a:p>
        </p:txBody>
      </p:sp>
      <p:cxnSp>
        <p:nvCxnSpPr>
          <p:cNvPr id="143" name="Straight Arrow Connector 142">
            <a:extLst>
              <a:ext uri="{FF2B5EF4-FFF2-40B4-BE49-F238E27FC236}">
                <a16:creationId xmlns:a16="http://schemas.microsoft.com/office/drawing/2014/main" id="{D52C83F6-92C8-4893-8D3C-D8246AB3D3A1}"/>
              </a:ext>
            </a:extLst>
          </p:cNvPr>
          <p:cNvCxnSpPr>
            <a:cxnSpLocks/>
            <a:stCxn id="102" idx="2"/>
            <a:endCxn id="280" idx="6"/>
          </p:cNvCxnSpPr>
          <p:nvPr/>
        </p:nvCxnSpPr>
        <p:spPr>
          <a:xfrm flipH="1">
            <a:off x="7042173" y="4541056"/>
            <a:ext cx="990857" cy="170545"/>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59EC9DE1-B024-4C84-AF10-0493BD57D626}"/>
              </a:ext>
            </a:extLst>
          </p:cNvPr>
          <p:cNvCxnSpPr>
            <a:cxnSpLocks/>
            <a:stCxn id="101" idx="2"/>
            <a:endCxn id="141" idx="6"/>
          </p:cNvCxnSpPr>
          <p:nvPr/>
        </p:nvCxnSpPr>
        <p:spPr>
          <a:xfrm flipH="1">
            <a:off x="6828231" y="3849259"/>
            <a:ext cx="1090128" cy="32398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19127F56-653C-4364-A470-E0EAC4EB768B}"/>
              </a:ext>
            </a:extLst>
          </p:cNvPr>
          <p:cNvCxnSpPr>
            <a:cxnSpLocks/>
            <a:stCxn id="131" idx="4"/>
            <a:endCxn id="88" idx="0"/>
          </p:cNvCxnSpPr>
          <p:nvPr/>
        </p:nvCxnSpPr>
        <p:spPr>
          <a:xfrm flipH="1">
            <a:off x="5863365" y="4205541"/>
            <a:ext cx="283865" cy="82385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B3E7A353-929E-4046-BFFD-C013850DD028}"/>
              </a:ext>
            </a:extLst>
          </p:cNvPr>
          <p:cNvSpPr/>
          <p:nvPr/>
        </p:nvSpPr>
        <p:spPr>
          <a:xfrm>
            <a:off x="5726333" y="591358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35</a:t>
            </a:r>
          </a:p>
        </p:txBody>
      </p:sp>
      <p:cxnSp>
        <p:nvCxnSpPr>
          <p:cNvPr id="158" name="Straight Arrow Connector 157">
            <a:extLst>
              <a:ext uri="{FF2B5EF4-FFF2-40B4-BE49-F238E27FC236}">
                <a16:creationId xmlns:a16="http://schemas.microsoft.com/office/drawing/2014/main" id="{BB76AE10-402C-4F44-BBB7-6D68F698DE5D}"/>
              </a:ext>
            </a:extLst>
          </p:cNvPr>
          <p:cNvCxnSpPr>
            <a:cxnSpLocks/>
            <a:stCxn id="103" idx="0"/>
            <a:endCxn id="157" idx="5"/>
          </p:cNvCxnSpPr>
          <p:nvPr/>
        </p:nvCxnSpPr>
        <p:spPr>
          <a:xfrm flipH="1" flipV="1">
            <a:off x="6021396" y="6208643"/>
            <a:ext cx="591761" cy="22226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7CFF8703-C45F-4B4D-A0E2-D101EB020C7A}"/>
              </a:ext>
            </a:extLst>
          </p:cNvPr>
          <p:cNvCxnSpPr>
            <a:cxnSpLocks/>
            <a:stCxn id="157" idx="1"/>
            <a:endCxn id="93" idx="2"/>
          </p:cNvCxnSpPr>
          <p:nvPr/>
        </p:nvCxnSpPr>
        <p:spPr>
          <a:xfrm flipH="1" flipV="1">
            <a:off x="3828830" y="5366995"/>
            <a:ext cx="1948128" cy="59721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007C2882-76EF-4ED3-B6F9-77A5AACBF946}"/>
              </a:ext>
            </a:extLst>
          </p:cNvPr>
          <p:cNvSpPr/>
          <p:nvPr/>
        </p:nvSpPr>
        <p:spPr>
          <a:xfrm>
            <a:off x="5477521" y="490895"/>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7</a:t>
            </a:r>
          </a:p>
        </p:txBody>
      </p:sp>
      <p:cxnSp>
        <p:nvCxnSpPr>
          <p:cNvPr id="118" name="Straight Arrow Connector 117">
            <a:extLst>
              <a:ext uri="{FF2B5EF4-FFF2-40B4-BE49-F238E27FC236}">
                <a16:creationId xmlns:a16="http://schemas.microsoft.com/office/drawing/2014/main" id="{7F592FA9-1DFD-420D-B189-0A359D5616B8}"/>
              </a:ext>
            </a:extLst>
          </p:cNvPr>
          <p:cNvCxnSpPr>
            <a:cxnSpLocks/>
            <a:stCxn id="120" idx="2"/>
            <a:endCxn id="117" idx="6"/>
          </p:cNvCxnSpPr>
          <p:nvPr/>
        </p:nvCxnSpPr>
        <p:spPr>
          <a:xfrm flipH="1">
            <a:off x="5823209" y="402123"/>
            <a:ext cx="1137317" cy="26161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3683A55-6F33-43AF-B59F-1ED9E76D62B1}"/>
              </a:ext>
            </a:extLst>
          </p:cNvPr>
          <p:cNvCxnSpPr>
            <a:cxnSpLocks/>
            <a:stCxn id="117" idx="3"/>
            <a:endCxn id="17" idx="0"/>
          </p:cNvCxnSpPr>
          <p:nvPr/>
        </p:nvCxnSpPr>
        <p:spPr>
          <a:xfrm flipH="1">
            <a:off x="3936392" y="785958"/>
            <a:ext cx="1591754" cy="19163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BE3B5C84-347F-4657-A702-2EBB0FB52620}"/>
              </a:ext>
            </a:extLst>
          </p:cNvPr>
          <p:cNvSpPr/>
          <p:nvPr/>
        </p:nvSpPr>
        <p:spPr>
          <a:xfrm>
            <a:off x="6408077" y="78738"/>
            <a:ext cx="1104898"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NEOS90 </a:t>
            </a:r>
            <a:r>
              <a:rPr lang="en-US" sz="1100" dirty="0">
                <a:solidFill>
                  <a:schemeClr val="tx1"/>
                </a:solidFill>
              </a:rPr>
              <a:t>(170)</a:t>
            </a:r>
            <a:endParaRPr lang="en-US" dirty="0">
              <a:solidFill>
                <a:schemeClr val="tx1"/>
              </a:solidFill>
            </a:endParaRPr>
          </a:p>
        </p:txBody>
      </p:sp>
      <p:sp>
        <p:nvSpPr>
          <p:cNvPr id="125" name="Oval 124">
            <a:extLst>
              <a:ext uri="{FF2B5EF4-FFF2-40B4-BE49-F238E27FC236}">
                <a16:creationId xmlns:a16="http://schemas.microsoft.com/office/drawing/2014/main" id="{59B97442-2558-4100-96BC-89B4034BC1CC}"/>
              </a:ext>
            </a:extLst>
          </p:cNvPr>
          <p:cNvSpPr/>
          <p:nvPr/>
        </p:nvSpPr>
        <p:spPr>
          <a:xfrm>
            <a:off x="4477258" y="479501"/>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6</a:t>
            </a:r>
          </a:p>
        </p:txBody>
      </p:sp>
      <p:sp>
        <p:nvSpPr>
          <p:cNvPr id="129" name="Rectangle 128">
            <a:extLst>
              <a:ext uri="{FF2B5EF4-FFF2-40B4-BE49-F238E27FC236}">
                <a16:creationId xmlns:a16="http://schemas.microsoft.com/office/drawing/2014/main" id="{FF39A712-8B64-490C-83B8-588F1EF14B18}"/>
              </a:ext>
            </a:extLst>
          </p:cNvPr>
          <p:cNvSpPr/>
          <p:nvPr/>
        </p:nvSpPr>
        <p:spPr>
          <a:xfrm>
            <a:off x="4915966" y="73457"/>
            <a:ext cx="136989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NEOS9125 </a:t>
            </a:r>
            <a:r>
              <a:rPr lang="en-US" sz="1200" dirty="0">
                <a:solidFill>
                  <a:schemeClr val="tx1"/>
                </a:solidFill>
              </a:rPr>
              <a:t>(160)</a:t>
            </a:r>
            <a:endParaRPr lang="en-US" dirty="0">
              <a:solidFill>
                <a:schemeClr val="tx1"/>
              </a:solidFill>
            </a:endParaRPr>
          </a:p>
        </p:txBody>
      </p:sp>
      <p:sp>
        <p:nvSpPr>
          <p:cNvPr id="130" name="Rectangle 129">
            <a:extLst>
              <a:ext uri="{FF2B5EF4-FFF2-40B4-BE49-F238E27FC236}">
                <a16:creationId xmlns:a16="http://schemas.microsoft.com/office/drawing/2014/main" id="{CA2FB723-8B30-4E69-92DC-856FD485AD3B}"/>
              </a:ext>
            </a:extLst>
          </p:cNvPr>
          <p:cNvSpPr/>
          <p:nvPr/>
        </p:nvSpPr>
        <p:spPr>
          <a:xfrm>
            <a:off x="3506959" y="56921"/>
            <a:ext cx="1272394"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PNEOS90 </a:t>
            </a:r>
            <a:r>
              <a:rPr lang="en-US" sz="1200" dirty="0">
                <a:solidFill>
                  <a:schemeClr val="tx1"/>
                </a:solidFill>
              </a:rPr>
              <a:t>(150)</a:t>
            </a:r>
            <a:endParaRPr lang="en-US" dirty="0">
              <a:solidFill>
                <a:schemeClr val="tx1"/>
              </a:solidFill>
            </a:endParaRPr>
          </a:p>
        </p:txBody>
      </p:sp>
      <p:sp>
        <p:nvSpPr>
          <p:cNvPr id="136" name="Rectangle 135">
            <a:extLst>
              <a:ext uri="{FF2B5EF4-FFF2-40B4-BE49-F238E27FC236}">
                <a16:creationId xmlns:a16="http://schemas.microsoft.com/office/drawing/2014/main" id="{7BE0E98A-225E-4F40-9442-23B2E5DE805A}"/>
              </a:ext>
            </a:extLst>
          </p:cNvPr>
          <p:cNvSpPr/>
          <p:nvPr/>
        </p:nvSpPr>
        <p:spPr>
          <a:xfrm>
            <a:off x="292837" y="46022"/>
            <a:ext cx="1172735"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WGS72 </a:t>
            </a:r>
            <a:r>
              <a:rPr lang="en-US" sz="1200" dirty="0">
                <a:solidFill>
                  <a:schemeClr val="tx1"/>
                </a:solidFill>
              </a:rPr>
              <a:t>(130)</a:t>
            </a:r>
            <a:endParaRPr lang="en-US" dirty="0">
              <a:solidFill>
                <a:schemeClr val="tx1"/>
              </a:solidFill>
            </a:endParaRPr>
          </a:p>
        </p:txBody>
      </p:sp>
      <p:sp>
        <p:nvSpPr>
          <p:cNvPr id="137" name="Oval 136">
            <a:extLst>
              <a:ext uri="{FF2B5EF4-FFF2-40B4-BE49-F238E27FC236}">
                <a16:creationId xmlns:a16="http://schemas.microsoft.com/office/drawing/2014/main" id="{FDCBD4CC-7941-4F47-9E5A-50BCA6C61508}"/>
              </a:ext>
            </a:extLst>
          </p:cNvPr>
          <p:cNvSpPr/>
          <p:nvPr/>
        </p:nvSpPr>
        <p:spPr>
          <a:xfrm>
            <a:off x="3921090" y="498722"/>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5</a:t>
            </a:r>
          </a:p>
        </p:txBody>
      </p:sp>
      <p:sp>
        <p:nvSpPr>
          <p:cNvPr id="138" name="Oval 137">
            <a:extLst>
              <a:ext uri="{FF2B5EF4-FFF2-40B4-BE49-F238E27FC236}">
                <a16:creationId xmlns:a16="http://schemas.microsoft.com/office/drawing/2014/main" id="{67FA3165-B8E4-4EC0-B845-54D93F6A502E}"/>
              </a:ext>
            </a:extLst>
          </p:cNvPr>
          <p:cNvSpPr/>
          <p:nvPr/>
        </p:nvSpPr>
        <p:spPr>
          <a:xfrm>
            <a:off x="1548419" y="461633"/>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a:t>
            </a:r>
          </a:p>
        </p:txBody>
      </p:sp>
      <p:cxnSp>
        <p:nvCxnSpPr>
          <p:cNvPr id="140" name="Straight Arrow Connector 139">
            <a:extLst>
              <a:ext uri="{FF2B5EF4-FFF2-40B4-BE49-F238E27FC236}">
                <a16:creationId xmlns:a16="http://schemas.microsoft.com/office/drawing/2014/main" id="{55C12DF3-ABC7-489D-A16D-B644A2C4D4DF}"/>
              </a:ext>
            </a:extLst>
          </p:cNvPr>
          <p:cNvCxnSpPr>
            <a:cxnSpLocks/>
            <a:stCxn id="129" idx="2"/>
            <a:endCxn id="125" idx="6"/>
          </p:cNvCxnSpPr>
          <p:nvPr/>
        </p:nvCxnSpPr>
        <p:spPr>
          <a:xfrm flipH="1">
            <a:off x="4822946" y="396842"/>
            <a:ext cx="777966" cy="25550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A79BE538-4B28-4996-ADAE-317CE677DA8F}"/>
              </a:ext>
            </a:extLst>
          </p:cNvPr>
          <p:cNvCxnSpPr>
            <a:cxnSpLocks/>
            <a:stCxn id="125" idx="3"/>
            <a:endCxn id="17" idx="0"/>
          </p:cNvCxnSpPr>
          <p:nvPr/>
        </p:nvCxnSpPr>
        <p:spPr>
          <a:xfrm flipH="1">
            <a:off x="3936392" y="774564"/>
            <a:ext cx="591491" cy="20302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C91B5D21-A254-419A-B941-D258721A3AC8}"/>
              </a:ext>
            </a:extLst>
          </p:cNvPr>
          <p:cNvCxnSpPr>
            <a:cxnSpLocks/>
            <a:stCxn id="130" idx="2"/>
            <a:endCxn id="137" idx="0"/>
          </p:cNvCxnSpPr>
          <p:nvPr/>
        </p:nvCxnSpPr>
        <p:spPr>
          <a:xfrm flipH="1">
            <a:off x="4093934" y="380306"/>
            <a:ext cx="49222" cy="11841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FA6841F-23F1-4F13-A941-AB14A1AAEDA6}"/>
              </a:ext>
            </a:extLst>
          </p:cNvPr>
          <p:cNvCxnSpPr>
            <a:cxnSpLocks/>
            <a:stCxn id="137" idx="3"/>
            <a:endCxn id="17" idx="0"/>
          </p:cNvCxnSpPr>
          <p:nvPr/>
        </p:nvCxnSpPr>
        <p:spPr>
          <a:xfrm flipH="1">
            <a:off x="3936392" y="793785"/>
            <a:ext cx="35323" cy="18380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E4CBD5E5-C883-4F00-A155-C3C99B36914D}"/>
              </a:ext>
            </a:extLst>
          </p:cNvPr>
          <p:cNvCxnSpPr>
            <a:cxnSpLocks/>
            <a:stCxn id="136" idx="2"/>
            <a:endCxn id="138" idx="1"/>
          </p:cNvCxnSpPr>
          <p:nvPr/>
        </p:nvCxnSpPr>
        <p:spPr>
          <a:xfrm>
            <a:off x="879205" y="369407"/>
            <a:ext cx="719839" cy="14285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955E14A-FF1B-49BD-95CA-53B05DF0840E}"/>
              </a:ext>
            </a:extLst>
          </p:cNvPr>
          <p:cNvCxnSpPr>
            <a:cxnSpLocks/>
            <a:stCxn id="138" idx="6"/>
            <a:endCxn id="17" idx="0"/>
          </p:cNvCxnSpPr>
          <p:nvPr/>
        </p:nvCxnSpPr>
        <p:spPr>
          <a:xfrm>
            <a:off x="1894107" y="634477"/>
            <a:ext cx="2042285" cy="343111"/>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DC677E9A-B289-4CA3-A3EE-30B64DC7B4F3}"/>
              </a:ext>
            </a:extLst>
          </p:cNvPr>
          <p:cNvSpPr/>
          <p:nvPr/>
        </p:nvSpPr>
        <p:spPr>
          <a:xfrm>
            <a:off x="3710407" y="1988615"/>
            <a:ext cx="149564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SIO_MIT92 </a:t>
            </a:r>
            <a:r>
              <a:rPr lang="en-US" sz="1400" dirty="0">
                <a:solidFill>
                  <a:schemeClr val="tx1"/>
                </a:solidFill>
              </a:rPr>
              <a:t>(190)</a:t>
            </a:r>
            <a:endParaRPr lang="en-US" dirty="0">
              <a:solidFill>
                <a:schemeClr val="tx1"/>
              </a:solidFill>
            </a:endParaRPr>
          </a:p>
        </p:txBody>
      </p:sp>
      <p:sp>
        <p:nvSpPr>
          <p:cNvPr id="173" name="Oval 172">
            <a:extLst>
              <a:ext uri="{FF2B5EF4-FFF2-40B4-BE49-F238E27FC236}">
                <a16:creationId xmlns:a16="http://schemas.microsoft.com/office/drawing/2014/main" id="{3B91418C-F27D-4895-8178-3A84302DEF4F}"/>
              </a:ext>
            </a:extLst>
          </p:cNvPr>
          <p:cNvSpPr/>
          <p:nvPr/>
        </p:nvSpPr>
        <p:spPr>
          <a:xfrm>
            <a:off x="4731132" y="1479555"/>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9</a:t>
            </a:r>
          </a:p>
        </p:txBody>
      </p:sp>
      <p:cxnSp>
        <p:nvCxnSpPr>
          <p:cNvPr id="174" name="Straight Arrow Connector 173">
            <a:extLst>
              <a:ext uri="{FF2B5EF4-FFF2-40B4-BE49-F238E27FC236}">
                <a16:creationId xmlns:a16="http://schemas.microsoft.com/office/drawing/2014/main" id="{415D749A-3729-495B-A498-574DFF266424}"/>
              </a:ext>
            </a:extLst>
          </p:cNvPr>
          <p:cNvCxnSpPr>
            <a:cxnSpLocks/>
            <a:stCxn id="172" idx="0"/>
            <a:endCxn id="173" idx="3"/>
          </p:cNvCxnSpPr>
          <p:nvPr/>
        </p:nvCxnSpPr>
        <p:spPr>
          <a:xfrm flipV="1">
            <a:off x="4458227" y="1774618"/>
            <a:ext cx="323530" cy="21399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F802396B-8998-4659-BBE3-F5D96E558400}"/>
              </a:ext>
            </a:extLst>
          </p:cNvPr>
          <p:cNvCxnSpPr>
            <a:cxnSpLocks/>
            <a:stCxn id="173" idx="7"/>
            <a:endCxn id="22" idx="2"/>
          </p:cNvCxnSpPr>
          <p:nvPr/>
        </p:nvCxnSpPr>
        <p:spPr>
          <a:xfrm flipV="1">
            <a:off x="5026195" y="1293770"/>
            <a:ext cx="501951" cy="23641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AD6B19E4-33BB-40A5-82C2-3A211EF0742C}"/>
              </a:ext>
            </a:extLst>
          </p:cNvPr>
          <p:cNvSpPr/>
          <p:nvPr/>
        </p:nvSpPr>
        <p:spPr>
          <a:xfrm>
            <a:off x="11097197" y="3471079"/>
            <a:ext cx="1008441"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IGS97 </a:t>
            </a:r>
            <a:r>
              <a:rPr lang="en-US" sz="1400" dirty="0">
                <a:solidFill>
                  <a:schemeClr val="tx1"/>
                </a:solidFill>
              </a:rPr>
              <a:t>(280)</a:t>
            </a:r>
            <a:endParaRPr lang="en-US" dirty="0">
              <a:solidFill>
                <a:schemeClr val="tx1"/>
              </a:solidFill>
            </a:endParaRPr>
          </a:p>
        </p:txBody>
      </p:sp>
      <p:sp>
        <p:nvSpPr>
          <p:cNvPr id="206" name="Oval 205">
            <a:extLst>
              <a:ext uri="{FF2B5EF4-FFF2-40B4-BE49-F238E27FC236}">
                <a16:creationId xmlns:a16="http://schemas.microsoft.com/office/drawing/2014/main" id="{6686D09E-5DC2-4A31-9BDB-ADF9912100B7}"/>
              </a:ext>
            </a:extLst>
          </p:cNvPr>
          <p:cNvSpPr/>
          <p:nvPr/>
        </p:nvSpPr>
        <p:spPr>
          <a:xfrm>
            <a:off x="10487224" y="375546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18</a:t>
            </a:r>
          </a:p>
        </p:txBody>
      </p:sp>
      <p:cxnSp>
        <p:nvCxnSpPr>
          <p:cNvPr id="207" name="Straight Arrow Connector 206">
            <a:extLst>
              <a:ext uri="{FF2B5EF4-FFF2-40B4-BE49-F238E27FC236}">
                <a16:creationId xmlns:a16="http://schemas.microsoft.com/office/drawing/2014/main" id="{CD1B934E-3ED9-4557-B99C-21DB4CFC7D02}"/>
              </a:ext>
            </a:extLst>
          </p:cNvPr>
          <p:cNvCxnSpPr>
            <a:cxnSpLocks/>
            <a:stCxn id="205" idx="1"/>
            <a:endCxn id="206" idx="7"/>
          </p:cNvCxnSpPr>
          <p:nvPr/>
        </p:nvCxnSpPr>
        <p:spPr>
          <a:xfrm flipH="1">
            <a:off x="10782287" y="3632772"/>
            <a:ext cx="314910" cy="17332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B9C8A24E-4EA8-4CF9-B280-2B863BEF3801}"/>
              </a:ext>
            </a:extLst>
          </p:cNvPr>
          <p:cNvCxnSpPr>
            <a:cxnSpLocks/>
            <a:stCxn id="206" idx="2"/>
            <a:endCxn id="55" idx="3"/>
          </p:cNvCxnSpPr>
          <p:nvPr/>
        </p:nvCxnSpPr>
        <p:spPr>
          <a:xfrm flipH="1">
            <a:off x="10204138" y="3928311"/>
            <a:ext cx="283086" cy="26679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CAEE8955-7D73-4A92-AD04-104A297F0B19}"/>
              </a:ext>
            </a:extLst>
          </p:cNvPr>
          <p:cNvSpPr/>
          <p:nvPr/>
        </p:nvSpPr>
        <p:spPr>
          <a:xfrm>
            <a:off x="8928611" y="6425575"/>
            <a:ext cx="106549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IGS00 </a:t>
            </a:r>
            <a:r>
              <a:rPr lang="en-US" sz="1400" dirty="0">
                <a:solidFill>
                  <a:schemeClr val="tx1"/>
                </a:solidFill>
              </a:rPr>
              <a:t>(300)</a:t>
            </a:r>
            <a:endParaRPr lang="en-US" dirty="0">
              <a:solidFill>
                <a:schemeClr val="tx1"/>
              </a:solidFill>
            </a:endParaRPr>
          </a:p>
        </p:txBody>
      </p:sp>
      <p:sp>
        <p:nvSpPr>
          <p:cNvPr id="218" name="Oval 217">
            <a:extLst>
              <a:ext uri="{FF2B5EF4-FFF2-40B4-BE49-F238E27FC236}">
                <a16:creationId xmlns:a16="http://schemas.microsoft.com/office/drawing/2014/main" id="{E0FE2CAB-1283-4019-831F-8BD59FB4292B}"/>
              </a:ext>
            </a:extLst>
          </p:cNvPr>
          <p:cNvSpPr/>
          <p:nvPr/>
        </p:nvSpPr>
        <p:spPr>
          <a:xfrm>
            <a:off x="9382565" y="5792441"/>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20</a:t>
            </a:r>
          </a:p>
        </p:txBody>
      </p:sp>
      <p:cxnSp>
        <p:nvCxnSpPr>
          <p:cNvPr id="219" name="Straight Arrow Connector 218">
            <a:extLst>
              <a:ext uri="{FF2B5EF4-FFF2-40B4-BE49-F238E27FC236}">
                <a16:creationId xmlns:a16="http://schemas.microsoft.com/office/drawing/2014/main" id="{55729622-C7D5-4989-99CA-9C49B9ADF982}"/>
              </a:ext>
            </a:extLst>
          </p:cNvPr>
          <p:cNvCxnSpPr>
            <a:cxnSpLocks/>
            <a:stCxn id="218" idx="0"/>
            <a:endCxn id="60" idx="2"/>
          </p:cNvCxnSpPr>
          <p:nvPr/>
        </p:nvCxnSpPr>
        <p:spPr>
          <a:xfrm flipV="1">
            <a:off x="9555409" y="5350876"/>
            <a:ext cx="301948" cy="441565"/>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74204EBB-299D-4B15-9CBF-AD96E4B8E64B}"/>
              </a:ext>
            </a:extLst>
          </p:cNvPr>
          <p:cNvCxnSpPr>
            <a:cxnSpLocks/>
            <a:stCxn id="217" idx="0"/>
            <a:endCxn id="218" idx="4"/>
          </p:cNvCxnSpPr>
          <p:nvPr/>
        </p:nvCxnSpPr>
        <p:spPr>
          <a:xfrm flipV="1">
            <a:off x="9461357" y="6138129"/>
            <a:ext cx="94052" cy="28744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C63AB6C1-0935-4F11-AB0E-4430CC3DE468}"/>
              </a:ext>
            </a:extLst>
          </p:cNvPr>
          <p:cNvSpPr/>
          <p:nvPr/>
        </p:nvSpPr>
        <p:spPr>
          <a:xfrm>
            <a:off x="10064749" y="6433623"/>
            <a:ext cx="113325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IGB00 </a:t>
            </a:r>
            <a:r>
              <a:rPr lang="en-US" sz="1400" dirty="0">
                <a:solidFill>
                  <a:schemeClr val="tx1"/>
                </a:solidFill>
              </a:rPr>
              <a:t>(310)</a:t>
            </a:r>
            <a:endParaRPr lang="en-US" dirty="0">
              <a:solidFill>
                <a:schemeClr val="tx1"/>
              </a:solidFill>
            </a:endParaRPr>
          </a:p>
        </p:txBody>
      </p:sp>
      <p:sp>
        <p:nvSpPr>
          <p:cNvPr id="230" name="Oval 229">
            <a:extLst>
              <a:ext uri="{FF2B5EF4-FFF2-40B4-BE49-F238E27FC236}">
                <a16:creationId xmlns:a16="http://schemas.microsoft.com/office/drawing/2014/main" id="{70E80EB9-A641-4CA9-AA62-FE60E870805E}"/>
              </a:ext>
            </a:extLst>
          </p:cNvPr>
          <p:cNvSpPr/>
          <p:nvPr/>
        </p:nvSpPr>
        <p:spPr>
          <a:xfrm>
            <a:off x="9967802" y="583723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21</a:t>
            </a:r>
          </a:p>
        </p:txBody>
      </p:sp>
      <p:cxnSp>
        <p:nvCxnSpPr>
          <p:cNvPr id="231" name="Straight Arrow Connector 230">
            <a:extLst>
              <a:ext uri="{FF2B5EF4-FFF2-40B4-BE49-F238E27FC236}">
                <a16:creationId xmlns:a16="http://schemas.microsoft.com/office/drawing/2014/main" id="{4649AD03-E81A-40AE-988D-070531E776D2}"/>
              </a:ext>
            </a:extLst>
          </p:cNvPr>
          <p:cNvCxnSpPr>
            <a:cxnSpLocks/>
            <a:stCxn id="229" idx="0"/>
            <a:endCxn id="230" idx="5"/>
          </p:cNvCxnSpPr>
          <p:nvPr/>
        </p:nvCxnSpPr>
        <p:spPr>
          <a:xfrm flipH="1" flipV="1">
            <a:off x="10262865" y="6132293"/>
            <a:ext cx="368509" cy="30133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B7E55BCB-DB80-42FF-9A93-E96C89A4813F}"/>
              </a:ext>
            </a:extLst>
          </p:cNvPr>
          <p:cNvCxnSpPr>
            <a:cxnSpLocks/>
            <a:stCxn id="230" idx="0"/>
            <a:endCxn id="60" idx="2"/>
          </p:cNvCxnSpPr>
          <p:nvPr/>
        </p:nvCxnSpPr>
        <p:spPr>
          <a:xfrm flipH="1" flipV="1">
            <a:off x="9857357" y="5350876"/>
            <a:ext cx="283289" cy="48635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id="{706E9EEC-1A2E-44C1-B155-A80EE3E1E87D}"/>
              </a:ext>
            </a:extLst>
          </p:cNvPr>
          <p:cNvSpPr/>
          <p:nvPr/>
        </p:nvSpPr>
        <p:spPr>
          <a:xfrm>
            <a:off x="7727619" y="6425575"/>
            <a:ext cx="102147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IGS05 </a:t>
            </a:r>
            <a:r>
              <a:rPr lang="en-US" sz="1200" dirty="0">
                <a:solidFill>
                  <a:schemeClr val="tx1"/>
                </a:solidFill>
              </a:rPr>
              <a:t>(350)</a:t>
            </a:r>
            <a:endParaRPr lang="en-US" dirty="0">
              <a:solidFill>
                <a:schemeClr val="tx1"/>
              </a:solidFill>
            </a:endParaRPr>
          </a:p>
        </p:txBody>
      </p:sp>
      <p:sp>
        <p:nvSpPr>
          <p:cNvPr id="251" name="Oval 250">
            <a:extLst>
              <a:ext uri="{FF2B5EF4-FFF2-40B4-BE49-F238E27FC236}">
                <a16:creationId xmlns:a16="http://schemas.microsoft.com/office/drawing/2014/main" id="{E6FDDA88-7CE2-4C4C-9A6A-88B8BB7E9A40}"/>
              </a:ext>
            </a:extLst>
          </p:cNvPr>
          <p:cNvSpPr/>
          <p:nvPr/>
        </p:nvSpPr>
        <p:spPr>
          <a:xfrm>
            <a:off x="7926312" y="567553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25</a:t>
            </a:r>
          </a:p>
        </p:txBody>
      </p:sp>
      <p:cxnSp>
        <p:nvCxnSpPr>
          <p:cNvPr id="252" name="Straight Arrow Connector 251">
            <a:extLst>
              <a:ext uri="{FF2B5EF4-FFF2-40B4-BE49-F238E27FC236}">
                <a16:creationId xmlns:a16="http://schemas.microsoft.com/office/drawing/2014/main" id="{CA939CE5-ED74-4965-90B6-3A5AF77EC5B5}"/>
              </a:ext>
            </a:extLst>
          </p:cNvPr>
          <p:cNvCxnSpPr>
            <a:cxnSpLocks/>
            <a:stCxn id="251" idx="0"/>
            <a:endCxn id="67" idx="2"/>
          </p:cNvCxnSpPr>
          <p:nvPr/>
        </p:nvCxnSpPr>
        <p:spPr>
          <a:xfrm flipH="1" flipV="1">
            <a:off x="7926312" y="5354214"/>
            <a:ext cx="172844" cy="32132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84D5A25C-D01A-4662-92EE-1861EC73D650}"/>
              </a:ext>
            </a:extLst>
          </p:cNvPr>
          <p:cNvCxnSpPr>
            <a:cxnSpLocks/>
            <a:stCxn id="250" idx="0"/>
            <a:endCxn id="251" idx="4"/>
          </p:cNvCxnSpPr>
          <p:nvPr/>
        </p:nvCxnSpPr>
        <p:spPr>
          <a:xfrm flipH="1" flipV="1">
            <a:off x="8099156" y="6021225"/>
            <a:ext cx="139198" cy="40435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8" name="Rectangle 267">
            <a:extLst>
              <a:ext uri="{FF2B5EF4-FFF2-40B4-BE49-F238E27FC236}">
                <a16:creationId xmlns:a16="http://schemas.microsoft.com/office/drawing/2014/main" id="{8ED82C6A-599E-4AA3-AE80-3C00751E2773}"/>
              </a:ext>
            </a:extLst>
          </p:cNvPr>
          <p:cNvSpPr/>
          <p:nvPr/>
        </p:nvSpPr>
        <p:spPr>
          <a:xfrm>
            <a:off x="4162203" y="3297017"/>
            <a:ext cx="103111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IGS08 </a:t>
            </a:r>
            <a:r>
              <a:rPr lang="en-US" sz="1200" dirty="0">
                <a:solidFill>
                  <a:schemeClr val="tx1"/>
                </a:solidFill>
              </a:rPr>
              <a:t>(380)</a:t>
            </a:r>
            <a:endParaRPr lang="en-US" dirty="0">
              <a:solidFill>
                <a:schemeClr val="tx1"/>
              </a:solidFill>
            </a:endParaRPr>
          </a:p>
        </p:txBody>
      </p:sp>
      <p:sp>
        <p:nvSpPr>
          <p:cNvPr id="269" name="Oval 268">
            <a:extLst>
              <a:ext uri="{FF2B5EF4-FFF2-40B4-BE49-F238E27FC236}">
                <a16:creationId xmlns:a16="http://schemas.microsoft.com/office/drawing/2014/main" id="{37989744-CDF8-4984-85C9-D0FE94260013}"/>
              </a:ext>
            </a:extLst>
          </p:cNvPr>
          <p:cNvSpPr/>
          <p:nvPr/>
        </p:nvSpPr>
        <p:spPr>
          <a:xfrm>
            <a:off x="5108979" y="4228626"/>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27</a:t>
            </a:r>
          </a:p>
        </p:txBody>
      </p:sp>
      <p:cxnSp>
        <p:nvCxnSpPr>
          <p:cNvPr id="270" name="Straight Arrow Connector 269">
            <a:extLst>
              <a:ext uri="{FF2B5EF4-FFF2-40B4-BE49-F238E27FC236}">
                <a16:creationId xmlns:a16="http://schemas.microsoft.com/office/drawing/2014/main" id="{BCFA2697-AFE0-431C-930C-39E2A4EBEFF6}"/>
              </a:ext>
            </a:extLst>
          </p:cNvPr>
          <p:cNvCxnSpPr>
            <a:cxnSpLocks/>
            <a:stCxn id="272" idx="2"/>
            <a:endCxn id="278" idx="1"/>
          </p:cNvCxnSpPr>
          <p:nvPr/>
        </p:nvCxnSpPr>
        <p:spPr>
          <a:xfrm>
            <a:off x="5269896" y="2979400"/>
            <a:ext cx="208796" cy="90972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C643A8D2-82EB-43E0-9288-BE927452D4C3}"/>
              </a:ext>
            </a:extLst>
          </p:cNvPr>
          <p:cNvCxnSpPr>
            <a:cxnSpLocks/>
            <a:stCxn id="141" idx="3"/>
            <a:endCxn id="88" idx="0"/>
          </p:cNvCxnSpPr>
          <p:nvPr/>
        </p:nvCxnSpPr>
        <p:spPr>
          <a:xfrm flipH="1">
            <a:off x="5863365" y="4295459"/>
            <a:ext cx="669803" cy="733938"/>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707C06B8-042E-4324-95F4-5CA6859A2690}"/>
              </a:ext>
            </a:extLst>
          </p:cNvPr>
          <p:cNvSpPr/>
          <p:nvPr/>
        </p:nvSpPr>
        <p:spPr>
          <a:xfrm>
            <a:off x="4754339" y="2656015"/>
            <a:ext cx="1031113"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IGB08 </a:t>
            </a:r>
            <a:r>
              <a:rPr lang="en-US" sz="1200" dirty="0">
                <a:solidFill>
                  <a:schemeClr val="tx1"/>
                </a:solidFill>
              </a:rPr>
              <a:t>(400)</a:t>
            </a:r>
            <a:endParaRPr lang="en-US" dirty="0">
              <a:solidFill>
                <a:schemeClr val="tx1"/>
              </a:solidFill>
            </a:endParaRPr>
          </a:p>
        </p:txBody>
      </p:sp>
      <p:sp>
        <p:nvSpPr>
          <p:cNvPr id="278" name="Oval 277">
            <a:extLst>
              <a:ext uri="{FF2B5EF4-FFF2-40B4-BE49-F238E27FC236}">
                <a16:creationId xmlns:a16="http://schemas.microsoft.com/office/drawing/2014/main" id="{DD01390D-7F1F-42AE-A92D-2C4B5E5D9ECD}"/>
              </a:ext>
            </a:extLst>
          </p:cNvPr>
          <p:cNvSpPr/>
          <p:nvPr/>
        </p:nvSpPr>
        <p:spPr>
          <a:xfrm>
            <a:off x="5428067" y="383849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28</a:t>
            </a:r>
          </a:p>
        </p:txBody>
      </p:sp>
      <p:sp>
        <p:nvSpPr>
          <p:cNvPr id="280" name="Oval 279">
            <a:extLst>
              <a:ext uri="{FF2B5EF4-FFF2-40B4-BE49-F238E27FC236}">
                <a16:creationId xmlns:a16="http://schemas.microsoft.com/office/drawing/2014/main" id="{8DFCCC37-4118-40DD-B834-067875054AE3}"/>
              </a:ext>
            </a:extLst>
          </p:cNvPr>
          <p:cNvSpPr/>
          <p:nvPr/>
        </p:nvSpPr>
        <p:spPr>
          <a:xfrm>
            <a:off x="6696485" y="453875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31</a:t>
            </a:r>
          </a:p>
        </p:txBody>
      </p:sp>
      <p:cxnSp>
        <p:nvCxnSpPr>
          <p:cNvPr id="297" name="Straight Arrow Connector 296">
            <a:extLst>
              <a:ext uri="{FF2B5EF4-FFF2-40B4-BE49-F238E27FC236}">
                <a16:creationId xmlns:a16="http://schemas.microsoft.com/office/drawing/2014/main" id="{01448B1A-C086-44E1-B902-1504826BBDA8}"/>
              </a:ext>
            </a:extLst>
          </p:cNvPr>
          <p:cNvCxnSpPr>
            <a:cxnSpLocks/>
            <a:stCxn id="278" idx="4"/>
            <a:endCxn id="88" idx="0"/>
          </p:cNvCxnSpPr>
          <p:nvPr/>
        </p:nvCxnSpPr>
        <p:spPr>
          <a:xfrm>
            <a:off x="5600911" y="4184185"/>
            <a:ext cx="262454" cy="84521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13D89A26-CE07-4093-BBF9-0B8D53F4778E}"/>
              </a:ext>
            </a:extLst>
          </p:cNvPr>
          <p:cNvCxnSpPr>
            <a:cxnSpLocks/>
            <a:stCxn id="280" idx="2"/>
            <a:endCxn id="88" idx="0"/>
          </p:cNvCxnSpPr>
          <p:nvPr/>
        </p:nvCxnSpPr>
        <p:spPr>
          <a:xfrm flipH="1">
            <a:off x="5863365" y="4711601"/>
            <a:ext cx="833120" cy="31779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4FC8448A-49E1-44ED-B23C-FF81D8122BB1}"/>
              </a:ext>
            </a:extLst>
          </p:cNvPr>
          <p:cNvCxnSpPr>
            <a:cxnSpLocks/>
            <a:stCxn id="269" idx="5"/>
            <a:endCxn id="88" idx="0"/>
          </p:cNvCxnSpPr>
          <p:nvPr/>
        </p:nvCxnSpPr>
        <p:spPr>
          <a:xfrm>
            <a:off x="5404042" y="4523689"/>
            <a:ext cx="459323" cy="505708"/>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6" name="Rectangle 325">
            <a:extLst>
              <a:ext uri="{FF2B5EF4-FFF2-40B4-BE49-F238E27FC236}">
                <a16:creationId xmlns:a16="http://schemas.microsoft.com/office/drawing/2014/main" id="{A476715D-9A62-4E7D-980D-209AA5C7171C}"/>
              </a:ext>
            </a:extLst>
          </p:cNvPr>
          <p:cNvSpPr/>
          <p:nvPr/>
        </p:nvSpPr>
        <p:spPr>
          <a:xfrm>
            <a:off x="2651770" y="3911250"/>
            <a:ext cx="97526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IGS14 </a:t>
            </a:r>
            <a:r>
              <a:rPr lang="en-US" sz="1200" dirty="0">
                <a:solidFill>
                  <a:schemeClr val="tx1"/>
                </a:solidFill>
              </a:rPr>
              <a:t>(430)</a:t>
            </a:r>
            <a:endParaRPr lang="en-US" dirty="0">
              <a:solidFill>
                <a:schemeClr val="tx1"/>
              </a:solidFill>
            </a:endParaRPr>
          </a:p>
        </p:txBody>
      </p:sp>
      <p:sp>
        <p:nvSpPr>
          <p:cNvPr id="327" name="Oval 326">
            <a:extLst>
              <a:ext uri="{FF2B5EF4-FFF2-40B4-BE49-F238E27FC236}">
                <a16:creationId xmlns:a16="http://schemas.microsoft.com/office/drawing/2014/main" id="{66F61C3E-5123-4E87-9BEC-24D1DA787C38}"/>
              </a:ext>
            </a:extLst>
          </p:cNvPr>
          <p:cNvSpPr/>
          <p:nvPr/>
        </p:nvSpPr>
        <p:spPr>
          <a:xfrm>
            <a:off x="3229190" y="4417337"/>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33</a:t>
            </a:r>
          </a:p>
        </p:txBody>
      </p:sp>
      <p:cxnSp>
        <p:nvCxnSpPr>
          <p:cNvPr id="328" name="Straight Arrow Connector 327">
            <a:extLst>
              <a:ext uri="{FF2B5EF4-FFF2-40B4-BE49-F238E27FC236}">
                <a16:creationId xmlns:a16="http://schemas.microsoft.com/office/drawing/2014/main" id="{CD860F53-90EC-42FA-8112-FEAEB3E459A4}"/>
              </a:ext>
            </a:extLst>
          </p:cNvPr>
          <p:cNvCxnSpPr>
            <a:cxnSpLocks/>
            <a:stCxn id="326" idx="2"/>
            <a:endCxn id="327" idx="1"/>
          </p:cNvCxnSpPr>
          <p:nvPr/>
        </p:nvCxnSpPr>
        <p:spPr>
          <a:xfrm>
            <a:off x="3139405" y="4234635"/>
            <a:ext cx="140410" cy="23332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9" name="Rectangle 328">
            <a:extLst>
              <a:ext uri="{FF2B5EF4-FFF2-40B4-BE49-F238E27FC236}">
                <a16:creationId xmlns:a16="http://schemas.microsoft.com/office/drawing/2014/main" id="{AF4DDB3A-3C3A-49DB-AC9B-D6D85FC26678}"/>
              </a:ext>
            </a:extLst>
          </p:cNvPr>
          <p:cNvSpPr/>
          <p:nvPr/>
        </p:nvSpPr>
        <p:spPr>
          <a:xfrm>
            <a:off x="3741306" y="3981198"/>
            <a:ext cx="105451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IGB14 </a:t>
            </a:r>
            <a:r>
              <a:rPr lang="en-US" sz="1200" dirty="0">
                <a:solidFill>
                  <a:schemeClr val="tx1"/>
                </a:solidFill>
              </a:rPr>
              <a:t>(440)</a:t>
            </a:r>
            <a:endParaRPr lang="en-US" dirty="0">
              <a:solidFill>
                <a:schemeClr val="tx1"/>
              </a:solidFill>
            </a:endParaRPr>
          </a:p>
        </p:txBody>
      </p:sp>
      <p:sp>
        <p:nvSpPr>
          <p:cNvPr id="330" name="Oval 329">
            <a:extLst>
              <a:ext uri="{FF2B5EF4-FFF2-40B4-BE49-F238E27FC236}">
                <a16:creationId xmlns:a16="http://schemas.microsoft.com/office/drawing/2014/main" id="{61F27257-FD01-44D8-88CE-F0DA34198DD8}"/>
              </a:ext>
            </a:extLst>
          </p:cNvPr>
          <p:cNvSpPr/>
          <p:nvPr/>
        </p:nvSpPr>
        <p:spPr>
          <a:xfrm>
            <a:off x="3821082" y="4547381"/>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34</a:t>
            </a:r>
          </a:p>
        </p:txBody>
      </p:sp>
      <p:cxnSp>
        <p:nvCxnSpPr>
          <p:cNvPr id="331" name="Straight Arrow Connector 330">
            <a:extLst>
              <a:ext uri="{FF2B5EF4-FFF2-40B4-BE49-F238E27FC236}">
                <a16:creationId xmlns:a16="http://schemas.microsoft.com/office/drawing/2014/main" id="{02C309CA-BFFC-4A4E-845E-509D6E89E9DC}"/>
              </a:ext>
            </a:extLst>
          </p:cNvPr>
          <p:cNvCxnSpPr>
            <a:cxnSpLocks/>
            <a:stCxn id="329" idx="2"/>
            <a:endCxn id="330" idx="7"/>
          </p:cNvCxnSpPr>
          <p:nvPr/>
        </p:nvCxnSpPr>
        <p:spPr>
          <a:xfrm flipH="1">
            <a:off x="4116145" y="4304583"/>
            <a:ext cx="152417" cy="293423"/>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AD646204-1ADB-49C4-9008-00C64E0AD8DC}"/>
              </a:ext>
            </a:extLst>
          </p:cNvPr>
          <p:cNvCxnSpPr>
            <a:cxnSpLocks/>
            <a:stCxn id="327" idx="5"/>
            <a:endCxn id="93" idx="0"/>
          </p:cNvCxnSpPr>
          <p:nvPr/>
        </p:nvCxnSpPr>
        <p:spPr>
          <a:xfrm>
            <a:off x="3524253" y="4712400"/>
            <a:ext cx="304577" cy="331210"/>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3" name="Straight Arrow Connector 352">
            <a:extLst>
              <a:ext uri="{FF2B5EF4-FFF2-40B4-BE49-F238E27FC236}">
                <a16:creationId xmlns:a16="http://schemas.microsoft.com/office/drawing/2014/main" id="{F43F910F-E576-4756-80E8-BBA269082BFB}"/>
              </a:ext>
            </a:extLst>
          </p:cNvPr>
          <p:cNvCxnSpPr>
            <a:cxnSpLocks/>
            <a:stCxn id="330" idx="3"/>
            <a:endCxn id="93" idx="0"/>
          </p:cNvCxnSpPr>
          <p:nvPr/>
        </p:nvCxnSpPr>
        <p:spPr>
          <a:xfrm flipH="1">
            <a:off x="3828830" y="4842444"/>
            <a:ext cx="42877" cy="20116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2" name="Rectangle 361">
            <a:extLst>
              <a:ext uri="{FF2B5EF4-FFF2-40B4-BE49-F238E27FC236}">
                <a16:creationId xmlns:a16="http://schemas.microsoft.com/office/drawing/2014/main" id="{73039DAB-BF37-4E9B-A068-17A4B3113A20}"/>
              </a:ext>
            </a:extLst>
          </p:cNvPr>
          <p:cNvSpPr/>
          <p:nvPr/>
        </p:nvSpPr>
        <p:spPr>
          <a:xfrm>
            <a:off x="348500" y="3355673"/>
            <a:ext cx="962080"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IGS20 </a:t>
            </a:r>
            <a:r>
              <a:rPr lang="en-US" sz="1200" dirty="0">
                <a:solidFill>
                  <a:schemeClr val="tx1"/>
                </a:solidFill>
              </a:rPr>
              <a:t>(470)</a:t>
            </a:r>
            <a:endParaRPr lang="en-US" dirty="0">
              <a:solidFill>
                <a:schemeClr val="tx1"/>
              </a:solidFill>
            </a:endParaRPr>
          </a:p>
        </p:txBody>
      </p:sp>
      <p:sp>
        <p:nvSpPr>
          <p:cNvPr id="363" name="Oval 362">
            <a:extLst>
              <a:ext uri="{FF2B5EF4-FFF2-40B4-BE49-F238E27FC236}">
                <a16:creationId xmlns:a16="http://schemas.microsoft.com/office/drawing/2014/main" id="{6F07071F-BB01-4622-84BA-3D06D825E322}"/>
              </a:ext>
            </a:extLst>
          </p:cNvPr>
          <p:cNvSpPr/>
          <p:nvPr/>
        </p:nvSpPr>
        <p:spPr>
          <a:xfrm>
            <a:off x="1131797" y="4338260"/>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37</a:t>
            </a:r>
          </a:p>
        </p:txBody>
      </p:sp>
      <p:cxnSp>
        <p:nvCxnSpPr>
          <p:cNvPr id="364" name="Straight Arrow Connector 363">
            <a:extLst>
              <a:ext uri="{FF2B5EF4-FFF2-40B4-BE49-F238E27FC236}">
                <a16:creationId xmlns:a16="http://schemas.microsoft.com/office/drawing/2014/main" id="{9D9FAF3F-7210-4636-AD8C-834B4B181E94}"/>
              </a:ext>
            </a:extLst>
          </p:cNvPr>
          <p:cNvCxnSpPr>
            <a:cxnSpLocks/>
            <a:stCxn id="362" idx="2"/>
            <a:endCxn id="363" idx="0"/>
          </p:cNvCxnSpPr>
          <p:nvPr/>
        </p:nvCxnSpPr>
        <p:spPr>
          <a:xfrm>
            <a:off x="829540" y="3679058"/>
            <a:ext cx="475101" cy="659202"/>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5933C05F-DB7A-45B4-9C40-FA75A5C2E584}"/>
              </a:ext>
            </a:extLst>
          </p:cNvPr>
          <p:cNvCxnSpPr>
            <a:cxnSpLocks/>
            <a:stCxn id="363" idx="5"/>
            <a:endCxn id="98" idx="0"/>
          </p:cNvCxnSpPr>
          <p:nvPr/>
        </p:nvCxnSpPr>
        <p:spPr>
          <a:xfrm>
            <a:off x="1426860" y="4633323"/>
            <a:ext cx="384399" cy="41028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9" name="Rectangle 408">
            <a:extLst>
              <a:ext uri="{FF2B5EF4-FFF2-40B4-BE49-F238E27FC236}">
                <a16:creationId xmlns:a16="http://schemas.microsoft.com/office/drawing/2014/main" id="{EAB70237-630E-4E81-8FA3-B183DF5CC03D}"/>
              </a:ext>
            </a:extLst>
          </p:cNvPr>
          <p:cNvSpPr/>
          <p:nvPr/>
        </p:nvSpPr>
        <p:spPr>
          <a:xfrm>
            <a:off x="1929024" y="6392425"/>
            <a:ext cx="1460606"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CATRF2022 </a:t>
            </a:r>
            <a:r>
              <a:rPr lang="en-US" sz="1100" dirty="0">
                <a:solidFill>
                  <a:schemeClr val="tx1"/>
                </a:solidFill>
              </a:rPr>
              <a:t>(510)</a:t>
            </a:r>
            <a:endParaRPr lang="en-US" dirty="0">
              <a:solidFill>
                <a:schemeClr val="tx1"/>
              </a:solidFill>
            </a:endParaRPr>
          </a:p>
        </p:txBody>
      </p:sp>
      <p:sp>
        <p:nvSpPr>
          <p:cNvPr id="410" name="Rectangle 409">
            <a:extLst>
              <a:ext uri="{FF2B5EF4-FFF2-40B4-BE49-F238E27FC236}">
                <a16:creationId xmlns:a16="http://schemas.microsoft.com/office/drawing/2014/main" id="{923EA498-6812-4F85-8D34-47B56241A537}"/>
              </a:ext>
            </a:extLst>
          </p:cNvPr>
          <p:cNvSpPr/>
          <p:nvPr/>
        </p:nvSpPr>
        <p:spPr>
          <a:xfrm>
            <a:off x="391126" y="6390154"/>
            <a:ext cx="1443316"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PATRF2022 </a:t>
            </a:r>
            <a:r>
              <a:rPr lang="en-US" sz="1100" dirty="0">
                <a:solidFill>
                  <a:schemeClr val="tx1"/>
                </a:solidFill>
              </a:rPr>
              <a:t>(500)</a:t>
            </a:r>
            <a:endParaRPr lang="en-US" dirty="0">
              <a:solidFill>
                <a:schemeClr val="tx1"/>
              </a:solidFill>
            </a:endParaRPr>
          </a:p>
        </p:txBody>
      </p:sp>
      <p:sp>
        <p:nvSpPr>
          <p:cNvPr id="411" name="Rectangle 410">
            <a:extLst>
              <a:ext uri="{FF2B5EF4-FFF2-40B4-BE49-F238E27FC236}">
                <a16:creationId xmlns:a16="http://schemas.microsoft.com/office/drawing/2014/main" id="{BE336DD6-C1EB-4C8A-A31B-2D45CE928313}"/>
              </a:ext>
            </a:extLst>
          </p:cNvPr>
          <p:cNvSpPr/>
          <p:nvPr/>
        </p:nvSpPr>
        <p:spPr>
          <a:xfrm>
            <a:off x="57170" y="5859533"/>
            <a:ext cx="1533276"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NATRF2022 </a:t>
            </a:r>
            <a:r>
              <a:rPr lang="en-US" sz="1200" dirty="0">
                <a:solidFill>
                  <a:schemeClr val="tx1"/>
                </a:solidFill>
              </a:rPr>
              <a:t>(490)</a:t>
            </a:r>
            <a:endParaRPr lang="en-US" dirty="0">
              <a:solidFill>
                <a:schemeClr val="tx1"/>
              </a:solidFill>
            </a:endParaRPr>
          </a:p>
        </p:txBody>
      </p:sp>
      <p:sp>
        <p:nvSpPr>
          <p:cNvPr id="412" name="Rectangle 411">
            <a:extLst>
              <a:ext uri="{FF2B5EF4-FFF2-40B4-BE49-F238E27FC236}">
                <a16:creationId xmlns:a16="http://schemas.microsoft.com/office/drawing/2014/main" id="{20F90C97-46EA-40DC-B8F1-01D7CBAF2F0F}"/>
              </a:ext>
            </a:extLst>
          </p:cNvPr>
          <p:cNvSpPr/>
          <p:nvPr/>
        </p:nvSpPr>
        <p:spPr>
          <a:xfrm>
            <a:off x="3461303" y="6392425"/>
            <a:ext cx="1523329"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MATRF2022 </a:t>
            </a:r>
            <a:r>
              <a:rPr lang="en-US" sz="1050">
                <a:solidFill>
                  <a:schemeClr val="tx1"/>
                </a:solidFill>
              </a:rPr>
              <a:t>(520)</a:t>
            </a:r>
            <a:endParaRPr lang="en-US" dirty="0">
              <a:solidFill>
                <a:schemeClr val="tx1"/>
              </a:solidFill>
            </a:endParaRPr>
          </a:p>
        </p:txBody>
      </p:sp>
      <p:sp>
        <p:nvSpPr>
          <p:cNvPr id="437" name="Oval 436">
            <a:extLst>
              <a:ext uri="{FF2B5EF4-FFF2-40B4-BE49-F238E27FC236}">
                <a16:creationId xmlns:a16="http://schemas.microsoft.com/office/drawing/2014/main" id="{86557D02-0789-4B9B-AA65-B8A3331A2D28}"/>
              </a:ext>
            </a:extLst>
          </p:cNvPr>
          <p:cNvSpPr/>
          <p:nvPr/>
        </p:nvSpPr>
        <p:spPr>
          <a:xfrm>
            <a:off x="848649" y="5418525"/>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39</a:t>
            </a:r>
          </a:p>
        </p:txBody>
      </p:sp>
      <p:cxnSp>
        <p:nvCxnSpPr>
          <p:cNvPr id="438" name="Straight Arrow Connector 437">
            <a:extLst>
              <a:ext uri="{FF2B5EF4-FFF2-40B4-BE49-F238E27FC236}">
                <a16:creationId xmlns:a16="http://schemas.microsoft.com/office/drawing/2014/main" id="{770C8EF7-9DBA-41EA-BBE4-CBA82A53A8B8}"/>
              </a:ext>
            </a:extLst>
          </p:cNvPr>
          <p:cNvCxnSpPr>
            <a:cxnSpLocks/>
            <a:stCxn id="98" idx="2"/>
            <a:endCxn id="437" idx="7"/>
          </p:cNvCxnSpPr>
          <p:nvPr/>
        </p:nvCxnSpPr>
        <p:spPr>
          <a:xfrm flipH="1">
            <a:off x="1143712" y="5366995"/>
            <a:ext cx="667547" cy="102155"/>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a:extLst>
              <a:ext uri="{FF2B5EF4-FFF2-40B4-BE49-F238E27FC236}">
                <a16:creationId xmlns:a16="http://schemas.microsoft.com/office/drawing/2014/main" id="{21E98C44-7E0A-4009-8CB1-720CF80AE8C0}"/>
              </a:ext>
            </a:extLst>
          </p:cNvPr>
          <p:cNvCxnSpPr>
            <a:cxnSpLocks/>
            <a:stCxn id="437" idx="3"/>
            <a:endCxn id="411" idx="0"/>
          </p:cNvCxnSpPr>
          <p:nvPr/>
        </p:nvCxnSpPr>
        <p:spPr>
          <a:xfrm flipH="1">
            <a:off x="823808" y="5713588"/>
            <a:ext cx="75466" cy="145945"/>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3" name="Oval 442">
            <a:extLst>
              <a:ext uri="{FF2B5EF4-FFF2-40B4-BE49-F238E27FC236}">
                <a16:creationId xmlns:a16="http://schemas.microsoft.com/office/drawing/2014/main" id="{492290A0-6438-4F79-82AD-DE2527327F49}"/>
              </a:ext>
            </a:extLst>
          </p:cNvPr>
          <p:cNvSpPr/>
          <p:nvPr/>
        </p:nvSpPr>
        <p:spPr>
          <a:xfrm>
            <a:off x="1885509" y="5855564"/>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40</a:t>
            </a:r>
          </a:p>
        </p:txBody>
      </p:sp>
      <p:cxnSp>
        <p:nvCxnSpPr>
          <p:cNvPr id="444" name="Straight Arrow Connector 443">
            <a:extLst>
              <a:ext uri="{FF2B5EF4-FFF2-40B4-BE49-F238E27FC236}">
                <a16:creationId xmlns:a16="http://schemas.microsoft.com/office/drawing/2014/main" id="{27035025-3A16-4AD0-85A6-8922AC2305B6}"/>
              </a:ext>
            </a:extLst>
          </p:cNvPr>
          <p:cNvCxnSpPr>
            <a:cxnSpLocks/>
            <a:stCxn id="98" idx="2"/>
            <a:endCxn id="443" idx="1"/>
          </p:cNvCxnSpPr>
          <p:nvPr/>
        </p:nvCxnSpPr>
        <p:spPr>
          <a:xfrm>
            <a:off x="1811259" y="5366995"/>
            <a:ext cx="124875" cy="539194"/>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5" name="Straight Arrow Connector 444">
            <a:extLst>
              <a:ext uri="{FF2B5EF4-FFF2-40B4-BE49-F238E27FC236}">
                <a16:creationId xmlns:a16="http://schemas.microsoft.com/office/drawing/2014/main" id="{3967317C-93D5-4E22-A91F-8964CEB6C12D}"/>
              </a:ext>
            </a:extLst>
          </p:cNvPr>
          <p:cNvCxnSpPr>
            <a:cxnSpLocks/>
            <a:stCxn id="443" idx="3"/>
            <a:endCxn id="410" idx="0"/>
          </p:cNvCxnSpPr>
          <p:nvPr/>
        </p:nvCxnSpPr>
        <p:spPr>
          <a:xfrm flipH="1">
            <a:off x="1112784" y="6150627"/>
            <a:ext cx="823350" cy="239527"/>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BF096E0A-341F-4950-9D6F-51BAA1BF9FA2}"/>
              </a:ext>
            </a:extLst>
          </p:cNvPr>
          <p:cNvSpPr/>
          <p:nvPr/>
        </p:nvSpPr>
        <p:spPr>
          <a:xfrm>
            <a:off x="2842136" y="5914660"/>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41</a:t>
            </a:r>
          </a:p>
        </p:txBody>
      </p:sp>
      <p:sp>
        <p:nvSpPr>
          <p:cNvPr id="462" name="Oval 461">
            <a:extLst>
              <a:ext uri="{FF2B5EF4-FFF2-40B4-BE49-F238E27FC236}">
                <a16:creationId xmlns:a16="http://schemas.microsoft.com/office/drawing/2014/main" id="{DDF1CBD0-89E3-4CBD-AA5B-68B52B32E4E1}"/>
              </a:ext>
            </a:extLst>
          </p:cNvPr>
          <p:cNvSpPr/>
          <p:nvPr/>
        </p:nvSpPr>
        <p:spPr>
          <a:xfrm>
            <a:off x="3763547" y="5800001"/>
            <a:ext cx="345688" cy="34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42</a:t>
            </a:r>
          </a:p>
        </p:txBody>
      </p:sp>
      <p:cxnSp>
        <p:nvCxnSpPr>
          <p:cNvPr id="466" name="Straight Arrow Connector 465">
            <a:extLst>
              <a:ext uri="{FF2B5EF4-FFF2-40B4-BE49-F238E27FC236}">
                <a16:creationId xmlns:a16="http://schemas.microsoft.com/office/drawing/2014/main" id="{A5E4F790-555D-435C-86E0-0FFAB77AB624}"/>
              </a:ext>
            </a:extLst>
          </p:cNvPr>
          <p:cNvCxnSpPr>
            <a:cxnSpLocks/>
            <a:stCxn id="98" idx="2"/>
            <a:endCxn id="461" idx="1"/>
          </p:cNvCxnSpPr>
          <p:nvPr/>
        </p:nvCxnSpPr>
        <p:spPr>
          <a:xfrm>
            <a:off x="1811259" y="5366995"/>
            <a:ext cx="1081502" cy="598290"/>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290D942D-3F71-49FD-8DEA-F5FE76204B77}"/>
              </a:ext>
            </a:extLst>
          </p:cNvPr>
          <p:cNvCxnSpPr>
            <a:cxnSpLocks/>
            <a:stCxn id="461" idx="3"/>
            <a:endCxn id="409" idx="0"/>
          </p:cNvCxnSpPr>
          <p:nvPr/>
        </p:nvCxnSpPr>
        <p:spPr>
          <a:xfrm flipH="1">
            <a:off x="2659327" y="6209723"/>
            <a:ext cx="233434" cy="182702"/>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3" name="Straight Arrow Connector 472">
            <a:extLst>
              <a:ext uri="{FF2B5EF4-FFF2-40B4-BE49-F238E27FC236}">
                <a16:creationId xmlns:a16="http://schemas.microsoft.com/office/drawing/2014/main" id="{1BBDA49D-18FC-4186-BD1A-B6A237A676FA}"/>
              </a:ext>
            </a:extLst>
          </p:cNvPr>
          <p:cNvCxnSpPr>
            <a:cxnSpLocks/>
            <a:stCxn id="98" idx="2"/>
            <a:endCxn id="462" idx="2"/>
          </p:cNvCxnSpPr>
          <p:nvPr/>
        </p:nvCxnSpPr>
        <p:spPr>
          <a:xfrm>
            <a:off x="1811259" y="5366995"/>
            <a:ext cx="1952288" cy="605850"/>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6" name="Straight Arrow Connector 475">
            <a:extLst>
              <a:ext uri="{FF2B5EF4-FFF2-40B4-BE49-F238E27FC236}">
                <a16:creationId xmlns:a16="http://schemas.microsoft.com/office/drawing/2014/main" id="{D6F83306-955A-43B5-8988-55503417C4DA}"/>
              </a:ext>
            </a:extLst>
          </p:cNvPr>
          <p:cNvCxnSpPr>
            <a:cxnSpLocks/>
            <a:stCxn id="462" idx="5"/>
            <a:endCxn id="412" idx="0"/>
          </p:cNvCxnSpPr>
          <p:nvPr/>
        </p:nvCxnSpPr>
        <p:spPr>
          <a:xfrm>
            <a:off x="4058610" y="6095064"/>
            <a:ext cx="164358" cy="297361"/>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8" name="Rectangle 497">
            <a:extLst>
              <a:ext uri="{FF2B5EF4-FFF2-40B4-BE49-F238E27FC236}">
                <a16:creationId xmlns:a16="http://schemas.microsoft.com/office/drawing/2014/main" id="{E152CDFE-EF9E-44FE-8C20-7278C2D3AA24}"/>
              </a:ext>
            </a:extLst>
          </p:cNvPr>
          <p:cNvSpPr/>
          <p:nvPr/>
        </p:nvSpPr>
        <p:spPr>
          <a:xfrm>
            <a:off x="174500" y="1473892"/>
            <a:ext cx="345688" cy="1613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499" name="Oval 498">
            <a:extLst>
              <a:ext uri="{FF2B5EF4-FFF2-40B4-BE49-F238E27FC236}">
                <a16:creationId xmlns:a16="http://schemas.microsoft.com/office/drawing/2014/main" id="{E60A0C16-8A62-428E-8E74-CA6440C184D1}"/>
              </a:ext>
            </a:extLst>
          </p:cNvPr>
          <p:cNvSpPr/>
          <p:nvPr/>
        </p:nvSpPr>
        <p:spPr>
          <a:xfrm>
            <a:off x="283119" y="1709161"/>
            <a:ext cx="161342" cy="16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00" name="TextBox 499">
            <a:extLst>
              <a:ext uri="{FF2B5EF4-FFF2-40B4-BE49-F238E27FC236}">
                <a16:creationId xmlns:a16="http://schemas.microsoft.com/office/drawing/2014/main" id="{B15B2CF2-A26D-465A-AEAA-0D8FDB0F0555}"/>
              </a:ext>
            </a:extLst>
          </p:cNvPr>
          <p:cNvSpPr txBox="1"/>
          <p:nvPr/>
        </p:nvSpPr>
        <p:spPr>
          <a:xfrm>
            <a:off x="489856" y="1433219"/>
            <a:ext cx="617477" cy="261610"/>
          </a:xfrm>
          <a:prstGeom prst="rect">
            <a:avLst/>
          </a:prstGeom>
          <a:noFill/>
        </p:spPr>
        <p:txBody>
          <a:bodyPr wrap="none" rtlCol="0">
            <a:spAutoFit/>
          </a:bodyPr>
          <a:lstStyle/>
          <a:p>
            <a:r>
              <a:rPr lang="en-US" sz="1050" b="1" dirty="0"/>
              <a:t>An ITRF</a:t>
            </a:r>
          </a:p>
        </p:txBody>
      </p:sp>
      <p:sp>
        <p:nvSpPr>
          <p:cNvPr id="502" name="Oval 501">
            <a:extLst>
              <a:ext uri="{FF2B5EF4-FFF2-40B4-BE49-F238E27FC236}">
                <a16:creationId xmlns:a16="http://schemas.microsoft.com/office/drawing/2014/main" id="{8EAE3975-E2F3-4D69-BC6A-E0724C23E025}"/>
              </a:ext>
            </a:extLst>
          </p:cNvPr>
          <p:cNvSpPr/>
          <p:nvPr/>
        </p:nvSpPr>
        <p:spPr>
          <a:xfrm>
            <a:off x="283119" y="1999148"/>
            <a:ext cx="161342" cy="16134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03" name="TextBox 502">
            <a:extLst>
              <a:ext uri="{FF2B5EF4-FFF2-40B4-BE49-F238E27FC236}">
                <a16:creationId xmlns:a16="http://schemas.microsoft.com/office/drawing/2014/main" id="{7FD9CDB6-C747-4C91-9A70-6B92E05D5F48}"/>
              </a:ext>
            </a:extLst>
          </p:cNvPr>
          <p:cNvSpPr txBox="1"/>
          <p:nvPr/>
        </p:nvSpPr>
        <p:spPr>
          <a:xfrm>
            <a:off x="480250" y="1659027"/>
            <a:ext cx="2422458" cy="253916"/>
          </a:xfrm>
          <a:prstGeom prst="rect">
            <a:avLst/>
          </a:prstGeom>
          <a:noFill/>
        </p:spPr>
        <p:txBody>
          <a:bodyPr wrap="none" rtlCol="0">
            <a:spAutoFit/>
          </a:bodyPr>
          <a:lstStyle/>
          <a:p>
            <a:r>
              <a:rPr lang="en-US" sz="1050" b="1" dirty="0"/>
              <a:t>A 14 parameter </a:t>
            </a:r>
            <a:r>
              <a:rPr lang="en-US" sz="1050" b="1" dirty="0" err="1"/>
              <a:t>Helmert</a:t>
            </a:r>
            <a:r>
              <a:rPr lang="en-US" sz="1050" b="1" dirty="0"/>
              <a:t> transformation</a:t>
            </a:r>
          </a:p>
        </p:txBody>
      </p:sp>
      <p:sp>
        <p:nvSpPr>
          <p:cNvPr id="504" name="TextBox 503">
            <a:extLst>
              <a:ext uri="{FF2B5EF4-FFF2-40B4-BE49-F238E27FC236}">
                <a16:creationId xmlns:a16="http://schemas.microsoft.com/office/drawing/2014/main" id="{3350E82B-FE6F-4DB3-B1C7-B36001F56F50}"/>
              </a:ext>
            </a:extLst>
          </p:cNvPr>
          <p:cNvSpPr txBox="1"/>
          <p:nvPr/>
        </p:nvSpPr>
        <p:spPr>
          <a:xfrm>
            <a:off x="489856" y="1942136"/>
            <a:ext cx="1346844" cy="253916"/>
          </a:xfrm>
          <a:prstGeom prst="rect">
            <a:avLst/>
          </a:prstGeom>
          <a:noFill/>
        </p:spPr>
        <p:txBody>
          <a:bodyPr wrap="none" rtlCol="0">
            <a:spAutoFit/>
          </a:bodyPr>
          <a:lstStyle/>
          <a:p>
            <a:r>
              <a:rPr lang="en-US" sz="1050" b="1" dirty="0"/>
              <a:t>Null transformations</a:t>
            </a:r>
          </a:p>
        </p:txBody>
      </p:sp>
      <p:sp>
        <p:nvSpPr>
          <p:cNvPr id="506" name="TextBox 505">
            <a:extLst>
              <a:ext uri="{FF2B5EF4-FFF2-40B4-BE49-F238E27FC236}">
                <a16:creationId xmlns:a16="http://schemas.microsoft.com/office/drawing/2014/main" id="{43FBBD32-2306-4C0B-84BE-1B5ED59D4810}"/>
              </a:ext>
            </a:extLst>
          </p:cNvPr>
          <p:cNvSpPr txBox="1"/>
          <p:nvPr/>
        </p:nvSpPr>
        <p:spPr>
          <a:xfrm>
            <a:off x="489856" y="2222831"/>
            <a:ext cx="2117887" cy="253916"/>
          </a:xfrm>
          <a:prstGeom prst="rect">
            <a:avLst/>
          </a:prstGeom>
          <a:noFill/>
        </p:spPr>
        <p:txBody>
          <a:bodyPr wrap="none" rtlCol="0">
            <a:spAutoFit/>
          </a:bodyPr>
          <a:lstStyle/>
          <a:p>
            <a:r>
              <a:rPr lang="en-US" sz="1050" b="1" dirty="0"/>
              <a:t>Two versions exist.  See next slide.</a:t>
            </a:r>
          </a:p>
        </p:txBody>
      </p:sp>
      <p:sp>
        <p:nvSpPr>
          <p:cNvPr id="507" name="Oval 506">
            <a:extLst>
              <a:ext uri="{FF2B5EF4-FFF2-40B4-BE49-F238E27FC236}">
                <a16:creationId xmlns:a16="http://schemas.microsoft.com/office/drawing/2014/main" id="{D10CF434-B8C1-46DA-96C5-47B98915E604}"/>
              </a:ext>
            </a:extLst>
          </p:cNvPr>
          <p:cNvSpPr/>
          <p:nvPr/>
        </p:nvSpPr>
        <p:spPr>
          <a:xfrm>
            <a:off x="272792" y="2254568"/>
            <a:ext cx="181995" cy="181995"/>
          </a:xfrm>
          <a:prstGeom prst="ellipse">
            <a:avLst/>
          </a:prstGeom>
          <a:solidFill>
            <a:srgbClr val="FFFF00"/>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17</a:t>
            </a:r>
          </a:p>
        </p:txBody>
      </p:sp>
      <p:cxnSp>
        <p:nvCxnSpPr>
          <p:cNvPr id="508" name="Straight Arrow Connector 507">
            <a:extLst>
              <a:ext uri="{FF2B5EF4-FFF2-40B4-BE49-F238E27FC236}">
                <a16:creationId xmlns:a16="http://schemas.microsoft.com/office/drawing/2014/main" id="{FD66A66F-2772-4632-BFF8-CC784EACA6F7}"/>
              </a:ext>
            </a:extLst>
          </p:cNvPr>
          <p:cNvCxnSpPr>
            <a:cxnSpLocks/>
          </p:cNvCxnSpPr>
          <p:nvPr/>
        </p:nvCxnSpPr>
        <p:spPr>
          <a:xfrm flipH="1" flipV="1">
            <a:off x="170737" y="2629458"/>
            <a:ext cx="301042" cy="102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510" name="TextBox 509">
            <a:extLst>
              <a:ext uri="{FF2B5EF4-FFF2-40B4-BE49-F238E27FC236}">
                <a16:creationId xmlns:a16="http://schemas.microsoft.com/office/drawing/2014/main" id="{E812DE73-6F01-4581-89CA-9F545F77411A}"/>
              </a:ext>
            </a:extLst>
          </p:cNvPr>
          <p:cNvSpPr txBox="1"/>
          <p:nvPr/>
        </p:nvSpPr>
        <p:spPr>
          <a:xfrm>
            <a:off x="471779" y="2503526"/>
            <a:ext cx="3103735" cy="253916"/>
          </a:xfrm>
          <a:prstGeom prst="rect">
            <a:avLst/>
          </a:prstGeom>
          <a:noFill/>
        </p:spPr>
        <p:txBody>
          <a:bodyPr wrap="none" rtlCol="0">
            <a:spAutoFit/>
          </a:bodyPr>
          <a:lstStyle/>
          <a:p>
            <a:r>
              <a:rPr lang="en-US" sz="1050" b="1" dirty="0"/>
              <a:t>Defined/Additive direction of stored transformation</a:t>
            </a:r>
          </a:p>
        </p:txBody>
      </p:sp>
      <p:sp>
        <p:nvSpPr>
          <p:cNvPr id="511" name="Rectangle 510">
            <a:extLst>
              <a:ext uri="{FF2B5EF4-FFF2-40B4-BE49-F238E27FC236}">
                <a16:creationId xmlns:a16="http://schemas.microsoft.com/office/drawing/2014/main" id="{1F5B8B86-308A-4E47-A637-F40E0477146D}"/>
              </a:ext>
            </a:extLst>
          </p:cNvPr>
          <p:cNvSpPr/>
          <p:nvPr/>
        </p:nvSpPr>
        <p:spPr>
          <a:xfrm>
            <a:off x="94588" y="1380420"/>
            <a:ext cx="3480290" cy="17309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645422B-ECEC-4626-BADE-487E59F3BA64}"/>
              </a:ext>
            </a:extLst>
          </p:cNvPr>
          <p:cNvSpPr/>
          <p:nvPr/>
        </p:nvSpPr>
        <p:spPr>
          <a:xfrm>
            <a:off x="190626" y="2796623"/>
            <a:ext cx="713573" cy="189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tx1"/>
                </a:solidFill>
              </a:rPr>
              <a:t>WGS72 </a:t>
            </a:r>
            <a:r>
              <a:rPr lang="en-US" sz="900" dirty="0">
                <a:solidFill>
                  <a:schemeClr val="tx1"/>
                </a:solidFill>
              </a:rPr>
              <a:t>(130)</a:t>
            </a:r>
            <a:endParaRPr lang="en-US" sz="1100" dirty="0">
              <a:solidFill>
                <a:schemeClr val="tx1"/>
              </a:solidFill>
            </a:endParaRPr>
          </a:p>
        </p:txBody>
      </p:sp>
      <p:sp>
        <p:nvSpPr>
          <p:cNvPr id="202" name="TextBox 201">
            <a:extLst>
              <a:ext uri="{FF2B5EF4-FFF2-40B4-BE49-F238E27FC236}">
                <a16:creationId xmlns:a16="http://schemas.microsoft.com/office/drawing/2014/main" id="{2EF1495C-2982-42BA-8B4D-07836EFD39CB}"/>
              </a:ext>
            </a:extLst>
          </p:cNvPr>
          <p:cNvSpPr txBox="1"/>
          <p:nvPr/>
        </p:nvSpPr>
        <p:spPr>
          <a:xfrm>
            <a:off x="983660" y="2775411"/>
            <a:ext cx="1803699" cy="253916"/>
          </a:xfrm>
          <a:prstGeom prst="rect">
            <a:avLst/>
          </a:prstGeom>
          <a:noFill/>
        </p:spPr>
        <p:txBody>
          <a:bodyPr wrap="none" rtlCol="0">
            <a:spAutoFit/>
          </a:bodyPr>
          <a:lstStyle/>
          <a:p>
            <a:r>
              <a:rPr lang="en-US" sz="1050" b="1" dirty="0"/>
              <a:t>Frame Code (Frame Number)</a:t>
            </a:r>
          </a:p>
        </p:txBody>
      </p:sp>
      <p:cxnSp>
        <p:nvCxnSpPr>
          <p:cNvPr id="464" name="Straight Arrow Connector 463">
            <a:extLst>
              <a:ext uri="{FF2B5EF4-FFF2-40B4-BE49-F238E27FC236}">
                <a16:creationId xmlns:a16="http://schemas.microsoft.com/office/drawing/2014/main" id="{8F28BFE1-F9C1-4911-85C2-B48680D83039}"/>
              </a:ext>
            </a:extLst>
          </p:cNvPr>
          <p:cNvCxnSpPr>
            <a:cxnSpLocks/>
            <a:stCxn id="78" idx="2"/>
            <a:endCxn id="88" idx="3"/>
          </p:cNvCxnSpPr>
          <p:nvPr/>
        </p:nvCxnSpPr>
        <p:spPr>
          <a:xfrm flipH="1" flipV="1">
            <a:off x="6570305" y="5191090"/>
            <a:ext cx="170164" cy="14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F0D1F8C8-DB64-498E-A267-F0B48F27A046}"/>
              </a:ext>
            </a:extLst>
          </p:cNvPr>
          <p:cNvSpPr/>
          <p:nvPr/>
        </p:nvSpPr>
        <p:spPr>
          <a:xfrm>
            <a:off x="1544720" y="3391686"/>
            <a:ext cx="1054512" cy="323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IGB20 </a:t>
            </a:r>
            <a:r>
              <a:rPr lang="en-US" sz="1200" dirty="0">
                <a:solidFill>
                  <a:schemeClr val="tx1"/>
                </a:solidFill>
              </a:rPr>
              <a:t>(480)</a:t>
            </a:r>
            <a:endParaRPr lang="en-US" dirty="0">
              <a:solidFill>
                <a:schemeClr val="tx1"/>
              </a:solidFill>
            </a:endParaRPr>
          </a:p>
        </p:txBody>
      </p:sp>
      <p:sp>
        <p:nvSpPr>
          <p:cNvPr id="692" name="Oval 691">
            <a:extLst>
              <a:ext uri="{FF2B5EF4-FFF2-40B4-BE49-F238E27FC236}">
                <a16:creationId xmlns:a16="http://schemas.microsoft.com/office/drawing/2014/main" id="{F7CC35C0-98A3-49D5-9EBD-03637D5C36E9}"/>
              </a:ext>
            </a:extLst>
          </p:cNvPr>
          <p:cNvSpPr/>
          <p:nvPr/>
        </p:nvSpPr>
        <p:spPr>
          <a:xfrm>
            <a:off x="1815018" y="4089165"/>
            <a:ext cx="345688" cy="345688"/>
          </a:xfrm>
          <a:prstGeom prst="ellipse">
            <a:avLst/>
          </a:prstGeom>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38</a:t>
            </a:r>
          </a:p>
        </p:txBody>
      </p:sp>
      <p:cxnSp>
        <p:nvCxnSpPr>
          <p:cNvPr id="693" name="Straight Arrow Connector 692">
            <a:extLst>
              <a:ext uri="{FF2B5EF4-FFF2-40B4-BE49-F238E27FC236}">
                <a16:creationId xmlns:a16="http://schemas.microsoft.com/office/drawing/2014/main" id="{8998815C-6D76-4D65-8D4E-5E0442B67DE6}"/>
              </a:ext>
            </a:extLst>
          </p:cNvPr>
          <p:cNvCxnSpPr>
            <a:cxnSpLocks/>
            <a:stCxn id="691" idx="2"/>
            <a:endCxn id="692" idx="0"/>
          </p:cNvCxnSpPr>
          <p:nvPr/>
        </p:nvCxnSpPr>
        <p:spPr>
          <a:xfrm flipH="1">
            <a:off x="1987862" y="3715071"/>
            <a:ext cx="84114" cy="37409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13919947-BBD5-40D2-9A6A-45F13D761BE0}"/>
              </a:ext>
            </a:extLst>
          </p:cNvPr>
          <p:cNvCxnSpPr>
            <a:cxnSpLocks/>
            <a:stCxn id="692" idx="4"/>
            <a:endCxn id="98" idx="0"/>
          </p:cNvCxnSpPr>
          <p:nvPr/>
        </p:nvCxnSpPr>
        <p:spPr>
          <a:xfrm flipH="1">
            <a:off x="1811259" y="4434853"/>
            <a:ext cx="176603" cy="608757"/>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F397701-E0BD-4E90-9A5B-7BB44F263723}"/>
              </a:ext>
            </a:extLst>
          </p:cNvPr>
          <p:cNvSpPr>
            <a:spLocks noGrp="1"/>
          </p:cNvSpPr>
          <p:nvPr>
            <p:ph type="dt" sz="half" idx="10"/>
          </p:nvPr>
        </p:nvSpPr>
        <p:spPr/>
        <p:txBody>
          <a:bodyPr/>
          <a:lstStyle/>
          <a:p>
            <a:pPr>
              <a:defRPr/>
            </a:pPr>
            <a:r>
              <a:rPr lang="en-US"/>
              <a:t>March 24, 2024</a:t>
            </a:r>
          </a:p>
        </p:txBody>
      </p:sp>
      <p:sp>
        <p:nvSpPr>
          <p:cNvPr id="3" name="Footer Placeholder 2">
            <a:extLst>
              <a:ext uri="{FF2B5EF4-FFF2-40B4-BE49-F238E27FC236}">
                <a16:creationId xmlns:a16="http://schemas.microsoft.com/office/drawing/2014/main" id="{DF0149DA-5654-4AFB-A983-161C7C53CD86}"/>
              </a:ext>
            </a:extLst>
          </p:cNvPr>
          <p:cNvSpPr>
            <a:spLocks noGrp="1"/>
          </p:cNvSpPr>
          <p:nvPr>
            <p:ph type="ftr" sz="quarter" idx="11"/>
          </p:nvPr>
        </p:nvSpPr>
        <p:spPr/>
        <p:txBody>
          <a:bodyPr/>
          <a:lstStyle/>
          <a:p>
            <a:pPr>
              <a:defRPr/>
            </a:pPr>
            <a:r>
              <a:rPr lang="en-US"/>
              <a:t>Western Regional Survey Conference</a:t>
            </a:r>
          </a:p>
        </p:txBody>
      </p:sp>
      <p:sp>
        <p:nvSpPr>
          <p:cNvPr id="4" name="Slide Number Placeholder 3">
            <a:extLst>
              <a:ext uri="{FF2B5EF4-FFF2-40B4-BE49-F238E27FC236}">
                <a16:creationId xmlns:a16="http://schemas.microsoft.com/office/drawing/2014/main" id="{A7E3B240-C9E4-48CE-A589-22EAEEA9BD82}"/>
              </a:ext>
            </a:extLst>
          </p:cNvPr>
          <p:cNvSpPr>
            <a:spLocks noGrp="1"/>
          </p:cNvSpPr>
          <p:nvPr>
            <p:ph type="sldNum" sz="quarter" idx="12"/>
          </p:nvPr>
        </p:nvSpPr>
        <p:spPr/>
        <p:txBody>
          <a:bodyPr/>
          <a:lstStyle/>
          <a:p>
            <a:pPr>
              <a:defRPr/>
            </a:pPr>
            <a:fld id="{EB6791C4-DF4E-4C17-A41C-B2BEB15390BD}" type="slidenum">
              <a:rPr lang="en-US" smtClean="0"/>
              <a:pPr>
                <a:defRPr/>
              </a:pPr>
              <a:t>164</a:t>
            </a:fld>
            <a:endParaRPr lang="en-US"/>
          </a:p>
        </p:txBody>
      </p:sp>
    </p:spTree>
    <p:extLst>
      <p:ext uri="{BB962C8B-B14F-4D97-AF65-F5344CB8AC3E}">
        <p14:creationId xmlns:p14="http://schemas.microsoft.com/office/powerpoint/2010/main" val="39811441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773046" y="5135326"/>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40" name="Oval 39"/>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05788" y="5149167"/>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8" name="Oval 7"/>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684188" y="5177556"/>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51" name="Oval 50"/>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38EC791-03F2-459C-8C29-6FAD1D1D030F}"/>
              </a:ext>
            </a:extLst>
          </p:cNvPr>
          <p:cNvGrpSpPr/>
          <p:nvPr/>
        </p:nvGrpSpPr>
        <p:grpSpPr>
          <a:xfrm rot="1551437">
            <a:off x="1598565" y="3388683"/>
            <a:ext cx="1613172" cy="1412747"/>
            <a:chOff x="654643" y="4542462"/>
            <a:chExt cx="1613172" cy="1412747"/>
          </a:xfrm>
        </p:grpSpPr>
        <p:sp>
          <p:nvSpPr>
            <p:cNvPr id="59" name="Oval 58"/>
            <p:cNvSpPr/>
            <p:nvPr/>
          </p:nvSpPr>
          <p:spPr>
            <a:xfrm rot="3669868">
              <a:off x="654643" y="4825293"/>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60" name="Oval 59"/>
            <p:cNvSpPr/>
            <p:nvPr/>
          </p:nvSpPr>
          <p:spPr>
            <a:xfrm rot="3669868">
              <a:off x="990808" y="5435878"/>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61" name="Oval 60"/>
            <p:cNvSpPr/>
            <p:nvPr/>
          </p:nvSpPr>
          <p:spPr>
            <a:xfrm rot="3669868">
              <a:off x="1654970" y="5498009"/>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62" name="Oval 61"/>
            <p:cNvSpPr/>
            <p:nvPr/>
          </p:nvSpPr>
          <p:spPr>
            <a:xfrm rot="3669868">
              <a:off x="1810615" y="4542462"/>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endParaRPr lang="en-US" sz="900" b="1" dirty="0">
                <a:solidFill>
                  <a:schemeClr val="tx1"/>
                </a:solidFill>
              </a:endParaRPr>
            </a:p>
          </p:txBody>
        </p:sp>
        <p:cxnSp>
          <p:nvCxnSpPr>
            <p:cNvPr id="63" name="Straight Connector 62"/>
            <p:cNvCxnSpPr>
              <a:stCxn id="62" idx="4"/>
              <a:endCxn id="59" idx="0"/>
            </p:cNvCxnSpPr>
            <p:nvPr/>
          </p:nvCxnSpPr>
          <p:spPr>
            <a:xfrm rot="3669868" flipH="1">
              <a:off x="1328732" y="4579780"/>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rot="3669868">
              <a:off x="1742038" y="5111878"/>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rot="3669868">
              <a:off x="1439269" y="4885073"/>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rot="3669868">
              <a:off x="959102" y="5373026"/>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8832584" y="2382879"/>
            <a:ext cx="1924135" cy="1614641"/>
            <a:chOff x="1352465" y="1688796"/>
            <a:chExt cx="1924135" cy="1614641"/>
          </a:xfrm>
        </p:grpSpPr>
        <p:sp>
          <p:nvSpPr>
            <p:cNvPr id="69" name="Oval 68"/>
            <p:cNvSpPr/>
            <p:nvPr/>
          </p:nvSpPr>
          <p:spPr>
            <a:xfrm>
              <a:off x="1352465" y="2351386"/>
              <a:ext cx="467170" cy="46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73" name="Oval 72"/>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04F2A53-E9B0-42A1-89C5-24F9316F9B9E}"/>
              </a:ext>
            </a:extLst>
          </p:cNvPr>
          <p:cNvGrpSpPr/>
          <p:nvPr/>
        </p:nvGrpSpPr>
        <p:grpSpPr>
          <a:xfrm>
            <a:off x="1879299" y="1923505"/>
            <a:ext cx="1650923" cy="1369294"/>
            <a:chOff x="313582" y="2698850"/>
            <a:chExt cx="1650923" cy="1369294"/>
          </a:xfrm>
        </p:grpSpPr>
        <p:sp>
          <p:nvSpPr>
            <p:cNvPr id="81" name="Oval 80"/>
            <p:cNvSpPr/>
            <p:nvPr/>
          </p:nvSpPr>
          <p:spPr>
            <a:xfrm rot="4598599">
              <a:off x="313582" y="2698850"/>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82" name="Oval 81"/>
            <p:cNvSpPr/>
            <p:nvPr/>
          </p:nvSpPr>
          <p:spPr>
            <a:xfrm rot="4598599">
              <a:off x="474599" y="3377005"/>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83" name="Oval 82"/>
            <p:cNvSpPr/>
            <p:nvPr/>
          </p:nvSpPr>
          <p:spPr>
            <a:xfrm rot="4598599">
              <a:off x="1102286" y="3610944"/>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84" name="Oval 83"/>
            <p:cNvSpPr/>
            <p:nvPr/>
          </p:nvSpPr>
          <p:spPr>
            <a:xfrm rot="4598599">
              <a:off x="1507305" y="2731594"/>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endParaRPr lang="en-US" sz="900" b="1" dirty="0">
                <a:solidFill>
                  <a:schemeClr val="tx1"/>
                </a:solidFill>
              </a:endParaRPr>
            </a:p>
          </p:txBody>
        </p:sp>
        <p:cxnSp>
          <p:nvCxnSpPr>
            <p:cNvPr id="85" name="Straight Connector 84"/>
            <p:cNvCxnSpPr>
              <a:cxnSpLocks/>
              <a:stCxn id="84" idx="4"/>
              <a:endCxn id="81" idx="0"/>
            </p:cNvCxnSpPr>
            <p:nvPr/>
          </p:nvCxnSpPr>
          <p:spPr>
            <a:xfrm rot="4598599" flipH="1">
              <a:off x="1007217" y="2612864"/>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a:stCxn id="84" idx="5"/>
              <a:endCxn id="83" idx="1"/>
            </p:cNvCxnSpPr>
            <p:nvPr/>
          </p:nvCxnSpPr>
          <p:spPr>
            <a:xfrm rot="4598599">
              <a:off x="1314040" y="3262912"/>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a:stCxn id="84" idx="4"/>
              <a:endCxn id="82" idx="0"/>
            </p:cNvCxnSpPr>
            <p:nvPr/>
          </p:nvCxnSpPr>
          <p:spPr>
            <a:xfrm rot="4598599">
              <a:off x="1030181" y="2951941"/>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a:stCxn id="81" idx="6"/>
              <a:endCxn id="82" idx="2"/>
            </p:cNvCxnSpPr>
            <p:nvPr/>
          </p:nvCxnSpPr>
          <p:spPr>
            <a:xfrm rot="4598599">
              <a:off x="530467" y="3280368"/>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270CAE6-3347-4213-8A78-5FE84538D495}"/>
              </a:ext>
            </a:extLst>
          </p:cNvPr>
          <p:cNvGrpSpPr/>
          <p:nvPr/>
        </p:nvGrpSpPr>
        <p:grpSpPr>
          <a:xfrm>
            <a:off x="1879154" y="636754"/>
            <a:ext cx="1679642" cy="580491"/>
            <a:chOff x="391789" y="949817"/>
            <a:chExt cx="1679642" cy="580491"/>
          </a:xfrm>
        </p:grpSpPr>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95" name="Oval 94"/>
            <p:cNvSpPr/>
            <p:nvPr/>
          </p:nvSpPr>
          <p:spPr>
            <a:xfrm rot="6262407">
              <a:off x="1614231" y="949817"/>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endParaRPr lang="en-US" sz="900" b="1" dirty="0">
                <a:solidFill>
                  <a:schemeClr val="tx1"/>
                </a:solidFill>
              </a:endParaRPr>
            </a:p>
          </p:txBody>
        </p: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4373763" y="50399"/>
            <a:ext cx="3317768" cy="646331"/>
          </a:xfrm>
          <a:prstGeom prst="rect">
            <a:avLst/>
          </a:prstGeom>
          <a:noFill/>
        </p:spPr>
        <p:txBody>
          <a:bodyPr wrap="none" rtlCol="0">
            <a:spAutoFit/>
          </a:bodyPr>
          <a:lstStyle/>
          <a:p>
            <a:pPr algn="ctr"/>
            <a:r>
              <a:rPr lang="en-US" b="1" dirty="0"/>
              <a:t>Region:  CONUS</a:t>
            </a:r>
          </a:p>
          <a:p>
            <a:r>
              <a:rPr lang="en-US" dirty="0"/>
              <a:t>NADCON 5 connections in GREEN</a:t>
            </a:r>
          </a:p>
        </p:txBody>
      </p:sp>
      <p:grpSp>
        <p:nvGrpSpPr>
          <p:cNvPr id="102" name="Group 101"/>
          <p:cNvGrpSpPr/>
          <p:nvPr/>
        </p:nvGrpSpPr>
        <p:grpSpPr>
          <a:xfrm rot="18785185">
            <a:off x="8641162" y="4401763"/>
            <a:ext cx="1924135" cy="1614641"/>
            <a:chOff x="1352465" y="1688796"/>
            <a:chExt cx="1924135" cy="1614641"/>
          </a:xfrm>
        </p:grpSpPr>
        <p:sp>
          <p:nvSpPr>
            <p:cNvPr id="103" name="Oval 102"/>
            <p:cNvSpPr/>
            <p:nvPr/>
          </p:nvSpPr>
          <p:spPr>
            <a:xfrm>
              <a:off x="1352465" y="2351386"/>
              <a:ext cx="467170" cy="46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107" name="Oval 106"/>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3546035" y="557122"/>
            <a:ext cx="585417" cy="523220"/>
          </a:xfrm>
          <a:prstGeom prst="rect">
            <a:avLst/>
          </a:prstGeom>
          <a:noFill/>
        </p:spPr>
        <p:txBody>
          <a:bodyPr wrap="none" rtlCol="0">
            <a:spAutoFit/>
          </a:bodyPr>
          <a:lstStyle/>
          <a:p>
            <a:r>
              <a:rPr lang="en-US" sz="1400" b="1" dirty="0">
                <a:solidFill>
                  <a:srgbClr val="FFC000"/>
                </a:solidFill>
              </a:rPr>
              <a:t>USSD</a:t>
            </a:r>
          </a:p>
          <a:p>
            <a:r>
              <a:rPr lang="en-US" sz="1400" b="1" dirty="0">
                <a:solidFill>
                  <a:srgbClr val="FFC000"/>
                </a:solidFill>
              </a:rPr>
              <a:t>(195)</a:t>
            </a:r>
            <a:endParaRPr lang="en-US" b="1" dirty="0">
              <a:solidFill>
                <a:srgbClr val="FFC000"/>
              </a:solidFill>
            </a:endParaRPr>
          </a:p>
        </p:txBody>
      </p:sp>
      <p:sp>
        <p:nvSpPr>
          <p:cNvPr id="114" name="TextBox 113"/>
          <p:cNvSpPr txBox="1"/>
          <p:nvPr/>
        </p:nvSpPr>
        <p:spPr>
          <a:xfrm>
            <a:off x="3544512" y="1954569"/>
            <a:ext cx="708848" cy="523220"/>
          </a:xfrm>
          <a:prstGeom prst="rect">
            <a:avLst/>
          </a:prstGeom>
          <a:noFill/>
        </p:spPr>
        <p:txBody>
          <a:bodyPr wrap="none" rtlCol="0">
            <a:spAutoFit/>
          </a:bodyPr>
          <a:lstStyle/>
          <a:p>
            <a:r>
              <a:rPr lang="en-US" sz="1400" b="1" dirty="0">
                <a:solidFill>
                  <a:srgbClr val="FFC000"/>
                </a:solidFill>
              </a:rPr>
              <a:t>NAD27</a:t>
            </a:r>
          </a:p>
          <a:p>
            <a:r>
              <a:rPr lang="en-US" sz="1400" b="1" dirty="0">
                <a:solidFill>
                  <a:srgbClr val="FFC000"/>
                </a:solidFill>
              </a:rPr>
              <a:t>(205)</a:t>
            </a:r>
            <a:endParaRPr lang="en-US" b="1" dirty="0">
              <a:solidFill>
                <a:srgbClr val="FFC000"/>
              </a:solidFill>
            </a:endParaRPr>
          </a:p>
        </p:txBody>
      </p:sp>
      <p:sp>
        <p:nvSpPr>
          <p:cNvPr id="115" name="TextBox 114"/>
          <p:cNvSpPr txBox="1"/>
          <p:nvPr/>
        </p:nvSpPr>
        <p:spPr>
          <a:xfrm>
            <a:off x="3342494" y="3688602"/>
            <a:ext cx="1164101" cy="523220"/>
          </a:xfrm>
          <a:prstGeom prst="rect">
            <a:avLst/>
          </a:prstGeom>
          <a:noFill/>
        </p:spPr>
        <p:txBody>
          <a:bodyPr wrap="none" rtlCol="0">
            <a:spAutoFit/>
          </a:bodyPr>
          <a:lstStyle/>
          <a:p>
            <a:r>
              <a:rPr lang="en-US" sz="1400" b="1" dirty="0">
                <a:solidFill>
                  <a:srgbClr val="FFC000"/>
                </a:solidFill>
              </a:rPr>
              <a:t>NAD83_1986</a:t>
            </a:r>
          </a:p>
          <a:p>
            <a:r>
              <a:rPr lang="en-US" sz="1400" b="1" dirty="0">
                <a:solidFill>
                  <a:srgbClr val="FFC000"/>
                </a:solidFill>
              </a:rPr>
              <a:t>(215)</a:t>
            </a:r>
            <a:endParaRPr lang="en-US" b="1" dirty="0">
              <a:solidFill>
                <a:srgbClr val="FFC000"/>
              </a:solidFill>
            </a:endParaRPr>
          </a:p>
        </p:txBody>
      </p:sp>
      <p:sp>
        <p:nvSpPr>
          <p:cNvPr id="116" name="TextBox 115"/>
          <p:cNvSpPr txBox="1"/>
          <p:nvPr/>
        </p:nvSpPr>
        <p:spPr>
          <a:xfrm>
            <a:off x="8047034" y="4234732"/>
            <a:ext cx="1164101" cy="523220"/>
          </a:xfrm>
          <a:prstGeom prst="rect">
            <a:avLst/>
          </a:prstGeom>
          <a:noFill/>
        </p:spPr>
        <p:txBody>
          <a:bodyPr wrap="none" rtlCol="0">
            <a:spAutoFit/>
          </a:bodyPr>
          <a:lstStyle/>
          <a:p>
            <a:r>
              <a:rPr lang="en-US" sz="1400" b="1" dirty="0">
                <a:solidFill>
                  <a:srgbClr val="7030A0"/>
                </a:solidFill>
              </a:rPr>
              <a:t>NAD83_2011</a:t>
            </a:r>
          </a:p>
          <a:p>
            <a:r>
              <a:rPr lang="en-US" sz="1400" b="1" dirty="0">
                <a:solidFill>
                  <a:srgbClr val="7030A0"/>
                </a:solidFill>
              </a:rPr>
              <a:t>(255)</a:t>
            </a:r>
            <a:endParaRPr lang="en-US" b="1" dirty="0">
              <a:solidFill>
                <a:srgbClr val="7030A0"/>
              </a:solidFill>
            </a:endParaRPr>
          </a:p>
        </p:txBody>
      </p:sp>
      <p:sp>
        <p:nvSpPr>
          <p:cNvPr id="117" name="TextBox 116"/>
          <p:cNvSpPr txBox="1"/>
          <p:nvPr/>
        </p:nvSpPr>
        <p:spPr>
          <a:xfrm>
            <a:off x="6647671" y="4637095"/>
            <a:ext cx="1551900" cy="523220"/>
          </a:xfrm>
          <a:prstGeom prst="rect">
            <a:avLst/>
          </a:prstGeom>
          <a:noFill/>
        </p:spPr>
        <p:txBody>
          <a:bodyPr wrap="none" rtlCol="0">
            <a:spAutoFit/>
          </a:bodyPr>
          <a:lstStyle/>
          <a:p>
            <a:r>
              <a:rPr lang="en-US" sz="1400" b="1" dirty="0">
                <a:solidFill>
                  <a:srgbClr val="7030A0"/>
                </a:solidFill>
              </a:rPr>
              <a:t>NAD83_NSRS2007</a:t>
            </a:r>
          </a:p>
          <a:p>
            <a:r>
              <a:rPr lang="en-US" sz="1400" b="1" dirty="0">
                <a:solidFill>
                  <a:srgbClr val="7030A0"/>
                </a:solidFill>
              </a:rPr>
              <a:t>(245)</a:t>
            </a:r>
            <a:endParaRPr lang="en-US" b="1" dirty="0">
              <a:solidFill>
                <a:srgbClr val="7030A0"/>
              </a:solidFill>
            </a:endParaRPr>
          </a:p>
        </p:txBody>
      </p:sp>
      <p:sp>
        <p:nvSpPr>
          <p:cNvPr id="118" name="TextBox 117"/>
          <p:cNvSpPr txBox="1"/>
          <p:nvPr/>
        </p:nvSpPr>
        <p:spPr>
          <a:xfrm>
            <a:off x="5127328" y="4650555"/>
            <a:ext cx="1099981" cy="523220"/>
          </a:xfrm>
          <a:prstGeom prst="rect">
            <a:avLst/>
          </a:prstGeom>
          <a:noFill/>
        </p:spPr>
        <p:txBody>
          <a:bodyPr wrap="none" rtlCol="0">
            <a:spAutoFit/>
          </a:bodyPr>
          <a:lstStyle/>
          <a:p>
            <a:r>
              <a:rPr lang="en-US" sz="1400" b="1" dirty="0">
                <a:solidFill>
                  <a:srgbClr val="7030A0"/>
                </a:solidFill>
              </a:rPr>
              <a:t>NAD83_FBN</a:t>
            </a:r>
          </a:p>
          <a:p>
            <a:r>
              <a:rPr lang="en-US" sz="1400" b="1" dirty="0">
                <a:solidFill>
                  <a:srgbClr val="7030A0"/>
                </a:solidFill>
              </a:rPr>
              <a:t>(235) </a:t>
            </a:r>
            <a:endParaRPr lang="en-US" b="1" dirty="0">
              <a:solidFill>
                <a:srgbClr val="7030A0"/>
              </a:solidFill>
            </a:endParaRPr>
          </a:p>
        </p:txBody>
      </p:sp>
      <p:sp>
        <p:nvSpPr>
          <p:cNvPr id="119" name="TextBox 118"/>
          <p:cNvSpPr txBox="1"/>
          <p:nvPr/>
        </p:nvSpPr>
        <p:spPr>
          <a:xfrm>
            <a:off x="3370309" y="4805473"/>
            <a:ext cx="1241045" cy="523220"/>
          </a:xfrm>
          <a:prstGeom prst="rect">
            <a:avLst/>
          </a:prstGeom>
          <a:noFill/>
        </p:spPr>
        <p:txBody>
          <a:bodyPr wrap="none" rtlCol="0">
            <a:spAutoFit/>
          </a:bodyPr>
          <a:lstStyle/>
          <a:p>
            <a:r>
              <a:rPr lang="en-US" sz="1400" b="1" dirty="0">
                <a:solidFill>
                  <a:srgbClr val="7030A0"/>
                </a:solidFill>
              </a:rPr>
              <a:t>NAD83_HARN</a:t>
            </a:r>
          </a:p>
          <a:p>
            <a:r>
              <a:rPr lang="en-US" sz="1400" b="1" dirty="0">
                <a:solidFill>
                  <a:srgbClr val="7030A0"/>
                </a:solidFill>
              </a:rPr>
              <a:t>(225)</a:t>
            </a:r>
            <a:endParaRPr lang="en-US" b="1" dirty="0">
              <a:solidFill>
                <a:srgbClr val="7030A0"/>
              </a:solidFill>
            </a:endParaRPr>
          </a:p>
        </p:txBody>
      </p:sp>
      <p:sp>
        <p:nvSpPr>
          <p:cNvPr id="120" name="TextBox 119"/>
          <p:cNvSpPr txBox="1"/>
          <p:nvPr/>
        </p:nvSpPr>
        <p:spPr>
          <a:xfrm>
            <a:off x="7569822" y="2948796"/>
            <a:ext cx="1489895" cy="523220"/>
          </a:xfrm>
          <a:prstGeom prst="rect">
            <a:avLst/>
          </a:prstGeom>
          <a:noFill/>
        </p:spPr>
        <p:txBody>
          <a:bodyPr wrap="none" rtlCol="0">
            <a:spAutoFit/>
          </a:bodyPr>
          <a:lstStyle/>
          <a:p>
            <a:r>
              <a:rPr lang="en-US" sz="1400" b="1" dirty="0">
                <a:solidFill>
                  <a:srgbClr val="7030A0"/>
                </a:solidFill>
              </a:rPr>
              <a:t>NATRF2022_2020</a:t>
            </a:r>
          </a:p>
          <a:p>
            <a:r>
              <a:rPr lang="en-US" sz="1400" b="1" dirty="0">
                <a:solidFill>
                  <a:srgbClr val="7030A0"/>
                </a:solidFill>
              </a:rPr>
              <a:t>(801)</a:t>
            </a:r>
            <a:endParaRPr lang="en-US" b="1" dirty="0">
              <a:solidFill>
                <a:srgbClr val="7030A0"/>
              </a:solidFill>
            </a:endParaRPr>
          </a:p>
        </p:txBody>
      </p:sp>
      <p:cxnSp>
        <p:nvCxnSpPr>
          <p:cNvPr id="122" name="Straight Connector 121"/>
          <p:cNvCxnSpPr>
            <a:cxnSpLocks/>
            <a:stCxn id="95" idx="6"/>
            <a:endCxn id="84" idx="2"/>
          </p:cNvCxnSpPr>
          <p:nvPr/>
        </p:nvCxnSpPr>
        <p:spPr>
          <a:xfrm flipH="1">
            <a:off x="3248812" y="1086798"/>
            <a:ext cx="24636" cy="875635"/>
          </a:xfrm>
          <a:prstGeom prst="line">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a:stCxn id="62" idx="1"/>
            <a:endCxn id="84" idx="6"/>
          </p:cNvCxnSpPr>
          <p:nvPr/>
        </p:nvCxnSpPr>
        <p:spPr>
          <a:xfrm flipV="1">
            <a:off x="3286672" y="2407266"/>
            <a:ext cx="67759" cy="1340102"/>
          </a:xfrm>
          <a:prstGeom prst="line">
            <a:avLst/>
          </a:prstGeom>
          <a:ln w="381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a:stCxn id="8" idx="0"/>
            <a:endCxn id="62" idx="6"/>
          </p:cNvCxnSpPr>
          <p:nvPr/>
        </p:nvCxnSpPr>
        <p:spPr>
          <a:xfrm flipH="1" flipV="1">
            <a:off x="3145520" y="4145484"/>
            <a:ext cx="93802" cy="1003682"/>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flipV="1">
            <a:off x="3467922" y="5377767"/>
            <a:ext cx="1921200" cy="28389"/>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846322" y="5363925"/>
            <a:ext cx="1631658" cy="42230"/>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cxnSpLocks/>
            <a:stCxn id="107" idx="1"/>
            <a:endCxn id="40" idx="7"/>
          </p:cNvCxnSpPr>
          <p:nvPr/>
        </p:nvCxnSpPr>
        <p:spPr>
          <a:xfrm flipH="1">
            <a:off x="7868225" y="4842230"/>
            <a:ext cx="1064386" cy="360051"/>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a:stCxn id="73" idx="2"/>
            <a:endCxn id="107" idx="7"/>
          </p:cNvCxnSpPr>
          <p:nvPr/>
        </p:nvCxnSpPr>
        <p:spPr>
          <a:xfrm flipH="1">
            <a:off x="9153452" y="3447331"/>
            <a:ext cx="62479" cy="1158792"/>
          </a:xfrm>
          <a:prstGeom prst="line">
            <a:avLst/>
          </a:prstGeom>
          <a:ln w="38100">
            <a:solidFill>
              <a:srgbClr val="00B05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5567276D-FB9E-421C-B5C3-F551D2AEAE34}"/>
              </a:ext>
            </a:extLst>
          </p:cNvPr>
          <p:cNvSpPr/>
          <p:nvPr/>
        </p:nvSpPr>
        <p:spPr>
          <a:xfrm>
            <a:off x="2918219" y="4485627"/>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3A,3B</a:t>
            </a:r>
          </a:p>
        </p:txBody>
      </p:sp>
      <p:sp>
        <p:nvSpPr>
          <p:cNvPr id="125" name="Rectangle 124">
            <a:extLst>
              <a:ext uri="{FF2B5EF4-FFF2-40B4-BE49-F238E27FC236}">
                <a16:creationId xmlns:a16="http://schemas.microsoft.com/office/drawing/2014/main" id="{86FA53A5-887F-4E5E-B0B9-1063FF71D068}"/>
              </a:ext>
            </a:extLst>
          </p:cNvPr>
          <p:cNvSpPr/>
          <p:nvPr/>
        </p:nvSpPr>
        <p:spPr>
          <a:xfrm>
            <a:off x="2840901" y="1327697"/>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1A,1B</a:t>
            </a:r>
          </a:p>
        </p:txBody>
      </p:sp>
      <p:sp>
        <p:nvSpPr>
          <p:cNvPr id="126" name="Rectangle 125">
            <a:extLst>
              <a:ext uri="{FF2B5EF4-FFF2-40B4-BE49-F238E27FC236}">
                <a16:creationId xmlns:a16="http://schemas.microsoft.com/office/drawing/2014/main" id="{ABD6FF08-EDC1-460C-8406-C83DC3D45BEA}"/>
              </a:ext>
            </a:extLst>
          </p:cNvPr>
          <p:cNvSpPr/>
          <p:nvPr/>
        </p:nvSpPr>
        <p:spPr>
          <a:xfrm>
            <a:off x="3232708" y="2996052"/>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2A,2B</a:t>
            </a:r>
          </a:p>
        </p:txBody>
      </p:sp>
      <p:sp>
        <p:nvSpPr>
          <p:cNvPr id="128" name="Rectangle 127">
            <a:extLst>
              <a:ext uri="{FF2B5EF4-FFF2-40B4-BE49-F238E27FC236}">
                <a16:creationId xmlns:a16="http://schemas.microsoft.com/office/drawing/2014/main" id="{AFEF536D-E65E-4648-BED3-7392E37065F5}"/>
              </a:ext>
            </a:extLst>
          </p:cNvPr>
          <p:cNvSpPr/>
          <p:nvPr/>
        </p:nvSpPr>
        <p:spPr>
          <a:xfrm>
            <a:off x="3990390" y="5289124"/>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4A,4B,4C</a:t>
            </a:r>
          </a:p>
        </p:txBody>
      </p:sp>
      <p:sp>
        <p:nvSpPr>
          <p:cNvPr id="129" name="Rectangle 128">
            <a:extLst>
              <a:ext uri="{FF2B5EF4-FFF2-40B4-BE49-F238E27FC236}">
                <a16:creationId xmlns:a16="http://schemas.microsoft.com/office/drawing/2014/main" id="{CCAC4568-EF87-4D1A-9392-92003964CD57}"/>
              </a:ext>
            </a:extLst>
          </p:cNvPr>
          <p:cNvSpPr/>
          <p:nvPr/>
        </p:nvSpPr>
        <p:spPr>
          <a:xfrm>
            <a:off x="6320521" y="5272851"/>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5A,5B,5C</a:t>
            </a:r>
          </a:p>
        </p:txBody>
      </p:sp>
      <p:sp>
        <p:nvSpPr>
          <p:cNvPr id="150" name="Rectangle 149">
            <a:extLst>
              <a:ext uri="{FF2B5EF4-FFF2-40B4-BE49-F238E27FC236}">
                <a16:creationId xmlns:a16="http://schemas.microsoft.com/office/drawing/2014/main" id="{114B9870-1C98-44DE-AA4A-0E6A324FBBC9}"/>
              </a:ext>
            </a:extLst>
          </p:cNvPr>
          <p:cNvSpPr/>
          <p:nvPr/>
        </p:nvSpPr>
        <p:spPr>
          <a:xfrm>
            <a:off x="8000414" y="4976578"/>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6A,6B,6C</a:t>
            </a:r>
          </a:p>
        </p:txBody>
      </p:sp>
      <p:sp>
        <p:nvSpPr>
          <p:cNvPr id="151" name="Rectangle 150">
            <a:extLst>
              <a:ext uri="{FF2B5EF4-FFF2-40B4-BE49-F238E27FC236}">
                <a16:creationId xmlns:a16="http://schemas.microsoft.com/office/drawing/2014/main" id="{7E9A83A7-FAA2-4AE4-B2D3-43CF28039B03}"/>
              </a:ext>
            </a:extLst>
          </p:cNvPr>
          <p:cNvSpPr/>
          <p:nvPr/>
        </p:nvSpPr>
        <p:spPr>
          <a:xfrm>
            <a:off x="8660928" y="3800800"/>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7A,7B,7C</a:t>
            </a:r>
          </a:p>
        </p:txBody>
      </p:sp>
      <p:grpSp>
        <p:nvGrpSpPr>
          <p:cNvPr id="152" name="Group 151">
            <a:extLst>
              <a:ext uri="{FF2B5EF4-FFF2-40B4-BE49-F238E27FC236}">
                <a16:creationId xmlns:a16="http://schemas.microsoft.com/office/drawing/2014/main" id="{7B7EF555-479C-457C-A429-BC4C51EFAE6C}"/>
              </a:ext>
            </a:extLst>
          </p:cNvPr>
          <p:cNvGrpSpPr/>
          <p:nvPr/>
        </p:nvGrpSpPr>
        <p:grpSpPr>
          <a:xfrm rot="16200000">
            <a:off x="8700166" y="166270"/>
            <a:ext cx="1924135" cy="1614641"/>
            <a:chOff x="1352465" y="1688796"/>
            <a:chExt cx="1924135" cy="1614641"/>
          </a:xfrm>
        </p:grpSpPr>
        <p:sp>
          <p:nvSpPr>
            <p:cNvPr id="153" name="Oval 152">
              <a:extLst>
                <a:ext uri="{FF2B5EF4-FFF2-40B4-BE49-F238E27FC236}">
                  <a16:creationId xmlns:a16="http://schemas.microsoft.com/office/drawing/2014/main" id="{FA5BD1CD-EBCE-46C4-A73F-16E96E384396}"/>
                </a:ext>
              </a:extLst>
            </p:cNvPr>
            <p:cNvSpPr/>
            <p:nvPr/>
          </p:nvSpPr>
          <p:spPr>
            <a:xfrm>
              <a:off x="1352465" y="2351386"/>
              <a:ext cx="467170" cy="46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tx1"/>
                  </a:solidFill>
                </a:rPr>
                <a:t>X, Y, Z</a:t>
              </a:r>
            </a:p>
          </p:txBody>
        </p:sp>
        <p:sp>
          <p:nvSpPr>
            <p:cNvPr id="154" name="Oval 153">
              <a:extLst>
                <a:ext uri="{FF2B5EF4-FFF2-40B4-BE49-F238E27FC236}">
                  <a16:creationId xmlns:a16="http://schemas.microsoft.com/office/drawing/2014/main" id="{C2BBC124-A845-45F9-BE7D-B94BB9AA6C00}"/>
                </a:ext>
              </a:extLst>
            </p:cNvPr>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rPr>
                <a:t>USNG</a:t>
              </a:r>
            </a:p>
          </p:txBody>
        </p:sp>
        <p:sp>
          <p:nvSpPr>
            <p:cNvPr id="155" name="Oval 154">
              <a:extLst>
                <a:ext uri="{FF2B5EF4-FFF2-40B4-BE49-F238E27FC236}">
                  <a16:creationId xmlns:a16="http://schemas.microsoft.com/office/drawing/2014/main" id="{2FC9C6A8-9EC0-4B9E-BED4-58B3D4035BE8}"/>
                </a:ext>
              </a:extLst>
            </p:cNvPr>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UTM</a:t>
              </a:r>
            </a:p>
          </p:txBody>
        </p:sp>
        <p:sp>
          <p:nvSpPr>
            <p:cNvPr id="156" name="Oval 155">
              <a:extLst>
                <a:ext uri="{FF2B5EF4-FFF2-40B4-BE49-F238E27FC236}">
                  <a16:creationId xmlns:a16="http://schemas.microsoft.com/office/drawing/2014/main" id="{A7E803DE-9738-4525-9FA4-7D63A7A67247}"/>
                </a:ext>
              </a:extLst>
            </p:cNvPr>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SPC</a:t>
              </a:r>
            </a:p>
          </p:txBody>
        </p:sp>
        <p:sp>
          <p:nvSpPr>
            <p:cNvPr id="157" name="Oval 156">
              <a:extLst>
                <a:ext uri="{FF2B5EF4-FFF2-40B4-BE49-F238E27FC236}">
                  <a16:creationId xmlns:a16="http://schemas.microsoft.com/office/drawing/2014/main" id="{DC546238-1445-45DF-8792-882DD5E4A122}"/>
                </a:ext>
              </a:extLst>
            </p:cNvPr>
            <p:cNvSpPr/>
            <p:nvPr/>
          </p:nvSpPr>
          <p:spPr>
            <a:xfrm>
              <a:off x="2057400" y="1688796"/>
              <a:ext cx="457200" cy="4572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158" name="Straight Connector 157">
              <a:extLst>
                <a:ext uri="{FF2B5EF4-FFF2-40B4-BE49-F238E27FC236}">
                  <a16:creationId xmlns:a16="http://schemas.microsoft.com/office/drawing/2014/main" id="{4765AFE3-64AF-4E40-81F2-E067BEC627BF}"/>
                </a:ext>
              </a:extLst>
            </p:cNvPr>
            <p:cNvCxnSpPr>
              <a:stCxn id="157" idx="4"/>
              <a:endCxn id="15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71C779C-2711-4AA9-840B-C75156BBD850}"/>
                </a:ext>
              </a:extLst>
            </p:cNvPr>
            <p:cNvCxnSpPr>
              <a:stCxn id="157" idx="3"/>
              <a:endCxn id="15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7C79D48-EDB4-4C58-B054-3A564A1E0554}"/>
                </a:ext>
              </a:extLst>
            </p:cNvPr>
            <p:cNvCxnSpPr>
              <a:stCxn id="157" idx="5"/>
              <a:endCxn id="15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63AE566-6C92-4371-9B5E-068BDAC1F9F3}"/>
                </a:ext>
              </a:extLst>
            </p:cNvPr>
            <p:cNvCxnSpPr>
              <a:stCxn id="157" idx="4"/>
              <a:endCxn id="15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F267C94-BA5C-4266-944D-30BB86E399D2}"/>
                </a:ext>
              </a:extLst>
            </p:cNvPr>
            <p:cNvCxnSpPr>
              <a:stCxn id="154" idx="6"/>
              <a:endCxn id="15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3" name="TextBox 162">
            <a:extLst>
              <a:ext uri="{FF2B5EF4-FFF2-40B4-BE49-F238E27FC236}">
                <a16:creationId xmlns:a16="http://schemas.microsoft.com/office/drawing/2014/main" id="{8287402E-C565-414E-8A7C-14F3D96ACDE5}"/>
              </a:ext>
            </a:extLst>
          </p:cNvPr>
          <p:cNvSpPr txBox="1"/>
          <p:nvPr/>
        </p:nvSpPr>
        <p:spPr>
          <a:xfrm>
            <a:off x="8169904" y="497455"/>
            <a:ext cx="1573251" cy="523220"/>
          </a:xfrm>
          <a:prstGeom prst="rect">
            <a:avLst/>
          </a:prstGeom>
          <a:noFill/>
        </p:spPr>
        <p:txBody>
          <a:bodyPr wrap="none" rtlCol="0">
            <a:spAutoFit/>
          </a:bodyPr>
          <a:lstStyle/>
          <a:p>
            <a:r>
              <a:rPr lang="en-US" sz="1400" b="1" dirty="0">
                <a:solidFill>
                  <a:srgbClr val="7030A0"/>
                </a:solidFill>
              </a:rPr>
              <a:t>NATRF2022_2025?</a:t>
            </a:r>
          </a:p>
          <a:p>
            <a:r>
              <a:rPr lang="en-US" sz="1400" b="1" dirty="0">
                <a:solidFill>
                  <a:srgbClr val="7030A0"/>
                </a:solidFill>
              </a:rPr>
              <a:t>(802?)</a:t>
            </a:r>
            <a:endParaRPr lang="en-US" b="1" dirty="0">
              <a:solidFill>
                <a:srgbClr val="7030A0"/>
              </a:solidFill>
            </a:endParaRPr>
          </a:p>
        </p:txBody>
      </p:sp>
      <p:cxnSp>
        <p:nvCxnSpPr>
          <p:cNvPr id="165" name="Straight Connector 164">
            <a:extLst>
              <a:ext uri="{FF2B5EF4-FFF2-40B4-BE49-F238E27FC236}">
                <a16:creationId xmlns:a16="http://schemas.microsoft.com/office/drawing/2014/main" id="{06199CD1-F453-4525-9C8A-3AF60BC00BEC}"/>
              </a:ext>
            </a:extLst>
          </p:cNvPr>
          <p:cNvCxnSpPr>
            <a:cxnSpLocks/>
            <a:stCxn id="157" idx="2"/>
            <a:endCxn id="73" idx="6"/>
          </p:cNvCxnSpPr>
          <p:nvPr/>
        </p:nvCxnSpPr>
        <p:spPr>
          <a:xfrm>
            <a:off x="9083512" y="1230723"/>
            <a:ext cx="132418" cy="1759409"/>
          </a:xfrm>
          <a:prstGeom prst="line">
            <a:avLst/>
          </a:prstGeom>
          <a:ln w="38100">
            <a:solidFill>
              <a:srgbClr val="00B05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FF60C6FC-5677-4D1F-B6AD-0E0A0A89E759}"/>
              </a:ext>
            </a:extLst>
          </p:cNvPr>
          <p:cNvSpPr/>
          <p:nvPr/>
        </p:nvSpPr>
        <p:spPr>
          <a:xfrm>
            <a:off x="8773316" y="1915824"/>
            <a:ext cx="782307" cy="21945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1"/>
                </a:solidFill>
              </a:rPr>
              <a:t>?A,?B,?C</a:t>
            </a:r>
          </a:p>
        </p:txBody>
      </p:sp>
      <p:grpSp>
        <p:nvGrpSpPr>
          <p:cNvPr id="135" name="Group 134">
            <a:extLst>
              <a:ext uri="{FF2B5EF4-FFF2-40B4-BE49-F238E27FC236}">
                <a16:creationId xmlns:a16="http://schemas.microsoft.com/office/drawing/2014/main" id="{2A1F7C11-2C82-40B5-8887-EB5414368D1A}"/>
              </a:ext>
            </a:extLst>
          </p:cNvPr>
          <p:cNvGrpSpPr/>
          <p:nvPr/>
        </p:nvGrpSpPr>
        <p:grpSpPr>
          <a:xfrm>
            <a:off x="4320286" y="735107"/>
            <a:ext cx="3755950" cy="1592351"/>
            <a:chOff x="2796286" y="735106"/>
            <a:chExt cx="3755950" cy="1592351"/>
          </a:xfrm>
        </p:grpSpPr>
        <p:sp>
          <p:nvSpPr>
            <p:cNvPr id="138" name="Rectangle 137">
              <a:extLst>
                <a:ext uri="{FF2B5EF4-FFF2-40B4-BE49-F238E27FC236}">
                  <a16:creationId xmlns:a16="http://schemas.microsoft.com/office/drawing/2014/main" id="{8F5D931D-8A98-49B0-B6B1-8E2D68A0FB15}"/>
                </a:ext>
              </a:extLst>
            </p:cNvPr>
            <p:cNvSpPr/>
            <p:nvPr/>
          </p:nvSpPr>
          <p:spPr>
            <a:xfrm>
              <a:off x="2876198" y="828579"/>
              <a:ext cx="345688" cy="1613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tx1"/>
                </a:solidFill>
              </a:endParaRPr>
            </a:p>
          </p:txBody>
        </p:sp>
        <p:sp>
          <p:nvSpPr>
            <p:cNvPr id="140" name="Oval 139">
              <a:extLst>
                <a:ext uri="{FF2B5EF4-FFF2-40B4-BE49-F238E27FC236}">
                  <a16:creationId xmlns:a16="http://schemas.microsoft.com/office/drawing/2014/main" id="{77570502-15EB-4241-8F92-4F4211A1DC5D}"/>
                </a:ext>
              </a:extLst>
            </p:cNvPr>
            <p:cNvSpPr/>
            <p:nvPr/>
          </p:nvSpPr>
          <p:spPr>
            <a:xfrm>
              <a:off x="2984817" y="1063848"/>
              <a:ext cx="161342" cy="16134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1" name="TextBox 140">
              <a:extLst>
                <a:ext uri="{FF2B5EF4-FFF2-40B4-BE49-F238E27FC236}">
                  <a16:creationId xmlns:a16="http://schemas.microsoft.com/office/drawing/2014/main" id="{8D4366B5-B68C-4CBB-B836-4CBA5B7E4480}"/>
                </a:ext>
              </a:extLst>
            </p:cNvPr>
            <p:cNvSpPr txBox="1"/>
            <p:nvPr/>
          </p:nvSpPr>
          <p:spPr>
            <a:xfrm>
              <a:off x="3191554" y="787906"/>
              <a:ext cx="3175869" cy="253916"/>
            </a:xfrm>
            <a:prstGeom prst="rect">
              <a:avLst/>
            </a:prstGeom>
            <a:noFill/>
          </p:spPr>
          <p:txBody>
            <a:bodyPr wrap="none" rtlCol="0">
              <a:spAutoFit/>
            </a:bodyPr>
            <a:lstStyle/>
            <a:p>
              <a:r>
                <a:rPr lang="en-US" sz="1050" b="1" dirty="0"/>
                <a:t>A,B,C = </a:t>
              </a:r>
              <a:r>
                <a:rPr lang="en-US" sz="1050" b="1" dirty="0" err="1"/>
                <a:t>lat</a:t>
              </a:r>
              <a:r>
                <a:rPr lang="en-US" sz="1050" b="1" dirty="0"/>
                <a:t>, </a:t>
              </a:r>
              <a:r>
                <a:rPr lang="en-US" sz="1050" b="1" dirty="0" err="1"/>
                <a:t>lon</a:t>
              </a:r>
              <a:r>
                <a:rPr lang="en-US" sz="1050" b="1" dirty="0"/>
                <a:t>, </a:t>
              </a:r>
              <a:r>
                <a:rPr lang="en-US" sz="1050" b="1" dirty="0" err="1"/>
                <a:t>eht</a:t>
              </a:r>
              <a:r>
                <a:rPr lang="en-US" sz="1050" b="1" dirty="0"/>
                <a:t> grid transformations, respectively</a:t>
              </a:r>
            </a:p>
          </p:txBody>
        </p:sp>
        <p:sp>
          <p:nvSpPr>
            <p:cNvPr id="145" name="TextBox 144">
              <a:extLst>
                <a:ext uri="{FF2B5EF4-FFF2-40B4-BE49-F238E27FC236}">
                  <a16:creationId xmlns:a16="http://schemas.microsoft.com/office/drawing/2014/main" id="{D27C572D-C4FD-49F5-AC9E-092E92C50663}"/>
                </a:ext>
              </a:extLst>
            </p:cNvPr>
            <p:cNvSpPr txBox="1"/>
            <p:nvPr/>
          </p:nvSpPr>
          <p:spPr>
            <a:xfrm>
              <a:off x="3181948" y="1013714"/>
              <a:ext cx="2007281" cy="253916"/>
            </a:xfrm>
            <a:prstGeom prst="rect">
              <a:avLst/>
            </a:prstGeom>
            <a:noFill/>
          </p:spPr>
          <p:txBody>
            <a:bodyPr wrap="none" rtlCol="0">
              <a:spAutoFit/>
            </a:bodyPr>
            <a:lstStyle/>
            <a:p>
              <a:r>
                <a:rPr lang="en-US" sz="1050" b="1" dirty="0"/>
                <a:t>A horizontal datum (</a:t>
              </a:r>
              <a:r>
                <a:rPr lang="en-US" sz="1050" b="1" dirty="0" err="1"/>
                <a:t>lat,lon</a:t>
              </a:r>
              <a:r>
                <a:rPr lang="en-US" sz="1050" b="1" dirty="0"/>
                <a:t> only)</a:t>
              </a:r>
            </a:p>
          </p:txBody>
        </p:sp>
        <p:cxnSp>
          <p:nvCxnSpPr>
            <p:cNvPr id="166" name="Straight Arrow Connector 165">
              <a:extLst>
                <a:ext uri="{FF2B5EF4-FFF2-40B4-BE49-F238E27FC236}">
                  <a16:creationId xmlns:a16="http://schemas.microsoft.com/office/drawing/2014/main" id="{3871E091-400E-4490-82B0-0254586D116A}"/>
                </a:ext>
              </a:extLst>
            </p:cNvPr>
            <p:cNvCxnSpPr>
              <a:cxnSpLocks/>
            </p:cNvCxnSpPr>
            <p:nvPr/>
          </p:nvCxnSpPr>
          <p:spPr>
            <a:xfrm flipH="1" flipV="1">
              <a:off x="2891217" y="1814466"/>
              <a:ext cx="301042" cy="1026"/>
            </a:xfrm>
            <a:prstGeom prst="straightConnector1">
              <a:avLst/>
            </a:prstGeom>
            <a:ln w="381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21BECD7-AC54-470F-89AE-B7794BFA890B}"/>
                </a:ext>
              </a:extLst>
            </p:cNvPr>
            <p:cNvSpPr txBox="1"/>
            <p:nvPr/>
          </p:nvSpPr>
          <p:spPr>
            <a:xfrm>
              <a:off x="3150588" y="1689916"/>
              <a:ext cx="3352200" cy="253916"/>
            </a:xfrm>
            <a:prstGeom prst="rect">
              <a:avLst/>
            </a:prstGeom>
            <a:noFill/>
          </p:spPr>
          <p:txBody>
            <a:bodyPr wrap="none" rtlCol="0">
              <a:spAutoFit/>
            </a:bodyPr>
            <a:lstStyle/>
            <a:p>
              <a:r>
                <a:rPr lang="en-US" sz="1050" b="1" dirty="0"/>
                <a:t>Defined/Additive direction of stored grid transformation</a:t>
              </a:r>
            </a:p>
          </p:txBody>
        </p:sp>
        <p:sp>
          <p:nvSpPr>
            <p:cNvPr id="168" name="Rectangle 167">
              <a:extLst>
                <a:ext uri="{FF2B5EF4-FFF2-40B4-BE49-F238E27FC236}">
                  <a16:creationId xmlns:a16="http://schemas.microsoft.com/office/drawing/2014/main" id="{B06E246C-CDFA-4FAA-AF17-59FD38127237}"/>
                </a:ext>
              </a:extLst>
            </p:cNvPr>
            <p:cNvSpPr/>
            <p:nvPr/>
          </p:nvSpPr>
          <p:spPr>
            <a:xfrm>
              <a:off x="2796286" y="735106"/>
              <a:ext cx="3755950" cy="15923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58DA8ABC-2CEB-4465-BCCA-CECFDF3F784A}"/>
                </a:ext>
              </a:extLst>
            </p:cNvPr>
            <p:cNvSpPr txBox="1"/>
            <p:nvPr/>
          </p:nvSpPr>
          <p:spPr>
            <a:xfrm>
              <a:off x="3198806" y="1889877"/>
              <a:ext cx="1133644" cy="415498"/>
            </a:xfrm>
            <a:prstGeom prst="rect">
              <a:avLst/>
            </a:prstGeom>
            <a:noFill/>
          </p:spPr>
          <p:txBody>
            <a:bodyPr wrap="none" rtlCol="0">
              <a:spAutoFit/>
            </a:bodyPr>
            <a:lstStyle/>
            <a:p>
              <a:r>
                <a:rPr lang="en-US" sz="1050" b="1" dirty="0"/>
                <a:t>Datum Code</a:t>
              </a:r>
            </a:p>
            <a:p>
              <a:r>
                <a:rPr lang="en-US" sz="1050" b="1" dirty="0"/>
                <a:t>(Datum Number)</a:t>
              </a:r>
            </a:p>
          </p:txBody>
        </p:sp>
        <p:sp>
          <p:nvSpPr>
            <p:cNvPr id="170" name="Oval 169">
              <a:extLst>
                <a:ext uri="{FF2B5EF4-FFF2-40B4-BE49-F238E27FC236}">
                  <a16:creationId xmlns:a16="http://schemas.microsoft.com/office/drawing/2014/main" id="{537DCAA6-96B6-4FC9-8785-5310D9A75B9A}"/>
                </a:ext>
              </a:extLst>
            </p:cNvPr>
            <p:cNvSpPr/>
            <p:nvPr/>
          </p:nvSpPr>
          <p:spPr>
            <a:xfrm>
              <a:off x="2991898" y="1288638"/>
              <a:ext cx="161342" cy="16134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71" name="TextBox 170">
              <a:extLst>
                <a:ext uri="{FF2B5EF4-FFF2-40B4-BE49-F238E27FC236}">
                  <a16:creationId xmlns:a16="http://schemas.microsoft.com/office/drawing/2014/main" id="{0AE9B351-0C0F-43CB-97E1-FD4E9C35800F}"/>
                </a:ext>
              </a:extLst>
            </p:cNvPr>
            <p:cNvSpPr txBox="1"/>
            <p:nvPr/>
          </p:nvSpPr>
          <p:spPr>
            <a:xfrm>
              <a:off x="3189029" y="1238504"/>
              <a:ext cx="2238113" cy="253916"/>
            </a:xfrm>
            <a:prstGeom prst="rect">
              <a:avLst/>
            </a:prstGeom>
            <a:noFill/>
          </p:spPr>
          <p:txBody>
            <a:bodyPr wrap="none" rtlCol="0">
              <a:spAutoFit/>
            </a:bodyPr>
            <a:lstStyle/>
            <a:p>
              <a:r>
                <a:rPr lang="en-US" sz="1050" b="1" dirty="0"/>
                <a:t>A 3-D geometric datum (</a:t>
              </a:r>
              <a:r>
                <a:rPr lang="en-US" sz="1050" b="1" dirty="0" err="1"/>
                <a:t>lat</a:t>
              </a:r>
              <a:r>
                <a:rPr lang="en-US" sz="1050" b="1" dirty="0"/>
                <a:t>, </a:t>
              </a:r>
              <a:r>
                <a:rPr lang="en-US" sz="1050" b="1" dirty="0" err="1"/>
                <a:t>lon</a:t>
              </a:r>
              <a:r>
                <a:rPr lang="en-US" sz="1050" b="1" dirty="0"/>
                <a:t>, </a:t>
              </a:r>
              <a:r>
                <a:rPr lang="en-US" sz="1050" b="1" dirty="0" err="1"/>
                <a:t>eht</a:t>
              </a:r>
              <a:r>
                <a:rPr lang="en-US" sz="1050" b="1" dirty="0"/>
                <a:t>)</a:t>
              </a:r>
            </a:p>
          </p:txBody>
        </p:sp>
        <p:sp>
          <p:nvSpPr>
            <p:cNvPr id="172" name="TextBox 171">
              <a:extLst>
                <a:ext uri="{FF2B5EF4-FFF2-40B4-BE49-F238E27FC236}">
                  <a16:creationId xmlns:a16="http://schemas.microsoft.com/office/drawing/2014/main" id="{05D31F3A-6603-442A-AEBC-6098412ECBFF}"/>
                </a:ext>
              </a:extLst>
            </p:cNvPr>
            <p:cNvSpPr txBox="1"/>
            <p:nvPr/>
          </p:nvSpPr>
          <p:spPr>
            <a:xfrm>
              <a:off x="2807946" y="1873707"/>
              <a:ext cx="822717" cy="415498"/>
            </a:xfrm>
            <a:prstGeom prst="rect">
              <a:avLst/>
            </a:prstGeom>
            <a:noFill/>
          </p:spPr>
          <p:txBody>
            <a:bodyPr wrap="square">
              <a:spAutoFit/>
            </a:bodyPr>
            <a:lstStyle/>
            <a:p>
              <a:r>
                <a:rPr lang="en-US" sz="1050" b="1" dirty="0">
                  <a:solidFill>
                    <a:srgbClr val="FFC000"/>
                  </a:solidFill>
                </a:rPr>
                <a:t>USSD</a:t>
              </a:r>
            </a:p>
            <a:p>
              <a:r>
                <a:rPr lang="en-US" sz="1050" b="1" dirty="0">
                  <a:solidFill>
                    <a:srgbClr val="FFC000"/>
                  </a:solidFill>
                </a:rPr>
                <a:t>(195)</a:t>
              </a:r>
              <a:endParaRPr lang="en-US" dirty="0"/>
            </a:p>
          </p:txBody>
        </p:sp>
        <p:sp>
          <p:nvSpPr>
            <p:cNvPr id="173" name="Oval 172">
              <a:extLst>
                <a:ext uri="{FF2B5EF4-FFF2-40B4-BE49-F238E27FC236}">
                  <a16:creationId xmlns:a16="http://schemas.microsoft.com/office/drawing/2014/main" id="{1281D13F-EE13-4413-8C37-0233D74A68D6}"/>
                </a:ext>
              </a:extLst>
            </p:cNvPr>
            <p:cNvSpPr/>
            <p:nvPr/>
          </p:nvSpPr>
          <p:spPr>
            <a:xfrm>
              <a:off x="2999923" y="1537314"/>
              <a:ext cx="161342" cy="16134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74" name="TextBox 173">
              <a:extLst>
                <a:ext uri="{FF2B5EF4-FFF2-40B4-BE49-F238E27FC236}">
                  <a16:creationId xmlns:a16="http://schemas.microsoft.com/office/drawing/2014/main" id="{C411D903-B89B-4FBA-8B43-948C735D6079}"/>
                </a:ext>
              </a:extLst>
            </p:cNvPr>
            <p:cNvSpPr txBox="1"/>
            <p:nvPr/>
          </p:nvSpPr>
          <p:spPr>
            <a:xfrm>
              <a:off x="3197054" y="1487180"/>
              <a:ext cx="1720343" cy="253916"/>
            </a:xfrm>
            <a:prstGeom prst="rect">
              <a:avLst/>
            </a:prstGeom>
            <a:noFill/>
          </p:spPr>
          <p:txBody>
            <a:bodyPr wrap="none" rtlCol="0">
              <a:spAutoFit/>
            </a:bodyPr>
            <a:lstStyle/>
            <a:p>
              <a:r>
                <a:rPr lang="en-US" sz="1050" b="1" dirty="0"/>
                <a:t>Intersection point with 14H</a:t>
              </a:r>
            </a:p>
          </p:txBody>
        </p:sp>
      </p:grpSp>
      <p:sp>
        <p:nvSpPr>
          <p:cNvPr id="175" name="TextBox 174">
            <a:extLst>
              <a:ext uri="{FF2B5EF4-FFF2-40B4-BE49-F238E27FC236}">
                <a16:creationId xmlns:a16="http://schemas.microsoft.com/office/drawing/2014/main" id="{E5F945B3-2D43-41AD-B945-47163BCB289C}"/>
              </a:ext>
            </a:extLst>
          </p:cNvPr>
          <p:cNvSpPr txBox="1"/>
          <p:nvPr/>
        </p:nvSpPr>
        <p:spPr>
          <a:xfrm>
            <a:off x="8757900" y="6104257"/>
            <a:ext cx="1315275" cy="400110"/>
          </a:xfrm>
          <a:prstGeom prst="rect">
            <a:avLst/>
          </a:prstGeom>
          <a:noFill/>
        </p:spPr>
        <p:txBody>
          <a:bodyPr wrap="square" rtlCol="0">
            <a:spAutoFit/>
          </a:bodyPr>
          <a:lstStyle/>
          <a:p>
            <a:r>
              <a:rPr lang="en-US" sz="1000" b="1" dirty="0">
                <a:highlight>
                  <a:srgbClr val="FFFF00"/>
                </a:highlight>
              </a:rPr>
              <a:t>Frame: NAD83_NA</a:t>
            </a:r>
          </a:p>
          <a:p>
            <a:r>
              <a:rPr lang="en-US" sz="1000" b="1" dirty="0">
                <a:highlight>
                  <a:srgbClr val="FFFF00"/>
                </a:highlight>
              </a:rPr>
              <a:t>Time: 2010</a:t>
            </a:r>
          </a:p>
        </p:txBody>
      </p:sp>
      <p:sp>
        <p:nvSpPr>
          <p:cNvPr id="176" name="TextBox 175">
            <a:extLst>
              <a:ext uri="{FF2B5EF4-FFF2-40B4-BE49-F238E27FC236}">
                <a16:creationId xmlns:a16="http://schemas.microsoft.com/office/drawing/2014/main" id="{B668655F-7567-46CE-B22C-F677EDF3AD85}"/>
              </a:ext>
            </a:extLst>
          </p:cNvPr>
          <p:cNvSpPr txBox="1"/>
          <p:nvPr/>
        </p:nvSpPr>
        <p:spPr>
          <a:xfrm>
            <a:off x="10117187" y="3924643"/>
            <a:ext cx="1315275" cy="400110"/>
          </a:xfrm>
          <a:prstGeom prst="rect">
            <a:avLst/>
          </a:prstGeom>
          <a:noFill/>
        </p:spPr>
        <p:txBody>
          <a:bodyPr wrap="square" rtlCol="0">
            <a:spAutoFit/>
          </a:bodyPr>
          <a:lstStyle/>
          <a:p>
            <a:r>
              <a:rPr lang="en-US" sz="1000" b="1" dirty="0">
                <a:highlight>
                  <a:srgbClr val="FFFF00"/>
                </a:highlight>
              </a:rPr>
              <a:t>Frame: NATRF2022</a:t>
            </a:r>
          </a:p>
          <a:p>
            <a:r>
              <a:rPr lang="en-US" sz="1000" b="1" dirty="0">
                <a:highlight>
                  <a:srgbClr val="FFFF00"/>
                </a:highlight>
              </a:rPr>
              <a:t>Time: 2020</a:t>
            </a:r>
          </a:p>
        </p:txBody>
      </p:sp>
      <p:sp>
        <p:nvSpPr>
          <p:cNvPr id="177" name="TextBox 176">
            <a:extLst>
              <a:ext uri="{FF2B5EF4-FFF2-40B4-BE49-F238E27FC236}">
                <a16:creationId xmlns:a16="http://schemas.microsoft.com/office/drawing/2014/main" id="{FAB70F7C-5F27-4CC2-A896-246832B22D0D}"/>
              </a:ext>
            </a:extLst>
          </p:cNvPr>
          <p:cNvSpPr txBox="1"/>
          <p:nvPr/>
        </p:nvSpPr>
        <p:spPr>
          <a:xfrm>
            <a:off x="9963141" y="1810305"/>
            <a:ext cx="1315275" cy="400110"/>
          </a:xfrm>
          <a:prstGeom prst="rect">
            <a:avLst/>
          </a:prstGeom>
          <a:noFill/>
        </p:spPr>
        <p:txBody>
          <a:bodyPr wrap="square" rtlCol="0">
            <a:spAutoFit/>
          </a:bodyPr>
          <a:lstStyle/>
          <a:p>
            <a:r>
              <a:rPr lang="en-US" sz="1000" b="1" dirty="0">
                <a:highlight>
                  <a:srgbClr val="FFFF00"/>
                </a:highlight>
              </a:rPr>
              <a:t>Frame: NATRF2022</a:t>
            </a:r>
          </a:p>
          <a:p>
            <a:r>
              <a:rPr lang="en-US" sz="1000" b="1" dirty="0">
                <a:highlight>
                  <a:srgbClr val="FFFF00"/>
                </a:highlight>
              </a:rPr>
              <a:t>Time: 2025?</a:t>
            </a:r>
          </a:p>
        </p:txBody>
      </p:sp>
      <p:sp>
        <p:nvSpPr>
          <p:cNvPr id="2" name="Date Placeholder 1">
            <a:extLst>
              <a:ext uri="{FF2B5EF4-FFF2-40B4-BE49-F238E27FC236}">
                <a16:creationId xmlns:a16="http://schemas.microsoft.com/office/drawing/2014/main" id="{C91EFAA6-E5CA-446C-BA83-584CAA8D157D}"/>
              </a:ext>
            </a:extLst>
          </p:cNvPr>
          <p:cNvSpPr>
            <a:spLocks noGrp="1"/>
          </p:cNvSpPr>
          <p:nvPr>
            <p:ph type="dt" sz="half" idx="10"/>
          </p:nvPr>
        </p:nvSpPr>
        <p:spPr/>
        <p:txBody>
          <a:bodyPr/>
          <a:lstStyle/>
          <a:p>
            <a:pPr>
              <a:defRPr/>
            </a:pPr>
            <a:r>
              <a:rPr lang="en-US"/>
              <a:t>March 24, 2024</a:t>
            </a:r>
          </a:p>
        </p:txBody>
      </p:sp>
      <p:sp>
        <p:nvSpPr>
          <p:cNvPr id="15" name="Footer Placeholder 14">
            <a:extLst>
              <a:ext uri="{FF2B5EF4-FFF2-40B4-BE49-F238E27FC236}">
                <a16:creationId xmlns:a16="http://schemas.microsoft.com/office/drawing/2014/main" id="{6E6B37C0-C4EC-47AB-884E-2A1470F22807}"/>
              </a:ext>
            </a:extLst>
          </p:cNvPr>
          <p:cNvSpPr>
            <a:spLocks noGrp="1"/>
          </p:cNvSpPr>
          <p:nvPr>
            <p:ph type="ftr" sz="quarter" idx="11"/>
          </p:nvPr>
        </p:nvSpPr>
        <p:spPr/>
        <p:txBody>
          <a:bodyPr/>
          <a:lstStyle/>
          <a:p>
            <a:pPr>
              <a:defRPr/>
            </a:pPr>
            <a:r>
              <a:rPr lang="en-US"/>
              <a:t>Western Regional Survey Conference</a:t>
            </a:r>
          </a:p>
        </p:txBody>
      </p:sp>
      <p:sp>
        <p:nvSpPr>
          <p:cNvPr id="16" name="Slide Number Placeholder 15">
            <a:extLst>
              <a:ext uri="{FF2B5EF4-FFF2-40B4-BE49-F238E27FC236}">
                <a16:creationId xmlns:a16="http://schemas.microsoft.com/office/drawing/2014/main" id="{0E58EF97-B171-40D7-9471-B70BE19A3251}"/>
              </a:ext>
            </a:extLst>
          </p:cNvPr>
          <p:cNvSpPr>
            <a:spLocks noGrp="1"/>
          </p:cNvSpPr>
          <p:nvPr>
            <p:ph type="sldNum" sz="quarter" idx="12"/>
          </p:nvPr>
        </p:nvSpPr>
        <p:spPr/>
        <p:txBody>
          <a:bodyPr/>
          <a:lstStyle/>
          <a:p>
            <a:pPr>
              <a:defRPr/>
            </a:pPr>
            <a:fld id="{EB6791C4-DF4E-4C17-A41C-B2BEB15390BD}" type="slidenum">
              <a:rPr lang="en-US" smtClean="0"/>
              <a:pPr>
                <a:defRPr/>
              </a:pPr>
              <a:t>165</a:t>
            </a:fld>
            <a:endParaRPr lang="en-US"/>
          </a:p>
        </p:txBody>
      </p:sp>
    </p:spTree>
    <p:extLst>
      <p:ext uri="{BB962C8B-B14F-4D97-AF65-F5344CB8AC3E}">
        <p14:creationId xmlns:p14="http://schemas.microsoft.com/office/powerpoint/2010/main" val="25037998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F98F7086-C3E4-40A8-8CF0-31D05AB68EAB}"/>
              </a:ext>
            </a:extLst>
          </p:cNvPr>
          <p:cNvGrpSpPr/>
          <p:nvPr/>
        </p:nvGrpSpPr>
        <p:grpSpPr>
          <a:xfrm>
            <a:off x="2399323" y="-46856"/>
            <a:ext cx="9792677" cy="1449773"/>
            <a:chOff x="2399323" y="-46856"/>
            <a:chExt cx="9792677" cy="1449773"/>
          </a:xfrm>
        </p:grpSpPr>
        <p:cxnSp>
          <p:nvCxnSpPr>
            <p:cNvPr id="148" name="Straight Arrow Connector 147">
              <a:extLst>
                <a:ext uri="{FF2B5EF4-FFF2-40B4-BE49-F238E27FC236}">
                  <a16:creationId xmlns:a16="http://schemas.microsoft.com/office/drawing/2014/main" id="{7D77E7B4-B287-47F7-88CF-37020A69405F}"/>
                </a:ext>
              </a:extLst>
            </p:cNvPr>
            <p:cNvCxnSpPr>
              <a:cxnSpLocks/>
            </p:cNvCxnSpPr>
            <p:nvPr/>
          </p:nvCxnSpPr>
          <p:spPr>
            <a:xfrm>
              <a:off x="4850843" y="744679"/>
              <a:ext cx="1083239"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3B54E0DB-AE5B-4525-B2A0-69BF3E3E9DE0}"/>
                </a:ext>
              </a:extLst>
            </p:cNvPr>
            <p:cNvCxnSpPr>
              <a:cxnSpLocks/>
            </p:cNvCxnSpPr>
            <p:nvPr/>
          </p:nvCxnSpPr>
          <p:spPr>
            <a:xfrm flipH="1">
              <a:off x="8438801" y="163417"/>
              <a:ext cx="16892" cy="1048879"/>
            </a:xfrm>
            <a:prstGeom prst="straightConnector1">
              <a:avLst/>
            </a:prstGeom>
            <a:ln w="381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13CE6A8-4FF9-4E75-AEDB-C8942CAEEB75}"/>
                </a:ext>
              </a:extLst>
            </p:cNvPr>
            <p:cNvCxnSpPr>
              <a:cxnSpLocks/>
            </p:cNvCxnSpPr>
            <p:nvPr/>
          </p:nvCxnSpPr>
          <p:spPr>
            <a:xfrm>
              <a:off x="2853318" y="384087"/>
              <a:ext cx="11132" cy="7330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33A566B9-C593-46D9-A3E9-CF00ECB2BABA}"/>
                </a:ext>
              </a:extLst>
            </p:cNvPr>
            <p:cNvGrpSpPr/>
            <p:nvPr/>
          </p:nvGrpSpPr>
          <p:grpSpPr>
            <a:xfrm>
              <a:off x="2399323" y="-46856"/>
              <a:ext cx="9792677" cy="1449773"/>
              <a:chOff x="2399323" y="-46856"/>
              <a:chExt cx="9792677" cy="1449773"/>
            </a:xfrm>
          </p:grpSpPr>
          <p:sp>
            <p:nvSpPr>
              <p:cNvPr id="59" name="TextBox 58">
                <a:extLst>
                  <a:ext uri="{FF2B5EF4-FFF2-40B4-BE49-F238E27FC236}">
                    <a16:creationId xmlns:a16="http://schemas.microsoft.com/office/drawing/2014/main" id="{217DEF69-8934-48D2-83C7-52FA5BAB1A23}"/>
                  </a:ext>
                </a:extLst>
              </p:cNvPr>
              <p:cNvSpPr txBox="1"/>
              <p:nvPr/>
            </p:nvSpPr>
            <p:spPr>
              <a:xfrm>
                <a:off x="5845928" y="-46856"/>
                <a:ext cx="1696041" cy="369332"/>
              </a:xfrm>
              <a:prstGeom prst="rect">
                <a:avLst/>
              </a:prstGeom>
              <a:noFill/>
            </p:spPr>
            <p:txBody>
              <a:bodyPr wrap="none" rtlCol="0">
                <a:spAutoFit/>
              </a:bodyPr>
              <a:lstStyle/>
              <a:p>
                <a:pPr algn="ctr"/>
                <a:r>
                  <a:rPr lang="en-US" b="1" dirty="0"/>
                  <a:t>Region:  CONUS</a:t>
                </a:r>
              </a:p>
            </p:txBody>
          </p:sp>
          <p:sp>
            <p:nvSpPr>
              <p:cNvPr id="61" name="TextBox 60">
                <a:extLst>
                  <a:ext uri="{FF2B5EF4-FFF2-40B4-BE49-F238E27FC236}">
                    <a16:creationId xmlns:a16="http://schemas.microsoft.com/office/drawing/2014/main" id="{474598DE-8B8D-4A2F-AD36-838D1D3D6FBC}"/>
                  </a:ext>
                </a:extLst>
              </p:cNvPr>
              <p:cNvSpPr txBox="1"/>
              <p:nvPr/>
            </p:nvSpPr>
            <p:spPr>
              <a:xfrm>
                <a:off x="3094448" y="429636"/>
                <a:ext cx="1876411" cy="646331"/>
              </a:xfrm>
              <a:prstGeom prst="rect">
                <a:avLst/>
              </a:prstGeom>
              <a:noFill/>
            </p:spPr>
            <p:txBody>
              <a:bodyPr wrap="none" rtlCol="0">
                <a:spAutoFit/>
              </a:bodyPr>
              <a:lstStyle/>
              <a:p>
                <a:r>
                  <a:rPr lang="en-US" dirty="0"/>
                  <a:t>= NADCON grid </a:t>
                </a:r>
              </a:p>
              <a:p>
                <a:r>
                  <a:rPr lang="en-US" dirty="0"/>
                  <a:t>transformation #5</a:t>
                </a:r>
              </a:p>
            </p:txBody>
          </p:sp>
          <p:sp>
            <p:nvSpPr>
              <p:cNvPr id="63" name="TextBox 62">
                <a:extLst>
                  <a:ext uri="{FF2B5EF4-FFF2-40B4-BE49-F238E27FC236}">
                    <a16:creationId xmlns:a16="http://schemas.microsoft.com/office/drawing/2014/main" id="{1894E8F8-7251-42A0-A12B-492DF9C4A5C6}"/>
                  </a:ext>
                </a:extLst>
              </p:cNvPr>
              <p:cNvSpPr txBox="1"/>
              <p:nvPr/>
            </p:nvSpPr>
            <p:spPr>
              <a:xfrm>
                <a:off x="8977594" y="427212"/>
                <a:ext cx="3055708" cy="646331"/>
              </a:xfrm>
              <a:prstGeom prst="rect">
                <a:avLst/>
              </a:prstGeom>
              <a:noFill/>
            </p:spPr>
            <p:txBody>
              <a:bodyPr wrap="none" rtlCol="0">
                <a:spAutoFit/>
              </a:bodyPr>
              <a:lstStyle/>
              <a:p>
                <a:r>
                  <a:rPr lang="en-US" dirty="0"/>
                  <a:t>= 14 parameter </a:t>
                </a:r>
                <a:r>
                  <a:rPr lang="en-US" dirty="0" err="1"/>
                  <a:t>Helmert</a:t>
                </a:r>
                <a:r>
                  <a:rPr lang="en-US" dirty="0"/>
                  <a:t> </a:t>
                </a:r>
              </a:p>
              <a:p>
                <a:r>
                  <a:rPr lang="en-US" dirty="0"/>
                  <a:t> transformation #16, at t=2010</a:t>
                </a:r>
              </a:p>
            </p:txBody>
          </p:sp>
          <p:sp>
            <p:nvSpPr>
              <p:cNvPr id="65" name="TextBox 64">
                <a:extLst>
                  <a:ext uri="{FF2B5EF4-FFF2-40B4-BE49-F238E27FC236}">
                    <a16:creationId xmlns:a16="http://schemas.microsoft.com/office/drawing/2014/main" id="{B0AC2BFD-11AA-4708-BDF2-06573C7BA8CC}"/>
                  </a:ext>
                </a:extLst>
              </p:cNvPr>
              <p:cNvSpPr txBox="1"/>
              <p:nvPr/>
            </p:nvSpPr>
            <p:spPr>
              <a:xfrm>
                <a:off x="5764378" y="429636"/>
                <a:ext cx="2258888" cy="646331"/>
              </a:xfrm>
              <a:prstGeom prst="rect">
                <a:avLst/>
              </a:prstGeom>
              <a:noFill/>
            </p:spPr>
            <p:txBody>
              <a:bodyPr wrap="none" rtlCol="0">
                <a:spAutoFit/>
              </a:bodyPr>
              <a:lstStyle/>
              <a:p>
                <a:r>
                  <a:rPr lang="en-US" dirty="0"/>
                  <a:t>= IFDM2022 between </a:t>
                </a:r>
              </a:p>
              <a:p>
                <a:r>
                  <a:rPr lang="en-US" dirty="0"/>
                  <a:t>2010 and 2020</a:t>
                </a:r>
              </a:p>
            </p:txBody>
          </p:sp>
          <p:sp>
            <p:nvSpPr>
              <p:cNvPr id="96" name="Rectangle 95">
                <a:extLst>
                  <a:ext uri="{FF2B5EF4-FFF2-40B4-BE49-F238E27FC236}">
                    <a16:creationId xmlns:a16="http://schemas.microsoft.com/office/drawing/2014/main" id="{4E3721A0-540A-4E18-A147-AE68F736E5E3}"/>
                  </a:ext>
                </a:extLst>
              </p:cNvPr>
              <p:cNvSpPr/>
              <p:nvPr/>
            </p:nvSpPr>
            <p:spPr>
              <a:xfrm>
                <a:off x="2609252" y="471059"/>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5</a:t>
                </a:r>
              </a:p>
            </p:txBody>
          </p:sp>
          <p:sp>
            <p:nvSpPr>
              <p:cNvPr id="97" name="Rectangle 96">
                <a:extLst>
                  <a:ext uri="{FF2B5EF4-FFF2-40B4-BE49-F238E27FC236}">
                    <a16:creationId xmlns:a16="http://schemas.microsoft.com/office/drawing/2014/main" id="{A0625CE1-6EC0-4353-844F-1A53F519EFE7}"/>
                  </a:ext>
                </a:extLst>
              </p:cNvPr>
              <p:cNvSpPr/>
              <p:nvPr/>
            </p:nvSpPr>
            <p:spPr>
              <a:xfrm>
                <a:off x="7936228" y="328598"/>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16</a:t>
                </a:r>
              </a:p>
              <a:p>
                <a:pPr algn="ctr"/>
                <a:r>
                  <a:rPr lang="en-US" dirty="0"/>
                  <a:t>t=2010.00</a:t>
                </a:r>
              </a:p>
            </p:txBody>
          </p:sp>
          <p:sp>
            <p:nvSpPr>
              <p:cNvPr id="142" name="Rectangle 141">
                <a:extLst>
                  <a:ext uri="{FF2B5EF4-FFF2-40B4-BE49-F238E27FC236}">
                    <a16:creationId xmlns:a16="http://schemas.microsoft.com/office/drawing/2014/main" id="{19E57F44-F20B-4698-AE76-CE37A0171EAE}"/>
                  </a:ext>
                </a:extLst>
              </p:cNvPr>
              <p:cNvSpPr/>
              <p:nvPr/>
            </p:nvSpPr>
            <p:spPr>
              <a:xfrm>
                <a:off x="5018842" y="380997"/>
                <a:ext cx="747243"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t1=2010</a:t>
                </a:r>
              </a:p>
              <a:p>
                <a:pPr algn="ctr"/>
                <a:r>
                  <a:rPr lang="en-US" sz="1600" dirty="0"/>
                  <a:t>t2=2020</a:t>
                </a:r>
              </a:p>
            </p:txBody>
          </p:sp>
          <p:sp>
            <p:nvSpPr>
              <p:cNvPr id="143" name="Rectangle 142">
                <a:extLst>
                  <a:ext uri="{FF2B5EF4-FFF2-40B4-BE49-F238E27FC236}">
                    <a16:creationId xmlns:a16="http://schemas.microsoft.com/office/drawing/2014/main" id="{1B32C9EA-3901-45C9-8217-CA5037A6524D}"/>
                  </a:ext>
                </a:extLst>
              </p:cNvPr>
              <p:cNvSpPr/>
              <p:nvPr/>
            </p:nvSpPr>
            <p:spPr>
              <a:xfrm>
                <a:off x="2399323" y="0"/>
                <a:ext cx="9792677" cy="140291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0" name="TextBox 69">
            <a:extLst>
              <a:ext uri="{FF2B5EF4-FFF2-40B4-BE49-F238E27FC236}">
                <a16:creationId xmlns:a16="http://schemas.microsoft.com/office/drawing/2014/main" id="{C937BA8E-244C-4EB6-9157-E635972DFF25}"/>
              </a:ext>
            </a:extLst>
          </p:cNvPr>
          <p:cNvSpPr txBox="1"/>
          <p:nvPr/>
        </p:nvSpPr>
        <p:spPr>
          <a:xfrm>
            <a:off x="-61088" y="2459803"/>
            <a:ext cx="1091196" cy="646331"/>
          </a:xfrm>
          <a:prstGeom prst="rect">
            <a:avLst/>
          </a:prstGeom>
          <a:noFill/>
        </p:spPr>
        <p:txBody>
          <a:bodyPr wrap="none" rtlCol="0">
            <a:spAutoFit/>
          </a:bodyPr>
          <a:lstStyle/>
          <a:p>
            <a:pPr algn="ctr"/>
            <a:r>
              <a:rPr lang="en-US" sz="1200" b="1" dirty="0"/>
              <a:t>Realization of </a:t>
            </a:r>
          </a:p>
          <a:p>
            <a:pPr algn="ctr"/>
            <a:r>
              <a:rPr lang="en-US" sz="1200" b="1" dirty="0"/>
              <a:t>NAD83_NA</a:t>
            </a:r>
          </a:p>
          <a:p>
            <a:pPr algn="ctr"/>
            <a:r>
              <a:rPr lang="en-US" sz="1200" b="1" dirty="0"/>
              <a:t>at t=2010.00</a:t>
            </a:r>
          </a:p>
        </p:txBody>
      </p:sp>
      <p:sp>
        <p:nvSpPr>
          <p:cNvPr id="5" name="Rectangle 4">
            <a:extLst>
              <a:ext uri="{FF2B5EF4-FFF2-40B4-BE49-F238E27FC236}">
                <a16:creationId xmlns:a16="http://schemas.microsoft.com/office/drawing/2014/main" id="{A734F965-93C9-4599-BF13-C5297EDC7565}"/>
              </a:ext>
            </a:extLst>
          </p:cNvPr>
          <p:cNvSpPr/>
          <p:nvPr/>
        </p:nvSpPr>
        <p:spPr>
          <a:xfrm>
            <a:off x="711453" y="531839"/>
            <a:ext cx="1565830"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NAD83_FBN</a:t>
            </a:r>
          </a:p>
          <a:p>
            <a:pPr algn="ctr"/>
            <a:r>
              <a:rPr lang="en-US" b="1" dirty="0">
                <a:solidFill>
                  <a:schemeClr val="tx1"/>
                </a:solidFill>
              </a:rPr>
              <a:t>(235)</a:t>
            </a:r>
          </a:p>
        </p:txBody>
      </p:sp>
      <p:cxnSp>
        <p:nvCxnSpPr>
          <p:cNvPr id="8" name="Straight Arrow Connector 7">
            <a:extLst>
              <a:ext uri="{FF2B5EF4-FFF2-40B4-BE49-F238E27FC236}">
                <a16:creationId xmlns:a16="http://schemas.microsoft.com/office/drawing/2014/main" id="{E5B370E1-5C9D-4B3B-A42A-666D97D6B91E}"/>
              </a:ext>
            </a:extLst>
          </p:cNvPr>
          <p:cNvCxnSpPr>
            <a:cxnSpLocks/>
            <a:stCxn id="5" idx="2"/>
            <a:endCxn id="87" idx="0"/>
          </p:cNvCxnSpPr>
          <p:nvPr/>
        </p:nvCxnSpPr>
        <p:spPr>
          <a:xfrm>
            <a:off x="1494368" y="1028653"/>
            <a:ext cx="11132" cy="7330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D9F14B-08A8-473A-B82E-CBD14FB93D2D}"/>
              </a:ext>
            </a:extLst>
          </p:cNvPr>
          <p:cNvSpPr/>
          <p:nvPr/>
        </p:nvSpPr>
        <p:spPr>
          <a:xfrm>
            <a:off x="1256471" y="1121830"/>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5</a:t>
            </a:r>
          </a:p>
        </p:txBody>
      </p:sp>
      <p:cxnSp>
        <p:nvCxnSpPr>
          <p:cNvPr id="85" name="Straight Arrow Connector 84">
            <a:extLst>
              <a:ext uri="{FF2B5EF4-FFF2-40B4-BE49-F238E27FC236}">
                <a16:creationId xmlns:a16="http://schemas.microsoft.com/office/drawing/2014/main" id="{3D5FCBE0-7AD8-4455-8164-0F43FF985FA7}"/>
              </a:ext>
            </a:extLst>
          </p:cNvPr>
          <p:cNvCxnSpPr>
            <a:cxnSpLocks/>
            <a:stCxn id="19" idx="2"/>
            <a:endCxn id="5" idx="0"/>
          </p:cNvCxnSpPr>
          <p:nvPr/>
        </p:nvCxnSpPr>
        <p:spPr>
          <a:xfrm flipH="1">
            <a:off x="1494368" y="369332"/>
            <a:ext cx="11132" cy="1625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D98AD1-20D3-49C1-8045-8129CBB89C7F}"/>
              </a:ext>
            </a:extLst>
          </p:cNvPr>
          <p:cNvSpPr txBox="1"/>
          <p:nvPr/>
        </p:nvSpPr>
        <p:spPr>
          <a:xfrm>
            <a:off x="664340" y="0"/>
            <a:ext cx="1682320" cy="369332"/>
          </a:xfrm>
          <a:prstGeom prst="rect">
            <a:avLst/>
          </a:prstGeom>
          <a:noFill/>
        </p:spPr>
        <p:txBody>
          <a:bodyPr wrap="none" rtlCol="0">
            <a:spAutoFit/>
          </a:bodyPr>
          <a:lstStyle/>
          <a:p>
            <a:r>
              <a:rPr lang="en-US" dirty="0"/>
              <a:t>(Earlier datums)</a:t>
            </a:r>
          </a:p>
        </p:txBody>
      </p:sp>
      <p:sp>
        <p:nvSpPr>
          <p:cNvPr id="87" name="Rectangle 86">
            <a:extLst>
              <a:ext uri="{FF2B5EF4-FFF2-40B4-BE49-F238E27FC236}">
                <a16:creationId xmlns:a16="http://schemas.microsoft.com/office/drawing/2014/main" id="{9993EE1C-8497-48F4-BE94-110E861CD31D}"/>
              </a:ext>
            </a:extLst>
          </p:cNvPr>
          <p:cNvSpPr/>
          <p:nvPr/>
        </p:nvSpPr>
        <p:spPr>
          <a:xfrm>
            <a:off x="617422" y="1761715"/>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NAD83_NSRS2007</a:t>
            </a:r>
          </a:p>
          <a:p>
            <a:pPr algn="ctr"/>
            <a:r>
              <a:rPr lang="en-US" b="1" dirty="0">
                <a:solidFill>
                  <a:schemeClr val="tx1"/>
                </a:solidFill>
              </a:rPr>
              <a:t>(245)</a:t>
            </a:r>
          </a:p>
        </p:txBody>
      </p:sp>
      <p:cxnSp>
        <p:nvCxnSpPr>
          <p:cNvPr id="91" name="Straight Arrow Connector 90">
            <a:extLst>
              <a:ext uri="{FF2B5EF4-FFF2-40B4-BE49-F238E27FC236}">
                <a16:creationId xmlns:a16="http://schemas.microsoft.com/office/drawing/2014/main" id="{22F81E37-C4A6-482E-BD6D-1CE88156F034}"/>
              </a:ext>
            </a:extLst>
          </p:cNvPr>
          <p:cNvCxnSpPr>
            <a:cxnSpLocks/>
            <a:stCxn id="87" idx="2"/>
          </p:cNvCxnSpPr>
          <p:nvPr/>
        </p:nvCxnSpPr>
        <p:spPr>
          <a:xfrm flipH="1">
            <a:off x="1494368" y="2258529"/>
            <a:ext cx="11132" cy="7771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649CE119-6D23-42CF-94B4-70F75852A53C}"/>
              </a:ext>
            </a:extLst>
          </p:cNvPr>
          <p:cNvSpPr/>
          <p:nvPr/>
        </p:nvSpPr>
        <p:spPr>
          <a:xfrm>
            <a:off x="1266320" y="2357276"/>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6</a:t>
            </a:r>
          </a:p>
        </p:txBody>
      </p:sp>
      <p:sp>
        <p:nvSpPr>
          <p:cNvPr id="73" name="TextBox 72">
            <a:extLst>
              <a:ext uri="{FF2B5EF4-FFF2-40B4-BE49-F238E27FC236}">
                <a16:creationId xmlns:a16="http://schemas.microsoft.com/office/drawing/2014/main" id="{FBE5EE87-C42A-4542-8C15-111EB78051D2}"/>
              </a:ext>
            </a:extLst>
          </p:cNvPr>
          <p:cNvSpPr txBox="1"/>
          <p:nvPr/>
        </p:nvSpPr>
        <p:spPr>
          <a:xfrm>
            <a:off x="3461945" y="2607969"/>
            <a:ext cx="1821332" cy="461665"/>
          </a:xfrm>
          <a:prstGeom prst="rect">
            <a:avLst/>
          </a:prstGeom>
          <a:noFill/>
        </p:spPr>
        <p:txBody>
          <a:bodyPr wrap="none" rtlCol="0">
            <a:spAutoFit/>
          </a:bodyPr>
          <a:lstStyle/>
          <a:p>
            <a:pPr algn="ctr"/>
            <a:r>
              <a:rPr lang="en-US" sz="1200" b="1" dirty="0"/>
              <a:t>Realization of NATRF2022</a:t>
            </a:r>
          </a:p>
          <a:p>
            <a:pPr algn="ctr"/>
            <a:r>
              <a:rPr lang="en-US" sz="1200" b="1" dirty="0"/>
              <a:t>at t=2020.00</a:t>
            </a:r>
          </a:p>
        </p:txBody>
      </p:sp>
      <p:sp>
        <p:nvSpPr>
          <p:cNvPr id="95" name="Rectangle 94">
            <a:extLst>
              <a:ext uri="{FF2B5EF4-FFF2-40B4-BE49-F238E27FC236}">
                <a16:creationId xmlns:a16="http://schemas.microsoft.com/office/drawing/2014/main" id="{7F03B29C-EA1B-43D5-BE4C-CA6415A55527}"/>
              </a:ext>
            </a:extLst>
          </p:cNvPr>
          <p:cNvSpPr/>
          <p:nvPr/>
        </p:nvSpPr>
        <p:spPr>
          <a:xfrm>
            <a:off x="635942" y="3029347"/>
            <a:ext cx="1776156" cy="496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NAD83_2011</a:t>
            </a:r>
          </a:p>
          <a:p>
            <a:pPr algn="ctr"/>
            <a:r>
              <a:rPr lang="en-US" b="1" dirty="0">
                <a:solidFill>
                  <a:schemeClr val="tx1"/>
                </a:solidFill>
              </a:rPr>
              <a:t>(255)</a:t>
            </a:r>
          </a:p>
        </p:txBody>
      </p:sp>
      <p:cxnSp>
        <p:nvCxnSpPr>
          <p:cNvPr id="99" name="Straight Arrow Connector 98">
            <a:extLst>
              <a:ext uri="{FF2B5EF4-FFF2-40B4-BE49-F238E27FC236}">
                <a16:creationId xmlns:a16="http://schemas.microsoft.com/office/drawing/2014/main" id="{1A1C0C68-0602-4EA3-87C7-6BB280ABB5D6}"/>
              </a:ext>
            </a:extLst>
          </p:cNvPr>
          <p:cNvCxnSpPr>
            <a:cxnSpLocks/>
            <a:stCxn id="95" idx="3"/>
            <a:endCxn id="102" idx="1"/>
          </p:cNvCxnSpPr>
          <p:nvPr/>
        </p:nvCxnSpPr>
        <p:spPr>
          <a:xfrm>
            <a:off x="2412098" y="3277754"/>
            <a:ext cx="1045272" cy="1877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3376D72C-3D6E-40C9-89CB-18F1668BD6A4}"/>
              </a:ext>
            </a:extLst>
          </p:cNvPr>
          <p:cNvSpPr/>
          <p:nvPr/>
        </p:nvSpPr>
        <p:spPr>
          <a:xfrm>
            <a:off x="2664130" y="3039098"/>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7</a:t>
            </a:r>
          </a:p>
        </p:txBody>
      </p:sp>
      <p:sp>
        <p:nvSpPr>
          <p:cNvPr id="102" name="Rectangle 101">
            <a:extLst>
              <a:ext uri="{FF2B5EF4-FFF2-40B4-BE49-F238E27FC236}">
                <a16:creationId xmlns:a16="http://schemas.microsoft.com/office/drawing/2014/main" id="{13FE8165-5298-4F95-863E-B3ABD8336B50}"/>
              </a:ext>
            </a:extLst>
          </p:cNvPr>
          <p:cNvSpPr/>
          <p:nvPr/>
        </p:nvSpPr>
        <p:spPr>
          <a:xfrm>
            <a:off x="3457370" y="3048124"/>
            <a:ext cx="1776156" cy="496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NATRF2022_2020</a:t>
            </a:r>
          </a:p>
          <a:p>
            <a:pPr algn="ctr"/>
            <a:r>
              <a:rPr lang="en-US" b="1" dirty="0">
                <a:solidFill>
                  <a:schemeClr val="tx1"/>
                </a:solidFill>
              </a:rPr>
              <a:t>(801)</a:t>
            </a:r>
          </a:p>
        </p:txBody>
      </p:sp>
      <p:cxnSp>
        <p:nvCxnSpPr>
          <p:cNvPr id="106" name="Straight Arrow Connector 105">
            <a:extLst>
              <a:ext uri="{FF2B5EF4-FFF2-40B4-BE49-F238E27FC236}">
                <a16:creationId xmlns:a16="http://schemas.microsoft.com/office/drawing/2014/main" id="{E82C07F1-C2D7-4908-991C-B5DEDB9D368C}"/>
              </a:ext>
            </a:extLst>
          </p:cNvPr>
          <p:cNvCxnSpPr>
            <a:cxnSpLocks/>
            <a:stCxn id="95" idx="2"/>
            <a:endCxn id="109" idx="0"/>
          </p:cNvCxnSpPr>
          <p:nvPr/>
        </p:nvCxnSpPr>
        <p:spPr>
          <a:xfrm flipH="1">
            <a:off x="1507128" y="3526161"/>
            <a:ext cx="16892" cy="1048879"/>
          </a:xfrm>
          <a:prstGeom prst="straightConnector1">
            <a:avLst/>
          </a:prstGeom>
          <a:ln w="381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3AF8D15D-E261-46F5-8554-1D981A33096A}"/>
              </a:ext>
            </a:extLst>
          </p:cNvPr>
          <p:cNvSpPr/>
          <p:nvPr/>
        </p:nvSpPr>
        <p:spPr>
          <a:xfrm>
            <a:off x="1031483" y="3694003"/>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16</a:t>
            </a:r>
          </a:p>
          <a:p>
            <a:pPr algn="ctr"/>
            <a:r>
              <a:rPr lang="en-US" dirty="0">
                <a:solidFill>
                  <a:schemeClr val="bg1"/>
                </a:solidFill>
              </a:rPr>
              <a:t>t=2010.00</a:t>
            </a:r>
          </a:p>
        </p:txBody>
      </p:sp>
      <p:sp>
        <p:nvSpPr>
          <p:cNvPr id="109" name="Rectangle 108">
            <a:extLst>
              <a:ext uri="{FF2B5EF4-FFF2-40B4-BE49-F238E27FC236}">
                <a16:creationId xmlns:a16="http://schemas.microsoft.com/office/drawing/2014/main" id="{AB3E0B6E-97E0-47EA-9B1B-AE7FA23814F5}"/>
              </a:ext>
            </a:extLst>
          </p:cNvPr>
          <p:cNvSpPr/>
          <p:nvPr/>
        </p:nvSpPr>
        <p:spPr>
          <a:xfrm>
            <a:off x="619050" y="4575040"/>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ITRF96 (250)</a:t>
            </a:r>
          </a:p>
          <a:p>
            <a:pPr algn="ctr"/>
            <a:r>
              <a:rPr lang="en-US" b="1" dirty="0">
                <a:solidFill>
                  <a:srgbClr val="FF0000"/>
                </a:solidFill>
              </a:rPr>
              <a:t>t=2010.00</a:t>
            </a:r>
          </a:p>
        </p:txBody>
      </p:sp>
      <p:cxnSp>
        <p:nvCxnSpPr>
          <p:cNvPr id="112" name="Straight Arrow Connector 111">
            <a:extLst>
              <a:ext uri="{FF2B5EF4-FFF2-40B4-BE49-F238E27FC236}">
                <a16:creationId xmlns:a16="http://schemas.microsoft.com/office/drawing/2014/main" id="{35BA55F6-943E-483E-A429-772E63F3BD41}"/>
              </a:ext>
            </a:extLst>
          </p:cNvPr>
          <p:cNvCxnSpPr>
            <a:cxnSpLocks/>
            <a:endCxn id="114" idx="0"/>
          </p:cNvCxnSpPr>
          <p:nvPr/>
        </p:nvCxnSpPr>
        <p:spPr>
          <a:xfrm flipH="1">
            <a:off x="1505500" y="5071854"/>
            <a:ext cx="16892" cy="10488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98EFBCB-84B1-4F8A-8640-DCD40E1D84CC}"/>
              </a:ext>
            </a:extLst>
          </p:cNvPr>
          <p:cNvSpPr/>
          <p:nvPr/>
        </p:nvSpPr>
        <p:spPr>
          <a:xfrm>
            <a:off x="1029855" y="5161546"/>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(many)</a:t>
            </a:r>
          </a:p>
          <a:p>
            <a:pPr algn="ctr"/>
            <a:r>
              <a:rPr lang="en-US" dirty="0">
                <a:solidFill>
                  <a:schemeClr val="bg1"/>
                </a:solidFill>
              </a:rPr>
              <a:t>t=2010.00</a:t>
            </a:r>
          </a:p>
        </p:txBody>
      </p:sp>
      <p:sp>
        <p:nvSpPr>
          <p:cNvPr id="114" name="Rectangle 113">
            <a:extLst>
              <a:ext uri="{FF2B5EF4-FFF2-40B4-BE49-F238E27FC236}">
                <a16:creationId xmlns:a16="http://schemas.microsoft.com/office/drawing/2014/main" id="{220296E7-BFA8-4B8D-A333-F921CCA2F2AA}"/>
              </a:ext>
            </a:extLst>
          </p:cNvPr>
          <p:cNvSpPr/>
          <p:nvPr/>
        </p:nvSpPr>
        <p:spPr>
          <a:xfrm>
            <a:off x="617422" y="6120733"/>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t=2010.00</a:t>
            </a:r>
          </a:p>
        </p:txBody>
      </p:sp>
      <p:cxnSp>
        <p:nvCxnSpPr>
          <p:cNvPr id="115" name="Straight Arrow Connector 114">
            <a:extLst>
              <a:ext uri="{FF2B5EF4-FFF2-40B4-BE49-F238E27FC236}">
                <a16:creationId xmlns:a16="http://schemas.microsoft.com/office/drawing/2014/main" id="{A926CFBB-3B3F-4109-9378-01BA395C57D3}"/>
              </a:ext>
            </a:extLst>
          </p:cNvPr>
          <p:cNvCxnSpPr>
            <a:cxnSpLocks/>
            <a:endCxn id="118" idx="1"/>
          </p:cNvCxnSpPr>
          <p:nvPr/>
        </p:nvCxnSpPr>
        <p:spPr>
          <a:xfrm>
            <a:off x="2374281" y="6369139"/>
            <a:ext cx="1083239"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87C5F8C-E906-469D-9EBD-1EE256A7C270}"/>
              </a:ext>
            </a:extLst>
          </p:cNvPr>
          <p:cNvSpPr/>
          <p:nvPr/>
        </p:nvSpPr>
        <p:spPr>
          <a:xfrm>
            <a:off x="2522011" y="6019798"/>
            <a:ext cx="758017"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t1=2010</a:t>
            </a:r>
          </a:p>
          <a:p>
            <a:pPr algn="ctr"/>
            <a:r>
              <a:rPr lang="en-US" sz="1600" dirty="0"/>
              <a:t>t2=2020</a:t>
            </a:r>
          </a:p>
        </p:txBody>
      </p:sp>
      <p:sp>
        <p:nvSpPr>
          <p:cNvPr id="118" name="Rectangle 117">
            <a:extLst>
              <a:ext uri="{FF2B5EF4-FFF2-40B4-BE49-F238E27FC236}">
                <a16:creationId xmlns:a16="http://schemas.microsoft.com/office/drawing/2014/main" id="{76128D0C-B8E2-4BC5-AC5C-62E5F81BB1A3}"/>
              </a:ext>
            </a:extLst>
          </p:cNvPr>
          <p:cNvSpPr/>
          <p:nvPr/>
        </p:nvSpPr>
        <p:spPr>
          <a:xfrm>
            <a:off x="3457520" y="6120732"/>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t=2020.00</a:t>
            </a:r>
          </a:p>
        </p:txBody>
      </p:sp>
      <p:cxnSp>
        <p:nvCxnSpPr>
          <p:cNvPr id="120" name="Straight Arrow Connector 119">
            <a:extLst>
              <a:ext uri="{FF2B5EF4-FFF2-40B4-BE49-F238E27FC236}">
                <a16:creationId xmlns:a16="http://schemas.microsoft.com/office/drawing/2014/main" id="{187286F8-D485-45C3-88C0-E0E3F95D87F3}"/>
              </a:ext>
            </a:extLst>
          </p:cNvPr>
          <p:cNvCxnSpPr>
            <a:cxnSpLocks/>
            <a:stCxn id="118" idx="0"/>
            <a:endCxn id="102" idx="2"/>
          </p:cNvCxnSpPr>
          <p:nvPr/>
        </p:nvCxnSpPr>
        <p:spPr>
          <a:xfrm flipH="1" flipV="1">
            <a:off x="4345448" y="3544938"/>
            <a:ext cx="150" cy="257579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8EA0DEC-E2D6-4823-A163-F4B7362836AC}"/>
              </a:ext>
            </a:extLst>
          </p:cNvPr>
          <p:cNvSpPr txBox="1"/>
          <p:nvPr/>
        </p:nvSpPr>
        <p:spPr>
          <a:xfrm>
            <a:off x="9945074" y="2630755"/>
            <a:ext cx="1821332" cy="461665"/>
          </a:xfrm>
          <a:prstGeom prst="rect">
            <a:avLst/>
          </a:prstGeom>
          <a:noFill/>
        </p:spPr>
        <p:txBody>
          <a:bodyPr wrap="none" rtlCol="0">
            <a:spAutoFit/>
          </a:bodyPr>
          <a:lstStyle/>
          <a:p>
            <a:pPr algn="ctr"/>
            <a:r>
              <a:rPr lang="en-US" sz="1200" b="1" dirty="0"/>
              <a:t>Realization of NATRF2022</a:t>
            </a:r>
          </a:p>
          <a:p>
            <a:pPr algn="ctr"/>
            <a:r>
              <a:rPr lang="en-US" sz="1200" b="1" dirty="0"/>
              <a:t>at t=2025.00?</a:t>
            </a:r>
          </a:p>
        </p:txBody>
      </p:sp>
      <p:cxnSp>
        <p:nvCxnSpPr>
          <p:cNvPr id="133" name="Straight Arrow Connector 132">
            <a:extLst>
              <a:ext uri="{FF2B5EF4-FFF2-40B4-BE49-F238E27FC236}">
                <a16:creationId xmlns:a16="http://schemas.microsoft.com/office/drawing/2014/main" id="{A3EC55A7-3D97-44EA-A0C7-A2DC80965569}"/>
              </a:ext>
            </a:extLst>
          </p:cNvPr>
          <p:cNvCxnSpPr>
            <a:cxnSpLocks/>
            <a:stCxn id="102" idx="3"/>
            <a:endCxn id="135" idx="1"/>
          </p:cNvCxnSpPr>
          <p:nvPr/>
        </p:nvCxnSpPr>
        <p:spPr>
          <a:xfrm>
            <a:off x="5233526" y="3296531"/>
            <a:ext cx="4761449" cy="754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56B4E042-3B7F-4C55-9820-3C6322142906}"/>
              </a:ext>
            </a:extLst>
          </p:cNvPr>
          <p:cNvSpPr/>
          <p:nvPr/>
        </p:nvSpPr>
        <p:spPr>
          <a:xfrm>
            <a:off x="7173397" y="3008626"/>
            <a:ext cx="478359" cy="501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a:t>
            </a:r>
          </a:p>
          <a:p>
            <a:pPr algn="ctr"/>
            <a:r>
              <a:rPr lang="en-US" dirty="0"/>
              <a:t>TBD</a:t>
            </a:r>
          </a:p>
        </p:txBody>
      </p:sp>
      <p:sp>
        <p:nvSpPr>
          <p:cNvPr id="135" name="Rectangle 134">
            <a:extLst>
              <a:ext uri="{FF2B5EF4-FFF2-40B4-BE49-F238E27FC236}">
                <a16:creationId xmlns:a16="http://schemas.microsoft.com/office/drawing/2014/main" id="{553671EC-2272-455F-9CFB-E04092B7AA91}"/>
              </a:ext>
            </a:extLst>
          </p:cNvPr>
          <p:cNvSpPr/>
          <p:nvPr/>
        </p:nvSpPr>
        <p:spPr>
          <a:xfrm>
            <a:off x="9994975" y="3055665"/>
            <a:ext cx="1776156" cy="496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NATRF2022_2025?</a:t>
            </a:r>
          </a:p>
          <a:p>
            <a:pPr algn="ctr"/>
            <a:r>
              <a:rPr lang="en-US" b="1" dirty="0">
                <a:solidFill>
                  <a:schemeClr val="tx1"/>
                </a:solidFill>
              </a:rPr>
              <a:t>(TBD)</a:t>
            </a:r>
          </a:p>
        </p:txBody>
      </p:sp>
      <p:cxnSp>
        <p:nvCxnSpPr>
          <p:cNvPr id="136" name="Straight Arrow Connector 135">
            <a:extLst>
              <a:ext uri="{FF2B5EF4-FFF2-40B4-BE49-F238E27FC236}">
                <a16:creationId xmlns:a16="http://schemas.microsoft.com/office/drawing/2014/main" id="{BF782FB7-3DF3-4EA2-8EE9-5045BA5B9C5C}"/>
              </a:ext>
            </a:extLst>
          </p:cNvPr>
          <p:cNvCxnSpPr>
            <a:cxnSpLocks/>
            <a:stCxn id="118" idx="3"/>
            <a:endCxn id="138" idx="1"/>
          </p:cNvCxnSpPr>
          <p:nvPr/>
        </p:nvCxnSpPr>
        <p:spPr>
          <a:xfrm>
            <a:off x="5233676" y="6369139"/>
            <a:ext cx="4761449" cy="754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FE159354-C489-41D1-964D-2453D88FD9C2}"/>
              </a:ext>
            </a:extLst>
          </p:cNvPr>
          <p:cNvSpPr/>
          <p:nvPr/>
        </p:nvSpPr>
        <p:spPr>
          <a:xfrm>
            <a:off x="7089561" y="6019797"/>
            <a:ext cx="840608"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t1=2020</a:t>
            </a:r>
          </a:p>
          <a:p>
            <a:pPr algn="ctr"/>
            <a:r>
              <a:rPr lang="en-US" sz="1600" dirty="0"/>
              <a:t>t2=2025?</a:t>
            </a:r>
          </a:p>
        </p:txBody>
      </p:sp>
      <p:sp>
        <p:nvSpPr>
          <p:cNvPr id="138" name="Rectangle 137">
            <a:extLst>
              <a:ext uri="{FF2B5EF4-FFF2-40B4-BE49-F238E27FC236}">
                <a16:creationId xmlns:a16="http://schemas.microsoft.com/office/drawing/2014/main" id="{E08F801A-E7E6-436D-9D03-E5E7D1C37F36}"/>
              </a:ext>
            </a:extLst>
          </p:cNvPr>
          <p:cNvSpPr/>
          <p:nvPr/>
        </p:nvSpPr>
        <p:spPr>
          <a:xfrm>
            <a:off x="9995125" y="6128273"/>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t=2025.00?</a:t>
            </a:r>
          </a:p>
        </p:txBody>
      </p:sp>
      <p:cxnSp>
        <p:nvCxnSpPr>
          <p:cNvPr id="139" name="Straight Arrow Connector 138">
            <a:extLst>
              <a:ext uri="{FF2B5EF4-FFF2-40B4-BE49-F238E27FC236}">
                <a16:creationId xmlns:a16="http://schemas.microsoft.com/office/drawing/2014/main" id="{DAC90651-16CD-4367-AF94-E4CA1125D873}"/>
              </a:ext>
            </a:extLst>
          </p:cNvPr>
          <p:cNvCxnSpPr>
            <a:cxnSpLocks/>
            <a:stCxn id="138" idx="0"/>
            <a:endCxn id="135" idx="2"/>
          </p:cNvCxnSpPr>
          <p:nvPr/>
        </p:nvCxnSpPr>
        <p:spPr>
          <a:xfrm flipH="1" flipV="1">
            <a:off x="10883053" y="3552479"/>
            <a:ext cx="150" cy="257579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EE29CA3-EB5D-4F0F-B479-64AC90C1F08E}"/>
              </a:ext>
            </a:extLst>
          </p:cNvPr>
          <p:cNvSpPr/>
          <p:nvPr/>
        </p:nvSpPr>
        <p:spPr>
          <a:xfrm>
            <a:off x="6516743" y="3634217"/>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NATRF2022 (490)</a:t>
            </a:r>
          </a:p>
          <a:p>
            <a:pPr algn="ctr"/>
            <a:r>
              <a:rPr lang="en-US" b="1" dirty="0">
                <a:solidFill>
                  <a:srgbClr val="FF0000"/>
                </a:solidFill>
              </a:rPr>
              <a:t>t=2023.00</a:t>
            </a:r>
          </a:p>
        </p:txBody>
      </p:sp>
      <p:sp>
        <p:nvSpPr>
          <p:cNvPr id="55" name="Rectangle 54">
            <a:extLst>
              <a:ext uri="{FF2B5EF4-FFF2-40B4-BE49-F238E27FC236}">
                <a16:creationId xmlns:a16="http://schemas.microsoft.com/office/drawing/2014/main" id="{1705F85B-5A8A-4512-86B2-18FB5C36E657}"/>
              </a:ext>
            </a:extLst>
          </p:cNvPr>
          <p:cNvSpPr/>
          <p:nvPr/>
        </p:nvSpPr>
        <p:spPr>
          <a:xfrm>
            <a:off x="6529198" y="5293773"/>
            <a:ext cx="1776156" cy="49681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ITRF2020 (460)</a:t>
            </a:r>
          </a:p>
          <a:p>
            <a:pPr algn="ctr"/>
            <a:r>
              <a:rPr lang="en-US" b="1" dirty="0">
                <a:solidFill>
                  <a:srgbClr val="FF0000"/>
                </a:solidFill>
              </a:rPr>
              <a:t>t=2023.00</a:t>
            </a:r>
          </a:p>
        </p:txBody>
      </p:sp>
      <p:cxnSp>
        <p:nvCxnSpPr>
          <p:cNvPr id="6" name="Straight Arrow Connector 5">
            <a:extLst>
              <a:ext uri="{FF2B5EF4-FFF2-40B4-BE49-F238E27FC236}">
                <a16:creationId xmlns:a16="http://schemas.microsoft.com/office/drawing/2014/main" id="{D8A1E630-5456-4188-A6A6-33DF3A54DA28}"/>
              </a:ext>
            </a:extLst>
          </p:cNvPr>
          <p:cNvCxnSpPr>
            <a:cxnSpLocks/>
            <a:stCxn id="118" idx="3"/>
            <a:endCxn id="55" idx="1"/>
          </p:cNvCxnSpPr>
          <p:nvPr/>
        </p:nvCxnSpPr>
        <p:spPr>
          <a:xfrm flipV="1">
            <a:off x="5233676" y="5542180"/>
            <a:ext cx="1295522" cy="82695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483A3DE-284F-4906-AB0A-3CEE374757CB}"/>
              </a:ext>
            </a:extLst>
          </p:cNvPr>
          <p:cNvSpPr/>
          <p:nvPr/>
        </p:nvSpPr>
        <p:spPr>
          <a:xfrm>
            <a:off x="5461133" y="5492015"/>
            <a:ext cx="840608"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t1=2020</a:t>
            </a:r>
          </a:p>
          <a:p>
            <a:pPr algn="ctr"/>
            <a:r>
              <a:rPr lang="en-US" sz="1600" dirty="0"/>
              <a:t>t2=2023</a:t>
            </a:r>
          </a:p>
        </p:txBody>
      </p:sp>
      <p:cxnSp>
        <p:nvCxnSpPr>
          <p:cNvPr id="62" name="Straight Arrow Connector 61">
            <a:extLst>
              <a:ext uri="{FF2B5EF4-FFF2-40B4-BE49-F238E27FC236}">
                <a16:creationId xmlns:a16="http://schemas.microsoft.com/office/drawing/2014/main" id="{F23C8122-9E8E-4CFF-A6DF-F9402FCC598F}"/>
              </a:ext>
            </a:extLst>
          </p:cNvPr>
          <p:cNvCxnSpPr>
            <a:cxnSpLocks/>
            <a:stCxn id="55" idx="3"/>
            <a:endCxn id="138" idx="1"/>
          </p:cNvCxnSpPr>
          <p:nvPr/>
        </p:nvCxnSpPr>
        <p:spPr>
          <a:xfrm>
            <a:off x="8305354" y="5542180"/>
            <a:ext cx="1689771" cy="8345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FBE66EC-EAE4-4B59-8E1F-1A81EECE6B6C}"/>
              </a:ext>
            </a:extLst>
          </p:cNvPr>
          <p:cNvSpPr/>
          <p:nvPr/>
        </p:nvSpPr>
        <p:spPr>
          <a:xfrm>
            <a:off x="8701363" y="5515572"/>
            <a:ext cx="840608" cy="69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IFDM</a:t>
            </a:r>
          </a:p>
          <a:p>
            <a:pPr algn="ctr"/>
            <a:r>
              <a:rPr lang="en-US" sz="1600" dirty="0"/>
              <a:t>t1=2023</a:t>
            </a:r>
          </a:p>
          <a:p>
            <a:pPr algn="ctr"/>
            <a:r>
              <a:rPr lang="en-US" sz="1600" dirty="0"/>
              <a:t>t2=2025?</a:t>
            </a:r>
          </a:p>
        </p:txBody>
      </p:sp>
      <p:sp>
        <p:nvSpPr>
          <p:cNvPr id="64" name="Rectangle 63">
            <a:extLst>
              <a:ext uri="{FF2B5EF4-FFF2-40B4-BE49-F238E27FC236}">
                <a16:creationId xmlns:a16="http://schemas.microsoft.com/office/drawing/2014/main" id="{C1BBA543-AEF6-4381-9799-78100C60FFD7}"/>
              </a:ext>
            </a:extLst>
          </p:cNvPr>
          <p:cNvSpPr/>
          <p:nvPr/>
        </p:nvSpPr>
        <p:spPr>
          <a:xfrm>
            <a:off x="4010956" y="4438771"/>
            <a:ext cx="677712" cy="788550"/>
          </a:xfrm>
          <a:prstGeom prst="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39</a:t>
            </a:r>
          </a:p>
          <a:p>
            <a:pPr algn="ctr"/>
            <a:r>
              <a:rPr lang="en-US" dirty="0"/>
              <a:t>t=2020</a:t>
            </a:r>
          </a:p>
        </p:txBody>
      </p:sp>
      <p:sp>
        <p:nvSpPr>
          <p:cNvPr id="66" name="Rectangle 65">
            <a:extLst>
              <a:ext uri="{FF2B5EF4-FFF2-40B4-BE49-F238E27FC236}">
                <a16:creationId xmlns:a16="http://schemas.microsoft.com/office/drawing/2014/main" id="{A1A63AF7-4368-4A9B-BD55-7EBD16934C3E}"/>
              </a:ext>
            </a:extLst>
          </p:cNvPr>
          <p:cNvSpPr/>
          <p:nvPr/>
        </p:nvSpPr>
        <p:spPr>
          <a:xfrm>
            <a:off x="10376187" y="4429171"/>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39</a:t>
            </a:r>
          </a:p>
          <a:p>
            <a:pPr algn="ctr"/>
            <a:r>
              <a:rPr lang="en-US" dirty="0">
                <a:solidFill>
                  <a:schemeClr val="bg1"/>
                </a:solidFill>
              </a:rPr>
              <a:t>t=2025?</a:t>
            </a:r>
          </a:p>
        </p:txBody>
      </p:sp>
      <p:cxnSp>
        <p:nvCxnSpPr>
          <p:cNvPr id="68" name="Straight Arrow Connector 67">
            <a:extLst>
              <a:ext uri="{FF2B5EF4-FFF2-40B4-BE49-F238E27FC236}">
                <a16:creationId xmlns:a16="http://schemas.microsoft.com/office/drawing/2014/main" id="{8D9D9798-CCCB-44C6-872B-50C087778058}"/>
              </a:ext>
            </a:extLst>
          </p:cNvPr>
          <p:cNvCxnSpPr>
            <a:cxnSpLocks/>
            <a:stCxn id="55" idx="0"/>
            <a:endCxn id="53" idx="2"/>
          </p:cNvCxnSpPr>
          <p:nvPr/>
        </p:nvCxnSpPr>
        <p:spPr>
          <a:xfrm flipH="1" flipV="1">
            <a:off x="7404821" y="4131031"/>
            <a:ext cx="12455" cy="116274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1A693B1-D431-4E8E-A775-1492128EE17B}"/>
              </a:ext>
            </a:extLst>
          </p:cNvPr>
          <p:cNvSpPr/>
          <p:nvPr/>
        </p:nvSpPr>
        <p:spPr>
          <a:xfrm>
            <a:off x="6910410" y="4288269"/>
            <a:ext cx="1013731" cy="788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14H</a:t>
            </a:r>
          </a:p>
          <a:p>
            <a:pPr algn="ctr"/>
            <a:r>
              <a:rPr lang="en-US" dirty="0"/>
              <a:t>39</a:t>
            </a:r>
          </a:p>
          <a:p>
            <a:pPr algn="ctr"/>
            <a:r>
              <a:rPr lang="en-US" dirty="0">
                <a:solidFill>
                  <a:schemeClr val="bg1"/>
                </a:solidFill>
              </a:rPr>
              <a:t>t=2023</a:t>
            </a:r>
          </a:p>
        </p:txBody>
      </p:sp>
      <p:sp>
        <p:nvSpPr>
          <p:cNvPr id="76" name="TextBox 75">
            <a:extLst>
              <a:ext uri="{FF2B5EF4-FFF2-40B4-BE49-F238E27FC236}">
                <a16:creationId xmlns:a16="http://schemas.microsoft.com/office/drawing/2014/main" id="{B221EB7E-3158-450B-A457-EC39B86DDCB3}"/>
              </a:ext>
            </a:extLst>
          </p:cNvPr>
          <p:cNvSpPr txBox="1"/>
          <p:nvPr/>
        </p:nvSpPr>
        <p:spPr>
          <a:xfrm>
            <a:off x="5411018" y="4884287"/>
            <a:ext cx="788806" cy="369332"/>
          </a:xfrm>
          <a:prstGeom prst="rect">
            <a:avLst/>
          </a:prstGeom>
          <a:noFill/>
        </p:spPr>
        <p:txBody>
          <a:bodyPr wrap="none" rtlCol="0">
            <a:spAutoFit/>
          </a:bodyPr>
          <a:lstStyle/>
          <a:p>
            <a:r>
              <a:rPr lang="en-US" b="1" dirty="0">
                <a:solidFill>
                  <a:srgbClr val="00B0F0"/>
                </a:solidFill>
              </a:rPr>
              <a:t>Path 6</a:t>
            </a:r>
          </a:p>
        </p:txBody>
      </p:sp>
      <p:sp>
        <p:nvSpPr>
          <p:cNvPr id="18" name="Freeform: Shape 17">
            <a:extLst>
              <a:ext uri="{FF2B5EF4-FFF2-40B4-BE49-F238E27FC236}">
                <a16:creationId xmlns:a16="http://schemas.microsoft.com/office/drawing/2014/main" id="{6F6D5F17-1853-4E82-A4A6-1B2562A632A1}"/>
              </a:ext>
            </a:extLst>
          </p:cNvPr>
          <p:cNvSpPr/>
          <p:nvPr/>
        </p:nvSpPr>
        <p:spPr>
          <a:xfrm>
            <a:off x="4650154" y="3712308"/>
            <a:ext cx="2072519" cy="2189294"/>
          </a:xfrm>
          <a:custGeom>
            <a:avLst/>
            <a:gdLst>
              <a:gd name="connsiteX0" fmla="*/ 0 w 2190100"/>
              <a:gd name="connsiteY0" fmla="*/ 0 h 2189294"/>
              <a:gd name="connsiteX1" fmla="*/ 265723 w 2190100"/>
              <a:gd name="connsiteY1" fmla="*/ 976923 h 2189294"/>
              <a:gd name="connsiteX2" fmla="*/ 195384 w 2190100"/>
              <a:gd name="connsiteY2" fmla="*/ 2063261 h 2189294"/>
              <a:gd name="connsiteX3" fmla="*/ 422031 w 2190100"/>
              <a:gd name="connsiteY3" fmla="*/ 2125784 h 2189294"/>
              <a:gd name="connsiteX4" fmla="*/ 758092 w 2190100"/>
              <a:gd name="connsiteY4" fmla="*/ 1695938 h 2189294"/>
              <a:gd name="connsiteX5" fmla="*/ 1766277 w 2190100"/>
              <a:gd name="connsiteY5" fmla="*/ 1586523 h 2189294"/>
              <a:gd name="connsiteX6" fmla="*/ 2125784 w 2190100"/>
              <a:gd name="connsiteY6" fmla="*/ 984738 h 2189294"/>
              <a:gd name="connsiteX7" fmla="*/ 2188308 w 2190100"/>
              <a:gd name="connsiteY7" fmla="*/ 500184 h 218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100" h="2189294">
                <a:moveTo>
                  <a:pt x="0" y="0"/>
                </a:moveTo>
                <a:cubicBezTo>
                  <a:pt x="116579" y="316523"/>
                  <a:pt x="233159" y="633046"/>
                  <a:pt x="265723" y="976923"/>
                </a:cubicBezTo>
                <a:cubicBezTo>
                  <a:pt x="298287" y="1320800"/>
                  <a:pt x="169333" y="1871784"/>
                  <a:pt x="195384" y="2063261"/>
                </a:cubicBezTo>
                <a:cubicBezTo>
                  <a:pt x="221435" y="2254738"/>
                  <a:pt x="328246" y="2187005"/>
                  <a:pt x="422031" y="2125784"/>
                </a:cubicBezTo>
                <a:cubicBezTo>
                  <a:pt x="515816" y="2064564"/>
                  <a:pt x="534051" y="1785815"/>
                  <a:pt x="758092" y="1695938"/>
                </a:cubicBezTo>
                <a:cubicBezTo>
                  <a:pt x="982133" y="1606061"/>
                  <a:pt x="1538328" y="1705056"/>
                  <a:pt x="1766277" y="1586523"/>
                </a:cubicBezTo>
                <a:cubicBezTo>
                  <a:pt x="1994226" y="1467990"/>
                  <a:pt x="2055446" y="1165794"/>
                  <a:pt x="2125784" y="984738"/>
                </a:cubicBezTo>
                <a:cubicBezTo>
                  <a:pt x="2196122" y="803682"/>
                  <a:pt x="2192215" y="651933"/>
                  <a:pt x="2188308" y="500184"/>
                </a:cubicBezTo>
              </a:path>
            </a:pathLst>
          </a:custGeom>
          <a:noFill/>
          <a:ln w="381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487445E-FF52-47E0-AFF2-37DD4AC6CD30}"/>
              </a:ext>
            </a:extLst>
          </p:cNvPr>
          <p:cNvSpPr/>
          <p:nvPr/>
        </p:nvSpPr>
        <p:spPr>
          <a:xfrm>
            <a:off x="8120185" y="3634154"/>
            <a:ext cx="2344615" cy="2262581"/>
          </a:xfrm>
          <a:custGeom>
            <a:avLst/>
            <a:gdLst>
              <a:gd name="connsiteX0" fmla="*/ 0 w 2344615"/>
              <a:gd name="connsiteY0" fmla="*/ 617415 h 2262581"/>
              <a:gd name="connsiteX1" fmla="*/ 211015 w 2344615"/>
              <a:gd name="connsiteY1" fmla="*/ 1367692 h 2262581"/>
              <a:gd name="connsiteX2" fmla="*/ 1148861 w 2344615"/>
              <a:gd name="connsiteY2" fmla="*/ 1664677 h 2262581"/>
              <a:gd name="connsiteX3" fmla="*/ 1672492 w 2344615"/>
              <a:gd name="connsiteY3" fmla="*/ 2110154 h 2262581"/>
              <a:gd name="connsiteX4" fmla="*/ 1985107 w 2344615"/>
              <a:gd name="connsiteY4" fmla="*/ 2235200 h 2262581"/>
              <a:gd name="connsiteX5" fmla="*/ 2078892 w 2344615"/>
              <a:gd name="connsiteY5" fmla="*/ 1633415 h 2262581"/>
              <a:gd name="connsiteX6" fmla="*/ 2047630 w 2344615"/>
              <a:gd name="connsiteY6" fmla="*/ 1008184 h 2262581"/>
              <a:gd name="connsiteX7" fmla="*/ 2344615 w 2344615"/>
              <a:gd name="connsiteY7" fmla="*/ 0 h 226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4615" h="2262581">
                <a:moveTo>
                  <a:pt x="0" y="617415"/>
                </a:moveTo>
                <a:cubicBezTo>
                  <a:pt x="9769" y="905281"/>
                  <a:pt x="19538" y="1193148"/>
                  <a:pt x="211015" y="1367692"/>
                </a:cubicBezTo>
                <a:cubicBezTo>
                  <a:pt x="402492" y="1542236"/>
                  <a:pt x="905282" y="1540933"/>
                  <a:pt x="1148861" y="1664677"/>
                </a:cubicBezTo>
                <a:cubicBezTo>
                  <a:pt x="1392441" y="1788421"/>
                  <a:pt x="1533118" y="2015067"/>
                  <a:pt x="1672492" y="2110154"/>
                </a:cubicBezTo>
                <a:cubicBezTo>
                  <a:pt x="1811866" y="2205241"/>
                  <a:pt x="1917374" y="2314656"/>
                  <a:pt x="1985107" y="2235200"/>
                </a:cubicBezTo>
                <a:cubicBezTo>
                  <a:pt x="2052840" y="2155744"/>
                  <a:pt x="2068472" y="1837918"/>
                  <a:pt x="2078892" y="1633415"/>
                </a:cubicBezTo>
                <a:cubicBezTo>
                  <a:pt x="2089312" y="1428912"/>
                  <a:pt x="2003343" y="1280420"/>
                  <a:pt x="2047630" y="1008184"/>
                </a:cubicBezTo>
                <a:cubicBezTo>
                  <a:pt x="2091917" y="735948"/>
                  <a:pt x="2218266" y="367974"/>
                  <a:pt x="2344615" y="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DBD0BD75-5EFE-4259-8CDE-0E6C0F6C7DF2}"/>
              </a:ext>
            </a:extLst>
          </p:cNvPr>
          <p:cNvSpPr txBox="1"/>
          <p:nvPr/>
        </p:nvSpPr>
        <p:spPr>
          <a:xfrm>
            <a:off x="9020718" y="4841398"/>
            <a:ext cx="788806" cy="369332"/>
          </a:xfrm>
          <a:prstGeom prst="rect">
            <a:avLst/>
          </a:prstGeom>
          <a:noFill/>
        </p:spPr>
        <p:txBody>
          <a:bodyPr wrap="none" rtlCol="0">
            <a:spAutoFit/>
          </a:bodyPr>
          <a:lstStyle/>
          <a:p>
            <a:r>
              <a:rPr lang="en-US" b="1" dirty="0">
                <a:solidFill>
                  <a:srgbClr val="00B050"/>
                </a:solidFill>
              </a:rPr>
              <a:t>Path 7</a:t>
            </a:r>
          </a:p>
        </p:txBody>
      </p:sp>
      <p:sp>
        <p:nvSpPr>
          <p:cNvPr id="83" name="Freeform: Shape 82">
            <a:extLst>
              <a:ext uri="{FF2B5EF4-FFF2-40B4-BE49-F238E27FC236}">
                <a16:creationId xmlns:a16="http://schemas.microsoft.com/office/drawing/2014/main" id="{E4B61B32-17CC-4F58-8BE9-0CDD142B8D89}"/>
              </a:ext>
            </a:extLst>
          </p:cNvPr>
          <p:cNvSpPr/>
          <p:nvPr/>
        </p:nvSpPr>
        <p:spPr>
          <a:xfrm>
            <a:off x="4575323" y="2152035"/>
            <a:ext cx="5800864" cy="431221"/>
          </a:xfrm>
          <a:custGeom>
            <a:avLst/>
            <a:gdLst>
              <a:gd name="connsiteX0" fmla="*/ 0 w 3234690"/>
              <a:gd name="connsiteY0" fmla="*/ 91465 h 99085"/>
              <a:gd name="connsiteX1" fmla="*/ 1905000 w 3234690"/>
              <a:gd name="connsiteY1" fmla="*/ 25 h 99085"/>
              <a:gd name="connsiteX2" fmla="*/ 3234690 w 3234690"/>
              <a:gd name="connsiteY2" fmla="*/ 99085 h 99085"/>
            </a:gdLst>
            <a:ahLst/>
            <a:cxnLst>
              <a:cxn ang="0">
                <a:pos x="connsiteX0" y="connsiteY0"/>
              </a:cxn>
              <a:cxn ang="0">
                <a:pos x="connsiteX1" y="connsiteY1"/>
              </a:cxn>
              <a:cxn ang="0">
                <a:pos x="connsiteX2" y="connsiteY2"/>
              </a:cxn>
            </a:cxnLst>
            <a:rect l="l" t="t" r="r" b="b"/>
            <a:pathLst>
              <a:path w="3234690" h="99085">
                <a:moveTo>
                  <a:pt x="0" y="91465"/>
                </a:moveTo>
                <a:cubicBezTo>
                  <a:pt x="682942" y="45110"/>
                  <a:pt x="1365885" y="-1245"/>
                  <a:pt x="1905000" y="25"/>
                </a:cubicBezTo>
                <a:cubicBezTo>
                  <a:pt x="2444115" y="1295"/>
                  <a:pt x="2839402" y="50190"/>
                  <a:pt x="3234690" y="99085"/>
                </a:cubicBezTo>
              </a:path>
            </a:pathLst>
          </a:custGeom>
          <a:noFill/>
          <a:ln w="50800">
            <a:solidFill>
              <a:schemeClr val="accent2"/>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EEAC8A81-1682-4494-8C58-CBC96E737F41}"/>
              </a:ext>
            </a:extLst>
          </p:cNvPr>
          <p:cNvSpPr txBox="1"/>
          <p:nvPr/>
        </p:nvSpPr>
        <p:spPr>
          <a:xfrm>
            <a:off x="7406985" y="1782672"/>
            <a:ext cx="913281" cy="369332"/>
          </a:xfrm>
          <a:prstGeom prst="rect">
            <a:avLst/>
          </a:prstGeom>
          <a:noFill/>
        </p:spPr>
        <p:txBody>
          <a:bodyPr wrap="square" rtlCol="0">
            <a:spAutoFit/>
          </a:bodyPr>
          <a:lstStyle/>
          <a:p>
            <a:r>
              <a:rPr lang="en-US" b="1" dirty="0">
                <a:solidFill>
                  <a:schemeClr val="accent2"/>
                </a:solidFill>
              </a:rPr>
              <a:t>Path 1</a:t>
            </a:r>
          </a:p>
        </p:txBody>
      </p:sp>
      <p:sp>
        <p:nvSpPr>
          <p:cNvPr id="23" name="Freeform: Shape 22">
            <a:extLst>
              <a:ext uri="{FF2B5EF4-FFF2-40B4-BE49-F238E27FC236}">
                <a16:creationId xmlns:a16="http://schemas.microsoft.com/office/drawing/2014/main" id="{61BE6876-D593-4560-B335-109A51DDFAC4}"/>
              </a:ext>
            </a:extLst>
          </p:cNvPr>
          <p:cNvSpPr/>
          <p:nvPr/>
        </p:nvSpPr>
        <p:spPr>
          <a:xfrm>
            <a:off x="5447323" y="5830277"/>
            <a:ext cx="1578708" cy="481153"/>
          </a:xfrm>
          <a:custGeom>
            <a:avLst/>
            <a:gdLst>
              <a:gd name="connsiteX0" fmla="*/ 0 w 1578708"/>
              <a:gd name="connsiteY0" fmla="*/ 461108 h 481153"/>
              <a:gd name="connsiteX1" fmla="*/ 906585 w 1578708"/>
              <a:gd name="connsiteY1" fmla="*/ 445477 h 481153"/>
              <a:gd name="connsiteX2" fmla="*/ 1336431 w 1578708"/>
              <a:gd name="connsiteY2" fmla="*/ 132861 h 481153"/>
              <a:gd name="connsiteX3" fmla="*/ 1578708 w 1578708"/>
              <a:gd name="connsiteY3" fmla="*/ 0 h 481153"/>
            </a:gdLst>
            <a:ahLst/>
            <a:cxnLst>
              <a:cxn ang="0">
                <a:pos x="connsiteX0" y="connsiteY0"/>
              </a:cxn>
              <a:cxn ang="0">
                <a:pos x="connsiteX1" y="connsiteY1"/>
              </a:cxn>
              <a:cxn ang="0">
                <a:pos x="connsiteX2" y="connsiteY2"/>
              </a:cxn>
              <a:cxn ang="0">
                <a:pos x="connsiteX3" y="connsiteY3"/>
              </a:cxn>
            </a:cxnLst>
            <a:rect l="l" t="t" r="r" b="b"/>
            <a:pathLst>
              <a:path w="1578708" h="481153">
                <a:moveTo>
                  <a:pt x="0" y="461108"/>
                </a:moveTo>
                <a:cubicBezTo>
                  <a:pt x="341923" y="480646"/>
                  <a:pt x="683847" y="500185"/>
                  <a:pt x="906585" y="445477"/>
                </a:cubicBezTo>
                <a:cubicBezTo>
                  <a:pt x="1129323" y="390769"/>
                  <a:pt x="1224411" y="207107"/>
                  <a:pt x="1336431" y="132861"/>
                </a:cubicBezTo>
                <a:cubicBezTo>
                  <a:pt x="1448451" y="58615"/>
                  <a:pt x="1513579" y="29307"/>
                  <a:pt x="1578708" y="0"/>
                </a:cubicBezTo>
              </a:path>
            </a:pathLst>
          </a:custGeom>
          <a:noFill/>
          <a:ln w="38100">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E765BB-B3F9-4827-8671-6203BBDD74D9}"/>
              </a:ext>
            </a:extLst>
          </p:cNvPr>
          <p:cNvSpPr txBox="1"/>
          <p:nvPr/>
        </p:nvSpPr>
        <p:spPr>
          <a:xfrm>
            <a:off x="10952558" y="1638121"/>
            <a:ext cx="1239442" cy="646331"/>
          </a:xfrm>
          <a:prstGeom prst="rect">
            <a:avLst/>
          </a:prstGeom>
          <a:noFill/>
        </p:spPr>
        <p:txBody>
          <a:bodyPr wrap="none" rtlCol="0">
            <a:spAutoFit/>
          </a:bodyPr>
          <a:lstStyle/>
          <a:p>
            <a:r>
              <a:rPr lang="en-US" dirty="0"/>
              <a:t>P1=P6+P7</a:t>
            </a:r>
          </a:p>
          <a:p>
            <a:r>
              <a:rPr lang="en-US" dirty="0"/>
              <a:t>P8+P9=P10</a:t>
            </a:r>
          </a:p>
        </p:txBody>
      </p:sp>
      <p:sp>
        <p:nvSpPr>
          <p:cNvPr id="88" name="TextBox 87">
            <a:extLst>
              <a:ext uri="{FF2B5EF4-FFF2-40B4-BE49-F238E27FC236}">
                <a16:creationId xmlns:a16="http://schemas.microsoft.com/office/drawing/2014/main" id="{B824BAB6-AE7B-4F83-8D75-33278639E768}"/>
              </a:ext>
            </a:extLst>
          </p:cNvPr>
          <p:cNvSpPr txBox="1"/>
          <p:nvPr/>
        </p:nvSpPr>
        <p:spPr>
          <a:xfrm>
            <a:off x="6306322" y="5901602"/>
            <a:ext cx="788806" cy="369332"/>
          </a:xfrm>
          <a:prstGeom prst="rect">
            <a:avLst/>
          </a:prstGeom>
          <a:noFill/>
        </p:spPr>
        <p:txBody>
          <a:bodyPr wrap="none" rtlCol="0">
            <a:spAutoFit/>
          </a:bodyPr>
          <a:lstStyle/>
          <a:p>
            <a:r>
              <a:rPr lang="en-US" b="1" dirty="0">
                <a:solidFill>
                  <a:schemeClr val="accent2"/>
                </a:solidFill>
              </a:rPr>
              <a:t>Path 8</a:t>
            </a:r>
          </a:p>
        </p:txBody>
      </p:sp>
      <p:sp>
        <p:nvSpPr>
          <p:cNvPr id="25" name="Freeform: Shape 24">
            <a:extLst>
              <a:ext uri="{FF2B5EF4-FFF2-40B4-BE49-F238E27FC236}">
                <a16:creationId xmlns:a16="http://schemas.microsoft.com/office/drawing/2014/main" id="{C1C9FECB-E8C3-46FD-ABD3-82E87CFEDBC4}"/>
              </a:ext>
            </a:extLst>
          </p:cNvPr>
          <p:cNvSpPr/>
          <p:nvPr/>
        </p:nvSpPr>
        <p:spPr>
          <a:xfrm>
            <a:off x="7987323" y="5830277"/>
            <a:ext cx="1719385" cy="483119"/>
          </a:xfrm>
          <a:custGeom>
            <a:avLst/>
            <a:gdLst>
              <a:gd name="connsiteX0" fmla="*/ 0 w 1719385"/>
              <a:gd name="connsiteY0" fmla="*/ 0 h 483119"/>
              <a:gd name="connsiteX1" fmla="*/ 62523 w 1719385"/>
              <a:gd name="connsiteY1" fmla="*/ 15631 h 483119"/>
              <a:gd name="connsiteX2" fmla="*/ 586154 w 1719385"/>
              <a:gd name="connsiteY2" fmla="*/ 242277 h 483119"/>
              <a:gd name="connsiteX3" fmla="*/ 726831 w 1719385"/>
              <a:gd name="connsiteY3" fmla="*/ 453292 h 483119"/>
              <a:gd name="connsiteX4" fmla="*/ 1719385 w 1719385"/>
              <a:gd name="connsiteY4" fmla="*/ 476738 h 483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385" h="483119">
                <a:moveTo>
                  <a:pt x="0" y="0"/>
                </a:moveTo>
                <a:lnTo>
                  <a:pt x="62523" y="15631"/>
                </a:lnTo>
                <a:cubicBezTo>
                  <a:pt x="160215" y="56011"/>
                  <a:pt x="475436" y="169334"/>
                  <a:pt x="586154" y="242277"/>
                </a:cubicBezTo>
                <a:cubicBezTo>
                  <a:pt x="696872" y="315220"/>
                  <a:pt x="537959" y="414215"/>
                  <a:pt x="726831" y="453292"/>
                </a:cubicBezTo>
                <a:cubicBezTo>
                  <a:pt x="915703" y="492369"/>
                  <a:pt x="1317544" y="484553"/>
                  <a:pt x="1719385" y="476738"/>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53372989-856A-4869-B9F8-F5AD87CC8DE8}"/>
              </a:ext>
            </a:extLst>
          </p:cNvPr>
          <p:cNvSpPr txBox="1"/>
          <p:nvPr/>
        </p:nvSpPr>
        <p:spPr>
          <a:xfrm>
            <a:off x="7972294" y="5811802"/>
            <a:ext cx="788806" cy="369332"/>
          </a:xfrm>
          <a:prstGeom prst="rect">
            <a:avLst/>
          </a:prstGeom>
          <a:noFill/>
        </p:spPr>
        <p:txBody>
          <a:bodyPr wrap="none" rtlCol="0">
            <a:spAutoFit/>
          </a:bodyPr>
          <a:lstStyle/>
          <a:p>
            <a:r>
              <a:rPr lang="en-US" b="1" dirty="0">
                <a:solidFill>
                  <a:schemeClr val="accent3"/>
                </a:solidFill>
              </a:rPr>
              <a:t>Path 9</a:t>
            </a:r>
          </a:p>
        </p:txBody>
      </p:sp>
      <p:sp>
        <p:nvSpPr>
          <p:cNvPr id="26" name="Freeform: Shape 25">
            <a:extLst>
              <a:ext uri="{FF2B5EF4-FFF2-40B4-BE49-F238E27FC236}">
                <a16:creationId xmlns:a16="http://schemas.microsoft.com/office/drawing/2014/main" id="{261DA669-BC24-4DC1-9A38-0F131154163B}"/>
              </a:ext>
            </a:extLst>
          </p:cNvPr>
          <p:cNvSpPr/>
          <p:nvPr/>
        </p:nvSpPr>
        <p:spPr>
          <a:xfrm>
            <a:off x="5249736" y="6486769"/>
            <a:ext cx="4660172" cy="317812"/>
          </a:xfrm>
          <a:custGeom>
            <a:avLst/>
            <a:gdLst>
              <a:gd name="connsiteX0" fmla="*/ 119433 w 4660172"/>
              <a:gd name="connsiteY0" fmla="*/ 15631 h 317812"/>
              <a:gd name="connsiteX1" fmla="*/ 158510 w 4660172"/>
              <a:gd name="connsiteY1" fmla="*/ 46893 h 317812"/>
              <a:gd name="connsiteX2" fmla="*/ 1666879 w 4660172"/>
              <a:gd name="connsiteY2" fmla="*/ 265723 h 317812"/>
              <a:gd name="connsiteX3" fmla="*/ 2464049 w 4660172"/>
              <a:gd name="connsiteY3" fmla="*/ 312616 h 317812"/>
              <a:gd name="connsiteX4" fmla="*/ 2995495 w 4660172"/>
              <a:gd name="connsiteY4" fmla="*/ 281354 h 317812"/>
              <a:gd name="connsiteX5" fmla="*/ 4660172 w 4660172"/>
              <a:gd name="connsiteY5" fmla="*/ 0 h 31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172" h="317812">
                <a:moveTo>
                  <a:pt x="119433" y="15631"/>
                </a:moveTo>
                <a:cubicBezTo>
                  <a:pt x="10017" y="10421"/>
                  <a:pt x="-99398" y="5211"/>
                  <a:pt x="158510" y="46893"/>
                </a:cubicBezTo>
                <a:cubicBezTo>
                  <a:pt x="416418" y="88575"/>
                  <a:pt x="1282622" y="221436"/>
                  <a:pt x="1666879" y="265723"/>
                </a:cubicBezTo>
                <a:cubicBezTo>
                  <a:pt x="2051136" y="310010"/>
                  <a:pt x="2242613" y="310011"/>
                  <a:pt x="2464049" y="312616"/>
                </a:cubicBezTo>
                <a:cubicBezTo>
                  <a:pt x="2685485" y="315221"/>
                  <a:pt x="2629475" y="333457"/>
                  <a:pt x="2995495" y="281354"/>
                </a:cubicBezTo>
                <a:cubicBezTo>
                  <a:pt x="3361515" y="229251"/>
                  <a:pt x="4010843" y="114625"/>
                  <a:pt x="4660172" y="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9A984971-36F7-4945-A67E-D1E90D36D893}"/>
              </a:ext>
            </a:extLst>
          </p:cNvPr>
          <p:cNvSpPr txBox="1"/>
          <p:nvPr/>
        </p:nvSpPr>
        <p:spPr>
          <a:xfrm>
            <a:off x="8014213" y="6402260"/>
            <a:ext cx="905825" cy="369332"/>
          </a:xfrm>
          <a:prstGeom prst="rect">
            <a:avLst/>
          </a:prstGeom>
          <a:noFill/>
        </p:spPr>
        <p:txBody>
          <a:bodyPr wrap="none" rtlCol="0">
            <a:spAutoFit/>
          </a:bodyPr>
          <a:lstStyle/>
          <a:p>
            <a:r>
              <a:rPr lang="en-US" b="1" dirty="0"/>
              <a:t>Path 10</a:t>
            </a:r>
          </a:p>
        </p:txBody>
      </p:sp>
      <p:sp>
        <p:nvSpPr>
          <p:cNvPr id="2" name="Date Placeholder 1">
            <a:extLst>
              <a:ext uri="{FF2B5EF4-FFF2-40B4-BE49-F238E27FC236}">
                <a16:creationId xmlns:a16="http://schemas.microsoft.com/office/drawing/2014/main" id="{C53EF1EF-3EF4-4B3F-AE29-739092662EF1}"/>
              </a:ext>
            </a:extLst>
          </p:cNvPr>
          <p:cNvSpPr>
            <a:spLocks noGrp="1"/>
          </p:cNvSpPr>
          <p:nvPr>
            <p:ph type="dt" sz="half" idx="10"/>
          </p:nvPr>
        </p:nvSpPr>
        <p:spPr/>
        <p:txBody>
          <a:bodyPr/>
          <a:lstStyle/>
          <a:p>
            <a:pPr>
              <a:defRPr/>
            </a:pPr>
            <a:r>
              <a:rPr lang="en-US"/>
              <a:t>March 24, 2024</a:t>
            </a:r>
          </a:p>
        </p:txBody>
      </p:sp>
      <p:sp>
        <p:nvSpPr>
          <p:cNvPr id="3" name="Footer Placeholder 2">
            <a:extLst>
              <a:ext uri="{FF2B5EF4-FFF2-40B4-BE49-F238E27FC236}">
                <a16:creationId xmlns:a16="http://schemas.microsoft.com/office/drawing/2014/main" id="{43654B66-FC0C-45B8-8AAB-15C9B71F0AFF}"/>
              </a:ext>
            </a:extLst>
          </p:cNvPr>
          <p:cNvSpPr>
            <a:spLocks noGrp="1"/>
          </p:cNvSpPr>
          <p:nvPr>
            <p:ph type="ftr" sz="quarter" idx="11"/>
          </p:nvPr>
        </p:nvSpPr>
        <p:spPr/>
        <p:txBody>
          <a:bodyPr/>
          <a:lstStyle/>
          <a:p>
            <a:pPr>
              <a:defRPr/>
            </a:pPr>
            <a:r>
              <a:rPr lang="en-US"/>
              <a:t>Western Regional Survey Conference</a:t>
            </a:r>
          </a:p>
        </p:txBody>
      </p:sp>
      <p:sp>
        <p:nvSpPr>
          <p:cNvPr id="4" name="Slide Number Placeholder 3">
            <a:extLst>
              <a:ext uri="{FF2B5EF4-FFF2-40B4-BE49-F238E27FC236}">
                <a16:creationId xmlns:a16="http://schemas.microsoft.com/office/drawing/2014/main" id="{0DB5A75F-D187-4D4A-AA30-075381DAEC27}"/>
              </a:ext>
            </a:extLst>
          </p:cNvPr>
          <p:cNvSpPr>
            <a:spLocks noGrp="1"/>
          </p:cNvSpPr>
          <p:nvPr>
            <p:ph type="sldNum" sz="quarter" idx="12"/>
          </p:nvPr>
        </p:nvSpPr>
        <p:spPr/>
        <p:txBody>
          <a:bodyPr/>
          <a:lstStyle/>
          <a:p>
            <a:pPr>
              <a:defRPr/>
            </a:pPr>
            <a:fld id="{EB6791C4-DF4E-4C17-A41C-B2BEB15390BD}" type="slidenum">
              <a:rPr lang="en-US" smtClean="0"/>
              <a:pPr>
                <a:defRPr/>
              </a:pPr>
              <a:t>166</a:t>
            </a:fld>
            <a:endParaRPr lang="en-US"/>
          </a:p>
        </p:txBody>
      </p:sp>
    </p:spTree>
    <p:extLst>
      <p:ext uri="{BB962C8B-B14F-4D97-AF65-F5344CB8AC3E}">
        <p14:creationId xmlns:p14="http://schemas.microsoft.com/office/powerpoint/2010/main" val="27298533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Autofit/>
          </a:bodyPr>
          <a:lstStyle/>
          <a:p>
            <a:r>
              <a:rPr lang="en-US" sz="4267" dirty="0">
                <a:cs typeface="Times New Roman" panose="02020603050405020304" pitchFamily="18" charset="0"/>
              </a:rPr>
              <a:t>NSRS Modernization in (very) brief – Why?</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20000"/>
          </a:bodyPr>
          <a:lstStyle/>
          <a:p>
            <a:r>
              <a:rPr lang="en-US" dirty="0">
                <a:latin typeface="+mj-lt"/>
                <a:cs typeface="Times New Roman" panose="02020603050405020304" pitchFamily="18" charset="0"/>
              </a:rPr>
              <a:t>The current NSRS was:</a:t>
            </a:r>
          </a:p>
          <a:p>
            <a:pPr lvl="1"/>
            <a:r>
              <a:rPr lang="en-US" dirty="0">
                <a:latin typeface="+mj-lt"/>
                <a:cs typeface="Times New Roman" panose="02020603050405020304" pitchFamily="18" charset="0"/>
              </a:rPr>
              <a:t>Defined in the pre-GPS era</a:t>
            </a:r>
          </a:p>
          <a:p>
            <a:pPr lvl="2"/>
            <a:r>
              <a:rPr lang="en-US" dirty="0">
                <a:latin typeface="+mj-lt"/>
                <a:cs typeface="Times New Roman" panose="02020603050405020304" pitchFamily="18" charset="0"/>
              </a:rPr>
              <a:t>Without GPS, the Earth’s center (frame origin) was very hard to detect</a:t>
            </a:r>
          </a:p>
          <a:p>
            <a:pPr lvl="1"/>
            <a:r>
              <a:rPr lang="en-US" dirty="0">
                <a:latin typeface="+mj-lt"/>
                <a:cs typeface="Times New Roman" panose="02020603050405020304" pitchFamily="18" charset="0"/>
              </a:rPr>
              <a:t>Defined without aid of gravity-mission satellites</a:t>
            </a:r>
          </a:p>
          <a:p>
            <a:pPr lvl="2"/>
            <a:r>
              <a:rPr lang="en-US" dirty="0">
                <a:latin typeface="+mj-lt"/>
                <a:cs typeface="Times New Roman" panose="02020603050405020304" pitchFamily="18" charset="0"/>
              </a:rPr>
              <a:t>Leveling, terrestrial gravity, disconnected from the geometric frame</a:t>
            </a:r>
          </a:p>
          <a:p>
            <a:pPr lvl="1"/>
            <a:r>
              <a:rPr lang="en-US" dirty="0">
                <a:latin typeface="+mj-lt"/>
                <a:cs typeface="Times New Roman" panose="02020603050405020304" pitchFamily="18" charset="0"/>
              </a:rPr>
              <a:t>Defined right after punch-cards went away</a:t>
            </a:r>
          </a:p>
          <a:p>
            <a:pPr lvl="2"/>
            <a:r>
              <a:rPr lang="en-US" dirty="0">
                <a:latin typeface="+mj-lt"/>
                <a:cs typeface="Times New Roman" panose="02020603050405020304" pitchFamily="18" charset="0"/>
              </a:rPr>
              <a:t>Tools relied upon 80-character ASCII files and FORTRAN</a:t>
            </a:r>
          </a:p>
          <a:p>
            <a:pPr lvl="1"/>
            <a:r>
              <a:rPr lang="en-US" dirty="0">
                <a:latin typeface="+mj-lt"/>
                <a:cs typeface="Times New Roman" panose="02020603050405020304" pitchFamily="18" charset="0"/>
              </a:rPr>
              <a:t>Defined without a long-term strategy to acknowledge Earth’s dynamics</a:t>
            </a:r>
          </a:p>
          <a:p>
            <a:r>
              <a:rPr lang="en-US" dirty="0">
                <a:latin typeface="+mj-lt"/>
                <a:cs typeface="Times New Roman" panose="02020603050405020304" pitchFamily="18" charset="0"/>
              </a:rPr>
              <a:t>In short, the current NSRS has failed to keep up with emerging needs</a:t>
            </a:r>
          </a:p>
          <a:p>
            <a:pPr lvl="1"/>
            <a:r>
              <a:rPr lang="en-US" dirty="0">
                <a:latin typeface="+mj-lt"/>
                <a:cs typeface="Times New Roman" panose="02020603050405020304" pitchFamily="18" charset="0"/>
              </a:rPr>
              <a:t>Sea level rise, floodplain mapping, coastal geohazards</a:t>
            </a: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167</a:t>
            </a:fld>
            <a:endParaRPr lang="en-US"/>
          </a:p>
        </p:txBody>
      </p:sp>
    </p:spTree>
    <p:extLst>
      <p:ext uri="{BB962C8B-B14F-4D97-AF65-F5344CB8AC3E}">
        <p14:creationId xmlns:p14="http://schemas.microsoft.com/office/powerpoint/2010/main" val="236632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ECD1-718F-4387-94FB-4F00CA91ED20}"/>
              </a:ext>
            </a:extLst>
          </p:cNvPr>
          <p:cNvSpPr>
            <a:spLocks noGrp="1"/>
          </p:cNvSpPr>
          <p:nvPr>
            <p:ph type="title"/>
          </p:nvPr>
        </p:nvSpPr>
        <p:spPr/>
        <p:txBody>
          <a:bodyPr/>
          <a:lstStyle/>
          <a:p>
            <a:r>
              <a:rPr lang="en-US" dirty="0"/>
              <a:t>The path to full roll-out</a:t>
            </a:r>
          </a:p>
        </p:txBody>
      </p:sp>
      <p:sp>
        <p:nvSpPr>
          <p:cNvPr id="3" name="Content Placeholder 2">
            <a:extLst>
              <a:ext uri="{FF2B5EF4-FFF2-40B4-BE49-F238E27FC236}">
                <a16:creationId xmlns:a16="http://schemas.microsoft.com/office/drawing/2014/main" id="{0E94E14D-49EB-4A10-BD3E-548F178B6DD0}"/>
              </a:ext>
            </a:extLst>
          </p:cNvPr>
          <p:cNvSpPr>
            <a:spLocks noGrp="1"/>
          </p:cNvSpPr>
          <p:nvPr>
            <p:ph idx="1"/>
          </p:nvPr>
        </p:nvSpPr>
        <p:spPr/>
        <p:txBody>
          <a:bodyPr/>
          <a:lstStyle/>
          <a:p>
            <a:r>
              <a:rPr lang="en-US" dirty="0"/>
              <a:t>The next few slides show key elements, and their roll-out order, though with a purposefully vague timeline to allow some flexibility</a:t>
            </a:r>
          </a:p>
          <a:p>
            <a:r>
              <a:rPr lang="en-US" dirty="0"/>
              <a:t>To aid in readability, some details are omitted, but can be inferred, such as:</a:t>
            </a:r>
          </a:p>
          <a:p>
            <a:pPr lvl="1"/>
            <a:r>
              <a:rPr lang="en-US" dirty="0"/>
              <a:t>All data will be loaded in the NSRS database</a:t>
            </a:r>
          </a:p>
          <a:p>
            <a:pPr lvl="1"/>
            <a:r>
              <a:rPr lang="en-US" dirty="0"/>
              <a:t>A data delivery system will exist</a:t>
            </a:r>
          </a:p>
          <a:p>
            <a:pPr lvl="1"/>
            <a:r>
              <a:rPr lang="en-US" dirty="0"/>
              <a:t>All tools will be incorporated into NCAT</a:t>
            </a:r>
          </a:p>
        </p:txBody>
      </p:sp>
      <p:sp>
        <p:nvSpPr>
          <p:cNvPr id="4" name="Date Placeholder 3">
            <a:extLst>
              <a:ext uri="{FF2B5EF4-FFF2-40B4-BE49-F238E27FC236}">
                <a16:creationId xmlns:a16="http://schemas.microsoft.com/office/drawing/2014/main" id="{1BAF2660-18BF-49AD-A2A9-54F655FF4ECB}"/>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9E26AD0-0772-4EF8-92AE-70CD6CEDFA9F}"/>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4880BD8-EB60-4E0E-A028-F1E69B333C30}"/>
              </a:ext>
            </a:extLst>
          </p:cNvPr>
          <p:cNvSpPr>
            <a:spLocks noGrp="1"/>
          </p:cNvSpPr>
          <p:nvPr>
            <p:ph type="sldNum" sz="quarter" idx="12"/>
          </p:nvPr>
        </p:nvSpPr>
        <p:spPr/>
        <p:txBody>
          <a:bodyPr/>
          <a:lstStyle/>
          <a:p>
            <a:pPr>
              <a:defRPr/>
            </a:pPr>
            <a:fld id="{EB6791C4-DF4E-4C17-A41C-B2BEB15390BD}" type="slidenum">
              <a:rPr lang="en-US" smtClean="0"/>
              <a:pPr>
                <a:defRPr/>
              </a:pPr>
              <a:t>168</a:t>
            </a:fld>
            <a:endParaRPr lang="en-US"/>
          </a:p>
        </p:txBody>
      </p:sp>
    </p:spTree>
    <p:extLst>
      <p:ext uri="{BB962C8B-B14F-4D97-AF65-F5344CB8AC3E}">
        <p14:creationId xmlns:p14="http://schemas.microsoft.com/office/powerpoint/2010/main" val="425907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Frames</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169</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22" name="Straight Connector 21">
            <a:extLst>
              <a:ext uri="{FF2B5EF4-FFF2-40B4-BE49-F238E27FC236}">
                <a16:creationId xmlns:a16="http://schemas.microsoft.com/office/drawing/2014/main" id="{592148D5-83FF-499A-8B80-EA0966E8FC1E}"/>
              </a:ext>
            </a:extLst>
          </p:cNvPr>
          <p:cNvCxnSpPr>
            <a:cxnSpLocks/>
          </p:cNvCxnSpPr>
          <p:nvPr/>
        </p:nvCxnSpPr>
        <p:spPr>
          <a:xfrm flipV="1">
            <a:off x="4236720"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E3A1C14-EA32-4CA1-85CB-6AEFF020CE1E}"/>
              </a:ext>
            </a:extLst>
          </p:cNvPr>
          <p:cNvSpPr txBox="1"/>
          <p:nvPr/>
        </p:nvSpPr>
        <p:spPr>
          <a:xfrm>
            <a:off x="3605778" y="5004647"/>
            <a:ext cx="1261884" cy="369332"/>
          </a:xfrm>
          <a:prstGeom prst="rect">
            <a:avLst/>
          </a:prstGeom>
          <a:noFill/>
        </p:spPr>
        <p:txBody>
          <a:bodyPr wrap="none" rtlCol="0">
            <a:spAutoFit/>
          </a:bodyPr>
          <a:lstStyle/>
          <a:p>
            <a:r>
              <a:rPr lang="en-US" dirty="0"/>
              <a:t>IFDM2022</a:t>
            </a:r>
          </a:p>
        </p:txBody>
      </p:sp>
      <p:cxnSp>
        <p:nvCxnSpPr>
          <p:cNvPr id="24" name="Straight Connector 23">
            <a:extLst>
              <a:ext uri="{FF2B5EF4-FFF2-40B4-BE49-F238E27FC236}">
                <a16:creationId xmlns:a16="http://schemas.microsoft.com/office/drawing/2014/main" id="{43DB5201-75A1-46AB-B4BD-D97B4B124D95}"/>
              </a:ext>
            </a:extLst>
          </p:cNvPr>
          <p:cNvCxnSpPr>
            <a:cxnSpLocks/>
          </p:cNvCxnSpPr>
          <p:nvPr/>
        </p:nvCxnSpPr>
        <p:spPr>
          <a:xfrm flipV="1">
            <a:off x="3884816" y="2609654"/>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A158410-375A-49B4-995C-D79C5CABC6AB}"/>
              </a:ext>
            </a:extLst>
          </p:cNvPr>
          <p:cNvSpPr txBox="1"/>
          <p:nvPr/>
        </p:nvSpPr>
        <p:spPr>
          <a:xfrm>
            <a:off x="3223571" y="1907718"/>
            <a:ext cx="1505540" cy="646331"/>
          </a:xfrm>
          <a:prstGeom prst="rect">
            <a:avLst/>
          </a:prstGeom>
          <a:noFill/>
        </p:spPr>
        <p:txBody>
          <a:bodyPr wrap="none" rtlCol="0">
            <a:spAutoFit/>
          </a:bodyPr>
          <a:lstStyle/>
          <a:p>
            <a:r>
              <a:rPr lang="en-US" dirty="0"/>
              <a:t>NCN </a:t>
            </a:r>
          </a:p>
          <a:p>
            <a:r>
              <a:rPr lang="en-US" dirty="0"/>
              <a:t>w/ ITRF2020</a:t>
            </a:r>
          </a:p>
        </p:txBody>
      </p:sp>
      <p:cxnSp>
        <p:nvCxnSpPr>
          <p:cNvPr id="30" name="Straight Connector 29">
            <a:extLst>
              <a:ext uri="{FF2B5EF4-FFF2-40B4-BE49-F238E27FC236}">
                <a16:creationId xmlns:a16="http://schemas.microsoft.com/office/drawing/2014/main" id="{BFF0F36D-C026-437E-80FF-2EE297AF8E31}"/>
              </a:ext>
            </a:extLst>
          </p:cNvPr>
          <p:cNvCxnSpPr>
            <a:cxnSpLocks/>
          </p:cNvCxnSpPr>
          <p:nvPr/>
        </p:nvCxnSpPr>
        <p:spPr>
          <a:xfrm flipV="1">
            <a:off x="6933097"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CE671CB-A70F-494F-933D-73166D057C6D}"/>
              </a:ext>
            </a:extLst>
          </p:cNvPr>
          <p:cNvSpPr txBox="1"/>
          <p:nvPr/>
        </p:nvSpPr>
        <p:spPr>
          <a:xfrm>
            <a:off x="6353451" y="2120909"/>
            <a:ext cx="1159292" cy="369332"/>
          </a:xfrm>
          <a:prstGeom prst="rect">
            <a:avLst/>
          </a:prstGeom>
          <a:noFill/>
        </p:spPr>
        <p:txBody>
          <a:bodyPr wrap="none" rtlCol="0">
            <a:spAutoFit/>
          </a:bodyPr>
          <a:lstStyle/>
          <a:p>
            <a:r>
              <a:rPr lang="en-US" dirty="0"/>
              <a:t>EPP2022</a:t>
            </a:r>
          </a:p>
        </p:txBody>
      </p:sp>
      <p:cxnSp>
        <p:nvCxnSpPr>
          <p:cNvPr id="36" name="Straight Connector 35">
            <a:extLst>
              <a:ext uri="{FF2B5EF4-FFF2-40B4-BE49-F238E27FC236}">
                <a16:creationId xmlns:a16="http://schemas.microsoft.com/office/drawing/2014/main" id="{878C2056-0DC4-4A72-B85A-87317AC1BF2D}"/>
              </a:ext>
            </a:extLst>
          </p:cNvPr>
          <p:cNvCxnSpPr>
            <a:cxnSpLocks/>
          </p:cNvCxnSpPr>
          <p:nvPr/>
        </p:nvCxnSpPr>
        <p:spPr>
          <a:xfrm flipV="1">
            <a:off x="1895756" y="3339757"/>
            <a:ext cx="0" cy="65921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13C6EB02-A87A-4E09-A696-A150BCF77874}"/>
              </a:ext>
            </a:extLst>
          </p:cNvPr>
          <p:cNvSpPr txBox="1"/>
          <p:nvPr/>
        </p:nvSpPr>
        <p:spPr>
          <a:xfrm>
            <a:off x="1250802" y="2970425"/>
            <a:ext cx="1326004" cy="369332"/>
          </a:xfrm>
          <a:prstGeom prst="rect">
            <a:avLst/>
          </a:prstGeom>
          <a:noFill/>
        </p:spPr>
        <p:txBody>
          <a:bodyPr wrap="none" rtlCol="0">
            <a:spAutoFit/>
          </a:bodyPr>
          <a:lstStyle/>
          <a:p>
            <a:r>
              <a:rPr lang="en-US" dirty="0"/>
              <a:t>SPCS2022</a:t>
            </a:r>
          </a:p>
        </p:txBody>
      </p:sp>
    </p:spTree>
    <p:extLst>
      <p:ext uri="{BB962C8B-B14F-4D97-AF65-F5344CB8AC3E}">
        <p14:creationId xmlns:p14="http://schemas.microsoft.com/office/powerpoint/2010/main" val="152588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657552"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6158754" y="6273226"/>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3695889" y="3394433"/>
            <a:ext cx="251010" cy="645458"/>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957049" y="2529133"/>
            <a:ext cx="251010" cy="609599"/>
            <a:chOff x="2492188" y="1990165"/>
            <a:chExt cx="349623" cy="1004048"/>
          </a:xfrm>
        </p:grpSpPr>
        <p:cxnSp>
          <p:nvCxnSpPr>
            <p:cNvPr id="51" name="Straight Connector 50"/>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061053" y="3412358"/>
            <a:ext cx="251010" cy="959223"/>
            <a:chOff x="2492188" y="1990165"/>
            <a:chExt cx="349623" cy="1004048"/>
          </a:xfrm>
        </p:grpSpPr>
        <p:cxnSp>
          <p:nvCxnSpPr>
            <p:cNvPr id="55" name="Straight Connector 54"/>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662925" y="2495145"/>
            <a:ext cx="251010" cy="510992"/>
            <a:chOff x="2492188" y="1990165"/>
            <a:chExt cx="349623" cy="1004048"/>
          </a:xfrm>
        </p:grpSpPr>
        <p:cxnSp>
          <p:nvCxnSpPr>
            <p:cNvPr id="59" name="Straight Connector 58"/>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7566428" y="203720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8270794" y="171005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9028004" y="146686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3" name="Group 92"/>
          <p:cNvGrpSpPr/>
          <p:nvPr/>
        </p:nvGrpSpPr>
        <p:grpSpPr>
          <a:xfrm>
            <a:off x="8986068" y="654499"/>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7535051" y="1514142"/>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8233140" y="1102244"/>
            <a:ext cx="251010" cy="1371598"/>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flipV="1">
            <a:off x="6078821" y="2820378"/>
            <a:ext cx="3710638" cy="13555"/>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13220" y="395720"/>
            <a:ext cx="6096000" cy="923330"/>
          </a:xfrm>
          <a:prstGeom prst="rect">
            <a:avLst/>
          </a:prstGeom>
        </p:spPr>
        <p:txBody>
          <a:bodyPr>
            <a:spAutoFit/>
          </a:bodyPr>
          <a:lstStyle/>
          <a:p>
            <a:pPr eaLnBrk="0" hangingPunct="0"/>
            <a:r>
              <a:rPr lang="en-US" b="1" dirty="0">
                <a:solidFill>
                  <a:prstClr val="black"/>
                </a:solidFill>
                <a:latin typeface="Verdana" pitchFamily="34" charset="0"/>
              </a:rPr>
              <a:t>The (in)ability of current approach to </a:t>
            </a:r>
          </a:p>
          <a:p>
            <a:pPr eaLnBrk="0" hangingPunct="0"/>
            <a:r>
              <a:rPr lang="en-US" b="1" dirty="0">
                <a:solidFill>
                  <a:prstClr val="black"/>
                </a:solidFill>
                <a:latin typeface="Verdana" pitchFamily="34" charset="0"/>
              </a:rPr>
              <a:t>properly inform users of the height of</a:t>
            </a:r>
          </a:p>
          <a:p>
            <a:pPr eaLnBrk="0" hangingPunct="0"/>
            <a:r>
              <a:rPr lang="en-US" b="1" dirty="0">
                <a:solidFill>
                  <a:prstClr val="black"/>
                </a:solidFill>
                <a:latin typeface="Verdana" pitchFamily="34" charset="0"/>
              </a:rPr>
              <a:t>this mark can be seen in green below.</a:t>
            </a:r>
          </a:p>
        </p:txBody>
      </p:sp>
      <p:cxnSp>
        <p:nvCxnSpPr>
          <p:cNvPr id="92" name="Straight Connector 91"/>
          <p:cNvCxnSpPr/>
          <p:nvPr/>
        </p:nvCxnSpPr>
        <p:spPr>
          <a:xfrm flipH="1">
            <a:off x="7657339" y="2106876"/>
            <a:ext cx="1" cy="743900"/>
          </a:xfrm>
          <a:prstGeom prst="line">
            <a:avLst/>
          </a:prstGeom>
          <a:ln w="508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8355428" y="1763472"/>
            <a:ext cx="1" cy="1070460"/>
          </a:xfrm>
          <a:prstGeom prst="line">
            <a:avLst/>
          </a:prstGeom>
          <a:ln w="50800">
            <a:solidFill>
              <a:srgbClr val="00B050"/>
            </a:solidFill>
            <a:headEnd type="arrow"/>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9111573" y="1513024"/>
            <a:ext cx="4535" cy="1322042"/>
          </a:xfrm>
          <a:prstGeom prst="line">
            <a:avLst/>
          </a:prstGeom>
          <a:ln w="50800">
            <a:solidFill>
              <a:srgbClr val="00B050"/>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46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wipe(down)">
                                      <p:cBhvr>
                                        <p:cTn id="11" dur="500"/>
                                        <p:tgtEl>
                                          <p:spTgt spid="1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Geopotential</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170</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22" name="Straight Connector 21">
            <a:extLst>
              <a:ext uri="{FF2B5EF4-FFF2-40B4-BE49-F238E27FC236}">
                <a16:creationId xmlns:a16="http://schemas.microsoft.com/office/drawing/2014/main" id="{592148D5-83FF-499A-8B80-EA0966E8FC1E}"/>
              </a:ext>
            </a:extLst>
          </p:cNvPr>
          <p:cNvCxnSpPr>
            <a:cxnSpLocks/>
          </p:cNvCxnSpPr>
          <p:nvPr/>
        </p:nvCxnSpPr>
        <p:spPr>
          <a:xfrm flipV="1">
            <a:off x="3454400" y="4041796"/>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E3A1C14-EA32-4CA1-85CB-6AEFF020CE1E}"/>
              </a:ext>
            </a:extLst>
          </p:cNvPr>
          <p:cNvSpPr txBox="1"/>
          <p:nvPr/>
        </p:nvSpPr>
        <p:spPr>
          <a:xfrm>
            <a:off x="2341320" y="4997758"/>
            <a:ext cx="2082686" cy="369332"/>
          </a:xfrm>
          <a:prstGeom prst="rect">
            <a:avLst/>
          </a:prstGeom>
          <a:noFill/>
        </p:spPr>
        <p:txBody>
          <a:bodyPr wrap="none" rtlCol="0">
            <a:spAutoFit/>
          </a:bodyPr>
          <a:lstStyle/>
          <a:p>
            <a:r>
              <a:rPr lang="en-US" dirty="0"/>
              <a:t>GEOID2022 Alpha</a:t>
            </a:r>
          </a:p>
        </p:txBody>
      </p:sp>
      <p:cxnSp>
        <p:nvCxnSpPr>
          <p:cNvPr id="24" name="Straight Connector 23">
            <a:extLst>
              <a:ext uri="{FF2B5EF4-FFF2-40B4-BE49-F238E27FC236}">
                <a16:creationId xmlns:a16="http://schemas.microsoft.com/office/drawing/2014/main" id="{43DB5201-75A1-46AB-B4BD-D97B4B124D95}"/>
              </a:ext>
            </a:extLst>
          </p:cNvPr>
          <p:cNvCxnSpPr>
            <a:cxnSpLocks/>
          </p:cNvCxnSpPr>
          <p:nvPr/>
        </p:nvCxnSpPr>
        <p:spPr>
          <a:xfrm flipV="1">
            <a:off x="4929161" y="2617967"/>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A158410-375A-49B4-995C-D79C5CABC6AB}"/>
              </a:ext>
            </a:extLst>
          </p:cNvPr>
          <p:cNvSpPr txBox="1"/>
          <p:nvPr/>
        </p:nvSpPr>
        <p:spPr>
          <a:xfrm>
            <a:off x="4306484" y="1417638"/>
            <a:ext cx="1236236" cy="1200329"/>
          </a:xfrm>
          <a:prstGeom prst="rect">
            <a:avLst/>
          </a:prstGeom>
          <a:noFill/>
        </p:spPr>
        <p:txBody>
          <a:bodyPr wrap="none" rtlCol="0">
            <a:spAutoFit/>
          </a:bodyPr>
          <a:lstStyle/>
          <a:p>
            <a:r>
              <a:rPr lang="en-US" dirty="0"/>
              <a:t>GRAV-D</a:t>
            </a:r>
          </a:p>
          <a:p>
            <a:r>
              <a:rPr lang="en-US" dirty="0"/>
              <a:t>Complete</a:t>
            </a:r>
          </a:p>
          <a:p>
            <a:r>
              <a:rPr lang="en-US" dirty="0"/>
              <a:t>(including </a:t>
            </a:r>
          </a:p>
          <a:p>
            <a:r>
              <a:rPr lang="en-US" dirty="0"/>
              <a:t>re-flights)</a:t>
            </a:r>
          </a:p>
        </p:txBody>
      </p:sp>
      <p:cxnSp>
        <p:nvCxnSpPr>
          <p:cNvPr id="42" name="Straight Connector 41">
            <a:extLst>
              <a:ext uri="{FF2B5EF4-FFF2-40B4-BE49-F238E27FC236}">
                <a16:creationId xmlns:a16="http://schemas.microsoft.com/office/drawing/2014/main" id="{3EE52B52-B072-4CCF-B69D-FF6E8D479F3D}"/>
              </a:ext>
            </a:extLst>
          </p:cNvPr>
          <p:cNvCxnSpPr>
            <a:cxnSpLocks/>
          </p:cNvCxnSpPr>
          <p:nvPr/>
        </p:nvCxnSpPr>
        <p:spPr>
          <a:xfrm flipV="1">
            <a:off x="950450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4AA0D95-13D0-40AC-9088-1EFA70D2AE48}"/>
              </a:ext>
            </a:extLst>
          </p:cNvPr>
          <p:cNvSpPr txBox="1"/>
          <p:nvPr/>
        </p:nvSpPr>
        <p:spPr>
          <a:xfrm>
            <a:off x="8700434" y="2153881"/>
            <a:ext cx="1608133" cy="369332"/>
          </a:xfrm>
          <a:prstGeom prst="rect">
            <a:avLst/>
          </a:prstGeom>
          <a:noFill/>
        </p:spPr>
        <p:txBody>
          <a:bodyPr wrap="none" rtlCol="0">
            <a:spAutoFit/>
          </a:bodyPr>
          <a:lstStyle/>
          <a:p>
            <a:r>
              <a:rPr lang="en-US" dirty="0"/>
              <a:t>DEFLEC2022</a:t>
            </a:r>
          </a:p>
        </p:txBody>
      </p:sp>
      <p:cxnSp>
        <p:nvCxnSpPr>
          <p:cNvPr id="44" name="Straight Connector 43">
            <a:extLst>
              <a:ext uri="{FF2B5EF4-FFF2-40B4-BE49-F238E27FC236}">
                <a16:creationId xmlns:a16="http://schemas.microsoft.com/office/drawing/2014/main" id="{CAC11048-0DD0-4AEC-9BA5-8776699821CA}"/>
              </a:ext>
            </a:extLst>
          </p:cNvPr>
          <p:cNvCxnSpPr>
            <a:cxnSpLocks/>
          </p:cNvCxnSpPr>
          <p:nvPr/>
        </p:nvCxnSpPr>
        <p:spPr>
          <a:xfrm flipV="1">
            <a:off x="9243753" y="4043560"/>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77472E3-4D76-4C06-9C3D-8F89B75C29D6}"/>
              </a:ext>
            </a:extLst>
          </p:cNvPr>
          <p:cNvSpPr txBox="1"/>
          <p:nvPr/>
        </p:nvSpPr>
        <p:spPr>
          <a:xfrm>
            <a:off x="8523043" y="5000291"/>
            <a:ext cx="1441420" cy="369332"/>
          </a:xfrm>
          <a:prstGeom prst="rect">
            <a:avLst/>
          </a:prstGeom>
          <a:noFill/>
        </p:spPr>
        <p:txBody>
          <a:bodyPr wrap="none" rtlCol="0">
            <a:spAutoFit/>
          </a:bodyPr>
          <a:lstStyle/>
          <a:p>
            <a:r>
              <a:rPr lang="en-US" dirty="0"/>
              <a:t>GEOID2022</a:t>
            </a:r>
          </a:p>
        </p:txBody>
      </p:sp>
      <p:cxnSp>
        <p:nvCxnSpPr>
          <p:cNvPr id="46" name="Straight Connector 45">
            <a:extLst>
              <a:ext uri="{FF2B5EF4-FFF2-40B4-BE49-F238E27FC236}">
                <a16:creationId xmlns:a16="http://schemas.microsoft.com/office/drawing/2014/main" id="{12A30FC5-CBF4-43DB-AFCF-C78A3C07D67A}"/>
              </a:ext>
            </a:extLst>
          </p:cNvPr>
          <p:cNvCxnSpPr>
            <a:cxnSpLocks/>
          </p:cNvCxnSpPr>
          <p:nvPr/>
        </p:nvCxnSpPr>
        <p:spPr>
          <a:xfrm flipV="1">
            <a:off x="6675646"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F71945E-5A05-4DEA-B18D-0DC02504D572}"/>
              </a:ext>
            </a:extLst>
          </p:cNvPr>
          <p:cNvSpPr txBox="1"/>
          <p:nvPr/>
        </p:nvSpPr>
        <p:spPr>
          <a:xfrm>
            <a:off x="6096000" y="2120909"/>
            <a:ext cx="1069524" cy="369332"/>
          </a:xfrm>
          <a:prstGeom prst="rect">
            <a:avLst/>
          </a:prstGeom>
          <a:noFill/>
        </p:spPr>
        <p:txBody>
          <a:bodyPr wrap="none" rtlCol="0">
            <a:spAutoFit/>
          </a:bodyPr>
          <a:lstStyle/>
          <a:p>
            <a:r>
              <a:rPr lang="en-US" dirty="0"/>
              <a:t>GM2022</a:t>
            </a:r>
          </a:p>
        </p:txBody>
      </p:sp>
      <p:sp>
        <p:nvSpPr>
          <p:cNvPr id="49" name="TextBox 48">
            <a:extLst>
              <a:ext uri="{FF2B5EF4-FFF2-40B4-BE49-F238E27FC236}">
                <a16:creationId xmlns:a16="http://schemas.microsoft.com/office/drawing/2014/main" id="{D02F8C1A-6163-45E8-9D1C-DB562DEEC0EE}"/>
              </a:ext>
            </a:extLst>
          </p:cNvPr>
          <p:cNvSpPr txBox="1"/>
          <p:nvPr/>
        </p:nvSpPr>
        <p:spPr>
          <a:xfrm>
            <a:off x="1878895" y="2185595"/>
            <a:ext cx="2249398" cy="369332"/>
          </a:xfrm>
          <a:prstGeom prst="rect">
            <a:avLst/>
          </a:prstGeom>
          <a:noFill/>
        </p:spPr>
        <p:txBody>
          <a:bodyPr wrap="none" rtlCol="0">
            <a:spAutoFit/>
          </a:bodyPr>
          <a:lstStyle/>
          <a:p>
            <a:r>
              <a:rPr lang="en-US" dirty="0"/>
              <a:t>DEFLEC2022 Alpha</a:t>
            </a:r>
          </a:p>
        </p:txBody>
      </p:sp>
      <p:cxnSp>
        <p:nvCxnSpPr>
          <p:cNvPr id="50" name="Straight Connector 49">
            <a:extLst>
              <a:ext uri="{FF2B5EF4-FFF2-40B4-BE49-F238E27FC236}">
                <a16:creationId xmlns:a16="http://schemas.microsoft.com/office/drawing/2014/main" id="{AB9A400D-3271-4F67-AED6-600233FAD679}"/>
              </a:ext>
            </a:extLst>
          </p:cNvPr>
          <p:cNvCxnSpPr>
            <a:cxnSpLocks/>
          </p:cNvCxnSpPr>
          <p:nvPr/>
        </p:nvCxnSpPr>
        <p:spPr>
          <a:xfrm flipV="1">
            <a:off x="364427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98573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OPUS</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171</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706F0FF-27C9-43AA-8CC3-778E4B207A75}"/>
              </a:ext>
            </a:extLst>
          </p:cNvPr>
          <p:cNvCxnSpPr>
            <a:cxnSpLocks/>
          </p:cNvCxnSpPr>
          <p:nvPr/>
        </p:nvCxnSpPr>
        <p:spPr>
          <a:xfrm flipV="1">
            <a:off x="856211" y="2601884"/>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01F782A-A53D-4AD5-9D90-F46D45586C31}"/>
              </a:ext>
            </a:extLst>
          </p:cNvPr>
          <p:cNvSpPr txBox="1"/>
          <p:nvPr/>
        </p:nvSpPr>
        <p:spPr>
          <a:xfrm>
            <a:off x="194966" y="1899948"/>
            <a:ext cx="1526893" cy="646331"/>
          </a:xfrm>
          <a:prstGeom prst="rect">
            <a:avLst/>
          </a:prstGeom>
          <a:noFill/>
        </p:spPr>
        <p:txBody>
          <a:bodyPr wrap="none" rtlCol="0">
            <a:spAutoFit/>
          </a:bodyPr>
          <a:lstStyle/>
          <a:p>
            <a:r>
              <a:rPr lang="en-US" dirty="0"/>
              <a:t>OPUS-S</a:t>
            </a:r>
          </a:p>
          <a:p>
            <a:r>
              <a:rPr lang="en-US" dirty="0"/>
              <a:t>w/ M-PAGES</a:t>
            </a:r>
          </a:p>
        </p:txBody>
      </p: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17" name="Straight Connector 16">
            <a:extLst>
              <a:ext uri="{FF2B5EF4-FFF2-40B4-BE49-F238E27FC236}">
                <a16:creationId xmlns:a16="http://schemas.microsoft.com/office/drawing/2014/main" id="{A5F85BDF-84B2-40F9-A929-600AB1E0E569}"/>
              </a:ext>
            </a:extLst>
          </p:cNvPr>
          <p:cNvCxnSpPr>
            <a:cxnSpLocks/>
          </p:cNvCxnSpPr>
          <p:nvPr/>
        </p:nvCxnSpPr>
        <p:spPr>
          <a:xfrm flipV="1">
            <a:off x="2450402"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EFF6994-8210-442D-92F1-61C09D5FA01A}"/>
              </a:ext>
            </a:extLst>
          </p:cNvPr>
          <p:cNvSpPr txBox="1"/>
          <p:nvPr/>
        </p:nvSpPr>
        <p:spPr>
          <a:xfrm>
            <a:off x="1686955" y="5005527"/>
            <a:ext cx="1877437" cy="923330"/>
          </a:xfrm>
          <a:prstGeom prst="rect">
            <a:avLst/>
          </a:prstGeom>
          <a:noFill/>
        </p:spPr>
        <p:txBody>
          <a:bodyPr wrap="none" rtlCol="0">
            <a:spAutoFit/>
          </a:bodyPr>
          <a:lstStyle/>
          <a:p>
            <a:r>
              <a:rPr lang="en-US" dirty="0"/>
              <a:t>OPUS-S</a:t>
            </a:r>
          </a:p>
          <a:p>
            <a:r>
              <a:rPr lang="en-US" dirty="0"/>
              <a:t>w/ Simultaneous</a:t>
            </a:r>
          </a:p>
          <a:p>
            <a:r>
              <a:rPr lang="en-US" dirty="0"/>
              <a:t>Processing</a:t>
            </a:r>
          </a:p>
        </p:txBody>
      </p:sp>
      <p:cxnSp>
        <p:nvCxnSpPr>
          <p:cNvPr id="22" name="Straight Connector 21">
            <a:extLst>
              <a:ext uri="{FF2B5EF4-FFF2-40B4-BE49-F238E27FC236}">
                <a16:creationId xmlns:a16="http://schemas.microsoft.com/office/drawing/2014/main" id="{592148D5-83FF-499A-8B80-EA0966E8FC1E}"/>
              </a:ext>
            </a:extLst>
          </p:cNvPr>
          <p:cNvCxnSpPr>
            <a:cxnSpLocks/>
          </p:cNvCxnSpPr>
          <p:nvPr/>
        </p:nvCxnSpPr>
        <p:spPr>
          <a:xfrm flipV="1">
            <a:off x="5076305"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E3A1C14-EA32-4CA1-85CB-6AEFF020CE1E}"/>
              </a:ext>
            </a:extLst>
          </p:cNvPr>
          <p:cNvSpPr txBox="1"/>
          <p:nvPr/>
        </p:nvSpPr>
        <p:spPr>
          <a:xfrm>
            <a:off x="4155861" y="5038159"/>
            <a:ext cx="1749197" cy="923330"/>
          </a:xfrm>
          <a:prstGeom prst="rect">
            <a:avLst/>
          </a:prstGeom>
          <a:noFill/>
        </p:spPr>
        <p:txBody>
          <a:bodyPr wrap="none" rtlCol="0">
            <a:spAutoFit/>
          </a:bodyPr>
          <a:lstStyle/>
          <a:p>
            <a:r>
              <a:rPr lang="en-US" dirty="0"/>
              <a:t>OPUS-S</a:t>
            </a:r>
          </a:p>
          <a:p>
            <a:r>
              <a:rPr lang="en-US" dirty="0"/>
              <a:t>w/ replacement</a:t>
            </a:r>
          </a:p>
          <a:p>
            <a:r>
              <a:rPr lang="en-US" dirty="0"/>
              <a:t>for HTDP</a:t>
            </a:r>
          </a:p>
        </p:txBody>
      </p:sp>
      <p:cxnSp>
        <p:nvCxnSpPr>
          <p:cNvPr id="24" name="Straight Connector 23">
            <a:extLst>
              <a:ext uri="{FF2B5EF4-FFF2-40B4-BE49-F238E27FC236}">
                <a16:creationId xmlns:a16="http://schemas.microsoft.com/office/drawing/2014/main" id="{43DB5201-75A1-46AB-B4BD-D97B4B124D95}"/>
              </a:ext>
            </a:extLst>
          </p:cNvPr>
          <p:cNvCxnSpPr>
            <a:cxnSpLocks/>
          </p:cNvCxnSpPr>
          <p:nvPr/>
        </p:nvCxnSpPr>
        <p:spPr>
          <a:xfrm flipV="1">
            <a:off x="4225637" y="2609654"/>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A158410-375A-49B4-995C-D79C5CABC6AB}"/>
              </a:ext>
            </a:extLst>
          </p:cNvPr>
          <p:cNvSpPr txBox="1"/>
          <p:nvPr/>
        </p:nvSpPr>
        <p:spPr>
          <a:xfrm>
            <a:off x="3564392" y="1907718"/>
            <a:ext cx="1505540" cy="646331"/>
          </a:xfrm>
          <a:prstGeom prst="rect">
            <a:avLst/>
          </a:prstGeom>
          <a:noFill/>
        </p:spPr>
        <p:txBody>
          <a:bodyPr wrap="none" rtlCol="0">
            <a:spAutoFit/>
          </a:bodyPr>
          <a:lstStyle/>
          <a:p>
            <a:r>
              <a:rPr lang="en-US" dirty="0"/>
              <a:t>OPUS-S</a:t>
            </a:r>
          </a:p>
          <a:p>
            <a:r>
              <a:rPr lang="en-US" dirty="0"/>
              <a:t>w/ ITRF2020</a:t>
            </a:r>
          </a:p>
        </p:txBody>
      </p:sp>
      <p:cxnSp>
        <p:nvCxnSpPr>
          <p:cNvPr id="26" name="Straight Connector 25">
            <a:extLst>
              <a:ext uri="{FF2B5EF4-FFF2-40B4-BE49-F238E27FC236}">
                <a16:creationId xmlns:a16="http://schemas.microsoft.com/office/drawing/2014/main" id="{ED849C36-ED98-4A0A-AD6E-200A0120FD87}"/>
              </a:ext>
            </a:extLst>
          </p:cNvPr>
          <p:cNvCxnSpPr>
            <a:cxnSpLocks/>
          </p:cNvCxnSpPr>
          <p:nvPr/>
        </p:nvCxnSpPr>
        <p:spPr>
          <a:xfrm flipV="1">
            <a:off x="5831613" y="2564365"/>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C010339-18CE-4BD8-A2AA-95FA08CB29CC}"/>
              </a:ext>
            </a:extLst>
          </p:cNvPr>
          <p:cNvSpPr txBox="1"/>
          <p:nvPr/>
        </p:nvSpPr>
        <p:spPr>
          <a:xfrm>
            <a:off x="9725945" y="1235094"/>
            <a:ext cx="1749197" cy="646331"/>
          </a:xfrm>
          <a:prstGeom prst="rect">
            <a:avLst/>
          </a:prstGeom>
          <a:noFill/>
        </p:spPr>
        <p:txBody>
          <a:bodyPr wrap="none" rtlCol="0">
            <a:spAutoFit/>
          </a:bodyPr>
          <a:lstStyle/>
          <a:p>
            <a:r>
              <a:rPr lang="en-US" dirty="0"/>
              <a:t>OPUS-Projects</a:t>
            </a:r>
          </a:p>
          <a:p>
            <a:r>
              <a:rPr lang="en-US" dirty="0"/>
              <a:t>w/ M-PAGES</a:t>
            </a:r>
          </a:p>
        </p:txBody>
      </p:sp>
      <p:cxnSp>
        <p:nvCxnSpPr>
          <p:cNvPr id="28" name="Straight Connector 27">
            <a:extLst>
              <a:ext uri="{FF2B5EF4-FFF2-40B4-BE49-F238E27FC236}">
                <a16:creationId xmlns:a16="http://schemas.microsoft.com/office/drawing/2014/main" id="{AAEA4E89-B41D-4F4E-87BA-17B25B98FD79}"/>
              </a:ext>
            </a:extLst>
          </p:cNvPr>
          <p:cNvCxnSpPr>
            <a:cxnSpLocks/>
          </p:cNvCxnSpPr>
          <p:nvPr/>
        </p:nvCxnSpPr>
        <p:spPr>
          <a:xfrm flipV="1">
            <a:off x="6635249" y="4087084"/>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8464E0E-4A0B-45D5-80AE-77263A87734E}"/>
              </a:ext>
            </a:extLst>
          </p:cNvPr>
          <p:cNvSpPr txBox="1"/>
          <p:nvPr/>
        </p:nvSpPr>
        <p:spPr>
          <a:xfrm>
            <a:off x="6096000" y="5063691"/>
            <a:ext cx="1749197" cy="923330"/>
          </a:xfrm>
          <a:prstGeom prst="rect">
            <a:avLst/>
          </a:prstGeom>
          <a:noFill/>
        </p:spPr>
        <p:txBody>
          <a:bodyPr wrap="none" rtlCol="0">
            <a:spAutoFit/>
          </a:bodyPr>
          <a:lstStyle/>
          <a:p>
            <a:r>
              <a:rPr lang="en-US" dirty="0"/>
              <a:t>OPUS-Projects</a:t>
            </a:r>
          </a:p>
          <a:p>
            <a:r>
              <a:rPr lang="en-US" dirty="0"/>
              <a:t>w/ replacement</a:t>
            </a:r>
          </a:p>
          <a:p>
            <a:r>
              <a:rPr lang="en-US" dirty="0"/>
              <a:t>for HTDP</a:t>
            </a:r>
          </a:p>
        </p:txBody>
      </p:sp>
      <p:cxnSp>
        <p:nvCxnSpPr>
          <p:cNvPr id="30" name="Straight Connector 29">
            <a:extLst>
              <a:ext uri="{FF2B5EF4-FFF2-40B4-BE49-F238E27FC236}">
                <a16:creationId xmlns:a16="http://schemas.microsoft.com/office/drawing/2014/main" id="{BFF0F36D-C026-437E-80FF-2EE297AF8E31}"/>
              </a:ext>
            </a:extLst>
          </p:cNvPr>
          <p:cNvCxnSpPr>
            <a:cxnSpLocks/>
          </p:cNvCxnSpPr>
          <p:nvPr/>
        </p:nvCxnSpPr>
        <p:spPr>
          <a:xfrm flipV="1">
            <a:off x="7523300"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CE671CB-A70F-494F-933D-73166D057C6D}"/>
              </a:ext>
            </a:extLst>
          </p:cNvPr>
          <p:cNvSpPr txBox="1"/>
          <p:nvPr/>
        </p:nvSpPr>
        <p:spPr>
          <a:xfrm>
            <a:off x="6862055" y="1864106"/>
            <a:ext cx="1749197" cy="646331"/>
          </a:xfrm>
          <a:prstGeom prst="rect">
            <a:avLst/>
          </a:prstGeom>
          <a:noFill/>
        </p:spPr>
        <p:txBody>
          <a:bodyPr wrap="none" rtlCol="0">
            <a:spAutoFit/>
          </a:bodyPr>
          <a:lstStyle/>
          <a:p>
            <a:r>
              <a:rPr lang="en-US" dirty="0"/>
              <a:t>OPUS-Projects</a:t>
            </a:r>
          </a:p>
          <a:p>
            <a:r>
              <a:rPr lang="en-US" dirty="0"/>
              <a:t>w/ ITRF2020</a:t>
            </a:r>
          </a:p>
        </p:txBody>
      </p:sp>
      <p:cxnSp>
        <p:nvCxnSpPr>
          <p:cNvPr id="32" name="Straight Connector 31">
            <a:extLst>
              <a:ext uri="{FF2B5EF4-FFF2-40B4-BE49-F238E27FC236}">
                <a16:creationId xmlns:a16="http://schemas.microsoft.com/office/drawing/2014/main" id="{753AE2B8-F8A8-4CE3-967F-F5BFFA794DB5}"/>
              </a:ext>
            </a:extLst>
          </p:cNvPr>
          <p:cNvCxnSpPr>
            <a:cxnSpLocks/>
          </p:cNvCxnSpPr>
          <p:nvPr/>
        </p:nvCxnSpPr>
        <p:spPr>
          <a:xfrm flipV="1">
            <a:off x="9180571" y="2565630"/>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951B55B2-3F62-458E-A5DA-766985FA749A}"/>
              </a:ext>
            </a:extLst>
          </p:cNvPr>
          <p:cNvSpPr txBox="1"/>
          <p:nvPr/>
        </p:nvSpPr>
        <p:spPr>
          <a:xfrm>
            <a:off x="8519326" y="1863694"/>
            <a:ext cx="1454244" cy="646331"/>
          </a:xfrm>
          <a:prstGeom prst="rect">
            <a:avLst/>
          </a:prstGeom>
          <a:noFill/>
        </p:spPr>
        <p:txBody>
          <a:bodyPr wrap="none" rtlCol="0">
            <a:spAutoFit/>
          </a:bodyPr>
          <a:lstStyle/>
          <a:p>
            <a:r>
              <a:rPr lang="en-US" dirty="0"/>
              <a:t>OPUS-S</a:t>
            </a:r>
          </a:p>
          <a:p>
            <a:r>
              <a:rPr lang="en-US" dirty="0"/>
              <a:t>w/ EPP2022</a:t>
            </a:r>
          </a:p>
        </p:txBody>
      </p:sp>
      <p:cxnSp>
        <p:nvCxnSpPr>
          <p:cNvPr id="34" name="Straight Connector 33">
            <a:extLst>
              <a:ext uri="{FF2B5EF4-FFF2-40B4-BE49-F238E27FC236}">
                <a16:creationId xmlns:a16="http://schemas.microsoft.com/office/drawing/2014/main" id="{10CBC8B3-49C0-4B06-AE3A-7256FF9C1F2E}"/>
              </a:ext>
            </a:extLst>
          </p:cNvPr>
          <p:cNvCxnSpPr>
            <a:cxnSpLocks/>
          </p:cNvCxnSpPr>
          <p:nvPr/>
        </p:nvCxnSpPr>
        <p:spPr>
          <a:xfrm flipV="1">
            <a:off x="9567385" y="4043373"/>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236CA970-743E-4C40-933C-945F43AE26FF}"/>
              </a:ext>
            </a:extLst>
          </p:cNvPr>
          <p:cNvSpPr txBox="1"/>
          <p:nvPr/>
        </p:nvSpPr>
        <p:spPr>
          <a:xfrm>
            <a:off x="8803938" y="4999335"/>
            <a:ext cx="1749197" cy="923330"/>
          </a:xfrm>
          <a:prstGeom prst="rect">
            <a:avLst/>
          </a:prstGeom>
          <a:noFill/>
        </p:spPr>
        <p:txBody>
          <a:bodyPr wrap="none" rtlCol="0">
            <a:spAutoFit/>
          </a:bodyPr>
          <a:lstStyle/>
          <a:p>
            <a:r>
              <a:rPr lang="en-US" dirty="0"/>
              <a:t>OPUS-Projects</a:t>
            </a:r>
          </a:p>
          <a:p>
            <a:r>
              <a:rPr lang="en-US" dirty="0"/>
              <a:t>w/ IFDM2022 </a:t>
            </a:r>
          </a:p>
          <a:p>
            <a:r>
              <a:rPr lang="en-US" dirty="0"/>
              <a:t>(not HTDP)</a:t>
            </a:r>
          </a:p>
        </p:txBody>
      </p:sp>
      <p:cxnSp>
        <p:nvCxnSpPr>
          <p:cNvPr id="38" name="Straight Connector 37">
            <a:extLst>
              <a:ext uri="{FF2B5EF4-FFF2-40B4-BE49-F238E27FC236}">
                <a16:creationId xmlns:a16="http://schemas.microsoft.com/office/drawing/2014/main" id="{4CE79777-2428-4E65-810E-6CEF19110D78}"/>
              </a:ext>
            </a:extLst>
          </p:cNvPr>
          <p:cNvCxnSpPr>
            <a:cxnSpLocks/>
          </p:cNvCxnSpPr>
          <p:nvPr/>
        </p:nvCxnSpPr>
        <p:spPr>
          <a:xfrm flipV="1">
            <a:off x="10536076" y="1862429"/>
            <a:ext cx="0" cy="2123763"/>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FD4CB82-7A17-4B21-82F6-13A828E1DE5C}"/>
              </a:ext>
            </a:extLst>
          </p:cNvPr>
          <p:cNvSpPr txBox="1"/>
          <p:nvPr/>
        </p:nvSpPr>
        <p:spPr>
          <a:xfrm>
            <a:off x="5189547" y="1392996"/>
            <a:ext cx="1903085" cy="1477328"/>
          </a:xfrm>
          <a:prstGeom prst="rect">
            <a:avLst/>
          </a:prstGeom>
          <a:noFill/>
        </p:spPr>
        <p:txBody>
          <a:bodyPr wrap="none" rtlCol="0">
            <a:spAutoFit/>
          </a:bodyPr>
          <a:lstStyle/>
          <a:p>
            <a:r>
              <a:rPr lang="en-US" dirty="0"/>
              <a:t>OPUS-Projects</a:t>
            </a:r>
          </a:p>
          <a:p>
            <a:r>
              <a:rPr lang="en-US" dirty="0"/>
              <a:t>w/ LASER and</a:t>
            </a:r>
          </a:p>
          <a:p>
            <a:r>
              <a:rPr lang="en-US" dirty="0"/>
              <a:t>new adjustment </a:t>
            </a:r>
          </a:p>
          <a:p>
            <a:r>
              <a:rPr lang="en-US" dirty="0"/>
              <a:t>procedures</a:t>
            </a:r>
          </a:p>
          <a:p>
            <a:endParaRPr lang="en-US" dirty="0"/>
          </a:p>
        </p:txBody>
      </p:sp>
      <p:cxnSp>
        <p:nvCxnSpPr>
          <p:cNvPr id="36" name="Straight Connector 35">
            <a:extLst>
              <a:ext uri="{FF2B5EF4-FFF2-40B4-BE49-F238E27FC236}">
                <a16:creationId xmlns:a16="http://schemas.microsoft.com/office/drawing/2014/main" id="{878C2056-0DC4-4A72-B85A-87317AC1BF2D}"/>
              </a:ext>
            </a:extLst>
          </p:cNvPr>
          <p:cNvCxnSpPr>
            <a:cxnSpLocks/>
          </p:cNvCxnSpPr>
          <p:nvPr/>
        </p:nvCxnSpPr>
        <p:spPr>
          <a:xfrm flipV="1">
            <a:off x="1895756" y="3599411"/>
            <a:ext cx="0" cy="399556"/>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13C6EB02-A87A-4E09-A696-A150BCF77874}"/>
              </a:ext>
            </a:extLst>
          </p:cNvPr>
          <p:cNvSpPr txBox="1"/>
          <p:nvPr/>
        </p:nvSpPr>
        <p:spPr>
          <a:xfrm>
            <a:off x="1451904" y="2970425"/>
            <a:ext cx="1351652" cy="646331"/>
          </a:xfrm>
          <a:prstGeom prst="rect">
            <a:avLst/>
          </a:prstGeom>
          <a:noFill/>
        </p:spPr>
        <p:txBody>
          <a:bodyPr wrap="none" rtlCol="0">
            <a:spAutoFit/>
          </a:bodyPr>
          <a:lstStyle/>
          <a:p>
            <a:r>
              <a:rPr lang="en-US" dirty="0"/>
              <a:t>Initial GDX </a:t>
            </a:r>
          </a:p>
          <a:p>
            <a:r>
              <a:rPr lang="en-US" dirty="0"/>
              <a:t>release</a:t>
            </a:r>
          </a:p>
        </p:txBody>
      </p:sp>
      <p:cxnSp>
        <p:nvCxnSpPr>
          <p:cNvPr id="40" name="Straight Connector 39">
            <a:extLst>
              <a:ext uri="{FF2B5EF4-FFF2-40B4-BE49-F238E27FC236}">
                <a16:creationId xmlns:a16="http://schemas.microsoft.com/office/drawing/2014/main" id="{7EC7065A-BCAA-4E69-B996-1DA17FCA1AC8}"/>
              </a:ext>
            </a:extLst>
          </p:cNvPr>
          <p:cNvCxnSpPr>
            <a:cxnSpLocks/>
          </p:cNvCxnSpPr>
          <p:nvPr/>
        </p:nvCxnSpPr>
        <p:spPr>
          <a:xfrm flipV="1">
            <a:off x="3771138" y="4014505"/>
            <a:ext cx="0" cy="399556"/>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7FF4D8A-001A-4EDF-9EBF-3853DDDF9503}"/>
              </a:ext>
            </a:extLst>
          </p:cNvPr>
          <p:cNvSpPr txBox="1"/>
          <p:nvPr/>
        </p:nvSpPr>
        <p:spPr>
          <a:xfrm>
            <a:off x="3217501" y="4396715"/>
            <a:ext cx="1249060" cy="646331"/>
          </a:xfrm>
          <a:prstGeom prst="rect">
            <a:avLst/>
          </a:prstGeom>
          <a:noFill/>
        </p:spPr>
        <p:txBody>
          <a:bodyPr wrap="none" rtlCol="0">
            <a:spAutoFit/>
          </a:bodyPr>
          <a:lstStyle/>
          <a:p>
            <a:r>
              <a:rPr lang="en-US" dirty="0"/>
              <a:t>LASER </a:t>
            </a:r>
          </a:p>
          <a:p>
            <a:r>
              <a:rPr lang="en-US" dirty="0"/>
              <a:t>completed</a:t>
            </a:r>
          </a:p>
        </p:txBody>
      </p:sp>
    </p:spTree>
    <p:extLst>
      <p:ext uri="{BB962C8B-B14F-4D97-AF65-F5344CB8AC3E}">
        <p14:creationId xmlns:p14="http://schemas.microsoft.com/office/powerpoint/2010/main" val="6251206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E0B4-B982-42BD-BCAA-C6C3A72E3981}"/>
              </a:ext>
            </a:extLst>
          </p:cNvPr>
          <p:cNvSpPr>
            <a:spLocks noGrp="1"/>
          </p:cNvSpPr>
          <p:nvPr>
            <p:ph type="title"/>
          </p:nvPr>
        </p:nvSpPr>
        <p:spPr/>
        <p:txBody>
          <a:bodyPr/>
          <a:lstStyle/>
          <a:p>
            <a:r>
              <a:rPr lang="en-US" dirty="0"/>
              <a:t>The path to full roll-out: Passive control</a:t>
            </a:r>
          </a:p>
        </p:txBody>
      </p:sp>
      <p:sp>
        <p:nvSpPr>
          <p:cNvPr id="4" name="Date Placeholder 3">
            <a:extLst>
              <a:ext uri="{FF2B5EF4-FFF2-40B4-BE49-F238E27FC236}">
                <a16:creationId xmlns:a16="http://schemas.microsoft.com/office/drawing/2014/main" id="{B1466AA1-BC09-4200-8446-47FA38BFA8C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BD61F0B-D9EC-4379-BC34-2E9DD32D27B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B4D4745-7E47-49C4-A23F-B83453112168}"/>
              </a:ext>
            </a:extLst>
          </p:cNvPr>
          <p:cNvSpPr>
            <a:spLocks noGrp="1"/>
          </p:cNvSpPr>
          <p:nvPr>
            <p:ph type="sldNum" sz="quarter" idx="12"/>
          </p:nvPr>
        </p:nvSpPr>
        <p:spPr/>
        <p:txBody>
          <a:bodyPr/>
          <a:lstStyle/>
          <a:p>
            <a:pPr>
              <a:defRPr/>
            </a:pPr>
            <a:fld id="{EB6791C4-DF4E-4C17-A41C-B2BEB15390BD}" type="slidenum">
              <a:rPr lang="en-US" smtClean="0"/>
              <a:pPr>
                <a:defRPr/>
              </a:pPr>
              <a:t>172</a:t>
            </a:fld>
            <a:endParaRPr lang="en-US"/>
          </a:p>
        </p:txBody>
      </p:sp>
      <p:cxnSp>
        <p:nvCxnSpPr>
          <p:cNvPr id="8" name="Straight Arrow Connector 7">
            <a:extLst>
              <a:ext uri="{FF2B5EF4-FFF2-40B4-BE49-F238E27FC236}">
                <a16:creationId xmlns:a16="http://schemas.microsoft.com/office/drawing/2014/main" id="{1914F180-FA0C-4996-993E-46340E28C9EC}"/>
              </a:ext>
            </a:extLst>
          </p:cNvPr>
          <p:cNvCxnSpPr>
            <a:cxnSpLocks/>
          </p:cNvCxnSpPr>
          <p:nvPr/>
        </p:nvCxnSpPr>
        <p:spPr>
          <a:xfrm>
            <a:off x="559724" y="4006735"/>
            <a:ext cx="11022676" cy="0"/>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2BE602C-12A0-425E-832B-97CD22F9BB17}"/>
              </a:ext>
            </a:extLst>
          </p:cNvPr>
          <p:cNvSpPr txBox="1"/>
          <p:nvPr/>
        </p:nvSpPr>
        <p:spPr>
          <a:xfrm>
            <a:off x="260786" y="4489046"/>
            <a:ext cx="697627" cy="369332"/>
          </a:xfrm>
          <a:prstGeom prst="rect">
            <a:avLst/>
          </a:prstGeom>
          <a:noFill/>
        </p:spPr>
        <p:txBody>
          <a:bodyPr wrap="none" rtlCol="0">
            <a:spAutoFit/>
          </a:bodyPr>
          <a:lstStyle/>
          <a:p>
            <a:r>
              <a:rPr lang="en-US" b="1" dirty="0">
                <a:solidFill>
                  <a:srgbClr val="00B050"/>
                </a:solidFill>
              </a:rPr>
              <a:t>2023</a:t>
            </a:r>
          </a:p>
        </p:txBody>
      </p:sp>
      <p:sp>
        <p:nvSpPr>
          <p:cNvPr id="15" name="TextBox 14">
            <a:extLst>
              <a:ext uri="{FF2B5EF4-FFF2-40B4-BE49-F238E27FC236}">
                <a16:creationId xmlns:a16="http://schemas.microsoft.com/office/drawing/2014/main" id="{DAA75243-19DA-4D67-BB99-3BD7643C4915}"/>
              </a:ext>
            </a:extLst>
          </p:cNvPr>
          <p:cNvSpPr txBox="1"/>
          <p:nvPr/>
        </p:nvSpPr>
        <p:spPr>
          <a:xfrm>
            <a:off x="5616953" y="4489046"/>
            <a:ext cx="697627" cy="369332"/>
          </a:xfrm>
          <a:prstGeom prst="rect">
            <a:avLst/>
          </a:prstGeom>
          <a:noFill/>
        </p:spPr>
        <p:txBody>
          <a:bodyPr wrap="none" rtlCol="0">
            <a:spAutoFit/>
          </a:bodyPr>
          <a:lstStyle/>
          <a:p>
            <a:r>
              <a:rPr lang="en-US" b="1" dirty="0">
                <a:solidFill>
                  <a:srgbClr val="00B050"/>
                </a:solidFill>
              </a:rPr>
              <a:t>2024</a:t>
            </a:r>
          </a:p>
        </p:txBody>
      </p:sp>
      <p:sp>
        <p:nvSpPr>
          <p:cNvPr id="16" name="TextBox 15">
            <a:extLst>
              <a:ext uri="{FF2B5EF4-FFF2-40B4-BE49-F238E27FC236}">
                <a16:creationId xmlns:a16="http://schemas.microsoft.com/office/drawing/2014/main" id="{8770E5E7-47FF-450F-9EAA-4339BBC09B3D}"/>
              </a:ext>
            </a:extLst>
          </p:cNvPr>
          <p:cNvSpPr txBox="1"/>
          <p:nvPr/>
        </p:nvSpPr>
        <p:spPr>
          <a:xfrm>
            <a:off x="11126329" y="4489046"/>
            <a:ext cx="697627" cy="369332"/>
          </a:xfrm>
          <a:prstGeom prst="rect">
            <a:avLst/>
          </a:prstGeom>
          <a:noFill/>
        </p:spPr>
        <p:txBody>
          <a:bodyPr wrap="none" rtlCol="0">
            <a:spAutoFit/>
          </a:bodyPr>
          <a:lstStyle/>
          <a:p>
            <a:r>
              <a:rPr lang="en-US" b="1" dirty="0">
                <a:solidFill>
                  <a:srgbClr val="00B050"/>
                </a:solidFill>
              </a:rPr>
              <a:t>2025</a:t>
            </a:r>
          </a:p>
        </p:txBody>
      </p:sp>
      <p:cxnSp>
        <p:nvCxnSpPr>
          <p:cNvPr id="40" name="Straight Connector 39">
            <a:extLst>
              <a:ext uri="{FF2B5EF4-FFF2-40B4-BE49-F238E27FC236}">
                <a16:creationId xmlns:a16="http://schemas.microsoft.com/office/drawing/2014/main" id="{7EC7065A-BCAA-4E69-B996-1DA17FCA1AC8}"/>
              </a:ext>
            </a:extLst>
          </p:cNvPr>
          <p:cNvCxnSpPr>
            <a:cxnSpLocks/>
          </p:cNvCxnSpPr>
          <p:nvPr/>
        </p:nvCxnSpPr>
        <p:spPr>
          <a:xfrm flipV="1">
            <a:off x="3771138" y="4014505"/>
            <a:ext cx="0" cy="399556"/>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C7FF4D8A-001A-4EDF-9EBF-3853DDDF9503}"/>
              </a:ext>
            </a:extLst>
          </p:cNvPr>
          <p:cNvSpPr txBox="1"/>
          <p:nvPr/>
        </p:nvSpPr>
        <p:spPr>
          <a:xfrm>
            <a:off x="3217501" y="4396715"/>
            <a:ext cx="1249060" cy="646331"/>
          </a:xfrm>
          <a:prstGeom prst="rect">
            <a:avLst/>
          </a:prstGeom>
          <a:noFill/>
        </p:spPr>
        <p:txBody>
          <a:bodyPr wrap="none" rtlCol="0">
            <a:spAutoFit/>
          </a:bodyPr>
          <a:lstStyle/>
          <a:p>
            <a:r>
              <a:rPr lang="en-US" dirty="0">
                <a:solidFill>
                  <a:schemeClr val="tx1">
                    <a:alpha val="50000"/>
                  </a:schemeClr>
                </a:solidFill>
              </a:rPr>
              <a:t>LASER </a:t>
            </a:r>
          </a:p>
          <a:p>
            <a:r>
              <a:rPr lang="en-US" dirty="0">
                <a:solidFill>
                  <a:schemeClr val="tx1">
                    <a:alpha val="50000"/>
                  </a:schemeClr>
                </a:solidFill>
              </a:rPr>
              <a:t>completed</a:t>
            </a:r>
          </a:p>
        </p:txBody>
      </p:sp>
      <p:cxnSp>
        <p:nvCxnSpPr>
          <p:cNvPr id="42" name="Straight Connector 41">
            <a:extLst>
              <a:ext uri="{FF2B5EF4-FFF2-40B4-BE49-F238E27FC236}">
                <a16:creationId xmlns:a16="http://schemas.microsoft.com/office/drawing/2014/main" id="{B8504824-49EB-4ED8-9DB8-36ABBBD53E68}"/>
              </a:ext>
            </a:extLst>
          </p:cNvPr>
          <p:cNvCxnSpPr>
            <a:cxnSpLocks/>
          </p:cNvCxnSpPr>
          <p:nvPr/>
        </p:nvCxnSpPr>
        <p:spPr>
          <a:xfrm flipV="1">
            <a:off x="4236720" y="4049565"/>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34ACE2F-5A53-4267-86BE-0B79BF26224B}"/>
              </a:ext>
            </a:extLst>
          </p:cNvPr>
          <p:cNvSpPr txBox="1"/>
          <p:nvPr/>
        </p:nvSpPr>
        <p:spPr>
          <a:xfrm>
            <a:off x="3605778" y="5004647"/>
            <a:ext cx="1261884" cy="369332"/>
          </a:xfrm>
          <a:prstGeom prst="rect">
            <a:avLst/>
          </a:prstGeom>
          <a:noFill/>
        </p:spPr>
        <p:txBody>
          <a:bodyPr wrap="none" rtlCol="0">
            <a:spAutoFit/>
          </a:bodyPr>
          <a:lstStyle/>
          <a:p>
            <a:r>
              <a:rPr lang="en-US" dirty="0">
                <a:solidFill>
                  <a:schemeClr val="tx1">
                    <a:alpha val="50000"/>
                  </a:schemeClr>
                </a:solidFill>
              </a:rPr>
              <a:t>IFDM2022</a:t>
            </a:r>
          </a:p>
        </p:txBody>
      </p:sp>
      <p:cxnSp>
        <p:nvCxnSpPr>
          <p:cNvPr id="44" name="Straight Connector 43">
            <a:extLst>
              <a:ext uri="{FF2B5EF4-FFF2-40B4-BE49-F238E27FC236}">
                <a16:creationId xmlns:a16="http://schemas.microsoft.com/office/drawing/2014/main" id="{E8135D90-ED9B-430D-B078-0D4A43CCCC69}"/>
              </a:ext>
            </a:extLst>
          </p:cNvPr>
          <p:cNvCxnSpPr>
            <a:cxnSpLocks/>
          </p:cNvCxnSpPr>
          <p:nvPr/>
        </p:nvCxnSpPr>
        <p:spPr>
          <a:xfrm flipV="1">
            <a:off x="3884816" y="2022034"/>
            <a:ext cx="0" cy="1992472"/>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E2C008E-66AD-44CD-AF1D-64105360EE4B}"/>
              </a:ext>
            </a:extLst>
          </p:cNvPr>
          <p:cNvSpPr txBox="1"/>
          <p:nvPr/>
        </p:nvSpPr>
        <p:spPr>
          <a:xfrm>
            <a:off x="3223571" y="1375703"/>
            <a:ext cx="1505540" cy="646331"/>
          </a:xfrm>
          <a:prstGeom prst="rect">
            <a:avLst/>
          </a:prstGeom>
          <a:noFill/>
        </p:spPr>
        <p:txBody>
          <a:bodyPr wrap="none" rtlCol="0">
            <a:spAutoFit/>
          </a:bodyPr>
          <a:lstStyle/>
          <a:p>
            <a:r>
              <a:rPr lang="en-US" dirty="0">
                <a:solidFill>
                  <a:schemeClr val="tx1">
                    <a:alpha val="50000"/>
                  </a:schemeClr>
                </a:solidFill>
              </a:rPr>
              <a:t>NCN </a:t>
            </a:r>
          </a:p>
          <a:p>
            <a:r>
              <a:rPr lang="en-US" dirty="0">
                <a:solidFill>
                  <a:schemeClr val="tx1">
                    <a:alpha val="50000"/>
                  </a:schemeClr>
                </a:solidFill>
              </a:rPr>
              <a:t>w/ ITRF2020</a:t>
            </a:r>
          </a:p>
        </p:txBody>
      </p:sp>
      <p:cxnSp>
        <p:nvCxnSpPr>
          <p:cNvPr id="46" name="Straight Connector 45">
            <a:extLst>
              <a:ext uri="{FF2B5EF4-FFF2-40B4-BE49-F238E27FC236}">
                <a16:creationId xmlns:a16="http://schemas.microsoft.com/office/drawing/2014/main" id="{C1FCC18F-3B7C-433E-B553-2510EE06A553}"/>
              </a:ext>
            </a:extLst>
          </p:cNvPr>
          <p:cNvCxnSpPr>
            <a:cxnSpLocks/>
          </p:cNvCxnSpPr>
          <p:nvPr/>
        </p:nvCxnSpPr>
        <p:spPr>
          <a:xfrm flipV="1">
            <a:off x="6933097"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BF2CDBB-F35F-491F-A1D0-0214F2EE7995}"/>
              </a:ext>
            </a:extLst>
          </p:cNvPr>
          <p:cNvSpPr txBox="1"/>
          <p:nvPr/>
        </p:nvSpPr>
        <p:spPr>
          <a:xfrm>
            <a:off x="6353451" y="2120909"/>
            <a:ext cx="1159292" cy="369332"/>
          </a:xfrm>
          <a:prstGeom prst="rect">
            <a:avLst/>
          </a:prstGeom>
          <a:noFill/>
        </p:spPr>
        <p:txBody>
          <a:bodyPr wrap="none" rtlCol="0">
            <a:spAutoFit/>
          </a:bodyPr>
          <a:lstStyle/>
          <a:p>
            <a:r>
              <a:rPr lang="en-US" dirty="0">
                <a:solidFill>
                  <a:schemeClr val="tx1">
                    <a:alpha val="50000"/>
                  </a:schemeClr>
                </a:solidFill>
              </a:rPr>
              <a:t>EPP2022</a:t>
            </a:r>
          </a:p>
        </p:txBody>
      </p:sp>
      <p:cxnSp>
        <p:nvCxnSpPr>
          <p:cNvPr id="48" name="Straight Connector 47">
            <a:extLst>
              <a:ext uri="{FF2B5EF4-FFF2-40B4-BE49-F238E27FC236}">
                <a16:creationId xmlns:a16="http://schemas.microsoft.com/office/drawing/2014/main" id="{52159518-F4DC-4405-92C7-56AE027F8B34}"/>
              </a:ext>
            </a:extLst>
          </p:cNvPr>
          <p:cNvCxnSpPr>
            <a:cxnSpLocks/>
          </p:cNvCxnSpPr>
          <p:nvPr/>
        </p:nvCxnSpPr>
        <p:spPr>
          <a:xfrm flipV="1">
            <a:off x="1895756" y="3339757"/>
            <a:ext cx="0" cy="65921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2CF17878-4E10-450F-9637-33471BD81F18}"/>
              </a:ext>
            </a:extLst>
          </p:cNvPr>
          <p:cNvSpPr txBox="1"/>
          <p:nvPr/>
        </p:nvSpPr>
        <p:spPr>
          <a:xfrm>
            <a:off x="1250802" y="2970425"/>
            <a:ext cx="1326004" cy="369332"/>
          </a:xfrm>
          <a:prstGeom prst="rect">
            <a:avLst/>
          </a:prstGeom>
          <a:noFill/>
        </p:spPr>
        <p:txBody>
          <a:bodyPr wrap="none" rtlCol="0">
            <a:spAutoFit/>
          </a:bodyPr>
          <a:lstStyle/>
          <a:p>
            <a:r>
              <a:rPr lang="en-US" dirty="0">
                <a:solidFill>
                  <a:schemeClr val="tx1">
                    <a:alpha val="50000"/>
                  </a:schemeClr>
                </a:solidFill>
              </a:rPr>
              <a:t>SPCS2022</a:t>
            </a:r>
          </a:p>
        </p:txBody>
      </p:sp>
      <p:cxnSp>
        <p:nvCxnSpPr>
          <p:cNvPr id="50" name="Straight Connector 49">
            <a:extLst>
              <a:ext uri="{FF2B5EF4-FFF2-40B4-BE49-F238E27FC236}">
                <a16:creationId xmlns:a16="http://schemas.microsoft.com/office/drawing/2014/main" id="{0E3DEFF3-9568-488F-8A8F-CCF317D643FE}"/>
              </a:ext>
            </a:extLst>
          </p:cNvPr>
          <p:cNvCxnSpPr>
            <a:cxnSpLocks/>
          </p:cNvCxnSpPr>
          <p:nvPr/>
        </p:nvCxnSpPr>
        <p:spPr>
          <a:xfrm flipV="1">
            <a:off x="950450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4DD8EEB-8AE5-4D72-8F8C-6FE825BD88AB}"/>
              </a:ext>
            </a:extLst>
          </p:cNvPr>
          <p:cNvSpPr txBox="1"/>
          <p:nvPr/>
        </p:nvSpPr>
        <p:spPr>
          <a:xfrm>
            <a:off x="8700434" y="2153881"/>
            <a:ext cx="1608133" cy="369332"/>
          </a:xfrm>
          <a:prstGeom prst="rect">
            <a:avLst/>
          </a:prstGeom>
          <a:noFill/>
        </p:spPr>
        <p:txBody>
          <a:bodyPr wrap="none" rtlCol="0">
            <a:spAutoFit/>
          </a:bodyPr>
          <a:lstStyle/>
          <a:p>
            <a:r>
              <a:rPr lang="en-US" dirty="0">
                <a:solidFill>
                  <a:schemeClr val="tx1">
                    <a:alpha val="50000"/>
                  </a:schemeClr>
                </a:solidFill>
              </a:rPr>
              <a:t>DEFLEC2022</a:t>
            </a:r>
          </a:p>
        </p:txBody>
      </p:sp>
      <p:cxnSp>
        <p:nvCxnSpPr>
          <p:cNvPr id="52" name="Straight Connector 51">
            <a:extLst>
              <a:ext uri="{FF2B5EF4-FFF2-40B4-BE49-F238E27FC236}">
                <a16:creationId xmlns:a16="http://schemas.microsoft.com/office/drawing/2014/main" id="{0D628F36-2EFC-4900-BDDB-726D146C09C4}"/>
              </a:ext>
            </a:extLst>
          </p:cNvPr>
          <p:cNvCxnSpPr>
            <a:cxnSpLocks/>
          </p:cNvCxnSpPr>
          <p:nvPr/>
        </p:nvCxnSpPr>
        <p:spPr>
          <a:xfrm flipV="1">
            <a:off x="9243753" y="4043560"/>
            <a:ext cx="0" cy="955962"/>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FACF527E-44CC-4975-AAB3-B6621093FFF4}"/>
              </a:ext>
            </a:extLst>
          </p:cNvPr>
          <p:cNvSpPr txBox="1"/>
          <p:nvPr/>
        </p:nvSpPr>
        <p:spPr>
          <a:xfrm>
            <a:off x="8523043" y="5000291"/>
            <a:ext cx="1441420" cy="369332"/>
          </a:xfrm>
          <a:prstGeom prst="rect">
            <a:avLst/>
          </a:prstGeom>
          <a:noFill/>
        </p:spPr>
        <p:txBody>
          <a:bodyPr wrap="none" rtlCol="0">
            <a:spAutoFit/>
          </a:bodyPr>
          <a:lstStyle/>
          <a:p>
            <a:r>
              <a:rPr lang="en-US" dirty="0">
                <a:solidFill>
                  <a:schemeClr val="tx1">
                    <a:alpha val="50000"/>
                  </a:schemeClr>
                </a:solidFill>
              </a:rPr>
              <a:t>GEOID2022</a:t>
            </a:r>
          </a:p>
        </p:txBody>
      </p:sp>
      <p:sp>
        <p:nvSpPr>
          <p:cNvPr id="54" name="TextBox 53">
            <a:extLst>
              <a:ext uri="{FF2B5EF4-FFF2-40B4-BE49-F238E27FC236}">
                <a16:creationId xmlns:a16="http://schemas.microsoft.com/office/drawing/2014/main" id="{1786E411-8BFB-47C4-B1BF-884921866029}"/>
              </a:ext>
            </a:extLst>
          </p:cNvPr>
          <p:cNvSpPr txBox="1"/>
          <p:nvPr/>
        </p:nvSpPr>
        <p:spPr>
          <a:xfrm>
            <a:off x="1635418" y="2247455"/>
            <a:ext cx="2249398" cy="369332"/>
          </a:xfrm>
          <a:prstGeom prst="rect">
            <a:avLst/>
          </a:prstGeom>
          <a:noFill/>
        </p:spPr>
        <p:txBody>
          <a:bodyPr wrap="none" rtlCol="0">
            <a:spAutoFit/>
          </a:bodyPr>
          <a:lstStyle/>
          <a:p>
            <a:r>
              <a:rPr lang="en-US" dirty="0">
                <a:solidFill>
                  <a:schemeClr val="tx1">
                    <a:alpha val="50000"/>
                  </a:schemeClr>
                </a:solidFill>
              </a:rPr>
              <a:t>DEFLEC2022 Alpha</a:t>
            </a:r>
          </a:p>
        </p:txBody>
      </p:sp>
      <p:cxnSp>
        <p:nvCxnSpPr>
          <p:cNvPr id="55" name="Straight Connector 54">
            <a:extLst>
              <a:ext uri="{FF2B5EF4-FFF2-40B4-BE49-F238E27FC236}">
                <a16:creationId xmlns:a16="http://schemas.microsoft.com/office/drawing/2014/main" id="{696BA634-C15F-45F3-B263-D675F1363F05}"/>
              </a:ext>
            </a:extLst>
          </p:cNvPr>
          <p:cNvCxnSpPr>
            <a:cxnSpLocks/>
          </p:cNvCxnSpPr>
          <p:nvPr/>
        </p:nvCxnSpPr>
        <p:spPr>
          <a:xfrm flipV="1">
            <a:off x="3644271" y="2566042"/>
            <a:ext cx="0" cy="1404851"/>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EA37A0E-C38F-4C18-AE9C-BC34A151BA8D}"/>
              </a:ext>
            </a:extLst>
          </p:cNvPr>
          <p:cNvCxnSpPr>
            <a:cxnSpLocks/>
          </p:cNvCxnSpPr>
          <p:nvPr/>
        </p:nvCxnSpPr>
        <p:spPr>
          <a:xfrm flipV="1">
            <a:off x="8026400" y="3190934"/>
            <a:ext cx="0" cy="787728"/>
          </a:xfrm>
          <a:prstGeom prst="line">
            <a:avLst/>
          </a:prstGeom>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7BD1D18-3430-45B8-8737-1945D4530A54}"/>
              </a:ext>
            </a:extLst>
          </p:cNvPr>
          <p:cNvSpPr txBox="1"/>
          <p:nvPr/>
        </p:nvSpPr>
        <p:spPr>
          <a:xfrm>
            <a:off x="7419048" y="2544603"/>
            <a:ext cx="1373047" cy="646331"/>
          </a:xfrm>
          <a:prstGeom prst="rect">
            <a:avLst/>
          </a:prstGeom>
          <a:noFill/>
        </p:spPr>
        <p:txBody>
          <a:bodyPr wrap="square" rtlCol="0">
            <a:spAutoFit/>
          </a:bodyPr>
          <a:lstStyle/>
          <a:p>
            <a:r>
              <a:rPr lang="en-US" dirty="0"/>
              <a:t>Geometric RECs</a:t>
            </a:r>
          </a:p>
        </p:txBody>
      </p:sp>
      <p:cxnSp>
        <p:nvCxnSpPr>
          <p:cNvPr id="58" name="Straight Connector 57">
            <a:extLst>
              <a:ext uri="{FF2B5EF4-FFF2-40B4-BE49-F238E27FC236}">
                <a16:creationId xmlns:a16="http://schemas.microsoft.com/office/drawing/2014/main" id="{A7494FA1-FEC9-49BC-A38D-3FA2AD7648A4}"/>
              </a:ext>
            </a:extLst>
          </p:cNvPr>
          <p:cNvCxnSpPr>
            <a:cxnSpLocks/>
          </p:cNvCxnSpPr>
          <p:nvPr/>
        </p:nvCxnSpPr>
        <p:spPr>
          <a:xfrm flipV="1">
            <a:off x="10464800" y="4052155"/>
            <a:ext cx="0" cy="361906"/>
          </a:xfrm>
          <a:prstGeom prst="line">
            <a:avLst/>
          </a:prstGeom>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27463F9-FF03-4234-9BBE-E8456A6D2999}"/>
              </a:ext>
            </a:extLst>
          </p:cNvPr>
          <p:cNvSpPr txBox="1"/>
          <p:nvPr/>
        </p:nvSpPr>
        <p:spPr>
          <a:xfrm>
            <a:off x="9684909" y="4329704"/>
            <a:ext cx="1441420" cy="646331"/>
          </a:xfrm>
          <a:prstGeom prst="rect">
            <a:avLst/>
          </a:prstGeom>
          <a:noFill/>
        </p:spPr>
        <p:txBody>
          <a:bodyPr wrap="square" rtlCol="0">
            <a:spAutoFit/>
          </a:bodyPr>
          <a:lstStyle/>
          <a:p>
            <a:r>
              <a:rPr lang="en-US" dirty="0"/>
              <a:t>Orthometric RECs</a:t>
            </a:r>
          </a:p>
        </p:txBody>
      </p:sp>
      <p:cxnSp>
        <p:nvCxnSpPr>
          <p:cNvPr id="60" name="Straight Connector 59">
            <a:extLst>
              <a:ext uri="{FF2B5EF4-FFF2-40B4-BE49-F238E27FC236}">
                <a16:creationId xmlns:a16="http://schemas.microsoft.com/office/drawing/2014/main" id="{09B55160-049B-4540-B214-3B0A650832C7}"/>
              </a:ext>
            </a:extLst>
          </p:cNvPr>
          <p:cNvCxnSpPr>
            <a:cxnSpLocks/>
          </p:cNvCxnSpPr>
          <p:nvPr/>
        </p:nvCxnSpPr>
        <p:spPr>
          <a:xfrm flipV="1">
            <a:off x="9021159" y="3599629"/>
            <a:ext cx="0" cy="361906"/>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1069C41D-0AFC-40E6-B0F6-8C57E190F9E4}"/>
              </a:ext>
            </a:extLst>
          </p:cNvPr>
          <p:cNvSpPr txBox="1"/>
          <p:nvPr/>
        </p:nvSpPr>
        <p:spPr>
          <a:xfrm>
            <a:off x="8357408" y="3262558"/>
            <a:ext cx="1327501" cy="369332"/>
          </a:xfrm>
          <a:prstGeom prst="rect">
            <a:avLst/>
          </a:prstGeom>
          <a:noFill/>
        </p:spPr>
        <p:txBody>
          <a:bodyPr wrap="square" rtlCol="0">
            <a:spAutoFit/>
          </a:bodyPr>
          <a:lstStyle/>
          <a:p>
            <a:r>
              <a:rPr lang="en-US" dirty="0"/>
              <a:t>NADCON</a:t>
            </a:r>
          </a:p>
        </p:txBody>
      </p:sp>
      <p:cxnSp>
        <p:nvCxnSpPr>
          <p:cNvPr id="62" name="Straight Connector 61">
            <a:extLst>
              <a:ext uri="{FF2B5EF4-FFF2-40B4-BE49-F238E27FC236}">
                <a16:creationId xmlns:a16="http://schemas.microsoft.com/office/drawing/2014/main" id="{16599F48-465B-414C-93BD-9E97E1C2641E}"/>
              </a:ext>
            </a:extLst>
          </p:cNvPr>
          <p:cNvCxnSpPr>
            <a:cxnSpLocks/>
          </p:cNvCxnSpPr>
          <p:nvPr/>
        </p:nvCxnSpPr>
        <p:spPr>
          <a:xfrm flipV="1">
            <a:off x="10906864" y="3607051"/>
            <a:ext cx="0" cy="361906"/>
          </a:xfrm>
          <a:prstGeom prst="line">
            <a:avLst/>
          </a:prstGeom>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A399A358-37DD-4413-9649-7171F03BB56F}"/>
              </a:ext>
            </a:extLst>
          </p:cNvPr>
          <p:cNvSpPr txBox="1"/>
          <p:nvPr/>
        </p:nvSpPr>
        <p:spPr>
          <a:xfrm>
            <a:off x="10243113" y="3269980"/>
            <a:ext cx="1327501" cy="369332"/>
          </a:xfrm>
          <a:prstGeom prst="rect">
            <a:avLst/>
          </a:prstGeom>
          <a:noFill/>
        </p:spPr>
        <p:txBody>
          <a:bodyPr wrap="square" rtlCol="0">
            <a:spAutoFit/>
          </a:bodyPr>
          <a:lstStyle/>
          <a:p>
            <a:r>
              <a:rPr lang="en-US" dirty="0"/>
              <a:t>VERTCON</a:t>
            </a:r>
          </a:p>
        </p:txBody>
      </p:sp>
    </p:spTree>
    <p:extLst>
      <p:ext uri="{BB962C8B-B14F-4D97-AF65-F5344CB8AC3E}">
        <p14:creationId xmlns:p14="http://schemas.microsoft.com/office/powerpoint/2010/main" val="327794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3DFF2F2-FA3F-4926-AD1D-A3A97CD19D1A}"/>
              </a:ext>
            </a:extLst>
          </p:cNvPr>
          <p:cNvSpPr/>
          <p:nvPr/>
        </p:nvSpPr>
        <p:spPr>
          <a:xfrm>
            <a:off x="6722149" y="1689763"/>
            <a:ext cx="1826545" cy="49466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Hybrid geoids</a:t>
            </a:r>
          </a:p>
        </p:txBody>
      </p:sp>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NSRS Modernization in summary</a:t>
            </a: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18</a:t>
            </a:fld>
            <a:endParaRPr lang="en-US"/>
          </a:p>
        </p:txBody>
      </p:sp>
      <p:sp>
        <p:nvSpPr>
          <p:cNvPr id="27" name="Rectangle 26">
            <a:extLst>
              <a:ext uri="{FF2B5EF4-FFF2-40B4-BE49-F238E27FC236}">
                <a16:creationId xmlns:a16="http://schemas.microsoft.com/office/drawing/2014/main" id="{BF4CCFF2-68D2-4336-8B4C-7524C89004EB}"/>
              </a:ext>
            </a:extLst>
          </p:cNvPr>
          <p:cNvSpPr/>
          <p:nvPr/>
        </p:nvSpPr>
        <p:spPr>
          <a:xfrm>
            <a:off x="4165600" y="4419421"/>
            <a:ext cx="1752208"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NAPGD2022</a:t>
            </a:r>
          </a:p>
        </p:txBody>
      </p:sp>
      <p:sp>
        <p:nvSpPr>
          <p:cNvPr id="29" name="Rectangle 28">
            <a:extLst>
              <a:ext uri="{FF2B5EF4-FFF2-40B4-BE49-F238E27FC236}">
                <a16:creationId xmlns:a16="http://schemas.microsoft.com/office/drawing/2014/main" id="{F5BA3873-3909-40A5-BF45-EBCCBE57E13E}"/>
              </a:ext>
            </a:extLst>
          </p:cNvPr>
          <p:cNvSpPr/>
          <p:nvPr/>
        </p:nvSpPr>
        <p:spPr>
          <a:xfrm>
            <a:off x="9672061" y="1684980"/>
            <a:ext cx="2273520" cy="5306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GEOID2022</a:t>
            </a:r>
          </a:p>
        </p:txBody>
      </p:sp>
      <p:sp>
        <p:nvSpPr>
          <p:cNvPr id="32" name="Rectangle 31">
            <a:extLst>
              <a:ext uri="{FF2B5EF4-FFF2-40B4-BE49-F238E27FC236}">
                <a16:creationId xmlns:a16="http://schemas.microsoft.com/office/drawing/2014/main" id="{75BAE865-57E8-4113-81FC-03EE053BC56F}"/>
              </a:ext>
            </a:extLst>
          </p:cNvPr>
          <p:cNvSpPr/>
          <p:nvPr/>
        </p:nvSpPr>
        <p:spPr>
          <a:xfrm>
            <a:off x="6421957" y="4370750"/>
            <a:ext cx="2390608" cy="141645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err="1">
                <a:solidFill>
                  <a:schemeClr val="tx1"/>
                </a:solidFill>
              </a:rPr>
              <a:t>Bluebooking</a:t>
            </a:r>
            <a:endParaRPr lang="en-US" sz="1867" b="1" dirty="0">
              <a:solidFill>
                <a:schemeClr val="tx1"/>
              </a:solidFill>
            </a:endParaRPr>
          </a:p>
          <a:p>
            <a:pPr algn="ctr"/>
            <a:r>
              <a:rPr lang="en-US" sz="1867" b="1" dirty="0">
                <a:solidFill>
                  <a:schemeClr val="tx1"/>
                </a:solidFill>
              </a:rPr>
              <a:t>FORTRAN</a:t>
            </a:r>
          </a:p>
          <a:p>
            <a:pPr algn="ctr"/>
            <a:r>
              <a:rPr lang="en-US" sz="1867" b="1" dirty="0">
                <a:solidFill>
                  <a:schemeClr val="tx1"/>
                </a:solidFill>
              </a:rPr>
              <a:t>Disparate tools</a:t>
            </a:r>
          </a:p>
          <a:p>
            <a:pPr algn="ctr"/>
            <a:r>
              <a:rPr lang="en-US" sz="1867" b="1" dirty="0">
                <a:solidFill>
                  <a:schemeClr val="tx1"/>
                </a:solidFill>
              </a:rPr>
              <a:t>Outdated manuals</a:t>
            </a:r>
          </a:p>
        </p:txBody>
      </p:sp>
      <p:sp>
        <p:nvSpPr>
          <p:cNvPr id="33" name="Rectangle 32">
            <a:extLst>
              <a:ext uri="{FF2B5EF4-FFF2-40B4-BE49-F238E27FC236}">
                <a16:creationId xmlns:a16="http://schemas.microsoft.com/office/drawing/2014/main" id="{54BFC5B2-CE31-42A3-8308-C9D000EFB2DF}"/>
              </a:ext>
            </a:extLst>
          </p:cNvPr>
          <p:cNvSpPr/>
          <p:nvPr/>
        </p:nvSpPr>
        <p:spPr>
          <a:xfrm>
            <a:off x="9905783" y="4445379"/>
            <a:ext cx="2240133" cy="12742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GDX / OPUS</a:t>
            </a:r>
          </a:p>
          <a:p>
            <a:pPr algn="ctr"/>
            <a:r>
              <a:rPr lang="en-US" sz="1867" b="1" dirty="0">
                <a:solidFill>
                  <a:schemeClr val="tx1"/>
                </a:solidFill>
              </a:rPr>
              <a:t>Modern coding</a:t>
            </a:r>
          </a:p>
          <a:p>
            <a:pPr algn="ctr"/>
            <a:r>
              <a:rPr lang="en-US" sz="1867" b="1" dirty="0">
                <a:solidFill>
                  <a:schemeClr val="tx1"/>
                </a:solidFill>
              </a:rPr>
              <a:t>Integrated tools</a:t>
            </a:r>
          </a:p>
          <a:p>
            <a:pPr algn="ctr"/>
            <a:r>
              <a:rPr lang="en-US" sz="1867" b="1" dirty="0">
                <a:solidFill>
                  <a:schemeClr val="tx1"/>
                </a:solidFill>
              </a:rPr>
              <a:t>Updated manuals</a:t>
            </a:r>
          </a:p>
        </p:txBody>
      </p:sp>
      <p:sp>
        <p:nvSpPr>
          <p:cNvPr id="35" name="Arrow: Right 34">
            <a:extLst>
              <a:ext uri="{FF2B5EF4-FFF2-40B4-BE49-F238E27FC236}">
                <a16:creationId xmlns:a16="http://schemas.microsoft.com/office/drawing/2014/main" id="{DD5D8270-0B56-4E45-93C8-F1842C14AC64}"/>
              </a:ext>
            </a:extLst>
          </p:cNvPr>
          <p:cNvSpPr/>
          <p:nvPr/>
        </p:nvSpPr>
        <p:spPr>
          <a:xfrm>
            <a:off x="3041070" y="4445379"/>
            <a:ext cx="1038841" cy="365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3F4D85F9-9CF4-4956-B95F-7684C2381B42}"/>
              </a:ext>
            </a:extLst>
          </p:cNvPr>
          <p:cNvSpPr/>
          <p:nvPr/>
        </p:nvSpPr>
        <p:spPr>
          <a:xfrm>
            <a:off x="8681433" y="1670441"/>
            <a:ext cx="813385" cy="5298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ross 36">
            <a:extLst>
              <a:ext uri="{FF2B5EF4-FFF2-40B4-BE49-F238E27FC236}">
                <a16:creationId xmlns:a16="http://schemas.microsoft.com/office/drawing/2014/main" id="{3DDC3672-AF8F-4D4B-A158-08938966CEFE}"/>
              </a:ext>
            </a:extLst>
          </p:cNvPr>
          <p:cNvSpPr/>
          <p:nvPr/>
        </p:nvSpPr>
        <p:spPr>
          <a:xfrm rot="2709984">
            <a:off x="6673160" y="4053055"/>
            <a:ext cx="2068867" cy="2068867"/>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FD44C800-7AD4-4677-A2B2-35758697F885}"/>
              </a:ext>
            </a:extLst>
          </p:cNvPr>
          <p:cNvSpPr/>
          <p:nvPr/>
        </p:nvSpPr>
        <p:spPr>
          <a:xfrm>
            <a:off x="8931957" y="4771563"/>
            <a:ext cx="836047" cy="646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descr="A series of images, mostly with text, showing the things in the current NSRS that will be replaced with the modernized NSRS.  &#10;&#10;To be replaced includes all horizontal datums, vertical datums, hybrid geoids and out of date tools.  To replace them are new frames, one new geopotential datum, a gravimetric geoid and modern tools.">
            <a:extLst>
              <a:ext uri="{FF2B5EF4-FFF2-40B4-BE49-F238E27FC236}">
                <a16:creationId xmlns:a16="http://schemas.microsoft.com/office/drawing/2014/main" id="{A45B7968-C16E-49B1-984E-EB1FC60379C2}"/>
              </a:ext>
            </a:extLst>
          </p:cNvPr>
          <p:cNvGrpSpPr/>
          <p:nvPr/>
        </p:nvGrpSpPr>
        <p:grpSpPr>
          <a:xfrm>
            <a:off x="233741" y="1417639"/>
            <a:ext cx="2325052" cy="1139935"/>
            <a:chOff x="396970" y="933003"/>
            <a:chExt cx="1743789" cy="854951"/>
          </a:xfrm>
        </p:grpSpPr>
        <p:sp>
          <p:nvSpPr>
            <p:cNvPr id="10" name="Rectangle 9">
              <a:extLst>
                <a:ext uri="{FF2B5EF4-FFF2-40B4-BE49-F238E27FC236}">
                  <a16:creationId xmlns:a16="http://schemas.microsoft.com/office/drawing/2014/main" id="{F1966F00-D737-4817-AA2C-38934D999D0C}"/>
                </a:ext>
              </a:extLst>
            </p:cNvPr>
            <p:cNvSpPr/>
            <p:nvPr/>
          </p:nvSpPr>
          <p:spPr>
            <a:xfrm>
              <a:off x="396970" y="933003"/>
              <a:ext cx="1369909"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83(2011)</a:t>
              </a:r>
            </a:p>
          </p:txBody>
        </p:sp>
        <p:sp>
          <p:nvSpPr>
            <p:cNvPr id="39" name="Rectangle 38">
              <a:extLst>
                <a:ext uri="{FF2B5EF4-FFF2-40B4-BE49-F238E27FC236}">
                  <a16:creationId xmlns:a16="http://schemas.microsoft.com/office/drawing/2014/main" id="{0E948816-D595-43A3-A6B8-CF5C4C77CDD9}"/>
                </a:ext>
              </a:extLst>
            </p:cNvPr>
            <p:cNvSpPr/>
            <p:nvPr/>
          </p:nvSpPr>
          <p:spPr>
            <a:xfrm>
              <a:off x="549370" y="1196688"/>
              <a:ext cx="1369909"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83(PA11)</a:t>
              </a:r>
            </a:p>
          </p:txBody>
        </p:sp>
        <p:sp>
          <p:nvSpPr>
            <p:cNvPr id="40" name="Rectangle 39">
              <a:extLst>
                <a:ext uri="{FF2B5EF4-FFF2-40B4-BE49-F238E27FC236}">
                  <a16:creationId xmlns:a16="http://schemas.microsoft.com/office/drawing/2014/main" id="{EFB6EAF5-1DA9-4BFB-A706-01BC9116C1BD}"/>
                </a:ext>
              </a:extLst>
            </p:cNvPr>
            <p:cNvSpPr/>
            <p:nvPr/>
          </p:nvSpPr>
          <p:spPr>
            <a:xfrm>
              <a:off x="729417" y="1476551"/>
              <a:ext cx="1411342"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83(MA11)</a:t>
              </a:r>
            </a:p>
          </p:txBody>
        </p:sp>
      </p:grpSp>
      <p:sp>
        <p:nvSpPr>
          <p:cNvPr id="41" name="Arrow: Right 40">
            <a:extLst>
              <a:ext uri="{FF2B5EF4-FFF2-40B4-BE49-F238E27FC236}">
                <a16:creationId xmlns:a16="http://schemas.microsoft.com/office/drawing/2014/main" id="{E876AB2C-84B0-49D3-B7EC-DAD00FFB0596}"/>
              </a:ext>
            </a:extLst>
          </p:cNvPr>
          <p:cNvSpPr/>
          <p:nvPr/>
        </p:nvSpPr>
        <p:spPr>
          <a:xfrm>
            <a:off x="2641015" y="1612566"/>
            <a:ext cx="893127" cy="5298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8E97FE5-1134-4E4F-98DF-72B5E54B1A9A}"/>
              </a:ext>
            </a:extLst>
          </p:cNvPr>
          <p:cNvGrpSpPr/>
          <p:nvPr/>
        </p:nvGrpSpPr>
        <p:grpSpPr>
          <a:xfrm>
            <a:off x="3477500" y="1280378"/>
            <a:ext cx="2594869" cy="1637991"/>
            <a:chOff x="2945517" y="836806"/>
            <a:chExt cx="1946152" cy="1228493"/>
          </a:xfrm>
        </p:grpSpPr>
        <p:sp>
          <p:nvSpPr>
            <p:cNvPr id="14" name="Rectangle 13">
              <a:extLst>
                <a:ext uri="{FF2B5EF4-FFF2-40B4-BE49-F238E27FC236}">
                  <a16:creationId xmlns:a16="http://schemas.microsoft.com/office/drawing/2014/main" id="{68137CE9-6CE2-4CBE-B0E3-C2002C64347C}"/>
                </a:ext>
              </a:extLst>
            </p:cNvPr>
            <p:cNvSpPr/>
            <p:nvPr/>
          </p:nvSpPr>
          <p:spPr>
            <a:xfrm>
              <a:off x="2945517" y="836806"/>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NATRF2022</a:t>
              </a:r>
            </a:p>
          </p:txBody>
        </p:sp>
        <p:sp>
          <p:nvSpPr>
            <p:cNvPr id="42" name="Rectangle 41">
              <a:extLst>
                <a:ext uri="{FF2B5EF4-FFF2-40B4-BE49-F238E27FC236}">
                  <a16:creationId xmlns:a16="http://schemas.microsoft.com/office/drawing/2014/main" id="{049F4F7F-2F32-49CA-AE94-30A9C9870CFA}"/>
                </a:ext>
              </a:extLst>
            </p:cNvPr>
            <p:cNvSpPr/>
            <p:nvPr/>
          </p:nvSpPr>
          <p:spPr>
            <a:xfrm>
              <a:off x="3097917" y="1140930"/>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PATRF2022</a:t>
              </a:r>
            </a:p>
          </p:txBody>
        </p:sp>
        <p:sp>
          <p:nvSpPr>
            <p:cNvPr id="43" name="Rectangle 42">
              <a:extLst>
                <a:ext uri="{FF2B5EF4-FFF2-40B4-BE49-F238E27FC236}">
                  <a16:creationId xmlns:a16="http://schemas.microsoft.com/office/drawing/2014/main" id="{53CD422C-4706-4EC8-9DCA-2D5BA015DAB4}"/>
                </a:ext>
              </a:extLst>
            </p:cNvPr>
            <p:cNvSpPr/>
            <p:nvPr/>
          </p:nvSpPr>
          <p:spPr>
            <a:xfrm>
              <a:off x="3276423" y="1452333"/>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CATRF2022</a:t>
              </a:r>
            </a:p>
          </p:txBody>
        </p:sp>
        <p:sp>
          <p:nvSpPr>
            <p:cNvPr id="44" name="Rectangle 43">
              <a:extLst>
                <a:ext uri="{FF2B5EF4-FFF2-40B4-BE49-F238E27FC236}">
                  <a16:creationId xmlns:a16="http://schemas.microsoft.com/office/drawing/2014/main" id="{E523EBEA-269B-4EE6-99EF-5F277086EC09}"/>
                </a:ext>
              </a:extLst>
            </p:cNvPr>
            <p:cNvSpPr/>
            <p:nvPr/>
          </p:nvSpPr>
          <p:spPr>
            <a:xfrm>
              <a:off x="3521760" y="1753896"/>
              <a:ext cx="1369909" cy="3114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MATRF2022</a:t>
              </a:r>
            </a:p>
          </p:txBody>
        </p:sp>
      </p:grpSp>
      <p:sp>
        <p:nvSpPr>
          <p:cNvPr id="30" name="Cross 29">
            <a:extLst>
              <a:ext uri="{FF2B5EF4-FFF2-40B4-BE49-F238E27FC236}">
                <a16:creationId xmlns:a16="http://schemas.microsoft.com/office/drawing/2014/main" id="{405CA02F-9364-423E-B032-B837E7A509DF}"/>
              </a:ext>
            </a:extLst>
          </p:cNvPr>
          <p:cNvSpPr/>
          <p:nvPr/>
        </p:nvSpPr>
        <p:spPr>
          <a:xfrm rot="2709984">
            <a:off x="707463" y="1353485"/>
            <a:ext cx="1308343" cy="1308343"/>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b="1"/>
          </a:p>
        </p:txBody>
      </p:sp>
      <p:sp>
        <p:nvSpPr>
          <p:cNvPr id="47" name="Cross 46">
            <a:extLst>
              <a:ext uri="{FF2B5EF4-FFF2-40B4-BE49-F238E27FC236}">
                <a16:creationId xmlns:a16="http://schemas.microsoft.com/office/drawing/2014/main" id="{894EF192-7E19-4FBB-AC6C-D61144C1C3DE}"/>
              </a:ext>
            </a:extLst>
          </p:cNvPr>
          <p:cNvSpPr/>
          <p:nvPr/>
        </p:nvSpPr>
        <p:spPr>
          <a:xfrm rot="2709984">
            <a:off x="7091054" y="1434042"/>
            <a:ext cx="1091879" cy="1085556"/>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7A1A074D-84ED-4A73-82C8-9CD02A41B564}"/>
              </a:ext>
            </a:extLst>
          </p:cNvPr>
          <p:cNvGrpSpPr/>
          <p:nvPr/>
        </p:nvGrpSpPr>
        <p:grpSpPr>
          <a:xfrm>
            <a:off x="173226" y="3682589"/>
            <a:ext cx="3281175" cy="2302364"/>
            <a:chOff x="-3234505" y="-519380"/>
            <a:chExt cx="2460881" cy="1726773"/>
          </a:xfrm>
        </p:grpSpPr>
        <p:sp>
          <p:nvSpPr>
            <p:cNvPr id="24" name="Rectangle 23">
              <a:extLst>
                <a:ext uri="{FF2B5EF4-FFF2-40B4-BE49-F238E27FC236}">
                  <a16:creationId xmlns:a16="http://schemas.microsoft.com/office/drawing/2014/main" id="{44D14154-EA9F-40C1-A09F-DB33A5647FAD}"/>
                </a:ext>
              </a:extLst>
            </p:cNvPr>
            <p:cNvSpPr/>
            <p:nvPr/>
          </p:nvSpPr>
          <p:spPr>
            <a:xfrm>
              <a:off x="-3234505" y="-519380"/>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NAVD 88</a:t>
              </a:r>
            </a:p>
          </p:txBody>
        </p:sp>
        <p:sp>
          <p:nvSpPr>
            <p:cNvPr id="48" name="Rectangle 47">
              <a:extLst>
                <a:ext uri="{FF2B5EF4-FFF2-40B4-BE49-F238E27FC236}">
                  <a16:creationId xmlns:a16="http://schemas.microsoft.com/office/drawing/2014/main" id="{B71ADDA2-70E0-42B1-A380-AA4DB32F20DF}"/>
                </a:ext>
              </a:extLst>
            </p:cNvPr>
            <p:cNvSpPr/>
            <p:nvPr/>
          </p:nvSpPr>
          <p:spPr>
            <a:xfrm>
              <a:off x="-2931574" y="-231371"/>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ASVD 02</a:t>
              </a:r>
            </a:p>
          </p:txBody>
        </p:sp>
        <p:sp>
          <p:nvSpPr>
            <p:cNvPr id="49" name="Rectangle 48">
              <a:extLst>
                <a:ext uri="{FF2B5EF4-FFF2-40B4-BE49-F238E27FC236}">
                  <a16:creationId xmlns:a16="http://schemas.microsoft.com/office/drawing/2014/main" id="{F9CA3F66-C037-477F-83C0-DADC1894B34A}"/>
                </a:ext>
              </a:extLst>
            </p:cNvPr>
            <p:cNvSpPr/>
            <p:nvPr/>
          </p:nvSpPr>
          <p:spPr>
            <a:xfrm>
              <a:off x="-2705712" y="48024"/>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PRVD 02</a:t>
              </a:r>
            </a:p>
          </p:txBody>
        </p:sp>
        <p:sp>
          <p:nvSpPr>
            <p:cNvPr id="50" name="Rectangle 49">
              <a:extLst>
                <a:ext uri="{FF2B5EF4-FFF2-40B4-BE49-F238E27FC236}">
                  <a16:creationId xmlns:a16="http://schemas.microsoft.com/office/drawing/2014/main" id="{B236B34E-C5D6-42E7-925C-7B6E626A4003}"/>
                </a:ext>
              </a:extLst>
            </p:cNvPr>
            <p:cNvSpPr/>
            <p:nvPr/>
          </p:nvSpPr>
          <p:spPr>
            <a:xfrm>
              <a:off x="-2506479" y="344647"/>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NMVD 03</a:t>
              </a:r>
            </a:p>
          </p:txBody>
        </p:sp>
        <p:sp>
          <p:nvSpPr>
            <p:cNvPr id="51" name="Rectangle 50">
              <a:extLst>
                <a:ext uri="{FF2B5EF4-FFF2-40B4-BE49-F238E27FC236}">
                  <a16:creationId xmlns:a16="http://schemas.microsoft.com/office/drawing/2014/main" id="{39E0B872-386E-41B6-BB98-57031169C7C2}"/>
                </a:ext>
              </a:extLst>
            </p:cNvPr>
            <p:cNvSpPr/>
            <p:nvPr/>
          </p:nvSpPr>
          <p:spPr>
            <a:xfrm>
              <a:off x="-2290810" y="618656"/>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GUVD 04</a:t>
              </a:r>
            </a:p>
          </p:txBody>
        </p:sp>
        <p:sp>
          <p:nvSpPr>
            <p:cNvPr id="52" name="Rectangle 51">
              <a:extLst>
                <a:ext uri="{FF2B5EF4-FFF2-40B4-BE49-F238E27FC236}">
                  <a16:creationId xmlns:a16="http://schemas.microsoft.com/office/drawing/2014/main" id="{C85AD453-6F1D-4F5E-B18A-B5D4EF1815CC}"/>
                </a:ext>
              </a:extLst>
            </p:cNvPr>
            <p:cNvSpPr/>
            <p:nvPr/>
          </p:nvSpPr>
          <p:spPr>
            <a:xfrm>
              <a:off x="-2096733" y="910770"/>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VIVD 09</a:t>
              </a:r>
            </a:p>
          </p:txBody>
        </p:sp>
      </p:grpSp>
      <p:sp>
        <p:nvSpPr>
          <p:cNvPr id="34" name="Cross 33">
            <a:extLst>
              <a:ext uri="{FF2B5EF4-FFF2-40B4-BE49-F238E27FC236}">
                <a16:creationId xmlns:a16="http://schemas.microsoft.com/office/drawing/2014/main" id="{0EC7148F-5476-432D-A604-3E0DA7127B72}"/>
              </a:ext>
            </a:extLst>
          </p:cNvPr>
          <p:cNvSpPr/>
          <p:nvPr/>
        </p:nvSpPr>
        <p:spPr>
          <a:xfrm rot="2709984">
            <a:off x="496189" y="3403129"/>
            <a:ext cx="2588128" cy="2588007"/>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9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animBg="1"/>
      <p:bldP spid="32" grpId="0" animBg="1"/>
      <p:bldP spid="33" grpId="0" animBg="1"/>
      <p:bldP spid="35" grpId="0" animBg="1"/>
      <p:bldP spid="36" grpId="0" animBg="1"/>
      <p:bldP spid="37" grpId="0" animBg="1"/>
      <p:bldP spid="38" grpId="0" animBg="1"/>
      <p:bldP spid="41" grpId="0" animBg="1"/>
      <p:bldP spid="30" grpId="0" animBg="1"/>
      <p:bldP spid="47"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ECAC-2777-4C10-8BA3-67D4E158A999}"/>
              </a:ext>
            </a:extLst>
          </p:cNvPr>
          <p:cNvSpPr>
            <a:spLocks noGrp="1"/>
          </p:cNvSpPr>
          <p:nvPr>
            <p:ph type="title"/>
          </p:nvPr>
        </p:nvSpPr>
        <p:spPr/>
        <p:txBody>
          <a:bodyPr/>
          <a:lstStyle/>
          <a:p>
            <a:r>
              <a:rPr lang="en-US" dirty="0"/>
              <a:t>NSRS Modernization</a:t>
            </a:r>
          </a:p>
        </p:txBody>
      </p:sp>
      <p:sp>
        <p:nvSpPr>
          <p:cNvPr id="3" name="Content Placeholder 2">
            <a:extLst>
              <a:ext uri="{FF2B5EF4-FFF2-40B4-BE49-F238E27FC236}">
                <a16:creationId xmlns:a16="http://schemas.microsoft.com/office/drawing/2014/main" id="{0364C88D-F8E1-4915-8768-B28AC526B3E5}"/>
              </a:ext>
            </a:extLst>
          </p:cNvPr>
          <p:cNvSpPr>
            <a:spLocks noGrp="1"/>
          </p:cNvSpPr>
          <p:nvPr>
            <p:ph idx="1"/>
          </p:nvPr>
        </p:nvSpPr>
        <p:spPr/>
        <p:txBody>
          <a:bodyPr/>
          <a:lstStyle/>
          <a:p>
            <a:r>
              <a:rPr lang="en-US" dirty="0"/>
              <a:t>Has been ongoing since 2007.</a:t>
            </a:r>
          </a:p>
          <a:p>
            <a:r>
              <a:rPr lang="en-US" dirty="0"/>
              <a:t>Lots of information out there.</a:t>
            </a:r>
          </a:p>
          <a:p>
            <a:r>
              <a:rPr lang="en-US" dirty="0"/>
              <a:t>For details look here:</a:t>
            </a:r>
          </a:p>
          <a:p>
            <a:pPr lvl="1"/>
            <a:r>
              <a:rPr lang="en-US" dirty="0"/>
              <a:t>NGS Presentation Library (</a:t>
            </a:r>
            <a:r>
              <a:rPr lang="en-US" dirty="0">
                <a:hlinkClick r:id="rId2"/>
              </a:rPr>
              <a:t>https://geodesy.noaa.gov/web/science_edu/presentations_library/</a:t>
            </a:r>
            <a:r>
              <a:rPr lang="en-US" dirty="0"/>
              <a:t>)</a:t>
            </a:r>
          </a:p>
          <a:p>
            <a:pPr lvl="1"/>
            <a:r>
              <a:rPr lang="en-US" dirty="0"/>
              <a:t>NGS New Datums Page (</a:t>
            </a:r>
            <a:r>
              <a:rPr lang="en-US" dirty="0">
                <a:hlinkClick r:id="rId3"/>
              </a:rPr>
              <a:t>https://geodesy.noaa.gov/datums/newdatums/index.shtml</a:t>
            </a:r>
            <a:r>
              <a:rPr lang="en-US" dirty="0"/>
              <a:t>)</a:t>
            </a:r>
          </a:p>
          <a:p>
            <a:pPr lvl="1"/>
            <a:r>
              <a:rPr lang="en-US" dirty="0"/>
              <a:t>The Blueprint Documents (</a:t>
            </a:r>
            <a:r>
              <a:rPr lang="en-US" dirty="0">
                <a:hlinkClick r:id="rId4"/>
              </a:rPr>
              <a:t>https://geodesy.noaa.gov/datums/newdatums/policy.shtml</a:t>
            </a:r>
            <a:r>
              <a:rPr lang="en-US" dirty="0"/>
              <a:t>)</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FA4C9138-19CA-4F59-9F3D-77A23652FF0F}"/>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D4D646E-A39F-4594-9B44-0948999DEE30}"/>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F03EE19-2933-4466-ABC6-45E6E193B239}"/>
              </a:ext>
            </a:extLst>
          </p:cNvPr>
          <p:cNvSpPr>
            <a:spLocks noGrp="1"/>
          </p:cNvSpPr>
          <p:nvPr>
            <p:ph type="sldNum" sz="quarter" idx="12"/>
          </p:nvPr>
        </p:nvSpPr>
        <p:spPr/>
        <p:txBody>
          <a:bodyPr/>
          <a:lstStyle/>
          <a:p>
            <a:pPr>
              <a:defRPr/>
            </a:pPr>
            <a:fld id="{EB6791C4-DF4E-4C17-A41C-B2BEB15390BD}" type="slidenum">
              <a:rPr lang="en-US" smtClean="0"/>
              <a:pPr>
                <a:defRPr/>
              </a:pPr>
              <a:t>19</a:t>
            </a:fld>
            <a:endParaRPr lang="en-US"/>
          </a:p>
        </p:txBody>
      </p:sp>
    </p:spTree>
    <p:extLst>
      <p:ext uri="{BB962C8B-B14F-4D97-AF65-F5344CB8AC3E}">
        <p14:creationId xmlns:p14="http://schemas.microsoft.com/office/powerpoint/2010/main" val="234630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85DF-A7E2-4B7F-AA9E-8C2F1553A98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CD63132-2BC4-4D31-8C04-5A09B50F57C8}"/>
              </a:ext>
            </a:extLst>
          </p:cNvPr>
          <p:cNvSpPr>
            <a:spLocks noGrp="1"/>
          </p:cNvSpPr>
          <p:nvPr>
            <p:ph idx="1"/>
          </p:nvPr>
        </p:nvSpPr>
        <p:spPr/>
        <p:txBody>
          <a:bodyPr/>
          <a:lstStyle/>
          <a:p>
            <a:r>
              <a:rPr lang="en-US" dirty="0"/>
              <a:t>Overview of NSRS Modernization</a:t>
            </a:r>
          </a:p>
          <a:p>
            <a:r>
              <a:rPr lang="en-US" dirty="0"/>
              <a:t>Updates on:</a:t>
            </a:r>
          </a:p>
          <a:p>
            <a:pPr lvl="1"/>
            <a:r>
              <a:rPr lang="en-US" dirty="0"/>
              <a:t>Foundations</a:t>
            </a:r>
          </a:p>
          <a:p>
            <a:pPr lvl="1"/>
            <a:r>
              <a:rPr lang="en-US" dirty="0"/>
              <a:t>Formats</a:t>
            </a:r>
          </a:p>
          <a:p>
            <a:pPr lvl="1"/>
            <a:r>
              <a:rPr lang="en-US" dirty="0"/>
              <a:t>Data</a:t>
            </a:r>
          </a:p>
          <a:p>
            <a:pPr lvl="1"/>
            <a:r>
              <a:rPr lang="en-US" dirty="0"/>
              <a:t>Tools</a:t>
            </a:r>
          </a:p>
          <a:p>
            <a:r>
              <a:rPr lang="en-US" dirty="0"/>
              <a:t>Timeline</a:t>
            </a:r>
          </a:p>
          <a:p>
            <a:r>
              <a:rPr lang="en-US" dirty="0"/>
              <a:t>Rollout/testing/replacement</a:t>
            </a:r>
          </a:p>
        </p:txBody>
      </p:sp>
      <p:sp>
        <p:nvSpPr>
          <p:cNvPr id="4" name="Date Placeholder 3">
            <a:extLst>
              <a:ext uri="{FF2B5EF4-FFF2-40B4-BE49-F238E27FC236}">
                <a16:creationId xmlns:a16="http://schemas.microsoft.com/office/drawing/2014/main" id="{BCEE89C6-0928-4372-8D90-F78DFA99B12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C990EC3-4416-4B13-B4DB-35C00F30F711}"/>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95A3786-1D84-4848-AE99-5A08D5C5F081}"/>
              </a:ext>
            </a:extLst>
          </p:cNvPr>
          <p:cNvSpPr>
            <a:spLocks noGrp="1"/>
          </p:cNvSpPr>
          <p:nvPr>
            <p:ph type="sldNum" sz="quarter" idx="12"/>
          </p:nvPr>
        </p:nvSpPr>
        <p:spPr/>
        <p:txBody>
          <a:bodyPr/>
          <a:lstStyle/>
          <a:p>
            <a:pPr>
              <a:defRPr/>
            </a:pPr>
            <a:fld id="{EB6791C4-DF4E-4C17-A41C-B2BEB15390BD}" type="slidenum">
              <a:rPr lang="en-US" smtClean="0"/>
              <a:pPr>
                <a:defRPr/>
              </a:pPr>
              <a:t>2</a:t>
            </a:fld>
            <a:endParaRPr lang="en-US"/>
          </a:p>
        </p:txBody>
      </p:sp>
    </p:spTree>
    <p:extLst>
      <p:ext uri="{BB962C8B-B14F-4D97-AF65-F5344CB8AC3E}">
        <p14:creationId xmlns:p14="http://schemas.microsoft.com/office/powerpoint/2010/main" val="95550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Foundations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a:bodyPr>
          <a:lstStyle/>
          <a:p>
            <a:r>
              <a:rPr lang="en-US" dirty="0">
                <a:latin typeface="+mj-lt"/>
                <a:cs typeface="Times New Roman" panose="02020603050405020304" pitchFamily="18" charset="0"/>
              </a:rPr>
              <a:t>Multi-Epoch Least Squares Adjustments (ME-LSA)</a:t>
            </a:r>
          </a:p>
          <a:p>
            <a:r>
              <a:rPr lang="en-US" dirty="0">
                <a:latin typeface="+mj-lt"/>
                <a:cs typeface="Times New Roman" panose="02020603050405020304" pitchFamily="18" charset="0"/>
              </a:rPr>
              <a:t>NSRS Database</a:t>
            </a:r>
          </a:p>
          <a:p>
            <a:r>
              <a:rPr lang="en-US" dirty="0">
                <a:latin typeface="+mj-lt"/>
                <a:cs typeface="Times New Roman" panose="02020603050405020304" pitchFamily="18" charset="0"/>
              </a:rPr>
              <a:t>Alpha, Beta, Official* websites</a:t>
            </a:r>
          </a:p>
          <a:p>
            <a:endParaRPr lang="en-US" dirty="0">
              <a:latin typeface="+mj-lt"/>
              <a:cs typeface="Times New Roman" panose="02020603050405020304" pitchFamily="18" charset="0"/>
            </a:endParaRPr>
          </a:p>
          <a:p>
            <a:endParaRPr lang="en-US" dirty="0">
              <a:latin typeface="+mj-lt"/>
              <a:cs typeface="Times New Roman" panose="02020603050405020304" pitchFamily="18" charset="0"/>
            </a:endParaRPr>
          </a:p>
          <a:p>
            <a:pPr marL="0" indent="0">
              <a:buNone/>
            </a:pPr>
            <a:r>
              <a:rPr lang="en-US" dirty="0">
                <a:latin typeface="+mj-lt"/>
                <a:cs typeface="Times New Roman" panose="02020603050405020304" pitchFamily="18" charset="0"/>
              </a:rPr>
              <a:t>* AKA “Live”, AKA “Production”</a:t>
            </a: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20</a:t>
            </a:fld>
            <a:endParaRPr lang="en-US"/>
          </a:p>
        </p:txBody>
      </p:sp>
    </p:spTree>
    <p:extLst>
      <p:ext uri="{BB962C8B-B14F-4D97-AF65-F5344CB8AC3E}">
        <p14:creationId xmlns:p14="http://schemas.microsoft.com/office/powerpoint/2010/main" val="2254296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9AA5-F542-4C79-9DD2-7A643CD7AA9B}"/>
              </a:ext>
            </a:extLst>
          </p:cNvPr>
          <p:cNvSpPr>
            <a:spLocks noGrp="1"/>
          </p:cNvSpPr>
          <p:nvPr>
            <p:ph type="title"/>
          </p:nvPr>
        </p:nvSpPr>
        <p:spPr/>
        <p:txBody>
          <a:bodyPr/>
          <a:lstStyle/>
          <a:p>
            <a:r>
              <a:rPr lang="en-US" dirty="0"/>
              <a:t>LSA Adjustment Methodology Documented</a:t>
            </a:r>
          </a:p>
        </p:txBody>
      </p:sp>
      <p:sp>
        <p:nvSpPr>
          <p:cNvPr id="3" name="Content Placeholder 2">
            <a:extLst>
              <a:ext uri="{FF2B5EF4-FFF2-40B4-BE49-F238E27FC236}">
                <a16:creationId xmlns:a16="http://schemas.microsoft.com/office/drawing/2014/main" id="{B4F1D69D-0B0B-475B-910B-C694D075C769}"/>
              </a:ext>
            </a:extLst>
          </p:cNvPr>
          <p:cNvSpPr>
            <a:spLocks noGrp="1"/>
          </p:cNvSpPr>
          <p:nvPr>
            <p:ph idx="1"/>
          </p:nvPr>
        </p:nvSpPr>
        <p:spPr/>
        <p:txBody>
          <a:bodyPr/>
          <a:lstStyle/>
          <a:p>
            <a:r>
              <a:rPr lang="en-US" dirty="0"/>
              <a:t>The </a:t>
            </a:r>
            <a:r>
              <a:rPr lang="en-US" b="1" u="sng" dirty="0"/>
              <a:t>Multi-Epoch Least-Squares Adjustment Problem</a:t>
            </a:r>
            <a:r>
              <a:rPr lang="en-US" dirty="0"/>
              <a:t>: </a:t>
            </a:r>
            <a:r>
              <a:rPr lang="en-US" i="1" dirty="0"/>
              <a:t>Models Relating Estimable Parameters at a Single Epoch to Geodetic Observations, Stochastic Constraints and Fixed Constraints at Multiple Epochs</a:t>
            </a:r>
          </a:p>
          <a:p>
            <a:r>
              <a:rPr lang="en-US" dirty="0"/>
              <a:t>See NGS Library (https://geodesy.noaa.gov/library/):</a:t>
            </a:r>
          </a:p>
          <a:p>
            <a:pPr lvl="1"/>
            <a:r>
              <a:rPr lang="en-US" sz="1600" dirty="0"/>
              <a:t>NOAA TR NOS NGS 79</a:t>
            </a:r>
          </a:p>
          <a:p>
            <a:pPr lvl="1"/>
            <a:r>
              <a:rPr lang="en-US" sz="1600" dirty="0"/>
              <a:t>NOAA TR NOS NGS 80</a:t>
            </a:r>
          </a:p>
          <a:p>
            <a:pPr lvl="1"/>
            <a:r>
              <a:rPr lang="en-US" sz="1600" dirty="0"/>
              <a:t>NOAA TM NOS NGS 95</a:t>
            </a:r>
          </a:p>
          <a:p>
            <a:pPr lvl="1"/>
            <a:r>
              <a:rPr lang="en-US" sz="1600" dirty="0"/>
              <a:t>NOAA TM NOS NGS 96</a:t>
            </a:r>
          </a:p>
          <a:p>
            <a:r>
              <a:rPr lang="en-US" dirty="0"/>
              <a:t>Codifies the mathematics of national adjustments (RECs) and OPUS adjustments</a:t>
            </a:r>
          </a:p>
        </p:txBody>
      </p:sp>
      <p:sp>
        <p:nvSpPr>
          <p:cNvPr id="4" name="Date Placeholder 3">
            <a:extLst>
              <a:ext uri="{FF2B5EF4-FFF2-40B4-BE49-F238E27FC236}">
                <a16:creationId xmlns:a16="http://schemas.microsoft.com/office/drawing/2014/main" id="{55C70636-7F9E-4394-8494-552F129F879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52D84C7B-F719-4DEB-8540-2BB1F1C985BC}"/>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7C9E436-5439-4972-AA76-4136877CF1D7}"/>
              </a:ext>
            </a:extLst>
          </p:cNvPr>
          <p:cNvSpPr>
            <a:spLocks noGrp="1"/>
          </p:cNvSpPr>
          <p:nvPr>
            <p:ph type="sldNum" sz="quarter" idx="12"/>
          </p:nvPr>
        </p:nvSpPr>
        <p:spPr/>
        <p:txBody>
          <a:body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215124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F40A-4B46-413B-A7BE-8055B2AC5777}"/>
              </a:ext>
            </a:extLst>
          </p:cNvPr>
          <p:cNvSpPr>
            <a:spLocks noGrp="1"/>
          </p:cNvSpPr>
          <p:nvPr>
            <p:ph type="title"/>
          </p:nvPr>
        </p:nvSpPr>
        <p:spPr/>
        <p:txBody>
          <a:bodyPr/>
          <a:lstStyle/>
          <a:p>
            <a:r>
              <a:rPr lang="en-US" dirty="0"/>
              <a:t>A new database</a:t>
            </a:r>
          </a:p>
        </p:txBody>
      </p:sp>
      <p:sp>
        <p:nvSpPr>
          <p:cNvPr id="3" name="Content Placeholder 2">
            <a:extLst>
              <a:ext uri="{FF2B5EF4-FFF2-40B4-BE49-F238E27FC236}">
                <a16:creationId xmlns:a16="http://schemas.microsoft.com/office/drawing/2014/main" id="{D5734A03-9352-4EF8-BAB7-3858444F2AC9}"/>
              </a:ext>
            </a:extLst>
          </p:cNvPr>
          <p:cNvSpPr>
            <a:spLocks noGrp="1"/>
          </p:cNvSpPr>
          <p:nvPr>
            <p:ph idx="1"/>
          </p:nvPr>
        </p:nvSpPr>
        <p:spPr/>
        <p:txBody>
          <a:bodyPr/>
          <a:lstStyle/>
          <a:p>
            <a:r>
              <a:rPr lang="en-US" sz="2800" dirty="0"/>
              <a:t>NGS has been storing NSRS data in the same database for almost 40 years</a:t>
            </a:r>
          </a:p>
          <a:p>
            <a:pPr lvl="1"/>
            <a:r>
              <a:rPr lang="en-US" sz="2400" dirty="0"/>
              <a:t>The NGS Integrated Database or </a:t>
            </a:r>
            <a:r>
              <a:rPr lang="en-US" sz="2400" b="1" dirty="0">
                <a:solidFill>
                  <a:srgbClr val="FF0000"/>
                </a:solidFill>
              </a:rPr>
              <a:t>NGS IDB</a:t>
            </a:r>
          </a:p>
          <a:p>
            <a:pPr lvl="1"/>
            <a:r>
              <a:rPr lang="en-US" sz="2400" dirty="0"/>
              <a:t>Old technology</a:t>
            </a:r>
          </a:p>
          <a:p>
            <a:pPr lvl="1"/>
            <a:r>
              <a:rPr lang="en-US" sz="2400" dirty="0"/>
              <a:t>Was never designed to hold time-dependent information</a:t>
            </a:r>
          </a:p>
          <a:p>
            <a:pPr lvl="1"/>
            <a:r>
              <a:rPr lang="en-US" sz="2400" dirty="0"/>
              <a:t>Tools like OPUS-Projects and OPUS-Share were never properly integrated with it</a:t>
            </a:r>
          </a:p>
          <a:p>
            <a:pPr lvl="1"/>
            <a:r>
              <a:rPr lang="en-US" sz="2400" dirty="0"/>
              <a:t>Not suited for metadata, like pictures, documents and other supporting material</a:t>
            </a:r>
          </a:p>
          <a:p>
            <a:pPr lvl="1"/>
            <a:r>
              <a:rPr lang="en-US" sz="2400" dirty="0"/>
              <a:t>The NOAA CORS network was never integrated into it</a:t>
            </a:r>
          </a:p>
        </p:txBody>
      </p:sp>
      <p:sp>
        <p:nvSpPr>
          <p:cNvPr id="4" name="Date Placeholder 3">
            <a:extLst>
              <a:ext uri="{FF2B5EF4-FFF2-40B4-BE49-F238E27FC236}">
                <a16:creationId xmlns:a16="http://schemas.microsoft.com/office/drawing/2014/main" id="{DB6BFF7B-F403-41C4-96CC-AABB99340AB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0B0BEAF4-DE6A-4CA1-9823-89A59D0B5A3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C304D809-4602-4D31-93F6-469533D8407B}"/>
              </a:ext>
            </a:extLst>
          </p:cNvPr>
          <p:cNvSpPr>
            <a:spLocks noGrp="1"/>
          </p:cNvSpPr>
          <p:nvPr>
            <p:ph type="sldNum" sz="quarter" idx="12"/>
          </p:nvPr>
        </p:nvSpPr>
        <p:spPr/>
        <p:txBody>
          <a:bodyPr/>
          <a:lstStyle/>
          <a:p>
            <a:pPr>
              <a:defRPr/>
            </a:pPr>
            <a:fld id="{EB6791C4-DF4E-4C17-A41C-B2BEB15390BD}" type="slidenum">
              <a:rPr lang="en-US" smtClean="0"/>
              <a:pPr>
                <a:defRPr/>
              </a:pPr>
              <a:t>22</a:t>
            </a:fld>
            <a:endParaRPr lang="en-US"/>
          </a:p>
        </p:txBody>
      </p:sp>
    </p:spTree>
    <p:extLst>
      <p:ext uri="{BB962C8B-B14F-4D97-AF65-F5344CB8AC3E}">
        <p14:creationId xmlns:p14="http://schemas.microsoft.com/office/powerpoint/2010/main" val="119115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F40A-4B46-413B-A7BE-8055B2AC5777}"/>
              </a:ext>
            </a:extLst>
          </p:cNvPr>
          <p:cNvSpPr>
            <a:spLocks noGrp="1"/>
          </p:cNvSpPr>
          <p:nvPr>
            <p:ph type="title"/>
          </p:nvPr>
        </p:nvSpPr>
        <p:spPr/>
        <p:txBody>
          <a:bodyPr/>
          <a:lstStyle/>
          <a:p>
            <a:r>
              <a:rPr lang="en-US" dirty="0"/>
              <a:t>A new database</a:t>
            </a:r>
          </a:p>
        </p:txBody>
      </p:sp>
      <p:sp>
        <p:nvSpPr>
          <p:cNvPr id="3" name="Content Placeholder 2">
            <a:extLst>
              <a:ext uri="{FF2B5EF4-FFF2-40B4-BE49-F238E27FC236}">
                <a16:creationId xmlns:a16="http://schemas.microsoft.com/office/drawing/2014/main" id="{D5734A03-9352-4EF8-BAB7-3858444F2AC9}"/>
              </a:ext>
            </a:extLst>
          </p:cNvPr>
          <p:cNvSpPr>
            <a:spLocks noGrp="1"/>
          </p:cNvSpPr>
          <p:nvPr>
            <p:ph idx="1"/>
          </p:nvPr>
        </p:nvSpPr>
        <p:spPr/>
        <p:txBody>
          <a:bodyPr/>
          <a:lstStyle/>
          <a:p>
            <a:r>
              <a:rPr lang="en-US" dirty="0"/>
              <a:t>NGS has created a new database:  The</a:t>
            </a:r>
            <a:r>
              <a:rPr lang="en-US" b="1" dirty="0">
                <a:solidFill>
                  <a:srgbClr val="FF0000"/>
                </a:solidFill>
              </a:rPr>
              <a:t> NSRS DB</a:t>
            </a:r>
          </a:p>
          <a:p>
            <a:r>
              <a:rPr lang="en-US" dirty="0"/>
              <a:t>Can and will hold </a:t>
            </a:r>
            <a:r>
              <a:rPr lang="en-US" i="1" dirty="0"/>
              <a:t>everything</a:t>
            </a:r>
          </a:p>
          <a:p>
            <a:r>
              <a:rPr lang="en-US" dirty="0"/>
              <a:t>Every tool in the modernized NSRS will be plugged into the NSRS DB</a:t>
            </a:r>
          </a:p>
          <a:p>
            <a:pPr lvl="1"/>
            <a:r>
              <a:rPr lang="en-US" dirty="0"/>
              <a:t>Recently all passive control was copied from the NGS IDB to the NSRS DB</a:t>
            </a:r>
          </a:p>
          <a:p>
            <a:pPr lvl="1"/>
            <a:r>
              <a:rPr lang="en-US" dirty="0"/>
              <a:t>Working on NCN data now</a:t>
            </a:r>
          </a:p>
        </p:txBody>
      </p:sp>
      <p:sp>
        <p:nvSpPr>
          <p:cNvPr id="4" name="Date Placeholder 3">
            <a:extLst>
              <a:ext uri="{FF2B5EF4-FFF2-40B4-BE49-F238E27FC236}">
                <a16:creationId xmlns:a16="http://schemas.microsoft.com/office/drawing/2014/main" id="{DB6BFF7B-F403-41C4-96CC-AABB99340AB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0B0BEAF4-DE6A-4CA1-9823-89A59D0B5A3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C304D809-4602-4D31-93F6-469533D8407B}"/>
              </a:ext>
            </a:extLst>
          </p:cNvPr>
          <p:cNvSpPr>
            <a:spLocks noGrp="1"/>
          </p:cNvSpPr>
          <p:nvPr>
            <p:ph type="sldNum" sz="quarter" idx="12"/>
          </p:nvPr>
        </p:nvSpPr>
        <p:spPr/>
        <p:txBody>
          <a:bodyPr/>
          <a:lstStyle/>
          <a:p>
            <a:pPr>
              <a:defRPr/>
            </a:pPr>
            <a:fld id="{EB6791C4-DF4E-4C17-A41C-B2BEB15390BD}" type="slidenum">
              <a:rPr lang="en-US" smtClean="0"/>
              <a:pPr>
                <a:defRPr/>
              </a:pPr>
              <a:t>23</a:t>
            </a:fld>
            <a:endParaRPr lang="en-US"/>
          </a:p>
        </p:txBody>
      </p:sp>
    </p:spTree>
    <p:extLst>
      <p:ext uri="{BB962C8B-B14F-4D97-AF65-F5344CB8AC3E}">
        <p14:creationId xmlns:p14="http://schemas.microsoft.com/office/powerpoint/2010/main" val="2905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Alpha, Beta, Official</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a:xfrm>
            <a:off x="609600" y="1600203"/>
            <a:ext cx="10972800" cy="4983159"/>
          </a:xfrm>
        </p:spPr>
        <p:txBody>
          <a:bodyPr/>
          <a:lstStyle/>
          <a:p>
            <a:r>
              <a:rPr lang="en-US" sz="2400" dirty="0"/>
              <a:t>NGS will use three different websites (URLs) as we roll-out the modernized NSRS:</a:t>
            </a:r>
          </a:p>
          <a:p>
            <a:pPr lvl="1"/>
            <a:r>
              <a:rPr lang="en-US" sz="2000" b="1" dirty="0"/>
              <a:t>Official</a:t>
            </a:r>
            <a:r>
              <a:rPr lang="en-US" sz="2000" dirty="0"/>
              <a:t>:  </a:t>
            </a:r>
            <a:r>
              <a:rPr lang="en-US" sz="2000" b="1" dirty="0"/>
              <a:t>geodesy</a:t>
            </a:r>
            <a:r>
              <a:rPr lang="en-US" sz="2000" dirty="0"/>
              <a:t>.noaa.gov</a:t>
            </a:r>
          </a:p>
          <a:p>
            <a:pPr lvl="2"/>
            <a:r>
              <a:rPr lang="en-US" sz="1800" dirty="0"/>
              <a:t>Will hold the current NSRS until the modernized NSRS has been fully tested and the FGCS has voted to replace the current NSRS with the modernized NSRS</a:t>
            </a:r>
          </a:p>
          <a:p>
            <a:pPr lvl="1"/>
            <a:r>
              <a:rPr lang="en-US" sz="2000" b="1" dirty="0"/>
              <a:t>Beta</a:t>
            </a:r>
            <a:r>
              <a:rPr lang="en-US" sz="2000" dirty="0"/>
              <a:t>:  </a:t>
            </a:r>
            <a:r>
              <a:rPr lang="en-US" sz="2000" b="1" dirty="0"/>
              <a:t>beta</a:t>
            </a:r>
            <a:r>
              <a:rPr lang="en-US" sz="2000" dirty="0"/>
              <a:t>.ngs.noaa.gov</a:t>
            </a:r>
          </a:p>
          <a:p>
            <a:pPr lvl="2"/>
            <a:r>
              <a:rPr lang="en-US" sz="1800" dirty="0"/>
              <a:t>Soon to be re-designed to hold:</a:t>
            </a:r>
          </a:p>
          <a:p>
            <a:pPr lvl="3"/>
            <a:r>
              <a:rPr lang="en-US" sz="1400" dirty="0"/>
              <a:t>A) Modernized NSRS products</a:t>
            </a:r>
          </a:p>
          <a:p>
            <a:pPr lvl="3"/>
            <a:r>
              <a:rPr lang="en-US" sz="1400" dirty="0"/>
              <a:t>B) Those few remaining improvements for the current NSRS that need testing before moving to </a:t>
            </a:r>
            <a:r>
              <a:rPr lang="en-US" sz="1400" b="1" dirty="0"/>
              <a:t>Official</a:t>
            </a:r>
          </a:p>
          <a:p>
            <a:pPr lvl="2"/>
            <a:r>
              <a:rPr lang="en-US" sz="1800" dirty="0"/>
              <a:t>Every component of the modernized NSRS will be placed here</a:t>
            </a:r>
          </a:p>
          <a:p>
            <a:pPr lvl="2"/>
            <a:r>
              <a:rPr lang="en-US" sz="1800" dirty="0"/>
              <a:t>Products assumed to be complete and correct</a:t>
            </a:r>
          </a:p>
          <a:p>
            <a:pPr lvl="2"/>
            <a:r>
              <a:rPr lang="en-US" sz="1800" dirty="0"/>
              <a:t>For testing</a:t>
            </a:r>
          </a:p>
          <a:p>
            <a:pPr lvl="2"/>
            <a:r>
              <a:rPr lang="en-US" sz="1800" dirty="0"/>
              <a:t>Subject to change or deletion</a:t>
            </a:r>
          </a:p>
          <a:p>
            <a:pPr lvl="1"/>
            <a:r>
              <a:rPr lang="en-US" sz="2000" b="1" dirty="0"/>
              <a:t>Alpha</a:t>
            </a:r>
            <a:r>
              <a:rPr lang="en-US" sz="2000" dirty="0"/>
              <a:t>:  </a:t>
            </a:r>
            <a:r>
              <a:rPr lang="en-US" sz="2000" b="1" dirty="0"/>
              <a:t>alpha</a:t>
            </a:r>
            <a:r>
              <a:rPr lang="en-US" sz="2000" dirty="0"/>
              <a:t>.ngs.noaa.gov</a:t>
            </a:r>
          </a:p>
          <a:p>
            <a:pPr lvl="2"/>
            <a:r>
              <a:rPr lang="en-US" sz="1800" dirty="0"/>
              <a:t>“Incomplete, early, possibly incorrect”</a:t>
            </a:r>
          </a:p>
          <a:p>
            <a:pPr lvl="2"/>
            <a:r>
              <a:rPr lang="en-US" sz="1800" dirty="0"/>
              <a:t>Very few things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March 24, 2024</a:t>
            </a:r>
            <a:endParaRPr lang="en-US" dirty="0"/>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p:txBody>
          <a:bodyPr/>
          <a:lstStyle/>
          <a:p>
            <a:pPr>
              <a:defRPr/>
            </a:pPr>
            <a:fld id="{EB6791C4-DF4E-4C17-A41C-B2BEB15390BD}" type="slidenum">
              <a:rPr lang="en-US" smtClean="0"/>
              <a:pPr>
                <a:defRPr/>
              </a:pPr>
              <a:t>24</a:t>
            </a:fld>
            <a:endParaRPr lang="en-US"/>
          </a:p>
        </p:txBody>
      </p:sp>
    </p:spTree>
    <p:extLst>
      <p:ext uri="{BB962C8B-B14F-4D97-AF65-F5344CB8AC3E}">
        <p14:creationId xmlns:p14="http://schemas.microsoft.com/office/powerpoint/2010/main" val="422515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Formats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a:bodyPr>
          <a:lstStyle/>
          <a:p>
            <a:r>
              <a:rPr lang="en-US" dirty="0">
                <a:latin typeface="+mj-lt"/>
                <a:cs typeface="Times New Roman" panose="02020603050405020304" pitchFamily="18" charset="0"/>
              </a:rPr>
              <a:t>GDX</a:t>
            </a:r>
          </a:p>
          <a:p>
            <a:r>
              <a:rPr lang="en-US" dirty="0">
                <a:latin typeface="+mj-lt"/>
                <a:cs typeface="Times New Roman" panose="02020603050405020304" pitchFamily="18" charset="0"/>
              </a:rPr>
              <a:t>RINEX 3</a:t>
            </a:r>
          </a:p>
          <a:p>
            <a:r>
              <a:rPr lang="en-US" dirty="0">
                <a:latin typeface="+mj-lt"/>
                <a:cs typeface="Times New Roman" panose="02020603050405020304" pitchFamily="18" charset="0"/>
              </a:rPr>
              <a:t>Manufacturer-native GNSS formats</a:t>
            </a:r>
          </a:p>
          <a:p>
            <a:pPr marL="0" indent="0">
              <a:buNone/>
            </a:pPr>
            <a:endParaRPr lang="en-US" dirty="0">
              <a:latin typeface="+mj-lt"/>
              <a:cs typeface="Times New Roman" panose="02020603050405020304" pitchFamily="18" charset="0"/>
            </a:endParaRP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2996261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397D-96BC-4F4A-90E8-BEF80F559306}"/>
              </a:ext>
            </a:extLst>
          </p:cNvPr>
          <p:cNvSpPr>
            <a:spLocks noGrp="1"/>
          </p:cNvSpPr>
          <p:nvPr>
            <p:ph type="title"/>
          </p:nvPr>
        </p:nvSpPr>
        <p:spPr/>
        <p:txBody>
          <a:bodyPr/>
          <a:lstStyle/>
          <a:p>
            <a:r>
              <a:rPr lang="en-US" dirty="0"/>
              <a:t>GDX (Geodetic Data Exchange)</a:t>
            </a:r>
          </a:p>
        </p:txBody>
      </p:sp>
      <p:sp>
        <p:nvSpPr>
          <p:cNvPr id="3" name="Content Placeholder 2">
            <a:extLst>
              <a:ext uri="{FF2B5EF4-FFF2-40B4-BE49-F238E27FC236}">
                <a16:creationId xmlns:a16="http://schemas.microsoft.com/office/drawing/2014/main" id="{E72B80D5-335F-41F6-A931-E0A9F12379BF}"/>
              </a:ext>
            </a:extLst>
          </p:cNvPr>
          <p:cNvSpPr>
            <a:spLocks noGrp="1"/>
          </p:cNvSpPr>
          <p:nvPr>
            <p:ph idx="1"/>
          </p:nvPr>
        </p:nvSpPr>
        <p:spPr/>
        <p:txBody>
          <a:bodyPr/>
          <a:lstStyle/>
          <a:p>
            <a:r>
              <a:rPr lang="en-US" dirty="0"/>
              <a:t>NGS has developed a new data format to replace our long-standing, but seriously outdated </a:t>
            </a:r>
            <a:r>
              <a:rPr lang="en-US" b="1" dirty="0">
                <a:solidFill>
                  <a:srgbClr val="FF0000"/>
                </a:solidFill>
              </a:rPr>
              <a:t>Bluebook Format</a:t>
            </a:r>
          </a:p>
          <a:p>
            <a:r>
              <a:rPr lang="en-US" dirty="0"/>
              <a:t>The new format is </a:t>
            </a:r>
            <a:r>
              <a:rPr lang="en-US" b="1" dirty="0">
                <a:solidFill>
                  <a:srgbClr val="FF0000"/>
                </a:solidFill>
              </a:rPr>
              <a:t>GDX</a:t>
            </a:r>
          </a:p>
          <a:p>
            <a:pPr lvl="1"/>
            <a:r>
              <a:rPr lang="en-US" dirty="0"/>
              <a:t>Geodetic Data Exchange</a:t>
            </a:r>
          </a:p>
          <a:p>
            <a:pPr lvl="1"/>
            <a:endParaRPr lang="en-US" dirty="0"/>
          </a:p>
        </p:txBody>
      </p:sp>
      <p:sp>
        <p:nvSpPr>
          <p:cNvPr id="4" name="Date Placeholder 3">
            <a:extLst>
              <a:ext uri="{FF2B5EF4-FFF2-40B4-BE49-F238E27FC236}">
                <a16:creationId xmlns:a16="http://schemas.microsoft.com/office/drawing/2014/main" id="{803C71A2-AC6E-42D8-A5F8-382C9B1FD49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50E4E9C3-E4C2-4EAD-BD07-CDEA442A97B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7300F69F-7917-4B5E-8D65-1364CDD992B0}"/>
              </a:ext>
            </a:extLst>
          </p:cNvPr>
          <p:cNvSpPr>
            <a:spLocks noGrp="1"/>
          </p:cNvSpPr>
          <p:nvPr>
            <p:ph type="sldNum" sz="quarter" idx="12"/>
          </p:nvPr>
        </p:nvSpPr>
        <p:spPr/>
        <p:txBody>
          <a:bodyPr/>
          <a:lstStyle/>
          <a:p>
            <a:pPr>
              <a:defRPr/>
            </a:pPr>
            <a:fld id="{EB6791C4-DF4E-4C17-A41C-B2BEB15390BD}" type="slidenum">
              <a:rPr lang="en-US" smtClean="0"/>
              <a:pPr>
                <a:defRPr/>
              </a:pPr>
              <a:t>26</a:t>
            </a:fld>
            <a:endParaRPr lang="en-US"/>
          </a:p>
        </p:txBody>
      </p:sp>
      <p:sp>
        <p:nvSpPr>
          <p:cNvPr id="7" name="Content Placeholder 2">
            <a:extLst>
              <a:ext uri="{FF2B5EF4-FFF2-40B4-BE49-F238E27FC236}">
                <a16:creationId xmlns:a16="http://schemas.microsoft.com/office/drawing/2014/main" id="{D8E16988-3A58-4269-9B3A-EE36BE0F81DE}"/>
              </a:ext>
            </a:extLst>
          </p:cNvPr>
          <p:cNvSpPr txBox="1">
            <a:spLocks/>
          </p:cNvSpPr>
          <p:nvPr/>
        </p:nvSpPr>
        <p:spPr bwMode="auto">
          <a:xfrm>
            <a:off x="5085442" y="3798668"/>
            <a:ext cx="7304315" cy="2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cs typeface="Times New Roman" panose="02020603050405020304" pitchFamily="18" charset="0"/>
              </a:rPr>
              <a:t>GNSS vectors (RTK and post-processed)</a:t>
            </a:r>
          </a:p>
          <a:p>
            <a:pPr lvl="1"/>
            <a:r>
              <a:rPr lang="en-US" dirty="0">
                <a:cs typeface="Times New Roman" panose="02020603050405020304" pitchFamily="18" charset="0"/>
              </a:rPr>
              <a:t>Classical (angles/distances)</a:t>
            </a:r>
          </a:p>
          <a:p>
            <a:pPr lvl="1"/>
            <a:r>
              <a:rPr lang="en-US" dirty="0">
                <a:cs typeface="Times New Roman" panose="02020603050405020304" pitchFamily="18" charset="0"/>
              </a:rPr>
              <a:t>Leveling</a:t>
            </a:r>
          </a:p>
          <a:p>
            <a:pPr lvl="1"/>
            <a:r>
              <a:rPr lang="en-US" dirty="0">
                <a:cs typeface="Times New Roman" panose="02020603050405020304" pitchFamily="18" charset="0"/>
              </a:rPr>
              <a:t>Relative gravity</a:t>
            </a:r>
            <a:r>
              <a:rPr lang="en-US" sz="3200" dirty="0">
                <a:cs typeface="Times New Roman" panose="02020603050405020304" pitchFamily="18" charset="0"/>
              </a:rPr>
              <a:t> </a:t>
            </a:r>
          </a:p>
        </p:txBody>
      </p:sp>
      <p:sp>
        <p:nvSpPr>
          <p:cNvPr id="8" name="Left Brace 7">
            <a:extLst>
              <a:ext uri="{FF2B5EF4-FFF2-40B4-BE49-F238E27FC236}">
                <a16:creationId xmlns:a16="http://schemas.microsoft.com/office/drawing/2014/main" id="{41FAAD62-0BAF-4583-92C4-E6A2D6747D79}"/>
              </a:ext>
            </a:extLst>
          </p:cNvPr>
          <p:cNvSpPr/>
          <p:nvPr/>
        </p:nvSpPr>
        <p:spPr>
          <a:xfrm>
            <a:off x="4584699" y="3798668"/>
            <a:ext cx="1001485" cy="224878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708EED9-D490-4573-B85A-6C490F78B4EA}"/>
              </a:ext>
            </a:extLst>
          </p:cNvPr>
          <p:cNvSpPr txBox="1"/>
          <p:nvPr/>
        </p:nvSpPr>
        <p:spPr>
          <a:xfrm>
            <a:off x="2603497" y="4347054"/>
            <a:ext cx="1872344" cy="830997"/>
          </a:xfrm>
          <a:prstGeom prst="rect">
            <a:avLst/>
          </a:prstGeom>
          <a:noFill/>
        </p:spPr>
        <p:txBody>
          <a:bodyPr wrap="square" rtlCol="0">
            <a:spAutoFit/>
          </a:bodyPr>
          <a:lstStyle/>
          <a:p>
            <a:r>
              <a:rPr lang="en-US" sz="4800" dirty="0">
                <a:latin typeface="+mn-lt"/>
                <a:cs typeface="Times New Roman" panose="02020603050405020304" pitchFamily="18" charset="0"/>
              </a:rPr>
              <a:t>GDX </a:t>
            </a:r>
          </a:p>
        </p:txBody>
      </p:sp>
    </p:spTree>
    <p:extLst>
      <p:ext uri="{BB962C8B-B14F-4D97-AF65-F5344CB8AC3E}">
        <p14:creationId xmlns:p14="http://schemas.microsoft.com/office/powerpoint/2010/main" val="39902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ED54-9738-47EF-A97D-8B4F75A47E63}"/>
              </a:ext>
            </a:extLst>
          </p:cNvPr>
          <p:cNvSpPr>
            <a:spLocks noGrp="1"/>
          </p:cNvSpPr>
          <p:nvPr>
            <p:ph type="title"/>
          </p:nvPr>
        </p:nvSpPr>
        <p:spPr/>
        <p:txBody>
          <a:bodyPr/>
          <a:lstStyle/>
          <a:p>
            <a:r>
              <a:rPr lang="en-US" dirty="0"/>
              <a:t>GVX and GDX</a:t>
            </a:r>
          </a:p>
        </p:txBody>
      </p:sp>
      <p:sp>
        <p:nvSpPr>
          <p:cNvPr id="3" name="Content Placeholder 2">
            <a:extLst>
              <a:ext uri="{FF2B5EF4-FFF2-40B4-BE49-F238E27FC236}">
                <a16:creationId xmlns:a16="http://schemas.microsoft.com/office/drawing/2014/main" id="{1DA3D7AC-741A-4506-820F-98EFB10266AF}"/>
              </a:ext>
            </a:extLst>
          </p:cNvPr>
          <p:cNvSpPr>
            <a:spLocks noGrp="1"/>
          </p:cNvSpPr>
          <p:nvPr>
            <p:ph idx="1"/>
          </p:nvPr>
        </p:nvSpPr>
        <p:spPr/>
        <p:txBody>
          <a:bodyPr/>
          <a:lstStyle/>
          <a:p>
            <a:r>
              <a:rPr lang="en-US" dirty="0"/>
              <a:t>NGS released </a:t>
            </a:r>
            <a:r>
              <a:rPr lang="en-US" b="1" dirty="0">
                <a:solidFill>
                  <a:srgbClr val="FF0000"/>
                </a:solidFill>
              </a:rPr>
              <a:t>G</a:t>
            </a:r>
            <a:r>
              <a:rPr lang="en-US" b="1" u="sng" dirty="0">
                <a:solidFill>
                  <a:srgbClr val="FF0000"/>
                </a:solidFill>
              </a:rPr>
              <a:t>V</a:t>
            </a:r>
            <a:r>
              <a:rPr lang="en-US" b="1" dirty="0">
                <a:solidFill>
                  <a:srgbClr val="FF0000"/>
                </a:solidFill>
              </a:rPr>
              <a:t>X</a:t>
            </a:r>
            <a:r>
              <a:rPr lang="en-US" dirty="0"/>
              <a:t> two years ago</a:t>
            </a:r>
          </a:p>
          <a:p>
            <a:pPr lvl="1"/>
            <a:r>
              <a:rPr lang="en-US" dirty="0"/>
              <a:t>GNSS Vector Exchange</a:t>
            </a:r>
          </a:p>
          <a:p>
            <a:pPr lvl="1"/>
            <a:r>
              <a:rPr lang="en-US" dirty="0"/>
              <a:t>Works in current version of OPUS-Projects</a:t>
            </a:r>
          </a:p>
          <a:p>
            <a:r>
              <a:rPr lang="en-US" dirty="0"/>
              <a:t>GDX </a:t>
            </a:r>
            <a:r>
              <a:rPr lang="en-US" i="1" dirty="0"/>
              <a:t>corrects</a:t>
            </a:r>
            <a:r>
              <a:rPr lang="en-US" dirty="0"/>
              <a:t> and vastly </a:t>
            </a:r>
            <a:r>
              <a:rPr lang="en-US" i="1" dirty="0"/>
              <a:t>expands</a:t>
            </a:r>
            <a:r>
              <a:rPr lang="en-US" dirty="0"/>
              <a:t> GVX</a:t>
            </a:r>
          </a:p>
          <a:p>
            <a:pPr lvl="1"/>
            <a:r>
              <a:rPr lang="en-US" dirty="0"/>
              <a:t>And thus will </a:t>
            </a:r>
            <a:r>
              <a:rPr lang="en-US" i="1" dirty="0"/>
              <a:t>replace</a:t>
            </a:r>
            <a:r>
              <a:rPr lang="en-US" dirty="0"/>
              <a:t> GVX soon</a:t>
            </a:r>
          </a:p>
          <a:p>
            <a:r>
              <a:rPr lang="en-US" dirty="0"/>
              <a:t>NGS will be working with equipment manufacturers to ensure they can auto-create GDX files</a:t>
            </a:r>
          </a:p>
          <a:p>
            <a:pPr lvl="1"/>
            <a:r>
              <a:rPr lang="en-US" dirty="0"/>
              <a:t>Much like we did with GVX</a:t>
            </a:r>
          </a:p>
          <a:p>
            <a:r>
              <a:rPr lang="en-US" dirty="0"/>
              <a:t>Future versions of OPUS will take in GDX only</a:t>
            </a:r>
          </a:p>
        </p:txBody>
      </p:sp>
      <p:sp>
        <p:nvSpPr>
          <p:cNvPr id="4" name="Date Placeholder 3">
            <a:extLst>
              <a:ext uri="{FF2B5EF4-FFF2-40B4-BE49-F238E27FC236}">
                <a16:creationId xmlns:a16="http://schemas.microsoft.com/office/drawing/2014/main" id="{6EA974C0-6DF5-4BA8-9F2F-5F36B4ED222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6C89D9E-7E19-4D54-BFFE-68E0A1386B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9A250F7E-473B-48DB-B6E9-4EB7B199A6E2}"/>
              </a:ext>
            </a:extLst>
          </p:cNvPr>
          <p:cNvSpPr>
            <a:spLocks noGrp="1"/>
          </p:cNvSpPr>
          <p:nvPr>
            <p:ph type="sldNum" sz="quarter" idx="12"/>
          </p:nvPr>
        </p:nvSpPr>
        <p:spPr/>
        <p:txBody>
          <a:bodyPr/>
          <a:lstStyle/>
          <a:p>
            <a:pPr>
              <a:defRPr/>
            </a:pPr>
            <a:fld id="{EB6791C4-DF4E-4C17-A41C-B2BEB15390BD}" type="slidenum">
              <a:rPr lang="en-US" smtClean="0"/>
              <a:pPr>
                <a:defRPr/>
              </a:pPr>
              <a:t>27</a:t>
            </a:fld>
            <a:endParaRPr lang="en-US"/>
          </a:p>
        </p:txBody>
      </p:sp>
    </p:spTree>
    <p:extLst>
      <p:ext uri="{BB962C8B-B14F-4D97-AF65-F5344CB8AC3E}">
        <p14:creationId xmlns:p14="http://schemas.microsoft.com/office/powerpoint/2010/main" val="2385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216C-87FF-43A4-A088-C423F6BBBD2C}"/>
              </a:ext>
            </a:extLst>
          </p:cNvPr>
          <p:cNvSpPr>
            <a:spLocks noGrp="1"/>
          </p:cNvSpPr>
          <p:nvPr>
            <p:ph type="title"/>
          </p:nvPr>
        </p:nvSpPr>
        <p:spPr/>
        <p:txBody>
          <a:bodyPr/>
          <a:lstStyle/>
          <a:p>
            <a:r>
              <a:rPr lang="en-US" dirty="0"/>
              <a:t>RINEX</a:t>
            </a:r>
          </a:p>
        </p:txBody>
      </p:sp>
      <p:sp>
        <p:nvSpPr>
          <p:cNvPr id="3" name="Content Placeholder 2">
            <a:extLst>
              <a:ext uri="{FF2B5EF4-FFF2-40B4-BE49-F238E27FC236}">
                <a16:creationId xmlns:a16="http://schemas.microsoft.com/office/drawing/2014/main" id="{2C3167A2-EEC5-4050-95F9-BBA9F032FB1B}"/>
              </a:ext>
            </a:extLst>
          </p:cNvPr>
          <p:cNvSpPr>
            <a:spLocks noGrp="1"/>
          </p:cNvSpPr>
          <p:nvPr>
            <p:ph idx="1"/>
          </p:nvPr>
        </p:nvSpPr>
        <p:spPr/>
        <p:txBody>
          <a:bodyPr/>
          <a:lstStyle/>
          <a:p>
            <a:r>
              <a:rPr lang="en-US" dirty="0"/>
              <a:t>Currently allowed GPS formats in OPUS:</a:t>
            </a:r>
          </a:p>
          <a:p>
            <a:pPr lvl="1"/>
            <a:r>
              <a:rPr lang="en-US" dirty="0"/>
              <a:t>RINEX 2 and manufacturer-native formats</a:t>
            </a:r>
          </a:p>
          <a:p>
            <a:r>
              <a:rPr lang="en-US" dirty="0"/>
              <a:t>NGS working on transition to RINEX 3</a:t>
            </a:r>
          </a:p>
          <a:p>
            <a:pPr lvl="1"/>
            <a:r>
              <a:rPr lang="en-US" dirty="0"/>
              <a:t>Lynchpin is a lack of RINEX 3 QC software</a:t>
            </a:r>
          </a:p>
          <a:p>
            <a:pPr lvl="1"/>
            <a:r>
              <a:rPr lang="en-US" dirty="0"/>
              <a:t>We are creating much of it from scratch</a:t>
            </a:r>
          </a:p>
          <a:p>
            <a:pPr lvl="1"/>
            <a:r>
              <a:rPr lang="en-US" dirty="0"/>
              <a:t>We do have a test version of OPUS-S which works with RINEX 3</a:t>
            </a:r>
          </a:p>
          <a:p>
            <a:pPr lvl="2"/>
            <a:r>
              <a:rPr lang="en-US" dirty="0"/>
              <a:t>More on that later</a:t>
            </a:r>
          </a:p>
        </p:txBody>
      </p:sp>
      <p:sp>
        <p:nvSpPr>
          <p:cNvPr id="4" name="Date Placeholder 3">
            <a:extLst>
              <a:ext uri="{FF2B5EF4-FFF2-40B4-BE49-F238E27FC236}">
                <a16:creationId xmlns:a16="http://schemas.microsoft.com/office/drawing/2014/main" id="{A66BECDB-34F5-452C-9B13-CF23C750B886}"/>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0B026416-3817-4A2D-B891-601487664C2F}"/>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EAB7FB86-EBC1-4E1A-8186-20CE36A28543}"/>
              </a:ext>
            </a:extLst>
          </p:cNvPr>
          <p:cNvSpPr>
            <a:spLocks noGrp="1"/>
          </p:cNvSpPr>
          <p:nvPr>
            <p:ph type="sldNum" sz="quarter" idx="12"/>
          </p:nvPr>
        </p:nvSpPr>
        <p:spPr/>
        <p:txBody>
          <a:bodyPr/>
          <a:lstStyle/>
          <a:p>
            <a:pPr>
              <a:defRPr/>
            </a:pPr>
            <a:fld id="{EB6791C4-DF4E-4C17-A41C-B2BEB15390BD}" type="slidenum">
              <a:rPr lang="en-US" smtClean="0"/>
              <a:pPr>
                <a:defRPr/>
              </a:pPr>
              <a:t>28</a:t>
            </a:fld>
            <a:endParaRPr lang="en-US"/>
          </a:p>
        </p:txBody>
      </p:sp>
    </p:spTree>
    <p:extLst>
      <p:ext uri="{BB962C8B-B14F-4D97-AF65-F5344CB8AC3E}">
        <p14:creationId xmlns:p14="http://schemas.microsoft.com/office/powerpoint/2010/main" val="28973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EADD-73E3-4EDD-83FF-1F050105D35F}"/>
              </a:ext>
            </a:extLst>
          </p:cNvPr>
          <p:cNvSpPr>
            <a:spLocks noGrp="1"/>
          </p:cNvSpPr>
          <p:nvPr>
            <p:ph type="title"/>
          </p:nvPr>
        </p:nvSpPr>
        <p:spPr/>
        <p:txBody>
          <a:bodyPr/>
          <a:lstStyle/>
          <a:p>
            <a:r>
              <a:rPr lang="en-US" dirty="0"/>
              <a:t>Manufacturer-native GNSS formats</a:t>
            </a:r>
          </a:p>
        </p:txBody>
      </p:sp>
      <p:sp>
        <p:nvSpPr>
          <p:cNvPr id="3" name="Content Placeholder 2">
            <a:extLst>
              <a:ext uri="{FF2B5EF4-FFF2-40B4-BE49-F238E27FC236}">
                <a16:creationId xmlns:a16="http://schemas.microsoft.com/office/drawing/2014/main" id="{02863E63-585C-4721-8ED3-62F5FE004E4A}"/>
              </a:ext>
            </a:extLst>
          </p:cNvPr>
          <p:cNvSpPr>
            <a:spLocks noGrp="1"/>
          </p:cNvSpPr>
          <p:nvPr>
            <p:ph idx="1"/>
          </p:nvPr>
        </p:nvSpPr>
        <p:spPr/>
        <p:txBody>
          <a:bodyPr/>
          <a:lstStyle/>
          <a:p>
            <a:r>
              <a:rPr lang="en-US" dirty="0"/>
              <a:t>Many GNSS equipment manufacturers invent their own formats</a:t>
            </a:r>
          </a:p>
          <a:p>
            <a:pPr lvl="1"/>
            <a:r>
              <a:rPr lang="en-US" dirty="0"/>
              <a:t>Many of these are binary, some are proprietary</a:t>
            </a:r>
          </a:p>
          <a:p>
            <a:pPr lvl="1"/>
            <a:r>
              <a:rPr lang="en-US" dirty="0"/>
              <a:t>TEQC was used by everyone to convert to RINEX</a:t>
            </a:r>
          </a:p>
          <a:p>
            <a:pPr lvl="2"/>
            <a:r>
              <a:rPr lang="en-US" dirty="0"/>
              <a:t>One person.  Single point of failure.  Very difficult to keep up with all of the various formats.</a:t>
            </a:r>
          </a:p>
          <a:p>
            <a:pPr lvl="1"/>
            <a:r>
              <a:rPr lang="en-US" dirty="0"/>
              <a:t>RINEX is the current global standard</a:t>
            </a:r>
          </a:p>
          <a:p>
            <a:pPr lvl="1"/>
            <a:r>
              <a:rPr lang="en-US" dirty="0"/>
              <a:t>Starting in the modernized NSRS, the only format for sending GNSS raw data to OPUS or any NGS product will be </a:t>
            </a:r>
            <a:r>
              <a:rPr lang="en-US" u="sng" dirty="0"/>
              <a:t>RINEX</a:t>
            </a:r>
          </a:p>
        </p:txBody>
      </p:sp>
      <p:sp>
        <p:nvSpPr>
          <p:cNvPr id="4" name="Date Placeholder 3">
            <a:extLst>
              <a:ext uri="{FF2B5EF4-FFF2-40B4-BE49-F238E27FC236}">
                <a16:creationId xmlns:a16="http://schemas.microsoft.com/office/drawing/2014/main" id="{69560E08-D1EE-46EF-9F82-CA1282663B4B}"/>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FB7E792D-7CA0-4CAF-8525-92D1A3D9826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6E4542D3-2A8F-45BC-A235-69D563C710DC}"/>
              </a:ext>
            </a:extLst>
          </p:cNvPr>
          <p:cNvSpPr>
            <a:spLocks noGrp="1"/>
          </p:cNvSpPr>
          <p:nvPr>
            <p:ph type="sldNum" sz="quarter" idx="12"/>
          </p:nvPr>
        </p:nvSpPr>
        <p:spPr/>
        <p:txBody>
          <a:bodyPr/>
          <a:lstStyle/>
          <a:p>
            <a:pPr>
              <a:defRPr/>
            </a:pPr>
            <a:fld id="{EB6791C4-DF4E-4C17-A41C-B2BEB15390BD}" type="slidenum">
              <a:rPr lang="en-US" smtClean="0"/>
              <a:pPr>
                <a:defRPr/>
              </a:pPr>
              <a:t>29</a:t>
            </a:fld>
            <a:endParaRPr lang="en-US"/>
          </a:p>
        </p:txBody>
      </p:sp>
    </p:spTree>
    <p:extLst>
      <p:ext uri="{BB962C8B-B14F-4D97-AF65-F5344CB8AC3E}">
        <p14:creationId xmlns:p14="http://schemas.microsoft.com/office/powerpoint/2010/main" val="219303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Overview of NSRS Modernization</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3</a:t>
            </a:fld>
            <a:endParaRPr lang="en-US">
              <a:latin typeface="Calibri"/>
            </a:endParaRPr>
          </a:p>
        </p:txBody>
      </p:sp>
    </p:spTree>
    <p:extLst>
      <p:ext uri="{BB962C8B-B14F-4D97-AF65-F5344CB8AC3E}">
        <p14:creationId xmlns:p14="http://schemas.microsoft.com/office/powerpoint/2010/main" val="403730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Data &amp; Models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r>
              <a:rPr lang="en-US" dirty="0">
                <a:latin typeface="+mj-lt"/>
                <a:cs typeface="Times New Roman" panose="02020603050405020304" pitchFamily="18" charset="0"/>
              </a:rPr>
              <a:t>ITRF2020 Coordinate Functions at NCN stations</a:t>
            </a:r>
          </a:p>
          <a:p>
            <a:pPr lvl="1"/>
            <a:r>
              <a:rPr lang="en-US" dirty="0">
                <a:latin typeface="+mj-lt"/>
                <a:cs typeface="Times New Roman" panose="02020603050405020304" pitchFamily="18" charset="0"/>
              </a:rPr>
              <a:t>EPP2022 </a:t>
            </a:r>
          </a:p>
          <a:p>
            <a:r>
              <a:rPr lang="en-US" dirty="0">
                <a:latin typeface="+mj-lt"/>
                <a:cs typeface="Times New Roman" panose="02020603050405020304" pitchFamily="18" charset="0"/>
              </a:rPr>
              <a:t>IFDM2022</a:t>
            </a:r>
          </a:p>
          <a:p>
            <a:r>
              <a:rPr lang="en-US" dirty="0">
                <a:latin typeface="+mj-lt"/>
                <a:cs typeface="Times New Roman" panose="02020603050405020304" pitchFamily="18" charset="0"/>
              </a:rPr>
              <a:t>GRAV-D</a:t>
            </a:r>
          </a:p>
          <a:p>
            <a:r>
              <a:rPr lang="en-US" dirty="0">
                <a:latin typeface="+mj-lt"/>
                <a:cs typeface="Times New Roman" panose="02020603050405020304" pitchFamily="18" charset="0"/>
              </a:rPr>
              <a:t>GEOID2022 </a:t>
            </a:r>
          </a:p>
          <a:p>
            <a:pPr lvl="1"/>
            <a:r>
              <a:rPr lang="en-US" dirty="0">
                <a:latin typeface="+mj-lt"/>
                <a:cs typeface="Times New Roman" panose="02020603050405020304" pitchFamily="18" charset="0"/>
              </a:rPr>
              <a:t>As part of NAPGD2022</a:t>
            </a:r>
          </a:p>
          <a:p>
            <a:r>
              <a:rPr lang="en-US" dirty="0">
                <a:latin typeface="+mj-lt"/>
                <a:cs typeface="Times New Roman" panose="02020603050405020304" pitchFamily="18" charset="0"/>
              </a:rPr>
              <a:t>RECs</a:t>
            </a:r>
          </a:p>
          <a:p>
            <a:r>
              <a:rPr lang="en-US" dirty="0">
                <a:latin typeface="+mj-lt"/>
                <a:cs typeface="Times New Roman" panose="02020603050405020304" pitchFamily="18" charset="0"/>
              </a:rPr>
              <a:t>NADCON and VERTCON</a:t>
            </a:r>
          </a:p>
          <a:p>
            <a:endParaRPr lang="en-US" dirty="0">
              <a:latin typeface="+mj-lt"/>
              <a:cs typeface="Times New Roman" panose="02020603050405020304" pitchFamily="18" charset="0"/>
            </a:endParaRP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2297216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8DA9-28DF-40BE-8B5C-CA0711B377CE}"/>
              </a:ext>
            </a:extLst>
          </p:cNvPr>
          <p:cNvSpPr>
            <a:spLocks noGrp="1"/>
          </p:cNvSpPr>
          <p:nvPr>
            <p:ph type="title"/>
          </p:nvPr>
        </p:nvSpPr>
        <p:spPr/>
        <p:txBody>
          <a:bodyPr/>
          <a:lstStyle/>
          <a:p>
            <a:r>
              <a:rPr lang="en-US" dirty="0"/>
              <a:t>ITRF2020 Coordinate functions</a:t>
            </a:r>
          </a:p>
        </p:txBody>
      </p:sp>
      <p:sp>
        <p:nvSpPr>
          <p:cNvPr id="3" name="Content Placeholder 2">
            <a:extLst>
              <a:ext uri="{FF2B5EF4-FFF2-40B4-BE49-F238E27FC236}">
                <a16:creationId xmlns:a16="http://schemas.microsoft.com/office/drawing/2014/main" id="{381DD29C-F3B2-43F4-B81D-2C744724D34F}"/>
              </a:ext>
            </a:extLst>
          </p:cNvPr>
          <p:cNvSpPr>
            <a:spLocks noGrp="1"/>
          </p:cNvSpPr>
          <p:nvPr>
            <p:ph idx="1"/>
          </p:nvPr>
        </p:nvSpPr>
        <p:spPr/>
        <p:txBody>
          <a:bodyPr/>
          <a:lstStyle/>
          <a:p>
            <a:r>
              <a:rPr lang="en-US" dirty="0"/>
              <a:t>A two-phase project to switch from ITRF2014 to ITRF2020</a:t>
            </a:r>
          </a:p>
          <a:p>
            <a:pPr lvl="1"/>
            <a:r>
              <a:rPr lang="en-US" dirty="0"/>
              <a:t>Phase 1 is 100% complete</a:t>
            </a:r>
          </a:p>
          <a:p>
            <a:pPr lvl="1"/>
            <a:r>
              <a:rPr lang="en-US" dirty="0"/>
              <a:t>Phase 2 is underway – roughly 20% complete</a:t>
            </a:r>
          </a:p>
          <a:p>
            <a:r>
              <a:rPr lang="en-US" dirty="0"/>
              <a:t>When done, ITRF2020 will support:</a:t>
            </a:r>
          </a:p>
          <a:p>
            <a:pPr lvl="1"/>
            <a:r>
              <a:rPr lang="en-US" dirty="0"/>
              <a:t>The current NSRS</a:t>
            </a:r>
          </a:p>
          <a:p>
            <a:pPr lvl="2"/>
            <a:r>
              <a:rPr lang="en-US" dirty="0"/>
              <a:t>You’ll see it in updates to OPUS, on datasheets, etc.</a:t>
            </a:r>
          </a:p>
          <a:p>
            <a:pPr lvl="1"/>
            <a:r>
              <a:rPr lang="en-US" dirty="0"/>
              <a:t>The modernized NSRS</a:t>
            </a:r>
          </a:p>
          <a:p>
            <a:pPr lvl="2"/>
            <a:r>
              <a:rPr lang="en-US" dirty="0"/>
              <a:t>The foundation of everything in the modernized NSRS</a:t>
            </a:r>
          </a:p>
          <a:p>
            <a:pPr lvl="2"/>
            <a:r>
              <a:rPr lang="en-US" dirty="0"/>
              <a:t>Transformed to N/P/C/MATRF2022 via </a:t>
            </a:r>
            <a:r>
              <a:rPr lang="en-US" b="1" dirty="0"/>
              <a:t>EPP2022</a:t>
            </a:r>
          </a:p>
          <a:p>
            <a:pPr lvl="2"/>
            <a:endParaRPr lang="en-US" dirty="0"/>
          </a:p>
        </p:txBody>
      </p:sp>
      <p:sp>
        <p:nvSpPr>
          <p:cNvPr id="4" name="Date Placeholder 3">
            <a:extLst>
              <a:ext uri="{FF2B5EF4-FFF2-40B4-BE49-F238E27FC236}">
                <a16:creationId xmlns:a16="http://schemas.microsoft.com/office/drawing/2014/main" id="{C4AB6D5A-856B-4388-9DC8-00F787A39D26}"/>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94EB966-AB18-402C-BFB6-A26E800E044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DFD9156-4426-4765-9CE1-3D7064CC05D1}"/>
              </a:ext>
            </a:extLst>
          </p:cNvPr>
          <p:cNvSpPr>
            <a:spLocks noGrp="1"/>
          </p:cNvSpPr>
          <p:nvPr>
            <p:ph type="sldNum" sz="quarter" idx="12"/>
          </p:nvPr>
        </p:nvSpPr>
        <p:spPr/>
        <p:txBody>
          <a:bodyPr/>
          <a:lstStyle/>
          <a:p>
            <a:pPr>
              <a:defRPr/>
            </a:pPr>
            <a:fld id="{EB6791C4-DF4E-4C17-A41C-B2BEB15390BD}" type="slidenum">
              <a:rPr lang="en-US" smtClean="0"/>
              <a:pPr>
                <a:defRPr/>
              </a:pPr>
              <a:t>31</a:t>
            </a:fld>
            <a:endParaRPr lang="en-US"/>
          </a:p>
        </p:txBody>
      </p:sp>
    </p:spTree>
    <p:extLst>
      <p:ext uri="{BB962C8B-B14F-4D97-AF65-F5344CB8AC3E}">
        <p14:creationId xmlns:p14="http://schemas.microsoft.com/office/powerpoint/2010/main" val="18146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Preeminence of ITRF</a:t>
            </a:r>
          </a:p>
        </p:txBody>
      </p:sp>
      <p:sp>
        <p:nvSpPr>
          <p:cNvPr id="13" name="Content Placeholder 2"/>
          <p:cNvSpPr txBox="1">
            <a:spLocks/>
          </p:cNvSpPr>
          <p:nvPr/>
        </p:nvSpPr>
        <p:spPr bwMode="gray">
          <a:xfrm>
            <a:off x="7370409" y="1745000"/>
            <a:ext cx="3066946"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500" kern="0" dirty="0">
                <a:latin typeface="Times New Roman" panose="02020603050405020304" pitchFamily="18" charset="0"/>
                <a:cs typeface="Times New Roman" panose="02020603050405020304" pitchFamily="18" charset="0"/>
              </a:rPr>
              <a:t>North American Terrestrial Reference Frame of 2022 (NATRF2022)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Caribbean Terrestrial Reference Frame of 2022 (CATRF2022)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Pacific Terrestrial Reference Frame of 2022 (PATRF2022)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Mariana Terrestrial Reference Frame of 2022 (MATRF2022</a:t>
            </a:r>
            <a:r>
              <a:rPr lang="en-US" sz="1800" kern="0" dirty="0">
                <a:latin typeface="Times New Roman" panose="02020603050405020304" pitchFamily="18" charset="0"/>
                <a:cs typeface="Times New Roman" panose="02020603050405020304" pitchFamily="18" charset="0"/>
              </a:rPr>
              <a:t>)</a:t>
            </a:r>
          </a:p>
          <a:p>
            <a:pPr lvl="1">
              <a:defRPr/>
            </a:pPr>
            <a:endParaRPr lang="en-US" sz="1800" kern="0" dirty="0">
              <a:latin typeface="Times New Roman" panose="02020603050405020304" pitchFamily="18" charset="0"/>
              <a:cs typeface="Times New Roman" panose="02020603050405020304" pitchFamily="18" charset="0"/>
            </a:endParaRPr>
          </a:p>
          <a:p>
            <a:pPr marL="0" indent="0">
              <a:buNone/>
              <a:defRPr/>
            </a:pPr>
            <a:endParaRPr lang="en-US" sz="1800" b="1" kern="0"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altLang="en-US"/>
              <a:t>March 24, 2024</a:t>
            </a:r>
            <a:endParaRPr lang="en-US" altLang="en-US" dirty="0"/>
          </a:p>
        </p:txBody>
      </p: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32</a:t>
            </a:fld>
            <a:endParaRPr lang="en-US"/>
          </a:p>
        </p:txBody>
      </p:sp>
      <p:sp>
        <p:nvSpPr>
          <p:cNvPr id="8" name="TextBox 7"/>
          <p:cNvSpPr txBox="1"/>
          <p:nvPr/>
        </p:nvSpPr>
        <p:spPr>
          <a:xfrm>
            <a:off x="4150264" y="1730627"/>
            <a:ext cx="2180867"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North American Plate</a:t>
            </a:r>
          </a:p>
        </p:txBody>
      </p:sp>
      <p:sp>
        <p:nvSpPr>
          <p:cNvPr id="14" name="TextBox 13"/>
          <p:cNvSpPr txBox="1"/>
          <p:nvPr/>
        </p:nvSpPr>
        <p:spPr>
          <a:xfrm>
            <a:off x="4150262" y="2657048"/>
            <a:ext cx="218086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Caribbean Plate</a:t>
            </a:r>
          </a:p>
        </p:txBody>
      </p:sp>
      <p:sp>
        <p:nvSpPr>
          <p:cNvPr id="15" name="TextBox 14"/>
          <p:cNvSpPr txBox="1"/>
          <p:nvPr/>
        </p:nvSpPr>
        <p:spPr>
          <a:xfrm>
            <a:off x="4150262" y="3538762"/>
            <a:ext cx="218086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Pacific Plate</a:t>
            </a:r>
          </a:p>
        </p:txBody>
      </p:sp>
      <p:sp>
        <p:nvSpPr>
          <p:cNvPr id="16" name="TextBox 15"/>
          <p:cNvSpPr txBox="1"/>
          <p:nvPr/>
        </p:nvSpPr>
        <p:spPr>
          <a:xfrm>
            <a:off x="4150261" y="4288172"/>
            <a:ext cx="2180865"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a:t>
            </a:r>
          </a:p>
          <a:p>
            <a:r>
              <a:rPr lang="en-US" sz="1400" dirty="0">
                <a:latin typeface="Times New Roman" panose="02020603050405020304" pitchFamily="18" charset="0"/>
              </a:rPr>
              <a:t>Mariana Plate</a:t>
            </a:r>
          </a:p>
        </p:txBody>
      </p:sp>
      <p:sp>
        <p:nvSpPr>
          <p:cNvPr id="18" name="Content Placeholder 2"/>
          <p:cNvSpPr txBox="1">
            <a:spLocks/>
          </p:cNvSpPr>
          <p:nvPr/>
        </p:nvSpPr>
        <p:spPr bwMode="gray">
          <a:xfrm>
            <a:off x="2283657" y="3064677"/>
            <a:ext cx="1092495" cy="33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2550" kern="0" dirty="0">
                <a:latin typeface="Times New Roman" panose="02020603050405020304" pitchFamily="18" charset="0"/>
                <a:cs typeface="Times New Roman" panose="02020603050405020304" pitchFamily="18" charset="0"/>
              </a:rPr>
              <a:t>ITRF2020</a:t>
            </a:r>
          </a:p>
        </p:txBody>
      </p:sp>
      <p:sp>
        <p:nvSpPr>
          <p:cNvPr id="7" name="Rounded Rectangle 6"/>
          <p:cNvSpPr/>
          <p:nvPr/>
        </p:nvSpPr>
        <p:spPr>
          <a:xfrm>
            <a:off x="3919748" y="1417638"/>
            <a:ext cx="2803270" cy="3770072"/>
          </a:xfrm>
          <a:prstGeom prst="roundRect">
            <a:avLst/>
          </a:prstGeom>
          <a:noFill/>
          <a:ln w="635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Times New Roman" panose="02020603050405020304" pitchFamily="18" charset="0"/>
            </a:endParaRPr>
          </a:p>
        </p:txBody>
      </p:sp>
      <p:sp>
        <p:nvSpPr>
          <p:cNvPr id="9" name="TextBox 8"/>
          <p:cNvSpPr txBox="1"/>
          <p:nvPr/>
        </p:nvSpPr>
        <p:spPr>
          <a:xfrm>
            <a:off x="4412189" y="5256199"/>
            <a:ext cx="1082348" cy="369332"/>
          </a:xfrm>
          <a:prstGeom prst="rect">
            <a:avLst/>
          </a:prstGeom>
          <a:noFill/>
        </p:spPr>
        <p:txBody>
          <a:bodyPr wrap="none" rtlCol="0">
            <a:spAutoFit/>
          </a:bodyPr>
          <a:lstStyle/>
          <a:p>
            <a:r>
              <a:rPr lang="en-US" b="1" dirty="0">
                <a:solidFill>
                  <a:srgbClr val="7030A0"/>
                </a:solidFill>
                <a:latin typeface="Times New Roman" panose="02020603050405020304" pitchFamily="18" charset="0"/>
              </a:rPr>
              <a:t>EPP2022</a:t>
            </a:r>
          </a:p>
        </p:txBody>
      </p:sp>
      <p:cxnSp>
        <p:nvCxnSpPr>
          <p:cNvPr id="11" name="Elbow Connector 10"/>
          <p:cNvCxnSpPr>
            <a:cxnSpLocks/>
            <a:stCxn id="18" idx="0"/>
            <a:endCxn id="8" idx="1"/>
          </p:cNvCxnSpPr>
          <p:nvPr/>
        </p:nvCxnSpPr>
        <p:spPr>
          <a:xfrm rot="5400000" flipH="1" flipV="1">
            <a:off x="2953864" y="1868278"/>
            <a:ext cx="1072440" cy="132035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cxnSpLocks/>
            <a:endCxn id="14" idx="1"/>
          </p:cNvCxnSpPr>
          <p:nvPr/>
        </p:nvCxnSpPr>
        <p:spPr>
          <a:xfrm flipV="1">
            <a:off x="3446658" y="2918658"/>
            <a:ext cx="703604" cy="23658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cxnSpLocks/>
            <a:stCxn id="18" idx="2"/>
            <a:endCxn id="16" idx="1"/>
          </p:cNvCxnSpPr>
          <p:nvPr/>
        </p:nvCxnSpPr>
        <p:spPr>
          <a:xfrm rot="16200000" flipH="1">
            <a:off x="2913999" y="3313519"/>
            <a:ext cx="1152169" cy="132035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cxnSpLocks/>
            <a:endCxn id="15" idx="1"/>
          </p:cNvCxnSpPr>
          <p:nvPr/>
        </p:nvCxnSpPr>
        <p:spPr>
          <a:xfrm>
            <a:off x="3446658" y="3269538"/>
            <a:ext cx="703604" cy="53083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a:cxnSpLocks/>
            <a:stCxn id="8" idx="3"/>
          </p:cNvCxnSpPr>
          <p:nvPr/>
        </p:nvCxnSpPr>
        <p:spPr>
          <a:xfrm>
            <a:off x="6331131" y="1992237"/>
            <a:ext cx="9666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cxnSpLocks/>
            <a:stCxn id="14" idx="3"/>
          </p:cNvCxnSpPr>
          <p:nvPr/>
        </p:nvCxnSpPr>
        <p:spPr>
          <a:xfrm>
            <a:off x="6331128" y="2918658"/>
            <a:ext cx="9666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cxnSpLocks/>
          </p:cNvCxnSpPr>
          <p:nvPr/>
        </p:nvCxnSpPr>
        <p:spPr>
          <a:xfrm>
            <a:off x="6331128" y="3800372"/>
            <a:ext cx="9666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cxnSpLocks/>
            <a:stCxn id="16" idx="3"/>
          </p:cNvCxnSpPr>
          <p:nvPr/>
        </p:nvCxnSpPr>
        <p:spPr>
          <a:xfrm>
            <a:off x="6331126" y="4549782"/>
            <a:ext cx="9666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798459" y="5567326"/>
            <a:ext cx="2707344" cy="461665"/>
          </a:xfrm>
          <a:prstGeom prst="rect">
            <a:avLst/>
          </a:prstGeom>
          <a:noFill/>
        </p:spPr>
        <p:txBody>
          <a:bodyPr wrap="none" rtlCol="0">
            <a:spAutoFit/>
          </a:bodyPr>
          <a:lstStyle/>
          <a:p>
            <a:r>
              <a:rPr lang="en-US" sz="1200" b="1" dirty="0">
                <a:solidFill>
                  <a:srgbClr val="7030A0"/>
                </a:solidFill>
                <a:latin typeface="Times New Roman" panose="02020603050405020304" pitchFamily="18" charset="0"/>
              </a:rPr>
              <a:t>EPP for “Euler pole parameters”</a:t>
            </a:r>
          </a:p>
          <a:p>
            <a:r>
              <a:rPr lang="en-US" sz="1200" b="1" dirty="0">
                <a:solidFill>
                  <a:srgbClr val="7030A0"/>
                </a:solidFill>
                <a:latin typeface="Times New Roman" panose="02020603050405020304" pitchFamily="18" charset="0"/>
              </a:rPr>
              <a:t>(a way of describing a plate’s rotation)</a:t>
            </a:r>
          </a:p>
        </p:txBody>
      </p:sp>
      <p:sp>
        <p:nvSpPr>
          <p:cNvPr id="23561" name="Footer Placeholder 23560"/>
          <p:cNvSpPr>
            <a:spLocks noGrp="1"/>
          </p:cNvSpPr>
          <p:nvPr>
            <p:ph type="ftr" sz="quarter" idx="11"/>
          </p:nvPr>
        </p:nvSpPr>
        <p:spPr/>
        <p:txBody>
          <a:bodyPr/>
          <a:lstStyle/>
          <a:p>
            <a:pPr>
              <a:defRPr/>
            </a:pPr>
            <a:r>
              <a:rPr lang="en-US"/>
              <a:t>Western Regional Survey Conference</a:t>
            </a:r>
          </a:p>
        </p:txBody>
      </p:sp>
    </p:spTree>
    <p:extLst>
      <p:ext uri="{BB962C8B-B14F-4D97-AF65-F5344CB8AC3E}">
        <p14:creationId xmlns:p14="http://schemas.microsoft.com/office/powerpoint/2010/main" val="356771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7" grpId="0" animBg="1"/>
      <p:bldP spid="9"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6C00-67AE-4643-8B53-9080201873F4}"/>
              </a:ext>
            </a:extLst>
          </p:cNvPr>
          <p:cNvSpPr>
            <a:spLocks noGrp="1"/>
          </p:cNvSpPr>
          <p:nvPr>
            <p:ph type="title"/>
          </p:nvPr>
        </p:nvSpPr>
        <p:spPr/>
        <p:txBody>
          <a:bodyPr/>
          <a:lstStyle/>
          <a:p>
            <a:r>
              <a:rPr lang="en-US" dirty="0"/>
              <a:t>IFDM2022</a:t>
            </a:r>
          </a:p>
        </p:txBody>
      </p:sp>
      <p:sp>
        <p:nvSpPr>
          <p:cNvPr id="3" name="Content Placeholder 2">
            <a:extLst>
              <a:ext uri="{FF2B5EF4-FFF2-40B4-BE49-F238E27FC236}">
                <a16:creationId xmlns:a16="http://schemas.microsoft.com/office/drawing/2014/main" id="{8D897F56-D05D-4776-B062-BA649CC2CCE3}"/>
              </a:ext>
            </a:extLst>
          </p:cNvPr>
          <p:cNvSpPr>
            <a:spLocks noGrp="1"/>
          </p:cNvSpPr>
          <p:nvPr>
            <p:ph sz="half" idx="1"/>
          </p:nvPr>
        </p:nvSpPr>
        <p:spPr>
          <a:xfrm>
            <a:off x="609600" y="1600203"/>
            <a:ext cx="10972800" cy="4525963"/>
          </a:xfrm>
        </p:spPr>
        <p:txBody>
          <a:bodyPr/>
          <a:lstStyle/>
          <a:p>
            <a:r>
              <a:rPr lang="en-US" dirty="0"/>
              <a:t>Intra-frame Deformation Model of 2022</a:t>
            </a:r>
          </a:p>
          <a:p>
            <a:r>
              <a:rPr lang="en-US" dirty="0"/>
              <a:t>A model of the East, North and Up movements of </a:t>
            </a:r>
            <a:r>
              <a:rPr lang="en-US" b="1" i="1" dirty="0"/>
              <a:t>marks</a:t>
            </a:r>
            <a:r>
              <a:rPr lang="en-US" dirty="0"/>
              <a:t> in the NSRS</a:t>
            </a:r>
          </a:p>
          <a:p>
            <a:r>
              <a:rPr lang="en-US" dirty="0"/>
              <a:t>Replaces and significantly improves upon a similar deformation model found within HTDP</a:t>
            </a:r>
          </a:p>
          <a:p>
            <a:pPr lvl="1"/>
            <a:r>
              <a:rPr lang="en-US" dirty="0"/>
              <a:t>Bug fixes, vertical deformations, standard deviations on earthquake movements</a:t>
            </a:r>
          </a:p>
          <a:p>
            <a:r>
              <a:rPr lang="en-US" dirty="0"/>
              <a:t>IFDM2022 does not replace HTDP</a:t>
            </a:r>
          </a:p>
          <a:p>
            <a:pPr lvl="1"/>
            <a:r>
              <a:rPr lang="en-US" dirty="0"/>
              <a:t>This is because HTDP consists of three components:</a:t>
            </a:r>
          </a:p>
          <a:p>
            <a:pPr lvl="2"/>
            <a:r>
              <a:rPr lang="en-US" dirty="0"/>
              <a:t>A lot of file reading and bookkeeping overhead</a:t>
            </a:r>
          </a:p>
          <a:p>
            <a:pPr lvl="2"/>
            <a:r>
              <a:rPr lang="en-US" dirty="0"/>
              <a:t>Deformation model (this is what IFDM2022 replaces)</a:t>
            </a:r>
          </a:p>
          <a:p>
            <a:pPr lvl="2"/>
            <a:r>
              <a:rPr lang="en-US" dirty="0"/>
              <a:t>Application of 14 parameter Helmert transformations</a:t>
            </a:r>
          </a:p>
          <a:p>
            <a:pPr lvl="1"/>
            <a:r>
              <a:rPr lang="en-US" dirty="0"/>
              <a:t>More on this soon</a:t>
            </a:r>
          </a:p>
        </p:txBody>
      </p:sp>
      <p:sp>
        <p:nvSpPr>
          <p:cNvPr id="5" name="Date Placeholder 4">
            <a:extLst>
              <a:ext uri="{FF2B5EF4-FFF2-40B4-BE49-F238E27FC236}">
                <a16:creationId xmlns:a16="http://schemas.microsoft.com/office/drawing/2014/main" id="{5F0699EB-6084-4307-AD90-74F15A973C5F}"/>
              </a:ext>
            </a:extLst>
          </p:cNvPr>
          <p:cNvSpPr>
            <a:spLocks noGrp="1"/>
          </p:cNvSpPr>
          <p:nvPr>
            <p:ph type="dt" sz="half" idx="10"/>
          </p:nvPr>
        </p:nvSpPr>
        <p:spPr/>
        <p:txBody>
          <a:bodyPr/>
          <a:lstStyle/>
          <a:p>
            <a:pPr>
              <a:defRPr/>
            </a:pPr>
            <a:r>
              <a:rPr lang="en-US"/>
              <a:t>March 24, 2024</a:t>
            </a:r>
          </a:p>
        </p:txBody>
      </p:sp>
      <p:sp>
        <p:nvSpPr>
          <p:cNvPr id="6" name="Footer Placeholder 5">
            <a:extLst>
              <a:ext uri="{FF2B5EF4-FFF2-40B4-BE49-F238E27FC236}">
                <a16:creationId xmlns:a16="http://schemas.microsoft.com/office/drawing/2014/main" id="{699909E1-F602-4FFE-9BFA-31AC292B350A}"/>
              </a:ext>
            </a:extLst>
          </p:cNvPr>
          <p:cNvSpPr>
            <a:spLocks noGrp="1"/>
          </p:cNvSpPr>
          <p:nvPr>
            <p:ph type="ftr" sz="quarter" idx="11"/>
          </p:nvPr>
        </p:nvSpPr>
        <p:spPr/>
        <p:txBody>
          <a:bodyPr/>
          <a:lstStyle/>
          <a:p>
            <a:pPr>
              <a:defRPr/>
            </a:pPr>
            <a:r>
              <a:rPr lang="en-US"/>
              <a:t>Western Regional Survey Conference</a:t>
            </a:r>
          </a:p>
        </p:txBody>
      </p:sp>
      <p:sp>
        <p:nvSpPr>
          <p:cNvPr id="7" name="Slide Number Placeholder 6">
            <a:extLst>
              <a:ext uri="{FF2B5EF4-FFF2-40B4-BE49-F238E27FC236}">
                <a16:creationId xmlns:a16="http://schemas.microsoft.com/office/drawing/2014/main" id="{8B491DA8-E3F6-42E0-8932-3E70600FFE76}"/>
              </a:ext>
            </a:extLst>
          </p:cNvPr>
          <p:cNvSpPr>
            <a:spLocks noGrp="1"/>
          </p:cNvSpPr>
          <p:nvPr>
            <p:ph type="sldNum" sz="quarter" idx="12"/>
          </p:nvPr>
        </p:nvSpPr>
        <p:spPr/>
        <p:txBody>
          <a:bodyPr/>
          <a:lstStyle/>
          <a:p>
            <a:pPr>
              <a:defRPr/>
            </a:pPr>
            <a:fld id="{F02D534D-F749-4E34-9E16-A977421D79C9}" type="slidenum">
              <a:rPr lang="en-US" smtClean="0"/>
              <a:pPr>
                <a:defRPr/>
              </a:pPr>
              <a:t>33</a:t>
            </a:fld>
            <a:endParaRPr lang="en-US"/>
          </a:p>
        </p:txBody>
      </p:sp>
    </p:spTree>
    <p:extLst>
      <p:ext uri="{BB962C8B-B14F-4D97-AF65-F5344CB8AC3E}">
        <p14:creationId xmlns:p14="http://schemas.microsoft.com/office/powerpoint/2010/main" val="39975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79D7-6526-4E5C-99EE-E10AAB43C161}"/>
              </a:ext>
            </a:extLst>
          </p:cNvPr>
          <p:cNvSpPr>
            <a:spLocks noGrp="1"/>
          </p:cNvSpPr>
          <p:nvPr>
            <p:ph type="title"/>
          </p:nvPr>
        </p:nvSpPr>
        <p:spPr/>
        <p:txBody>
          <a:bodyPr/>
          <a:lstStyle/>
          <a:p>
            <a:r>
              <a:rPr lang="en-US" dirty="0"/>
              <a:t>IFDM2022</a:t>
            </a:r>
          </a:p>
        </p:txBody>
      </p:sp>
      <p:sp>
        <p:nvSpPr>
          <p:cNvPr id="4" name="Date Placeholder 3">
            <a:extLst>
              <a:ext uri="{FF2B5EF4-FFF2-40B4-BE49-F238E27FC236}">
                <a16:creationId xmlns:a16="http://schemas.microsoft.com/office/drawing/2014/main" id="{F34C850F-0EA4-4EA8-AFBE-FA6D4DB79FC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BA546194-59D6-4305-A545-C6FFBC0D7FC4}"/>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D60A5C-3123-4E87-B75C-A648885EA725}"/>
              </a:ext>
            </a:extLst>
          </p:cNvPr>
          <p:cNvSpPr>
            <a:spLocks noGrp="1"/>
          </p:cNvSpPr>
          <p:nvPr>
            <p:ph type="sldNum" sz="quarter" idx="12"/>
          </p:nvPr>
        </p:nvSpPr>
        <p:spPr/>
        <p:txBody>
          <a:bodyPr/>
          <a:lstStyle/>
          <a:p>
            <a:pPr>
              <a:defRPr/>
            </a:pPr>
            <a:fld id="{EB6791C4-DF4E-4C17-A41C-B2BEB15390BD}" type="slidenum">
              <a:rPr lang="en-US" smtClean="0"/>
              <a:pPr>
                <a:defRPr/>
              </a:pPr>
              <a:t>34</a:t>
            </a:fld>
            <a:endParaRPr lang="en-US"/>
          </a:p>
        </p:txBody>
      </p:sp>
      <p:pic>
        <p:nvPicPr>
          <p:cNvPr id="8" name="Google Shape;55;p13">
            <a:extLst>
              <a:ext uri="{FF2B5EF4-FFF2-40B4-BE49-F238E27FC236}">
                <a16:creationId xmlns:a16="http://schemas.microsoft.com/office/drawing/2014/main" id="{054B612E-2EA3-419D-9944-2D6E61C1AEA4}"/>
              </a:ext>
            </a:extLst>
          </p:cNvPr>
          <p:cNvPicPr preferRelativeResize="0"/>
          <p:nvPr/>
        </p:nvPicPr>
        <p:blipFill rotWithShape="1">
          <a:blip r:embed="rId2">
            <a:alphaModFix/>
          </a:blip>
          <a:srcRect b="9297"/>
          <a:stretch/>
        </p:blipFill>
        <p:spPr>
          <a:xfrm>
            <a:off x="288201" y="1818042"/>
            <a:ext cx="3633757" cy="4582489"/>
          </a:xfrm>
          <a:prstGeom prst="rect">
            <a:avLst/>
          </a:prstGeom>
          <a:noFill/>
          <a:ln>
            <a:noFill/>
          </a:ln>
        </p:spPr>
      </p:pic>
      <p:sp>
        <p:nvSpPr>
          <p:cNvPr id="9" name="Google Shape;57;p13">
            <a:extLst>
              <a:ext uri="{FF2B5EF4-FFF2-40B4-BE49-F238E27FC236}">
                <a16:creationId xmlns:a16="http://schemas.microsoft.com/office/drawing/2014/main" id="{D026182D-D90E-4D60-9871-EA7AC11D37BE}"/>
              </a:ext>
            </a:extLst>
          </p:cNvPr>
          <p:cNvSpPr txBox="1"/>
          <p:nvPr/>
        </p:nvSpPr>
        <p:spPr>
          <a:xfrm>
            <a:off x="1262742" y="1172584"/>
            <a:ext cx="1846217" cy="51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algn="ctr">
              <a:spcBef>
                <a:spcPts val="0"/>
              </a:spcBef>
              <a:spcAft>
                <a:spcPts val="0"/>
              </a:spcAft>
            </a:pPr>
            <a:r>
              <a:rPr lang="en" sz="2133" dirty="0">
                <a:solidFill>
                  <a:schemeClr val="dk1"/>
                </a:solidFill>
              </a:rPr>
              <a:t>Velocity grids</a:t>
            </a:r>
            <a:endParaRPr sz="2133" dirty="0">
              <a:solidFill>
                <a:schemeClr val="dk1"/>
              </a:solidFill>
            </a:endParaRPr>
          </a:p>
        </p:txBody>
      </p:sp>
      <p:sp>
        <p:nvSpPr>
          <p:cNvPr id="10" name="Google Shape;59;p13">
            <a:extLst>
              <a:ext uri="{FF2B5EF4-FFF2-40B4-BE49-F238E27FC236}">
                <a16:creationId xmlns:a16="http://schemas.microsoft.com/office/drawing/2014/main" id="{2F7115FF-AB14-4E4A-ADE6-A2890D007339}"/>
              </a:ext>
            </a:extLst>
          </p:cNvPr>
          <p:cNvSpPr txBox="1"/>
          <p:nvPr/>
        </p:nvSpPr>
        <p:spPr>
          <a:xfrm>
            <a:off x="2311353" y="1937300"/>
            <a:ext cx="1430400" cy="471948"/>
          </a:xfrm>
          <a:prstGeom prst="rect">
            <a:avLst/>
          </a:prstGeom>
          <a:solidFill>
            <a:schemeClr val="lt1"/>
          </a:solidFill>
          <a:ln>
            <a:noFill/>
          </a:ln>
        </p:spPr>
        <p:txBody>
          <a:bodyPr spcFirstLastPara="1" wrap="square" lIns="121900" tIns="121900" rIns="121900" bIns="121900" anchor="t" anchorCtr="0">
            <a:spAutoFit/>
          </a:bodyPr>
          <a:lstStyle/>
          <a:p>
            <a:pPr>
              <a:spcBef>
                <a:spcPts val="0"/>
              </a:spcBef>
              <a:spcAft>
                <a:spcPts val="0"/>
              </a:spcAft>
            </a:pPr>
            <a:r>
              <a:rPr lang="en" sz="1467" dirty="0">
                <a:solidFill>
                  <a:schemeClr val="dk1"/>
                </a:solidFill>
              </a:rPr>
              <a:t>Southwest US</a:t>
            </a:r>
            <a:endParaRPr sz="1467" dirty="0">
              <a:solidFill>
                <a:schemeClr val="dk1"/>
              </a:solidFill>
            </a:endParaRPr>
          </a:p>
        </p:txBody>
      </p:sp>
      <p:pic>
        <p:nvPicPr>
          <p:cNvPr id="11" name="Google Shape;56;p13">
            <a:extLst>
              <a:ext uri="{FF2B5EF4-FFF2-40B4-BE49-F238E27FC236}">
                <a16:creationId xmlns:a16="http://schemas.microsoft.com/office/drawing/2014/main" id="{7F236AEB-0401-4DE4-9871-7DCEEEBFBFB5}"/>
              </a:ext>
            </a:extLst>
          </p:cNvPr>
          <p:cNvPicPr preferRelativeResize="0"/>
          <p:nvPr/>
        </p:nvPicPr>
        <p:blipFill>
          <a:blip r:embed="rId3">
            <a:alphaModFix/>
          </a:blip>
          <a:stretch>
            <a:fillRect/>
          </a:stretch>
        </p:blipFill>
        <p:spPr>
          <a:xfrm>
            <a:off x="6720003" y="1761058"/>
            <a:ext cx="4862397" cy="4696456"/>
          </a:xfrm>
          <a:prstGeom prst="rect">
            <a:avLst/>
          </a:prstGeom>
          <a:noFill/>
          <a:ln>
            <a:noFill/>
          </a:ln>
        </p:spPr>
      </p:pic>
      <p:sp>
        <p:nvSpPr>
          <p:cNvPr id="12" name="Google Shape;58;p13">
            <a:extLst>
              <a:ext uri="{FF2B5EF4-FFF2-40B4-BE49-F238E27FC236}">
                <a16:creationId xmlns:a16="http://schemas.microsoft.com/office/drawing/2014/main" id="{2622D035-2884-4CA6-BA4A-B1B1FFFB16A7}"/>
              </a:ext>
            </a:extLst>
          </p:cNvPr>
          <p:cNvSpPr txBox="1"/>
          <p:nvPr/>
        </p:nvSpPr>
        <p:spPr>
          <a:xfrm>
            <a:off x="7040884" y="1172584"/>
            <a:ext cx="4335440" cy="511600"/>
          </a:xfrm>
          <a:prstGeom prst="rect">
            <a:avLst/>
          </a:prstGeom>
          <a:solidFill>
            <a:schemeClr val="bg1"/>
          </a:solidFill>
          <a:ln>
            <a:noFill/>
          </a:ln>
        </p:spPr>
        <p:txBody>
          <a:bodyPr spcFirstLastPara="1" wrap="square" lIns="121900" tIns="121900" rIns="121900" bIns="121900" anchor="t" anchorCtr="0">
            <a:noAutofit/>
          </a:bodyPr>
          <a:lstStyle/>
          <a:p>
            <a:pPr algn="ctr">
              <a:spcBef>
                <a:spcPts val="0"/>
              </a:spcBef>
              <a:spcAft>
                <a:spcPts val="0"/>
              </a:spcAft>
            </a:pPr>
            <a:r>
              <a:rPr lang="en" sz="2133" dirty="0">
                <a:solidFill>
                  <a:schemeClr val="dk1"/>
                </a:solidFill>
              </a:rPr>
              <a:t>Earthquake displacement grids</a:t>
            </a:r>
            <a:endParaRPr sz="2133" dirty="0">
              <a:solidFill>
                <a:schemeClr val="dk1"/>
              </a:solidFill>
            </a:endParaRPr>
          </a:p>
        </p:txBody>
      </p:sp>
      <p:sp>
        <p:nvSpPr>
          <p:cNvPr id="13" name="Google Shape;60;p13">
            <a:extLst>
              <a:ext uri="{FF2B5EF4-FFF2-40B4-BE49-F238E27FC236}">
                <a16:creationId xmlns:a16="http://schemas.microsoft.com/office/drawing/2014/main" id="{87C61A9D-360D-4CC1-9850-FF8D85B4051A}"/>
              </a:ext>
            </a:extLst>
          </p:cNvPr>
          <p:cNvSpPr txBox="1"/>
          <p:nvPr/>
        </p:nvSpPr>
        <p:spPr>
          <a:xfrm>
            <a:off x="9393524" y="1926414"/>
            <a:ext cx="1982800" cy="738623"/>
          </a:xfrm>
          <a:prstGeom prst="rect">
            <a:avLst/>
          </a:prstGeom>
          <a:solidFill>
            <a:schemeClr val="lt1"/>
          </a:solidFill>
          <a:ln>
            <a:noFill/>
          </a:ln>
        </p:spPr>
        <p:txBody>
          <a:bodyPr spcFirstLastPara="1" wrap="square" lIns="121900" tIns="121900" rIns="121900" bIns="121900" anchor="t" anchorCtr="0">
            <a:spAutoFit/>
          </a:bodyPr>
          <a:lstStyle/>
          <a:p>
            <a:pPr algn="ctr">
              <a:spcBef>
                <a:spcPts val="0"/>
              </a:spcBef>
              <a:spcAft>
                <a:spcPts val="0"/>
              </a:spcAft>
            </a:pPr>
            <a:r>
              <a:rPr lang="en" sz="1600" dirty="0">
                <a:solidFill>
                  <a:schemeClr val="dk1"/>
                </a:solidFill>
              </a:rPr>
              <a:t>2010 M7.2 </a:t>
            </a:r>
            <a:endParaRPr sz="1600" dirty="0">
              <a:solidFill>
                <a:schemeClr val="dk1"/>
              </a:solidFill>
            </a:endParaRPr>
          </a:p>
          <a:p>
            <a:pPr algn="ctr">
              <a:spcBef>
                <a:spcPts val="0"/>
              </a:spcBef>
              <a:spcAft>
                <a:spcPts val="0"/>
              </a:spcAft>
            </a:pPr>
            <a:r>
              <a:rPr lang="en" sz="1600" dirty="0">
                <a:solidFill>
                  <a:schemeClr val="dk1"/>
                </a:solidFill>
              </a:rPr>
              <a:t>El Mayor-Cucapah</a:t>
            </a:r>
            <a:endParaRPr sz="1600" dirty="0">
              <a:solidFill>
                <a:schemeClr val="dk1"/>
              </a:solidFill>
            </a:endParaRPr>
          </a:p>
        </p:txBody>
      </p:sp>
    </p:spTree>
    <p:extLst>
      <p:ext uri="{BB962C8B-B14F-4D97-AF65-F5344CB8AC3E}">
        <p14:creationId xmlns:p14="http://schemas.microsoft.com/office/powerpoint/2010/main" val="30039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15600" y="593367"/>
            <a:ext cx="4931391" cy="7636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dk1"/>
              </a:buClr>
              <a:buSzPts val="2800"/>
              <a:buFont typeface="Calibri"/>
              <a:buNone/>
            </a:pPr>
            <a:r>
              <a:rPr lang="en-US" sz="3200" b="1" dirty="0"/>
              <a:t>GRAV-D is 100% complete!</a:t>
            </a:r>
            <a:endParaRPr b="1" dirty="0"/>
          </a:p>
        </p:txBody>
      </p:sp>
      <p:sp>
        <p:nvSpPr>
          <p:cNvPr id="115" name="Google Shape;115;p3"/>
          <p:cNvSpPr txBox="1">
            <a:spLocks noGrp="1"/>
          </p:cNvSpPr>
          <p:nvPr>
            <p:ph type="body" idx="1"/>
          </p:nvPr>
        </p:nvSpPr>
        <p:spPr>
          <a:xfrm>
            <a:off x="278860" y="1188354"/>
            <a:ext cx="4931391" cy="5501033"/>
          </a:xfrm>
          <a:prstGeom prst="rect">
            <a:avLst/>
          </a:prstGeom>
          <a:noFill/>
          <a:ln>
            <a:noFill/>
          </a:ln>
        </p:spPr>
        <p:txBody>
          <a:bodyPr spcFirstLastPara="1" wrap="square" lIns="91425" tIns="91425" rIns="91425" bIns="91425" anchor="t" anchorCtr="0">
            <a:normAutofit/>
          </a:bodyPr>
          <a:lstStyle/>
          <a:p>
            <a:pPr marL="609585" lvl="0" indent="-457188" algn="l" rtl="0">
              <a:lnSpc>
                <a:spcPct val="90000"/>
              </a:lnSpc>
              <a:spcBef>
                <a:spcPts val="0"/>
              </a:spcBef>
              <a:spcAft>
                <a:spcPts val="0"/>
              </a:spcAft>
              <a:buClr>
                <a:schemeClr val="dk1"/>
              </a:buClr>
              <a:buSzPct val="69498"/>
              <a:buChar char="●"/>
            </a:pPr>
            <a:r>
              <a:rPr lang="en-US" b="1" dirty="0"/>
              <a:t>Our longest project – started in </a:t>
            </a:r>
            <a:r>
              <a:rPr lang="en-US" b="1" dirty="0">
                <a:solidFill>
                  <a:srgbClr val="FF0000"/>
                </a:solidFill>
              </a:rPr>
              <a:t>2007</a:t>
            </a:r>
            <a:r>
              <a:rPr lang="en-US" b="1" dirty="0"/>
              <a:t>!</a:t>
            </a:r>
          </a:p>
          <a:p>
            <a:pPr marL="609585" lvl="0" indent="-457188" algn="l" rtl="0">
              <a:lnSpc>
                <a:spcPct val="90000"/>
              </a:lnSpc>
              <a:spcBef>
                <a:spcPts val="0"/>
              </a:spcBef>
              <a:spcAft>
                <a:spcPts val="0"/>
              </a:spcAft>
              <a:buClr>
                <a:schemeClr val="dk1"/>
              </a:buClr>
              <a:buSzPct val="69498"/>
              <a:buChar char="●"/>
            </a:pPr>
            <a:r>
              <a:rPr lang="en-US" dirty="0"/>
              <a:t>15.7 million sq km</a:t>
            </a:r>
          </a:p>
          <a:p>
            <a:pPr marL="609585" lvl="0" indent="-457188" algn="l" rtl="0">
              <a:lnSpc>
                <a:spcPct val="90000"/>
              </a:lnSpc>
              <a:spcBef>
                <a:spcPts val="0"/>
              </a:spcBef>
              <a:spcAft>
                <a:spcPts val="0"/>
              </a:spcAft>
              <a:buClr>
                <a:schemeClr val="dk1"/>
              </a:buClr>
              <a:buSzPct val="69498"/>
              <a:buChar char="●"/>
            </a:pPr>
            <a:r>
              <a:rPr lang="en-US" dirty="0"/>
              <a:t>4,759 flight lines</a:t>
            </a:r>
            <a:endParaRPr dirty="0"/>
          </a:p>
          <a:p>
            <a:pPr marL="609585" lvl="0" indent="-457188" algn="l" rtl="0">
              <a:lnSpc>
                <a:spcPct val="90000"/>
              </a:lnSpc>
              <a:spcBef>
                <a:spcPts val="0"/>
              </a:spcBef>
              <a:spcAft>
                <a:spcPts val="0"/>
              </a:spcAft>
              <a:buClr>
                <a:schemeClr val="dk1"/>
              </a:buClr>
              <a:buSzPct val="69498"/>
              <a:buChar char="●"/>
            </a:pPr>
            <a:r>
              <a:rPr lang="en-US" dirty="0"/>
              <a:t>2.3 million linear km flown</a:t>
            </a:r>
          </a:p>
          <a:p>
            <a:pPr marL="1066785" lvl="1" indent="-457188">
              <a:buSzPct val="69498"/>
              <a:buChar char="●"/>
            </a:pPr>
            <a:r>
              <a:rPr lang="en-US" dirty="0"/>
              <a:t>Nearly 3 times to the moon and back!!</a:t>
            </a:r>
          </a:p>
          <a:p>
            <a:pPr marL="457200" indent="-457188">
              <a:buSzPct val="69498"/>
            </a:pPr>
            <a:r>
              <a:rPr lang="en-US" dirty="0"/>
              <a:t>Final data set was sent to the geoid team in February</a:t>
            </a:r>
            <a:endParaRPr dirty="0"/>
          </a:p>
        </p:txBody>
      </p:sp>
      <p:pic>
        <p:nvPicPr>
          <p:cNvPr id="116" name="Google Shape;116;p3"/>
          <p:cNvPicPr preferRelativeResize="0"/>
          <p:nvPr/>
        </p:nvPicPr>
        <p:blipFill rotWithShape="1">
          <a:blip r:embed="rId3">
            <a:alphaModFix/>
          </a:blip>
          <a:srcRect/>
          <a:stretch/>
        </p:blipFill>
        <p:spPr>
          <a:xfrm>
            <a:off x="5346991" y="1067499"/>
            <a:ext cx="6747146" cy="4723002"/>
          </a:xfrm>
          <a:prstGeom prst="rect">
            <a:avLst/>
          </a:prstGeom>
          <a:noFill/>
          <a:ln>
            <a:noFill/>
          </a:ln>
        </p:spPr>
      </p:pic>
      <p:sp>
        <p:nvSpPr>
          <p:cNvPr id="2" name="Slide Number Placeholder 1">
            <a:extLst>
              <a:ext uri="{FF2B5EF4-FFF2-40B4-BE49-F238E27FC236}">
                <a16:creationId xmlns:a16="http://schemas.microsoft.com/office/drawing/2014/main" id="{7305E35B-9FF0-40C0-9ED6-86059862FA50}"/>
              </a:ext>
            </a:extLst>
          </p:cNvPr>
          <p:cNvSpPr>
            <a:spLocks noGrp="1"/>
          </p:cNvSpPr>
          <p:nvPr>
            <p:ph type="sldNum" idx="12"/>
          </p:nvPr>
        </p:nvSpPr>
        <p:spPr/>
        <p:txBody>
          <a:bodyPr/>
          <a:lstStyle/>
          <a:p>
            <a:fld id="{00000000-1234-1234-1234-123412341234}" type="slidenum">
              <a:rPr lang="en" smtClean="0"/>
              <a:pPr/>
              <a:t>35</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79D7-6526-4E5C-99EE-E10AAB43C161}"/>
              </a:ext>
            </a:extLst>
          </p:cNvPr>
          <p:cNvSpPr>
            <a:spLocks noGrp="1"/>
          </p:cNvSpPr>
          <p:nvPr>
            <p:ph type="title"/>
          </p:nvPr>
        </p:nvSpPr>
        <p:spPr/>
        <p:txBody>
          <a:bodyPr/>
          <a:lstStyle/>
          <a:p>
            <a:r>
              <a:rPr lang="en-US" dirty="0"/>
              <a:t>GEOID2022</a:t>
            </a:r>
          </a:p>
        </p:txBody>
      </p:sp>
      <p:sp>
        <p:nvSpPr>
          <p:cNvPr id="3" name="Content Placeholder 2">
            <a:extLst>
              <a:ext uri="{FF2B5EF4-FFF2-40B4-BE49-F238E27FC236}">
                <a16:creationId xmlns:a16="http://schemas.microsoft.com/office/drawing/2014/main" id="{F8EFEBBE-21E5-495F-9C05-40D0B515A788}"/>
              </a:ext>
            </a:extLst>
          </p:cNvPr>
          <p:cNvSpPr>
            <a:spLocks noGrp="1"/>
          </p:cNvSpPr>
          <p:nvPr>
            <p:ph idx="1"/>
          </p:nvPr>
        </p:nvSpPr>
        <p:spPr>
          <a:xfrm>
            <a:off x="609600" y="1417638"/>
            <a:ext cx="10972800" cy="4596874"/>
          </a:xfrm>
        </p:spPr>
        <p:txBody>
          <a:bodyPr/>
          <a:lstStyle/>
          <a:p>
            <a:pPr algn="l">
              <a:spcAft>
                <a:spcPts val="600"/>
              </a:spcAft>
              <a:defRPr/>
            </a:pPr>
            <a:r>
              <a:rPr lang="en-CA" sz="2800" dirty="0">
                <a:cs typeface="Arial" panose="020B0604020202020204" pitchFamily="34" charset="0"/>
              </a:rPr>
              <a:t>A joint project between USA, Mexico and Canada since 2014</a:t>
            </a:r>
          </a:p>
          <a:p>
            <a:pPr lvl="1">
              <a:spcAft>
                <a:spcPts val="600"/>
              </a:spcAft>
              <a:defRPr/>
            </a:pPr>
            <a:r>
              <a:rPr lang="en-CA" sz="2400" dirty="0">
                <a:cs typeface="Arial" panose="020B0604020202020204" pitchFamily="34" charset="0"/>
              </a:rPr>
              <a:t>Experimental geoid (</a:t>
            </a:r>
            <a:r>
              <a:rPr lang="en-CA" sz="2400" dirty="0" err="1">
                <a:cs typeface="Arial" panose="020B0604020202020204" pitchFamily="34" charset="0"/>
              </a:rPr>
              <a:t>xGEOID</a:t>
            </a:r>
            <a:r>
              <a:rPr lang="en-CA" sz="2400" dirty="0">
                <a:cs typeface="Arial" panose="020B0604020202020204" pitchFamily="34" charset="0"/>
              </a:rPr>
              <a:t>) models released 2014-2020</a:t>
            </a:r>
          </a:p>
          <a:p>
            <a:pPr>
              <a:spcAft>
                <a:spcPts val="600"/>
              </a:spcAft>
              <a:defRPr/>
            </a:pPr>
            <a:r>
              <a:rPr lang="en-CA" sz="2800" dirty="0">
                <a:cs typeface="Arial" panose="020B0604020202020204" pitchFamily="34" charset="0"/>
              </a:rPr>
              <a:t>GEOID2022(alpha) was computed in 2023 and is available on the alpha site. (alpha.ngs.noaa.gov)</a:t>
            </a:r>
          </a:p>
          <a:p>
            <a:pPr algn="l">
              <a:spcAft>
                <a:spcPts val="600"/>
              </a:spcAft>
              <a:defRPr/>
            </a:pPr>
            <a:r>
              <a:rPr lang="en-CA" sz="2800" dirty="0">
                <a:cs typeface="Arial" panose="020B0604020202020204" pitchFamily="34" charset="0"/>
              </a:rPr>
              <a:t>GRAV-D completion and GEOID2022 computation</a:t>
            </a:r>
          </a:p>
          <a:p>
            <a:pPr marL="0" indent="0" algn="l">
              <a:spcAft>
                <a:spcPts val="600"/>
              </a:spcAft>
              <a:buNone/>
              <a:defRPr/>
            </a:pPr>
            <a:r>
              <a:rPr lang="en-CA" sz="2400" dirty="0">
                <a:cs typeface="Arial" panose="020B0604020202020204" pitchFamily="34" charset="0"/>
              </a:rPr>
              <a:t>	- GEOID2022 model completion:  July, 2024</a:t>
            </a:r>
          </a:p>
        </p:txBody>
      </p:sp>
      <p:sp>
        <p:nvSpPr>
          <p:cNvPr id="4" name="Date Placeholder 3">
            <a:extLst>
              <a:ext uri="{FF2B5EF4-FFF2-40B4-BE49-F238E27FC236}">
                <a16:creationId xmlns:a16="http://schemas.microsoft.com/office/drawing/2014/main" id="{F34C850F-0EA4-4EA8-AFBE-FA6D4DB79FC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BA546194-59D6-4305-A545-C6FFBC0D7FC4}"/>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D60A5C-3123-4E87-B75C-A648885EA725}"/>
              </a:ext>
            </a:extLst>
          </p:cNvPr>
          <p:cNvSpPr>
            <a:spLocks noGrp="1"/>
          </p:cNvSpPr>
          <p:nvPr>
            <p:ph type="sldNum" sz="quarter" idx="12"/>
          </p:nvPr>
        </p:nvSpPr>
        <p:spPr/>
        <p:txBody>
          <a:bodyPr/>
          <a:lstStyle/>
          <a:p>
            <a:pPr>
              <a:defRPr/>
            </a:pPr>
            <a:fld id="{EB6791C4-DF4E-4C17-A41C-B2BEB15390BD}" type="slidenum">
              <a:rPr lang="en-US" smtClean="0"/>
              <a:pPr>
                <a:defRPr/>
              </a:pPr>
              <a:t>36</a:t>
            </a:fld>
            <a:endParaRPr lang="en-US"/>
          </a:p>
        </p:txBody>
      </p:sp>
    </p:spTree>
    <p:extLst>
      <p:ext uri="{BB962C8B-B14F-4D97-AF65-F5344CB8AC3E}">
        <p14:creationId xmlns:p14="http://schemas.microsoft.com/office/powerpoint/2010/main" val="3034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79D7-6526-4E5C-99EE-E10AAB43C161}"/>
              </a:ext>
            </a:extLst>
          </p:cNvPr>
          <p:cNvSpPr>
            <a:spLocks noGrp="1"/>
          </p:cNvSpPr>
          <p:nvPr>
            <p:ph type="title"/>
          </p:nvPr>
        </p:nvSpPr>
        <p:spPr/>
        <p:txBody>
          <a:bodyPr/>
          <a:lstStyle/>
          <a:p>
            <a:r>
              <a:rPr lang="en-US" altLang="en-US" sz="4400" dirty="0">
                <a:latin typeface="+mn-lt"/>
                <a:cs typeface="Arial" panose="020B0604020202020204" pitchFamily="34" charset="0"/>
              </a:rPr>
              <a:t>Components of NAPGD2022 </a:t>
            </a:r>
            <a:endParaRPr lang="en-US" dirty="0">
              <a:latin typeface="+mn-lt"/>
            </a:endParaRPr>
          </a:p>
        </p:txBody>
      </p:sp>
      <p:sp>
        <p:nvSpPr>
          <p:cNvPr id="3" name="Content Placeholder 2">
            <a:extLst>
              <a:ext uri="{FF2B5EF4-FFF2-40B4-BE49-F238E27FC236}">
                <a16:creationId xmlns:a16="http://schemas.microsoft.com/office/drawing/2014/main" id="{F8EFEBBE-21E5-495F-9C05-40D0B515A788}"/>
              </a:ext>
            </a:extLst>
          </p:cNvPr>
          <p:cNvSpPr>
            <a:spLocks noGrp="1"/>
          </p:cNvSpPr>
          <p:nvPr>
            <p:ph idx="1"/>
          </p:nvPr>
        </p:nvSpPr>
        <p:spPr>
          <a:xfrm>
            <a:off x="609600" y="1417638"/>
            <a:ext cx="10972800" cy="4708528"/>
          </a:xfrm>
        </p:spPr>
        <p:txBody>
          <a:bodyPr/>
          <a:lstStyle/>
          <a:p>
            <a:pPr>
              <a:spcBef>
                <a:spcPts val="600"/>
              </a:spcBef>
              <a:spcAft>
                <a:spcPts val="600"/>
              </a:spcAft>
            </a:pPr>
            <a:r>
              <a:rPr lang="en-CA" altLang="en-US" sz="2000" dirty="0">
                <a:cs typeface="Arial" panose="020B0604020202020204" pitchFamily="34" charset="0"/>
              </a:rPr>
              <a:t>GM2022 (d/o 2160)</a:t>
            </a:r>
          </a:p>
          <a:p>
            <a:pPr>
              <a:spcBef>
                <a:spcPts val="600"/>
              </a:spcBef>
              <a:spcAft>
                <a:spcPts val="600"/>
              </a:spcAft>
            </a:pPr>
            <a:r>
              <a:rPr lang="en-CA" altLang="en-US" sz="2000" dirty="0">
                <a:cs typeface="Arial" panose="020B0604020202020204" pitchFamily="34" charset="0"/>
              </a:rPr>
              <a:t>DEM2022 (</a:t>
            </a:r>
            <a:r>
              <a:rPr lang="en-US" altLang="en-US" sz="2000" dirty="0">
                <a:cs typeface="Arial" panose="020B0604020202020204" pitchFamily="34" charset="0"/>
              </a:rPr>
              <a:t>3”x3”)</a:t>
            </a:r>
            <a:endParaRPr lang="en-CA" altLang="en-US" sz="2000" dirty="0">
              <a:cs typeface="Arial" panose="020B0604020202020204" pitchFamily="34" charset="0"/>
            </a:endParaRPr>
          </a:p>
          <a:p>
            <a:pPr>
              <a:spcBef>
                <a:spcPts val="600"/>
              </a:spcBef>
              <a:spcAft>
                <a:spcPts val="600"/>
              </a:spcAft>
            </a:pPr>
            <a:r>
              <a:rPr lang="en-CA" altLang="en-US" sz="2000" dirty="0">
                <a:cs typeface="Arial" panose="020B0604020202020204" pitchFamily="34" charset="0"/>
              </a:rPr>
              <a:t>SGRAV2022 (1’x1’)</a:t>
            </a:r>
          </a:p>
          <a:p>
            <a:pPr>
              <a:spcBef>
                <a:spcPts val="600"/>
              </a:spcBef>
              <a:spcAft>
                <a:spcPts val="600"/>
              </a:spcAft>
            </a:pPr>
            <a:r>
              <a:rPr lang="en-CA" altLang="en-US" sz="2000" dirty="0">
                <a:cs typeface="Arial" panose="020B0604020202020204" pitchFamily="34" charset="0"/>
              </a:rPr>
              <a:t>SGEOID2022 (1’x1’)										</a:t>
            </a:r>
            <a:r>
              <a:rPr lang="en-CA" altLang="en-US" sz="1800" b="1" dirty="0">
                <a:cs typeface="Arial" panose="020B0604020202020204" pitchFamily="34" charset="0"/>
              </a:rPr>
              <a:t>SGEOID2022</a:t>
            </a:r>
            <a:endParaRPr lang="en-CA" altLang="en-US" sz="2000" b="1" dirty="0">
              <a:cs typeface="Arial" panose="020B0604020202020204" pitchFamily="34" charset="0"/>
            </a:endParaRPr>
          </a:p>
          <a:p>
            <a:pPr>
              <a:spcBef>
                <a:spcPts val="600"/>
              </a:spcBef>
              <a:spcAft>
                <a:spcPts val="600"/>
              </a:spcAft>
            </a:pPr>
            <a:r>
              <a:rPr lang="en-CA" altLang="en-US" sz="2000" dirty="0">
                <a:cs typeface="Arial" panose="020B0604020202020204" pitchFamily="34" charset="0"/>
              </a:rPr>
              <a:t>DGEOID2022 (1’x1’)</a:t>
            </a:r>
          </a:p>
          <a:p>
            <a:pPr>
              <a:spcBef>
                <a:spcPts val="600"/>
              </a:spcBef>
              <a:spcAft>
                <a:spcPts val="600"/>
              </a:spcAft>
            </a:pPr>
            <a:r>
              <a:rPr lang="en-CA" altLang="en-US" sz="2000" dirty="0">
                <a:cs typeface="Arial" panose="020B0604020202020204" pitchFamily="34" charset="0"/>
              </a:rPr>
              <a:t>SDEFLEC2022 (1’x1’)</a:t>
            </a:r>
          </a:p>
          <a:p>
            <a:pPr>
              <a:spcBef>
                <a:spcPts val="600"/>
              </a:spcBef>
              <a:spcAft>
                <a:spcPts val="600"/>
              </a:spcAft>
            </a:pPr>
            <a:r>
              <a:rPr lang="en-CA" altLang="en-US" sz="2000" dirty="0">
                <a:cs typeface="Arial" panose="020B0604020202020204" pitchFamily="34" charset="0"/>
              </a:rPr>
              <a:t>DDEFLEC2022 (1’x1’)</a:t>
            </a:r>
          </a:p>
          <a:p>
            <a:pPr>
              <a:spcBef>
                <a:spcPts val="600"/>
              </a:spcBef>
              <a:spcAft>
                <a:spcPts val="600"/>
              </a:spcAft>
            </a:pPr>
            <a:r>
              <a:rPr lang="en-CA" altLang="en-US" sz="2000" dirty="0">
                <a:cs typeface="Arial" panose="020B0604020202020204" pitchFamily="34" charset="0"/>
              </a:rPr>
              <a:t>Uncertainty (1s) of SGEOID2022 (1’x1’)</a:t>
            </a:r>
          </a:p>
          <a:p>
            <a:pPr>
              <a:spcBef>
                <a:spcPts val="600"/>
              </a:spcBef>
              <a:spcAft>
                <a:spcPts val="600"/>
              </a:spcAft>
            </a:pPr>
            <a:r>
              <a:rPr lang="en-CA" altLang="en-US" sz="2000" dirty="0">
                <a:cs typeface="Arial" panose="020B0604020202020204" pitchFamily="34" charset="0"/>
              </a:rPr>
              <a:t>Uncertainty (1s) of DGEOID2022 (1’x1’)</a:t>
            </a:r>
          </a:p>
          <a:p>
            <a:pPr>
              <a:spcBef>
                <a:spcPts val="600"/>
              </a:spcBef>
              <a:spcAft>
                <a:spcPts val="600"/>
              </a:spcAft>
            </a:pPr>
            <a:r>
              <a:rPr lang="en-CA" altLang="en-US" sz="2000" dirty="0">
                <a:cs typeface="Arial" panose="020B0604020202020204" pitchFamily="34" charset="0"/>
              </a:rPr>
              <a:t>Uncertainty (1s) of SDEFLEC2022 (1’x1’)</a:t>
            </a:r>
          </a:p>
          <a:p>
            <a:pPr>
              <a:spcBef>
                <a:spcPts val="600"/>
              </a:spcBef>
              <a:spcAft>
                <a:spcPts val="600"/>
              </a:spcAft>
            </a:pPr>
            <a:r>
              <a:rPr lang="en-CA" altLang="en-US" sz="2000" dirty="0">
                <a:cs typeface="Arial" panose="020B0604020202020204" pitchFamily="34" charset="0"/>
              </a:rPr>
              <a:t>Uncertainty (1s) of DDEFLEC2022 (1’x1’)</a:t>
            </a:r>
          </a:p>
          <a:p>
            <a:pPr>
              <a:spcBef>
                <a:spcPts val="600"/>
              </a:spcBef>
              <a:spcAft>
                <a:spcPts val="600"/>
              </a:spcAft>
            </a:pPr>
            <a:endParaRPr lang="en-US" alt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F34C850F-0EA4-4EA8-AFBE-FA6D4DB79FC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BA546194-59D6-4305-A545-C6FFBC0D7FC4}"/>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D60A5C-3123-4E87-B75C-A648885EA725}"/>
              </a:ext>
            </a:extLst>
          </p:cNvPr>
          <p:cNvSpPr>
            <a:spLocks noGrp="1"/>
          </p:cNvSpPr>
          <p:nvPr>
            <p:ph type="sldNum" sz="quarter" idx="12"/>
          </p:nvPr>
        </p:nvSpPr>
        <p:spPr/>
        <p:txBody>
          <a:bodyPr/>
          <a:lstStyle/>
          <a:p>
            <a:pPr>
              <a:defRPr/>
            </a:pPr>
            <a:fld id="{EB6791C4-DF4E-4C17-A41C-B2BEB15390BD}" type="slidenum">
              <a:rPr lang="en-US" smtClean="0"/>
              <a:pPr>
                <a:defRPr/>
              </a:pPr>
              <a:t>37</a:t>
            </a:fld>
            <a:endParaRPr lang="en-US"/>
          </a:p>
        </p:txBody>
      </p:sp>
      <p:pic>
        <p:nvPicPr>
          <p:cNvPr id="2050" name="Picture 2">
            <a:extLst>
              <a:ext uri="{FF2B5EF4-FFF2-40B4-BE49-F238E27FC236}">
                <a16:creationId xmlns:a16="http://schemas.microsoft.com/office/drawing/2014/main" id="{A2FC0DA4-36A4-45F3-A8D4-76F2D4CC4E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706" y="1943100"/>
            <a:ext cx="5943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B6E15B-27B6-4C34-B68D-7485E219EB1C}"/>
              </a:ext>
            </a:extLst>
          </p:cNvPr>
          <p:cNvSpPr txBox="1"/>
          <p:nvPr/>
        </p:nvSpPr>
        <p:spPr>
          <a:xfrm>
            <a:off x="7477601" y="5156024"/>
            <a:ext cx="3948004" cy="1200329"/>
          </a:xfrm>
          <a:prstGeom prst="rect">
            <a:avLst/>
          </a:prstGeom>
          <a:noFill/>
        </p:spPr>
        <p:txBody>
          <a:bodyPr wrap="none" rtlCol="0">
            <a:spAutoFit/>
          </a:bodyPr>
          <a:lstStyle/>
          <a:p>
            <a:r>
              <a:rPr lang="en-US" dirty="0">
                <a:latin typeface="+mn-lt"/>
              </a:rPr>
              <a:t>Gridded products will cover three areas:</a:t>
            </a:r>
          </a:p>
          <a:p>
            <a:pPr marL="285750" indent="-285750">
              <a:buFontTx/>
              <a:buChar char="-"/>
            </a:pPr>
            <a:r>
              <a:rPr lang="en-US" dirty="0">
                <a:latin typeface="+mn-lt"/>
              </a:rPr>
              <a:t>North America (1/4 globe)</a:t>
            </a:r>
          </a:p>
          <a:p>
            <a:pPr marL="285750" indent="-285750">
              <a:buFontTx/>
              <a:buChar char="-"/>
            </a:pPr>
            <a:r>
              <a:rPr lang="en-US" dirty="0">
                <a:latin typeface="+mn-lt"/>
              </a:rPr>
              <a:t>Guam/CNMI</a:t>
            </a:r>
          </a:p>
          <a:p>
            <a:pPr marL="285750" indent="-285750">
              <a:buFontTx/>
              <a:buChar char="-"/>
            </a:pPr>
            <a:r>
              <a:rPr lang="en-US" dirty="0">
                <a:latin typeface="+mn-lt"/>
              </a:rPr>
              <a:t>American Samoa</a:t>
            </a:r>
          </a:p>
        </p:txBody>
      </p:sp>
    </p:spTree>
    <p:extLst>
      <p:ext uri="{BB962C8B-B14F-4D97-AF65-F5344CB8AC3E}">
        <p14:creationId xmlns:p14="http://schemas.microsoft.com/office/powerpoint/2010/main" val="1433565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DE74-69DF-41B6-8848-81CB1237A3BD}"/>
              </a:ext>
            </a:extLst>
          </p:cNvPr>
          <p:cNvSpPr>
            <a:spLocks noGrp="1"/>
          </p:cNvSpPr>
          <p:nvPr>
            <p:ph type="title"/>
          </p:nvPr>
        </p:nvSpPr>
        <p:spPr/>
        <p:txBody>
          <a:bodyPr/>
          <a:lstStyle/>
          <a:p>
            <a:r>
              <a:rPr lang="en-US" dirty="0" err="1"/>
              <a:t>DGEOID2022</a:t>
            </a:r>
            <a:r>
              <a:rPr lang="en-US" dirty="0"/>
              <a:t> overview</a:t>
            </a:r>
          </a:p>
        </p:txBody>
      </p:sp>
      <p:sp>
        <p:nvSpPr>
          <p:cNvPr id="4" name="Date Placeholder 3">
            <a:extLst>
              <a:ext uri="{FF2B5EF4-FFF2-40B4-BE49-F238E27FC236}">
                <a16:creationId xmlns:a16="http://schemas.microsoft.com/office/drawing/2014/main" id="{A981FEE9-DC59-40FC-A930-20383FA8E313}"/>
              </a:ext>
            </a:extLst>
          </p:cNvPr>
          <p:cNvSpPr>
            <a:spLocks noGrp="1"/>
          </p:cNvSpPr>
          <p:nvPr>
            <p:ph type="dt" sz="half" idx="10"/>
          </p:nvPr>
        </p:nvSpPr>
        <p:spPr/>
        <p:txBody>
          <a:bodyPr/>
          <a:lstStyle/>
          <a:p>
            <a:pPr>
              <a:defRPr/>
            </a:pPr>
            <a:r>
              <a:rPr lang="en-US"/>
              <a:t>March 24, 2024</a:t>
            </a:r>
            <a:endParaRPr lang="en-US" dirty="0"/>
          </a:p>
        </p:txBody>
      </p:sp>
      <p:sp>
        <p:nvSpPr>
          <p:cNvPr id="5" name="Footer Placeholder 4">
            <a:extLst>
              <a:ext uri="{FF2B5EF4-FFF2-40B4-BE49-F238E27FC236}">
                <a16:creationId xmlns:a16="http://schemas.microsoft.com/office/drawing/2014/main" id="{409832F6-CB2A-42BB-98E1-2899ECE821BC}"/>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9C62E8BB-39DC-441C-B698-2F2A47AF25C0}"/>
              </a:ext>
            </a:extLst>
          </p:cNvPr>
          <p:cNvSpPr>
            <a:spLocks noGrp="1"/>
          </p:cNvSpPr>
          <p:nvPr>
            <p:ph type="sldNum" sz="quarter" idx="12"/>
          </p:nvPr>
        </p:nvSpPr>
        <p:spPr/>
        <p:txBody>
          <a:bodyPr/>
          <a:lstStyle/>
          <a:p>
            <a:pPr>
              <a:defRPr/>
            </a:pPr>
            <a:fld id="{EB6791C4-DF4E-4C17-A41C-B2BEB15390BD}" type="slidenum">
              <a:rPr lang="en-US" smtClean="0"/>
              <a:pPr>
                <a:defRPr/>
              </a:pPr>
              <a:t>38</a:t>
            </a:fld>
            <a:endParaRPr lang="en-US"/>
          </a:p>
        </p:txBody>
      </p:sp>
      <p:sp>
        <p:nvSpPr>
          <p:cNvPr id="7" name="TextBox 6">
            <a:extLst>
              <a:ext uri="{FF2B5EF4-FFF2-40B4-BE49-F238E27FC236}">
                <a16:creationId xmlns:a16="http://schemas.microsoft.com/office/drawing/2014/main" id="{82743794-6A8B-4892-AA55-EE84C0EA12E5}"/>
              </a:ext>
            </a:extLst>
          </p:cNvPr>
          <p:cNvSpPr txBox="1"/>
          <p:nvPr/>
        </p:nvSpPr>
        <p:spPr>
          <a:xfrm>
            <a:off x="783771" y="1232972"/>
            <a:ext cx="8674169" cy="369332"/>
          </a:xfrm>
          <a:prstGeom prst="rect">
            <a:avLst/>
          </a:prstGeom>
          <a:noFill/>
        </p:spPr>
        <p:txBody>
          <a:bodyPr wrap="none" rtlCol="0">
            <a:spAutoFit/>
          </a:bodyPr>
          <a:lstStyle/>
          <a:p>
            <a:pPr lvl="1"/>
            <a:r>
              <a:rPr lang="en-US" sz="1800" dirty="0"/>
              <a:t>Provides GEOID undulation rates and uncertainties for orthometric projections:</a:t>
            </a:r>
          </a:p>
        </p:txBody>
      </p:sp>
      <p:pic>
        <p:nvPicPr>
          <p:cNvPr id="11" name="Picture 10">
            <a:extLst>
              <a:ext uri="{FF2B5EF4-FFF2-40B4-BE49-F238E27FC236}">
                <a16:creationId xmlns:a16="http://schemas.microsoft.com/office/drawing/2014/main" id="{342460CA-D10C-4AF0-9A84-D720FEC9B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1" y="1720276"/>
            <a:ext cx="4906060" cy="3924848"/>
          </a:xfrm>
          <a:prstGeom prst="rect">
            <a:avLst/>
          </a:prstGeom>
        </p:spPr>
      </p:pic>
      <p:sp>
        <p:nvSpPr>
          <p:cNvPr id="12" name="TextBox 11">
            <a:extLst>
              <a:ext uri="{FF2B5EF4-FFF2-40B4-BE49-F238E27FC236}">
                <a16:creationId xmlns:a16="http://schemas.microsoft.com/office/drawing/2014/main" id="{E06CF8D3-1C12-4599-AD61-F3A1ABCBB80A}"/>
              </a:ext>
            </a:extLst>
          </p:cNvPr>
          <p:cNvSpPr txBox="1"/>
          <p:nvPr/>
        </p:nvSpPr>
        <p:spPr>
          <a:xfrm>
            <a:off x="405900" y="5621358"/>
            <a:ext cx="4173534" cy="369332"/>
          </a:xfrm>
          <a:prstGeom prst="rect">
            <a:avLst/>
          </a:prstGeom>
          <a:noFill/>
        </p:spPr>
        <p:txBody>
          <a:bodyPr wrap="square" rtlCol="0">
            <a:spAutoFit/>
          </a:bodyPr>
          <a:lstStyle/>
          <a:p>
            <a:pPr lvl="1"/>
            <a:r>
              <a:rPr lang="en-US" dirty="0"/>
              <a:t>GEOID undulation rate of change</a:t>
            </a:r>
          </a:p>
        </p:txBody>
      </p:sp>
      <p:sp>
        <p:nvSpPr>
          <p:cNvPr id="13" name="TextBox 12">
            <a:extLst>
              <a:ext uri="{FF2B5EF4-FFF2-40B4-BE49-F238E27FC236}">
                <a16:creationId xmlns:a16="http://schemas.microsoft.com/office/drawing/2014/main" id="{7A970E47-E7C7-44B7-A19F-ECE9BBDD47F0}"/>
              </a:ext>
            </a:extLst>
          </p:cNvPr>
          <p:cNvSpPr txBox="1"/>
          <p:nvPr/>
        </p:nvSpPr>
        <p:spPr>
          <a:xfrm>
            <a:off x="6299200" y="5625028"/>
            <a:ext cx="3594903" cy="646331"/>
          </a:xfrm>
          <a:prstGeom prst="rect">
            <a:avLst/>
          </a:prstGeom>
          <a:noFill/>
        </p:spPr>
        <p:txBody>
          <a:bodyPr wrap="square" rtlCol="0">
            <a:spAutoFit/>
          </a:bodyPr>
          <a:lstStyle/>
          <a:p>
            <a:pPr lvl="1" algn="ctr"/>
            <a:r>
              <a:rPr lang="en-US" dirty="0"/>
              <a:t>Uncertainty in GEOID undulation rate of change</a:t>
            </a:r>
            <a:endParaRPr lang="en-US" sz="1800" dirty="0"/>
          </a:p>
        </p:txBody>
      </p:sp>
      <p:pic>
        <p:nvPicPr>
          <p:cNvPr id="15" name="Picture 14">
            <a:extLst>
              <a:ext uri="{FF2B5EF4-FFF2-40B4-BE49-F238E27FC236}">
                <a16:creationId xmlns:a16="http://schemas.microsoft.com/office/drawing/2014/main" id="{200ED2B4-B7D3-4A7F-9CF2-438BDFAC2CF1}"/>
              </a:ext>
            </a:extLst>
          </p:cNvPr>
          <p:cNvPicPr>
            <a:picLocks noChangeAspect="1"/>
          </p:cNvPicPr>
          <p:nvPr/>
        </p:nvPicPr>
        <p:blipFill>
          <a:blip r:embed="rId3"/>
          <a:stretch>
            <a:fillRect/>
          </a:stretch>
        </p:blipFill>
        <p:spPr>
          <a:xfrm>
            <a:off x="6299200" y="1720276"/>
            <a:ext cx="4876800" cy="3895725"/>
          </a:xfrm>
          <a:prstGeom prst="rect">
            <a:avLst/>
          </a:prstGeom>
        </p:spPr>
      </p:pic>
    </p:spTree>
    <p:extLst>
      <p:ext uri="{BB962C8B-B14F-4D97-AF65-F5344CB8AC3E}">
        <p14:creationId xmlns:p14="http://schemas.microsoft.com/office/powerpoint/2010/main" val="40555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7918-DE19-42C2-95E0-D7749489C0EC}"/>
              </a:ext>
            </a:extLst>
          </p:cNvPr>
          <p:cNvSpPr>
            <a:spLocks noGrp="1"/>
          </p:cNvSpPr>
          <p:nvPr>
            <p:ph type="title"/>
          </p:nvPr>
        </p:nvSpPr>
        <p:spPr/>
        <p:txBody>
          <a:bodyPr/>
          <a:lstStyle/>
          <a:p>
            <a:r>
              <a:rPr lang="en-US" dirty="0"/>
              <a:t>Reference Epoch Coordinates (RECs)</a:t>
            </a:r>
          </a:p>
        </p:txBody>
      </p:sp>
      <p:sp>
        <p:nvSpPr>
          <p:cNvPr id="3" name="Content Placeholder 2">
            <a:extLst>
              <a:ext uri="{FF2B5EF4-FFF2-40B4-BE49-F238E27FC236}">
                <a16:creationId xmlns:a16="http://schemas.microsoft.com/office/drawing/2014/main" id="{632B1460-95AB-4D81-BEE9-D3F87A476C3A}"/>
              </a:ext>
            </a:extLst>
          </p:cNvPr>
          <p:cNvSpPr>
            <a:spLocks noGrp="1"/>
          </p:cNvSpPr>
          <p:nvPr>
            <p:ph idx="1"/>
          </p:nvPr>
        </p:nvSpPr>
        <p:spPr>
          <a:xfrm>
            <a:off x="609600" y="1266989"/>
            <a:ext cx="10972800" cy="4525963"/>
          </a:xfrm>
        </p:spPr>
        <p:txBody>
          <a:bodyPr/>
          <a:lstStyle/>
          <a:p>
            <a:r>
              <a:rPr lang="en-US" sz="2800" dirty="0"/>
              <a:t>The Geometric and Orthometric REC projects are underway!</a:t>
            </a:r>
          </a:p>
          <a:p>
            <a:pPr lvl="1"/>
            <a:r>
              <a:rPr lang="en-US" sz="2400" dirty="0"/>
              <a:t>Geometric:</a:t>
            </a:r>
          </a:p>
          <a:p>
            <a:pPr lvl="2"/>
            <a:r>
              <a:rPr lang="en-US" sz="2000" dirty="0"/>
              <a:t>Goal: N/P/C/MATRF2022 epoch 2020.00 </a:t>
            </a:r>
            <a:r>
              <a:rPr lang="en-US" sz="2000" b="1" dirty="0"/>
              <a:t>XYZ</a:t>
            </a:r>
            <a:r>
              <a:rPr lang="en-US" sz="2000" dirty="0"/>
              <a:t> coordinates (=&gt; </a:t>
            </a:r>
            <a:r>
              <a:rPr lang="en-US" sz="2000" b="1" dirty="0" err="1">
                <a:latin typeface="Symbol" panose="05050102010706020507" pitchFamily="18" charset="2"/>
              </a:rPr>
              <a:t>fl</a:t>
            </a:r>
            <a:r>
              <a:rPr lang="en-US" sz="2000" b="1" dirty="0" err="1"/>
              <a:t>h</a:t>
            </a:r>
            <a:r>
              <a:rPr lang="en-US" sz="2000" dirty="0"/>
              <a:t> coordinates)</a:t>
            </a:r>
          </a:p>
          <a:p>
            <a:pPr lvl="2"/>
            <a:r>
              <a:rPr lang="en-US" sz="2000" dirty="0"/>
              <a:t>About 120,000 </a:t>
            </a:r>
            <a:r>
              <a:rPr lang="en-US" sz="2000" b="1" dirty="0"/>
              <a:t>marks</a:t>
            </a:r>
          </a:p>
          <a:p>
            <a:pPr lvl="2"/>
            <a:r>
              <a:rPr lang="en-US" sz="2000" dirty="0"/>
              <a:t>Constrained to the </a:t>
            </a:r>
            <a:r>
              <a:rPr lang="en-US" sz="2000" b="1" dirty="0"/>
              <a:t>NOAA</a:t>
            </a:r>
            <a:r>
              <a:rPr lang="en-US" sz="2000" dirty="0"/>
              <a:t> </a:t>
            </a:r>
            <a:r>
              <a:rPr lang="en-US" sz="2000" b="1" dirty="0"/>
              <a:t>CORS Network</a:t>
            </a:r>
            <a:endParaRPr lang="en-US" sz="2000" dirty="0"/>
          </a:p>
          <a:p>
            <a:pPr lvl="1"/>
            <a:r>
              <a:rPr lang="en-US" sz="2400" dirty="0"/>
              <a:t>Orthometric</a:t>
            </a:r>
          </a:p>
          <a:p>
            <a:pPr lvl="2"/>
            <a:r>
              <a:rPr lang="en-US" sz="2000" dirty="0"/>
              <a:t>For the first time since NAVD 88, NGS is performing a nationwide leveling adjustment!</a:t>
            </a:r>
          </a:p>
          <a:p>
            <a:pPr lvl="2"/>
            <a:r>
              <a:rPr lang="en-US" sz="2000" dirty="0"/>
              <a:t>Goal:  NAPGD2022 epoch 2020.00 orthometric heights (</a:t>
            </a:r>
            <a:r>
              <a:rPr lang="en-US" sz="2000" b="1" dirty="0"/>
              <a:t>H</a:t>
            </a:r>
            <a:r>
              <a:rPr lang="en-US" sz="2000" dirty="0"/>
              <a:t>)</a:t>
            </a:r>
          </a:p>
          <a:p>
            <a:pPr lvl="2"/>
            <a:r>
              <a:rPr lang="en-US" sz="2000" dirty="0"/>
              <a:t>About 960,000 </a:t>
            </a:r>
            <a:r>
              <a:rPr lang="en-US" sz="2000" b="1" dirty="0"/>
              <a:t>marks</a:t>
            </a:r>
          </a:p>
          <a:p>
            <a:pPr lvl="2"/>
            <a:r>
              <a:rPr lang="en-US" sz="2000" dirty="0"/>
              <a:t>Constrained to the ellipsoid heights, </a:t>
            </a:r>
            <a:r>
              <a:rPr lang="en-US" sz="2000" b="1" dirty="0"/>
              <a:t>h, </a:t>
            </a:r>
            <a:r>
              <a:rPr lang="en-US" sz="2000" dirty="0"/>
              <a:t>from the geometric REC adjustment (converted to orthometric heights, </a:t>
            </a:r>
            <a:r>
              <a:rPr lang="en-US" sz="2000" b="1" dirty="0"/>
              <a:t>H</a:t>
            </a:r>
            <a:r>
              <a:rPr lang="en-US" sz="2000" dirty="0"/>
              <a:t>, through GEOID2022)</a:t>
            </a:r>
          </a:p>
          <a:p>
            <a:pPr lvl="1"/>
            <a:r>
              <a:rPr lang="en-US" sz="2400" dirty="0"/>
              <a:t>Expected early results:  Late 2024</a:t>
            </a:r>
          </a:p>
        </p:txBody>
      </p:sp>
      <p:sp>
        <p:nvSpPr>
          <p:cNvPr id="4" name="Date Placeholder 3">
            <a:extLst>
              <a:ext uri="{FF2B5EF4-FFF2-40B4-BE49-F238E27FC236}">
                <a16:creationId xmlns:a16="http://schemas.microsoft.com/office/drawing/2014/main" id="{CCF81A2F-3A9C-4092-B931-8FE099D53B8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005B5B42-2916-4FFC-9E19-ACF8F68CBD28}"/>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67B18B8A-E537-41A5-90EB-EA8869D0419F}"/>
              </a:ext>
            </a:extLst>
          </p:cNvPr>
          <p:cNvSpPr>
            <a:spLocks noGrp="1"/>
          </p:cNvSpPr>
          <p:nvPr>
            <p:ph type="sldNum" sz="quarter" idx="12"/>
          </p:nvPr>
        </p:nvSpPr>
        <p:spPr/>
        <p:txBody>
          <a:bodyPr/>
          <a:lstStyle/>
          <a:p>
            <a:pPr>
              <a:defRPr/>
            </a:pPr>
            <a:fld id="{EB6791C4-DF4E-4C17-A41C-B2BEB15390BD}" type="slidenum">
              <a:rPr lang="en-US" smtClean="0"/>
              <a:pPr>
                <a:defRPr/>
              </a:pPr>
              <a:t>39</a:t>
            </a:fld>
            <a:endParaRPr lang="en-US"/>
          </a:p>
        </p:txBody>
      </p:sp>
      <p:cxnSp>
        <p:nvCxnSpPr>
          <p:cNvPr id="8" name="Straight Arrow Connector 7">
            <a:extLst>
              <a:ext uri="{FF2B5EF4-FFF2-40B4-BE49-F238E27FC236}">
                <a16:creationId xmlns:a16="http://schemas.microsoft.com/office/drawing/2014/main" id="{0B7283BE-28A9-4E53-B5E1-CE06FF34A5E3}"/>
              </a:ext>
            </a:extLst>
          </p:cNvPr>
          <p:cNvCxnSpPr>
            <a:cxnSpLocks/>
          </p:cNvCxnSpPr>
          <p:nvPr/>
        </p:nvCxnSpPr>
        <p:spPr>
          <a:xfrm flipV="1">
            <a:off x="5704114" y="2516777"/>
            <a:ext cx="2751909" cy="23600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80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The National Spatial Reference System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a:bodyPr>
          <a:lstStyle/>
          <a:p>
            <a:r>
              <a:rPr lang="en-US" dirty="0">
                <a:latin typeface="+mj-lt"/>
                <a:cs typeface="Times New Roman" panose="02020603050405020304" pitchFamily="18" charset="0"/>
              </a:rPr>
              <a:t>The “NSRS”</a:t>
            </a:r>
          </a:p>
          <a:p>
            <a:r>
              <a:rPr lang="en-US" dirty="0">
                <a:latin typeface="+mj-lt"/>
                <a:cs typeface="Times New Roman" panose="02020603050405020304" pitchFamily="18" charset="0"/>
              </a:rPr>
              <a:t>Official coordinate system for the USA</a:t>
            </a:r>
          </a:p>
          <a:p>
            <a:r>
              <a:rPr lang="en-US" dirty="0">
                <a:latin typeface="+mj-lt"/>
                <a:cs typeface="Times New Roman" panose="02020603050405020304" pitchFamily="18" charset="0"/>
              </a:rPr>
              <a:t>Defined by the National Geodetic Survey</a:t>
            </a:r>
          </a:p>
          <a:p>
            <a:r>
              <a:rPr lang="en-US" dirty="0">
                <a:latin typeface="+mj-lt"/>
                <a:cs typeface="Times New Roman" panose="02020603050405020304" pitchFamily="18" charset="0"/>
              </a:rPr>
              <a:t>Required to be used by all Federal Government agencies</a:t>
            </a:r>
          </a:p>
          <a:p>
            <a:r>
              <a:rPr lang="en-US" dirty="0">
                <a:latin typeface="+mj-lt"/>
                <a:cs typeface="Times New Roman" panose="02020603050405020304" pitchFamily="18" charset="0"/>
              </a:rPr>
              <a:t>Often used by many state and local government agencies or private surveyors</a:t>
            </a: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19772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3A92-556F-4F91-8747-24FE01C6FF8B}"/>
              </a:ext>
            </a:extLst>
          </p:cNvPr>
          <p:cNvSpPr>
            <a:spLocks noGrp="1"/>
          </p:cNvSpPr>
          <p:nvPr>
            <p:ph type="title"/>
          </p:nvPr>
        </p:nvSpPr>
        <p:spPr/>
        <p:txBody>
          <a:bodyPr/>
          <a:lstStyle/>
          <a:p>
            <a:r>
              <a:rPr lang="en-US" dirty="0"/>
              <a:t>NADCON (Not started yet)</a:t>
            </a:r>
          </a:p>
        </p:txBody>
      </p:sp>
      <p:sp>
        <p:nvSpPr>
          <p:cNvPr id="3" name="Content Placeholder 2">
            <a:extLst>
              <a:ext uri="{FF2B5EF4-FFF2-40B4-BE49-F238E27FC236}">
                <a16:creationId xmlns:a16="http://schemas.microsoft.com/office/drawing/2014/main" id="{D4730452-0316-4278-9C6F-EB465B04F27F}"/>
              </a:ext>
            </a:extLst>
          </p:cNvPr>
          <p:cNvSpPr>
            <a:spLocks noGrp="1"/>
          </p:cNvSpPr>
          <p:nvPr>
            <p:ph idx="1"/>
          </p:nvPr>
        </p:nvSpPr>
        <p:spPr/>
        <p:txBody>
          <a:bodyPr/>
          <a:lstStyle/>
          <a:p>
            <a:r>
              <a:rPr lang="en-US" dirty="0"/>
              <a:t>Once the Geometric REC project is done, NADCON will be built with these transformations (</a:t>
            </a:r>
            <a:r>
              <a:rPr lang="en-US" sz="3200" dirty="0" err="1">
                <a:latin typeface="Symbol" panose="05050102010706020507" pitchFamily="18" charset="2"/>
              </a:rPr>
              <a:t>fl</a:t>
            </a:r>
            <a:r>
              <a:rPr lang="en-US" sz="3200" dirty="0" err="1"/>
              <a:t>h</a:t>
            </a:r>
            <a:r>
              <a:rPr lang="en-US" sz="3200" dirty="0"/>
              <a:t>)</a:t>
            </a:r>
            <a:r>
              <a:rPr lang="en-US" dirty="0"/>
              <a:t>:</a:t>
            </a:r>
          </a:p>
        </p:txBody>
      </p:sp>
      <p:sp>
        <p:nvSpPr>
          <p:cNvPr id="4" name="Date Placeholder 3">
            <a:extLst>
              <a:ext uri="{FF2B5EF4-FFF2-40B4-BE49-F238E27FC236}">
                <a16:creationId xmlns:a16="http://schemas.microsoft.com/office/drawing/2014/main" id="{89F346BD-F121-4B73-8000-3361390AC4CB}"/>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4B6D053-F895-4797-87C9-40B8AAEF64DF}"/>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72F977-9309-42CA-803B-42235D3FA2CA}"/>
              </a:ext>
            </a:extLst>
          </p:cNvPr>
          <p:cNvSpPr>
            <a:spLocks noGrp="1"/>
          </p:cNvSpPr>
          <p:nvPr>
            <p:ph type="sldNum" sz="quarter" idx="12"/>
          </p:nvPr>
        </p:nvSpPr>
        <p:spPr/>
        <p:txBody>
          <a:bodyPr/>
          <a:lstStyle/>
          <a:p>
            <a:pPr>
              <a:defRPr/>
            </a:pPr>
            <a:fld id="{EB6791C4-DF4E-4C17-A41C-B2BEB15390BD}" type="slidenum">
              <a:rPr lang="en-US" smtClean="0"/>
              <a:pPr>
                <a:defRPr/>
              </a:pPr>
              <a:t>40</a:t>
            </a:fld>
            <a:endParaRPr lang="en-US"/>
          </a:p>
        </p:txBody>
      </p:sp>
      <p:graphicFrame>
        <p:nvGraphicFramePr>
          <p:cNvPr id="7" name="Table 6">
            <a:extLst>
              <a:ext uri="{FF2B5EF4-FFF2-40B4-BE49-F238E27FC236}">
                <a16:creationId xmlns:a16="http://schemas.microsoft.com/office/drawing/2014/main" id="{60B97795-E911-4B99-A3D4-B7872B07E4CF}"/>
              </a:ext>
            </a:extLst>
          </p:cNvPr>
          <p:cNvGraphicFramePr>
            <a:graphicFrameLocks noGrp="1"/>
          </p:cNvGraphicFramePr>
          <p:nvPr/>
        </p:nvGraphicFramePr>
        <p:xfrm>
          <a:off x="1085668" y="2857316"/>
          <a:ext cx="10020663" cy="2595880"/>
        </p:xfrm>
        <a:graphic>
          <a:graphicData uri="http://schemas.openxmlformats.org/drawingml/2006/table">
            <a:tbl>
              <a:tblPr firstRow="1" bandRow="1">
                <a:tableStyleId>{5C22544A-7EE6-4342-B048-85BDC9FD1C3A}</a:tableStyleId>
              </a:tblPr>
              <a:tblGrid>
                <a:gridCol w="3340221">
                  <a:extLst>
                    <a:ext uri="{9D8B030D-6E8A-4147-A177-3AD203B41FA5}">
                      <a16:colId xmlns:a16="http://schemas.microsoft.com/office/drawing/2014/main" val="954955060"/>
                    </a:ext>
                  </a:extLst>
                </a:gridCol>
                <a:gridCol w="3340221">
                  <a:extLst>
                    <a:ext uri="{9D8B030D-6E8A-4147-A177-3AD203B41FA5}">
                      <a16:colId xmlns:a16="http://schemas.microsoft.com/office/drawing/2014/main" val="2079305032"/>
                    </a:ext>
                  </a:extLst>
                </a:gridCol>
                <a:gridCol w="3340221">
                  <a:extLst>
                    <a:ext uri="{9D8B030D-6E8A-4147-A177-3AD203B41FA5}">
                      <a16:colId xmlns:a16="http://schemas.microsoft.com/office/drawing/2014/main" val="211050422"/>
                    </a:ext>
                  </a:extLst>
                </a:gridCol>
              </a:tblGrid>
              <a:tr h="370840">
                <a:tc>
                  <a:txBody>
                    <a:bodyPr/>
                    <a:lstStyle/>
                    <a:p>
                      <a:r>
                        <a:rPr lang="en-US" dirty="0"/>
                        <a:t>Old Datum</a:t>
                      </a:r>
                    </a:p>
                  </a:txBody>
                  <a:tcPr/>
                </a:tc>
                <a:tc>
                  <a:txBody>
                    <a:bodyPr/>
                    <a:lstStyle/>
                    <a:p>
                      <a:r>
                        <a:rPr lang="en-US" dirty="0"/>
                        <a:t>New Datum</a:t>
                      </a:r>
                    </a:p>
                  </a:txBody>
                  <a:tcPr/>
                </a:tc>
                <a:tc>
                  <a:txBody>
                    <a:bodyPr/>
                    <a:lstStyle/>
                    <a:p>
                      <a:r>
                        <a:rPr lang="en-US" dirty="0"/>
                        <a:t>Region</a:t>
                      </a:r>
                    </a:p>
                  </a:txBody>
                  <a:tcPr/>
                </a:tc>
                <a:extLst>
                  <a:ext uri="{0D108BD9-81ED-4DB2-BD59-A6C34878D82A}">
                    <a16:rowId xmlns:a16="http://schemas.microsoft.com/office/drawing/2014/main" val="2796914751"/>
                  </a:ext>
                </a:extLst>
              </a:tr>
              <a:tr h="370840">
                <a:tc>
                  <a:txBody>
                    <a:bodyPr/>
                    <a:lstStyle/>
                    <a:p>
                      <a:r>
                        <a:rPr lang="en-US" dirty="0"/>
                        <a:t>NAD 83(2011) epoch 2010.00</a:t>
                      </a:r>
                    </a:p>
                  </a:txBody>
                  <a:tcPr/>
                </a:tc>
                <a:tc>
                  <a:txBody>
                    <a:bodyPr/>
                    <a:lstStyle/>
                    <a:p>
                      <a:r>
                        <a:rPr lang="en-US" dirty="0"/>
                        <a:t>NATRF2022 epoch 2020.00</a:t>
                      </a:r>
                    </a:p>
                  </a:txBody>
                  <a:tcPr/>
                </a:tc>
                <a:tc>
                  <a:txBody>
                    <a:bodyPr/>
                    <a:lstStyle/>
                    <a:p>
                      <a:r>
                        <a:rPr lang="en-US" dirty="0"/>
                        <a:t>CONUS</a:t>
                      </a:r>
                    </a:p>
                  </a:txBody>
                  <a:tcPr/>
                </a:tc>
                <a:extLst>
                  <a:ext uri="{0D108BD9-81ED-4DB2-BD59-A6C34878D82A}">
                    <a16:rowId xmlns:a16="http://schemas.microsoft.com/office/drawing/2014/main" val="1521617324"/>
                  </a:ext>
                </a:extLst>
              </a:tr>
              <a:tr h="370840">
                <a:tc>
                  <a:txBody>
                    <a:bodyPr/>
                    <a:lstStyle/>
                    <a:p>
                      <a:r>
                        <a:rPr lang="en-US" dirty="0"/>
                        <a:t>NAD 83(2011) epoch 2010.00</a:t>
                      </a:r>
                    </a:p>
                  </a:txBody>
                  <a:tcPr/>
                </a:tc>
                <a:tc>
                  <a:txBody>
                    <a:bodyPr/>
                    <a:lstStyle/>
                    <a:p>
                      <a:r>
                        <a:rPr lang="en-US" dirty="0"/>
                        <a:t>NATRF2022 epoch 2020.00</a:t>
                      </a:r>
                    </a:p>
                  </a:txBody>
                  <a:tcPr/>
                </a:tc>
                <a:tc>
                  <a:txBody>
                    <a:bodyPr/>
                    <a:lstStyle/>
                    <a:p>
                      <a:r>
                        <a:rPr lang="en-US" dirty="0"/>
                        <a:t>ALASKA</a:t>
                      </a:r>
                    </a:p>
                  </a:txBody>
                  <a:tcPr/>
                </a:tc>
                <a:extLst>
                  <a:ext uri="{0D108BD9-81ED-4DB2-BD59-A6C34878D82A}">
                    <a16:rowId xmlns:a16="http://schemas.microsoft.com/office/drawing/2014/main" val="3878127362"/>
                  </a:ext>
                </a:extLst>
              </a:tr>
              <a:tr h="370840">
                <a:tc>
                  <a:txBody>
                    <a:bodyPr/>
                    <a:lstStyle/>
                    <a:p>
                      <a:r>
                        <a:rPr lang="en-US" dirty="0"/>
                        <a:t>NAD 83(PA11) epoch 2010.00</a:t>
                      </a:r>
                    </a:p>
                  </a:txBody>
                  <a:tcPr/>
                </a:tc>
                <a:tc>
                  <a:txBody>
                    <a:bodyPr/>
                    <a:lstStyle/>
                    <a:p>
                      <a:r>
                        <a:rPr lang="en-US" dirty="0">
                          <a:solidFill>
                            <a:srgbClr val="FF0000"/>
                          </a:solidFill>
                        </a:rPr>
                        <a:t>P</a:t>
                      </a:r>
                      <a:r>
                        <a:rPr lang="en-US" dirty="0"/>
                        <a:t>ATRF2022 epoch 2020.00</a:t>
                      </a:r>
                    </a:p>
                  </a:txBody>
                  <a:tcPr/>
                </a:tc>
                <a:tc>
                  <a:txBody>
                    <a:bodyPr/>
                    <a:lstStyle/>
                    <a:p>
                      <a:r>
                        <a:rPr lang="en-US" dirty="0"/>
                        <a:t>HAWAII</a:t>
                      </a:r>
                    </a:p>
                  </a:txBody>
                  <a:tcPr/>
                </a:tc>
                <a:extLst>
                  <a:ext uri="{0D108BD9-81ED-4DB2-BD59-A6C34878D82A}">
                    <a16:rowId xmlns:a16="http://schemas.microsoft.com/office/drawing/2014/main" val="1045222965"/>
                  </a:ext>
                </a:extLst>
              </a:tr>
              <a:tr h="370840">
                <a:tc>
                  <a:txBody>
                    <a:bodyPr/>
                    <a:lstStyle/>
                    <a:p>
                      <a:r>
                        <a:rPr lang="en-US" dirty="0"/>
                        <a:t>NAD 83(2011) epoch 2010.00</a:t>
                      </a:r>
                    </a:p>
                  </a:txBody>
                  <a:tcPr/>
                </a:tc>
                <a:tc>
                  <a:txBody>
                    <a:bodyPr/>
                    <a:lstStyle/>
                    <a:p>
                      <a:r>
                        <a:rPr lang="en-US" dirty="0">
                          <a:solidFill>
                            <a:srgbClr val="FF0000"/>
                          </a:solidFill>
                        </a:rPr>
                        <a:t>C</a:t>
                      </a:r>
                      <a:r>
                        <a:rPr lang="en-US" dirty="0"/>
                        <a:t>ATRF2022 epoch 2020.00</a:t>
                      </a:r>
                    </a:p>
                  </a:txBody>
                  <a:tcPr/>
                </a:tc>
                <a:tc>
                  <a:txBody>
                    <a:bodyPr/>
                    <a:lstStyle/>
                    <a:p>
                      <a:r>
                        <a:rPr lang="en-US" dirty="0"/>
                        <a:t>PR &amp; VI</a:t>
                      </a:r>
                    </a:p>
                  </a:txBody>
                  <a:tcPr/>
                </a:tc>
                <a:extLst>
                  <a:ext uri="{0D108BD9-81ED-4DB2-BD59-A6C34878D82A}">
                    <a16:rowId xmlns:a16="http://schemas.microsoft.com/office/drawing/2014/main" val="3709647871"/>
                  </a:ext>
                </a:extLst>
              </a:tr>
              <a:tr h="370840">
                <a:tc>
                  <a:txBody>
                    <a:bodyPr/>
                    <a:lstStyle/>
                    <a:p>
                      <a:r>
                        <a:rPr lang="en-US" dirty="0"/>
                        <a:t>NAD 83(PA11) epoch 2010.00</a:t>
                      </a:r>
                    </a:p>
                  </a:txBody>
                  <a:tcPr/>
                </a:tc>
                <a:tc>
                  <a:txBody>
                    <a:bodyPr/>
                    <a:lstStyle/>
                    <a:p>
                      <a:r>
                        <a:rPr lang="en-US" dirty="0">
                          <a:solidFill>
                            <a:srgbClr val="FF0000"/>
                          </a:solidFill>
                        </a:rPr>
                        <a:t>P</a:t>
                      </a:r>
                      <a:r>
                        <a:rPr lang="en-US" dirty="0"/>
                        <a:t>ATRF2022 epoch 2020.00</a:t>
                      </a:r>
                    </a:p>
                  </a:txBody>
                  <a:tcPr/>
                </a:tc>
                <a:tc>
                  <a:txBody>
                    <a:bodyPr/>
                    <a:lstStyle/>
                    <a:p>
                      <a:r>
                        <a:rPr lang="en-US" dirty="0"/>
                        <a:t>AS</a:t>
                      </a:r>
                    </a:p>
                  </a:txBody>
                  <a:tcPr/>
                </a:tc>
                <a:extLst>
                  <a:ext uri="{0D108BD9-81ED-4DB2-BD59-A6C34878D82A}">
                    <a16:rowId xmlns:a16="http://schemas.microsoft.com/office/drawing/2014/main" val="2336135757"/>
                  </a:ext>
                </a:extLst>
              </a:tr>
              <a:tr h="370840">
                <a:tc>
                  <a:txBody>
                    <a:bodyPr/>
                    <a:lstStyle/>
                    <a:p>
                      <a:r>
                        <a:rPr lang="en-US" dirty="0"/>
                        <a:t>NAD 83(MA11) epoch 2010.00</a:t>
                      </a:r>
                    </a:p>
                  </a:txBody>
                  <a:tcPr/>
                </a:tc>
                <a:tc>
                  <a:txBody>
                    <a:bodyPr/>
                    <a:lstStyle/>
                    <a:p>
                      <a:r>
                        <a:rPr lang="en-US" dirty="0">
                          <a:solidFill>
                            <a:srgbClr val="FF0000"/>
                          </a:solidFill>
                        </a:rPr>
                        <a:t>M</a:t>
                      </a:r>
                      <a:r>
                        <a:rPr lang="en-US" dirty="0"/>
                        <a:t>ATRF2022 epoch 2020.00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GUAM &amp; CNMI</a:t>
                      </a:r>
                    </a:p>
                  </a:txBody>
                  <a:tcPr/>
                </a:tc>
                <a:extLst>
                  <a:ext uri="{0D108BD9-81ED-4DB2-BD59-A6C34878D82A}">
                    <a16:rowId xmlns:a16="http://schemas.microsoft.com/office/drawing/2014/main" val="808821665"/>
                  </a:ext>
                </a:extLst>
              </a:tr>
            </a:tbl>
          </a:graphicData>
        </a:graphic>
      </p:graphicFrame>
    </p:spTree>
    <p:extLst>
      <p:ext uri="{BB962C8B-B14F-4D97-AF65-F5344CB8AC3E}">
        <p14:creationId xmlns:p14="http://schemas.microsoft.com/office/powerpoint/2010/main" val="3570935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3A92-556F-4F91-8747-24FE01C6FF8B}"/>
              </a:ext>
            </a:extLst>
          </p:cNvPr>
          <p:cNvSpPr>
            <a:spLocks noGrp="1"/>
          </p:cNvSpPr>
          <p:nvPr>
            <p:ph type="title"/>
          </p:nvPr>
        </p:nvSpPr>
        <p:spPr/>
        <p:txBody>
          <a:bodyPr/>
          <a:lstStyle/>
          <a:p>
            <a:r>
              <a:rPr lang="en-US" dirty="0"/>
              <a:t>VERTCON (Not started yet)</a:t>
            </a:r>
          </a:p>
        </p:txBody>
      </p:sp>
      <p:sp>
        <p:nvSpPr>
          <p:cNvPr id="3" name="Content Placeholder 2">
            <a:extLst>
              <a:ext uri="{FF2B5EF4-FFF2-40B4-BE49-F238E27FC236}">
                <a16:creationId xmlns:a16="http://schemas.microsoft.com/office/drawing/2014/main" id="{D4730452-0316-4278-9C6F-EB465B04F27F}"/>
              </a:ext>
            </a:extLst>
          </p:cNvPr>
          <p:cNvSpPr>
            <a:spLocks noGrp="1"/>
          </p:cNvSpPr>
          <p:nvPr>
            <p:ph idx="1"/>
          </p:nvPr>
        </p:nvSpPr>
        <p:spPr/>
        <p:txBody>
          <a:bodyPr/>
          <a:lstStyle/>
          <a:p>
            <a:r>
              <a:rPr lang="en-US" dirty="0"/>
              <a:t>Once the Orthometric REC project is done, VERTCON will be built with these transformations (H):</a:t>
            </a:r>
          </a:p>
        </p:txBody>
      </p:sp>
      <p:sp>
        <p:nvSpPr>
          <p:cNvPr id="4" name="Date Placeholder 3">
            <a:extLst>
              <a:ext uri="{FF2B5EF4-FFF2-40B4-BE49-F238E27FC236}">
                <a16:creationId xmlns:a16="http://schemas.microsoft.com/office/drawing/2014/main" id="{89F346BD-F121-4B73-8000-3361390AC4CB}"/>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4B6D053-F895-4797-87C9-40B8AAEF64DF}"/>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72F977-9309-42CA-803B-42235D3FA2CA}"/>
              </a:ext>
            </a:extLst>
          </p:cNvPr>
          <p:cNvSpPr>
            <a:spLocks noGrp="1"/>
          </p:cNvSpPr>
          <p:nvPr>
            <p:ph type="sldNum" sz="quarter" idx="12"/>
          </p:nvPr>
        </p:nvSpPr>
        <p:spPr/>
        <p:txBody>
          <a:bodyPr/>
          <a:lstStyle/>
          <a:p>
            <a:pPr>
              <a:defRPr/>
            </a:pPr>
            <a:fld id="{EB6791C4-DF4E-4C17-A41C-B2BEB15390BD}" type="slidenum">
              <a:rPr lang="en-US" smtClean="0"/>
              <a:pPr>
                <a:defRPr/>
              </a:pPr>
              <a:t>41</a:t>
            </a:fld>
            <a:endParaRPr lang="en-US"/>
          </a:p>
        </p:txBody>
      </p:sp>
      <p:graphicFrame>
        <p:nvGraphicFramePr>
          <p:cNvPr id="7" name="Table 6">
            <a:extLst>
              <a:ext uri="{FF2B5EF4-FFF2-40B4-BE49-F238E27FC236}">
                <a16:creationId xmlns:a16="http://schemas.microsoft.com/office/drawing/2014/main" id="{60B97795-E911-4B99-A3D4-B7872B07E4CF}"/>
              </a:ext>
            </a:extLst>
          </p:cNvPr>
          <p:cNvGraphicFramePr>
            <a:graphicFrameLocks noGrp="1"/>
          </p:cNvGraphicFramePr>
          <p:nvPr/>
        </p:nvGraphicFramePr>
        <p:xfrm>
          <a:off x="1085668" y="2857316"/>
          <a:ext cx="10020663" cy="2966720"/>
        </p:xfrm>
        <a:graphic>
          <a:graphicData uri="http://schemas.openxmlformats.org/drawingml/2006/table">
            <a:tbl>
              <a:tblPr firstRow="1" bandRow="1">
                <a:tableStyleId>{5C22544A-7EE6-4342-B048-85BDC9FD1C3A}</a:tableStyleId>
              </a:tblPr>
              <a:tblGrid>
                <a:gridCol w="3340221">
                  <a:extLst>
                    <a:ext uri="{9D8B030D-6E8A-4147-A177-3AD203B41FA5}">
                      <a16:colId xmlns:a16="http://schemas.microsoft.com/office/drawing/2014/main" val="954955060"/>
                    </a:ext>
                  </a:extLst>
                </a:gridCol>
                <a:gridCol w="3340221">
                  <a:extLst>
                    <a:ext uri="{9D8B030D-6E8A-4147-A177-3AD203B41FA5}">
                      <a16:colId xmlns:a16="http://schemas.microsoft.com/office/drawing/2014/main" val="2079305032"/>
                    </a:ext>
                  </a:extLst>
                </a:gridCol>
                <a:gridCol w="3340221">
                  <a:extLst>
                    <a:ext uri="{9D8B030D-6E8A-4147-A177-3AD203B41FA5}">
                      <a16:colId xmlns:a16="http://schemas.microsoft.com/office/drawing/2014/main" val="211050422"/>
                    </a:ext>
                  </a:extLst>
                </a:gridCol>
              </a:tblGrid>
              <a:tr h="370840">
                <a:tc>
                  <a:txBody>
                    <a:bodyPr/>
                    <a:lstStyle/>
                    <a:p>
                      <a:r>
                        <a:rPr lang="en-US" dirty="0"/>
                        <a:t>Old Datum</a:t>
                      </a:r>
                    </a:p>
                  </a:txBody>
                  <a:tcPr/>
                </a:tc>
                <a:tc>
                  <a:txBody>
                    <a:bodyPr/>
                    <a:lstStyle/>
                    <a:p>
                      <a:r>
                        <a:rPr lang="en-US" dirty="0"/>
                        <a:t>New Datum</a:t>
                      </a:r>
                    </a:p>
                  </a:txBody>
                  <a:tcPr/>
                </a:tc>
                <a:tc>
                  <a:txBody>
                    <a:bodyPr/>
                    <a:lstStyle/>
                    <a:p>
                      <a:r>
                        <a:rPr lang="en-US" dirty="0"/>
                        <a:t>Region</a:t>
                      </a:r>
                    </a:p>
                  </a:txBody>
                  <a:tcPr/>
                </a:tc>
                <a:extLst>
                  <a:ext uri="{0D108BD9-81ED-4DB2-BD59-A6C34878D82A}">
                    <a16:rowId xmlns:a16="http://schemas.microsoft.com/office/drawing/2014/main" val="2796914751"/>
                  </a:ext>
                </a:extLst>
              </a:tr>
              <a:tr h="370840">
                <a:tc>
                  <a:txBody>
                    <a:bodyPr/>
                    <a:lstStyle/>
                    <a:p>
                      <a:r>
                        <a:rPr lang="en-US" dirty="0"/>
                        <a:t>NAVD 88</a:t>
                      </a:r>
                    </a:p>
                  </a:txBody>
                  <a:tcPr/>
                </a:tc>
                <a:tc>
                  <a:txBody>
                    <a:bodyPr/>
                    <a:lstStyle/>
                    <a:p>
                      <a:r>
                        <a:rPr lang="en-US" dirty="0"/>
                        <a:t>NAPGD2022 epoch 2020.00</a:t>
                      </a:r>
                    </a:p>
                  </a:txBody>
                  <a:tcPr/>
                </a:tc>
                <a:tc>
                  <a:txBody>
                    <a:bodyPr/>
                    <a:lstStyle/>
                    <a:p>
                      <a:r>
                        <a:rPr lang="en-US" dirty="0"/>
                        <a:t>CONUS</a:t>
                      </a:r>
                    </a:p>
                  </a:txBody>
                  <a:tcPr/>
                </a:tc>
                <a:extLst>
                  <a:ext uri="{0D108BD9-81ED-4DB2-BD59-A6C34878D82A}">
                    <a16:rowId xmlns:a16="http://schemas.microsoft.com/office/drawing/2014/main" val="1521617324"/>
                  </a:ext>
                </a:extLst>
              </a:tr>
              <a:tr h="370840">
                <a:tc>
                  <a:txBody>
                    <a:bodyPr/>
                    <a:lstStyle/>
                    <a:p>
                      <a:r>
                        <a:rPr lang="en-US" dirty="0"/>
                        <a:t>NAVD</a:t>
                      </a:r>
                      <a:r>
                        <a:rPr lang="en-US" baseline="0" dirty="0"/>
                        <a:t> 88</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NAPGD2022 epoch 2020.00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en-US" dirty="0"/>
                        <a:t>ALASKA</a:t>
                      </a:r>
                    </a:p>
                  </a:txBody>
                  <a:tcPr/>
                </a:tc>
                <a:extLst>
                  <a:ext uri="{0D108BD9-81ED-4DB2-BD59-A6C34878D82A}">
                    <a16:rowId xmlns:a16="http://schemas.microsoft.com/office/drawing/2014/main" val="3878127362"/>
                  </a:ext>
                </a:extLst>
              </a:tr>
              <a:tr h="370840">
                <a:tc>
                  <a:txBody>
                    <a:bodyPr/>
                    <a:lstStyle/>
                    <a:p>
                      <a:r>
                        <a:rPr lang="en-US" dirty="0"/>
                        <a:t>PRVD 02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NAPGD2022 epoch 2020.00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en-US" dirty="0"/>
                        <a:t>PR</a:t>
                      </a:r>
                    </a:p>
                  </a:txBody>
                  <a:tcPr/>
                </a:tc>
                <a:extLst>
                  <a:ext uri="{0D108BD9-81ED-4DB2-BD59-A6C34878D82A}">
                    <a16:rowId xmlns:a16="http://schemas.microsoft.com/office/drawing/2014/main" val="1349180451"/>
                  </a:ext>
                </a:extLst>
              </a:tr>
              <a:tr h="370840">
                <a:tc>
                  <a:txBody>
                    <a:bodyPr/>
                    <a:lstStyle/>
                    <a:p>
                      <a:r>
                        <a:rPr lang="en-US" dirty="0"/>
                        <a:t>VIVD</a:t>
                      </a:r>
                      <a:r>
                        <a:rPr lang="en-US" baseline="0" dirty="0"/>
                        <a:t> 09</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NAPGD2022 epoch 2020.00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en-US" dirty="0"/>
                        <a:t>VI</a:t>
                      </a:r>
                    </a:p>
                  </a:txBody>
                  <a:tcPr/>
                </a:tc>
                <a:extLst>
                  <a:ext uri="{0D108BD9-81ED-4DB2-BD59-A6C34878D82A}">
                    <a16:rowId xmlns:a16="http://schemas.microsoft.com/office/drawing/2014/main" val="310078866"/>
                  </a:ext>
                </a:extLst>
              </a:tr>
              <a:tr h="370840">
                <a:tc>
                  <a:txBody>
                    <a:bodyPr/>
                    <a:lstStyle/>
                    <a:p>
                      <a:r>
                        <a:rPr lang="en-US" dirty="0"/>
                        <a:t>ASVD 02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NAPGD2022 epoch 2020.00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en-US" dirty="0"/>
                        <a:t>AS</a:t>
                      </a:r>
                    </a:p>
                  </a:txBody>
                  <a:tcPr/>
                </a:tc>
                <a:extLst>
                  <a:ext uri="{0D108BD9-81ED-4DB2-BD59-A6C34878D82A}">
                    <a16:rowId xmlns:a16="http://schemas.microsoft.com/office/drawing/2014/main" val="2438480572"/>
                  </a:ext>
                </a:extLst>
              </a:tr>
              <a:tr h="370840">
                <a:tc>
                  <a:txBody>
                    <a:bodyPr/>
                    <a:lstStyle/>
                    <a:p>
                      <a:r>
                        <a:rPr lang="en-US" dirty="0"/>
                        <a:t>NMVD 03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NAPGD2022 epoch 2020.00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en-US" dirty="0"/>
                        <a:t>CNMI</a:t>
                      </a:r>
                    </a:p>
                  </a:txBody>
                  <a:tcPr/>
                </a:tc>
                <a:extLst>
                  <a:ext uri="{0D108BD9-81ED-4DB2-BD59-A6C34878D82A}">
                    <a16:rowId xmlns:a16="http://schemas.microsoft.com/office/drawing/2014/main" val="702678775"/>
                  </a:ext>
                </a:extLst>
              </a:tr>
              <a:tr h="370840">
                <a:tc>
                  <a:txBody>
                    <a:bodyPr/>
                    <a:lstStyle/>
                    <a:p>
                      <a:r>
                        <a:rPr lang="en-US" dirty="0"/>
                        <a:t>GUVD 04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NAPGD2022 epoch 2020.00</a:t>
                      </a:r>
                    </a:p>
                  </a:txBody>
                  <a:tcPr/>
                </a:tc>
                <a:tc>
                  <a:txBody>
                    <a:bodyPr/>
                    <a:lstStyle/>
                    <a:p>
                      <a:r>
                        <a:rPr lang="en-US" dirty="0"/>
                        <a:t>GUAM</a:t>
                      </a:r>
                    </a:p>
                  </a:txBody>
                  <a:tcPr/>
                </a:tc>
                <a:extLst>
                  <a:ext uri="{0D108BD9-81ED-4DB2-BD59-A6C34878D82A}">
                    <a16:rowId xmlns:a16="http://schemas.microsoft.com/office/drawing/2014/main" val="1045222965"/>
                  </a:ext>
                </a:extLst>
              </a:tr>
            </a:tbl>
          </a:graphicData>
        </a:graphic>
      </p:graphicFrame>
    </p:spTree>
    <p:extLst>
      <p:ext uri="{BB962C8B-B14F-4D97-AF65-F5344CB8AC3E}">
        <p14:creationId xmlns:p14="http://schemas.microsoft.com/office/powerpoint/2010/main" val="3610286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Tools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a:bodyPr>
          <a:lstStyle/>
          <a:p>
            <a:r>
              <a:rPr lang="en-US" dirty="0">
                <a:latin typeface="+mj-lt"/>
                <a:cs typeface="Times New Roman" panose="02020603050405020304" pitchFamily="18" charset="0"/>
              </a:rPr>
              <a:t>LASER</a:t>
            </a:r>
          </a:p>
          <a:p>
            <a:r>
              <a:rPr lang="en-US" dirty="0">
                <a:latin typeface="+mj-lt"/>
                <a:cs typeface="Times New Roman" panose="02020603050405020304" pitchFamily="18" charset="0"/>
              </a:rPr>
              <a:t>M-PAGES</a:t>
            </a:r>
          </a:p>
          <a:p>
            <a:r>
              <a:rPr lang="en-US" dirty="0">
                <a:latin typeface="+mj-lt"/>
                <a:cs typeface="Times New Roman" panose="02020603050405020304" pitchFamily="18" charset="0"/>
              </a:rPr>
              <a:t>SPROCCET</a:t>
            </a:r>
          </a:p>
          <a:p>
            <a:r>
              <a:rPr lang="en-US" dirty="0">
                <a:latin typeface="+mj-lt"/>
                <a:cs typeface="Times New Roman" panose="02020603050405020304" pitchFamily="18" charset="0"/>
              </a:rPr>
              <a:t>CORS Selection tool</a:t>
            </a:r>
          </a:p>
          <a:p>
            <a:r>
              <a:rPr lang="en-US" dirty="0">
                <a:latin typeface="+mj-lt"/>
                <a:cs typeface="Times New Roman" panose="02020603050405020304" pitchFamily="18" charset="0"/>
              </a:rPr>
              <a:t>OPUS</a:t>
            </a:r>
          </a:p>
          <a:p>
            <a:r>
              <a:rPr lang="en-US" dirty="0">
                <a:latin typeface="+mj-lt"/>
                <a:cs typeface="Times New Roman" panose="02020603050405020304" pitchFamily="18" charset="0"/>
              </a:rPr>
              <a:t>DDS</a:t>
            </a: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42</a:t>
            </a:fld>
            <a:endParaRPr lang="en-US"/>
          </a:p>
        </p:txBody>
      </p:sp>
    </p:spTree>
    <p:extLst>
      <p:ext uri="{BB962C8B-B14F-4D97-AF65-F5344CB8AC3E}">
        <p14:creationId xmlns:p14="http://schemas.microsoft.com/office/powerpoint/2010/main" val="807748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2B71-7273-4043-849A-4C8C01944957}"/>
              </a:ext>
            </a:extLst>
          </p:cNvPr>
          <p:cNvSpPr>
            <a:spLocks noGrp="1"/>
          </p:cNvSpPr>
          <p:nvPr>
            <p:ph type="title"/>
          </p:nvPr>
        </p:nvSpPr>
        <p:spPr/>
        <p:txBody>
          <a:bodyPr/>
          <a:lstStyle/>
          <a:p>
            <a:r>
              <a:rPr lang="en-US" dirty="0"/>
              <a:t>LASER</a:t>
            </a:r>
          </a:p>
        </p:txBody>
      </p:sp>
      <p:sp>
        <p:nvSpPr>
          <p:cNvPr id="3" name="Content Placeholder 2">
            <a:extLst>
              <a:ext uri="{FF2B5EF4-FFF2-40B4-BE49-F238E27FC236}">
                <a16:creationId xmlns:a16="http://schemas.microsoft.com/office/drawing/2014/main" id="{C32810A2-2DDC-41B1-A5A6-EE0A148D5142}"/>
              </a:ext>
            </a:extLst>
          </p:cNvPr>
          <p:cNvSpPr>
            <a:spLocks noGrp="1"/>
          </p:cNvSpPr>
          <p:nvPr>
            <p:ph idx="1"/>
          </p:nvPr>
        </p:nvSpPr>
        <p:spPr/>
        <p:txBody>
          <a:bodyPr/>
          <a:lstStyle/>
          <a:p>
            <a:r>
              <a:rPr lang="en-US" sz="2800" dirty="0">
                <a:solidFill>
                  <a:srgbClr val="FF0000"/>
                </a:solidFill>
              </a:rPr>
              <a:t>L</a:t>
            </a:r>
            <a:r>
              <a:rPr lang="en-US" sz="2800" dirty="0"/>
              <a:t>east-squares </a:t>
            </a:r>
            <a:r>
              <a:rPr lang="en-US" sz="2800" dirty="0">
                <a:solidFill>
                  <a:srgbClr val="FF0000"/>
                </a:solidFill>
              </a:rPr>
              <a:t>A</a:t>
            </a:r>
            <a:r>
              <a:rPr lang="en-US" sz="2800" dirty="0"/>
              <a:t>djustments:  </a:t>
            </a:r>
            <a:r>
              <a:rPr lang="en-US" sz="2800" dirty="0">
                <a:solidFill>
                  <a:srgbClr val="FF0000"/>
                </a:solidFill>
              </a:rPr>
              <a:t>S</a:t>
            </a:r>
            <a:r>
              <a:rPr lang="en-US" sz="2800" dirty="0"/>
              <a:t>tatistics, </a:t>
            </a:r>
            <a:r>
              <a:rPr lang="en-US" sz="2800" dirty="0">
                <a:solidFill>
                  <a:srgbClr val="FF0000"/>
                </a:solidFill>
              </a:rPr>
              <a:t>E</a:t>
            </a:r>
            <a:r>
              <a:rPr lang="en-US" sz="2800" dirty="0"/>
              <a:t>stimates and </a:t>
            </a:r>
            <a:r>
              <a:rPr lang="en-US" sz="2800" dirty="0">
                <a:solidFill>
                  <a:srgbClr val="FF0000"/>
                </a:solidFill>
              </a:rPr>
              <a:t>R</a:t>
            </a:r>
            <a:r>
              <a:rPr lang="en-US" sz="2800" dirty="0"/>
              <a:t>esiduals</a:t>
            </a:r>
          </a:p>
          <a:p>
            <a:r>
              <a:rPr lang="en-US" sz="2800" dirty="0"/>
              <a:t>Replaces all of NGS’s multiple, disconnected LSA software tools</a:t>
            </a:r>
          </a:p>
          <a:p>
            <a:r>
              <a:rPr lang="en-US" sz="2800" dirty="0"/>
              <a:t>Support for these least-squares adjustments:</a:t>
            </a:r>
          </a:p>
          <a:p>
            <a:pPr lvl="1"/>
            <a:r>
              <a:rPr lang="en-US" sz="2400" dirty="0"/>
              <a:t>3-D geometric (GNSS + classical)</a:t>
            </a:r>
          </a:p>
          <a:p>
            <a:pPr lvl="1"/>
            <a:r>
              <a:rPr lang="en-US" sz="2400" dirty="0"/>
              <a:t>Orthometric</a:t>
            </a:r>
          </a:p>
          <a:p>
            <a:pPr lvl="1"/>
            <a:r>
              <a:rPr lang="en-US" sz="2400" dirty="0"/>
              <a:t>Horizontal gravimetric</a:t>
            </a:r>
          </a:p>
          <a:p>
            <a:pPr lvl="1"/>
            <a:r>
              <a:rPr lang="en-US" sz="2400" dirty="0"/>
              <a:t>Vertical gravimetric</a:t>
            </a:r>
          </a:p>
          <a:p>
            <a:pPr lvl="1"/>
            <a:r>
              <a:rPr lang="en-US" sz="2400" dirty="0"/>
              <a:t>Calibration baselines</a:t>
            </a:r>
          </a:p>
          <a:p>
            <a:r>
              <a:rPr lang="en-US" sz="2800" dirty="0"/>
              <a:t>Will do all of the adjustments in OPUS</a:t>
            </a:r>
          </a:p>
          <a:p>
            <a:endParaRPr lang="en-US" sz="2800" dirty="0"/>
          </a:p>
        </p:txBody>
      </p:sp>
      <p:sp>
        <p:nvSpPr>
          <p:cNvPr id="4" name="Date Placeholder 3">
            <a:extLst>
              <a:ext uri="{FF2B5EF4-FFF2-40B4-BE49-F238E27FC236}">
                <a16:creationId xmlns:a16="http://schemas.microsoft.com/office/drawing/2014/main" id="{4472D276-A36C-4BB7-98E1-371F3F19AD15}"/>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AB5AC331-81D1-4B2C-B650-F70307114478}"/>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7420D3C-F080-49BF-BD71-73B017B56EB5}"/>
              </a:ext>
            </a:extLst>
          </p:cNvPr>
          <p:cNvSpPr>
            <a:spLocks noGrp="1"/>
          </p:cNvSpPr>
          <p:nvPr>
            <p:ph type="sldNum" sz="quarter" idx="12"/>
          </p:nvPr>
        </p:nvSpPr>
        <p:spPr/>
        <p:txBody>
          <a:bodyPr/>
          <a:lstStyle/>
          <a:p>
            <a:pPr>
              <a:defRPr/>
            </a:pPr>
            <a:fld id="{EB6791C4-DF4E-4C17-A41C-B2BEB15390BD}" type="slidenum">
              <a:rPr lang="en-US" smtClean="0"/>
              <a:pPr>
                <a:defRPr/>
              </a:pPr>
              <a:t>43</a:t>
            </a:fld>
            <a:endParaRPr lang="en-US"/>
          </a:p>
        </p:txBody>
      </p:sp>
    </p:spTree>
    <p:extLst>
      <p:ext uri="{BB962C8B-B14F-4D97-AF65-F5344CB8AC3E}">
        <p14:creationId xmlns:p14="http://schemas.microsoft.com/office/powerpoint/2010/main" val="330348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8DB2-00C5-4C25-845C-8A74CAB2E049}"/>
              </a:ext>
            </a:extLst>
          </p:cNvPr>
          <p:cNvSpPr>
            <a:spLocks noGrp="1"/>
          </p:cNvSpPr>
          <p:nvPr>
            <p:ph type="title"/>
          </p:nvPr>
        </p:nvSpPr>
        <p:spPr/>
        <p:txBody>
          <a:bodyPr/>
          <a:lstStyle/>
          <a:p>
            <a:r>
              <a:rPr lang="en-US" dirty="0"/>
              <a:t>GPS/GLONASS/Galileo/</a:t>
            </a:r>
            <a:r>
              <a:rPr lang="en-US" dirty="0" err="1"/>
              <a:t>Beidou</a:t>
            </a:r>
            <a:r>
              <a:rPr lang="en-US" dirty="0"/>
              <a:t>/ETC</a:t>
            </a:r>
          </a:p>
        </p:txBody>
      </p:sp>
      <p:sp>
        <p:nvSpPr>
          <p:cNvPr id="3" name="Content Placeholder 2">
            <a:extLst>
              <a:ext uri="{FF2B5EF4-FFF2-40B4-BE49-F238E27FC236}">
                <a16:creationId xmlns:a16="http://schemas.microsoft.com/office/drawing/2014/main" id="{DEAFC418-58EE-4F74-8ABE-802B03C44BAA}"/>
              </a:ext>
            </a:extLst>
          </p:cNvPr>
          <p:cNvSpPr>
            <a:spLocks noGrp="1"/>
          </p:cNvSpPr>
          <p:nvPr>
            <p:ph idx="1"/>
          </p:nvPr>
        </p:nvSpPr>
        <p:spPr/>
        <p:txBody>
          <a:bodyPr/>
          <a:lstStyle/>
          <a:p>
            <a:r>
              <a:rPr lang="en-US" dirty="0"/>
              <a:t>New </a:t>
            </a:r>
            <a:r>
              <a:rPr lang="en-US" b="1" dirty="0"/>
              <a:t>M-PAGES</a:t>
            </a:r>
            <a:r>
              <a:rPr lang="en-US" dirty="0"/>
              <a:t> software exists</a:t>
            </a:r>
          </a:p>
          <a:p>
            <a:pPr lvl="1"/>
            <a:r>
              <a:rPr lang="en-US" dirty="0"/>
              <a:t>Can process any GNSS constellation with two frequencies</a:t>
            </a:r>
          </a:p>
          <a:p>
            <a:r>
              <a:rPr lang="en-US" dirty="0"/>
              <a:t>Can be accessed for testing through a BETA release of OPUS-S</a:t>
            </a:r>
          </a:p>
          <a:p>
            <a:pPr lvl="1"/>
            <a:endParaRPr lang="en-US" dirty="0"/>
          </a:p>
        </p:txBody>
      </p:sp>
      <p:sp>
        <p:nvSpPr>
          <p:cNvPr id="4" name="Date Placeholder 3">
            <a:extLst>
              <a:ext uri="{FF2B5EF4-FFF2-40B4-BE49-F238E27FC236}">
                <a16:creationId xmlns:a16="http://schemas.microsoft.com/office/drawing/2014/main" id="{5E8DDFED-3070-4F93-B1B0-DE1CAF3DE36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090F4FB-6E4D-4ED5-8DF3-9EDA50C35312}"/>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CB22758E-A7BB-42F9-BC2D-BEEE12C3556B}"/>
              </a:ext>
            </a:extLst>
          </p:cNvPr>
          <p:cNvSpPr>
            <a:spLocks noGrp="1"/>
          </p:cNvSpPr>
          <p:nvPr>
            <p:ph type="sldNum" sz="quarter" idx="12"/>
          </p:nvPr>
        </p:nvSpPr>
        <p:spPr/>
        <p:txBody>
          <a:bodyPr/>
          <a:lstStyle/>
          <a:p>
            <a:pPr>
              <a:defRPr/>
            </a:pPr>
            <a:fld id="{EB6791C4-DF4E-4C17-A41C-B2BEB15390BD}" type="slidenum">
              <a:rPr lang="en-US" smtClean="0"/>
              <a:pPr>
                <a:defRPr/>
              </a:pPr>
              <a:t>44</a:t>
            </a:fld>
            <a:endParaRPr lang="en-US"/>
          </a:p>
        </p:txBody>
      </p:sp>
      <p:pic>
        <p:nvPicPr>
          <p:cNvPr id="8" name="Picture 7">
            <a:extLst>
              <a:ext uri="{FF2B5EF4-FFF2-40B4-BE49-F238E27FC236}">
                <a16:creationId xmlns:a16="http://schemas.microsoft.com/office/drawing/2014/main" id="{C0F6CAA1-E85C-414C-97FB-71B631341E87}"/>
              </a:ext>
            </a:extLst>
          </p:cNvPr>
          <p:cNvPicPr>
            <a:picLocks noChangeAspect="1"/>
          </p:cNvPicPr>
          <p:nvPr/>
        </p:nvPicPr>
        <p:blipFill>
          <a:blip r:embed="rId2"/>
          <a:stretch>
            <a:fillRect/>
          </a:stretch>
        </p:blipFill>
        <p:spPr>
          <a:xfrm>
            <a:off x="1919591" y="3276778"/>
            <a:ext cx="6526179" cy="2964482"/>
          </a:xfrm>
          <a:prstGeom prst="rect">
            <a:avLst/>
          </a:prstGeom>
        </p:spPr>
      </p:pic>
      <p:sp>
        <p:nvSpPr>
          <p:cNvPr id="9" name="TextBox 8">
            <a:extLst>
              <a:ext uri="{FF2B5EF4-FFF2-40B4-BE49-F238E27FC236}">
                <a16:creationId xmlns:a16="http://schemas.microsoft.com/office/drawing/2014/main" id="{2128ECB5-2176-4CDE-BFBB-EA60D76A57AF}"/>
              </a:ext>
            </a:extLst>
          </p:cNvPr>
          <p:cNvSpPr txBox="1"/>
          <p:nvPr/>
        </p:nvSpPr>
        <p:spPr>
          <a:xfrm>
            <a:off x="8826324" y="5491929"/>
            <a:ext cx="3235181" cy="400110"/>
          </a:xfrm>
          <a:prstGeom prst="rect">
            <a:avLst/>
          </a:prstGeom>
          <a:noFill/>
        </p:spPr>
        <p:txBody>
          <a:bodyPr wrap="none" rtlCol="0">
            <a:spAutoFit/>
          </a:bodyPr>
          <a:lstStyle/>
          <a:p>
            <a:r>
              <a:rPr lang="en-US" sz="2000" b="1" dirty="0">
                <a:solidFill>
                  <a:srgbClr val="FF0000"/>
                </a:solidFill>
              </a:rPr>
              <a:t>beta.ngs.noaa.gov/OPUS</a:t>
            </a:r>
          </a:p>
        </p:txBody>
      </p:sp>
    </p:spTree>
    <p:extLst>
      <p:ext uri="{BB962C8B-B14F-4D97-AF65-F5344CB8AC3E}">
        <p14:creationId xmlns:p14="http://schemas.microsoft.com/office/powerpoint/2010/main" val="91203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DE74-69DF-41B6-8848-81CB1237A3BD}"/>
              </a:ext>
            </a:extLst>
          </p:cNvPr>
          <p:cNvSpPr>
            <a:spLocks noGrp="1"/>
          </p:cNvSpPr>
          <p:nvPr>
            <p:ph type="title"/>
          </p:nvPr>
        </p:nvSpPr>
        <p:spPr/>
        <p:txBody>
          <a:bodyPr/>
          <a:lstStyle/>
          <a:p>
            <a:r>
              <a:rPr lang="en-US" dirty="0"/>
              <a:t>SPROCCET overview</a:t>
            </a:r>
          </a:p>
        </p:txBody>
      </p:sp>
      <p:sp>
        <p:nvSpPr>
          <p:cNvPr id="3" name="Content Placeholder 2">
            <a:extLst>
              <a:ext uri="{FF2B5EF4-FFF2-40B4-BE49-F238E27FC236}">
                <a16:creationId xmlns:a16="http://schemas.microsoft.com/office/drawing/2014/main" id="{944AA677-BD37-4AF7-9A1F-61513A55FF36}"/>
              </a:ext>
            </a:extLst>
          </p:cNvPr>
          <p:cNvSpPr>
            <a:spLocks noGrp="1"/>
          </p:cNvSpPr>
          <p:nvPr>
            <p:ph idx="1"/>
          </p:nvPr>
        </p:nvSpPr>
        <p:spPr>
          <a:xfrm>
            <a:off x="225623" y="1417638"/>
            <a:ext cx="11594122" cy="4525963"/>
          </a:xfrm>
        </p:spPr>
        <p:txBody>
          <a:bodyPr/>
          <a:lstStyle/>
          <a:p>
            <a:r>
              <a:rPr lang="en-US" sz="2800" b="1" dirty="0">
                <a:solidFill>
                  <a:srgbClr val="FF0000"/>
                </a:solidFill>
                <a:effectLst/>
              </a:rPr>
              <a:t>S</a:t>
            </a:r>
            <a:r>
              <a:rPr lang="en-US" sz="2800" b="1" dirty="0">
                <a:solidFill>
                  <a:srgbClr val="000000"/>
                </a:solidFill>
                <a:effectLst/>
              </a:rPr>
              <a:t>oftware for </a:t>
            </a:r>
            <a:r>
              <a:rPr lang="en-US" sz="2800" b="1" dirty="0">
                <a:solidFill>
                  <a:srgbClr val="FF0000"/>
                </a:solidFill>
                <a:effectLst/>
              </a:rPr>
              <a:t>Pr</a:t>
            </a:r>
            <a:r>
              <a:rPr lang="en-US" sz="2800" b="1" dirty="0">
                <a:solidFill>
                  <a:srgbClr val="000000"/>
                </a:solidFill>
                <a:effectLst/>
              </a:rPr>
              <a:t>ojecting </a:t>
            </a:r>
            <a:r>
              <a:rPr lang="en-US" sz="2800" b="1" dirty="0">
                <a:solidFill>
                  <a:srgbClr val="FF0000"/>
                </a:solidFill>
                <a:effectLst/>
              </a:rPr>
              <a:t>O</a:t>
            </a:r>
            <a:r>
              <a:rPr lang="en-US" sz="2800" b="1" dirty="0">
                <a:solidFill>
                  <a:srgbClr val="000000"/>
                </a:solidFill>
                <a:effectLst/>
              </a:rPr>
              <a:t>bservations, </a:t>
            </a:r>
            <a:r>
              <a:rPr lang="en-US" sz="2800" b="1" dirty="0">
                <a:solidFill>
                  <a:srgbClr val="FF0000"/>
                </a:solidFill>
                <a:effectLst/>
              </a:rPr>
              <a:t>C</a:t>
            </a:r>
            <a:r>
              <a:rPr lang="en-US" sz="2800" b="1" dirty="0">
                <a:solidFill>
                  <a:srgbClr val="000000"/>
                </a:solidFill>
                <a:effectLst/>
              </a:rPr>
              <a:t>onstraints and </a:t>
            </a:r>
            <a:r>
              <a:rPr lang="en-US" sz="2800" b="1" dirty="0">
                <a:solidFill>
                  <a:srgbClr val="FF0000"/>
                </a:solidFill>
                <a:effectLst/>
              </a:rPr>
              <a:t>C</a:t>
            </a:r>
            <a:r>
              <a:rPr lang="en-US" sz="2800" b="1" dirty="0">
                <a:solidFill>
                  <a:srgbClr val="000000"/>
                </a:solidFill>
                <a:effectLst/>
              </a:rPr>
              <a:t>ofactor matrices/</a:t>
            </a:r>
            <a:r>
              <a:rPr lang="en-US" sz="2800" b="1" dirty="0">
                <a:solidFill>
                  <a:srgbClr val="FF0000"/>
                </a:solidFill>
                <a:effectLst/>
              </a:rPr>
              <a:t>E</a:t>
            </a:r>
            <a:r>
              <a:rPr lang="en-US" sz="2800" b="1" dirty="0">
                <a:solidFill>
                  <a:srgbClr val="000000"/>
                </a:solidFill>
                <a:effectLst/>
              </a:rPr>
              <a:t>rrors through </a:t>
            </a:r>
            <a:r>
              <a:rPr lang="en-US" sz="2800" b="1" dirty="0">
                <a:solidFill>
                  <a:srgbClr val="FF0000"/>
                </a:solidFill>
                <a:effectLst/>
              </a:rPr>
              <a:t>T</a:t>
            </a:r>
            <a:r>
              <a:rPr lang="en-US" sz="2800" b="1" dirty="0">
                <a:solidFill>
                  <a:srgbClr val="000000"/>
                </a:solidFill>
                <a:effectLst/>
              </a:rPr>
              <a:t>ime.</a:t>
            </a:r>
          </a:p>
          <a:p>
            <a:r>
              <a:rPr lang="en-US" sz="2800" b="1" dirty="0">
                <a:solidFill>
                  <a:srgbClr val="000000"/>
                </a:solidFill>
              </a:rPr>
              <a:t>SPROCCET incorporates the following models:</a:t>
            </a:r>
            <a:endParaRPr lang="en-US" sz="2800" b="1" dirty="0">
              <a:solidFill>
                <a:srgbClr val="000000"/>
              </a:solidFill>
              <a:effectLst/>
            </a:endParaRPr>
          </a:p>
          <a:p>
            <a:pPr lvl="1"/>
            <a:r>
              <a:rPr lang="en-US" sz="2000" b="1" dirty="0"/>
              <a:t>14H </a:t>
            </a:r>
            <a:r>
              <a:rPr lang="en-US" sz="2000" dirty="0"/>
              <a:t>– 14 parameter Helmert transformations</a:t>
            </a:r>
          </a:p>
          <a:p>
            <a:pPr lvl="1"/>
            <a:r>
              <a:rPr lang="en-US" sz="2000" b="1" dirty="0"/>
              <a:t>IFDM2022</a:t>
            </a:r>
            <a:r>
              <a:rPr lang="en-US" sz="2000" dirty="0"/>
              <a:t> – East, North, Up changes (velocity + displacement) of marks over time</a:t>
            </a:r>
          </a:p>
          <a:p>
            <a:pPr lvl="1"/>
            <a:r>
              <a:rPr lang="en-US" sz="2000" b="1" dirty="0"/>
              <a:t>DGEOID2022</a:t>
            </a:r>
            <a:r>
              <a:rPr lang="en-US" sz="2000" dirty="0"/>
              <a:t> – Up changes (velocity) of GEOID2022 over time</a:t>
            </a:r>
          </a:p>
          <a:p>
            <a:r>
              <a:rPr lang="en-US" sz="2800" dirty="0"/>
              <a:t>Replaces HTDP</a:t>
            </a:r>
          </a:p>
          <a:p>
            <a:pPr lvl="1"/>
            <a:r>
              <a:rPr lang="en-US" sz="2000" dirty="0"/>
              <a:t>In addition to all of the IFDM2022 improvements</a:t>
            </a:r>
          </a:p>
          <a:p>
            <a:pPr lvl="1"/>
            <a:r>
              <a:rPr lang="en-US" sz="2000" dirty="0"/>
              <a:t>Allows projecting orthometric data through time</a:t>
            </a:r>
          </a:p>
          <a:p>
            <a:r>
              <a:rPr lang="en-US" sz="2400" dirty="0"/>
              <a:t>SPROCCET (and its 3 models) will eventually be incorporated into NCAT</a:t>
            </a:r>
          </a:p>
          <a:p>
            <a:pPr marL="914400" lvl="2" indent="0">
              <a:buNone/>
            </a:pPr>
            <a:r>
              <a:rPr lang="en-US" sz="2000" dirty="0"/>
              <a:t>	</a:t>
            </a:r>
          </a:p>
          <a:p>
            <a:pPr lvl="1"/>
            <a:endParaRPr lang="en-US" sz="2000" dirty="0"/>
          </a:p>
          <a:p>
            <a:endParaRPr lang="en-US" sz="2000" dirty="0"/>
          </a:p>
        </p:txBody>
      </p:sp>
      <p:sp>
        <p:nvSpPr>
          <p:cNvPr id="4" name="Date Placeholder 3">
            <a:extLst>
              <a:ext uri="{FF2B5EF4-FFF2-40B4-BE49-F238E27FC236}">
                <a16:creationId xmlns:a16="http://schemas.microsoft.com/office/drawing/2014/main" id="{A981FEE9-DC59-40FC-A930-20383FA8E313}"/>
              </a:ext>
            </a:extLst>
          </p:cNvPr>
          <p:cNvSpPr>
            <a:spLocks noGrp="1"/>
          </p:cNvSpPr>
          <p:nvPr>
            <p:ph type="dt" sz="half" idx="10"/>
          </p:nvPr>
        </p:nvSpPr>
        <p:spPr/>
        <p:txBody>
          <a:bodyPr/>
          <a:lstStyle/>
          <a:p>
            <a:pPr>
              <a:defRPr/>
            </a:pPr>
            <a:r>
              <a:rPr lang="en-US"/>
              <a:t>March 24, 2024</a:t>
            </a:r>
            <a:endParaRPr lang="en-US" dirty="0"/>
          </a:p>
        </p:txBody>
      </p:sp>
      <p:sp>
        <p:nvSpPr>
          <p:cNvPr id="5" name="Footer Placeholder 4">
            <a:extLst>
              <a:ext uri="{FF2B5EF4-FFF2-40B4-BE49-F238E27FC236}">
                <a16:creationId xmlns:a16="http://schemas.microsoft.com/office/drawing/2014/main" id="{409832F6-CB2A-42BB-98E1-2899ECE821BC}"/>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9C62E8BB-39DC-441C-B698-2F2A47AF25C0}"/>
              </a:ext>
            </a:extLst>
          </p:cNvPr>
          <p:cNvSpPr>
            <a:spLocks noGrp="1"/>
          </p:cNvSpPr>
          <p:nvPr>
            <p:ph type="sldNum" sz="quarter" idx="12"/>
          </p:nvPr>
        </p:nvSpPr>
        <p:spPr/>
        <p:txBody>
          <a:bodyPr/>
          <a:lstStyle/>
          <a:p>
            <a:pPr>
              <a:defRPr/>
            </a:pPr>
            <a:fld id="{EB6791C4-DF4E-4C17-A41C-B2BEB15390BD}" type="slidenum">
              <a:rPr lang="en-US" smtClean="0"/>
              <a:pPr>
                <a:defRPr/>
              </a:pPr>
              <a:t>45</a:t>
            </a:fld>
            <a:endParaRPr lang="en-US"/>
          </a:p>
        </p:txBody>
      </p:sp>
    </p:spTree>
    <p:extLst>
      <p:ext uri="{BB962C8B-B14F-4D97-AF65-F5344CB8AC3E}">
        <p14:creationId xmlns:p14="http://schemas.microsoft.com/office/powerpoint/2010/main" val="17893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8DA9-28DF-40BE-8B5C-CA0711B377CE}"/>
              </a:ext>
            </a:extLst>
          </p:cNvPr>
          <p:cNvSpPr>
            <a:spLocks noGrp="1"/>
          </p:cNvSpPr>
          <p:nvPr>
            <p:ph type="title"/>
          </p:nvPr>
        </p:nvSpPr>
        <p:spPr/>
        <p:txBody>
          <a:bodyPr/>
          <a:lstStyle/>
          <a:p>
            <a:r>
              <a:rPr lang="en-US" dirty="0"/>
              <a:t>CORS selection tool</a:t>
            </a:r>
          </a:p>
        </p:txBody>
      </p:sp>
      <p:sp>
        <p:nvSpPr>
          <p:cNvPr id="3" name="Content Placeholder 2">
            <a:extLst>
              <a:ext uri="{FF2B5EF4-FFF2-40B4-BE49-F238E27FC236}">
                <a16:creationId xmlns:a16="http://schemas.microsoft.com/office/drawing/2014/main" id="{381DD29C-F3B2-43F4-B81D-2C744724D34F}"/>
              </a:ext>
            </a:extLst>
          </p:cNvPr>
          <p:cNvSpPr>
            <a:spLocks noGrp="1"/>
          </p:cNvSpPr>
          <p:nvPr>
            <p:ph idx="1"/>
          </p:nvPr>
        </p:nvSpPr>
        <p:spPr/>
        <p:txBody>
          <a:bodyPr/>
          <a:lstStyle/>
          <a:p>
            <a:pPr marL="685800">
              <a:spcBef>
                <a:spcPts val="0"/>
              </a:spcBef>
              <a:spcAft>
                <a:spcPts val="0"/>
              </a:spcAft>
            </a:pPr>
            <a:r>
              <a:rPr lang="en-US" sz="3600" b="0" i="0" u="none" strike="noStrike" dirty="0">
                <a:solidFill>
                  <a:srgbClr val="000000"/>
                </a:solidFill>
                <a:effectLst/>
              </a:rPr>
              <a:t>Relies on a </a:t>
            </a:r>
            <a:r>
              <a:rPr lang="en-US" b="1" i="1" u="none" strike="noStrike" dirty="0" err="1">
                <a:solidFill>
                  <a:srgbClr val="000000"/>
                </a:solidFill>
                <a:effectLst/>
              </a:rPr>
              <a:t>a</a:t>
            </a:r>
            <a:r>
              <a:rPr lang="en-US" b="1" i="1" u="none" strike="noStrike" dirty="0">
                <a:solidFill>
                  <a:srgbClr val="000000"/>
                </a:solidFill>
                <a:effectLst/>
              </a:rPr>
              <a:t> daily quantitative measure</a:t>
            </a:r>
            <a:r>
              <a:rPr lang="en-US" b="0" i="0" u="none" strike="noStrike" dirty="0">
                <a:solidFill>
                  <a:srgbClr val="000000"/>
                </a:solidFill>
                <a:effectLst/>
              </a:rPr>
              <a:t> (a “score”) </a:t>
            </a:r>
          </a:p>
          <a:p>
            <a:pPr marL="1085850" lvl="1">
              <a:spcBef>
                <a:spcPts val="0"/>
              </a:spcBef>
              <a:spcAft>
                <a:spcPts val="0"/>
              </a:spcAft>
            </a:pPr>
            <a:r>
              <a:rPr lang="en-US" dirty="0">
                <a:solidFill>
                  <a:srgbClr val="000000"/>
                </a:solidFill>
              </a:rPr>
              <a:t>How well is the given station behaving</a:t>
            </a:r>
          </a:p>
          <a:p>
            <a:pPr marL="1085850" lvl="1">
              <a:spcBef>
                <a:spcPts val="0"/>
              </a:spcBef>
              <a:spcAft>
                <a:spcPts val="0"/>
              </a:spcAft>
            </a:pPr>
            <a:r>
              <a:rPr lang="en-US" b="0" i="0" u="none" strike="noStrike" dirty="0">
                <a:solidFill>
                  <a:srgbClr val="000000"/>
                </a:solidFill>
                <a:effectLst/>
              </a:rPr>
              <a:t>Data availability?  Data quality?</a:t>
            </a:r>
          </a:p>
          <a:p>
            <a:pPr marL="685800">
              <a:spcBef>
                <a:spcPts val="0"/>
              </a:spcBef>
              <a:spcAft>
                <a:spcPts val="0"/>
              </a:spcAft>
            </a:pPr>
            <a:r>
              <a:rPr lang="en-US" sz="3600" dirty="0">
                <a:solidFill>
                  <a:srgbClr val="000000"/>
                </a:solidFill>
              </a:rPr>
              <a:t>Project Status:</a:t>
            </a:r>
          </a:p>
          <a:p>
            <a:pPr marL="1085850" lvl="1">
              <a:spcBef>
                <a:spcPts val="0"/>
              </a:spcBef>
              <a:spcAft>
                <a:spcPts val="0"/>
              </a:spcAft>
            </a:pPr>
            <a:r>
              <a:rPr lang="en-US" sz="3200" dirty="0"/>
              <a:t>Deployed on </a:t>
            </a:r>
            <a:r>
              <a:rPr lang="en-US" sz="3200" b="1" dirty="0"/>
              <a:t>OPUS-S 5.0 BETA </a:t>
            </a:r>
            <a:r>
              <a:rPr lang="en-US" sz="3200" dirty="0"/>
              <a:t>in December 2023</a:t>
            </a:r>
          </a:p>
          <a:p>
            <a:pPr marL="1085850" lvl="1">
              <a:spcBef>
                <a:spcPts val="0"/>
              </a:spcBef>
              <a:spcAft>
                <a:spcPts val="0"/>
              </a:spcAft>
            </a:pPr>
            <a:r>
              <a:rPr lang="en-US" sz="3200" dirty="0"/>
              <a:t>Will be built into every part of OPUS for the modernized NSRS</a:t>
            </a:r>
          </a:p>
        </p:txBody>
      </p:sp>
      <p:sp>
        <p:nvSpPr>
          <p:cNvPr id="4" name="Date Placeholder 3">
            <a:extLst>
              <a:ext uri="{FF2B5EF4-FFF2-40B4-BE49-F238E27FC236}">
                <a16:creationId xmlns:a16="http://schemas.microsoft.com/office/drawing/2014/main" id="{C4AB6D5A-856B-4388-9DC8-00F787A39D26}"/>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94EB966-AB18-402C-BFB6-A26E800E044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DFD9156-4426-4765-9CE1-3D7064CC05D1}"/>
              </a:ext>
            </a:extLst>
          </p:cNvPr>
          <p:cNvSpPr>
            <a:spLocks noGrp="1"/>
          </p:cNvSpPr>
          <p:nvPr>
            <p:ph type="sldNum" sz="quarter" idx="12"/>
          </p:nvPr>
        </p:nvSpPr>
        <p:spPr/>
        <p:txBody>
          <a:bodyPr/>
          <a:lstStyle/>
          <a:p>
            <a:pPr>
              <a:defRPr/>
            </a:pPr>
            <a:fld id="{EB6791C4-DF4E-4C17-A41C-B2BEB15390BD}" type="slidenum">
              <a:rPr lang="en-US" smtClean="0"/>
              <a:pPr>
                <a:defRPr/>
              </a:pPr>
              <a:t>46</a:t>
            </a:fld>
            <a:endParaRPr lang="en-US"/>
          </a:p>
        </p:txBody>
      </p:sp>
    </p:spTree>
    <p:extLst>
      <p:ext uri="{BB962C8B-B14F-4D97-AF65-F5344CB8AC3E}">
        <p14:creationId xmlns:p14="http://schemas.microsoft.com/office/powerpoint/2010/main" val="39754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9C58-C36B-4985-942B-98F8E2F6354C}"/>
              </a:ext>
            </a:extLst>
          </p:cNvPr>
          <p:cNvSpPr>
            <a:spLocks noGrp="1"/>
          </p:cNvSpPr>
          <p:nvPr>
            <p:ph type="title"/>
          </p:nvPr>
        </p:nvSpPr>
        <p:spPr/>
        <p:txBody>
          <a:bodyPr/>
          <a:lstStyle/>
          <a:p>
            <a:r>
              <a:rPr lang="en-US" dirty="0"/>
              <a:t>OPUS</a:t>
            </a:r>
          </a:p>
        </p:txBody>
      </p:sp>
      <p:sp>
        <p:nvSpPr>
          <p:cNvPr id="3" name="Content Placeholder 2">
            <a:extLst>
              <a:ext uri="{FF2B5EF4-FFF2-40B4-BE49-F238E27FC236}">
                <a16:creationId xmlns:a16="http://schemas.microsoft.com/office/drawing/2014/main" id="{D99EBF03-15EB-44FA-8C3C-713BCFC5AD87}"/>
              </a:ext>
            </a:extLst>
          </p:cNvPr>
          <p:cNvSpPr>
            <a:spLocks noGrp="1"/>
          </p:cNvSpPr>
          <p:nvPr>
            <p:ph idx="1"/>
          </p:nvPr>
        </p:nvSpPr>
        <p:spPr/>
        <p:txBody>
          <a:bodyPr/>
          <a:lstStyle/>
          <a:p>
            <a:r>
              <a:rPr lang="en-US" dirty="0"/>
              <a:t>OPUS-Projects updated last year</a:t>
            </a:r>
          </a:p>
          <a:p>
            <a:pPr lvl="1"/>
            <a:r>
              <a:rPr lang="en-US" dirty="0"/>
              <a:t>Version 5.1: </a:t>
            </a:r>
            <a:r>
              <a:rPr lang="en-US" dirty="0" err="1"/>
              <a:t>Bluebooking</a:t>
            </a:r>
            <a:r>
              <a:rPr lang="en-US" dirty="0"/>
              <a:t> done for you, loads to the NGS IDB</a:t>
            </a:r>
          </a:p>
          <a:p>
            <a:pPr lvl="1"/>
            <a:r>
              <a:rPr lang="en-US" dirty="0"/>
              <a:t>https://</a:t>
            </a:r>
            <a:r>
              <a:rPr lang="en-US" dirty="0">
                <a:solidFill>
                  <a:srgbClr val="FF0000"/>
                </a:solidFill>
              </a:rPr>
              <a:t>geodesy</a:t>
            </a:r>
            <a:r>
              <a:rPr lang="en-US" dirty="0"/>
              <a:t>.noaa.gov/OPUS-Projects/OpusProjects.shtml</a:t>
            </a:r>
          </a:p>
          <a:p>
            <a:r>
              <a:rPr lang="en-US" dirty="0"/>
              <a:t>OPUS-S with M-PAGES (multi-GNSS!) on beta just released!</a:t>
            </a:r>
          </a:p>
          <a:p>
            <a:pPr lvl="1"/>
            <a:r>
              <a:rPr lang="en-US" dirty="0"/>
              <a:t>https://</a:t>
            </a:r>
            <a:r>
              <a:rPr lang="en-US" dirty="0">
                <a:solidFill>
                  <a:srgbClr val="FF0000"/>
                </a:solidFill>
              </a:rPr>
              <a:t>beta.ngs</a:t>
            </a:r>
            <a:r>
              <a:rPr lang="en-US" dirty="0"/>
              <a:t>.noaa.gov/OPUS</a:t>
            </a:r>
          </a:p>
          <a:p>
            <a:pPr lvl="1"/>
            <a:endParaRPr lang="en-US" dirty="0"/>
          </a:p>
          <a:p>
            <a:endParaRPr lang="en-US" dirty="0"/>
          </a:p>
        </p:txBody>
      </p:sp>
      <p:sp>
        <p:nvSpPr>
          <p:cNvPr id="4" name="Date Placeholder 3">
            <a:extLst>
              <a:ext uri="{FF2B5EF4-FFF2-40B4-BE49-F238E27FC236}">
                <a16:creationId xmlns:a16="http://schemas.microsoft.com/office/drawing/2014/main" id="{B83B29C7-A906-4A6F-A90E-C2276F890F87}"/>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1CB1DC06-D2BA-4891-A845-E490E93ED5B1}"/>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990EC01C-D7AD-41A5-BCAB-BD7C41D32A21}"/>
              </a:ext>
            </a:extLst>
          </p:cNvPr>
          <p:cNvSpPr>
            <a:spLocks noGrp="1"/>
          </p:cNvSpPr>
          <p:nvPr>
            <p:ph type="sldNum" sz="quarter" idx="12"/>
          </p:nvPr>
        </p:nvSpPr>
        <p:spPr/>
        <p:txBody>
          <a:bodyPr/>
          <a:lstStyle/>
          <a:p>
            <a:pPr>
              <a:defRPr/>
            </a:pPr>
            <a:fld id="{EB6791C4-DF4E-4C17-A41C-B2BEB15390BD}" type="slidenum">
              <a:rPr lang="en-US" smtClean="0"/>
              <a:pPr>
                <a:defRPr/>
              </a:pPr>
              <a:t>47</a:t>
            </a:fld>
            <a:endParaRPr lang="en-US"/>
          </a:p>
        </p:txBody>
      </p:sp>
    </p:spTree>
    <p:extLst>
      <p:ext uri="{BB962C8B-B14F-4D97-AF65-F5344CB8AC3E}">
        <p14:creationId xmlns:p14="http://schemas.microsoft.com/office/powerpoint/2010/main" val="126724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CB60-85F0-4908-8819-62C3FD0E340D}"/>
              </a:ext>
            </a:extLst>
          </p:cNvPr>
          <p:cNvSpPr>
            <a:spLocks noGrp="1"/>
          </p:cNvSpPr>
          <p:nvPr>
            <p:ph type="title"/>
          </p:nvPr>
        </p:nvSpPr>
        <p:spPr/>
        <p:txBody>
          <a:bodyPr/>
          <a:lstStyle/>
          <a:p>
            <a:r>
              <a:rPr lang="en-US" dirty="0"/>
              <a:t>OPUS (Now)</a:t>
            </a:r>
          </a:p>
        </p:txBody>
      </p:sp>
      <p:sp>
        <p:nvSpPr>
          <p:cNvPr id="4" name="Date Placeholder 3">
            <a:extLst>
              <a:ext uri="{FF2B5EF4-FFF2-40B4-BE49-F238E27FC236}">
                <a16:creationId xmlns:a16="http://schemas.microsoft.com/office/drawing/2014/main" id="{E8B15FFB-4F97-4359-B396-B7E70D376EB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80416915-1F27-48AF-83C2-386708911AD6}"/>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FE716830-0966-4428-9BDE-BFE967D6B935}"/>
              </a:ext>
            </a:extLst>
          </p:cNvPr>
          <p:cNvSpPr>
            <a:spLocks noGrp="1"/>
          </p:cNvSpPr>
          <p:nvPr>
            <p:ph type="sldNum" sz="quarter" idx="12"/>
          </p:nvPr>
        </p:nvSpPr>
        <p:spPr/>
        <p:txBody>
          <a:bodyPr/>
          <a:lstStyle/>
          <a:p>
            <a:pPr>
              <a:defRPr/>
            </a:pPr>
            <a:fld id="{EB6791C4-DF4E-4C17-A41C-B2BEB15390BD}" type="slidenum">
              <a:rPr lang="en-US" smtClean="0"/>
              <a:pPr>
                <a:defRPr/>
              </a:pPr>
              <a:t>48</a:t>
            </a:fld>
            <a:endParaRPr lang="en-US"/>
          </a:p>
        </p:txBody>
      </p:sp>
      <p:sp>
        <p:nvSpPr>
          <p:cNvPr id="7" name="Rectangle 6">
            <a:extLst>
              <a:ext uri="{FF2B5EF4-FFF2-40B4-BE49-F238E27FC236}">
                <a16:creationId xmlns:a16="http://schemas.microsoft.com/office/drawing/2014/main" id="{8DB50964-BEE1-4FEB-89C6-B3BDEDD7414B}"/>
              </a:ext>
            </a:extLst>
          </p:cNvPr>
          <p:cNvSpPr/>
          <p:nvPr/>
        </p:nvSpPr>
        <p:spPr>
          <a:xfrm>
            <a:off x="3199160" y="2112699"/>
            <a:ext cx="2419004"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 </a:t>
            </a:r>
            <a:r>
              <a:rPr lang="en-US" dirty="0">
                <a:solidFill>
                  <a:schemeClr val="tx1"/>
                </a:solidFill>
              </a:rPr>
              <a:t>(GPS/PAGES/NAD 83)</a:t>
            </a:r>
          </a:p>
        </p:txBody>
      </p:sp>
      <p:sp>
        <p:nvSpPr>
          <p:cNvPr id="8" name="Rectangle 7">
            <a:extLst>
              <a:ext uri="{FF2B5EF4-FFF2-40B4-BE49-F238E27FC236}">
                <a16:creationId xmlns:a16="http://schemas.microsoft.com/office/drawing/2014/main" id="{62826DB1-34B2-4538-82BE-23507B28BF05}"/>
              </a:ext>
            </a:extLst>
          </p:cNvPr>
          <p:cNvSpPr/>
          <p:nvPr/>
        </p:nvSpPr>
        <p:spPr>
          <a:xfrm>
            <a:off x="5766100" y="2598035"/>
            <a:ext cx="3711752" cy="58691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OPUS-Projects</a:t>
            </a:r>
            <a:r>
              <a:rPr lang="en-US" dirty="0">
                <a:solidFill>
                  <a:schemeClr val="tx1"/>
                </a:solidFill>
              </a:rPr>
              <a:t> (GPS/PAGES/HTDP/ADJUST/NAD 83)</a:t>
            </a:r>
          </a:p>
        </p:txBody>
      </p:sp>
      <p:sp>
        <p:nvSpPr>
          <p:cNvPr id="9" name="Rectangle 8">
            <a:extLst>
              <a:ext uri="{FF2B5EF4-FFF2-40B4-BE49-F238E27FC236}">
                <a16:creationId xmlns:a16="http://schemas.microsoft.com/office/drawing/2014/main" id="{70A95869-D6BE-41D9-9D91-769BBCC99F1B}"/>
              </a:ext>
            </a:extLst>
          </p:cNvPr>
          <p:cNvSpPr/>
          <p:nvPr/>
        </p:nvSpPr>
        <p:spPr>
          <a:xfrm>
            <a:off x="9606049" y="2329334"/>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OPUS-Share</a:t>
            </a:r>
          </a:p>
        </p:txBody>
      </p:sp>
      <p:sp>
        <p:nvSpPr>
          <p:cNvPr id="14" name="Rectangle 13">
            <a:extLst>
              <a:ext uri="{FF2B5EF4-FFF2-40B4-BE49-F238E27FC236}">
                <a16:creationId xmlns:a16="http://schemas.microsoft.com/office/drawing/2014/main" id="{CE5040D4-986E-4805-9BCA-A82912AD69F4}"/>
              </a:ext>
            </a:extLst>
          </p:cNvPr>
          <p:cNvSpPr/>
          <p:nvPr/>
        </p:nvSpPr>
        <p:spPr>
          <a:xfrm>
            <a:off x="10392299" y="2879047"/>
            <a:ext cx="1624676" cy="266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NGS IDB</a:t>
            </a:r>
          </a:p>
        </p:txBody>
      </p:sp>
      <p:sp>
        <p:nvSpPr>
          <p:cNvPr id="15" name="Rectangle 14">
            <a:extLst>
              <a:ext uri="{FF2B5EF4-FFF2-40B4-BE49-F238E27FC236}">
                <a16:creationId xmlns:a16="http://schemas.microsoft.com/office/drawing/2014/main" id="{74969475-9157-49C7-8F3E-EB21C1BA9158}"/>
              </a:ext>
            </a:extLst>
          </p:cNvPr>
          <p:cNvSpPr/>
          <p:nvPr/>
        </p:nvSpPr>
        <p:spPr>
          <a:xfrm>
            <a:off x="9571012" y="1693327"/>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sp>
        <p:nvSpPr>
          <p:cNvPr id="16" name="Rectangle 15">
            <a:extLst>
              <a:ext uri="{FF2B5EF4-FFF2-40B4-BE49-F238E27FC236}">
                <a16:creationId xmlns:a16="http://schemas.microsoft.com/office/drawing/2014/main" id="{870E9BCB-9D7B-44E0-BEAE-1FD9DA430A7F}"/>
              </a:ext>
            </a:extLst>
          </p:cNvPr>
          <p:cNvSpPr/>
          <p:nvPr/>
        </p:nvSpPr>
        <p:spPr>
          <a:xfrm>
            <a:off x="3199160" y="1301951"/>
            <a:ext cx="2419004" cy="54334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OPUS-RS</a:t>
            </a:r>
            <a:r>
              <a:rPr lang="en-US" b="1" dirty="0">
                <a:solidFill>
                  <a:schemeClr val="tx1"/>
                </a:solidFill>
              </a:rPr>
              <a:t> </a:t>
            </a:r>
            <a:r>
              <a:rPr lang="en-US" dirty="0">
                <a:solidFill>
                  <a:schemeClr val="tx1"/>
                </a:solidFill>
              </a:rPr>
              <a:t>(GPS/MPGPS/NAD 83)</a:t>
            </a:r>
          </a:p>
        </p:txBody>
      </p:sp>
      <p:cxnSp>
        <p:nvCxnSpPr>
          <p:cNvPr id="19" name="Straight Connector 18">
            <a:extLst>
              <a:ext uri="{FF2B5EF4-FFF2-40B4-BE49-F238E27FC236}">
                <a16:creationId xmlns:a16="http://schemas.microsoft.com/office/drawing/2014/main" id="{C8005142-AB71-45DB-AD6C-64A786BAF432}"/>
              </a:ext>
            </a:extLst>
          </p:cNvPr>
          <p:cNvCxnSpPr/>
          <p:nvPr/>
        </p:nvCxnSpPr>
        <p:spPr>
          <a:xfrm flipV="1">
            <a:off x="0" y="3817053"/>
            <a:ext cx="12192000" cy="62345"/>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584B206-3FF4-4402-9CF6-8A0475C55A64}"/>
              </a:ext>
            </a:extLst>
          </p:cNvPr>
          <p:cNvSpPr txBox="1"/>
          <p:nvPr/>
        </p:nvSpPr>
        <p:spPr>
          <a:xfrm>
            <a:off x="224442" y="630953"/>
            <a:ext cx="3782291" cy="800219"/>
          </a:xfrm>
          <a:prstGeom prst="rect">
            <a:avLst/>
          </a:prstGeom>
          <a:noFill/>
        </p:spPr>
        <p:txBody>
          <a:bodyPr wrap="square" rtlCol="0">
            <a:spAutoFit/>
          </a:bodyPr>
          <a:lstStyle/>
          <a:p>
            <a:r>
              <a:rPr lang="en-US" sz="2800" b="1" u="sng" dirty="0"/>
              <a:t>geodesy.noaa.gov</a:t>
            </a:r>
          </a:p>
          <a:p>
            <a:endParaRPr lang="en-US" dirty="0"/>
          </a:p>
        </p:txBody>
      </p:sp>
      <p:sp>
        <p:nvSpPr>
          <p:cNvPr id="21" name="TextBox 20">
            <a:extLst>
              <a:ext uri="{FF2B5EF4-FFF2-40B4-BE49-F238E27FC236}">
                <a16:creationId xmlns:a16="http://schemas.microsoft.com/office/drawing/2014/main" id="{780C8FF1-5C74-41E2-8C49-FB7CAC515F5D}"/>
              </a:ext>
            </a:extLst>
          </p:cNvPr>
          <p:cNvSpPr txBox="1"/>
          <p:nvPr/>
        </p:nvSpPr>
        <p:spPr>
          <a:xfrm>
            <a:off x="98513" y="3862705"/>
            <a:ext cx="3782291" cy="800219"/>
          </a:xfrm>
          <a:prstGeom prst="rect">
            <a:avLst/>
          </a:prstGeom>
          <a:noFill/>
        </p:spPr>
        <p:txBody>
          <a:bodyPr wrap="square" rtlCol="0">
            <a:spAutoFit/>
          </a:bodyPr>
          <a:lstStyle/>
          <a:p>
            <a:r>
              <a:rPr lang="en-US" sz="2800" b="1" u="sng" dirty="0"/>
              <a:t>beta.ngs.noaa.gov</a:t>
            </a:r>
          </a:p>
          <a:p>
            <a:endParaRPr lang="en-US" dirty="0"/>
          </a:p>
        </p:txBody>
      </p:sp>
      <p:cxnSp>
        <p:nvCxnSpPr>
          <p:cNvPr id="23" name="Connector: Elbow 22">
            <a:extLst>
              <a:ext uri="{FF2B5EF4-FFF2-40B4-BE49-F238E27FC236}">
                <a16:creationId xmlns:a16="http://schemas.microsoft.com/office/drawing/2014/main" id="{15C1F18A-41A6-40FB-A554-050F68B6AF7B}"/>
              </a:ext>
            </a:extLst>
          </p:cNvPr>
          <p:cNvCxnSpPr>
            <a:cxnSpLocks/>
            <a:stCxn id="16" idx="3"/>
            <a:endCxn id="15" idx="0"/>
          </p:cNvCxnSpPr>
          <p:nvPr/>
        </p:nvCxnSpPr>
        <p:spPr>
          <a:xfrm>
            <a:off x="5618164" y="1573624"/>
            <a:ext cx="5162350" cy="11970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C4AE6048-5515-40C2-9E5A-EACFA189C4D9}"/>
              </a:ext>
            </a:extLst>
          </p:cNvPr>
          <p:cNvCxnSpPr>
            <a:cxnSpLocks/>
            <a:stCxn id="7" idx="0"/>
            <a:endCxn id="15" idx="2"/>
          </p:cNvCxnSpPr>
          <p:nvPr/>
        </p:nvCxnSpPr>
        <p:spPr>
          <a:xfrm rot="5400000" flipH="1" flipV="1">
            <a:off x="7514581" y="-1153234"/>
            <a:ext cx="160014" cy="637185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66A23A-E79F-4ED3-96CC-6D0A3F50B658}"/>
              </a:ext>
            </a:extLst>
          </p:cNvPr>
          <p:cNvCxnSpPr>
            <a:cxnSpLocks/>
            <a:stCxn id="7" idx="3"/>
            <a:endCxn id="9" idx="1"/>
          </p:cNvCxnSpPr>
          <p:nvPr/>
        </p:nvCxnSpPr>
        <p:spPr>
          <a:xfrm>
            <a:off x="5618164" y="2406158"/>
            <a:ext cx="3987885" cy="5285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426EF735-7FC4-4C37-8B77-9235734819A1}"/>
              </a:ext>
            </a:extLst>
          </p:cNvPr>
          <p:cNvCxnSpPr>
            <a:cxnSpLocks/>
            <a:stCxn id="7" idx="2"/>
            <a:endCxn id="8" idx="1"/>
          </p:cNvCxnSpPr>
          <p:nvPr/>
        </p:nvCxnSpPr>
        <p:spPr>
          <a:xfrm rot="16200000" flipH="1">
            <a:off x="4991442" y="2116837"/>
            <a:ext cx="191878" cy="13574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900B26B3-1FC0-47ED-AE62-C6F373C54E8C}"/>
              </a:ext>
            </a:extLst>
          </p:cNvPr>
          <p:cNvCxnSpPr>
            <a:cxnSpLocks/>
            <a:stCxn id="8" idx="3"/>
            <a:endCxn id="14" idx="1"/>
          </p:cNvCxnSpPr>
          <p:nvPr/>
        </p:nvCxnSpPr>
        <p:spPr>
          <a:xfrm>
            <a:off x="9477852" y="2891495"/>
            <a:ext cx="914447" cy="12059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26E6574A-3B86-407F-B522-63ABBB8DEFC8}"/>
              </a:ext>
            </a:extLst>
          </p:cNvPr>
          <p:cNvSpPr/>
          <p:nvPr/>
        </p:nvSpPr>
        <p:spPr>
          <a:xfrm>
            <a:off x="98513" y="1679257"/>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2</a:t>
            </a:r>
          </a:p>
          <a:p>
            <a:pPr algn="ctr"/>
            <a:r>
              <a:rPr lang="en-US" dirty="0">
                <a:solidFill>
                  <a:schemeClr val="tx1"/>
                </a:solidFill>
              </a:rPr>
              <a:t>(GPS)</a:t>
            </a:r>
          </a:p>
        </p:txBody>
      </p:sp>
      <p:sp>
        <p:nvSpPr>
          <p:cNvPr id="50" name="Rectangle 49">
            <a:extLst>
              <a:ext uri="{FF2B5EF4-FFF2-40B4-BE49-F238E27FC236}">
                <a16:creationId xmlns:a16="http://schemas.microsoft.com/office/drawing/2014/main" id="{22DCDC9D-83EC-4E6F-9EB6-C2873FDD899C}"/>
              </a:ext>
            </a:extLst>
          </p:cNvPr>
          <p:cNvSpPr/>
          <p:nvPr/>
        </p:nvSpPr>
        <p:spPr>
          <a:xfrm>
            <a:off x="459688" y="3069919"/>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GVX</a:t>
            </a:r>
          </a:p>
          <a:p>
            <a:pPr algn="ctr"/>
            <a:r>
              <a:rPr lang="en-US" dirty="0">
                <a:solidFill>
                  <a:schemeClr val="tx1"/>
                </a:solidFill>
              </a:rPr>
              <a:t>(GNSS)</a:t>
            </a:r>
          </a:p>
        </p:txBody>
      </p:sp>
      <p:cxnSp>
        <p:nvCxnSpPr>
          <p:cNvPr id="51" name="Connector: Elbow 50">
            <a:extLst>
              <a:ext uri="{FF2B5EF4-FFF2-40B4-BE49-F238E27FC236}">
                <a16:creationId xmlns:a16="http://schemas.microsoft.com/office/drawing/2014/main" id="{6019FEF6-6A36-4FF3-A123-0655A36AF622}"/>
              </a:ext>
            </a:extLst>
          </p:cNvPr>
          <p:cNvCxnSpPr>
            <a:cxnSpLocks/>
            <a:stCxn id="49" idx="3"/>
            <a:endCxn id="16" idx="1"/>
          </p:cNvCxnSpPr>
          <p:nvPr/>
        </p:nvCxnSpPr>
        <p:spPr>
          <a:xfrm flipV="1">
            <a:off x="2517517" y="1573624"/>
            <a:ext cx="681643" cy="37730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or: Elbow 53">
            <a:extLst>
              <a:ext uri="{FF2B5EF4-FFF2-40B4-BE49-F238E27FC236}">
                <a16:creationId xmlns:a16="http://schemas.microsoft.com/office/drawing/2014/main" id="{2D6E71A7-A110-4BA8-A931-D52A4646E4F4}"/>
              </a:ext>
            </a:extLst>
          </p:cNvPr>
          <p:cNvCxnSpPr>
            <a:cxnSpLocks/>
            <a:stCxn id="49" idx="3"/>
            <a:endCxn id="7" idx="1"/>
          </p:cNvCxnSpPr>
          <p:nvPr/>
        </p:nvCxnSpPr>
        <p:spPr>
          <a:xfrm>
            <a:off x="2517517" y="1950930"/>
            <a:ext cx="681643" cy="45522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Connector: Elbow 56">
            <a:extLst>
              <a:ext uri="{FF2B5EF4-FFF2-40B4-BE49-F238E27FC236}">
                <a16:creationId xmlns:a16="http://schemas.microsoft.com/office/drawing/2014/main" id="{42936C33-8B5F-470D-9FFF-B333DD8D8086}"/>
              </a:ext>
            </a:extLst>
          </p:cNvPr>
          <p:cNvCxnSpPr>
            <a:cxnSpLocks/>
            <a:stCxn id="50" idx="3"/>
            <a:endCxn id="8" idx="2"/>
          </p:cNvCxnSpPr>
          <p:nvPr/>
        </p:nvCxnSpPr>
        <p:spPr>
          <a:xfrm flipV="1">
            <a:off x="2878692" y="3184954"/>
            <a:ext cx="4743284" cy="1566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10" name="Rectangle 109">
            <a:extLst>
              <a:ext uri="{FF2B5EF4-FFF2-40B4-BE49-F238E27FC236}">
                <a16:creationId xmlns:a16="http://schemas.microsoft.com/office/drawing/2014/main" id="{3D4121EA-2CA7-4E90-8AF5-E3524886E510}"/>
              </a:ext>
            </a:extLst>
          </p:cNvPr>
          <p:cNvSpPr/>
          <p:nvPr/>
        </p:nvSpPr>
        <p:spPr>
          <a:xfrm>
            <a:off x="3954275" y="4860389"/>
            <a:ext cx="2562139"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 </a:t>
            </a:r>
          </a:p>
          <a:p>
            <a:pPr algn="ctr"/>
            <a:r>
              <a:rPr lang="en-US" dirty="0">
                <a:solidFill>
                  <a:schemeClr val="tx1"/>
                </a:solidFill>
              </a:rPr>
              <a:t>(GNSS/M-PAGES/NAD 83)</a:t>
            </a:r>
          </a:p>
        </p:txBody>
      </p:sp>
      <p:sp>
        <p:nvSpPr>
          <p:cNvPr id="114" name="Rectangle 113">
            <a:extLst>
              <a:ext uri="{FF2B5EF4-FFF2-40B4-BE49-F238E27FC236}">
                <a16:creationId xmlns:a16="http://schemas.microsoft.com/office/drawing/2014/main" id="{56E68F0B-39A6-43B4-A324-EB7F4CE19100}"/>
              </a:ext>
            </a:extLst>
          </p:cNvPr>
          <p:cNvSpPr/>
          <p:nvPr/>
        </p:nvSpPr>
        <p:spPr>
          <a:xfrm>
            <a:off x="9644484" y="4374550"/>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cxnSp>
        <p:nvCxnSpPr>
          <p:cNvPr id="117" name="Connector: Elbow 116">
            <a:extLst>
              <a:ext uri="{FF2B5EF4-FFF2-40B4-BE49-F238E27FC236}">
                <a16:creationId xmlns:a16="http://schemas.microsoft.com/office/drawing/2014/main" id="{2E22FE7E-0D55-473C-83B5-02EA218B9BC0}"/>
              </a:ext>
            </a:extLst>
          </p:cNvPr>
          <p:cNvCxnSpPr>
            <a:cxnSpLocks/>
            <a:stCxn id="110" idx="0"/>
            <a:endCxn id="114" idx="2"/>
          </p:cNvCxnSpPr>
          <p:nvPr/>
        </p:nvCxnSpPr>
        <p:spPr>
          <a:xfrm rot="5400000" flipH="1" flipV="1">
            <a:off x="7931425" y="1937829"/>
            <a:ext cx="226481" cy="561864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21" name="Rectangle 120">
            <a:extLst>
              <a:ext uri="{FF2B5EF4-FFF2-40B4-BE49-F238E27FC236}">
                <a16:creationId xmlns:a16="http://schemas.microsoft.com/office/drawing/2014/main" id="{FB19DA7C-2C03-465A-BB55-D0858FF7FECB}"/>
              </a:ext>
            </a:extLst>
          </p:cNvPr>
          <p:cNvSpPr/>
          <p:nvPr/>
        </p:nvSpPr>
        <p:spPr>
          <a:xfrm>
            <a:off x="533160" y="4492713"/>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2/3</a:t>
            </a:r>
          </a:p>
          <a:p>
            <a:pPr algn="ctr"/>
            <a:r>
              <a:rPr lang="en-US" dirty="0">
                <a:solidFill>
                  <a:schemeClr val="tx1"/>
                </a:solidFill>
              </a:rPr>
              <a:t>(GNSS)</a:t>
            </a:r>
          </a:p>
        </p:txBody>
      </p:sp>
      <p:cxnSp>
        <p:nvCxnSpPr>
          <p:cNvPr id="124" name="Connector: Elbow 123">
            <a:extLst>
              <a:ext uri="{FF2B5EF4-FFF2-40B4-BE49-F238E27FC236}">
                <a16:creationId xmlns:a16="http://schemas.microsoft.com/office/drawing/2014/main" id="{679690F6-12FB-471F-B0FB-3F24EB038C70}"/>
              </a:ext>
            </a:extLst>
          </p:cNvPr>
          <p:cNvCxnSpPr>
            <a:cxnSpLocks/>
            <a:stCxn id="121" idx="3"/>
            <a:endCxn id="110" idx="1"/>
          </p:cNvCxnSpPr>
          <p:nvPr/>
        </p:nvCxnSpPr>
        <p:spPr>
          <a:xfrm>
            <a:off x="2952164" y="4764386"/>
            <a:ext cx="1002111" cy="38946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02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0" grpId="0" animBg="1"/>
      <p:bldP spid="114" grpId="0" animBg="1"/>
      <p:bldP spid="1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CB60-85F0-4908-8819-62C3FD0E340D}"/>
              </a:ext>
            </a:extLst>
          </p:cNvPr>
          <p:cNvSpPr>
            <a:spLocks noGrp="1"/>
          </p:cNvSpPr>
          <p:nvPr>
            <p:ph type="title"/>
          </p:nvPr>
        </p:nvSpPr>
        <p:spPr/>
        <p:txBody>
          <a:bodyPr/>
          <a:lstStyle/>
          <a:p>
            <a:r>
              <a:rPr lang="en-US" dirty="0"/>
              <a:t>OPUS (Soon)</a:t>
            </a:r>
          </a:p>
        </p:txBody>
      </p:sp>
      <p:sp>
        <p:nvSpPr>
          <p:cNvPr id="4" name="Date Placeholder 3">
            <a:extLst>
              <a:ext uri="{FF2B5EF4-FFF2-40B4-BE49-F238E27FC236}">
                <a16:creationId xmlns:a16="http://schemas.microsoft.com/office/drawing/2014/main" id="{E8B15FFB-4F97-4359-B396-B7E70D376EB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80416915-1F27-48AF-83C2-386708911AD6}"/>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FE716830-0966-4428-9BDE-BFE967D6B935}"/>
              </a:ext>
            </a:extLst>
          </p:cNvPr>
          <p:cNvSpPr>
            <a:spLocks noGrp="1"/>
          </p:cNvSpPr>
          <p:nvPr>
            <p:ph type="sldNum" sz="quarter" idx="12"/>
          </p:nvPr>
        </p:nvSpPr>
        <p:spPr/>
        <p:txBody>
          <a:bodyPr/>
          <a:lstStyle/>
          <a:p>
            <a:pPr>
              <a:defRPr/>
            </a:pPr>
            <a:fld id="{EB6791C4-DF4E-4C17-A41C-B2BEB15390BD}" type="slidenum">
              <a:rPr lang="en-US" smtClean="0"/>
              <a:pPr>
                <a:defRPr/>
              </a:pPr>
              <a:t>49</a:t>
            </a:fld>
            <a:endParaRPr lang="en-US"/>
          </a:p>
        </p:txBody>
      </p:sp>
      <p:sp>
        <p:nvSpPr>
          <p:cNvPr id="7" name="Rectangle 6">
            <a:extLst>
              <a:ext uri="{FF2B5EF4-FFF2-40B4-BE49-F238E27FC236}">
                <a16:creationId xmlns:a16="http://schemas.microsoft.com/office/drawing/2014/main" id="{8DB50964-BEE1-4FEB-89C6-B3BDEDD7414B}"/>
              </a:ext>
            </a:extLst>
          </p:cNvPr>
          <p:cNvSpPr/>
          <p:nvPr/>
        </p:nvSpPr>
        <p:spPr>
          <a:xfrm>
            <a:off x="3199160" y="2112699"/>
            <a:ext cx="2419004"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 </a:t>
            </a:r>
            <a:r>
              <a:rPr lang="en-US" dirty="0">
                <a:solidFill>
                  <a:schemeClr val="tx1"/>
                </a:solidFill>
              </a:rPr>
              <a:t>(GPS/PAGES/NAD 83)</a:t>
            </a:r>
          </a:p>
        </p:txBody>
      </p:sp>
      <p:sp>
        <p:nvSpPr>
          <p:cNvPr id="8" name="Rectangle 7">
            <a:extLst>
              <a:ext uri="{FF2B5EF4-FFF2-40B4-BE49-F238E27FC236}">
                <a16:creationId xmlns:a16="http://schemas.microsoft.com/office/drawing/2014/main" id="{62826DB1-34B2-4538-82BE-23507B28BF05}"/>
              </a:ext>
            </a:extLst>
          </p:cNvPr>
          <p:cNvSpPr/>
          <p:nvPr/>
        </p:nvSpPr>
        <p:spPr>
          <a:xfrm>
            <a:off x="5766100" y="2598035"/>
            <a:ext cx="3711752" cy="58691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OPUS-Projects</a:t>
            </a:r>
            <a:r>
              <a:rPr lang="en-US" dirty="0">
                <a:solidFill>
                  <a:schemeClr val="tx1"/>
                </a:solidFill>
              </a:rPr>
              <a:t> (GPS/PAGES/HTDP/ADJUST/NAD 83)</a:t>
            </a:r>
          </a:p>
        </p:txBody>
      </p:sp>
      <p:sp>
        <p:nvSpPr>
          <p:cNvPr id="9" name="Rectangle 8">
            <a:extLst>
              <a:ext uri="{FF2B5EF4-FFF2-40B4-BE49-F238E27FC236}">
                <a16:creationId xmlns:a16="http://schemas.microsoft.com/office/drawing/2014/main" id="{70A95869-D6BE-41D9-9D91-769BBCC99F1B}"/>
              </a:ext>
            </a:extLst>
          </p:cNvPr>
          <p:cNvSpPr/>
          <p:nvPr/>
        </p:nvSpPr>
        <p:spPr>
          <a:xfrm>
            <a:off x="9606049" y="2329334"/>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OPUS-Share</a:t>
            </a:r>
          </a:p>
        </p:txBody>
      </p:sp>
      <p:sp>
        <p:nvSpPr>
          <p:cNvPr id="14" name="Rectangle 13">
            <a:extLst>
              <a:ext uri="{FF2B5EF4-FFF2-40B4-BE49-F238E27FC236}">
                <a16:creationId xmlns:a16="http://schemas.microsoft.com/office/drawing/2014/main" id="{CE5040D4-986E-4805-9BCA-A82912AD69F4}"/>
              </a:ext>
            </a:extLst>
          </p:cNvPr>
          <p:cNvSpPr/>
          <p:nvPr/>
        </p:nvSpPr>
        <p:spPr>
          <a:xfrm>
            <a:off x="10392299" y="2879047"/>
            <a:ext cx="1624676" cy="266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NGS IDB</a:t>
            </a:r>
          </a:p>
        </p:txBody>
      </p:sp>
      <p:sp>
        <p:nvSpPr>
          <p:cNvPr id="15" name="Rectangle 14">
            <a:extLst>
              <a:ext uri="{FF2B5EF4-FFF2-40B4-BE49-F238E27FC236}">
                <a16:creationId xmlns:a16="http://schemas.microsoft.com/office/drawing/2014/main" id="{74969475-9157-49C7-8F3E-EB21C1BA9158}"/>
              </a:ext>
            </a:extLst>
          </p:cNvPr>
          <p:cNvSpPr/>
          <p:nvPr/>
        </p:nvSpPr>
        <p:spPr>
          <a:xfrm>
            <a:off x="9571012" y="1693327"/>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sp>
        <p:nvSpPr>
          <p:cNvPr id="16" name="Rectangle 15">
            <a:extLst>
              <a:ext uri="{FF2B5EF4-FFF2-40B4-BE49-F238E27FC236}">
                <a16:creationId xmlns:a16="http://schemas.microsoft.com/office/drawing/2014/main" id="{870E9BCB-9D7B-44E0-BEAE-1FD9DA430A7F}"/>
              </a:ext>
            </a:extLst>
          </p:cNvPr>
          <p:cNvSpPr/>
          <p:nvPr/>
        </p:nvSpPr>
        <p:spPr>
          <a:xfrm>
            <a:off x="3199160" y="1301951"/>
            <a:ext cx="2419004" cy="54334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OPUS-RS</a:t>
            </a:r>
            <a:r>
              <a:rPr lang="en-US" b="1" dirty="0">
                <a:solidFill>
                  <a:schemeClr val="tx1"/>
                </a:solidFill>
              </a:rPr>
              <a:t> </a:t>
            </a:r>
            <a:r>
              <a:rPr lang="en-US" dirty="0">
                <a:solidFill>
                  <a:schemeClr val="tx1"/>
                </a:solidFill>
              </a:rPr>
              <a:t>(GPS/MPGPS/NAD 83)</a:t>
            </a:r>
          </a:p>
        </p:txBody>
      </p:sp>
      <p:cxnSp>
        <p:nvCxnSpPr>
          <p:cNvPr id="19" name="Straight Connector 18">
            <a:extLst>
              <a:ext uri="{FF2B5EF4-FFF2-40B4-BE49-F238E27FC236}">
                <a16:creationId xmlns:a16="http://schemas.microsoft.com/office/drawing/2014/main" id="{C8005142-AB71-45DB-AD6C-64A786BAF432}"/>
              </a:ext>
            </a:extLst>
          </p:cNvPr>
          <p:cNvCxnSpPr/>
          <p:nvPr/>
        </p:nvCxnSpPr>
        <p:spPr>
          <a:xfrm flipV="1">
            <a:off x="0" y="3817053"/>
            <a:ext cx="12192000" cy="62345"/>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584B206-3FF4-4402-9CF6-8A0475C55A64}"/>
              </a:ext>
            </a:extLst>
          </p:cNvPr>
          <p:cNvSpPr txBox="1"/>
          <p:nvPr/>
        </p:nvSpPr>
        <p:spPr>
          <a:xfrm>
            <a:off x="224442" y="630953"/>
            <a:ext cx="3782291" cy="800219"/>
          </a:xfrm>
          <a:prstGeom prst="rect">
            <a:avLst/>
          </a:prstGeom>
          <a:noFill/>
        </p:spPr>
        <p:txBody>
          <a:bodyPr wrap="square" rtlCol="0">
            <a:spAutoFit/>
          </a:bodyPr>
          <a:lstStyle/>
          <a:p>
            <a:r>
              <a:rPr lang="en-US" sz="2800" b="1" u="sng" dirty="0"/>
              <a:t>geodesy.noaa.gov</a:t>
            </a:r>
          </a:p>
          <a:p>
            <a:endParaRPr lang="en-US" dirty="0"/>
          </a:p>
        </p:txBody>
      </p:sp>
      <p:sp>
        <p:nvSpPr>
          <p:cNvPr id="21" name="TextBox 20">
            <a:extLst>
              <a:ext uri="{FF2B5EF4-FFF2-40B4-BE49-F238E27FC236}">
                <a16:creationId xmlns:a16="http://schemas.microsoft.com/office/drawing/2014/main" id="{780C8FF1-5C74-41E2-8C49-FB7CAC515F5D}"/>
              </a:ext>
            </a:extLst>
          </p:cNvPr>
          <p:cNvSpPr txBox="1"/>
          <p:nvPr/>
        </p:nvSpPr>
        <p:spPr>
          <a:xfrm>
            <a:off x="98513" y="3862705"/>
            <a:ext cx="3782291" cy="800219"/>
          </a:xfrm>
          <a:prstGeom prst="rect">
            <a:avLst/>
          </a:prstGeom>
          <a:noFill/>
        </p:spPr>
        <p:txBody>
          <a:bodyPr wrap="square" rtlCol="0">
            <a:spAutoFit/>
          </a:bodyPr>
          <a:lstStyle/>
          <a:p>
            <a:r>
              <a:rPr lang="en-US" sz="2800" b="1" u="sng" dirty="0"/>
              <a:t>beta.ngs.noaa.gov</a:t>
            </a:r>
          </a:p>
          <a:p>
            <a:endParaRPr lang="en-US" dirty="0"/>
          </a:p>
        </p:txBody>
      </p:sp>
      <p:cxnSp>
        <p:nvCxnSpPr>
          <p:cNvPr id="23" name="Connector: Elbow 22">
            <a:extLst>
              <a:ext uri="{FF2B5EF4-FFF2-40B4-BE49-F238E27FC236}">
                <a16:creationId xmlns:a16="http://schemas.microsoft.com/office/drawing/2014/main" id="{15C1F18A-41A6-40FB-A554-050F68B6AF7B}"/>
              </a:ext>
            </a:extLst>
          </p:cNvPr>
          <p:cNvCxnSpPr>
            <a:cxnSpLocks/>
            <a:stCxn id="16" idx="3"/>
            <a:endCxn id="15" idx="0"/>
          </p:cNvCxnSpPr>
          <p:nvPr/>
        </p:nvCxnSpPr>
        <p:spPr>
          <a:xfrm>
            <a:off x="5618164" y="1573624"/>
            <a:ext cx="5162350" cy="11970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C4AE6048-5515-40C2-9E5A-EACFA189C4D9}"/>
              </a:ext>
            </a:extLst>
          </p:cNvPr>
          <p:cNvCxnSpPr>
            <a:cxnSpLocks/>
            <a:stCxn id="7" idx="0"/>
            <a:endCxn id="15" idx="2"/>
          </p:cNvCxnSpPr>
          <p:nvPr/>
        </p:nvCxnSpPr>
        <p:spPr>
          <a:xfrm rot="5400000" flipH="1" flipV="1">
            <a:off x="7514581" y="-1153234"/>
            <a:ext cx="160014" cy="637185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66A23A-E79F-4ED3-96CC-6D0A3F50B658}"/>
              </a:ext>
            </a:extLst>
          </p:cNvPr>
          <p:cNvCxnSpPr>
            <a:cxnSpLocks/>
            <a:stCxn id="7" idx="3"/>
            <a:endCxn id="9" idx="1"/>
          </p:cNvCxnSpPr>
          <p:nvPr/>
        </p:nvCxnSpPr>
        <p:spPr>
          <a:xfrm>
            <a:off x="5618164" y="2406158"/>
            <a:ext cx="3987885" cy="5285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426EF735-7FC4-4C37-8B77-9235734819A1}"/>
              </a:ext>
            </a:extLst>
          </p:cNvPr>
          <p:cNvCxnSpPr>
            <a:cxnSpLocks/>
            <a:stCxn id="7" idx="2"/>
            <a:endCxn id="8" idx="1"/>
          </p:cNvCxnSpPr>
          <p:nvPr/>
        </p:nvCxnSpPr>
        <p:spPr>
          <a:xfrm rot="16200000" flipH="1">
            <a:off x="4991442" y="2116837"/>
            <a:ext cx="191878" cy="13574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900B26B3-1FC0-47ED-AE62-C6F373C54E8C}"/>
              </a:ext>
            </a:extLst>
          </p:cNvPr>
          <p:cNvCxnSpPr>
            <a:cxnSpLocks/>
            <a:stCxn id="8" idx="3"/>
            <a:endCxn id="14" idx="1"/>
          </p:cNvCxnSpPr>
          <p:nvPr/>
        </p:nvCxnSpPr>
        <p:spPr>
          <a:xfrm>
            <a:off x="9477852" y="2891495"/>
            <a:ext cx="914447" cy="12059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26E6574A-3B86-407F-B522-63ABBB8DEFC8}"/>
              </a:ext>
            </a:extLst>
          </p:cNvPr>
          <p:cNvSpPr/>
          <p:nvPr/>
        </p:nvSpPr>
        <p:spPr>
          <a:xfrm>
            <a:off x="98513" y="1679257"/>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2</a:t>
            </a:r>
          </a:p>
          <a:p>
            <a:pPr algn="ctr"/>
            <a:r>
              <a:rPr lang="en-US" dirty="0">
                <a:solidFill>
                  <a:schemeClr val="tx1"/>
                </a:solidFill>
              </a:rPr>
              <a:t>(GPS)</a:t>
            </a:r>
          </a:p>
        </p:txBody>
      </p:sp>
      <p:sp>
        <p:nvSpPr>
          <p:cNvPr id="50" name="Rectangle 49">
            <a:extLst>
              <a:ext uri="{FF2B5EF4-FFF2-40B4-BE49-F238E27FC236}">
                <a16:creationId xmlns:a16="http://schemas.microsoft.com/office/drawing/2014/main" id="{22DCDC9D-83EC-4E6F-9EB6-C2873FDD899C}"/>
              </a:ext>
            </a:extLst>
          </p:cNvPr>
          <p:cNvSpPr/>
          <p:nvPr/>
        </p:nvSpPr>
        <p:spPr>
          <a:xfrm>
            <a:off x="459688" y="3069919"/>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GVX</a:t>
            </a:r>
          </a:p>
          <a:p>
            <a:pPr algn="ctr"/>
            <a:r>
              <a:rPr lang="en-US" dirty="0">
                <a:solidFill>
                  <a:schemeClr val="tx1"/>
                </a:solidFill>
              </a:rPr>
              <a:t>(GNSS)</a:t>
            </a:r>
          </a:p>
        </p:txBody>
      </p:sp>
      <p:cxnSp>
        <p:nvCxnSpPr>
          <p:cNvPr id="51" name="Connector: Elbow 50">
            <a:extLst>
              <a:ext uri="{FF2B5EF4-FFF2-40B4-BE49-F238E27FC236}">
                <a16:creationId xmlns:a16="http://schemas.microsoft.com/office/drawing/2014/main" id="{6019FEF6-6A36-4FF3-A123-0655A36AF622}"/>
              </a:ext>
            </a:extLst>
          </p:cNvPr>
          <p:cNvCxnSpPr>
            <a:cxnSpLocks/>
            <a:stCxn id="49" idx="3"/>
            <a:endCxn id="16" idx="1"/>
          </p:cNvCxnSpPr>
          <p:nvPr/>
        </p:nvCxnSpPr>
        <p:spPr>
          <a:xfrm flipV="1">
            <a:off x="2517517" y="1573624"/>
            <a:ext cx="681643" cy="37730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or: Elbow 53">
            <a:extLst>
              <a:ext uri="{FF2B5EF4-FFF2-40B4-BE49-F238E27FC236}">
                <a16:creationId xmlns:a16="http://schemas.microsoft.com/office/drawing/2014/main" id="{2D6E71A7-A110-4BA8-A931-D52A4646E4F4}"/>
              </a:ext>
            </a:extLst>
          </p:cNvPr>
          <p:cNvCxnSpPr>
            <a:cxnSpLocks/>
            <a:stCxn id="49" idx="3"/>
            <a:endCxn id="7" idx="1"/>
          </p:cNvCxnSpPr>
          <p:nvPr/>
        </p:nvCxnSpPr>
        <p:spPr>
          <a:xfrm>
            <a:off x="2517517" y="1950930"/>
            <a:ext cx="681643" cy="45522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Connector: Elbow 56">
            <a:extLst>
              <a:ext uri="{FF2B5EF4-FFF2-40B4-BE49-F238E27FC236}">
                <a16:creationId xmlns:a16="http://schemas.microsoft.com/office/drawing/2014/main" id="{42936C33-8B5F-470D-9FFF-B333DD8D8086}"/>
              </a:ext>
            </a:extLst>
          </p:cNvPr>
          <p:cNvCxnSpPr>
            <a:cxnSpLocks/>
            <a:stCxn id="50" idx="3"/>
            <a:endCxn id="8" idx="2"/>
          </p:cNvCxnSpPr>
          <p:nvPr/>
        </p:nvCxnSpPr>
        <p:spPr>
          <a:xfrm flipV="1">
            <a:off x="2878692" y="3184954"/>
            <a:ext cx="4743284" cy="1566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54D6179E-76D4-446E-911C-0ED6DFE250DB}"/>
              </a:ext>
            </a:extLst>
          </p:cNvPr>
          <p:cNvSpPr/>
          <p:nvPr/>
        </p:nvSpPr>
        <p:spPr>
          <a:xfrm>
            <a:off x="3880804" y="4860389"/>
            <a:ext cx="3056125"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 </a:t>
            </a:r>
          </a:p>
          <a:p>
            <a:pPr algn="ctr"/>
            <a:r>
              <a:rPr lang="en-US" dirty="0">
                <a:solidFill>
                  <a:schemeClr val="tx1"/>
                </a:solidFill>
              </a:rPr>
              <a:t>(GNSS/M-PAGES/NATRF2022)</a:t>
            </a:r>
          </a:p>
        </p:txBody>
      </p:sp>
      <p:sp>
        <p:nvSpPr>
          <p:cNvPr id="32" name="Rectangle 31">
            <a:extLst>
              <a:ext uri="{FF2B5EF4-FFF2-40B4-BE49-F238E27FC236}">
                <a16:creationId xmlns:a16="http://schemas.microsoft.com/office/drawing/2014/main" id="{BDE7186C-7DD4-4565-BB8D-A0BEA2A9B5E1}"/>
              </a:ext>
            </a:extLst>
          </p:cNvPr>
          <p:cNvSpPr/>
          <p:nvPr/>
        </p:nvSpPr>
        <p:spPr>
          <a:xfrm>
            <a:off x="9644484" y="4374550"/>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cxnSp>
        <p:nvCxnSpPr>
          <p:cNvPr id="33" name="Connector: Elbow 32">
            <a:extLst>
              <a:ext uri="{FF2B5EF4-FFF2-40B4-BE49-F238E27FC236}">
                <a16:creationId xmlns:a16="http://schemas.microsoft.com/office/drawing/2014/main" id="{194D2737-E396-4A44-83E6-D84CF844AD1F}"/>
              </a:ext>
            </a:extLst>
          </p:cNvPr>
          <p:cNvCxnSpPr>
            <a:cxnSpLocks/>
            <a:stCxn id="31" idx="0"/>
            <a:endCxn id="32" idx="2"/>
          </p:cNvCxnSpPr>
          <p:nvPr/>
        </p:nvCxnSpPr>
        <p:spPr>
          <a:xfrm rot="5400000" flipH="1" flipV="1">
            <a:off x="8018186" y="2024590"/>
            <a:ext cx="226481" cy="544511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7546650C-B21A-4159-B27D-C6F9BA75C207}"/>
              </a:ext>
            </a:extLst>
          </p:cNvPr>
          <p:cNvSpPr/>
          <p:nvPr/>
        </p:nvSpPr>
        <p:spPr>
          <a:xfrm>
            <a:off x="533160" y="4492713"/>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2/3</a:t>
            </a:r>
          </a:p>
          <a:p>
            <a:pPr algn="ctr"/>
            <a:r>
              <a:rPr lang="en-US" dirty="0">
                <a:solidFill>
                  <a:schemeClr val="tx1"/>
                </a:solidFill>
              </a:rPr>
              <a:t>(GNSS)</a:t>
            </a:r>
          </a:p>
        </p:txBody>
      </p:sp>
      <p:cxnSp>
        <p:nvCxnSpPr>
          <p:cNvPr id="36" name="Connector: Elbow 35">
            <a:extLst>
              <a:ext uri="{FF2B5EF4-FFF2-40B4-BE49-F238E27FC236}">
                <a16:creationId xmlns:a16="http://schemas.microsoft.com/office/drawing/2014/main" id="{DFC22EDB-1EDE-4C93-A39B-00EF2539030B}"/>
              </a:ext>
            </a:extLst>
          </p:cNvPr>
          <p:cNvCxnSpPr>
            <a:cxnSpLocks/>
            <a:stCxn id="35" idx="3"/>
            <a:endCxn id="31" idx="1"/>
          </p:cNvCxnSpPr>
          <p:nvPr/>
        </p:nvCxnSpPr>
        <p:spPr>
          <a:xfrm>
            <a:off x="2952164" y="4764386"/>
            <a:ext cx="928640" cy="38946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0363FEDF-6F85-478C-92A7-CCD54E69C0A5}"/>
              </a:ext>
            </a:extLst>
          </p:cNvPr>
          <p:cNvSpPr/>
          <p:nvPr/>
        </p:nvSpPr>
        <p:spPr>
          <a:xfrm>
            <a:off x="5531663" y="5153848"/>
            <a:ext cx="1296834" cy="293459"/>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06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36788" y="611188"/>
            <a:ext cx="7772400" cy="762000"/>
          </a:xfrm>
        </p:spPr>
        <p:txBody>
          <a:bodyPr/>
          <a:lstStyle/>
          <a:p>
            <a:pPr eaLnBrk="1" hangingPunct="1"/>
            <a:r>
              <a:rPr lang="en-US" altLang="en-US">
                <a:solidFill>
                  <a:srgbClr val="1F497D"/>
                </a:solidFill>
              </a:rPr>
              <a:t>Federal Users of the NSRS</a:t>
            </a:r>
            <a:endParaRPr lang="en-US" altLang="en-US"/>
          </a:p>
        </p:txBody>
      </p:sp>
      <p:pic>
        <p:nvPicPr>
          <p:cNvPr id="17411" name="Picture 10" descr="Y:\shared\HQ\FGCS\Member agency logos\F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650" y="3778251"/>
            <a:ext cx="1143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0" descr="Y:\shared\HQ\FGCS\Member agency logos\T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838" y="384016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AutoShape 2" descr="data:image/jpeg;base64,/9j/4AAQSkZJRgABAQAAAQABAAD/2wCEAAkGBxQTEhQUExQWFhUVFRoYFxcXGBsaIBscGBccGBgZGhoYHSohHBooHhoXJDIhJikrLi4uGh8/ODMsNygtLisBCgoKDg0OGxAQGywkHyYwLCwsNywsNDQsMCwxLDQ3LDQ0LCwsNDUtLCwsLCwsLCw0LCwsLCwsLCwvLCwsNCwsLP/AABEIAOEA4QMBIgACEQEDEQH/xAAcAAEAAgIDAQAAAAAAAAAAAAAABgcEBQIDCAH/xABCEAACAQMCAwYCCAQEBQQDAAABAgMABBEFIQYSMQcTIkFRYXGBFCMyQlJykaFigpKxM0OywRU0U6LwJGNz0TXC0v/EABoBAQADAQEBAAAAAAAAAAAAAAADBAUGAgH/xAAwEQEAAgEDAgQFAwQDAQAAAAAAAQIDBBEhEjEFE0FRImGBobEycZEzQtHhI2LwFP/aAAwDAQACEQMRAD8AvGlKUClKUClKUClKUClarVeIra3eOOaZVkkYKke7OxY4GEXLY364wK2tArovryOGNpJXVI0GWZjgAe5NQTh3Sm1SNr25uLgLLJIIIYZWhWKNJGRc92fHIeXmLEnqNhiuq57422qaZcSGZ4rVpIJWA55IpEfk58dXV0Klts7UEgtuP7CWRI4ZmlZ2Cju4pXXJON3VOVRvuSelSG8uO7jd+Vn5FLcqDmZsDOFHmx8hUQ4S1++nitmFgqQPHGTM9ymSpUZdY0Un3wxB9cVNaCFr2kW/P3Ztr4ScnOU+iyFgpPKGKjJ5cgjPStrrnGVnaSrFcSmN2TvB4HYBclcsyqQoyPPFYFrvrs528OnQr+s8rf8AnyrS3up3CazdyW9m10sVtBDJyyohTm55vCr/AG85GwOdh60E30bXbe7UtbTRygbHkYHHxHUfOtjUB4L5ry8OppALeB7YwgcyF5m7wEu4jJC8nKVw3iznpWJr2v3E1wk9vI8dna3kEBK7C5eSdI5t/OJFJX0LE7+GgsmlanirXo7G1luZN1jXPKDgsScKo9ySBWTo+orcW8NwoIWaJJAGxkB1DAHG2RmgzaUpQKUpQKUpQKUpQKUpQKUpQKUpQKUqNa5xV3c6WltH9JumILRq3KsSEjMkz4IQY6DBJ223FBJM1Gr7U2luptPkL25khD288TeJ1G0vKSuFkU4232OajvatoB54NRjkmiNvhJ2gYhxATkuowQ3IfEVxhlznGAa1nFr6lHbo8iC8MBWe1vrVcMGAGO/gB3jdSwYoSAuDjag2r6LFpOoWs8QPcXWbW4d2Z2ErHmhlLvlsscodwN19qsaopFLDrWlEjKrcRkb5zHKp6/FJFz7496kenRusUayuHkVFDuByhmAwzAZ2yd8UEK0+5m0ppYHtZ5rQyPJbSWyd6VErF3hkjXxLysWwwyCCOhrO4cs5ri6uL6eJoFlhS3hhfHP3aszs8gBIVizbL5AVL6UGm4O0l7Sygt5HV2hTkLKCAQCeXAPtgVuaUoNbb6Oq3Ut0GYvLFHGVOMARliCNs5POc/KuGkaKIJrqXnLNcyrIdscvLGsYUb77LnPvW1pQQS64cvYvpkVoyLDeTq4fmIaASDF0yjGCTgFcHqx9N9RxlwVFZWLSWclyiwvC/wBH75njbluEYnkfOGz4vCRuKtKhFBCdfjF9qUVp1htE+kzjqDI4KW6H4eN8ey1FtIuGutM0zTOjzs6XGCfDb2kzLJk+XPyoo/Mata2sI43kdEVWlYNIwG7EAKCfXYAVXI4WuNMi1a9iYSXD941tgc3dxFzMVww+1zOxKjIPID5mgkF9xJdG4ngsbSOYWgQSmSbuss6c4jjHKdwpG7YG9bvhvXEvIRKgZSGZHjcYaORDh42HkwP+1Qrie5SEQ6zZTBi/cxzxrut1G7BAAo6TrzHB6jBB2yKzddfuH/4dpvgubyR7iaTJbuEdvrZzk/aJ2VfX0xQTylRPh/WbiK4WxvuVpSjPDcIMLOqEBuZP8uUZBIG3XFSygUpSgUpSgUpSgUpSgUpUa4+4jlsLbv4rY3GHHeDm5QifedjgnHlnGBnJ2FA4k41t7K4t4LjmQThiJSPAuCAAzeW569BtnGaiDtPo8r29uiOmoT5trmZtklf7SXD/AGpMdUyctuMnfGXq+u22pwKgXu7xMTQwXAAEwKkNGrAlJopELrlCeoOxAro0bTy8Mdr3b3WlXi4iJ3lsmGcxSE78iMpAbqjLg9BkJBHPDpsKQ3M8t3cXUhypHO8rPgPyRDZIlHkNgB6nfa8JaG1nC0Hec8SyN3AOcpETlY2Yk83KSQD6Y9KxuFuEUtWMskj3N0yhWuJd25R0RR9xOmw6nc58pJQfAK+0qM8Wokg5JNQ+iR48QRkjc/GRySF9gAeu56V6pXqnZ8mdndxBxnZ2eRNMvP8A9NPG/wA1Xp88VA9U7aRuLe2J/ilbH/amf9VfbXgDRZNkv2c+1xASf0Ss2TsYtCPBcXA9CTGw/ZBWhjrpKfr3mfnGyvacs/p2Qu87WNRfPK0Uf5Iwf3ctWrk7QNSbrdyfIIv+lRUq1PsYnUEwXEcn8LqYz+oLAn9KgWt8P3No3LcQvHnoTup+DDKn9a0sP/yX4pFf45+6vfzY77s0cb6hnP0yb+r/AGrYWXabqUZ/xxIPSSND+6gH96h9KsTp8U96x/CLzLx6rW0ztolGBcWyMPNomKn+ls/3FTjQ+0awucATd05+5MOT5Bj4Sfga840qrk8Nw27cfslrqbx35euwa+15q4U45u7EgI5khHWGQkrj+E9UPw29QauvhHj21v8AwoTHNjeJ8An3Q9HHw39QKydRocmHnvHut481b/u7zwVZJKbmG0hFwMshIIXn6g4GQpzjxBc1prLs8DRd9PKy6i79813EcMjkYEaZ2MKqAvIdiB5eU8pVNMgE6fQJkur+4e9u3VoLWGKEKSDhnCRqT4jgczkgAY9qzk4xnieMX1i9tFKyoswkSZVZzhVl5N0ydubdckb11rIi66/fnDtZILQt0IEjm4Vc7d5nuztvy+1fe0q7WaA6dFh7m75UWMblE5gXmcfdRQCcnqQMUE0pWon4itYriK0eZRcSjwR53OBnfGy5xtnGfLNbegUpSgUpSgUpSg1PFGvJZW7TOCxyFjjX7UkjbJGo8yT+gyfKo12catzLLb3buL9pHkngmHLgNsBApJVoQoAypPqetc9R41tTKWe1lkgtZ+U3ndq0cUv2CQSebALFS4G371vuJeGYL1FEoIdN4pozyyRH8UbjceW3Q4GRQRXUuDvo7hI7cXWnzSeO1OOa2d23mt2JHKmTlkBHLuR54lnC/DkVjE0UJkKtK0n1jlyC+MgE+W365JySa58OW11HEUupkmZWISRV5CyYHKZBnHeZznG3StrQKjfGHGdvp6/WHmkYeCJccx9z+Ffc/LNaztF49SwXuosPcsMhTuIwejv/ALL5/CqAvLp5XaSRi7ueZmbck+//ANdAMYrR0egnL8d+K/lXzZ4pxHdKeJe0a9uyQJDDEf8ALiJG38T/AGm/Ye1RFjkkncnqa+Urdx46Y42rGyha827yEVudC4ou7QjuJnVR9wnmQ+3Idv0wa01K9WrW0bWjd8i0x2egeBO0iK9IhlAhuPJc+GT8hP3v4Tv6E71Nbu0SVCkiK6MMMrAEH4g15LRiCCCQQcgg4II3BBHQ+9ehey3i031sVlOZ4cLJ/ED9iT4nBB9wfUVh67ReV/yY+34XsGbr+G3dDePOysxhp7EFlG7QdSo8zGerD+E7+hPSqqr15VP9sXBYAN9AuN//AFCqPU7SgDzz9r4g+pqXQ6+ZmMeT6S858H91VR0pStlSK5IxBBBIIOQQcEEdCCOhrjSguHs87T+Yrb3zbnASc+fkFl9D/H09fU23XkOrb7JuPTlLK6bIPhgkY9PSJj6fhPy9KxddoIiJyY/rC7gz7/DZaGt6Hb3cfd3MSyqDkBhuD6qRup9waiDaNJDM1ppdqLUMoM9/IOY4PRYuYlpZOv2jhfmKsCuEzEKSBzEAkDOMnGwyelY64qHS109IL3T76aOG7ilLPdM/K8rD6yG4SRzzGRQVygJwc7YarF4I1GW4sLaadeWWSIFhjGfINjy5hhse9a3hDhdRao17DHJcSzPdSd4ivySynOF5s4KqEXI/DWq464tSC4ge3lklktmY3UEIZ1EDL9Y0vL4UZMBlzvsR50Fh0rrt5ldVdCGVlDKw6EEZBHsRXZQKUpQKwNfine2mW2ZUnaNhGzZwrEYDHAPTr0O9Z9RXWOMTDd/REtJppSgdcNFGHHnyGV15yPPlzigg9/d8tnbaK0L2LyssMkkpUxlB45Hil2WR5G25djlzsKnFrwc6yJI+o378rBihkRUbBzylUjHh9gRWqvOJ5LlprR9HlmKKhljeS3IAfJTOXxnYnY5HtUn4U0tbe3VEWVFPiEUsneGLIH1QbJ8K46AkdaDcVH+OOJlsLVpjgufDEh+856fyjcn2FSCvOHadxEby+flOYocxRemx8b/zMOvoFq3otP52Tae0d0WbJ0V3Rm9u3lkeSRizuxZmPUk/+dK6KUrpojbhmFKUr6+FKUoFS3st1Y2+pQb4WY9yw9e82T58/J+9RKs/QDi6tiOouIj+ki1FmrFsdqz7PdJ2tEvVtddxArqyOAyspVlPQgjBB9sV2Urkms8qcRaWbW6ntz/lSFQT5r1Qn3KlT8611WF232nLqCuOkkCH5qzKf2C1XtdZp8nmYq2n1hk5K9NpgpSlTPBX0GvlKD0J2VcWm9tzHK2Z4MB/41P2ZPjsQfce4qcV5c4R15rK6juFyQpxIo+9G321+PmPdRXp+2nV0V0IZXUMpHmCMgj5Vzev0/lZN47S0sGTrrz3aLiTRZrl1U3bQWvL9ZHEOR5Gz0MxOVjxgYUAnff07dOt7G0h7mLuIosYK8yjO2DzEnLH1Jya2Wp6dFcRtFPGskbY5kYZBwQw2+IBqsuLtAtLO+tWt7C3uGmjkiNoEj3I8cc2GBCqGBVn9G88VRTrE0a+tCBDaywMIlGI4nQ8i9B4VOwrZ1EeF+GorEPdXHcJO6hZGRViiiQsCIYhsAgbHiO7Hc+QEuoFKUoOLuACScADJJ8gOpqB6hxBp2opHHPHcIkkoFtcPFJGDJn6t4JgPAxPQkjOOhBwZHxtbzSWF1HbLzTSQsiDmC7uOU7sQAcE+dQHifX1W1tLSS0ubWOO4thK8sWUSGBgxZZIuZScooxt9qg3/CttcWN1LDcq84u5edL0AHJSMKsc6gDuyFTZhs2/Q7VOqwNI1q3ulLW80cwHUxuGxnoGA6H41n0Eb7Q9ZNpYTyKcOV7tPzP4QR7gEt8q8z1cHb3qBxa246EtK3ywi/3eqfrofDMfTh6vdn6m299vYpSlaKsUpSgUpSgVJezjTTPqVsuMhJBK3sIvGCf5go+dRqr37HeFDbQG5lXEs4HKD1WPqAfQsdyPQLVTW5oxYp954hNgp1XhYtKUrmGmpTt7/wCZtv8A4W/11V1WX27zA3kCea2+f6pG/wD5qtK6fQ/0K/8AvVmZ/wCpJSlKtoSlKUCvQHYzrBmsBGxy1u5j/l+0nywSv8tef6s3sHveW6ni8pIQ/wA43A/s5qj4jj6sEz7cp9Pba676jOpXenadLJcTyJFNcdWYs7uFwAqLu3KNvCoxk1Jq1eu30Nuqzyxs5U8iGOJpXy2+FCAsAeUe2wrm2kh/EetT6lbTW1pp07xzIyGa4xboMjIkRXy74OMDlG4qT8Daqbqwtpm+20YD+zp4JAf5lateOKLuX/ltMnwfvXLpbj+kln/7a3WgfSe7P0pIEfmPKsBZlC4GMlwMtnPQY6UGzpSlBHuL9RkiNkkTFWnvY42ICnwcrvIPED1VCMjcZrnFrEjanJagJ3UdokpbB5u8eVlAznHLyqfLOfOuXE+gC67l+/kge3cyI8fJsShQlhIpBHKW/Wofp9q63UklvrdpNcSIiOkqROxEfNyjEMqkfabOBQSjhC8WWS+KwxRiO7aENGvKZBGi7ufvMGZhUkrQ8GaJJaQOsro8ss8s0jICFLSuWOAdx5D5VvqDz920XPPqTL5RxRp+uXP+qoJUm7S5ObVLs/8AuAf0xqv+1Rmur01dsNY+UMrLO95KUpU6MpSsrTdOlncRwxtI5+6gz8z6D3O1fJmIjeX2I3YtdttbvI4SNWd2OFVQST8AN6s/hvsdkbD3kvdjr3UWGb4M58I+QPxq0tA4btrNeW3iVM9W6s35mO5rOz+JY6cU5n7LFNNae/CvOz7suKMtxfAcy4ZIOoB6gyHoSPwjI9SelWzSlYubPfNbquu0pFI2gpSlQvbzz2xXPPqko/6aRp/2c/8A+9Qmpn2vWxTVJyf8xY3Hw7tU/uhqGV1Wl28mm3tDKy/rkpSlWEZSlKBU67GHxqa+8MgP6A/7CoLVjdhloWvpJPKOAj5uygfsrVW1kxGC2/slw/rhe1a7iHVBa2s9wRzCGJn5fXlGQPmdq2NY2pWKTxSQyDKSoyMPUMMH+9cs1ES0/hKa4RZr69ujM683JbymCKLm3CoseC3LnHMxJOK7eG5Zra+fT5p3uIzbi4t5JcGRVVxHJHIwxz7lSGIzuevlwsrXV7ZBAn0S5RByxyyvJG/KNl71VRgxAwMgjNbHhvh+WOWS6u5VmupVCZReVI41JIjjBJOMnJJOScUEjpSlBEONrb6Rc2FpJk28zyvMgJHedzHzIjY6pzHJHngVn3XB2nOndtZ2vLgjaJFIz+EqAVPuDmsvXeHLa85BcxCTuySmSwwWGDjlI9K1J7N9LO5s4ifU8xP6k0HZ2b3TyWEfeOztHJLDzscllimeNSx825VGT51J6w9K0uK2jEUEaxxrkhV6DJyf3JrMoPM3aJ/+Tu//AJT/AGFRyph2tWXd6pP6SBJB80Cn/uVqh9dZp53xVn5R+GTkja8lKVm6Npr3M8UEf2pXCj29WPsBk/KpZmIjeXmI34SDgPgeXUH5iTHbocPJ5k9eRAere/QZ8+lX7oWhwWkYjt4wi+fqx9WY7sfjXZomlR2sEcEQwka4Hv6sfUk5JPvWdXM6rV2zW/6+kNPFiikfMpSlVEpSlKBSlKCq+3LQS8cV2g3i+rk/Ixyp+AbI/nql69b3VssiMjqGR1Ksp3BBGCDXnntB4GksJC6AvasfA/Xkz9yT0PofP41t+G6qOnyrd/RS1OKd+qEOpSla6mUpSgVeHZzAum6Z9KnGGuHQgeZDkJCvzyW+De1RDsy4Ba7dbi4Ui2U5UEY74jyH/t+p8+g88bHj3iT6ZqVrZwnMMNzGpI6NJzhWO3kgyPjze1ZuqvGa3k17Rzb6ei1ir0R1z9F1VwmjDKVbcMCD5bEYPSuddV3biRHRs8rqVOCQcMMHBG4O/WufX1Yavp2mxym2s4bq5uvOKC7uAqeQM0plKxj45PtW74F4KmtZWuLi5kZnBC26yyPFGDjzlJZ2GPtbdTt6c7HsxtIAVgku4VJyRFdSICfUgHc1utF4cFvIXFzdy5UryTTGRdyDkAj7QxgHPmaDeUpSgVq9Y4itbUZuLiKL2dwCfgvU/IVnXfN3b8n2+U8ufxY2/fFQDsztrEWcd3J3RuWybmacjvBKDiQM0m6AEdNhgA+9BKNA4qhvHZYEnKBebvmhdI23AwrOBzHfPTpW9qMR8e2LzLBDMZ5GZVxAjyqvMcczOgKBR5nOwqT0FO9vWm4e2uANiGiY+48af3f9KqWvSvaPopu7CaNRl1HeR/mTfA9yOZfnXmquh8NydWHp9mfqa7X39yrM7C9MD3U05H+DGFX80hIz/Srf1VWdXj2EQYspn82uCP6Y0x/c1J4hfpwT8+HnTxveFl1jajfxwRtLM4RFGSzf+bn2rumlCqWYgKoJJPQADJJ9sV5v4/4vfUJyQSLdCRCnTb8bD8Z/YbeucTSaWc9tu0R3XcuWKQlXFPa/K5KWSCNOneyDLH3VD4V+efgKgV9xNeTHMl1O3t3jKP6VIUfpWppXQYtNixxtWv8Aln2y3t3lnw63cocrczqfUSuP7NUv4e7V7yAgTkXEfnzYVwPZ1G/8wPxqA0r1kwY8kbWrD5XJavaXqHhbim3v4+eBtx9uNtmTP4h6e4yDW7ryfpOpy20qzQuUkXoR+4I81PmDV4cF9p8F1yx3GIJ+m5xG5/hY/ZJ/C3rsTWJqvD7Y/ipzH3hexaiLcT3WBXCWMMCrAEEYIIyCPQg9a50rOWFe8R9k1pOS0BNs58lHMh/kJ2/lIHtUJvOx6+U+B4JB+ZlP6FcfvV8Uq5j1+ekbb7/uhtgpb0UPadjt8xHO8CD8zMf0C4/epxwz2U2luQ8xNy4/GAEB/Jvn+YmrAquOPu06O3DQ2hEk/QuN0j9d+jP7DYefTBkjU6nUT0Vn+P8ALz5ePHzLl2qcbC0iNrbt/wCodcEr/lIfPbo5HQeXX0zXfZDpve6lEceGFWkPyHKv/cw/SohcTs7M7sWdiSzMckk9STV1dhmi93by3LDeduVPyR5BPzYt/SKvZMddLppiO88fWf8ASCtpy5I9oWdXwmvtQrjvgs3ciXMfJJJEnJ9HnyYZFyWx4SCkm+z7+WRWCvpVcanCn25o0/M6j+5rssr2OVeeKRJFyRzIwYZHUZU4zVTcM6VY3GqmOSwhte5tADazRxkvK8h5nXORKiqgww/GelWxY2McKBIY0jQZwqKFAzucBRigyKUpQKgvF9po0Eoku7eF7iXdY1i7ySU9MiJR4iTnxEfOp1WDqtxDAj3MoAEMbMz8uWCAczAefl0oKx4i4m1ILDBZWsdj9Jfu7eN+UzMMZaTulBSFFGclskbVatjE6xRrI3O6ood8Y5mAAZseWTk4qoOE9dvLyea9gsmmuJsxxSTfVwW0AJ5VDfalcnBbkHnsRuKmeh6i1vc9ze363F3cY5beKPCQhQTsFBYDf7bkZ29KCZ15v7TOHPoV64UYimzJF6AE+JP5W8vQrXpCox2hcLi/tGQY75PHCT+IDdSfwsNv0PlVzRajycm89p4lDmx9dXmqr07Cps2Mq/huW/eND/8AdUdLGVYqwIZSQwPUEHBB981afYLqAEtzAT9tVkUfkJVv9SfpWx4hXqwTt6bSp6edsiT9tOrmGw7pTg3DiM/kA5n/AFwFPsxqgqtnt+k+ss18uWU/qYx/tVTV88OpFcET77vupne+xSlKvq5SlKBSlKCTcN8d3tlhY5OeMf5UviUey78y/AHHtVh6X20QkAXFvIh8zGQ4/RuUj96palVcujw5OZjn5JaZr17S9CJ2r6aRvLIPYxP/ALAitZqfbJaoPqYpZT5ZxGv6kk/tVHUqCPDMET6z9Uk6q6YcT9o15eApzCGI7FIsjI9GfqfgMA+lQ8UpV3HjpjjasbILWm07yzdG0uS5njgiHjlYKPbzZj7AAk+wr1LpdgkEMcMYwkaBF+CjG/vVddjHCZhjN5KuJJlxED92M783xYgfID1NWfWF4jqPMv0R2j8r+nx9Nd59Wr4o1X6LaXFwF5jDEzhfUgbA+2cVr+EtIuIwJ7m7lnlljHNH4REhPi+rRRtjpkk5rjxhrawAx3FrLJZyxss00Y51TmyCJI18YXl6sBtkfLRaBJfQxL9Bkt9TswMRF5e7lQDYRtIFKNgbbgH1rOWGbq0cV5fPY3tuFKoJ7OeNiG5VKh8OMNHIHxsDggj03m1RTh/Sbp7tr2+EaOIu5ggiYuI0LB3Z3IHNIxAGwwAvvUroFKUoFcJYwwKsAysCCCMgg7EEHqK50oIlqunahcyvEJVs7RTyh4TzTSjH3WI5YR5dC21dGs6Xp+nWMyF/oiyqVMyse+dyMghs88j53xv5+VSbW2uBA/0VY2nx4BKSEySAS3KM4AycDrjyrRaDwWscv0q8kN3eeUrjwx/wwR/ZjHv169MmgdnXErXdvyzqyXUHKsyOpRtxmOXlO4Drv8cjyqV1XOq69JLeyNpNrHcTQJyXNw7FUKoef6LGw2aUnPi6Lt8pnw7rkV5As0WQMlXRhh43XZ45F+64OxH+xoK67XeBi+b22TLAfXovVgB/iKPMgdR5gA+RzWvBms/RL2CfOFV8P+RvC36A5+Qr1FVS9o3ZjzFrmxXxHeSAbZ9Wj9/VfPy9DraPWVmvk5e3aJVc2Gd+up29WmY7SYfZDPGT+dQy/wChqp2rm4ck/wCK6PLZOcXNuAgDbHKbwk53GeXkOd9mqnJYyrFWBVlJVgeoIOCD7g1d0M9NJxT3rP2QZ43mLR6uFKUq+rlKUoFKUoFKUoFKUoFT7sx4FN64nnUi2Q9Dt3rD7o/gB6n5euOPZ72dyXpWacNHa9fRpfZfRPVv09RfdpbJGixxqFRFCqqjAAAwABWVrtdFI8vHPPr8v9reDBv8VnYqgAAbAdBWj4x1/wCh2/Mid5PIwit4h1klfZR+UdSfQGtlquoxW8TzTOEjjXmZj5D/AHPkANySKiUen/8AFbfvr6H6N9YWs3Vik8KMFCuz5wsjEZ5RtuoOSKwl5rNQubnS5LKW51AzC5nEVxHNyLGoZSzSRHAKKhA2yc8w9a7HtNNuLjn0y/jtrx8/8u6kS4BY95BnlkHUk7H3rAntZrG8Fxqym9t1iEUN0EDC3GSWaaEA4ZtgZVzsvvgWTZWkHhlijj8Sgq6ooJVgCMEDOCMUGYg2GTk+vrX2lKBSlKBSlKBUI7U57hIYuVnSzL4vZIQTMkR+8nonXmIywHQEZqb18ZQQQRkHYg0EFtuHTZvBcaQEa3kEaz24cckkZwFuI3Jx3ig5J++Pfr917WI7O9K2Vq1ze3Cq9xHE3LiKPOZHBPL3hBwud22HoDy12QaLYym1V3DzfVK5zFbmXbJIGUgU5bG+5xkZ22nBnD8dpC0hkE08/wBbcXJI+sYjOQegjAPhA2A+JoNpoesw3cQlhbmUkggjDIw+0jqd1ceYNbCoRwA4mutSvIhi2nljSIjpI0KFZZlHTDMcZ8+SpsWAwCRk9KDWPoMP0lbpQUmAKsybd4p+7IOjDIBB6jA3qF9pXZ19LJubXAuMeNNgJcdDnoJMbZOx2zjrVkUqbHnvjtFqz2/DxakWjaXkm7tXido5EZHU4ZWGCPiDXTXqXiHhq2vV5biJXx9lujL+VhuPh0qrdf7G5VJa0mWRfwS+FvkwHKfmFraweJY78X4n7KV9NaO3KrKVudS4VvYP8W1lX3Cll/qTI/etKzAHB2PpWhW1bc1ndBNZjvD7SuPOPUfrWdZ6VPLjuoZZM/gjZv3Ar7MxHd82lh0qa6V2XahNjmjWFT5ysM/0rk/rip1ofY7bx4a5leY/hX6tf2JY/qKqZNdgp/dv+3KWuC9vRTmlaXNcv3cETSv6KOnuxOyj3JAq3+DOyZIist6VlcbiFd0Hpzn759th8asbTdNit0EcMaRoPuoAPmcdT7msusrUeI3ycU4j7rePT1rzPL4qgDA2Ar7XEOMkZGR1HpnpVcNxtfW+oT291bK8P24u4z3nc9O8VT/jYx4lGGBzgEVnLDH1XUl1iSW0TmtbuxuDJbpN4o5+5OCXTGGXmzsMlQQRnJFdmlXUmqXvc36i3FkFc2XNkzS/9Zj0eBTjlAzuQSemejVrKG8ukmtJ1X6Uve2twnWK8gXDKwx0khADIw37k7Zrbx6ZHrEI+lxSW95ayGKRoyUZTjxhJPvRSIffZvmQ3WicRG8uJlhjDWcQKG4J/wASXPiWJcYaNRkFvM9MgZqRAV0WFlHDGkUSBI0UKqr0AFZFApSlApSlApSlApSlBwljDKVYBlYYIIyCD1BB6ioa/ZpbHKCe7FsWybQTkQ+68uOYJnflDYqa0oMGaaC0gBYxwQRhVBOERBkIo9AMkCq8n0m2m1W6g1JGMs3K1jIXZV7pUGUhKnwyK2SR1PX4zTjbQje2csCPyOeVo2IyA8bh0yPNcqAdjsaievLe6gtvbyae0EsdxFI9yZEMcYjbmZ4WB5mLAYC4H2t+lBtdF1K8tbEGe3uLlop5I/DymUwozd3KVJHeMQFGBuc59a3XD/FdpeZ+jzKzrnmjbKyKQcENG2GGDkdMV18ca01pZySRjmmbEUC7ZaaU8kYAPXc5I9FNY2h8HWtvBbCSONpbVebv2A5uc5aR+c74LFjuf7UEnpVeaTxZc3Go25Xw2FyJ0gUqMydwobv89QrFmCj0TON63fFPFE1lzyPZvJaooZpo5Y8jyOY3IPUjoTQSiuqS3RvtKp+IBqPW/G9uYpZZY7i3WFQz9/A6YDHlBBwQ25+6TXXB2jaY7BReRhiQMMGU5PQYZRQSRLVB0RR8FArtArT69xTa2ZVZ5eV3+xGqs7sB1IRAWx13xjau/Qtdt7yMyW8gkUNyt1BVh1VlYAqfYig2VKj/ABZr723cxQRCa5uXKQxluVRyjmeR28kUbnG5yB51p7zXtQsOSW/FtJasypJLbh0MJc8odlkY80fMVBIIIz8qCSa5xDbWa81zMkYPQE5ZvyoMsx9gDWbY3SyxpIoYK6hgGUqcEZ3VtwfY1WNjJFp+p3iNaSXNxOy3Fq8ad5IY5ByuneNsiI64yT0I9qsbRLmeSINcQiCQk/VhxJgZ8OWAxzY64yPegrnV9O7nU7+aO5W0m7qC5SWQ/VOuDFJFMp2ZCyLgjxKWyPSsi21iDW4ETLWmoRATQMQVIPlLCWAMkDYwRjp1GwNbfi7Qll1PTZngEyDvo5MpzBPB3kTnywGUjJ/F64qUX2kQzPFJJGrPC3PExG6HpsR5e3Tp6UEL0rhRbwxXc8MlnewTqZu6PKk7wnZ+U5DI2ThsZwWGSKsKlKBSlKBSlKBSlKBSlKBSlKBSlKBSlKDUatoK3FxazO7ctq7usWBys7Lyq7eeVySPc1puNbK4vZEsEDxW0iF7q4XAyg2EEeQfGxwTkYC+uSKmFKCsp9JubbUtIWW5WeFZLhIswrG6A2rAKxjPKwwBvyit12p+O2gtsZ+l3kEJH8Ped4+fblQ5qVz2UbvHIygvESY2PVSylGI+Kkj51h6poiTz20zswNq7uijHKxdCmWyM7AkjBG9BoO14n/hkqqOZnlt1Vc45ibiPw5OwzjFZVnr127ok2lTRhmAL97BIqgnHMcPkgddhmsrjXRJLuBY4XRHSaKUF1LLmJ+cAgEHBIFYtt/xcOgf6A6cw5yvfI3LnxcoPMC2M4yaDE1vT7yC/e9tIYrrvIEieF5BE68jFgY3IK8p5jkHzArnwfqsEl3dBrWS0vnSN545DnnVMokiEMVZR9ksAN8ZzWRrfD9x9K+mWMsccrRiKWOZS0ciqSUPhIZXGSMjyP68+H+H5luZLy8ljkuHiEKiJSqRxhucqOYksS2CSfQUGFx0/0e60++b/AAYHkimP4EuFCiQ/wh1XJ9DWR2i6nCul3XM6t30DxxAEMXeRCsYQD7R5iDt8fKpRLEGUqwDKRggjIIPUEHqK0Wm8E6fby99DaRJIDkMF+yfVQdl+WKDUahoVwF0q4iUtc2vdxzLzAc0UkYScEkgEggMM+hqb0pQKUpQKUpQKUpQKUpQKUpQKUpQKUpQKUpQKUpQKUpQKUpQKUpQKUpQKUpQKUpQKUpQKUpQKUpQKUpQKUpQf/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a:solidFill>
                <a:srgbClr val="000000"/>
              </a:solidFill>
              <a:latin typeface="Tahoma" panose="020B0604030504040204" pitchFamily="34" charset="0"/>
            </a:endParaRPr>
          </a:p>
        </p:txBody>
      </p:sp>
      <p:pic>
        <p:nvPicPr>
          <p:cNvPr id="17414" name="Picture 4" descr="Y:\shared\HQ\FGCS\Member agency logos\B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888" y="4616450"/>
            <a:ext cx="11604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Y:\shared\HQ\FGCS\Member agency logos\Cens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650" y="1730376"/>
            <a:ext cx="1524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descr="Y:\shared\HQ\FGCS\Member agency logos\FE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3989" y="1652588"/>
            <a:ext cx="2484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2" descr="Y:\shared\HQ\FGCS\Member agency logos\FS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0650" y="1739901"/>
            <a:ext cx="101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Y:\shared\HQ\FGCS\Member agency logos\FW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7825" y="1776414"/>
            <a:ext cx="84613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 descr="Y:\shared\HQ\FGCS\Member agency logos\IBC.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3850" y="2662238"/>
            <a:ext cx="10858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6" descr="Y:\shared\HQ\FGCS\Member agency logos\NAS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3388" y="2425700"/>
            <a:ext cx="10969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8" descr="Y:\shared\HQ\FGCS\Member agency logos\NP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3617913"/>
            <a:ext cx="7858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9" descr="Y:\shared\HQ\FGCS\Member agency logos\OSM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2939" y="3622676"/>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21" descr="Y:\shared\HQ\FGCS\Member agency logos\USAC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1463" y="2617788"/>
            <a:ext cx="11303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22" descr="Y:\shared\HQ\FGCS\Member agency logos\USB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22425" y="2921001"/>
            <a:ext cx="149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3" descr="Y:\shared\HQ\FGCS\Member agency logos\USC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99239" y="1630363"/>
            <a:ext cx="11017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24" descr="Y:\shared\HQ\FGCS\Member agency logos\USFS.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22626" y="2540001"/>
            <a:ext cx="8604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25" descr="Y:\shared\HQ\FGCS\Member agency logos\USG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06864" y="4883150"/>
            <a:ext cx="14557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6" descr="Y:\shared\HQ\FGCS\Member agency logos\USNO.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22901" y="2609851"/>
            <a:ext cx="112236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7" descr="Y:\shared\HQ\FGCS\Member agency logos\NOA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12950" y="36576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5" descr="Y:\shared\HQ\FGCS\Member agency logos\BLM.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0051" y="1677989"/>
            <a:ext cx="100647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8" descr="Y:\shared\HQ\FGCS\Member agency logos\DOT.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89300" y="3595689"/>
            <a:ext cx="10287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
          <p:cNvPicPr>
            <a:picLocks noChangeAspect="1" noChangeArrowheads="1"/>
          </p:cNvPicPr>
          <p:nvPr/>
        </p:nvPicPr>
        <p:blipFill>
          <a:blip r:embed="rId23"/>
          <a:srcRect/>
          <a:stretch>
            <a:fillRect/>
          </a:stretch>
        </p:blipFill>
        <p:spPr bwMode="auto">
          <a:xfrm>
            <a:off x="5562601" y="4759326"/>
            <a:ext cx="19145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33" name="Picture 2" descr="\\NGS-S-BRUNSWICK\Home\shared\HQ\FGCS\Member agency logos\IWBC.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570038" y="4737101"/>
            <a:ext cx="893762"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5" descr="C:\Users\jeremy.mchugh\Downloads\2000px-US-FederalAviationAdmin-Seal.svg.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06926" y="3648076"/>
            <a:ext cx="9382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9" descr="Y:\shared\HQ\FGCS\Member agency logos\EPA.bmp"/>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93201" y="2522539"/>
            <a:ext cx="10207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6" descr="Y:\shared\HQ\FGCS\Member agency logos\BOEMRE.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24776" y="4973639"/>
            <a:ext cx="2352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t>March 24, 2024</a:t>
            </a:r>
          </a:p>
        </p:txBody>
      </p:sp>
      <p:sp>
        <p:nvSpPr>
          <p:cNvPr id="3" name="Footer Placeholder 2"/>
          <p:cNvSpPr>
            <a:spLocks noGrp="1"/>
          </p:cNvSpPr>
          <p:nvPr>
            <p:ph type="ftr" sz="quarter" idx="11"/>
          </p:nvPr>
        </p:nvSpPr>
        <p:spPr/>
        <p:txBody>
          <a:bodyPr/>
          <a:lstStyle/>
          <a:p>
            <a:pPr>
              <a:defRPr/>
            </a:pPr>
            <a:r>
              <a:rPr lang="en-US"/>
              <a:t>Western Regional Survey Conference</a:t>
            </a:r>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5</a:t>
            </a:fld>
            <a:endParaRPr lang="en-US"/>
          </a:p>
        </p:txBody>
      </p:sp>
    </p:spTree>
    <p:extLst>
      <p:ext uri="{BB962C8B-B14F-4D97-AF65-F5344CB8AC3E}">
        <p14:creationId xmlns:p14="http://schemas.microsoft.com/office/powerpoint/2010/main" val="2149643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CB60-85F0-4908-8819-62C3FD0E340D}"/>
              </a:ext>
            </a:extLst>
          </p:cNvPr>
          <p:cNvSpPr>
            <a:spLocks noGrp="1"/>
          </p:cNvSpPr>
          <p:nvPr>
            <p:ph type="title"/>
          </p:nvPr>
        </p:nvSpPr>
        <p:spPr>
          <a:xfrm>
            <a:off x="2623626" y="189052"/>
            <a:ext cx="8771068" cy="1143000"/>
          </a:xfrm>
        </p:spPr>
        <p:txBody>
          <a:bodyPr/>
          <a:lstStyle/>
          <a:p>
            <a:r>
              <a:rPr lang="en-US" dirty="0"/>
              <a:t>OPUS (By end of 2025)</a:t>
            </a:r>
          </a:p>
        </p:txBody>
      </p:sp>
      <p:sp>
        <p:nvSpPr>
          <p:cNvPr id="4" name="Date Placeholder 3">
            <a:extLst>
              <a:ext uri="{FF2B5EF4-FFF2-40B4-BE49-F238E27FC236}">
                <a16:creationId xmlns:a16="http://schemas.microsoft.com/office/drawing/2014/main" id="{E8B15FFB-4F97-4359-B396-B7E70D376EB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80416915-1F27-48AF-83C2-386708911AD6}"/>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FE716830-0966-4428-9BDE-BFE967D6B935}"/>
              </a:ext>
            </a:extLst>
          </p:cNvPr>
          <p:cNvSpPr>
            <a:spLocks noGrp="1"/>
          </p:cNvSpPr>
          <p:nvPr>
            <p:ph type="sldNum" sz="quarter" idx="12"/>
          </p:nvPr>
        </p:nvSpPr>
        <p:spPr/>
        <p:txBody>
          <a:bodyPr/>
          <a:lstStyle/>
          <a:p>
            <a:pPr>
              <a:defRPr/>
            </a:pPr>
            <a:fld id="{EB6791C4-DF4E-4C17-A41C-B2BEB15390BD}" type="slidenum">
              <a:rPr lang="en-US" smtClean="0"/>
              <a:pPr>
                <a:defRPr/>
              </a:pPr>
              <a:t>50</a:t>
            </a:fld>
            <a:endParaRPr lang="en-US"/>
          </a:p>
        </p:txBody>
      </p:sp>
      <p:cxnSp>
        <p:nvCxnSpPr>
          <p:cNvPr id="19" name="Straight Connector 18">
            <a:extLst>
              <a:ext uri="{FF2B5EF4-FFF2-40B4-BE49-F238E27FC236}">
                <a16:creationId xmlns:a16="http://schemas.microsoft.com/office/drawing/2014/main" id="{C8005142-AB71-45DB-AD6C-64A786BAF432}"/>
              </a:ext>
            </a:extLst>
          </p:cNvPr>
          <p:cNvCxnSpPr/>
          <p:nvPr/>
        </p:nvCxnSpPr>
        <p:spPr>
          <a:xfrm flipV="1">
            <a:off x="0" y="3817053"/>
            <a:ext cx="12192000" cy="62345"/>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584B206-3FF4-4402-9CF6-8A0475C55A64}"/>
              </a:ext>
            </a:extLst>
          </p:cNvPr>
          <p:cNvSpPr txBox="1"/>
          <p:nvPr/>
        </p:nvSpPr>
        <p:spPr>
          <a:xfrm>
            <a:off x="224442" y="630953"/>
            <a:ext cx="3782291" cy="800219"/>
          </a:xfrm>
          <a:prstGeom prst="rect">
            <a:avLst/>
          </a:prstGeom>
          <a:noFill/>
        </p:spPr>
        <p:txBody>
          <a:bodyPr wrap="square" rtlCol="0">
            <a:spAutoFit/>
          </a:bodyPr>
          <a:lstStyle/>
          <a:p>
            <a:r>
              <a:rPr lang="en-US" sz="2800" b="1" u="sng" dirty="0"/>
              <a:t>geodesy.noaa.gov</a:t>
            </a:r>
          </a:p>
          <a:p>
            <a:endParaRPr lang="en-US" dirty="0"/>
          </a:p>
        </p:txBody>
      </p:sp>
      <p:sp>
        <p:nvSpPr>
          <p:cNvPr id="21" name="TextBox 20">
            <a:extLst>
              <a:ext uri="{FF2B5EF4-FFF2-40B4-BE49-F238E27FC236}">
                <a16:creationId xmlns:a16="http://schemas.microsoft.com/office/drawing/2014/main" id="{780C8FF1-5C74-41E2-8C49-FB7CAC515F5D}"/>
              </a:ext>
            </a:extLst>
          </p:cNvPr>
          <p:cNvSpPr txBox="1"/>
          <p:nvPr/>
        </p:nvSpPr>
        <p:spPr>
          <a:xfrm>
            <a:off x="98513" y="3862705"/>
            <a:ext cx="3782291" cy="800219"/>
          </a:xfrm>
          <a:prstGeom prst="rect">
            <a:avLst/>
          </a:prstGeom>
          <a:noFill/>
        </p:spPr>
        <p:txBody>
          <a:bodyPr wrap="square" rtlCol="0">
            <a:spAutoFit/>
          </a:bodyPr>
          <a:lstStyle/>
          <a:p>
            <a:r>
              <a:rPr lang="en-US" sz="2800" b="1" u="sng" dirty="0"/>
              <a:t>beta.ngs.noaa.gov</a:t>
            </a:r>
          </a:p>
          <a:p>
            <a:endParaRPr lang="en-US" dirty="0"/>
          </a:p>
        </p:txBody>
      </p:sp>
      <p:sp>
        <p:nvSpPr>
          <p:cNvPr id="33" name="Rectangle 32">
            <a:extLst>
              <a:ext uri="{FF2B5EF4-FFF2-40B4-BE49-F238E27FC236}">
                <a16:creationId xmlns:a16="http://schemas.microsoft.com/office/drawing/2014/main" id="{28A507A7-4EAC-44D4-B58D-64B4412F6D30}"/>
              </a:ext>
            </a:extLst>
          </p:cNvPr>
          <p:cNvSpPr/>
          <p:nvPr/>
        </p:nvSpPr>
        <p:spPr>
          <a:xfrm>
            <a:off x="3046153" y="4355777"/>
            <a:ext cx="3049847"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a:t>
            </a:r>
          </a:p>
          <a:p>
            <a:pPr algn="ctr"/>
            <a:r>
              <a:rPr lang="en-US" dirty="0">
                <a:solidFill>
                  <a:schemeClr val="tx1"/>
                </a:solidFill>
              </a:rPr>
              <a:t>(GNSS/M-PAGES/NATRF2022)</a:t>
            </a:r>
          </a:p>
        </p:txBody>
      </p:sp>
      <p:sp>
        <p:nvSpPr>
          <p:cNvPr id="38" name="Rectangle 37">
            <a:extLst>
              <a:ext uri="{FF2B5EF4-FFF2-40B4-BE49-F238E27FC236}">
                <a16:creationId xmlns:a16="http://schemas.microsoft.com/office/drawing/2014/main" id="{B68F979C-F273-484F-84B7-A98DC6C4A6CB}"/>
              </a:ext>
            </a:extLst>
          </p:cNvPr>
          <p:cNvSpPr/>
          <p:nvPr/>
        </p:nvSpPr>
        <p:spPr>
          <a:xfrm>
            <a:off x="6964030" y="5779318"/>
            <a:ext cx="4482353" cy="58691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OPUS-Projects</a:t>
            </a:r>
            <a:r>
              <a:rPr lang="en-US" dirty="0">
                <a:solidFill>
                  <a:schemeClr val="tx1"/>
                </a:solidFill>
              </a:rPr>
              <a:t> (GPS/PAGES/SPROCCET/LASER/NATRF2022)</a:t>
            </a:r>
          </a:p>
        </p:txBody>
      </p:sp>
      <p:sp>
        <p:nvSpPr>
          <p:cNvPr id="40" name="Rectangle 39">
            <a:extLst>
              <a:ext uri="{FF2B5EF4-FFF2-40B4-BE49-F238E27FC236}">
                <a16:creationId xmlns:a16="http://schemas.microsoft.com/office/drawing/2014/main" id="{4D72DDC6-C15C-4E32-A190-31E879D94800}"/>
              </a:ext>
            </a:extLst>
          </p:cNvPr>
          <p:cNvSpPr/>
          <p:nvPr/>
        </p:nvSpPr>
        <p:spPr>
          <a:xfrm>
            <a:off x="10498027" y="4880176"/>
            <a:ext cx="1624676" cy="266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NSRS DB</a:t>
            </a:r>
          </a:p>
        </p:txBody>
      </p:sp>
      <p:sp>
        <p:nvSpPr>
          <p:cNvPr id="41" name="Rectangle 40">
            <a:extLst>
              <a:ext uri="{FF2B5EF4-FFF2-40B4-BE49-F238E27FC236}">
                <a16:creationId xmlns:a16="http://schemas.microsoft.com/office/drawing/2014/main" id="{50D37B53-58C9-442A-8F83-4383739ACF7B}"/>
              </a:ext>
            </a:extLst>
          </p:cNvPr>
          <p:cNvSpPr/>
          <p:nvPr/>
        </p:nvSpPr>
        <p:spPr>
          <a:xfrm>
            <a:off x="9674483" y="4117071"/>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cxnSp>
        <p:nvCxnSpPr>
          <p:cNvPr id="44" name="Connector: Elbow 43">
            <a:extLst>
              <a:ext uri="{FF2B5EF4-FFF2-40B4-BE49-F238E27FC236}">
                <a16:creationId xmlns:a16="http://schemas.microsoft.com/office/drawing/2014/main" id="{40B514E0-043B-4189-B3EC-25491CED3478}"/>
              </a:ext>
            </a:extLst>
          </p:cNvPr>
          <p:cNvCxnSpPr>
            <a:cxnSpLocks/>
            <a:stCxn id="33" idx="3"/>
            <a:endCxn id="41" idx="1"/>
          </p:cNvCxnSpPr>
          <p:nvPr/>
        </p:nvCxnSpPr>
        <p:spPr>
          <a:xfrm flipV="1">
            <a:off x="6096000" y="4246750"/>
            <a:ext cx="3578483" cy="40248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Connector: Elbow 46">
            <a:extLst>
              <a:ext uri="{FF2B5EF4-FFF2-40B4-BE49-F238E27FC236}">
                <a16:creationId xmlns:a16="http://schemas.microsoft.com/office/drawing/2014/main" id="{498A755B-B77C-4045-818D-4CA53053211E}"/>
              </a:ext>
            </a:extLst>
          </p:cNvPr>
          <p:cNvCxnSpPr>
            <a:cxnSpLocks/>
            <a:stCxn id="38" idx="3"/>
            <a:endCxn id="40" idx="2"/>
          </p:cNvCxnSpPr>
          <p:nvPr/>
        </p:nvCxnSpPr>
        <p:spPr>
          <a:xfrm flipH="1" flipV="1">
            <a:off x="11310365" y="5146258"/>
            <a:ext cx="136018" cy="926520"/>
          </a:xfrm>
          <a:prstGeom prst="bentConnector4">
            <a:avLst>
              <a:gd name="adj1" fmla="val -168066"/>
              <a:gd name="adj2" fmla="val 65837"/>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7029205D-135B-4B61-A53C-2B2892F61DE6}"/>
              </a:ext>
            </a:extLst>
          </p:cNvPr>
          <p:cNvSpPr/>
          <p:nvPr/>
        </p:nvSpPr>
        <p:spPr>
          <a:xfrm>
            <a:off x="11923" y="4582381"/>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2/3</a:t>
            </a:r>
          </a:p>
          <a:p>
            <a:pPr algn="ctr"/>
            <a:r>
              <a:rPr lang="en-US" dirty="0">
                <a:solidFill>
                  <a:schemeClr val="tx1"/>
                </a:solidFill>
              </a:rPr>
              <a:t>(GNSS)</a:t>
            </a:r>
          </a:p>
        </p:txBody>
      </p:sp>
      <p:sp>
        <p:nvSpPr>
          <p:cNvPr id="52" name="Rectangle 51">
            <a:extLst>
              <a:ext uri="{FF2B5EF4-FFF2-40B4-BE49-F238E27FC236}">
                <a16:creationId xmlns:a16="http://schemas.microsoft.com/office/drawing/2014/main" id="{9F68F370-5A0A-4B85-98E1-BE1321C079D5}"/>
              </a:ext>
            </a:extLst>
          </p:cNvPr>
          <p:cNvSpPr/>
          <p:nvPr/>
        </p:nvSpPr>
        <p:spPr>
          <a:xfrm>
            <a:off x="1836651" y="6178738"/>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GDX</a:t>
            </a:r>
          </a:p>
          <a:p>
            <a:pPr algn="ctr"/>
            <a:r>
              <a:rPr lang="en-US" dirty="0">
                <a:solidFill>
                  <a:schemeClr val="tx1"/>
                </a:solidFill>
              </a:rPr>
              <a:t>(GNSS)</a:t>
            </a:r>
          </a:p>
        </p:txBody>
      </p:sp>
      <p:cxnSp>
        <p:nvCxnSpPr>
          <p:cNvPr id="55" name="Connector: Elbow 54">
            <a:extLst>
              <a:ext uri="{FF2B5EF4-FFF2-40B4-BE49-F238E27FC236}">
                <a16:creationId xmlns:a16="http://schemas.microsoft.com/office/drawing/2014/main" id="{3C8E00D7-5C58-4459-9C98-46C0166B445D}"/>
              </a:ext>
            </a:extLst>
          </p:cNvPr>
          <p:cNvCxnSpPr>
            <a:cxnSpLocks/>
            <a:stCxn id="48" idx="3"/>
            <a:endCxn id="33" idx="1"/>
          </p:cNvCxnSpPr>
          <p:nvPr/>
        </p:nvCxnSpPr>
        <p:spPr>
          <a:xfrm flipV="1">
            <a:off x="2430927" y="4649236"/>
            <a:ext cx="615226" cy="20481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Connector: Elbow 55">
            <a:extLst>
              <a:ext uri="{FF2B5EF4-FFF2-40B4-BE49-F238E27FC236}">
                <a16:creationId xmlns:a16="http://schemas.microsoft.com/office/drawing/2014/main" id="{ACBB803E-FC26-420A-8FCF-A9606074AB6F}"/>
              </a:ext>
            </a:extLst>
          </p:cNvPr>
          <p:cNvCxnSpPr>
            <a:cxnSpLocks/>
            <a:stCxn id="52" idx="3"/>
            <a:endCxn id="38" idx="2"/>
          </p:cNvCxnSpPr>
          <p:nvPr/>
        </p:nvCxnSpPr>
        <p:spPr>
          <a:xfrm flipV="1">
            <a:off x="4255655" y="6366237"/>
            <a:ext cx="4949552" cy="8417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3EFE6D27-48C5-4FCB-8284-DF60BDF3AEA7}"/>
              </a:ext>
            </a:extLst>
          </p:cNvPr>
          <p:cNvSpPr/>
          <p:nvPr/>
        </p:nvSpPr>
        <p:spPr>
          <a:xfrm>
            <a:off x="4785773" y="5080321"/>
            <a:ext cx="3357407" cy="54334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Converter</a:t>
            </a:r>
          </a:p>
          <a:p>
            <a:pPr algn="ctr"/>
            <a:r>
              <a:rPr lang="en-US" dirty="0">
                <a:solidFill>
                  <a:schemeClr val="tx1"/>
                </a:solidFill>
              </a:rPr>
              <a:t>(RINEX3/GNSS -&gt; RINEX 2/GPS)</a:t>
            </a:r>
          </a:p>
        </p:txBody>
      </p:sp>
      <p:cxnSp>
        <p:nvCxnSpPr>
          <p:cNvPr id="66" name="Connector: Elbow 65">
            <a:extLst>
              <a:ext uri="{FF2B5EF4-FFF2-40B4-BE49-F238E27FC236}">
                <a16:creationId xmlns:a16="http://schemas.microsoft.com/office/drawing/2014/main" id="{8A780A93-77DA-4EBA-A4C1-E1877B409169}"/>
              </a:ext>
            </a:extLst>
          </p:cNvPr>
          <p:cNvCxnSpPr>
            <a:cxnSpLocks/>
            <a:stCxn id="33" idx="2"/>
            <a:endCxn id="64" idx="1"/>
          </p:cNvCxnSpPr>
          <p:nvPr/>
        </p:nvCxnSpPr>
        <p:spPr>
          <a:xfrm rot="16200000" flipH="1">
            <a:off x="4473776" y="5039996"/>
            <a:ext cx="409299" cy="21469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Connector: Elbow 73">
            <a:extLst>
              <a:ext uri="{FF2B5EF4-FFF2-40B4-BE49-F238E27FC236}">
                <a16:creationId xmlns:a16="http://schemas.microsoft.com/office/drawing/2014/main" id="{18891098-6EAA-46F5-A62B-4C3195A9DD2D}"/>
              </a:ext>
            </a:extLst>
          </p:cNvPr>
          <p:cNvCxnSpPr>
            <a:cxnSpLocks/>
            <a:stCxn id="64" idx="2"/>
            <a:endCxn id="38" idx="1"/>
          </p:cNvCxnSpPr>
          <p:nvPr/>
        </p:nvCxnSpPr>
        <p:spPr>
          <a:xfrm rot="16200000" flipH="1">
            <a:off x="6489698" y="5598445"/>
            <a:ext cx="449111" cy="4995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0EF7C349-8A35-44C3-9A42-1ABE492D2EC5}"/>
              </a:ext>
            </a:extLst>
          </p:cNvPr>
          <p:cNvSpPr/>
          <p:nvPr/>
        </p:nvSpPr>
        <p:spPr>
          <a:xfrm>
            <a:off x="3199160" y="2112699"/>
            <a:ext cx="2419004"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 </a:t>
            </a:r>
            <a:r>
              <a:rPr lang="en-US" dirty="0">
                <a:solidFill>
                  <a:schemeClr val="tx1"/>
                </a:solidFill>
              </a:rPr>
              <a:t>(GPS/PAGES/NAD 83)</a:t>
            </a:r>
          </a:p>
        </p:txBody>
      </p:sp>
      <p:sp>
        <p:nvSpPr>
          <p:cNvPr id="80" name="Rectangle 79">
            <a:extLst>
              <a:ext uri="{FF2B5EF4-FFF2-40B4-BE49-F238E27FC236}">
                <a16:creationId xmlns:a16="http://schemas.microsoft.com/office/drawing/2014/main" id="{AB8EA509-EF3D-48AF-89E8-CF743B5A9DD0}"/>
              </a:ext>
            </a:extLst>
          </p:cNvPr>
          <p:cNvSpPr/>
          <p:nvPr/>
        </p:nvSpPr>
        <p:spPr>
          <a:xfrm>
            <a:off x="5766100" y="2598035"/>
            <a:ext cx="3711752" cy="58691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OPUS-Projects</a:t>
            </a:r>
            <a:r>
              <a:rPr lang="en-US" dirty="0">
                <a:solidFill>
                  <a:schemeClr val="tx1"/>
                </a:solidFill>
              </a:rPr>
              <a:t> (GPS/PAGES/HTDP/ADJUST/NAD 83)</a:t>
            </a:r>
          </a:p>
        </p:txBody>
      </p:sp>
      <p:sp>
        <p:nvSpPr>
          <p:cNvPr id="81" name="Rectangle 80">
            <a:extLst>
              <a:ext uri="{FF2B5EF4-FFF2-40B4-BE49-F238E27FC236}">
                <a16:creationId xmlns:a16="http://schemas.microsoft.com/office/drawing/2014/main" id="{AFF2C995-8A5C-4913-B021-909E7632D2FF}"/>
              </a:ext>
            </a:extLst>
          </p:cNvPr>
          <p:cNvSpPr/>
          <p:nvPr/>
        </p:nvSpPr>
        <p:spPr>
          <a:xfrm>
            <a:off x="9606049" y="2329334"/>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OPUS-Share</a:t>
            </a:r>
          </a:p>
        </p:txBody>
      </p:sp>
      <p:sp>
        <p:nvSpPr>
          <p:cNvPr id="82" name="Rectangle 81">
            <a:extLst>
              <a:ext uri="{FF2B5EF4-FFF2-40B4-BE49-F238E27FC236}">
                <a16:creationId xmlns:a16="http://schemas.microsoft.com/office/drawing/2014/main" id="{AFFB3542-94E1-40E2-8C26-47B1B7D87341}"/>
              </a:ext>
            </a:extLst>
          </p:cNvPr>
          <p:cNvSpPr/>
          <p:nvPr/>
        </p:nvSpPr>
        <p:spPr>
          <a:xfrm>
            <a:off x="10392299" y="2879047"/>
            <a:ext cx="1624676" cy="266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NGS IDB</a:t>
            </a:r>
          </a:p>
        </p:txBody>
      </p:sp>
      <p:sp>
        <p:nvSpPr>
          <p:cNvPr id="83" name="Rectangle 82">
            <a:extLst>
              <a:ext uri="{FF2B5EF4-FFF2-40B4-BE49-F238E27FC236}">
                <a16:creationId xmlns:a16="http://schemas.microsoft.com/office/drawing/2014/main" id="{87D660CA-D3D7-4325-9D63-0FC87CD63161}"/>
              </a:ext>
            </a:extLst>
          </p:cNvPr>
          <p:cNvSpPr/>
          <p:nvPr/>
        </p:nvSpPr>
        <p:spPr>
          <a:xfrm>
            <a:off x="9571012" y="1693327"/>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sp>
        <p:nvSpPr>
          <p:cNvPr id="84" name="Rectangle 83">
            <a:extLst>
              <a:ext uri="{FF2B5EF4-FFF2-40B4-BE49-F238E27FC236}">
                <a16:creationId xmlns:a16="http://schemas.microsoft.com/office/drawing/2014/main" id="{E83ADE13-DB9F-46F8-A480-84EDBD2BE241}"/>
              </a:ext>
            </a:extLst>
          </p:cNvPr>
          <p:cNvSpPr/>
          <p:nvPr/>
        </p:nvSpPr>
        <p:spPr>
          <a:xfrm>
            <a:off x="3199160" y="1301951"/>
            <a:ext cx="2419004" cy="54334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OPUS-RS</a:t>
            </a:r>
            <a:r>
              <a:rPr lang="en-US" b="1" dirty="0">
                <a:solidFill>
                  <a:schemeClr val="tx1"/>
                </a:solidFill>
              </a:rPr>
              <a:t> </a:t>
            </a:r>
            <a:r>
              <a:rPr lang="en-US" dirty="0">
                <a:solidFill>
                  <a:schemeClr val="tx1"/>
                </a:solidFill>
              </a:rPr>
              <a:t>(GPS/MPGPS/NAD 83)</a:t>
            </a:r>
          </a:p>
        </p:txBody>
      </p:sp>
      <p:cxnSp>
        <p:nvCxnSpPr>
          <p:cNvPr id="85" name="Connector: Elbow 84">
            <a:extLst>
              <a:ext uri="{FF2B5EF4-FFF2-40B4-BE49-F238E27FC236}">
                <a16:creationId xmlns:a16="http://schemas.microsoft.com/office/drawing/2014/main" id="{3CFEDC12-77BE-48A2-B0E8-B5BA6442F140}"/>
              </a:ext>
            </a:extLst>
          </p:cNvPr>
          <p:cNvCxnSpPr>
            <a:cxnSpLocks/>
            <a:stCxn id="84" idx="3"/>
            <a:endCxn id="83" idx="0"/>
          </p:cNvCxnSpPr>
          <p:nvPr/>
        </p:nvCxnSpPr>
        <p:spPr>
          <a:xfrm>
            <a:off x="5618164" y="1573624"/>
            <a:ext cx="5162350" cy="11970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6" name="Connector: Elbow 85">
            <a:extLst>
              <a:ext uri="{FF2B5EF4-FFF2-40B4-BE49-F238E27FC236}">
                <a16:creationId xmlns:a16="http://schemas.microsoft.com/office/drawing/2014/main" id="{D6EED771-26B0-407F-96D2-C5E7DB8D08CD}"/>
              </a:ext>
            </a:extLst>
          </p:cNvPr>
          <p:cNvCxnSpPr>
            <a:cxnSpLocks/>
            <a:stCxn id="79" idx="0"/>
            <a:endCxn id="83" idx="2"/>
          </p:cNvCxnSpPr>
          <p:nvPr/>
        </p:nvCxnSpPr>
        <p:spPr>
          <a:xfrm rot="5400000" flipH="1" flipV="1">
            <a:off x="7514581" y="-1153234"/>
            <a:ext cx="160014" cy="637185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Connector: Elbow 86">
            <a:extLst>
              <a:ext uri="{FF2B5EF4-FFF2-40B4-BE49-F238E27FC236}">
                <a16:creationId xmlns:a16="http://schemas.microsoft.com/office/drawing/2014/main" id="{E6D8B025-5B50-49C8-B176-511F4561132A}"/>
              </a:ext>
            </a:extLst>
          </p:cNvPr>
          <p:cNvCxnSpPr>
            <a:cxnSpLocks/>
            <a:stCxn id="79" idx="3"/>
            <a:endCxn id="81" idx="1"/>
          </p:cNvCxnSpPr>
          <p:nvPr/>
        </p:nvCxnSpPr>
        <p:spPr>
          <a:xfrm>
            <a:off x="5618164" y="2406158"/>
            <a:ext cx="3987885" cy="5285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Connector: Elbow 87">
            <a:extLst>
              <a:ext uri="{FF2B5EF4-FFF2-40B4-BE49-F238E27FC236}">
                <a16:creationId xmlns:a16="http://schemas.microsoft.com/office/drawing/2014/main" id="{24882B28-E1EE-4414-86D5-0726714A5371}"/>
              </a:ext>
            </a:extLst>
          </p:cNvPr>
          <p:cNvCxnSpPr>
            <a:cxnSpLocks/>
            <a:stCxn id="79" idx="2"/>
            <a:endCxn id="80" idx="1"/>
          </p:cNvCxnSpPr>
          <p:nvPr/>
        </p:nvCxnSpPr>
        <p:spPr>
          <a:xfrm rot="16200000" flipH="1">
            <a:off x="4991442" y="2116837"/>
            <a:ext cx="191878" cy="13574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Connector: Elbow 88">
            <a:extLst>
              <a:ext uri="{FF2B5EF4-FFF2-40B4-BE49-F238E27FC236}">
                <a16:creationId xmlns:a16="http://schemas.microsoft.com/office/drawing/2014/main" id="{DB190DE0-895E-4E57-A328-4C3CDA84B16F}"/>
              </a:ext>
            </a:extLst>
          </p:cNvPr>
          <p:cNvCxnSpPr>
            <a:cxnSpLocks/>
            <a:stCxn id="80" idx="3"/>
            <a:endCxn id="82" idx="1"/>
          </p:cNvCxnSpPr>
          <p:nvPr/>
        </p:nvCxnSpPr>
        <p:spPr>
          <a:xfrm>
            <a:off x="9477852" y="2891495"/>
            <a:ext cx="914447" cy="12059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4D0DE875-5DCA-47D6-A7F5-FCCA6416B754}"/>
              </a:ext>
            </a:extLst>
          </p:cNvPr>
          <p:cNvSpPr/>
          <p:nvPr/>
        </p:nvSpPr>
        <p:spPr>
          <a:xfrm>
            <a:off x="98513" y="1679257"/>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2</a:t>
            </a:r>
          </a:p>
          <a:p>
            <a:pPr algn="ctr"/>
            <a:r>
              <a:rPr lang="en-US" dirty="0">
                <a:solidFill>
                  <a:schemeClr val="tx1"/>
                </a:solidFill>
              </a:rPr>
              <a:t>(GPS)</a:t>
            </a:r>
          </a:p>
        </p:txBody>
      </p:sp>
      <p:sp>
        <p:nvSpPr>
          <p:cNvPr id="91" name="Rectangle 90">
            <a:extLst>
              <a:ext uri="{FF2B5EF4-FFF2-40B4-BE49-F238E27FC236}">
                <a16:creationId xmlns:a16="http://schemas.microsoft.com/office/drawing/2014/main" id="{D1B1231F-51CB-4533-8F23-5B49B81F79F6}"/>
              </a:ext>
            </a:extLst>
          </p:cNvPr>
          <p:cNvSpPr/>
          <p:nvPr/>
        </p:nvSpPr>
        <p:spPr>
          <a:xfrm>
            <a:off x="459688" y="3069919"/>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GVX</a:t>
            </a:r>
          </a:p>
          <a:p>
            <a:pPr algn="ctr"/>
            <a:r>
              <a:rPr lang="en-US" dirty="0">
                <a:solidFill>
                  <a:schemeClr val="tx1"/>
                </a:solidFill>
              </a:rPr>
              <a:t>(GNSS)</a:t>
            </a:r>
          </a:p>
        </p:txBody>
      </p:sp>
      <p:cxnSp>
        <p:nvCxnSpPr>
          <p:cNvPr id="92" name="Connector: Elbow 91">
            <a:extLst>
              <a:ext uri="{FF2B5EF4-FFF2-40B4-BE49-F238E27FC236}">
                <a16:creationId xmlns:a16="http://schemas.microsoft.com/office/drawing/2014/main" id="{9A45C16A-8DD4-4CD8-A4B9-B336EC1AF174}"/>
              </a:ext>
            </a:extLst>
          </p:cNvPr>
          <p:cNvCxnSpPr>
            <a:cxnSpLocks/>
            <a:stCxn id="90" idx="3"/>
            <a:endCxn id="84" idx="1"/>
          </p:cNvCxnSpPr>
          <p:nvPr/>
        </p:nvCxnSpPr>
        <p:spPr>
          <a:xfrm flipV="1">
            <a:off x="2517517" y="1573624"/>
            <a:ext cx="681643" cy="37730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3" name="Connector: Elbow 92">
            <a:extLst>
              <a:ext uri="{FF2B5EF4-FFF2-40B4-BE49-F238E27FC236}">
                <a16:creationId xmlns:a16="http://schemas.microsoft.com/office/drawing/2014/main" id="{27C441B4-8FE5-40F2-ACC5-2CA055F6DB77}"/>
              </a:ext>
            </a:extLst>
          </p:cNvPr>
          <p:cNvCxnSpPr>
            <a:cxnSpLocks/>
            <a:stCxn id="90" idx="3"/>
            <a:endCxn id="79" idx="1"/>
          </p:cNvCxnSpPr>
          <p:nvPr/>
        </p:nvCxnSpPr>
        <p:spPr>
          <a:xfrm>
            <a:off x="2517517" y="1950930"/>
            <a:ext cx="681643" cy="45522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4" name="Connector: Elbow 93">
            <a:extLst>
              <a:ext uri="{FF2B5EF4-FFF2-40B4-BE49-F238E27FC236}">
                <a16:creationId xmlns:a16="http://schemas.microsoft.com/office/drawing/2014/main" id="{986C8CE1-5E4F-47CE-ACEB-BBC49976A007}"/>
              </a:ext>
            </a:extLst>
          </p:cNvPr>
          <p:cNvCxnSpPr>
            <a:cxnSpLocks/>
            <a:stCxn id="91" idx="3"/>
            <a:endCxn id="80" idx="2"/>
          </p:cNvCxnSpPr>
          <p:nvPr/>
        </p:nvCxnSpPr>
        <p:spPr>
          <a:xfrm flipV="1">
            <a:off x="2878692" y="3184954"/>
            <a:ext cx="4743284" cy="15663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9F8928F1-E968-4FDD-A883-B84A2ED2C0AA}"/>
              </a:ext>
            </a:extLst>
          </p:cNvPr>
          <p:cNvSpPr/>
          <p:nvPr/>
        </p:nvSpPr>
        <p:spPr>
          <a:xfrm>
            <a:off x="4785771" y="5067638"/>
            <a:ext cx="3357407" cy="586918"/>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13AA3EB6-9EDA-4513-9200-9A02FC0C82A7}"/>
              </a:ext>
            </a:extLst>
          </p:cNvPr>
          <p:cNvSpPr/>
          <p:nvPr/>
        </p:nvSpPr>
        <p:spPr>
          <a:xfrm>
            <a:off x="8256372" y="6052125"/>
            <a:ext cx="3053993" cy="286735"/>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7B2DB77-300D-4B59-9179-5360F1358138}"/>
              </a:ext>
            </a:extLst>
          </p:cNvPr>
          <p:cNvSpPr/>
          <p:nvPr/>
        </p:nvSpPr>
        <p:spPr>
          <a:xfrm>
            <a:off x="10505491" y="4881144"/>
            <a:ext cx="1624676" cy="282608"/>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28B97D71-914E-4A37-9C99-9AB145C6F875}"/>
              </a:ext>
            </a:extLst>
          </p:cNvPr>
          <p:cNvSpPr/>
          <p:nvPr/>
        </p:nvSpPr>
        <p:spPr>
          <a:xfrm>
            <a:off x="2740581" y="6193662"/>
            <a:ext cx="602141" cy="256749"/>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5D3D443-27DE-4F81-B462-39C92AD98212}"/>
              </a:ext>
            </a:extLst>
          </p:cNvPr>
          <p:cNvSpPr/>
          <p:nvPr/>
        </p:nvSpPr>
        <p:spPr>
          <a:xfrm>
            <a:off x="0" y="5469367"/>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GVX</a:t>
            </a:r>
          </a:p>
          <a:p>
            <a:pPr algn="ctr"/>
            <a:r>
              <a:rPr lang="en-US" dirty="0">
                <a:solidFill>
                  <a:schemeClr val="tx1"/>
                </a:solidFill>
              </a:rPr>
              <a:t>(GNSS)</a:t>
            </a:r>
          </a:p>
        </p:txBody>
      </p:sp>
      <p:sp>
        <p:nvSpPr>
          <p:cNvPr id="46" name="Rectangle 45">
            <a:extLst>
              <a:ext uri="{FF2B5EF4-FFF2-40B4-BE49-F238E27FC236}">
                <a16:creationId xmlns:a16="http://schemas.microsoft.com/office/drawing/2014/main" id="{F2D69B17-7348-480E-8313-36BAA5B74815}"/>
              </a:ext>
            </a:extLst>
          </p:cNvPr>
          <p:cNvSpPr/>
          <p:nvPr/>
        </p:nvSpPr>
        <p:spPr>
          <a:xfrm>
            <a:off x="2915629" y="5238088"/>
            <a:ext cx="1376963" cy="54334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Converter</a:t>
            </a:r>
          </a:p>
          <a:p>
            <a:pPr algn="ctr"/>
            <a:r>
              <a:rPr lang="en-US" dirty="0">
                <a:solidFill>
                  <a:schemeClr val="tx1"/>
                </a:solidFill>
              </a:rPr>
              <a:t>(GVX-&gt;GDX)</a:t>
            </a:r>
          </a:p>
        </p:txBody>
      </p:sp>
      <p:cxnSp>
        <p:nvCxnSpPr>
          <p:cNvPr id="49" name="Connector: Elbow 48">
            <a:extLst>
              <a:ext uri="{FF2B5EF4-FFF2-40B4-BE49-F238E27FC236}">
                <a16:creationId xmlns:a16="http://schemas.microsoft.com/office/drawing/2014/main" id="{C5E45884-69F3-431E-8180-0924320B3F81}"/>
              </a:ext>
            </a:extLst>
          </p:cNvPr>
          <p:cNvCxnSpPr>
            <a:cxnSpLocks/>
            <a:stCxn id="43" idx="3"/>
            <a:endCxn id="46" idx="1"/>
          </p:cNvCxnSpPr>
          <p:nvPr/>
        </p:nvCxnSpPr>
        <p:spPr>
          <a:xfrm flipV="1">
            <a:off x="2419004" y="5509761"/>
            <a:ext cx="496625" cy="23127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E7F44624-571D-47D8-BF9A-B4D51ACF39D3}"/>
              </a:ext>
            </a:extLst>
          </p:cNvPr>
          <p:cNvSpPr/>
          <p:nvPr/>
        </p:nvSpPr>
        <p:spPr>
          <a:xfrm>
            <a:off x="2926157" y="5231940"/>
            <a:ext cx="1376965" cy="586918"/>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Connector: Elbow 50">
            <a:extLst>
              <a:ext uri="{FF2B5EF4-FFF2-40B4-BE49-F238E27FC236}">
                <a16:creationId xmlns:a16="http://schemas.microsoft.com/office/drawing/2014/main" id="{5013123C-1797-43F4-AA00-491AF613F9C5}"/>
              </a:ext>
            </a:extLst>
          </p:cNvPr>
          <p:cNvCxnSpPr>
            <a:cxnSpLocks/>
            <a:stCxn id="46" idx="2"/>
            <a:endCxn id="52" idx="0"/>
          </p:cNvCxnSpPr>
          <p:nvPr/>
        </p:nvCxnSpPr>
        <p:spPr>
          <a:xfrm rot="5400000">
            <a:off x="3126480" y="5701107"/>
            <a:ext cx="397304" cy="55795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55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5" grpId="0" animBg="1"/>
      <p:bldP spid="116"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CB60-85F0-4908-8819-62C3FD0E340D}"/>
              </a:ext>
            </a:extLst>
          </p:cNvPr>
          <p:cNvSpPr>
            <a:spLocks noGrp="1"/>
          </p:cNvSpPr>
          <p:nvPr>
            <p:ph type="title"/>
          </p:nvPr>
        </p:nvSpPr>
        <p:spPr>
          <a:xfrm>
            <a:off x="2623626" y="189052"/>
            <a:ext cx="8771068" cy="1143000"/>
          </a:xfrm>
        </p:spPr>
        <p:txBody>
          <a:bodyPr/>
          <a:lstStyle/>
          <a:p>
            <a:r>
              <a:rPr lang="en-US" dirty="0"/>
              <a:t>OPUS (Out-years)</a:t>
            </a:r>
          </a:p>
        </p:txBody>
      </p:sp>
      <p:sp>
        <p:nvSpPr>
          <p:cNvPr id="4" name="Date Placeholder 3">
            <a:extLst>
              <a:ext uri="{FF2B5EF4-FFF2-40B4-BE49-F238E27FC236}">
                <a16:creationId xmlns:a16="http://schemas.microsoft.com/office/drawing/2014/main" id="{E8B15FFB-4F97-4359-B396-B7E70D376EB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80416915-1F27-48AF-83C2-386708911AD6}"/>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FE716830-0966-4428-9BDE-BFE967D6B935}"/>
              </a:ext>
            </a:extLst>
          </p:cNvPr>
          <p:cNvSpPr>
            <a:spLocks noGrp="1"/>
          </p:cNvSpPr>
          <p:nvPr>
            <p:ph type="sldNum" sz="quarter" idx="12"/>
          </p:nvPr>
        </p:nvSpPr>
        <p:spPr/>
        <p:txBody>
          <a:bodyPr/>
          <a:lstStyle/>
          <a:p>
            <a:pPr>
              <a:defRPr/>
            </a:pPr>
            <a:fld id="{EB6791C4-DF4E-4C17-A41C-B2BEB15390BD}" type="slidenum">
              <a:rPr lang="en-US" smtClean="0"/>
              <a:pPr>
                <a:defRPr/>
              </a:pPr>
              <a:t>51</a:t>
            </a:fld>
            <a:endParaRPr lang="en-US"/>
          </a:p>
        </p:txBody>
      </p:sp>
      <p:cxnSp>
        <p:nvCxnSpPr>
          <p:cNvPr id="19" name="Straight Connector 18">
            <a:extLst>
              <a:ext uri="{FF2B5EF4-FFF2-40B4-BE49-F238E27FC236}">
                <a16:creationId xmlns:a16="http://schemas.microsoft.com/office/drawing/2014/main" id="{C8005142-AB71-45DB-AD6C-64A786BAF432}"/>
              </a:ext>
            </a:extLst>
          </p:cNvPr>
          <p:cNvCxnSpPr/>
          <p:nvPr/>
        </p:nvCxnSpPr>
        <p:spPr>
          <a:xfrm flipV="1">
            <a:off x="0" y="3817053"/>
            <a:ext cx="12192000" cy="62345"/>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584B206-3FF4-4402-9CF6-8A0475C55A64}"/>
              </a:ext>
            </a:extLst>
          </p:cNvPr>
          <p:cNvSpPr txBox="1"/>
          <p:nvPr/>
        </p:nvSpPr>
        <p:spPr>
          <a:xfrm>
            <a:off x="224442" y="630953"/>
            <a:ext cx="3782291" cy="800219"/>
          </a:xfrm>
          <a:prstGeom prst="rect">
            <a:avLst/>
          </a:prstGeom>
          <a:noFill/>
        </p:spPr>
        <p:txBody>
          <a:bodyPr wrap="square" rtlCol="0">
            <a:spAutoFit/>
          </a:bodyPr>
          <a:lstStyle/>
          <a:p>
            <a:r>
              <a:rPr lang="en-US" sz="2800" b="1" u="sng" dirty="0"/>
              <a:t>geodesy.noaa.gov</a:t>
            </a:r>
          </a:p>
          <a:p>
            <a:endParaRPr lang="en-US" dirty="0"/>
          </a:p>
        </p:txBody>
      </p:sp>
      <p:sp>
        <p:nvSpPr>
          <p:cNvPr id="21" name="TextBox 20">
            <a:extLst>
              <a:ext uri="{FF2B5EF4-FFF2-40B4-BE49-F238E27FC236}">
                <a16:creationId xmlns:a16="http://schemas.microsoft.com/office/drawing/2014/main" id="{780C8FF1-5C74-41E2-8C49-FB7CAC515F5D}"/>
              </a:ext>
            </a:extLst>
          </p:cNvPr>
          <p:cNvSpPr txBox="1"/>
          <p:nvPr/>
        </p:nvSpPr>
        <p:spPr>
          <a:xfrm>
            <a:off x="98513" y="3862705"/>
            <a:ext cx="3782291" cy="800219"/>
          </a:xfrm>
          <a:prstGeom prst="rect">
            <a:avLst/>
          </a:prstGeom>
          <a:noFill/>
        </p:spPr>
        <p:txBody>
          <a:bodyPr wrap="square" rtlCol="0">
            <a:spAutoFit/>
          </a:bodyPr>
          <a:lstStyle/>
          <a:p>
            <a:r>
              <a:rPr lang="en-US" sz="2800" b="1" u="sng" dirty="0"/>
              <a:t>beta.ngs.noaa.gov</a:t>
            </a:r>
          </a:p>
          <a:p>
            <a:endParaRPr lang="en-US" dirty="0"/>
          </a:p>
        </p:txBody>
      </p:sp>
      <p:sp>
        <p:nvSpPr>
          <p:cNvPr id="33" name="Rectangle 32">
            <a:extLst>
              <a:ext uri="{FF2B5EF4-FFF2-40B4-BE49-F238E27FC236}">
                <a16:creationId xmlns:a16="http://schemas.microsoft.com/office/drawing/2014/main" id="{28A507A7-4EAC-44D4-B58D-64B4412F6D30}"/>
              </a:ext>
            </a:extLst>
          </p:cNvPr>
          <p:cNvSpPr/>
          <p:nvPr/>
        </p:nvSpPr>
        <p:spPr>
          <a:xfrm>
            <a:off x="3107986" y="1292890"/>
            <a:ext cx="3049847" cy="5869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OPUS-S</a:t>
            </a:r>
          </a:p>
          <a:p>
            <a:pPr algn="ctr"/>
            <a:r>
              <a:rPr lang="en-US" dirty="0">
                <a:solidFill>
                  <a:schemeClr val="tx1"/>
                </a:solidFill>
              </a:rPr>
              <a:t>(GNSS/M-PAGES/NATRF2022)</a:t>
            </a:r>
          </a:p>
        </p:txBody>
      </p:sp>
      <p:sp>
        <p:nvSpPr>
          <p:cNvPr id="38" name="Rectangle 37">
            <a:extLst>
              <a:ext uri="{FF2B5EF4-FFF2-40B4-BE49-F238E27FC236}">
                <a16:creationId xmlns:a16="http://schemas.microsoft.com/office/drawing/2014/main" id="{B68F979C-F273-484F-84B7-A98DC6C4A6CB}"/>
              </a:ext>
            </a:extLst>
          </p:cNvPr>
          <p:cNvSpPr/>
          <p:nvPr/>
        </p:nvSpPr>
        <p:spPr>
          <a:xfrm>
            <a:off x="7025863" y="2716431"/>
            <a:ext cx="4482353" cy="58691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OPUS-Projects</a:t>
            </a:r>
            <a:r>
              <a:rPr lang="en-US" dirty="0">
                <a:solidFill>
                  <a:schemeClr val="tx1"/>
                </a:solidFill>
              </a:rPr>
              <a:t> (GPS/PAGES/SPROCCET/LASER/NATRF2022)</a:t>
            </a:r>
          </a:p>
        </p:txBody>
      </p:sp>
      <p:sp>
        <p:nvSpPr>
          <p:cNvPr id="40" name="Rectangle 39">
            <a:extLst>
              <a:ext uri="{FF2B5EF4-FFF2-40B4-BE49-F238E27FC236}">
                <a16:creationId xmlns:a16="http://schemas.microsoft.com/office/drawing/2014/main" id="{4D72DDC6-C15C-4E32-A190-31E879D94800}"/>
              </a:ext>
            </a:extLst>
          </p:cNvPr>
          <p:cNvSpPr/>
          <p:nvPr/>
        </p:nvSpPr>
        <p:spPr>
          <a:xfrm>
            <a:off x="10559860" y="1817289"/>
            <a:ext cx="1624676" cy="266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NSRS DB</a:t>
            </a:r>
          </a:p>
        </p:txBody>
      </p:sp>
      <p:sp>
        <p:nvSpPr>
          <p:cNvPr id="41" name="Rectangle 40">
            <a:extLst>
              <a:ext uri="{FF2B5EF4-FFF2-40B4-BE49-F238E27FC236}">
                <a16:creationId xmlns:a16="http://schemas.microsoft.com/office/drawing/2014/main" id="{50D37B53-58C9-442A-8F83-4383739ACF7B}"/>
              </a:ext>
            </a:extLst>
          </p:cNvPr>
          <p:cNvSpPr/>
          <p:nvPr/>
        </p:nvSpPr>
        <p:spPr>
          <a:xfrm>
            <a:off x="9736316" y="1054184"/>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cxnSp>
        <p:nvCxnSpPr>
          <p:cNvPr id="44" name="Connector: Elbow 43">
            <a:extLst>
              <a:ext uri="{FF2B5EF4-FFF2-40B4-BE49-F238E27FC236}">
                <a16:creationId xmlns:a16="http://schemas.microsoft.com/office/drawing/2014/main" id="{40B514E0-043B-4189-B3EC-25491CED3478}"/>
              </a:ext>
            </a:extLst>
          </p:cNvPr>
          <p:cNvCxnSpPr>
            <a:cxnSpLocks/>
            <a:stCxn id="33" idx="3"/>
            <a:endCxn id="41" idx="1"/>
          </p:cNvCxnSpPr>
          <p:nvPr/>
        </p:nvCxnSpPr>
        <p:spPr>
          <a:xfrm flipV="1">
            <a:off x="6157833" y="1183863"/>
            <a:ext cx="3578483" cy="40248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Connector: Elbow 46">
            <a:extLst>
              <a:ext uri="{FF2B5EF4-FFF2-40B4-BE49-F238E27FC236}">
                <a16:creationId xmlns:a16="http://schemas.microsoft.com/office/drawing/2014/main" id="{498A755B-B77C-4045-818D-4CA53053211E}"/>
              </a:ext>
            </a:extLst>
          </p:cNvPr>
          <p:cNvCxnSpPr>
            <a:cxnSpLocks/>
            <a:stCxn id="38" idx="3"/>
            <a:endCxn id="40" idx="2"/>
          </p:cNvCxnSpPr>
          <p:nvPr/>
        </p:nvCxnSpPr>
        <p:spPr>
          <a:xfrm flipH="1" flipV="1">
            <a:off x="11372198" y="2083371"/>
            <a:ext cx="136018" cy="926520"/>
          </a:xfrm>
          <a:prstGeom prst="bentConnector4">
            <a:avLst>
              <a:gd name="adj1" fmla="val -168066"/>
              <a:gd name="adj2" fmla="val 65837"/>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7029205D-135B-4B61-A53C-2B2892F61DE6}"/>
              </a:ext>
            </a:extLst>
          </p:cNvPr>
          <p:cNvSpPr/>
          <p:nvPr/>
        </p:nvSpPr>
        <p:spPr>
          <a:xfrm>
            <a:off x="73756" y="1519494"/>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3</a:t>
            </a:r>
          </a:p>
          <a:p>
            <a:pPr algn="ctr"/>
            <a:r>
              <a:rPr lang="en-US" dirty="0">
                <a:solidFill>
                  <a:schemeClr val="tx1"/>
                </a:solidFill>
              </a:rPr>
              <a:t>(GNSS)</a:t>
            </a:r>
          </a:p>
        </p:txBody>
      </p:sp>
      <p:sp>
        <p:nvSpPr>
          <p:cNvPr id="52" name="Rectangle 51">
            <a:extLst>
              <a:ext uri="{FF2B5EF4-FFF2-40B4-BE49-F238E27FC236}">
                <a16:creationId xmlns:a16="http://schemas.microsoft.com/office/drawing/2014/main" id="{9F68F370-5A0A-4B85-98E1-BE1321C079D5}"/>
              </a:ext>
            </a:extLst>
          </p:cNvPr>
          <p:cNvSpPr/>
          <p:nvPr/>
        </p:nvSpPr>
        <p:spPr>
          <a:xfrm>
            <a:off x="61833" y="2750120"/>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GDX</a:t>
            </a:r>
          </a:p>
          <a:p>
            <a:pPr algn="ctr"/>
            <a:r>
              <a:rPr lang="en-US" dirty="0">
                <a:solidFill>
                  <a:schemeClr val="tx1"/>
                </a:solidFill>
              </a:rPr>
              <a:t>(GNSS)</a:t>
            </a:r>
          </a:p>
        </p:txBody>
      </p:sp>
      <p:cxnSp>
        <p:nvCxnSpPr>
          <p:cNvPr id="55" name="Connector: Elbow 54">
            <a:extLst>
              <a:ext uri="{FF2B5EF4-FFF2-40B4-BE49-F238E27FC236}">
                <a16:creationId xmlns:a16="http://schemas.microsoft.com/office/drawing/2014/main" id="{3C8E00D7-5C58-4459-9C98-46C0166B445D}"/>
              </a:ext>
            </a:extLst>
          </p:cNvPr>
          <p:cNvCxnSpPr>
            <a:cxnSpLocks/>
            <a:stCxn id="48" idx="3"/>
            <a:endCxn id="33" idx="1"/>
          </p:cNvCxnSpPr>
          <p:nvPr/>
        </p:nvCxnSpPr>
        <p:spPr>
          <a:xfrm flipV="1">
            <a:off x="2492760" y="1586349"/>
            <a:ext cx="615226" cy="20481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Connector: Elbow 55">
            <a:extLst>
              <a:ext uri="{FF2B5EF4-FFF2-40B4-BE49-F238E27FC236}">
                <a16:creationId xmlns:a16="http://schemas.microsoft.com/office/drawing/2014/main" id="{ACBB803E-FC26-420A-8FCF-A9606074AB6F}"/>
              </a:ext>
            </a:extLst>
          </p:cNvPr>
          <p:cNvCxnSpPr>
            <a:cxnSpLocks/>
            <a:stCxn id="52" idx="3"/>
            <a:endCxn id="38" idx="2"/>
          </p:cNvCxnSpPr>
          <p:nvPr/>
        </p:nvCxnSpPr>
        <p:spPr>
          <a:xfrm>
            <a:off x="2480837" y="3021793"/>
            <a:ext cx="6786203" cy="281557"/>
          </a:xfrm>
          <a:prstGeom prst="bentConnector4">
            <a:avLst>
              <a:gd name="adj1" fmla="val 33487"/>
              <a:gd name="adj2" fmla="val 18119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3EFE6D27-48C5-4FCB-8284-DF60BDF3AEA7}"/>
              </a:ext>
            </a:extLst>
          </p:cNvPr>
          <p:cNvSpPr/>
          <p:nvPr/>
        </p:nvSpPr>
        <p:spPr>
          <a:xfrm>
            <a:off x="4847606" y="2017434"/>
            <a:ext cx="3357407" cy="54334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Converter</a:t>
            </a:r>
          </a:p>
          <a:p>
            <a:pPr algn="ctr"/>
            <a:r>
              <a:rPr lang="en-US" dirty="0">
                <a:solidFill>
                  <a:schemeClr val="tx1"/>
                </a:solidFill>
              </a:rPr>
              <a:t>(RINEX3/GNSS -&gt; RINEX 2/GPS)</a:t>
            </a:r>
          </a:p>
        </p:txBody>
      </p:sp>
      <p:cxnSp>
        <p:nvCxnSpPr>
          <p:cNvPr id="66" name="Connector: Elbow 65">
            <a:extLst>
              <a:ext uri="{FF2B5EF4-FFF2-40B4-BE49-F238E27FC236}">
                <a16:creationId xmlns:a16="http://schemas.microsoft.com/office/drawing/2014/main" id="{8A780A93-77DA-4EBA-A4C1-E1877B409169}"/>
              </a:ext>
            </a:extLst>
          </p:cNvPr>
          <p:cNvCxnSpPr>
            <a:cxnSpLocks/>
            <a:stCxn id="33" idx="2"/>
            <a:endCxn id="64" idx="1"/>
          </p:cNvCxnSpPr>
          <p:nvPr/>
        </p:nvCxnSpPr>
        <p:spPr>
          <a:xfrm rot="16200000" flipH="1">
            <a:off x="4535609" y="1977109"/>
            <a:ext cx="409299" cy="21469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Connector: Elbow 73">
            <a:extLst>
              <a:ext uri="{FF2B5EF4-FFF2-40B4-BE49-F238E27FC236}">
                <a16:creationId xmlns:a16="http://schemas.microsoft.com/office/drawing/2014/main" id="{18891098-6EAA-46F5-A62B-4C3195A9DD2D}"/>
              </a:ext>
            </a:extLst>
          </p:cNvPr>
          <p:cNvCxnSpPr>
            <a:cxnSpLocks/>
            <a:stCxn id="64" idx="2"/>
            <a:endCxn id="38" idx="1"/>
          </p:cNvCxnSpPr>
          <p:nvPr/>
        </p:nvCxnSpPr>
        <p:spPr>
          <a:xfrm rot="16200000" flipH="1">
            <a:off x="6551531" y="2535558"/>
            <a:ext cx="449111" cy="4995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F212A47D-456C-43F3-881C-5910A45C6DDE}"/>
              </a:ext>
            </a:extLst>
          </p:cNvPr>
          <p:cNvSpPr/>
          <p:nvPr/>
        </p:nvSpPr>
        <p:spPr>
          <a:xfrm>
            <a:off x="3854823" y="4898771"/>
            <a:ext cx="4482353" cy="88153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OPUS 6</a:t>
            </a:r>
          </a:p>
          <a:p>
            <a:pPr algn="ctr"/>
            <a:r>
              <a:rPr lang="en-US" dirty="0">
                <a:solidFill>
                  <a:schemeClr val="tx1"/>
                </a:solidFill>
              </a:rPr>
              <a:t>(GNSS/Classical/Leveling/Gravity)</a:t>
            </a:r>
          </a:p>
          <a:p>
            <a:pPr algn="ctr"/>
            <a:r>
              <a:rPr lang="en-US" dirty="0">
                <a:solidFill>
                  <a:schemeClr val="tx1"/>
                </a:solidFill>
              </a:rPr>
              <a:t>(M-PAGES/SPROCCET/LASER/NATRF2022)</a:t>
            </a:r>
          </a:p>
        </p:txBody>
      </p:sp>
      <p:sp>
        <p:nvSpPr>
          <p:cNvPr id="45" name="Rectangle 44">
            <a:extLst>
              <a:ext uri="{FF2B5EF4-FFF2-40B4-BE49-F238E27FC236}">
                <a16:creationId xmlns:a16="http://schemas.microsoft.com/office/drawing/2014/main" id="{39D728ED-C5E5-429B-BA15-FD45B9DB7F1A}"/>
              </a:ext>
            </a:extLst>
          </p:cNvPr>
          <p:cNvSpPr/>
          <p:nvPr/>
        </p:nvSpPr>
        <p:spPr>
          <a:xfrm>
            <a:off x="10559860" y="4862554"/>
            <a:ext cx="1624676" cy="266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NSRS DB</a:t>
            </a:r>
          </a:p>
        </p:txBody>
      </p:sp>
      <p:sp>
        <p:nvSpPr>
          <p:cNvPr id="46" name="Rectangle 45">
            <a:extLst>
              <a:ext uri="{FF2B5EF4-FFF2-40B4-BE49-F238E27FC236}">
                <a16:creationId xmlns:a16="http://schemas.microsoft.com/office/drawing/2014/main" id="{19F895EA-FAFA-42A3-A424-7B36CAF54CCA}"/>
              </a:ext>
            </a:extLst>
          </p:cNvPr>
          <p:cNvSpPr/>
          <p:nvPr/>
        </p:nvSpPr>
        <p:spPr>
          <a:xfrm>
            <a:off x="9736316" y="4099449"/>
            <a:ext cx="2419004" cy="2593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E-mailed solution</a:t>
            </a:r>
          </a:p>
        </p:txBody>
      </p:sp>
      <p:cxnSp>
        <p:nvCxnSpPr>
          <p:cNvPr id="49" name="Connector: Elbow 48">
            <a:extLst>
              <a:ext uri="{FF2B5EF4-FFF2-40B4-BE49-F238E27FC236}">
                <a16:creationId xmlns:a16="http://schemas.microsoft.com/office/drawing/2014/main" id="{6A519D62-078F-476F-BBB5-F5CD6041DABC}"/>
              </a:ext>
            </a:extLst>
          </p:cNvPr>
          <p:cNvCxnSpPr>
            <a:cxnSpLocks/>
            <a:endCxn id="46" idx="1"/>
          </p:cNvCxnSpPr>
          <p:nvPr/>
        </p:nvCxnSpPr>
        <p:spPr>
          <a:xfrm flipV="1">
            <a:off x="8344664" y="4229128"/>
            <a:ext cx="1391652" cy="89180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Connector: Elbow 49">
            <a:extLst>
              <a:ext uri="{FF2B5EF4-FFF2-40B4-BE49-F238E27FC236}">
                <a16:creationId xmlns:a16="http://schemas.microsoft.com/office/drawing/2014/main" id="{6AF6C637-7DD6-42A6-A448-72FCF9CD564A}"/>
              </a:ext>
            </a:extLst>
          </p:cNvPr>
          <p:cNvCxnSpPr>
            <a:cxnSpLocks/>
            <a:stCxn id="43" idx="3"/>
            <a:endCxn id="45" idx="2"/>
          </p:cNvCxnSpPr>
          <p:nvPr/>
        </p:nvCxnSpPr>
        <p:spPr>
          <a:xfrm flipV="1">
            <a:off x="8337176" y="5128636"/>
            <a:ext cx="3035022" cy="210902"/>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C1EF4B93-015A-4DC7-97FC-64464A8B21E3}"/>
              </a:ext>
            </a:extLst>
          </p:cNvPr>
          <p:cNvSpPr/>
          <p:nvPr/>
        </p:nvSpPr>
        <p:spPr>
          <a:xfrm>
            <a:off x="98513" y="5111164"/>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RINEX 3/4</a:t>
            </a:r>
          </a:p>
          <a:p>
            <a:pPr algn="ctr"/>
            <a:r>
              <a:rPr lang="en-US" dirty="0">
                <a:solidFill>
                  <a:schemeClr val="tx1"/>
                </a:solidFill>
              </a:rPr>
              <a:t>(GNSS)</a:t>
            </a:r>
          </a:p>
        </p:txBody>
      </p:sp>
      <p:sp>
        <p:nvSpPr>
          <p:cNvPr id="53" name="Rectangle 52">
            <a:extLst>
              <a:ext uri="{FF2B5EF4-FFF2-40B4-BE49-F238E27FC236}">
                <a16:creationId xmlns:a16="http://schemas.microsoft.com/office/drawing/2014/main" id="{A4109109-3B9D-4115-9673-D1E5C685BC10}"/>
              </a:ext>
            </a:extLst>
          </p:cNvPr>
          <p:cNvSpPr/>
          <p:nvPr/>
        </p:nvSpPr>
        <p:spPr>
          <a:xfrm>
            <a:off x="61832" y="5795385"/>
            <a:ext cx="3392567"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GDX</a:t>
            </a:r>
          </a:p>
          <a:p>
            <a:pPr algn="ctr"/>
            <a:r>
              <a:rPr lang="en-US" dirty="0">
                <a:solidFill>
                  <a:schemeClr val="tx1"/>
                </a:solidFill>
              </a:rPr>
              <a:t>(GNSS/Classical/Leveling/Gravity)</a:t>
            </a:r>
          </a:p>
        </p:txBody>
      </p:sp>
      <p:cxnSp>
        <p:nvCxnSpPr>
          <p:cNvPr id="54" name="Connector: Elbow 53">
            <a:extLst>
              <a:ext uri="{FF2B5EF4-FFF2-40B4-BE49-F238E27FC236}">
                <a16:creationId xmlns:a16="http://schemas.microsoft.com/office/drawing/2014/main" id="{98877337-E605-41F8-94BE-5BB0AD256A3B}"/>
              </a:ext>
            </a:extLst>
          </p:cNvPr>
          <p:cNvCxnSpPr>
            <a:cxnSpLocks/>
            <a:stCxn id="51" idx="3"/>
            <a:endCxn id="43" idx="1"/>
          </p:cNvCxnSpPr>
          <p:nvPr/>
        </p:nvCxnSpPr>
        <p:spPr>
          <a:xfrm flipV="1">
            <a:off x="2517517" y="5339538"/>
            <a:ext cx="1337306" cy="4329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Connector: Elbow 56">
            <a:extLst>
              <a:ext uri="{FF2B5EF4-FFF2-40B4-BE49-F238E27FC236}">
                <a16:creationId xmlns:a16="http://schemas.microsoft.com/office/drawing/2014/main" id="{931E091B-CC92-47B5-AE97-B95EB3B84AF3}"/>
              </a:ext>
            </a:extLst>
          </p:cNvPr>
          <p:cNvCxnSpPr>
            <a:cxnSpLocks/>
            <a:stCxn id="53" idx="3"/>
            <a:endCxn id="43" idx="2"/>
          </p:cNvCxnSpPr>
          <p:nvPr/>
        </p:nvCxnSpPr>
        <p:spPr>
          <a:xfrm flipV="1">
            <a:off x="3454399" y="5780305"/>
            <a:ext cx="2641601" cy="2867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78C73B1F-53A4-4026-B315-8E6A3B03EF3F}"/>
              </a:ext>
            </a:extLst>
          </p:cNvPr>
          <p:cNvSpPr/>
          <p:nvPr/>
        </p:nvSpPr>
        <p:spPr>
          <a:xfrm>
            <a:off x="98513" y="4408868"/>
            <a:ext cx="2419004" cy="54334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Smartphone Pictures and locations</a:t>
            </a:r>
            <a:endParaRPr lang="en-US" dirty="0">
              <a:solidFill>
                <a:schemeClr val="tx1"/>
              </a:solidFill>
            </a:endParaRPr>
          </a:p>
        </p:txBody>
      </p:sp>
      <p:cxnSp>
        <p:nvCxnSpPr>
          <p:cNvPr id="63" name="Connector: Elbow 62">
            <a:extLst>
              <a:ext uri="{FF2B5EF4-FFF2-40B4-BE49-F238E27FC236}">
                <a16:creationId xmlns:a16="http://schemas.microsoft.com/office/drawing/2014/main" id="{1B48E10B-C87B-42F1-92E1-5A4E56E0F543}"/>
              </a:ext>
            </a:extLst>
          </p:cNvPr>
          <p:cNvCxnSpPr>
            <a:cxnSpLocks/>
            <a:stCxn id="62" idx="3"/>
            <a:endCxn id="43" idx="0"/>
          </p:cNvCxnSpPr>
          <p:nvPr/>
        </p:nvCxnSpPr>
        <p:spPr>
          <a:xfrm>
            <a:off x="2517517" y="4680541"/>
            <a:ext cx="3578483" cy="21823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6512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4A96-E568-4427-A2D2-1DCF2B95640A}"/>
              </a:ext>
            </a:extLst>
          </p:cNvPr>
          <p:cNvSpPr>
            <a:spLocks noGrp="1"/>
          </p:cNvSpPr>
          <p:nvPr>
            <p:ph type="title"/>
          </p:nvPr>
        </p:nvSpPr>
        <p:spPr/>
        <p:txBody>
          <a:bodyPr/>
          <a:lstStyle/>
          <a:p>
            <a:r>
              <a:rPr lang="en-US" dirty="0"/>
              <a:t>Data Delivery System</a:t>
            </a:r>
          </a:p>
        </p:txBody>
      </p:sp>
      <p:sp>
        <p:nvSpPr>
          <p:cNvPr id="3" name="Content Placeholder 2">
            <a:extLst>
              <a:ext uri="{FF2B5EF4-FFF2-40B4-BE49-F238E27FC236}">
                <a16:creationId xmlns:a16="http://schemas.microsoft.com/office/drawing/2014/main" id="{DFDDAD7C-5ADC-4A22-BFB1-DD4CD3D2DDDB}"/>
              </a:ext>
            </a:extLst>
          </p:cNvPr>
          <p:cNvSpPr>
            <a:spLocks noGrp="1"/>
          </p:cNvSpPr>
          <p:nvPr>
            <p:ph idx="1"/>
          </p:nvPr>
        </p:nvSpPr>
        <p:spPr/>
        <p:txBody>
          <a:bodyPr/>
          <a:lstStyle/>
          <a:p>
            <a:r>
              <a:rPr lang="en-US" sz="2800" dirty="0"/>
              <a:t>New “datasheets” for </a:t>
            </a:r>
            <a:r>
              <a:rPr lang="en-US" sz="2800" b="1" i="1" dirty="0"/>
              <a:t>marks</a:t>
            </a:r>
            <a:r>
              <a:rPr lang="en-US" sz="2800" dirty="0"/>
              <a:t> and </a:t>
            </a:r>
            <a:r>
              <a:rPr lang="en-US" sz="2800" b="1" i="1" dirty="0"/>
              <a:t>stations</a:t>
            </a:r>
            <a:r>
              <a:rPr lang="en-US" sz="2800" dirty="0"/>
              <a:t> have been designed with a common look and feel</a:t>
            </a:r>
          </a:p>
        </p:txBody>
      </p:sp>
      <p:sp>
        <p:nvSpPr>
          <p:cNvPr id="4" name="Date Placeholder 3">
            <a:extLst>
              <a:ext uri="{FF2B5EF4-FFF2-40B4-BE49-F238E27FC236}">
                <a16:creationId xmlns:a16="http://schemas.microsoft.com/office/drawing/2014/main" id="{B51ECB66-2C81-4BF0-B1E6-3F7B12C8DC8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13DCE1A-67EE-45D2-A0D0-585EBFC1A31A}"/>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DEEDB05-87C4-4C5F-9717-3C5DFF28811F}"/>
              </a:ext>
            </a:extLst>
          </p:cNvPr>
          <p:cNvSpPr>
            <a:spLocks noGrp="1"/>
          </p:cNvSpPr>
          <p:nvPr>
            <p:ph type="sldNum" sz="quarter" idx="12"/>
          </p:nvPr>
        </p:nvSpPr>
        <p:spPr/>
        <p:txBody>
          <a:bodyPr/>
          <a:lstStyle/>
          <a:p>
            <a:pPr>
              <a:defRPr/>
            </a:pPr>
            <a:fld id="{EB6791C4-DF4E-4C17-A41C-B2BEB15390BD}" type="slidenum">
              <a:rPr lang="en-US" smtClean="0"/>
              <a:pPr>
                <a:defRPr/>
              </a:pPr>
              <a:t>52</a:t>
            </a:fld>
            <a:endParaRPr lang="en-US"/>
          </a:p>
        </p:txBody>
      </p:sp>
    </p:spTree>
    <p:extLst>
      <p:ext uri="{BB962C8B-B14F-4D97-AF65-F5344CB8AC3E}">
        <p14:creationId xmlns:p14="http://schemas.microsoft.com/office/powerpoint/2010/main" val="27944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53</a:t>
            </a:fld>
            <a:endParaRPr lang="en-US"/>
          </a:p>
        </p:txBody>
      </p:sp>
      <p:sp>
        <p:nvSpPr>
          <p:cNvPr id="3" name="Content Placeholder 2">
            <a:extLst>
              <a:ext uri="{FF2B5EF4-FFF2-40B4-BE49-F238E27FC236}">
                <a16:creationId xmlns:a16="http://schemas.microsoft.com/office/drawing/2014/main" id="{7A0FDDEA-27FA-4F5C-A3B6-1F3251406741}"/>
              </a:ext>
            </a:extLst>
          </p:cNvPr>
          <p:cNvSpPr>
            <a:spLocks noGrp="1"/>
          </p:cNvSpPr>
          <p:nvPr>
            <p:ph idx="1"/>
          </p:nvPr>
        </p:nvSpPr>
        <p:spPr/>
        <p:txBody>
          <a:bodyPr/>
          <a:lstStyle/>
          <a:p>
            <a:r>
              <a:rPr lang="en-US" dirty="0"/>
              <a:t>First, here’s what you have today:</a:t>
            </a:r>
          </a:p>
        </p:txBody>
      </p:sp>
      <p:pic>
        <p:nvPicPr>
          <p:cNvPr id="9" name="Picture 8">
            <a:extLst>
              <a:ext uri="{FF2B5EF4-FFF2-40B4-BE49-F238E27FC236}">
                <a16:creationId xmlns:a16="http://schemas.microsoft.com/office/drawing/2014/main" id="{E615AC3C-EE30-482B-ACA8-CB540F5DE5D3}"/>
              </a:ext>
            </a:extLst>
          </p:cNvPr>
          <p:cNvPicPr>
            <a:picLocks noChangeAspect="1"/>
          </p:cNvPicPr>
          <p:nvPr/>
        </p:nvPicPr>
        <p:blipFill>
          <a:blip r:embed="rId2"/>
          <a:stretch>
            <a:fillRect/>
          </a:stretch>
        </p:blipFill>
        <p:spPr>
          <a:xfrm>
            <a:off x="609600" y="2172929"/>
            <a:ext cx="3118004" cy="3751006"/>
          </a:xfrm>
          <a:prstGeom prst="rect">
            <a:avLst/>
          </a:prstGeom>
        </p:spPr>
      </p:pic>
      <p:pic>
        <p:nvPicPr>
          <p:cNvPr id="11" name="Picture 10">
            <a:extLst>
              <a:ext uri="{FF2B5EF4-FFF2-40B4-BE49-F238E27FC236}">
                <a16:creationId xmlns:a16="http://schemas.microsoft.com/office/drawing/2014/main" id="{3B78B4F7-FF08-4DFB-8994-E58DFBB92D24}"/>
              </a:ext>
            </a:extLst>
          </p:cNvPr>
          <p:cNvPicPr>
            <a:picLocks noChangeAspect="1"/>
          </p:cNvPicPr>
          <p:nvPr/>
        </p:nvPicPr>
        <p:blipFill>
          <a:blip r:embed="rId3"/>
          <a:stretch>
            <a:fillRect/>
          </a:stretch>
        </p:blipFill>
        <p:spPr>
          <a:xfrm>
            <a:off x="3814267" y="2172929"/>
            <a:ext cx="4650132" cy="2039793"/>
          </a:xfrm>
          <a:prstGeom prst="rect">
            <a:avLst/>
          </a:prstGeom>
        </p:spPr>
      </p:pic>
      <p:pic>
        <p:nvPicPr>
          <p:cNvPr id="13" name="Picture 12">
            <a:extLst>
              <a:ext uri="{FF2B5EF4-FFF2-40B4-BE49-F238E27FC236}">
                <a16:creationId xmlns:a16="http://schemas.microsoft.com/office/drawing/2014/main" id="{AC18F0E3-6842-4E79-A564-DDDFE11FE7AB}"/>
              </a:ext>
            </a:extLst>
          </p:cNvPr>
          <p:cNvPicPr>
            <a:picLocks noChangeAspect="1"/>
          </p:cNvPicPr>
          <p:nvPr/>
        </p:nvPicPr>
        <p:blipFill>
          <a:blip r:embed="rId4"/>
          <a:stretch>
            <a:fillRect/>
          </a:stretch>
        </p:blipFill>
        <p:spPr>
          <a:xfrm>
            <a:off x="9064031" y="1231487"/>
            <a:ext cx="3127969" cy="5213282"/>
          </a:xfrm>
          <a:prstGeom prst="rect">
            <a:avLst/>
          </a:prstGeom>
        </p:spPr>
      </p:pic>
      <p:pic>
        <p:nvPicPr>
          <p:cNvPr id="15" name="Picture 14">
            <a:extLst>
              <a:ext uri="{FF2B5EF4-FFF2-40B4-BE49-F238E27FC236}">
                <a16:creationId xmlns:a16="http://schemas.microsoft.com/office/drawing/2014/main" id="{4D6AE4E8-E282-433F-A218-4355D8E44521}"/>
              </a:ext>
            </a:extLst>
          </p:cNvPr>
          <p:cNvPicPr>
            <a:picLocks noChangeAspect="1"/>
          </p:cNvPicPr>
          <p:nvPr/>
        </p:nvPicPr>
        <p:blipFill>
          <a:blip r:embed="rId5"/>
          <a:stretch>
            <a:fillRect/>
          </a:stretch>
        </p:blipFill>
        <p:spPr>
          <a:xfrm>
            <a:off x="6459794" y="2955263"/>
            <a:ext cx="2441022" cy="3469760"/>
          </a:xfrm>
          <a:prstGeom prst="rect">
            <a:avLst/>
          </a:prstGeom>
        </p:spPr>
      </p:pic>
      <p:pic>
        <p:nvPicPr>
          <p:cNvPr id="17" name="Picture 16">
            <a:extLst>
              <a:ext uri="{FF2B5EF4-FFF2-40B4-BE49-F238E27FC236}">
                <a16:creationId xmlns:a16="http://schemas.microsoft.com/office/drawing/2014/main" id="{CDDD428D-C753-4ECC-B2DF-9A75565ED947}"/>
              </a:ext>
            </a:extLst>
          </p:cNvPr>
          <p:cNvPicPr>
            <a:picLocks noChangeAspect="1"/>
          </p:cNvPicPr>
          <p:nvPr/>
        </p:nvPicPr>
        <p:blipFill>
          <a:blip r:embed="rId6"/>
          <a:stretch>
            <a:fillRect/>
          </a:stretch>
        </p:blipFill>
        <p:spPr>
          <a:xfrm>
            <a:off x="3696014" y="3154388"/>
            <a:ext cx="4308360" cy="3071510"/>
          </a:xfrm>
          <a:prstGeom prst="rect">
            <a:avLst/>
          </a:prstGeom>
        </p:spPr>
      </p:pic>
    </p:spTree>
    <p:extLst>
      <p:ext uri="{BB962C8B-B14F-4D97-AF65-F5344CB8AC3E}">
        <p14:creationId xmlns:p14="http://schemas.microsoft.com/office/powerpoint/2010/main" val="298584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pic>
        <p:nvPicPr>
          <p:cNvPr id="8" name="Content Placeholder 7">
            <a:extLst>
              <a:ext uri="{FF2B5EF4-FFF2-40B4-BE49-F238E27FC236}">
                <a16:creationId xmlns:a16="http://schemas.microsoft.com/office/drawing/2014/main" id="{41433993-9543-45EA-9D87-7F39BE75583F}"/>
              </a:ext>
            </a:extLst>
          </p:cNvPr>
          <p:cNvPicPr>
            <a:picLocks noGrp="1" noChangeAspect="1"/>
          </p:cNvPicPr>
          <p:nvPr>
            <p:ph idx="1"/>
          </p:nvPr>
        </p:nvPicPr>
        <p:blipFill>
          <a:blip r:embed="rId2"/>
          <a:stretch>
            <a:fillRect/>
          </a:stretch>
        </p:blipFill>
        <p:spPr>
          <a:xfrm>
            <a:off x="3454400" y="1505607"/>
            <a:ext cx="8726413" cy="4525963"/>
          </a:xfrm>
        </p:spPr>
      </p:pic>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54</a:t>
            </a:fld>
            <a:endParaRPr lang="en-US"/>
          </a:p>
        </p:txBody>
      </p:sp>
      <p:sp>
        <p:nvSpPr>
          <p:cNvPr id="7" name="TextBox 6">
            <a:extLst>
              <a:ext uri="{FF2B5EF4-FFF2-40B4-BE49-F238E27FC236}">
                <a16:creationId xmlns:a16="http://schemas.microsoft.com/office/drawing/2014/main" id="{B3311A3C-7F8B-486B-9EFA-3137A42A306C}"/>
              </a:ext>
            </a:extLst>
          </p:cNvPr>
          <p:cNvSpPr txBox="1"/>
          <p:nvPr/>
        </p:nvSpPr>
        <p:spPr>
          <a:xfrm>
            <a:off x="68318" y="3224845"/>
            <a:ext cx="3386082" cy="923330"/>
          </a:xfrm>
          <a:prstGeom prst="rect">
            <a:avLst/>
          </a:prstGeom>
          <a:noFill/>
        </p:spPr>
        <p:txBody>
          <a:bodyPr wrap="square">
            <a:spAutoFit/>
          </a:bodyPr>
          <a:lstStyle/>
          <a:p>
            <a:r>
              <a:rPr lang="en-US" b="1" dirty="0"/>
              <a:t>https://devaws.nosngs.noaa/DDS/CORS/index.html?stationID=CORB00USA</a:t>
            </a:r>
          </a:p>
        </p:txBody>
      </p:sp>
    </p:spTree>
    <p:extLst>
      <p:ext uri="{BB962C8B-B14F-4D97-AF65-F5344CB8AC3E}">
        <p14:creationId xmlns:p14="http://schemas.microsoft.com/office/powerpoint/2010/main" val="813185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55</a:t>
            </a:fld>
            <a:endParaRPr lang="en-US"/>
          </a:p>
        </p:txBody>
      </p:sp>
      <p:pic>
        <p:nvPicPr>
          <p:cNvPr id="10" name="Content Placeholder 9">
            <a:extLst>
              <a:ext uri="{FF2B5EF4-FFF2-40B4-BE49-F238E27FC236}">
                <a16:creationId xmlns:a16="http://schemas.microsoft.com/office/drawing/2014/main" id="{4212B99D-0F15-408F-80D3-7CCC1554068A}"/>
              </a:ext>
            </a:extLst>
          </p:cNvPr>
          <p:cNvPicPr>
            <a:picLocks noGrp="1" noChangeAspect="1"/>
          </p:cNvPicPr>
          <p:nvPr>
            <p:ph idx="1"/>
          </p:nvPr>
        </p:nvPicPr>
        <p:blipFill>
          <a:blip r:embed="rId2"/>
          <a:stretch>
            <a:fillRect/>
          </a:stretch>
        </p:blipFill>
        <p:spPr>
          <a:xfrm>
            <a:off x="609600" y="2240957"/>
            <a:ext cx="10972800" cy="3244449"/>
          </a:xfrm>
          <a:prstGeom prst="rect">
            <a:avLst/>
          </a:prstGeom>
        </p:spPr>
      </p:pic>
    </p:spTree>
    <p:extLst>
      <p:ext uri="{BB962C8B-B14F-4D97-AF65-F5344CB8AC3E}">
        <p14:creationId xmlns:p14="http://schemas.microsoft.com/office/powerpoint/2010/main" val="4083580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56</a:t>
            </a:fld>
            <a:endParaRPr lang="en-US"/>
          </a:p>
        </p:txBody>
      </p:sp>
      <p:pic>
        <p:nvPicPr>
          <p:cNvPr id="9" name="Content Placeholder 8">
            <a:extLst>
              <a:ext uri="{FF2B5EF4-FFF2-40B4-BE49-F238E27FC236}">
                <a16:creationId xmlns:a16="http://schemas.microsoft.com/office/drawing/2014/main" id="{DAF0A150-DC50-4973-B053-37964D789218}"/>
              </a:ext>
            </a:extLst>
          </p:cNvPr>
          <p:cNvPicPr>
            <a:picLocks noGrp="1" noChangeAspect="1"/>
          </p:cNvPicPr>
          <p:nvPr>
            <p:ph idx="1"/>
          </p:nvPr>
        </p:nvPicPr>
        <p:blipFill>
          <a:blip r:embed="rId2"/>
          <a:stretch>
            <a:fillRect/>
          </a:stretch>
        </p:blipFill>
        <p:spPr>
          <a:xfrm>
            <a:off x="609600" y="2261386"/>
            <a:ext cx="10972800" cy="3203590"/>
          </a:xfrm>
        </p:spPr>
      </p:pic>
    </p:spTree>
    <p:extLst>
      <p:ext uri="{BB962C8B-B14F-4D97-AF65-F5344CB8AC3E}">
        <p14:creationId xmlns:p14="http://schemas.microsoft.com/office/powerpoint/2010/main" val="3874888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57</a:t>
            </a:fld>
            <a:endParaRPr lang="en-US"/>
          </a:p>
        </p:txBody>
      </p:sp>
      <p:pic>
        <p:nvPicPr>
          <p:cNvPr id="9" name="Content Placeholder 8">
            <a:extLst>
              <a:ext uri="{FF2B5EF4-FFF2-40B4-BE49-F238E27FC236}">
                <a16:creationId xmlns:a16="http://schemas.microsoft.com/office/drawing/2014/main" id="{3E60EEC9-26B5-4FA4-BB85-128495DC140F}"/>
              </a:ext>
            </a:extLst>
          </p:cNvPr>
          <p:cNvPicPr>
            <a:picLocks noGrp="1" noChangeAspect="1"/>
          </p:cNvPicPr>
          <p:nvPr>
            <p:ph idx="1"/>
          </p:nvPr>
        </p:nvPicPr>
        <p:blipFill>
          <a:blip r:embed="rId2"/>
          <a:stretch>
            <a:fillRect/>
          </a:stretch>
        </p:blipFill>
        <p:spPr>
          <a:xfrm>
            <a:off x="975509" y="1600200"/>
            <a:ext cx="10240982" cy="4525963"/>
          </a:xfrm>
        </p:spPr>
      </p:pic>
    </p:spTree>
    <p:extLst>
      <p:ext uri="{BB962C8B-B14F-4D97-AF65-F5344CB8AC3E}">
        <p14:creationId xmlns:p14="http://schemas.microsoft.com/office/powerpoint/2010/main" val="2700774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58</a:t>
            </a:fld>
            <a:endParaRPr lang="en-US"/>
          </a:p>
        </p:txBody>
      </p:sp>
      <p:pic>
        <p:nvPicPr>
          <p:cNvPr id="9" name="Content Placeholder 8">
            <a:extLst>
              <a:ext uri="{FF2B5EF4-FFF2-40B4-BE49-F238E27FC236}">
                <a16:creationId xmlns:a16="http://schemas.microsoft.com/office/drawing/2014/main" id="{F2EB8352-1A8E-4BE8-B2DD-68CB3CBAA40A}"/>
              </a:ext>
            </a:extLst>
          </p:cNvPr>
          <p:cNvPicPr>
            <a:picLocks noGrp="1" noChangeAspect="1"/>
          </p:cNvPicPr>
          <p:nvPr>
            <p:ph idx="1"/>
          </p:nvPr>
        </p:nvPicPr>
        <p:blipFill>
          <a:blip r:embed="rId2"/>
          <a:stretch>
            <a:fillRect/>
          </a:stretch>
        </p:blipFill>
        <p:spPr>
          <a:xfrm>
            <a:off x="609600" y="2261888"/>
            <a:ext cx="10972800" cy="3202587"/>
          </a:xfrm>
        </p:spPr>
      </p:pic>
    </p:spTree>
    <p:extLst>
      <p:ext uri="{BB962C8B-B14F-4D97-AF65-F5344CB8AC3E}">
        <p14:creationId xmlns:p14="http://schemas.microsoft.com/office/powerpoint/2010/main" val="430070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DA05-6EA4-4BA5-9E88-91D4EA83969F}"/>
              </a:ext>
            </a:extLst>
          </p:cNvPr>
          <p:cNvSpPr>
            <a:spLocks noGrp="1"/>
          </p:cNvSpPr>
          <p:nvPr>
            <p:ph type="title"/>
          </p:nvPr>
        </p:nvSpPr>
        <p:spPr/>
        <p:txBody>
          <a:bodyPr/>
          <a:lstStyle/>
          <a:p>
            <a:r>
              <a:rPr lang="en-US" dirty="0"/>
              <a:t>A new </a:t>
            </a:r>
            <a:r>
              <a:rPr lang="en-US" b="1" i="1" dirty="0"/>
              <a:t>station</a:t>
            </a:r>
            <a:r>
              <a:rPr lang="en-US" dirty="0"/>
              <a:t> “datasheet”</a:t>
            </a:r>
          </a:p>
        </p:txBody>
      </p:sp>
      <p:sp>
        <p:nvSpPr>
          <p:cNvPr id="4" name="Date Placeholder 3">
            <a:extLst>
              <a:ext uri="{FF2B5EF4-FFF2-40B4-BE49-F238E27FC236}">
                <a16:creationId xmlns:a16="http://schemas.microsoft.com/office/drawing/2014/main" id="{7424D999-F4F7-4B9C-A274-7254EE31F66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31A15DE-8A35-4C50-890E-CA1FE628EDB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4C6E4E-A8A1-42A6-9E9F-DC9F02F86D49}"/>
              </a:ext>
            </a:extLst>
          </p:cNvPr>
          <p:cNvSpPr>
            <a:spLocks noGrp="1"/>
          </p:cNvSpPr>
          <p:nvPr>
            <p:ph type="sldNum" sz="quarter" idx="12"/>
          </p:nvPr>
        </p:nvSpPr>
        <p:spPr/>
        <p:txBody>
          <a:bodyPr/>
          <a:lstStyle/>
          <a:p>
            <a:pPr>
              <a:defRPr/>
            </a:pPr>
            <a:fld id="{EB6791C4-DF4E-4C17-A41C-B2BEB15390BD}" type="slidenum">
              <a:rPr lang="en-US" smtClean="0"/>
              <a:pPr>
                <a:defRPr/>
              </a:pPr>
              <a:t>59</a:t>
            </a:fld>
            <a:endParaRPr lang="en-US"/>
          </a:p>
        </p:txBody>
      </p:sp>
      <p:pic>
        <p:nvPicPr>
          <p:cNvPr id="8" name="Content Placeholder 7">
            <a:extLst>
              <a:ext uri="{FF2B5EF4-FFF2-40B4-BE49-F238E27FC236}">
                <a16:creationId xmlns:a16="http://schemas.microsoft.com/office/drawing/2014/main" id="{D6FB0F7F-ED0E-47B0-9581-6E76EFD204D4}"/>
              </a:ext>
            </a:extLst>
          </p:cNvPr>
          <p:cNvPicPr>
            <a:picLocks noGrp="1" noChangeAspect="1"/>
          </p:cNvPicPr>
          <p:nvPr>
            <p:ph idx="1"/>
          </p:nvPr>
        </p:nvPicPr>
        <p:blipFill>
          <a:blip r:embed="rId2"/>
          <a:stretch>
            <a:fillRect/>
          </a:stretch>
        </p:blipFill>
        <p:spPr>
          <a:xfrm>
            <a:off x="609600" y="2278581"/>
            <a:ext cx="10972800" cy="3169200"/>
          </a:xfrm>
        </p:spPr>
      </p:pic>
    </p:spTree>
    <p:extLst>
      <p:ext uri="{BB962C8B-B14F-4D97-AF65-F5344CB8AC3E}">
        <p14:creationId xmlns:p14="http://schemas.microsoft.com/office/powerpoint/2010/main" val="378491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lstStyle/>
          <a:p>
            <a:r>
              <a:rPr lang="en-US" dirty="0">
                <a:cs typeface="Times New Roman" panose="02020603050405020304" pitchFamily="18" charset="0"/>
              </a:rPr>
              <a:t>Extent of the current NSRS</a:t>
            </a: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6</a:t>
            </a:fld>
            <a:endParaRPr lang="en-US"/>
          </a:p>
        </p:txBody>
      </p:sp>
      <p:pic>
        <p:nvPicPr>
          <p:cNvPr id="9" name="Content Placeholder 7" descr="A map of the world showing the regions of the world where the USA's National Spatial Reference System is valid. ">
            <a:extLst>
              <a:ext uri="{FF2B5EF4-FFF2-40B4-BE49-F238E27FC236}">
                <a16:creationId xmlns:a16="http://schemas.microsoft.com/office/drawing/2014/main" id="{0B63BE1B-35B9-497C-ABCD-70C902A457A1}"/>
              </a:ext>
            </a:extLst>
          </p:cNvPr>
          <p:cNvPicPr>
            <a:picLocks noGrp="1" noChangeAspect="1"/>
          </p:cNvPicPr>
          <p:nvPr>
            <p:ph idx="1"/>
          </p:nvPr>
        </p:nvPicPr>
        <p:blipFill>
          <a:blip r:embed="rId2"/>
          <a:stretch>
            <a:fillRect/>
          </a:stretch>
        </p:blipFill>
        <p:spPr>
          <a:xfrm>
            <a:off x="609600" y="1620647"/>
            <a:ext cx="5283200" cy="3543671"/>
          </a:xfrm>
        </p:spPr>
      </p:pic>
      <p:sp>
        <p:nvSpPr>
          <p:cNvPr id="10" name="TextBox 9">
            <a:extLst>
              <a:ext uri="{FF2B5EF4-FFF2-40B4-BE49-F238E27FC236}">
                <a16:creationId xmlns:a16="http://schemas.microsoft.com/office/drawing/2014/main" id="{6FCEF830-B8D9-483F-9D7C-11D5AD2CAD9F}"/>
              </a:ext>
            </a:extLst>
          </p:cNvPr>
          <p:cNvSpPr txBox="1"/>
          <p:nvPr/>
        </p:nvSpPr>
        <p:spPr>
          <a:xfrm>
            <a:off x="6115123" y="1636741"/>
            <a:ext cx="3399007" cy="1477328"/>
          </a:xfrm>
          <a:prstGeom prst="rect">
            <a:avLst/>
          </a:prstGeom>
          <a:noFill/>
        </p:spPr>
        <p:txBody>
          <a:bodyPr wrap="none" rtlCol="0">
            <a:spAutoFit/>
          </a:bodyPr>
          <a:lstStyle/>
          <a:p>
            <a:r>
              <a:rPr lang="en-US" b="1" dirty="0">
                <a:latin typeface="+mj-lt"/>
              </a:rPr>
              <a:t>Geometric Reference Frames</a:t>
            </a:r>
            <a:r>
              <a:rPr lang="en-US" dirty="0">
                <a:latin typeface="+mj-lt"/>
              </a:rPr>
              <a:t>:  </a:t>
            </a:r>
          </a:p>
          <a:p>
            <a:pPr marL="285750" indent="-285750">
              <a:buFont typeface="Arial" panose="020B0604020202020204" pitchFamily="34" charset="0"/>
              <a:buChar char="•"/>
            </a:pPr>
            <a:r>
              <a:rPr lang="en-US" dirty="0">
                <a:latin typeface="+mj-lt"/>
              </a:rPr>
              <a:t>NAD 83(2011)</a:t>
            </a:r>
          </a:p>
          <a:p>
            <a:pPr marL="285750" indent="-285750">
              <a:buFont typeface="Arial" panose="020B0604020202020204" pitchFamily="34" charset="0"/>
              <a:buChar char="•"/>
            </a:pPr>
            <a:r>
              <a:rPr lang="en-US" dirty="0">
                <a:latin typeface="+mj-lt"/>
              </a:rPr>
              <a:t>NAD 83(PA11)</a:t>
            </a:r>
          </a:p>
          <a:p>
            <a:pPr marL="285750" indent="-285750">
              <a:buFont typeface="Arial" panose="020B0604020202020204" pitchFamily="34" charset="0"/>
              <a:buChar char="•"/>
            </a:pPr>
            <a:r>
              <a:rPr lang="en-US" dirty="0">
                <a:latin typeface="+mj-lt"/>
              </a:rPr>
              <a:t>NAD 83(MA11)</a:t>
            </a:r>
          </a:p>
          <a:p>
            <a:pPr marL="285750" indent="-285750">
              <a:buFont typeface="Arial" panose="020B0604020202020204" pitchFamily="34" charset="0"/>
              <a:buChar char="•"/>
            </a:pPr>
            <a:r>
              <a:rPr lang="en-US" dirty="0">
                <a:latin typeface="+mj-lt"/>
              </a:rPr>
              <a:t>Truly global but used regionally</a:t>
            </a:r>
          </a:p>
        </p:txBody>
      </p:sp>
      <p:sp>
        <p:nvSpPr>
          <p:cNvPr id="15" name="Rectangle 14">
            <a:extLst>
              <a:ext uri="{FF2B5EF4-FFF2-40B4-BE49-F238E27FC236}">
                <a16:creationId xmlns:a16="http://schemas.microsoft.com/office/drawing/2014/main" id="{3980A231-E390-4418-9F32-D53AA6591DDA}"/>
              </a:ext>
            </a:extLst>
          </p:cNvPr>
          <p:cNvSpPr/>
          <p:nvPr/>
        </p:nvSpPr>
        <p:spPr>
          <a:xfrm>
            <a:off x="1444991" y="3313355"/>
            <a:ext cx="692195" cy="4251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5E4158-A69B-43C7-BBBE-40F9A440D1DB}"/>
              </a:ext>
            </a:extLst>
          </p:cNvPr>
          <p:cNvSpPr/>
          <p:nvPr/>
        </p:nvSpPr>
        <p:spPr>
          <a:xfrm>
            <a:off x="825457" y="2614528"/>
            <a:ext cx="580208" cy="6699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59B5F9-EEED-47D9-B561-C888A22C75F4}"/>
              </a:ext>
            </a:extLst>
          </p:cNvPr>
          <p:cNvSpPr/>
          <p:nvPr/>
        </p:nvSpPr>
        <p:spPr>
          <a:xfrm>
            <a:off x="815895" y="3539659"/>
            <a:ext cx="168043" cy="19881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BA66D9-C894-41D1-A0F8-F78254923447}"/>
              </a:ext>
            </a:extLst>
          </p:cNvPr>
          <p:cNvSpPr/>
          <p:nvPr/>
        </p:nvSpPr>
        <p:spPr>
          <a:xfrm>
            <a:off x="5254817" y="3930408"/>
            <a:ext cx="129024" cy="751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19" name="Rectangle 18">
            <a:extLst>
              <a:ext uri="{FF2B5EF4-FFF2-40B4-BE49-F238E27FC236}">
                <a16:creationId xmlns:a16="http://schemas.microsoft.com/office/drawing/2014/main" id="{26ABC14F-D2CF-4145-88D9-BEF868238AA6}"/>
              </a:ext>
            </a:extLst>
          </p:cNvPr>
          <p:cNvSpPr/>
          <p:nvPr/>
        </p:nvSpPr>
        <p:spPr>
          <a:xfrm>
            <a:off x="5255053" y="3635070"/>
            <a:ext cx="129024" cy="25775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0" name="Rectangle 19">
            <a:extLst>
              <a:ext uri="{FF2B5EF4-FFF2-40B4-BE49-F238E27FC236}">
                <a16:creationId xmlns:a16="http://schemas.microsoft.com/office/drawing/2014/main" id="{02A01230-62CD-4753-B459-5F2A6432C0A4}"/>
              </a:ext>
            </a:extLst>
          </p:cNvPr>
          <p:cNvSpPr/>
          <p:nvPr/>
        </p:nvSpPr>
        <p:spPr>
          <a:xfrm>
            <a:off x="5587269" y="4223221"/>
            <a:ext cx="150284" cy="12991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1" name="Rectangle 20">
            <a:extLst>
              <a:ext uri="{FF2B5EF4-FFF2-40B4-BE49-F238E27FC236}">
                <a16:creationId xmlns:a16="http://schemas.microsoft.com/office/drawing/2014/main" id="{53396D43-FBA0-4793-A0CC-8072D2FEDB63}"/>
              </a:ext>
            </a:extLst>
          </p:cNvPr>
          <p:cNvSpPr/>
          <p:nvPr/>
        </p:nvSpPr>
        <p:spPr>
          <a:xfrm>
            <a:off x="2209837" y="3695787"/>
            <a:ext cx="96433" cy="81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4C6BBC-9580-407B-A4DA-9F679CD5A438}"/>
              </a:ext>
            </a:extLst>
          </p:cNvPr>
          <p:cNvSpPr/>
          <p:nvPr/>
        </p:nvSpPr>
        <p:spPr>
          <a:xfrm>
            <a:off x="2330703" y="3695787"/>
            <a:ext cx="96435" cy="81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90D506-19D5-43E3-AA51-894D4B51EDDB}"/>
              </a:ext>
            </a:extLst>
          </p:cNvPr>
          <p:cNvSpPr txBox="1"/>
          <p:nvPr/>
        </p:nvSpPr>
        <p:spPr>
          <a:xfrm>
            <a:off x="6096000" y="3284469"/>
            <a:ext cx="6096000" cy="2308324"/>
          </a:xfrm>
          <a:prstGeom prst="rect">
            <a:avLst/>
          </a:prstGeom>
          <a:noFill/>
        </p:spPr>
        <p:txBody>
          <a:bodyPr wrap="square">
            <a:spAutoFit/>
          </a:bodyPr>
          <a:lstStyle/>
          <a:p>
            <a:r>
              <a:rPr lang="en-US" b="1" dirty="0">
                <a:latin typeface="+mj-lt"/>
              </a:rPr>
              <a:t>Geoid models/Vertical Datums</a:t>
            </a:r>
            <a:r>
              <a:rPr lang="en-US" dirty="0">
                <a:latin typeface="+mj-lt"/>
              </a:rPr>
              <a:t>: </a:t>
            </a:r>
          </a:p>
          <a:p>
            <a:pPr marL="285750" indent="-285750">
              <a:buFont typeface="Arial" panose="020B0604020202020204" pitchFamily="34" charset="0"/>
              <a:buChar char="•"/>
            </a:pPr>
            <a:r>
              <a:rPr lang="en-US" dirty="0">
                <a:latin typeface="+mj-lt"/>
              </a:rPr>
              <a:t>Regional</a:t>
            </a:r>
          </a:p>
          <a:p>
            <a:pPr marL="742950" lvl="1" indent="-285750">
              <a:buFont typeface="Arial" panose="020B0604020202020204" pitchFamily="34" charset="0"/>
              <a:buChar char="•"/>
            </a:pPr>
            <a:r>
              <a:rPr lang="en-US" dirty="0">
                <a:latin typeface="+mj-lt"/>
              </a:rPr>
              <a:t>Conterminous US (CONUS; “Lower 48”)</a:t>
            </a:r>
          </a:p>
          <a:p>
            <a:pPr marL="742950" lvl="1" indent="-285750">
              <a:buFont typeface="Arial" panose="020B0604020202020204" pitchFamily="34" charset="0"/>
              <a:buChar char="•"/>
            </a:pPr>
            <a:r>
              <a:rPr lang="en-US" dirty="0">
                <a:latin typeface="+mj-lt"/>
              </a:rPr>
              <a:t>Alaska</a:t>
            </a:r>
          </a:p>
          <a:p>
            <a:pPr marL="742950" lvl="1" indent="-285750">
              <a:buFont typeface="Arial" panose="020B0604020202020204" pitchFamily="34" charset="0"/>
              <a:buChar char="•"/>
            </a:pPr>
            <a:r>
              <a:rPr lang="en-US" dirty="0">
                <a:latin typeface="+mj-lt"/>
              </a:rPr>
              <a:t>Hawaii</a:t>
            </a:r>
          </a:p>
          <a:p>
            <a:pPr marL="742950" lvl="1" indent="-285750">
              <a:buFont typeface="Arial" panose="020B0604020202020204" pitchFamily="34" charset="0"/>
              <a:buChar char="•"/>
            </a:pPr>
            <a:r>
              <a:rPr lang="es-ES" dirty="0" err="1">
                <a:latin typeface="+mj-lt"/>
              </a:rPr>
              <a:t>Territories</a:t>
            </a:r>
            <a:r>
              <a:rPr lang="es-ES" dirty="0">
                <a:latin typeface="+mj-lt"/>
              </a:rPr>
              <a:t>:  Puerto Rico, U.S. </a:t>
            </a:r>
            <a:r>
              <a:rPr lang="es-ES" dirty="0" err="1">
                <a:latin typeface="+mj-lt"/>
              </a:rPr>
              <a:t>Virgin</a:t>
            </a:r>
            <a:r>
              <a:rPr lang="es-ES" dirty="0">
                <a:latin typeface="+mj-lt"/>
              </a:rPr>
              <a:t> </a:t>
            </a:r>
            <a:r>
              <a:rPr lang="es-ES" dirty="0" err="1">
                <a:latin typeface="+mj-lt"/>
              </a:rPr>
              <a:t>Islands</a:t>
            </a:r>
            <a:r>
              <a:rPr lang="es-ES" dirty="0">
                <a:latin typeface="+mj-lt"/>
              </a:rPr>
              <a:t>, American Samoa, Guam, CNM</a:t>
            </a:r>
            <a:endParaRPr lang="en-US" dirty="0">
              <a:latin typeface="+mj-lt"/>
            </a:endParaRPr>
          </a:p>
          <a:p>
            <a:pPr marL="742950" lvl="1"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40696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60</a:t>
            </a:fld>
            <a:endParaRPr lang="en-US"/>
          </a:p>
        </p:txBody>
      </p:sp>
      <p:sp>
        <p:nvSpPr>
          <p:cNvPr id="3" name="Content Placeholder 2">
            <a:extLst>
              <a:ext uri="{FF2B5EF4-FFF2-40B4-BE49-F238E27FC236}">
                <a16:creationId xmlns:a16="http://schemas.microsoft.com/office/drawing/2014/main" id="{2431824C-22A3-4C82-9962-A24C951DD7DA}"/>
              </a:ext>
            </a:extLst>
          </p:cNvPr>
          <p:cNvSpPr>
            <a:spLocks noGrp="1"/>
          </p:cNvSpPr>
          <p:nvPr>
            <p:ph idx="1"/>
          </p:nvPr>
        </p:nvSpPr>
        <p:spPr/>
        <p:txBody>
          <a:bodyPr/>
          <a:lstStyle/>
          <a:p>
            <a:r>
              <a:rPr lang="en-US" dirty="0"/>
              <a:t>First, here’s what you have today:</a:t>
            </a:r>
          </a:p>
          <a:p>
            <a:endParaRPr lang="en-US" dirty="0"/>
          </a:p>
        </p:txBody>
      </p:sp>
      <p:pic>
        <p:nvPicPr>
          <p:cNvPr id="8" name="Picture 7">
            <a:extLst>
              <a:ext uri="{FF2B5EF4-FFF2-40B4-BE49-F238E27FC236}">
                <a16:creationId xmlns:a16="http://schemas.microsoft.com/office/drawing/2014/main" id="{6F09A342-3CB4-4D58-95F2-F023FF1CEC28}"/>
              </a:ext>
            </a:extLst>
          </p:cNvPr>
          <p:cNvPicPr>
            <a:picLocks noChangeAspect="1"/>
          </p:cNvPicPr>
          <p:nvPr/>
        </p:nvPicPr>
        <p:blipFill>
          <a:blip r:embed="rId2"/>
          <a:stretch>
            <a:fillRect/>
          </a:stretch>
        </p:blipFill>
        <p:spPr>
          <a:xfrm>
            <a:off x="2071236" y="2195514"/>
            <a:ext cx="3098753" cy="4525964"/>
          </a:xfrm>
          <a:prstGeom prst="rect">
            <a:avLst/>
          </a:prstGeom>
        </p:spPr>
      </p:pic>
      <p:pic>
        <p:nvPicPr>
          <p:cNvPr id="10" name="Picture 9">
            <a:extLst>
              <a:ext uri="{FF2B5EF4-FFF2-40B4-BE49-F238E27FC236}">
                <a16:creationId xmlns:a16="http://schemas.microsoft.com/office/drawing/2014/main" id="{088A1BEB-3E37-40C1-AD8E-96AA47DEE0CB}"/>
              </a:ext>
            </a:extLst>
          </p:cNvPr>
          <p:cNvPicPr>
            <a:picLocks noChangeAspect="1"/>
          </p:cNvPicPr>
          <p:nvPr/>
        </p:nvPicPr>
        <p:blipFill>
          <a:blip r:embed="rId3"/>
          <a:stretch>
            <a:fillRect/>
          </a:stretch>
        </p:blipFill>
        <p:spPr>
          <a:xfrm>
            <a:off x="5194337" y="2195514"/>
            <a:ext cx="2040201" cy="4525964"/>
          </a:xfrm>
          <a:prstGeom prst="rect">
            <a:avLst/>
          </a:prstGeom>
        </p:spPr>
      </p:pic>
      <p:pic>
        <p:nvPicPr>
          <p:cNvPr id="20" name="Picture 19">
            <a:extLst>
              <a:ext uri="{FF2B5EF4-FFF2-40B4-BE49-F238E27FC236}">
                <a16:creationId xmlns:a16="http://schemas.microsoft.com/office/drawing/2014/main" id="{D3DE6FDA-B2EC-4C27-8B4D-DF2529830A5A}"/>
              </a:ext>
            </a:extLst>
          </p:cNvPr>
          <p:cNvPicPr>
            <a:picLocks noChangeAspect="1"/>
          </p:cNvPicPr>
          <p:nvPr/>
        </p:nvPicPr>
        <p:blipFill>
          <a:blip r:embed="rId4"/>
          <a:stretch>
            <a:fillRect/>
          </a:stretch>
        </p:blipFill>
        <p:spPr>
          <a:xfrm>
            <a:off x="7295912" y="2195514"/>
            <a:ext cx="2964038" cy="4662486"/>
          </a:xfrm>
          <a:prstGeom prst="rect">
            <a:avLst/>
          </a:prstGeom>
        </p:spPr>
      </p:pic>
    </p:spTree>
    <p:extLst>
      <p:ext uri="{BB962C8B-B14F-4D97-AF65-F5344CB8AC3E}">
        <p14:creationId xmlns:p14="http://schemas.microsoft.com/office/powerpoint/2010/main" val="317453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61</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stretch>
            <a:fillRect/>
          </a:stretch>
        </p:blipFill>
        <p:spPr>
          <a:xfrm>
            <a:off x="4054870" y="1106925"/>
            <a:ext cx="3971530" cy="5560142"/>
          </a:xfrm>
          <a:prstGeom prst="rect">
            <a:avLst/>
          </a:prstGeom>
        </p:spPr>
      </p:pic>
      <p:sp>
        <p:nvSpPr>
          <p:cNvPr id="8" name="TextBox 7">
            <a:extLst>
              <a:ext uri="{FF2B5EF4-FFF2-40B4-BE49-F238E27FC236}">
                <a16:creationId xmlns:a16="http://schemas.microsoft.com/office/drawing/2014/main" id="{43ADF8DD-1EBD-4149-B771-27D6DD9F2EA8}"/>
              </a:ext>
            </a:extLst>
          </p:cNvPr>
          <p:cNvSpPr txBox="1"/>
          <p:nvPr/>
        </p:nvSpPr>
        <p:spPr>
          <a:xfrm>
            <a:off x="184808" y="2381389"/>
            <a:ext cx="3386082" cy="923330"/>
          </a:xfrm>
          <a:prstGeom prst="rect">
            <a:avLst/>
          </a:prstGeom>
          <a:noFill/>
        </p:spPr>
        <p:txBody>
          <a:bodyPr wrap="square">
            <a:spAutoFit/>
          </a:bodyPr>
          <a:lstStyle/>
          <a:p>
            <a:r>
              <a:rPr lang="en-US" b="1" dirty="0"/>
              <a:t>https://devaws.nosngs.noaa/datasheets/new_datasheet/index.html</a:t>
            </a:r>
          </a:p>
        </p:txBody>
      </p:sp>
    </p:spTree>
    <p:extLst>
      <p:ext uri="{BB962C8B-B14F-4D97-AF65-F5344CB8AC3E}">
        <p14:creationId xmlns:p14="http://schemas.microsoft.com/office/powerpoint/2010/main" val="2573951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62</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9295" y="1296990"/>
            <a:ext cx="5606412" cy="4425383"/>
          </a:xfrm>
          <a:prstGeom prst="rect">
            <a:avLst/>
          </a:prstGeom>
        </p:spPr>
      </p:pic>
    </p:spTree>
    <p:extLst>
      <p:ext uri="{BB962C8B-B14F-4D97-AF65-F5344CB8AC3E}">
        <p14:creationId xmlns:p14="http://schemas.microsoft.com/office/powerpoint/2010/main" val="1065512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63</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54870" y="1553782"/>
            <a:ext cx="3971530" cy="4666427"/>
          </a:xfrm>
          <a:prstGeom prst="rect">
            <a:avLst/>
          </a:prstGeom>
        </p:spPr>
      </p:pic>
    </p:spTree>
    <p:extLst>
      <p:ext uri="{BB962C8B-B14F-4D97-AF65-F5344CB8AC3E}">
        <p14:creationId xmlns:p14="http://schemas.microsoft.com/office/powerpoint/2010/main" val="4070168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39EF-3B1A-4BB2-9128-64E4FF1EDEAB}"/>
              </a:ext>
            </a:extLst>
          </p:cNvPr>
          <p:cNvSpPr>
            <a:spLocks noGrp="1"/>
          </p:cNvSpPr>
          <p:nvPr>
            <p:ph type="title"/>
          </p:nvPr>
        </p:nvSpPr>
        <p:spPr/>
        <p:txBody>
          <a:bodyPr/>
          <a:lstStyle/>
          <a:p>
            <a:r>
              <a:rPr lang="en-US" dirty="0"/>
              <a:t>A new </a:t>
            </a:r>
            <a:r>
              <a:rPr lang="en-US" b="1" i="1" dirty="0"/>
              <a:t>mark</a:t>
            </a:r>
            <a:r>
              <a:rPr lang="en-US" dirty="0"/>
              <a:t> “datasheet”</a:t>
            </a:r>
          </a:p>
        </p:txBody>
      </p:sp>
      <p:sp>
        <p:nvSpPr>
          <p:cNvPr id="4" name="Date Placeholder 3">
            <a:extLst>
              <a:ext uri="{FF2B5EF4-FFF2-40B4-BE49-F238E27FC236}">
                <a16:creationId xmlns:a16="http://schemas.microsoft.com/office/drawing/2014/main" id="{2131E37E-2D58-4432-A1C3-A1C6832639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F452F37-B5B5-4F04-934A-8097A4BE8F6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9D07C3-62AC-4E6E-8D96-320EACEE49D0}"/>
              </a:ext>
            </a:extLst>
          </p:cNvPr>
          <p:cNvSpPr>
            <a:spLocks noGrp="1"/>
          </p:cNvSpPr>
          <p:nvPr>
            <p:ph type="sldNum" sz="quarter" idx="12"/>
          </p:nvPr>
        </p:nvSpPr>
        <p:spPr/>
        <p:txBody>
          <a:bodyPr/>
          <a:lstStyle/>
          <a:p>
            <a:pPr>
              <a:defRPr/>
            </a:pPr>
            <a:fld id="{EB6791C4-DF4E-4C17-A41C-B2BEB15390BD}" type="slidenum">
              <a:rPr lang="en-US" smtClean="0"/>
              <a:pPr>
                <a:defRPr/>
              </a:pPr>
              <a:t>64</a:t>
            </a:fld>
            <a:endParaRPr lang="en-US"/>
          </a:p>
        </p:txBody>
      </p:sp>
      <p:pic>
        <p:nvPicPr>
          <p:cNvPr id="10" name="Picture 9">
            <a:extLst>
              <a:ext uri="{FF2B5EF4-FFF2-40B4-BE49-F238E27FC236}">
                <a16:creationId xmlns:a16="http://schemas.microsoft.com/office/drawing/2014/main" id="{1AEF6A60-4384-4B6C-8429-840782DF55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38235" y="1106925"/>
            <a:ext cx="3804799" cy="5560142"/>
          </a:xfrm>
          <a:prstGeom prst="rect">
            <a:avLst/>
          </a:prstGeom>
        </p:spPr>
      </p:pic>
    </p:spTree>
    <p:extLst>
      <p:ext uri="{BB962C8B-B14F-4D97-AF65-F5344CB8AC3E}">
        <p14:creationId xmlns:p14="http://schemas.microsoft.com/office/powerpoint/2010/main" val="2672718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Timeline</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65</a:t>
            </a:fld>
            <a:endParaRPr lang="en-US">
              <a:latin typeface="Calibri"/>
            </a:endParaRPr>
          </a:p>
        </p:txBody>
      </p:sp>
    </p:spTree>
    <p:extLst>
      <p:ext uri="{BB962C8B-B14F-4D97-AF65-F5344CB8AC3E}">
        <p14:creationId xmlns:p14="http://schemas.microsoft.com/office/powerpoint/2010/main" val="2641730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p:txBody>
          <a:bodyPr/>
          <a:lstStyle/>
          <a:p>
            <a:pPr>
              <a:defRPr/>
            </a:pPr>
            <a:fld id="{EB6791C4-DF4E-4C17-A41C-B2BEB15390BD}" type="slidenum">
              <a:rPr lang="en-US" smtClean="0"/>
              <a:pPr>
                <a:defRPr/>
              </a:pPr>
              <a:t>66</a:t>
            </a:fld>
            <a:endParaRPr lang="en-US"/>
          </a:p>
        </p:txBody>
      </p:sp>
    </p:spTree>
    <p:extLst>
      <p:ext uri="{BB962C8B-B14F-4D97-AF65-F5344CB8AC3E}">
        <p14:creationId xmlns:p14="http://schemas.microsoft.com/office/powerpoint/2010/main" val="346969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Rollout, Testing, Replacement</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67</a:t>
            </a:fld>
            <a:endParaRPr lang="en-US">
              <a:latin typeface="Calibri"/>
            </a:endParaRPr>
          </a:p>
        </p:txBody>
      </p:sp>
    </p:spTree>
    <p:extLst>
      <p:ext uri="{BB962C8B-B14F-4D97-AF65-F5344CB8AC3E}">
        <p14:creationId xmlns:p14="http://schemas.microsoft.com/office/powerpoint/2010/main" val="14386406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800" dirty="0"/>
              <a:t>NGS will </a:t>
            </a:r>
            <a:r>
              <a:rPr lang="en-US" sz="2800" b="1" i="1" dirty="0"/>
              <a:t>roll out </a:t>
            </a:r>
            <a:r>
              <a:rPr lang="en-US" sz="2800" dirty="0"/>
              <a:t>components of the modernized NSRS over time (2024-2025)</a:t>
            </a:r>
          </a:p>
          <a:p>
            <a:r>
              <a:rPr lang="en-US" sz="2800" dirty="0"/>
              <a:t>As each component is </a:t>
            </a:r>
            <a:r>
              <a:rPr lang="en-US" sz="2800" b="1" i="1" dirty="0"/>
              <a:t>rolled out</a:t>
            </a:r>
            <a:r>
              <a:rPr lang="en-US" sz="2800" dirty="0"/>
              <a:t>, it can be </a:t>
            </a:r>
            <a:r>
              <a:rPr lang="en-US" sz="2800" b="1" i="1" dirty="0"/>
              <a:t>tested</a:t>
            </a:r>
          </a:p>
          <a:p>
            <a:r>
              <a:rPr lang="en-US" sz="2800" dirty="0"/>
              <a:t>Once the final component (likely VERTCON) is </a:t>
            </a:r>
            <a:r>
              <a:rPr lang="en-US" sz="2800" b="1" i="1" dirty="0"/>
              <a:t>rolled out </a:t>
            </a:r>
            <a:r>
              <a:rPr lang="en-US" sz="2800" dirty="0"/>
              <a:t>(likely late 2025), </a:t>
            </a:r>
            <a:r>
              <a:rPr lang="en-US" sz="2800" b="1" i="1" dirty="0"/>
              <a:t>testing</a:t>
            </a:r>
            <a:r>
              <a:rPr lang="en-US" sz="2800" dirty="0"/>
              <a:t> will continue for </a:t>
            </a:r>
            <a:r>
              <a:rPr lang="en-US" sz="2800" i="1" u="sng" dirty="0"/>
              <a:t>at least 6 months</a:t>
            </a:r>
          </a:p>
          <a:p>
            <a:r>
              <a:rPr lang="en-US" sz="2800" dirty="0"/>
              <a:t>Once enough </a:t>
            </a:r>
            <a:r>
              <a:rPr lang="en-US" sz="2800" b="1" i="1" dirty="0"/>
              <a:t>testing</a:t>
            </a:r>
            <a:r>
              <a:rPr lang="en-US" sz="2800" dirty="0"/>
              <a:t> is done, and all modernized NSRS components seem stable and correct, the FGCS will vote (likely 2026)</a:t>
            </a:r>
          </a:p>
          <a:p>
            <a:r>
              <a:rPr lang="en-US" sz="2800" dirty="0"/>
              <a:t>If affirmative, the modernized NSRS will </a:t>
            </a:r>
            <a:r>
              <a:rPr lang="en-US" sz="2800" b="1" i="1" dirty="0"/>
              <a:t>replace</a:t>
            </a:r>
            <a:r>
              <a:rPr lang="en-US" sz="2800" dirty="0"/>
              <a:t> the current NSRS</a:t>
            </a:r>
          </a:p>
          <a:p>
            <a:endParaRPr lang="en-US" sz="28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p:txBody>
          <a:bodyPr/>
          <a:lstStyle/>
          <a:p>
            <a:pPr>
              <a:defRPr/>
            </a:pPr>
            <a:fld id="{EB6791C4-DF4E-4C17-A41C-B2BEB15390BD}" type="slidenum">
              <a:rPr lang="en-US" smtClean="0"/>
              <a:pPr>
                <a:defRPr/>
              </a:pPr>
              <a:t>68</a:t>
            </a:fld>
            <a:endParaRPr lang="en-US"/>
          </a:p>
        </p:txBody>
      </p:sp>
    </p:spTree>
    <p:extLst>
      <p:ext uri="{BB962C8B-B14F-4D97-AF65-F5344CB8AC3E}">
        <p14:creationId xmlns:p14="http://schemas.microsoft.com/office/powerpoint/2010/main" val="22082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EC03-4BC2-4DF6-80B9-23B66E223752}"/>
              </a:ext>
            </a:extLst>
          </p:cNvPr>
          <p:cNvSpPr>
            <a:spLocks noGrp="1"/>
          </p:cNvSpPr>
          <p:nvPr>
            <p:ph type="title"/>
          </p:nvPr>
        </p:nvSpPr>
        <p:spPr/>
        <p:txBody>
          <a:bodyPr/>
          <a:lstStyle/>
          <a:p>
            <a:r>
              <a:rPr lang="en-US" dirty="0"/>
              <a:t>Current NSRS during rollout and testing</a:t>
            </a:r>
          </a:p>
        </p:txBody>
      </p:sp>
      <p:sp>
        <p:nvSpPr>
          <p:cNvPr id="3" name="Content Placeholder 2">
            <a:extLst>
              <a:ext uri="{FF2B5EF4-FFF2-40B4-BE49-F238E27FC236}">
                <a16:creationId xmlns:a16="http://schemas.microsoft.com/office/drawing/2014/main" id="{6CA3BF2A-7DA9-428F-A1B3-FE230A994553}"/>
              </a:ext>
            </a:extLst>
          </p:cNvPr>
          <p:cNvSpPr>
            <a:spLocks noGrp="1"/>
          </p:cNvSpPr>
          <p:nvPr>
            <p:ph idx="1"/>
          </p:nvPr>
        </p:nvSpPr>
        <p:spPr/>
        <p:txBody>
          <a:bodyPr/>
          <a:lstStyle/>
          <a:p>
            <a:r>
              <a:rPr lang="en-US" dirty="0"/>
              <a:t>While the </a:t>
            </a:r>
            <a:r>
              <a:rPr lang="en-US" b="1" i="1" dirty="0"/>
              <a:t>modernized</a:t>
            </a:r>
            <a:r>
              <a:rPr lang="en-US" dirty="0"/>
              <a:t> NSRS is being rolled out and tested, </a:t>
            </a:r>
            <a:r>
              <a:rPr lang="en-US" u="sng" dirty="0"/>
              <a:t>the</a:t>
            </a:r>
            <a:r>
              <a:rPr lang="en-US" dirty="0"/>
              <a:t> </a:t>
            </a:r>
            <a:r>
              <a:rPr lang="en-US" b="1" i="1" u="sng" dirty="0"/>
              <a:t>current</a:t>
            </a:r>
            <a:r>
              <a:rPr lang="en-US" u="sng" dirty="0"/>
              <a:t> NSRS will remain the official NSRS of the United States</a:t>
            </a:r>
          </a:p>
          <a:p>
            <a:pPr lvl="1"/>
            <a:r>
              <a:rPr lang="en-US" dirty="0"/>
              <a:t>This will not change until the  FGCS vote (probably 2026)</a:t>
            </a:r>
          </a:p>
          <a:p>
            <a:r>
              <a:rPr lang="en-US" dirty="0"/>
              <a:t>URL </a:t>
            </a:r>
            <a:r>
              <a:rPr lang="en-US" dirty="0">
                <a:hlinkClick r:id="rId2"/>
              </a:rPr>
              <a:t>geodesy.noaa.gov</a:t>
            </a:r>
            <a:r>
              <a:rPr lang="en-US" dirty="0"/>
              <a:t> will only hold the </a:t>
            </a:r>
            <a:r>
              <a:rPr lang="en-US" b="1" i="1" dirty="0"/>
              <a:t>official</a:t>
            </a:r>
            <a:r>
              <a:rPr lang="en-US" dirty="0"/>
              <a:t> NSRS</a:t>
            </a:r>
          </a:p>
          <a:p>
            <a:pPr lvl="1"/>
            <a:r>
              <a:rPr lang="en-US" dirty="0"/>
              <a:t>Currently NAD 83, NAVD 88, etc.</a:t>
            </a:r>
          </a:p>
          <a:p>
            <a:r>
              <a:rPr lang="en-US" dirty="0"/>
              <a:t>Only one major improvement to the current NSRS is expected during this time:</a:t>
            </a:r>
          </a:p>
          <a:p>
            <a:pPr lvl="1"/>
            <a:r>
              <a:rPr lang="en-US" dirty="0"/>
              <a:t>ITRF2020 in all products and services</a:t>
            </a:r>
          </a:p>
          <a:p>
            <a:endParaRPr lang="en-US" dirty="0"/>
          </a:p>
        </p:txBody>
      </p:sp>
      <p:sp>
        <p:nvSpPr>
          <p:cNvPr id="4" name="Date Placeholder 3">
            <a:extLst>
              <a:ext uri="{FF2B5EF4-FFF2-40B4-BE49-F238E27FC236}">
                <a16:creationId xmlns:a16="http://schemas.microsoft.com/office/drawing/2014/main" id="{FE0A1764-122F-4FE5-8086-6E423ACE56D5}"/>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AB64409-F870-466D-BCF2-410143093AB6}"/>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3D12A70-2D9B-4262-B068-A631DD64FCC8}"/>
              </a:ext>
            </a:extLst>
          </p:cNvPr>
          <p:cNvSpPr>
            <a:spLocks noGrp="1"/>
          </p:cNvSpPr>
          <p:nvPr>
            <p:ph type="sldNum" sz="quarter" idx="12"/>
          </p:nvPr>
        </p:nvSpPr>
        <p:spPr/>
        <p:txBody>
          <a:bodyPr/>
          <a:lstStyle/>
          <a:p>
            <a:pPr>
              <a:defRPr/>
            </a:pPr>
            <a:fld id="{EB6791C4-DF4E-4C17-A41C-B2BEB15390BD}" type="slidenum">
              <a:rPr lang="en-US" smtClean="0"/>
              <a:pPr>
                <a:defRPr/>
              </a:pPr>
              <a:t>69</a:t>
            </a:fld>
            <a:endParaRPr lang="en-US"/>
          </a:p>
        </p:txBody>
      </p:sp>
    </p:spTree>
    <p:extLst>
      <p:ext uri="{BB962C8B-B14F-4D97-AF65-F5344CB8AC3E}">
        <p14:creationId xmlns:p14="http://schemas.microsoft.com/office/powerpoint/2010/main" val="19140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“Modernization”</a:t>
            </a:r>
          </a:p>
        </p:txBody>
      </p:sp>
      <p:sp>
        <p:nvSpPr>
          <p:cNvPr id="3" name="Content Placeholder 2"/>
          <p:cNvSpPr>
            <a:spLocks noGrp="1"/>
          </p:cNvSpPr>
          <p:nvPr>
            <p:ph idx="1"/>
          </p:nvPr>
        </p:nvSpPr>
        <p:spPr/>
        <p:txBody>
          <a:bodyPr/>
          <a:lstStyle/>
          <a:p>
            <a:r>
              <a:rPr lang="en-US" dirty="0"/>
              <a:t>There’s “</a:t>
            </a:r>
            <a:r>
              <a:rPr lang="en-US" u="sng" dirty="0"/>
              <a:t>M</a:t>
            </a:r>
            <a:r>
              <a:rPr lang="en-US" dirty="0"/>
              <a:t>odernization” and “</a:t>
            </a:r>
            <a:r>
              <a:rPr lang="en-US" u="sng" dirty="0"/>
              <a:t>m</a:t>
            </a:r>
            <a:r>
              <a:rPr lang="en-US" dirty="0"/>
              <a:t>odernization”</a:t>
            </a:r>
          </a:p>
          <a:p>
            <a:pPr lvl="1"/>
            <a:r>
              <a:rPr lang="en-US" dirty="0"/>
              <a:t>NGS has been constantly </a:t>
            </a:r>
            <a:r>
              <a:rPr lang="en-US" i="1" u="sng" dirty="0"/>
              <a:t>m</a:t>
            </a:r>
            <a:r>
              <a:rPr lang="en-US" i="1" dirty="0"/>
              <a:t>odernizing</a:t>
            </a:r>
            <a:r>
              <a:rPr lang="en-US" dirty="0"/>
              <a:t> components of its mission for all of its existence</a:t>
            </a:r>
          </a:p>
          <a:p>
            <a:pPr lvl="2"/>
            <a:r>
              <a:rPr lang="en-US" dirty="0"/>
              <a:t>Bilby Towers allowed long distance sights</a:t>
            </a:r>
          </a:p>
          <a:p>
            <a:pPr lvl="2"/>
            <a:r>
              <a:rPr lang="en-US" dirty="0"/>
              <a:t>EDMs replaced tapes</a:t>
            </a:r>
          </a:p>
          <a:p>
            <a:pPr lvl="2"/>
            <a:r>
              <a:rPr lang="en-US" dirty="0"/>
              <a:t>GPS replaced line-of-sight surveying</a:t>
            </a:r>
          </a:p>
          <a:p>
            <a:pPr lvl="2"/>
            <a:r>
              <a:rPr lang="en-US" dirty="0"/>
              <a:t>NAD 83 replaced NAD 27</a:t>
            </a:r>
          </a:p>
          <a:p>
            <a:pPr lvl="2"/>
            <a:r>
              <a:rPr lang="en-US" dirty="0"/>
              <a:t>NAVD 88 replaced NGVD 29</a:t>
            </a:r>
          </a:p>
          <a:p>
            <a:pPr lvl="2"/>
            <a:r>
              <a:rPr lang="en-US" dirty="0"/>
              <a:t>Height Mod replaced/enhanced leveling</a:t>
            </a:r>
          </a:p>
          <a:p>
            <a:pPr lvl="2"/>
            <a:r>
              <a:rPr lang="en-US" dirty="0"/>
              <a:t>The NOAA CORS Network replaced marks as primary control</a:t>
            </a:r>
          </a:p>
        </p:txBody>
      </p:sp>
      <p:sp>
        <p:nvSpPr>
          <p:cNvPr id="4" name="Date Placeholder 3"/>
          <p:cNvSpPr>
            <a:spLocks noGrp="1"/>
          </p:cNvSpPr>
          <p:nvPr>
            <p:ph type="dt" sz="half" idx="10"/>
          </p:nvPr>
        </p:nvSpPr>
        <p:spPr/>
        <p:txBody>
          <a:bodyPr/>
          <a:lstStyle/>
          <a:p>
            <a:pPr>
              <a:defRPr/>
            </a:pPr>
            <a:r>
              <a:rPr 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7</a:t>
            </a:fld>
            <a:endParaRPr lang="en-US"/>
          </a:p>
        </p:txBody>
      </p:sp>
    </p:spTree>
    <p:extLst>
      <p:ext uri="{BB962C8B-B14F-4D97-AF65-F5344CB8AC3E}">
        <p14:creationId xmlns:p14="http://schemas.microsoft.com/office/powerpoint/2010/main" val="403105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609600" y="457203"/>
            <a:ext cx="10972800" cy="1143000"/>
          </a:xfrm>
        </p:spPr>
        <p:txBody>
          <a:bodyPr/>
          <a:lstStyle/>
          <a:p>
            <a:r>
              <a:rPr lang="en-US" sz="4000" dirty="0"/>
              <a:t>Snapshot of the modernized NSRS </a:t>
            </a:r>
            <a:br>
              <a:rPr lang="en-US" sz="4000" dirty="0"/>
            </a:br>
            <a:r>
              <a:rPr lang="en-US" sz="4000"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p:txBody>
          <a:bodyPr/>
          <a:lstStyle/>
          <a:p>
            <a:r>
              <a:rPr lang="en-US" dirty="0"/>
              <a:t>Not everything promised in the Blueprint documents will be built in time for the initial rollout.  But the following will be:</a:t>
            </a:r>
          </a:p>
          <a:p>
            <a:pPr lvl="1"/>
            <a:r>
              <a:rPr lang="en-US" dirty="0"/>
              <a:t>ITRF2020, N/P/C/MATRF2022, NAPGD2022, SPCS2022</a:t>
            </a:r>
          </a:p>
          <a:p>
            <a:pPr lvl="1"/>
            <a:r>
              <a:rPr lang="en-US" dirty="0"/>
              <a:t>NSRS Database, new datasheets for marks and stations</a:t>
            </a:r>
          </a:p>
          <a:p>
            <a:pPr lvl="1"/>
            <a:r>
              <a:rPr lang="en-US" dirty="0"/>
              <a:t>RECs </a:t>
            </a:r>
          </a:p>
          <a:p>
            <a:pPr lvl="1"/>
            <a:r>
              <a:rPr lang="en-US" dirty="0"/>
              <a:t>OPUS-S with multi-GNSS</a:t>
            </a:r>
          </a:p>
          <a:p>
            <a:pPr lvl="1"/>
            <a:r>
              <a:rPr lang="en-US" dirty="0"/>
              <a:t>OPUS-Projects (GPS only):</a:t>
            </a:r>
          </a:p>
          <a:p>
            <a:pPr lvl="2"/>
            <a:r>
              <a:rPr lang="en-US" dirty="0"/>
              <a:t>GDX, SPROCCET, LASER, NSRS DB submission</a:t>
            </a:r>
          </a:p>
          <a:p>
            <a:pPr lvl="2"/>
            <a:r>
              <a:rPr lang="en-US"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p:txBody>
          <a:bodyPr/>
          <a:lstStyle/>
          <a:p>
            <a:pPr>
              <a:defRPr/>
            </a:pPr>
            <a:fld id="{EB6791C4-DF4E-4C17-A41C-B2BEB15390BD}" type="slidenum">
              <a:rPr lang="en-US" smtClean="0"/>
              <a:pPr>
                <a:defRPr/>
              </a:pPr>
              <a:t>70</a:t>
            </a:fld>
            <a:endParaRPr lang="en-US"/>
          </a:p>
        </p:txBody>
      </p:sp>
    </p:spTree>
    <p:extLst>
      <p:ext uri="{BB962C8B-B14F-4D97-AF65-F5344CB8AC3E}">
        <p14:creationId xmlns:p14="http://schemas.microsoft.com/office/powerpoint/2010/main" val="351610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p:txBody>
          <a:bodyPr/>
          <a:lstStyle/>
          <a:p>
            <a:pPr>
              <a:defRPr/>
            </a:pPr>
            <a:fld id="{EB6791C4-DF4E-4C17-A41C-B2BEB15390BD}" type="slidenum">
              <a:rPr lang="en-US" smtClean="0"/>
              <a:pPr>
                <a:defRPr/>
              </a:pPr>
              <a:t>71</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1130622" y="3500659"/>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159292"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261884"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326004"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069524"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441420"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608133"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33453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210588"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398926"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5"/>
            <a:ext cx="2398926"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505540"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629613"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72887" y="3048000"/>
            <a:ext cx="11748052"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53138" y="3117414"/>
            <a:ext cx="2172390"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53138" y="1083013"/>
            <a:ext cx="2198038" cy="369332"/>
          </a:xfrm>
          <a:prstGeom prst="rect">
            <a:avLst/>
          </a:prstGeom>
          <a:noFill/>
        </p:spPr>
        <p:txBody>
          <a:bodyPr wrap="none" rtlCol="0">
            <a:spAutoFit/>
          </a:bodyPr>
          <a:lstStyle/>
          <a:p>
            <a:r>
              <a:rPr lang="en-US" b="1" dirty="0"/>
              <a:t>geodesy</a:t>
            </a:r>
            <a:r>
              <a:rPr lang="en-US" dirty="0"/>
              <a:t>.noaa.gov: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609600" y="2351302"/>
            <a:ext cx="4016549"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a:t>
            </a:r>
            <a:r>
              <a:rPr lang="en-US" sz="1200" b="1" dirty="0" err="1"/>
              <a:t>Bluebooking</a:t>
            </a:r>
            <a:r>
              <a:rPr lang="en-US" sz="12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3" y="5488905"/>
            <a:ext cx="4192751"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133644"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155270"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51836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214111" y="6199628"/>
            <a:ext cx="11092328" cy="10249"/>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1099728" y="6086072"/>
            <a:ext cx="1133644"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9"/>
            <a:ext cx="99257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129348"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4790458" y="6086072"/>
            <a:ext cx="1210588"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7400213" y="6125520"/>
            <a:ext cx="1287532"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9705814" y="6078613"/>
            <a:ext cx="1210588"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8" y="1906808"/>
            <a:ext cx="1184940"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35165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531188"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1941557"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377300"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501373"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8531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609600" y="1417638"/>
            <a:ext cx="10972800" cy="4525963"/>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a:t>
            </a:r>
            <a:r>
              <a:rPr lang="en-US" i="1" dirty="0"/>
              <a:t>modernized</a:t>
            </a:r>
            <a:r>
              <a:rPr lang="en-US" dirty="0"/>
              <a:t> NSRS as the </a:t>
            </a:r>
            <a:r>
              <a:rPr lang="en-US" i="1" dirty="0"/>
              <a:t>official</a:t>
            </a:r>
            <a:r>
              <a:rPr lang="en-US" dirty="0"/>
              <a:t> NSRS</a:t>
            </a:r>
          </a:p>
          <a:p>
            <a:pPr lvl="1"/>
            <a:r>
              <a:rPr lang="en-US" dirty="0"/>
              <a:t>The beta website may be wiped of submitted data*</a:t>
            </a:r>
          </a:p>
          <a:p>
            <a:pPr lvl="1"/>
            <a:r>
              <a:rPr lang="en-US" dirty="0"/>
              <a:t>All modernized NSRS components moved to the Official website</a:t>
            </a:r>
          </a:p>
          <a:p>
            <a:pPr lvl="2"/>
            <a:r>
              <a:rPr lang="en-US" dirty="0"/>
              <a:t>Submissions will then begin in earnest and won’t be deleted</a:t>
            </a:r>
          </a:p>
          <a:p>
            <a:pPr lvl="1"/>
            <a:r>
              <a:rPr lang="en-US" dirty="0"/>
              <a:t>All current NSRS components moved….elsewhere</a:t>
            </a:r>
          </a:p>
          <a:p>
            <a:pPr lvl="2"/>
            <a:r>
              <a:rPr lang="en-US" dirty="0"/>
              <a:t>No further submissions to the NGS IDB will be allowed at this point</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p:txBody>
          <a:bodyPr/>
          <a:lstStyle/>
          <a:p>
            <a:pPr>
              <a:defRPr/>
            </a:pPr>
            <a:fld id="{EB6791C4-DF4E-4C17-A41C-B2BEB15390BD}" type="slidenum">
              <a:rPr lang="en-US" smtClean="0"/>
              <a:pPr>
                <a:defRPr/>
              </a:pPr>
              <a:t>72</a:t>
            </a:fld>
            <a:endParaRPr lang="en-US"/>
          </a:p>
        </p:txBody>
      </p:sp>
    </p:spTree>
    <p:extLst>
      <p:ext uri="{BB962C8B-B14F-4D97-AF65-F5344CB8AC3E}">
        <p14:creationId xmlns:p14="http://schemas.microsoft.com/office/powerpoint/2010/main" val="30596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After testing and the FGCS vote</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p:txBody>
          <a:bodyPr/>
          <a:lstStyle/>
          <a:p>
            <a:pPr>
              <a:defRPr/>
            </a:pPr>
            <a:fld id="{EB6791C4-DF4E-4C17-A41C-B2BEB15390BD}" type="slidenum">
              <a:rPr lang="en-US" smtClean="0"/>
              <a:pPr>
                <a:defRPr/>
              </a:pPr>
              <a:t>73</a:t>
            </a:fld>
            <a:endParaRPr lang="en-US"/>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72887" y="3048000"/>
            <a:ext cx="11748052"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53138" y="3117414"/>
            <a:ext cx="2172390"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53138" y="1083013"/>
            <a:ext cx="2198038" cy="369332"/>
          </a:xfrm>
          <a:prstGeom prst="rect">
            <a:avLst/>
          </a:prstGeom>
          <a:noFill/>
        </p:spPr>
        <p:txBody>
          <a:bodyPr wrap="none" rtlCol="0">
            <a:spAutoFit/>
          </a:bodyPr>
          <a:lstStyle/>
          <a:p>
            <a:r>
              <a:rPr lang="en-US" b="1" dirty="0"/>
              <a:t>geodesy</a:t>
            </a:r>
            <a:r>
              <a:rPr lang="en-US" dirty="0"/>
              <a:t>.noaa.gov:</a:t>
            </a:r>
          </a:p>
        </p:txBody>
      </p:sp>
      <p:sp>
        <p:nvSpPr>
          <p:cNvPr id="28" name="TextBox 27">
            <a:extLst>
              <a:ext uri="{FF2B5EF4-FFF2-40B4-BE49-F238E27FC236}">
                <a16:creationId xmlns:a16="http://schemas.microsoft.com/office/drawing/2014/main" id="{66A0DEFE-32C7-4104-9998-1FF92305FF8B}"/>
              </a:ext>
            </a:extLst>
          </p:cNvPr>
          <p:cNvSpPr txBox="1"/>
          <p:nvPr/>
        </p:nvSpPr>
        <p:spPr>
          <a:xfrm>
            <a:off x="609600" y="2351302"/>
            <a:ext cx="4016549"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a:t>
            </a:r>
            <a:r>
              <a:rPr lang="en-US" sz="1200" b="1" dirty="0" err="1"/>
              <a:t>Bluebooking</a:t>
            </a:r>
            <a:r>
              <a:rPr lang="en-US" sz="1200" b="1" dirty="0"/>
              <a:t>, HTDP, ADJUST, NGS IDB, Datasheets)</a:t>
            </a:r>
          </a:p>
        </p:txBody>
      </p:sp>
      <p:grpSp>
        <p:nvGrpSpPr>
          <p:cNvPr id="17" name="Group 16">
            <a:extLst>
              <a:ext uri="{FF2B5EF4-FFF2-40B4-BE49-F238E27FC236}">
                <a16:creationId xmlns:a16="http://schemas.microsoft.com/office/drawing/2014/main" id="{23E1BEE5-09E0-4E7D-A484-9948CA478BAF}"/>
              </a:ext>
            </a:extLst>
          </p:cNvPr>
          <p:cNvGrpSpPr/>
          <p:nvPr/>
        </p:nvGrpSpPr>
        <p:grpSpPr>
          <a:xfrm>
            <a:off x="1113955" y="3371493"/>
            <a:ext cx="10581231" cy="2671410"/>
            <a:chOff x="1113955" y="3371493"/>
            <a:chExt cx="10581231" cy="2671410"/>
          </a:xfrm>
        </p:grpSpPr>
        <p:sp>
          <p:nvSpPr>
            <p:cNvPr id="7" name="TextBox 6">
              <a:extLst>
                <a:ext uri="{FF2B5EF4-FFF2-40B4-BE49-F238E27FC236}">
                  <a16:creationId xmlns:a16="http://schemas.microsoft.com/office/drawing/2014/main" id="{DB40303B-8014-499E-9A6B-2907335A38DA}"/>
                </a:ext>
              </a:extLst>
            </p:cNvPr>
            <p:cNvSpPr txBox="1"/>
            <p:nvPr/>
          </p:nvSpPr>
          <p:spPr>
            <a:xfrm>
              <a:off x="1130622" y="3500659"/>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159292"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261884"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326004"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069524"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441420"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608133"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33453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210588"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398926"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5"/>
              <a:ext cx="2398926"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505540"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629613" cy="369332"/>
            </a:xfrm>
            <a:prstGeom prst="rect">
              <a:avLst/>
            </a:prstGeom>
            <a:solidFill>
              <a:schemeClr val="bg1"/>
            </a:solidFill>
            <a:ln>
              <a:solidFill>
                <a:schemeClr val="tx1"/>
              </a:solidFill>
            </a:ln>
          </p:spPr>
          <p:txBody>
            <a:bodyPr wrap="none" rtlCol="0">
              <a:spAutoFit/>
            </a:bodyPr>
            <a:lstStyle/>
            <a:p>
              <a:r>
                <a:rPr lang="en-US" dirty="0"/>
                <a:t>VERTCON 4?</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3" y="5488905"/>
              <a:ext cx="4192751"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(GDX, SPROCCET, LASER, NSRS DB, New Datasheets)</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155270"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518364" cy="369332"/>
            </a:xfrm>
            <a:prstGeom prst="rect">
              <a:avLst/>
            </a:prstGeom>
            <a:solidFill>
              <a:schemeClr val="bg1"/>
            </a:solidFill>
            <a:ln>
              <a:solidFill>
                <a:schemeClr val="tx1"/>
              </a:solidFill>
            </a:ln>
          </p:spPr>
          <p:txBody>
            <a:bodyPr wrap="none" rtlCol="0">
              <a:spAutoFit/>
            </a:bodyPr>
            <a:lstStyle/>
            <a:p>
              <a:r>
                <a:rPr lang="en-US" dirty="0"/>
                <a:t>NAPGD2022</a:t>
              </a:r>
            </a:p>
          </p:txBody>
        </p:sp>
      </p:grpSp>
      <p:grpSp>
        <p:nvGrpSpPr>
          <p:cNvPr id="3" name="Group 2">
            <a:extLst>
              <a:ext uri="{FF2B5EF4-FFF2-40B4-BE49-F238E27FC236}">
                <a16:creationId xmlns:a16="http://schemas.microsoft.com/office/drawing/2014/main" id="{B131A578-3381-4C35-97BB-361CD608FD7F}"/>
              </a:ext>
            </a:extLst>
          </p:cNvPr>
          <p:cNvGrpSpPr/>
          <p:nvPr/>
        </p:nvGrpSpPr>
        <p:grpSpPr>
          <a:xfrm>
            <a:off x="609600" y="1444489"/>
            <a:ext cx="9527417" cy="1314539"/>
            <a:chOff x="609600" y="1444489"/>
            <a:chExt cx="9527417" cy="1314539"/>
          </a:xfrm>
        </p:grpSpPr>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133644"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9"/>
              <a:ext cx="99257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129348"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8" y="1906808"/>
              <a:ext cx="1184940"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35165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531188"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1941557"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377300"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501373" cy="369332"/>
            </a:xfrm>
            <a:prstGeom prst="rect">
              <a:avLst/>
            </a:prstGeom>
            <a:solidFill>
              <a:schemeClr val="bg1"/>
            </a:solidFill>
            <a:ln>
              <a:solidFill>
                <a:schemeClr val="tx1"/>
              </a:solidFill>
            </a:ln>
          </p:spPr>
          <p:txBody>
            <a:bodyPr wrap="none" rtlCol="0">
              <a:spAutoFit/>
            </a:bodyPr>
            <a:lstStyle/>
            <a:p>
              <a:r>
                <a:rPr lang="en-US" dirty="0"/>
                <a:t>VERTCON 3</a:t>
              </a:r>
            </a:p>
          </p:txBody>
        </p:sp>
      </p:grpSp>
      <p:sp>
        <p:nvSpPr>
          <p:cNvPr id="22" name="Rectangle 21">
            <a:extLst>
              <a:ext uri="{FF2B5EF4-FFF2-40B4-BE49-F238E27FC236}">
                <a16:creationId xmlns:a16="http://schemas.microsoft.com/office/drawing/2014/main" id="{25B6401B-6746-4548-8B00-40014FB70787}"/>
              </a:ext>
            </a:extLst>
          </p:cNvPr>
          <p:cNvSpPr/>
          <p:nvPr/>
        </p:nvSpPr>
        <p:spPr>
          <a:xfrm>
            <a:off x="7017026" y="5351196"/>
            <a:ext cx="4678160" cy="8945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B934A4A-5143-4149-B0F6-4857F6761722}"/>
              </a:ext>
            </a:extLst>
          </p:cNvPr>
          <p:cNvSpPr txBox="1"/>
          <p:nvPr/>
        </p:nvSpPr>
        <p:spPr>
          <a:xfrm>
            <a:off x="6329471" y="6204667"/>
            <a:ext cx="5878532" cy="369332"/>
          </a:xfrm>
          <a:prstGeom prst="rect">
            <a:avLst/>
          </a:prstGeom>
          <a:noFill/>
        </p:spPr>
        <p:txBody>
          <a:bodyPr wrap="none" rtlCol="0">
            <a:spAutoFit/>
          </a:bodyPr>
          <a:lstStyle/>
          <a:p>
            <a:r>
              <a:rPr lang="en-US" dirty="0">
                <a:solidFill>
                  <a:srgbClr val="FF0000"/>
                </a:solidFill>
              </a:rPr>
              <a:t>All submissions provided during testing may get deleted</a:t>
            </a:r>
          </a:p>
        </p:txBody>
      </p:sp>
      <p:sp>
        <p:nvSpPr>
          <p:cNvPr id="35" name="Arc 34">
            <a:extLst>
              <a:ext uri="{FF2B5EF4-FFF2-40B4-BE49-F238E27FC236}">
                <a16:creationId xmlns:a16="http://schemas.microsoft.com/office/drawing/2014/main" id="{C5A37D88-BDDA-42C3-B746-3DFC79776BF0}"/>
              </a:ext>
            </a:extLst>
          </p:cNvPr>
          <p:cNvSpPr/>
          <p:nvPr/>
        </p:nvSpPr>
        <p:spPr>
          <a:xfrm rot="2661894">
            <a:off x="930010" y="1320881"/>
            <a:ext cx="4728887" cy="4728887"/>
          </a:xfrm>
          <a:prstGeom prst="arc">
            <a:avLst/>
          </a:prstGeom>
          <a:ln w="203200">
            <a:solidFill>
              <a:srgbClr val="FF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52FC97FF-AD77-4713-8BAC-C3D6D70AC088}"/>
              </a:ext>
            </a:extLst>
          </p:cNvPr>
          <p:cNvSpPr/>
          <p:nvPr/>
        </p:nvSpPr>
        <p:spPr>
          <a:xfrm rot="18488886">
            <a:off x="6639771" y="1495227"/>
            <a:ext cx="5469380" cy="5627017"/>
          </a:xfrm>
          <a:prstGeom prst="arc">
            <a:avLst/>
          </a:prstGeom>
          <a:ln w="203200">
            <a:solidFill>
              <a:srgbClr val="FF0000"/>
            </a:solidFill>
            <a:headEnd type="none" w="lg" len="lg"/>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6BF9C8F9-E942-4FBA-9299-B900051189A1}"/>
              </a:ext>
            </a:extLst>
          </p:cNvPr>
          <p:cNvSpPr txBox="1"/>
          <p:nvPr/>
        </p:nvSpPr>
        <p:spPr>
          <a:xfrm>
            <a:off x="10771418" y="2130084"/>
            <a:ext cx="1420582" cy="369332"/>
          </a:xfrm>
          <a:prstGeom prst="rect">
            <a:avLst/>
          </a:prstGeom>
          <a:noFill/>
        </p:spPr>
        <p:txBody>
          <a:bodyPr wrap="none" rtlCol="0">
            <a:spAutoFit/>
          </a:bodyPr>
          <a:lstStyle/>
          <a:p>
            <a:r>
              <a:rPr lang="en-US" dirty="0">
                <a:solidFill>
                  <a:srgbClr val="FF0000"/>
                </a:solidFill>
              </a:rPr>
              <a:t>“Elsewhere”</a:t>
            </a:r>
          </a:p>
        </p:txBody>
      </p:sp>
    </p:spTree>
    <p:extLst>
      <p:ext uri="{BB962C8B-B14F-4D97-AF65-F5344CB8AC3E}">
        <p14:creationId xmlns:p14="http://schemas.microsoft.com/office/powerpoint/2010/main" val="132206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P spid="35" grpId="0" animBg="1"/>
      <p:bldP spid="50" grpId="0" animBg="1"/>
      <p:bldP spid="3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After testing and the FGCS vote</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p:txBody>
          <a:bodyPr/>
          <a:lstStyle/>
          <a:p>
            <a:pPr>
              <a:defRPr/>
            </a:pPr>
            <a:fld id="{EB6791C4-DF4E-4C17-A41C-B2BEB15390BD}" type="slidenum">
              <a:rPr lang="en-US" smtClean="0"/>
              <a:pPr>
                <a:defRPr/>
              </a:pPr>
              <a:t>74</a:t>
            </a:fld>
            <a:endParaRPr lang="en-US"/>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86824" y="4474501"/>
            <a:ext cx="11748052"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67075" y="4543915"/>
            <a:ext cx="1556836" cy="369332"/>
          </a:xfrm>
          <a:prstGeom prst="rect">
            <a:avLst/>
          </a:prstGeom>
          <a:noFill/>
        </p:spPr>
        <p:txBody>
          <a:bodyPr wrap="none" rtlCol="0">
            <a:spAutoFit/>
          </a:bodyPr>
          <a:lstStyle/>
          <a:p>
            <a:r>
              <a:rPr lang="en-US" b="1" dirty="0">
                <a:solidFill>
                  <a:srgbClr val="FF0000"/>
                </a:solidFill>
              </a:rPr>
              <a:t>“Elsewhere”</a:t>
            </a:r>
            <a:endParaRPr lang="en-US" dirty="0">
              <a:solidFill>
                <a:srgbClr val="FF0000"/>
              </a:solidFill>
            </a:endParaRPr>
          </a:p>
        </p:txBody>
      </p:sp>
      <p:sp>
        <p:nvSpPr>
          <p:cNvPr id="25" name="TextBox 24">
            <a:extLst>
              <a:ext uri="{FF2B5EF4-FFF2-40B4-BE49-F238E27FC236}">
                <a16:creationId xmlns:a16="http://schemas.microsoft.com/office/drawing/2014/main" id="{A908C21F-E982-42A4-A6B4-4DE987EE16CD}"/>
              </a:ext>
            </a:extLst>
          </p:cNvPr>
          <p:cNvSpPr txBox="1"/>
          <p:nvPr/>
        </p:nvSpPr>
        <p:spPr>
          <a:xfrm>
            <a:off x="53138" y="1083013"/>
            <a:ext cx="2198038" cy="369332"/>
          </a:xfrm>
          <a:prstGeom prst="rect">
            <a:avLst/>
          </a:prstGeom>
          <a:noFill/>
        </p:spPr>
        <p:txBody>
          <a:bodyPr wrap="none" rtlCol="0">
            <a:spAutoFit/>
          </a:bodyPr>
          <a:lstStyle/>
          <a:p>
            <a:r>
              <a:rPr lang="en-US" b="1" dirty="0"/>
              <a:t>geodesy</a:t>
            </a:r>
            <a:r>
              <a:rPr lang="en-US" dirty="0"/>
              <a:t>.noaa.gov:</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47677" y="5792757"/>
            <a:ext cx="4016549"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a:t>
            </a:r>
            <a:r>
              <a:rPr lang="en-US" sz="1200" b="1" dirty="0" err="1"/>
              <a:t>Bluebooking</a:t>
            </a:r>
            <a:r>
              <a:rPr lang="en-US" sz="1200" b="1" dirty="0"/>
              <a:t>, HTDP, ADJUST, NGS IDB, Datasheets)</a:t>
            </a:r>
          </a:p>
        </p:txBody>
      </p:sp>
      <p:grpSp>
        <p:nvGrpSpPr>
          <p:cNvPr id="17" name="Group 16">
            <a:extLst>
              <a:ext uri="{FF2B5EF4-FFF2-40B4-BE49-F238E27FC236}">
                <a16:creationId xmlns:a16="http://schemas.microsoft.com/office/drawing/2014/main" id="{23E1BEE5-09E0-4E7D-A484-9948CA478BAF}"/>
              </a:ext>
            </a:extLst>
          </p:cNvPr>
          <p:cNvGrpSpPr/>
          <p:nvPr/>
        </p:nvGrpSpPr>
        <p:grpSpPr>
          <a:xfrm>
            <a:off x="609600" y="1417602"/>
            <a:ext cx="10581231" cy="2671410"/>
            <a:chOff x="1113955" y="3371493"/>
            <a:chExt cx="10581231" cy="2671410"/>
          </a:xfrm>
        </p:grpSpPr>
        <p:sp>
          <p:nvSpPr>
            <p:cNvPr id="7" name="TextBox 6">
              <a:extLst>
                <a:ext uri="{FF2B5EF4-FFF2-40B4-BE49-F238E27FC236}">
                  <a16:creationId xmlns:a16="http://schemas.microsoft.com/office/drawing/2014/main" id="{DB40303B-8014-499E-9A6B-2907335A38DA}"/>
                </a:ext>
              </a:extLst>
            </p:cNvPr>
            <p:cNvSpPr txBox="1"/>
            <p:nvPr/>
          </p:nvSpPr>
          <p:spPr>
            <a:xfrm>
              <a:off x="1130622" y="3500659"/>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159292"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261884"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326004"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069524"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441420"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608133"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33453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210588"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398926"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5"/>
              <a:ext cx="2398926"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505540"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629613" cy="369332"/>
            </a:xfrm>
            <a:prstGeom prst="rect">
              <a:avLst/>
            </a:prstGeom>
            <a:solidFill>
              <a:schemeClr val="bg1"/>
            </a:solidFill>
            <a:ln>
              <a:solidFill>
                <a:schemeClr val="tx1"/>
              </a:solidFill>
            </a:ln>
          </p:spPr>
          <p:txBody>
            <a:bodyPr wrap="none" rtlCol="0">
              <a:spAutoFit/>
            </a:bodyPr>
            <a:lstStyle/>
            <a:p>
              <a:r>
                <a:rPr lang="en-US" dirty="0"/>
                <a:t>VERTCON 4?</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3" y="5488905"/>
              <a:ext cx="4192751" cy="553998"/>
            </a:xfrm>
            <a:prstGeom prst="rect">
              <a:avLst/>
            </a:prstGeom>
            <a:solidFill>
              <a:schemeClr val="bg1"/>
            </a:solidFill>
            <a:ln>
              <a:solidFill>
                <a:schemeClr val="tx1"/>
              </a:solidFill>
            </a:ln>
          </p:spPr>
          <p:txBody>
            <a:bodyPr wrap="none" rtlCol="0">
              <a:spAutoFit/>
            </a:bodyPr>
            <a:lstStyle/>
            <a:p>
              <a:r>
                <a:rPr lang="en-US" dirty="0"/>
                <a:t>OPUS-Projects (GPS) </a:t>
              </a:r>
            </a:p>
            <a:p>
              <a:r>
                <a:rPr lang="en-US" sz="1200" b="1" dirty="0"/>
                <a:t>(GDX, SPROCCET, LASER, NSRS DB, New Datasheets)</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155270"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518364" cy="369332"/>
            </a:xfrm>
            <a:prstGeom prst="rect">
              <a:avLst/>
            </a:prstGeom>
            <a:solidFill>
              <a:schemeClr val="bg1"/>
            </a:solidFill>
            <a:ln>
              <a:solidFill>
                <a:schemeClr val="tx1"/>
              </a:solidFill>
            </a:ln>
          </p:spPr>
          <p:txBody>
            <a:bodyPr wrap="none" rtlCol="0">
              <a:spAutoFit/>
            </a:bodyPr>
            <a:lstStyle/>
            <a:p>
              <a:r>
                <a:rPr lang="en-US" dirty="0"/>
                <a:t>NAPGD2022</a:t>
              </a:r>
            </a:p>
          </p:txBody>
        </p:sp>
      </p:grpSp>
      <p:grpSp>
        <p:nvGrpSpPr>
          <p:cNvPr id="3" name="Group 2">
            <a:extLst>
              <a:ext uri="{FF2B5EF4-FFF2-40B4-BE49-F238E27FC236}">
                <a16:creationId xmlns:a16="http://schemas.microsoft.com/office/drawing/2014/main" id="{B131A578-3381-4C35-97BB-361CD608FD7F}"/>
              </a:ext>
            </a:extLst>
          </p:cNvPr>
          <p:cNvGrpSpPr/>
          <p:nvPr/>
        </p:nvGrpSpPr>
        <p:grpSpPr>
          <a:xfrm>
            <a:off x="431267" y="4875120"/>
            <a:ext cx="9527417" cy="1314539"/>
            <a:chOff x="609600" y="1444489"/>
            <a:chExt cx="9527417" cy="1314539"/>
          </a:xfrm>
        </p:grpSpPr>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095445"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1941557"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133644"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9"/>
              <a:ext cx="99257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129348"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8" y="1906808"/>
              <a:ext cx="1184940"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35165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531188"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1941557"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377300"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501373" cy="369332"/>
            </a:xfrm>
            <a:prstGeom prst="rect">
              <a:avLst/>
            </a:prstGeom>
            <a:solidFill>
              <a:schemeClr val="bg1"/>
            </a:solidFill>
            <a:ln>
              <a:solidFill>
                <a:schemeClr val="tx1"/>
              </a:solidFill>
            </a:ln>
          </p:spPr>
          <p:txBody>
            <a:bodyPr wrap="none" rtlCol="0">
              <a:spAutoFit/>
            </a:bodyPr>
            <a:lstStyle/>
            <a:p>
              <a:r>
                <a:rPr lang="en-US" dirty="0"/>
                <a:t>VERTCON 3</a:t>
              </a:r>
            </a:p>
          </p:txBody>
        </p:sp>
      </p:grpSp>
      <p:sp>
        <p:nvSpPr>
          <p:cNvPr id="45" name="Rectangle 44">
            <a:extLst>
              <a:ext uri="{FF2B5EF4-FFF2-40B4-BE49-F238E27FC236}">
                <a16:creationId xmlns:a16="http://schemas.microsoft.com/office/drawing/2014/main" id="{4EAAF635-961B-469B-840E-6FF536540C36}"/>
              </a:ext>
            </a:extLst>
          </p:cNvPr>
          <p:cNvSpPr/>
          <p:nvPr/>
        </p:nvSpPr>
        <p:spPr>
          <a:xfrm>
            <a:off x="6450635" y="3428999"/>
            <a:ext cx="4678160" cy="7433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2531BEE-D594-453F-9706-2200D81EBEEC}"/>
              </a:ext>
            </a:extLst>
          </p:cNvPr>
          <p:cNvSpPr txBox="1"/>
          <p:nvPr/>
        </p:nvSpPr>
        <p:spPr>
          <a:xfrm>
            <a:off x="6181348" y="4133806"/>
            <a:ext cx="5250155" cy="369332"/>
          </a:xfrm>
          <a:prstGeom prst="rect">
            <a:avLst/>
          </a:prstGeom>
          <a:noFill/>
        </p:spPr>
        <p:txBody>
          <a:bodyPr wrap="none" rtlCol="0">
            <a:spAutoFit/>
          </a:bodyPr>
          <a:lstStyle/>
          <a:p>
            <a:r>
              <a:rPr lang="en-US" dirty="0">
                <a:solidFill>
                  <a:srgbClr val="FF0000"/>
                </a:solidFill>
              </a:rPr>
              <a:t>All submissions from this point forward get saved </a:t>
            </a:r>
          </a:p>
        </p:txBody>
      </p:sp>
      <p:sp>
        <p:nvSpPr>
          <p:cNvPr id="50" name="Rectangle 49">
            <a:extLst>
              <a:ext uri="{FF2B5EF4-FFF2-40B4-BE49-F238E27FC236}">
                <a16:creationId xmlns:a16="http://schemas.microsoft.com/office/drawing/2014/main" id="{95538C08-6189-412B-9828-C2645773FF9D}"/>
              </a:ext>
            </a:extLst>
          </p:cNvPr>
          <p:cNvSpPr/>
          <p:nvPr/>
        </p:nvSpPr>
        <p:spPr>
          <a:xfrm>
            <a:off x="368844" y="5693889"/>
            <a:ext cx="4183278" cy="7433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079038B-8B6E-492A-BBC1-D5FE3BA52C28}"/>
              </a:ext>
            </a:extLst>
          </p:cNvPr>
          <p:cNvSpPr txBox="1"/>
          <p:nvPr/>
        </p:nvSpPr>
        <p:spPr>
          <a:xfrm>
            <a:off x="4543059" y="6120934"/>
            <a:ext cx="5455340" cy="369332"/>
          </a:xfrm>
          <a:prstGeom prst="rect">
            <a:avLst/>
          </a:prstGeom>
          <a:noFill/>
        </p:spPr>
        <p:txBody>
          <a:bodyPr wrap="none" rtlCol="0">
            <a:spAutoFit/>
          </a:bodyPr>
          <a:lstStyle/>
          <a:p>
            <a:r>
              <a:rPr lang="en-US" dirty="0">
                <a:solidFill>
                  <a:srgbClr val="FF0000"/>
                </a:solidFill>
              </a:rPr>
              <a:t>No submissions to the NGS IDB allowed any longer</a:t>
            </a:r>
          </a:p>
        </p:txBody>
      </p:sp>
    </p:spTree>
    <p:extLst>
      <p:ext uri="{BB962C8B-B14F-4D97-AF65-F5344CB8AC3E}">
        <p14:creationId xmlns:p14="http://schemas.microsoft.com/office/powerpoint/2010/main" val="27635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50" grpId="0" animBg="1"/>
      <p:bldP spid="5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557-B246-4E04-BEC5-E2BD4C54572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21F9364-7440-435C-A903-8C7CD6EA3B20}"/>
              </a:ext>
            </a:extLst>
          </p:cNvPr>
          <p:cNvSpPr>
            <a:spLocks noGrp="1"/>
          </p:cNvSpPr>
          <p:nvPr>
            <p:ph idx="1"/>
          </p:nvPr>
        </p:nvSpPr>
        <p:spPr/>
        <p:txBody>
          <a:bodyPr/>
          <a:lstStyle/>
          <a:p>
            <a:r>
              <a:rPr lang="en-US" dirty="0"/>
              <a:t>The modernized NSRS is coming soon!</a:t>
            </a:r>
          </a:p>
          <a:p>
            <a:pPr lvl="1"/>
            <a:r>
              <a:rPr lang="en-US" dirty="0"/>
              <a:t>Starting this year!</a:t>
            </a:r>
          </a:p>
          <a:p>
            <a:r>
              <a:rPr lang="en-US" dirty="0"/>
              <a:t>All components should be on Beta by 2025</a:t>
            </a:r>
          </a:p>
          <a:p>
            <a:pPr lvl="1"/>
            <a:r>
              <a:rPr lang="en-US" dirty="0"/>
              <a:t>For testing only!</a:t>
            </a:r>
          </a:p>
          <a:p>
            <a:r>
              <a:rPr lang="en-US" dirty="0"/>
              <a:t>It won’t replace the current NSRS until an FGCS vote (2026)</a:t>
            </a:r>
          </a:p>
          <a:p>
            <a:r>
              <a:rPr lang="en-US" dirty="0"/>
              <a:t>NGS will continue to support the current NSRS through the rollout and testing of the modernized NSRS</a:t>
            </a:r>
          </a:p>
        </p:txBody>
      </p:sp>
      <p:sp>
        <p:nvSpPr>
          <p:cNvPr id="4" name="Date Placeholder 3">
            <a:extLst>
              <a:ext uri="{FF2B5EF4-FFF2-40B4-BE49-F238E27FC236}">
                <a16:creationId xmlns:a16="http://schemas.microsoft.com/office/drawing/2014/main" id="{082DF4DE-01C4-41BB-AE47-389FB2054B2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5F3DBE8-4054-4A92-9246-A053D8F13397}"/>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59ACFBB-9548-4479-B34B-BEF6BAC8DE08}"/>
              </a:ext>
            </a:extLst>
          </p:cNvPr>
          <p:cNvSpPr>
            <a:spLocks noGrp="1"/>
          </p:cNvSpPr>
          <p:nvPr>
            <p:ph type="sldNum" sz="quarter" idx="12"/>
          </p:nvPr>
        </p:nvSpPr>
        <p:spPr/>
        <p:txBody>
          <a:bodyPr/>
          <a:lstStyle/>
          <a:p>
            <a:pPr>
              <a:defRPr/>
            </a:pPr>
            <a:fld id="{EB6791C4-DF4E-4C17-A41C-B2BEB15390BD}" type="slidenum">
              <a:rPr lang="en-US" smtClean="0"/>
              <a:pPr>
                <a:defRPr/>
              </a:pPr>
              <a:t>75</a:t>
            </a:fld>
            <a:endParaRPr lang="en-US"/>
          </a:p>
        </p:txBody>
      </p:sp>
    </p:spTree>
    <p:extLst>
      <p:ext uri="{BB962C8B-B14F-4D97-AF65-F5344CB8AC3E}">
        <p14:creationId xmlns:p14="http://schemas.microsoft.com/office/powerpoint/2010/main" val="125000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32828"/>
            <a:ext cx="10972800" cy="1143000"/>
          </a:xfrm>
        </p:spPr>
        <p:txBody>
          <a:bodyPr/>
          <a:lstStyle/>
          <a:p>
            <a:r>
              <a:rPr lang="en-US" dirty="0"/>
              <a:t>Thank you!</a:t>
            </a:r>
          </a:p>
        </p:txBody>
      </p:sp>
      <p:sp>
        <p:nvSpPr>
          <p:cNvPr id="4" name="Date Placeholder 3"/>
          <p:cNvSpPr>
            <a:spLocks noGrp="1"/>
          </p:cNvSpPr>
          <p:nvPr>
            <p:ph type="dt" sz="half" idx="10"/>
          </p:nvPr>
        </p:nvSpPr>
        <p:spPr/>
        <p:txBody>
          <a:bodyPr/>
          <a:lstStyle/>
          <a:p>
            <a:pPr>
              <a:defRPr/>
            </a:pPr>
            <a:r>
              <a:rPr lang="en-US" alt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76</a:t>
            </a:fld>
            <a:endParaRPr lang="en-US" altLang="en-US" dirty="0"/>
          </a:p>
        </p:txBody>
      </p:sp>
    </p:spTree>
    <p:extLst>
      <p:ext uri="{BB962C8B-B14F-4D97-AF65-F5344CB8AC3E}">
        <p14:creationId xmlns:p14="http://schemas.microsoft.com/office/powerpoint/2010/main" val="21491847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32828"/>
            <a:ext cx="10972800" cy="1143000"/>
          </a:xfrm>
        </p:spPr>
        <p:txBody>
          <a:bodyPr/>
          <a:lstStyle/>
          <a:p>
            <a:r>
              <a:rPr lang="en-US" dirty="0"/>
              <a:t>Questions?</a:t>
            </a:r>
          </a:p>
        </p:txBody>
      </p:sp>
      <p:sp>
        <p:nvSpPr>
          <p:cNvPr id="4" name="Date Placeholder 3"/>
          <p:cNvSpPr>
            <a:spLocks noGrp="1"/>
          </p:cNvSpPr>
          <p:nvPr>
            <p:ph type="dt" sz="half" idx="10"/>
          </p:nvPr>
        </p:nvSpPr>
        <p:spPr/>
        <p:txBody>
          <a:bodyPr/>
          <a:lstStyle/>
          <a:p>
            <a:pPr>
              <a:defRPr/>
            </a:pPr>
            <a:r>
              <a:rPr lang="en-US" alt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77</a:t>
            </a:fld>
            <a:endParaRPr lang="en-US" altLang="en-US" dirty="0"/>
          </a:p>
        </p:txBody>
      </p:sp>
    </p:spTree>
    <p:extLst>
      <p:ext uri="{BB962C8B-B14F-4D97-AF65-F5344CB8AC3E}">
        <p14:creationId xmlns:p14="http://schemas.microsoft.com/office/powerpoint/2010/main" val="3591213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32828"/>
            <a:ext cx="10972800" cy="1143000"/>
          </a:xfrm>
        </p:spPr>
        <p:txBody>
          <a:bodyPr/>
          <a:lstStyle/>
          <a:p>
            <a:r>
              <a:rPr lang="en-US" dirty="0"/>
              <a:t>Extra Slides</a:t>
            </a:r>
          </a:p>
        </p:txBody>
      </p:sp>
      <p:sp>
        <p:nvSpPr>
          <p:cNvPr id="4" name="Date Placeholder 3"/>
          <p:cNvSpPr>
            <a:spLocks noGrp="1"/>
          </p:cNvSpPr>
          <p:nvPr>
            <p:ph type="dt" sz="half" idx="10"/>
          </p:nvPr>
        </p:nvSpPr>
        <p:spPr/>
        <p:txBody>
          <a:bodyPr/>
          <a:lstStyle/>
          <a:p>
            <a:pPr>
              <a:defRPr/>
            </a:pPr>
            <a:r>
              <a:rPr lang="en-US" altLang="en-US"/>
              <a:t>March 24, 2024</a:t>
            </a:r>
          </a:p>
        </p:txBody>
      </p:sp>
      <p:sp>
        <p:nvSpPr>
          <p:cNvPr id="5" name="Footer Placeholder 4"/>
          <p:cNvSpPr>
            <a:spLocks noGrp="1"/>
          </p:cNvSpPr>
          <p:nvPr>
            <p:ph type="ftr" sz="quarter" idx="11"/>
          </p:nvPr>
        </p:nvSpPr>
        <p:spPr/>
        <p:txBody>
          <a:bodyPr/>
          <a:lstStyle/>
          <a:p>
            <a:pPr>
              <a:defRPr/>
            </a:pPr>
            <a:r>
              <a:rPr lang="en-US"/>
              <a:t>Western Regional Survey Conference</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78</a:t>
            </a:fld>
            <a:endParaRPr lang="en-US" altLang="en-US" dirty="0"/>
          </a:p>
        </p:txBody>
      </p:sp>
    </p:spTree>
    <p:extLst>
      <p:ext uri="{BB962C8B-B14F-4D97-AF65-F5344CB8AC3E}">
        <p14:creationId xmlns:p14="http://schemas.microsoft.com/office/powerpoint/2010/main" val="308741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DE74-69DF-41B6-8848-81CB1237A3BD}"/>
              </a:ext>
            </a:extLst>
          </p:cNvPr>
          <p:cNvSpPr>
            <a:spLocks noGrp="1"/>
          </p:cNvSpPr>
          <p:nvPr>
            <p:ph type="title"/>
          </p:nvPr>
        </p:nvSpPr>
        <p:spPr/>
        <p:txBody>
          <a:bodyPr/>
          <a:lstStyle/>
          <a:p>
            <a:r>
              <a:rPr lang="en-US" dirty="0"/>
              <a:t>14H overview</a:t>
            </a:r>
          </a:p>
        </p:txBody>
      </p:sp>
      <p:pic>
        <p:nvPicPr>
          <p:cNvPr id="8" name="Content Placeholder 7">
            <a:extLst>
              <a:ext uri="{FF2B5EF4-FFF2-40B4-BE49-F238E27FC236}">
                <a16:creationId xmlns:a16="http://schemas.microsoft.com/office/drawing/2014/main" id="{6E3B65CC-8B78-4935-9280-A97F557613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3873" y="1557034"/>
            <a:ext cx="8204253" cy="4659923"/>
          </a:xfrm>
        </p:spPr>
      </p:pic>
      <p:sp>
        <p:nvSpPr>
          <p:cNvPr id="4" name="Date Placeholder 3">
            <a:extLst>
              <a:ext uri="{FF2B5EF4-FFF2-40B4-BE49-F238E27FC236}">
                <a16:creationId xmlns:a16="http://schemas.microsoft.com/office/drawing/2014/main" id="{A981FEE9-DC59-40FC-A930-20383FA8E313}"/>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409832F6-CB2A-42BB-98E1-2899ECE821BC}"/>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9C62E8BB-39DC-441C-B698-2F2A47AF25C0}"/>
              </a:ext>
            </a:extLst>
          </p:cNvPr>
          <p:cNvSpPr>
            <a:spLocks noGrp="1"/>
          </p:cNvSpPr>
          <p:nvPr>
            <p:ph type="sldNum" sz="quarter" idx="12"/>
          </p:nvPr>
        </p:nvSpPr>
        <p:spPr/>
        <p:txBody>
          <a:bodyPr/>
          <a:lstStyle/>
          <a:p>
            <a:pPr>
              <a:defRPr/>
            </a:pPr>
            <a:fld id="{EB6791C4-DF4E-4C17-A41C-B2BEB15390BD}" type="slidenum">
              <a:rPr lang="en-US" smtClean="0"/>
              <a:pPr>
                <a:defRPr/>
              </a:pPr>
              <a:t>79</a:t>
            </a:fld>
            <a:endParaRPr lang="en-US"/>
          </a:p>
        </p:txBody>
      </p:sp>
      <p:sp>
        <p:nvSpPr>
          <p:cNvPr id="9" name="TextBox 8">
            <a:extLst>
              <a:ext uri="{FF2B5EF4-FFF2-40B4-BE49-F238E27FC236}">
                <a16:creationId xmlns:a16="http://schemas.microsoft.com/office/drawing/2014/main" id="{6BDABE4D-0CFE-49E4-A513-1AF3DE4C4B2D}"/>
              </a:ext>
            </a:extLst>
          </p:cNvPr>
          <p:cNvSpPr txBox="1"/>
          <p:nvPr/>
        </p:nvSpPr>
        <p:spPr>
          <a:xfrm>
            <a:off x="783771" y="1164171"/>
            <a:ext cx="8242385" cy="369332"/>
          </a:xfrm>
          <a:prstGeom prst="rect">
            <a:avLst/>
          </a:prstGeom>
          <a:noFill/>
        </p:spPr>
        <p:txBody>
          <a:bodyPr wrap="none" rtlCol="0">
            <a:spAutoFit/>
          </a:bodyPr>
          <a:lstStyle/>
          <a:p>
            <a:r>
              <a:rPr lang="en-US" sz="1800" dirty="0"/>
              <a:t>Transforms data from one reference frame to another via a connected network:</a:t>
            </a:r>
            <a:endParaRPr lang="en-US" dirty="0"/>
          </a:p>
        </p:txBody>
      </p:sp>
    </p:spTree>
    <p:extLst>
      <p:ext uri="{BB962C8B-B14F-4D97-AF65-F5344CB8AC3E}">
        <p14:creationId xmlns:p14="http://schemas.microsoft.com/office/powerpoint/2010/main" val="3324279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a:xfrm>
            <a:off x="1949450" y="425450"/>
            <a:ext cx="8261350" cy="1174750"/>
          </a:xfrm>
        </p:spPr>
        <p:txBody>
          <a:bodyPr/>
          <a:lstStyle/>
          <a:p>
            <a:r>
              <a:rPr lang="en-US" altLang="en-US" dirty="0"/>
              <a:t>“Modernizing the NSRS” means…</a:t>
            </a:r>
          </a:p>
        </p:txBody>
      </p:sp>
      <p:sp>
        <p:nvSpPr>
          <p:cNvPr id="11" name="Content Placeholder 10"/>
          <p:cNvSpPr>
            <a:spLocks noGrp="1"/>
          </p:cNvSpPr>
          <p:nvPr>
            <p:ph idx="1"/>
          </p:nvPr>
        </p:nvSpPr>
        <p:spPr>
          <a:xfrm>
            <a:off x="1828800" y="1828800"/>
            <a:ext cx="8686800" cy="4419600"/>
          </a:xfrm>
        </p:spPr>
        <p:txBody>
          <a:bodyPr>
            <a:normAutofit/>
          </a:bodyPr>
          <a:lstStyle/>
          <a:p>
            <a:pPr>
              <a:defRPr/>
            </a:pPr>
            <a:r>
              <a:rPr lang="en-US" dirty="0"/>
              <a:t>Replacing NAD 83</a:t>
            </a:r>
          </a:p>
          <a:p>
            <a:pPr>
              <a:defRPr/>
            </a:pPr>
            <a:r>
              <a:rPr lang="en-US" dirty="0"/>
              <a:t>Replacing NAVD 88</a:t>
            </a:r>
          </a:p>
          <a:p>
            <a:pPr>
              <a:defRPr/>
            </a:pPr>
            <a:r>
              <a:rPr lang="en-US" dirty="0"/>
              <a:t>Re-inventing </a:t>
            </a:r>
            <a:r>
              <a:rPr lang="en-US" dirty="0" err="1"/>
              <a:t>Bluebooking</a:t>
            </a:r>
            <a:endParaRPr lang="en-US" dirty="0"/>
          </a:p>
          <a:p>
            <a:pPr>
              <a:defRPr/>
            </a:pPr>
            <a:r>
              <a:rPr lang="en-US" dirty="0"/>
              <a:t>Improving the Geodetic Toolkit</a:t>
            </a:r>
          </a:p>
          <a:p>
            <a:pPr>
              <a:defRPr/>
            </a:pPr>
            <a:r>
              <a:rPr lang="en-US" dirty="0"/>
              <a:t>Better Surveying Methodologies</a:t>
            </a:r>
          </a:p>
        </p:txBody>
      </p:sp>
      <p:sp>
        <p:nvSpPr>
          <p:cNvPr id="2" name="Date Placeholder 1"/>
          <p:cNvSpPr>
            <a:spLocks noGrp="1"/>
          </p:cNvSpPr>
          <p:nvPr>
            <p:ph type="dt" sz="half" idx="10"/>
          </p:nvPr>
        </p:nvSpPr>
        <p:spPr/>
        <p:txBody>
          <a:bodyPr/>
          <a:lstStyle/>
          <a:p>
            <a:pPr>
              <a:defRPr/>
            </a:pPr>
            <a:r>
              <a:rPr lang="en-US"/>
              <a:t>March 24, 2024</a:t>
            </a:r>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8</a:t>
            </a:fld>
            <a:endParaRPr lang="en-US"/>
          </a:p>
        </p:txBody>
      </p:sp>
      <p:sp>
        <p:nvSpPr>
          <p:cNvPr id="5" name="Left Brace 4"/>
          <p:cNvSpPr/>
          <p:nvPr/>
        </p:nvSpPr>
        <p:spPr>
          <a:xfrm flipH="1">
            <a:off x="7519538" y="3106757"/>
            <a:ext cx="692227" cy="150699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p:cNvSpPr txBox="1"/>
          <p:nvPr/>
        </p:nvSpPr>
        <p:spPr>
          <a:xfrm>
            <a:off x="8211764" y="3690975"/>
            <a:ext cx="3767378" cy="307777"/>
          </a:xfrm>
          <a:prstGeom prst="rect">
            <a:avLst/>
          </a:prstGeom>
          <a:noFill/>
        </p:spPr>
        <p:txBody>
          <a:bodyPr wrap="none" rtlCol="0">
            <a:spAutoFit/>
          </a:bodyPr>
          <a:lstStyle/>
          <a:p>
            <a:r>
              <a:rPr lang="en-US" sz="1400" b="1" dirty="0">
                <a:solidFill>
                  <a:srgbClr val="FF0000"/>
                </a:solidFill>
              </a:rPr>
              <a:t>Blueprint for the Modernized NSRS, Part 3</a:t>
            </a:r>
          </a:p>
        </p:txBody>
      </p:sp>
      <p:sp>
        <p:nvSpPr>
          <p:cNvPr id="12" name="TextBox 11"/>
          <p:cNvSpPr txBox="1"/>
          <p:nvPr/>
        </p:nvSpPr>
        <p:spPr>
          <a:xfrm>
            <a:off x="6367619" y="1932829"/>
            <a:ext cx="3767378" cy="307777"/>
          </a:xfrm>
          <a:prstGeom prst="rect">
            <a:avLst/>
          </a:prstGeom>
          <a:noFill/>
        </p:spPr>
        <p:txBody>
          <a:bodyPr wrap="none" rtlCol="0">
            <a:spAutoFit/>
          </a:bodyPr>
          <a:lstStyle/>
          <a:p>
            <a:r>
              <a:rPr lang="en-US" sz="1400" b="1" dirty="0">
                <a:solidFill>
                  <a:srgbClr val="FF0000"/>
                </a:solidFill>
              </a:rPr>
              <a:t>Blueprint for the Modernized NSRS, Part 1</a:t>
            </a:r>
          </a:p>
        </p:txBody>
      </p:sp>
      <p:sp>
        <p:nvSpPr>
          <p:cNvPr id="15" name="TextBox 14"/>
          <p:cNvSpPr txBox="1"/>
          <p:nvPr/>
        </p:nvSpPr>
        <p:spPr>
          <a:xfrm>
            <a:off x="6391882" y="2530793"/>
            <a:ext cx="3767378" cy="307777"/>
          </a:xfrm>
          <a:prstGeom prst="rect">
            <a:avLst/>
          </a:prstGeom>
          <a:noFill/>
        </p:spPr>
        <p:txBody>
          <a:bodyPr wrap="none" rtlCol="0">
            <a:spAutoFit/>
          </a:bodyPr>
          <a:lstStyle/>
          <a:p>
            <a:r>
              <a:rPr lang="en-US" sz="1400" b="1" dirty="0">
                <a:solidFill>
                  <a:srgbClr val="FF0000"/>
                </a:solidFill>
              </a:rPr>
              <a:t>Blueprint for the Modernized NSRS, Part 2</a:t>
            </a:r>
          </a:p>
        </p:txBody>
      </p:sp>
      <p:sp>
        <p:nvSpPr>
          <p:cNvPr id="3" name="Footer Placeholder 2"/>
          <p:cNvSpPr>
            <a:spLocks noGrp="1"/>
          </p:cNvSpPr>
          <p:nvPr>
            <p:ph type="ftr" sz="quarter" idx="11"/>
          </p:nvPr>
        </p:nvSpPr>
        <p:spPr/>
        <p:txBody>
          <a:bodyPr/>
          <a:lstStyle/>
          <a:p>
            <a:pPr>
              <a:defRPr/>
            </a:pPr>
            <a:r>
              <a:rPr lang="en-US"/>
              <a:t>Western Regional Survey Conference</a:t>
            </a:r>
          </a:p>
        </p:txBody>
      </p:sp>
    </p:spTree>
    <p:extLst>
      <p:ext uri="{BB962C8B-B14F-4D97-AF65-F5344CB8AC3E}">
        <p14:creationId xmlns:p14="http://schemas.microsoft.com/office/powerpoint/2010/main" val="20091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2" grpId="0"/>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7918-DE19-42C2-95E0-D7749489C0EC}"/>
              </a:ext>
            </a:extLst>
          </p:cNvPr>
          <p:cNvSpPr>
            <a:spLocks noGrp="1"/>
          </p:cNvSpPr>
          <p:nvPr>
            <p:ph type="title"/>
          </p:nvPr>
        </p:nvSpPr>
        <p:spPr/>
        <p:txBody>
          <a:bodyPr/>
          <a:lstStyle/>
          <a:p>
            <a:r>
              <a:rPr lang="en-US" dirty="0"/>
              <a:t>Reference Epoch Coordinates (RECs)</a:t>
            </a:r>
          </a:p>
        </p:txBody>
      </p:sp>
      <p:sp>
        <p:nvSpPr>
          <p:cNvPr id="3" name="Content Placeholder 2">
            <a:extLst>
              <a:ext uri="{FF2B5EF4-FFF2-40B4-BE49-F238E27FC236}">
                <a16:creationId xmlns:a16="http://schemas.microsoft.com/office/drawing/2014/main" id="{632B1460-95AB-4D81-BEE9-D3F87A476C3A}"/>
              </a:ext>
            </a:extLst>
          </p:cNvPr>
          <p:cNvSpPr>
            <a:spLocks noGrp="1"/>
          </p:cNvSpPr>
          <p:nvPr>
            <p:ph idx="1"/>
          </p:nvPr>
        </p:nvSpPr>
        <p:spPr>
          <a:xfrm>
            <a:off x="609600" y="1266989"/>
            <a:ext cx="10972800" cy="685797"/>
          </a:xfrm>
        </p:spPr>
        <p:txBody>
          <a:bodyPr/>
          <a:lstStyle/>
          <a:p>
            <a:r>
              <a:rPr lang="en-US" sz="2800" dirty="0"/>
              <a:t>The REC team uses </a:t>
            </a:r>
            <a:r>
              <a:rPr lang="en-US" sz="2800" b="1" dirty="0"/>
              <a:t>LASER*</a:t>
            </a:r>
            <a:r>
              <a:rPr lang="en-US" sz="2800" dirty="0"/>
              <a:t> for its adjustments.</a:t>
            </a:r>
          </a:p>
          <a:p>
            <a:r>
              <a:rPr lang="en-US" sz="2800" dirty="0"/>
              <a:t>Recent national adjustments have been run (LASER v 2.4.0) on LINUX:  </a:t>
            </a:r>
          </a:p>
        </p:txBody>
      </p:sp>
      <p:sp>
        <p:nvSpPr>
          <p:cNvPr id="4" name="Date Placeholder 3">
            <a:extLst>
              <a:ext uri="{FF2B5EF4-FFF2-40B4-BE49-F238E27FC236}">
                <a16:creationId xmlns:a16="http://schemas.microsoft.com/office/drawing/2014/main" id="{CCF81A2F-3A9C-4092-B931-8FE099D53B8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005B5B42-2916-4FFC-9E19-ACF8F68CBD28}"/>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67B18B8A-E537-41A5-90EB-EA8869D0419F}"/>
              </a:ext>
            </a:extLst>
          </p:cNvPr>
          <p:cNvSpPr>
            <a:spLocks noGrp="1"/>
          </p:cNvSpPr>
          <p:nvPr>
            <p:ph type="sldNum" sz="quarter" idx="12"/>
          </p:nvPr>
        </p:nvSpPr>
        <p:spPr/>
        <p:txBody>
          <a:bodyPr/>
          <a:lstStyle/>
          <a:p>
            <a:pPr>
              <a:defRPr/>
            </a:pPr>
            <a:fld id="{EB6791C4-DF4E-4C17-A41C-B2BEB15390BD}" type="slidenum">
              <a:rPr lang="en-US" smtClean="0"/>
              <a:pPr>
                <a:defRPr/>
              </a:pPr>
              <a:t>80</a:t>
            </a:fld>
            <a:endParaRPr lang="en-US"/>
          </a:p>
        </p:txBody>
      </p:sp>
      <p:graphicFrame>
        <p:nvGraphicFramePr>
          <p:cNvPr id="7" name="Table 7">
            <a:extLst>
              <a:ext uri="{FF2B5EF4-FFF2-40B4-BE49-F238E27FC236}">
                <a16:creationId xmlns:a16="http://schemas.microsoft.com/office/drawing/2014/main" id="{B1A48482-A7B9-4EDC-9283-50F781B7354A}"/>
              </a:ext>
            </a:extLst>
          </p:cNvPr>
          <p:cNvGraphicFramePr>
            <a:graphicFrameLocks noGrp="1"/>
          </p:cNvGraphicFramePr>
          <p:nvPr/>
        </p:nvGraphicFramePr>
        <p:xfrm>
          <a:off x="380999" y="2334448"/>
          <a:ext cx="11430001" cy="2963611"/>
        </p:xfrm>
        <a:graphic>
          <a:graphicData uri="http://schemas.openxmlformats.org/drawingml/2006/table">
            <a:tbl>
              <a:tblPr firstRow="1" bandRow="1">
                <a:tableStyleId>{5C22544A-7EE6-4342-B048-85BDC9FD1C3A}</a:tableStyleId>
              </a:tblPr>
              <a:tblGrid>
                <a:gridCol w="1402596">
                  <a:extLst>
                    <a:ext uri="{9D8B030D-6E8A-4147-A177-3AD203B41FA5}">
                      <a16:colId xmlns:a16="http://schemas.microsoft.com/office/drawing/2014/main" val="2657780728"/>
                    </a:ext>
                  </a:extLst>
                </a:gridCol>
                <a:gridCol w="2224007">
                  <a:extLst>
                    <a:ext uri="{9D8B030D-6E8A-4147-A177-3AD203B41FA5}">
                      <a16:colId xmlns:a16="http://schemas.microsoft.com/office/drawing/2014/main" val="2520960551"/>
                    </a:ext>
                  </a:extLst>
                </a:gridCol>
                <a:gridCol w="1867546">
                  <a:extLst>
                    <a:ext uri="{9D8B030D-6E8A-4147-A177-3AD203B41FA5}">
                      <a16:colId xmlns:a16="http://schemas.microsoft.com/office/drawing/2014/main" val="2251347441"/>
                    </a:ext>
                  </a:extLst>
                </a:gridCol>
                <a:gridCol w="2255003">
                  <a:extLst>
                    <a:ext uri="{9D8B030D-6E8A-4147-A177-3AD203B41FA5}">
                      <a16:colId xmlns:a16="http://schemas.microsoft.com/office/drawing/2014/main" val="1069526613"/>
                    </a:ext>
                  </a:extLst>
                </a:gridCol>
                <a:gridCol w="1728061">
                  <a:extLst>
                    <a:ext uri="{9D8B030D-6E8A-4147-A177-3AD203B41FA5}">
                      <a16:colId xmlns:a16="http://schemas.microsoft.com/office/drawing/2014/main" val="2330963964"/>
                    </a:ext>
                  </a:extLst>
                </a:gridCol>
                <a:gridCol w="1952788">
                  <a:extLst>
                    <a:ext uri="{9D8B030D-6E8A-4147-A177-3AD203B41FA5}">
                      <a16:colId xmlns:a16="http://schemas.microsoft.com/office/drawing/2014/main" val="369213843"/>
                    </a:ext>
                  </a:extLst>
                </a:gridCol>
              </a:tblGrid>
              <a:tr h="860491">
                <a:tc>
                  <a:txBody>
                    <a:bodyPr/>
                    <a:lstStyle/>
                    <a:p>
                      <a:r>
                        <a:rPr lang="en-US" dirty="0"/>
                        <a:t>Type</a:t>
                      </a:r>
                    </a:p>
                  </a:txBody>
                  <a:tcPr/>
                </a:tc>
                <a:tc>
                  <a:txBody>
                    <a:bodyPr/>
                    <a:lstStyle/>
                    <a:p>
                      <a:r>
                        <a:rPr lang="en-US" dirty="0"/>
                        <a:t>Observations</a:t>
                      </a:r>
                    </a:p>
                  </a:txBody>
                  <a:tcPr/>
                </a:tc>
                <a:tc>
                  <a:txBody>
                    <a:bodyPr/>
                    <a:lstStyle/>
                    <a:p>
                      <a:r>
                        <a:rPr lang="en-US" dirty="0"/>
                        <a:t>Parameters</a:t>
                      </a:r>
                    </a:p>
                  </a:txBody>
                  <a:tcPr/>
                </a:tc>
                <a:tc>
                  <a:txBody>
                    <a:bodyPr/>
                    <a:lstStyle/>
                    <a:p>
                      <a:r>
                        <a:rPr lang="en-US" dirty="0"/>
                        <a:t>Constraints</a:t>
                      </a:r>
                    </a:p>
                  </a:txBody>
                  <a:tcPr/>
                </a:tc>
                <a:tc>
                  <a:txBody>
                    <a:bodyPr/>
                    <a:lstStyle/>
                    <a:p>
                      <a:r>
                        <a:rPr lang="en-US" dirty="0"/>
                        <a:t>Time to estimate coordinates only</a:t>
                      </a:r>
                    </a:p>
                  </a:txBody>
                  <a:tcPr/>
                </a:tc>
                <a:tc>
                  <a:txBody>
                    <a:bodyPr/>
                    <a:lstStyle/>
                    <a:p>
                      <a:r>
                        <a:rPr lang="en-US" dirty="0"/>
                        <a:t>Time to estimate coordinates and their variances</a:t>
                      </a:r>
                    </a:p>
                  </a:txBody>
                  <a:tcPr/>
                </a:tc>
                <a:extLst>
                  <a:ext uri="{0D108BD9-81ED-4DB2-BD59-A6C34878D82A}">
                    <a16:rowId xmlns:a16="http://schemas.microsoft.com/office/drawing/2014/main" val="1789252074"/>
                  </a:ext>
                </a:extLst>
              </a:tr>
              <a:tr h="860491">
                <a:tc>
                  <a:txBody>
                    <a:bodyPr/>
                    <a:lstStyle/>
                    <a:p>
                      <a:r>
                        <a:rPr lang="en-US" b="1" dirty="0"/>
                        <a:t>Geometric</a:t>
                      </a:r>
                    </a:p>
                    <a:p>
                      <a:r>
                        <a:rPr lang="en-US" dirty="0"/>
                        <a:t>(XYZ =&gt; </a:t>
                      </a:r>
                      <a:r>
                        <a:rPr lang="en-US" dirty="0" err="1">
                          <a:latin typeface="Symbol" panose="05050102010706020507" pitchFamily="18" charset="2"/>
                        </a:rPr>
                        <a:t>fl</a:t>
                      </a:r>
                      <a:r>
                        <a:rPr lang="en-US" dirty="0" err="1"/>
                        <a:t>h</a:t>
                      </a:r>
                      <a:r>
                        <a:rPr lang="en-US" dirty="0"/>
                        <a:t>)</a:t>
                      </a:r>
                    </a:p>
                  </a:txBody>
                  <a:tcPr/>
                </a:tc>
                <a:tc>
                  <a:txBody>
                    <a:bodyPr/>
                    <a:lstStyle/>
                    <a:p>
                      <a:r>
                        <a:rPr lang="en-US" dirty="0"/>
                        <a:t>1,891,476 </a:t>
                      </a:r>
                    </a:p>
                    <a:p>
                      <a:r>
                        <a:rPr lang="en-US" dirty="0"/>
                        <a:t>(630,492 baselines)</a:t>
                      </a:r>
                    </a:p>
                  </a:txBody>
                  <a:tcPr/>
                </a:tc>
                <a:tc>
                  <a:txBody>
                    <a:bodyPr/>
                    <a:lstStyle/>
                    <a:p>
                      <a:r>
                        <a:rPr lang="en-US" dirty="0"/>
                        <a:t>350,283</a:t>
                      </a:r>
                    </a:p>
                    <a:p>
                      <a:r>
                        <a:rPr lang="en-US" dirty="0"/>
                        <a:t>(116,761 marks)</a:t>
                      </a:r>
                    </a:p>
                  </a:txBody>
                  <a:tcPr/>
                </a:tc>
                <a:tc>
                  <a:txBody>
                    <a:bodyPr/>
                    <a:lstStyle/>
                    <a:p>
                      <a:r>
                        <a:rPr lang="en-US" dirty="0"/>
                        <a:t>4,380</a:t>
                      </a:r>
                    </a:p>
                    <a:p>
                      <a:r>
                        <a:rPr lang="en-US" dirty="0"/>
                        <a:t>(1,460 CORS GRPs)</a:t>
                      </a:r>
                    </a:p>
                  </a:txBody>
                  <a:tcPr/>
                </a:tc>
                <a:tc>
                  <a:txBody>
                    <a:bodyPr/>
                    <a:lstStyle/>
                    <a:p>
                      <a:r>
                        <a:rPr lang="en-US" dirty="0"/>
                        <a:t>10m 20s</a:t>
                      </a:r>
                    </a:p>
                  </a:txBody>
                  <a:tcPr/>
                </a:tc>
                <a:tc>
                  <a:txBody>
                    <a:bodyPr/>
                    <a:lstStyle/>
                    <a:p>
                      <a:r>
                        <a:rPr lang="en-US" dirty="0"/>
                        <a:t>12h 4m</a:t>
                      </a:r>
                    </a:p>
                  </a:txBody>
                  <a:tcPr/>
                </a:tc>
                <a:extLst>
                  <a:ext uri="{0D108BD9-81ED-4DB2-BD59-A6C34878D82A}">
                    <a16:rowId xmlns:a16="http://schemas.microsoft.com/office/drawing/2014/main" val="2540571978"/>
                  </a:ext>
                </a:extLst>
              </a:tr>
              <a:tr h="860491">
                <a:tc>
                  <a:txBody>
                    <a:bodyPr/>
                    <a:lstStyle/>
                    <a:p>
                      <a:r>
                        <a:rPr lang="en-US" b="1" dirty="0"/>
                        <a:t>Orthometric</a:t>
                      </a:r>
                      <a:r>
                        <a:rPr lang="en-US" dirty="0"/>
                        <a:t> (H)</a:t>
                      </a:r>
                    </a:p>
                  </a:txBody>
                  <a:tcPr/>
                </a:tc>
                <a:tc>
                  <a:txBody>
                    <a:bodyPr/>
                    <a:lstStyle/>
                    <a:p>
                      <a:r>
                        <a:rPr lang="en-US" dirty="0"/>
                        <a:t>2,076,591 </a:t>
                      </a:r>
                    </a:p>
                    <a:p>
                      <a:r>
                        <a:rPr lang="en-US" dirty="0"/>
                        <a:t>leveled height differences</a:t>
                      </a:r>
                    </a:p>
                  </a:txBody>
                  <a:tcPr/>
                </a:tc>
                <a:tc>
                  <a:txBody>
                    <a:bodyPr/>
                    <a:lstStyle/>
                    <a:p>
                      <a:r>
                        <a:rPr lang="en-US" dirty="0"/>
                        <a:t>964,037</a:t>
                      </a:r>
                    </a:p>
                    <a:p>
                      <a:r>
                        <a:rPr lang="en-US" dirty="0"/>
                        <a:t>orthometric heights at marks</a:t>
                      </a:r>
                    </a:p>
                  </a:txBody>
                  <a:tcPr/>
                </a:tc>
                <a:tc>
                  <a:txBody>
                    <a:bodyPr/>
                    <a:lstStyle/>
                    <a:p>
                      <a:r>
                        <a:rPr lang="en-US" dirty="0"/>
                        <a:t>46,072 </a:t>
                      </a:r>
                    </a:p>
                    <a:p>
                      <a:r>
                        <a:rPr lang="en-US" dirty="0"/>
                        <a:t>orthometric heights at marks**</a:t>
                      </a:r>
                    </a:p>
                  </a:txBody>
                  <a:tcPr/>
                </a:tc>
                <a:tc>
                  <a:txBody>
                    <a:bodyPr/>
                    <a:lstStyle/>
                    <a:p>
                      <a:r>
                        <a:rPr lang="en-US" dirty="0"/>
                        <a:t>3m 4s</a:t>
                      </a:r>
                    </a:p>
                  </a:txBody>
                  <a:tcPr/>
                </a:tc>
                <a:tc>
                  <a:txBody>
                    <a:bodyPr/>
                    <a:lstStyle/>
                    <a:p>
                      <a:r>
                        <a:rPr lang="en-US" dirty="0"/>
                        <a:t>14h 56m</a:t>
                      </a:r>
                    </a:p>
                  </a:txBody>
                  <a:tcPr/>
                </a:tc>
                <a:extLst>
                  <a:ext uri="{0D108BD9-81ED-4DB2-BD59-A6C34878D82A}">
                    <a16:rowId xmlns:a16="http://schemas.microsoft.com/office/drawing/2014/main" val="2842256781"/>
                  </a:ext>
                </a:extLst>
              </a:tr>
            </a:tbl>
          </a:graphicData>
        </a:graphic>
      </p:graphicFrame>
      <p:sp>
        <p:nvSpPr>
          <p:cNvPr id="9" name="TextBox 8">
            <a:extLst>
              <a:ext uri="{FF2B5EF4-FFF2-40B4-BE49-F238E27FC236}">
                <a16:creationId xmlns:a16="http://schemas.microsoft.com/office/drawing/2014/main" id="{799CDD9B-965B-4BEF-85B8-2BB5BADBB578}"/>
              </a:ext>
            </a:extLst>
          </p:cNvPr>
          <p:cNvSpPr txBox="1"/>
          <p:nvPr/>
        </p:nvSpPr>
        <p:spPr>
          <a:xfrm>
            <a:off x="1958843" y="6444479"/>
            <a:ext cx="2732690" cy="369332"/>
          </a:xfrm>
          <a:prstGeom prst="rect">
            <a:avLst/>
          </a:prstGeom>
          <a:noFill/>
        </p:spPr>
        <p:txBody>
          <a:bodyPr wrap="square">
            <a:spAutoFit/>
          </a:bodyPr>
          <a:lstStyle/>
          <a:p>
            <a:r>
              <a:rPr lang="en-US" b="1" dirty="0"/>
              <a:t>* = See later in this talk</a:t>
            </a:r>
            <a:endParaRPr lang="en-US" dirty="0"/>
          </a:p>
        </p:txBody>
      </p:sp>
      <p:sp>
        <p:nvSpPr>
          <p:cNvPr id="10" name="Rectangle 9">
            <a:extLst>
              <a:ext uri="{FF2B5EF4-FFF2-40B4-BE49-F238E27FC236}">
                <a16:creationId xmlns:a16="http://schemas.microsoft.com/office/drawing/2014/main" id="{1755895B-1918-483C-8334-F59828BF7AC2}"/>
              </a:ext>
            </a:extLst>
          </p:cNvPr>
          <p:cNvSpPr/>
          <p:nvPr/>
        </p:nvSpPr>
        <p:spPr>
          <a:xfrm>
            <a:off x="1843668" y="3836736"/>
            <a:ext cx="1930664"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891F13-9418-4CED-BDBC-A9621F45B410}"/>
              </a:ext>
            </a:extLst>
          </p:cNvPr>
          <p:cNvSpPr/>
          <p:nvPr/>
        </p:nvSpPr>
        <p:spPr>
          <a:xfrm>
            <a:off x="4038597" y="3819262"/>
            <a:ext cx="1603445" cy="30740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BBF964-2A24-4A93-9AF8-549EF87834CD}"/>
              </a:ext>
            </a:extLst>
          </p:cNvPr>
          <p:cNvSpPr/>
          <p:nvPr/>
        </p:nvSpPr>
        <p:spPr>
          <a:xfrm>
            <a:off x="8153403" y="3553522"/>
            <a:ext cx="1077952"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2B18E4-6BE7-459E-9E33-B163216D71C3}"/>
              </a:ext>
            </a:extLst>
          </p:cNvPr>
          <p:cNvSpPr/>
          <p:nvPr/>
        </p:nvSpPr>
        <p:spPr>
          <a:xfrm>
            <a:off x="1843668" y="4425790"/>
            <a:ext cx="1077952"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B177B9-892B-4AAC-AA12-7DCA7870E375}"/>
              </a:ext>
            </a:extLst>
          </p:cNvPr>
          <p:cNvSpPr/>
          <p:nvPr/>
        </p:nvSpPr>
        <p:spPr>
          <a:xfrm>
            <a:off x="3997713" y="4412190"/>
            <a:ext cx="1077952"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3C294D-2B01-431A-B5AD-2BEB3A319F37}"/>
              </a:ext>
            </a:extLst>
          </p:cNvPr>
          <p:cNvSpPr/>
          <p:nvPr/>
        </p:nvSpPr>
        <p:spPr>
          <a:xfrm>
            <a:off x="8153403" y="4388921"/>
            <a:ext cx="1077952"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3D4B607-F635-4FB4-8BC4-97CC9802F465}"/>
              </a:ext>
            </a:extLst>
          </p:cNvPr>
          <p:cNvSpPr/>
          <p:nvPr/>
        </p:nvSpPr>
        <p:spPr>
          <a:xfrm>
            <a:off x="5922525" y="3816253"/>
            <a:ext cx="1830419"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EA9AE7-55D8-4AB0-A229-FF5D63514B5E}"/>
              </a:ext>
            </a:extLst>
          </p:cNvPr>
          <p:cNvSpPr/>
          <p:nvPr/>
        </p:nvSpPr>
        <p:spPr>
          <a:xfrm>
            <a:off x="5922524" y="4412190"/>
            <a:ext cx="847927" cy="289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652C57C-45C3-403F-82C2-13A002503125}"/>
              </a:ext>
            </a:extLst>
          </p:cNvPr>
          <p:cNvSpPr/>
          <p:nvPr/>
        </p:nvSpPr>
        <p:spPr>
          <a:xfrm rot="18604561">
            <a:off x="5548587" y="3958749"/>
            <a:ext cx="484632" cy="626881"/>
          </a:xfrm>
          <a:prstGeom prst="downArrow">
            <a:avLst/>
          </a:prstGeom>
        </p:spPr>
        <p:style>
          <a:lnRef idx="1">
            <a:schemeClr val="accent1"/>
          </a:lnRef>
          <a:fillRef idx="3">
            <a:schemeClr val="accent1"/>
          </a:fillRef>
          <a:effectRef idx="2">
            <a:schemeClr val="accent1"/>
          </a:effectRef>
          <a:fontRef idx="minor">
            <a:schemeClr val="lt1"/>
          </a:fontRef>
        </p:style>
        <p:txBody>
          <a:bodyPr vert="vert" lIns="0" rIns="0" rtlCol="0" anchor="ctr"/>
          <a:lstStyle/>
          <a:p>
            <a:pPr algn="ctr"/>
            <a:r>
              <a:rPr lang="en-US" sz="700" dirty="0"/>
              <a:t>GEOID2022</a:t>
            </a:r>
          </a:p>
        </p:txBody>
      </p:sp>
    </p:spTree>
    <p:extLst>
      <p:ext uri="{BB962C8B-B14F-4D97-AF65-F5344CB8AC3E}">
        <p14:creationId xmlns:p14="http://schemas.microsoft.com/office/powerpoint/2010/main" val="4724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P spid="12" grpId="0" animBg="1"/>
      <p:bldP spid="13" grpId="0" animBg="1"/>
      <p:bldP spid="14" grpId="0" animBg="1"/>
      <p:bldP spid="15" grpId="0" animBg="1"/>
      <p:bldP spid="17" grpId="0" animBg="1"/>
      <p:bldP spid="18"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E697-E281-47EA-A9FC-416C0F107F0E}"/>
              </a:ext>
            </a:extLst>
          </p:cNvPr>
          <p:cNvSpPr>
            <a:spLocks noGrp="1"/>
          </p:cNvSpPr>
          <p:nvPr>
            <p:ph type="title"/>
          </p:nvPr>
        </p:nvSpPr>
        <p:spPr/>
        <p:txBody>
          <a:bodyPr/>
          <a:lstStyle/>
          <a:p>
            <a:r>
              <a:rPr lang="en-US" dirty="0"/>
              <a:t>EPP2022</a:t>
            </a:r>
          </a:p>
        </p:txBody>
      </p:sp>
      <p:sp>
        <p:nvSpPr>
          <p:cNvPr id="3" name="Content Placeholder 2">
            <a:extLst>
              <a:ext uri="{FF2B5EF4-FFF2-40B4-BE49-F238E27FC236}">
                <a16:creationId xmlns:a16="http://schemas.microsoft.com/office/drawing/2014/main" id="{F2A3068D-6778-4EE4-A0E7-4FF0B1194D01}"/>
              </a:ext>
            </a:extLst>
          </p:cNvPr>
          <p:cNvSpPr>
            <a:spLocks noGrp="1"/>
          </p:cNvSpPr>
          <p:nvPr>
            <p:ph idx="1"/>
          </p:nvPr>
        </p:nvSpPr>
        <p:spPr/>
        <p:txBody>
          <a:bodyPr/>
          <a:lstStyle/>
          <a:p>
            <a:r>
              <a:rPr lang="en-US" dirty="0"/>
              <a:t>Relates XYZ coordinates in ITRF2020 to N/P/C/MATRF2022</a:t>
            </a:r>
          </a:p>
        </p:txBody>
      </p:sp>
      <p:sp>
        <p:nvSpPr>
          <p:cNvPr id="4" name="Date Placeholder 3">
            <a:extLst>
              <a:ext uri="{FF2B5EF4-FFF2-40B4-BE49-F238E27FC236}">
                <a16:creationId xmlns:a16="http://schemas.microsoft.com/office/drawing/2014/main" id="{A8D23D24-75A6-46CE-AC4E-C3A83CF3109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15D9775-A05E-4FFA-B150-2A29EBF7BBB0}"/>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BF636E98-0604-4600-87F9-137BEBA30443}"/>
              </a:ext>
            </a:extLst>
          </p:cNvPr>
          <p:cNvSpPr>
            <a:spLocks noGrp="1"/>
          </p:cNvSpPr>
          <p:nvPr>
            <p:ph type="sldNum" sz="quarter" idx="12"/>
          </p:nvPr>
        </p:nvSpPr>
        <p:spPr/>
        <p:txBody>
          <a:bodyPr/>
          <a:lstStyle/>
          <a:p>
            <a:pPr>
              <a:defRPr/>
            </a:pPr>
            <a:fld id="{EB6791C4-DF4E-4C17-A41C-B2BEB15390BD}" type="slidenum">
              <a:rPr lang="en-US" smtClean="0"/>
              <a:pPr>
                <a:defRPr/>
              </a:pPr>
              <a:t>81</a:t>
            </a:fld>
            <a:endParaRPr lang="en-US"/>
          </a:p>
        </p:txBody>
      </p:sp>
      <p:pic>
        <p:nvPicPr>
          <p:cNvPr id="8" name="Picture 7">
            <a:extLst>
              <a:ext uri="{FF2B5EF4-FFF2-40B4-BE49-F238E27FC236}">
                <a16:creationId xmlns:a16="http://schemas.microsoft.com/office/drawing/2014/main" id="{0736C1AE-DA60-463E-874D-85C42965A53F}"/>
              </a:ext>
            </a:extLst>
          </p:cNvPr>
          <p:cNvPicPr>
            <a:picLocks noChangeAspect="1"/>
          </p:cNvPicPr>
          <p:nvPr/>
        </p:nvPicPr>
        <p:blipFill>
          <a:blip r:embed="rId2"/>
          <a:stretch>
            <a:fillRect/>
          </a:stretch>
        </p:blipFill>
        <p:spPr>
          <a:xfrm>
            <a:off x="0" y="2794638"/>
            <a:ext cx="12192000" cy="1842159"/>
          </a:xfrm>
          <a:prstGeom prst="rect">
            <a:avLst/>
          </a:prstGeom>
        </p:spPr>
      </p:pic>
      <p:cxnSp>
        <p:nvCxnSpPr>
          <p:cNvPr id="10" name="Straight Arrow Connector 9">
            <a:extLst>
              <a:ext uri="{FF2B5EF4-FFF2-40B4-BE49-F238E27FC236}">
                <a16:creationId xmlns:a16="http://schemas.microsoft.com/office/drawing/2014/main" id="{866DD920-2601-4B04-959D-E9E28B90DC2A}"/>
              </a:ext>
            </a:extLst>
          </p:cNvPr>
          <p:cNvCxnSpPr>
            <a:cxnSpLocks/>
          </p:cNvCxnSpPr>
          <p:nvPr/>
        </p:nvCxnSpPr>
        <p:spPr>
          <a:xfrm>
            <a:off x="6096000" y="2100020"/>
            <a:ext cx="5132522" cy="922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E3F0EFC-2705-4F5E-B179-233C3E534FF7}"/>
              </a:ext>
            </a:extLst>
          </p:cNvPr>
          <p:cNvCxnSpPr>
            <a:cxnSpLocks/>
          </p:cNvCxnSpPr>
          <p:nvPr/>
        </p:nvCxnSpPr>
        <p:spPr>
          <a:xfrm flipH="1">
            <a:off x="790414" y="2100020"/>
            <a:ext cx="6834752" cy="922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2739B89-6EAC-45DE-A1DC-B6D9EA51EA98}"/>
              </a:ext>
            </a:extLst>
          </p:cNvPr>
          <p:cNvSpPr/>
          <p:nvPr/>
        </p:nvSpPr>
        <p:spPr>
          <a:xfrm>
            <a:off x="4912963" y="3022169"/>
            <a:ext cx="751668" cy="40683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AEB149-0C3D-41AD-8D4B-D1A79E0ED329}"/>
              </a:ext>
            </a:extLst>
          </p:cNvPr>
          <p:cNvSpPr/>
          <p:nvPr/>
        </p:nvSpPr>
        <p:spPr>
          <a:xfrm>
            <a:off x="1740976" y="3863184"/>
            <a:ext cx="751668" cy="40683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AD8A5A-D03C-40CB-88DB-4C12175B2A02}"/>
              </a:ext>
            </a:extLst>
          </p:cNvPr>
          <p:cNvSpPr/>
          <p:nvPr/>
        </p:nvSpPr>
        <p:spPr>
          <a:xfrm>
            <a:off x="8076770" y="3475115"/>
            <a:ext cx="751668" cy="40683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415E9-74DA-47F0-BF2E-2E86647639D9}"/>
              </a:ext>
            </a:extLst>
          </p:cNvPr>
          <p:cNvSpPr txBox="1"/>
          <p:nvPr/>
        </p:nvSpPr>
        <p:spPr>
          <a:xfrm>
            <a:off x="3068664" y="5383143"/>
            <a:ext cx="7160935" cy="646331"/>
          </a:xfrm>
          <a:prstGeom prst="rect">
            <a:avLst/>
          </a:prstGeom>
          <a:noFill/>
        </p:spPr>
        <p:txBody>
          <a:bodyPr wrap="none" rtlCol="0">
            <a:spAutoFit/>
          </a:bodyPr>
          <a:lstStyle/>
          <a:p>
            <a:r>
              <a:rPr lang="en-US" dirty="0"/>
              <a:t>Each frame has 3 values that make up its contribution to EPP2022.  </a:t>
            </a:r>
          </a:p>
          <a:p>
            <a:r>
              <a:rPr lang="en-US" dirty="0"/>
              <a:t>With four frames, that is twelve values total in EPP2022.</a:t>
            </a:r>
          </a:p>
        </p:txBody>
      </p:sp>
    </p:spTree>
    <p:extLst>
      <p:ext uri="{BB962C8B-B14F-4D97-AF65-F5344CB8AC3E}">
        <p14:creationId xmlns:p14="http://schemas.microsoft.com/office/powerpoint/2010/main" val="17108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CF93153-089F-4C9F-BD6C-5D3B35F6B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37" y="1712267"/>
            <a:ext cx="9864436" cy="44937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D064E4F-33A2-4B0E-9049-BD6294790C68}"/>
              </a:ext>
            </a:extLst>
          </p:cNvPr>
          <p:cNvSpPr>
            <a:spLocks noGrp="1"/>
          </p:cNvSpPr>
          <p:nvPr>
            <p:ph type="title"/>
          </p:nvPr>
        </p:nvSpPr>
        <p:spPr>
          <a:xfrm>
            <a:off x="609600" y="274638"/>
            <a:ext cx="10972800" cy="1143000"/>
          </a:xfrm>
        </p:spPr>
        <p:txBody>
          <a:bodyPr/>
          <a:lstStyle/>
          <a:p>
            <a:r>
              <a:rPr lang="en-US" dirty="0"/>
              <a:t>EPP 2022 alpha values released</a:t>
            </a:r>
          </a:p>
        </p:txBody>
      </p:sp>
      <p:sp>
        <p:nvSpPr>
          <p:cNvPr id="2" name="Date Placeholder 1">
            <a:extLst>
              <a:ext uri="{FF2B5EF4-FFF2-40B4-BE49-F238E27FC236}">
                <a16:creationId xmlns:a16="http://schemas.microsoft.com/office/drawing/2014/main" id="{340A736F-B4DF-4068-9B04-2CF0CBBABFDD}"/>
              </a:ext>
            </a:extLst>
          </p:cNvPr>
          <p:cNvSpPr>
            <a:spLocks noGrp="1"/>
          </p:cNvSpPr>
          <p:nvPr>
            <p:ph type="dt" sz="half" idx="10"/>
          </p:nvPr>
        </p:nvSpPr>
        <p:spPr/>
        <p:txBody>
          <a:bodyPr/>
          <a:lstStyle/>
          <a:p>
            <a:pPr>
              <a:defRPr/>
            </a:pPr>
            <a:r>
              <a:rPr lang="en-US"/>
              <a:t>March 24, 2024</a:t>
            </a:r>
          </a:p>
        </p:txBody>
      </p:sp>
      <p:sp>
        <p:nvSpPr>
          <p:cNvPr id="3" name="Footer Placeholder 2">
            <a:extLst>
              <a:ext uri="{FF2B5EF4-FFF2-40B4-BE49-F238E27FC236}">
                <a16:creationId xmlns:a16="http://schemas.microsoft.com/office/drawing/2014/main" id="{4E4272AA-FA29-4B32-B7A5-E4FF2076A6CD}"/>
              </a:ext>
            </a:extLst>
          </p:cNvPr>
          <p:cNvSpPr>
            <a:spLocks noGrp="1"/>
          </p:cNvSpPr>
          <p:nvPr>
            <p:ph type="ftr" sz="quarter" idx="11"/>
          </p:nvPr>
        </p:nvSpPr>
        <p:spPr/>
        <p:txBody>
          <a:bodyPr/>
          <a:lstStyle/>
          <a:p>
            <a:pPr>
              <a:defRPr/>
            </a:pPr>
            <a:r>
              <a:rPr lang="en-US"/>
              <a:t>Western Regional Survey Conference</a:t>
            </a:r>
          </a:p>
        </p:txBody>
      </p:sp>
      <p:sp>
        <p:nvSpPr>
          <p:cNvPr id="5" name="Slide Number Placeholder 4">
            <a:extLst>
              <a:ext uri="{FF2B5EF4-FFF2-40B4-BE49-F238E27FC236}">
                <a16:creationId xmlns:a16="http://schemas.microsoft.com/office/drawing/2014/main" id="{5F659D71-AD75-4C7C-9D4F-F6BAC8A6B2CA}"/>
              </a:ext>
            </a:extLst>
          </p:cNvPr>
          <p:cNvSpPr>
            <a:spLocks noGrp="1"/>
          </p:cNvSpPr>
          <p:nvPr>
            <p:ph type="sldNum" sz="quarter" idx="12"/>
          </p:nvPr>
        </p:nvSpPr>
        <p:spPr/>
        <p:txBody>
          <a:bodyPr/>
          <a:lstStyle/>
          <a:p>
            <a:pPr>
              <a:defRPr/>
            </a:pPr>
            <a:fld id="{F02D534D-F749-4E34-9E16-A977421D79C9}" type="slidenum">
              <a:rPr lang="en-US" smtClean="0"/>
              <a:pPr>
                <a:defRPr/>
              </a:pPr>
              <a:t>82</a:t>
            </a:fld>
            <a:endParaRPr lang="en-US"/>
          </a:p>
        </p:txBody>
      </p:sp>
      <p:sp>
        <p:nvSpPr>
          <p:cNvPr id="7" name="Rectangle 6">
            <a:extLst>
              <a:ext uri="{FF2B5EF4-FFF2-40B4-BE49-F238E27FC236}">
                <a16:creationId xmlns:a16="http://schemas.microsoft.com/office/drawing/2014/main" id="{18F62BF7-29BF-4EEC-97D8-9BFA26A16CAA}"/>
              </a:ext>
            </a:extLst>
          </p:cNvPr>
          <p:cNvSpPr/>
          <p:nvPr/>
        </p:nvSpPr>
        <p:spPr>
          <a:xfrm>
            <a:off x="3023678" y="3289215"/>
            <a:ext cx="7942195" cy="143207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dirty="0"/>
              <a:t>NGS promised many things in the three Blueprint documents</a:t>
            </a:r>
          </a:p>
          <a:p>
            <a:r>
              <a:rPr lang="en-US" dirty="0"/>
              <a:t>Not all can be built in a timely manner</a:t>
            </a:r>
          </a:p>
          <a:p>
            <a:r>
              <a:rPr lang="en-US" dirty="0"/>
              <a:t>So when we say “rollout”, we mean </a:t>
            </a:r>
            <a:r>
              <a:rPr lang="en-US" b="1" i="1" dirty="0"/>
              <a:t>initial</a:t>
            </a:r>
            <a:r>
              <a:rPr lang="en-US" dirty="0"/>
              <a:t> rollout, which is at least the minimum viable products needed to replace the current NSRS with the modernized NSRS</a:t>
            </a:r>
          </a:p>
          <a:p>
            <a:r>
              <a:rPr lang="en-US"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p:txBody>
          <a:bodyPr/>
          <a:lstStyle/>
          <a:p>
            <a:pPr>
              <a:defRPr/>
            </a:pPr>
            <a:fld id="{EB6791C4-DF4E-4C17-A41C-B2BEB15390BD}" type="slidenum">
              <a:rPr lang="en-US" smtClean="0"/>
              <a:pPr>
                <a:defRPr/>
              </a:pPr>
              <a:t>83</a:t>
            </a:fld>
            <a:endParaRPr lang="en-US"/>
          </a:p>
        </p:txBody>
      </p:sp>
    </p:spTree>
    <p:extLst>
      <p:ext uri="{BB962C8B-B14F-4D97-AF65-F5344CB8AC3E}">
        <p14:creationId xmlns:p14="http://schemas.microsoft.com/office/powerpoint/2010/main" val="38290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BFAC-BD28-4C82-8E97-D72A6D04B6AF}"/>
              </a:ext>
            </a:extLst>
          </p:cNvPr>
          <p:cNvSpPr>
            <a:spLocks noGrp="1"/>
          </p:cNvSpPr>
          <p:nvPr>
            <p:ph type="title"/>
          </p:nvPr>
        </p:nvSpPr>
        <p:spPr/>
        <p:txBody>
          <a:bodyPr/>
          <a:lstStyle/>
          <a:p>
            <a:r>
              <a:rPr lang="en-US" dirty="0"/>
              <a:t>Less stand-alone products</a:t>
            </a:r>
          </a:p>
        </p:txBody>
      </p:sp>
      <p:sp>
        <p:nvSpPr>
          <p:cNvPr id="3" name="Content Placeholder 2">
            <a:extLst>
              <a:ext uri="{FF2B5EF4-FFF2-40B4-BE49-F238E27FC236}">
                <a16:creationId xmlns:a16="http://schemas.microsoft.com/office/drawing/2014/main" id="{70719E05-B574-4472-A035-E9D522A06A51}"/>
              </a:ext>
            </a:extLst>
          </p:cNvPr>
          <p:cNvSpPr>
            <a:spLocks noGrp="1"/>
          </p:cNvSpPr>
          <p:nvPr>
            <p:ph idx="1"/>
          </p:nvPr>
        </p:nvSpPr>
        <p:spPr/>
        <p:txBody>
          <a:bodyPr/>
          <a:lstStyle/>
          <a:p>
            <a:r>
              <a:rPr lang="en-US" dirty="0"/>
              <a:t>NGS is building </a:t>
            </a:r>
            <a:r>
              <a:rPr lang="en-US" b="1" dirty="0"/>
              <a:t>SPROCCET</a:t>
            </a:r>
          </a:p>
          <a:p>
            <a:pPr lvl="1"/>
            <a:r>
              <a:rPr lang="en-US" dirty="0"/>
              <a:t>Replaces HTDP</a:t>
            </a:r>
          </a:p>
          <a:p>
            <a:pPr lvl="1"/>
            <a:r>
              <a:rPr lang="en-US" dirty="0"/>
              <a:t>Contains IFDM2022, 14H, DGEOID2022</a:t>
            </a:r>
          </a:p>
          <a:p>
            <a:pPr lvl="2"/>
            <a:r>
              <a:rPr lang="en-US" dirty="0"/>
              <a:t>Projects any geodetic data through time</a:t>
            </a:r>
          </a:p>
          <a:p>
            <a:pPr lvl="1"/>
            <a:r>
              <a:rPr lang="en-US" dirty="0"/>
              <a:t>Will be plugged directly into the modernized OPUS-Projects</a:t>
            </a:r>
          </a:p>
          <a:p>
            <a:pPr lvl="1"/>
            <a:r>
              <a:rPr lang="en-US" dirty="0"/>
              <a:t>In 2025, users will engage with it via OPUS-Projects</a:t>
            </a:r>
          </a:p>
          <a:p>
            <a:pPr lvl="1"/>
            <a:r>
              <a:rPr lang="en-US" dirty="0"/>
              <a:t>Post-2025, will be incorporated into NCAT and </a:t>
            </a:r>
            <a:r>
              <a:rPr lang="en-US" dirty="0" err="1"/>
              <a:t>VDatum</a:t>
            </a:r>
            <a:endParaRPr lang="en-US" dirty="0"/>
          </a:p>
          <a:p>
            <a:pPr lvl="2"/>
            <a:r>
              <a:rPr lang="en-US" dirty="0"/>
              <a:t>Like NADCON, VERTCON, UTMS, USNG, SPCS2022, GEOID2022</a:t>
            </a:r>
          </a:p>
          <a:p>
            <a:pPr lvl="2"/>
            <a:r>
              <a:rPr lang="en-US" dirty="0"/>
              <a:t>This is a non-trivial change, but can be done correctly</a:t>
            </a:r>
          </a:p>
          <a:p>
            <a:pPr lvl="2"/>
            <a:endParaRPr lang="en-US" dirty="0"/>
          </a:p>
        </p:txBody>
      </p:sp>
      <p:sp>
        <p:nvSpPr>
          <p:cNvPr id="4" name="Date Placeholder 3">
            <a:extLst>
              <a:ext uri="{FF2B5EF4-FFF2-40B4-BE49-F238E27FC236}">
                <a16:creationId xmlns:a16="http://schemas.microsoft.com/office/drawing/2014/main" id="{B99BE277-B306-45CC-AD55-297875A3C79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D17F0FB-73E2-46D1-9421-A59678DA5CCC}"/>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407B5993-634C-41AE-B2FA-38C2E7E0CEDF}"/>
              </a:ext>
            </a:extLst>
          </p:cNvPr>
          <p:cNvSpPr>
            <a:spLocks noGrp="1"/>
          </p:cNvSpPr>
          <p:nvPr>
            <p:ph type="sldNum" sz="quarter" idx="12"/>
          </p:nvPr>
        </p:nvSpPr>
        <p:spPr/>
        <p:txBody>
          <a:bodyPr/>
          <a:lstStyle/>
          <a:p>
            <a:pPr>
              <a:defRPr/>
            </a:pPr>
            <a:fld id="{EB6791C4-DF4E-4C17-A41C-B2BEB15390BD}" type="slidenum">
              <a:rPr lang="en-US" smtClean="0"/>
              <a:pPr>
                <a:defRPr/>
              </a:pPr>
              <a:t>84</a:t>
            </a:fld>
            <a:endParaRPr lang="en-US"/>
          </a:p>
        </p:txBody>
      </p:sp>
    </p:spTree>
    <p:extLst>
      <p:ext uri="{BB962C8B-B14F-4D97-AF65-F5344CB8AC3E}">
        <p14:creationId xmlns:p14="http://schemas.microsoft.com/office/powerpoint/2010/main" val="242501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6E83-2E18-4E43-B3C6-39AA9B38E85E}"/>
              </a:ext>
            </a:extLst>
          </p:cNvPr>
          <p:cNvSpPr>
            <a:spLocks noGrp="1"/>
          </p:cNvSpPr>
          <p:nvPr>
            <p:ph type="title"/>
          </p:nvPr>
        </p:nvSpPr>
        <p:spPr/>
        <p:txBody>
          <a:bodyPr/>
          <a:lstStyle/>
          <a:p>
            <a:r>
              <a:rPr lang="en-US" dirty="0"/>
              <a:t>Official, Beta and Alpha </a:t>
            </a:r>
          </a:p>
        </p:txBody>
      </p:sp>
      <p:sp>
        <p:nvSpPr>
          <p:cNvPr id="4" name="Date Placeholder 3">
            <a:extLst>
              <a:ext uri="{FF2B5EF4-FFF2-40B4-BE49-F238E27FC236}">
                <a16:creationId xmlns:a16="http://schemas.microsoft.com/office/drawing/2014/main" id="{BBF40E60-58F5-4339-9B4F-562E7BE7695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A871629E-DA5A-448E-95DA-75E31413381A}"/>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F8085B7-251A-4E90-A97B-748F696B07F1}"/>
              </a:ext>
            </a:extLst>
          </p:cNvPr>
          <p:cNvSpPr>
            <a:spLocks noGrp="1"/>
          </p:cNvSpPr>
          <p:nvPr>
            <p:ph type="sldNum" sz="quarter" idx="12"/>
          </p:nvPr>
        </p:nvSpPr>
        <p:spPr/>
        <p:txBody>
          <a:bodyPr/>
          <a:lstStyle/>
          <a:p>
            <a:pPr>
              <a:defRPr/>
            </a:pPr>
            <a:fld id="{EB6791C4-DF4E-4C17-A41C-B2BEB15390BD}" type="slidenum">
              <a:rPr lang="en-US" smtClean="0"/>
              <a:pPr>
                <a:defRPr/>
              </a:pPr>
              <a:t>85</a:t>
            </a:fld>
            <a:endParaRPr lang="en-US"/>
          </a:p>
        </p:txBody>
      </p:sp>
      <p:sp>
        <p:nvSpPr>
          <p:cNvPr id="13" name="Rectangle 12">
            <a:extLst>
              <a:ext uri="{FF2B5EF4-FFF2-40B4-BE49-F238E27FC236}">
                <a16:creationId xmlns:a16="http://schemas.microsoft.com/office/drawing/2014/main" id="{6CB951EE-65B0-458D-AB40-D695ED0DA4BF}"/>
              </a:ext>
            </a:extLst>
          </p:cNvPr>
          <p:cNvSpPr/>
          <p:nvPr/>
        </p:nvSpPr>
        <p:spPr>
          <a:xfrm>
            <a:off x="908828" y="4199450"/>
            <a:ext cx="1261165" cy="365126"/>
          </a:xfrm>
          <a:prstGeom prst="rect">
            <a:avLst/>
          </a:prstGeom>
          <a:solidFill>
            <a:schemeClr val="bg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SPCS2022</a:t>
            </a:r>
          </a:p>
        </p:txBody>
      </p:sp>
      <p:sp>
        <p:nvSpPr>
          <p:cNvPr id="14" name="TextBox 13">
            <a:extLst>
              <a:ext uri="{FF2B5EF4-FFF2-40B4-BE49-F238E27FC236}">
                <a16:creationId xmlns:a16="http://schemas.microsoft.com/office/drawing/2014/main" id="{FB27B762-C77F-4141-83BD-8F82724566DA}"/>
              </a:ext>
            </a:extLst>
          </p:cNvPr>
          <p:cNvSpPr txBox="1"/>
          <p:nvPr/>
        </p:nvSpPr>
        <p:spPr>
          <a:xfrm>
            <a:off x="8348418" y="1137516"/>
            <a:ext cx="1257717" cy="369332"/>
          </a:xfrm>
          <a:prstGeom prst="rect">
            <a:avLst/>
          </a:prstGeom>
          <a:noFill/>
        </p:spPr>
        <p:txBody>
          <a:bodyPr wrap="none" rtlCol="0">
            <a:spAutoFit/>
          </a:bodyPr>
          <a:lstStyle/>
          <a:p>
            <a:r>
              <a:rPr lang="en-US" b="1" dirty="0"/>
              <a:t>Websites </a:t>
            </a:r>
          </a:p>
        </p:txBody>
      </p:sp>
      <p:sp>
        <p:nvSpPr>
          <p:cNvPr id="15" name="TextBox 14">
            <a:extLst>
              <a:ext uri="{FF2B5EF4-FFF2-40B4-BE49-F238E27FC236}">
                <a16:creationId xmlns:a16="http://schemas.microsoft.com/office/drawing/2014/main" id="{CC8C1A52-EE25-4B7B-B4CE-C2DDDF52670A}"/>
              </a:ext>
            </a:extLst>
          </p:cNvPr>
          <p:cNvSpPr txBox="1"/>
          <p:nvPr/>
        </p:nvSpPr>
        <p:spPr>
          <a:xfrm>
            <a:off x="609600" y="2616684"/>
            <a:ext cx="2403222" cy="923330"/>
          </a:xfrm>
          <a:prstGeom prst="rect">
            <a:avLst/>
          </a:prstGeom>
          <a:noFill/>
        </p:spPr>
        <p:txBody>
          <a:bodyPr wrap="none" rtlCol="0">
            <a:spAutoFit/>
          </a:bodyPr>
          <a:lstStyle/>
          <a:p>
            <a:r>
              <a:rPr lang="en-US" b="1" dirty="0"/>
              <a:t>Work performed </a:t>
            </a:r>
          </a:p>
          <a:p>
            <a:r>
              <a:rPr lang="en-US" b="1" dirty="0"/>
              <a:t>by NGS employees, </a:t>
            </a:r>
          </a:p>
          <a:p>
            <a:r>
              <a:rPr lang="en-US" b="1" dirty="0"/>
              <a:t>not on any web site:</a:t>
            </a:r>
          </a:p>
        </p:txBody>
      </p:sp>
      <p:sp>
        <p:nvSpPr>
          <p:cNvPr id="16" name="Rectangle 15">
            <a:extLst>
              <a:ext uri="{FF2B5EF4-FFF2-40B4-BE49-F238E27FC236}">
                <a16:creationId xmlns:a16="http://schemas.microsoft.com/office/drawing/2014/main" id="{A2CACEBD-64A6-4998-9C95-9E0F1B0447B5}"/>
              </a:ext>
            </a:extLst>
          </p:cNvPr>
          <p:cNvSpPr/>
          <p:nvPr/>
        </p:nvSpPr>
        <p:spPr>
          <a:xfrm>
            <a:off x="885586" y="4835319"/>
            <a:ext cx="2568815" cy="365126"/>
          </a:xfrm>
          <a:prstGeom prst="rect">
            <a:avLst/>
          </a:prstGeom>
          <a:solidFill>
            <a:schemeClr val="bg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SPCS2022 (incomplete)</a:t>
            </a:r>
          </a:p>
        </p:txBody>
      </p:sp>
      <p:grpSp>
        <p:nvGrpSpPr>
          <p:cNvPr id="20" name="Group 19">
            <a:extLst>
              <a:ext uri="{FF2B5EF4-FFF2-40B4-BE49-F238E27FC236}">
                <a16:creationId xmlns:a16="http://schemas.microsoft.com/office/drawing/2014/main" id="{0ABF75D2-E182-4775-9B5B-BDE7D7A74439}"/>
              </a:ext>
            </a:extLst>
          </p:cNvPr>
          <p:cNvGrpSpPr/>
          <p:nvPr/>
        </p:nvGrpSpPr>
        <p:grpSpPr>
          <a:xfrm>
            <a:off x="6096000" y="5277444"/>
            <a:ext cx="5746645" cy="1078908"/>
            <a:chOff x="6096000" y="5277444"/>
            <a:chExt cx="5746645" cy="1078908"/>
          </a:xfrm>
        </p:grpSpPr>
        <p:sp>
          <p:nvSpPr>
            <p:cNvPr id="10" name="Rectangle 9">
              <a:extLst>
                <a:ext uri="{FF2B5EF4-FFF2-40B4-BE49-F238E27FC236}">
                  <a16:creationId xmlns:a16="http://schemas.microsoft.com/office/drawing/2014/main" id="{FEBDE28C-3847-4E0D-AA78-2BBCBBFB93C2}"/>
                </a:ext>
              </a:extLst>
            </p:cNvPr>
            <p:cNvSpPr/>
            <p:nvPr/>
          </p:nvSpPr>
          <p:spPr>
            <a:xfrm>
              <a:off x="6096000" y="5720483"/>
              <a:ext cx="5698435" cy="6358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5546CFA-0B57-425E-85A1-4620A5AB20BB}"/>
                </a:ext>
              </a:extLst>
            </p:cNvPr>
            <p:cNvSpPr txBox="1"/>
            <p:nvPr/>
          </p:nvSpPr>
          <p:spPr>
            <a:xfrm>
              <a:off x="9606135" y="5277444"/>
              <a:ext cx="2236510" cy="369332"/>
            </a:xfrm>
            <a:prstGeom prst="rect">
              <a:avLst/>
            </a:prstGeom>
            <a:noFill/>
          </p:spPr>
          <p:txBody>
            <a:bodyPr wrap="none" rtlCol="0">
              <a:spAutoFit/>
            </a:bodyPr>
            <a:lstStyle/>
            <a:p>
              <a:r>
                <a:rPr lang="en-US" b="1" dirty="0"/>
                <a:t>alpha</a:t>
              </a:r>
              <a:r>
                <a:rPr lang="en-US" dirty="0"/>
                <a:t>.ngs.noaa.gov</a:t>
              </a:r>
            </a:p>
          </p:txBody>
        </p:sp>
      </p:grpSp>
      <p:grpSp>
        <p:nvGrpSpPr>
          <p:cNvPr id="21" name="Group 20">
            <a:extLst>
              <a:ext uri="{FF2B5EF4-FFF2-40B4-BE49-F238E27FC236}">
                <a16:creationId xmlns:a16="http://schemas.microsoft.com/office/drawing/2014/main" id="{79DFA2AF-1C76-4218-B072-D0AB8F30535A}"/>
              </a:ext>
            </a:extLst>
          </p:cNvPr>
          <p:cNvGrpSpPr/>
          <p:nvPr/>
        </p:nvGrpSpPr>
        <p:grpSpPr>
          <a:xfrm>
            <a:off x="6103953" y="3938974"/>
            <a:ext cx="5698435" cy="1078908"/>
            <a:chOff x="6096000" y="5277444"/>
            <a:chExt cx="5698435" cy="1078908"/>
          </a:xfrm>
        </p:grpSpPr>
        <p:sp>
          <p:nvSpPr>
            <p:cNvPr id="22" name="Rectangle 21">
              <a:extLst>
                <a:ext uri="{FF2B5EF4-FFF2-40B4-BE49-F238E27FC236}">
                  <a16:creationId xmlns:a16="http://schemas.microsoft.com/office/drawing/2014/main" id="{6A0FAF4B-F9CC-42F1-9FC9-18E2BEBBEE9A}"/>
                </a:ext>
              </a:extLst>
            </p:cNvPr>
            <p:cNvSpPr/>
            <p:nvPr/>
          </p:nvSpPr>
          <p:spPr>
            <a:xfrm>
              <a:off x="6096000" y="5720483"/>
              <a:ext cx="5698435" cy="635869"/>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D77952E-2115-4895-8C29-018D86FE6EF4}"/>
                </a:ext>
              </a:extLst>
            </p:cNvPr>
            <p:cNvSpPr txBox="1"/>
            <p:nvPr/>
          </p:nvSpPr>
          <p:spPr>
            <a:xfrm>
              <a:off x="9606135" y="5277444"/>
              <a:ext cx="2108269" cy="369332"/>
            </a:xfrm>
            <a:prstGeom prst="rect">
              <a:avLst/>
            </a:prstGeom>
            <a:noFill/>
          </p:spPr>
          <p:txBody>
            <a:bodyPr wrap="none" rtlCol="0">
              <a:spAutoFit/>
            </a:bodyPr>
            <a:lstStyle/>
            <a:p>
              <a:r>
                <a:rPr lang="en-US" b="1" dirty="0"/>
                <a:t>beta</a:t>
              </a:r>
              <a:r>
                <a:rPr lang="en-US" dirty="0"/>
                <a:t>.ngs.noaa.gov</a:t>
              </a:r>
            </a:p>
          </p:txBody>
        </p:sp>
      </p:grpSp>
      <p:grpSp>
        <p:nvGrpSpPr>
          <p:cNvPr id="24" name="Group 23">
            <a:extLst>
              <a:ext uri="{FF2B5EF4-FFF2-40B4-BE49-F238E27FC236}">
                <a16:creationId xmlns:a16="http://schemas.microsoft.com/office/drawing/2014/main" id="{937BE91C-A58E-4CFD-852D-E15FDC8DCD09}"/>
              </a:ext>
            </a:extLst>
          </p:cNvPr>
          <p:cNvGrpSpPr/>
          <p:nvPr/>
        </p:nvGrpSpPr>
        <p:grpSpPr>
          <a:xfrm>
            <a:off x="6103953" y="2600504"/>
            <a:ext cx="5698435" cy="1078908"/>
            <a:chOff x="6096000" y="5277444"/>
            <a:chExt cx="5698435" cy="1078908"/>
          </a:xfrm>
        </p:grpSpPr>
        <p:sp>
          <p:nvSpPr>
            <p:cNvPr id="25" name="Rectangle 24">
              <a:extLst>
                <a:ext uri="{FF2B5EF4-FFF2-40B4-BE49-F238E27FC236}">
                  <a16:creationId xmlns:a16="http://schemas.microsoft.com/office/drawing/2014/main" id="{F1E5D532-3371-4C04-A8F1-E374963591DE}"/>
                </a:ext>
              </a:extLst>
            </p:cNvPr>
            <p:cNvSpPr/>
            <p:nvPr/>
          </p:nvSpPr>
          <p:spPr>
            <a:xfrm>
              <a:off x="6096000" y="5720483"/>
              <a:ext cx="5698435" cy="635869"/>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6E94041-2342-45EF-B5CC-007D2A82F03E}"/>
                </a:ext>
              </a:extLst>
            </p:cNvPr>
            <p:cNvSpPr txBox="1"/>
            <p:nvPr/>
          </p:nvSpPr>
          <p:spPr>
            <a:xfrm>
              <a:off x="9606135" y="5277444"/>
              <a:ext cx="2172390" cy="369332"/>
            </a:xfrm>
            <a:prstGeom prst="rect">
              <a:avLst/>
            </a:prstGeom>
            <a:noFill/>
          </p:spPr>
          <p:txBody>
            <a:bodyPr wrap="none" rtlCol="0">
              <a:spAutoFit/>
            </a:bodyPr>
            <a:lstStyle/>
            <a:p>
              <a:r>
                <a:rPr lang="en-US" b="1" dirty="0"/>
                <a:t>www</a:t>
              </a:r>
              <a:r>
                <a:rPr lang="en-US" dirty="0"/>
                <a:t>.ngs.noaa.gov</a:t>
              </a:r>
            </a:p>
          </p:txBody>
        </p:sp>
      </p:grpSp>
    </p:spTree>
    <p:extLst>
      <p:ext uri="{BB962C8B-B14F-4D97-AF65-F5344CB8AC3E}">
        <p14:creationId xmlns:p14="http://schemas.microsoft.com/office/powerpoint/2010/main" val="41016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96296E-6 L 0.43672 0.15139 " pathEditMode="relative" rAng="0" ptsTypes="AA">
                                      <p:cBhvr>
                                        <p:cTn id="6" dur="2000" fill="hold"/>
                                        <p:tgtEl>
                                          <p:spTgt spid="16"/>
                                        </p:tgtEl>
                                        <p:attrNameLst>
                                          <p:attrName>ppt_x</p:attrName>
                                          <p:attrName>ppt_y</p:attrName>
                                        </p:attrNameLst>
                                      </p:cBhvr>
                                      <p:rCtr x="21836" y="75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0.00547 -0.00116 L 0.43633 0.04421 " pathEditMode="relative" rAng="0" ptsTypes="AA">
                                      <p:cBhvr>
                                        <p:cTn id="18" dur="2000" fill="hold"/>
                                        <p:tgtEl>
                                          <p:spTgt spid="13"/>
                                        </p:tgtEl>
                                        <p:attrNameLst>
                                          <p:attrName>ppt_x</p:attrName>
                                          <p:attrName>ppt_y</p:attrName>
                                        </p:attrNameLst>
                                      </p:cBhvr>
                                      <p:rCtr x="22083"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6E83-2E18-4E43-B3C6-39AA9B38E85E}"/>
              </a:ext>
            </a:extLst>
          </p:cNvPr>
          <p:cNvSpPr>
            <a:spLocks noGrp="1"/>
          </p:cNvSpPr>
          <p:nvPr>
            <p:ph type="title"/>
          </p:nvPr>
        </p:nvSpPr>
        <p:spPr/>
        <p:txBody>
          <a:bodyPr/>
          <a:lstStyle/>
          <a:p>
            <a:r>
              <a:rPr lang="en-US" dirty="0"/>
              <a:t>Official, Beta and Alpha </a:t>
            </a:r>
          </a:p>
        </p:txBody>
      </p:sp>
      <p:sp>
        <p:nvSpPr>
          <p:cNvPr id="4" name="Date Placeholder 3">
            <a:extLst>
              <a:ext uri="{FF2B5EF4-FFF2-40B4-BE49-F238E27FC236}">
                <a16:creationId xmlns:a16="http://schemas.microsoft.com/office/drawing/2014/main" id="{BBF40E60-58F5-4339-9B4F-562E7BE76950}"/>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A871629E-DA5A-448E-95DA-75E31413381A}"/>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F8085B7-251A-4E90-A97B-748F696B07F1}"/>
              </a:ext>
            </a:extLst>
          </p:cNvPr>
          <p:cNvSpPr>
            <a:spLocks noGrp="1"/>
          </p:cNvSpPr>
          <p:nvPr>
            <p:ph type="sldNum" sz="quarter" idx="12"/>
          </p:nvPr>
        </p:nvSpPr>
        <p:spPr/>
        <p:txBody>
          <a:bodyPr/>
          <a:lstStyle/>
          <a:p>
            <a:pPr>
              <a:defRPr/>
            </a:pPr>
            <a:fld id="{EB6791C4-DF4E-4C17-A41C-B2BEB15390BD}" type="slidenum">
              <a:rPr lang="en-US" smtClean="0"/>
              <a:pPr>
                <a:defRPr/>
              </a:pPr>
              <a:t>86</a:t>
            </a:fld>
            <a:endParaRPr lang="en-US"/>
          </a:p>
        </p:txBody>
      </p:sp>
      <p:sp>
        <p:nvSpPr>
          <p:cNvPr id="13" name="Rectangle 12">
            <a:extLst>
              <a:ext uri="{FF2B5EF4-FFF2-40B4-BE49-F238E27FC236}">
                <a16:creationId xmlns:a16="http://schemas.microsoft.com/office/drawing/2014/main" id="{6CB951EE-65B0-458D-AB40-D695ED0DA4BF}"/>
              </a:ext>
            </a:extLst>
          </p:cNvPr>
          <p:cNvSpPr/>
          <p:nvPr/>
        </p:nvSpPr>
        <p:spPr>
          <a:xfrm>
            <a:off x="355499" y="3758514"/>
            <a:ext cx="4759840" cy="365126"/>
          </a:xfrm>
          <a:prstGeom prst="rect">
            <a:avLst/>
          </a:prstGeom>
          <a:solidFill>
            <a:schemeClr val="bg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ITRF2020 coordinate functions on NCN stations </a:t>
            </a:r>
          </a:p>
        </p:txBody>
      </p:sp>
      <p:sp>
        <p:nvSpPr>
          <p:cNvPr id="14" name="TextBox 13">
            <a:extLst>
              <a:ext uri="{FF2B5EF4-FFF2-40B4-BE49-F238E27FC236}">
                <a16:creationId xmlns:a16="http://schemas.microsoft.com/office/drawing/2014/main" id="{FB27B762-C77F-4141-83BD-8F82724566DA}"/>
              </a:ext>
            </a:extLst>
          </p:cNvPr>
          <p:cNvSpPr txBox="1"/>
          <p:nvPr/>
        </p:nvSpPr>
        <p:spPr>
          <a:xfrm>
            <a:off x="8348418" y="1137516"/>
            <a:ext cx="1257717" cy="369332"/>
          </a:xfrm>
          <a:prstGeom prst="rect">
            <a:avLst/>
          </a:prstGeom>
          <a:noFill/>
        </p:spPr>
        <p:txBody>
          <a:bodyPr wrap="none" rtlCol="0">
            <a:spAutoFit/>
          </a:bodyPr>
          <a:lstStyle/>
          <a:p>
            <a:r>
              <a:rPr lang="en-US" b="1" dirty="0"/>
              <a:t>Websites </a:t>
            </a:r>
          </a:p>
        </p:txBody>
      </p:sp>
      <p:grpSp>
        <p:nvGrpSpPr>
          <p:cNvPr id="20" name="Group 19">
            <a:extLst>
              <a:ext uri="{FF2B5EF4-FFF2-40B4-BE49-F238E27FC236}">
                <a16:creationId xmlns:a16="http://schemas.microsoft.com/office/drawing/2014/main" id="{0ABF75D2-E182-4775-9B5B-BDE7D7A74439}"/>
              </a:ext>
            </a:extLst>
          </p:cNvPr>
          <p:cNvGrpSpPr/>
          <p:nvPr/>
        </p:nvGrpSpPr>
        <p:grpSpPr>
          <a:xfrm>
            <a:off x="6096000" y="5277444"/>
            <a:ext cx="5746645" cy="1078908"/>
            <a:chOff x="6096000" y="5277444"/>
            <a:chExt cx="5746645" cy="1078908"/>
          </a:xfrm>
        </p:grpSpPr>
        <p:sp>
          <p:nvSpPr>
            <p:cNvPr id="10" name="Rectangle 9">
              <a:extLst>
                <a:ext uri="{FF2B5EF4-FFF2-40B4-BE49-F238E27FC236}">
                  <a16:creationId xmlns:a16="http://schemas.microsoft.com/office/drawing/2014/main" id="{FEBDE28C-3847-4E0D-AA78-2BBCBBFB93C2}"/>
                </a:ext>
              </a:extLst>
            </p:cNvPr>
            <p:cNvSpPr/>
            <p:nvPr/>
          </p:nvSpPr>
          <p:spPr>
            <a:xfrm>
              <a:off x="6096000" y="5720483"/>
              <a:ext cx="5698435" cy="6358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5546CFA-0B57-425E-85A1-4620A5AB20BB}"/>
                </a:ext>
              </a:extLst>
            </p:cNvPr>
            <p:cNvSpPr txBox="1"/>
            <p:nvPr/>
          </p:nvSpPr>
          <p:spPr>
            <a:xfrm>
              <a:off x="9606135" y="5277444"/>
              <a:ext cx="2236510" cy="369332"/>
            </a:xfrm>
            <a:prstGeom prst="rect">
              <a:avLst/>
            </a:prstGeom>
            <a:noFill/>
          </p:spPr>
          <p:txBody>
            <a:bodyPr wrap="none" rtlCol="0">
              <a:spAutoFit/>
            </a:bodyPr>
            <a:lstStyle/>
            <a:p>
              <a:r>
                <a:rPr lang="en-US" b="1" dirty="0"/>
                <a:t>alpha</a:t>
              </a:r>
              <a:r>
                <a:rPr lang="en-US" dirty="0"/>
                <a:t>.ngs.noaa.gov</a:t>
              </a:r>
            </a:p>
          </p:txBody>
        </p:sp>
      </p:grpSp>
      <p:grpSp>
        <p:nvGrpSpPr>
          <p:cNvPr id="21" name="Group 20">
            <a:extLst>
              <a:ext uri="{FF2B5EF4-FFF2-40B4-BE49-F238E27FC236}">
                <a16:creationId xmlns:a16="http://schemas.microsoft.com/office/drawing/2014/main" id="{79DFA2AF-1C76-4218-B072-D0AB8F30535A}"/>
              </a:ext>
            </a:extLst>
          </p:cNvPr>
          <p:cNvGrpSpPr/>
          <p:nvPr/>
        </p:nvGrpSpPr>
        <p:grpSpPr>
          <a:xfrm>
            <a:off x="6103953" y="3938974"/>
            <a:ext cx="5698435" cy="1078908"/>
            <a:chOff x="6096000" y="5277444"/>
            <a:chExt cx="5698435" cy="1078908"/>
          </a:xfrm>
        </p:grpSpPr>
        <p:sp>
          <p:nvSpPr>
            <p:cNvPr id="22" name="Rectangle 21">
              <a:extLst>
                <a:ext uri="{FF2B5EF4-FFF2-40B4-BE49-F238E27FC236}">
                  <a16:creationId xmlns:a16="http://schemas.microsoft.com/office/drawing/2014/main" id="{6A0FAF4B-F9CC-42F1-9FC9-18E2BEBBEE9A}"/>
                </a:ext>
              </a:extLst>
            </p:cNvPr>
            <p:cNvSpPr/>
            <p:nvPr/>
          </p:nvSpPr>
          <p:spPr>
            <a:xfrm>
              <a:off x="6096000" y="5720483"/>
              <a:ext cx="5698435" cy="635869"/>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D77952E-2115-4895-8C29-018D86FE6EF4}"/>
                </a:ext>
              </a:extLst>
            </p:cNvPr>
            <p:cNvSpPr txBox="1"/>
            <p:nvPr/>
          </p:nvSpPr>
          <p:spPr>
            <a:xfrm>
              <a:off x="9606135" y="5277444"/>
              <a:ext cx="2108269" cy="369332"/>
            </a:xfrm>
            <a:prstGeom prst="rect">
              <a:avLst/>
            </a:prstGeom>
            <a:noFill/>
          </p:spPr>
          <p:txBody>
            <a:bodyPr wrap="none" rtlCol="0">
              <a:spAutoFit/>
            </a:bodyPr>
            <a:lstStyle/>
            <a:p>
              <a:r>
                <a:rPr lang="en-US" b="1" dirty="0"/>
                <a:t>beta</a:t>
              </a:r>
              <a:r>
                <a:rPr lang="en-US" dirty="0"/>
                <a:t>.ngs.noaa.gov</a:t>
              </a:r>
            </a:p>
          </p:txBody>
        </p:sp>
      </p:grpSp>
      <p:grpSp>
        <p:nvGrpSpPr>
          <p:cNvPr id="24" name="Group 23">
            <a:extLst>
              <a:ext uri="{FF2B5EF4-FFF2-40B4-BE49-F238E27FC236}">
                <a16:creationId xmlns:a16="http://schemas.microsoft.com/office/drawing/2014/main" id="{937BE91C-A58E-4CFD-852D-E15FDC8DCD09}"/>
              </a:ext>
            </a:extLst>
          </p:cNvPr>
          <p:cNvGrpSpPr/>
          <p:nvPr/>
        </p:nvGrpSpPr>
        <p:grpSpPr>
          <a:xfrm>
            <a:off x="6103953" y="2600504"/>
            <a:ext cx="5698435" cy="1078908"/>
            <a:chOff x="6096000" y="5277444"/>
            <a:chExt cx="5698435" cy="1078908"/>
          </a:xfrm>
        </p:grpSpPr>
        <p:sp>
          <p:nvSpPr>
            <p:cNvPr id="25" name="Rectangle 24">
              <a:extLst>
                <a:ext uri="{FF2B5EF4-FFF2-40B4-BE49-F238E27FC236}">
                  <a16:creationId xmlns:a16="http://schemas.microsoft.com/office/drawing/2014/main" id="{F1E5D532-3371-4C04-A8F1-E374963591DE}"/>
                </a:ext>
              </a:extLst>
            </p:cNvPr>
            <p:cNvSpPr/>
            <p:nvPr/>
          </p:nvSpPr>
          <p:spPr>
            <a:xfrm>
              <a:off x="6096000" y="5720483"/>
              <a:ext cx="5698435" cy="635869"/>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6E94041-2342-45EF-B5CC-007D2A82F03E}"/>
                </a:ext>
              </a:extLst>
            </p:cNvPr>
            <p:cNvSpPr txBox="1"/>
            <p:nvPr/>
          </p:nvSpPr>
          <p:spPr>
            <a:xfrm>
              <a:off x="9606135" y="5277444"/>
              <a:ext cx="2172390" cy="369332"/>
            </a:xfrm>
            <a:prstGeom prst="rect">
              <a:avLst/>
            </a:prstGeom>
            <a:noFill/>
          </p:spPr>
          <p:txBody>
            <a:bodyPr wrap="none" rtlCol="0">
              <a:spAutoFit/>
            </a:bodyPr>
            <a:lstStyle/>
            <a:p>
              <a:r>
                <a:rPr lang="en-US" b="1" dirty="0"/>
                <a:t>www</a:t>
              </a:r>
              <a:r>
                <a:rPr lang="en-US" dirty="0"/>
                <a:t>.ngs.noaa.gov</a:t>
              </a:r>
            </a:p>
          </p:txBody>
        </p:sp>
      </p:grpSp>
      <p:sp>
        <p:nvSpPr>
          <p:cNvPr id="30" name="Rectangle 29">
            <a:extLst>
              <a:ext uri="{FF2B5EF4-FFF2-40B4-BE49-F238E27FC236}">
                <a16:creationId xmlns:a16="http://schemas.microsoft.com/office/drawing/2014/main" id="{2E085551-CEC0-426A-B531-48024BCC88D6}"/>
              </a:ext>
            </a:extLst>
          </p:cNvPr>
          <p:cNvSpPr/>
          <p:nvPr/>
        </p:nvSpPr>
        <p:spPr>
          <a:xfrm>
            <a:off x="6229576" y="4504133"/>
            <a:ext cx="1261165" cy="365126"/>
          </a:xfrm>
          <a:prstGeom prst="rect">
            <a:avLst/>
          </a:prstGeom>
          <a:solidFill>
            <a:schemeClr val="bg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SPCS2022</a:t>
            </a:r>
          </a:p>
        </p:txBody>
      </p:sp>
      <p:sp>
        <p:nvSpPr>
          <p:cNvPr id="19" name="TextBox 18">
            <a:extLst>
              <a:ext uri="{FF2B5EF4-FFF2-40B4-BE49-F238E27FC236}">
                <a16:creationId xmlns:a16="http://schemas.microsoft.com/office/drawing/2014/main" id="{6D55460F-6B56-4A7D-B5F7-ACA527FA24B0}"/>
              </a:ext>
            </a:extLst>
          </p:cNvPr>
          <p:cNvSpPr txBox="1"/>
          <p:nvPr/>
        </p:nvSpPr>
        <p:spPr>
          <a:xfrm>
            <a:off x="609600" y="2616684"/>
            <a:ext cx="2403222" cy="923330"/>
          </a:xfrm>
          <a:prstGeom prst="rect">
            <a:avLst/>
          </a:prstGeom>
          <a:noFill/>
        </p:spPr>
        <p:txBody>
          <a:bodyPr wrap="none" rtlCol="0">
            <a:spAutoFit/>
          </a:bodyPr>
          <a:lstStyle/>
          <a:p>
            <a:r>
              <a:rPr lang="en-US" b="1" dirty="0"/>
              <a:t>Work performed </a:t>
            </a:r>
          </a:p>
          <a:p>
            <a:r>
              <a:rPr lang="en-US" b="1" dirty="0"/>
              <a:t>by NGS employees, </a:t>
            </a:r>
          </a:p>
          <a:p>
            <a:r>
              <a:rPr lang="en-US" b="1" dirty="0"/>
              <a:t>not on any web site:</a:t>
            </a:r>
          </a:p>
        </p:txBody>
      </p:sp>
    </p:spTree>
    <p:extLst>
      <p:ext uri="{BB962C8B-B14F-4D97-AF65-F5344CB8AC3E}">
        <p14:creationId xmlns:p14="http://schemas.microsoft.com/office/powerpoint/2010/main" val="35843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04167E-6 1.48148E-6 L 0.61693 0.12893 " pathEditMode="relative" rAng="0" ptsTypes="AA">
                                      <p:cBhvr>
                                        <p:cTn id="10" dur="2000" fill="hold"/>
                                        <p:tgtEl>
                                          <p:spTgt spid="13"/>
                                        </p:tgtEl>
                                        <p:attrNameLst>
                                          <p:attrName>ppt_x</p:attrName>
                                          <p:attrName>ppt_y</p:attrName>
                                        </p:attrNameLst>
                                      </p:cBhvr>
                                      <p:rCtr x="30846" y="6435"/>
                                    </p:animMotion>
                                  </p:childTnLst>
                                </p:cTn>
                              </p:par>
                              <p:par>
                                <p:cTn id="11" presetID="6" presetClass="emph" presetSubtype="0" fill="hold" grpId="2" nodeType="withEffect">
                                  <p:stCondLst>
                                    <p:cond delay="0"/>
                                  </p:stCondLst>
                                  <p:childTnLst>
                                    <p:animScale>
                                      <p:cBhvr>
                                        <p:cTn id="12" dur="2000" fill="hold"/>
                                        <p:tgtEl>
                                          <p:spTgt spid="1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79D7-6526-4E5C-99EE-E10AAB43C161}"/>
              </a:ext>
            </a:extLst>
          </p:cNvPr>
          <p:cNvSpPr>
            <a:spLocks noGrp="1"/>
          </p:cNvSpPr>
          <p:nvPr>
            <p:ph type="title"/>
          </p:nvPr>
        </p:nvSpPr>
        <p:spPr/>
        <p:txBody>
          <a:bodyPr/>
          <a:lstStyle/>
          <a:p>
            <a:r>
              <a:rPr lang="en-US" altLang="en-US" sz="4400" b="1" dirty="0">
                <a:solidFill>
                  <a:schemeClr val="tx2"/>
                </a:solidFill>
                <a:latin typeface="Arial" panose="020B0604020202020204" pitchFamily="34" charset="0"/>
                <a:cs typeface="Arial" panose="020B0604020202020204" pitchFamily="34" charset="0"/>
              </a:rPr>
              <a:t>Components of GEOID2022 </a:t>
            </a:r>
            <a:endParaRPr lang="en-US" dirty="0"/>
          </a:p>
        </p:txBody>
      </p:sp>
      <p:sp>
        <p:nvSpPr>
          <p:cNvPr id="4" name="Date Placeholder 3">
            <a:extLst>
              <a:ext uri="{FF2B5EF4-FFF2-40B4-BE49-F238E27FC236}">
                <a16:creationId xmlns:a16="http://schemas.microsoft.com/office/drawing/2014/main" id="{F34C850F-0EA4-4EA8-AFBE-FA6D4DB79FC9}"/>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BA546194-59D6-4305-A545-C6FFBC0D7FC4}"/>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1FD60A5C-3123-4E87-B75C-A648885EA725}"/>
              </a:ext>
            </a:extLst>
          </p:cNvPr>
          <p:cNvSpPr>
            <a:spLocks noGrp="1"/>
          </p:cNvSpPr>
          <p:nvPr>
            <p:ph type="sldNum" sz="quarter" idx="12"/>
          </p:nvPr>
        </p:nvSpPr>
        <p:spPr/>
        <p:txBody>
          <a:bodyPr/>
          <a:lstStyle/>
          <a:p>
            <a:pPr>
              <a:defRPr/>
            </a:pPr>
            <a:fld id="{EB6791C4-DF4E-4C17-A41C-B2BEB15390BD}" type="slidenum">
              <a:rPr lang="en-US" smtClean="0"/>
              <a:pPr>
                <a:defRPr/>
              </a:pPr>
              <a:t>87</a:t>
            </a:fld>
            <a:endParaRPr lang="en-US"/>
          </a:p>
        </p:txBody>
      </p:sp>
      <p:pic>
        <p:nvPicPr>
          <p:cNvPr id="9" name="Picture 8" descr="C:\Users\ryan.hardy\Projects\Geoid\figs\xgeoid21errors.png">
            <a:extLst>
              <a:ext uri="{FF2B5EF4-FFF2-40B4-BE49-F238E27FC236}">
                <a16:creationId xmlns:a16="http://schemas.microsoft.com/office/drawing/2014/main" id="{EBD6A76D-A8D4-4B8B-8F2E-4B1A3A1DAEA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6111" y="1986288"/>
            <a:ext cx="4891489" cy="3544180"/>
          </a:xfrm>
          <a:prstGeom prst="rect">
            <a:avLst/>
          </a:prstGeom>
          <a:noFill/>
          <a:ln>
            <a:noFill/>
          </a:ln>
        </p:spPr>
      </p:pic>
    </p:spTree>
    <p:extLst>
      <p:ext uri="{BB962C8B-B14F-4D97-AF65-F5344CB8AC3E}">
        <p14:creationId xmlns:p14="http://schemas.microsoft.com/office/powerpoint/2010/main" val="3139801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1224233"/>
            <a:ext cx="12192000" cy="5703200"/>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latin typeface="Calibri"/>
              <a:ea typeface="Calibri"/>
              <a:cs typeface="Calibri"/>
              <a:sym typeface="Calibri"/>
            </a:endParaRPr>
          </a:p>
        </p:txBody>
      </p:sp>
      <p:sp>
        <p:nvSpPr>
          <p:cNvPr id="55" name="Google Shape;55;p13"/>
          <p:cNvSpPr/>
          <p:nvPr/>
        </p:nvSpPr>
        <p:spPr>
          <a:xfrm>
            <a:off x="6572467" y="1532533"/>
            <a:ext cx="5251600" cy="9604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2000"/>
          </a:p>
        </p:txBody>
      </p:sp>
      <p:sp>
        <p:nvSpPr>
          <p:cNvPr id="56" name="Google Shape;56;p13"/>
          <p:cNvSpPr txBox="1"/>
          <p:nvPr/>
        </p:nvSpPr>
        <p:spPr>
          <a:xfrm>
            <a:off x="1275233" y="720767"/>
            <a:ext cx="2489200" cy="4513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333">
                <a:solidFill>
                  <a:srgbClr val="31538F"/>
                </a:solidFill>
              </a:rPr>
              <a:t>Sarah Conway - March 2024</a:t>
            </a:r>
            <a:endParaRPr sz="1333">
              <a:solidFill>
                <a:srgbClr val="31538F"/>
              </a:solidFill>
            </a:endParaRPr>
          </a:p>
        </p:txBody>
      </p:sp>
      <p:pic>
        <p:nvPicPr>
          <p:cNvPr id="57" name="Google Shape;57;p13"/>
          <p:cNvPicPr preferRelativeResize="0"/>
          <p:nvPr/>
        </p:nvPicPr>
        <p:blipFill rotWithShape="1">
          <a:blip r:embed="rId3">
            <a:alphaModFix/>
          </a:blip>
          <a:srcRect l="20438" t="21061" r="20027" b="19994"/>
          <a:stretch/>
        </p:blipFill>
        <p:spPr>
          <a:xfrm>
            <a:off x="127000" y="93867"/>
            <a:ext cx="880760" cy="872000"/>
          </a:xfrm>
          <a:prstGeom prst="rect">
            <a:avLst/>
          </a:prstGeom>
          <a:noFill/>
          <a:ln>
            <a:noFill/>
          </a:ln>
        </p:spPr>
      </p:pic>
      <p:sp>
        <p:nvSpPr>
          <p:cNvPr id="58" name="Google Shape;58;p13"/>
          <p:cNvSpPr txBox="1"/>
          <p:nvPr/>
        </p:nvSpPr>
        <p:spPr>
          <a:xfrm>
            <a:off x="1007767" y="124000"/>
            <a:ext cx="6934400" cy="872000"/>
          </a:xfrm>
          <a:prstGeom prst="rect">
            <a:avLst/>
          </a:prstGeom>
          <a:noFill/>
          <a:ln>
            <a:noFill/>
          </a:ln>
        </p:spPr>
        <p:txBody>
          <a:bodyPr spcFirstLastPara="1" wrap="square" lIns="121900" tIns="121900" rIns="121900" bIns="121900" anchor="ctr" anchorCtr="0">
            <a:noAutofit/>
          </a:bodyPr>
          <a:lstStyle/>
          <a:p>
            <a:pPr>
              <a:spcBef>
                <a:spcPts val="0"/>
              </a:spcBef>
              <a:spcAft>
                <a:spcPts val="0"/>
              </a:spcAft>
            </a:pPr>
            <a:r>
              <a:rPr lang="en" sz="2400">
                <a:solidFill>
                  <a:srgbClr val="31538F"/>
                </a:solidFill>
              </a:rPr>
              <a:t>CORS RINEX3 Project Update and Progress</a:t>
            </a:r>
            <a:endParaRPr sz="2400">
              <a:solidFill>
                <a:srgbClr val="31538F"/>
              </a:solidFill>
            </a:endParaRPr>
          </a:p>
        </p:txBody>
      </p:sp>
      <p:sp>
        <p:nvSpPr>
          <p:cNvPr id="59" name="Google Shape;59;p13"/>
          <p:cNvSpPr/>
          <p:nvPr/>
        </p:nvSpPr>
        <p:spPr>
          <a:xfrm>
            <a:off x="170333" y="1319151"/>
            <a:ext cx="3652000" cy="2684000"/>
          </a:xfrm>
          <a:prstGeom prst="rect">
            <a:avLst/>
          </a:prstGeom>
          <a:noFill/>
          <a:ln w="28575" cap="flat" cmpd="sng">
            <a:solidFill>
              <a:srgbClr val="002060"/>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latin typeface="Calibri"/>
              <a:ea typeface="Calibri"/>
              <a:cs typeface="Calibri"/>
              <a:sym typeface="Calibri"/>
            </a:endParaRPr>
          </a:p>
        </p:txBody>
      </p:sp>
      <p:sp>
        <p:nvSpPr>
          <p:cNvPr id="60" name="Google Shape;60;p13"/>
          <p:cNvSpPr txBox="1"/>
          <p:nvPr/>
        </p:nvSpPr>
        <p:spPr>
          <a:xfrm>
            <a:off x="6759800" y="1661933"/>
            <a:ext cx="4808800" cy="701600"/>
          </a:xfrm>
          <a:prstGeom prst="rect">
            <a:avLst/>
          </a:prstGeom>
          <a:noFill/>
          <a:ln w="9525" cap="flat" cmpd="sng">
            <a:solidFill>
              <a:srgbClr val="002060"/>
            </a:solidFill>
            <a:prstDash val="dot"/>
            <a:round/>
            <a:headEnd type="none" w="sm" len="sm"/>
            <a:tailEnd type="none" w="sm" len="sm"/>
          </a:ln>
        </p:spPr>
        <p:txBody>
          <a:bodyPr spcFirstLastPara="1" wrap="square" lIns="121900" tIns="60933" rIns="121900" bIns="60933" anchor="ctr" anchorCtr="0">
            <a:noAutofit/>
          </a:bodyPr>
          <a:lstStyle/>
          <a:p>
            <a:pPr>
              <a:spcBef>
                <a:spcPts val="0"/>
              </a:spcBef>
              <a:spcAft>
                <a:spcPts val="0"/>
              </a:spcAft>
            </a:pPr>
            <a:r>
              <a:rPr lang="en" b="1">
                <a:solidFill>
                  <a:srgbClr val="31538F"/>
                </a:solidFill>
                <a:latin typeface="Calibri"/>
                <a:ea typeface="Calibri"/>
                <a:cs typeface="Calibri"/>
                <a:sym typeface="Calibri"/>
              </a:rPr>
              <a:t>Operational CORS 		</a:t>
            </a:r>
            <a:r>
              <a:rPr lang="en" b="1" u="sng">
                <a:solidFill>
                  <a:srgbClr val="31538F"/>
                </a:solidFill>
                <a:latin typeface="Calibri"/>
                <a:ea typeface="Calibri"/>
                <a:cs typeface="Calibri"/>
                <a:sym typeface="Calibri"/>
              </a:rPr>
              <a:t>RINEX2</a:t>
            </a:r>
            <a:r>
              <a:rPr lang="en" b="1">
                <a:solidFill>
                  <a:srgbClr val="31538F"/>
                </a:solidFill>
                <a:latin typeface="Calibri"/>
                <a:ea typeface="Calibri"/>
                <a:cs typeface="Calibri"/>
                <a:sym typeface="Calibri"/>
              </a:rPr>
              <a:t>           </a:t>
            </a:r>
            <a:r>
              <a:rPr lang="en" b="1" u="sng">
                <a:solidFill>
                  <a:srgbClr val="31538F"/>
                </a:solidFill>
                <a:latin typeface="Calibri"/>
                <a:ea typeface="Calibri"/>
                <a:cs typeface="Calibri"/>
                <a:sym typeface="Calibri"/>
              </a:rPr>
              <a:t>RINEX3</a:t>
            </a:r>
            <a:endParaRPr b="1" u="sng">
              <a:solidFill>
                <a:srgbClr val="31538F"/>
              </a:solidFill>
              <a:latin typeface="Calibri"/>
              <a:ea typeface="Calibri"/>
              <a:cs typeface="Calibri"/>
              <a:sym typeface="Calibri"/>
            </a:endParaRPr>
          </a:p>
          <a:p>
            <a:pPr>
              <a:spcBef>
                <a:spcPts val="0"/>
              </a:spcBef>
              <a:spcAft>
                <a:spcPts val="0"/>
              </a:spcAft>
            </a:pPr>
            <a:r>
              <a:rPr lang="en" sz="1200">
                <a:solidFill>
                  <a:srgbClr val="31538F"/>
                </a:solidFill>
              </a:rPr>
              <a:t>(*Test Ingest of R3 only data)</a:t>
            </a:r>
            <a:r>
              <a:rPr lang="en" sz="1867" b="1">
                <a:solidFill>
                  <a:srgbClr val="31538F"/>
                </a:solidFill>
                <a:latin typeface="Calibri"/>
                <a:ea typeface="Calibri"/>
                <a:cs typeface="Calibri"/>
                <a:sym typeface="Calibri"/>
              </a:rPr>
              <a:t>          </a:t>
            </a:r>
            <a:r>
              <a:rPr lang="en" b="1">
                <a:solidFill>
                  <a:srgbClr val="31538F"/>
                </a:solidFill>
                <a:latin typeface="Calibri"/>
                <a:ea typeface="Calibri"/>
                <a:cs typeface="Calibri"/>
                <a:sym typeface="Calibri"/>
              </a:rPr>
              <a:t> 1749</a:t>
            </a:r>
            <a:r>
              <a:rPr lang="en" sz="1867" b="1">
                <a:solidFill>
                  <a:srgbClr val="31538F"/>
                </a:solidFill>
                <a:latin typeface="Calibri"/>
                <a:ea typeface="Calibri"/>
                <a:cs typeface="Calibri"/>
                <a:sym typeface="Calibri"/>
              </a:rPr>
              <a:t>                 </a:t>
            </a:r>
            <a:r>
              <a:rPr lang="en" b="1">
                <a:solidFill>
                  <a:srgbClr val="31538F"/>
                </a:solidFill>
                <a:latin typeface="Calibri"/>
                <a:ea typeface="Calibri"/>
                <a:cs typeface="Calibri"/>
                <a:sym typeface="Calibri"/>
              </a:rPr>
              <a:t>63*</a:t>
            </a:r>
            <a:endParaRPr b="1">
              <a:solidFill>
                <a:srgbClr val="31538F"/>
              </a:solidFill>
              <a:latin typeface="Calibri"/>
              <a:ea typeface="Calibri"/>
              <a:cs typeface="Calibri"/>
              <a:sym typeface="Calibri"/>
            </a:endParaRPr>
          </a:p>
          <a:p>
            <a:pPr>
              <a:spcBef>
                <a:spcPts val="0"/>
              </a:spcBef>
              <a:spcAft>
                <a:spcPts val="0"/>
              </a:spcAft>
            </a:pPr>
            <a:endParaRPr sz="1200">
              <a:solidFill>
                <a:srgbClr val="31538F"/>
              </a:solidFill>
            </a:endParaRPr>
          </a:p>
        </p:txBody>
      </p:sp>
      <p:sp>
        <p:nvSpPr>
          <p:cNvPr id="61" name="Google Shape;61;p13"/>
          <p:cNvSpPr/>
          <p:nvPr/>
        </p:nvSpPr>
        <p:spPr>
          <a:xfrm>
            <a:off x="346200" y="2744933"/>
            <a:ext cx="9489200" cy="36372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solidFill>
                  <a:srgbClr val="31538F"/>
                </a:solidFill>
              </a:rPr>
              <a:t>Current State of Ingest:</a:t>
            </a:r>
            <a:endParaRPr b="1"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Change in PRB Project Manager to Sarah Conway.</a:t>
            </a:r>
            <a:endParaRPr sz="1467" dirty="0">
              <a:solidFill>
                <a:srgbClr val="31538F"/>
              </a:solidFill>
            </a:endParaRPr>
          </a:p>
          <a:p>
            <a:pPr marL="1219170" lvl="1" indent="-397923">
              <a:spcBef>
                <a:spcPts val="0"/>
              </a:spcBef>
              <a:spcAft>
                <a:spcPts val="0"/>
              </a:spcAft>
              <a:buClr>
                <a:srgbClr val="31538F"/>
              </a:buClr>
              <a:buSzPts val="1100"/>
              <a:buChar char="○"/>
            </a:pPr>
            <a:r>
              <a:rPr lang="en" sz="1467" dirty="0">
                <a:solidFill>
                  <a:srgbClr val="31538F"/>
                </a:solidFill>
              </a:rPr>
              <a:t>New project plan will be submitted in time.</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Scaled down RINEX3 Ingest as we develop new tools and expand programming. </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Only ingesting stations that provide RINEX3 only and convert to RINEX2. </a:t>
            </a:r>
            <a:endParaRPr sz="1467" dirty="0">
              <a:solidFill>
                <a:srgbClr val="31538F"/>
              </a:solidFill>
            </a:endParaRPr>
          </a:p>
          <a:p>
            <a:pPr marL="1219170" lvl="1" indent="-397923">
              <a:spcBef>
                <a:spcPts val="0"/>
              </a:spcBef>
              <a:spcAft>
                <a:spcPts val="0"/>
              </a:spcAft>
              <a:buClr>
                <a:srgbClr val="31538F"/>
              </a:buClr>
              <a:buSzPts val="1100"/>
              <a:buChar char="○"/>
            </a:pPr>
            <a:r>
              <a:rPr lang="en" sz="1467" dirty="0">
                <a:solidFill>
                  <a:srgbClr val="31538F"/>
                </a:solidFill>
              </a:rPr>
              <a:t>This is currently 63* sites. Mostly FLDOT, IGS, Mesa CO, + few others.</a:t>
            </a:r>
            <a:endParaRPr sz="1467" dirty="0">
              <a:solidFill>
                <a:srgbClr val="31538F"/>
              </a:solidFill>
            </a:endParaRPr>
          </a:p>
          <a:p>
            <a:pPr marL="1219170" lvl="1" indent="-397923">
              <a:spcBef>
                <a:spcPts val="0"/>
              </a:spcBef>
              <a:spcAft>
                <a:spcPts val="0"/>
              </a:spcAft>
              <a:buClr>
                <a:srgbClr val="31538F"/>
              </a:buClr>
              <a:buSzPts val="1100"/>
              <a:buChar char="○"/>
            </a:pPr>
            <a:r>
              <a:rPr lang="en" sz="1467" dirty="0">
                <a:solidFill>
                  <a:srgbClr val="31538F"/>
                </a:solidFill>
              </a:rPr>
              <a:t>Purpose: We currently have no QA/QC for RINEX3 data. </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Shutting off public access to RINEX3 for now (* If this is an issue please email CORS! *)</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Obtained new development servers to use and separate tasks from operational CORS</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2 contract programmers to help develop RINEX3 and </a:t>
            </a:r>
            <a:r>
              <a:rPr lang="en" sz="1467" b="1" dirty="0">
                <a:solidFill>
                  <a:srgbClr val="31538F"/>
                </a:solidFill>
              </a:rPr>
              <a:t>MMT*</a:t>
            </a:r>
            <a:r>
              <a:rPr lang="en" sz="1467" dirty="0">
                <a:solidFill>
                  <a:srgbClr val="31538F"/>
                </a:solidFill>
              </a:rPr>
              <a:t> simultaneously. Starting date TBD.</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Working on looking at our programs to help (ANUBIS PRO and GIPSYX)</a:t>
            </a:r>
            <a:endParaRPr sz="1467" dirty="0">
              <a:solidFill>
                <a:srgbClr val="31538F"/>
              </a:solidFill>
            </a:endParaRPr>
          </a:p>
          <a:p>
            <a:pPr marL="609585" indent="-397923">
              <a:spcBef>
                <a:spcPts val="0"/>
              </a:spcBef>
              <a:spcAft>
                <a:spcPts val="0"/>
              </a:spcAft>
              <a:buClr>
                <a:srgbClr val="31538F"/>
              </a:buClr>
              <a:buSzPts val="1100"/>
              <a:buChar char="➢"/>
            </a:pPr>
            <a:r>
              <a:rPr lang="en" sz="1467" dirty="0">
                <a:solidFill>
                  <a:srgbClr val="31538F"/>
                </a:solidFill>
              </a:rPr>
              <a:t>Possible Scope Change: We are discussing incorporating RINEX2 ingest into the project as the IDB is scheduled to be shutdown. </a:t>
            </a:r>
            <a:endParaRPr sz="2000" dirty="0"/>
          </a:p>
        </p:txBody>
      </p:sp>
      <p:sp>
        <p:nvSpPr>
          <p:cNvPr id="62" name="Google Shape;62;p13"/>
          <p:cNvSpPr/>
          <p:nvPr/>
        </p:nvSpPr>
        <p:spPr>
          <a:xfrm>
            <a:off x="346200" y="1661933"/>
            <a:ext cx="5811200" cy="7016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2267" b="1">
                <a:solidFill>
                  <a:srgbClr val="002060"/>
                </a:solidFill>
              </a:rPr>
              <a:t>Current Status of RINEX3 CORS Project:</a:t>
            </a:r>
            <a:endParaRPr sz="2267" b="1">
              <a:solidFill>
                <a:srgbClr val="002060"/>
              </a:solidFill>
            </a:endParaRPr>
          </a:p>
        </p:txBody>
      </p:sp>
      <p:sp>
        <p:nvSpPr>
          <p:cNvPr id="12" name="TextBox 11">
            <a:extLst>
              <a:ext uri="{FF2B5EF4-FFF2-40B4-BE49-F238E27FC236}">
                <a16:creationId xmlns:a16="http://schemas.microsoft.com/office/drawing/2014/main" id="{0475FB7F-8BE8-4765-8E34-4E3BBF5DEE4A}"/>
              </a:ext>
            </a:extLst>
          </p:cNvPr>
          <p:cNvSpPr txBox="1"/>
          <p:nvPr/>
        </p:nvSpPr>
        <p:spPr>
          <a:xfrm>
            <a:off x="6960640" y="6012801"/>
            <a:ext cx="2740408" cy="369332"/>
          </a:xfrm>
          <a:prstGeom prst="rect">
            <a:avLst/>
          </a:prstGeom>
          <a:noFill/>
        </p:spPr>
        <p:txBody>
          <a:bodyPr wrap="square">
            <a:spAutoFit/>
          </a:bodyPr>
          <a:lstStyle/>
          <a:p>
            <a:r>
              <a:rPr lang="en-US" b="1" dirty="0"/>
              <a:t>* = See later in this talk</a:t>
            </a:r>
            <a:endParaRPr lang="en-US" dirty="0"/>
          </a:p>
        </p:txBody>
      </p:sp>
    </p:spTree>
    <p:extLst>
      <p:ext uri="{BB962C8B-B14F-4D97-AF65-F5344CB8AC3E}">
        <p14:creationId xmlns:p14="http://schemas.microsoft.com/office/powerpoint/2010/main" val="10893607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p:nvPr/>
        </p:nvSpPr>
        <p:spPr>
          <a:xfrm>
            <a:off x="0" y="1035800"/>
            <a:ext cx="12192000" cy="5891600"/>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latin typeface="Calibri"/>
              <a:ea typeface="Calibri"/>
              <a:cs typeface="Calibri"/>
              <a:sym typeface="Calibri"/>
            </a:endParaRPr>
          </a:p>
        </p:txBody>
      </p:sp>
      <p:sp>
        <p:nvSpPr>
          <p:cNvPr id="68" name="Google Shape;68;p14"/>
          <p:cNvSpPr txBox="1"/>
          <p:nvPr/>
        </p:nvSpPr>
        <p:spPr>
          <a:xfrm>
            <a:off x="1302300" y="514267"/>
            <a:ext cx="2489200" cy="4513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333">
                <a:solidFill>
                  <a:srgbClr val="31538F"/>
                </a:solidFill>
              </a:rPr>
              <a:t>Sarah Conway - March 2024</a:t>
            </a:r>
            <a:endParaRPr sz="1333">
              <a:solidFill>
                <a:srgbClr val="31538F"/>
              </a:solidFill>
            </a:endParaRPr>
          </a:p>
        </p:txBody>
      </p:sp>
      <p:pic>
        <p:nvPicPr>
          <p:cNvPr id="69" name="Google Shape;69;p14"/>
          <p:cNvPicPr preferRelativeResize="0"/>
          <p:nvPr/>
        </p:nvPicPr>
        <p:blipFill rotWithShape="1">
          <a:blip r:embed="rId3">
            <a:alphaModFix/>
          </a:blip>
          <a:srcRect l="20438" t="21061" r="20027" b="19994"/>
          <a:stretch/>
        </p:blipFill>
        <p:spPr>
          <a:xfrm>
            <a:off x="127000" y="93867"/>
            <a:ext cx="880760" cy="872000"/>
          </a:xfrm>
          <a:prstGeom prst="rect">
            <a:avLst/>
          </a:prstGeom>
          <a:noFill/>
          <a:ln>
            <a:noFill/>
          </a:ln>
        </p:spPr>
      </p:pic>
      <p:sp>
        <p:nvSpPr>
          <p:cNvPr id="70" name="Google Shape;70;p14"/>
          <p:cNvSpPr txBox="1"/>
          <p:nvPr/>
        </p:nvSpPr>
        <p:spPr>
          <a:xfrm>
            <a:off x="1007760" y="36292"/>
            <a:ext cx="6934400" cy="872000"/>
          </a:xfrm>
          <a:prstGeom prst="rect">
            <a:avLst/>
          </a:prstGeom>
          <a:noFill/>
          <a:ln>
            <a:noFill/>
          </a:ln>
        </p:spPr>
        <p:txBody>
          <a:bodyPr spcFirstLastPara="1" wrap="square" lIns="121900" tIns="121900" rIns="121900" bIns="121900" anchor="ctr" anchorCtr="0">
            <a:noAutofit/>
          </a:bodyPr>
          <a:lstStyle/>
          <a:p>
            <a:pPr>
              <a:spcBef>
                <a:spcPts val="0"/>
              </a:spcBef>
              <a:spcAft>
                <a:spcPts val="0"/>
              </a:spcAft>
            </a:pPr>
            <a:r>
              <a:rPr lang="en" sz="2400" dirty="0">
                <a:solidFill>
                  <a:srgbClr val="31538F"/>
                </a:solidFill>
              </a:rPr>
              <a:t>CORS RINEX3 Project Update and Progress</a:t>
            </a:r>
            <a:endParaRPr sz="2400" dirty="0">
              <a:solidFill>
                <a:srgbClr val="31538F"/>
              </a:solidFill>
            </a:endParaRPr>
          </a:p>
        </p:txBody>
      </p:sp>
      <p:sp>
        <p:nvSpPr>
          <p:cNvPr id="71" name="Google Shape;71;p14"/>
          <p:cNvSpPr/>
          <p:nvPr/>
        </p:nvSpPr>
        <p:spPr>
          <a:xfrm>
            <a:off x="170333" y="1319151"/>
            <a:ext cx="3652000" cy="2684000"/>
          </a:xfrm>
          <a:prstGeom prst="rect">
            <a:avLst/>
          </a:prstGeom>
          <a:noFill/>
          <a:ln w="28575" cap="flat" cmpd="sng">
            <a:solidFill>
              <a:srgbClr val="002060"/>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latin typeface="Calibri"/>
              <a:ea typeface="Calibri"/>
              <a:cs typeface="Calibri"/>
              <a:sym typeface="Calibri"/>
            </a:endParaRPr>
          </a:p>
        </p:txBody>
      </p:sp>
      <p:sp>
        <p:nvSpPr>
          <p:cNvPr id="72" name="Google Shape;72;p14"/>
          <p:cNvSpPr/>
          <p:nvPr/>
        </p:nvSpPr>
        <p:spPr>
          <a:xfrm>
            <a:off x="208567" y="1235200"/>
            <a:ext cx="7536400" cy="25340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chemeClr val="dk1"/>
              </a:buClr>
              <a:buSzPts val="1100"/>
            </a:pPr>
            <a:r>
              <a:rPr lang="en" sz="1600" b="1">
                <a:solidFill>
                  <a:srgbClr val="31538F"/>
                </a:solidFill>
              </a:rPr>
              <a:t>Project Tasks:</a:t>
            </a:r>
            <a:endParaRPr sz="1600" b="1">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Migrate to new developmental servers. </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Develop new data standards and structure and communicate with contract programmers. </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Start with RINEX2 Ingest &amp; testing before phasing into RINEX3. </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Create QA/QC standards and program for Ingest</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Develop scripts to help with Ingest tasks (“Helper Scripts”)</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Test, Test, Test</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Integrate into CORS Workflow (Daily PPP, Weekly Network Solutions, &amp; MMT)</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*Test some more*</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Discuss internally with NGS then send out a public notice.</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Phased RINEX3 Implementation with different data providers at different times.  </a:t>
            </a:r>
            <a:endParaRPr/>
          </a:p>
        </p:txBody>
      </p:sp>
      <p:sp>
        <p:nvSpPr>
          <p:cNvPr id="73" name="Google Shape;73;p14"/>
          <p:cNvSpPr/>
          <p:nvPr/>
        </p:nvSpPr>
        <p:spPr>
          <a:xfrm>
            <a:off x="208567" y="3769133"/>
            <a:ext cx="11698800" cy="30440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pic>
        <p:nvPicPr>
          <p:cNvPr id="74" name="Google Shape;74;p14"/>
          <p:cNvPicPr preferRelativeResize="0"/>
          <p:nvPr/>
        </p:nvPicPr>
        <p:blipFill rotWithShape="1">
          <a:blip r:embed="rId4">
            <a:alphaModFix/>
          </a:blip>
          <a:srcRect l="1959" t="23709" r="1988" b="35234"/>
          <a:stretch/>
        </p:blipFill>
        <p:spPr>
          <a:xfrm>
            <a:off x="1007762" y="3883340"/>
            <a:ext cx="9910532" cy="2815601"/>
          </a:xfrm>
          <a:prstGeom prst="rect">
            <a:avLst/>
          </a:prstGeom>
          <a:noFill/>
          <a:ln w="9525" cap="flat" cmpd="sng">
            <a:solidFill>
              <a:schemeClr val="dk2"/>
            </a:solidFill>
            <a:prstDash val="solid"/>
            <a:round/>
            <a:headEnd type="none" w="sm" len="sm"/>
            <a:tailEnd type="none" w="sm" len="sm"/>
          </a:ln>
        </p:spPr>
      </p:pic>
      <p:sp>
        <p:nvSpPr>
          <p:cNvPr id="75" name="Google Shape;75;p14"/>
          <p:cNvSpPr/>
          <p:nvPr/>
        </p:nvSpPr>
        <p:spPr>
          <a:xfrm>
            <a:off x="7744967" y="1235133"/>
            <a:ext cx="4162400" cy="25340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chemeClr val="dk1"/>
              </a:buClr>
              <a:buSzPts val="1100"/>
            </a:pPr>
            <a:r>
              <a:rPr lang="en" sz="1600" b="1" u="sng">
                <a:solidFill>
                  <a:srgbClr val="31538F"/>
                </a:solidFill>
              </a:rPr>
              <a:t>Future Data Requirements:</a:t>
            </a:r>
            <a:endParaRPr sz="1600" b="1" u="sng">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RINEX3 with exceptions for legacy sites for a certain period of time. </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9-character IDs will be required. </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No more RAW data, only RINEX.</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Certain data requirements (i.e. L1/L2)</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Phased approach with more quality control metrics on rinex files.</a:t>
            </a:r>
            <a:endParaRPr sz="1333">
              <a:solidFill>
                <a:srgbClr val="31538F"/>
              </a:solidFill>
            </a:endParaRPr>
          </a:p>
          <a:p>
            <a:pPr marL="609585" indent="-389457">
              <a:spcBef>
                <a:spcPts val="0"/>
              </a:spcBef>
              <a:spcAft>
                <a:spcPts val="0"/>
              </a:spcAft>
              <a:buClr>
                <a:srgbClr val="31538F"/>
              </a:buClr>
              <a:buSzPts val="1000"/>
              <a:buChar char="❏"/>
            </a:pPr>
            <a:r>
              <a:rPr lang="en" sz="1333">
                <a:solidFill>
                  <a:srgbClr val="31538F"/>
                </a:solidFill>
              </a:rPr>
              <a:t>Goal: &gt;90% CORS stations providing RINEX3</a:t>
            </a:r>
            <a:endParaRPr sz="1333">
              <a:solidFill>
                <a:srgbClr val="31538F"/>
              </a:solidFill>
            </a:endParaRPr>
          </a:p>
        </p:txBody>
      </p:sp>
      <p:sp>
        <p:nvSpPr>
          <p:cNvPr id="2" name="Slide Number Placeholder 1">
            <a:extLst>
              <a:ext uri="{FF2B5EF4-FFF2-40B4-BE49-F238E27FC236}">
                <a16:creationId xmlns:a16="http://schemas.microsoft.com/office/drawing/2014/main" id="{01869E5F-5F58-4E0B-8DFF-03EC6C988331}"/>
              </a:ext>
            </a:extLst>
          </p:cNvPr>
          <p:cNvSpPr>
            <a:spLocks noGrp="1"/>
          </p:cNvSpPr>
          <p:nvPr>
            <p:ph type="sldNum" idx="12"/>
          </p:nvPr>
        </p:nvSpPr>
        <p:spPr/>
        <p:txBody>
          <a:bodyPr/>
          <a:lstStyle/>
          <a:p>
            <a:fld id="{00000000-1234-1234-1234-123412341234}" type="slidenum">
              <a:rPr lang="en" smtClean="0"/>
              <a:pPr/>
              <a:t>89</a:t>
            </a:fld>
            <a:endParaRPr lang="en"/>
          </a:p>
        </p:txBody>
      </p:sp>
    </p:spTree>
    <p:extLst>
      <p:ext uri="{BB962C8B-B14F-4D97-AF65-F5344CB8AC3E}">
        <p14:creationId xmlns:p14="http://schemas.microsoft.com/office/powerpoint/2010/main" val="53160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Replacing NAD 83</a:t>
            </a:r>
          </a:p>
        </p:txBody>
      </p:sp>
      <p:sp>
        <p:nvSpPr>
          <p:cNvPr id="4" name="Content Placeholder 2"/>
          <p:cNvSpPr txBox="1">
            <a:spLocks/>
          </p:cNvSpPr>
          <p:nvPr/>
        </p:nvSpPr>
        <p:spPr bwMode="gray">
          <a:xfrm>
            <a:off x="301594" y="1612261"/>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Old:</a:t>
            </a:r>
          </a:p>
          <a:p>
            <a:pPr marL="0" indent="0">
              <a:buNone/>
              <a:defRPr/>
            </a:pPr>
            <a:r>
              <a:rPr lang="en-US" kern="0" dirty="0">
                <a:latin typeface="Gill Sans MT" panose="020B0502020104020203" pitchFamily="34" charset="0"/>
              </a:rPr>
              <a:t>NAD 83(2011)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83(PA11)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83(MA11)</a:t>
            </a:r>
          </a:p>
          <a:p>
            <a:pPr lvl="1">
              <a:defRPr/>
            </a:pPr>
            <a:endParaRPr lang="en-US" sz="2400" kern="0" dirty="0"/>
          </a:p>
          <a:p>
            <a:pPr marL="0" indent="0">
              <a:buNone/>
              <a:defRPr/>
            </a:pPr>
            <a:endParaRPr lang="en-US" b="1" kern="0" dirty="0">
              <a:solidFill>
                <a:srgbClr val="FF0000"/>
              </a:solidFill>
            </a:endParaRPr>
          </a:p>
        </p:txBody>
      </p:sp>
      <p:sp>
        <p:nvSpPr>
          <p:cNvPr id="13" name="Content Placeholder 2"/>
          <p:cNvSpPr txBox="1">
            <a:spLocks/>
          </p:cNvSpPr>
          <p:nvPr/>
        </p:nvSpPr>
        <p:spPr bwMode="gray">
          <a:xfrm>
            <a:off x="2892391" y="1486695"/>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New:</a:t>
            </a:r>
          </a:p>
          <a:p>
            <a:pPr marL="0" indent="0">
              <a:buNone/>
              <a:defRPr/>
            </a:pPr>
            <a:r>
              <a:rPr lang="en-US" sz="2000" kern="0" dirty="0">
                <a:latin typeface="Gill Sans MT" panose="020B0502020104020203" pitchFamily="34" charset="0"/>
              </a:rPr>
              <a:t>The North American Terrestrial Reference Frame of 2022 </a:t>
            </a:r>
          </a:p>
          <a:p>
            <a:pPr marL="0" indent="0">
              <a:buNone/>
              <a:defRPr/>
            </a:pPr>
            <a:r>
              <a:rPr lang="en-US" sz="2000" kern="0" dirty="0">
                <a:latin typeface="Gill Sans MT" panose="020B0502020104020203" pitchFamily="34" charset="0"/>
              </a:rPr>
              <a:t>	(NATRF2022)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(CATRF2022)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Pacific Terrestrial Reference Frame of 2022 </a:t>
            </a:r>
          </a:p>
          <a:p>
            <a:pPr marL="0" indent="0">
              <a:buNone/>
              <a:defRPr/>
            </a:pPr>
            <a:r>
              <a:rPr lang="en-US" sz="2000" kern="0" dirty="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Mariana Terrestrial Reference Frame of 2022 </a:t>
            </a:r>
          </a:p>
          <a:p>
            <a:pPr marL="0" indent="0">
              <a:buNone/>
              <a:defRPr/>
            </a:pPr>
            <a:r>
              <a:rPr lang="en-US" sz="2000" kern="0" dirty="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None/>
              <a:defRPr/>
            </a:pPr>
            <a:endParaRPr lang="en-US" b="1" kern="0" dirty="0">
              <a:solidFill>
                <a:srgbClr val="FF0000"/>
              </a:solidFill>
            </a:endParaRPr>
          </a:p>
        </p:txBody>
      </p:sp>
      <p:sp>
        <p:nvSpPr>
          <p:cNvPr id="2" name="Date Placeholder 1"/>
          <p:cNvSpPr>
            <a:spLocks noGrp="1"/>
          </p:cNvSpPr>
          <p:nvPr>
            <p:ph type="dt" sz="half" idx="10"/>
          </p:nvPr>
        </p:nvSpPr>
        <p:spPr/>
        <p:txBody>
          <a:bodyPr/>
          <a:lstStyle/>
          <a:p>
            <a:pPr>
              <a:defRPr/>
            </a:pPr>
            <a:r>
              <a:rPr lang="en-US" altLang="en-US"/>
              <a:t>March 24, 2024</a:t>
            </a:r>
          </a:p>
        </p:txBody>
      </p:sp>
      <p:cxnSp>
        <p:nvCxnSpPr>
          <p:cNvPr id="6" name="Straight Arrow Connector 5"/>
          <p:cNvCxnSpPr/>
          <p:nvPr/>
        </p:nvCxnSpPr>
        <p:spPr>
          <a:xfrm flipV="1">
            <a:off x="2254219" y="2190216"/>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54216" y="2190213"/>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254218" y="2904590"/>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54218" y="3661804"/>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9</a:t>
            </a:fld>
            <a:endParaRPr lang="en-US"/>
          </a:p>
        </p:txBody>
      </p:sp>
      <p:sp>
        <p:nvSpPr>
          <p:cNvPr id="3" name="Footer Placeholder 2"/>
          <p:cNvSpPr>
            <a:spLocks noGrp="1"/>
          </p:cNvSpPr>
          <p:nvPr>
            <p:ph type="ftr" sz="quarter" idx="11"/>
          </p:nvPr>
        </p:nvSpPr>
        <p:spPr/>
        <p:txBody>
          <a:bodyPr/>
          <a:lstStyle/>
          <a:p>
            <a:pPr>
              <a:defRPr/>
            </a:pPr>
            <a:r>
              <a:rPr lang="en-US"/>
              <a:t>Western Regional Survey Conference</a:t>
            </a:r>
          </a:p>
        </p:txBody>
      </p:sp>
    </p:spTree>
    <p:extLst>
      <p:ext uri="{BB962C8B-B14F-4D97-AF65-F5344CB8AC3E}">
        <p14:creationId xmlns:p14="http://schemas.microsoft.com/office/powerpoint/2010/main" val="15802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9C58-C36B-4985-942B-98F8E2F6354C}"/>
              </a:ext>
            </a:extLst>
          </p:cNvPr>
          <p:cNvSpPr>
            <a:spLocks noGrp="1"/>
          </p:cNvSpPr>
          <p:nvPr>
            <p:ph type="title"/>
          </p:nvPr>
        </p:nvSpPr>
        <p:spPr/>
        <p:txBody>
          <a:bodyPr/>
          <a:lstStyle/>
          <a:p>
            <a:r>
              <a:rPr lang="en-US" dirty="0"/>
              <a:t>Recent Accomplishments/Deliverables</a:t>
            </a:r>
          </a:p>
        </p:txBody>
      </p:sp>
      <p:sp>
        <p:nvSpPr>
          <p:cNvPr id="3" name="Content Placeholder 2">
            <a:extLst>
              <a:ext uri="{FF2B5EF4-FFF2-40B4-BE49-F238E27FC236}">
                <a16:creationId xmlns:a16="http://schemas.microsoft.com/office/drawing/2014/main" id="{D99EBF03-15EB-44FA-8C3C-713BCFC5AD87}"/>
              </a:ext>
            </a:extLst>
          </p:cNvPr>
          <p:cNvSpPr>
            <a:spLocks noGrp="1"/>
          </p:cNvSpPr>
          <p:nvPr>
            <p:ph idx="1"/>
          </p:nvPr>
        </p:nvSpPr>
        <p:spPr/>
        <p:txBody>
          <a:bodyPr/>
          <a:lstStyle/>
          <a:p>
            <a:r>
              <a:rPr lang="en-US" dirty="0"/>
              <a:t>GRAV-D: DONE!</a:t>
            </a:r>
          </a:p>
          <a:p>
            <a:pPr lvl="1"/>
            <a:r>
              <a:rPr lang="en-US" dirty="0"/>
              <a:t>After 16 years, the GRAV-D flights are 100% done!!</a:t>
            </a:r>
          </a:p>
          <a:p>
            <a:pPr lvl="1"/>
            <a:r>
              <a:rPr lang="en-US" dirty="0"/>
              <a:t>Final gravity set was delivered to the geoid team 2 days ago!!</a:t>
            </a:r>
          </a:p>
          <a:p>
            <a:r>
              <a:rPr lang="en-US" dirty="0"/>
              <a:t>OPUS-Projects updated</a:t>
            </a:r>
          </a:p>
          <a:p>
            <a:pPr lvl="1"/>
            <a:r>
              <a:rPr lang="en-US" dirty="0"/>
              <a:t>Version 5.1: </a:t>
            </a:r>
            <a:r>
              <a:rPr lang="en-US" dirty="0" err="1"/>
              <a:t>Bluebooking</a:t>
            </a:r>
            <a:r>
              <a:rPr lang="en-US" dirty="0"/>
              <a:t> done for you, loads to the NGS IDB</a:t>
            </a:r>
          </a:p>
          <a:p>
            <a:r>
              <a:rPr lang="en-US" dirty="0"/>
              <a:t>New Least-squares adjustment software: DONE</a:t>
            </a:r>
          </a:p>
          <a:p>
            <a:pPr lvl="1"/>
            <a:r>
              <a:rPr lang="en-US" dirty="0"/>
              <a:t>LASER version 2.4.0</a:t>
            </a:r>
          </a:p>
          <a:p>
            <a:pPr lvl="1"/>
            <a:r>
              <a:rPr lang="en-US" dirty="0"/>
              <a:t>Support for 3-D geometric (GNSS + classical), orthometric, horizontal gravimetric, vertical gravimetric and calibration baselines</a:t>
            </a:r>
          </a:p>
          <a:p>
            <a:endParaRPr lang="en-US" dirty="0"/>
          </a:p>
        </p:txBody>
      </p:sp>
      <p:sp>
        <p:nvSpPr>
          <p:cNvPr id="4" name="Date Placeholder 3">
            <a:extLst>
              <a:ext uri="{FF2B5EF4-FFF2-40B4-BE49-F238E27FC236}">
                <a16:creationId xmlns:a16="http://schemas.microsoft.com/office/drawing/2014/main" id="{B83B29C7-A906-4A6F-A90E-C2276F890F87}"/>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1CB1DC06-D2BA-4891-A845-E490E93ED5B1}"/>
              </a:ext>
            </a:extLst>
          </p:cNvPr>
          <p:cNvSpPr>
            <a:spLocks noGrp="1"/>
          </p:cNvSpPr>
          <p:nvPr>
            <p:ph type="ftr" sz="quarter" idx="11"/>
          </p:nvPr>
        </p:nvSpPr>
        <p:spPr/>
        <p:txBody>
          <a:bodyPr/>
          <a:lstStyle/>
          <a:p>
            <a:pPr>
              <a:defRPr/>
            </a:pPr>
            <a:r>
              <a:rPr lang="en-US"/>
              <a:t>Western Regional Survey Conference</a:t>
            </a:r>
            <a:endParaRPr lang="en-US" dirty="0"/>
          </a:p>
        </p:txBody>
      </p:sp>
      <p:sp>
        <p:nvSpPr>
          <p:cNvPr id="6" name="Slide Number Placeholder 5">
            <a:extLst>
              <a:ext uri="{FF2B5EF4-FFF2-40B4-BE49-F238E27FC236}">
                <a16:creationId xmlns:a16="http://schemas.microsoft.com/office/drawing/2014/main" id="{990EC01C-D7AD-41A5-BCAB-BD7C41D32A21}"/>
              </a:ext>
            </a:extLst>
          </p:cNvPr>
          <p:cNvSpPr>
            <a:spLocks noGrp="1"/>
          </p:cNvSpPr>
          <p:nvPr>
            <p:ph type="sldNum" sz="quarter" idx="12"/>
          </p:nvPr>
        </p:nvSpPr>
        <p:spPr/>
        <p:txBody>
          <a:bodyPr/>
          <a:lstStyle/>
          <a:p>
            <a:pPr>
              <a:defRPr/>
            </a:pPr>
            <a:fld id="{EB6791C4-DF4E-4C17-A41C-B2BEB15390BD}" type="slidenum">
              <a:rPr lang="en-US" smtClean="0"/>
              <a:pPr>
                <a:defRPr/>
              </a:pPr>
              <a:t>90</a:t>
            </a:fld>
            <a:endParaRPr lang="en-US"/>
          </a:p>
        </p:txBody>
      </p:sp>
    </p:spTree>
    <p:extLst>
      <p:ext uri="{BB962C8B-B14F-4D97-AF65-F5344CB8AC3E}">
        <p14:creationId xmlns:p14="http://schemas.microsoft.com/office/powerpoint/2010/main" val="35520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8DB2-00C5-4C25-845C-8A74CAB2E049}"/>
              </a:ext>
            </a:extLst>
          </p:cNvPr>
          <p:cNvSpPr>
            <a:spLocks noGrp="1"/>
          </p:cNvSpPr>
          <p:nvPr>
            <p:ph type="title"/>
          </p:nvPr>
        </p:nvSpPr>
        <p:spPr/>
        <p:txBody>
          <a:bodyPr/>
          <a:lstStyle/>
          <a:p>
            <a:r>
              <a:rPr lang="en-US" dirty="0"/>
              <a:t>GPS/GLONASS/Galileo/</a:t>
            </a:r>
            <a:r>
              <a:rPr lang="en-US" dirty="0" err="1"/>
              <a:t>Beidou</a:t>
            </a:r>
            <a:r>
              <a:rPr lang="en-US" dirty="0"/>
              <a:t>/ETC</a:t>
            </a:r>
          </a:p>
        </p:txBody>
      </p:sp>
      <p:sp>
        <p:nvSpPr>
          <p:cNvPr id="3" name="Content Placeholder 2">
            <a:extLst>
              <a:ext uri="{FF2B5EF4-FFF2-40B4-BE49-F238E27FC236}">
                <a16:creationId xmlns:a16="http://schemas.microsoft.com/office/drawing/2014/main" id="{DEAFC418-58EE-4F74-8ABE-802B03C44BAA}"/>
              </a:ext>
            </a:extLst>
          </p:cNvPr>
          <p:cNvSpPr>
            <a:spLocks noGrp="1"/>
          </p:cNvSpPr>
          <p:nvPr>
            <p:ph idx="1"/>
          </p:nvPr>
        </p:nvSpPr>
        <p:spPr/>
        <p:txBody>
          <a:bodyPr/>
          <a:lstStyle/>
          <a:p>
            <a:r>
              <a:rPr lang="en-US" dirty="0"/>
              <a:t>New M-PAGES software exists</a:t>
            </a:r>
          </a:p>
          <a:p>
            <a:pPr lvl="1"/>
            <a:r>
              <a:rPr lang="en-US" dirty="0"/>
              <a:t>Can process any GNSS constellation with two frequencies</a:t>
            </a:r>
          </a:p>
          <a:p>
            <a:r>
              <a:rPr lang="en-US" dirty="0"/>
              <a:t>Can be accessed for testing through a BETA release of OPUS-S</a:t>
            </a:r>
          </a:p>
          <a:p>
            <a:pPr lvl="1"/>
            <a:endParaRPr lang="en-US" dirty="0"/>
          </a:p>
        </p:txBody>
      </p:sp>
      <p:sp>
        <p:nvSpPr>
          <p:cNvPr id="4" name="Date Placeholder 3">
            <a:extLst>
              <a:ext uri="{FF2B5EF4-FFF2-40B4-BE49-F238E27FC236}">
                <a16:creationId xmlns:a16="http://schemas.microsoft.com/office/drawing/2014/main" id="{5E8DDFED-3070-4F93-B1B0-DE1CAF3DE36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7090F4FB-6E4D-4ED5-8DF3-9EDA50C35312}"/>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CB22758E-A7BB-42F9-BC2D-BEEE12C3556B}"/>
              </a:ext>
            </a:extLst>
          </p:cNvPr>
          <p:cNvSpPr>
            <a:spLocks noGrp="1"/>
          </p:cNvSpPr>
          <p:nvPr>
            <p:ph type="sldNum" sz="quarter" idx="12"/>
          </p:nvPr>
        </p:nvSpPr>
        <p:spPr/>
        <p:txBody>
          <a:bodyPr/>
          <a:lstStyle/>
          <a:p>
            <a:pPr>
              <a:defRPr/>
            </a:pPr>
            <a:fld id="{EB6791C4-DF4E-4C17-A41C-B2BEB15390BD}" type="slidenum">
              <a:rPr lang="en-US" smtClean="0"/>
              <a:pPr>
                <a:defRPr/>
              </a:pPr>
              <a:t>91</a:t>
            </a:fld>
            <a:endParaRPr lang="en-US"/>
          </a:p>
        </p:txBody>
      </p:sp>
      <p:pic>
        <p:nvPicPr>
          <p:cNvPr id="8" name="Picture 7">
            <a:extLst>
              <a:ext uri="{FF2B5EF4-FFF2-40B4-BE49-F238E27FC236}">
                <a16:creationId xmlns:a16="http://schemas.microsoft.com/office/drawing/2014/main" id="{C0F6CAA1-E85C-414C-97FB-71B631341E87}"/>
              </a:ext>
            </a:extLst>
          </p:cNvPr>
          <p:cNvPicPr>
            <a:picLocks noChangeAspect="1"/>
          </p:cNvPicPr>
          <p:nvPr/>
        </p:nvPicPr>
        <p:blipFill>
          <a:blip r:embed="rId2"/>
          <a:stretch>
            <a:fillRect/>
          </a:stretch>
        </p:blipFill>
        <p:spPr>
          <a:xfrm>
            <a:off x="1919591" y="3276778"/>
            <a:ext cx="6526179" cy="2964482"/>
          </a:xfrm>
          <a:prstGeom prst="rect">
            <a:avLst/>
          </a:prstGeom>
        </p:spPr>
      </p:pic>
      <p:sp>
        <p:nvSpPr>
          <p:cNvPr id="9" name="TextBox 8">
            <a:extLst>
              <a:ext uri="{FF2B5EF4-FFF2-40B4-BE49-F238E27FC236}">
                <a16:creationId xmlns:a16="http://schemas.microsoft.com/office/drawing/2014/main" id="{2128ECB5-2176-4CDE-BFBB-EA60D76A57AF}"/>
              </a:ext>
            </a:extLst>
          </p:cNvPr>
          <p:cNvSpPr txBox="1"/>
          <p:nvPr/>
        </p:nvSpPr>
        <p:spPr>
          <a:xfrm>
            <a:off x="8826324" y="5491929"/>
            <a:ext cx="3235181" cy="400110"/>
          </a:xfrm>
          <a:prstGeom prst="rect">
            <a:avLst/>
          </a:prstGeom>
          <a:noFill/>
        </p:spPr>
        <p:txBody>
          <a:bodyPr wrap="none" rtlCol="0">
            <a:spAutoFit/>
          </a:bodyPr>
          <a:lstStyle/>
          <a:p>
            <a:r>
              <a:rPr lang="en-US" sz="2000" b="1" dirty="0">
                <a:solidFill>
                  <a:srgbClr val="FF0000"/>
                </a:solidFill>
              </a:rPr>
              <a:t>beta.ngs.noaa.gov/OPUS</a:t>
            </a:r>
          </a:p>
        </p:txBody>
      </p:sp>
    </p:spTree>
    <p:extLst>
      <p:ext uri="{BB962C8B-B14F-4D97-AF65-F5344CB8AC3E}">
        <p14:creationId xmlns:p14="http://schemas.microsoft.com/office/powerpoint/2010/main" val="184263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7080-6B8C-4D62-B2F2-5B49D3D33DE0}"/>
              </a:ext>
            </a:extLst>
          </p:cNvPr>
          <p:cNvSpPr>
            <a:spLocks noGrp="1"/>
          </p:cNvSpPr>
          <p:nvPr>
            <p:ph type="title"/>
          </p:nvPr>
        </p:nvSpPr>
        <p:spPr/>
        <p:txBody>
          <a:bodyPr/>
          <a:lstStyle/>
          <a:p>
            <a:r>
              <a:rPr lang="en-US" dirty="0"/>
              <a:t>Alpha site launched</a:t>
            </a:r>
          </a:p>
        </p:txBody>
      </p:sp>
      <p:sp>
        <p:nvSpPr>
          <p:cNvPr id="3" name="Content Placeholder 2">
            <a:extLst>
              <a:ext uri="{FF2B5EF4-FFF2-40B4-BE49-F238E27FC236}">
                <a16:creationId xmlns:a16="http://schemas.microsoft.com/office/drawing/2014/main" id="{0CC9CAA2-8B0A-4B29-9A26-F9A67BCDF5E7}"/>
              </a:ext>
            </a:extLst>
          </p:cNvPr>
          <p:cNvSpPr>
            <a:spLocks noGrp="1"/>
          </p:cNvSpPr>
          <p:nvPr>
            <p:ph idx="1"/>
          </p:nvPr>
        </p:nvSpPr>
        <p:spPr/>
        <p:txBody>
          <a:bodyPr/>
          <a:lstStyle/>
          <a:p>
            <a:r>
              <a:rPr lang="en-US" dirty="0"/>
              <a:t>alpha.ngs.noaa.gov</a:t>
            </a:r>
          </a:p>
          <a:p>
            <a:r>
              <a:rPr lang="en-US" dirty="0"/>
              <a:t>First product:  SPCS2022</a:t>
            </a:r>
          </a:p>
          <a:p>
            <a:r>
              <a:rPr lang="en-US" dirty="0"/>
              <a:t>More products coming soon</a:t>
            </a:r>
          </a:p>
          <a:p>
            <a:r>
              <a:rPr lang="en-US" dirty="0"/>
              <a:t>Not everything will go on Alpha</a:t>
            </a:r>
          </a:p>
          <a:p>
            <a:pPr lvl="1"/>
            <a:r>
              <a:rPr lang="en-US" dirty="0"/>
              <a:t>“Incomplete, early, possibly incorrect” </a:t>
            </a:r>
          </a:p>
          <a:p>
            <a:endParaRPr lang="en-US" dirty="0"/>
          </a:p>
        </p:txBody>
      </p:sp>
      <p:sp>
        <p:nvSpPr>
          <p:cNvPr id="4" name="Date Placeholder 3">
            <a:extLst>
              <a:ext uri="{FF2B5EF4-FFF2-40B4-BE49-F238E27FC236}">
                <a16:creationId xmlns:a16="http://schemas.microsoft.com/office/drawing/2014/main" id="{4D797E4D-ED6B-4D59-A820-B6186F8D9491}"/>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341A874A-98D1-4480-A2FA-423A10E7C29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3588CC43-E8FB-441F-BAFE-29A5AE585953}"/>
              </a:ext>
            </a:extLst>
          </p:cNvPr>
          <p:cNvSpPr>
            <a:spLocks noGrp="1"/>
          </p:cNvSpPr>
          <p:nvPr>
            <p:ph type="sldNum" sz="quarter" idx="12"/>
          </p:nvPr>
        </p:nvSpPr>
        <p:spPr/>
        <p:txBody>
          <a:bodyPr/>
          <a:lstStyle/>
          <a:p>
            <a:pPr>
              <a:defRPr/>
            </a:pPr>
            <a:fld id="{EB6791C4-DF4E-4C17-A41C-B2BEB15390BD}" type="slidenum">
              <a:rPr lang="en-US" smtClean="0"/>
              <a:pPr>
                <a:defRPr/>
              </a:pPr>
              <a:t>92</a:t>
            </a:fld>
            <a:endParaRPr lang="en-US"/>
          </a:p>
        </p:txBody>
      </p:sp>
    </p:spTree>
    <p:extLst>
      <p:ext uri="{BB962C8B-B14F-4D97-AF65-F5344CB8AC3E}">
        <p14:creationId xmlns:p14="http://schemas.microsoft.com/office/powerpoint/2010/main" val="9661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E0B6-178B-4057-97F0-7EECD7FB6BD5}"/>
              </a:ext>
            </a:extLst>
          </p:cNvPr>
          <p:cNvSpPr>
            <a:spLocks noGrp="1"/>
          </p:cNvSpPr>
          <p:nvPr>
            <p:ph type="title"/>
          </p:nvPr>
        </p:nvSpPr>
        <p:spPr/>
        <p:txBody>
          <a:bodyPr/>
          <a:lstStyle/>
          <a:p>
            <a:r>
              <a:rPr lang="en-US" dirty="0"/>
              <a:t>SPROCCET:  Replacing HTDP</a:t>
            </a:r>
          </a:p>
        </p:txBody>
      </p:sp>
      <p:sp>
        <p:nvSpPr>
          <p:cNvPr id="3" name="Content Placeholder 2">
            <a:extLst>
              <a:ext uri="{FF2B5EF4-FFF2-40B4-BE49-F238E27FC236}">
                <a16:creationId xmlns:a16="http://schemas.microsoft.com/office/drawing/2014/main" id="{BAE2B2B9-6818-464C-B2E8-D7A1627D38A2}"/>
              </a:ext>
            </a:extLst>
          </p:cNvPr>
          <p:cNvSpPr>
            <a:spLocks noGrp="1"/>
          </p:cNvSpPr>
          <p:nvPr>
            <p:ph idx="1"/>
          </p:nvPr>
        </p:nvSpPr>
        <p:spPr/>
        <p:txBody>
          <a:bodyPr/>
          <a:lstStyle/>
          <a:p>
            <a:r>
              <a:rPr lang="en-US" sz="2800" b="1" dirty="0">
                <a:solidFill>
                  <a:srgbClr val="FF0000"/>
                </a:solidFill>
              </a:rPr>
              <a:t>S</a:t>
            </a:r>
            <a:r>
              <a:rPr lang="en-US" sz="2800" dirty="0"/>
              <a:t>oftware for </a:t>
            </a:r>
            <a:r>
              <a:rPr lang="en-US" sz="2800" b="1" dirty="0" err="1">
                <a:solidFill>
                  <a:srgbClr val="FF0000"/>
                </a:solidFill>
              </a:rPr>
              <a:t>PR</a:t>
            </a:r>
            <a:r>
              <a:rPr lang="en-US" sz="2800" dirty="0" err="1"/>
              <a:t>ojecting</a:t>
            </a:r>
            <a:r>
              <a:rPr lang="en-US" sz="2800" dirty="0"/>
              <a:t> </a:t>
            </a:r>
            <a:r>
              <a:rPr lang="en-US" sz="2800" b="1" dirty="0">
                <a:solidFill>
                  <a:srgbClr val="FF0000"/>
                </a:solidFill>
              </a:rPr>
              <a:t>O</a:t>
            </a:r>
            <a:r>
              <a:rPr lang="en-US" sz="2800" dirty="0"/>
              <a:t>bservations, </a:t>
            </a:r>
            <a:r>
              <a:rPr lang="en-US" sz="2800" b="1" dirty="0">
                <a:solidFill>
                  <a:srgbClr val="FF0000"/>
                </a:solidFill>
              </a:rPr>
              <a:t>C</a:t>
            </a:r>
            <a:r>
              <a:rPr lang="en-US" sz="2800" dirty="0"/>
              <a:t>onstraints and </a:t>
            </a:r>
            <a:r>
              <a:rPr lang="en-US" sz="2800" b="1" dirty="0">
                <a:solidFill>
                  <a:srgbClr val="FF0000"/>
                </a:solidFill>
              </a:rPr>
              <a:t>C</a:t>
            </a:r>
            <a:r>
              <a:rPr lang="en-US" sz="2800" dirty="0"/>
              <a:t>ofactor matrices/</a:t>
            </a:r>
            <a:r>
              <a:rPr lang="en-US" sz="2800" b="1" dirty="0">
                <a:solidFill>
                  <a:srgbClr val="FF0000"/>
                </a:solidFill>
              </a:rPr>
              <a:t>E</a:t>
            </a:r>
            <a:r>
              <a:rPr lang="en-US" sz="2800" dirty="0"/>
              <a:t>rrors through </a:t>
            </a:r>
            <a:r>
              <a:rPr lang="en-US" sz="2800" b="1" dirty="0">
                <a:solidFill>
                  <a:srgbClr val="FF0000"/>
                </a:solidFill>
              </a:rPr>
              <a:t>T</a:t>
            </a:r>
            <a:r>
              <a:rPr lang="en-US" sz="2800" dirty="0"/>
              <a:t>ime</a:t>
            </a:r>
          </a:p>
          <a:p>
            <a:pPr lvl="1"/>
            <a:r>
              <a:rPr lang="en-US" sz="2400" dirty="0"/>
              <a:t>Replaces HTDP</a:t>
            </a:r>
          </a:p>
          <a:p>
            <a:pPr lvl="1"/>
            <a:r>
              <a:rPr lang="en-US" sz="2400" dirty="0"/>
              <a:t>Expands functionality:</a:t>
            </a:r>
          </a:p>
          <a:p>
            <a:pPr lvl="2"/>
            <a:r>
              <a:rPr lang="en-US" sz="2000" dirty="0"/>
              <a:t>Geometric </a:t>
            </a:r>
            <a:r>
              <a:rPr lang="en-US" sz="2000" i="1" dirty="0"/>
              <a:t>and</a:t>
            </a:r>
            <a:r>
              <a:rPr lang="en-US" sz="2000" dirty="0"/>
              <a:t> orthometric</a:t>
            </a:r>
          </a:p>
          <a:p>
            <a:pPr lvl="2"/>
            <a:r>
              <a:rPr lang="en-US" sz="2000" dirty="0"/>
              <a:t>Error propagation through time</a:t>
            </a:r>
          </a:p>
          <a:p>
            <a:pPr lvl="2"/>
            <a:r>
              <a:rPr lang="en-US" sz="2000" dirty="0"/>
              <a:t>Modularization</a:t>
            </a:r>
          </a:p>
          <a:p>
            <a:pPr lvl="2"/>
            <a:r>
              <a:rPr lang="en-US" sz="2000" dirty="0"/>
              <a:t>Earthquake error displacement estimates</a:t>
            </a:r>
          </a:p>
          <a:p>
            <a:pPr lvl="2"/>
            <a:r>
              <a:rPr lang="en-US" sz="2000" dirty="0"/>
              <a:t>Bug fixes</a:t>
            </a:r>
          </a:p>
          <a:p>
            <a:r>
              <a:rPr lang="en-US" sz="2800" dirty="0"/>
              <a:t>Will be built into OPUS and all REC adjustments</a:t>
            </a:r>
          </a:p>
          <a:p>
            <a:r>
              <a:rPr lang="en-US" sz="2800" dirty="0"/>
              <a:t>Expected completion:  Autumn 2024</a:t>
            </a:r>
          </a:p>
        </p:txBody>
      </p:sp>
      <p:sp>
        <p:nvSpPr>
          <p:cNvPr id="4" name="Date Placeholder 3">
            <a:extLst>
              <a:ext uri="{FF2B5EF4-FFF2-40B4-BE49-F238E27FC236}">
                <a16:creationId xmlns:a16="http://schemas.microsoft.com/office/drawing/2014/main" id="{DDFE582E-6727-4BBD-8BE0-A7ACC509D803}"/>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2833CBF4-09AB-4A4D-B2B5-D993E0FD0CFB}"/>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016599F8-9C83-4CA9-B41C-EDCCB267515C}"/>
              </a:ext>
            </a:extLst>
          </p:cNvPr>
          <p:cNvSpPr>
            <a:spLocks noGrp="1"/>
          </p:cNvSpPr>
          <p:nvPr>
            <p:ph type="sldNum" sz="quarter" idx="12"/>
          </p:nvPr>
        </p:nvSpPr>
        <p:spPr/>
        <p:txBody>
          <a:bodyPr/>
          <a:lstStyle/>
          <a:p>
            <a:pPr>
              <a:defRPr/>
            </a:pPr>
            <a:fld id="{EB6791C4-DF4E-4C17-A41C-B2BEB15390BD}" type="slidenum">
              <a:rPr lang="en-US" smtClean="0"/>
              <a:pPr>
                <a:defRPr/>
              </a:pPr>
              <a:t>93</a:t>
            </a:fld>
            <a:endParaRPr lang="en-US"/>
          </a:p>
        </p:txBody>
      </p:sp>
    </p:spTree>
    <p:extLst>
      <p:ext uri="{BB962C8B-B14F-4D97-AF65-F5344CB8AC3E}">
        <p14:creationId xmlns:p14="http://schemas.microsoft.com/office/powerpoint/2010/main" val="36335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Coming soon</a:t>
            </a:r>
          </a:p>
        </p:txBody>
      </p:sp>
      <p:sp>
        <p:nvSpPr>
          <p:cNvPr id="4" name="Date Placeholder 3"/>
          <p:cNvSpPr>
            <a:spLocks noGrp="1"/>
          </p:cNvSpPr>
          <p:nvPr>
            <p:ph type="dt" sz="half" idx="10"/>
          </p:nvPr>
        </p:nvSpPr>
        <p:spPr/>
        <p:txBody>
          <a:bodyPr/>
          <a:lstStyle/>
          <a:p>
            <a:pPr>
              <a:defRPr/>
            </a:pPr>
            <a:r>
              <a:rPr lang="en-US">
                <a:latin typeface="Calibri"/>
              </a:rPr>
              <a:t>March 24, 2024</a:t>
            </a:r>
          </a:p>
        </p:txBody>
      </p:sp>
      <p:sp>
        <p:nvSpPr>
          <p:cNvPr id="5" name="Footer Placeholder 4"/>
          <p:cNvSpPr>
            <a:spLocks noGrp="1"/>
          </p:cNvSpPr>
          <p:nvPr>
            <p:ph type="ftr" sz="quarter" idx="11"/>
          </p:nvPr>
        </p:nvSpPr>
        <p:spPr/>
        <p:txBody>
          <a:bodyPr/>
          <a:lstStyle/>
          <a:p>
            <a:pPr>
              <a:defRPr/>
            </a:pPr>
            <a:r>
              <a:rPr lang="en-US">
                <a:latin typeface="Calibri"/>
              </a:rPr>
              <a:t>Western Regional Survey Conference</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94</a:t>
            </a:fld>
            <a:endParaRPr lang="en-US">
              <a:latin typeface="Calibri"/>
            </a:endParaRPr>
          </a:p>
        </p:txBody>
      </p:sp>
    </p:spTree>
    <p:extLst>
      <p:ext uri="{BB962C8B-B14F-4D97-AF65-F5344CB8AC3E}">
        <p14:creationId xmlns:p14="http://schemas.microsoft.com/office/powerpoint/2010/main" val="899785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5A98-80C0-458C-97B3-3D29C15F7D59}"/>
              </a:ext>
            </a:extLst>
          </p:cNvPr>
          <p:cNvSpPr>
            <a:spLocks noGrp="1"/>
          </p:cNvSpPr>
          <p:nvPr>
            <p:ph type="title"/>
          </p:nvPr>
        </p:nvSpPr>
        <p:spPr/>
        <p:txBody>
          <a:bodyPr/>
          <a:lstStyle/>
          <a:p>
            <a:r>
              <a:rPr lang="en-US" dirty="0"/>
              <a:t>Promises…</a:t>
            </a:r>
          </a:p>
        </p:txBody>
      </p:sp>
      <p:sp>
        <p:nvSpPr>
          <p:cNvPr id="3" name="Content Placeholder 2">
            <a:extLst>
              <a:ext uri="{FF2B5EF4-FFF2-40B4-BE49-F238E27FC236}">
                <a16:creationId xmlns:a16="http://schemas.microsoft.com/office/drawing/2014/main" id="{B753F6FF-8277-4FBF-BA47-264B2CBF8398}"/>
              </a:ext>
            </a:extLst>
          </p:cNvPr>
          <p:cNvSpPr>
            <a:spLocks noGrp="1"/>
          </p:cNvSpPr>
          <p:nvPr>
            <p:ph idx="1"/>
          </p:nvPr>
        </p:nvSpPr>
        <p:spPr/>
        <p:txBody>
          <a:bodyPr/>
          <a:lstStyle/>
          <a:p>
            <a:r>
              <a:rPr lang="en-US" dirty="0"/>
              <a:t>I’m not a fan of promising what is coming “soon”</a:t>
            </a:r>
          </a:p>
          <a:p>
            <a:pPr lvl="1"/>
            <a:r>
              <a:rPr lang="en-US" dirty="0"/>
              <a:t>Few things in life go on schedule</a:t>
            </a:r>
          </a:p>
          <a:p>
            <a:pPr lvl="1"/>
            <a:r>
              <a:rPr lang="en-US" dirty="0"/>
              <a:t>Still, the next few things are happening and are expected to be done in the next few months</a:t>
            </a:r>
          </a:p>
        </p:txBody>
      </p:sp>
      <p:sp>
        <p:nvSpPr>
          <p:cNvPr id="4" name="Date Placeholder 3">
            <a:extLst>
              <a:ext uri="{FF2B5EF4-FFF2-40B4-BE49-F238E27FC236}">
                <a16:creationId xmlns:a16="http://schemas.microsoft.com/office/drawing/2014/main" id="{F917F916-4E16-420A-AA06-D80AB86AAABA}"/>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6AAFEC88-DC4A-4637-8C64-FED36B8A60CC}"/>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DB3AA9F1-76EA-439B-A21B-08994AB678ED}"/>
              </a:ext>
            </a:extLst>
          </p:cNvPr>
          <p:cNvSpPr>
            <a:spLocks noGrp="1"/>
          </p:cNvSpPr>
          <p:nvPr>
            <p:ph type="sldNum" sz="quarter" idx="12"/>
          </p:nvPr>
        </p:nvSpPr>
        <p:spPr/>
        <p:txBody>
          <a:bodyPr/>
          <a:lstStyle/>
          <a:p>
            <a:pPr>
              <a:defRPr/>
            </a:pPr>
            <a:fld id="{EB6791C4-DF4E-4C17-A41C-B2BEB15390BD}" type="slidenum">
              <a:rPr lang="en-US" smtClean="0"/>
              <a:pPr>
                <a:defRPr/>
              </a:pPr>
              <a:t>95</a:t>
            </a:fld>
            <a:endParaRPr lang="en-US"/>
          </a:p>
        </p:txBody>
      </p:sp>
    </p:spTree>
    <p:extLst>
      <p:ext uri="{BB962C8B-B14F-4D97-AF65-F5344CB8AC3E}">
        <p14:creationId xmlns:p14="http://schemas.microsoft.com/office/powerpoint/2010/main" val="266511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7EE9-CF43-40A2-BFEE-953E93489CCE}"/>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588D7760-C2D0-4DB6-BBF0-D6A532993BCE}"/>
              </a:ext>
            </a:extLst>
          </p:cNvPr>
          <p:cNvSpPr>
            <a:spLocks noGrp="1"/>
          </p:cNvSpPr>
          <p:nvPr>
            <p:ph idx="1"/>
          </p:nvPr>
        </p:nvSpPr>
        <p:spPr/>
        <p:txBody>
          <a:bodyPr/>
          <a:lstStyle/>
          <a:p>
            <a:r>
              <a:rPr lang="en-US" dirty="0"/>
              <a:t>GDX</a:t>
            </a:r>
          </a:p>
          <a:p>
            <a:pPr lvl="1"/>
            <a:r>
              <a:rPr lang="en-US" dirty="0"/>
              <a:t>Geodetic Data Exchange format</a:t>
            </a:r>
          </a:p>
          <a:p>
            <a:pPr lvl="1"/>
            <a:r>
              <a:rPr lang="en-US" dirty="0"/>
              <a:t>Expands/improves/replaces GVX (GNSS Vector Exchange format)</a:t>
            </a:r>
          </a:p>
          <a:p>
            <a:pPr lvl="1"/>
            <a:r>
              <a:rPr lang="en-US" dirty="0"/>
              <a:t>Replaces “</a:t>
            </a:r>
            <a:r>
              <a:rPr lang="en-US" dirty="0" err="1"/>
              <a:t>Bluebooking</a:t>
            </a:r>
            <a:r>
              <a:rPr lang="en-US" dirty="0"/>
              <a:t>”</a:t>
            </a:r>
          </a:p>
          <a:p>
            <a:pPr lvl="1"/>
            <a:r>
              <a:rPr lang="en-US" dirty="0"/>
              <a:t>Will be the official format for data submissions to OPUS in the modernized NSRS</a:t>
            </a:r>
          </a:p>
          <a:p>
            <a:pPr lvl="1"/>
            <a:r>
              <a:rPr lang="en-US" dirty="0"/>
              <a:t>Spring 2024?</a:t>
            </a:r>
          </a:p>
          <a:p>
            <a:pPr lvl="2"/>
            <a:endParaRPr lang="en-US" dirty="0"/>
          </a:p>
          <a:p>
            <a:pPr lvl="1"/>
            <a:endParaRPr lang="en-US" dirty="0"/>
          </a:p>
        </p:txBody>
      </p:sp>
      <p:sp>
        <p:nvSpPr>
          <p:cNvPr id="4" name="Date Placeholder 3">
            <a:extLst>
              <a:ext uri="{FF2B5EF4-FFF2-40B4-BE49-F238E27FC236}">
                <a16:creationId xmlns:a16="http://schemas.microsoft.com/office/drawing/2014/main" id="{027FFE50-7C3D-43C2-97C3-194AF7CCCF2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537B99C-6F61-4792-AE0E-702743A7116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3B2E434C-6A2C-45E5-9E62-E19441B3FB02}"/>
              </a:ext>
            </a:extLst>
          </p:cNvPr>
          <p:cNvSpPr>
            <a:spLocks noGrp="1"/>
          </p:cNvSpPr>
          <p:nvPr>
            <p:ph type="sldNum" sz="quarter" idx="12"/>
          </p:nvPr>
        </p:nvSpPr>
        <p:spPr/>
        <p:txBody>
          <a:bodyPr/>
          <a:lstStyle/>
          <a:p>
            <a:pPr>
              <a:defRPr/>
            </a:pPr>
            <a:fld id="{EB6791C4-DF4E-4C17-A41C-B2BEB15390BD}" type="slidenum">
              <a:rPr lang="en-US" smtClean="0"/>
              <a:pPr>
                <a:defRPr/>
              </a:pPr>
              <a:t>96</a:t>
            </a:fld>
            <a:endParaRPr lang="en-US"/>
          </a:p>
        </p:txBody>
      </p:sp>
    </p:spTree>
    <p:extLst>
      <p:ext uri="{BB962C8B-B14F-4D97-AF65-F5344CB8AC3E}">
        <p14:creationId xmlns:p14="http://schemas.microsoft.com/office/powerpoint/2010/main" val="409800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7EE9-CF43-40A2-BFEE-953E93489CCE}"/>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588D7760-C2D0-4DB6-BBF0-D6A532993BCE}"/>
              </a:ext>
            </a:extLst>
          </p:cNvPr>
          <p:cNvSpPr>
            <a:spLocks noGrp="1"/>
          </p:cNvSpPr>
          <p:nvPr>
            <p:ph idx="1"/>
          </p:nvPr>
        </p:nvSpPr>
        <p:spPr/>
        <p:txBody>
          <a:bodyPr/>
          <a:lstStyle/>
          <a:p>
            <a:r>
              <a:rPr lang="en-US" dirty="0"/>
              <a:t>GEOID2022</a:t>
            </a:r>
          </a:p>
          <a:p>
            <a:pPr lvl="1"/>
            <a:r>
              <a:rPr lang="en-US" dirty="0"/>
              <a:t>The official NGS/Canada/Mexico geoid model for North America</a:t>
            </a:r>
          </a:p>
          <a:p>
            <a:pPr lvl="2"/>
            <a:r>
              <a:rPr lang="en-US" dirty="0"/>
              <a:t>Plus USA-only models for American Samoa and the Guam/CNMI region</a:t>
            </a:r>
          </a:p>
          <a:p>
            <a:pPr lvl="2"/>
            <a:r>
              <a:rPr lang="en-US" dirty="0"/>
              <a:t>Will be up on </a:t>
            </a:r>
            <a:r>
              <a:rPr lang="en-US" b="1" dirty="0"/>
              <a:t>beta</a:t>
            </a:r>
            <a:r>
              <a:rPr lang="en-US" dirty="0"/>
              <a:t>.ngs.noaa.gov</a:t>
            </a:r>
          </a:p>
          <a:p>
            <a:pPr lvl="1"/>
            <a:r>
              <a:rPr lang="en-US" dirty="0"/>
              <a:t>Summer 2024?</a:t>
            </a:r>
          </a:p>
          <a:p>
            <a:pPr lvl="2"/>
            <a:r>
              <a:rPr lang="en-US" b="1" dirty="0"/>
              <a:t>Don’t be confused!  </a:t>
            </a:r>
            <a:r>
              <a:rPr lang="en-US" dirty="0"/>
              <a:t>An early-release will be posted on </a:t>
            </a:r>
            <a:r>
              <a:rPr lang="en-US" b="1" dirty="0"/>
              <a:t>alpha</a:t>
            </a:r>
            <a:r>
              <a:rPr lang="en-US" dirty="0"/>
              <a:t>.ngs.noaa.gov, however it will not contain the final GRAV-D datasets</a:t>
            </a:r>
          </a:p>
          <a:p>
            <a:pPr lvl="2"/>
            <a:endParaRPr lang="en-US" dirty="0"/>
          </a:p>
          <a:p>
            <a:pPr lvl="1"/>
            <a:endParaRPr lang="en-US" dirty="0"/>
          </a:p>
        </p:txBody>
      </p:sp>
      <p:sp>
        <p:nvSpPr>
          <p:cNvPr id="4" name="Date Placeholder 3">
            <a:extLst>
              <a:ext uri="{FF2B5EF4-FFF2-40B4-BE49-F238E27FC236}">
                <a16:creationId xmlns:a16="http://schemas.microsoft.com/office/drawing/2014/main" id="{027FFE50-7C3D-43C2-97C3-194AF7CCCF22}"/>
              </a:ext>
            </a:extLst>
          </p:cNvPr>
          <p:cNvSpPr>
            <a:spLocks noGrp="1"/>
          </p:cNvSpPr>
          <p:nvPr>
            <p:ph type="dt" sz="half" idx="10"/>
          </p:nvPr>
        </p:nvSpPr>
        <p:spPr/>
        <p:txBody>
          <a:bodyPr/>
          <a:lstStyle/>
          <a:p>
            <a:pPr>
              <a:defRPr/>
            </a:pPr>
            <a:r>
              <a:rPr lang="en-US"/>
              <a:t>March 24, 2024</a:t>
            </a:r>
          </a:p>
        </p:txBody>
      </p:sp>
      <p:sp>
        <p:nvSpPr>
          <p:cNvPr id="5" name="Footer Placeholder 4">
            <a:extLst>
              <a:ext uri="{FF2B5EF4-FFF2-40B4-BE49-F238E27FC236}">
                <a16:creationId xmlns:a16="http://schemas.microsoft.com/office/drawing/2014/main" id="{9537B99C-6F61-4792-AE0E-702743A71169}"/>
              </a:ext>
            </a:extLst>
          </p:cNvPr>
          <p:cNvSpPr>
            <a:spLocks noGrp="1"/>
          </p:cNvSpPr>
          <p:nvPr>
            <p:ph type="ftr" sz="quarter" idx="11"/>
          </p:nvPr>
        </p:nvSpPr>
        <p:spPr/>
        <p:txBody>
          <a:bodyPr/>
          <a:lstStyle/>
          <a:p>
            <a:pPr>
              <a:defRPr/>
            </a:pPr>
            <a:r>
              <a:rPr lang="en-US"/>
              <a:t>Western Regional Survey Conference</a:t>
            </a:r>
          </a:p>
        </p:txBody>
      </p:sp>
      <p:sp>
        <p:nvSpPr>
          <p:cNvPr id="6" name="Slide Number Placeholder 5">
            <a:extLst>
              <a:ext uri="{FF2B5EF4-FFF2-40B4-BE49-F238E27FC236}">
                <a16:creationId xmlns:a16="http://schemas.microsoft.com/office/drawing/2014/main" id="{3B2E434C-6A2C-45E5-9E62-E19441B3FB02}"/>
              </a:ext>
            </a:extLst>
          </p:cNvPr>
          <p:cNvSpPr>
            <a:spLocks noGrp="1"/>
          </p:cNvSpPr>
          <p:nvPr>
            <p:ph type="sldNum" sz="quarter" idx="12"/>
          </p:nvPr>
        </p:nvSpPr>
        <p:spPr/>
        <p:txBody>
          <a:bodyPr/>
          <a:lstStyle/>
          <a:p>
            <a:pPr>
              <a:defRPr/>
            </a:pPr>
            <a:fld id="{EB6791C4-DF4E-4C17-A41C-B2BEB15390BD}" type="slidenum">
              <a:rPr lang="en-US" smtClean="0"/>
              <a:pPr>
                <a:defRPr/>
              </a:pPr>
              <a:t>97</a:t>
            </a:fld>
            <a:endParaRPr lang="en-US"/>
          </a:p>
        </p:txBody>
      </p:sp>
    </p:spTree>
    <p:extLst>
      <p:ext uri="{BB962C8B-B14F-4D97-AF65-F5344CB8AC3E}">
        <p14:creationId xmlns:p14="http://schemas.microsoft.com/office/powerpoint/2010/main" val="30225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The National Spatial Reference System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a:bodyPr>
          <a:lstStyle/>
          <a:p>
            <a:r>
              <a:rPr lang="en-US" dirty="0">
                <a:latin typeface="+mj-lt"/>
                <a:cs typeface="Times New Roman" panose="02020603050405020304" pitchFamily="18" charset="0"/>
              </a:rPr>
              <a:t>The NSRS</a:t>
            </a:r>
          </a:p>
          <a:p>
            <a:r>
              <a:rPr lang="en-US" dirty="0">
                <a:latin typeface="+mj-lt"/>
                <a:cs typeface="Times New Roman" panose="02020603050405020304" pitchFamily="18" charset="0"/>
              </a:rPr>
              <a:t>Official coordinate system for the USA</a:t>
            </a:r>
          </a:p>
          <a:p>
            <a:r>
              <a:rPr lang="en-US" dirty="0">
                <a:latin typeface="+mj-lt"/>
                <a:cs typeface="Times New Roman" panose="02020603050405020304" pitchFamily="18" charset="0"/>
              </a:rPr>
              <a:t>Defined by the National Geodetic Survey</a:t>
            </a:r>
          </a:p>
          <a:p>
            <a:r>
              <a:rPr lang="en-US" dirty="0">
                <a:latin typeface="+mj-lt"/>
                <a:cs typeface="Times New Roman" panose="02020603050405020304" pitchFamily="18" charset="0"/>
              </a:rPr>
              <a:t>Required to be used by all civilian federal government agencies</a:t>
            </a:r>
          </a:p>
          <a:p>
            <a:r>
              <a:rPr lang="en-US" dirty="0">
                <a:latin typeface="+mj-lt"/>
                <a:cs typeface="Times New Roman" panose="02020603050405020304" pitchFamily="18" charset="0"/>
              </a:rPr>
              <a:t>Often used by many state and local government agencies or private surveyors</a:t>
            </a:r>
          </a:p>
          <a:p>
            <a:pPr marL="0" indent="0">
              <a:buNone/>
            </a:pPr>
            <a:endParaRPr lang="en-US" dirty="0">
              <a:latin typeface="+mj-lt"/>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98</a:t>
            </a:fld>
            <a:endParaRPr lang="en-US"/>
          </a:p>
        </p:txBody>
      </p:sp>
    </p:spTree>
    <p:extLst>
      <p:ext uri="{BB962C8B-B14F-4D97-AF65-F5344CB8AC3E}">
        <p14:creationId xmlns:p14="http://schemas.microsoft.com/office/powerpoint/2010/main" val="39862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lstStyle/>
          <a:p>
            <a:r>
              <a:rPr lang="en-US" dirty="0">
                <a:cs typeface="Times New Roman" panose="02020603050405020304" pitchFamily="18" charset="0"/>
              </a:rPr>
              <a:t>Extent of the current NSRS</a:t>
            </a: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March 24, 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Western Regional Survey Conference</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99</a:t>
            </a:fld>
            <a:endParaRPr lang="en-US"/>
          </a:p>
        </p:txBody>
      </p:sp>
      <p:pic>
        <p:nvPicPr>
          <p:cNvPr id="9" name="Content Placeholder 7" descr="A map of the world showing the regions of the world where the USA's National Spatial Reference System is valid. ">
            <a:extLst>
              <a:ext uri="{FF2B5EF4-FFF2-40B4-BE49-F238E27FC236}">
                <a16:creationId xmlns:a16="http://schemas.microsoft.com/office/drawing/2014/main" id="{0B63BE1B-35B9-497C-ABCD-70C902A457A1}"/>
              </a:ext>
            </a:extLst>
          </p:cNvPr>
          <p:cNvPicPr>
            <a:picLocks noGrp="1" noChangeAspect="1"/>
          </p:cNvPicPr>
          <p:nvPr>
            <p:ph idx="1"/>
          </p:nvPr>
        </p:nvPicPr>
        <p:blipFill>
          <a:blip r:embed="rId2"/>
          <a:stretch>
            <a:fillRect/>
          </a:stretch>
        </p:blipFill>
        <p:spPr>
          <a:xfrm>
            <a:off x="609600" y="1620647"/>
            <a:ext cx="5283200" cy="3543671"/>
          </a:xfrm>
        </p:spPr>
      </p:pic>
      <p:sp>
        <p:nvSpPr>
          <p:cNvPr id="10" name="TextBox 9">
            <a:extLst>
              <a:ext uri="{FF2B5EF4-FFF2-40B4-BE49-F238E27FC236}">
                <a16:creationId xmlns:a16="http://schemas.microsoft.com/office/drawing/2014/main" id="{6FCEF830-B8D9-483F-9D7C-11D5AD2CAD9F}"/>
              </a:ext>
            </a:extLst>
          </p:cNvPr>
          <p:cNvSpPr txBox="1"/>
          <p:nvPr/>
        </p:nvSpPr>
        <p:spPr>
          <a:xfrm>
            <a:off x="6115123" y="1636741"/>
            <a:ext cx="3399007" cy="1477328"/>
          </a:xfrm>
          <a:prstGeom prst="rect">
            <a:avLst/>
          </a:prstGeom>
          <a:noFill/>
        </p:spPr>
        <p:txBody>
          <a:bodyPr wrap="none" rtlCol="0">
            <a:spAutoFit/>
          </a:bodyPr>
          <a:lstStyle/>
          <a:p>
            <a:r>
              <a:rPr lang="en-US" b="1" dirty="0">
                <a:latin typeface="+mj-lt"/>
              </a:rPr>
              <a:t>Geometric Reference Frames</a:t>
            </a:r>
            <a:r>
              <a:rPr lang="en-US" dirty="0">
                <a:latin typeface="+mj-lt"/>
              </a:rPr>
              <a:t>:  </a:t>
            </a:r>
          </a:p>
          <a:p>
            <a:pPr marL="285750" indent="-285750">
              <a:buFont typeface="Arial" panose="020B0604020202020204" pitchFamily="34" charset="0"/>
              <a:buChar char="•"/>
            </a:pPr>
            <a:r>
              <a:rPr lang="en-US" dirty="0">
                <a:latin typeface="+mj-lt"/>
              </a:rPr>
              <a:t>NAD 83(2011)</a:t>
            </a:r>
          </a:p>
          <a:p>
            <a:pPr marL="285750" indent="-285750">
              <a:buFont typeface="Arial" panose="020B0604020202020204" pitchFamily="34" charset="0"/>
              <a:buChar char="•"/>
            </a:pPr>
            <a:r>
              <a:rPr lang="en-US" dirty="0">
                <a:latin typeface="+mj-lt"/>
              </a:rPr>
              <a:t>NAD 83(PA11)</a:t>
            </a:r>
          </a:p>
          <a:p>
            <a:pPr marL="285750" indent="-285750">
              <a:buFont typeface="Arial" panose="020B0604020202020204" pitchFamily="34" charset="0"/>
              <a:buChar char="•"/>
            </a:pPr>
            <a:r>
              <a:rPr lang="en-US" dirty="0">
                <a:latin typeface="+mj-lt"/>
              </a:rPr>
              <a:t>NAD 83(MA11)</a:t>
            </a:r>
          </a:p>
          <a:p>
            <a:pPr marL="285750" indent="-285750">
              <a:buFont typeface="Arial" panose="020B0604020202020204" pitchFamily="34" charset="0"/>
              <a:buChar char="•"/>
            </a:pPr>
            <a:r>
              <a:rPr lang="en-US" dirty="0">
                <a:latin typeface="+mj-lt"/>
              </a:rPr>
              <a:t>Truly global but used regionally</a:t>
            </a:r>
          </a:p>
        </p:txBody>
      </p:sp>
      <p:sp>
        <p:nvSpPr>
          <p:cNvPr id="15" name="Rectangle 14">
            <a:extLst>
              <a:ext uri="{FF2B5EF4-FFF2-40B4-BE49-F238E27FC236}">
                <a16:creationId xmlns:a16="http://schemas.microsoft.com/office/drawing/2014/main" id="{3980A231-E390-4418-9F32-D53AA6591DDA}"/>
              </a:ext>
            </a:extLst>
          </p:cNvPr>
          <p:cNvSpPr/>
          <p:nvPr/>
        </p:nvSpPr>
        <p:spPr>
          <a:xfrm>
            <a:off x="1444991" y="3313355"/>
            <a:ext cx="692195" cy="4251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5E4158-A69B-43C7-BBBE-40F9A440D1DB}"/>
              </a:ext>
            </a:extLst>
          </p:cNvPr>
          <p:cNvSpPr/>
          <p:nvPr/>
        </p:nvSpPr>
        <p:spPr>
          <a:xfrm>
            <a:off x="825457" y="2614528"/>
            <a:ext cx="580208" cy="6699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59B5F9-EEED-47D9-B561-C888A22C75F4}"/>
              </a:ext>
            </a:extLst>
          </p:cNvPr>
          <p:cNvSpPr/>
          <p:nvPr/>
        </p:nvSpPr>
        <p:spPr>
          <a:xfrm>
            <a:off x="815895" y="3539659"/>
            <a:ext cx="168043" cy="19881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BA66D9-C894-41D1-A0F8-F78254923447}"/>
              </a:ext>
            </a:extLst>
          </p:cNvPr>
          <p:cNvSpPr/>
          <p:nvPr/>
        </p:nvSpPr>
        <p:spPr>
          <a:xfrm>
            <a:off x="5254817" y="3930408"/>
            <a:ext cx="129024" cy="751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19" name="Rectangle 18">
            <a:extLst>
              <a:ext uri="{FF2B5EF4-FFF2-40B4-BE49-F238E27FC236}">
                <a16:creationId xmlns:a16="http://schemas.microsoft.com/office/drawing/2014/main" id="{26ABC14F-D2CF-4145-88D9-BEF868238AA6}"/>
              </a:ext>
            </a:extLst>
          </p:cNvPr>
          <p:cNvSpPr/>
          <p:nvPr/>
        </p:nvSpPr>
        <p:spPr>
          <a:xfrm>
            <a:off x="5255053" y="3635070"/>
            <a:ext cx="129024" cy="25775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0" name="Rectangle 19">
            <a:extLst>
              <a:ext uri="{FF2B5EF4-FFF2-40B4-BE49-F238E27FC236}">
                <a16:creationId xmlns:a16="http://schemas.microsoft.com/office/drawing/2014/main" id="{02A01230-62CD-4753-B459-5F2A6432C0A4}"/>
              </a:ext>
            </a:extLst>
          </p:cNvPr>
          <p:cNvSpPr/>
          <p:nvPr/>
        </p:nvSpPr>
        <p:spPr>
          <a:xfrm>
            <a:off x="5587269" y="4223221"/>
            <a:ext cx="150284" cy="12991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1" name="Rectangle 20">
            <a:extLst>
              <a:ext uri="{FF2B5EF4-FFF2-40B4-BE49-F238E27FC236}">
                <a16:creationId xmlns:a16="http://schemas.microsoft.com/office/drawing/2014/main" id="{53396D43-FBA0-4793-A0CC-8072D2FEDB63}"/>
              </a:ext>
            </a:extLst>
          </p:cNvPr>
          <p:cNvSpPr/>
          <p:nvPr/>
        </p:nvSpPr>
        <p:spPr>
          <a:xfrm>
            <a:off x="2209837" y="3695787"/>
            <a:ext cx="96433" cy="81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4C6BBC-9580-407B-A4DA-9F679CD5A438}"/>
              </a:ext>
            </a:extLst>
          </p:cNvPr>
          <p:cNvSpPr/>
          <p:nvPr/>
        </p:nvSpPr>
        <p:spPr>
          <a:xfrm>
            <a:off x="2330703" y="3695787"/>
            <a:ext cx="96435" cy="81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90D506-19D5-43E3-AA51-894D4B51EDDB}"/>
              </a:ext>
            </a:extLst>
          </p:cNvPr>
          <p:cNvSpPr txBox="1"/>
          <p:nvPr/>
        </p:nvSpPr>
        <p:spPr>
          <a:xfrm>
            <a:off x="6096000" y="3284469"/>
            <a:ext cx="6096000" cy="2308324"/>
          </a:xfrm>
          <a:prstGeom prst="rect">
            <a:avLst/>
          </a:prstGeom>
          <a:noFill/>
        </p:spPr>
        <p:txBody>
          <a:bodyPr wrap="square">
            <a:spAutoFit/>
          </a:bodyPr>
          <a:lstStyle/>
          <a:p>
            <a:r>
              <a:rPr lang="en-US" b="1" dirty="0">
                <a:latin typeface="+mj-lt"/>
              </a:rPr>
              <a:t>Geoid models/Vertical Datums</a:t>
            </a:r>
            <a:r>
              <a:rPr lang="en-US" dirty="0">
                <a:latin typeface="+mj-lt"/>
              </a:rPr>
              <a:t>: </a:t>
            </a:r>
          </a:p>
          <a:p>
            <a:pPr marL="285750" indent="-285750">
              <a:buFont typeface="Arial" panose="020B0604020202020204" pitchFamily="34" charset="0"/>
              <a:buChar char="•"/>
            </a:pPr>
            <a:r>
              <a:rPr lang="en-US" dirty="0">
                <a:latin typeface="+mj-lt"/>
              </a:rPr>
              <a:t>Regional</a:t>
            </a:r>
          </a:p>
          <a:p>
            <a:pPr marL="742950" lvl="1" indent="-285750">
              <a:buFont typeface="Arial" panose="020B0604020202020204" pitchFamily="34" charset="0"/>
              <a:buChar char="•"/>
            </a:pPr>
            <a:r>
              <a:rPr lang="en-US" dirty="0">
                <a:latin typeface="+mj-lt"/>
              </a:rPr>
              <a:t>Conterminous US (CONUS; “Lower 48”)</a:t>
            </a:r>
          </a:p>
          <a:p>
            <a:pPr marL="742950" lvl="1" indent="-285750">
              <a:buFont typeface="Arial" panose="020B0604020202020204" pitchFamily="34" charset="0"/>
              <a:buChar char="•"/>
            </a:pPr>
            <a:r>
              <a:rPr lang="en-US" dirty="0">
                <a:latin typeface="+mj-lt"/>
              </a:rPr>
              <a:t>Alaska</a:t>
            </a:r>
          </a:p>
          <a:p>
            <a:pPr marL="742950" lvl="1" indent="-285750">
              <a:buFont typeface="Arial" panose="020B0604020202020204" pitchFamily="34" charset="0"/>
              <a:buChar char="•"/>
            </a:pPr>
            <a:r>
              <a:rPr lang="en-US" dirty="0">
                <a:latin typeface="+mj-lt"/>
              </a:rPr>
              <a:t>Hawaii</a:t>
            </a:r>
          </a:p>
          <a:p>
            <a:pPr marL="742950" lvl="1" indent="-285750">
              <a:buFont typeface="Arial" panose="020B0604020202020204" pitchFamily="34" charset="0"/>
              <a:buChar char="•"/>
            </a:pPr>
            <a:r>
              <a:rPr lang="es-ES" dirty="0">
                <a:latin typeface="+mj-lt"/>
              </a:rPr>
              <a:t>Territories:  Puerto Rico, U.S. </a:t>
            </a:r>
            <a:r>
              <a:rPr lang="es-ES" dirty="0" err="1">
                <a:latin typeface="+mj-lt"/>
              </a:rPr>
              <a:t>Virgin</a:t>
            </a:r>
            <a:r>
              <a:rPr lang="es-ES" dirty="0">
                <a:latin typeface="+mj-lt"/>
              </a:rPr>
              <a:t> </a:t>
            </a:r>
            <a:r>
              <a:rPr lang="es-ES" dirty="0" err="1">
                <a:latin typeface="+mj-lt"/>
              </a:rPr>
              <a:t>Islands</a:t>
            </a:r>
            <a:r>
              <a:rPr lang="es-ES" dirty="0">
                <a:latin typeface="+mj-lt"/>
              </a:rPr>
              <a:t>, American Samoa, Guam, CNM</a:t>
            </a:r>
            <a:endParaRPr lang="en-US" dirty="0">
              <a:latin typeface="+mj-lt"/>
            </a:endParaRPr>
          </a:p>
          <a:p>
            <a:pPr marL="742950" lvl="1"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257588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110136</TotalTime>
  <Words>11888</Words>
  <Application>Microsoft Office PowerPoint</Application>
  <PresentationFormat>Widescreen</PresentationFormat>
  <Paragraphs>2704</Paragraphs>
  <Slides>172</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172</vt:i4>
      </vt:variant>
    </vt:vector>
  </HeadingPairs>
  <TitlesOfParts>
    <vt:vector size="184" baseType="lpstr">
      <vt:lpstr>Arial</vt:lpstr>
      <vt:lpstr>Calibri</vt:lpstr>
      <vt:lpstr>Cambria Math</vt:lpstr>
      <vt:lpstr>Gill Sans MT</vt:lpstr>
      <vt:lpstr>Symbol</vt:lpstr>
      <vt:lpstr>Tahoma</vt:lpstr>
      <vt:lpstr>Times New Roman</vt:lpstr>
      <vt:lpstr>Verdana</vt:lpstr>
      <vt:lpstr>Wingdings</vt:lpstr>
      <vt:lpstr>Office Theme</vt:lpstr>
      <vt:lpstr>1_Office Theme</vt:lpstr>
      <vt:lpstr>2_Office Theme</vt:lpstr>
      <vt:lpstr>PowerPoint Presentation</vt:lpstr>
      <vt:lpstr>Outline</vt:lpstr>
      <vt:lpstr>Overview of NSRS Modernization</vt:lpstr>
      <vt:lpstr>The National Spatial Reference System</vt:lpstr>
      <vt:lpstr>Federal Users of the NSRS</vt:lpstr>
      <vt:lpstr>Extent of the current NSRS</vt:lpstr>
      <vt:lpstr>“Modernization”</vt:lpstr>
      <vt:lpstr>“Modernizing the NSRS” means…</vt:lpstr>
      <vt:lpstr>Replacing NAD 83</vt:lpstr>
      <vt:lpstr>Replacing NAVD 88</vt:lpstr>
      <vt:lpstr>Two types of coordinates</vt:lpstr>
      <vt:lpstr>PowerPoint Presentation</vt:lpstr>
      <vt:lpstr>PowerPoint Presentation</vt:lpstr>
      <vt:lpstr>PowerPoint Presentation</vt:lpstr>
      <vt:lpstr>PowerPoint Presentation</vt:lpstr>
      <vt:lpstr>PowerPoint Presentation</vt:lpstr>
      <vt:lpstr>PowerPoint Presentation</vt:lpstr>
      <vt:lpstr>NSRS Modernization in summary</vt:lpstr>
      <vt:lpstr>NSRS Modernization</vt:lpstr>
      <vt:lpstr>Foundations</vt:lpstr>
      <vt:lpstr>LSA Adjustment Methodology Documented</vt:lpstr>
      <vt:lpstr>A new database</vt:lpstr>
      <vt:lpstr>A new database</vt:lpstr>
      <vt:lpstr>Alpha, Beta, Official</vt:lpstr>
      <vt:lpstr>Formats</vt:lpstr>
      <vt:lpstr>GDX (Geodetic Data Exchange)</vt:lpstr>
      <vt:lpstr>GVX and GDX</vt:lpstr>
      <vt:lpstr>RINEX</vt:lpstr>
      <vt:lpstr>Manufacturer-native GNSS formats</vt:lpstr>
      <vt:lpstr>Data &amp; Models</vt:lpstr>
      <vt:lpstr>ITRF2020 Coordinate functions</vt:lpstr>
      <vt:lpstr>Preeminence of ITRF</vt:lpstr>
      <vt:lpstr>IFDM2022</vt:lpstr>
      <vt:lpstr>IFDM2022</vt:lpstr>
      <vt:lpstr>GRAV-D is 100% complete!</vt:lpstr>
      <vt:lpstr>GEOID2022</vt:lpstr>
      <vt:lpstr>Components of NAPGD2022 </vt:lpstr>
      <vt:lpstr>DGEOID2022 overview</vt:lpstr>
      <vt:lpstr>Reference Epoch Coordinates (RECs)</vt:lpstr>
      <vt:lpstr>NADCON (Not started yet)</vt:lpstr>
      <vt:lpstr>VERTCON (Not started yet)</vt:lpstr>
      <vt:lpstr>Tools</vt:lpstr>
      <vt:lpstr>LASER</vt:lpstr>
      <vt:lpstr>GPS/GLONASS/Galileo/Beidou/ETC</vt:lpstr>
      <vt:lpstr>SPROCCET overview</vt:lpstr>
      <vt:lpstr>CORS selection tool</vt:lpstr>
      <vt:lpstr>OPUS</vt:lpstr>
      <vt:lpstr>OPUS (Now)</vt:lpstr>
      <vt:lpstr>OPUS (Soon)</vt:lpstr>
      <vt:lpstr>OPUS (By end of 2025)</vt:lpstr>
      <vt:lpstr>OPUS (Out-years)</vt:lpstr>
      <vt:lpstr>Data Delivery System</vt:lpstr>
      <vt:lpstr>A new station “datasheet”</vt:lpstr>
      <vt:lpstr>A new station “datasheet”</vt:lpstr>
      <vt:lpstr>A new station “datasheet”</vt:lpstr>
      <vt:lpstr>A new station “datasheet”</vt:lpstr>
      <vt:lpstr>A new station “datasheet”</vt:lpstr>
      <vt:lpstr>A new station “datasheet”</vt:lpstr>
      <vt:lpstr>A new station “datasheet”</vt:lpstr>
      <vt:lpstr>A new mark “datasheet”</vt:lpstr>
      <vt:lpstr>A new mark “datasheet”</vt:lpstr>
      <vt:lpstr>A new mark “datasheet”</vt:lpstr>
      <vt:lpstr>A new mark “datasheet”</vt:lpstr>
      <vt:lpstr>A new mark “datasheet”</vt:lpstr>
      <vt:lpstr>Timeline</vt:lpstr>
      <vt:lpstr>Timeline</vt:lpstr>
      <vt:lpstr>Rollout, Testing, Replacement</vt:lpstr>
      <vt:lpstr>Rollout, Testing, Replacement</vt:lpstr>
      <vt:lpstr>Current NSRS during rollout and testing</vt:lpstr>
      <vt:lpstr>Snapshot of the modernized NSRS  at the end of initial rollout</vt:lpstr>
      <vt:lpstr>Rollout onto Beta</vt:lpstr>
      <vt:lpstr>Testing into replacement</vt:lpstr>
      <vt:lpstr>After testing and the FGCS vote</vt:lpstr>
      <vt:lpstr>After testing and the FGCS vote</vt:lpstr>
      <vt:lpstr>Summary</vt:lpstr>
      <vt:lpstr>Thank you!</vt:lpstr>
      <vt:lpstr>Questions?</vt:lpstr>
      <vt:lpstr>Extra Slides</vt:lpstr>
      <vt:lpstr>14H overview</vt:lpstr>
      <vt:lpstr>Reference Epoch Coordinates (RECs)</vt:lpstr>
      <vt:lpstr>EPP2022</vt:lpstr>
      <vt:lpstr>EPP 2022 alpha values released</vt:lpstr>
      <vt:lpstr>Initial rollout</vt:lpstr>
      <vt:lpstr>Less stand-alone products</vt:lpstr>
      <vt:lpstr>Official, Beta and Alpha </vt:lpstr>
      <vt:lpstr>Official, Beta and Alpha </vt:lpstr>
      <vt:lpstr>Components of GEOID2022 </vt:lpstr>
      <vt:lpstr>PowerPoint Presentation</vt:lpstr>
      <vt:lpstr>PowerPoint Presentation</vt:lpstr>
      <vt:lpstr>Recent Accomplishments/Deliverables</vt:lpstr>
      <vt:lpstr>GPS/GLONASS/Galileo/Beidou/ETC</vt:lpstr>
      <vt:lpstr>Alpha site launched</vt:lpstr>
      <vt:lpstr>SPROCCET:  Replacing HTDP</vt:lpstr>
      <vt:lpstr>Coming soon</vt:lpstr>
      <vt:lpstr>Promises…</vt:lpstr>
      <vt:lpstr>Coming Soon</vt:lpstr>
      <vt:lpstr>Coming Soon</vt:lpstr>
      <vt:lpstr>The National Spatial Reference System</vt:lpstr>
      <vt:lpstr>Extent of the current NSRS</vt:lpstr>
      <vt:lpstr>NSRS Modernization</vt:lpstr>
      <vt:lpstr>NSRS Modernization in (very) brief</vt:lpstr>
      <vt:lpstr>Recent Progress</vt:lpstr>
      <vt:lpstr>Quick diversion:  why is incorporating SPROCCET into NCAT and Vdatum so complicated?</vt:lpstr>
      <vt:lpstr>PowerPoint Presentation</vt:lpstr>
      <vt:lpstr>PowerPoint Presentation</vt:lpstr>
      <vt:lpstr>PowerPoint Presentation</vt:lpstr>
      <vt:lpstr>NSRS Modernization in (very) brief – Why?</vt:lpstr>
      <vt:lpstr>The path to full roll-out</vt:lpstr>
      <vt:lpstr>The path to full roll-out: Frames</vt:lpstr>
      <vt:lpstr>The path to full roll-out: Geopotential</vt:lpstr>
      <vt:lpstr>The path to full roll-out: OPUS</vt:lpstr>
      <vt:lpstr>The path to full roll-out: Passive control</vt:lpstr>
      <vt:lpstr>EPP2022 (alpha)</vt:lpstr>
      <vt:lpstr>A Little Terminology…</vt:lpstr>
      <vt:lpstr>Geodetic Stations</vt:lpstr>
      <vt:lpstr>PowerPoint Presentation</vt:lpstr>
      <vt:lpstr>PowerPoint Presentation</vt:lpstr>
      <vt:lpstr>PowerPoint Presentation</vt:lpstr>
      <vt:lpstr>Recent Accomplishments/Deliverables</vt:lpstr>
      <vt:lpstr>GPS/GLONASS/Galileo/Beidou/ETC</vt:lpstr>
      <vt:lpstr>LSA Adjustment Methodology Documented</vt:lpstr>
      <vt:lpstr>Alpha site launched</vt:lpstr>
      <vt:lpstr>Preeminence of ITRF</vt:lpstr>
      <vt:lpstr>EPP2022 (alpha)</vt:lpstr>
      <vt:lpstr>A Little Terminology…</vt:lpstr>
      <vt:lpstr>Geodetic Stations</vt:lpstr>
      <vt:lpstr>Data Delivery System</vt:lpstr>
      <vt:lpstr>A new station “datasheet” (specific to CORS)</vt:lpstr>
      <vt:lpstr>A new station “datasheet” (specific to CORS)</vt:lpstr>
      <vt:lpstr>A new station “datasheet” (specific to CORS)</vt:lpstr>
      <vt:lpstr>A new station “datasheet” (specific to CORS)</vt:lpstr>
      <vt:lpstr>A new station “datasheet” (specific to CORS)</vt:lpstr>
      <vt:lpstr>A new station “datasheet” (specific to CORS)</vt:lpstr>
      <vt:lpstr>A new station “datasheet” (specific to CORS)</vt:lpstr>
      <vt:lpstr>A new mark “datasheet”</vt:lpstr>
      <vt:lpstr>A new mark “datasheet”</vt:lpstr>
      <vt:lpstr>A new mark “datasheet”</vt:lpstr>
      <vt:lpstr>A new mark “datasheet”</vt:lpstr>
      <vt:lpstr>A new mark “datasheet”</vt:lpstr>
      <vt:lpstr>Reference Epoch Coordinates (RECs)</vt:lpstr>
      <vt:lpstr>SPROCCET:  Replacing HTDP</vt:lpstr>
      <vt:lpstr>Coming soon</vt:lpstr>
      <vt:lpstr>Promises…</vt:lpstr>
      <vt:lpstr>Coming Soon</vt:lpstr>
      <vt:lpstr>Coming Soon</vt:lpstr>
      <vt:lpstr>Timeline</vt:lpstr>
      <vt:lpstr>Timeline</vt:lpstr>
      <vt:lpstr>Rollout, Testing, Replacement</vt:lpstr>
      <vt:lpstr>Rollout, Testing, Replacement</vt:lpstr>
      <vt:lpstr>Initial rollout</vt:lpstr>
      <vt:lpstr>Rollout:  Alpha, Beta, Live</vt:lpstr>
      <vt:lpstr>Current NSRS during rollout and testing</vt:lpstr>
      <vt:lpstr>Snapshot of the modernized NSRS  at the end of initial rollout</vt:lpstr>
      <vt:lpstr>Less stand-alone products</vt:lpstr>
      <vt:lpstr>Rollout onto Beta</vt:lpstr>
      <vt:lpstr>Testing into replacement</vt:lpstr>
      <vt:lpstr>After testing and the FGCS vote</vt:lpstr>
      <vt:lpstr>After testing and the FGCS vote</vt:lpstr>
      <vt:lpstr>Summary</vt:lpstr>
      <vt:lpstr>Thank you!</vt:lpstr>
      <vt:lpstr>Questions?</vt:lpstr>
      <vt:lpstr>Extra Slides</vt:lpstr>
      <vt:lpstr>Quick diversion:  why is incorporating SPROCCET into NCAT and Vdatum so complicated?</vt:lpstr>
      <vt:lpstr>PowerPoint Presentation</vt:lpstr>
      <vt:lpstr>PowerPoint Presentation</vt:lpstr>
      <vt:lpstr>PowerPoint Presentation</vt:lpstr>
      <vt:lpstr>NSRS Modernization in (very) brief – Why?</vt:lpstr>
      <vt:lpstr>The path to full roll-out</vt:lpstr>
      <vt:lpstr>The path to full roll-out: Frames</vt:lpstr>
      <vt:lpstr>The path to full roll-out: Geopotential</vt:lpstr>
      <vt:lpstr>The path to full roll-out: OPUS</vt:lpstr>
      <vt:lpstr>The path to full roll-out: Passive control</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All Hands 2.5.2010</dc:title>
  <dc:creator>Chris.Harm</dc:creator>
  <cp:lastModifiedBy>Dru Smith</cp:lastModifiedBy>
  <cp:revision>3103</cp:revision>
  <cp:lastPrinted>2017-02-02T17:15:29Z</cp:lastPrinted>
  <dcterms:created xsi:type="dcterms:W3CDTF">2009-09-30T12:20:38Z</dcterms:created>
  <dcterms:modified xsi:type="dcterms:W3CDTF">2024-03-17T23:45:06Z</dcterms:modified>
</cp:coreProperties>
</file>