
<file path=[Content_Types].xml><?xml version="1.0" encoding="utf-8"?>
<Types xmlns="http://schemas.openxmlformats.org/package/2006/content-types">
  <Default ContentType="image/gif" Extension="gif"/>
  <Default ContentType="image/jpeg" Extension="jpeg"/>
  <Default ContentType="image/jpeg" Extension="JPG"/>
  <Default ContentType="image/png" Extension="png"/>
  <Default ContentType="application/vnd.openxmlformats-package.relationships+xml" Extension="rels"/>
  <Default ContentType="image/png" Extension="tmp"/>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image/jpg" PartName="/ppt/media/image33.jpg"/>
  <Override ContentType="application/vnd.openxmlformats-officedocument.presentationml.notesSlide+xml" PartName="/ppt/notesSlides/notesSlide19.xml"/>
  <Override ContentType="application/vnd.openxmlformats-officedocument.presentationml.tags+xml" PartName="/ppt/tags/tag1.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Lst>
  <p:notesMasterIdLst>
    <p:notesMasterId r:id="rId66"/>
  </p:notesMasterIdLst>
  <p:sldIdLst>
    <p:sldId id="724" r:id="rId3"/>
    <p:sldId id="2388" r:id="rId4"/>
    <p:sldId id="734" r:id="rId5"/>
    <p:sldId id="731" r:id="rId6"/>
    <p:sldId id="854" r:id="rId7"/>
    <p:sldId id="732" r:id="rId8"/>
    <p:sldId id="803" r:id="rId9"/>
    <p:sldId id="739" r:id="rId10"/>
    <p:sldId id="810" r:id="rId11"/>
    <p:sldId id="811" r:id="rId12"/>
    <p:sldId id="812" r:id="rId13"/>
    <p:sldId id="809" r:id="rId14"/>
    <p:sldId id="815" r:id="rId15"/>
    <p:sldId id="818" r:id="rId16"/>
    <p:sldId id="729" r:id="rId17"/>
    <p:sldId id="727" r:id="rId18"/>
    <p:sldId id="778" r:id="rId19"/>
    <p:sldId id="779" r:id="rId20"/>
    <p:sldId id="780" r:id="rId21"/>
    <p:sldId id="781" r:id="rId22"/>
    <p:sldId id="782" r:id="rId23"/>
    <p:sldId id="783" r:id="rId24"/>
    <p:sldId id="784" r:id="rId25"/>
    <p:sldId id="831" r:id="rId26"/>
    <p:sldId id="832" r:id="rId27"/>
    <p:sldId id="833" r:id="rId28"/>
    <p:sldId id="834" r:id="rId29"/>
    <p:sldId id="835" r:id="rId30"/>
    <p:sldId id="836" r:id="rId31"/>
    <p:sldId id="837" r:id="rId32"/>
    <p:sldId id="845" r:id="rId33"/>
    <p:sldId id="846" r:id="rId34"/>
    <p:sldId id="847" r:id="rId35"/>
    <p:sldId id="730" r:id="rId36"/>
    <p:sldId id="824" r:id="rId37"/>
    <p:sldId id="825" r:id="rId38"/>
    <p:sldId id="839" r:id="rId39"/>
    <p:sldId id="819" r:id="rId40"/>
    <p:sldId id="820" r:id="rId41"/>
    <p:sldId id="822" r:id="rId42"/>
    <p:sldId id="708" r:id="rId43"/>
    <p:sldId id="823" r:id="rId44"/>
    <p:sldId id="282" r:id="rId45"/>
    <p:sldId id="849" r:id="rId46"/>
    <p:sldId id="2389" r:id="rId47"/>
    <p:sldId id="728" r:id="rId48"/>
    <p:sldId id="853" r:id="rId49"/>
    <p:sldId id="842" r:id="rId50"/>
    <p:sldId id="843" r:id="rId51"/>
    <p:sldId id="789" r:id="rId52"/>
    <p:sldId id="790" r:id="rId53"/>
    <p:sldId id="791" r:id="rId54"/>
    <p:sldId id="792" r:id="rId55"/>
    <p:sldId id="793" r:id="rId56"/>
    <p:sldId id="794" r:id="rId57"/>
    <p:sldId id="795" r:id="rId58"/>
    <p:sldId id="802" r:id="rId59"/>
    <p:sldId id="740" r:id="rId60"/>
    <p:sldId id="295" r:id="rId61"/>
    <p:sldId id="804" r:id="rId62"/>
    <p:sldId id="807" r:id="rId63"/>
    <p:sldId id="808" r:id="rId64"/>
    <p:sldId id="830" r:id="rId6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EE7"/>
    <a:srgbClr val="ACC2E1"/>
    <a:srgbClr val="B7CAE5"/>
    <a:srgbClr val="2AF62A"/>
    <a:srgbClr val="9C9C9C"/>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79082" autoAdjust="0"/>
  </p:normalViewPr>
  <p:slideViewPr>
    <p:cSldViewPr snapToGrid="0">
      <p:cViewPr varScale="1">
        <p:scale>
          <a:sx n="68" d="100"/>
          <a:sy n="68" d="100"/>
        </p:scale>
        <p:origin x="1162" y="53"/>
      </p:cViewPr>
      <p:guideLst/>
    </p:cSldViewPr>
  </p:slideViewPr>
  <p:outlineViewPr>
    <p:cViewPr>
      <p:scale>
        <a:sx n="33" d="100"/>
        <a:sy n="33" d="100"/>
      </p:scale>
      <p:origin x="0" y="-11148"/>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8" d="100"/>
          <a:sy n="78" d="100"/>
        </p:scale>
        <p:origin x="373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E24C684-DA0B-45F3-9AAE-5EF9EA602AB6}" type="datetimeFigureOut">
              <a:rPr lang="en-US" smtClean="0"/>
              <a:t>7/27/2023</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C5A6246-21F9-416C-BD6D-2D5049A04672}" type="slidenum">
              <a:rPr lang="en-US" smtClean="0"/>
              <a:t>‹#›</a:t>
            </a:fld>
            <a:endParaRPr lang="en-US"/>
          </a:p>
        </p:txBody>
      </p:sp>
    </p:spTree>
    <p:extLst>
      <p:ext uri="{BB962C8B-B14F-4D97-AF65-F5344CB8AC3E}">
        <p14:creationId xmlns:p14="http://schemas.microsoft.com/office/powerpoint/2010/main" val="49103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ema.gov/media-library-data/1482961817559-4474b885572f17920a22b2f6fd063bff/FIS_Report_Template_Nov_2016.doc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67758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a:t>
            </a:r>
            <a:r>
              <a:rPr lang="en-US" dirty="0">
                <a:solidFill>
                  <a:srgbClr val="C00000"/>
                </a:solidFill>
              </a:rPr>
              <a:t>marks</a:t>
            </a:r>
            <a:r>
              <a:rPr lang="en-US" dirty="0"/>
              <a:t> are passive!—in that they sit there doing nothing in and of themselves besides holding a </a:t>
            </a:r>
            <a:r>
              <a:rPr lang="en-US" dirty="0">
                <a:solidFill>
                  <a:srgbClr val="C00000"/>
                </a:solidFill>
              </a:rPr>
              <a:t>point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This includes the fixed antenna mount</a:t>
            </a:r>
            <a:r>
              <a:rPr lang="en-US" baseline="0" dirty="0">
                <a:solidFill>
                  <a:srgbClr val="FF0000"/>
                </a:solidFill>
              </a:rPr>
              <a:t> that is a part of a CORS.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some marks have permanently installed equipment that enable nearly continuous observation and these are called “active” stations.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b="1"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Access</a:t>
            </a:r>
            <a:r>
              <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to NAPGD2022 and NATRF2022 for anyone with a GNSS receiver.</a:t>
            </a:r>
          </a:p>
          <a:p>
            <a:endPar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endParaRPr>
          </a:p>
          <a:p>
            <a:r>
              <a:rPr lang="en-US" sz="1200" b="1"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More Efficient</a:t>
            </a:r>
            <a:r>
              <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than conventional leveling for determining orthometric heights.</a:t>
            </a:r>
          </a:p>
          <a:p>
            <a:endPar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endParaRPr>
          </a:p>
          <a:p>
            <a:r>
              <a:rPr lang="en-US" sz="1200" b="1"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Convenience</a:t>
            </a:r>
            <a:r>
              <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in that no need to recover passive control, rather set one’s own and collect GNSS data on it.</a:t>
            </a:r>
          </a:p>
          <a:p>
            <a:endPar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endParaRPr>
          </a:p>
          <a:p>
            <a:pPr defTabSz="924458">
              <a:defRPr/>
            </a:pPr>
            <a:r>
              <a:rPr lang="en-US" baseline="0" dirty="0"/>
              <a:t>So, GPS/GNSS technologies simplify and improve access to, and the accuracy of, our spatial reference system.</a:t>
            </a:r>
            <a:endParaRPr lang="en-US" dirty="0"/>
          </a:p>
          <a:p>
            <a:r>
              <a:rPr lang="en-US" dirty="0">
                <a:sym typeface="Wingdings" panose="05000000000000000000" pitchFamily="2" charset="2"/>
              </a:rPr>
              <a:t> By adding a 4</a:t>
            </a:r>
            <a:r>
              <a:rPr lang="en-US" baseline="30000" dirty="0">
                <a:sym typeface="Wingdings" panose="05000000000000000000" pitchFamily="2" charset="2"/>
              </a:rPr>
              <a:t>th</a:t>
            </a:r>
            <a:r>
              <a:rPr lang="en-US" dirty="0">
                <a:sym typeface="Wingdings" panose="05000000000000000000" pitchFamily="2" charset="2"/>
              </a:rPr>
              <a:t> dimension to all coordinates (time),</a:t>
            </a:r>
            <a:r>
              <a:rPr lang="en-US" baseline="0" dirty="0">
                <a:sym typeface="Wingdings" panose="05000000000000000000" pitchFamily="2" charset="2"/>
              </a:rPr>
              <a:t> marks can serve as more faithful access points.</a:t>
            </a:r>
            <a:endParaRPr lang="en-US" dirty="0"/>
          </a:p>
          <a:p>
            <a:endPar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222828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whole pillar could be considered a type of “mark”, being a passive do-nothing structure that holds a “point”, the GRP of this CORS.  </a:t>
            </a:r>
          </a:p>
          <a:p>
            <a:endParaRPr lang="en-US" dirty="0"/>
          </a:p>
          <a:p>
            <a:r>
              <a:rPr lang="en-US" dirty="0">
                <a:latin typeface="Times New Roman" panose="02020603050405020304" pitchFamily="18" charset="0"/>
              </a:rPr>
              <a:t>But the</a:t>
            </a:r>
            <a:r>
              <a:rPr lang="en-US" dirty="0">
                <a:solidFill>
                  <a:srgbClr val="C00000"/>
                </a:solidFill>
                <a:latin typeface="Times New Roman" panose="02020603050405020304" pitchFamily="18" charset="0"/>
              </a:rPr>
              <a:t> point</a:t>
            </a:r>
            <a:r>
              <a:rPr lang="en-US" dirty="0">
                <a:latin typeface="Times New Roman" panose="02020603050405020304" pitchFamily="18" charset="0"/>
              </a:rPr>
              <a:t>, given coordinates computed from all the data collected by that antenna, is probably in here somewhere, as a part of this huge pillar which is effectively one big </a:t>
            </a:r>
            <a:r>
              <a:rPr lang="en-US" dirty="0">
                <a:solidFill>
                  <a:srgbClr val="C00000"/>
                </a:solidFill>
                <a:latin typeface="Times New Roman" panose="02020603050405020304" pitchFamily="18" charset="0"/>
              </a:rPr>
              <a:t>mark, </a:t>
            </a:r>
            <a:r>
              <a:rPr lang="en-US" dirty="0">
                <a:latin typeface="Times New Roman" panose="02020603050405020304" pitchFamily="18" charset="0"/>
              </a:rPr>
              <a:t>passive as can be….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3813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point out we have a new,</a:t>
            </a:r>
            <a:r>
              <a:rPr lang="en-US" baseline="0" dirty="0"/>
              <a:t> official name for the network you see represented on this map, </a:t>
            </a:r>
          </a:p>
          <a:p>
            <a:r>
              <a:rPr lang="en-US" baseline="0" dirty="0"/>
              <a:t>-The NOAA CORS Network, or NCN</a:t>
            </a:r>
          </a:p>
          <a:p>
            <a:r>
              <a:rPr lang="en-US" baseline="0" dirty="0"/>
              <a:t>CLICK</a:t>
            </a:r>
          </a:p>
          <a:p>
            <a:r>
              <a:rPr lang="en-US" baseline="0" dirty="0"/>
              <a:t>-this is neat little graphic with some stats on </a:t>
            </a:r>
            <a:r>
              <a:rPr lang="en-US" baseline="0" dirty="0" err="1"/>
              <a:t>teh</a:t>
            </a:r>
            <a:r>
              <a:rPr lang="en-US" baseline="0" dirty="0"/>
              <a:t> NCN you can find on our website</a:t>
            </a:r>
          </a:p>
          <a:p>
            <a:r>
              <a:rPr lang="en-US" baseline="0" dirty="0"/>
              <a:t>-below the </a:t>
            </a:r>
            <a:r>
              <a:rPr lang="en-US" baseline="0" dirty="0" err="1"/>
              <a:t>gaphic</a:t>
            </a:r>
            <a:r>
              <a:rPr lang="en-US" baseline="0" dirty="0"/>
              <a:t> </a:t>
            </a:r>
            <a:r>
              <a:rPr lang="en-US" baseline="0" dirty="0" err="1"/>
              <a:t>youll</a:t>
            </a:r>
            <a:r>
              <a:rPr lang="en-US" baseline="0" dirty="0"/>
              <a:t> find a search bar with more information</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12</a:t>
            </a:fld>
            <a:endParaRPr lang="en-US"/>
          </a:p>
        </p:txBody>
      </p:sp>
    </p:spTree>
    <p:extLst>
      <p:ext uri="{BB962C8B-B14F-4D97-AF65-F5344CB8AC3E}">
        <p14:creationId xmlns:p14="http://schemas.microsoft.com/office/powerpoint/2010/main" val="366314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point out we have a new,</a:t>
            </a:r>
            <a:r>
              <a:rPr lang="en-US" baseline="0" dirty="0"/>
              <a:t> official name for the network you see represented on this map, </a:t>
            </a:r>
          </a:p>
          <a:p>
            <a:r>
              <a:rPr lang="en-US" baseline="0" dirty="0"/>
              <a:t>-The NOAA CORS Network, or NCN</a:t>
            </a:r>
          </a:p>
          <a:p>
            <a:r>
              <a:rPr lang="en-US" baseline="0" dirty="0"/>
              <a:t>CLICK</a:t>
            </a:r>
          </a:p>
          <a:p>
            <a:r>
              <a:rPr lang="en-US" baseline="0" dirty="0"/>
              <a:t>-this is neat little graphic with some stats on </a:t>
            </a:r>
            <a:r>
              <a:rPr lang="en-US" baseline="0" dirty="0" err="1"/>
              <a:t>teh</a:t>
            </a:r>
            <a:r>
              <a:rPr lang="en-US" baseline="0" dirty="0"/>
              <a:t> NCN you can find on our website</a:t>
            </a:r>
          </a:p>
          <a:p>
            <a:r>
              <a:rPr lang="en-US" baseline="0" dirty="0"/>
              <a:t>-below the </a:t>
            </a:r>
            <a:r>
              <a:rPr lang="en-US" baseline="0" dirty="0" err="1"/>
              <a:t>gaphic</a:t>
            </a:r>
            <a:r>
              <a:rPr lang="en-US" baseline="0" dirty="0"/>
              <a:t> </a:t>
            </a:r>
            <a:r>
              <a:rPr lang="en-US" baseline="0" dirty="0" err="1"/>
              <a:t>youll</a:t>
            </a:r>
            <a:r>
              <a:rPr lang="en-US" baseline="0" dirty="0"/>
              <a:t> find a search bar with more information</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13</a:t>
            </a:fld>
            <a:endParaRPr lang="en-US"/>
          </a:p>
        </p:txBody>
      </p:sp>
    </p:spTree>
    <p:extLst>
      <p:ext uri="{BB962C8B-B14F-4D97-AF65-F5344CB8AC3E}">
        <p14:creationId xmlns:p14="http://schemas.microsoft.com/office/powerpoint/2010/main" val="200804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-Where do you see an Epoch right now in NGS data?</a:t>
            </a:r>
          </a:p>
          <a:p>
            <a:r>
              <a:rPr lang="en-US" dirty="0"/>
              <a:t>CLICK</a:t>
            </a:r>
          </a:p>
          <a:p>
            <a:endParaRPr lang="en-US" dirty="0"/>
          </a:p>
          <a:p>
            <a:r>
              <a:rPr lang="en-US" dirty="0"/>
              <a:t>Datasheets! there you see the epoch</a:t>
            </a:r>
            <a:r>
              <a:rPr lang="en-US" baseline="0" dirty="0"/>
              <a:t> of 2010.0</a:t>
            </a:r>
            <a:endParaRPr lang="en-US" dirty="0"/>
          </a:p>
          <a:p>
            <a:r>
              <a:rPr lang="en-US" dirty="0"/>
              <a:t>and</a:t>
            </a:r>
            <a:r>
              <a:rPr lang="en-US" baseline="0" dirty="0"/>
              <a:t> of course OPUS Solution Reports!</a:t>
            </a:r>
            <a:endParaRPr lang="en-US" dirty="0"/>
          </a:p>
          <a:p>
            <a:endParaRPr lang="en-US" dirty="0"/>
          </a:p>
          <a:p>
            <a:r>
              <a:rPr lang="en-US" dirty="0"/>
              <a:t>note that in blue over there on the right you’ll see </a:t>
            </a:r>
            <a:r>
              <a:rPr lang="en-US" i="1" dirty="0"/>
              <a:t>another</a:t>
            </a:r>
            <a:r>
              <a:rPr lang="en-US" i="1" baseline="0" dirty="0"/>
              <a:t> </a:t>
            </a:r>
            <a:r>
              <a:rPr lang="en-US" i="0" baseline="0" dirty="0"/>
              <a:t>epoch, in the ITRF, which I will explain later on</a:t>
            </a:r>
            <a:endParaRPr lang="en-US" i="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14</a:t>
            </a:fld>
            <a:endParaRPr lang="en-US"/>
          </a:p>
        </p:txBody>
      </p:sp>
    </p:spTree>
    <p:extLst>
      <p:ext uri="{BB962C8B-B14F-4D97-AF65-F5344CB8AC3E}">
        <p14:creationId xmlns:p14="http://schemas.microsoft.com/office/powerpoint/2010/main" val="344877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774">
              <a:spcBef>
                <a:spcPct val="30000"/>
              </a:spcBef>
              <a:defRPr sz="1200">
                <a:solidFill>
                  <a:schemeClr val="tx1"/>
                </a:solidFill>
                <a:latin typeface="Calibri" panose="020F0502020204030204" pitchFamily="34" charset="0"/>
              </a:defRPr>
            </a:lvl1pPr>
            <a:lvl2pPr marL="741255" indent="-284121" defTabSz="950774">
              <a:spcBef>
                <a:spcPct val="30000"/>
              </a:spcBef>
              <a:defRPr sz="1200">
                <a:solidFill>
                  <a:schemeClr val="tx1"/>
                </a:solidFill>
                <a:latin typeface="Calibri" panose="020F0502020204030204" pitchFamily="34" charset="0"/>
              </a:defRPr>
            </a:lvl2pPr>
            <a:lvl3pPr marL="1141246" indent="-226980" defTabSz="950774">
              <a:spcBef>
                <a:spcPct val="30000"/>
              </a:spcBef>
              <a:defRPr sz="1200">
                <a:solidFill>
                  <a:schemeClr val="tx1"/>
                </a:solidFill>
                <a:latin typeface="Calibri" panose="020F0502020204030204" pitchFamily="34" charset="0"/>
              </a:defRPr>
            </a:lvl3pPr>
            <a:lvl4pPr marL="1598378" indent="-226980" defTabSz="950774">
              <a:spcBef>
                <a:spcPct val="30000"/>
              </a:spcBef>
              <a:defRPr sz="1200">
                <a:solidFill>
                  <a:schemeClr val="tx1"/>
                </a:solidFill>
                <a:latin typeface="Calibri" panose="020F0502020204030204" pitchFamily="34" charset="0"/>
              </a:defRPr>
            </a:lvl4pPr>
            <a:lvl5pPr marL="2055512" indent="-226980" defTabSz="950774">
              <a:spcBef>
                <a:spcPct val="30000"/>
              </a:spcBef>
              <a:defRPr sz="1200">
                <a:solidFill>
                  <a:schemeClr val="tx1"/>
                </a:solidFill>
                <a:latin typeface="Calibri" panose="020F0502020204030204" pitchFamily="34" charset="0"/>
              </a:defRPr>
            </a:lvl5pPr>
            <a:lvl6pPr marL="2512644" indent="-226980" defTabSz="950774" eaLnBrk="0" fontAlgn="base" hangingPunct="0">
              <a:spcBef>
                <a:spcPct val="30000"/>
              </a:spcBef>
              <a:spcAft>
                <a:spcPct val="0"/>
              </a:spcAft>
              <a:defRPr sz="1200">
                <a:solidFill>
                  <a:schemeClr val="tx1"/>
                </a:solidFill>
                <a:latin typeface="Calibri" panose="020F0502020204030204" pitchFamily="34" charset="0"/>
              </a:defRPr>
            </a:lvl6pPr>
            <a:lvl7pPr marL="2969778" indent="-226980" defTabSz="950774" eaLnBrk="0" fontAlgn="base" hangingPunct="0">
              <a:spcBef>
                <a:spcPct val="30000"/>
              </a:spcBef>
              <a:spcAft>
                <a:spcPct val="0"/>
              </a:spcAft>
              <a:defRPr sz="1200">
                <a:solidFill>
                  <a:schemeClr val="tx1"/>
                </a:solidFill>
                <a:latin typeface="Calibri" panose="020F0502020204030204" pitchFamily="34" charset="0"/>
              </a:defRPr>
            </a:lvl7pPr>
            <a:lvl8pPr marL="3426911" indent="-226980" defTabSz="950774" eaLnBrk="0" fontAlgn="base" hangingPunct="0">
              <a:spcBef>
                <a:spcPct val="30000"/>
              </a:spcBef>
              <a:spcAft>
                <a:spcPct val="0"/>
              </a:spcAft>
              <a:defRPr sz="1200">
                <a:solidFill>
                  <a:schemeClr val="tx1"/>
                </a:solidFill>
                <a:latin typeface="Calibri" panose="020F0502020204030204" pitchFamily="34" charset="0"/>
              </a:defRPr>
            </a:lvl8pPr>
            <a:lvl9pPr marL="3884044" indent="-226980" defTabSz="95077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0774" rtl="0" eaLnBrk="0" fontAlgn="base" latinLnBrk="0" hangingPunct="0">
              <a:lnSpc>
                <a:spcPct val="100000"/>
              </a:lnSpc>
              <a:spcBef>
                <a:spcPct val="0"/>
              </a:spcBef>
              <a:spcAft>
                <a:spcPct val="0"/>
              </a:spcAft>
              <a:buClrTx/>
              <a:buSzTx/>
              <a:buFontTx/>
              <a:buNone/>
              <a:tabLst/>
              <a:defRPr/>
            </a:pPr>
            <a:fld id="{A7AF627A-4B0A-4F07-AA98-FC43EF4A1389}"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rPr>
              <a:pPr marL="0" marR="0" lvl="0" indent="0" algn="r" defTabSz="950774" rtl="0" eaLnBrk="0" fontAlgn="base" latinLnBrk="0" hangingPunct="0">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It turns out that MSL is a close approximation to another surface, defined by gravity, called the </a:t>
            </a:r>
            <a:r>
              <a:rPr lang="en-US" altLang="en-US" sz="1100" b="1" dirty="0"/>
              <a:t>geoid</a:t>
            </a:r>
            <a:r>
              <a:rPr lang="en-US" altLang="en-US" sz="1100" dirty="0"/>
              <a:t>, which is the </a:t>
            </a:r>
            <a:r>
              <a:rPr lang="en-US" altLang="en-US" sz="1100" i="1" dirty="0"/>
              <a:t>true zero surface for measuring elevations</a:t>
            </a:r>
            <a:r>
              <a:rPr lang="en-US" altLang="en-US" sz="1100" dirty="0"/>
              <a:t>. Because we cannot directly see the geoid surface, we cannot actually measure the heights above or below the geoid surface. We must infer where this surface is by making gravity measurements and by modeling it mathematically. For practical purposes, we assume that at the coastline the geoid and the MSL surfaces are essentially the same. Nevertheless, as we move inland we measure heights relative to the zero height at the coast, which in effect means relative to MSL. </a:t>
            </a:r>
          </a:p>
          <a:p>
            <a:endParaRPr lang="en-US" altLang="en-US" sz="1100" dirty="0"/>
          </a:p>
          <a:p>
            <a:r>
              <a:rPr lang="en-US" altLang="en-US" sz="1100" dirty="0"/>
              <a:t>Definition: NGVD29 – The National Geodetic Vertical Datum of 1929…</a:t>
            </a:r>
          </a:p>
          <a:p>
            <a:r>
              <a:rPr lang="en-US" altLang="en-US" sz="1100" dirty="0"/>
              <a:t>The </a:t>
            </a:r>
            <a:r>
              <a:rPr lang="en-US" altLang="en-US" sz="1100" b="1" dirty="0"/>
              <a:t>Sea Level Datum of 1929</a:t>
            </a:r>
            <a:r>
              <a:rPr lang="en-US" altLang="en-US" sz="1100" dirty="0"/>
              <a:t> was the vertical control datum established for vertical control surveying in the United States of America by the General Adjustment of 1929. The datum was used to measure elevation or altitude above, and depression or depth below, mean sea level (MSL).</a:t>
            </a:r>
          </a:p>
          <a:p>
            <a:r>
              <a:rPr lang="en-US" altLang="en-US" sz="1100" dirty="0"/>
              <a:t>Mean sea level was measured at 26 tide gauges: 21 in the United States and 5 in Canada. The datum was defined by the observed heights of mean sea level at the 26 tide gauges and by the set of elevations of all bench marks resulting from the adjustment. The adjustment required a total of 66,315 miles (106,724 km) of leveling with 246 closed circuits and 25 circuits at sea level.</a:t>
            </a:r>
          </a:p>
          <a:p>
            <a:r>
              <a:rPr lang="en-US" altLang="en-US" sz="1100" dirty="0"/>
              <a:t>Since the Sea Level Datum of 1929 was a hybrid model, it was not a pure model of mean sea level, the geoid, or any other equipotential surface. Therefore, it was renamed the National Geodetic Vertical Datum of 1929 (NGVD 29) in 1973. The NGVD 29 was subsequently replaced by the North American Vertical Datum of 1988 (NAVD 88) based upon the General Adjustment of the North American Datum of 1988.</a:t>
            </a:r>
          </a:p>
          <a:p>
            <a:endParaRPr lang="en-US" altLang="en-US" sz="1100" dirty="0"/>
          </a:p>
        </p:txBody>
      </p:sp>
    </p:spTree>
    <p:extLst>
      <p:ext uri="{BB962C8B-B14F-4D97-AF65-F5344CB8AC3E}">
        <p14:creationId xmlns:p14="http://schemas.microsoft.com/office/powerpoint/2010/main" val="4044069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pPr defTabSz="914266" eaLnBrk="1" hangingPunct="1">
              <a:defRPr/>
            </a:pPr>
            <a:r>
              <a:rPr lang="en-US" altLang="en-US" b="1" i="1" dirty="0">
                <a:latin typeface="Times New Roman" panose="02020603050405020304" pitchFamily="18" charset="0"/>
                <a:cs typeface="Times New Roman" panose="02020603050405020304" pitchFamily="18" charset="0"/>
                <a:sym typeface="Times New Roman" panose="02020603050405020304" pitchFamily="18" charset="0"/>
              </a:rPr>
              <a:t>Definition:  </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surface of equal gravity potential to which orthometric heights shall refer in North America</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One height held fixed [</a:t>
            </a:r>
            <a:r>
              <a:rPr lang="en-US" altLang="en-US" sz="1100" dirty="0">
                <a:latin typeface="Times New Roman" panose="02020603050405020304" pitchFamily="18" charset="0"/>
                <a:cs typeface="Times New Roman" panose="02020603050405020304" pitchFamily="18" charset="0"/>
                <a:sym typeface="Times New Roman" panose="02020603050405020304" pitchFamily="18" charset="0"/>
              </a:rPr>
              <a:t>at 6.271 meters along the plumb line below the geodetic mark</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dirty="0">
                <a:ea typeface="ＭＳ Ｐゴシック" panose="020B0600070205080204" pitchFamily="34" charset="-128"/>
              </a:rPr>
              <a:t> at “Father Point” (Rimouski, Canada).  </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B</a:t>
            </a:r>
            <a:r>
              <a:rPr lang="en-US" altLang="en-US" dirty="0"/>
              <a:t>y fixing the geopotential value at the origin point, it was possible to ensure that the origins of IGLD 85 and NAVD 88 aligned.</a:t>
            </a:r>
          </a:p>
          <a:p>
            <a:pPr defTabSz="914266" eaLnBrk="1" hangingPunct="1">
              <a:defRPr/>
            </a:pPr>
            <a:endParaRPr lang="en-US" altLang="en-US" dirty="0"/>
          </a:p>
          <a:p>
            <a:pPr defTabSz="914266" eaLnBrk="1" hangingPunct="1">
              <a:defRPr/>
            </a:pPr>
            <a:r>
              <a:rPr lang="en-US" altLang="en-US" dirty="0"/>
              <a:t>**But perhaps more importantly, the </a:t>
            </a:r>
            <a:r>
              <a:rPr lang="en-US" altLang="en-US" dirty="0">
                <a:ea typeface="ＭＳ Ｐゴシック" panose="020B0600070205080204" pitchFamily="34" charset="-128"/>
              </a:rPr>
              <a:t>height chosen was to minimize 29</a:t>
            </a:r>
            <a:r>
              <a:rPr lang="en-US" altLang="en-US" dirty="0">
                <a:ea typeface="ＭＳ Ｐゴシック" panose="020B0600070205080204" pitchFamily="34" charset="-128"/>
                <a:sym typeface="Wingdings" panose="05000000000000000000" pitchFamily="2" charset="2"/>
              </a:rPr>
              <a:t>8</a:t>
            </a:r>
            <a:r>
              <a:rPr lang="en-US" altLang="en-US" dirty="0">
                <a:ea typeface="ＭＳ Ｐゴシック" panose="020B0600070205080204" pitchFamily="34" charset="-128"/>
              </a:rPr>
              <a:t>8 differences on USGS topo maps in the eastern U.S. … thus, the “zero height surface” of NAVD 88 was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chosen for its closeness to the geoid (but it was close…few decimeters)</a:t>
            </a:r>
          </a:p>
          <a:p>
            <a:pPr defTabSz="914266" eaLnBrk="1" hangingPunct="1">
              <a:defRPr/>
            </a:pPr>
            <a:endParaRPr lang="en-US" altLang="en-US" dirty="0"/>
          </a:p>
          <a:p>
            <a:pPr defTabSz="914266" eaLnBrk="1" hangingPunct="1">
              <a:defRPr/>
            </a:pPr>
            <a:r>
              <a:rPr lang="en-US" altLang="en-US" dirty="0">
                <a:ea typeface="ＭＳ Ｐゴシック" panose="020B0600070205080204" pitchFamily="34" charset="-128"/>
              </a:rPr>
              <a:t>Use of one fixed height removed local sea level variation problem of NGVD 29</a:t>
            </a:r>
          </a:p>
          <a:p>
            <a:pPr defTabSz="914266" eaLnBrk="1" hangingPunct="1">
              <a:defRPr/>
            </a:pPr>
            <a:endParaRPr lang="en-US" altLang="en-US" dirty="0"/>
          </a:p>
          <a:p>
            <a:pPr eaLnBrk="1" hangingPunct="1"/>
            <a:r>
              <a:rPr lang="en-US" altLang="en-US" dirty="0"/>
              <a:t>*It should be pointed out that while the datum was defined in such a way as to be usable on the North American continent, it was never actually adopted in Canada.  It can be used there, but it’s not their official civilian datum.</a:t>
            </a:r>
          </a:p>
          <a:p>
            <a:pPr eaLnBrk="1" hangingPunct="1"/>
            <a:endParaRPr lang="en-US" altLang="en-US" dirty="0"/>
          </a:p>
          <a:p>
            <a:pPr eaLnBrk="1" hangingPunct="1"/>
            <a:r>
              <a:rPr lang="en-US" altLang="en-US" dirty="0"/>
              <a:t>Note that the designation of the vertical control point at Father Point is “1250 G=NAVD 88 DATUM POINT” for PID# TY5255 and is not available from the publicly accessible NGSIDB.</a:t>
            </a:r>
          </a:p>
          <a:p>
            <a:endParaRPr dirty="0"/>
          </a:p>
        </p:txBody>
      </p:sp>
    </p:spTree>
    <p:extLst>
      <p:ext uri="{BB962C8B-B14F-4D97-AF65-F5344CB8AC3E}">
        <p14:creationId xmlns:p14="http://schemas.microsoft.com/office/powerpoint/2010/main" val="1956032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68229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a:p>
            <a:r>
              <a:rPr lang="en-US" dirty="0"/>
              <a:t>Map</a:t>
            </a:r>
            <a:r>
              <a:rPr lang="en-US" baseline="0" dirty="0"/>
              <a:t> highlights the tilt/bias to the zero reference surface, that’s another item that was discovered later on with the advent and proliferation of satellite positioning and remote sensing technology.</a:t>
            </a:r>
          </a:p>
          <a:p>
            <a:endParaRPr lang="en-US" baseline="0" dirty="0"/>
          </a:p>
          <a:p>
            <a:r>
              <a:rPr lang="en-US" baseline="0" dirty="0"/>
              <a:t>How was the map created, that is the NAVD88 zero surface (H=0) overlaid onto a satellite based geoid model, then color shaded by vertical difference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4945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6473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92FAF5C0-36E2-4EA1-8339-41C33C35736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But there are many ancillary programs and products we will also discuss.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11496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dirty="0"/>
              <a:t>“Hello, we’re NGS.</a:t>
            </a:r>
            <a:r>
              <a:rPr lang="en-US" baseline="0" dirty="0"/>
              <a:t> </a:t>
            </a:r>
            <a:r>
              <a:rPr lang="en-US" dirty="0"/>
              <a:t>You may remember us from </a:t>
            </a:r>
            <a:r>
              <a:rPr lang="en-US" baseline="0" dirty="0"/>
              <a:t>such appearances as </a:t>
            </a:r>
            <a:r>
              <a:rPr lang="en-US" b="1" baseline="0" dirty="0"/>
              <a:t>section 6.1 of </a:t>
            </a:r>
            <a:r>
              <a:rPr lang="en-US" b="1" dirty="0">
                <a:hlinkClick r:id="rId3" tooltip="Download file: FIS_Report_Template_Nov_2016.docx"/>
              </a:rPr>
              <a:t>Template: Flood Insurance Study (FIS) Report (Nov 2016</a:t>
            </a:r>
            <a:r>
              <a:rPr lang="en-US" dirty="0">
                <a:hlinkClick r:id="rId3" tooltip="Download file: FIS_Report_Template_Nov_2016.docx"/>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8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815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dirty="0"/>
              <a:t>-Section 6.1 is</a:t>
            </a:r>
            <a:r>
              <a:rPr lang="en-US" baseline="0" dirty="0"/>
              <a:t> intended to provide some information on vertical </a:t>
            </a:r>
            <a:r>
              <a:rPr lang="en-US" baseline="0" dirty="0" err="1"/>
              <a:t>datums</a:t>
            </a:r>
            <a:endParaRPr lang="en-US" baseline="0" dirty="0"/>
          </a:p>
          <a:p>
            <a:pPr defTabSz="924458" eaLnBrk="0" fontAlgn="base" hangingPunct="0">
              <a:spcBef>
                <a:spcPct val="30000"/>
              </a:spcBef>
              <a:spcAft>
                <a:spcPct val="0"/>
              </a:spcAft>
              <a:defRPr/>
            </a:pPr>
            <a:r>
              <a:rPr lang="en-US" baseline="0" dirty="0"/>
              <a:t>-it should include, if necessary, a table detailing values used to determine either:</a:t>
            </a:r>
          </a:p>
          <a:p>
            <a:pPr marL="171450" indent="-171450" defTabSz="924458" eaLnBrk="0" fontAlgn="base" hangingPunct="0">
              <a:spcBef>
                <a:spcPct val="30000"/>
              </a:spcBef>
              <a:spcAft>
                <a:spcPct val="0"/>
              </a:spcAft>
              <a:buFont typeface="Wingdings" panose="05000000000000000000" pitchFamily="2" charset="2"/>
              <a:buChar char="à"/>
              <a:defRPr/>
            </a:pPr>
            <a:r>
              <a:rPr lang="en-US" baseline="0" dirty="0">
                <a:sym typeface="Wingdings" panose="05000000000000000000" pitchFamily="2" charset="2"/>
              </a:rPr>
              <a:t>a countywide vertical datum “conversion”</a:t>
            </a:r>
          </a:p>
          <a:p>
            <a:pPr marL="171450" marR="0" lvl="0" indent="-171450" algn="l" defTabSz="924458" rtl="0" eaLnBrk="0" fontAlgn="base" latinLnBrk="0" hangingPunct="0">
              <a:lnSpc>
                <a:spcPct val="100000"/>
              </a:lnSpc>
              <a:spcBef>
                <a:spcPct val="30000"/>
              </a:spcBef>
              <a:spcAft>
                <a:spcPct val="0"/>
              </a:spcAft>
              <a:buClrTx/>
              <a:buSzTx/>
              <a:buFont typeface="Wingdings" panose="05000000000000000000" pitchFamily="2" charset="2"/>
              <a:buChar char="à"/>
              <a:tabLst/>
              <a:defRPr/>
            </a:pPr>
            <a:r>
              <a:rPr lang="en-US" baseline="0" dirty="0">
                <a:sym typeface="Wingdings" panose="05000000000000000000" pitchFamily="2" charset="2"/>
              </a:rPr>
              <a:t>or a stream-based vertical datum “conversion”</a:t>
            </a:r>
          </a:p>
          <a:p>
            <a:pPr marL="0" marR="0" lvl="0" indent="0" algn="l" defTabSz="924458"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aseline="0" dirty="0">
                <a:sym typeface="Wingdings" panose="05000000000000000000" pitchFamily="2" charset="2"/>
              </a:rPr>
              <a:t>-NOTE the recommendation to consult NGS for info on transforming between NGVD29 and NAVD88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08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988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dirty="0"/>
              <a:t>or the </a:t>
            </a:r>
            <a:r>
              <a:rPr lang="en-US" b="1" dirty="0"/>
              <a:t>“NOTES TO USERS” </a:t>
            </a:r>
            <a:r>
              <a:rPr lang="en-US" b="0" dirty="0"/>
              <a:t>section of your favorite FIRM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049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218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dirty="0"/>
              <a:t>…or even from the FEMA CRS Coordinator’s manual</a:t>
            </a:r>
          </a:p>
          <a:p>
            <a:pPr defTabSz="924458" eaLnBrk="0" fontAlgn="base" hangingPunct="0">
              <a:spcBef>
                <a:spcPct val="30000"/>
              </a:spcBef>
              <a:spcAft>
                <a:spcPct val="0"/>
              </a:spcAft>
              <a:defRPr/>
            </a:pPr>
            <a:r>
              <a:rPr lang="en-US" b="0" dirty="0"/>
              <a:t>-specifically</a:t>
            </a:r>
            <a:r>
              <a:rPr lang="en-US" b="0" baseline="0" dirty="0"/>
              <a:t> Activity 440 (Flood Data Maintenance), Element 442.c (Benchmark Maintenance)</a:t>
            </a:r>
          </a:p>
          <a:p>
            <a:pPr defTabSz="924458" eaLnBrk="0" fontAlgn="base" hangingPunct="0">
              <a:spcBef>
                <a:spcPct val="30000"/>
              </a:spcBef>
              <a:spcAft>
                <a:spcPct val="0"/>
              </a:spcAft>
              <a:defRPr/>
            </a:pPr>
            <a:r>
              <a:rPr lang="en-US" b="0" baseline="0" dirty="0"/>
              <a:t>-full discount is 27 points… I don’t know exactly what that means, that’s out of my wheelhouse but if anyone wants to speak from experience, feel free</a:t>
            </a:r>
          </a:p>
          <a:p>
            <a:pPr defTabSz="924458" eaLnBrk="0" fontAlgn="base" hangingPunct="0">
              <a:spcBef>
                <a:spcPct val="30000"/>
              </a:spcBef>
              <a:spcAft>
                <a:spcPct val="0"/>
              </a:spcAft>
              <a:defRPr/>
            </a:pPr>
            <a:r>
              <a:rPr lang="en-US" b="0" baseline="0" dirty="0"/>
              <a:t>-why am </a:t>
            </a:r>
            <a:r>
              <a:rPr lang="en-US" b="0" baseline="0" dirty="0" err="1"/>
              <a:t>i</a:t>
            </a:r>
            <a:r>
              <a:rPr lang="en-US" b="0" baseline="0" dirty="0"/>
              <a:t> brining this up?</a:t>
            </a:r>
          </a:p>
          <a:p>
            <a:pPr marL="0" marR="0" lvl="0" indent="0" algn="l" defTabSz="924458" rtl="0" eaLnBrk="0" fontAlgn="base" latinLnBrk="0" hangingPunct="0">
              <a:lnSpc>
                <a:spcPct val="100000"/>
              </a:lnSpc>
              <a:spcBef>
                <a:spcPct val="30000"/>
              </a:spcBef>
              <a:spcAft>
                <a:spcPct val="0"/>
              </a:spcAft>
              <a:buClrTx/>
              <a:buSzTx/>
              <a:buFontTx/>
              <a:buNone/>
              <a:tabLst/>
              <a:defRPr/>
            </a:pPr>
            <a:r>
              <a:rPr lang="en-US" sz="1200" b="0" baseline="0" dirty="0"/>
              <a:t>- to highlight that the CRS program a</a:t>
            </a:r>
            <a:r>
              <a:rPr lang="en-US" sz="1200" dirty="0"/>
              <a:t>lready includes provisions for CORS network to replace conventional disks in the ground,</a:t>
            </a:r>
            <a:r>
              <a:rPr lang="en-US" sz="1200" baseline="0" dirty="0"/>
              <a:t> or what we call passive control because a surveyor sets the mark surveys it in and then … nothing further</a:t>
            </a:r>
            <a:endParaRPr lang="en-US" sz="1200" dirty="0"/>
          </a:p>
          <a:p>
            <a:pPr defTabSz="924458"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697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066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sz="1200" b="0" i="0" u="none" strike="noStrike" kern="1200" baseline="0" dirty="0">
                <a:solidFill>
                  <a:schemeClr val="tx1"/>
                </a:solidFill>
                <a:latin typeface="+mn-lt"/>
                <a:ea typeface="+mn-ea"/>
                <a:cs typeface="+mn-cs"/>
              </a:rPr>
              <a:t>FEMA Vertical Datum Conversion Guidance </a:t>
            </a:r>
            <a:r>
              <a:rPr lang="en-US" sz="1200" b="0" i="0" u="none" strike="noStrike" kern="1200" baseline="0" dirty="0">
                <a:solidFill>
                  <a:schemeClr val="tx1"/>
                </a:solidFill>
                <a:latin typeface="+mn-lt"/>
                <a:ea typeface="+mn-ea"/>
                <a:cs typeface="+mn-cs"/>
                <a:sym typeface="Wingdings" panose="05000000000000000000" pitchFamily="2" charset="2"/>
              </a:rPr>
              <a:t> find it on their Floods &amp; Maps page</a:t>
            </a:r>
            <a:endParaRPr lang="en-US" sz="1200" b="0" i="0" u="none" strike="noStrike" kern="1200" baseline="0" dirty="0">
              <a:solidFill>
                <a:schemeClr val="tx1"/>
              </a:solidFill>
              <a:latin typeface="+mn-lt"/>
              <a:ea typeface="+mn-ea"/>
              <a:cs typeface="+mn-cs"/>
            </a:endParaRPr>
          </a:p>
          <a:p>
            <a:pPr defTabSz="924458" eaLnBrk="0" fontAlgn="base" hangingPunct="0">
              <a:spcBef>
                <a:spcPct val="30000"/>
              </a:spcBef>
              <a:spcAft>
                <a:spcPct val="0"/>
              </a:spcAft>
              <a:defRPr/>
            </a:pPr>
            <a:endParaRPr lang="en-US" sz="1200" b="0" i="0" u="none" strike="noStrike" kern="1200" baseline="0" dirty="0">
              <a:solidFill>
                <a:schemeClr val="tx1"/>
              </a:solidFill>
              <a:latin typeface="+mn-lt"/>
              <a:ea typeface="+mn-ea"/>
              <a:cs typeface="+mn-cs"/>
            </a:endParaRPr>
          </a:p>
          <a:p>
            <a:pPr defTabSz="924458" eaLnBrk="0" fontAlgn="base" hangingPunct="0">
              <a:spcBef>
                <a:spcPct val="30000"/>
              </a:spcBef>
              <a:spcAft>
                <a:spcPct val="0"/>
              </a:spcAft>
              <a:defRPr/>
            </a:pPr>
            <a:r>
              <a:rPr lang="en-US" sz="1200" b="0" i="0" u="none" strike="noStrike" kern="1200" baseline="0" dirty="0">
                <a:solidFill>
                  <a:schemeClr val="tx1"/>
                </a:solidFill>
                <a:latin typeface="+mn-lt"/>
                <a:ea typeface="+mn-ea"/>
                <a:cs typeface="+mn-cs"/>
              </a:rPr>
              <a:t>-primary guiding principle in executing vertical datum conversions for unrevised flood elevations is to ensure that no more than a 0.25 foot variance from the average conversion factor exists at any point</a:t>
            </a:r>
          </a:p>
          <a:p>
            <a:pPr defTabSz="924458" eaLnBrk="0" fontAlgn="base" hangingPunct="0">
              <a:spcBef>
                <a:spcPct val="30000"/>
              </a:spcBef>
              <a:spcAft>
                <a:spcPct val="0"/>
              </a:spcAft>
              <a:defRPr/>
            </a:pPr>
            <a:endParaRPr lang="en-US" sz="1200" b="0" i="0" u="none" strike="noStrike" kern="1200" baseline="0" dirty="0">
              <a:solidFill>
                <a:schemeClr val="tx1"/>
              </a:solidFill>
              <a:latin typeface="+mn-lt"/>
              <a:ea typeface="+mn-ea"/>
              <a:cs typeface="+mn-cs"/>
            </a:endParaRPr>
          </a:p>
          <a:p>
            <a:pPr defTabSz="924458"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649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34</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But there are many ancillary programs and products we will also discuss.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81688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-so you’ve probably seen that phrase that I have front and center here, NSRS Modernization</a:t>
            </a:r>
          </a:p>
          <a:p>
            <a:r>
              <a:rPr lang="en-US" dirty="0"/>
              <a:t>-that’s the blanket</a:t>
            </a:r>
            <a:r>
              <a:rPr lang="en-US" baseline="0" dirty="0"/>
              <a:t> term we use to refer to not just the new </a:t>
            </a:r>
            <a:r>
              <a:rPr lang="en-US" baseline="0" dirty="0" err="1"/>
              <a:t>datums</a:t>
            </a:r>
            <a:r>
              <a:rPr lang="en-US" baseline="0" dirty="0"/>
              <a:t> but other updates</a:t>
            </a:r>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3</a:t>
            </a:fld>
            <a:endParaRPr lang="en-US"/>
          </a:p>
        </p:txBody>
      </p:sp>
    </p:spTree>
    <p:extLst>
      <p:ext uri="{BB962C8B-B14F-4D97-AF65-F5344CB8AC3E}">
        <p14:creationId xmlns:p14="http://schemas.microsoft.com/office/powerpoint/2010/main" val="3486582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NCAT includes the functionality of</a:t>
            </a:r>
            <a:r>
              <a:rPr lang="en-US" baseline="0" dirty="0"/>
              <a:t> previous NGS tools:</a:t>
            </a:r>
          </a:p>
          <a:p>
            <a:r>
              <a:rPr lang="en-US" baseline="0" dirty="0"/>
              <a:t>NADCON 5.0</a:t>
            </a:r>
          </a:p>
          <a:p>
            <a:r>
              <a:rPr lang="en-US" baseline="0" dirty="0"/>
              <a:t>XYZWIN 2.0</a:t>
            </a:r>
          </a:p>
          <a:p>
            <a:r>
              <a:rPr lang="en-US" baseline="0" dirty="0"/>
              <a:t>UTMS 2.1</a:t>
            </a:r>
          </a:p>
          <a:p>
            <a:r>
              <a:rPr lang="en-US" baseline="0" dirty="0"/>
              <a:t>SPC83 2.1</a:t>
            </a:r>
          </a:p>
          <a:p>
            <a:r>
              <a:rPr lang="en-US" baseline="0" dirty="0"/>
              <a:t>USNG 2.3</a:t>
            </a:r>
          </a:p>
          <a:p>
            <a:r>
              <a:rPr lang="en-US" baseline="0" dirty="0"/>
              <a:t>Includes error estimate of transformation per point.</a:t>
            </a:r>
          </a:p>
          <a:p>
            <a:r>
              <a:rPr lang="en-US" baseline="0" dirty="0"/>
              <a:t>Available as the single-point graphic seen here, multi-point upload/download, as a downloadable executable fie to run from the DOS prompt, and as web services for inclusion in your own </a:t>
            </a:r>
          </a:p>
          <a:p>
            <a:r>
              <a:rPr lang="en-US" baseline="0" dirty="0"/>
              <a:t>It’s a great tool.  Anyone using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85466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NCAT includes the functionality of</a:t>
            </a:r>
            <a:r>
              <a:rPr lang="en-US" baseline="0" dirty="0"/>
              <a:t> previous NGS tools:</a:t>
            </a:r>
          </a:p>
          <a:p>
            <a:r>
              <a:rPr lang="en-US" baseline="0" dirty="0"/>
              <a:t>NADCON 5.0</a:t>
            </a:r>
          </a:p>
          <a:p>
            <a:r>
              <a:rPr lang="en-US" baseline="0" dirty="0"/>
              <a:t>XYZWIN 2.0</a:t>
            </a:r>
          </a:p>
          <a:p>
            <a:r>
              <a:rPr lang="en-US" baseline="0" dirty="0"/>
              <a:t>UTMS 2.1</a:t>
            </a:r>
          </a:p>
          <a:p>
            <a:r>
              <a:rPr lang="en-US" baseline="0" dirty="0"/>
              <a:t>SPC83 2.1</a:t>
            </a:r>
          </a:p>
          <a:p>
            <a:r>
              <a:rPr lang="en-US" baseline="0" dirty="0"/>
              <a:t>USNG 2.3</a:t>
            </a:r>
          </a:p>
          <a:p>
            <a:r>
              <a:rPr lang="en-US" baseline="0" dirty="0"/>
              <a:t>Includes error estimate of transformation per point.</a:t>
            </a:r>
          </a:p>
          <a:p>
            <a:r>
              <a:rPr lang="en-US" baseline="0" dirty="0"/>
              <a:t>Available as the single-point graphic seen here, multi-point upload/download, as a downloadable executable fie to run from the DOS prompt, and as web services for inclusion in your own </a:t>
            </a:r>
          </a:p>
          <a:p>
            <a:r>
              <a:rPr lang="en-US" baseline="0" dirty="0"/>
              <a:t>It’s a great tool.  Anyone using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12261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vertical</a:t>
            </a:r>
            <a:r>
              <a:rPr lang="en-US" baseline="0" dirty="0"/>
              <a:t> reference system is a reference surface that can be used to measure heights in a uniform way.</a:t>
            </a:r>
          </a:p>
          <a:p>
            <a:r>
              <a:rPr lang="en-US" dirty="0"/>
              <a:t>So,</a:t>
            </a:r>
            <a:r>
              <a:rPr lang="en-US" baseline="0" dirty="0"/>
              <a:t> h</a:t>
            </a:r>
            <a:r>
              <a:rPr lang="en-US" dirty="0"/>
              <a:t>ow much taller is</a:t>
            </a:r>
            <a:r>
              <a:rPr lang="en-US" baseline="0" dirty="0"/>
              <a:t> Sally?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582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need to know how tall, or the slope of the hill.</a:t>
            </a:r>
          </a:p>
          <a:p>
            <a:r>
              <a:rPr lang="en-US" dirty="0"/>
              <a:t>-You cannot compare heights that are measured from different planes of reference.</a:t>
            </a:r>
          </a:p>
          <a:p>
            <a:r>
              <a:rPr lang="en-US" dirty="0"/>
              <a:t>*If we</a:t>
            </a:r>
            <a:r>
              <a:rPr lang="en-US" baseline="0" dirty="0"/>
              <a:t> replace Sally and Jane with an example more related to floodplains:</a:t>
            </a:r>
          </a:p>
          <a:p>
            <a:r>
              <a:rPr lang="en-US" baseline="0" dirty="0"/>
              <a:t>What if we want to compare a BFE height in 1990 and a BFE height 2010</a:t>
            </a:r>
          </a:p>
          <a:p>
            <a:pPr marL="173336" indent="-173336">
              <a:buFont typeface="Wingdings" panose="05000000000000000000" pitchFamily="2" charset="2"/>
              <a:buChar char="à"/>
            </a:pPr>
            <a:r>
              <a:rPr lang="en-US" baseline="0" dirty="0">
                <a:sym typeface="Wingdings" panose="05000000000000000000" pitchFamily="2" charset="2"/>
              </a:rPr>
              <a:t>what if the land has subsided under that base flood elevation over time?</a:t>
            </a:r>
          </a:p>
          <a:p>
            <a:r>
              <a:rPr lang="en-US" baseline="0" dirty="0">
                <a:sym typeface="Wingdings" panose="05000000000000000000" pitchFamily="2" charset="2"/>
              </a:rPr>
              <a:t>	…hold that thought.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013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that’s the proper technical</a:t>
            </a:r>
            <a:r>
              <a:rPr lang="en-US" baseline="0" dirty="0"/>
              <a:t> term, but I’m not going to hound someone who says “conversion”…  I slip sometimes too</a:t>
            </a:r>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41</a:t>
            </a:fld>
            <a:endParaRPr lang="en-US"/>
          </a:p>
        </p:txBody>
      </p:sp>
    </p:spTree>
    <p:extLst>
      <p:ext uri="{BB962C8B-B14F-4D97-AF65-F5344CB8AC3E}">
        <p14:creationId xmlns:p14="http://schemas.microsoft.com/office/powerpoint/2010/main" val="3189966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e.g. change NAD 83(1986) latitude and longitude to NAD 83(1986) State Plane Coordinates</a:t>
            </a:r>
          </a:p>
          <a:p>
            <a:pPr lvl="1"/>
            <a:r>
              <a:rPr lang="en-US" dirty="0"/>
              <a:t>Transformation:  Meaning to change the datum or frame, without changing the type of coordinate</a:t>
            </a:r>
          </a:p>
          <a:p>
            <a:pPr lvl="1"/>
            <a:r>
              <a:rPr lang="en-US" dirty="0"/>
              <a:t>e.g. changing an NAD 27 latitude &amp; longitude to an NAD 83(1986) latitude &amp; longitude</a:t>
            </a:r>
          </a:p>
          <a:p>
            <a:endParaRPr lang="en-US" dirty="0"/>
          </a:p>
          <a:p>
            <a:r>
              <a:rPr lang="en-US" dirty="0"/>
              <a:t>So, “NADCON” which transforms coordinates between datums could have been called “NADTRAN.” </a:t>
            </a:r>
            <a:r>
              <a:rPr lang="en-US" dirty="0" err="1"/>
              <a:t>C’est</a:t>
            </a:r>
            <a:r>
              <a:rPr lang="en-US" dirty="0"/>
              <a:t> la vie.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057177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3"/>
          <p:cNvSpPr>
            <a:spLocks noGrp="1" noChangeArrowheads="1"/>
          </p:cNvSpPr>
          <p:nvPr>
            <p:ph type="dt" sz="quarter" idx="1"/>
          </p:nvPr>
        </p:nvSpPr>
        <p:spPr>
          <a:noFill/>
        </p:spPr>
        <p:txBody>
          <a:bodyPr/>
          <a:lstStyle/>
          <a:p>
            <a:pPr defTabSz="924458" fontAlgn="base">
              <a:spcBef>
                <a:spcPct val="0"/>
              </a:spcBef>
              <a:spcAft>
                <a:spcPct val="0"/>
              </a:spcAft>
              <a:defRPr/>
            </a:pPr>
            <a:r>
              <a:rPr lang="en-US">
                <a:solidFill>
                  <a:prstClr val="black"/>
                </a:solidFill>
                <a:latin typeface="Arial" pitchFamily="34" charset="0"/>
                <a:ea typeface="ＭＳ Ｐゴシック" pitchFamily="34" charset="-128"/>
              </a:rPr>
              <a:t>December 18, 2009</a:t>
            </a:r>
          </a:p>
        </p:txBody>
      </p:sp>
      <p:sp>
        <p:nvSpPr>
          <p:cNvPr id="375810" name="Rectangle 7"/>
          <p:cNvSpPr>
            <a:spLocks noGrp="1" noChangeArrowheads="1"/>
          </p:cNvSpPr>
          <p:nvPr>
            <p:ph type="sldNum" sz="quarter" idx="5"/>
          </p:nvPr>
        </p:nvSpPr>
        <p:spPr>
          <a:noFill/>
        </p:spPr>
        <p:txBody>
          <a:bodyPr/>
          <a:lstStyle/>
          <a:p>
            <a:pPr defTabSz="924458" fontAlgn="base">
              <a:spcBef>
                <a:spcPct val="0"/>
              </a:spcBef>
              <a:spcAft>
                <a:spcPct val="0"/>
              </a:spcAft>
              <a:defRPr/>
            </a:pPr>
            <a:fld id="{BC436DC6-0B13-48FB-AC36-6CE22D9CC57C}" type="slidenum">
              <a:rPr lang="en-US">
                <a:solidFill>
                  <a:prstClr val="black"/>
                </a:solidFill>
                <a:latin typeface="Arial" pitchFamily="34" charset="0"/>
                <a:ea typeface="ＭＳ Ｐゴシック" pitchFamily="34" charset="-128"/>
              </a:rPr>
              <a:pPr defTabSz="924458" fontAlgn="base">
                <a:spcBef>
                  <a:spcPct val="0"/>
                </a:spcBef>
                <a:spcAft>
                  <a:spcPct val="0"/>
                </a:spcAft>
                <a:defRPr/>
              </a:pPr>
              <a:t>43</a:t>
            </a:fld>
            <a:endParaRPr lang="en-US">
              <a:solidFill>
                <a:prstClr val="black"/>
              </a:solidFill>
              <a:latin typeface="Arial" pitchFamily="34" charset="0"/>
              <a:ea typeface="ＭＳ Ｐゴシック" pitchFamily="34" charset="-128"/>
            </a:endParaRPr>
          </a:p>
        </p:txBody>
      </p:sp>
      <p:sp>
        <p:nvSpPr>
          <p:cNvPr id="375811" name="Rectangle 2"/>
          <p:cNvSpPr>
            <a:spLocks noGrp="1" noRot="1" noChangeAspect="1" noChangeArrowheads="1" noTextEdit="1"/>
          </p:cNvSpPr>
          <p:nvPr>
            <p:ph type="sldImg"/>
          </p:nvPr>
        </p:nvSpPr>
        <p:spPr>
          <a:xfrm>
            <a:off x="1239838" y="733425"/>
            <a:ext cx="4857750" cy="3643313"/>
          </a:xfrm>
          <a:ln/>
        </p:spPr>
      </p:sp>
      <p:sp>
        <p:nvSpPr>
          <p:cNvPr id="375812" name="Rectangle 3"/>
          <p:cNvSpPr>
            <a:spLocks noGrp="1" noChangeArrowheads="1"/>
          </p:cNvSpPr>
          <p:nvPr>
            <p:ph type="body" idx="1"/>
          </p:nvPr>
        </p:nvSpPr>
        <p:spPr>
          <a:xfrm>
            <a:off x="979413" y="4622510"/>
            <a:ext cx="5381779" cy="4376064"/>
          </a:xfrm>
          <a:noFill/>
          <a:ln/>
        </p:spPr>
        <p:txBody>
          <a:bodyPr>
            <a:normAutofit/>
          </a:bodyPr>
          <a:lstStyle/>
          <a:p>
            <a:pPr lvl="1" eaLnBrk="1" hangingPunct="1">
              <a:buFont typeface="Wingdings" pitchFamily="2" charset="2"/>
              <a:buNone/>
            </a:pPr>
            <a:r>
              <a:rPr lang="en-US" sz="1100" dirty="0">
                <a:solidFill>
                  <a:srgbClr val="333333"/>
                </a:solidFill>
                <a:latin typeface="Arial" charset="0"/>
              </a:rPr>
              <a:t>On</a:t>
            </a:r>
            <a:r>
              <a:rPr lang="en-US" sz="1100" baseline="0" dirty="0">
                <a:solidFill>
                  <a:srgbClr val="333333"/>
                </a:solidFill>
                <a:latin typeface="Arial" charset="0"/>
              </a:rPr>
              <a:t> the n</a:t>
            </a:r>
            <a:r>
              <a:rPr lang="en-US" sz="1100" dirty="0">
                <a:solidFill>
                  <a:srgbClr val="333333"/>
                </a:solidFill>
                <a:latin typeface="Arial" charset="0"/>
              </a:rPr>
              <a:t>ew elevation</a:t>
            </a:r>
            <a:r>
              <a:rPr lang="en-US" sz="1100" baseline="0" dirty="0">
                <a:solidFill>
                  <a:srgbClr val="333333"/>
                </a:solidFill>
                <a:latin typeface="Arial" charset="0"/>
              </a:rPr>
              <a:t> certificate documents:</a:t>
            </a:r>
            <a:endParaRPr lang="en-US" sz="1100" dirty="0">
              <a:solidFill>
                <a:srgbClr val="333333"/>
              </a:solidFill>
              <a:latin typeface="Arial" charset="0"/>
            </a:endParaRPr>
          </a:p>
          <a:p>
            <a:pPr lvl="1" eaLnBrk="1" hangingPunct="1">
              <a:buFont typeface="Wingdings" pitchFamily="2" charset="2"/>
              <a:buNone/>
            </a:pPr>
            <a:r>
              <a:rPr lang="en-US" sz="1100" dirty="0">
                <a:solidFill>
                  <a:srgbClr val="333333"/>
                </a:solidFill>
                <a:latin typeface="Arial" charset="0"/>
              </a:rPr>
              <a:t>There</a:t>
            </a:r>
            <a:r>
              <a:rPr lang="en-US" sz="1100" baseline="0" dirty="0">
                <a:solidFill>
                  <a:srgbClr val="333333"/>
                </a:solidFill>
                <a:latin typeface="Arial" charset="0"/>
              </a:rPr>
              <a:t> is </a:t>
            </a:r>
            <a:r>
              <a:rPr lang="en-US" sz="1100" dirty="0">
                <a:solidFill>
                  <a:srgbClr val="333333"/>
                </a:solidFill>
                <a:latin typeface="Arial" charset="0"/>
              </a:rPr>
              <a:t>extra space to add information about the source.</a:t>
            </a:r>
          </a:p>
          <a:p>
            <a:pPr lvl="1" eaLnBrk="1" hangingPunct="1">
              <a:buFont typeface="Wingdings" pitchFamily="2" charset="2"/>
              <a:buNone/>
            </a:pPr>
            <a:r>
              <a:rPr lang="en-US" sz="1100" dirty="0">
                <a:solidFill>
                  <a:srgbClr val="333333"/>
                </a:solidFill>
                <a:latin typeface="Arial" charset="0"/>
              </a:rPr>
              <a:t>If you look in the instructions, licensed professionals completing this form are not restricted to just this space, and they may provide attachments if extra explanation is necessary.</a:t>
            </a:r>
          </a:p>
        </p:txBody>
      </p:sp>
    </p:spTree>
    <p:extLst>
      <p:ext uri="{BB962C8B-B14F-4D97-AF65-F5344CB8AC3E}">
        <p14:creationId xmlns:p14="http://schemas.microsoft.com/office/powerpoint/2010/main" val="2817475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3"/>
          <p:cNvSpPr>
            <a:spLocks noGrp="1" noChangeArrowheads="1"/>
          </p:cNvSpPr>
          <p:nvPr>
            <p:ph type="dt" sz="quarter" idx="1"/>
          </p:nvPr>
        </p:nvSpPr>
        <p:spPr>
          <a:noFill/>
        </p:spPr>
        <p:txBody>
          <a:bodyPr/>
          <a:lstStyle/>
          <a:p>
            <a:pPr defTabSz="924458" fontAlgn="base">
              <a:spcBef>
                <a:spcPct val="0"/>
              </a:spcBef>
              <a:spcAft>
                <a:spcPct val="0"/>
              </a:spcAft>
              <a:defRPr/>
            </a:pPr>
            <a:r>
              <a:rPr lang="en-US">
                <a:solidFill>
                  <a:prstClr val="black"/>
                </a:solidFill>
                <a:latin typeface="Arial" pitchFamily="34" charset="0"/>
                <a:ea typeface="ＭＳ Ｐゴシック" pitchFamily="34" charset="-128"/>
              </a:rPr>
              <a:t>December 18, 2009</a:t>
            </a:r>
          </a:p>
        </p:txBody>
      </p:sp>
      <p:sp>
        <p:nvSpPr>
          <p:cNvPr id="375810" name="Rectangle 7"/>
          <p:cNvSpPr>
            <a:spLocks noGrp="1" noChangeArrowheads="1"/>
          </p:cNvSpPr>
          <p:nvPr>
            <p:ph type="sldNum" sz="quarter" idx="5"/>
          </p:nvPr>
        </p:nvSpPr>
        <p:spPr>
          <a:noFill/>
        </p:spPr>
        <p:txBody>
          <a:bodyPr/>
          <a:lstStyle/>
          <a:p>
            <a:pPr defTabSz="924458" fontAlgn="base">
              <a:spcBef>
                <a:spcPct val="0"/>
              </a:spcBef>
              <a:spcAft>
                <a:spcPct val="0"/>
              </a:spcAft>
              <a:defRPr/>
            </a:pPr>
            <a:fld id="{BC436DC6-0B13-48FB-AC36-6CE22D9CC57C}" type="slidenum">
              <a:rPr lang="en-US">
                <a:solidFill>
                  <a:prstClr val="black"/>
                </a:solidFill>
                <a:latin typeface="Arial" pitchFamily="34" charset="0"/>
                <a:ea typeface="ＭＳ Ｐゴシック" pitchFamily="34" charset="-128"/>
              </a:rPr>
              <a:pPr defTabSz="924458" fontAlgn="base">
                <a:spcBef>
                  <a:spcPct val="0"/>
                </a:spcBef>
                <a:spcAft>
                  <a:spcPct val="0"/>
                </a:spcAft>
                <a:defRPr/>
              </a:pPr>
              <a:t>44</a:t>
            </a:fld>
            <a:endParaRPr lang="en-US">
              <a:solidFill>
                <a:prstClr val="black"/>
              </a:solidFill>
              <a:latin typeface="Arial" pitchFamily="34" charset="0"/>
              <a:ea typeface="ＭＳ Ｐゴシック" pitchFamily="34" charset="-128"/>
            </a:endParaRPr>
          </a:p>
        </p:txBody>
      </p:sp>
      <p:sp>
        <p:nvSpPr>
          <p:cNvPr id="375811" name="Rectangle 2"/>
          <p:cNvSpPr>
            <a:spLocks noGrp="1" noRot="1" noChangeAspect="1" noChangeArrowheads="1" noTextEdit="1"/>
          </p:cNvSpPr>
          <p:nvPr>
            <p:ph type="sldImg"/>
          </p:nvPr>
        </p:nvSpPr>
        <p:spPr>
          <a:xfrm>
            <a:off x="1239838" y="733425"/>
            <a:ext cx="4857750" cy="3643313"/>
          </a:xfrm>
          <a:ln/>
        </p:spPr>
      </p:sp>
      <p:sp>
        <p:nvSpPr>
          <p:cNvPr id="375812" name="Rectangle 3"/>
          <p:cNvSpPr>
            <a:spLocks noGrp="1" noChangeArrowheads="1"/>
          </p:cNvSpPr>
          <p:nvPr>
            <p:ph type="body" idx="1"/>
          </p:nvPr>
        </p:nvSpPr>
        <p:spPr>
          <a:xfrm>
            <a:off x="979413" y="4622510"/>
            <a:ext cx="5381779" cy="4376064"/>
          </a:xfrm>
          <a:noFill/>
          <a:ln/>
        </p:spPr>
        <p:txBody>
          <a:bodyPr>
            <a:normAutofit/>
          </a:bodyPr>
          <a:lstStyle/>
          <a:p>
            <a:pPr lvl="1" eaLnBrk="1" hangingPunct="1">
              <a:buFont typeface="Wingdings" pitchFamily="2" charset="2"/>
              <a:buNone/>
            </a:pPr>
            <a:r>
              <a:rPr lang="en-US" sz="1100" dirty="0">
                <a:solidFill>
                  <a:srgbClr val="333333"/>
                </a:solidFill>
                <a:latin typeface="Arial" charset="0"/>
              </a:rPr>
              <a:t>On</a:t>
            </a:r>
            <a:r>
              <a:rPr lang="en-US" sz="1100" baseline="0" dirty="0">
                <a:solidFill>
                  <a:srgbClr val="333333"/>
                </a:solidFill>
                <a:latin typeface="Arial" charset="0"/>
              </a:rPr>
              <a:t> the n</a:t>
            </a:r>
            <a:r>
              <a:rPr lang="en-US" sz="1100" dirty="0">
                <a:solidFill>
                  <a:srgbClr val="333333"/>
                </a:solidFill>
                <a:latin typeface="Arial" charset="0"/>
              </a:rPr>
              <a:t>ew elevation</a:t>
            </a:r>
            <a:r>
              <a:rPr lang="en-US" sz="1100" baseline="0" dirty="0">
                <a:solidFill>
                  <a:srgbClr val="333333"/>
                </a:solidFill>
                <a:latin typeface="Arial" charset="0"/>
              </a:rPr>
              <a:t> certificate documents:</a:t>
            </a:r>
            <a:endParaRPr lang="en-US" sz="1100" dirty="0">
              <a:solidFill>
                <a:srgbClr val="333333"/>
              </a:solidFill>
              <a:latin typeface="Arial" charset="0"/>
            </a:endParaRPr>
          </a:p>
          <a:p>
            <a:pPr lvl="1" eaLnBrk="1" hangingPunct="1">
              <a:buFont typeface="Wingdings" pitchFamily="2" charset="2"/>
              <a:buNone/>
            </a:pPr>
            <a:r>
              <a:rPr lang="en-US" sz="1100" dirty="0">
                <a:solidFill>
                  <a:srgbClr val="333333"/>
                </a:solidFill>
                <a:latin typeface="Arial" charset="0"/>
              </a:rPr>
              <a:t>There</a:t>
            </a:r>
            <a:r>
              <a:rPr lang="en-US" sz="1100" baseline="0" dirty="0">
                <a:solidFill>
                  <a:srgbClr val="333333"/>
                </a:solidFill>
                <a:latin typeface="Arial" charset="0"/>
              </a:rPr>
              <a:t> is </a:t>
            </a:r>
            <a:r>
              <a:rPr lang="en-US" sz="1100" dirty="0">
                <a:solidFill>
                  <a:srgbClr val="333333"/>
                </a:solidFill>
                <a:latin typeface="Arial" charset="0"/>
              </a:rPr>
              <a:t>extra space to add information about the source.</a:t>
            </a:r>
          </a:p>
          <a:p>
            <a:pPr lvl="1" eaLnBrk="1" hangingPunct="1">
              <a:buFont typeface="Wingdings" pitchFamily="2" charset="2"/>
              <a:buNone/>
            </a:pPr>
            <a:r>
              <a:rPr lang="en-US" sz="1100" dirty="0">
                <a:solidFill>
                  <a:srgbClr val="333333"/>
                </a:solidFill>
                <a:latin typeface="Arial" charset="0"/>
              </a:rPr>
              <a:t>If you look in the instructions, licensed professionals completing this form are not restricted to just this space, and they may provide attachments if extra explanation is necessary.</a:t>
            </a:r>
          </a:p>
        </p:txBody>
      </p:sp>
    </p:spTree>
    <p:extLst>
      <p:ext uri="{BB962C8B-B14F-4D97-AF65-F5344CB8AC3E}">
        <p14:creationId xmlns:p14="http://schemas.microsoft.com/office/powerpoint/2010/main" val="1557692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72575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74712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 primary mission of</a:t>
            </a:r>
            <a:r>
              <a:rPr lang="en-US" baseline="0" dirty="0"/>
              <a:t> NGS is, “to define, maintain, and provide access to the NSRS to meet our nations economic, social, and environmental needs”.</a:t>
            </a:r>
            <a:endParaRPr lang="en-US" dirty="0"/>
          </a:p>
          <a:p>
            <a:pPr marL="173336" indent="-173336">
              <a:buFont typeface="Arial" panose="020B0604020202020204" pitchFamily="34" charset="0"/>
              <a:buChar char="•"/>
            </a:pPr>
            <a:r>
              <a:rPr lang="en-US" dirty="0"/>
              <a:t>NSRS is a consistent geospatial framework, common to all Federal</a:t>
            </a:r>
            <a:r>
              <a:rPr lang="en-US" baseline="0" dirty="0"/>
              <a:t> agencies and other users</a:t>
            </a:r>
          </a:p>
          <a:p>
            <a:pPr marL="173336" indent="-173336">
              <a:buFont typeface="Arial" panose="020B0604020202020204" pitchFamily="34" charset="0"/>
              <a:buChar char="•"/>
            </a:pPr>
            <a:r>
              <a:rPr lang="en-US" dirty="0"/>
              <a:t>NSRS supports </a:t>
            </a:r>
            <a:r>
              <a:rPr lang="en-US" altLang="en-US" dirty="0">
                <a:cs typeface="Arial" panose="020B0604020202020204" pitchFamily="34" charset="0"/>
              </a:rPr>
              <a:t>informed decision-making for mapping and charting, navigation, flood risk determination, transportation, land management, and more</a:t>
            </a:r>
          </a:p>
          <a:p>
            <a:pPr marL="173336" indent="-173336">
              <a:buFont typeface="Arial" panose="020B0604020202020204" pitchFamily="34" charset="0"/>
              <a:buChar char="•"/>
            </a:pPr>
            <a:r>
              <a:rPr lang="en-US" altLang="en-US" dirty="0">
                <a:cs typeface="Arial" panose="020B0604020202020204" pitchFamily="34" charset="0"/>
              </a:rPr>
              <a:t>Elements of NSRS include (but are not limited to):  latitude, longitude, elevation, gravity, shoreline position + their changes over time …other elements include scale</a:t>
            </a:r>
            <a:r>
              <a:rPr lang="en-US" altLang="en-US" baseline="0" dirty="0">
                <a:cs typeface="Arial" panose="020B0604020202020204" pitchFamily="34" charset="0"/>
              </a:rPr>
              <a:t>, earth</a:t>
            </a:r>
            <a:r>
              <a:rPr lang="en-US" altLang="en-US" dirty="0">
                <a:cs typeface="Arial" panose="020B0604020202020204" pitchFamily="34" charset="0"/>
              </a:rPr>
              <a:t> orientation parameters and others</a:t>
            </a:r>
          </a:p>
          <a:p>
            <a:pPr marL="173336" indent="-173336">
              <a:buFont typeface="Arial" panose="020B0604020202020204" pitchFamily="34" charset="0"/>
              <a:buChar char="•"/>
            </a:pPr>
            <a:r>
              <a:rPr lang="en-US" altLang="en-US" dirty="0">
                <a:cs typeface="Arial" panose="020B0604020202020204" pitchFamily="34" charset="0"/>
                <a:sym typeface="Wingdings" panose="05000000000000000000" pitchFamily="2" charset="2"/>
              </a:rPr>
              <a:t>The vertical component of the NSRS currently</a:t>
            </a:r>
            <a:r>
              <a:rPr lang="en-US" altLang="en-US" baseline="0" dirty="0">
                <a:cs typeface="Arial" panose="020B0604020202020204" pitchFamily="34" charset="0"/>
                <a:sym typeface="Wingdings" panose="05000000000000000000" pitchFamily="2" charset="2"/>
              </a:rPr>
              <a:t> utilizes the</a:t>
            </a:r>
            <a:r>
              <a:rPr lang="en-US" altLang="en-US" dirty="0">
                <a:cs typeface="Arial" panose="020B0604020202020204" pitchFamily="34" charset="0"/>
                <a:sym typeface="Wingdings" panose="05000000000000000000" pitchFamily="2" charset="2"/>
              </a:rPr>
              <a:t> North American Vertical Datum of 1988 (NAVD88)</a:t>
            </a:r>
            <a:endParaRPr lang="en-US" altLang="en-US" dirty="0">
              <a:cs typeface="Arial" panose="020B0604020202020204" pitchFamily="34" charset="0"/>
            </a:endParaRPr>
          </a:p>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4</a:t>
            </a:fld>
            <a:endParaRPr lang="en-US" altLang="en-US"/>
          </a:p>
        </p:txBody>
      </p:sp>
    </p:spTree>
    <p:extLst>
      <p:ext uri="{BB962C8B-B14F-4D97-AF65-F5344CB8AC3E}">
        <p14:creationId xmlns:p14="http://schemas.microsoft.com/office/powerpoint/2010/main" val="2776493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our </a:t>
            </a:r>
            <a:r>
              <a:rPr lang="en-US" dirty="0" err="1"/>
              <a:t>ol</a:t>
            </a:r>
            <a:r>
              <a:rPr lang="en-US" dirty="0"/>
              <a:t>’ buddy W sub-naught</a:t>
            </a:r>
            <a:r>
              <a:rPr lang="en-US" baseline="0" dirty="0"/>
              <a:t> (</a:t>
            </a:r>
            <a:r>
              <a:rPr kumimoji="0" lang="en-US" sz="1200" b="0" i="1"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12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r>
              <a:rPr kumimoji="0" 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en-US" sz="1200" b="0" i="1" u="none" strike="noStrike" kern="1200" cap="none" spc="0" normalizeH="0" baseline="-2500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76881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-believe</a:t>
            </a:r>
            <a:r>
              <a:rPr lang="en-US" baseline="0" dirty="0"/>
              <a:t> it or not there’s more than 2 types, but the 2 types you’ll see NGS publish are…</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46570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73842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39010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71763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61140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111043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 illustrated strategy will be adopted at NGS. An </a:t>
            </a:r>
            <a:r>
              <a:rPr lang="en-US" sz="1200" b="0" i="1" u="none" strike="noStrike" kern="1200" baseline="0" dirty="0">
                <a:solidFill>
                  <a:schemeClr val="tx1"/>
                </a:solidFill>
                <a:latin typeface="+mn-lt"/>
                <a:ea typeface="+mn-ea"/>
                <a:cs typeface="+mn-cs"/>
              </a:rPr>
              <a:t>animated</a:t>
            </a:r>
            <a:r>
              <a:rPr lang="en-US" sz="1200" b="0" i="0" u="none" strike="noStrike" kern="1200" baseline="0" dirty="0">
                <a:solidFill>
                  <a:schemeClr val="tx1"/>
                </a:solidFill>
                <a:latin typeface="+mn-lt"/>
                <a:ea typeface="+mn-ea"/>
                <a:cs typeface="+mn-cs"/>
              </a:rPr>
              <a:t> characterization of this approach</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this means is that NGS will decouple the geoid from GMSL, until they have diverged by some threshold amount, currently defined as 20cm.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that threshold is reached a new geoid will be defined and held fixed until reaching next threshold. In this way, the impact of the change of GMSL is accounted for in the heights of the NSRS, while the appearance of stability is maintained for “decades at a time” (BP2 Section 14).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we calculate how long that might be based on existing rates of sea level rise of 3ish mm/</a:t>
            </a:r>
            <a:r>
              <a:rPr lang="en-US" sz="1200" b="0" i="0" u="none" strike="noStrike" kern="1200" baseline="0" dirty="0" err="1">
                <a:solidFill>
                  <a:schemeClr val="tx1"/>
                </a:solidFill>
                <a:latin typeface="+mn-lt"/>
                <a:ea typeface="+mn-ea"/>
                <a:cs typeface="+mn-cs"/>
              </a:rPr>
              <a:t>yr</a:t>
            </a:r>
            <a:r>
              <a:rPr lang="en-US" sz="1200" b="0" i="0" u="none" strike="noStrike" kern="1200" baseline="0" dirty="0">
                <a:solidFill>
                  <a:schemeClr val="tx1"/>
                </a:solidFill>
                <a:latin typeface="+mn-lt"/>
                <a:ea typeface="+mn-ea"/>
                <a:cs typeface="+mn-cs"/>
              </a:rPr>
              <a:t> then we’re talking over 50 years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250948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Ohio, from just under a foot to almost 2 feet</a:t>
            </a:r>
          </a:p>
          <a:p>
            <a:r>
              <a:rPr lang="en-US" dirty="0"/>
              <a:t>Quite a bit of variation, but average of 1.5 foot shift down</a:t>
            </a:r>
          </a:p>
          <a:p>
            <a:endParaRPr lang="en-US" dirty="0"/>
          </a:p>
        </p:txBody>
      </p:sp>
      <p:sp>
        <p:nvSpPr>
          <p:cNvPr id="4" name="Slide Number Placeholder 3"/>
          <p:cNvSpPr>
            <a:spLocks noGrp="1"/>
          </p:cNvSpPr>
          <p:nvPr>
            <p:ph type="sldNum" sz="quarter" idx="5"/>
          </p:nvPr>
        </p:nvSpPr>
        <p:spPr/>
        <p:txBody>
          <a:bodyPr/>
          <a:lstStyle/>
          <a:p>
            <a:fld id="{8C5A6246-21F9-416C-BD6D-2D5049A04672}" type="slidenum">
              <a:rPr lang="en-US" smtClean="0"/>
              <a:t>58</a:t>
            </a:fld>
            <a:endParaRPr lang="en-US"/>
          </a:p>
        </p:txBody>
      </p:sp>
    </p:spTree>
    <p:extLst>
      <p:ext uri="{BB962C8B-B14F-4D97-AF65-F5344CB8AC3E}">
        <p14:creationId xmlns:p14="http://schemas.microsoft.com/office/powerpoint/2010/main" val="6408684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3"/>
              </a:spcBef>
            </a:pPr>
            <a:r>
              <a:rPr lang="en-US" kern="0" dirty="0">
                <a:solidFill>
                  <a:sysClr val="windowText" lastClr="000000"/>
                </a:solidFill>
                <a:latin typeface="Arial Black" panose="020B0A04020102020204" pitchFamily="34" charset="0"/>
                <a:cs typeface="Arial" panose="020B0604020202020204" pitchFamily="34" charset="0"/>
              </a:rPr>
              <a:t>Coordinate </a:t>
            </a:r>
            <a:r>
              <a:rPr lang="en-US" i="1" kern="0" dirty="0">
                <a:solidFill>
                  <a:sysClr val="windowText" lastClr="000000"/>
                </a:solidFill>
                <a:latin typeface="Arial" panose="020B0604020202020204" pitchFamily="34" charset="0"/>
                <a:cs typeface="Arial" panose="020B0604020202020204" pitchFamily="34" charset="0"/>
              </a:rPr>
              <a:t>-Spread the word and tell others about NSRS Modernization</a:t>
            </a:r>
          </a:p>
          <a:p>
            <a:pPr marL="0" marR="0" lvl="0" indent="0" algn="l" defTabSz="914400" rtl="0" eaLnBrk="1" fontAlgn="auto" latinLnBrk="0" hangingPunct="1">
              <a:lnSpc>
                <a:spcPct val="100000"/>
              </a:lnSpc>
              <a:spcBef>
                <a:spcPts val="1213"/>
              </a:spcBef>
              <a:spcAft>
                <a:spcPts val="0"/>
              </a:spcAft>
              <a:buClrTx/>
              <a:buSzTx/>
              <a:buFontTx/>
              <a:buNone/>
              <a:tabLst/>
              <a:defRPr/>
            </a:pPr>
            <a:r>
              <a:rPr lang="en-US" i="1"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dirty="0">
                <a:latin typeface="Cambria" panose="02040503050406030204" pitchFamily="18" charset="0"/>
                <a:ea typeface="Cambria" panose="02040503050406030204" pitchFamily="18" charset="0"/>
              </a:rPr>
              <a:t>Ask the agencies, surveyors, and engineers you work with about the preparations they are taking to learn about the upcoming changes</a:t>
            </a:r>
          </a:p>
          <a:p>
            <a:pPr>
              <a:spcBef>
                <a:spcPts val="1213"/>
              </a:spcBef>
            </a:pPr>
            <a:endParaRPr lang="en-US" i="1" kern="0" dirty="0">
              <a:solidFill>
                <a:sysClr val="windowText" lastClr="000000"/>
              </a:solidFill>
              <a:latin typeface="Arial" panose="020B0604020202020204" pitchFamily="34" charset="0"/>
              <a:cs typeface="Arial" panose="020B0604020202020204" pitchFamily="34" charset="0"/>
            </a:endParaRPr>
          </a:p>
          <a:p>
            <a:pPr>
              <a:spcBef>
                <a:spcPts val="1213"/>
              </a:spcBef>
            </a:pPr>
            <a:endParaRPr lang="en-US" i="1" kern="0" dirty="0">
              <a:solidFill>
                <a:sysClr val="windowText" lastClr="000000"/>
              </a:solidFill>
              <a:latin typeface="Arial" panose="020B0604020202020204" pitchFamily="34" charset="0"/>
              <a:cs typeface="Arial" panose="020B0604020202020204" pitchFamily="34" charset="0"/>
            </a:endParaRPr>
          </a:p>
          <a:p>
            <a:pPr>
              <a:spcBef>
                <a:spcPts val="1213"/>
              </a:spcBef>
            </a:pPr>
            <a:r>
              <a:rPr lang="en-US" kern="0" dirty="0">
                <a:solidFill>
                  <a:sysClr val="windowText" lastClr="000000"/>
                </a:solidFill>
                <a:latin typeface="Arial Black" panose="020B0A04020102020204" pitchFamily="34" charset="0"/>
                <a:cs typeface="Arial" panose="020B0604020202020204" pitchFamily="34" charset="0"/>
              </a:rPr>
              <a:t>Educate</a:t>
            </a:r>
          </a:p>
          <a:p>
            <a:pPr>
              <a:spcBef>
                <a:spcPts val="1213"/>
              </a:spcBef>
            </a:pPr>
            <a:r>
              <a:rPr lang="en-US" i="1" kern="0" dirty="0">
                <a:solidFill>
                  <a:sysClr val="windowText" lastClr="000000"/>
                </a:solidFill>
                <a:latin typeface="Arial" panose="020B0604020202020204" pitchFamily="34" charset="0"/>
                <a:cs typeface="Arial" panose="020B0604020202020204" pitchFamily="34" charset="0"/>
              </a:rPr>
              <a:t>-Review materials and ask for support from NGS</a:t>
            </a:r>
          </a:p>
          <a:p>
            <a:pPr>
              <a:spcBef>
                <a:spcPts val="1213"/>
              </a:spcBef>
            </a:pPr>
            <a:endParaRPr lang="en-US" i="1" kern="0" dirty="0">
              <a:solidFill>
                <a:sysClr val="windowText" lastClr="000000"/>
              </a:solidFill>
              <a:latin typeface="Arial" panose="020B0604020202020204" pitchFamily="34" charset="0"/>
              <a:cs typeface="Arial" panose="020B0604020202020204" pitchFamily="34" charset="0"/>
            </a:endParaRPr>
          </a:p>
          <a:p>
            <a:pPr>
              <a:spcBef>
                <a:spcPts val="1213"/>
              </a:spcBef>
            </a:pPr>
            <a:r>
              <a:rPr lang="en-US" kern="0" dirty="0">
                <a:solidFill>
                  <a:sysClr val="windowText" lastClr="000000"/>
                </a:solidFill>
                <a:latin typeface="Arial Black" panose="020B0A04020102020204" pitchFamily="34" charset="0"/>
                <a:cs typeface="Arial" panose="020B0604020202020204" pitchFamily="34" charset="0"/>
              </a:rPr>
              <a:t>Prepare</a:t>
            </a:r>
          </a:p>
          <a:p>
            <a:pPr>
              <a:spcBef>
                <a:spcPts val="1213"/>
              </a:spcBef>
            </a:pPr>
            <a:r>
              <a:rPr lang="en-US" i="1" kern="0" dirty="0">
                <a:solidFill>
                  <a:sysClr val="windowText" lastClr="000000"/>
                </a:solidFill>
                <a:latin typeface="Arial" panose="020B0604020202020204" pitchFamily="34" charset="0"/>
                <a:cs typeface="Arial" panose="020B0604020202020204" pitchFamily="34" charset="0"/>
              </a:rPr>
              <a:t>-Lead by example and use the best metadata practices</a:t>
            </a:r>
          </a:p>
        </p:txBody>
      </p:sp>
      <p:sp>
        <p:nvSpPr>
          <p:cNvPr id="4" name="Slide Number Placeholder 3"/>
          <p:cNvSpPr>
            <a:spLocks noGrp="1"/>
          </p:cNvSpPr>
          <p:nvPr>
            <p:ph type="sldNum" sz="quarter" idx="10"/>
          </p:nvPr>
        </p:nvSpPr>
        <p:spPr/>
        <p:txBody>
          <a:bodyPr/>
          <a:lstStyle/>
          <a:p>
            <a:fld id="{8C5A6246-21F9-416C-BD6D-2D5049A04672}" type="slidenum">
              <a:rPr lang="en-US" smtClean="0"/>
              <a:t>59</a:t>
            </a:fld>
            <a:endParaRPr lang="en-US"/>
          </a:p>
        </p:txBody>
      </p:sp>
    </p:spTree>
    <p:extLst>
      <p:ext uri="{BB962C8B-B14F-4D97-AF65-F5344CB8AC3E}">
        <p14:creationId xmlns:p14="http://schemas.microsoft.com/office/powerpoint/2010/main" val="207151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component is latitude, longitude, and ellipsoid</a:t>
            </a:r>
            <a:r>
              <a:rPr lang="en-US" baseline="0" dirty="0"/>
              <a:t> height</a:t>
            </a:r>
          </a:p>
          <a:p>
            <a:r>
              <a:rPr lang="en-US" baseline="0" dirty="0"/>
              <a:t>-geopotential component is combined with the geometric components to calculate an </a:t>
            </a:r>
            <a:r>
              <a:rPr lang="en-US" baseline="0" dirty="0" err="1"/>
              <a:t>ortho</a:t>
            </a:r>
            <a:r>
              <a:rPr lang="en-US" baseline="0" dirty="0"/>
              <a:t> height or capital H</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5</a:t>
            </a:fld>
            <a:endParaRPr lang="en-US"/>
          </a:p>
        </p:txBody>
      </p:sp>
    </p:spTree>
    <p:extLst>
      <p:ext uri="{BB962C8B-B14F-4D97-AF65-F5344CB8AC3E}">
        <p14:creationId xmlns:p14="http://schemas.microsoft.com/office/powerpoint/2010/main" val="24385015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This presentation is</a:t>
            </a:r>
            <a:r>
              <a:rPr lang="en-US" baseline="0" dirty="0"/>
              <a:t> intended to raise awareness about the upcoming changes and what they mean for floodplain mapping, but you probably have lots of remaining questions and w</a:t>
            </a:r>
            <a:r>
              <a:rPr lang="en-US" dirty="0">
                <a:latin typeface="Arial" panose="020B0604020202020204" pitchFamily="34" charset="0"/>
                <a:cs typeface="Arial" panose="020B0604020202020204" pitchFamily="34" charset="0"/>
              </a:rPr>
              <a:t>e have a lot of </a:t>
            </a:r>
            <a:r>
              <a:rPr lang="en-US" b="1" dirty="0">
                <a:latin typeface="Arial" panose="020B0604020202020204" pitchFamily="34" charset="0"/>
                <a:cs typeface="Arial" panose="020B0604020202020204" pitchFamily="34" charset="0"/>
              </a:rPr>
              <a:t>resources online </a:t>
            </a:r>
            <a:r>
              <a:rPr lang="en-US" dirty="0">
                <a:latin typeface="Arial" panose="020B0604020202020204" pitchFamily="34" charset="0"/>
                <a:cs typeface="Arial" panose="020B0604020202020204" pitchFamily="34" charset="0"/>
              </a:rPr>
              <a:t>at our website</a:t>
            </a:r>
          </a:p>
          <a:p>
            <a:endParaRPr lang="en-US" b="1"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Please spread the word, and </a:t>
            </a:r>
          </a:p>
          <a:p>
            <a:pPr marL="231115" indent="-231115">
              <a:buFont typeface="+mj-lt"/>
              <a:buAutoNum type="arabicPeriod"/>
            </a:pPr>
            <a:r>
              <a:rPr lang="en-US" dirty="0">
                <a:latin typeface="Arial" panose="020B0604020202020204" pitchFamily="34" charset="0"/>
                <a:cs typeface="Arial" panose="020B0604020202020204" pitchFamily="34" charset="0"/>
              </a:rPr>
              <a:t>make an effort to keep yourself and your colleagues informed. </a:t>
            </a:r>
          </a:p>
          <a:p>
            <a:pPr marL="231115" indent="-231115">
              <a:buFont typeface="+mj-lt"/>
              <a:buAutoNum type="arabicPeriod"/>
            </a:pPr>
            <a:r>
              <a:rPr lang="en-US" dirty="0">
                <a:latin typeface="Arial" panose="020B0604020202020204" pitchFamily="34" charset="0"/>
                <a:cs typeface="Arial" panose="020B0604020202020204" pitchFamily="34" charset="0"/>
              </a:rPr>
              <a:t>Tell us what content is missing or how we can make it better!</a:t>
            </a:r>
          </a:p>
          <a:p>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60</a:t>
            </a:fld>
            <a:endParaRPr lang="en-US"/>
          </a:p>
        </p:txBody>
      </p:sp>
    </p:spTree>
    <p:extLst>
      <p:ext uri="{BB962C8B-B14F-4D97-AF65-F5344CB8AC3E}">
        <p14:creationId xmlns:p14="http://schemas.microsoft.com/office/powerpoint/2010/main" val="1556570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Educational videos and online tutorials – </a:t>
            </a:r>
          </a:p>
          <a:p>
            <a:r>
              <a:rPr lang="en-US" dirty="0">
                <a:latin typeface="Arial" panose="020B0604020202020204" pitchFamily="34" charset="0"/>
                <a:cs typeface="Arial" panose="020B0604020202020204" pitchFamily="34" charset="0"/>
              </a:rPr>
              <a:t>Our library of lessons and videos are great resources, and will reinforce a lot of information we covered today. </a:t>
            </a:r>
          </a:p>
          <a:p>
            <a:pPr marL="231115" indent="-231115">
              <a:buFont typeface="+mj-lt"/>
              <a:buAutoNum type="arabicPeriod"/>
            </a:pPr>
            <a:r>
              <a:rPr lang="en-US" dirty="0">
                <a:latin typeface="Arial" panose="020B0604020202020204" pitchFamily="34" charset="0"/>
                <a:cs typeface="Arial" panose="020B0604020202020204" pitchFamily="34" charset="0"/>
              </a:rPr>
              <a:t>The videos are just 3-5 minutes long.</a:t>
            </a:r>
          </a:p>
          <a:p>
            <a:pPr marL="231115" indent="-231115">
              <a:buFont typeface="+mj-lt"/>
              <a:buAutoNum type="arabicPeriod"/>
            </a:pPr>
            <a:r>
              <a:rPr lang="en-US" dirty="0">
                <a:latin typeface="Arial" panose="020B0604020202020204" pitchFamily="34" charset="0"/>
                <a:cs typeface="Arial" panose="020B0604020202020204" pitchFamily="34" charset="0"/>
              </a:rPr>
              <a:t>the lesson is a deeper dive but still only takes an hour.</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61</a:t>
            </a:fld>
            <a:endParaRPr lang="en-US" altLang="en-US"/>
          </a:p>
        </p:txBody>
      </p:sp>
    </p:spTree>
    <p:extLst>
      <p:ext uri="{BB962C8B-B14F-4D97-AF65-F5344CB8AC3E}">
        <p14:creationId xmlns:p14="http://schemas.microsoft.com/office/powerpoint/2010/main" val="1035771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latin typeface="Cambria" panose="02040503050406030204" pitchFamily="18" charset="0"/>
                <a:ea typeface="Cambria" panose="02040503050406030204" pitchFamily="18" charset="0"/>
              </a:rPr>
              <a:t>Stay informed</a:t>
            </a:r>
            <a:r>
              <a:rPr lang="en-US" sz="1200" b="1" baseline="0" dirty="0">
                <a:latin typeface="Cambria" panose="02040503050406030204" pitchFamily="18" charset="0"/>
                <a:ea typeface="Cambria" panose="02040503050406030204" pitchFamily="18" charset="0"/>
              </a:rPr>
              <a:t> </a:t>
            </a:r>
            <a:r>
              <a:rPr lang="en-US" altLang="en-US" b="1" dirty="0">
                <a:latin typeface="Arial" panose="020B0604020202020204" pitchFamily="34" charset="0"/>
                <a:cs typeface="Arial" panose="020B0604020202020204" pitchFamily="34" charset="0"/>
              </a:rPr>
              <a:t>via Email Subscription – </a:t>
            </a:r>
            <a:endParaRPr lang="en-US" altLang="en-US" dirty="0">
              <a:latin typeface="Arial" panose="020B0604020202020204" pitchFamily="34" charset="0"/>
              <a:cs typeface="Arial" panose="020B0604020202020204" pitchFamily="34" charset="0"/>
            </a:endParaRPr>
          </a:p>
          <a:p>
            <a:pPr marL="231115" indent="-231115">
              <a:spcBef>
                <a:spcPct val="0"/>
              </a:spcBef>
              <a:buFont typeface="+mj-lt"/>
              <a:buAutoNum type="arabicPeriod"/>
            </a:pPr>
            <a:r>
              <a:rPr lang="en-US" altLang="en-US" dirty="0">
                <a:latin typeface="Arial" panose="020B0604020202020204" pitchFamily="34" charset="0"/>
                <a:cs typeface="Arial" panose="020B0604020202020204" pitchFamily="34" charset="0"/>
              </a:rPr>
              <a:t>Sign up for notifications about News, webinars, and training opportunities with NGS. </a:t>
            </a:r>
          </a:p>
          <a:p>
            <a:pPr marL="231115" indent="-231115">
              <a:spcBef>
                <a:spcPct val="0"/>
              </a:spcBef>
              <a:buFont typeface="+mj-lt"/>
              <a:buAutoNum type="arabicPeriod"/>
            </a:pPr>
            <a:r>
              <a:rPr lang="en-US" altLang="en-US" dirty="0">
                <a:latin typeface="Arial" panose="020B0604020202020204" pitchFamily="34" charset="0"/>
                <a:cs typeface="Arial" panose="020B0604020202020204" pitchFamily="34" charset="0"/>
              </a:rPr>
              <a:t>We also use our News subscription list to send out our quarterly NSRS Modernization Newsletter.</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76" indent="-287841" eaLnBrk="0" hangingPunct="0">
              <a:spcBef>
                <a:spcPct val="30000"/>
              </a:spcBef>
              <a:defRPr sz="1200">
                <a:solidFill>
                  <a:schemeClr val="tx1"/>
                </a:solidFill>
                <a:latin typeface="Calibri" pitchFamily="34" charset="0"/>
              </a:defRPr>
            </a:lvl2pPr>
            <a:lvl3pPr marL="1156269" indent="-230600" eaLnBrk="0" hangingPunct="0">
              <a:spcBef>
                <a:spcPct val="30000"/>
              </a:spcBef>
              <a:defRPr sz="1200">
                <a:solidFill>
                  <a:schemeClr val="tx1"/>
                </a:solidFill>
                <a:latin typeface="Calibri" pitchFamily="34" charset="0"/>
              </a:defRPr>
            </a:lvl3pPr>
            <a:lvl4pPr marL="1619102" indent="-230600" eaLnBrk="0" hangingPunct="0">
              <a:spcBef>
                <a:spcPct val="30000"/>
              </a:spcBef>
              <a:defRPr sz="1200">
                <a:solidFill>
                  <a:schemeClr val="tx1"/>
                </a:solidFill>
                <a:latin typeface="Calibri" pitchFamily="34" charset="0"/>
              </a:defRPr>
            </a:lvl4pPr>
            <a:lvl5pPr marL="2081937" indent="-230600" eaLnBrk="0" hangingPunct="0">
              <a:spcBef>
                <a:spcPct val="30000"/>
              </a:spcBef>
              <a:defRPr sz="1200">
                <a:solidFill>
                  <a:schemeClr val="tx1"/>
                </a:solidFill>
                <a:latin typeface="Calibri" pitchFamily="34" charset="0"/>
              </a:defRPr>
            </a:lvl5pPr>
            <a:lvl6pPr marL="2552949" indent="-230600" defTabSz="471012" eaLnBrk="0" fontAlgn="base" hangingPunct="0">
              <a:spcBef>
                <a:spcPct val="30000"/>
              </a:spcBef>
              <a:spcAft>
                <a:spcPct val="0"/>
              </a:spcAft>
              <a:defRPr sz="1200">
                <a:solidFill>
                  <a:schemeClr val="tx1"/>
                </a:solidFill>
                <a:latin typeface="Calibri" pitchFamily="34" charset="0"/>
              </a:defRPr>
            </a:lvl6pPr>
            <a:lvl7pPr marL="3023960" indent="-230600" defTabSz="471012" eaLnBrk="0" fontAlgn="base" hangingPunct="0">
              <a:spcBef>
                <a:spcPct val="30000"/>
              </a:spcBef>
              <a:spcAft>
                <a:spcPct val="0"/>
              </a:spcAft>
              <a:defRPr sz="1200">
                <a:solidFill>
                  <a:schemeClr val="tx1"/>
                </a:solidFill>
                <a:latin typeface="Calibri" pitchFamily="34" charset="0"/>
              </a:defRPr>
            </a:lvl7pPr>
            <a:lvl8pPr marL="3494971" indent="-230600" defTabSz="471012" eaLnBrk="0" fontAlgn="base" hangingPunct="0">
              <a:spcBef>
                <a:spcPct val="30000"/>
              </a:spcBef>
              <a:spcAft>
                <a:spcPct val="0"/>
              </a:spcAft>
              <a:defRPr sz="1200">
                <a:solidFill>
                  <a:schemeClr val="tx1"/>
                </a:solidFill>
                <a:latin typeface="Calibri" pitchFamily="34" charset="0"/>
              </a:defRPr>
            </a:lvl8pPr>
            <a:lvl9pPr marL="3965983" indent="-230600" defTabSz="47101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287DD4-DB9E-4F0A-B145-24E10F384AA7}" type="slidenum">
              <a:rPr lang="en-US" altLang="en-US" smtClean="0">
                <a:solidFill>
                  <a:srgbClr val="000000"/>
                </a:solidFill>
                <a:latin typeface="Gill Sans MT" pitchFamily="34" charset="0"/>
                <a:ea typeface="MS PGothic" pitchFamily="34" charset="-128"/>
              </a:rPr>
              <a:pPr eaLnBrk="1" hangingPunct="1">
                <a:spcBef>
                  <a:spcPct val="0"/>
                </a:spcBef>
              </a:pPr>
              <a:t>62</a:t>
            </a:fld>
            <a:endParaRPr lang="en-US" altLang="en-US">
              <a:solidFill>
                <a:srgbClr val="000000"/>
              </a:solidFill>
              <a:latin typeface="Gill Sans MT" pitchFamily="34" charset="0"/>
              <a:ea typeface="MS PGothic" pitchFamily="34" charset="-128"/>
            </a:endParaRPr>
          </a:p>
        </p:txBody>
      </p:sp>
    </p:spTree>
    <p:extLst>
      <p:ext uri="{BB962C8B-B14F-4D97-AF65-F5344CB8AC3E}">
        <p14:creationId xmlns:p14="http://schemas.microsoft.com/office/powerpoint/2010/main" val="3317588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26C3BD8-B2E5-4319-9CBE-B60D43F31E53}" type="slidenum">
              <a:rPr lang="en-US" smtClean="0"/>
              <a:pPr eaLnBrk="1" hangingPunct="1"/>
              <a:t>63</a:t>
            </a:fld>
            <a:endParaRPr lang="en-US"/>
          </a:p>
        </p:txBody>
      </p:sp>
    </p:spTree>
    <p:extLst>
      <p:ext uri="{BB962C8B-B14F-4D97-AF65-F5344CB8AC3E}">
        <p14:creationId xmlns:p14="http://schemas.microsoft.com/office/powerpoint/2010/main" val="72941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pPr>
            <a:r>
              <a:rPr lang="en-US" altLang="en-US" u="sng" dirty="0">
                <a:cs typeface="Arial" panose="020B0604020202020204" pitchFamily="34" charset="0"/>
              </a:rPr>
              <a:t>Example of why we need consistent coordinates (illustrated):</a:t>
            </a:r>
          </a:p>
          <a:p>
            <a:pPr eaLnBrk="1" hangingPunct="1">
              <a:buFont typeface="Arial" panose="020B0604020202020204" pitchFamily="34" charset="0"/>
              <a:buNone/>
            </a:pPr>
            <a:r>
              <a:rPr lang="en-US" altLang="en-US" dirty="0">
                <a:cs typeface="Arial" panose="020B0604020202020204" pitchFamily="34" charset="0"/>
              </a:rPr>
              <a:t>Just in the making of a single FIRM, data collected at different points in time using different methods:</a:t>
            </a:r>
          </a:p>
          <a:p>
            <a:pPr eaLnBrk="1" hangingPunct="1">
              <a:buFont typeface="Arial" panose="020B0604020202020204" pitchFamily="34" charset="0"/>
              <a:buNone/>
            </a:pPr>
            <a:r>
              <a:rPr lang="en-US" altLang="en-US" dirty="0">
                <a:cs typeface="Arial" panose="020B0604020202020204" pitchFamily="34" charset="0"/>
              </a:rPr>
              <a:t>-aerial </a:t>
            </a:r>
            <a:r>
              <a:rPr lang="en-US" altLang="en-US" dirty="0" err="1">
                <a:cs typeface="Arial" panose="020B0604020202020204" pitchFamily="34" charset="0"/>
              </a:rPr>
              <a:t>lidar</a:t>
            </a:r>
            <a:endParaRPr lang="en-US" altLang="en-US" dirty="0">
              <a:cs typeface="Arial" panose="020B0604020202020204" pitchFamily="34" charset="0"/>
            </a:endParaRPr>
          </a:p>
          <a:p>
            <a:pPr eaLnBrk="1" hangingPunct="1">
              <a:buFont typeface="Arial" panose="020B0604020202020204" pitchFamily="34" charset="0"/>
              <a:buNone/>
            </a:pPr>
            <a:r>
              <a:rPr lang="en-US" altLang="en-US" dirty="0">
                <a:cs typeface="Arial" panose="020B0604020202020204" pitchFamily="34" charset="0"/>
              </a:rPr>
              <a:t>-x-section</a:t>
            </a:r>
            <a:r>
              <a:rPr lang="en-US" altLang="en-US" baseline="0" dirty="0">
                <a:cs typeface="Arial" panose="020B0604020202020204" pitchFamily="34" charset="0"/>
              </a:rPr>
              <a:t> and structure data via survey</a:t>
            </a:r>
          </a:p>
          <a:p>
            <a:pPr eaLnBrk="1" hangingPunct="1">
              <a:buFont typeface="Arial" panose="020B0604020202020204" pitchFamily="34" charset="0"/>
              <a:buNone/>
            </a:pPr>
            <a:r>
              <a:rPr lang="en-US" altLang="en-US" dirty="0">
                <a:cs typeface="Arial" panose="020B0604020202020204" pitchFamily="34" charset="0"/>
              </a:rPr>
              <a:t>-streamflow data/hydrographs</a:t>
            </a:r>
            <a:endParaRPr lang="en-US" altLang="en-US" baseline="0" dirty="0">
              <a:cs typeface="Arial" panose="020B0604020202020204" pitchFamily="34" charset="0"/>
            </a:endParaRPr>
          </a:p>
          <a:p>
            <a:pPr eaLnBrk="1" hangingPunct="1">
              <a:buFont typeface="Arial" panose="020B0604020202020204" pitchFamily="34" charset="0"/>
              <a:buNone/>
            </a:pPr>
            <a:endParaRPr lang="en-US" altLang="en-US" baseline="0" dirty="0">
              <a:cs typeface="Arial" panose="020B0604020202020204" pitchFamily="34" charset="0"/>
            </a:endParaRPr>
          </a:p>
          <a:p>
            <a:pPr eaLnBrk="1" hangingPunct="1">
              <a:buFont typeface="Arial" panose="020B0604020202020204" pitchFamily="34" charset="0"/>
              <a:buNone/>
            </a:pPr>
            <a:r>
              <a:rPr lang="en-US" altLang="en-US" baseline="0" dirty="0">
                <a:cs typeface="Arial" panose="020B0604020202020204" pitchFamily="34" charset="0"/>
              </a:rPr>
              <a:t>All of these </a:t>
            </a:r>
            <a:r>
              <a:rPr lang="en-US" altLang="en-US" dirty="0">
                <a:cs typeface="Arial" panose="020B0604020202020204" pitchFamily="34" charset="0"/>
              </a:rPr>
              <a:t>must be reliably aligned and combined with historical data,</a:t>
            </a:r>
            <a:r>
              <a:rPr lang="en-US" altLang="en-US" baseline="0" dirty="0">
                <a:cs typeface="Arial" panose="020B0604020202020204" pitchFamily="34" charset="0"/>
              </a:rPr>
              <a:t> </a:t>
            </a:r>
            <a:r>
              <a:rPr lang="en-US" altLang="en-US" dirty="0">
                <a:cs typeface="Arial" panose="020B0604020202020204" pitchFamily="34" charset="0"/>
              </a:rPr>
              <a:t>in both the horizontal and vertical components, to produce a final product in which all of this information is available in one place, to assist professionals</a:t>
            </a:r>
            <a:r>
              <a:rPr lang="en-US" altLang="en-US" baseline="0" dirty="0">
                <a:cs typeface="Arial" panose="020B0604020202020204" pitchFamily="34" charset="0"/>
              </a:rPr>
              <a:t> like yourselves </a:t>
            </a:r>
            <a:r>
              <a:rPr lang="en-US" altLang="en-US" dirty="0">
                <a:cs typeface="Arial" panose="020B0604020202020204" pitchFamily="34" charset="0"/>
              </a:rPr>
              <a:t>in appropriate flood mitigation.</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Therefore, Reliable Flood Rate Insurance products rely on the NSRS</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In a perfect</a:t>
            </a:r>
            <a:r>
              <a:rPr lang="en-US" altLang="en-US" baseline="0" dirty="0">
                <a:cs typeface="Arial" panose="020B0604020202020204" pitchFamily="34" charset="0"/>
                <a:sym typeface="Wingdings" panose="05000000000000000000" pitchFamily="2" charset="2"/>
              </a:rPr>
              <a:t> world… </a:t>
            </a:r>
          </a:p>
          <a:p>
            <a:pPr eaLnBrk="1" hangingPunct="1">
              <a:buFont typeface="Arial" panose="020B0604020202020204" pitchFamily="34" charset="0"/>
              <a:buNone/>
            </a:pPr>
            <a:r>
              <a:rPr lang="en-US" altLang="en-US" baseline="0" dirty="0" err="1">
                <a:cs typeface="Arial" panose="020B0604020202020204" pitchFamily="34" charset="0"/>
                <a:sym typeface="Wingdings" panose="05000000000000000000" pitchFamily="2" charset="2"/>
              </a:rPr>
              <a:t>d</a:t>
            </a:r>
            <a:r>
              <a:rPr lang="en-US" sz="1200" dirty="0" err="1">
                <a:latin typeface="Cambria" panose="02040503050406030204" pitchFamily="18" charset="0"/>
                <a:ea typeface="Cambria" panose="02040503050406030204" pitchFamily="18" charset="0"/>
              </a:rPr>
              <a:t>atums</a:t>
            </a:r>
            <a:r>
              <a:rPr lang="en-US" sz="1200" dirty="0">
                <a:latin typeface="Cambria" panose="02040503050406030204" pitchFamily="18" charset="0"/>
                <a:ea typeface="Cambria" panose="02040503050406030204" pitchFamily="18" charset="0"/>
              </a:rPr>
              <a:t> would be parallel and smooth</a:t>
            </a:r>
          </a:p>
          <a:p>
            <a:r>
              <a:rPr lang="en-US" sz="1200" dirty="0">
                <a:latin typeface="Cambria" panose="02040503050406030204" pitchFamily="18" charset="0"/>
                <a:ea typeface="Cambria" panose="02040503050406030204" pitchFamily="18" charset="0"/>
              </a:rPr>
              <a:t>Surface of Earth would not move</a:t>
            </a:r>
          </a:p>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6</a:t>
            </a:fld>
            <a:endParaRPr lang="en-US" altLang="en-US"/>
          </a:p>
        </p:txBody>
      </p:sp>
    </p:spTree>
    <p:extLst>
      <p:ext uri="{BB962C8B-B14F-4D97-AF65-F5344CB8AC3E}">
        <p14:creationId xmlns:p14="http://schemas.microsoft.com/office/powerpoint/2010/main" val="272333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a:p>
            <a:pPr defTabSz="924458">
              <a:defRPr/>
            </a:pPr>
            <a:endParaRPr lang="en-US" altLang="en-US" baseline="0" dirty="0">
              <a:latin typeface="Times New Roman" pitchFamily="18" charset="0"/>
            </a:endParaRPr>
          </a:p>
          <a:p>
            <a:pPr defTabSz="924458">
              <a:defRPr/>
            </a:pPr>
            <a:r>
              <a:rPr lang="en-US" altLang="en-US" baseline="0" dirty="0">
                <a:latin typeface="Times New Roman" pitchFamily="18" charset="0"/>
              </a:rPr>
              <a:t>The Bridge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C7FDA5B-9D0D-4B8C-AC0F-2DE92514A50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17776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8</a:t>
            </a:fld>
            <a:endParaRPr lang="en-US" altLang="en-US"/>
          </a:p>
        </p:txBody>
      </p:sp>
    </p:spTree>
    <p:extLst>
      <p:ext uri="{BB962C8B-B14F-4D97-AF65-F5344CB8AC3E}">
        <p14:creationId xmlns:p14="http://schemas.microsoft.com/office/powerpoint/2010/main" val="374628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a:t>
            </a:r>
            <a:r>
              <a:rPr lang="en-US" dirty="0">
                <a:solidFill>
                  <a:srgbClr val="C00000"/>
                </a:solidFill>
              </a:rPr>
              <a:t>marks</a:t>
            </a:r>
            <a:r>
              <a:rPr lang="en-US" dirty="0"/>
              <a:t> are passive!—in that they sit there doing nothing in and of themselves besides holding a </a:t>
            </a:r>
            <a:r>
              <a:rPr lang="en-US" dirty="0">
                <a:solidFill>
                  <a:srgbClr val="C00000"/>
                </a:solidFill>
              </a:rPr>
              <a:t>point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C00000"/>
                </a:solidFill>
              </a:rPr>
              <a:t>-This is the </a:t>
            </a:r>
            <a:r>
              <a:rPr lang="en-US" b="1" i="1" dirty="0">
                <a:solidFill>
                  <a:srgbClr val="C00000"/>
                </a:solidFill>
              </a:rPr>
              <a:t>only</a:t>
            </a:r>
            <a:r>
              <a:rPr lang="en-US" b="0" i="0" dirty="0">
                <a:solidFill>
                  <a:srgbClr val="C00000"/>
                </a:solidFill>
              </a:rPr>
              <a:t> way to tie your data to NGVD29 is to find one of these</a:t>
            </a:r>
            <a:r>
              <a:rPr lang="en-US" b="0" i="0" baseline="0" dirty="0">
                <a:solidFill>
                  <a:srgbClr val="C00000"/>
                </a:solidFill>
              </a:rPr>
              <a:t> marks and start a survey from 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baseline="0" dirty="0">
                <a:solidFill>
                  <a:srgbClr val="C00000"/>
                </a:solidFill>
              </a:rPr>
              <a:t>-Primary way to to tie your data </a:t>
            </a:r>
            <a:r>
              <a:rPr lang="en-US" b="0" i="0" baseline="0" dirty="0" err="1">
                <a:solidFill>
                  <a:srgbClr val="C00000"/>
                </a:solidFill>
              </a:rPr>
              <a:t>toi</a:t>
            </a:r>
            <a:r>
              <a:rPr lang="en-US" b="0" i="0" baseline="0" dirty="0">
                <a:solidFill>
                  <a:srgbClr val="C00000"/>
                </a:solidFill>
              </a:rPr>
              <a:t> NAVD88, but GNSS ties are popular</a:t>
            </a:r>
            <a:endParaRPr lang="en-US" dirty="0">
              <a:solidFill>
                <a:srgbClr val="C00000"/>
              </a:solidFill>
            </a:endParaRPr>
          </a:p>
          <a:p>
            <a:endParaRPr lang="en-US" dirty="0"/>
          </a:p>
          <a:p>
            <a:r>
              <a:rPr lang="en-US" sz="1200" b="1"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Calibration</a:t>
            </a:r>
            <a:r>
              <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sites for GNSS technology, Real Time Network validation, and verification of datum transformation tool results.</a:t>
            </a:r>
          </a:p>
          <a:p>
            <a:endPar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endParaRPr>
          </a:p>
          <a:p>
            <a:r>
              <a:rPr lang="en-US" sz="1200" b="1"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Monitoring</a:t>
            </a:r>
            <a:r>
              <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Sites for to enhance velocity models (via repeat/campaign GNSS occupations)</a:t>
            </a:r>
          </a:p>
          <a:p>
            <a:endPar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endParaRPr>
          </a:p>
          <a:p>
            <a:r>
              <a:rPr lang="en-US" sz="1200" b="1"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Convenience</a:t>
            </a:r>
            <a:r>
              <a:rPr lang="en-US" sz="1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for local project control, in areas with limited GNSS coverage (e.g. cities, forests), or in the event of GNSS failure (e.g. geomagnetic storms)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0762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167860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766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068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348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407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091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05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6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14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3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934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614949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290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549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055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1" y="1600200"/>
            <a:ext cx="8194076" cy="42672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146749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420678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29423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6"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1383373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8"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156950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4"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1228271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177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0630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5375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November 14, 2019</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MN Assoc of Floodplain Managers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extLst>
      <p:ext uri="{BB962C8B-B14F-4D97-AF65-F5344CB8AC3E}">
        <p14:creationId xmlns:p14="http://schemas.microsoft.com/office/powerpoint/2010/main" val="203229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12313623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arget="../media/image25.jpeg" Type="http://schemas.openxmlformats.org/officeDocument/2006/relationships/image"/><Relationship Id="rId2" Target="../notesSlides/notesSlide12.xml" Type="http://schemas.openxmlformats.org/officeDocument/2006/relationships/notesSlide"/><Relationship Id="rId1" Target="../slideLayouts/slideLayout13.xml" Type="http://schemas.openxmlformats.org/officeDocument/2006/relationships/slideLayout"/><Relationship Id="rId4" Target="../media/image26.jpeg" Type="http://schemas.openxmlformats.org/officeDocument/2006/relationships/image"/></Relationships>
</file>

<file path=ppt/slides/_rels/slide13.xml.rels><?xml version="1.0" encoding="UTF-8" standalone="yes" ?><Relationships xmlns="http://schemas.openxmlformats.org/package/2006/relationships"><Relationship Id="rId3" Target="../media/image25.jpeg" Type="http://schemas.openxmlformats.org/officeDocument/2006/relationships/image"/><Relationship Id="rId2" Target="../notesSlides/notesSlide13.xml" Type="http://schemas.openxmlformats.org/officeDocument/2006/relationships/notesSlide"/><Relationship Id="rId1" Target="../slideLayouts/slideLayout13.xml" Type="http://schemas.openxmlformats.org/officeDocument/2006/relationships/slideLayout"/><Relationship Id="rId4" Target="../media/image26.jpe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arget="../media/image29.jpeg" Type="http://schemas.openxmlformats.org/officeDocument/2006/relationships/image"/><Relationship Id="rId2" Target="../notesSlides/notesSlide15.xml" Type="http://schemas.openxmlformats.org/officeDocument/2006/relationships/notesSlide"/><Relationship Id="rId1" Target="../slideLayouts/slideLayout13.xml" Type="http://schemas.openxmlformats.org/officeDocument/2006/relationships/slideLayout"/></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arget="../media/image30.jpeg" Type="http://schemas.openxmlformats.org/officeDocument/2006/relationships/image"/><Relationship Id="rId2" Target="../notesSlides/notesSlide16.xml" Type="http://schemas.openxmlformats.org/officeDocument/2006/relationships/notesSlide"/><Relationship Id="rId1" Target="../slideLayouts/slideLayout18.xml" Type="http://schemas.openxmlformats.org/officeDocument/2006/relationships/slideLayout"/><Relationship Id="rId4" Target="../media/image31.png" Type="http://schemas.openxmlformats.org/officeDocument/2006/relationships/image"/></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35.png"/><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arget="../media/image36.png" Type="http://schemas.openxmlformats.org/officeDocument/2006/relationships/image"/><Relationship Id="rId2" Target="../notesSlides/notesSlide22.xml" Type="http://schemas.openxmlformats.org/officeDocument/2006/relationships/notesSlide"/><Relationship Id="rId1" Target="../slideLayouts/slideLayout3.xml" Type="http://schemas.openxmlformats.org/officeDocument/2006/relationships/slideLayout"/><Relationship Id="rId5" Target="https://www.fema.gov/media-library-data/1482961817559-4474b885572f17920a22b2f6fd063bff/FIS_Report_Template_Nov_2016.docx" TargetMode="External" Type="http://schemas.openxmlformats.org/officeDocument/2006/relationships/hyperlink"/><Relationship Id="rId4" Target="../media/image37.jpeg" Type="http://schemas.openxmlformats.org/officeDocument/2006/relationships/image"/></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arget="../media/image38.jpeg" Type="http://schemas.openxmlformats.org/officeDocument/2006/relationships/image"/><Relationship Id="rId2" Target="../notesSlides/notesSlide24.xml" Type="http://schemas.openxmlformats.org/officeDocument/2006/relationships/notesSlide"/><Relationship Id="rId1" Target="../slideLayouts/slideLayout3.xml" Type="http://schemas.openxmlformats.org/officeDocument/2006/relationships/slideLayout"/><Relationship Id="rId4" Target="../media/image39.jpeg" Type="http://schemas.openxmlformats.org/officeDocument/2006/relationships/image"/></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arget="https://geodesy.noaa.gov/NCAT/" TargetMode="External" Type="http://schemas.openxmlformats.org/officeDocument/2006/relationships/hyperlink"/><Relationship Id="rId2" Target="../notesSlides/notesSlide30.xml" Type="http://schemas.openxmlformats.org/officeDocument/2006/relationships/notesSlide"/><Relationship Id="rId1" Target="../slideLayouts/slideLayout13.xml" Type="http://schemas.openxmlformats.org/officeDocument/2006/relationships/slideLayout"/><Relationship Id="rId4" Target="../media/image47.jpeg" Type="http://schemas.openxmlformats.org/officeDocument/2006/relationships/image"/></Relationships>
</file>

<file path=ppt/slides/_rels/slide36.xml.rels><?xml version="1.0" encoding="UTF-8" standalone="yes"?>
<Relationships xmlns="http://schemas.openxmlformats.org/package/2006/relationships"><Relationship Id="rId3" Type="http://schemas.openxmlformats.org/officeDocument/2006/relationships/hyperlink" Target="https://geodesy.noaa.gov/NCAT/"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github.com/noaa-ngs/ncat-lib" TargetMode="External"/><Relationship Id="rId1" Type="http://schemas.openxmlformats.org/officeDocument/2006/relationships/slideLayout" Target="../slideLayouts/slideLayout17.xml"/><Relationship Id="rId5" Type="http://schemas.openxmlformats.org/officeDocument/2006/relationships/image" Target="../media/image50.png"/><Relationship Id="rId4" Type="http://schemas.openxmlformats.org/officeDocument/2006/relationships/hyperlink" Target="https://www.ngs.noaa.gov/web_services/ncat/index.s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arget="../media/image55.jpeg" Type="http://schemas.openxmlformats.org/officeDocument/2006/relationships/image"/><Relationship Id="rId2" Target="../notesSlides/notesSlide40.xml" Type="http://schemas.openxmlformats.org/officeDocument/2006/relationships/notesSlide"/><Relationship Id="rId1" Target="../slideLayouts/slideLayout2.xml" Type="http://schemas.openxmlformats.org/officeDocument/2006/relationships/slideLayout"/><Relationship Id="rId4" Target="../media/image56.png" Type="http://schemas.openxmlformats.org/officeDocument/2006/relationships/image"/></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arget="../media/image57.jpeg" Type="http://schemas.openxmlformats.org/officeDocument/2006/relationships/image"/><Relationship Id="rId2" Target="../notesSlides/notesSlide48.xml" Type="http://schemas.openxmlformats.org/officeDocument/2006/relationships/notesSlide"/><Relationship Id="rId1" Target="../slideLayouts/slideLayout7.xml" Type="http://schemas.openxmlformats.org/officeDocument/2006/relationships/slideLayout"/></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arget="../media/image9.jpeg" Type="http://schemas.openxmlformats.org/officeDocument/2006/relationships/image"/><Relationship Id="rId3" Target="../media/image4.jpeg" Type="http://schemas.openxmlformats.org/officeDocument/2006/relationships/image"/><Relationship Id="rId7" Target="../media/image8.JPG" Type="http://schemas.openxmlformats.org/officeDocument/2006/relationships/image"/><Relationship Id="rId2" Target="../notesSlides/notesSlide6.xml" Type="http://schemas.openxmlformats.org/officeDocument/2006/relationships/notesSlide"/><Relationship Id="rId1" Target="../slideLayouts/slideLayout13.xml" Type="http://schemas.openxmlformats.org/officeDocument/2006/relationships/slideLayout"/><Relationship Id="rId6" Target="../media/image7.gif" Type="http://schemas.openxmlformats.org/officeDocument/2006/relationships/image"/><Relationship Id="rId5" Target="../media/image6.jpeg" Type="http://schemas.openxmlformats.org/officeDocument/2006/relationships/image"/><Relationship Id="rId4" Target="../media/image5.jpeg" Type="http://schemas.openxmlformats.org/officeDocument/2006/relationships/image"/></Relationships>
</file>

<file path=ppt/slides/_rels/slide60.xml.rels><?xml version="1.0" encoding="UTF-8" standalone="yes" ?><Relationships xmlns="http://schemas.openxmlformats.org/package/2006/relationships"><Relationship Id="rId3" Target="../media/image58.jpeg" Type="http://schemas.openxmlformats.org/officeDocument/2006/relationships/image"/><Relationship Id="rId2" Target="../notesSlides/notesSlide50.xml" Type="http://schemas.openxmlformats.org/officeDocument/2006/relationships/notesSlide"/><Relationship Id="rId1" Target="../slideLayouts/slideLayout3.xml" Type="http://schemas.openxmlformats.org/officeDocument/2006/relationships/slideLayout"/><Relationship Id="rId4" Target="../media/hdphoto1.wdp" Type="http://schemas.microsoft.com/office/2007/relationships/hdphoto"/></Relationships>
</file>

<file path=ppt/slides/_rels/slide61.xml.rels><?xml version="1.0" encoding="UTF-8" standalone="yes" ?><Relationships xmlns="http://schemas.openxmlformats.org/package/2006/relationships"><Relationship Id="rId3" Target="../media/image59.jpeg" Type="http://schemas.openxmlformats.org/officeDocument/2006/relationships/image"/><Relationship Id="rId2" Target="../notesSlides/notesSlide51.xml" Type="http://schemas.openxmlformats.org/officeDocument/2006/relationships/notesSlide"/><Relationship Id="rId1" Target="../slideLayouts/slideLayout7.xml" Type="http://schemas.openxmlformats.org/officeDocument/2006/relationships/slideLayout"/><Relationship Id="rId4" Target="../media/image60.jpeg" Type="http://schemas.openxmlformats.org/officeDocument/2006/relationships/image"/></Relationships>
</file>

<file path=ppt/slides/_rels/slide62.xml.rels><?xml version="1.0" encoding="UTF-8" standalone="yes" ?><Relationships xmlns="http://schemas.openxmlformats.org/package/2006/relationships"><Relationship Id="rId3" Target="../media/image61.jpeg" Type="http://schemas.openxmlformats.org/officeDocument/2006/relationships/image"/><Relationship Id="rId2" Target="../notesSlides/notesSlide52.xml" Type="http://schemas.openxmlformats.org/officeDocument/2006/relationships/notesSlide"/><Relationship Id="rId1" Target="../slideLayouts/slideLayout2.xml" Type="http://schemas.openxmlformats.org/officeDocument/2006/relationships/slideLayout"/><Relationship Id="rId4" Target="../media/image62.jpeg" Type="http://schemas.openxmlformats.org/officeDocument/2006/relationships/image"/></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arget="../media/image15.jpeg" Type="http://schemas.openxmlformats.org/officeDocument/2006/relationships/image"/><Relationship Id="rId3" Target="../media/image10.jpeg" Type="http://schemas.openxmlformats.org/officeDocument/2006/relationships/image"/><Relationship Id="rId7" Target="../media/image14.jpg" Type="http://schemas.openxmlformats.org/officeDocument/2006/relationships/image"/><Relationship Id="rId12" Target="../media/image19.jpeg" Type="http://schemas.openxmlformats.org/officeDocument/2006/relationships/image"/><Relationship Id="rId2" Target="../notesSlides/notesSlide7.xml" Type="http://schemas.openxmlformats.org/officeDocument/2006/relationships/notesSlide"/><Relationship Id="rId1" Target="../slideLayouts/slideLayout13.xml" Type="http://schemas.openxmlformats.org/officeDocument/2006/relationships/slideLayout"/><Relationship Id="rId6" Target="../media/image13.png" Type="http://schemas.openxmlformats.org/officeDocument/2006/relationships/image"/><Relationship Id="rId11" Target="../media/image18.jpg" Type="http://schemas.openxmlformats.org/officeDocument/2006/relationships/image"/><Relationship Id="rId5" Target="../media/image12.jpeg" Type="http://schemas.openxmlformats.org/officeDocument/2006/relationships/image"/><Relationship Id="rId10" Target="../media/image17.png" Type="http://schemas.openxmlformats.org/officeDocument/2006/relationships/image"/><Relationship Id="rId4" Target="../media/image11.jpg" Type="http://schemas.openxmlformats.org/officeDocument/2006/relationships/image"/><Relationship Id="rId9" Target="../media/image16.jpg" Type="http://schemas.openxmlformats.org/officeDocument/2006/relationships/image"/></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txBox="1">
            <a:spLocks/>
          </p:cNvSpPr>
          <p:nvPr/>
        </p:nvSpPr>
        <p:spPr bwMode="auto">
          <a:xfrm>
            <a:off x="1253068" y="970845"/>
            <a:ext cx="7672568" cy="203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Geodesy and Datums for the Floodplain Manager</a:t>
            </a:r>
          </a:p>
        </p:txBody>
      </p:sp>
      <p:sp>
        <p:nvSpPr>
          <p:cNvPr id="6" name="TextBox 1"/>
          <p:cNvSpPr txBox="1">
            <a:spLocks noChangeArrowheads="1"/>
          </p:cNvSpPr>
          <p:nvPr/>
        </p:nvSpPr>
        <p:spPr bwMode="auto">
          <a:xfrm>
            <a:off x="218365" y="3973923"/>
            <a:ext cx="870727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
        <p:nvSpPr>
          <p:cNvPr id="5" name="Content Placeholder 2"/>
          <p:cNvSpPr txBox="1">
            <a:spLocks/>
          </p:cNvSpPr>
          <p:nvPr/>
        </p:nvSpPr>
        <p:spPr bwMode="auto">
          <a:xfrm>
            <a:off x="0" y="3032131"/>
            <a:ext cx="9143999" cy="8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US"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Ohio Statewide Floodplain Management Conference</a:t>
            </a: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lang="en-GB" sz="2000" i="1" dirty="0">
                <a:solidFill>
                  <a:srgbClr val="000000"/>
                </a:solidFill>
                <a:latin typeface="Cambria" panose="02040503050406030204" pitchFamily="18" charset="0"/>
                <a:ea typeface="Cambria" panose="02040503050406030204" pitchFamily="18" charset="0"/>
              </a:rPr>
              <a:t>July</a:t>
            </a:r>
            <a:r>
              <a:rPr kumimoji="0" lang="en-GB"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2023</a:t>
            </a:r>
          </a:p>
        </p:txBody>
      </p:sp>
    </p:spTree>
    <p:extLst>
      <p:ext uri="{BB962C8B-B14F-4D97-AF65-F5344CB8AC3E}">
        <p14:creationId xmlns:p14="http://schemas.microsoft.com/office/powerpoint/2010/main" val="148825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active vs passive"/>
          <p:cNvSpPr>
            <a:spLocks noGrp="1"/>
          </p:cNvSpPr>
          <p:nvPr>
            <p:ph type="title"/>
          </p:nvPr>
        </p:nvSpPr>
        <p:spPr>
          <a:xfrm>
            <a:off x="0" y="988071"/>
            <a:ext cx="9144000" cy="1143000"/>
          </a:xfrm>
        </p:spPr>
        <p:txBody>
          <a:bodyPr/>
          <a:lstStyle/>
          <a:p>
            <a:r>
              <a:rPr b="1" dirty="0" lang="en-US" sz="5400">
                <a:latin charset="0" panose="02040503050406030204" pitchFamily="18" typeface="Cambria"/>
                <a:ea charset="0" panose="02040503050406030204" pitchFamily="18" typeface="Cambria"/>
              </a:rPr>
              <a:t>Active Control</a:t>
            </a:r>
          </a:p>
        </p:txBody>
      </p:sp>
      <p:sp>
        <p:nvSpPr>
          <p:cNvPr id="3" name="text"/>
          <p:cNvSpPr>
            <a:spLocks noGrp="1"/>
          </p:cNvSpPr>
          <p:nvPr>
            <p:ph idx="1"/>
          </p:nvPr>
        </p:nvSpPr>
        <p:spPr>
          <a:xfrm>
            <a:off x="180869" y="2043752"/>
            <a:ext cx="8861530" cy="4525963"/>
          </a:xfrm>
        </p:spPr>
        <p:txBody>
          <a:bodyPr/>
          <a:lstStyle/>
          <a:p>
            <a:pPr>
              <a:spcBef>
                <a:spcPts val="2400"/>
              </a:spcBef>
            </a:pPr>
            <a:r>
              <a:rPr dirty="0" i="1" lang="en-US" sz="2800">
                <a:latin charset="0" panose="02040503050406030204" pitchFamily="18" typeface="Cambria"/>
                <a:ea charset="0" panose="02040503050406030204" pitchFamily="18" typeface="Cambria"/>
              </a:rPr>
              <a:t>Some marks </a:t>
            </a:r>
            <a:r>
              <a:rPr dirty="0" lang="en-US" sz="2800">
                <a:latin charset="0" panose="02040503050406030204" pitchFamily="18" typeface="Cambria"/>
                <a:ea charset="0" panose="02040503050406030204" pitchFamily="18" typeface="Cambria"/>
              </a:rPr>
              <a:t>have permanently installed antennas above that single point which enable </a:t>
            </a:r>
            <a:r>
              <a:rPr dirty="0" i="1" lang="en-US" sz="2800">
                <a:latin charset="0" panose="02040503050406030204" pitchFamily="18" typeface="Cambria"/>
                <a:ea charset="0" panose="02040503050406030204" pitchFamily="18" typeface="Cambria"/>
              </a:rPr>
              <a:t>continuously logged observations</a:t>
            </a:r>
            <a:endParaRPr dirty="0" i="1" lang="en-US" sz="2800">
              <a:solidFill>
                <a:srgbClr val="FF0000"/>
              </a:solidFill>
              <a:latin charset="0" panose="02040503050406030204" pitchFamily="18" typeface="Cambria"/>
              <a:ea charset="0" panose="02040503050406030204" pitchFamily="18" typeface="Cambria"/>
            </a:endParaRPr>
          </a:p>
        </p:txBody>
      </p:sp>
      <p:sp>
        <p:nvSpPr>
          <p:cNvPr id="8" name="T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lvl="0">
              <a:defRPr/>
            </a:pPr>
            <a:r>
              <a:rPr altLang="en-US" dirty="0" lang="en-US" sz="4800">
                <a:solidFill>
                  <a:prstClr val="black"/>
                </a:solidFill>
                <a:latin charset="0" panose="02040503050406030204" pitchFamily="18" typeface="Cambria"/>
                <a:ea charset="0" panose="020B0604030504040204" pitchFamily="34" typeface="Tahoma"/>
                <a:cs charset="0" panose="020B0604030504040204" pitchFamily="34" typeface="Tahoma"/>
              </a:rPr>
              <a:t>Geodetic Control – Terminology</a:t>
            </a:r>
            <a:endParaRPr dirty="0" lang="en-US" sz="4800">
              <a:solidFill>
                <a:prstClr val="black"/>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34" l="66" r="108" t="9"/>
          <a:stretch/>
        </p:blipFill>
        <p:spPr>
          <a:xfrm>
            <a:off x="59031" y="3449884"/>
            <a:ext cx="3946912" cy="3358338"/>
          </a:xfrm>
          <a:prstGeom prst="rect">
            <a:avLst/>
          </a:prstGeom>
        </p:spPr>
      </p:pic>
      <p:pic>
        <p:nvPicPr>
          <p:cNvPr id="5" name="Picture 4"/>
          <p:cNvPicPr>
            <a:picLocks noChangeAspect="1"/>
          </p:cNvPicPr>
          <p:nvPr/>
        </p:nvPicPr>
        <p:blipFill rotWithShape="1">
          <a:blip cstate="print" r:embed="rId4">
            <a:extLst>
              <a:ext uri="{28A0092B-C50C-407E-A947-70E740481C1C}">
                <a14:useLocalDpi xmlns:a14="http://schemas.microsoft.com/office/drawing/2010/main" val="0"/>
              </a:ext>
            </a:extLst>
          </a:blip>
          <a:srcRect b="77"/>
          <a:stretch/>
        </p:blipFill>
        <p:spPr>
          <a:xfrm>
            <a:off x="4081626" y="3449884"/>
            <a:ext cx="4960773" cy="3335588"/>
          </a:xfrm>
          <a:prstGeom prst="rect">
            <a:avLst/>
          </a:prstGeom>
        </p:spPr>
      </p:pic>
      <p:cxnSp>
        <p:nvCxnSpPr>
          <p:cNvPr id="12" name="Straight Arrow Connector 11"/>
          <p:cNvCxnSpPr>
            <a:cxnSpLocks/>
          </p:cNvCxnSpPr>
          <p:nvPr/>
        </p:nvCxnSpPr>
        <p:spPr>
          <a:xfrm flipH="1">
            <a:off x="2595564" y="2991556"/>
            <a:ext cx="1486062" cy="2983000"/>
          </a:xfrm>
          <a:prstGeom prst="straightConnector1">
            <a:avLst/>
          </a:prstGeom>
          <a:ln w="57150">
            <a:solidFill>
              <a:srgbClr val="F6AB16"/>
            </a:solidFill>
            <a:tailEnd len="med" type="triangle" w="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p:cNvCxnSpPr>
          <p:nvPr/>
        </p:nvCxnSpPr>
        <p:spPr>
          <a:xfrm>
            <a:off x="4081626" y="2991556"/>
            <a:ext cx="2335050" cy="3050469"/>
          </a:xfrm>
          <a:prstGeom prst="straightConnector1">
            <a:avLst/>
          </a:prstGeom>
          <a:ln w="57150">
            <a:solidFill>
              <a:srgbClr val="F6AB16"/>
            </a:solidFill>
            <a:tailEnd len="med" type="triangle" w="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73050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par>
                                <p:cTn fill="hold" id="8" nodeType="withEffect" presetClass="entr" presetID="22" presetSubtype="1">
                                  <p:stCondLst>
                                    <p:cond delay="0"/>
                                  </p:stCondLst>
                                  <p:childTnLst>
                                    <p:set>
                                      <p:cBhvr>
                                        <p:cTn dur="1" fill="hold" id="9">
                                          <p:stCondLst>
                                            <p:cond delay="0"/>
                                          </p:stCondLst>
                                        </p:cTn>
                                        <p:tgtEl>
                                          <p:spTgt spid="16"/>
                                        </p:tgtEl>
                                        <p:attrNameLst>
                                          <p:attrName>style.visibility</p:attrName>
                                        </p:attrNameLst>
                                      </p:cBhvr>
                                      <p:to>
                                        <p:strVal val="visible"/>
                                      </p:to>
                                    </p:set>
                                    <p:animEffect filter="wipe(up)" transition="in">
                                      <p:cBhvr>
                                        <p:cTn dur="500" id="1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hidden="1" id="10" name="Content Placeholder 9"/>
          <p:cNvPicPr>
            <a:picLocks noChangeAspect="1"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624013"/>
            <a:ext cx="4453592" cy="45259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8176" y="1988190"/>
            <a:ext cx="7503977" cy="584775"/>
          </a:xfrm>
          <a:prstGeom prst="rect">
            <a:avLst/>
          </a:prstGeom>
          <a:noFill/>
        </p:spPr>
        <p:txBody>
          <a:bodyPr rtlCol="0" wrap="non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3200" u="none">
                <a:ln>
                  <a:noFill/>
                </a:ln>
                <a:solidFill>
                  <a:prstClr val="black"/>
                </a:solidFill>
                <a:effectLst/>
                <a:uLnTx/>
                <a:uFillTx/>
                <a:latin charset="0" panose="02040503050406030204" pitchFamily="18" typeface="Cambria"/>
                <a:ea charset="0" panose="02040503050406030204" pitchFamily="18" typeface="Cambria"/>
                <a:cs typeface="+mn-cs"/>
              </a:rPr>
              <a:t>Continuously Operating Reference Station</a:t>
            </a:r>
            <a:endParaRPr b="0" baseline="0" cap="none" dirty="0" i="0" kern="1200" kumimoji="0" lang="en-US" noProof="0" normalizeH="0" spc="0" strike="noStrike" sz="3200" u="none">
              <a:ln>
                <a:noFill/>
              </a:ln>
              <a:solidFill>
                <a:prstClr val="black"/>
              </a:solidFill>
              <a:effectLst/>
              <a:uLnTx/>
              <a:uFillTx/>
              <a:latin charset="0" panose="02020603050405020304" pitchFamily="18" typeface="Times New Roman"/>
              <a:ea charset="-128" pitchFamily="34" typeface="ＭＳ Ｐゴシック"/>
              <a:cs typeface="+mn-cs"/>
            </a:endParaRPr>
          </a:p>
        </p:txBody>
      </p:sp>
      <p:sp>
        <p:nvSpPr>
          <p:cNvPr id="9" name="Rounded Rectangle 8"/>
          <p:cNvSpPr/>
          <p:nvPr/>
        </p:nvSpPr>
        <p:spPr>
          <a:xfrm>
            <a:off x="3882383" y="4959032"/>
            <a:ext cx="4191000" cy="1499960"/>
          </a:xfrm>
          <a:prstGeom prst="roundRect">
            <a:avLst/>
          </a:prstGeom>
          <a:gradFill>
            <a:gsLst>
              <a:gs pos="0">
                <a:schemeClr val="bg2">
                  <a:lumMod val="25000"/>
                </a:schemeClr>
              </a:gs>
              <a:gs pos="54000">
                <a:schemeClr val="bg2">
                  <a:lumMod val="50000"/>
                </a:schemeClr>
              </a:gs>
            </a:gsLst>
          </a:gradFill>
          <a:effectLst>
            <a:softEdge rad="127000"/>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cxnSp>
        <p:nvCxnSpPr>
          <p:cNvPr id="17" name="Straight Connector 16"/>
          <p:cNvCxnSpPr/>
          <p:nvPr/>
        </p:nvCxnSpPr>
        <p:spPr>
          <a:xfrm>
            <a:off x="5854058" y="3379238"/>
            <a:ext cx="2381" cy="216694"/>
          </a:xfrm>
          <a:prstGeom prst="line">
            <a:avLst/>
          </a:prstGeom>
          <a:ln>
            <a:solidFill>
              <a:srgbClr val="7F7F7F"/>
            </a:solidFill>
          </a:ln>
          <a:effectLst>
            <a:outerShdw blurRad="40000" dir="5400000" dist="20000" rotWithShape="0">
              <a:srgbClr val="7F7F7F"/>
            </a:outerShdw>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975502" y="3379238"/>
            <a:ext cx="2381" cy="216694"/>
          </a:xfrm>
          <a:prstGeom prst="line">
            <a:avLst/>
          </a:prstGeom>
          <a:ln>
            <a:solidFill>
              <a:srgbClr val="7F7F7F"/>
            </a:solidFill>
          </a:ln>
          <a:effectLst>
            <a:outerShdw blurRad="40000" dir="5400000" dist="20000" rotWithShape="0">
              <a:srgbClr val="7F7F7F"/>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87876" y="3379238"/>
            <a:ext cx="2381" cy="216694"/>
          </a:xfrm>
          <a:prstGeom prst="line">
            <a:avLst/>
          </a:prstGeom>
          <a:ln>
            <a:solidFill>
              <a:srgbClr val="7F7F7F"/>
            </a:solidFill>
          </a:ln>
          <a:effectLst>
            <a:outerShdw blurRad="40000" dir="5400000" dist="20000" rotWithShape="0">
              <a:srgbClr val="7F7F7F"/>
            </a:outerShdw>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802623" y="3546878"/>
            <a:ext cx="350520" cy="2225040"/>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0" name="Freeform 19"/>
          <p:cNvSpPr/>
          <p:nvPr/>
        </p:nvSpPr>
        <p:spPr>
          <a:xfrm>
            <a:off x="6164346" y="3398288"/>
            <a:ext cx="727937" cy="1238331"/>
          </a:xfrm>
          <a:custGeom>
            <a:avLst/>
            <a:gdLst>
              <a:gd fmla="*/ 10387 w 727937" name="connsiteX0"/>
              <a:gd fmla="*/ 0 h 1238331" name="connsiteY0"/>
              <a:gd fmla="*/ 10387 w 727937" name="connsiteX1"/>
              <a:gd fmla="*/ 57150 h 1238331" name="connsiteY1"/>
              <a:gd fmla="*/ 118337 w 727937" name="connsiteX2"/>
              <a:gd fmla="*/ 304800 h 1238331" name="connsiteY2"/>
              <a:gd fmla="*/ 111987 w 727937" name="connsiteX3"/>
              <a:gd fmla="*/ 1041400 h 1238331" name="connsiteY3"/>
              <a:gd fmla="*/ 238987 w 727937" name="connsiteX4"/>
              <a:gd fmla="*/ 1238250 h 1238331" name="connsiteY4"/>
              <a:gd fmla="*/ 727937 w 727937" name="connsiteX5"/>
              <a:gd fmla="*/ 1060450 h 1238331" name="connsiteY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238331" w="727937">
                <a:moveTo>
                  <a:pt x="10387" y="0"/>
                </a:moveTo>
                <a:cubicBezTo>
                  <a:pt x="1391" y="3175"/>
                  <a:pt x="-7605" y="6350"/>
                  <a:pt x="10387" y="57150"/>
                </a:cubicBezTo>
                <a:cubicBezTo>
                  <a:pt x="28379" y="107950"/>
                  <a:pt x="101404" y="140758"/>
                  <a:pt x="118337" y="304800"/>
                </a:cubicBezTo>
                <a:cubicBezTo>
                  <a:pt x="135270" y="468842"/>
                  <a:pt x="91879" y="885825"/>
                  <a:pt x="111987" y="1041400"/>
                </a:cubicBezTo>
                <a:cubicBezTo>
                  <a:pt x="132095" y="1196975"/>
                  <a:pt x="136329" y="1235075"/>
                  <a:pt x="238987" y="1238250"/>
                </a:cubicBezTo>
                <a:cubicBezTo>
                  <a:pt x="341645" y="1241425"/>
                  <a:pt x="534791" y="1150937"/>
                  <a:pt x="727937" y="1060450"/>
                </a:cubicBezTo>
              </a:path>
            </a:pathLst>
          </a:custGeom>
          <a:noFill/>
          <a:ln w="34925">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5" name="Flowchart: Delay 4"/>
          <p:cNvSpPr/>
          <p:nvPr/>
        </p:nvSpPr>
        <p:spPr>
          <a:xfrm rot="16200000">
            <a:off x="5731036" y="2847326"/>
            <a:ext cx="493694" cy="715288"/>
          </a:xfrm>
          <a:prstGeom prst="flowChartDelay">
            <a:avLst/>
          </a:prstGeom>
          <a:solidFill>
            <a:schemeClr val="bg1"/>
          </a:solidFill>
          <a:ln>
            <a:solidFill>
              <a:schemeClr val="bg1">
                <a:lumMod val="50000"/>
              </a:schemeClr>
            </a:solidFill>
          </a:ln>
          <a:effectLst>
            <a:outerShdw algn="tr" blurRad="50800" dir="8100000" dist="254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1" name="Rectangle 20"/>
          <p:cNvSpPr/>
          <p:nvPr/>
        </p:nvSpPr>
        <p:spPr>
          <a:xfrm>
            <a:off x="6839643" y="3398287"/>
            <a:ext cx="1899305" cy="2185446"/>
          </a:xfrm>
          <a:prstGeom prst="rect">
            <a:avLst/>
          </a:prstGeom>
          <a:solidFill>
            <a:schemeClr val="bg1">
              <a:lumMod val="95000"/>
            </a:schemeClr>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2" name="Rounded Rectangle 21"/>
          <p:cNvSpPr/>
          <p:nvPr/>
        </p:nvSpPr>
        <p:spPr>
          <a:xfrm>
            <a:off x="6966372" y="3513986"/>
            <a:ext cx="960961" cy="399844"/>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3" name="TextBox 22"/>
          <p:cNvSpPr txBox="1"/>
          <p:nvPr/>
        </p:nvSpPr>
        <p:spPr bwMode="auto">
          <a:xfrm>
            <a:off x="6950195" y="3551139"/>
            <a:ext cx="1072955" cy="338554"/>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1600" u="none">
                <a:ln>
                  <a:noFill/>
                </a:ln>
                <a:solidFill>
                  <a:prstClr val="black"/>
                </a:solidFill>
                <a:effectLst/>
                <a:uLnTx/>
                <a:uFillTx/>
                <a:latin charset="0" pitchFamily="34" typeface="Calibri"/>
                <a:ea charset="-128" pitchFamily="34" typeface="ＭＳ Ｐゴシック"/>
                <a:cs typeface="+mn-cs"/>
              </a:rPr>
              <a:t>RECEIVER</a:t>
            </a:r>
          </a:p>
        </p:txBody>
      </p:sp>
      <p:sp>
        <p:nvSpPr>
          <p:cNvPr id="26" name="Rounded Rectangle 25"/>
          <p:cNvSpPr/>
          <p:nvPr/>
        </p:nvSpPr>
        <p:spPr>
          <a:xfrm>
            <a:off x="6966372" y="4501451"/>
            <a:ext cx="1354661" cy="399844"/>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7" name="Rounded Rectangle 26"/>
          <p:cNvSpPr/>
          <p:nvPr/>
        </p:nvSpPr>
        <p:spPr>
          <a:xfrm>
            <a:off x="6959968" y="4001683"/>
            <a:ext cx="745115" cy="399844"/>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4" name="TextBox 23"/>
          <p:cNvSpPr txBox="1"/>
          <p:nvPr/>
        </p:nvSpPr>
        <p:spPr bwMode="auto">
          <a:xfrm>
            <a:off x="6913695" y="4533957"/>
            <a:ext cx="1455866" cy="338554"/>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1600" u="none">
                <a:ln>
                  <a:noFill/>
                </a:ln>
                <a:solidFill>
                  <a:prstClr val="black"/>
                </a:solidFill>
                <a:effectLst/>
                <a:uLnTx/>
                <a:uFillTx/>
                <a:latin charset="0" pitchFamily="34" typeface="Calibri"/>
                <a:ea charset="-128" pitchFamily="34" typeface="ＭＳ Ｐゴシック"/>
                <a:cs typeface="+mn-cs"/>
              </a:rPr>
              <a:t>DATA STORAGE</a:t>
            </a:r>
          </a:p>
        </p:txBody>
      </p:sp>
      <p:sp>
        <p:nvSpPr>
          <p:cNvPr id="25" name="TextBox 24"/>
          <p:cNvSpPr txBox="1"/>
          <p:nvPr/>
        </p:nvSpPr>
        <p:spPr bwMode="auto">
          <a:xfrm>
            <a:off x="6913695" y="4035191"/>
            <a:ext cx="851716" cy="338554"/>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1600" u="none">
                <a:ln>
                  <a:noFill/>
                </a:ln>
                <a:solidFill>
                  <a:prstClr val="black"/>
                </a:solidFill>
                <a:effectLst/>
                <a:uLnTx/>
                <a:uFillTx/>
                <a:latin charset="0" pitchFamily="34" typeface="Calibri"/>
                <a:ea charset="-128" pitchFamily="34" typeface="ＭＳ Ｐゴシック"/>
                <a:cs typeface="+mn-cs"/>
              </a:rPr>
              <a:t>POWER</a:t>
            </a:r>
          </a:p>
        </p:txBody>
      </p:sp>
      <p:sp>
        <p:nvSpPr>
          <p:cNvPr id="28" name="Rounded Rectangle 27"/>
          <p:cNvSpPr/>
          <p:nvPr/>
        </p:nvSpPr>
        <p:spPr>
          <a:xfrm>
            <a:off x="6966372" y="4983968"/>
            <a:ext cx="1663765" cy="399844"/>
          </a:xfrm>
          <a:prstGeom prst="roundRect">
            <a:avLst/>
          </a:prstGeom>
          <a:solidFill>
            <a:srgbClr val="FFFF7D"/>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9" name="TextBox 28"/>
          <p:cNvSpPr txBox="1"/>
          <p:nvPr/>
        </p:nvSpPr>
        <p:spPr bwMode="auto">
          <a:xfrm>
            <a:off x="6902529" y="5014952"/>
            <a:ext cx="1858409" cy="338554"/>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1600" u="none">
                <a:ln>
                  <a:noFill/>
                </a:ln>
                <a:solidFill>
                  <a:prstClr val="black"/>
                </a:solidFill>
                <a:effectLst/>
                <a:uLnTx/>
                <a:uFillTx/>
                <a:latin charset="0" pitchFamily="34" typeface="Calibri"/>
                <a:ea charset="-128" pitchFamily="34" typeface="ＭＳ Ｐゴシック"/>
                <a:cs typeface="+mn-cs"/>
              </a:rPr>
              <a:t>COMMUNICATIONS</a:t>
            </a:r>
          </a:p>
        </p:txBody>
      </p:sp>
      <p:sp>
        <p:nvSpPr>
          <p:cNvPr id="30" name="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algn="ctr" defTabSz="457200"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0" lang="en-US" noProof="0" normalizeH="0" spc="0" strike="noStrike" sz="4800" u="none">
                <a:ln>
                  <a:noFill/>
                </a:ln>
                <a:solidFill>
                  <a:prstClr val="black"/>
                </a:solidFill>
                <a:effectLst/>
                <a:uLnTx/>
                <a:uFillTx/>
                <a:latin charset="0" panose="02040503050406030204" pitchFamily="18" typeface="Cambria"/>
                <a:ea charset="0" panose="020B0604030504040204" pitchFamily="34" typeface="Tahoma"/>
                <a:cs charset="0" panose="020B0604030504040204" pitchFamily="34" typeface="Tahoma"/>
              </a:rPr>
              <a:t>Geodetic Control – Terminology</a:t>
            </a:r>
            <a:endParaRPr b="0" baseline="0" cap="none" dirty="0" i="0" kern="1200" kumimoji="0" lang="en-US" noProof="0" normalizeH="0" spc="0" strike="noStrike" sz="4800" u="none">
              <a:ln>
                <a:noFill/>
              </a:ln>
              <a:solidFill>
                <a:prstClr val="black"/>
              </a:solidFill>
              <a:effectLst/>
              <a:uLnTx/>
              <a:uFillTx/>
              <a:latin charset="0" pitchFamily="18" typeface="Times New Roman"/>
              <a:ea charset="0" typeface="ＭＳ Ｐゴシック"/>
              <a:cs charset="0" pitchFamily="18" typeface="Times New Roman"/>
            </a:endParaRPr>
          </a:p>
        </p:txBody>
      </p:sp>
      <p:sp>
        <p:nvSpPr>
          <p:cNvPr id="32" name="active vs passive"/>
          <p:cNvSpPr>
            <a:spLocks noGrp="1"/>
          </p:cNvSpPr>
          <p:nvPr>
            <p:ph type="title"/>
          </p:nvPr>
        </p:nvSpPr>
        <p:spPr>
          <a:xfrm>
            <a:off x="0" y="988071"/>
            <a:ext cx="9144000" cy="1143000"/>
          </a:xfrm>
        </p:spPr>
        <p:txBody>
          <a:bodyPr/>
          <a:lstStyle/>
          <a:p>
            <a:r>
              <a:rPr b="1" dirty="0" lang="en-US" sz="5400">
                <a:latin charset="0" panose="02040503050406030204" pitchFamily="18" typeface="Cambria"/>
                <a:ea charset="0" panose="02040503050406030204" pitchFamily="18" typeface="Cambria"/>
              </a:rPr>
              <a:t>CORS</a:t>
            </a:r>
          </a:p>
        </p:txBody>
      </p:sp>
      <p:sp>
        <p:nvSpPr>
          <p:cNvPr id="34" name="TextBox 33"/>
          <p:cNvSpPr txBox="1"/>
          <p:nvPr/>
        </p:nvSpPr>
        <p:spPr bwMode="auto">
          <a:xfrm>
            <a:off x="6950194" y="2836778"/>
            <a:ext cx="1599439" cy="338554"/>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1600" u="none">
                <a:ln>
                  <a:noFill/>
                </a:ln>
                <a:solidFill>
                  <a:prstClr val="black"/>
                </a:solidFill>
                <a:effectLst/>
                <a:uLnTx/>
                <a:uFillTx/>
                <a:latin charset="0" pitchFamily="34" typeface="Calibri"/>
                <a:ea charset="-128" pitchFamily="34" typeface="ＭＳ Ｐゴシック"/>
                <a:cs typeface="+mn-cs"/>
              </a:rPr>
              <a:t>GNSS ANTENNA</a:t>
            </a:r>
          </a:p>
        </p:txBody>
      </p:sp>
      <p:cxnSp>
        <p:nvCxnSpPr>
          <p:cNvPr id="36" name="Straight Connector 35"/>
          <p:cNvCxnSpPr/>
          <p:nvPr/>
        </p:nvCxnSpPr>
        <p:spPr>
          <a:xfrm flipV="1">
            <a:off x="6358883" y="3012527"/>
            <a:ext cx="666750" cy="123824"/>
          </a:xfrm>
          <a:prstGeom prst="line">
            <a:avLst/>
          </a:prstGeom>
          <a:ln w="15875">
            <a:solidFill>
              <a:schemeClr val="tx1"/>
            </a:solidFill>
            <a:headEnd len="sm" type="triangle" w="sm"/>
          </a:ln>
          <a:effectLst/>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rotWithShape="1">
          <a:blip cstate="print" r:embed="rId4">
            <a:extLst>
              <a:ext uri="{28A0092B-C50C-407E-A947-70E740481C1C}">
                <a14:useLocalDpi xmlns:a14="http://schemas.microsoft.com/office/drawing/2010/main" val="0"/>
              </a:ext>
            </a:extLst>
          </a:blip>
          <a:srcRect b="50" l="83" r="65" t="4"/>
          <a:stretch/>
        </p:blipFill>
        <p:spPr>
          <a:xfrm>
            <a:off x="326774" y="2691347"/>
            <a:ext cx="3270737" cy="3890544"/>
          </a:xfrm>
          <a:prstGeom prst="rect">
            <a:avLst/>
          </a:prstGeom>
          <a:ln w="38100">
            <a:solidFill>
              <a:schemeClr val="bg1">
                <a:lumMod val="50000"/>
              </a:schemeClr>
            </a:solidFill>
          </a:ln>
          <a:effectLst/>
        </p:spPr>
      </p:pic>
    </p:spTree>
    <p:extLst>
      <p:ext uri="{BB962C8B-B14F-4D97-AF65-F5344CB8AC3E}">
        <p14:creationId xmlns:p14="http://schemas.microsoft.com/office/powerpoint/2010/main" val="972606839"/>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2" presetSubtype="8">
                                  <p:stCondLst>
                                    <p:cond delay="50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2" presetSubtype="8">
                                  <p:stCondLst>
                                    <p:cond delay="0"/>
                                  </p:stCondLst>
                                  <p:childTnLst>
                                    <p:set>
                                      <p:cBhvr>
                                        <p:cTn dur="1" fill="hold" id="11">
                                          <p:stCondLst>
                                            <p:cond delay="0"/>
                                          </p:stCondLst>
                                        </p:cTn>
                                        <p:tgtEl>
                                          <p:spTgt spid="36"/>
                                        </p:tgtEl>
                                        <p:attrNameLst>
                                          <p:attrName>style.visibility</p:attrName>
                                        </p:attrNameLst>
                                      </p:cBhvr>
                                      <p:to>
                                        <p:strVal val="visible"/>
                                      </p:to>
                                    </p:set>
                                    <p:animEffect filter="wipe(left)" transition="in">
                                      <p:cBhvr>
                                        <p:cTn dur="500" id="12"/>
                                        <p:tgtEl>
                                          <p:spTgt spid="36"/>
                                        </p:tgtEl>
                                      </p:cBhvr>
                                    </p:animEffect>
                                  </p:childTnLst>
                                </p:cTn>
                              </p:par>
                            </p:childTnLst>
                          </p:cTn>
                        </p:par>
                        <p:par>
                          <p:cTn fill="hold" id="13">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34"/>
                                        </p:tgtEl>
                                        <p:attrNameLst>
                                          <p:attrName>style.visibility</p:attrName>
                                        </p:attrNameLst>
                                      </p:cBhvr>
                                      <p:to>
                                        <p:strVal val="visible"/>
                                      </p:to>
                                    </p:set>
                                    <p:animEffect filter="wipe(left)" transition="in">
                                      <p:cBhvr>
                                        <p:cTn dur="500" id="16"/>
                                        <p:tgtEl>
                                          <p:spTgt spid="34"/>
                                        </p:tgtEl>
                                      </p:cBhvr>
                                    </p:animEffect>
                                  </p:childTnLst>
                                </p:cTn>
                              </p:par>
                            </p:childTnLst>
                          </p:cTn>
                        </p:par>
                        <p:par>
                          <p:cTn fill="hold" id="17">
                            <p:stCondLst>
                              <p:cond delay="1000"/>
                            </p:stCondLst>
                            <p:childTnLst>
                              <p:par>
                                <p:cTn fill="hold" grpId="0" id="18" nodeType="afterEffect" presetClass="entr" presetID="22" presetSubtype="8">
                                  <p:stCondLst>
                                    <p:cond delay="1500"/>
                                  </p:stCondLst>
                                  <p:childTnLst>
                                    <p:set>
                                      <p:cBhvr>
                                        <p:cTn dur="1" fill="hold" id="19">
                                          <p:stCondLst>
                                            <p:cond delay="0"/>
                                          </p:stCondLst>
                                        </p:cTn>
                                        <p:tgtEl>
                                          <p:spTgt spid="20"/>
                                        </p:tgtEl>
                                        <p:attrNameLst>
                                          <p:attrName>style.visibility</p:attrName>
                                        </p:attrNameLst>
                                      </p:cBhvr>
                                      <p:to>
                                        <p:strVal val="visible"/>
                                      </p:to>
                                    </p:set>
                                    <p:animEffect filter="wipe(left)" transition="in">
                                      <p:cBhvr>
                                        <p:cTn dur="500" id="20"/>
                                        <p:tgtEl>
                                          <p:spTgt spid="20"/>
                                        </p:tgtEl>
                                      </p:cBhvr>
                                    </p:animEffect>
                                  </p:childTnLst>
                                </p:cTn>
                              </p:par>
                              <p:par>
                                <p:cTn fill="hold" grpId="0" id="21" nodeType="withEffect" presetClass="entr" presetID="22" presetSubtype="8">
                                  <p:stCondLst>
                                    <p:cond delay="1500"/>
                                  </p:stCondLst>
                                  <p:childTnLst>
                                    <p:set>
                                      <p:cBhvr>
                                        <p:cTn dur="1" fill="hold" id="22">
                                          <p:stCondLst>
                                            <p:cond delay="0"/>
                                          </p:stCondLst>
                                        </p:cTn>
                                        <p:tgtEl>
                                          <p:spTgt spid="21"/>
                                        </p:tgtEl>
                                        <p:attrNameLst>
                                          <p:attrName>style.visibility</p:attrName>
                                        </p:attrNameLst>
                                      </p:cBhvr>
                                      <p:to>
                                        <p:strVal val="visible"/>
                                      </p:to>
                                    </p:set>
                                    <p:animEffect filter="wipe(left)" transition="in">
                                      <p:cBhvr>
                                        <p:cTn dur="500" id="23"/>
                                        <p:tgtEl>
                                          <p:spTgt spid="21"/>
                                        </p:tgtEl>
                                      </p:cBhvr>
                                    </p:animEffect>
                                  </p:childTnLst>
                                </p:cTn>
                              </p:par>
                              <p:par>
                                <p:cTn fill="hold" grpId="0" id="24" nodeType="withEffect" presetClass="entr" presetID="22" presetSubtype="8">
                                  <p:stCondLst>
                                    <p:cond delay="1500"/>
                                  </p:stCondLst>
                                  <p:childTnLst>
                                    <p:set>
                                      <p:cBhvr>
                                        <p:cTn dur="1" fill="hold" id="25">
                                          <p:stCondLst>
                                            <p:cond delay="0"/>
                                          </p:stCondLst>
                                        </p:cTn>
                                        <p:tgtEl>
                                          <p:spTgt spid="22"/>
                                        </p:tgtEl>
                                        <p:attrNameLst>
                                          <p:attrName>style.visibility</p:attrName>
                                        </p:attrNameLst>
                                      </p:cBhvr>
                                      <p:to>
                                        <p:strVal val="visible"/>
                                      </p:to>
                                    </p:set>
                                    <p:animEffect filter="wipe(left)" transition="in">
                                      <p:cBhvr>
                                        <p:cTn dur="500" id="26"/>
                                        <p:tgtEl>
                                          <p:spTgt spid="22"/>
                                        </p:tgtEl>
                                      </p:cBhvr>
                                    </p:animEffect>
                                  </p:childTnLst>
                                </p:cTn>
                              </p:par>
                              <p:par>
                                <p:cTn fill="hold" grpId="0" id="27" nodeType="withEffect" presetClass="entr" presetID="22" presetSubtype="8">
                                  <p:stCondLst>
                                    <p:cond delay="1500"/>
                                  </p:stCondLst>
                                  <p:childTnLst>
                                    <p:set>
                                      <p:cBhvr>
                                        <p:cTn dur="1" fill="hold" id="28">
                                          <p:stCondLst>
                                            <p:cond delay="0"/>
                                          </p:stCondLst>
                                        </p:cTn>
                                        <p:tgtEl>
                                          <p:spTgt spid="23"/>
                                        </p:tgtEl>
                                        <p:attrNameLst>
                                          <p:attrName>style.visibility</p:attrName>
                                        </p:attrNameLst>
                                      </p:cBhvr>
                                      <p:to>
                                        <p:strVal val="visible"/>
                                      </p:to>
                                    </p:set>
                                    <p:animEffect filter="wipe(left)" transition="in">
                                      <p:cBhvr>
                                        <p:cTn dur="500" id="29"/>
                                        <p:tgtEl>
                                          <p:spTgt spid="23"/>
                                        </p:tgtEl>
                                      </p:cBhvr>
                                    </p:animEffect>
                                  </p:childTnLst>
                                </p:cTn>
                              </p:par>
                              <p:par>
                                <p:cTn fill="hold" grpId="0" id="30" nodeType="withEffect" presetClass="entr" presetID="22" presetSubtype="8">
                                  <p:stCondLst>
                                    <p:cond delay="1500"/>
                                  </p:stCondLst>
                                  <p:childTnLst>
                                    <p:set>
                                      <p:cBhvr>
                                        <p:cTn dur="1" fill="hold" id="31">
                                          <p:stCondLst>
                                            <p:cond delay="0"/>
                                          </p:stCondLst>
                                        </p:cTn>
                                        <p:tgtEl>
                                          <p:spTgt spid="26"/>
                                        </p:tgtEl>
                                        <p:attrNameLst>
                                          <p:attrName>style.visibility</p:attrName>
                                        </p:attrNameLst>
                                      </p:cBhvr>
                                      <p:to>
                                        <p:strVal val="visible"/>
                                      </p:to>
                                    </p:set>
                                    <p:animEffect filter="wipe(left)" transition="in">
                                      <p:cBhvr>
                                        <p:cTn dur="500" id="32"/>
                                        <p:tgtEl>
                                          <p:spTgt spid="26"/>
                                        </p:tgtEl>
                                      </p:cBhvr>
                                    </p:animEffect>
                                  </p:childTnLst>
                                </p:cTn>
                              </p:par>
                              <p:par>
                                <p:cTn fill="hold" grpId="0" id="33" nodeType="withEffect" presetClass="entr" presetID="22" presetSubtype="8">
                                  <p:stCondLst>
                                    <p:cond delay="1500"/>
                                  </p:stCondLst>
                                  <p:childTnLst>
                                    <p:set>
                                      <p:cBhvr>
                                        <p:cTn dur="1" fill="hold" id="34">
                                          <p:stCondLst>
                                            <p:cond delay="0"/>
                                          </p:stCondLst>
                                        </p:cTn>
                                        <p:tgtEl>
                                          <p:spTgt spid="27"/>
                                        </p:tgtEl>
                                        <p:attrNameLst>
                                          <p:attrName>style.visibility</p:attrName>
                                        </p:attrNameLst>
                                      </p:cBhvr>
                                      <p:to>
                                        <p:strVal val="visible"/>
                                      </p:to>
                                    </p:set>
                                    <p:animEffect filter="wipe(left)" transition="in">
                                      <p:cBhvr>
                                        <p:cTn dur="500" id="35"/>
                                        <p:tgtEl>
                                          <p:spTgt spid="27"/>
                                        </p:tgtEl>
                                      </p:cBhvr>
                                    </p:animEffect>
                                  </p:childTnLst>
                                </p:cTn>
                              </p:par>
                              <p:par>
                                <p:cTn fill="hold" grpId="0" id="36" nodeType="withEffect" presetClass="entr" presetID="22" presetSubtype="8">
                                  <p:stCondLst>
                                    <p:cond delay="1500"/>
                                  </p:stCondLst>
                                  <p:childTnLst>
                                    <p:set>
                                      <p:cBhvr>
                                        <p:cTn dur="1" fill="hold" id="37">
                                          <p:stCondLst>
                                            <p:cond delay="0"/>
                                          </p:stCondLst>
                                        </p:cTn>
                                        <p:tgtEl>
                                          <p:spTgt spid="24"/>
                                        </p:tgtEl>
                                        <p:attrNameLst>
                                          <p:attrName>style.visibility</p:attrName>
                                        </p:attrNameLst>
                                      </p:cBhvr>
                                      <p:to>
                                        <p:strVal val="visible"/>
                                      </p:to>
                                    </p:set>
                                    <p:animEffect filter="wipe(left)" transition="in">
                                      <p:cBhvr>
                                        <p:cTn dur="500" id="38"/>
                                        <p:tgtEl>
                                          <p:spTgt spid="24"/>
                                        </p:tgtEl>
                                      </p:cBhvr>
                                    </p:animEffect>
                                  </p:childTnLst>
                                </p:cTn>
                              </p:par>
                              <p:par>
                                <p:cTn fill="hold" grpId="0" id="39" nodeType="withEffect" presetClass="entr" presetID="22" presetSubtype="8">
                                  <p:stCondLst>
                                    <p:cond delay="1500"/>
                                  </p:stCondLst>
                                  <p:childTnLst>
                                    <p:set>
                                      <p:cBhvr>
                                        <p:cTn dur="1" fill="hold" id="40">
                                          <p:stCondLst>
                                            <p:cond delay="0"/>
                                          </p:stCondLst>
                                        </p:cTn>
                                        <p:tgtEl>
                                          <p:spTgt spid="25"/>
                                        </p:tgtEl>
                                        <p:attrNameLst>
                                          <p:attrName>style.visibility</p:attrName>
                                        </p:attrNameLst>
                                      </p:cBhvr>
                                      <p:to>
                                        <p:strVal val="visible"/>
                                      </p:to>
                                    </p:set>
                                    <p:animEffect filter="wipe(left)" transition="in">
                                      <p:cBhvr>
                                        <p:cTn dur="500" id="41"/>
                                        <p:tgtEl>
                                          <p:spTgt spid="25"/>
                                        </p:tgtEl>
                                      </p:cBhvr>
                                    </p:animEffect>
                                  </p:childTnLst>
                                </p:cTn>
                              </p:par>
                              <p:par>
                                <p:cTn fill="hold" grpId="0" id="42" nodeType="withEffect" presetClass="entr" presetID="22" presetSubtype="8">
                                  <p:stCondLst>
                                    <p:cond delay="1500"/>
                                  </p:stCondLst>
                                  <p:childTnLst>
                                    <p:set>
                                      <p:cBhvr>
                                        <p:cTn dur="1" fill="hold" id="43">
                                          <p:stCondLst>
                                            <p:cond delay="0"/>
                                          </p:stCondLst>
                                        </p:cTn>
                                        <p:tgtEl>
                                          <p:spTgt spid="28"/>
                                        </p:tgtEl>
                                        <p:attrNameLst>
                                          <p:attrName>style.visibility</p:attrName>
                                        </p:attrNameLst>
                                      </p:cBhvr>
                                      <p:to>
                                        <p:strVal val="visible"/>
                                      </p:to>
                                    </p:set>
                                    <p:animEffect filter="wipe(left)" transition="in">
                                      <p:cBhvr>
                                        <p:cTn dur="500" id="44"/>
                                        <p:tgtEl>
                                          <p:spTgt spid="28"/>
                                        </p:tgtEl>
                                      </p:cBhvr>
                                    </p:animEffect>
                                  </p:childTnLst>
                                </p:cTn>
                              </p:par>
                              <p:par>
                                <p:cTn fill="hold" grpId="0" id="45" nodeType="withEffect" presetClass="entr" presetID="22" presetSubtype="8">
                                  <p:stCondLst>
                                    <p:cond delay="1500"/>
                                  </p:stCondLst>
                                  <p:childTnLst>
                                    <p:set>
                                      <p:cBhvr>
                                        <p:cTn dur="1" fill="hold" id="46">
                                          <p:stCondLst>
                                            <p:cond delay="0"/>
                                          </p:stCondLst>
                                        </p:cTn>
                                        <p:tgtEl>
                                          <p:spTgt spid="29"/>
                                        </p:tgtEl>
                                        <p:attrNameLst>
                                          <p:attrName>style.visibility</p:attrName>
                                        </p:attrNameLst>
                                      </p:cBhvr>
                                      <p:to>
                                        <p:strVal val="visible"/>
                                      </p:to>
                                    </p:set>
                                    <p:animEffect filter="wipe(left)" transition="in">
                                      <p:cBhvr>
                                        <p:cTn dur="500" id="47"/>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animBg="1" grpId="0" spid="20"/>
      <p:bldP animBg="1" grpId="0" spid="21"/>
      <p:bldP animBg="1" grpId="0" spid="22"/>
      <p:bldP grpId="0" spid="23"/>
      <p:bldP animBg="1" grpId="0" spid="26"/>
      <p:bldP animBg="1" grpId="0" spid="27"/>
      <p:bldP grpId="0" spid="24"/>
      <p:bldP grpId="0" spid="25"/>
      <p:bldP animBg="1" grpId="0" spid="28"/>
      <p:bldP grpId="0" spid="29"/>
      <p:bldP grpId="0" spid="34"/>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408613"/>
            <a:ext cx="9144001" cy="571096"/>
          </a:xfrm>
          <a:prstGeom prst="rect">
            <a:avLst/>
          </a:prstGeom>
        </p:spPr>
        <p:txBody>
          <a:bodyPr vert="horz" wrap="square" lIns="0" tIns="16933" rIns="0" bIns="0" numCol="1" rtlCol="0" anchor="ctr" anchorCtr="0" compatLnSpc="1">
            <a:prstTxWarp prst="textNoShape">
              <a:avLst/>
            </a:prstTxWarp>
            <a:noAutofit/>
          </a:bodyPr>
          <a:lstStyle/>
          <a:p>
            <a:pPr marL="16933">
              <a:spcBef>
                <a:spcPts val="133"/>
              </a:spcBef>
            </a:pPr>
            <a:r>
              <a:rPr lang="en-US" sz="3300" spc="-7" dirty="0">
                <a:latin typeface="Cambria" panose="02040503050406030204" pitchFamily="18" charset="0"/>
                <a:cs typeface="Calibri"/>
              </a:rPr>
              <a:t>Continuously Operating Reference Stations (CORS)</a:t>
            </a:r>
            <a:endParaRPr sz="3300" dirty="0">
              <a:latin typeface="Cambria" panose="02040503050406030204" pitchFamily="18" charset="0"/>
              <a:cs typeface="Calibri"/>
            </a:endParaRPr>
          </a:p>
        </p:txBody>
      </p:sp>
      <p:sp>
        <p:nvSpPr>
          <p:cNvPr id="13" name="object 13"/>
          <p:cNvSpPr/>
          <p:nvPr/>
        </p:nvSpPr>
        <p:spPr>
          <a:xfrm>
            <a:off x="-6606" y="5491416"/>
            <a:ext cx="0" cy="1353820"/>
          </a:xfrm>
          <a:custGeom>
            <a:avLst/>
            <a:gdLst/>
            <a:ahLst/>
            <a:cxnLst/>
            <a:rect l="l" t="t" r="r" b="b"/>
            <a:pathLst>
              <a:path h="1015364">
                <a:moveTo>
                  <a:pt x="0" y="1015364"/>
                </a:moveTo>
                <a:lnTo>
                  <a:pt x="0" y="0"/>
                </a:lnTo>
              </a:path>
            </a:pathLst>
          </a:custGeom>
          <a:ln w="9906">
            <a:solidFill>
              <a:srgbClr val="FF0000"/>
            </a:solidFill>
          </a:ln>
        </p:spPr>
        <p:txBody>
          <a:bodyPr wrap="square" lIns="0" tIns="0" rIns="0" bIns="0" rtlCol="0"/>
          <a:lstStyle/>
          <a:p>
            <a:endParaRPr/>
          </a:p>
        </p:txBody>
      </p:sp>
      <p:pic>
        <p:nvPicPr>
          <p:cNvPr id="7" name="Picture 6"/>
          <p:cNvPicPr>
            <a:picLocks noChangeAspect="1"/>
          </p:cNvPicPr>
          <p:nvPr/>
        </p:nvPicPr>
        <p:blipFill>
          <a:blip r:embed="rId3"/>
          <a:stretch>
            <a:fillRect/>
          </a:stretch>
        </p:blipFill>
        <p:spPr>
          <a:xfrm>
            <a:off x="9193" y="1259242"/>
            <a:ext cx="9139261" cy="5595158"/>
          </a:xfrm>
          <a:prstGeom prst="rect">
            <a:avLst/>
          </a:prstGeom>
        </p:spPr>
      </p:pic>
      <p:grpSp>
        <p:nvGrpSpPr>
          <p:cNvPr id="8" name="Group 7"/>
          <p:cNvGrpSpPr/>
          <p:nvPr/>
        </p:nvGrpSpPr>
        <p:grpSpPr>
          <a:xfrm>
            <a:off x="9193" y="5916435"/>
            <a:ext cx="2069648" cy="928801"/>
            <a:chOff x="6534352" y="1166399"/>
            <a:chExt cx="2069648" cy="928801"/>
          </a:xfrm>
        </p:grpSpPr>
        <p:sp>
          <p:nvSpPr>
            <p:cNvPr id="4" name="object 4"/>
            <p:cNvSpPr/>
            <p:nvPr/>
          </p:nvSpPr>
          <p:spPr>
            <a:xfrm>
              <a:off x="6534352" y="1166399"/>
              <a:ext cx="2069648" cy="928801"/>
            </a:xfrm>
            <a:custGeom>
              <a:avLst/>
              <a:gdLst/>
              <a:ahLst/>
              <a:cxnLst/>
              <a:rect l="l" t="t" r="r" b="b"/>
              <a:pathLst>
                <a:path w="1906904" h="908050">
                  <a:moveTo>
                    <a:pt x="0" y="907541"/>
                  </a:moveTo>
                  <a:lnTo>
                    <a:pt x="1906524" y="907541"/>
                  </a:lnTo>
                  <a:lnTo>
                    <a:pt x="1906524" y="0"/>
                  </a:lnTo>
                  <a:lnTo>
                    <a:pt x="0" y="0"/>
                  </a:lnTo>
                  <a:lnTo>
                    <a:pt x="0" y="907541"/>
                  </a:lnTo>
                  <a:close/>
                </a:path>
              </a:pathLst>
            </a:custGeom>
            <a:solidFill>
              <a:srgbClr val="FFFFFF"/>
            </a:solidFill>
            <a:ln w="28575">
              <a:solidFill>
                <a:srgbClr val="FF0000"/>
              </a:solidFill>
            </a:ln>
          </p:spPr>
          <p:txBody>
            <a:bodyPr wrap="square" lIns="0" tIns="0" rIns="0" bIns="0" rtlCol="0"/>
            <a:lstStyle/>
            <a:p>
              <a:endParaRPr/>
            </a:p>
          </p:txBody>
        </p:sp>
        <p:sp>
          <p:nvSpPr>
            <p:cNvPr id="6" name="object 6"/>
            <p:cNvSpPr txBox="1"/>
            <p:nvPr/>
          </p:nvSpPr>
          <p:spPr>
            <a:xfrm>
              <a:off x="6655257" y="1220951"/>
              <a:ext cx="1948743" cy="783249"/>
            </a:xfrm>
            <a:prstGeom prst="rect">
              <a:avLst/>
            </a:prstGeom>
          </p:spPr>
          <p:txBody>
            <a:bodyPr vert="horz" wrap="square" lIns="0" tIns="16087" rIns="0" bIns="0" rtlCol="0">
              <a:spAutoFit/>
            </a:bodyPr>
            <a:lstStyle/>
            <a:p>
              <a:pPr>
                <a:spcBef>
                  <a:spcPts val="127"/>
                </a:spcBef>
                <a:tabLst>
                  <a:tab pos="456342" algn="l"/>
                  <a:tab pos="457189" algn="l"/>
                </a:tabLst>
              </a:pPr>
              <a:r>
                <a:rPr sz="1867" b="1" spc="-7" dirty="0">
                  <a:latin typeface="Calibri"/>
                  <a:cs typeface="Calibri"/>
                </a:rPr>
                <a:t>2000</a:t>
              </a:r>
              <a:r>
                <a:rPr lang="en-US" sz="1867" b="1" spc="-7" dirty="0">
                  <a:latin typeface="Calibri"/>
                  <a:cs typeface="Calibri"/>
                </a:rPr>
                <a:t>+</a:t>
              </a:r>
              <a:r>
                <a:rPr sz="1867" b="1" dirty="0">
                  <a:latin typeface="Calibri"/>
                  <a:cs typeface="Calibri"/>
                </a:rPr>
                <a:t> </a:t>
              </a:r>
              <a:r>
                <a:rPr sz="1867" b="1" spc="-13" dirty="0">
                  <a:latin typeface="Calibri"/>
                  <a:cs typeface="Calibri"/>
                </a:rPr>
                <a:t>sites</a:t>
              </a:r>
              <a:endParaRPr sz="1867" dirty="0">
                <a:latin typeface="Calibri"/>
                <a:cs typeface="Calibri"/>
              </a:endParaRPr>
            </a:p>
            <a:p>
              <a:pPr>
                <a:spcBef>
                  <a:spcPts val="1520"/>
                </a:spcBef>
                <a:tabLst>
                  <a:tab pos="456342" algn="l"/>
                  <a:tab pos="457189" algn="l"/>
                </a:tabLst>
              </a:pPr>
              <a:r>
                <a:rPr lang="en-US" sz="1867" b="1" spc="-7" dirty="0">
                  <a:latin typeface="Calibri"/>
                  <a:cs typeface="Calibri"/>
                </a:rPr>
                <a:t>200+</a:t>
              </a:r>
              <a:r>
                <a:rPr sz="1867" b="1" spc="-80" dirty="0">
                  <a:latin typeface="Calibri"/>
                  <a:cs typeface="Calibri"/>
                </a:rPr>
                <a:t> </a:t>
              </a:r>
              <a:r>
                <a:rPr sz="1867" b="1" spc="-13" dirty="0">
                  <a:latin typeface="Calibri"/>
                  <a:cs typeface="Calibri"/>
                </a:rPr>
                <a:t>organizations</a:t>
              </a:r>
              <a:endParaRPr sz="1867" dirty="0">
                <a:latin typeface="Calibri"/>
                <a:cs typeface="Calibri"/>
              </a:endParaRPr>
            </a:p>
          </p:txBody>
        </p:sp>
      </p:grpSp>
      <p:pic>
        <p:nvPicPr>
          <p:cNvPr id="9" name="Picture 8"/>
          <p:cNvPicPr>
            <a:picLocks noChangeAspect="1"/>
          </p:cNvPicPr>
          <p:nvPr/>
        </p:nvPicPr>
        <p:blipFill>
          <a:blip r:embed="rId4"/>
          <a:stretch>
            <a:fillRect/>
          </a:stretch>
        </p:blipFill>
        <p:spPr>
          <a:xfrm>
            <a:off x="7335367" y="3744000"/>
            <a:ext cx="1718493" cy="2172435"/>
          </a:xfrm>
          <a:prstGeom prst="rect">
            <a:avLst/>
          </a:prstGeom>
          <a:ln w="38100">
            <a:solidFill>
              <a:schemeClr val="bg1">
                <a:lumMod val="50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4768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3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408613"/>
            <a:ext cx="9144001" cy="571096"/>
          </a:xfrm>
          <a:prstGeom prst="rect">
            <a:avLst/>
          </a:prstGeom>
        </p:spPr>
        <p:txBody>
          <a:bodyPr vert="horz" wrap="square" lIns="0" tIns="16933" rIns="0" bIns="0" numCol="1" rtlCol="0" anchor="ctr" anchorCtr="0" compatLnSpc="1">
            <a:prstTxWarp prst="textNoShape">
              <a:avLst/>
            </a:prstTxWarp>
            <a:noAutofit/>
          </a:bodyPr>
          <a:lstStyle/>
          <a:p>
            <a:pPr marL="16933">
              <a:spcBef>
                <a:spcPts val="133"/>
              </a:spcBef>
            </a:pPr>
            <a:r>
              <a:rPr lang="en-US" b="1" spc="-7" dirty="0">
                <a:latin typeface="Cambria" panose="02040503050406030204" pitchFamily="18" charset="0"/>
                <a:cs typeface="Calibri"/>
              </a:rPr>
              <a:t>NOAA CORS Network (NCN)</a:t>
            </a:r>
            <a:endParaRPr b="1" dirty="0">
              <a:latin typeface="Cambria" panose="02040503050406030204" pitchFamily="18" charset="0"/>
              <a:cs typeface="Calibri"/>
            </a:endParaRPr>
          </a:p>
        </p:txBody>
      </p:sp>
      <p:sp>
        <p:nvSpPr>
          <p:cNvPr id="13" name="object 13"/>
          <p:cNvSpPr/>
          <p:nvPr/>
        </p:nvSpPr>
        <p:spPr>
          <a:xfrm>
            <a:off x="-6606" y="5491416"/>
            <a:ext cx="0" cy="1353820"/>
          </a:xfrm>
          <a:custGeom>
            <a:avLst/>
            <a:gdLst/>
            <a:ahLst/>
            <a:cxnLst/>
            <a:rect l="l" t="t" r="r" b="b"/>
            <a:pathLst>
              <a:path h="1015364">
                <a:moveTo>
                  <a:pt x="0" y="1015364"/>
                </a:moveTo>
                <a:lnTo>
                  <a:pt x="0" y="0"/>
                </a:lnTo>
              </a:path>
            </a:pathLst>
          </a:custGeom>
          <a:ln w="9906">
            <a:solidFill>
              <a:srgbClr val="FF0000"/>
            </a:solidFill>
          </a:ln>
        </p:spPr>
        <p:txBody>
          <a:bodyPr wrap="square" lIns="0" tIns="0" rIns="0" bIns="0" rtlCol="0"/>
          <a:lstStyle/>
          <a:p>
            <a:endParaRPr/>
          </a:p>
        </p:txBody>
      </p:sp>
      <p:pic>
        <p:nvPicPr>
          <p:cNvPr id="7" name="Picture 6"/>
          <p:cNvPicPr>
            <a:picLocks noChangeAspect="1"/>
          </p:cNvPicPr>
          <p:nvPr/>
        </p:nvPicPr>
        <p:blipFill>
          <a:blip r:embed="rId3"/>
          <a:stretch>
            <a:fillRect/>
          </a:stretch>
        </p:blipFill>
        <p:spPr>
          <a:xfrm>
            <a:off x="9193" y="1259242"/>
            <a:ext cx="9139261" cy="5595158"/>
          </a:xfrm>
          <a:prstGeom prst="rect">
            <a:avLst/>
          </a:prstGeom>
        </p:spPr>
      </p:pic>
      <p:grpSp>
        <p:nvGrpSpPr>
          <p:cNvPr id="8" name="Group 7"/>
          <p:cNvGrpSpPr/>
          <p:nvPr/>
        </p:nvGrpSpPr>
        <p:grpSpPr>
          <a:xfrm>
            <a:off x="9193" y="5916435"/>
            <a:ext cx="2069648" cy="928801"/>
            <a:chOff x="6534352" y="1166399"/>
            <a:chExt cx="2069648" cy="928801"/>
          </a:xfrm>
        </p:grpSpPr>
        <p:sp>
          <p:nvSpPr>
            <p:cNvPr id="4" name="object 4"/>
            <p:cNvSpPr/>
            <p:nvPr/>
          </p:nvSpPr>
          <p:spPr>
            <a:xfrm>
              <a:off x="6534352" y="1166399"/>
              <a:ext cx="2069648" cy="928801"/>
            </a:xfrm>
            <a:custGeom>
              <a:avLst/>
              <a:gdLst/>
              <a:ahLst/>
              <a:cxnLst/>
              <a:rect l="l" t="t" r="r" b="b"/>
              <a:pathLst>
                <a:path w="1906904" h="908050">
                  <a:moveTo>
                    <a:pt x="0" y="907541"/>
                  </a:moveTo>
                  <a:lnTo>
                    <a:pt x="1906524" y="907541"/>
                  </a:lnTo>
                  <a:lnTo>
                    <a:pt x="1906524" y="0"/>
                  </a:lnTo>
                  <a:lnTo>
                    <a:pt x="0" y="0"/>
                  </a:lnTo>
                  <a:lnTo>
                    <a:pt x="0" y="907541"/>
                  </a:lnTo>
                  <a:close/>
                </a:path>
              </a:pathLst>
            </a:custGeom>
            <a:solidFill>
              <a:srgbClr val="FFFFFF"/>
            </a:solidFill>
            <a:ln w="28575">
              <a:solidFill>
                <a:srgbClr val="FF0000"/>
              </a:solidFill>
            </a:ln>
          </p:spPr>
          <p:txBody>
            <a:bodyPr wrap="square" lIns="0" tIns="0" rIns="0" bIns="0" rtlCol="0"/>
            <a:lstStyle/>
            <a:p>
              <a:endParaRPr/>
            </a:p>
          </p:txBody>
        </p:sp>
        <p:sp>
          <p:nvSpPr>
            <p:cNvPr id="6" name="object 6"/>
            <p:cNvSpPr txBox="1"/>
            <p:nvPr/>
          </p:nvSpPr>
          <p:spPr>
            <a:xfrm>
              <a:off x="6655257" y="1220951"/>
              <a:ext cx="1948743" cy="783249"/>
            </a:xfrm>
            <a:prstGeom prst="rect">
              <a:avLst/>
            </a:prstGeom>
          </p:spPr>
          <p:txBody>
            <a:bodyPr vert="horz" wrap="square" lIns="0" tIns="16087" rIns="0" bIns="0" rtlCol="0">
              <a:spAutoFit/>
            </a:bodyPr>
            <a:lstStyle/>
            <a:p>
              <a:pPr>
                <a:spcBef>
                  <a:spcPts val="127"/>
                </a:spcBef>
                <a:tabLst>
                  <a:tab pos="456342" algn="l"/>
                  <a:tab pos="457189" algn="l"/>
                </a:tabLst>
              </a:pPr>
              <a:r>
                <a:rPr sz="1867" b="1" spc="-7" dirty="0">
                  <a:latin typeface="Calibri"/>
                  <a:cs typeface="Calibri"/>
                </a:rPr>
                <a:t>2000</a:t>
              </a:r>
              <a:r>
                <a:rPr lang="en-US" sz="1867" b="1" spc="-7" dirty="0">
                  <a:latin typeface="Calibri"/>
                  <a:cs typeface="Calibri"/>
                </a:rPr>
                <a:t>+</a:t>
              </a:r>
              <a:r>
                <a:rPr sz="1867" b="1" dirty="0">
                  <a:latin typeface="Calibri"/>
                  <a:cs typeface="Calibri"/>
                </a:rPr>
                <a:t> </a:t>
              </a:r>
              <a:r>
                <a:rPr sz="1867" b="1" spc="-13" dirty="0">
                  <a:latin typeface="Calibri"/>
                  <a:cs typeface="Calibri"/>
                </a:rPr>
                <a:t>sites</a:t>
              </a:r>
              <a:endParaRPr sz="1867" dirty="0">
                <a:latin typeface="Calibri"/>
                <a:cs typeface="Calibri"/>
              </a:endParaRPr>
            </a:p>
            <a:p>
              <a:pPr>
                <a:spcBef>
                  <a:spcPts val="1520"/>
                </a:spcBef>
                <a:tabLst>
                  <a:tab pos="456342" algn="l"/>
                  <a:tab pos="457189" algn="l"/>
                </a:tabLst>
              </a:pPr>
              <a:r>
                <a:rPr lang="en-US" sz="1867" b="1" spc="-7" dirty="0">
                  <a:latin typeface="Calibri"/>
                  <a:cs typeface="Calibri"/>
                </a:rPr>
                <a:t>200+</a:t>
              </a:r>
              <a:r>
                <a:rPr sz="1867" b="1" spc="-80" dirty="0">
                  <a:latin typeface="Calibri"/>
                  <a:cs typeface="Calibri"/>
                </a:rPr>
                <a:t> </a:t>
              </a:r>
              <a:r>
                <a:rPr sz="1867" b="1" spc="-13" dirty="0">
                  <a:latin typeface="Calibri"/>
                  <a:cs typeface="Calibri"/>
                </a:rPr>
                <a:t>organizations</a:t>
              </a:r>
              <a:endParaRPr sz="1867" dirty="0">
                <a:latin typeface="Calibri"/>
                <a:cs typeface="Calibri"/>
              </a:endParaRPr>
            </a:p>
          </p:txBody>
        </p:sp>
      </p:grpSp>
      <p:pic>
        <p:nvPicPr>
          <p:cNvPr id="9" name="Picture 8"/>
          <p:cNvPicPr>
            <a:picLocks noChangeAspect="1"/>
          </p:cNvPicPr>
          <p:nvPr/>
        </p:nvPicPr>
        <p:blipFill>
          <a:blip r:embed="rId4"/>
          <a:stretch>
            <a:fillRect/>
          </a:stretch>
        </p:blipFill>
        <p:spPr>
          <a:xfrm>
            <a:off x="7335367" y="3744000"/>
            <a:ext cx="1718493" cy="2172435"/>
          </a:xfrm>
          <a:prstGeom prst="rect">
            <a:avLst/>
          </a:prstGeom>
          <a:ln w="38100">
            <a:solidFill>
              <a:schemeClr val="bg1">
                <a:lumMod val="50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56691660"/>
      </p:ext>
    </p:extLst>
  </p:cSld>
  <p:clrMapOvr>
    <a:masterClrMapping/>
  </p:clrMapOvr>
  <p:transition spd="slow">
    <p:wipe dir="r"/>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ext"/>
          <p:cNvSpPr>
            <a:spLocks noGrp="1"/>
          </p:cNvSpPr>
          <p:nvPr>
            <p:ph idx="1"/>
          </p:nvPr>
        </p:nvSpPr>
        <p:spPr>
          <a:xfrm>
            <a:off x="457200" y="1161070"/>
            <a:ext cx="8229600" cy="2556819"/>
          </a:xfrm>
        </p:spPr>
        <p:txBody>
          <a:bodyPr/>
          <a:lstStyle/>
          <a:p>
            <a:pPr algn="ctr" indent="0" marL="0">
              <a:buNone/>
            </a:pPr>
            <a:r>
              <a:rPr b="1" dirty="0" lang="en-US" sz="5400">
                <a:latin charset="0" panose="02040503050406030204" pitchFamily="18" typeface="Cambria"/>
                <a:ea charset="0" panose="02040503050406030204" pitchFamily="18" typeface="Cambria"/>
              </a:rPr>
              <a:t>Epoch</a:t>
            </a:r>
            <a:endParaRPr b="1" dirty="0" lang="en-US">
              <a:latin charset="0" panose="02040503050406030204" pitchFamily="18" typeface="Cambria"/>
              <a:ea charset="0" panose="02040503050406030204" pitchFamily="18" typeface="Cambria"/>
            </a:endParaRPr>
          </a:p>
          <a:p>
            <a:r>
              <a:rPr dirty="0" lang="en-US">
                <a:latin charset="0" panose="02040503050406030204" pitchFamily="18" typeface="Cambria"/>
                <a:ea charset="0" panose="02040503050406030204" pitchFamily="18" typeface="Cambria"/>
              </a:rPr>
              <a:t>eh-puck? </a:t>
            </a:r>
            <a:r>
              <a:rPr dirty="0" err="1" lang="en-US">
                <a:latin charset="0" panose="02040503050406030204" pitchFamily="18" typeface="Cambria"/>
                <a:ea charset="0" panose="02040503050406030204" pitchFamily="18" typeface="Cambria"/>
              </a:rPr>
              <a:t>ee</a:t>
            </a:r>
            <a:r>
              <a:rPr dirty="0" lang="en-US">
                <a:latin charset="0" panose="02040503050406030204" pitchFamily="18" typeface="Cambria"/>
                <a:ea charset="0" panose="02040503050406030204" pitchFamily="18" typeface="Cambria"/>
              </a:rPr>
              <a:t>-pock? </a:t>
            </a:r>
            <a:r>
              <a:rPr dirty="0" lang="en-US">
                <a:solidFill>
                  <a:schemeClr val="tx1">
                    <a:lumMod val="50000"/>
                    <a:lumOff val="50000"/>
                  </a:schemeClr>
                </a:solidFill>
                <a:latin charset="0" panose="02040503050406030204" pitchFamily="18" typeface="Cambria"/>
                <a:ea charset="0" panose="02040503050406030204" pitchFamily="18" typeface="Cambria"/>
              </a:rPr>
              <a:t>… </a:t>
            </a:r>
            <a:r>
              <a:rPr dirty="0" i="1" lang="en-US">
                <a:solidFill>
                  <a:schemeClr val="tx1">
                    <a:lumMod val="50000"/>
                    <a:lumOff val="50000"/>
                  </a:schemeClr>
                </a:solidFill>
                <a:latin charset="0" panose="02040503050406030204" pitchFamily="18" typeface="Cambria"/>
                <a:ea charset="0" panose="02040503050406030204" pitchFamily="18" typeface="Cambria"/>
              </a:rPr>
              <a:t>to-may-to, to-</a:t>
            </a:r>
            <a:r>
              <a:rPr dirty="0" err="1" i="1" lang="en-US">
                <a:solidFill>
                  <a:schemeClr val="tx1">
                    <a:lumMod val="50000"/>
                    <a:lumOff val="50000"/>
                  </a:schemeClr>
                </a:solidFill>
                <a:latin charset="0" panose="02040503050406030204" pitchFamily="18" typeface="Cambria"/>
                <a:ea charset="0" panose="02040503050406030204" pitchFamily="18" typeface="Cambria"/>
              </a:rPr>
              <a:t>mah</a:t>
            </a:r>
            <a:r>
              <a:rPr dirty="0" i="1" lang="en-US">
                <a:solidFill>
                  <a:schemeClr val="tx1">
                    <a:lumMod val="50000"/>
                    <a:lumOff val="50000"/>
                  </a:schemeClr>
                </a:solidFill>
                <a:latin charset="0" panose="02040503050406030204" pitchFamily="18" typeface="Cambria"/>
                <a:ea charset="0" panose="02040503050406030204" pitchFamily="18" typeface="Cambria"/>
              </a:rPr>
              <a:t>-to</a:t>
            </a:r>
          </a:p>
          <a:p>
            <a:r>
              <a:rPr b="1" dirty="0" lang="en-US" sz="3200">
                <a:latin charset="0" panose="02040503050406030204" pitchFamily="18" typeface="Cambria"/>
                <a:ea charset="0" panose="02040503050406030204" pitchFamily="18" typeface="Cambria"/>
              </a:rPr>
              <a:t>an instant of time</a:t>
            </a:r>
            <a:endParaRPr dirty="0" lang="en-US">
              <a:latin charset="0" panose="02040503050406030204" pitchFamily="18" typeface="Cambria"/>
              <a:ea charset="0" panose="02040503050406030204" pitchFamily="18" typeface="Cambria"/>
            </a:endParaRPr>
          </a:p>
          <a:p>
            <a:r>
              <a:rPr dirty="0" lang="en-US">
                <a:latin charset="0" panose="02040503050406030204" pitchFamily="18" typeface="Cambria"/>
                <a:ea charset="0" panose="02040503050406030204" pitchFamily="18" typeface="Cambria"/>
              </a:rPr>
              <a:t>NGS – typically expressed as a year with a decimal like this:</a:t>
            </a:r>
          </a:p>
          <a:p>
            <a:pPr lvl="1"/>
            <a:r>
              <a:rPr dirty="0" lang="en-US">
                <a:latin charset="0" panose="02040503050406030204" pitchFamily="18" typeface="Cambria"/>
                <a:ea charset="0" panose="02040503050406030204" pitchFamily="18" typeface="Cambria"/>
              </a:rPr>
              <a:t>2021.0276</a:t>
            </a:r>
          </a:p>
          <a:p>
            <a:pPr lvl="1"/>
            <a:r>
              <a:rPr dirty="0" lang="en-US">
                <a:latin charset="0" panose="02040503050406030204" pitchFamily="18" typeface="Cambria"/>
                <a:ea charset="0" panose="02040503050406030204" pitchFamily="18" typeface="Cambria"/>
              </a:rPr>
              <a:t>2019.4457</a:t>
            </a:r>
          </a:p>
        </p:txBody>
      </p:sp>
      <p:sp>
        <p:nvSpPr>
          <p:cNvPr id="18" name="T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r>
              <a:rPr altLang="en-US" dirty="0" lang="en-US" sz="4800">
                <a:latin charset="0" panose="02040503050406030204" pitchFamily="18" typeface="Cambria"/>
                <a:ea charset="0" panose="020B0604030504040204" pitchFamily="34" typeface="Tahoma"/>
                <a:cs charset="0" panose="020B0604030504040204" pitchFamily="34" typeface="Tahoma"/>
              </a:rPr>
              <a:t>Geodetic Control – Terminology</a:t>
            </a:r>
            <a:endParaRPr dirty="0" lang="en-US" sz="4800"/>
          </a:p>
        </p:txBody>
      </p:sp>
      <p:pic>
        <p:nvPicPr>
          <p:cNvPr id="2" name="OPUS solution report"/>
          <p:cNvPicPr>
            <a:picLocks noChangeAspect="1"/>
          </p:cNvPicPr>
          <p:nvPr/>
        </p:nvPicPr>
        <p:blipFill rotWithShape="1">
          <a:blip r:embed="rId3">
            <a:extLst>
              <a:ext uri="{28A0092B-C50C-407E-A947-70E740481C1C}">
                <a14:useLocalDpi xmlns:a14="http://schemas.microsoft.com/office/drawing/2010/main" val="0"/>
              </a:ext>
            </a:extLst>
          </a:blip>
          <a:srcRect b="52" l="51" r="81" t="189"/>
          <a:stretch/>
        </p:blipFill>
        <p:spPr>
          <a:xfrm>
            <a:off x="131081" y="30117"/>
            <a:ext cx="8890908" cy="6788137"/>
          </a:xfrm>
          <a:prstGeom prst="rect">
            <a:avLst/>
          </a:prstGeom>
          <a:ln w="25400">
            <a:solidFill>
              <a:schemeClr val="tx1"/>
            </a:solidFill>
          </a:ln>
        </p:spPr>
      </p:pic>
      <p:sp>
        <p:nvSpPr>
          <p:cNvPr id="9" name="Rounded Rectangle 8"/>
          <p:cNvSpPr/>
          <p:nvPr/>
        </p:nvSpPr>
        <p:spPr>
          <a:xfrm>
            <a:off x="5911397" y="3929751"/>
            <a:ext cx="3110592" cy="598714"/>
          </a:xfrm>
          <a:prstGeom prst="roundRect">
            <a:avLst/>
          </a:prstGeom>
          <a:noFill/>
          <a:ln w="57150">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 name="Rounded Rectangle 4"/>
          <p:cNvSpPr/>
          <p:nvPr/>
        </p:nvSpPr>
        <p:spPr>
          <a:xfrm>
            <a:off x="1349829" y="3929751"/>
            <a:ext cx="3338285" cy="598714"/>
          </a:xfrm>
          <a:prstGeom prst="roundRect">
            <a:avLst/>
          </a:prstGeom>
          <a:noFill/>
          <a:ln w="57150">
            <a:solidFill>
              <a:srgbClr val="F6AB1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pic>
        <p:nvPicPr>
          <p:cNvPr id="17" name="datasheet"/>
          <p:cNvPicPr>
            <a:picLocks noChangeAspect="1"/>
          </p:cNvPicPr>
          <p:nvPr/>
        </p:nvPicPr>
        <p:blipFill rotWithShape="1">
          <a:blip r:embed="rId4"/>
          <a:srcRect b="215" t="123"/>
          <a:stretch/>
        </p:blipFill>
        <p:spPr>
          <a:xfrm>
            <a:off x="73886" y="6979252"/>
            <a:ext cx="6400251" cy="2180123"/>
          </a:xfrm>
          <a:prstGeom prst="rect">
            <a:avLst/>
          </a:prstGeom>
          <a:ln w="25400">
            <a:solidFill>
              <a:schemeClr val="bg1">
                <a:lumMod val="65000"/>
              </a:schemeClr>
            </a:solidFill>
          </a:ln>
        </p:spPr>
      </p:pic>
      <p:sp>
        <p:nvSpPr>
          <p:cNvPr id="19" name="Rounded Rectangle 18"/>
          <p:cNvSpPr/>
          <p:nvPr/>
        </p:nvSpPr>
        <p:spPr>
          <a:xfrm>
            <a:off x="712957" y="6324601"/>
            <a:ext cx="2684761" cy="291614"/>
          </a:xfrm>
          <a:prstGeom prst="roundRect">
            <a:avLst/>
          </a:prstGeom>
          <a:noFill/>
          <a:ln w="57150">
            <a:solidFill>
              <a:srgbClr val="F6AB1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6" name="EPOCH POUP  BOX"/>
          <p:cNvSpPr txBox="1"/>
          <p:nvPr/>
        </p:nvSpPr>
        <p:spPr>
          <a:xfrm>
            <a:off x="457200" y="2190749"/>
            <a:ext cx="8229600" cy="2638425"/>
          </a:xfrm>
          <a:prstGeom prst="rect">
            <a:avLst/>
          </a:prstGeom>
          <a:solidFill>
            <a:schemeClr val="bg1">
              <a:lumMod val="95000"/>
            </a:schemeClr>
          </a:solidFill>
          <a:effectLst>
            <a:glow rad="266700">
              <a:schemeClr val="tx1">
                <a:lumMod val="65000"/>
                <a:lumOff val="35000"/>
                <a:alpha val="40000"/>
              </a:schemeClr>
            </a:glow>
            <a:softEdge rad="31750"/>
          </a:effectLst>
        </p:spPr>
        <p:txBody>
          <a:bodyPr anchor="ctr" rtlCol="0" wrap="square">
            <a:noAutofit/>
          </a:bodyPr>
          <a:lstStyle/>
          <a:p>
            <a:pPr algn="ctr"/>
            <a:r>
              <a:rPr dirty="0" lang="en-US" sz="4000">
                <a:latin charset="0" panose="02040503050406030204" pitchFamily="18" typeface="Cambria"/>
                <a:ea charset="0" panose="02040503050406030204" pitchFamily="18" typeface="Cambria"/>
              </a:rPr>
              <a:t>It doesn’t have to be in decimal years… just start assigning dates to your data</a:t>
            </a:r>
          </a:p>
        </p:txBody>
      </p:sp>
    </p:spTree>
    <p:extLst>
      <p:ext uri="{BB962C8B-B14F-4D97-AF65-F5344CB8AC3E}">
        <p14:creationId xmlns:p14="http://schemas.microsoft.com/office/powerpoint/2010/main" val="85982066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accel="50000" decel="50000" fill="hold" id="5" nodeType="clickEffect" presetClass="path" presetID="64" presetSubtype="0">
                                  <p:stCondLst>
                                    <p:cond delay="0"/>
                                  </p:stCondLst>
                                  <p:childTnLst>
                                    <p:animMotion origin="layout" path="M -0.00087 -0.01157 L 3.88889E-6 -0.34167 " pathEditMode="relative" ptsTypes="AA" rAng="0">
                                      <p:cBhvr>
                                        <p:cTn dur="2000" fill="hold" id="6"/>
                                        <p:tgtEl>
                                          <p:spTgt spid="17"/>
                                        </p:tgtEl>
                                        <p:attrNameLst>
                                          <p:attrName>ppt_x</p:attrName>
                                          <p:attrName>ppt_y</p:attrName>
                                        </p:attrNameLst>
                                      </p:cBhvr>
                                      <p:rCtr x="35" y="-16505"/>
                                    </p:animMotion>
                                  </p:childTnLst>
                                </p:cTn>
                              </p:par>
                            </p:childTnLst>
                          </p:cTn>
                        </p:par>
                        <p:par>
                          <p:cTn fill="hold" id="7">
                            <p:stCondLst>
                              <p:cond delay="2000"/>
                            </p:stCondLst>
                            <p:childTnLst>
                              <p:par>
                                <p:cTn fill="hold" grpId="0" id="8" nodeType="afterEffect" presetClass="entr" presetID="21" presetSubtype="4">
                                  <p:stCondLst>
                                    <p:cond delay="0"/>
                                  </p:stCondLst>
                                  <p:childTnLst>
                                    <p:set>
                                      <p:cBhvr>
                                        <p:cTn dur="1" fill="hold" id="9">
                                          <p:stCondLst>
                                            <p:cond delay="0"/>
                                          </p:stCondLst>
                                        </p:cTn>
                                        <p:tgtEl>
                                          <p:spTgt spid="19"/>
                                        </p:tgtEl>
                                        <p:attrNameLst>
                                          <p:attrName>style.visibility</p:attrName>
                                        </p:attrNameLst>
                                      </p:cBhvr>
                                      <p:to>
                                        <p:strVal val="visible"/>
                                      </p:to>
                                    </p:set>
                                    <p:animEffect filter="wheel(4)" transition="in">
                                      <p:cBhvr>
                                        <p:cTn dur="2000" id="10"/>
                                        <p:tgtEl>
                                          <p:spTgt spid="19"/>
                                        </p:tgtEl>
                                      </p:cBhvr>
                                    </p:animEffect>
                                  </p:childTnLst>
                                </p:cTn>
                              </p:par>
                            </p:childTnLst>
                          </p:cTn>
                        </p:par>
                        <p:par>
                          <p:cTn fill="hold" id="11">
                            <p:stCondLst>
                              <p:cond delay="4000"/>
                            </p:stCondLst>
                            <p:childTnLst>
                              <p:par>
                                <p:cTn fill="hold" id="12" nodeType="afterEffect" presetClass="entr" presetID="6" presetSubtype="16">
                                  <p:stCondLst>
                                    <p:cond delay="1250"/>
                                  </p:stCondLst>
                                  <p:childTnLst>
                                    <p:set>
                                      <p:cBhvr>
                                        <p:cTn dur="1" fill="hold" id="13">
                                          <p:stCondLst>
                                            <p:cond delay="0"/>
                                          </p:stCondLst>
                                        </p:cTn>
                                        <p:tgtEl>
                                          <p:spTgt spid="2"/>
                                        </p:tgtEl>
                                        <p:attrNameLst>
                                          <p:attrName>style.visibility</p:attrName>
                                        </p:attrNameLst>
                                      </p:cBhvr>
                                      <p:to>
                                        <p:strVal val="visible"/>
                                      </p:to>
                                    </p:set>
                                    <p:animEffect filter="circle(in)" transition="in">
                                      <p:cBhvr>
                                        <p:cTn dur="2000" id="14"/>
                                        <p:tgtEl>
                                          <p:spTgt spid="2"/>
                                        </p:tgtEl>
                                      </p:cBhvr>
                                    </p:animEffect>
                                  </p:childTnLst>
                                </p:cTn>
                              </p:par>
                            </p:childTnLst>
                          </p:cTn>
                        </p:par>
                        <p:par>
                          <p:cTn fill="hold" id="15">
                            <p:stCondLst>
                              <p:cond delay="7250"/>
                            </p:stCondLst>
                            <p:childTnLst>
                              <p:par>
                                <p:cTn fill="hold" grpId="0" id="16" nodeType="afterEffect" presetClass="entr" presetID="21" presetSubtype="4">
                                  <p:stCondLst>
                                    <p:cond delay="250"/>
                                  </p:stCondLst>
                                  <p:childTnLst>
                                    <p:set>
                                      <p:cBhvr>
                                        <p:cTn dur="1" fill="hold" id="17">
                                          <p:stCondLst>
                                            <p:cond delay="0"/>
                                          </p:stCondLst>
                                        </p:cTn>
                                        <p:tgtEl>
                                          <p:spTgt spid="5"/>
                                        </p:tgtEl>
                                        <p:attrNameLst>
                                          <p:attrName>style.visibility</p:attrName>
                                        </p:attrNameLst>
                                      </p:cBhvr>
                                      <p:to>
                                        <p:strVal val="visible"/>
                                      </p:to>
                                    </p:set>
                                    <p:animEffect filter="wheel(4)" transition="in">
                                      <p:cBhvr>
                                        <p:cTn dur="2000" id="18"/>
                                        <p:tgtEl>
                                          <p:spTgt spid="5"/>
                                        </p:tgtEl>
                                      </p:cBhvr>
                                    </p:animEffect>
                                  </p:childTnLst>
                                </p:cTn>
                              </p:par>
                            </p:childTnLst>
                          </p:cTn>
                        </p:par>
                        <p:par>
                          <p:cTn fill="hold" id="19">
                            <p:stCondLst>
                              <p:cond delay="9500"/>
                            </p:stCondLst>
                            <p:childTnLst>
                              <p:par>
                                <p:cTn fill="hold" grpId="0" id="20" nodeType="afterEffect" presetClass="entr" presetID="21" presetSubtype="4">
                                  <p:stCondLst>
                                    <p:cond delay="1000"/>
                                  </p:stCondLst>
                                  <p:childTnLst>
                                    <p:set>
                                      <p:cBhvr>
                                        <p:cTn dur="1" fill="hold" id="21">
                                          <p:stCondLst>
                                            <p:cond delay="0"/>
                                          </p:stCondLst>
                                        </p:cTn>
                                        <p:tgtEl>
                                          <p:spTgt spid="9"/>
                                        </p:tgtEl>
                                        <p:attrNameLst>
                                          <p:attrName>style.visibility</p:attrName>
                                        </p:attrNameLst>
                                      </p:cBhvr>
                                      <p:to>
                                        <p:strVal val="visible"/>
                                      </p:to>
                                    </p:set>
                                    <p:animEffect filter="wheel(4)" transition="in">
                                      <p:cBhvr>
                                        <p:cTn dur="2000" id="22"/>
                                        <p:tgtEl>
                                          <p:spTgt spid="9"/>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xit" presetID="10" presetSubtype="0">
                                  <p:stCondLst>
                                    <p:cond delay="0"/>
                                  </p:stCondLst>
                                  <p:childTnLst>
                                    <p:animEffect filter="fade" transition="out">
                                      <p:cBhvr>
                                        <p:cTn dur="500" id="26"/>
                                        <p:tgtEl>
                                          <p:spTgt spid="17"/>
                                        </p:tgtEl>
                                      </p:cBhvr>
                                    </p:animEffect>
                                    <p:set>
                                      <p:cBhvr>
                                        <p:cTn dur="1" fill="hold" id="27">
                                          <p:stCondLst>
                                            <p:cond delay="499"/>
                                          </p:stCondLst>
                                        </p:cTn>
                                        <p:tgtEl>
                                          <p:spTgt spid="17"/>
                                        </p:tgtEl>
                                        <p:attrNameLst>
                                          <p:attrName>style.visibility</p:attrName>
                                        </p:attrNameLst>
                                      </p:cBhvr>
                                      <p:to>
                                        <p:strVal val="hidden"/>
                                      </p:to>
                                    </p:set>
                                  </p:childTnLst>
                                </p:cTn>
                              </p:par>
                              <p:par>
                                <p:cTn fill="hold" grpId="1" id="28" nodeType="withEffect" presetClass="exit" presetID="10" presetSubtype="0">
                                  <p:stCondLst>
                                    <p:cond delay="0"/>
                                  </p:stCondLst>
                                  <p:childTnLst>
                                    <p:animEffect filter="fade" transition="out">
                                      <p:cBhvr>
                                        <p:cTn dur="500" id="29"/>
                                        <p:tgtEl>
                                          <p:spTgt spid="19"/>
                                        </p:tgtEl>
                                      </p:cBhvr>
                                    </p:animEffect>
                                    <p:set>
                                      <p:cBhvr>
                                        <p:cTn dur="1" fill="hold" id="30">
                                          <p:stCondLst>
                                            <p:cond delay="499"/>
                                          </p:stCondLst>
                                        </p:cTn>
                                        <p:tgtEl>
                                          <p:spTgt spid="19"/>
                                        </p:tgtEl>
                                        <p:attrNameLst>
                                          <p:attrName>style.visibility</p:attrName>
                                        </p:attrNameLst>
                                      </p:cBhvr>
                                      <p:to>
                                        <p:strVal val="hidden"/>
                                      </p:to>
                                    </p:set>
                                  </p:childTnLst>
                                </p:cTn>
                              </p:par>
                              <p:par>
                                <p:cTn fill="hold" id="31" nodeType="withEffect" presetClass="exit" presetID="10" presetSubtype="0">
                                  <p:stCondLst>
                                    <p:cond delay="0"/>
                                  </p:stCondLst>
                                  <p:childTnLst>
                                    <p:animEffect filter="fade" transition="out">
                                      <p:cBhvr>
                                        <p:cTn dur="500" id="32"/>
                                        <p:tgtEl>
                                          <p:spTgt spid="2"/>
                                        </p:tgtEl>
                                      </p:cBhvr>
                                    </p:animEffect>
                                    <p:set>
                                      <p:cBhvr>
                                        <p:cTn dur="1" fill="hold" id="33">
                                          <p:stCondLst>
                                            <p:cond delay="499"/>
                                          </p:stCondLst>
                                        </p:cTn>
                                        <p:tgtEl>
                                          <p:spTgt spid="2"/>
                                        </p:tgtEl>
                                        <p:attrNameLst>
                                          <p:attrName>style.visibility</p:attrName>
                                        </p:attrNameLst>
                                      </p:cBhvr>
                                      <p:to>
                                        <p:strVal val="hidden"/>
                                      </p:to>
                                    </p:set>
                                  </p:childTnLst>
                                </p:cTn>
                              </p:par>
                              <p:par>
                                <p:cTn fill="hold" grpId="1" id="34" nodeType="withEffect" presetClass="exit" presetID="10" presetSubtype="0">
                                  <p:stCondLst>
                                    <p:cond delay="0"/>
                                  </p:stCondLst>
                                  <p:childTnLst>
                                    <p:animEffect filter="fade" transition="out">
                                      <p:cBhvr>
                                        <p:cTn dur="500" id="35"/>
                                        <p:tgtEl>
                                          <p:spTgt spid="5"/>
                                        </p:tgtEl>
                                      </p:cBhvr>
                                    </p:animEffect>
                                    <p:set>
                                      <p:cBhvr>
                                        <p:cTn dur="1" fill="hold" id="36">
                                          <p:stCondLst>
                                            <p:cond delay="499"/>
                                          </p:stCondLst>
                                        </p:cTn>
                                        <p:tgtEl>
                                          <p:spTgt spid="5"/>
                                        </p:tgtEl>
                                        <p:attrNameLst>
                                          <p:attrName>style.visibility</p:attrName>
                                        </p:attrNameLst>
                                      </p:cBhvr>
                                      <p:to>
                                        <p:strVal val="hidden"/>
                                      </p:to>
                                    </p:set>
                                  </p:childTnLst>
                                </p:cTn>
                              </p:par>
                              <p:par>
                                <p:cTn fill="hold" grpId="1" id="37" nodeType="withEffect" presetClass="exit" presetID="10" presetSubtype="0">
                                  <p:stCondLst>
                                    <p:cond delay="0"/>
                                  </p:stCondLst>
                                  <p:childTnLst>
                                    <p:animEffect filter="fade" transition="out">
                                      <p:cBhvr>
                                        <p:cTn dur="500" id="38"/>
                                        <p:tgtEl>
                                          <p:spTgt spid="9"/>
                                        </p:tgtEl>
                                      </p:cBhvr>
                                    </p:animEffect>
                                    <p:set>
                                      <p:cBhvr>
                                        <p:cTn dur="1" fill="hold" id="39">
                                          <p:stCondLst>
                                            <p:cond delay="499"/>
                                          </p:stCondLst>
                                        </p:cTn>
                                        <p:tgtEl>
                                          <p:spTgt spid="9"/>
                                        </p:tgtEl>
                                        <p:attrNameLst>
                                          <p:attrName>style.visibility</p:attrName>
                                        </p:attrNameLst>
                                      </p:cBhvr>
                                      <p:to>
                                        <p:strVal val="hidden"/>
                                      </p:to>
                                    </p:set>
                                  </p:childTnLst>
                                </p:cTn>
                              </p:par>
                              <p:par>
                                <p:cTn fill="hold" grpId="0" id="40" nodeType="withEffect" presetClass="entr" presetID="10" presetSubtype="0">
                                  <p:stCondLst>
                                    <p:cond delay="0"/>
                                  </p:stCondLst>
                                  <p:childTnLst>
                                    <p:set>
                                      <p:cBhvr>
                                        <p:cTn dur="1" fill="hold" id="41">
                                          <p:stCondLst>
                                            <p:cond delay="0"/>
                                          </p:stCondLst>
                                        </p:cTn>
                                        <p:tgtEl>
                                          <p:spTgt spid="6"/>
                                        </p:tgtEl>
                                        <p:attrNameLst>
                                          <p:attrName>style.visibility</p:attrName>
                                        </p:attrNameLst>
                                      </p:cBhvr>
                                      <p:to>
                                        <p:strVal val="visible"/>
                                      </p:to>
                                    </p:set>
                                    <p:animEffect filter="fade" transition="in">
                                      <p:cBhvr>
                                        <p:cTn dur="500" id="4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9"/>
      <p:bldP animBg="1" grpId="1" spid="9"/>
      <p:bldP animBg="1" grpId="0" spid="5"/>
      <p:bldP animBg="1" grpId="1" spid="5"/>
      <p:bldP animBg="1" grpId="0" spid="19"/>
      <p:bldP animBg="1" grpId="1" spid="19"/>
      <p:bldP animBg="1" grpId="0" spid="6"/>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972301"/>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4700" b="1" dirty="0">
                <a:uFill>
                  <a:solidFill>
                    <a:srgbClr val="1F497D"/>
                  </a:solidFill>
                </a:uFill>
                <a:latin typeface="Cambria" panose="02040503050406030204" pitchFamily="18" charset="0"/>
                <a:cs typeface="Arial"/>
              </a:rPr>
              <a:t>National Geodetic </a:t>
            </a:r>
            <a:r>
              <a:rPr lang="en-US" sz="4700" b="1" spc="-7" dirty="0">
                <a:uFill>
                  <a:solidFill>
                    <a:srgbClr val="1F497D"/>
                  </a:solidFill>
                </a:uFill>
                <a:latin typeface="Cambria" panose="02040503050406030204" pitchFamily="18" charset="0"/>
                <a:cs typeface="Arial"/>
              </a:rPr>
              <a:t>Vertical </a:t>
            </a:r>
            <a:r>
              <a:rPr lang="en-US" sz="47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1929</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t>
            </a:r>
            <a:r>
              <a:rPr lang="en-US" sz="6000" b="1" spc="-20" dirty="0">
                <a:solidFill>
                  <a:srgbClr val="C00000"/>
                </a:solidFill>
                <a:uFill>
                  <a:solidFill>
                    <a:srgbClr val="C00000"/>
                  </a:solidFill>
                </a:uFill>
                <a:latin typeface="Cambria" panose="02040503050406030204" pitchFamily="18" charset="0"/>
                <a:cs typeface="Arial Black"/>
              </a:rPr>
              <a:t>GVD29</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was replaced by</a:t>
            </a:r>
          </a:p>
        </p:txBody>
      </p:sp>
    </p:spTree>
    <p:extLst>
      <p:ext uri="{BB962C8B-B14F-4D97-AF65-F5344CB8AC3E}">
        <p14:creationId xmlns:p14="http://schemas.microsoft.com/office/powerpoint/2010/main" val="225034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12591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p:txBody>
      </p:sp>
    </p:spTree>
    <p:extLst>
      <p:ext uri="{BB962C8B-B14F-4D97-AF65-F5344CB8AC3E}">
        <p14:creationId xmlns:p14="http://schemas.microsoft.com/office/powerpoint/2010/main" val="31948601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1494426"/>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A </a:t>
            </a:r>
            <a:r>
              <a:rPr kumimoji="0" lang="en-US" sz="48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very brief h</a:t>
            </a:r>
            <a:r>
              <a:rPr kumimoji="0" lang="en-US" sz="48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istory </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 (the most prevalent) </a:t>
            </a:r>
            <a:r>
              <a:rPr kumimoji="0" lang="en-US" sz="48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U.S. vertical </a:t>
            </a:r>
            <a:r>
              <a:rPr kumimoji="0" lang="en-US" sz="4800" b="0" i="0" u="none" strike="noStrike" kern="1200" cap="none" spc="-5"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a:rPr>
              <a:t>datums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94628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83298"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46" l="8" t="45"/>
          <a:stretch/>
        </p:blipFill>
        <p:spPr bwMode="auto">
          <a:xfrm>
            <a:off x="0" y="0"/>
            <a:ext cx="9144000" cy="687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6196" name="Text Box 4"/>
          <p:cNvSpPr txBox="1">
            <a:spLocks noChangeArrowheads="1"/>
          </p:cNvSpPr>
          <p:nvPr/>
        </p:nvSpPr>
        <p:spPr bwMode="auto">
          <a:xfrm>
            <a:off x="0" y="5927383"/>
            <a:ext cx="4841966" cy="954107"/>
          </a:xfrm>
          <a:prstGeom prst="rect">
            <a:avLst/>
          </a:prstGeom>
          <a:solidFill>
            <a:schemeClr val="bg1"/>
          </a:solidFill>
          <a:ln>
            <a:noFill/>
          </a:ln>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26 tide gauges in the US and Canada</a:t>
            </a:r>
          </a:p>
        </p:txBody>
      </p:sp>
      <p:cxnSp>
        <p:nvCxnSpPr>
          <p:cNvPr id="28" name="Straight Connector 27"/>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333346"/>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2">
                                  <p:stCondLst>
                                    <p:cond delay="0"/>
                                  </p:stCondLst>
                                  <p:childTnLst>
                                    <p:set>
                                      <p:cBhvr>
                                        <p:cTn dur="1" fill="hold" id="6">
                                          <p:stCondLst>
                                            <p:cond delay="0"/>
                                          </p:stCondLst>
                                        </p:cTn>
                                        <p:tgtEl>
                                          <p:spTgt spid="28"/>
                                        </p:tgtEl>
                                        <p:attrNameLst>
                                          <p:attrName>style.visibility</p:attrName>
                                        </p:attrNameLst>
                                      </p:cBhvr>
                                      <p:to>
                                        <p:strVal val="visible"/>
                                      </p:to>
                                    </p:set>
                                    <p:animEffect filter="wipe(right)" transition="in">
                                      <p:cBhvr>
                                        <p:cTn dur="500" id="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c 12"/>
          <p:cNvSpPr/>
          <p:nvPr/>
        </p:nvSpPr>
        <p:spPr>
          <a:xfrm>
            <a:off x="-2784757" y="2926081"/>
            <a:ext cx="14579402" cy="14591272"/>
          </a:xfrm>
          <a:prstGeom prst="arc">
            <a:avLst>
              <a:gd name="adj1" fmla="val 14393631"/>
              <a:gd name="adj2" fmla="val 18095909"/>
            </a:avLst>
          </a:prstGeom>
          <a:ln w="762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lowchart: Connector 4"/>
          <p:cNvSpPr/>
          <p:nvPr/>
        </p:nvSpPr>
        <p:spPr>
          <a:xfrm>
            <a:off x="1412575" y="33506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lowchart: Connector 6"/>
          <p:cNvSpPr/>
          <p:nvPr/>
        </p:nvSpPr>
        <p:spPr>
          <a:xfrm>
            <a:off x="1141562" y="3605842"/>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lowchart: Connector 7"/>
          <p:cNvSpPr/>
          <p:nvPr/>
        </p:nvSpPr>
        <p:spPr>
          <a:xfrm>
            <a:off x="1564975" y="35030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owchart: Connector 9"/>
          <p:cNvSpPr/>
          <p:nvPr/>
        </p:nvSpPr>
        <p:spPr>
          <a:xfrm>
            <a:off x="7223897" y="32097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owchart: Connector 10"/>
          <p:cNvSpPr/>
          <p:nvPr/>
        </p:nvSpPr>
        <p:spPr>
          <a:xfrm>
            <a:off x="6952884" y="3464943"/>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owchart: Connector 11"/>
          <p:cNvSpPr/>
          <p:nvPr/>
        </p:nvSpPr>
        <p:spPr>
          <a:xfrm>
            <a:off x="7376297" y="33621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NGVD29 – based on 26 tide gauges</a:t>
            </a:r>
            <a:endParaRPr dirty="0">
              <a:latin typeface="Cambria" panose="02040503050406030204" pitchFamily="18" charset="0"/>
              <a:cs typeface="Calibri"/>
            </a:endParaRPr>
          </a:p>
        </p:txBody>
      </p:sp>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3" name="Straight Arrow Connector 2"/>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2" name="Group 1"/>
          <p:cNvGrpSpPr/>
          <p:nvPr/>
        </p:nvGrpSpPr>
        <p:grpSpPr>
          <a:xfrm>
            <a:off x="2465782" y="3289721"/>
            <a:ext cx="2864698" cy="1647528"/>
            <a:chOff x="2465782" y="3289721"/>
            <a:chExt cx="2864698" cy="1647528"/>
          </a:xfrm>
        </p:grpSpPr>
        <p:cxnSp>
          <p:nvCxnSpPr>
            <p:cNvPr id="16" name="Straight Arrow Connector 15"/>
            <p:cNvCxnSpPr/>
            <p:nvPr/>
          </p:nvCxnSpPr>
          <p:spPr>
            <a:xfrm flipH="1" flipV="1">
              <a:off x="2465782" y="3289721"/>
              <a:ext cx="769198" cy="86839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grpSp>
      <p:sp>
        <p:nvSpPr>
          <p:cNvPr id="17" name="Content Placeholder 2"/>
          <p:cNvSpPr>
            <a:spLocks noGrp="1"/>
          </p:cNvSpPr>
          <p:nvPr>
            <p:ph idx="1"/>
          </p:nvPr>
        </p:nvSpPr>
        <p:spPr>
          <a:xfrm>
            <a:off x="-210405" y="4871449"/>
            <a:ext cx="6229066" cy="2095735"/>
          </a:xfrm>
        </p:spPr>
        <p:txBody>
          <a:bodyPr/>
          <a:lstStyle/>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Local Mean Sea Level differs at tide stations due to prevailing winds, ocean current, salinity, seabed topography, etc. </a:t>
            </a:r>
          </a:p>
        </p:txBody>
      </p:sp>
    </p:spTree>
    <p:extLst>
      <p:ext uri="{BB962C8B-B14F-4D97-AF65-F5344CB8AC3E}">
        <p14:creationId xmlns:p14="http://schemas.microsoft.com/office/powerpoint/2010/main" val="2741648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 calcmode="lin" valueType="num">
                                      <p:cBhvr additive="base">
                                        <p:cTn id="20"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410693"/>
            <a:ext cx="9144000" cy="914400"/>
          </a:xfrm>
        </p:spPr>
        <p:txBody>
          <a:bodyPr/>
          <a:lstStyle/>
          <a:p>
            <a:pPr eaLnBrk="1" hangingPunct="1"/>
            <a:r>
              <a:rPr lang="en-US" altLang="en-US" sz="4000" b="1" dirty="0">
                <a:latin typeface="Cambria" panose="02040503050406030204" pitchFamily="18" charset="0"/>
                <a:ea typeface="Tahoma" panose="020B0604030504040204" pitchFamily="34" charset="0"/>
                <a:cs typeface="Tahoma" panose="020B0604030504040204" pitchFamily="34" charset="0"/>
              </a:rPr>
              <a:t>Mission of National Geodetic Survey</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solidFill>
                  <a:schemeClr val="bg1">
                    <a:lumMod val="65000"/>
                  </a:schemeClr>
                </a:solidFill>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 </a:t>
            </a:r>
          </a:p>
        </p:txBody>
      </p:sp>
      <p:pic>
        <p:nvPicPr>
          <p:cNvPr id="4" name="Picture 2" descr="12-layers">
            <a:extLst>
              <a:ext uri="{FF2B5EF4-FFF2-40B4-BE49-F238E27FC236}">
                <a16:creationId xmlns:a16="http://schemas.microsoft.com/office/drawing/2014/main" id="{2A3367CF-4BCA-46BC-82FC-BF947D35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96" y="1959303"/>
            <a:ext cx="2857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D3946BA-581C-47A7-AAF1-5FD08586017F}"/>
              </a:ext>
            </a:extLst>
          </p:cNvPr>
          <p:cNvSpPr/>
          <p:nvPr/>
        </p:nvSpPr>
        <p:spPr>
          <a:xfrm>
            <a:off x="1526505" y="5330535"/>
            <a:ext cx="1470991" cy="904461"/>
          </a:xfrm>
          <a:prstGeom prst="rightArrow">
            <a:avLst/>
          </a:prstGeom>
          <a:ln w="15875">
            <a:no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NSRS</a:t>
            </a:r>
          </a:p>
        </p:txBody>
      </p:sp>
    </p:spTree>
    <p:extLst>
      <p:ext uri="{BB962C8B-B14F-4D97-AF65-F5344CB8AC3E}">
        <p14:creationId xmlns:p14="http://schemas.microsoft.com/office/powerpoint/2010/main" val="2885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387">
                                            <p:txEl>
                                              <p:pRg st="0" end="0"/>
                                            </p:txEl>
                                          </p:spTgt>
                                        </p:tgtEl>
                                      </p:cBhvr>
                                    </p:animEffect>
                                    <p:set>
                                      <p:cBhvr>
                                        <p:cTn id="7" dur="1" fill="hold">
                                          <p:stCondLst>
                                            <p:cond delay="499"/>
                                          </p:stCondLst>
                                        </p:cTn>
                                        <p:tgtEl>
                                          <p:spTgt spid="16387">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animBg="1"/>
      <p:bldP spid="2" grpId="1" animBg="1"/>
    </p:bld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map"/>
          <p:cNvPicPr>
            <a:picLocks noChangeAspect="1"/>
          </p:cNvPicPr>
          <p:nvPr/>
        </p:nvPicPr>
        <p:blipFill rotWithShape="1">
          <a:blip cstate="print" r:embed="rId3">
            <a:extLst>
              <a:ext uri="{28A0092B-C50C-407E-A947-70E740481C1C}">
                <a14:useLocalDpi xmlns:a14="http://schemas.microsoft.com/office/drawing/2010/main" val="0"/>
              </a:ext>
            </a:extLst>
          </a:blip>
          <a:srcRect b="5" l="23" t="52"/>
          <a:stretch/>
        </p:blipFill>
        <p:spPr>
          <a:xfrm>
            <a:off x="0" y="0"/>
            <a:ext cx="9144000" cy="6899520"/>
          </a:xfrm>
          <a:prstGeom prst="rect">
            <a:avLst/>
          </a:prstGeom>
        </p:spPr>
      </p:pic>
      <p:sp>
        <p:nvSpPr>
          <p:cNvPr id="8" name="TextBox 7"/>
          <p:cNvSpPr txBox="1"/>
          <p:nvPr/>
        </p:nvSpPr>
        <p:spPr>
          <a:xfrm>
            <a:off x="570451" y="1334837"/>
            <a:ext cx="4840448" cy="1302486"/>
          </a:xfrm>
          <a:prstGeom prst="rect">
            <a:avLst/>
          </a:prstGeom>
          <a:solidFill>
            <a:schemeClr val="bg1"/>
          </a:solidFill>
        </p:spPr>
        <p:txBody>
          <a:bodyPr rtlCol="0" wrap="square">
            <a:no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Why one site this time?</a:t>
            </a:r>
          </a:p>
          <a:p>
            <a:pPr algn="l" defTabSz="457200" eaLnBrk="1" fontAlgn="base" hangingPunct="1" indent="-174625" latinLnBrk="0" lvl="0" marL="174625" marR="0" rtl="0">
              <a:lnSpc>
                <a:spcPct val="100000"/>
              </a:lnSpc>
              <a:spcBef>
                <a:spcPct val="0"/>
              </a:spcBef>
              <a:spcAft>
                <a:spcPts val="1200"/>
              </a:spcAft>
              <a:buClrTx/>
              <a:buSzTx/>
              <a:buFont charset="0" panose="02040503050406030204" pitchFamily="18" typeface="Cambria"/>
              <a:buChar char="‒"/>
              <a:tabLst/>
              <a:defRPr/>
            </a:pPr>
            <a:r>
              <a:rPr altLang="en-US"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removed local sea level variation problem of NGVD29</a:t>
            </a:r>
          </a:p>
          <a:p>
            <a:pPr algn="l"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cxnSp>
        <p:nvCxnSpPr>
          <p:cNvPr id="9" name="Straight Connector 8"/>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Box 4"/>
          <p:cNvSpPr txBox="1">
            <a:spLocks noChangeArrowheads="1"/>
          </p:cNvSpPr>
          <p:nvPr/>
        </p:nvSpPr>
        <p:spPr bwMode="auto">
          <a:xfrm>
            <a:off x="0" y="5937008"/>
            <a:ext cx="4841966" cy="954107"/>
          </a:xfrm>
          <a:prstGeom prst="rect">
            <a:avLst/>
          </a:prstGeom>
          <a:solidFill>
            <a:schemeClr val="bg1"/>
          </a:solidFill>
          <a:ln>
            <a:noFill/>
          </a:ln>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0" fontAlgn="base" hangingPunct="0" indent="0" latinLnBrk="0" lvl="0" marL="0" marR="0" rtl="0">
              <a:lnSpc>
                <a:spcPct val="100000"/>
              </a:lnSpc>
              <a:spcBef>
                <a:spcPct val="50000"/>
              </a:spcBef>
              <a:spcAft>
                <a:spcPct val="0"/>
              </a:spcAft>
              <a:buClrTx/>
              <a:buSzTx/>
              <a:buFont charset="0" panose="020B0604020202020204" pitchFamily="34" typeface="Arial"/>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one tidal bench mark in Canada</a:t>
            </a:r>
          </a:p>
        </p:txBody>
      </p:sp>
      <p:pic>
        <p:nvPicPr>
          <p:cNvPr id="3" name="datasheet"/>
          <p:cNvPicPr>
            <a:picLocks noChangeAspect="1"/>
          </p:cNvPicPr>
          <p:nvPr/>
        </p:nvPicPr>
        <p:blipFill rotWithShape="1">
          <a:blip r:embed="rId4"/>
          <a:srcRect b="355" r="56" t="-2"/>
          <a:stretch/>
        </p:blipFill>
        <p:spPr>
          <a:xfrm>
            <a:off x="2204639" y="3933664"/>
            <a:ext cx="6900855" cy="1812617"/>
          </a:xfrm>
          <a:prstGeom prst="rect">
            <a:avLst/>
          </a:prstGeom>
          <a:ln w="38100">
            <a:solidFill>
              <a:schemeClr val="bg1">
                <a:lumMod val="65000"/>
              </a:schemeClr>
            </a:solidFill>
          </a:ln>
        </p:spPr>
      </p:pic>
    </p:spTree>
    <p:extLst>
      <p:ext uri="{BB962C8B-B14F-4D97-AF65-F5344CB8AC3E}">
        <p14:creationId xmlns:p14="http://schemas.microsoft.com/office/powerpoint/2010/main" val="1805316796"/>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2" presetSubtype="2">
                                  <p:stCondLst>
                                    <p:cond delay="0"/>
                                  </p:stCondLst>
                                  <p:childTnLst>
                                    <p:set>
                                      <p:cBhvr>
                                        <p:cTn dur="1" fill="hold" id="16">
                                          <p:stCondLst>
                                            <p:cond delay="0"/>
                                          </p:stCondLst>
                                        </p:cTn>
                                        <p:tgtEl>
                                          <p:spTgt spid="9"/>
                                        </p:tgtEl>
                                        <p:attrNameLst>
                                          <p:attrName>style.visibility</p:attrName>
                                        </p:attrNameLst>
                                      </p:cBhvr>
                                      <p:to>
                                        <p:strVal val="visible"/>
                                      </p:to>
                                    </p:set>
                                    <p:animEffect filter="wipe(right)"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8" name="Straight Arrow Connector 7"/>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8" name="Group 17"/>
          <p:cNvGrpSpPr/>
          <p:nvPr/>
        </p:nvGrpSpPr>
        <p:grpSpPr>
          <a:xfrm>
            <a:off x="2765425" y="3646019"/>
            <a:ext cx="2565055" cy="1291230"/>
            <a:chOff x="2765425" y="3646019"/>
            <a:chExt cx="2565055" cy="1291230"/>
          </a:xfrm>
        </p:grpSpPr>
        <p:sp>
          <p:nvSpPr>
            <p:cNvPr id="12" name="TextBox 1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5117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a:spLocks noChangeAspect="1"/>
          </p:cNvSpPr>
          <p:nvPr/>
        </p:nvSpPr>
        <p:spPr>
          <a:xfrm>
            <a:off x="0" y="0"/>
            <a:ext cx="9143999" cy="5052610"/>
          </a:xfrm>
          <a:prstGeom prst="rect">
            <a:avLst/>
          </a:prstGeom>
          <a:blipFill>
            <a:blip r:embed="rId3" cstate="print"/>
            <a:stretch>
              <a:fillRect/>
            </a:stretch>
          </a:blipFill>
          <a:ln w="6350">
            <a:solidFill>
              <a:schemeClr val="tx1"/>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ＭＳ Ｐゴシック" pitchFamily="34" charset="-128"/>
              <a:cs typeface="+mn-cs"/>
            </a:endParaRPr>
          </a:p>
        </p:txBody>
      </p:sp>
      <p:sp>
        <p:nvSpPr>
          <p:cNvPr id="6" name="object 6"/>
          <p:cNvSpPr txBox="1"/>
          <p:nvPr/>
        </p:nvSpPr>
        <p:spPr>
          <a:xfrm>
            <a:off x="0" y="5204730"/>
            <a:ext cx="9144000" cy="447986"/>
          </a:xfrm>
          <a:prstGeom prst="rect">
            <a:avLst/>
          </a:prstGeom>
        </p:spPr>
        <p:txBody>
          <a:bodyPr vert="horz" wrap="square" lIns="0" tIns="16933" rIns="0" bIns="0" rtlCol="0">
            <a:noAutofit/>
          </a:bodyPr>
          <a:lstStyle/>
          <a:p>
            <a:pPr marL="16933" marR="0" lvl="0" indent="0" algn="ctr" defTabSz="457200" rtl="0" eaLnBrk="1" fontAlgn="base" latinLnBrk="0" hangingPunct="1">
              <a:lnSpc>
                <a:spcPct val="100000"/>
              </a:lnSpc>
              <a:spcBef>
                <a:spcPts val="133"/>
              </a:spcBef>
              <a:spcAft>
                <a:spcPct val="0"/>
              </a:spcAft>
              <a:buClrTx/>
              <a:buSzTx/>
              <a:buFontTx/>
              <a:buNone/>
              <a:tabLst/>
              <a:defRPr/>
            </a:pPr>
            <a:r>
              <a:rPr kumimoji="0" sz="2900" b="1" i="0" u="none" strike="noStrike" kern="1200" cap="none" spc="-20"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Approximate </a:t>
            </a:r>
            <a:r>
              <a:rPr kumimoji="0"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Error </a:t>
            </a:r>
            <a:r>
              <a:rPr kumimoji="0"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in </a:t>
            </a:r>
            <a:r>
              <a:rPr kumimoji="0" sz="2900" b="1" i="0" u="none" strike="noStrike" kern="1200" cap="none" spc="-3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NAVD88 </a:t>
            </a:r>
            <a:r>
              <a:rPr kumimoji="0" lang="en-US"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zero </a:t>
            </a:r>
            <a:r>
              <a:rPr kumimoji="0" lang="en-US"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surface</a:t>
            </a:r>
          </a:p>
          <a:p>
            <a:pPr marL="16933" marR="0" lvl="0" indent="0" algn="ctr" defTabSz="457200" rtl="0" eaLnBrk="1" fontAlgn="base" latinLnBrk="0" hangingPunct="1">
              <a:lnSpc>
                <a:spcPct val="100000"/>
              </a:lnSpc>
              <a:spcBef>
                <a:spcPts val="2400"/>
              </a:spcBef>
              <a:spcAft>
                <a:spcPct val="0"/>
              </a:spcAft>
              <a:buClrTx/>
              <a:buSzTx/>
              <a:buFontTx/>
              <a:buNone/>
              <a:tabLst/>
              <a:defRPr/>
            </a:pPr>
            <a:r>
              <a:rPr kumimoji="0" lang="en-US" sz="24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Map is the H=0 surface differenced from satellite gravity data</a:t>
            </a:r>
            <a:endParaRPr kumimoji="0"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Calibri"/>
            </a:endParaRPr>
          </a:p>
        </p:txBody>
      </p:sp>
    </p:spTree>
    <p:extLst>
      <p:ext uri="{BB962C8B-B14F-4D97-AF65-F5344CB8AC3E}">
        <p14:creationId xmlns:p14="http://schemas.microsoft.com/office/powerpoint/2010/main" val="40762686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sp>
        <p:nvSpPr>
          <p:cNvPr id="8" name="Content Placeholder 2"/>
          <p:cNvSpPr>
            <a:spLocks noGrp="1"/>
          </p:cNvSpPr>
          <p:nvPr>
            <p:ph idx="1"/>
          </p:nvPr>
        </p:nvSpPr>
        <p:spPr>
          <a:xfrm>
            <a:off x="-210405" y="4871449"/>
            <a:ext cx="6229066" cy="2095735"/>
          </a:xfrm>
        </p:spPr>
        <p:txBody>
          <a:bodyPr/>
          <a:lstStyle/>
          <a:p>
            <a:pPr lvl="1"/>
            <a:r>
              <a:rPr lang="en-US" sz="2400" dirty="0">
                <a:latin typeface="Cambria" panose="02040503050406030204" pitchFamily="18" charset="0"/>
                <a:ea typeface="Cambria" panose="02040503050406030204" pitchFamily="18" charset="0"/>
              </a:rPr>
              <a:t>Most, if not all, of this error in alignment was intentional.</a:t>
            </a:r>
          </a:p>
          <a:p>
            <a:pPr lvl="1"/>
            <a:r>
              <a:rPr lang="en-US" sz="2400" i="1" dirty="0">
                <a:latin typeface="Cambria" panose="02040503050406030204" pitchFamily="18" charset="0"/>
                <a:ea typeface="Cambria" panose="02040503050406030204" pitchFamily="18" charset="0"/>
              </a:rPr>
              <a:t>Huh?!  </a:t>
            </a:r>
            <a:r>
              <a:rPr lang="en-US" sz="2400" dirty="0">
                <a:latin typeface="Cambria" panose="02040503050406030204" pitchFamily="18" charset="0"/>
                <a:ea typeface="Cambria" panose="02040503050406030204" pitchFamily="18" charset="0"/>
              </a:rPr>
              <a:t>It was chosen to minimize the change to contours in USGS quadrangles.</a:t>
            </a: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62218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6" name="Hollywood Star"/>
          <p:cNvGrpSpPr/>
          <p:nvPr/>
        </p:nvGrpSpPr>
        <p:grpSpPr>
          <a:xfrm>
            <a:off x="4149213" y="2356905"/>
            <a:ext cx="4653362" cy="4152046"/>
            <a:chOff x="5778593" y="2229089"/>
            <a:chExt cx="3023982" cy="2480310"/>
          </a:xfrm>
        </p:grpSpPr>
        <p:pic>
          <p:nvPicPr>
            <p:cNvPr id="3" name="star image"/>
            <p:cNvPicPr>
              <a:picLocks noChangeAspect="1"/>
            </p:cNvPicPr>
            <p:nvPr/>
          </p:nvPicPr>
          <p:blipFill rotWithShape="1">
            <a:blip r:embed="rId4">
              <a:extLst>
                <a:ext uri="{28A0092B-C50C-407E-A947-70E740481C1C}">
                  <a14:useLocalDpi xmlns:a14="http://schemas.microsoft.com/office/drawing/2010/main" val="0"/>
                </a:ext>
              </a:extLst>
            </a:blip>
            <a:srcRect l="148" r="172"/>
            <a:stretch/>
          </p:blipFill>
          <p:spPr>
            <a:xfrm>
              <a:off x="5778593" y="2229089"/>
              <a:ext cx="3023982" cy="2480310"/>
            </a:xfrm>
            <a:prstGeom prst="rect">
              <a:avLst/>
            </a:prstGeom>
          </p:spPr>
        </p:pic>
        <p:sp>
          <p:nvSpPr>
            <p:cNvPr id="5" name="star text"/>
            <p:cNvSpPr txBox="1"/>
            <p:nvPr/>
          </p:nvSpPr>
          <p:spPr>
            <a:xfrm>
              <a:off x="6516575" y="3030174"/>
              <a:ext cx="1566863" cy="311599"/>
            </a:xfrm>
            <a:prstGeom prst="rect">
              <a:avLst/>
            </a:prstGeom>
            <a:noFill/>
          </p:spPr>
          <p:txBody>
            <a:bodyP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2000" u="none">
                  <a:ln>
                    <a:noFill/>
                  </a:ln>
                  <a:solidFill>
                    <a:srgbClr val="DEE0D6"/>
                  </a:solidFill>
                  <a:effectLst/>
                  <a:uLnTx/>
                  <a:uFillTx/>
                  <a:latin charset="0" panose="020B0502040204020203" pitchFamily="34" typeface="Bahnschrift SemiLight"/>
                  <a:ea typeface="+mn-ea"/>
                  <a:cs typeface="+mn-cs"/>
                </a:rPr>
                <a:t>NATIONAL GEODETIC SURVEY</a:t>
              </a:r>
            </a:p>
          </p:txBody>
        </p:sp>
      </p:grpSp>
      <p:pic>
        <p:nvPicPr>
          <p:cNvPr id="7" name="tro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60" y="1741242"/>
            <a:ext cx="1673055" cy="3149707"/>
          </a:xfrm>
          <a:prstGeom prst="rect">
            <a:avLst/>
          </a:prstGeom>
          <a:effectLst>
            <a:outerShdw algn="tl" blurRad="50800" dir="2700000" dist="38100" rotWithShape="0">
              <a:prstClr val="black">
                <a:alpha val="40000"/>
              </a:prstClr>
            </a:outerShdw>
          </a:effectLst>
        </p:spPr>
      </p:pic>
      <p:grpSp>
        <p:nvGrpSpPr>
          <p:cNvPr id="14" name="you may remember us.."/>
          <p:cNvGrpSpPr/>
          <p:nvPr/>
        </p:nvGrpSpPr>
        <p:grpSpPr>
          <a:xfrm>
            <a:off x="1832655" y="540774"/>
            <a:ext cx="3210046" cy="1398763"/>
            <a:chOff x="1356852" y="2694639"/>
            <a:chExt cx="3210046" cy="1398763"/>
          </a:xfrm>
        </p:grpSpPr>
        <p:sp>
          <p:nvSpPr>
            <p:cNvPr id="9" name="Oval Callout 8"/>
            <p:cNvSpPr/>
            <p:nvPr/>
          </p:nvSpPr>
          <p:spPr>
            <a:xfrm>
              <a:off x="1356852" y="2694639"/>
              <a:ext cx="3210046" cy="1398763"/>
            </a:xfrm>
            <a:prstGeom prst="wedgeEllipseCallout">
              <a:avLst>
                <a:gd fmla="val -44417" name="adj1"/>
                <a:gd fmla="val 76884" name="adj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8" name="TextBox 7"/>
            <p:cNvSpPr txBox="1"/>
            <p:nvPr/>
          </p:nvSpPr>
          <p:spPr>
            <a:xfrm>
              <a:off x="1454442" y="2907259"/>
              <a:ext cx="3014865" cy="923330"/>
            </a:xfrm>
            <a:prstGeom prst="rect">
              <a:avLst/>
            </a:prstGeom>
            <a:noFill/>
          </p:spPr>
          <p:txBody>
            <a:bodyPr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1800" u="none">
                  <a:ln>
                    <a:noFill/>
                  </a:ln>
                  <a:solidFill>
                    <a:prstClr val="black"/>
                  </a:solidFill>
                  <a:effectLst/>
                  <a:uLnTx/>
                  <a:uFillTx/>
                  <a:latin charset="0" panose="02040503050406030204" pitchFamily="18" typeface="Cambria"/>
                  <a:ea charset="0" panose="02040503050406030204" pitchFamily="18" typeface="Cambria"/>
                  <a:cs typeface="+mn-cs"/>
                </a:rPr>
                <a:t>Hello, we’re NGS.</a:t>
              </a: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1800" u="none">
                  <a:ln>
                    <a:noFill/>
                  </a:ln>
                  <a:solidFill>
                    <a:prstClr val="black"/>
                  </a:solidFill>
                  <a:effectLst/>
                  <a:uLnTx/>
                  <a:uFillTx/>
                  <a:latin charset="0" panose="02040503050406030204" pitchFamily="18" typeface="Cambria"/>
                  <a:ea charset="0" panose="02040503050406030204" pitchFamily="18" typeface="Cambria"/>
                  <a:cs typeface="+mn-cs"/>
                </a:rPr>
                <a:t>You may remember us from such documents as …</a:t>
              </a:r>
            </a:p>
          </p:txBody>
        </p:sp>
      </p:grpSp>
      <p:sp>
        <p:nvSpPr>
          <p:cNvPr id="30" name="NOAA NGS and FEMA NFIP"/>
          <p:cNvSpPr txBox="1"/>
          <p:nvPr/>
        </p:nvSpPr>
        <p:spPr>
          <a:xfrm>
            <a:off x="5973072" y="429912"/>
            <a:ext cx="2606914" cy="1754326"/>
          </a:xfrm>
          <a:prstGeom prst="rect">
            <a:avLst/>
          </a:prstGeom>
          <a:noFill/>
        </p:spPr>
        <p:txBody>
          <a:bodyPr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NOAA NGS</a:t>
            </a: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and</a:t>
            </a: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FEMA NFIP</a:t>
            </a:r>
          </a:p>
        </p:txBody>
      </p:sp>
      <p:sp>
        <p:nvSpPr>
          <p:cNvPr id="16" name="document references"/>
          <p:cNvSpPr txBox="1"/>
          <p:nvPr/>
        </p:nvSpPr>
        <p:spPr>
          <a:xfrm>
            <a:off x="98323" y="5220930"/>
            <a:ext cx="3890903" cy="1200329"/>
          </a:xfrm>
          <a:prstGeom prst="rect">
            <a:avLst/>
          </a:prstGeom>
          <a:noFill/>
        </p:spPr>
        <p:txBody>
          <a:bodyPr rtlCol="0" wrap="square">
            <a:spAutoFit/>
          </a:bodyPr>
          <a:lstStyle/>
          <a:p>
            <a:pPr algn="l" defTabSz="914400" eaLnBrk="1" fontAlgn="auto" hangingPunct="1" indent="-166688" latinLnBrk="0" lvl="0" marL="166688" marR="0" rtl="0">
              <a:lnSpc>
                <a:spcPct val="100000"/>
              </a:lnSpc>
              <a:spcBef>
                <a:spcPts val="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Section 6.1 of FIS Reports</a:t>
            </a:r>
          </a:p>
          <a:p>
            <a:pPr algn="l" defTabSz="914400" eaLnBrk="1" fontAlgn="auto" hangingPunct="1" indent="-166688" latinLnBrk="0" lvl="0" marL="166688" marR="0" rtl="0">
              <a:lnSpc>
                <a:spcPct val="100000"/>
              </a:lnSpc>
              <a:spcBef>
                <a:spcPts val="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Your favorite FIRM/DFIRM</a:t>
            </a:r>
          </a:p>
          <a:p>
            <a:pPr algn="l" defTabSz="914400" eaLnBrk="1" fontAlgn="auto" hangingPunct="1" indent="-166688" latinLnBrk="0" lvl="0" marL="166688" marR="0" rtl="0">
              <a:lnSpc>
                <a:spcPct val="100000"/>
              </a:lnSpc>
              <a:spcBef>
                <a:spcPts val="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CRS Coordinator’s Manual</a:t>
            </a:r>
          </a:p>
        </p:txBody>
      </p:sp>
    </p:spTree>
    <p:custDataLst>
      <p:tags r:id="rId1"/>
    </p:custDataLst>
    <p:extLst>
      <p:ext uri="{BB962C8B-B14F-4D97-AF65-F5344CB8AC3E}">
        <p14:creationId xmlns:p14="http://schemas.microsoft.com/office/powerpoint/2010/main" val="954076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 presetSubtype="4">
                                  <p:stCondLst>
                                    <p:cond delay="100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ppt_x"/>
                                          </p:val>
                                        </p:tav>
                                        <p:tav tm="100000">
                                          <p:val>
                                            <p:strVal val="#ppt_x"/>
                                          </p:val>
                                        </p:tav>
                                      </p:tavLst>
                                    </p:anim>
                                    <p:anim calcmode="lin" valueType="num">
                                      <p:cBhvr additive="base">
                                        <p:cTn dur="1000" fill="hold" id="8"/>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xit" presetID="10" presetSubtype="0">
                                  <p:stCondLst>
                                    <p:cond delay="0"/>
                                  </p:stCondLst>
                                  <p:childTnLst>
                                    <p:animEffect filter="fade" transition="out">
                                      <p:cBhvr>
                                        <p:cTn dur="500" id="12"/>
                                        <p:tgtEl>
                                          <p:spTgt spid="7"/>
                                        </p:tgtEl>
                                      </p:cBhvr>
                                    </p:animEffect>
                                    <p:set>
                                      <p:cBhvr>
                                        <p:cTn dur="1" fill="hold" id="13">
                                          <p:stCondLst>
                                            <p:cond delay="499"/>
                                          </p:stCondLst>
                                        </p:cTn>
                                        <p:tgtEl>
                                          <p:spTgt spid="7"/>
                                        </p:tgtEl>
                                        <p:attrNameLst>
                                          <p:attrName>style.visibility</p:attrName>
                                        </p:attrNameLst>
                                      </p:cBhvr>
                                      <p:to>
                                        <p:strVal val="hidden"/>
                                      </p:to>
                                    </p:set>
                                  </p:childTnLst>
                                </p:cTn>
                              </p:par>
                              <p:par>
                                <p:cTn fill="hold" id="14" nodeType="withEffect" presetClass="exit" presetID="10" presetSubtype="0">
                                  <p:stCondLst>
                                    <p:cond delay="0"/>
                                  </p:stCondLst>
                                  <p:childTnLst>
                                    <p:animEffect filter="fade" transition="out">
                                      <p:cBhvr>
                                        <p:cTn dur="500" id="15"/>
                                        <p:tgtEl>
                                          <p:spTgt spid="14"/>
                                        </p:tgtEl>
                                      </p:cBhvr>
                                    </p:animEffect>
                                    <p:set>
                                      <p:cBhvr>
                                        <p:cTn dur="1" fill="hold" id="16">
                                          <p:stCondLst>
                                            <p:cond delay="499"/>
                                          </p:stCondLst>
                                        </p:cTn>
                                        <p:tgtEl>
                                          <p:spTgt spid="14"/>
                                        </p:tgtEl>
                                        <p:attrNameLst>
                                          <p:attrName>style.visibility</p:attrName>
                                        </p:attrNameLst>
                                      </p:cBhvr>
                                      <p:to>
                                        <p:strVal val="hidden"/>
                                      </p:to>
                                    </p:set>
                                  </p:childTnLst>
                                </p:cTn>
                              </p:par>
                              <p:par>
                                <p:cTn fill="hold" id="17" nodeType="withEffect" presetClass="exit" presetID="10" presetSubtype="0">
                                  <p:stCondLst>
                                    <p:cond delay="0"/>
                                  </p:stCondLst>
                                  <p:childTnLst>
                                    <p:animEffect filter="fade" transition="out">
                                      <p:cBhvr>
                                        <p:cTn dur="500" id="18"/>
                                        <p:tgtEl>
                                          <p:spTgt spid="6"/>
                                        </p:tgtEl>
                                      </p:cBhvr>
                                    </p:animEffect>
                                    <p:set>
                                      <p:cBhvr>
                                        <p:cTn dur="1" fill="hold" id="19">
                                          <p:stCondLst>
                                            <p:cond delay="499"/>
                                          </p:stCondLst>
                                        </p:cTn>
                                        <p:tgtEl>
                                          <p:spTgt spid="6"/>
                                        </p:tgtEl>
                                        <p:attrNameLst>
                                          <p:attrName>style.visibility</p:attrName>
                                        </p:attrNameLst>
                                      </p:cBhvr>
                                      <p:to>
                                        <p:strVal val="hidden"/>
                                      </p:to>
                                    </p:set>
                                  </p:childTnLst>
                                </p:cTn>
                              </p:par>
                              <p:par>
                                <p:cTn fill="hold" grpId="1" id="20" nodeType="withEffect" presetClass="exit" presetID="10" presetSubtype="0">
                                  <p:stCondLst>
                                    <p:cond delay="0"/>
                                  </p:stCondLst>
                                  <p:childTnLst>
                                    <p:animEffect filter="fade" transition="out">
                                      <p:cBhvr>
                                        <p:cTn dur="500" id="21"/>
                                        <p:tgtEl>
                                          <p:spTgt spid="16"/>
                                        </p:tgtEl>
                                      </p:cBhvr>
                                    </p:animEffect>
                                    <p:set>
                                      <p:cBhvr>
                                        <p:cTn dur="1" fill="hold" id="22">
                                          <p:stCondLst>
                                            <p:cond delay="499"/>
                                          </p:stCondLst>
                                        </p:cTn>
                                        <p:tgtEl>
                                          <p:spTgt spid="16"/>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1" spid="16"/>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Tree>
    <p:extLst>
      <p:ext uri="{BB962C8B-B14F-4D97-AF65-F5344CB8AC3E}">
        <p14:creationId xmlns:p14="http://schemas.microsoft.com/office/powerpoint/2010/main" val="1957533346"/>
      </p:ext>
    </p:extLst>
  </p:cSld>
  <p:clrMapOvr>
    <a:masterClrMapping/>
  </p:clrMapOvr>
  <p:transition advClick="0" advTm="1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able 2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680058" y="4677511"/>
            <a:ext cx="3350255" cy="1929310"/>
          </a:xfrm>
          <a:prstGeom prst="rect">
            <a:avLst/>
          </a:prstGeom>
          <a:ln w="22225">
            <a:solidFill>
              <a:schemeClr val="bg1">
                <a:lumMod val="65000"/>
              </a:schemeClr>
            </a:solidFill>
          </a:ln>
        </p:spPr>
      </p:pic>
      <p:pic>
        <p:nvPicPr>
          <p:cNvPr id="2" name="Table 20"/>
          <p:cNvPicPr>
            <a:picLocks noChangeAspect="1"/>
          </p:cNvPicPr>
          <p:nvPr/>
        </p:nvPicPr>
        <p:blipFill>
          <a:blip r:embed="rId4"/>
          <a:stretch>
            <a:fillRect/>
          </a:stretch>
        </p:blipFill>
        <p:spPr>
          <a:xfrm>
            <a:off x="0" y="1111"/>
            <a:ext cx="5601402" cy="6856890"/>
          </a:xfrm>
          <a:prstGeom prst="rect">
            <a:avLst/>
          </a:prstGeom>
          <a:ln w="22225">
            <a:solidFill>
              <a:schemeClr val="bg1">
                <a:lumMod val="65000"/>
              </a:schemeClr>
            </a:solidFill>
          </a:ln>
        </p:spPr>
      </p:pic>
      <p:sp>
        <p:nvSpPr>
          <p:cNvPr id="4" name="Section 6.1 title wording">
            <a:extLst>
              <a:ext uri="{FF2B5EF4-FFF2-40B4-BE49-F238E27FC236}">
                <a16:creationId xmlns:a16="http://schemas.microsoft.com/office/drawing/2014/main" id="{56E95295-C9BE-4C50-8A8F-728D787BDA17}"/>
              </a:ext>
            </a:extLst>
          </p:cNvPr>
          <p:cNvSpPr txBox="1"/>
          <p:nvPr/>
        </p:nvSpPr>
        <p:spPr>
          <a:xfrm>
            <a:off x="0" y="2057"/>
            <a:ext cx="5601402"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Template FIS Report (Nov 2016</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hlinkClick r:id="rId5" tooltip="Download file: FIS_Report_Template_Nov_2016.docx">
                  <a:extLst>
                    <a:ext uri="{A12FA001-AC4F-418D-AE19-62706E023703}">
                      <ahyp:hlinkClr xmlns:ahyp="http://schemas.microsoft.com/office/drawing/2018/hyperlinkcolor" val="tx"/>
                    </a:ext>
                  </a:extLst>
                </a:hlinkClick>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1" name="FIS Report text box"/>
          <p:cNvGrpSpPr/>
          <p:nvPr/>
        </p:nvGrpSpPr>
        <p:grpSpPr>
          <a:xfrm>
            <a:off x="3989226" y="1836420"/>
            <a:ext cx="5101355" cy="2218139"/>
            <a:chOff x="3989226" y="1836420"/>
            <a:chExt cx="5101355" cy="2218139"/>
          </a:xfrm>
        </p:grpSpPr>
        <p:cxnSp>
          <p:nvCxnSpPr>
            <p:cNvPr id="12" name="middle arrow">
              <a:extLst>
                <a:ext uri="{FF2B5EF4-FFF2-40B4-BE49-F238E27FC236}">
                  <a16:creationId xmlns:a16="http://schemas.microsoft.com/office/drawing/2014/main" id="{6EAF20AA-9C21-4FA1-8727-EC9F4F6E9B85}"/>
                </a:ext>
              </a:extLst>
            </p:cNvPr>
            <p:cNvCxnSpPr>
              <a:cxnSpLocks/>
            </p:cNvCxnSpPr>
            <p:nvPr/>
          </p:nvCxnSpPr>
          <p:spPr>
            <a:xfrm flipH="1" flipV="1">
              <a:off x="4836319" y="2145506"/>
              <a:ext cx="984191" cy="704374"/>
            </a:xfrm>
            <a:prstGeom prst="straightConnector1">
              <a:avLst/>
            </a:prstGeom>
            <a:ln w="3492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left arrow">
              <a:extLst>
                <a:ext uri="{FF2B5EF4-FFF2-40B4-BE49-F238E27FC236}">
                  <a16:creationId xmlns:a16="http://schemas.microsoft.com/office/drawing/2014/main" id="{6D6433A5-32D5-40F5-A41C-9F63651AEF40}"/>
                </a:ext>
              </a:extLst>
            </p:cNvPr>
            <p:cNvCxnSpPr>
              <a:cxnSpLocks/>
            </p:cNvCxnSpPr>
            <p:nvPr/>
          </p:nvCxnSpPr>
          <p:spPr>
            <a:xfrm flipH="1" flipV="1">
              <a:off x="3989226" y="2291262"/>
              <a:ext cx="1673387" cy="671013"/>
            </a:xfrm>
            <a:prstGeom prst="straightConnector1">
              <a:avLst/>
            </a:prstGeom>
            <a:ln w="3492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right arrow">
              <a:extLst>
                <a:ext uri="{FF2B5EF4-FFF2-40B4-BE49-F238E27FC236}">
                  <a16:creationId xmlns:a16="http://schemas.microsoft.com/office/drawing/2014/main" id="{6D6433A5-32D5-40F5-A41C-9F63651AEF40}"/>
                </a:ext>
              </a:extLst>
            </p:cNvPr>
            <p:cNvCxnSpPr>
              <a:cxnSpLocks/>
            </p:cNvCxnSpPr>
            <p:nvPr/>
          </p:nvCxnSpPr>
          <p:spPr>
            <a:xfrm flipH="1" flipV="1">
              <a:off x="5284120" y="1836420"/>
              <a:ext cx="536388" cy="901886"/>
            </a:xfrm>
            <a:prstGeom prst="straightConnector1">
              <a:avLst/>
            </a:prstGeom>
            <a:ln w="3492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47C09E1-84A1-40DF-9AB3-FDB72AC7C44C}"/>
                </a:ext>
              </a:extLst>
            </p:cNvPr>
            <p:cNvSpPr txBox="1"/>
            <p:nvPr/>
          </p:nvSpPr>
          <p:spPr>
            <a:xfrm>
              <a:off x="5674009" y="2423343"/>
              <a:ext cx="3416572" cy="1631216"/>
            </a:xfrm>
            <a:prstGeom prst="rect">
              <a:avLst/>
            </a:prstGeom>
            <a:solidFill>
              <a:schemeClr val="bg1">
                <a:lumMod val="85000"/>
              </a:schemeClr>
            </a:solid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a:ea typeface="+mn-ea"/>
                  <a:cs typeface="+mn-cs"/>
                </a:rPr>
                <a:t>Section 6.1 of FIS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States the requirement to know the datum for the FIRM and to consult NGS for datum conversion if needed.</a:t>
              </a:r>
            </a:p>
          </p:txBody>
        </p:sp>
      </p:grpSp>
      <p:sp>
        <p:nvSpPr>
          <p:cNvPr id="30"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Tree>
    <p:extLst>
      <p:ext uri="{BB962C8B-B14F-4D97-AF65-F5344CB8AC3E}">
        <p14:creationId xmlns:p14="http://schemas.microsoft.com/office/powerpoint/2010/main" val="341280993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Tree>
    <p:extLst>
      <p:ext uri="{BB962C8B-B14F-4D97-AF65-F5344CB8AC3E}">
        <p14:creationId xmlns:p14="http://schemas.microsoft.com/office/powerpoint/2010/main" val="1360595151"/>
      </p:ext>
    </p:extLst>
  </p:cSld>
  <p:clrMapOvr>
    <a:masterClrMapping/>
  </p:clrMapOvr>
  <p:transition advClick="0" advTm="1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IRM">
            <a:extLst>
              <a:ext uri="{FF2B5EF4-FFF2-40B4-BE49-F238E27FC236}">
                <a16:creationId xmlns:a16="http://schemas.microsoft.com/office/drawing/2014/main" id="{3926CA98-CE52-4DA0-AAA8-F0594418925F}"/>
              </a:ext>
            </a:extLst>
          </p:cNvPr>
          <p:cNvPicPr>
            <a:picLocks noChangeAspect="1"/>
          </p:cNvPicPr>
          <p:nvPr/>
        </p:nvPicPr>
        <p:blipFill>
          <a:blip r:embed="rId3"/>
          <a:stretch>
            <a:fillRect/>
          </a:stretch>
        </p:blipFill>
        <p:spPr>
          <a:xfrm>
            <a:off x="2527883" y="2104417"/>
            <a:ext cx="6517798" cy="4683720"/>
          </a:xfrm>
          <a:prstGeom prst="rect">
            <a:avLst/>
          </a:prstGeom>
          <a:ln w="22225">
            <a:solidFill>
              <a:schemeClr val="bg1">
                <a:lumMod val="65000"/>
              </a:schemeClr>
            </a:solidFill>
          </a:ln>
        </p:spPr>
      </p:pic>
      <p:sp>
        <p:nvSpPr>
          <p:cNvPr id="9"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
        <p:nvSpPr>
          <p:cNvPr id="12" name="Section 6.1 title wording">
            <a:extLst>
              <a:ext uri="{FF2B5EF4-FFF2-40B4-BE49-F238E27FC236}">
                <a16:creationId xmlns:a16="http://schemas.microsoft.com/office/drawing/2014/main" id="{56E95295-C9BE-4C50-8A8F-728D787BDA17}"/>
              </a:ext>
            </a:extLst>
          </p:cNvPr>
          <p:cNvSpPr txBox="1"/>
          <p:nvPr/>
        </p:nvSpPr>
        <p:spPr>
          <a:xfrm>
            <a:off x="0" y="2057"/>
            <a:ext cx="5601402"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FIRM from Clatsop County, OR</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8" name="left arrow">
            <a:extLst>
              <a:ext uri="{FF2B5EF4-FFF2-40B4-BE49-F238E27FC236}">
                <a16:creationId xmlns:a16="http://schemas.microsoft.com/office/drawing/2014/main" id="{6D6433A5-32D5-40F5-A41C-9F63651AEF40}"/>
              </a:ext>
            </a:extLst>
          </p:cNvPr>
          <p:cNvCxnSpPr>
            <a:cxnSpLocks/>
          </p:cNvCxnSpPr>
          <p:nvPr/>
        </p:nvCxnSpPr>
        <p:spPr>
          <a:xfrm>
            <a:off x="2054942" y="1297858"/>
            <a:ext cx="776748" cy="886380"/>
          </a:xfrm>
          <a:prstGeom prst="straightConnector1">
            <a:avLst/>
          </a:prstGeom>
          <a:ln w="3492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pic>
        <p:nvPicPr>
          <p:cNvPr id="16" name="enlarged text">
            <a:extLst>
              <a:ext uri="{FF2B5EF4-FFF2-40B4-BE49-F238E27FC236}">
                <a16:creationId xmlns:a16="http://schemas.microsoft.com/office/drawing/2014/main" id="{3EB52623-E3F1-4344-BE5E-8786F1878162}"/>
              </a:ext>
            </a:extLst>
          </p:cNvPr>
          <p:cNvPicPr>
            <a:picLocks noChangeAspect="1"/>
          </p:cNvPicPr>
          <p:nvPr/>
        </p:nvPicPr>
        <p:blipFill>
          <a:blip r:embed="rId4"/>
          <a:stretch>
            <a:fillRect/>
          </a:stretch>
        </p:blipFill>
        <p:spPr>
          <a:xfrm>
            <a:off x="366986" y="278858"/>
            <a:ext cx="8212999" cy="6524952"/>
          </a:xfrm>
          <a:prstGeom prst="rect">
            <a:avLst/>
          </a:prstGeom>
          <a:ln w="12700">
            <a:solidFill>
              <a:schemeClr val="tx1"/>
            </a:solid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947C09E1-84A1-40DF-9AB3-FDB72AC7C44C}"/>
              </a:ext>
            </a:extLst>
          </p:cNvPr>
          <p:cNvSpPr txBox="1"/>
          <p:nvPr/>
        </p:nvSpPr>
        <p:spPr>
          <a:xfrm>
            <a:off x="434687" y="743180"/>
            <a:ext cx="3416572" cy="646331"/>
          </a:xfrm>
          <a:prstGeom prst="rect">
            <a:avLst/>
          </a:prstGeom>
          <a:solidFill>
            <a:schemeClr val="bg1">
              <a:lumMod val="85000"/>
            </a:schemeClr>
          </a:solid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NOTES TO USERS</a:t>
            </a:r>
          </a:p>
        </p:txBody>
      </p:sp>
    </p:spTree>
    <p:extLst>
      <p:ext uri="{BB962C8B-B14F-4D97-AF65-F5344CB8AC3E}">
        <p14:creationId xmlns:p14="http://schemas.microsoft.com/office/powerpoint/2010/main" val="926551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Tree>
    <p:extLst>
      <p:ext uri="{BB962C8B-B14F-4D97-AF65-F5344CB8AC3E}">
        <p14:creationId xmlns:p14="http://schemas.microsoft.com/office/powerpoint/2010/main" val="2197284104"/>
      </p:ext>
    </p:extLst>
  </p:cSld>
  <p:clrMapOvr>
    <a:masterClrMapping/>
  </p:clrMapOvr>
  <p:transition advClick="0" advTm="1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 y="1608056"/>
            <a:ext cx="9144000" cy="1186649"/>
          </a:xfrm>
          <a:prstGeom prst="rect">
            <a:avLst/>
          </a:prstGeom>
        </p:spPr>
        <p:txBody>
          <a:bodyPr vert="horz" wrap="square" lIns="0" tIns="16933" rIns="0" bIns="0" rtlCol="0">
            <a:spAutoFit/>
          </a:bodyPr>
          <a:lstStyle/>
          <a:p>
            <a:pPr marL="0" lvl="1" algn="ctr">
              <a:spcBef>
                <a:spcPts val="133"/>
              </a:spcBef>
            </a:pPr>
            <a:r>
              <a:rPr lang="en-US" sz="7600" spc="-7" dirty="0">
                <a:solidFill>
                  <a:prstClr val="black"/>
                </a:solidFill>
                <a:latin typeface="Cambria" panose="02040503050406030204" pitchFamily="18" charset="0"/>
                <a:cs typeface="Calibri"/>
              </a:rPr>
              <a:t>NSRS Modernization</a:t>
            </a:r>
          </a:p>
        </p:txBody>
      </p:sp>
      <p:sp>
        <p:nvSpPr>
          <p:cNvPr id="13" name="Title"/>
          <p:cNvSpPr txBox="1">
            <a:spLocks noGrp="1"/>
          </p:cNvSpPr>
          <p:nvPr>
            <p:ph type="title"/>
          </p:nvPr>
        </p:nvSpPr>
        <p:spPr>
          <a:xfrm>
            <a:off x="345600" y="3256974"/>
            <a:ext cx="8452800" cy="632651"/>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z="4000" spc="-40" dirty="0">
                <a:latin typeface="Cambria" panose="02040503050406030204" pitchFamily="18" charset="0"/>
                <a:cs typeface="Calibri"/>
              </a:rPr>
              <a:t>Not just new </a:t>
            </a:r>
            <a:r>
              <a:rPr lang="en-US" sz="4000" spc="-40" dirty="0" err="1">
                <a:latin typeface="Cambria" panose="02040503050406030204" pitchFamily="18" charset="0"/>
                <a:cs typeface="Calibri"/>
              </a:rPr>
              <a:t>datums</a:t>
            </a:r>
            <a:r>
              <a:rPr lang="en-US" sz="4000" spc="-40" dirty="0">
                <a:latin typeface="Cambria" panose="02040503050406030204" pitchFamily="18" charset="0"/>
                <a:cs typeface="Calibri"/>
              </a:rPr>
              <a:t>…</a:t>
            </a:r>
            <a:endParaRPr sz="2400" dirty="0">
              <a:latin typeface="Cambria" panose="02040503050406030204" pitchFamily="18" charset="0"/>
              <a:cs typeface="Calibri"/>
            </a:endParaRPr>
          </a:p>
        </p:txBody>
      </p:sp>
      <p:sp>
        <p:nvSpPr>
          <p:cNvPr id="4" name="Title"/>
          <p:cNvSpPr txBox="1">
            <a:spLocks/>
          </p:cNvSpPr>
          <p:nvPr/>
        </p:nvSpPr>
        <p:spPr bwMode="auto">
          <a:xfrm>
            <a:off x="345600" y="3928484"/>
            <a:ext cx="8452800" cy="38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a:spcBef>
                <a:spcPts val="133"/>
              </a:spcBef>
            </a:pPr>
            <a:r>
              <a:rPr lang="en-US" sz="2400" spc="-40" dirty="0">
                <a:latin typeface="Cambria" panose="02040503050406030204" pitchFamily="18" charset="0"/>
                <a:cs typeface="Calibri"/>
              </a:rPr>
              <a:t>Also software/tools, processes, standards, terminology, etc.</a:t>
            </a:r>
            <a:endParaRPr lang="en-US" sz="2400" dirty="0">
              <a:latin typeface="Cambria" panose="02040503050406030204" pitchFamily="18" charset="0"/>
              <a:cs typeface="Calibri"/>
            </a:endParaRPr>
          </a:p>
        </p:txBody>
      </p:sp>
    </p:spTree>
    <p:extLst>
      <p:ext uri="{BB962C8B-B14F-4D97-AF65-F5344CB8AC3E}">
        <p14:creationId xmlns:p14="http://schemas.microsoft.com/office/powerpoint/2010/main" val="24689323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1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668"/>
            <a:ext cx="5973072" cy="6354332"/>
          </a:xfrm>
          <a:prstGeom prst="rect">
            <a:avLst/>
          </a:prstGeom>
          <a:ln w="22225">
            <a:solidFill>
              <a:schemeClr val="bg1">
                <a:lumMod val="65000"/>
              </a:schemeClr>
            </a:solidFill>
          </a:ln>
        </p:spPr>
      </p:pic>
      <p:sp>
        <p:nvSpPr>
          <p:cNvPr id="3" name="Rounded Rectangle 2"/>
          <p:cNvSpPr/>
          <p:nvPr/>
        </p:nvSpPr>
        <p:spPr>
          <a:xfrm>
            <a:off x="44450" y="4572000"/>
            <a:ext cx="5836778" cy="580571"/>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55" t="62733" r="2084" b="25367"/>
          <a:stretch/>
        </p:blipFill>
        <p:spPr>
          <a:xfrm>
            <a:off x="50800" y="4074764"/>
            <a:ext cx="8902700" cy="1157551"/>
          </a:xfrm>
          <a:prstGeom prst="rect">
            <a:avLst/>
          </a:prstGeom>
          <a:ln w="41275">
            <a:solidFill>
              <a:srgbClr val="FF0000"/>
            </a:solidFill>
          </a:ln>
        </p:spPr>
      </p:pic>
      <p:sp>
        <p:nvSpPr>
          <p:cNvPr id="12" name="Section 6.1 title wording">
            <a:extLst>
              <a:ext uri="{FF2B5EF4-FFF2-40B4-BE49-F238E27FC236}">
                <a16:creationId xmlns:a16="http://schemas.microsoft.com/office/drawing/2014/main" id="{56E95295-C9BE-4C50-8A8F-728D787BDA17}"/>
              </a:ext>
            </a:extLst>
          </p:cNvPr>
          <p:cNvSpPr txBox="1"/>
          <p:nvPr/>
        </p:nvSpPr>
        <p:spPr>
          <a:xfrm>
            <a:off x="0" y="2056"/>
            <a:ext cx="5973072" cy="501612"/>
          </a:xfrm>
          <a:prstGeom prst="rect">
            <a:avLst/>
          </a:prstGeom>
          <a:solidFill>
            <a:schemeClr val="bg1"/>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NFIP CRS Coordinator’s Manual</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947C09E1-84A1-40DF-9AB3-FDB72AC7C44C}"/>
              </a:ext>
            </a:extLst>
          </p:cNvPr>
          <p:cNvSpPr txBox="1"/>
          <p:nvPr/>
        </p:nvSpPr>
        <p:spPr>
          <a:xfrm>
            <a:off x="6056671" y="2285695"/>
            <a:ext cx="3033910" cy="1631216"/>
          </a:xfrm>
          <a:prstGeom prst="rect">
            <a:avLst/>
          </a:prstGeom>
          <a:solidFill>
            <a:schemeClr val="bg1">
              <a:lumMod val="85000"/>
            </a:schemeClr>
          </a:solid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a:ea typeface="+mn-ea"/>
                <a:cs typeface="+mn-cs"/>
              </a:rPr>
              <a:t>Why highlight BMM?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Already includes provisions for CORS network to replace conventional disks in the ground.</a:t>
            </a:r>
          </a:p>
        </p:txBody>
      </p:sp>
      <p:sp>
        <p:nvSpPr>
          <p:cNvPr id="16"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
        <p:nvSpPr>
          <p:cNvPr id="22" name="Freeform 21"/>
          <p:cNvSpPr/>
          <p:nvPr/>
        </p:nvSpPr>
        <p:spPr>
          <a:xfrm>
            <a:off x="4572000" y="4503420"/>
            <a:ext cx="4251960" cy="68580"/>
          </a:xfrm>
          <a:custGeom>
            <a:avLst/>
            <a:gdLst>
              <a:gd name="connsiteX0" fmla="*/ 0 w 4152900"/>
              <a:gd name="connsiteY0" fmla="*/ 220980 h 350520"/>
              <a:gd name="connsiteX1" fmla="*/ 38100 w 4152900"/>
              <a:gd name="connsiteY1" fmla="*/ 236220 h 350520"/>
              <a:gd name="connsiteX2" fmla="*/ 114300 w 4152900"/>
              <a:gd name="connsiteY2" fmla="*/ 213360 h 350520"/>
              <a:gd name="connsiteX3" fmla="*/ 137160 w 4152900"/>
              <a:gd name="connsiteY3" fmla="*/ 205740 h 350520"/>
              <a:gd name="connsiteX4" fmla="*/ 167640 w 4152900"/>
              <a:gd name="connsiteY4" fmla="*/ 190500 h 350520"/>
              <a:gd name="connsiteX5" fmla="*/ 213360 w 4152900"/>
              <a:gd name="connsiteY5" fmla="*/ 175260 h 350520"/>
              <a:gd name="connsiteX6" fmla="*/ 236220 w 4152900"/>
              <a:gd name="connsiteY6" fmla="*/ 160020 h 350520"/>
              <a:gd name="connsiteX7" fmla="*/ 281940 w 4152900"/>
              <a:gd name="connsiteY7" fmla="*/ 144780 h 350520"/>
              <a:gd name="connsiteX8" fmla="*/ 350520 w 4152900"/>
              <a:gd name="connsiteY8" fmla="*/ 121920 h 350520"/>
              <a:gd name="connsiteX9" fmla="*/ 373380 w 4152900"/>
              <a:gd name="connsiteY9" fmla="*/ 114300 h 350520"/>
              <a:gd name="connsiteX10" fmla="*/ 419100 w 4152900"/>
              <a:gd name="connsiteY10" fmla="*/ 91440 h 350520"/>
              <a:gd name="connsiteX11" fmla="*/ 449580 w 4152900"/>
              <a:gd name="connsiteY11" fmla="*/ 83820 h 350520"/>
              <a:gd name="connsiteX12" fmla="*/ 541020 w 4152900"/>
              <a:gd name="connsiteY12" fmla="*/ 68580 h 350520"/>
              <a:gd name="connsiteX13" fmla="*/ 617220 w 4152900"/>
              <a:gd name="connsiteY13" fmla="*/ 53340 h 350520"/>
              <a:gd name="connsiteX14" fmla="*/ 640080 w 4152900"/>
              <a:gd name="connsiteY14" fmla="*/ 45720 h 350520"/>
              <a:gd name="connsiteX15" fmla="*/ 792480 w 4152900"/>
              <a:gd name="connsiteY15" fmla="*/ 30480 h 350520"/>
              <a:gd name="connsiteX16" fmla="*/ 838200 w 4152900"/>
              <a:gd name="connsiteY16" fmla="*/ 22860 h 350520"/>
              <a:gd name="connsiteX17" fmla="*/ 876300 w 4152900"/>
              <a:gd name="connsiteY17" fmla="*/ 15240 h 350520"/>
              <a:gd name="connsiteX18" fmla="*/ 1043940 w 4152900"/>
              <a:gd name="connsiteY18" fmla="*/ 0 h 350520"/>
              <a:gd name="connsiteX19" fmla="*/ 2087880 w 4152900"/>
              <a:gd name="connsiteY19" fmla="*/ 7620 h 350520"/>
              <a:gd name="connsiteX20" fmla="*/ 2148840 w 4152900"/>
              <a:gd name="connsiteY20" fmla="*/ 15240 h 350520"/>
              <a:gd name="connsiteX21" fmla="*/ 2255520 w 4152900"/>
              <a:gd name="connsiteY21" fmla="*/ 22860 h 350520"/>
              <a:gd name="connsiteX22" fmla="*/ 2362200 w 4152900"/>
              <a:gd name="connsiteY22" fmla="*/ 38100 h 350520"/>
              <a:gd name="connsiteX23" fmla="*/ 2423160 w 4152900"/>
              <a:gd name="connsiteY23" fmla="*/ 45720 h 350520"/>
              <a:gd name="connsiteX24" fmla="*/ 2514600 w 4152900"/>
              <a:gd name="connsiteY24" fmla="*/ 60960 h 350520"/>
              <a:gd name="connsiteX25" fmla="*/ 2606040 w 4152900"/>
              <a:gd name="connsiteY25" fmla="*/ 68580 h 350520"/>
              <a:gd name="connsiteX26" fmla="*/ 2689860 w 4152900"/>
              <a:gd name="connsiteY26" fmla="*/ 83820 h 350520"/>
              <a:gd name="connsiteX27" fmla="*/ 2750820 w 4152900"/>
              <a:gd name="connsiteY27" fmla="*/ 91440 h 350520"/>
              <a:gd name="connsiteX28" fmla="*/ 2796540 w 4152900"/>
              <a:gd name="connsiteY28" fmla="*/ 99060 h 350520"/>
              <a:gd name="connsiteX29" fmla="*/ 2872740 w 4152900"/>
              <a:gd name="connsiteY29" fmla="*/ 106680 h 350520"/>
              <a:gd name="connsiteX30" fmla="*/ 3032760 w 4152900"/>
              <a:gd name="connsiteY30" fmla="*/ 129540 h 350520"/>
              <a:gd name="connsiteX31" fmla="*/ 3086100 w 4152900"/>
              <a:gd name="connsiteY31" fmla="*/ 137160 h 350520"/>
              <a:gd name="connsiteX32" fmla="*/ 3162300 w 4152900"/>
              <a:gd name="connsiteY32" fmla="*/ 152400 h 350520"/>
              <a:gd name="connsiteX33" fmla="*/ 3208020 w 4152900"/>
              <a:gd name="connsiteY33" fmla="*/ 167640 h 350520"/>
              <a:gd name="connsiteX34" fmla="*/ 3352800 w 4152900"/>
              <a:gd name="connsiteY34" fmla="*/ 182880 h 350520"/>
              <a:gd name="connsiteX35" fmla="*/ 3406140 w 4152900"/>
              <a:gd name="connsiteY35" fmla="*/ 198120 h 350520"/>
              <a:gd name="connsiteX36" fmla="*/ 3604260 w 4152900"/>
              <a:gd name="connsiteY36" fmla="*/ 228600 h 350520"/>
              <a:gd name="connsiteX37" fmla="*/ 3642360 w 4152900"/>
              <a:gd name="connsiteY37" fmla="*/ 236220 h 350520"/>
              <a:gd name="connsiteX38" fmla="*/ 3695700 w 4152900"/>
              <a:gd name="connsiteY38" fmla="*/ 243840 h 350520"/>
              <a:gd name="connsiteX39" fmla="*/ 3893820 w 4152900"/>
              <a:gd name="connsiteY39" fmla="*/ 281940 h 350520"/>
              <a:gd name="connsiteX40" fmla="*/ 3916680 w 4152900"/>
              <a:gd name="connsiteY40" fmla="*/ 289560 h 350520"/>
              <a:gd name="connsiteX41" fmla="*/ 3992880 w 4152900"/>
              <a:gd name="connsiteY41" fmla="*/ 304800 h 350520"/>
              <a:gd name="connsiteX42" fmla="*/ 4046220 w 4152900"/>
              <a:gd name="connsiteY42" fmla="*/ 320040 h 350520"/>
              <a:gd name="connsiteX43" fmla="*/ 4069080 w 4152900"/>
              <a:gd name="connsiteY43" fmla="*/ 327660 h 350520"/>
              <a:gd name="connsiteX44" fmla="*/ 4099560 w 4152900"/>
              <a:gd name="connsiteY44" fmla="*/ 335280 h 350520"/>
              <a:gd name="connsiteX45" fmla="*/ 4122420 w 4152900"/>
              <a:gd name="connsiteY45" fmla="*/ 342900 h 350520"/>
              <a:gd name="connsiteX46" fmla="*/ 4152900 w 4152900"/>
              <a:gd name="connsiteY46" fmla="*/ 35052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52900" h="350520">
                <a:moveTo>
                  <a:pt x="0" y="220980"/>
                </a:moveTo>
                <a:cubicBezTo>
                  <a:pt x="12700" y="226060"/>
                  <a:pt x="24469" y="235084"/>
                  <a:pt x="38100" y="236220"/>
                </a:cubicBezTo>
                <a:cubicBezTo>
                  <a:pt x="97491" y="241169"/>
                  <a:pt x="78034" y="231493"/>
                  <a:pt x="114300" y="213360"/>
                </a:cubicBezTo>
                <a:cubicBezTo>
                  <a:pt x="121484" y="209768"/>
                  <a:pt x="129777" y="208904"/>
                  <a:pt x="137160" y="205740"/>
                </a:cubicBezTo>
                <a:cubicBezTo>
                  <a:pt x="147601" y="201265"/>
                  <a:pt x="157093" y="194719"/>
                  <a:pt x="167640" y="190500"/>
                </a:cubicBezTo>
                <a:cubicBezTo>
                  <a:pt x="182555" y="184534"/>
                  <a:pt x="198680" y="181784"/>
                  <a:pt x="213360" y="175260"/>
                </a:cubicBezTo>
                <a:cubicBezTo>
                  <a:pt x="221729" y="171541"/>
                  <a:pt x="227851" y="163739"/>
                  <a:pt x="236220" y="160020"/>
                </a:cubicBezTo>
                <a:cubicBezTo>
                  <a:pt x="250900" y="153496"/>
                  <a:pt x="267025" y="150746"/>
                  <a:pt x="281940" y="144780"/>
                </a:cubicBezTo>
                <a:cubicBezTo>
                  <a:pt x="347620" y="118508"/>
                  <a:pt x="293098" y="138326"/>
                  <a:pt x="350520" y="121920"/>
                </a:cubicBezTo>
                <a:cubicBezTo>
                  <a:pt x="358243" y="119713"/>
                  <a:pt x="366196" y="117892"/>
                  <a:pt x="373380" y="114300"/>
                </a:cubicBezTo>
                <a:cubicBezTo>
                  <a:pt x="417908" y="92036"/>
                  <a:pt x="374409" y="104209"/>
                  <a:pt x="419100" y="91440"/>
                </a:cubicBezTo>
                <a:cubicBezTo>
                  <a:pt x="429170" y="88563"/>
                  <a:pt x="439287" y="85750"/>
                  <a:pt x="449580" y="83820"/>
                </a:cubicBezTo>
                <a:cubicBezTo>
                  <a:pt x="479951" y="78125"/>
                  <a:pt x="511705" y="78352"/>
                  <a:pt x="541020" y="68580"/>
                </a:cubicBezTo>
                <a:cubicBezTo>
                  <a:pt x="580919" y="55280"/>
                  <a:pt x="555929" y="62096"/>
                  <a:pt x="617220" y="53340"/>
                </a:cubicBezTo>
                <a:cubicBezTo>
                  <a:pt x="624840" y="50800"/>
                  <a:pt x="632239" y="47462"/>
                  <a:pt x="640080" y="45720"/>
                </a:cubicBezTo>
                <a:cubicBezTo>
                  <a:pt x="691166" y="34368"/>
                  <a:pt x="739151" y="34289"/>
                  <a:pt x="792480" y="30480"/>
                </a:cubicBezTo>
                <a:lnTo>
                  <a:pt x="838200" y="22860"/>
                </a:lnTo>
                <a:cubicBezTo>
                  <a:pt x="850943" y="20543"/>
                  <a:pt x="863462" y="16952"/>
                  <a:pt x="876300" y="15240"/>
                </a:cubicBezTo>
                <a:cubicBezTo>
                  <a:pt x="911845" y="10501"/>
                  <a:pt x="1012239" y="2642"/>
                  <a:pt x="1043940" y="0"/>
                </a:cubicBezTo>
                <a:lnTo>
                  <a:pt x="2087880" y="7620"/>
                </a:lnTo>
                <a:cubicBezTo>
                  <a:pt x="2108356" y="7902"/>
                  <a:pt x="2128446" y="13386"/>
                  <a:pt x="2148840" y="15240"/>
                </a:cubicBezTo>
                <a:cubicBezTo>
                  <a:pt x="2184344" y="18468"/>
                  <a:pt x="2219960" y="20320"/>
                  <a:pt x="2255520" y="22860"/>
                </a:cubicBezTo>
                <a:cubicBezTo>
                  <a:pt x="2306650" y="39903"/>
                  <a:pt x="2264602" y="27827"/>
                  <a:pt x="2362200" y="38100"/>
                </a:cubicBezTo>
                <a:cubicBezTo>
                  <a:pt x="2382566" y="40244"/>
                  <a:pt x="2402920" y="42606"/>
                  <a:pt x="2423160" y="45720"/>
                </a:cubicBezTo>
                <a:cubicBezTo>
                  <a:pt x="2494880" y="56754"/>
                  <a:pt x="2426240" y="51659"/>
                  <a:pt x="2514600" y="60960"/>
                </a:cubicBezTo>
                <a:cubicBezTo>
                  <a:pt x="2545018" y="64162"/>
                  <a:pt x="2575641" y="65202"/>
                  <a:pt x="2606040" y="68580"/>
                </a:cubicBezTo>
                <a:cubicBezTo>
                  <a:pt x="2657097" y="74253"/>
                  <a:pt x="2642845" y="76587"/>
                  <a:pt x="2689860" y="83820"/>
                </a:cubicBezTo>
                <a:cubicBezTo>
                  <a:pt x="2710100" y="86934"/>
                  <a:pt x="2730548" y="88544"/>
                  <a:pt x="2750820" y="91440"/>
                </a:cubicBezTo>
                <a:cubicBezTo>
                  <a:pt x="2766115" y="93625"/>
                  <a:pt x="2781209" y="97144"/>
                  <a:pt x="2796540" y="99060"/>
                </a:cubicBezTo>
                <a:cubicBezTo>
                  <a:pt x="2821870" y="102226"/>
                  <a:pt x="2847410" y="103514"/>
                  <a:pt x="2872740" y="106680"/>
                </a:cubicBezTo>
                <a:cubicBezTo>
                  <a:pt x="2926205" y="113363"/>
                  <a:pt x="2979420" y="121920"/>
                  <a:pt x="3032760" y="129540"/>
                </a:cubicBezTo>
                <a:cubicBezTo>
                  <a:pt x="3050540" y="132080"/>
                  <a:pt x="3068488" y="133638"/>
                  <a:pt x="3086100" y="137160"/>
                </a:cubicBezTo>
                <a:cubicBezTo>
                  <a:pt x="3111500" y="142240"/>
                  <a:pt x="3137170" y="146118"/>
                  <a:pt x="3162300" y="152400"/>
                </a:cubicBezTo>
                <a:cubicBezTo>
                  <a:pt x="3177885" y="156296"/>
                  <a:pt x="3192435" y="163744"/>
                  <a:pt x="3208020" y="167640"/>
                </a:cubicBezTo>
                <a:cubicBezTo>
                  <a:pt x="3248665" y="177801"/>
                  <a:pt x="3319235" y="180298"/>
                  <a:pt x="3352800" y="182880"/>
                </a:cubicBezTo>
                <a:cubicBezTo>
                  <a:pt x="3370580" y="187960"/>
                  <a:pt x="3387975" y="194660"/>
                  <a:pt x="3406140" y="198120"/>
                </a:cubicBezTo>
                <a:cubicBezTo>
                  <a:pt x="3713558" y="256676"/>
                  <a:pt x="3331021" y="173952"/>
                  <a:pt x="3604260" y="228600"/>
                </a:cubicBezTo>
                <a:cubicBezTo>
                  <a:pt x="3616960" y="231140"/>
                  <a:pt x="3629585" y="234091"/>
                  <a:pt x="3642360" y="236220"/>
                </a:cubicBezTo>
                <a:cubicBezTo>
                  <a:pt x="3660076" y="239173"/>
                  <a:pt x="3678063" y="240448"/>
                  <a:pt x="3695700" y="243840"/>
                </a:cubicBezTo>
                <a:cubicBezTo>
                  <a:pt x="3917870" y="286565"/>
                  <a:pt x="3769874" y="264233"/>
                  <a:pt x="3893820" y="281940"/>
                </a:cubicBezTo>
                <a:cubicBezTo>
                  <a:pt x="3901440" y="284480"/>
                  <a:pt x="3908854" y="287754"/>
                  <a:pt x="3916680" y="289560"/>
                </a:cubicBezTo>
                <a:cubicBezTo>
                  <a:pt x="3941920" y="295385"/>
                  <a:pt x="3968306" y="296609"/>
                  <a:pt x="3992880" y="304800"/>
                </a:cubicBezTo>
                <a:cubicBezTo>
                  <a:pt x="4047690" y="323070"/>
                  <a:pt x="3979243" y="300904"/>
                  <a:pt x="4046220" y="320040"/>
                </a:cubicBezTo>
                <a:cubicBezTo>
                  <a:pt x="4053943" y="322247"/>
                  <a:pt x="4061357" y="325453"/>
                  <a:pt x="4069080" y="327660"/>
                </a:cubicBezTo>
                <a:cubicBezTo>
                  <a:pt x="4079150" y="330537"/>
                  <a:pt x="4089490" y="332403"/>
                  <a:pt x="4099560" y="335280"/>
                </a:cubicBezTo>
                <a:cubicBezTo>
                  <a:pt x="4107283" y="337487"/>
                  <a:pt x="4114697" y="340693"/>
                  <a:pt x="4122420" y="342900"/>
                </a:cubicBezTo>
                <a:cubicBezTo>
                  <a:pt x="4132490" y="345777"/>
                  <a:pt x="4152900" y="350520"/>
                  <a:pt x="4152900" y="350520"/>
                </a:cubicBezTo>
              </a:path>
            </a:pathLst>
          </a:custGeom>
          <a:noFill/>
          <a:ln w="44450">
            <a:solidFill>
              <a:srgbClr val="2AF62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9181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Tree>
    <p:extLst>
      <p:ext uri="{BB962C8B-B14F-4D97-AF65-F5344CB8AC3E}">
        <p14:creationId xmlns:p14="http://schemas.microsoft.com/office/powerpoint/2010/main" val="3528502422"/>
      </p:ext>
    </p:extLst>
  </p:cSld>
  <p:clrMapOvr>
    <a:masterClrMapping/>
  </p:clrMapOvr>
  <p:transition advClick="0" advTm="1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pic>
        <p:nvPicPr>
          <p:cNvPr id="4" name="Picture 3"/>
          <p:cNvPicPr>
            <a:picLocks noChangeAspect="1"/>
          </p:cNvPicPr>
          <p:nvPr/>
        </p:nvPicPr>
        <p:blipFill>
          <a:blip r:embed="rId3"/>
          <a:stretch>
            <a:fillRect/>
          </a:stretch>
        </p:blipFill>
        <p:spPr>
          <a:xfrm>
            <a:off x="0" y="0"/>
            <a:ext cx="5671623" cy="6844823"/>
          </a:xfrm>
          <a:prstGeom prst="rect">
            <a:avLst/>
          </a:prstGeom>
          <a:ln w="22225">
            <a:solidFill>
              <a:schemeClr val="bg1">
                <a:lumMod val="65000"/>
              </a:schemeClr>
            </a:solidFill>
          </a:ln>
        </p:spPr>
      </p:pic>
      <p:pic>
        <p:nvPicPr>
          <p:cNvPr id="5" name="Picture 4"/>
          <p:cNvPicPr>
            <a:picLocks noChangeAspect="1"/>
          </p:cNvPicPr>
          <p:nvPr/>
        </p:nvPicPr>
        <p:blipFill>
          <a:blip r:embed="rId4"/>
          <a:stretch>
            <a:fillRect/>
          </a:stretch>
        </p:blipFill>
        <p:spPr>
          <a:xfrm>
            <a:off x="5926" y="2581276"/>
            <a:ext cx="9138074" cy="4187348"/>
          </a:xfrm>
          <a:prstGeom prst="rect">
            <a:avLst/>
          </a:prstGeom>
          <a:ln w="22225">
            <a:solidFill>
              <a:schemeClr val="bg1">
                <a:lumMod val="65000"/>
              </a:schemeClr>
            </a:solidFill>
          </a:ln>
        </p:spPr>
      </p:pic>
      <p:sp>
        <p:nvSpPr>
          <p:cNvPr id="15" name="green highlight"/>
          <p:cNvSpPr/>
          <p:nvPr/>
        </p:nvSpPr>
        <p:spPr>
          <a:xfrm>
            <a:off x="5019675" y="4000500"/>
            <a:ext cx="1657350" cy="333375"/>
          </a:xfrm>
          <a:prstGeom prst="rect">
            <a:avLst/>
          </a:prstGeom>
          <a:solidFill>
            <a:srgbClr val="2AF62A">
              <a:alpha val="34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7" name="red line lower"/>
          <p:cNvCxnSpPr/>
          <p:nvPr/>
        </p:nvCxnSpPr>
        <p:spPr>
          <a:xfrm flipV="1">
            <a:off x="2466975" y="5648325"/>
            <a:ext cx="6372225" cy="219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red line upper"/>
          <p:cNvCxnSpPr/>
          <p:nvPr/>
        </p:nvCxnSpPr>
        <p:spPr>
          <a:xfrm flipV="1">
            <a:off x="1514475" y="4667251"/>
            <a:ext cx="3867150" cy="1904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1358301" y="2460224"/>
            <a:ext cx="6433323" cy="4308400"/>
            <a:chOff x="1091427" y="2213505"/>
            <a:chExt cx="6433323" cy="4308400"/>
          </a:xfrm>
        </p:grpSpPr>
        <p:pic>
          <p:nvPicPr>
            <p:cNvPr id="18" name="Picture 17"/>
            <p:cNvPicPr>
              <a:picLocks noChangeAspect="1"/>
            </p:cNvPicPr>
            <p:nvPr/>
          </p:nvPicPr>
          <p:blipFill>
            <a:blip r:embed="rId5"/>
            <a:stretch>
              <a:fillRect/>
            </a:stretch>
          </p:blipFill>
          <p:spPr>
            <a:xfrm>
              <a:off x="1091427" y="2213505"/>
              <a:ext cx="6433323" cy="1823323"/>
            </a:xfrm>
            <a:prstGeom prst="rect">
              <a:avLst/>
            </a:prstGeom>
            <a:ln w="22225">
              <a:solidFill>
                <a:schemeClr val="bg1">
                  <a:lumMod val="65000"/>
                </a:schemeClr>
              </a:solidFill>
            </a:ln>
          </p:spPr>
        </p:pic>
        <p:pic>
          <p:nvPicPr>
            <p:cNvPr id="19" name="Picture 18"/>
            <p:cNvPicPr>
              <a:picLocks noChangeAspect="1"/>
            </p:cNvPicPr>
            <p:nvPr/>
          </p:nvPicPr>
          <p:blipFill>
            <a:blip r:embed="rId6"/>
            <a:stretch>
              <a:fillRect/>
            </a:stretch>
          </p:blipFill>
          <p:spPr>
            <a:xfrm>
              <a:off x="1139053" y="4066095"/>
              <a:ext cx="4290198" cy="2455810"/>
            </a:xfrm>
            <a:prstGeom prst="rect">
              <a:avLst/>
            </a:prstGeom>
            <a:ln w="22225">
              <a:solidFill>
                <a:schemeClr val="bg1">
                  <a:lumMod val="65000"/>
                </a:schemeClr>
              </a:solidFill>
            </a:ln>
          </p:spPr>
        </p:pic>
        <p:pic>
          <p:nvPicPr>
            <p:cNvPr id="20" name="Picture 19"/>
            <p:cNvPicPr>
              <a:picLocks noChangeAspect="1"/>
            </p:cNvPicPr>
            <p:nvPr/>
          </p:nvPicPr>
          <p:blipFill>
            <a:blip r:embed="rId7"/>
            <a:stretch>
              <a:fillRect/>
            </a:stretch>
          </p:blipFill>
          <p:spPr>
            <a:xfrm>
              <a:off x="5429250" y="4066095"/>
              <a:ext cx="2037530" cy="2455810"/>
            </a:xfrm>
            <a:prstGeom prst="rect">
              <a:avLst/>
            </a:prstGeom>
            <a:ln w="22225">
              <a:solidFill>
                <a:schemeClr val="bg1">
                  <a:lumMod val="65000"/>
                </a:schemeClr>
              </a:solidFill>
            </a:ln>
          </p:spPr>
        </p:pic>
      </p:grpSp>
      <p:cxnSp>
        <p:nvCxnSpPr>
          <p:cNvPr id="25" name="red line upper"/>
          <p:cNvCxnSpPr/>
          <p:nvPr/>
        </p:nvCxnSpPr>
        <p:spPr>
          <a:xfrm>
            <a:off x="7071624" y="5157788"/>
            <a:ext cx="1815201"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815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0" presetClass="exit" presetSubtype="0" fill="hold" nodeType="afterEffect">
                                  <p:stCondLst>
                                    <p:cond delay="350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par>
                                <p:cTn id="12" presetID="6" presetClass="entr" presetSubtype="32" fill="hold" nodeType="withEffect">
                                  <p:stCondLst>
                                    <p:cond delay="350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2000"/>
                                        <p:tgtEl>
                                          <p:spTgt spid="5"/>
                                        </p:tgtEl>
                                      </p:cBhvr>
                                    </p:animEffect>
                                  </p:childTnLst>
                                </p:cTn>
                              </p:par>
                            </p:childTnLst>
                          </p:cTn>
                        </p:par>
                        <p:par>
                          <p:cTn id="15" fill="hold">
                            <p:stCondLst>
                              <p:cond delay="6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6500"/>
                            </p:stCondLst>
                            <p:childTnLst>
                              <p:par>
                                <p:cTn id="20" presetID="22" presetClass="entr" presetSubtype="8" fill="hold" nodeType="afterEffect">
                                  <p:stCondLst>
                                    <p:cond delay="4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par>
                                <p:cTn id="23" presetID="22" presetClass="entr" presetSubtype="8" fill="hold" nodeType="withEffect">
                                  <p:stCondLst>
                                    <p:cond delay="40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1000"/>
                                        <p:tgtEl>
                                          <p:spTgt spid="25"/>
                                        </p:tgtEl>
                                      </p:cBhvr>
                                    </p:animEffect>
                                  </p:childTnLst>
                                </p:cTn>
                              </p:par>
                              <p:par>
                                <p:cTn id="26" presetID="22" presetClass="entr" presetSubtype="8" fill="hold" nodeType="withEffect">
                                  <p:stCondLst>
                                    <p:cond delay="4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B6A2-A4DE-454A-9C0C-AE2AF2EBA016}"/>
              </a:ext>
            </a:extLst>
          </p:cNvPr>
          <p:cNvSpPr>
            <a:spLocks noGrp="1"/>
          </p:cNvSpPr>
          <p:nvPr>
            <p:ph type="title"/>
          </p:nvPr>
        </p:nvSpPr>
        <p:spPr/>
        <p:txBody>
          <a:bodyPr/>
          <a:lstStyle/>
          <a:p>
            <a:r>
              <a:rPr lang="en-US" sz="5400" dirty="0">
                <a:solidFill>
                  <a:prstClr val="black"/>
                </a:solidFill>
                <a:latin typeface="Cambria" panose="02040503050406030204" pitchFamily="18" charset="0"/>
                <a:ea typeface="Cambria" panose="02040503050406030204" pitchFamily="18" charset="0"/>
              </a:rPr>
              <a:t>NGS tool – VERTCON</a:t>
            </a:r>
            <a:endParaRPr lang="en-US" dirty="0"/>
          </a:p>
        </p:txBody>
      </p:sp>
      <p:pic>
        <p:nvPicPr>
          <p:cNvPr id="8" name="Picture 7" descr="Screen Clipping">
            <a:extLst>
              <a:ext uri="{FF2B5EF4-FFF2-40B4-BE49-F238E27FC236}">
                <a16:creationId xmlns:a16="http://schemas.microsoft.com/office/drawing/2014/main" id="{F5292AC9-334B-460B-A64D-A1AD31F34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98" y="1672973"/>
            <a:ext cx="7848046" cy="2817017"/>
          </a:xfrm>
          <a:prstGeom prst="rect">
            <a:avLst/>
          </a:prstGeom>
          <a:ln w="19050">
            <a:solidFill>
              <a:srgbClr val="0070C0"/>
            </a:solidFill>
          </a:ln>
        </p:spPr>
      </p:pic>
      <p:sp>
        <p:nvSpPr>
          <p:cNvPr id="9" name="TextBox 8">
            <a:extLst>
              <a:ext uri="{FF2B5EF4-FFF2-40B4-BE49-F238E27FC236}">
                <a16:creationId xmlns:a16="http://schemas.microsoft.com/office/drawing/2014/main" id="{42D48FC2-DC9C-4326-89BD-5A20D323E8E8}"/>
              </a:ext>
            </a:extLst>
          </p:cNvPr>
          <p:cNvSpPr txBox="1"/>
          <p:nvPr/>
        </p:nvSpPr>
        <p:spPr>
          <a:xfrm>
            <a:off x="540099" y="4733498"/>
            <a:ext cx="8229600" cy="1569660"/>
          </a:xfrm>
          <a:prstGeom prst="rect">
            <a:avLst/>
          </a:prstGeom>
          <a:no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Questions concerning the VERTCON process may be mailed to 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Latitude:      43 46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Longitude:     099 18 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NAVD 88 height: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Datum shift(NAVD 88 minus NGVD 29):    0.343 meter</a:t>
            </a:r>
          </a:p>
        </p:txBody>
      </p:sp>
      <p:sp>
        <p:nvSpPr>
          <p:cNvPr id="10" name="TextBox 9">
            <a:extLst>
              <a:ext uri="{FF2B5EF4-FFF2-40B4-BE49-F238E27FC236}">
                <a16:creationId xmlns:a16="http://schemas.microsoft.com/office/drawing/2014/main" id="{8A0022AE-117B-4233-9908-BA7E396D1F3D}"/>
              </a:ext>
            </a:extLst>
          </p:cNvPr>
          <p:cNvSpPr txBox="1"/>
          <p:nvPr/>
        </p:nvSpPr>
        <p:spPr>
          <a:xfrm rot="20918783">
            <a:off x="5209769" y="2007681"/>
            <a:ext cx="2647091" cy="369332"/>
          </a:xfrm>
          <a:prstGeom prst="rect">
            <a:avLst/>
          </a:prstGeom>
          <a:solidFill>
            <a:srgbClr val="FF0000">
              <a:alpha val="16000"/>
            </a:srgbClr>
          </a:solidFill>
          <a:ln w="1270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INPUT to VERTCON</a:t>
            </a:r>
          </a:p>
        </p:txBody>
      </p:sp>
      <p:sp>
        <p:nvSpPr>
          <p:cNvPr id="11" name="TextBox 10">
            <a:extLst>
              <a:ext uri="{FF2B5EF4-FFF2-40B4-BE49-F238E27FC236}">
                <a16:creationId xmlns:a16="http://schemas.microsoft.com/office/drawing/2014/main" id="{D0A569B5-E3C1-471C-8B38-52B79CCF3E6B}"/>
              </a:ext>
            </a:extLst>
          </p:cNvPr>
          <p:cNvSpPr txBox="1"/>
          <p:nvPr/>
        </p:nvSpPr>
        <p:spPr>
          <a:xfrm rot="20918783">
            <a:off x="5121257" y="5276511"/>
            <a:ext cx="3262454" cy="369332"/>
          </a:xfrm>
          <a:prstGeom prst="rect">
            <a:avLst/>
          </a:prstGeom>
          <a:solidFill>
            <a:srgbClr val="FF0000">
              <a:alpha val="16000"/>
            </a:srgbClr>
          </a:solidFill>
          <a:ln w="1270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Actual OUTPUT from VERTCON</a:t>
            </a:r>
          </a:p>
        </p:txBody>
      </p:sp>
      <p:sp>
        <p:nvSpPr>
          <p:cNvPr id="12" name="Rectangle: Rounded Corners 11">
            <a:extLst>
              <a:ext uri="{FF2B5EF4-FFF2-40B4-BE49-F238E27FC236}">
                <a16:creationId xmlns:a16="http://schemas.microsoft.com/office/drawing/2014/main" id="{56CE7AF6-CFBC-47DA-B3CE-50072EAD23AD}"/>
              </a:ext>
            </a:extLst>
          </p:cNvPr>
          <p:cNvSpPr/>
          <p:nvPr/>
        </p:nvSpPr>
        <p:spPr>
          <a:xfrm>
            <a:off x="5199316" y="5988050"/>
            <a:ext cx="1863425" cy="251129"/>
          </a:xfrm>
          <a:prstGeom prst="roundRect">
            <a:avLst/>
          </a:prstGeom>
          <a:solidFill>
            <a:srgbClr val="FF0000">
              <a:alpha val="16000"/>
            </a:srgbClr>
          </a:solidFill>
          <a:ln w="127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50214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33350" y="1527465"/>
            <a:ext cx="8915400" cy="3339809"/>
          </a:xfrm>
        </p:spPr>
        <p:txBody>
          <a:bodyPr/>
          <a:lstStyle/>
          <a:p>
            <a:pPr marL="0" indent="0">
              <a:buNone/>
              <a:tabLst>
                <a:tab pos="0" algn="l"/>
              </a:tabLst>
            </a:pPr>
            <a:r>
              <a:rPr lang="en-US" altLang="zh-CN" sz="5500" b="1" i="1" dirty="0">
                <a:latin typeface="Cambria" panose="02040503050406030204" pitchFamily="18" charset="0"/>
                <a:ea typeface="ＭＳ Ｐゴシック" panose="020B0600070205080204" pitchFamily="34" charset="-128"/>
                <a:cs typeface="Arial" panose="020B0604020202020204" pitchFamily="34" charset="0"/>
              </a:rPr>
              <a:t> VERTCON is dead… </a:t>
            </a:r>
          </a:p>
          <a:p>
            <a:pPr marL="0" indent="0">
              <a:buNone/>
              <a:tabLst>
                <a:tab pos="0" algn="l"/>
              </a:tabLst>
            </a:pPr>
            <a:endParaRPr lang="en-US" altLang="zh-CN" sz="5500" b="1" i="1" dirty="0">
              <a:latin typeface="Cambria" panose="02040503050406030204" pitchFamily="18" charset="0"/>
              <a:ea typeface="ＭＳ Ｐゴシック" panose="020B0600070205080204" pitchFamily="34" charset="-128"/>
              <a:cs typeface="Arial" panose="020B0604020202020204" pitchFamily="34" charset="0"/>
            </a:endParaRPr>
          </a:p>
          <a:p>
            <a:pPr marL="0" indent="0">
              <a:buNone/>
              <a:tabLst>
                <a:tab pos="0" algn="l"/>
              </a:tabLst>
            </a:pPr>
            <a:r>
              <a:rPr lang="en-US" altLang="zh-CN" sz="5500" b="1" i="1" dirty="0">
                <a:latin typeface="Cambria" panose="02040503050406030204" pitchFamily="18" charset="0"/>
                <a:ea typeface="ＭＳ Ｐゴシック" panose="020B0600070205080204" pitchFamily="34" charset="-128"/>
                <a:cs typeface="Arial" panose="020B0604020202020204" pitchFamily="34" charset="0"/>
              </a:rPr>
              <a:t>							long live VERTCON!</a:t>
            </a:r>
          </a:p>
          <a:p>
            <a:pPr marL="0" indent="0">
              <a:buNone/>
              <a:tabLst>
                <a:tab pos="0" algn="l"/>
              </a:tabLst>
            </a:pPr>
            <a:endParaRPr lang="en-US" altLang="zh-CN" sz="5500" b="1" i="1" dirty="0">
              <a:latin typeface="Cambria" panose="02040503050406030204" pitchFamily="18" charset="0"/>
              <a:ea typeface="ＭＳ Ｐゴシック" panose="020B0600070205080204" pitchFamily="34" charset="-128"/>
              <a:cs typeface="Arial" panose="020B0604020202020204" pitchFamily="34" charset="0"/>
            </a:endParaRPr>
          </a:p>
          <a:p>
            <a:pPr marL="0" indent="0" algn="ctr">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VERTCON 3.0 is within </a:t>
            </a:r>
            <a:r>
              <a:rPr lang="en-US" altLang="zh-CN" sz="4800" b="1" u="sng" dirty="0">
                <a:latin typeface="Cambria" panose="02040503050406030204" pitchFamily="18" charset="0"/>
                <a:ea typeface="ＭＳ Ｐゴシック" panose="020B0600070205080204" pitchFamily="34" charset="-128"/>
                <a:cs typeface="Arial" panose="020B0604020202020204" pitchFamily="34" charset="0"/>
              </a:rPr>
              <a:t>NCAT</a:t>
            </a:r>
          </a:p>
        </p:txBody>
      </p:sp>
    </p:spTree>
    <p:extLst>
      <p:ext uri="{BB962C8B-B14F-4D97-AF65-F5344CB8AC3E}">
        <p14:creationId xmlns:p14="http://schemas.microsoft.com/office/powerpoint/2010/main" val="2322745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100"/>
                                  </p:stCondLst>
                                  <p:childTnLst>
                                    <p:set>
                                      <p:cBhvr>
                                        <p:cTn id="6" dur="1" fill="hold">
                                          <p:stCondLst>
                                            <p:cond delay="0"/>
                                          </p:stCondLst>
                                        </p:cTn>
                                        <p:tgtEl>
                                          <p:spTgt spid="16387">
                                            <p:txEl>
                                              <p:pRg st="4" end="4"/>
                                            </p:txEl>
                                          </p:spTgt>
                                        </p:tgtEl>
                                        <p:attrNameLst>
                                          <p:attrName>style.visibility</p:attrName>
                                        </p:attrNameLst>
                                      </p:cBhvr>
                                      <p:to>
                                        <p:strVal val="visible"/>
                                      </p:to>
                                    </p:set>
                                    <p:animEffect transition="in" filter="fade">
                                      <p:cBhvr>
                                        <p:cTn id="7" dur="1000"/>
                                        <p:tgtEl>
                                          <p:spTgt spid="16387">
                                            <p:txEl>
                                              <p:pRg st="4" end="4"/>
                                            </p:txEl>
                                          </p:spTgt>
                                        </p:tgtEl>
                                      </p:cBhvr>
                                    </p:animEffect>
                                    <p:anim calcmode="lin" valueType="num">
                                      <p:cBhvr>
                                        <p:cTn id="8"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Content Placeholder 3">
            <a:hlinkClick r:id="rId3"/>
          </p:cNvPr>
          <p:cNvPicPr>
            <a:picLocks noChangeAspect="1" noGrp="1"/>
          </p:cNvPicPr>
          <p:nvPr>
            <p:ph idx="1"/>
          </p:nvPr>
        </p:nvPicPr>
        <p:blipFill rotWithShape="1">
          <a:blip r:embed="rId4">
            <a:extLst>
              <a:ext uri="{28A0092B-C50C-407E-A947-70E740481C1C}">
                <a14:useLocalDpi xmlns:a14="http://schemas.microsoft.com/office/drawing/2010/main" val="0"/>
              </a:ext>
            </a:extLst>
          </a:blip>
          <a:srcRect r="14" t="60"/>
          <a:stretch/>
        </p:blipFill>
        <p:spPr>
          <a:xfrm>
            <a:off x="0" y="0"/>
            <a:ext cx="9143997" cy="4726966"/>
          </a:xfrm>
          <a:ln w="38100">
            <a:solidFill>
              <a:schemeClr val="bg1">
                <a:lumMod val="50000"/>
              </a:schemeClr>
            </a:solidFill>
          </a:ln>
        </p:spPr>
      </p:pic>
      <p:sp>
        <p:nvSpPr>
          <p:cNvPr id="3" name="Title 2"/>
          <p:cNvSpPr>
            <a:spLocks noGrp="1"/>
          </p:cNvSpPr>
          <p:nvPr>
            <p:ph type="title"/>
          </p:nvPr>
        </p:nvSpPr>
        <p:spPr>
          <a:xfrm>
            <a:off x="0" y="4855080"/>
            <a:ext cx="9144001" cy="1739290"/>
          </a:xfrm>
        </p:spPr>
        <p:txBody>
          <a:bodyPr/>
          <a:lstStyle/>
          <a:p>
            <a:r>
              <a:rPr dirty="0" lang="en-US" sz="5000">
                <a:latin charset="0" panose="02040503050406030204" pitchFamily="18" typeface="Cambria"/>
                <a:ea charset="0" panose="02040503050406030204" pitchFamily="18" typeface="Cambria"/>
              </a:rPr>
              <a:t>NGS Coordinate Conversion And Transformation Tool (NCAT)</a:t>
            </a:r>
          </a:p>
        </p:txBody>
      </p:sp>
      <p:sp>
        <p:nvSpPr>
          <p:cNvPr id="5" name="Rounded Rectangle 4"/>
          <p:cNvSpPr/>
          <p:nvPr/>
        </p:nvSpPr>
        <p:spPr>
          <a:xfrm>
            <a:off x="93132" y="34358"/>
            <a:ext cx="1240367" cy="355110"/>
          </a:xfrm>
          <a:prstGeom prst="roundRect">
            <a:avLst>
              <a:gd fmla="val 26618" name="adj"/>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54082394"/>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1" presetSubtype="1">
                                  <p:stCondLst>
                                    <p:cond delay="1500"/>
                                  </p:stCondLst>
                                  <p:childTnLst>
                                    <p:set>
                                      <p:cBhvr>
                                        <p:cTn dur="1" fill="hold" id="6">
                                          <p:stCondLst>
                                            <p:cond delay="0"/>
                                          </p:stCondLst>
                                        </p:cTn>
                                        <p:tgtEl>
                                          <p:spTgt spid="5"/>
                                        </p:tgtEl>
                                        <p:attrNameLst>
                                          <p:attrName>style.visibility</p:attrName>
                                        </p:attrNameLst>
                                      </p:cBhvr>
                                      <p:to>
                                        <p:strVal val="visible"/>
                                      </p:to>
                                    </p:set>
                                    <p:animEffect filter="wheel(1)" transition="in">
                                      <p:cBhvr>
                                        <p:cTn dur="20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13017" r="6034"/>
          <a:stretch/>
        </p:blipFill>
        <p:spPr bwMode="auto">
          <a:xfrm>
            <a:off x="0" y="-25400"/>
            <a:ext cx="9131300" cy="4752366"/>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bwMode="auto">
          <a:xfrm>
            <a:off x="0" y="4855080"/>
            <a:ext cx="9144001" cy="173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NGS Coordinate Conversion And Transformation Tool (NCAT)</a:t>
            </a:r>
          </a:p>
        </p:txBody>
      </p:sp>
      <p:sp>
        <p:nvSpPr>
          <p:cNvPr id="9" name="Rounded Rectangle 8"/>
          <p:cNvSpPr/>
          <p:nvPr/>
        </p:nvSpPr>
        <p:spPr>
          <a:xfrm>
            <a:off x="163773" y="3439235"/>
            <a:ext cx="8134066" cy="818865"/>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1329266" y="16932"/>
            <a:ext cx="1176867" cy="330201"/>
          </a:xfrm>
          <a:prstGeom prst="roundRect">
            <a:avLst>
              <a:gd name="adj" fmla="val 26618"/>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a:off x="2506133" y="16932"/>
            <a:ext cx="808567" cy="330201"/>
          </a:xfrm>
          <a:prstGeom prst="roundRect">
            <a:avLst>
              <a:gd name="adj" fmla="val 26618"/>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6417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3000"/>
                            </p:stCondLst>
                            <p:childTnLst>
                              <p:par>
                                <p:cTn id="9" presetID="21" presetClass="entr" presetSubtype="8"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wheel(8)">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Lst>
  </p:timing>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3F371F0-4147-4A87-A649-2D0CC65580DC}"/>
              </a:ext>
            </a:extLst>
          </p:cNvPr>
          <p:cNvSpPr>
            <a:spLocks noGrp="1"/>
          </p:cNvSpPr>
          <p:nvPr>
            <p:ph type="title"/>
          </p:nvPr>
        </p:nvSpPr>
        <p:spPr>
          <a:xfrm>
            <a:off x="0" y="274638"/>
            <a:ext cx="9144000" cy="1143000"/>
          </a:xfrm>
        </p:spPr>
        <p:txBody>
          <a:bodyPr/>
          <a:lstStyle/>
          <a:p>
            <a:r>
              <a:rPr dirty="0" lang="en-US" sz="4000">
                <a:solidFill>
                  <a:prstClr val="black"/>
                </a:solidFill>
                <a:latin charset="0" panose="02040503050406030204" pitchFamily="18" typeface="Cambria"/>
                <a:ea charset="0" panose="02040503050406030204" pitchFamily="18" typeface="Cambria"/>
              </a:rPr>
              <a:t>NGS Coordinate Conversion and Transformation Tool (NCAT) </a:t>
            </a:r>
            <a:endParaRPr dirty="0" lang="en-US" sz="3200"/>
          </a:p>
        </p:txBody>
      </p:sp>
      <p:sp>
        <p:nvSpPr>
          <p:cNvPr id="6" name="Content Placeholder 2">
            <a:extLst>
              <a:ext uri="{FF2B5EF4-FFF2-40B4-BE49-F238E27FC236}">
                <a16:creationId xmlns:a16="http://schemas.microsoft.com/office/drawing/2014/main" id="{248BB307-DC15-2E3B-06CD-03BB289761EA}"/>
              </a:ext>
            </a:extLst>
          </p:cNvPr>
          <p:cNvSpPr txBox="1">
            <a:spLocks/>
          </p:cNvSpPr>
          <p:nvPr/>
        </p:nvSpPr>
        <p:spPr>
          <a:xfrm>
            <a:off x="150828" y="1760662"/>
            <a:ext cx="8842343" cy="4086222"/>
          </a:xfrm>
          <a:prstGeom prst="rect">
            <a:avLst/>
          </a:prstGeom>
        </p:spPr>
        <p:txBody>
          <a:bodyPr bIns="45720" lIns="91440" rIns="91440" rtlCol="0" tIns="45720" vert="horz">
            <a:normAutofit/>
          </a:bodyPr>
          <a:lstStyle>
            <a:lvl1pPr algn="l" defTabSz="457200" eaLnBrk="1" hangingPunct="1" indent="-342900" latinLnBrk="0" marL="342900" rtl="0">
              <a:spcBef>
                <a:spcPct val="20000"/>
              </a:spcBef>
              <a:buFont typeface="Arial"/>
              <a:buChar char="•"/>
              <a:defRPr kern="1200" sz="3200">
                <a:solidFill>
                  <a:schemeClr val="tx1"/>
                </a:solidFill>
                <a:latin charset="0" panose="02040503050406030204" pitchFamily="18" typeface="Cambria"/>
                <a:ea charset="0" panose="02040503050406030204" pitchFamily="18" typeface="Cambria"/>
                <a:cs typeface="+mn-cs"/>
              </a:defRPr>
            </a:lvl1pPr>
            <a:lvl2pPr algn="l" defTabSz="457200" eaLnBrk="1" hangingPunct="1" indent="-285750" latinLnBrk="0" marL="742950" rtl="0">
              <a:spcBef>
                <a:spcPct val="20000"/>
              </a:spcBef>
              <a:buFont typeface="Arial"/>
              <a:buChar char="–"/>
              <a:defRPr kern="1200" sz="2800">
                <a:solidFill>
                  <a:schemeClr val="tx1"/>
                </a:solidFill>
                <a:latin charset="0" panose="02040503050406030204" pitchFamily="18" typeface="Cambria"/>
                <a:ea charset="0" panose="02040503050406030204" pitchFamily="18" typeface="Cambria"/>
                <a:cs typeface="+mn-cs"/>
              </a:defRPr>
            </a:lvl2pPr>
            <a:lvl3pPr algn="l" defTabSz="457200" eaLnBrk="1" hangingPunct="1" indent="-228600" latinLnBrk="0" marL="1143000" rtl="0">
              <a:spcBef>
                <a:spcPct val="20000"/>
              </a:spcBef>
              <a:buFont typeface="Arial"/>
              <a:buChar char="•"/>
              <a:defRPr kern="1200" sz="2400">
                <a:solidFill>
                  <a:schemeClr val="tx1"/>
                </a:solidFill>
                <a:latin charset="0" panose="02040503050406030204" pitchFamily="18" typeface="Cambria"/>
                <a:ea charset="0" panose="02040503050406030204" pitchFamily="18" typeface="Cambria"/>
                <a:cs typeface="+mn-cs"/>
              </a:defRPr>
            </a:lvl3pPr>
            <a:lvl4pPr algn="l" defTabSz="457200" eaLnBrk="1" hangingPunct="1" indent="-228600" latinLnBrk="0" marL="1600200" rtl="0">
              <a:spcBef>
                <a:spcPct val="20000"/>
              </a:spcBef>
              <a:buFont typeface="Arial"/>
              <a:buChar char="–"/>
              <a:defRPr kern="1200" sz="2000">
                <a:solidFill>
                  <a:schemeClr val="tx1"/>
                </a:solidFill>
                <a:latin charset="0" panose="02040503050406030204" pitchFamily="18" typeface="Cambria"/>
                <a:ea charset="0" panose="02040503050406030204" pitchFamily="18" typeface="Cambria"/>
                <a:cs typeface="+mn-cs"/>
              </a:defRPr>
            </a:lvl4pPr>
            <a:lvl5pPr algn="l" defTabSz="457200" eaLnBrk="1" hangingPunct="1" indent="-228600" latinLnBrk="0" marL="2057400" rtl="0">
              <a:spcBef>
                <a:spcPct val="20000"/>
              </a:spcBef>
              <a:buFont typeface="Arial"/>
              <a:buChar char="»"/>
              <a:defRPr kern="1200" sz="2000">
                <a:solidFill>
                  <a:schemeClr val="tx1"/>
                </a:solidFill>
                <a:latin charset="0" panose="02040503050406030204" pitchFamily="18" typeface="Cambria"/>
                <a:ea charset="0" panose="02040503050406030204" pitchFamily="18" typeface="Cambri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indent="-228600" lvl="1" marL="132160">
              <a:spcAft>
                <a:spcPts val="900"/>
              </a:spcAft>
              <a:buFont typeface="Arial"/>
              <a:buChar char="•"/>
              <a:defRPr/>
            </a:pPr>
            <a:r>
              <a:rPr b="0" baseline="0" cap="none" dirty="0" i="0" kern="1200" kumimoji="0" lang="en-US" noProof="0" normalizeH="0" spc="0" strike="noStrike" sz="2600" u="none">
                <a:ln>
                  <a:noFill/>
                </a:ln>
                <a:solidFill>
                  <a:sysClr lastClr="000000" val="windowText"/>
                </a:solidFill>
                <a:effectLst/>
                <a:uLnTx/>
                <a:uFillTx/>
                <a:latin charset="0" panose="02040503050406030204" pitchFamily="18" typeface="Cambria"/>
                <a:ea charset="0" panose="02040503050406030204" pitchFamily="18" typeface="Cambria"/>
                <a:cs typeface="+mn-cs"/>
              </a:rPr>
              <a:t>available now: ASCII upload, Web Services, GitHub</a:t>
            </a:r>
          </a:p>
          <a:p>
            <a:pPr indent="-228600" lvl="1" marL="132160">
              <a:spcAft>
                <a:spcPts val="900"/>
              </a:spcAft>
              <a:buFont typeface="Arial"/>
              <a:buChar char="•"/>
            </a:pPr>
            <a:r>
              <a:rPr b="0" baseline="0" cap="none" dirty="0" i="0" kern="1200" kumimoji="0" lang="en-US" noProof="0" normalizeH="0" spc="0" strike="noStrike" sz="2600" u="none">
                <a:ln>
                  <a:noFill/>
                </a:ln>
                <a:solidFill>
                  <a:sysClr lastClr="000000" val="windowText"/>
                </a:solidFill>
                <a:effectLst/>
                <a:uLnTx/>
                <a:uFillTx/>
                <a:latin charset="0" panose="02040503050406030204" pitchFamily="18" typeface="Cambria"/>
                <a:ea charset="0" panose="02040503050406030204" pitchFamily="18" typeface="Cambria"/>
                <a:cs typeface="+mn-cs"/>
              </a:rPr>
              <a:t>ask your software provider(s) about integration</a:t>
            </a:r>
          </a:p>
          <a:p>
            <a:pPr algn="l" defTabSz="457200" eaLnBrk="1" fontAlgn="auto" hangingPunct="1" indent="-228600" latinLnBrk="0" lvl="3" marL="875110" marR="0" rtl="0">
              <a:lnSpc>
                <a:spcPct val="100000"/>
              </a:lnSpc>
              <a:spcBef>
                <a:spcPct val="20000"/>
              </a:spcBef>
              <a:spcAft>
                <a:spcPts val="900"/>
              </a:spcAft>
              <a:buClrTx/>
              <a:buSzTx/>
              <a:buFont typeface="Arial"/>
              <a:buChar char="–"/>
              <a:tabLst/>
              <a:defRPr/>
            </a:pPr>
            <a:r>
              <a:rPr b="0" baseline="0" cap="none" dirty="0" i="0" kern="1200" kumimoji="0" lang="en-US" noProof="0" normalizeH="0" spc="0" strike="noStrike" sz="1800" u="none">
                <a:ln>
                  <a:noFill/>
                </a:ln>
                <a:solidFill>
                  <a:sysClr lastClr="000000" val="windowText"/>
                </a:solidFill>
                <a:effectLst/>
                <a:uLnTx/>
                <a:uFillTx/>
                <a:latin charset="0" panose="02040503050406030204" pitchFamily="18" typeface="Cambria"/>
                <a:ea charset="0" panose="02040503050406030204" pitchFamily="18" typeface="Cambria"/>
                <a:cs typeface="+mn-cs"/>
              </a:rPr>
              <a:t>we envision this as most popular method of access</a:t>
            </a:r>
          </a:p>
          <a:p>
            <a:pPr algn="l" defTabSz="457200" eaLnBrk="1" fontAlgn="auto" hangingPunct="1" indent="-228600" latinLnBrk="0" lvl="3" marL="875110" marR="0" rtl="0">
              <a:lnSpc>
                <a:spcPct val="100000"/>
              </a:lnSpc>
              <a:spcBef>
                <a:spcPct val="20000"/>
              </a:spcBef>
              <a:spcAft>
                <a:spcPts val="900"/>
              </a:spcAft>
              <a:buClrTx/>
              <a:buSzTx/>
              <a:buFont typeface="Arial"/>
              <a:buChar char="–"/>
              <a:tabLst/>
              <a:defRPr/>
            </a:pPr>
            <a:r>
              <a:rPr b="0" baseline="0" cap="none" dirty="0" i="0" kern="1200" kumimoji="0" lang="en-US" noProof="0" normalizeH="0" spc="0" strike="noStrike" sz="1800" u="none">
                <a:ln>
                  <a:noFill/>
                </a:ln>
                <a:solidFill>
                  <a:sysClr lastClr="000000" val="windowText"/>
                </a:solidFill>
                <a:effectLst/>
                <a:uLnTx/>
                <a:uFillTx/>
                <a:latin charset="0" panose="02040503050406030204" pitchFamily="18" typeface="Cambria"/>
                <a:ea charset="0" panose="02040503050406030204" pitchFamily="18" typeface="Cambria"/>
                <a:cs typeface="+mn-cs"/>
              </a:rPr>
              <a:t>Industry Workshops held in 2021 and 2022</a:t>
            </a:r>
          </a:p>
          <a:p>
            <a:pPr algn="l" defTabSz="457200" eaLnBrk="1" fontAlgn="auto" hangingPunct="1" indent="-228600" latinLnBrk="0" lvl="4" marL="1218010" marR="0" rtl="0">
              <a:lnSpc>
                <a:spcPct val="100000"/>
              </a:lnSpc>
              <a:spcBef>
                <a:spcPct val="20000"/>
              </a:spcBef>
              <a:spcAft>
                <a:spcPts val="900"/>
              </a:spcAft>
              <a:buClrTx/>
              <a:buSzTx/>
              <a:buFont typeface="Arial"/>
              <a:buChar char="»"/>
              <a:tabLst/>
              <a:defRPr/>
            </a:pPr>
            <a:r>
              <a:rPr b="0" baseline="0" cap="none" dirty="0" i="0" kern="1200" kumimoji="0" lang="en-US" noProof="0" normalizeH="0" spc="0" strike="noStrike" sz="1600" u="none">
                <a:ln>
                  <a:noFill/>
                </a:ln>
                <a:solidFill>
                  <a:sysClr lastClr="000000" val="windowText"/>
                </a:solidFill>
                <a:effectLst/>
                <a:uLnTx/>
                <a:uFillTx/>
                <a:latin charset="0" panose="02040503050406030204" pitchFamily="18" typeface="Cambria"/>
                <a:ea charset="0" panose="02040503050406030204" pitchFamily="18" typeface="Cambria"/>
                <a:cs typeface="+mn-cs"/>
              </a:rPr>
              <a:t>All the well known commercial names attended</a:t>
            </a:r>
          </a:p>
          <a:p>
            <a:pPr algn="l" defTabSz="457200" eaLnBrk="1" fontAlgn="auto" hangingPunct="1" indent="-228600" latinLnBrk="0" lvl="4" marL="1218010" marR="0" rtl="0">
              <a:lnSpc>
                <a:spcPct val="100000"/>
              </a:lnSpc>
              <a:spcBef>
                <a:spcPct val="20000"/>
              </a:spcBef>
              <a:spcAft>
                <a:spcPts val="900"/>
              </a:spcAft>
              <a:buClrTx/>
              <a:buSzTx/>
              <a:buFont typeface="Arial"/>
              <a:buChar char="»"/>
              <a:tabLst/>
              <a:defRPr/>
            </a:pPr>
            <a:r>
              <a:rPr b="0" baseline="0" cap="none" dirty="0" i="0" kern="1200" kumimoji="0" lang="en-US" noProof="0" normalizeH="0" spc="0" strike="noStrike" sz="1600" u="none">
                <a:ln>
                  <a:noFill/>
                </a:ln>
                <a:solidFill>
                  <a:sysClr lastClr="000000" val="windowText"/>
                </a:solidFill>
                <a:effectLst/>
                <a:uLnTx/>
                <a:uFillTx/>
                <a:latin charset="0" panose="02040503050406030204" pitchFamily="18" typeface="Cambria"/>
                <a:ea charset="0" panose="02040503050406030204" pitchFamily="18" typeface="Cambria"/>
                <a:cs typeface="+mn-cs"/>
              </a:rPr>
              <a:t>Plus some open-source advocates</a:t>
            </a:r>
          </a:p>
          <a:p>
            <a:pPr algn="l" defTabSz="457200" eaLnBrk="1" fontAlgn="auto" hangingPunct="1" indent="-228600" latinLnBrk="0" lvl="3" marL="989410" marR="0" rtl="0">
              <a:lnSpc>
                <a:spcPct val="100000"/>
              </a:lnSpc>
              <a:spcBef>
                <a:spcPct val="20000"/>
              </a:spcBef>
              <a:spcAft>
                <a:spcPts val="900"/>
              </a:spcAft>
              <a:buClrTx/>
              <a:buSzTx/>
              <a:buFont typeface="Arial"/>
              <a:buChar char="–"/>
              <a:tabLst/>
              <a:defRPr/>
            </a:pPr>
            <a:endParaRPr b="0" baseline="0" cap="none" dirty="0" i="0" kern="1200" kumimoji="0" lang="en-US" noProof="0" normalizeH="0" spc="0" strike="noStrike" sz="1800" u="none">
              <a:ln>
                <a:noFill/>
              </a:ln>
              <a:solidFill>
                <a:sysClr lastClr="000000" val="windowText"/>
              </a:solidFill>
              <a:effectLst/>
              <a:uLnTx/>
              <a:uFillTx/>
              <a:latin charset="0" panose="02040503050406030204" pitchFamily="18" typeface="Cambria"/>
              <a:ea charset="0" panose="02040503050406030204" pitchFamily="18" typeface="Cambria"/>
              <a:cs typeface="+mn-cs"/>
            </a:endParaRPr>
          </a:p>
        </p:txBody>
      </p:sp>
      <p:pic>
        <p:nvPicPr>
          <p:cNvPr id="7" name="Picture 6">
            <a:hlinkClick r:id="rId2"/>
            <a:extLst>
              <a:ext uri="{FF2B5EF4-FFF2-40B4-BE49-F238E27FC236}">
                <a16:creationId xmlns:a16="http://schemas.microsoft.com/office/drawing/2014/main" id="{F0BF0E2C-D066-6CE7-4E01-C2C32557B0DC}"/>
              </a:ext>
            </a:extLst>
          </p:cNvPr>
          <p:cNvPicPr>
            <a:picLocks noChangeAspect="1"/>
          </p:cNvPicPr>
          <p:nvPr/>
        </p:nvPicPr>
        <p:blipFill rotWithShape="1">
          <a:blip r:embed="rId3"/>
          <a:srcRect b="316" r="205"/>
          <a:stretch/>
        </p:blipFill>
        <p:spPr>
          <a:xfrm>
            <a:off x="2280977" y="5021981"/>
            <a:ext cx="3747931" cy="1649806"/>
          </a:xfrm>
          <a:prstGeom prst="rect">
            <a:avLst/>
          </a:prstGeom>
          <a:ln w="25400">
            <a:solidFill>
              <a:sysClr lastClr="000000" val="windowText">
                <a:lumMod val="50000"/>
                <a:lumOff val="50000"/>
              </a:sysClr>
            </a:solidFill>
          </a:ln>
        </p:spPr>
      </p:pic>
      <p:pic>
        <p:nvPicPr>
          <p:cNvPr id="8" name="Picture 7">
            <a:hlinkClick r:id="rId4"/>
            <a:extLst>
              <a:ext uri="{FF2B5EF4-FFF2-40B4-BE49-F238E27FC236}">
                <a16:creationId xmlns:a16="http://schemas.microsoft.com/office/drawing/2014/main" id="{DBA455FF-7F56-B616-6447-97F682013B49}"/>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b="57" l="30" r="356" t="17"/>
          <a:stretch/>
        </p:blipFill>
        <p:spPr>
          <a:xfrm>
            <a:off x="6644642" y="2955956"/>
            <a:ext cx="2348529" cy="3505133"/>
          </a:xfrm>
          <a:prstGeom prst="rect">
            <a:avLst/>
          </a:prstGeom>
          <a:ln w="25400">
            <a:solidFill>
              <a:sysClr lastClr="000000" val="windowText">
                <a:lumMod val="50000"/>
                <a:lumOff val="50000"/>
              </a:sysClr>
            </a:solidFill>
          </a:ln>
        </p:spPr>
      </p:pic>
    </p:spTree>
    <p:extLst>
      <p:ext uri="{BB962C8B-B14F-4D97-AF65-F5344CB8AC3E}">
        <p14:creationId xmlns:p14="http://schemas.microsoft.com/office/powerpoint/2010/main" val="1013080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5A1DB-686D-49A9-BF5D-52CB149FFF68}"/>
              </a:ext>
            </a:extLst>
          </p:cNvPr>
          <p:cNvSpPr>
            <a:spLocks noGrp="1"/>
          </p:cNvSpPr>
          <p:nvPr>
            <p:ph type="ctrTitle"/>
          </p:nvPr>
        </p:nvSpPr>
        <p:spPr/>
        <p:txBody>
          <a:bodyPr/>
          <a:lstStyle/>
          <a:p>
            <a:r>
              <a:rPr lang="en-US" sz="6000" dirty="0">
                <a:latin typeface="Cambria" panose="02040503050406030204" pitchFamily="18" charset="0"/>
                <a:ea typeface="Cambria" panose="02040503050406030204" pitchFamily="18" charset="0"/>
              </a:rPr>
              <a:t>Comparing Heights</a:t>
            </a:r>
          </a:p>
        </p:txBody>
      </p:sp>
      <p:sp>
        <p:nvSpPr>
          <p:cNvPr id="8" name="Subtitle 7">
            <a:extLst>
              <a:ext uri="{FF2B5EF4-FFF2-40B4-BE49-F238E27FC236}">
                <a16:creationId xmlns:a16="http://schemas.microsoft.com/office/drawing/2014/main" id="{BC30F110-5984-441B-85B0-15A2322DFB68}"/>
              </a:ext>
            </a:extLst>
          </p:cNvPr>
          <p:cNvSpPr>
            <a:spLocks noGrp="1"/>
          </p:cNvSpPr>
          <p:nvPr>
            <p:ph type="subTitle" idx="1"/>
          </p:nvPr>
        </p:nvSpPr>
        <p:spPr/>
        <p:txBody>
          <a:bodyPr/>
          <a:lstStyle/>
          <a:p>
            <a:r>
              <a:rPr lang="en-US" i="1" dirty="0"/>
              <a:t>or …“digging for </a:t>
            </a:r>
            <a:r>
              <a:rPr lang="en-US" i="1" dirty="0" err="1"/>
              <a:t>datums</a:t>
            </a:r>
            <a:r>
              <a:rPr lang="en-US" i="1" dirty="0"/>
              <a:t>”</a:t>
            </a:r>
          </a:p>
        </p:txBody>
      </p:sp>
    </p:spTree>
    <p:extLst>
      <p:ext uri="{BB962C8B-B14F-4D97-AF65-F5344CB8AC3E}">
        <p14:creationId xmlns:p14="http://schemas.microsoft.com/office/powerpoint/2010/main" val="1527545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A reference surface that can be used to measure heights in a uniform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t>
            </a:r>
          </a:p>
        </p:txBody>
      </p:sp>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sp>
        <p:nvSpPr>
          <p:cNvPr id="27" name="Rectangle 26"/>
          <p:cNvSpPr/>
          <p:nvPr/>
        </p:nvSpPr>
        <p:spPr>
          <a:xfrm>
            <a:off x="3810000" y="3124200"/>
            <a:ext cx="6096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TextBox 2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3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32" name="TextBox 31"/>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Could measure directly from top of head to top of head.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Or, from floor up to tops of heads and then subtract!</a:t>
            </a:r>
          </a:p>
        </p:txBody>
      </p:sp>
      <p:sp>
        <p:nvSpPr>
          <p:cNvPr id="33" name="Left Brace 32"/>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4" name="TextBox 33"/>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16" name="Straight Connector 15">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F298E4F-545A-4BD8-BB35-0A6B0D743D93}"/>
              </a:ext>
            </a:extLst>
          </p:cNvPr>
          <p:cNvSpPr txBox="1"/>
          <p:nvPr/>
        </p:nvSpPr>
        <p:spPr>
          <a:xfrm>
            <a:off x="3987769" y="4325690"/>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Cambria" panose="02040503050406030204" pitchFamily="18" charset="0"/>
                <a:cs typeface="+mn-cs"/>
              </a:rPr>
              <a:t>That’s a relative height, or height difference.</a:t>
            </a:r>
          </a:p>
        </p:txBody>
      </p:sp>
      <p:sp>
        <p:nvSpPr>
          <p:cNvPr id="19" name="TextBox 18">
            <a:extLst>
              <a:ext uri="{FF2B5EF4-FFF2-40B4-BE49-F238E27FC236}">
                <a16:creationId xmlns:a16="http://schemas.microsoft.com/office/drawing/2014/main" id="{A5733102-9C4F-4772-900E-4ACE2FE0D9AC}"/>
              </a:ext>
            </a:extLst>
          </p:cNvPr>
          <p:cNvSpPr txBox="1"/>
          <p:nvPr/>
        </p:nvSpPr>
        <p:spPr>
          <a:xfrm>
            <a:off x="3987769" y="5986929"/>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That’s a difference in heights above a datum.</a:t>
            </a:r>
          </a:p>
        </p:txBody>
      </p:sp>
      <p:cxnSp>
        <p:nvCxnSpPr>
          <p:cNvPr id="18" name="Straight Connector 17">
            <a:extLst>
              <a:ext uri="{FF2B5EF4-FFF2-40B4-BE49-F238E27FC236}">
                <a16:creationId xmlns:a16="http://schemas.microsoft.com/office/drawing/2014/main" id="{C6C42F52-C207-41B8-B4B4-5B33448B0E2F}"/>
              </a:ext>
            </a:extLst>
          </p:cNvPr>
          <p:cNvCxnSpPr>
            <a:cxnSpLocks/>
          </p:cNvCxnSpPr>
          <p:nvPr/>
        </p:nvCxnSpPr>
        <p:spPr>
          <a:xfrm flipV="1">
            <a:off x="1133475" y="5280124"/>
            <a:ext cx="2814140" cy="3165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7E63C9C-5461-4664-9FA2-2F33AF45E085}"/>
              </a:ext>
            </a:extLst>
          </p:cNvPr>
          <p:cNvSpPr txBox="1"/>
          <p:nvPr/>
        </p:nvSpPr>
        <p:spPr>
          <a:xfrm>
            <a:off x="79992" y="5043756"/>
            <a:ext cx="11156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a:t>
            </a:r>
          </a:p>
        </p:txBody>
      </p:sp>
      <p:sp>
        <p:nvSpPr>
          <p:cNvPr id="23"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Vertical Datum Visualized</a:t>
            </a:r>
          </a:p>
        </p:txBody>
      </p:sp>
      <p:cxnSp>
        <p:nvCxnSpPr>
          <p:cNvPr id="4" name="Straight Connector 3"/>
          <p:cNvCxnSpPr/>
          <p:nvPr/>
        </p:nvCxnSpPr>
        <p:spPr>
          <a:xfrm flipV="1">
            <a:off x="2767965" y="2929688"/>
            <a:ext cx="0" cy="388143"/>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767965" y="3317832"/>
            <a:ext cx="0" cy="1956756"/>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5733102-9C4F-4772-900E-4ACE2FE0D9AC}"/>
              </a:ext>
            </a:extLst>
          </p:cNvPr>
          <p:cNvSpPr txBox="1"/>
          <p:nvPr/>
        </p:nvSpPr>
        <p:spPr>
          <a:xfrm>
            <a:off x="130792" y="5991919"/>
            <a:ext cx="37782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 </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8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28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675409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animEffect transition="in" filter="fade">
                                      <p:cBhvr>
                                        <p:cTn id="7" dur="500"/>
                                        <p:tgtEl>
                                          <p:spTgt spid="32">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5" end="5"/>
                                            </p:txEl>
                                          </p:spTgt>
                                        </p:tgtEl>
                                        <p:attrNameLst>
                                          <p:attrName>style.visibility</p:attrName>
                                        </p:attrNameLst>
                                      </p:cBhvr>
                                      <p:to>
                                        <p:strVal val="visible"/>
                                      </p:to>
                                    </p:set>
                                    <p:animEffect transition="in" filter="fade">
                                      <p:cBhvr>
                                        <p:cTn id="21" dur="500"/>
                                        <p:tgtEl>
                                          <p:spTgt spid="32">
                                            <p:txEl>
                                              <p:pRg st="5" end="5"/>
                                            </p:txEl>
                                          </p:spTgt>
                                        </p:tgtEl>
                                      </p:cBhvr>
                                    </p:animEffect>
                                  </p:childTnLst>
                                </p:cTn>
                              </p:par>
                              <p:par>
                                <p:cTn id="22" presetID="31" presetClass="exit" presetSubtype="0" fill="hold" nodeType="withEffect">
                                  <p:stCondLst>
                                    <p:cond delay="0"/>
                                  </p:stCondLst>
                                  <p:childTnLst>
                                    <p:anim calcmode="lin" valueType="num">
                                      <p:cBhvr>
                                        <p:cTn id="23" dur="1000"/>
                                        <p:tgtEl>
                                          <p:spTgt spid="4"/>
                                        </p:tgtEl>
                                        <p:attrNameLst>
                                          <p:attrName>ppt_w</p:attrName>
                                        </p:attrNameLst>
                                      </p:cBhvr>
                                      <p:tavLst>
                                        <p:tav tm="0">
                                          <p:val>
                                            <p:strVal val="ppt_w"/>
                                          </p:val>
                                        </p:tav>
                                        <p:tav tm="100000">
                                          <p:val>
                                            <p:fltVal val="0"/>
                                          </p:val>
                                        </p:tav>
                                      </p:tavLst>
                                    </p:anim>
                                    <p:anim calcmode="lin" valueType="num">
                                      <p:cBhvr>
                                        <p:cTn id="24" dur="1000"/>
                                        <p:tgtEl>
                                          <p:spTgt spid="4"/>
                                        </p:tgtEl>
                                        <p:attrNameLst>
                                          <p:attrName>ppt_h</p:attrName>
                                        </p:attrNameLst>
                                      </p:cBhvr>
                                      <p:tavLst>
                                        <p:tav tm="0">
                                          <p:val>
                                            <p:strVal val="ppt_h"/>
                                          </p:val>
                                        </p:tav>
                                        <p:tav tm="100000">
                                          <p:val>
                                            <p:fltVal val="0"/>
                                          </p:val>
                                        </p:tav>
                                      </p:tavLst>
                                    </p:anim>
                                    <p:anim calcmode="lin" valueType="num">
                                      <p:cBhvr>
                                        <p:cTn id="25" dur="1000"/>
                                        <p:tgtEl>
                                          <p:spTgt spid="4"/>
                                        </p:tgtEl>
                                        <p:attrNameLst>
                                          <p:attrName>style.rotation</p:attrName>
                                        </p:attrNameLst>
                                      </p:cBhvr>
                                      <p:tavLst>
                                        <p:tav tm="0">
                                          <p:val>
                                            <p:fltVal val="0"/>
                                          </p:val>
                                        </p:tav>
                                        <p:tav tm="100000">
                                          <p:val>
                                            <p:fltVal val="90"/>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childTnLst>
                          </p:cTn>
                        </p:par>
                        <p:par>
                          <p:cTn id="43" fill="hold">
                            <p:stCondLst>
                              <p:cond delay="3500"/>
                            </p:stCondLst>
                            <p:childTnLst>
                              <p:par>
                                <p:cTn id="44" presetID="2" presetClass="entr" presetSubtype="8" fill="hold" grpId="0" nodeType="afterEffect">
                                  <p:stCondLst>
                                    <p:cond delay="20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4200"/>
                            </p:stCondLst>
                            <p:childTnLst>
                              <p:par>
                                <p:cTn id="49" presetID="10" presetClass="entr" presetSubtype="0" fill="hold" grpId="0" nodeType="afterEffect">
                                  <p:stCondLst>
                                    <p:cond delay="3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National Spatial Reference System</a:t>
            </a:r>
          </a:p>
        </p:txBody>
      </p:sp>
      <p:sp>
        <p:nvSpPr>
          <p:cNvPr id="17" name="Content Placeholder 2"/>
          <p:cNvSpPr txBox="1">
            <a:spLocks/>
          </p:cNvSpPr>
          <p:nvPr/>
        </p:nvSpPr>
        <p:spPr>
          <a:xfrm>
            <a:off x="0" y="1316884"/>
            <a:ext cx="9144000" cy="19610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en-US" alt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common</a:t>
            </a:r>
            <a:r>
              <a:rPr kumimoji="0" lang="en-US" altLang="en-US" sz="28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and </a:t>
            </a:r>
            <a:r>
              <a:rPr kumimoji="0" lang="en-US" alt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consistent</a:t>
            </a:r>
            <a:r>
              <a:rPr kumimoji="0" lang="en-US" alt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geospatial framework to meet the economic, social, and environmental positioning needs of our Nation.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Foundational elements include: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18" name="Rectangle 17"/>
          <p:cNvSpPr/>
          <p:nvPr/>
        </p:nvSpPr>
        <p:spPr>
          <a:xfrm>
            <a:off x="5278884" y="2610440"/>
            <a:ext cx="3865116" cy="3539430"/>
          </a:xfrm>
          <a:prstGeom prst="rect">
            <a:avLst/>
          </a:prstGeom>
          <a:ln w="19050">
            <a:noFill/>
          </a:ln>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Latitude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Longitude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Height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Gravity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Shoreline Position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800" kern="0" dirty="0">
              <a:solidFill>
                <a:prstClr val="black"/>
              </a:solidFill>
              <a:latin typeface="Cambria" panose="02040503050406030204" pitchFamily="18" charset="0"/>
              <a:ea typeface="Cambria" panose="02040503050406030204" pitchFamily="18" charset="0"/>
            </a:endParaRPr>
          </a:p>
          <a:p>
            <a:pPr marR="0" lvl="0" algn="ctr" defTabSz="914400" eaLnBrk="1" fontAlgn="auto" latinLnBrk="0" hangingPunct="1">
              <a:lnSpc>
                <a:spcPct val="100000"/>
              </a:lnSpc>
              <a:spcBef>
                <a:spcPts val="0"/>
              </a:spcBef>
              <a:spcAft>
                <a:spcPts val="0"/>
              </a:spcAft>
              <a:buClrTx/>
              <a:buSzTx/>
              <a:tabLst/>
              <a:defRPr/>
            </a:pPr>
            <a:r>
              <a:rPr lang="en-US" altLang="en-US" sz="2800" i="1" kern="0" dirty="0">
                <a:solidFill>
                  <a:prstClr val="black"/>
                </a:solidFill>
                <a:latin typeface="Cambria" panose="02040503050406030204" pitchFamily="18" charset="0"/>
                <a:ea typeface="Cambria" panose="02040503050406030204" pitchFamily="18" charset="0"/>
              </a:rPr>
              <a:t>…how these </a:t>
            </a:r>
            <a:r>
              <a:rPr kumimoji="0" lang="en-US" altLang="en-US" sz="2800" b="0" i="1"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change over time </a:t>
            </a:r>
          </a:p>
        </p:txBody>
      </p:sp>
      <p:graphicFrame>
        <p:nvGraphicFramePr>
          <p:cNvPr id="15" name="Content Placeholder 6"/>
          <p:cNvGraphicFramePr>
            <a:graphicFrameLocks/>
          </p:cNvGraphicFramePr>
          <p:nvPr/>
        </p:nvGraphicFramePr>
        <p:xfrm>
          <a:off x="114300" y="3140645"/>
          <a:ext cx="5057777" cy="1717504"/>
        </p:xfrm>
        <a:graphic>
          <a:graphicData uri="http://schemas.openxmlformats.org/drawingml/2006/table">
            <a:tbl>
              <a:tblPr firstRow="1" bandRow="1">
                <a:tableStyleId>{5C22544A-7EE6-4342-B048-85BDC9FD1C3A}</a:tableStyleId>
              </a:tblPr>
              <a:tblGrid>
                <a:gridCol w="2243138">
                  <a:extLst>
                    <a:ext uri="{9D8B030D-6E8A-4147-A177-3AD203B41FA5}">
                      <a16:colId xmlns:a16="http://schemas.microsoft.com/office/drawing/2014/main" val="2202110323"/>
                    </a:ext>
                  </a:extLst>
                </a:gridCol>
                <a:gridCol w="2814639">
                  <a:extLst>
                    <a:ext uri="{9D8B030D-6E8A-4147-A177-3AD203B41FA5}">
                      <a16:colId xmlns:a16="http://schemas.microsoft.com/office/drawing/2014/main" val="1277430874"/>
                    </a:ext>
                  </a:extLst>
                </a:gridCol>
              </a:tblGrid>
              <a:tr h="955968">
                <a:tc>
                  <a:txBody>
                    <a:bodyPr/>
                    <a:lstStyle/>
                    <a:p>
                      <a:pPr algn="ctr"/>
                      <a:r>
                        <a:rPr lang="en-US" sz="2400" b="0" dirty="0">
                          <a:solidFill>
                            <a:schemeClr val="bg1"/>
                          </a:solidFill>
                          <a:latin typeface="Cambria" panose="02040503050406030204" pitchFamily="18" charset="0"/>
                          <a:ea typeface="Cambria" panose="02040503050406030204" pitchFamily="18" charset="0"/>
                        </a:rPr>
                        <a:t>Horizontal</a:t>
                      </a:r>
                      <a:endParaRPr lang="en-US" sz="2400" b="0" baseline="0" dirty="0">
                        <a:solidFill>
                          <a:schemeClr val="bg1"/>
                        </a:solidFill>
                        <a:latin typeface="Cambria" panose="02040503050406030204" pitchFamily="18" charset="0"/>
                        <a:ea typeface="Cambria" panose="02040503050406030204" pitchFamily="18" charset="0"/>
                      </a:endParaRPr>
                    </a:p>
                    <a:p>
                      <a:pPr algn="ctr"/>
                      <a:r>
                        <a:rPr lang="en-US" sz="2400" b="0" dirty="0" err="1">
                          <a:solidFill>
                            <a:schemeClr val="bg1"/>
                          </a:solidFill>
                          <a:latin typeface="Cambria" panose="02040503050406030204" pitchFamily="18" charset="0"/>
                          <a:ea typeface="Cambria" panose="02040503050406030204" pitchFamily="18" charset="0"/>
                        </a:rPr>
                        <a:t>Datums</a:t>
                      </a:r>
                      <a:r>
                        <a:rPr lang="en-US" sz="2400" b="0" dirty="0">
                          <a:solidFill>
                            <a:schemeClr val="bg1"/>
                          </a:solidFill>
                          <a:latin typeface="Cambria" panose="02040503050406030204" pitchFamily="18" charset="0"/>
                          <a:ea typeface="Cambria" panose="02040503050406030204" pitchFamily="18" charset="0"/>
                        </a:rPr>
                        <a:t> </a:t>
                      </a: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ambria" panose="02040503050406030204" pitchFamily="18" charset="0"/>
                          <a:ea typeface="Cambria" panose="02040503050406030204" pitchFamily="18" charset="0"/>
                        </a:rPr>
                        <a:t>Vertical</a:t>
                      </a:r>
                      <a:endParaRPr lang="en-US" sz="2400" baseline="0" dirty="0">
                        <a:solidFill>
                          <a:schemeClr val="bg1"/>
                        </a:solidFill>
                        <a:latin typeface="Cambria" panose="02040503050406030204" pitchFamily="18" charset="0"/>
                        <a:ea typeface="Cambria" panose="02040503050406030204" pitchFamily="18" charset="0"/>
                      </a:endParaRPr>
                    </a:p>
                    <a:p>
                      <a:pPr algn="ctr"/>
                      <a:r>
                        <a:rPr lang="en-US" sz="2400" dirty="0" err="1">
                          <a:solidFill>
                            <a:schemeClr val="bg1"/>
                          </a:solidFill>
                          <a:latin typeface="Cambria" panose="02040503050406030204" pitchFamily="18" charset="0"/>
                          <a:ea typeface="Cambria" panose="02040503050406030204" pitchFamily="18" charset="0"/>
                        </a:rPr>
                        <a:t>Datums</a:t>
                      </a:r>
                      <a:endParaRPr lang="en-US" sz="2400" dirty="0">
                        <a:solidFill>
                          <a:schemeClr val="bg1"/>
                        </a:solidFill>
                        <a:latin typeface="Cambria" panose="02040503050406030204" pitchFamily="18" charset="0"/>
                        <a:ea typeface="Cambria" panose="02040503050406030204" pitchFamily="18" charset="0"/>
                      </a:endParaRP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2080662"/>
                  </a:ext>
                </a:extLst>
              </a:tr>
              <a:tr h="357862">
                <a:tc>
                  <a:txBody>
                    <a:bodyPr/>
                    <a:lstStyle/>
                    <a:p>
                      <a:pPr algn="ctr"/>
                      <a:r>
                        <a:rPr lang="en-US" sz="2000" dirty="0">
                          <a:solidFill>
                            <a:schemeClr val="tx1"/>
                          </a:solidFill>
                          <a:latin typeface="Cambria" panose="02040503050406030204" pitchFamily="18" charset="0"/>
                          <a:ea typeface="Cambria" panose="02040503050406030204" pitchFamily="18" charset="0"/>
                          <a:cs typeface="Arial" panose="020B0604020202020204" pitchFamily="34" charset="0"/>
                        </a:rPr>
                        <a:t>NAD</a:t>
                      </a:r>
                      <a:r>
                        <a:rPr lang="en-US" sz="2000" baseline="0" dirty="0">
                          <a:solidFill>
                            <a:schemeClr val="tx1"/>
                          </a:solidFill>
                          <a:latin typeface="Cambria" panose="02040503050406030204" pitchFamily="18" charset="0"/>
                          <a:ea typeface="Cambria" panose="02040503050406030204" pitchFamily="18" charset="0"/>
                          <a:cs typeface="Arial" panose="020B0604020202020204" pitchFamily="34" charset="0"/>
                        </a:rPr>
                        <a:t>83</a:t>
                      </a:r>
                      <a:endParaRPr lang="en-US" sz="2000" dirty="0">
                        <a:solidFill>
                          <a:schemeClr val="tx1"/>
                        </a:solidFill>
                        <a:latin typeface="Cambria" panose="02040503050406030204" pitchFamily="18" charset="0"/>
                        <a:ea typeface="Cambria" panose="02040503050406030204" pitchFamily="18" charset="0"/>
                      </a:endParaRP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latin typeface="Cambria" panose="02040503050406030204" pitchFamily="18" charset="0"/>
                          <a:ea typeface="Cambria" panose="02040503050406030204" pitchFamily="18" charset="0"/>
                          <a:cs typeface="Arial" panose="020B0604020202020204" pitchFamily="34" charset="0"/>
                        </a:rPr>
                        <a:t>NAVD88</a:t>
                      </a: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544551"/>
                  </a:ext>
                </a:extLst>
              </a:tr>
              <a:tr h="357862">
                <a:tc>
                  <a:txBody>
                    <a:bodyPr/>
                    <a:lstStyle/>
                    <a:p>
                      <a:pPr algn="ctr"/>
                      <a:r>
                        <a:rPr lang="en-US" sz="2000" dirty="0">
                          <a:solidFill>
                            <a:schemeClr val="tx1"/>
                          </a:solidFill>
                          <a:latin typeface="Cambria" panose="02040503050406030204" pitchFamily="18" charset="0"/>
                          <a:ea typeface="Cambria" panose="02040503050406030204" pitchFamily="18" charset="0"/>
                          <a:cs typeface="Arial" panose="020B0604020202020204" pitchFamily="34" charset="0"/>
                        </a:rPr>
                        <a:t>NAD27</a:t>
                      </a:r>
                      <a:endParaRPr lang="en-US" sz="2000" dirty="0">
                        <a:solidFill>
                          <a:schemeClr val="tx1"/>
                        </a:solidFill>
                        <a:latin typeface="Cambria" panose="02040503050406030204" pitchFamily="18" charset="0"/>
                        <a:ea typeface="Cambria" panose="02040503050406030204" pitchFamily="18" charset="0"/>
                      </a:endParaRP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latin typeface="Cambria" panose="02040503050406030204" pitchFamily="18" charset="0"/>
                          <a:ea typeface="Cambria" panose="02040503050406030204" pitchFamily="18" charset="0"/>
                          <a:cs typeface="Arial" panose="020B0604020202020204" pitchFamily="34" charset="0"/>
                        </a:rPr>
                        <a:t>NGVD</a:t>
                      </a:r>
                      <a:r>
                        <a:rPr lang="en-US" sz="2000" b="1" baseline="0" dirty="0">
                          <a:solidFill>
                            <a:schemeClr val="tx1"/>
                          </a:solidFill>
                          <a:latin typeface="Cambria" panose="02040503050406030204" pitchFamily="18" charset="0"/>
                          <a:ea typeface="Cambria" panose="02040503050406030204" pitchFamily="18" charset="0"/>
                          <a:cs typeface="Arial" panose="020B0604020202020204" pitchFamily="34" charset="0"/>
                        </a:rPr>
                        <a:t>29</a:t>
                      </a:r>
                      <a:endParaRPr lang="en-US" sz="2000" b="1" dirty="0">
                        <a:solidFill>
                          <a:schemeClr val="tx1"/>
                        </a:solidFill>
                        <a:latin typeface="Cambria" panose="02040503050406030204" pitchFamily="18" charset="0"/>
                        <a:ea typeface="Cambria" panose="02040503050406030204" pitchFamily="18" charset="0"/>
                        <a:cs typeface="Arial" panose="020B0604020202020204" pitchFamily="34" charset="0"/>
                      </a:endParaRP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57990"/>
                  </a:ext>
                </a:extLst>
              </a:tr>
            </a:tbl>
          </a:graphicData>
        </a:graphic>
      </p:graphicFrame>
      <p:graphicFrame>
        <p:nvGraphicFramePr>
          <p:cNvPr id="20" name="Content Placeholder 6"/>
          <p:cNvGraphicFramePr>
            <a:graphicFrameLocks/>
          </p:cNvGraphicFramePr>
          <p:nvPr/>
        </p:nvGraphicFramePr>
        <p:xfrm>
          <a:off x="114300" y="4990737"/>
          <a:ext cx="5057777" cy="1717504"/>
        </p:xfrm>
        <a:graphic>
          <a:graphicData uri="http://schemas.openxmlformats.org/drawingml/2006/table">
            <a:tbl>
              <a:tblPr firstRow="1" bandRow="1">
                <a:tableStyleId>{5C22544A-7EE6-4342-B048-85BDC9FD1C3A}</a:tableStyleId>
              </a:tblPr>
              <a:tblGrid>
                <a:gridCol w="2243138">
                  <a:extLst>
                    <a:ext uri="{9D8B030D-6E8A-4147-A177-3AD203B41FA5}">
                      <a16:colId xmlns:a16="http://schemas.microsoft.com/office/drawing/2014/main" val="2202110323"/>
                    </a:ext>
                  </a:extLst>
                </a:gridCol>
                <a:gridCol w="2814639">
                  <a:extLst>
                    <a:ext uri="{9D8B030D-6E8A-4147-A177-3AD203B41FA5}">
                      <a16:colId xmlns:a16="http://schemas.microsoft.com/office/drawing/2014/main" val="1277430874"/>
                    </a:ext>
                  </a:extLst>
                </a:gridCol>
              </a:tblGrid>
              <a:tr h="955968">
                <a:tc>
                  <a:txBody>
                    <a:bodyPr/>
                    <a:lstStyle/>
                    <a:p>
                      <a:pPr algn="ctr"/>
                      <a:r>
                        <a:rPr lang="en-US" sz="2400" b="0" dirty="0">
                          <a:solidFill>
                            <a:schemeClr val="bg1"/>
                          </a:solidFill>
                          <a:latin typeface="Cambria" panose="02040503050406030204" pitchFamily="18" charset="0"/>
                          <a:ea typeface="Cambria" panose="02040503050406030204" pitchFamily="18" charset="0"/>
                        </a:rPr>
                        <a:t>Great</a:t>
                      </a:r>
                      <a:r>
                        <a:rPr lang="en-US" sz="2400" b="0" baseline="0" dirty="0">
                          <a:solidFill>
                            <a:schemeClr val="bg1"/>
                          </a:solidFill>
                          <a:latin typeface="Cambria" panose="02040503050406030204" pitchFamily="18" charset="0"/>
                          <a:ea typeface="Cambria" panose="02040503050406030204" pitchFamily="18" charset="0"/>
                        </a:rPr>
                        <a:t> Lakes</a:t>
                      </a:r>
                    </a:p>
                    <a:p>
                      <a:pPr algn="ctr"/>
                      <a:r>
                        <a:rPr lang="en-US" sz="2400" b="0" dirty="0" err="1">
                          <a:solidFill>
                            <a:schemeClr val="bg1"/>
                          </a:solidFill>
                          <a:latin typeface="Cambria" panose="02040503050406030204" pitchFamily="18" charset="0"/>
                          <a:ea typeface="Cambria" panose="02040503050406030204" pitchFamily="18" charset="0"/>
                        </a:rPr>
                        <a:t>Datums</a:t>
                      </a:r>
                      <a:r>
                        <a:rPr lang="en-US" sz="2400" b="0" dirty="0">
                          <a:solidFill>
                            <a:schemeClr val="bg1"/>
                          </a:solidFill>
                          <a:latin typeface="Cambria" panose="02040503050406030204" pitchFamily="18" charset="0"/>
                          <a:ea typeface="Cambria" panose="02040503050406030204" pitchFamily="18" charset="0"/>
                        </a:rPr>
                        <a:t> </a:t>
                      </a: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ambria" panose="02040503050406030204" pitchFamily="18" charset="0"/>
                          <a:ea typeface="Cambria" panose="02040503050406030204" pitchFamily="18" charset="0"/>
                        </a:rPr>
                        <a:t>Geoid</a:t>
                      </a:r>
                    </a:p>
                    <a:p>
                      <a:pPr algn="ctr"/>
                      <a:r>
                        <a:rPr lang="en-US" sz="2400" b="0" baseline="0" dirty="0">
                          <a:solidFill>
                            <a:schemeClr val="bg1"/>
                          </a:solidFill>
                          <a:latin typeface="Cambria" panose="02040503050406030204" pitchFamily="18" charset="0"/>
                          <a:ea typeface="Cambria" panose="02040503050406030204" pitchFamily="18" charset="0"/>
                        </a:rPr>
                        <a:t>Models</a:t>
                      </a: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2080662"/>
                  </a:ext>
                </a:extLst>
              </a:tr>
              <a:tr h="357862">
                <a:tc>
                  <a:txBody>
                    <a:bodyPr/>
                    <a:lstStyle/>
                    <a:p>
                      <a:pPr algn="ctr"/>
                      <a:r>
                        <a:rPr lang="en-US" sz="2000" dirty="0">
                          <a:solidFill>
                            <a:schemeClr val="tx1"/>
                          </a:solidFill>
                          <a:latin typeface="Cambria" panose="02040503050406030204" pitchFamily="18" charset="0"/>
                          <a:ea typeface="Cambria" panose="02040503050406030204" pitchFamily="18" charset="0"/>
                          <a:cs typeface="Arial" panose="020B0604020202020204" pitchFamily="34" charset="0"/>
                        </a:rPr>
                        <a:t>IGLD85</a:t>
                      </a:r>
                      <a:endParaRPr lang="en-US" sz="2000" dirty="0">
                        <a:solidFill>
                          <a:schemeClr val="tx1"/>
                        </a:solidFill>
                        <a:latin typeface="Cambria" panose="02040503050406030204" pitchFamily="18" charset="0"/>
                        <a:ea typeface="Cambria" panose="02040503050406030204" pitchFamily="18" charset="0"/>
                      </a:endParaRP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Cambria" panose="02040503050406030204" pitchFamily="18" charset="0"/>
                          <a:ea typeface="Cambria" panose="02040503050406030204" pitchFamily="18" charset="0"/>
                          <a:cs typeface="Arial" panose="020B0604020202020204" pitchFamily="34" charset="0"/>
                        </a:rPr>
                        <a:t>GEOID18</a:t>
                      </a: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544551"/>
                  </a:ext>
                </a:extLst>
              </a:tr>
              <a:tr h="357862">
                <a:tc>
                  <a:txBody>
                    <a:bodyPr/>
                    <a:lstStyle/>
                    <a:p>
                      <a:pPr algn="ctr"/>
                      <a:r>
                        <a:rPr lang="en-US" sz="2000" dirty="0">
                          <a:solidFill>
                            <a:schemeClr val="tx1"/>
                          </a:solidFill>
                          <a:latin typeface="Cambria" panose="02040503050406030204" pitchFamily="18" charset="0"/>
                          <a:ea typeface="Cambria" panose="02040503050406030204" pitchFamily="18" charset="0"/>
                          <a:cs typeface="Arial" panose="020B0604020202020204" pitchFamily="34" charset="0"/>
                        </a:rPr>
                        <a:t>IGLD55</a:t>
                      </a:r>
                      <a:endParaRPr lang="en-US" sz="2000" dirty="0">
                        <a:solidFill>
                          <a:schemeClr val="tx1"/>
                        </a:solidFill>
                        <a:latin typeface="Cambria" panose="02040503050406030204" pitchFamily="18" charset="0"/>
                        <a:ea typeface="Cambria" panose="02040503050406030204" pitchFamily="18" charset="0"/>
                      </a:endParaRP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Cambria" panose="02040503050406030204" pitchFamily="18" charset="0"/>
                          <a:ea typeface="Cambria" panose="02040503050406030204" pitchFamily="18" charset="0"/>
                          <a:cs typeface="Arial" panose="020B0604020202020204" pitchFamily="34" charset="0"/>
                        </a:rPr>
                        <a:t>GEOID12B</a:t>
                      </a:r>
                    </a:p>
                  </a:txBody>
                  <a:tcPr marL="75967" marR="75967" marT="37984" marB="37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57990"/>
                  </a:ext>
                </a:extLst>
              </a:tr>
            </a:tbl>
          </a:graphicData>
        </a:graphic>
      </p:graphicFrame>
      <p:sp>
        <p:nvSpPr>
          <p:cNvPr id="7" name="Rectangle 6"/>
          <p:cNvSpPr/>
          <p:nvPr/>
        </p:nvSpPr>
        <p:spPr>
          <a:xfrm>
            <a:off x="7449939" y="3468977"/>
            <a:ext cx="2074468" cy="523220"/>
          </a:xfrm>
          <a:prstGeom prst="rect">
            <a:avLst/>
          </a:prstGeom>
          <a:ln w="19050">
            <a:noFill/>
          </a:ln>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altLang="en-US" sz="2800" kern="0" dirty="0">
                <a:solidFill>
                  <a:prstClr val="black"/>
                </a:solidFill>
                <a:latin typeface="Cambria" panose="02040503050406030204" pitchFamily="18" charset="0"/>
                <a:ea typeface="Cambria" panose="02040503050406030204" pitchFamily="18" charset="0"/>
              </a:rPr>
              <a:t>Elevation</a:t>
            </a:r>
            <a:endParaRPr kumimoji="0" lang="en-US" alt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3" name="Straight Arrow Connector 2"/>
          <p:cNvCxnSpPr/>
          <p:nvPr/>
        </p:nvCxnSpPr>
        <p:spPr>
          <a:xfrm>
            <a:off x="6811200" y="3730587"/>
            <a:ext cx="698400"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1785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5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fade">
                                      <p:cBhvr>
                                        <p:cTn id="11" dur="500"/>
                                        <p:tgtEl>
                                          <p:spTgt spid="18">
                                            <p:txEl>
                                              <p:pRg st="1" end="1"/>
                                            </p:txEl>
                                          </p:spTgt>
                                        </p:tgtEl>
                                      </p:cBhvr>
                                    </p:animEffect>
                                  </p:childTnLst>
                                </p:cTn>
                              </p:par>
                            </p:childTnLst>
                          </p:cTn>
                        </p:par>
                        <p:par>
                          <p:cTn id="12" fill="hold">
                            <p:stCondLst>
                              <p:cond delay="1150"/>
                            </p:stCondLst>
                            <p:childTnLst>
                              <p:par>
                                <p:cTn id="13" presetID="10" presetClass="entr" presetSubtype="0" fill="hold" nodeType="afterEffect">
                                  <p:stCondLst>
                                    <p:cond delay="15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500"/>
                                        <p:tgtEl>
                                          <p:spTgt spid="18">
                                            <p:txEl>
                                              <p:pRg st="2" end="2"/>
                                            </p:txEl>
                                          </p:spTgt>
                                        </p:tgtEl>
                                      </p:cBhvr>
                                    </p:animEffect>
                                  </p:childTnLst>
                                </p:cTn>
                              </p:par>
                            </p:childTnLst>
                          </p:cTn>
                        </p:par>
                        <p:par>
                          <p:cTn id="16" fill="hold">
                            <p:stCondLst>
                              <p:cond delay="1800"/>
                            </p:stCondLst>
                            <p:childTnLst>
                              <p:par>
                                <p:cTn id="17" presetID="10" presetClass="entr" presetSubtype="0" fill="hold" nodeType="afterEffect">
                                  <p:stCondLst>
                                    <p:cond delay="150"/>
                                  </p:stCondLst>
                                  <p:childTnLst>
                                    <p:set>
                                      <p:cBhvr>
                                        <p:cTn id="18" dur="1" fill="hold">
                                          <p:stCondLst>
                                            <p:cond delay="0"/>
                                          </p:stCondLst>
                                        </p:cTn>
                                        <p:tgtEl>
                                          <p:spTgt spid="18">
                                            <p:txEl>
                                              <p:pRg st="3" end="3"/>
                                            </p:txEl>
                                          </p:spTgt>
                                        </p:tgtEl>
                                        <p:attrNameLst>
                                          <p:attrName>style.visibility</p:attrName>
                                        </p:attrNameLst>
                                      </p:cBhvr>
                                      <p:to>
                                        <p:strVal val="visible"/>
                                      </p:to>
                                    </p:set>
                                    <p:animEffect transition="in" filter="fade">
                                      <p:cBhvr>
                                        <p:cTn id="19" dur="500"/>
                                        <p:tgtEl>
                                          <p:spTgt spid="18">
                                            <p:txEl>
                                              <p:pRg st="3" end="3"/>
                                            </p:txEl>
                                          </p:spTgt>
                                        </p:tgtEl>
                                      </p:cBhvr>
                                    </p:animEffect>
                                  </p:childTnLst>
                                </p:cTn>
                              </p:par>
                            </p:childTnLst>
                          </p:cTn>
                        </p:par>
                        <p:par>
                          <p:cTn id="20" fill="hold">
                            <p:stCondLst>
                              <p:cond delay="2450"/>
                            </p:stCondLst>
                            <p:childTnLst>
                              <p:par>
                                <p:cTn id="21" presetID="10" presetClass="entr" presetSubtype="0" fill="hold" nodeType="afterEffect">
                                  <p:stCondLst>
                                    <p:cond delay="15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childTnLst>
                                </p:cTn>
                              </p:par>
                            </p:childTnLst>
                          </p:cTn>
                        </p:par>
                        <p:par>
                          <p:cTn id="24" fill="hold">
                            <p:stCondLst>
                              <p:cond delay="3100"/>
                            </p:stCondLst>
                            <p:childTnLst>
                              <p:par>
                                <p:cTn id="25" presetID="10" presetClass="entr" presetSubtype="0" fill="hold" nodeType="afterEffect">
                                  <p:stCondLst>
                                    <p:cond delay="150"/>
                                  </p:stCondLst>
                                  <p:childTnLst>
                                    <p:set>
                                      <p:cBhvr>
                                        <p:cTn id="26" dur="1" fill="hold">
                                          <p:stCondLst>
                                            <p:cond delay="0"/>
                                          </p:stCondLst>
                                        </p:cTn>
                                        <p:tgtEl>
                                          <p:spTgt spid="18">
                                            <p:txEl>
                                              <p:pRg st="6" end="6"/>
                                            </p:txEl>
                                          </p:spTgt>
                                        </p:tgtEl>
                                        <p:attrNameLst>
                                          <p:attrName>style.visibility</p:attrName>
                                        </p:attrNameLst>
                                      </p:cBhvr>
                                      <p:to>
                                        <p:strVal val="visible"/>
                                      </p:to>
                                    </p:set>
                                    <p:animEffect transition="in" filter="fade">
                                      <p:cBhvr>
                                        <p:cTn id="27" dur="500"/>
                                        <p:tgtEl>
                                          <p:spTgt spid="1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pic>
        <p:nvPicPr>
          <p:cNvPr id="22" name="Picture 2" descr="http://www.pseudohypoparathyroidism.com/wp-content/uploads/2011/06/kids-height.gif"/>
          <p:cNvPicPr>
            <a:picLocks noChangeAspect="1" noChangeArrowheads="1"/>
          </p:cNvPicPr>
          <p:nvPr/>
        </p:nvPicPr>
        <p:blipFill>
          <a:blip r:embed="rId3" cstate="print"/>
          <a:srcRect l="39994" r="29851"/>
          <a:stretch>
            <a:fillRect/>
          </a:stretch>
        </p:blipFill>
        <p:spPr bwMode="auto">
          <a:xfrm>
            <a:off x="2590800" y="2499486"/>
            <a:ext cx="989970" cy="3400661"/>
          </a:xfrm>
          <a:prstGeom prst="rect">
            <a:avLst/>
          </a:prstGeom>
          <a:noFill/>
        </p:spPr>
      </p:pic>
      <p:sp>
        <p:nvSpPr>
          <p:cNvPr id="25" name="Freeform 24"/>
          <p:cNvSpPr/>
          <p:nvPr/>
        </p:nvSpPr>
        <p:spPr>
          <a:xfrm>
            <a:off x="1539744" y="5401717"/>
            <a:ext cx="1937470" cy="334065"/>
          </a:xfrm>
          <a:custGeom>
            <a:avLst/>
            <a:gdLst>
              <a:gd name="connsiteX0" fmla="*/ 120912 w 1937470"/>
              <a:gd name="connsiteY0" fmla="*/ 99797 h 334065"/>
              <a:gd name="connsiteX1" fmla="*/ 120912 w 1937470"/>
              <a:gd name="connsiteY1" fmla="*/ 99797 h 334065"/>
              <a:gd name="connsiteX2" fmla="*/ 188925 w 1937470"/>
              <a:gd name="connsiteY2" fmla="*/ 92240 h 334065"/>
              <a:gd name="connsiteX3" fmla="*/ 249382 w 1937470"/>
              <a:gd name="connsiteY3" fmla="*/ 77126 h 334065"/>
              <a:gd name="connsiteX4" fmla="*/ 279610 w 1937470"/>
              <a:gd name="connsiteY4" fmla="*/ 69569 h 334065"/>
              <a:gd name="connsiteX5" fmla="*/ 324952 w 1937470"/>
              <a:gd name="connsiteY5" fmla="*/ 54455 h 334065"/>
              <a:gd name="connsiteX6" fmla="*/ 385408 w 1937470"/>
              <a:gd name="connsiteY6" fmla="*/ 39341 h 334065"/>
              <a:gd name="connsiteX7" fmla="*/ 408079 w 1937470"/>
              <a:gd name="connsiteY7" fmla="*/ 31784 h 334065"/>
              <a:gd name="connsiteX8" fmla="*/ 665018 w 1937470"/>
              <a:gd name="connsiteY8" fmla="*/ 24227 h 334065"/>
              <a:gd name="connsiteX9" fmla="*/ 763259 w 1937470"/>
              <a:gd name="connsiteY9" fmla="*/ 16670 h 334065"/>
              <a:gd name="connsiteX10" fmla="*/ 853944 w 1937470"/>
              <a:gd name="connsiteY10" fmla="*/ 1556 h 334065"/>
              <a:gd name="connsiteX11" fmla="*/ 982413 w 1937470"/>
              <a:gd name="connsiteY11" fmla="*/ 9113 h 334065"/>
              <a:gd name="connsiteX12" fmla="*/ 1027755 w 1937470"/>
              <a:gd name="connsiteY12" fmla="*/ 39341 h 334065"/>
              <a:gd name="connsiteX13" fmla="*/ 1057983 w 1937470"/>
              <a:gd name="connsiteY13" fmla="*/ 84683 h 334065"/>
              <a:gd name="connsiteX14" fmla="*/ 1065540 w 1937470"/>
              <a:gd name="connsiteY14" fmla="*/ 107354 h 334065"/>
              <a:gd name="connsiteX15" fmla="*/ 1095768 w 1937470"/>
              <a:gd name="connsiteY15" fmla="*/ 152696 h 334065"/>
              <a:gd name="connsiteX16" fmla="*/ 1118439 w 1937470"/>
              <a:gd name="connsiteY16" fmla="*/ 167810 h 334065"/>
              <a:gd name="connsiteX17" fmla="*/ 1133554 w 1937470"/>
              <a:gd name="connsiteY17" fmla="*/ 182924 h 334065"/>
              <a:gd name="connsiteX18" fmla="*/ 1156225 w 1937470"/>
              <a:gd name="connsiteY18" fmla="*/ 190481 h 334065"/>
              <a:gd name="connsiteX19" fmla="*/ 1178896 w 1937470"/>
              <a:gd name="connsiteY19" fmla="*/ 205595 h 334065"/>
              <a:gd name="connsiteX20" fmla="*/ 1224238 w 1937470"/>
              <a:gd name="connsiteY20" fmla="*/ 220709 h 334065"/>
              <a:gd name="connsiteX21" fmla="*/ 1246909 w 1937470"/>
              <a:gd name="connsiteY21" fmla="*/ 228266 h 334065"/>
              <a:gd name="connsiteX22" fmla="*/ 1269580 w 1937470"/>
              <a:gd name="connsiteY22" fmla="*/ 235823 h 334065"/>
              <a:gd name="connsiteX23" fmla="*/ 1723001 w 1937470"/>
              <a:gd name="connsiteY23" fmla="*/ 250938 h 334065"/>
              <a:gd name="connsiteX24" fmla="*/ 1904370 w 1937470"/>
              <a:gd name="connsiteY24" fmla="*/ 258495 h 334065"/>
              <a:gd name="connsiteX25" fmla="*/ 1934598 w 1937470"/>
              <a:gd name="connsiteY25" fmla="*/ 266052 h 334065"/>
              <a:gd name="connsiteX26" fmla="*/ 1911927 w 1937470"/>
              <a:gd name="connsiteY26" fmla="*/ 281166 h 334065"/>
              <a:gd name="connsiteX27" fmla="*/ 1730558 w 1937470"/>
              <a:gd name="connsiteY27" fmla="*/ 288723 h 334065"/>
              <a:gd name="connsiteX28" fmla="*/ 1700330 w 1937470"/>
              <a:gd name="connsiteY28" fmla="*/ 296280 h 334065"/>
              <a:gd name="connsiteX29" fmla="*/ 1677659 w 1937470"/>
              <a:gd name="connsiteY29" fmla="*/ 303837 h 334065"/>
              <a:gd name="connsiteX30" fmla="*/ 1518962 w 1937470"/>
              <a:gd name="connsiteY30" fmla="*/ 318951 h 334065"/>
              <a:gd name="connsiteX31" fmla="*/ 1352707 w 1937470"/>
              <a:gd name="connsiteY31" fmla="*/ 326508 h 334065"/>
              <a:gd name="connsiteX32" fmla="*/ 1224238 w 1937470"/>
              <a:gd name="connsiteY32" fmla="*/ 334065 h 334065"/>
              <a:gd name="connsiteX33" fmla="*/ 665018 w 1937470"/>
              <a:gd name="connsiteY33" fmla="*/ 326508 h 334065"/>
              <a:gd name="connsiteX34" fmla="*/ 634790 w 1937470"/>
              <a:gd name="connsiteY34" fmla="*/ 318951 h 334065"/>
              <a:gd name="connsiteX35" fmla="*/ 68013 w 1937470"/>
              <a:gd name="connsiteY35" fmla="*/ 303837 h 334065"/>
              <a:gd name="connsiteX36" fmla="*/ 52899 w 1937470"/>
              <a:gd name="connsiteY36" fmla="*/ 281166 h 334065"/>
              <a:gd name="connsiteX37" fmla="*/ 45342 w 1937470"/>
              <a:gd name="connsiteY37" fmla="*/ 250938 h 334065"/>
              <a:gd name="connsiteX38" fmla="*/ 37785 w 1937470"/>
              <a:gd name="connsiteY38" fmla="*/ 228266 h 334065"/>
              <a:gd name="connsiteX39" fmla="*/ 15114 w 1937470"/>
              <a:gd name="connsiteY39" fmla="*/ 122468 h 334065"/>
              <a:gd name="connsiteX40" fmla="*/ 0 w 1937470"/>
              <a:gd name="connsiteY40" fmla="*/ 99797 h 334065"/>
              <a:gd name="connsiteX41" fmla="*/ 22671 w 1937470"/>
              <a:gd name="connsiteY41" fmla="*/ 84683 h 334065"/>
              <a:gd name="connsiteX42" fmla="*/ 120912 w 1937470"/>
              <a:gd name="connsiteY42" fmla="*/ 99797 h 3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37470" h="334065">
                <a:moveTo>
                  <a:pt x="120912" y="99797"/>
                </a:moveTo>
                <a:lnTo>
                  <a:pt x="120912" y="99797"/>
                </a:lnTo>
                <a:cubicBezTo>
                  <a:pt x="143583" y="97278"/>
                  <a:pt x="166344" y="95466"/>
                  <a:pt x="188925" y="92240"/>
                </a:cubicBezTo>
                <a:cubicBezTo>
                  <a:pt x="235020" y="85655"/>
                  <a:pt x="214217" y="87173"/>
                  <a:pt x="249382" y="77126"/>
                </a:cubicBezTo>
                <a:cubicBezTo>
                  <a:pt x="259368" y="74273"/>
                  <a:pt x="269662" y="72553"/>
                  <a:pt x="279610" y="69569"/>
                </a:cubicBezTo>
                <a:cubicBezTo>
                  <a:pt x="294870" y="64991"/>
                  <a:pt x="309496" y="58319"/>
                  <a:pt x="324952" y="54455"/>
                </a:cubicBezTo>
                <a:cubicBezTo>
                  <a:pt x="345104" y="49417"/>
                  <a:pt x="365702" y="45910"/>
                  <a:pt x="385408" y="39341"/>
                </a:cubicBezTo>
                <a:cubicBezTo>
                  <a:pt x="392965" y="36822"/>
                  <a:pt x="400125" y="32214"/>
                  <a:pt x="408079" y="31784"/>
                </a:cubicBezTo>
                <a:cubicBezTo>
                  <a:pt x="493637" y="27159"/>
                  <a:pt x="579372" y="26746"/>
                  <a:pt x="665018" y="24227"/>
                </a:cubicBezTo>
                <a:cubicBezTo>
                  <a:pt x="697765" y="21708"/>
                  <a:pt x="730578" y="19938"/>
                  <a:pt x="763259" y="16670"/>
                </a:cubicBezTo>
                <a:cubicBezTo>
                  <a:pt x="800752" y="12921"/>
                  <a:pt x="818971" y="8550"/>
                  <a:pt x="853944" y="1556"/>
                </a:cubicBezTo>
                <a:cubicBezTo>
                  <a:pt x="896767" y="4075"/>
                  <a:pt x="940495" y="0"/>
                  <a:pt x="982413" y="9113"/>
                </a:cubicBezTo>
                <a:cubicBezTo>
                  <a:pt x="1000163" y="12972"/>
                  <a:pt x="1027755" y="39341"/>
                  <a:pt x="1027755" y="39341"/>
                </a:cubicBezTo>
                <a:cubicBezTo>
                  <a:pt x="1037831" y="54455"/>
                  <a:pt x="1052239" y="67450"/>
                  <a:pt x="1057983" y="84683"/>
                </a:cubicBezTo>
                <a:cubicBezTo>
                  <a:pt x="1060502" y="92240"/>
                  <a:pt x="1061671" y="100391"/>
                  <a:pt x="1065540" y="107354"/>
                </a:cubicBezTo>
                <a:cubicBezTo>
                  <a:pt x="1074362" y="123233"/>
                  <a:pt x="1080654" y="142620"/>
                  <a:pt x="1095768" y="152696"/>
                </a:cubicBezTo>
                <a:cubicBezTo>
                  <a:pt x="1103325" y="157734"/>
                  <a:pt x="1111347" y="162136"/>
                  <a:pt x="1118439" y="167810"/>
                </a:cubicBezTo>
                <a:cubicBezTo>
                  <a:pt x="1124003" y="172261"/>
                  <a:pt x="1127444" y="179258"/>
                  <a:pt x="1133554" y="182924"/>
                </a:cubicBezTo>
                <a:cubicBezTo>
                  <a:pt x="1140385" y="187022"/>
                  <a:pt x="1149100" y="186919"/>
                  <a:pt x="1156225" y="190481"/>
                </a:cubicBezTo>
                <a:cubicBezTo>
                  <a:pt x="1164349" y="194543"/>
                  <a:pt x="1170596" y="201906"/>
                  <a:pt x="1178896" y="205595"/>
                </a:cubicBezTo>
                <a:cubicBezTo>
                  <a:pt x="1193454" y="212065"/>
                  <a:pt x="1209124" y="215671"/>
                  <a:pt x="1224238" y="220709"/>
                </a:cubicBezTo>
                <a:lnTo>
                  <a:pt x="1246909" y="228266"/>
                </a:lnTo>
                <a:lnTo>
                  <a:pt x="1269580" y="235823"/>
                </a:lnTo>
                <a:cubicBezTo>
                  <a:pt x="1428496" y="288799"/>
                  <a:pt x="1284086" y="243238"/>
                  <a:pt x="1723001" y="250938"/>
                </a:cubicBezTo>
                <a:cubicBezTo>
                  <a:pt x="1783457" y="253457"/>
                  <a:pt x="1844015" y="254184"/>
                  <a:pt x="1904370" y="258495"/>
                </a:cubicBezTo>
                <a:cubicBezTo>
                  <a:pt x="1914730" y="259235"/>
                  <a:pt x="1931314" y="256199"/>
                  <a:pt x="1934598" y="266052"/>
                </a:cubicBezTo>
                <a:cubicBezTo>
                  <a:pt x="1937470" y="274668"/>
                  <a:pt x="1920954" y="280163"/>
                  <a:pt x="1911927" y="281166"/>
                </a:cubicBezTo>
                <a:cubicBezTo>
                  <a:pt x="1851788" y="287848"/>
                  <a:pt x="1791014" y="286204"/>
                  <a:pt x="1730558" y="288723"/>
                </a:cubicBezTo>
                <a:cubicBezTo>
                  <a:pt x="1720482" y="291242"/>
                  <a:pt x="1710316" y="293427"/>
                  <a:pt x="1700330" y="296280"/>
                </a:cubicBezTo>
                <a:cubicBezTo>
                  <a:pt x="1692671" y="298468"/>
                  <a:pt x="1685496" y="302412"/>
                  <a:pt x="1677659" y="303837"/>
                </a:cubicBezTo>
                <a:cubicBezTo>
                  <a:pt x="1638641" y="310931"/>
                  <a:pt x="1550077" y="317173"/>
                  <a:pt x="1518962" y="318951"/>
                </a:cubicBezTo>
                <a:cubicBezTo>
                  <a:pt x="1463577" y="322116"/>
                  <a:pt x="1408110" y="323667"/>
                  <a:pt x="1352707" y="326508"/>
                </a:cubicBezTo>
                <a:lnTo>
                  <a:pt x="1224238" y="334065"/>
                </a:lnTo>
                <a:lnTo>
                  <a:pt x="665018" y="326508"/>
                </a:lnTo>
                <a:cubicBezTo>
                  <a:pt x="654635" y="326242"/>
                  <a:pt x="645162" y="319497"/>
                  <a:pt x="634790" y="318951"/>
                </a:cubicBezTo>
                <a:cubicBezTo>
                  <a:pt x="570743" y="315580"/>
                  <a:pt x="106426" y="304774"/>
                  <a:pt x="68013" y="303837"/>
                </a:cubicBezTo>
                <a:cubicBezTo>
                  <a:pt x="62975" y="296280"/>
                  <a:pt x="56477" y="289514"/>
                  <a:pt x="52899" y="281166"/>
                </a:cubicBezTo>
                <a:cubicBezTo>
                  <a:pt x="48808" y="271620"/>
                  <a:pt x="48195" y="260925"/>
                  <a:pt x="45342" y="250938"/>
                </a:cubicBezTo>
                <a:cubicBezTo>
                  <a:pt x="43154" y="243278"/>
                  <a:pt x="40304" y="235823"/>
                  <a:pt x="37785" y="228266"/>
                </a:cubicBezTo>
                <a:cubicBezTo>
                  <a:pt x="34587" y="202685"/>
                  <a:pt x="31680" y="147317"/>
                  <a:pt x="15114" y="122468"/>
                </a:cubicBezTo>
                <a:lnTo>
                  <a:pt x="0" y="99797"/>
                </a:lnTo>
                <a:cubicBezTo>
                  <a:pt x="7557" y="94759"/>
                  <a:pt x="13609" y="85287"/>
                  <a:pt x="22671" y="84683"/>
                </a:cubicBezTo>
                <a:cubicBezTo>
                  <a:pt x="93478" y="79963"/>
                  <a:pt x="104538" y="97278"/>
                  <a:pt x="120912" y="99797"/>
                </a:cubicBezTo>
                <a:close/>
              </a:path>
            </a:pathLst>
          </a:custGeom>
          <a:solidFill>
            <a:srgbClr val="D4D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C6C42F52-C207-41B8-B4B4-5B33448B0E2F}"/>
              </a:ext>
            </a:extLst>
          </p:cNvPr>
          <p:cNvCxnSpPr>
            <a:cxnSpLocks/>
          </p:cNvCxnSpPr>
          <p:nvPr/>
        </p:nvCxnSpPr>
        <p:spPr>
          <a:xfrm>
            <a:off x="1133475" y="5311775"/>
            <a:ext cx="2775523" cy="22225"/>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AAD5EC0-6812-4418-81B7-7336D265D64D}"/>
              </a:ext>
            </a:extLst>
          </p:cNvPr>
          <p:cNvCxnSpPr>
            <a:cxnSpLocks/>
          </p:cNvCxnSpPr>
          <p:nvPr/>
        </p:nvCxnSpPr>
        <p:spPr>
          <a:xfrm>
            <a:off x="2793718" y="3317831"/>
            <a:ext cx="21326" cy="2305343"/>
          </a:xfrm>
          <a:prstGeom prst="straightConnector1">
            <a:avLst/>
          </a:prstGeom>
          <a:ln w="508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Datum Difference Visualized</a:t>
            </a:r>
          </a:p>
        </p:txBody>
      </p:sp>
      <p:sp>
        <p:nvSpPr>
          <p:cNvPr id="40" name="TextBox 3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41" name="TextBox 4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46" name="Left Brace 45"/>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7" name="TextBox 46"/>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48" name="Straight Connector 47">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Need to know what they’re standing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cannot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compare heights that are measured from different reference surfaces.</a:t>
            </a:r>
          </a:p>
        </p:txBody>
      </p:sp>
      <p:sp>
        <p:nvSpPr>
          <p:cNvPr id="51" name="TextBox 50">
            <a:extLst>
              <a:ext uri="{FF2B5EF4-FFF2-40B4-BE49-F238E27FC236}">
                <a16:creationId xmlns:a16="http://schemas.microsoft.com/office/drawing/2014/main" id="{A5733102-9C4F-4772-900E-4ACE2FE0D9AC}"/>
              </a:ext>
            </a:extLst>
          </p:cNvPr>
          <p:cNvSpPr txBox="1"/>
          <p:nvPr/>
        </p:nvSpPr>
        <p:spPr>
          <a:xfrm>
            <a:off x="130792" y="5991919"/>
            <a:ext cx="47841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6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cxnSp>
        <p:nvCxnSpPr>
          <p:cNvPr id="52" name="Straight Connector 51"/>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C577E35-30B7-4595-9271-64B827BCABE0}"/>
              </a:ext>
            </a:extLst>
          </p:cNvPr>
          <p:cNvCxnSpPr>
            <a:cxnSpLocks/>
          </p:cNvCxnSpPr>
          <p:nvPr/>
        </p:nvCxnSpPr>
        <p:spPr>
          <a:xfrm>
            <a:off x="1133475" y="5615614"/>
            <a:ext cx="2775523" cy="756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3" name="D1">
            <a:extLst>
              <a:ext uri="{FF2B5EF4-FFF2-40B4-BE49-F238E27FC236}">
                <a16:creationId xmlns:a16="http://schemas.microsoft.com/office/drawing/2014/main" id="{D7E63C9C-5461-4664-9FA2-2F33AF45E085}"/>
              </a:ext>
            </a:extLst>
          </p:cNvPr>
          <p:cNvSpPr txBox="1"/>
          <p:nvPr/>
        </p:nvSpPr>
        <p:spPr>
          <a:xfrm>
            <a:off x="-14470" y="5029368"/>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1</a:t>
            </a:r>
          </a:p>
        </p:txBody>
      </p:sp>
      <p:sp>
        <p:nvSpPr>
          <p:cNvPr id="55" name="D2">
            <a:extLst>
              <a:ext uri="{FF2B5EF4-FFF2-40B4-BE49-F238E27FC236}">
                <a16:creationId xmlns:a16="http://schemas.microsoft.com/office/drawing/2014/main" id="{D7E63C9C-5461-4664-9FA2-2F33AF45E085}"/>
              </a:ext>
            </a:extLst>
          </p:cNvPr>
          <p:cNvSpPr txBox="1"/>
          <p:nvPr/>
        </p:nvSpPr>
        <p:spPr>
          <a:xfrm>
            <a:off x="-7235" y="5442502"/>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2</a:t>
            </a:r>
          </a:p>
        </p:txBody>
      </p:sp>
      <p:sp>
        <p:nvSpPr>
          <p:cNvPr id="56" name="TextBox 55"/>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Can still calculate X with a relative height… but it is </a:t>
            </a:r>
            <a:r>
              <a:rPr kumimoji="0" lang="en-US" sz="2400" b="1" i="1"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not accurate</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as our reference surface is not the same.</a:t>
            </a:r>
          </a:p>
        </p:txBody>
      </p:sp>
      <p:sp>
        <p:nvSpPr>
          <p:cNvPr id="57" name="NGVD29">
            <a:extLst>
              <a:ext uri="{FF2B5EF4-FFF2-40B4-BE49-F238E27FC236}">
                <a16:creationId xmlns:a16="http://schemas.microsoft.com/office/drawing/2014/main" id="{D7E63C9C-5461-4664-9FA2-2F33AF45E085}"/>
              </a:ext>
            </a:extLst>
          </p:cNvPr>
          <p:cNvSpPr txBox="1"/>
          <p:nvPr/>
        </p:nvSpPr>
        <p:spPr>
          <a:xfrm>
            <a:off x="-12404" y="5432963"/>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NGVD29</a:t>
            </a:r>
          </a:p>
        </p:txBody>
      </p:sp>
      <p:sp>
        <p:nvSpPr>
          <p:cNvPr id="58" name="NAVD88">
            <a:extLst>
              <a:ext uri="{FF2B5EF4-FFF2-40B4-BE49-F238E27FC236}">
                <a16:creationId xmlns:a16="http://schemas.microsoft.com/office/drawing/2014/main" id="{D7E63C9C-5461-4664-9FA2-2F33AF45E085}"/>
              </a:ext>
            </a:extLst>
          </p:cNvPr>
          <p:cNvSpPr txBox="1"/>
          <p:nvPr/>
        </p:nvSpPr>
        <p:spPr>
          <a:xfrm>
            <a:off x="-17306" y="5029367"/>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NAVD88</a:t>
            </a:r>
          </a:p>
        </p:txBody>
      </p:sp>
    </p:spTree>
    <p:extLst>
      <p:ext uri="{BB962C8B-B14F-4D97-AF65-F5344CB8AC3E}">
        <p14:creationId xmlns:p14="http://schemas.microsoft.com/office/powerpoint/2010/main" val="35452191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500"/>
                            </p:stCondLst>
                            <p:childTnLst>
                              <p:par>
                                <p:cTn id="12" presetID="26" presetClass="emph" presetSubtype="0" repeatCount="indefinite" fill="hold" nodeType="afterEffect">
                                  <p:stCondLst>
                                    <p:cond delay="500"/>
                                  </p:stCondLst>
                                  <p:childTnLst>
                                    <p:animEffect transition="out" filter="fade">
                                      <p:cBhvr>
                                        <p:cTn id="13" dur="2000" tmFilter="0, 0; .2, .5; .8, .5; 1, 0"/>
                                        <p:tgtEl>
                                          <p:spTgt spid="51">
                                            <p:txEl>
                                              <p:pRg st="0" end="0"/>
                                            </p:txEl>
                                          </p:spTgt>
                                        </p:tgtEl>
                                      </p:cBhvr>
                                    </p:animEffect>
                                    <p:animScale>
                                      <p:cBhvr>
                                        <p:cTn id="14" dur="1000" autoRev="1" fill="hold"/>
                                        <p:tgtEl>
                                          <p:spTgt spid="51">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par>
                                <p:cTn id="23" presetID="2" presetClass="entr" presetSubtype="8"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0-#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0-#ppt_w/2"/>
                                          </p:val>
                                        </p:tav>
                                        <p:tav tm="100000">
                                          <p:val>
                                            <p:strVal val="#ppt_x"/>
                                          </p:val>
                                        </p:tav>
                                      </p:tavLst>
                                    </p:anim>
                                    <p:anim calcmode="lin" valueType="num">
                                      <p:cBhvr additive="base">
                                        <p:cTn id="30"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7" grpId="0"/>
      <p:bldP spid="5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503047-543D-48CC-B978-9DC3130C4858}"/>
              </a:ext>
            </a:extLst>
          </p:cNvPr>
          <p:cNvSpPr>
            <a:spLocks noGrp="1"/>
          </p:cNvSpPr>
          <p:nvPr>
            <p:ph type="ctrTitle"/>
          </p:nvPr>
        </p:nvSpPr>
        <p:spPr>
          <a:xfrm>
            <a:off x="172995" y="2130427"/>
            <a:ext cx="8971005" cy="1470025"/>
          </a:xfrm>
        </p:spPr>
        <p:txBody>
          <a:bodyPr/>
          <a:lstStyle/>
          <a:p>
            <a:r>
              <a:rPr lang="en-US" sz="6000" dirty="0">
                <a:latin typeface="Cambria" panose="02040503050406030204" pitchFamily="18" charset="0"/>
                <a:ea typeface="Cambria" panose="02040503050406030204" pitchFamily="18" charset="0"/>
              </a:rPr>
              <a:t>Ok Jeff, how do I do that?</a:t>
            </a:r>
          </a:p>
        </p:txBody>
      </p:sp>
      <p:sp>
        <p:nvSpPr>
          <p:cNvPr id="4" name="Title 6">
            <a:extLst>
              <a:ext uri="{FF2B5EF4-FFF2-40B4-BE49-F238E27FC236}">
                <a16:creationId xmlns:a16="http://schemas.microsoft.com/office/drawing/2014/main" id="{2D5107FC-41DA-4A76-B446-0E3324ADCDAF}"/>
              </a:ext>
            </a:extLst>
          </p:cNvPr>
          <p:cNvSpPr txBox="1">
            <a:spLocks/>
          </p:cNvSpPr>
          <p:nvPr/>
        </p:nvSpPr>
        <p:spPr bwMode="auto">
          <a:xfrm>
            <a:off x="685800" y="445747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6000" dirty="0">
                <a:latin typeface="Cambria" panose="02040503050406030204" pitchFamily="18" charset="0"/>
                <a:ea typeface="Cambria" panose="02040503050406030204" pitchFamily="18" charset="0"/>
              </a:rPr>
              <a:t>…we call that a datum transformation</a:t>
            </a:r>
          </a:p>
        </p:txBody>
      </p:sp>
    </p:spTree>
    <p:extLst>
      <p:ext uri="{BB962C8B-B14F-4D97-AF65-F5344CB8AC3E}">
        <p14:creationId xmlns:p14="http://schemas.microsoft.com/office/powerpoint/2010/main" val="915670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1BD8CB-3B02-4033-ABFF-402EE8C46106}"/>
              </a:ext>
            </a:extLst>
          </p:cNvPr>
          <p:cNvSpPr/>
          <p:nvPr/>
        </p:nvSpPr>
        <p:spPr>
          <a:xfrm>
            <a:off x="72000" y="1129696"/>
            <a:ext cx="8484978" cy="1482020"/>
          </a:xfrm>
          <a:prstGeom prst="rect">
            <a:avLst/>
          </a:prstGeom>
          <a:solidFill>
            <a:srgbClr val="FFC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2000" y="4456564"/>
            <a:ext cx="8484978" cy="1482020"/>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2000" y="2663121"/>
            <a:ext cx="8484978" cy="1773412"/>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7819" y="1181100"/>
            <a:ext cx="8825681" cy="5549899"/>
          </a:xfrm>
        </p:spPr>
        <p:txBody>
          <a:bodyPr/>
          <a:lstStyle/>
          <a:p>
            <a:pPr marL="0" indent="0">
              <a:buNone/>
            </a:pPr>
            <a:r>
              <a:rPr lang="en-US" sz="3000" b="1" dirty="0">
                <a:latin typeface="Cambria" panose="02040503050406030204" pitchFamily="18" charset="0"/>
                <a:ea typeface="Cambria" panose="02040503050406030204" pitchFamily="18" charset="0"/>
              </a:rPr>
              <a:t>Conversion</a:t>
            </a:r>
            <a:endParaRPr lang="en-US" sz="3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type</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e.g.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 State Plane Coordinate System (SPCS)</a:t>
            </a:r>
            <a:endParaRPr lang="en-US" sz="2000" dirty="0">
              <a:latin typeface="Cambria" panose="02040503050406030204" pitchFamily="18" charset="0"/>
              <a:ea typeface="Cambria" panose="02040503050406030204" pitchFamily="18" charset="0"/>
            </a:endParaRPr>
          </a:p>
          <a:p>
            <a:pPr marL="0" lvl="1" indent="0">
              <a:buNone/>
            </a:pPr>
            <a:r>
              <a:rPr lang="en-US" sz="3000" b="1" dirty="0">
                <a:latin typeface="Cambria" panose="02040503050406030204" pitchFamily="18" charset="0"/>
                <a:ea typeface="Cambria" panose="02040503050406030204" pitchFamily="18" charset="0"/>
              </a:rPr>
              <a:t>Transformation</a:t>
            </a: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datum</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a:t>
            </a:r>
            <a:r>
              <a:rPr lang="en-US" sz="2000" i="1" dirty="0">
                <a:latin typeface="Cambria" panose="02040503050406030204" pitchFamily="18" charset="0"/>
                <a:ea typeface="Cambria" panose="02040503050406030204" pitchFamily="18" charset="0"/>
              </a:rPr>
              <a:t>NGVD29 </a:t>
            </a:r>
            <a:r>
              <a:rPr lang="en-US" sz="2000" dirty="0">
                <a:latin typeface="Cambria" panose="02040503050406030204" pitchFamily="18" charset="0"/>
                <a:ea typeface="Cambria" panose="02040503050406030204" pitchFamily="18" charset="0"/>
              </a:rPr>
              <a:t>height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NAVD88 </a:t>
            </a:r>
            <a:r>
              <a:rPr lang="en-US" sz="2000" dirty="0">
                <a:latin typeface="Cambria" panose="02040503050406030204" pitchFamily="18" charset="0"/>
                <a:ea typeface="Cambria" panose="02040503050406030204" pitchFamily="18" charset="0"/>
              </a:rPr>
              <a:t>height</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a:t>
            </a:r>
            <a:r>
              <a:rPr lang="en-US" sz="2000" i="1" dirty="0">
                <a:latin typeface="Cambria" panose="02040503050406030204" pitchFamily="18" charset="0"/>
                <a:ea typeface="Cambria" panose="02040503050406030204" pitchFamily="18" charset="0"/>
              </a:rPr>
              <a:t>NAD 27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NAD 83 </a:t>
            </a:r>
            <a:r>
              <a:rPr lang="en-US" sz="2000" dirty="0">
                <a:latin typeface="Cambria" panose="02040503050406030204" pitchFamily="18" charset="0"/>
                <a:ea typeface="Cambria" panose="02040503050406030204" pitchFamily="18" charset="0"/>
              </a:rPr>
              <a:t>latitude &amp; longitude</a:t>
            </a:r>
          </a:p>
          <a:p>
            <a:pPr marL="0" indent="0">
              <a:buNone/>
            </a:pPr>
            <a:r>
              <a:rPr lang="en-US" sz="3000" b="1" dirty="0">
                <a:latin typeface="Cambria" panose="02040503050406030204" pitchFamily="18" charset="0"/>
                <a:ea typeface="Cambria" panose="02040503050406030204" pitchFamily="18" charset="0"/>
              </a:rPr>
              <a:t>Propagation</a:t>
            </a: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epoch</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NAPGD2022 </a:t>
            </a:r>
            <a:r>
              <a:rPr lang="en-US" sz="2000" i="1" u="sng"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NAPGD2022 </a:t>
            </a:r>
            <a:r>
              <a:rPr lang="en-US" sz="2000" i="1" u="sng" dirty="0">
                <a:latin typeface="Cambria" panose="02040503050406030204" pitchFamily="18" charset="0"/>
                <a:ea typeface="Cambria" panose="02040503050406030204" pitchFamily="18" charset="0"/>
              </a:rPr>
              <a:t>epoch 2087.2570</a:t>
            </a:r>
            <a:endParaRPr lang="en-US" sz="2000" dirty="0">
              <a:latin typeface="Cambria" panose="02040503050406030204" pitchFamily="18" charset="0"/>
              <a:ea typeface="Cambria" panose="02040503050406030204" pitchFamily="18" charset="0"/>
            </a:endParaRPr>
          </a:p>
        </p:txBody>
      </p:sp>
      <p:sp>
        <p:nvSpPr>
          <p:cNvPr id="5" name="T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500" dirty="0">
                <a:latin typeface="Cambria" panose="02040503050406030204" pitchFamily="18" charset="0"/>
                <a:ea typeface="Cambria" panose="02040503050406030204" pitchFamily="18" charset="0"/>
              </a:rPr>
              <a:t>Changing Coordinates - Terminology</a:t>
            </a:r>
          </a:p>
        </p:txBody>
      </p:sp>
    </p:spTree>
    <p:extLst>
      <p:ext uri="{BB962C8B-B14F-4D97-AF65-F5344CB8AC3E}">
        <p14:creationId xmlns:p14="http://schemas.microsoft.com/office/powerpoint/2010/main" val="312327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CTION B"/>
          <p:cNvPicPr>
            <a:picLocks noChangeAspect="1"/>
          </p:cNvPicPr>
          <p:nvPr/>
        </p:nvPicPr>
        <p:blipFill>
          <a:blip r:embed="rId3"/>
          <a:stretch>
            <a:fillRect/>
          </a:stretch>
        </p:blipFill>
        <p:spPr>
          <a:xfrm>
            <a:off x="-45" y="1219200"/>
            <a:ext cx="9159467" cy="4114800"/>
          </a:xfrm>
          <a:prstGeom prst="rect">
            <a:avLst/>
          </a:prstGeom>
          <a:ln w="38100">
            <a:solidFill>
              <a:schemeClr val="bg1">
                <a:lumMod val="65000"/>
              </a:schemeClr>
            </a:solidFill>
          </a:ln>
        </p:spPr>
      </p:pic>
      <p:pic>
        <p:nvPicPr>
          <p:cNvPr id="2" name="Picture 1" hidden="1"/>
          <p:cNvPicPr>
            <a:picLocks noChangeAspect="1"/>
          </p:cNvPicPr>
          <p:nvPr/>
        </p:nvPicPr>
        <p:blipFill>
          <a:blip r:embed="rId4"/>
          <a:stretch>
            <a:fillRect/>
          </a:stretch>
        </p:blipFill>
        <p:spPr>
          <a:xfrm>
            <a:off x="14516" y="1238402"/>
            <a:ext cx="9032615" cy="2943484"/>
          </a:xfrm>
          <a:prstGeom prst="rect">
            <a:avLst/>
          </a:prstGeom>
        </p:spPr>
      </p:pic>
      <p:sp>
        <p:nvSpPr>
          <p:cNvPr id="374787" name="Rectangle 2"/>
          <p:cNvSpPr>
            <a:spLocks noGrp="1" noChangeArrowheads="1"/>
          </p:cNvSpPr>
          <p:nvPr>
            <p:ph type="title"/>
          </p:nvPr>
        </p:nvSpPr>
        <p:spPr>
          <a:xfrm>
            <a:off x="0" y="381000"/>
            <a:ext cx="9144000" cy="838200"/>
          </a:xfrm>
        </p:spPr>
        <p:txBody>
          <a:bodyPr/>
          <a:lstStyle/>
          <a:p>
            <a:pPr eaLnBrk="1" hangingPunct="1"/>
            <a:r>
              <a:rPr lang="en-US" dirty="0">
                <a:latin typeface="Cambria" panose="02040503050406030204" pitchFamily="18" charset="0"/>
                <a:ea typeface="Cambria" panose="02040503050406030204" pitchFamily="18" charset="0"/>
              </a:rPr>
              <a:t>Elevation Certificate - Section B</a:t>
            </a:r>
          </a:p>
        </p:txBody>
      </p:sp>
      <p:sp>
        <p:nvSpPr>
          <p:cNvPr id="8" name="Rounded Rectangle 7"/>
          <p:cNvSpPr/>
          <p:nvPr/>
        </p:nvSpPr>
        <p:spPr bwMode="auto">
          <a:xfrm>
            <a:off x="165100" y="3606800"/>
            <a:ext cx="8801100" cy="45608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ＭＳ Ｐゴシック" pitchFamily="34" charset="-128"/>
              <a:cs typeface="+mn-cs"/>
            </a:endParaRPr>
          </a:p>
        </p:txBody>
      </p:sp>
      <p:sp>
        <p:nvSpPr>
          <p:cNvPr id="11" name="TextBox 10">
            <a:extLst>
              <a:ext uri="{FF2B5EF4-FFF2-40B4-BE49-F238E27FC236}">
                <a16:creationId xmlns:a16="http://schemas.microsoft.com/office/drawing/2014/main" id="{7DFB8826-3D1A-4C13-8E81-D8EE4E7F11C4}"/>
              </a:ext>
            </a:extLst>
          </p:cNvPr>
          <p:cNvSpPr txBox="1"/>
          <p:nvPr/>
        </p:nvSpPr>
        <p:spPr>
          <a:xfrm>
            <a:off x="134688" y="5865167"/>
            <a:ext cx="8890000" cy="461665"/>
          </a:xfrm>
          <a:prstGeom prst="rect">
            <a:avLst/>
          </a:prstGeom>
          <a:noFill/>
        </p:spPr>
        <p:txBody>
          <a:bodyPr wrap="square" rtlCol="0">
            <a:spAutoFit/>
          </a:bodyPr>
          <a:lstStyle/>
          <a:p>
            <a:r>
              <a:rPr lang="en-US" sz="2400" dirty="0">
                <a:solidFill>
                  <a:srgbClr val="FF0000"/>
                </a:solidFill>
              </a:rPr>
              <a:t>Request more details if there’s not enough for you to re-create/follow</a:t>
            </a:r>
          </a:p>
        </p:txBody>
      </p:sp>
    </p:spTree>
    <p:extLst>
      <p:ext uri="{BB962C8B-B14F-4D97-AF65-F5344CB8AC3E}">
        <p14:creationId xmlns:p14="http://schemas.microsoft.com/office/powerpoint/2010/main" val="2917074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618" b="660"/>
          <a:stretch/>
        </p:blipFill>
        <p:spPr>
          <a:xfrm>
            <a:off x="110986" y="1123950"/>
            <a:ext cx="8922028" cy="5695950"/>
          </a:xfrm>
          <a:prstGeom prst="rect">
            <a:avLst/>
          </a:prstGeom>
          <a:ln w="38100">
            <a:solidFill>
              <a:schemeClr val="bg1">
                <a:lumMod val="65000"/>
              </a:schemeClr>
            </a:solidFill>
          </a:ln>
        </p:spPr>
      </p:pic>
      <p:sp>
        <p:nvSpPr>
          <p:cNvPr id="374787" name="Rectangle 2"/>
          <p:cNvSpPr>
            <a:spLocks noGrp="1" noChangeArrowheads="1"/>
          </p:cNvSpPr>
          <p:nvPr>
            <p:ph type="title"/>
          </p:nvPr>
        </p:nvSpPr>
        <p:spPr>
          <a:xfrm>
            <a:off x="0" y="381000"/>
            <a:ext cx="9144000" cy="838200"/>
          </a:xfrm>
        </p:spPr>
        <p:txBody>
          <a:bodyPr/>
          <a:lstStyle/>
          <a:p>
            <a:pPr eaLnBrk="1" hangingPunct="1"/>
            <a:r>
              <a:rPr lang="en-US" dirty="0">
                <a:latin typeface="Cambria" panose="02040503050406030204" pitchFamily="18" charset="0"/>
                <a:ea typeface="Cambria" panose="02040503050406030204" pitchFamily="18" charset="0"/>
              </a:rPr>
              <a:t>Elevation Certificate - Section C</a:t>
            </a:r>
          </a:p>
        </p:txBody>
      </p:sp>
      <p:sp>
        <p:nvSpPr>
          <p:cNvPr id="8" name="Rounded Rectangle 7"/>
          <p:cNvSpPr/>
          <p:nvPr/>
        </p:nvSpPr>
        <p:spPr bwMode="auto">
          <a:xfrm>
            <a:off x="221972" y="1873581"/>
            <a:ext cx="8674377" cy="1345869"/>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ＭＳ Ｐゴシック" pitchFamily="34" charset="-128"/>
              <a:cs typeface="+mn-cs"/>
            </a:endParaRPr>
          </a:p>
        </p:txBody>
      </p:sp>
      <p:cxnSp>
        <p:nvCxnSpPr>
          <p:cNvPr id="7" name="Straight Arrow Connector 6"/>
          <p:cNvCxnSpPr/>
          <p:nvPr/>
        </p:nvCxnSpPr>
        <p:spPr>
          <a:xfrm>
            <a:off x="4829175" y="3295650"/>
            <a:ext cx="1943100" cy="3133725"/>
          </a:xfrm>
          <a:prstGeom prst="straightConnector1">
            <a:avLst/>
          </a:prstGeom>
          <a:ln w="38100">
            <a:solidFill>
              <a:srgbClr val="FF000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776205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04924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will be replaced by</a:t>
            </a:r>
          </a:p>
        </p:txBody>
      </p:sp>
    </p:spTree>
    <p:extLst>
      <p:ext uri="{BB962C8B-B14F-4D97-AF65-F5344CB8AC3E}">
        <p14:creationId xmlns:p14="http://schemas.microsoft.com/office/powerpoint/2010/main" val="25992088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5400" b="1" dirty="0">
                <a:uFill>
                  <a:solidFill>
                    <a:srgbClr val="1F497D"/>
                  </a:solidFill>
                </a:uFill>
                <a:latin typeface="Cambria" panose="02040503050406030204" pitchFamily="18" charset="0"/>
                <a:cs typeface="Arial"/>
              </a:rPr>
              <a:t>North American-Pacific Geopotential Datum of 2022</a:t>
            </a:r>
            <a:r>
              <a:rPr lang="en-US" sz="5400" b="1" spc="-7" dirty="0">
                <a:uFill>
                  <a:solidFill>
                    <a:srgbClr val="1F497D"/>
                  </a:solidFill>
                </a:uFill>
                <a:latin typeface="Cambria" panose="02040503050406030204" pitchFamily="18" charset="0"/>
                <a:cs typeface="Arial"/>
              </a:rPr>
              <a:t> </a:t>
            </a: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PGD</a:t>
            </a:r>
            <a:r>
              <a:rPr sz="6000" b="1" spc="-20" dirty="0">
                <a:solidFill>
                  <a:srgbClr val="C00000"/>
                </a:solidFill>
                <a:uFill>
                  <a:solidFill>
                    <a:srgbClr val="C00000"/>
                  </a:solidFill>
                </a:uFill>
                <a:latin typeface="Cambria" panose="02040503050406030204" pitchFamily="18" charset="0"/>
                <a:cs typeface="Arial Black"/>
              </a:rPr>
              <a:t>2022</a:t>
            </a:r>
            <a:endParaRPr lang="en-US" sz="60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endParaRPr lang="en-US" sz="44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5400" b="1" spc="-20" dirty="0">
                <a:solidFill>
                  <a:srgbClr val="C00000"/>
                </a:solidFill>
                <a:uFill>
                  <a:solidFill>
                    <a:srgbClr val="C00000"/>
                  </a:solidFill>
                </a:uFill>
                <a:latin typeface="Cambria" panose="02040503050406030204" pitchFamily="18" charset="0"/>
                <a:cs typeface="Arial Black"/>
              </a:rPr>
              <a:t>(pronounced: nap-</a:t>
            </a:r>
            <a:r>
              <a:rPr lang="en-US" sz="5400" b="1" spc="-20" dirty="0" err="1">
                <a:solidFill>
                  <a:srgbClr val="C00000"/>
                </a:solidFill>
                <a:uFill>
                  <a:solidFill>
                    <a:srgbClr val="C00000"/>
                  </a:solidFill>
                </a:uFill>
                <a:latin typeface="Cambria" panose="02040503050406030204" pitchFamily="18" charset="0"/>
                <a:cs typeface="Arial Black"/>
              </a:rPr>
              <a:t>jee</a:t>
            </a:r>
            <a:r>
              <a:rPr lang="en-US" sz="5400" b="1" spc="-20" dirty="0">
                <a:solidFill>
                  <a:srgbClr val="C00000"/>
                </a:solidFill>
                <a:uFill>
                  <a:solidFill>
                    <a:srgbClr val="C00000"/>
                  </a:solidFill>
                </a:uFill>
                <a:latin typeface="Cambria" panose="02040503050406030204" pitchFamily="18" charset="0"/>
                <a:cs typeface="Arial Black"/>
              </a:rPr>
              <a:t>-</a:t>
            </a:r>
            <a:r>
              <a:rPr lang="en-US" sz="5400" b="1" spc="-20" dirty="0" err="1">
                <a:solidFill>
                  <a:srgbClr val="C00000"/>
                </a:solidFill>
                <a:uFill>
                  <a:solidFill>
                    <a:srgbClr val="C00000"/>
                  </a:solidFill>
                </a:uFill>
                <a:latin typeface="Cambria" panose="02040503050406030204" pitchFamily="18" charset="0"/>
                <a:cs typeface="Arial Black"/>
              </a:rPr>
              <a:t>dee</a:t>
            </a:r>
            <a:r>
              <a:rPr lang="en-US" sz="5400" b="1" spc="-20" dirty="0">
                <a:solidFill>
                  <a:srgbClr val="C00000"/>
                </a:solidFill>
                <a:uFill>
                  <a:solidFill>
                    <a:srgbClr val="C00000"/>
                  </a:solidFill>
                </a:uFill>
                <a:latin typeface="Cambria" panose="02040503050406030204" pitchFamily="18" charset="0"/>
                <a:cs typeface="Arial Black"/>
              </a:rPr>
              <a:t>)</a:t>
            </a:r>
            <a:endParaRPr sz="5400" dirty="0">
              <a:latin typeface="Cambria" panose="02040503050406030204" pitchFamily="18" charset="0"/>
              <a:cs typeface="Arial Black"/>
            </a:endParaRPr>
          </a:p>
        </p:txBody>
      </p:sp>
    </p:spTree>
    <p:extLst>
      <p:ext uri="{BB962C8B-B14F-4D97-AF65-F5344CB8AC3E}">
        <p14:creationId xmlns:p14="http://schemas.microsoft.com/office/powerpoint/2010/main" val="12632936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50571" cy="5146922"/>
          </a:xfrm>
          <a:prstGeom prst="rect">
            <a:avLst/>
          </a:prstGeom>
        </p:spPr>
        <p:txBody>
          <a:bodyPr vert="horz" wrap="square" lIns="0" tIns="85725" rIns="0" bIns="0" rtlCol="0">
            <a:spAutoFit/>
          </a:bodyPr>
          <a:lstStyle/>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You’ve all used a DEM.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(Digital</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Elevation Model)</a:t>
            </a: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dirty="0">
              <a:solidFill>
                <a:prstClr val="black"/>
              </a:solidFill>
              <a:latin typeface="Cambria" panose="02040503050406030204" pitchFamily="18" charset="0"/>
              <a:ea typeface="Cambria" panose="02040503050406030204" pitchFamily="18" charset="0"/>
              <a:cs typeface="Arial"/>
            </a:endParaRP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3600" dirty="0">
                <a:solidFill>
                  <a:prstClr val="black"/>
                </a:solidFill>
                <a:latin typeface="Cambria" panose="02040503050406030204" pitchFamily="18" charset="0"/>
                <a:ea typeface="Cambria" panose="02040503050406030204" pitchFamily="18" charset="0"/>
                <a:cs typeface="Arial"/>
              </a:rPr>
              <a:t>Picture a geoid model as a DGM.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(Digital </a:t>
            </a:r>
            <a:r>
              <a:rPr kumimoji="0" lang="en-US" sz="3600" b="0" i="0" u="sng"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Gravity</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Model)</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baseline="0" dirty="0">
              <a:solidFill>
                <a:prstClr val="black"/>
              </a:solidFill>
              <a:latin typeface="Cambria" panose="02040503050406030204" pitchFamily="18" charset="0"/>
              <a:ea typeface="Cambria" panose="02040503050406030204" pitchFamily="18" charset="0"/>
              <a:cs typeface="Arial"/>
            </a:endParaRP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-both raster cells of height values</a:t>
            </a: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2800" baseline="0" dirty="0">
                <a:solidFill>
                  <a:prstClr val="black"/>
                </a:solidFill>
                <a:latin typeface="Cambria" panose="02040503050406030204" pitchFamily="18" charset="0"/>
                <a:ea typeface="Cambria" panose="02040503050406030204" pitchFamily="18" charset="0"/>
                <a:cs typeface="Arial"/>
              </a:rPr>
              <a:t>	</a:t>
            </a:r>
            <a:r>
              <a:rPr lang="en-US" sz="2800" baseline="0" dirty="0">
                <a:solidFill>
                  <a:prstClr val="black"/>
                </a:solidFill>
                <a:latin typeface="Cambria" panose="02040503050406030204" pitchFamily="18" charset="0"/>
                <a:ea typeface="Cambria" panose="02040503050406030204" pitchFamily="18" charset="0"/>
                <a:cs typeface="Arial"/>
                <a:sym typeface="Wingdings" panose="05000000000000000000" pitchFamily="2" charset="2"/>
              </a:rPr>
              <a:t></a:t>
            </a:r>
            <a:r>
              <a:rPr lang="en-US" sz="3200" baseline="0" dirty="0">
                <a:solidFill>
                  <a:prstClr val="black"/>
                </a:solidFill>
                <a:latin typeface="Cambria" panose="02040503050406030204" pitchFamily="18" charset="0"/>
                <a:ea typeface="Cambria" panose="02040503050406030204" pitchFamily="18" charset="0"/>
                <a:cs typeface="Arial"/>
              </a:rPr>
              <a:t>but represent different</a:t>
            </a:r>
            <a:r>
              <a:rPr lang="en-US" sz="3200" dirty="0">
                <a:solidFill>
                  <a:prstClr val="black"/>
                </a:solidFill>
                <a:latin typeface="Cambria" panose="02040503050406030204" pitchFamily="18" charset="0"/>
                <a:ea typeface="Cambria" panose="02040503050406030204" pitchFamily="18" charset="0"/>
                <a:cs typeface="Arial"/>
              </a:rPr>
              <a:t> things</a:t>
            </a:r>
            <a:endParaRPr kumimoji="0"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endParaRPr>
          </a:p>
        </p:txBody>
      </p:sp>
      <p:sp>
        <p:nvSpPr>
          <p:cNvPr id="7" name="object 2"/>
          <p:cNvSpPr txBox="1">
            <a:spLocks/>
          </p:cNvSpPr>
          <p:nvPr/>
        </p:nvSpPr>
        <p:spPr bwMode="auto">
          <a:xfrm>
            <a:off x="1" y="378417"/>
            <a:ext cx="9144000" cy="7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spcBef>
                <a:spcPts val="133"/>
              </a:spcBef>
              <a:defRPr/>
            </a:pPr>
            <a:r>
              <a:rPr lang="en-US" sz="4800" spc="-5" dirty="0">
                <a:solidFill>
                  <a:prstClr val="black"/>
                </a:solidFill>
                <a:latin typeface="Cambria" panose="02040503050406030204" pitchFamily="18" charset="0"/>
                <a:ea typeface="Cambria" panose="02040503050406030204" pitchFamily="18" charset="0"/>
              </a:rPr>
              <a:t>Geopotential </a:t>
            </a:r>
            <a:r>
              <a:rPr lang="en-US" sz="4800" spc="-5"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en-US" sz="4800" spc="-5" dirty="0">
                <a:solidFill>
                  <a:prstClr val="black"/>
                </a:solidFill>
                <a:latin typeface="Cambria" panose="02040503050406030204" pitchFamily="18" charset="0"/>
                <a:ea typeface="Cambria" panose="02040503050406030204" pitchFamily="18" charset="0"/>
              </a:rPr>
              <a:t>Gravity </a:t>
            </a:r>
            <a:r>
              <a:rPr lang="en-US" sz="4800" spc="-5" dirty="0">
                <a:solidFill>
                  <a:prstClr val="black"/>
                </a:solidFill>
                <a:latin typeface="Cambria" panose="02040503050406030204" pitchFamily="18" charset="0"/>
                <a:ea typeface="Cambria" panose="02040503050406030204" pitchFamily="18" charset="0"/>
                <a:sym typeface="Wingdings" panose="05000000000000000000" pitchFamily="2" charset="2"/>
              </a:rPr>
              <a:t> Geoid</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019455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500"/>
                                        <p:tgtEl>
                                          <p:spTgt spid="2">
                                            <p:txEl>
                                              <p:pRg st="6" end="6"/>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4"/>
            <a:ext cx="8739769" cy="4851245"/>
          </a:xfrm>
          <a:prstGeom prst="rect">
            <a:avLst/>
          </a:prstGeom>
        </p:spPr>
        <p:txBody>
          <a:bodyPr vert="horz" wrap="square" lIns="0" tIns="97790" rIns="0" bIns="0" rtlCol="0">
            <a:noAutofit/>
          </a:bodyPr>
          <a:lstStyle/>
          <a:p>
            <a:pPr marL="114300" marR="0" lvl="1" indent="0" algn="l" defTabSz="457200" rtl="0" eaLnBrk="1" fontAlgn="base" latinLnBrk="0" hangingPunct="1">
              <a:lnSpc>
                <a:spcPct val="100000"/>
              </a:lnSpc>
              <a:spcBef>
                <a:spcPts val="670"/>
              </a:spcBef>
              <a:spcAft>
                <a:spcPct val="0"/>
              </a:spcAft>
              <a:buClrTx/>
              <a:buSzTx/>
              <a:buFontTx/>
              <a:buNone/>
              <a:tabLst/>
              <a:defRPr/>
            </a:pPr>
            <a:r>
              <a:rPr kumimoji="0" lang="en-US" sz="32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“The geoid is the equipotential surface that most closely coincides with the undisturbed mean sea level (and its continuation through the continents).”</a:t>
            </a:r>
          </a:p>
          <a:p>
            <a:pPr marL="685800" marR="0" lvl="2" indent="0" algn="l" defTabSz="457200" rtl="0" eaLnBrk="1" fontAlgn="base" latinLnBrk="0" hangingPunct="1">
              <a:lnSpc>
                <a:spcPct val="100000"/>
              </a:lnSpc>
              <a:spcBef>
                <a:spcPts val="670"/>
              </a:spcBef>
              <a:spcAft>
                <a:spcPct val="0"/>
              </a:spcAft>
              <a:buClrTx/>
              <a:buSzTx/>
              <a:buFontTx/>
              <a:buNone/>
              <a:tabLst/>
              <a:defRPr/>
            </a:pPr>
            <a:r>
              <a:rPr kumimoji="0" lang="en-US" sz="1800" b="0" i="1"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r>
              <a:rPr kumimoji="0" lang="en-US" sz="1800" b="0" i="1" u="none" strike="noStrike" kern="1200" cap="none" spc="-5" normalizeH="0" baseline="0" noProof="0" dirty="0" err="1">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Sjöberg</a:t>
            </a:r>
            <a:r>
              <a:rPr kumimoji="0" lang="en-US" sz="1800" b="0" i="1"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 E., &amp; </a:t>
            </a:r>
            <a:r>
              <a:rPr kumimoji="0" lang="en-US" sz="1800" b="0" i="1" u="none" strike="noStrike" kern="1200" cap="none" spc="-5" normalizeH="0" baseline="0" noProof="0" dirty="0" err="1">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Bagherbandi</a:t>
            </a:r>
            <a:r>
              <a:rPr kumimoji="0" lang="en-US" sz="1800" b="0" i="1"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M. (2017). Gravity Inversion and Integration, Theory and Applications in Geodesy and Geophysics. Springer.</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equipotential </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sym typeface="Wingdings" panose="05000000000000000000" pitchFamily="2" charset="2"/>
              </a:rPr>
              <a:t></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equal potential</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lvl="1" indent="-228600">
              <a:spcBef>
                <a:spcPts val="545"/>
              </a:spcBef>
              <a:buFont typeface="Arial" panose="020B0604020202020204" pitchFamily="34" charset="0"/>
              <a:buChar char="•"/>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potential </a:t>
            </a:r>
            <a:r>
              <a:rPr lang="en-US" sz="3000" spc="-5" dirty="0">
                <a:solidFill>
                  <a:prstClr val="black"/>
                </a:solidFill>
                <a:uFill>
                  <a:solidFill>
                    <a:srgbClr val="000000"/>
                  </a:solidFill>
                </a:uFill>
                <a:latin typeface="Cambria" panose="02040503050406030204" pitchFamily="18" charset="0"/>
                <a:cs typeface="Calibri"/>
                <a:sym typeface="Wingdings" panose="05000000000000000000" pitchFamily="2" charset="2"/>
              </a:rPr>
              <a:t></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as in energy… or gravitational pull</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Geoid - my favorite </a:t>
            </a:r>
            <a:r>
              <a:rPr lang="en-US" sz="5400" spc="-7" dirty="0">
                <a:solidFill>
                  <a:prstClr val="black"/>
                </a:solidFill>
                <a:latin typeface="Cambria" panose="02040503050406030204" pitchFamily="18" charset="0"/>
                <a:cs typeface="Calibri"/>
              </a:rPr>
              <a:t>definition</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42940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399" y="1257300"/>
            <a:ext cx="8839200" cy="4724400"/>
          </a:xfrm>
          <a:prstGeom prst="rect">
            <a:avLst/>
          </a:prstGeom>
        </p:spPr>
      </p:pic>
      <p:sp>
        <p:nvSpPr>
          <p:cNvPr id="6" name="TextBox 5"/>
          <p:cNvSpPr txBox="1"/>
          <p:nvPr/>
        </p:nvSpPr>
        <p:spPr>
          <a:xfrm>
            <a:off x="2960897" y="5981700"/>
            <a:ext cx="6183103" cy="24622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lang="en-US" sz="10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GPS for Land Surveyors</a:t>
            </a:r>
            <a:r>
              <a:rPr kumimoji="0" 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by Jan Van Sickle, 4th ed., CRC Press, Taylor &amp; Francis Group, 2015, p. 180. (slightly edited)</a:t>
            </a:r>
            <a:endParaRPr kumimoji="0" lang="en-US" sz="11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Equipotential Surface</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2" name="Freeform 1"/>
          <p:cNvSpPr/>
          <p:nvPr/>
        </p:nvSpPr>
        <p:spPr>
          <a:xfrm>
            <a:off x="159391" y="261736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Freeform 7"/>
          <p:cNvSpPr/>
          <p:nvPr/>
        </p:nvSpPr>
        <p:spPr>
          <a:xfrm rot="-60000">
            <a:off x="169178" y="281171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8"/>
          <p:cNvSpPr/>
          <p:nvPr/>
        </p:nvSpPr>
        <p:spPr>
          <a:xfrm rot="-120000">
            <a:off x="178965" y="31990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Freeform 9"/>
          <p:cNvSpPr/>
          <p:nvPr/>
        </p:nvSpPr>
        <p:spPr>
          <a:xfrm rot="-180000">
            <a:off x="188752" y="34101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Freeform 10"/>
          <p:cNvSpPr/>
          <p:nvPr/>
        </p:nvSpPr>
        <p:spPr>
          <a:xfrm rot="-240000">
            <a:off x="171974" y="384635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Freeform 11"/>
          <p:cNvSpPr/>
          <p:nvPr/>
        </p:nvSpPr>
        <p:spPr>
          <a:xfrm rot="-240000">
            <a:off x="165835" y="40613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Freeform 12"/>
          <p:cNvSpPr/>
          <p:nvPr/>
        </p:nvSpPr>
        <p:spPr>
          <a:xfrm rot="-300000">
            <a:off x="153669" y="44061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Freeform 13"/>
          <p:cNvSpPr/>
          <p:nvPr/>
        </p:nvSpPr>
        <p:spPr>
          <a:xfrm rot="-360000">
            <a:off x="153670" y="462636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Freeform 14"/>
          <p:cNvSpPr/>
          <p:nvPr/>
        </p:nvSpPr>
        <p:spPr>
          <a:xfrm rot="-360000">
            <a:off x="153671" y="50358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reeform 15"/>
          <p:cNvSpPr/>
          <p:nvPr/>
        </p:nvSpPr>
        <p:spPr>
          <a:xfrm rot="-360000">
            <a:off x="153671" y="522140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Freeform 16"/>
          <p:cNvSpPr/>
          <p:nvPr/>
        </p:nvSpPr>
        <p:spPr>
          <a:xfrm rot="-360000">
            <a:off x="161034" y="53815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reeform 17"/>
          <p:cNvSpPr/>
          <p:nvPr/>
        </p:nvSpPr>
        <p:spPr>
          <a:xfrm>
            <a:off x="152399" y="220020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Freeform 18"/>
          <p:cNvSpPr/>
          <p:nvPr/>
        </p:nvSpPr>
        <p:spPr>
          <a:xfrm>
            <a:off x="152399" y="200773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Freeform 19"/>
          <p:cNvSpPr/>
          <p:nvPr/>
        </p:nvSpPr>
        <p:spPr>
          <a:xfrm>
            <a:off x="160789" y="227481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Freeform 20"/>
          <p:cNvSpPr/>
          <p:nvPr/>
        </p:nvSpPr>
        <p:spPr>
          <a:xfrm rot="-60000">
            <a:off x="170576" y="2469159"/>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reeform 21"/>
          <p:cNvSpPr/>
          <p:nvPr/>
        </p:nvSpPr>
        <p:spPr>
          <a:xfrm rot="-120000">
            <a:off x="180363" y="285645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reeform 22"/>
          <p:cNvSpPr/>
          <p:nvPr/>
        </p:nvSpPr>
        <p:spPr>
          <a:xfrm rot="-180000">
            <a:off x="190150" y="306757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Freeform 23"/>
          <p:cNvSpPr/>
          <p:nvPr/>
        </p:nvSpPr>
        <p:spPr>
          <a:xfrm rot="-240000">
            <a:off x="173372" y="35038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Freeform 24"/>
          <p:cNvSpPr/>
          <p:nvPr/>
        </p:nvSpPr>
        <p:spPr>
          <a:xfrm rot="-240000">
            <a:off x="167233" y="37187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Freeform 25"/>
          <p:cNvSpPr/>
          <p:nvPr/>
        </p:nvSpPr>
        <p:spPr>
          <a:xfrm rot="-300000">
            <a:off x="155067" y="406356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Freeform 26"/>
          <p:cNvSpPr/>
          <p:nvPr/>
        </p:nvSpPr>
        <p:spPr>
          <a:xfrm rot="-360000">
            <a:off x="155068" y="42838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Freeform 27"/>
          <p:cNvSpPr/>
          <p:nvPr/>
        </p:nvSpPr>
        <p:spPr>
          <a:xfrm rot="-360000">
            <a:off x="155069" y="469333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Freeform 28"/>
          <p:cNvSpPr/>
          <p:nvPr/>
        </p:nvSpPr>
        <p:spPr>
          <a:xfrm rot="-360000">
            <a:off x="155069" y="487885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Freeform 29"/>
          <p:cNvSpPr/>
          <p:nvPr/>
        </p:nvSpPr>
        <p:spPr>
          <a:xfrm>
            <a:off x="153797" y="18576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Freeform 30"/>
          <p:cNvSpPr/>
          <p:nvPr/>
        </p:nvSpPr>
        <p:spPr>
          <a:xfrm>
            <a:off x="153797" y="166518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Freeform 31"/>
          <p:cNvSpPr/>
          <p:nvPr/>
        </p:nvSpPr>
        <p:spPr>
          <a:xfrm>
            <a:off x="169178" y="191408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Freeform 32"/>
          <p:cNvSpPr/>
          <p:nvPr/>
        </p:nvSpPr>
        <p:spPr>
          <a:xfrm rot="-60000">
            <a:off x="178965" y="21084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Freeform 33"/>
          <p:cNvSpPr/>
          <p:nvPr/>
        </p:nvSpPr>
        <p:spPr>
          <a:xfrm rot="-120000">
            <a:off x="188752" y="249572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Freeform 34"/>
          <p:cNvSpPr/>
          <p:nvPr/>
        </p:nvSpPr>
        <p:spPr>
          <a:xfrm rot="-180000">
            <a:off x="198539" y="270684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Freeform 35"/>
          <p:cNvSpPr/>
          <p:nvPr/>
        </p:nvSpPr>
        <p:spPr>
          <a:xfrm rot="-240000">
            <a:off x="181761" y="31430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Freeform 36"/>
          <p:cNvSpPr/>
          <p:nvPr/>
        </p:nvSpPr>
        <p:spPr>
          <a:xfrm rot="-240000">
            <a:off x="175622" y="33580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Freeform 37"/>
          <p:cNvSpPr/>
          <p:nvPr/>
        </p:nvSpPr>
        <p:spPr>
          <a:xfrm rot="-300000">
            <a:off x="163456" y="370283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Freeform 38"/>
          <p:cNvSpPr/>
          <p:nvPr/>
        </p:nvSpPr>
        <p:spPr>
          <a:xfrm rot="-360000">
            <a:off x="163457" y="392308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Freeform 39"/>
          <p:cNvSpPr/>
          <p:nvPr/>
        </p:nvSpPr>
        <p:spPr>
          <a:xfrm rot="-360000">
            <a:off x="163458" y="433260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Freeform 40"/>
          <p:cNvSpPr/>
          <p:nvPr/>
        </p:nvSpPr>
        <p:spPr>
          <a:xfrm rot="-360000">
            <a:off x="163458" y="451812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Freeform 41"/>
          <p:cNvSpPr/>
          <p:nvPr/>
        </p:nvSpPr>
        <p:spPr>
          <a:xfrm>
            <a:off x="162186" y="149692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Freeform 42"/>
          <p:cNvSpPr/>
          <p:nvPr/>
        </p:nvSpPr>
        <p:spPr>
          <a:xfrm>
            <a:off x="162186" y="130445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Freeform 43"/>
          <p:cNvSpPr/>
          <p:nvPr/>
        </p:nvSpPr>
        <p:spPr>
          <a:xfrm>
            <a:off x="160789" y="26858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Freeform 44"/>
          <p:cNvSpPr/>
          <p:nvPr/>
        </p:nvSpPr>
        <p:spPr>
          <a:xfrm rot="-60000">
            <a:off x="170576" y="288022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Freeform 45"/>
          <p:cNvSpPr/>
          <p:nvPr/>
        </p:nvSpPr>
        <p:spPr>
          <a:xfrm rot="-120000">
            <a:off x="180363" y="326751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Freeform 46"/>
          <p:cNvSpPr/>
          <p:nvPr/>
        </p:nvSpPr>
        <p:spPr>
          <a:xfrm rot="-180000">
            <a:off x="190150" y="34786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Freeform 47"/>
          <p:cNvSpPr/>
          <p:nvPr/>
        </p:nvSpPr>
        <p:spPr>
          <a:xfrm rot="-240000">
            <a:off x="173372" y="391486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Freeform 48"/>
          <p:cNvSpPr/>
          <p:nvPr/>
        </p:nvSpPr>
        <p:spPr>
          <a:xfrm rot="-240000">
            <a:off x="167233" y="412984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Freeform 49"/>
          <p:cNvSpPr/>
          <p:nvPr/>
        </p:nvSpPr>
        <p:spPr>
          <a:xfrm rot="-300000">
            <a:off x="155067" y="44746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Freeform 50"/>
          <p:cNvSpPr/>
          <p:nvPr/>
        </p:nvSpPr>
        <p:spPr>
          <a:xfrm rot="-360000">
            <a:off x="155068" y="469487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Freeform 51"/>
          <p:cNvSpPr/>
          <p:nvPr/>
        </p:nvSpPr>
        <p:spPr>
          <a:xfrm rot="-360000">
            <a:off x="155069" y="510439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Freeform 52"/>
          <p:cNvSpPr/>
          <p:nvPr/>
        </p:nvSpPr>
        <p:spPr>
          <a:xfrm rot="-360000">
            <a:off x="155069" y="528991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Freeform 53"/>
          <p:cNvSpPr/>
          <p:nvPr/>
        </p:nvSpPr>
        <p:spPr>
          <a:xfrm>
            <a:off x="153797" y="22687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Freeform 54"/>
          <p:cNvSpPr/>
          <p:nvPr/>
        </p:nvSpPr>
        <p:spPr>
          <a:xfrm>
            <a:off x="153797" y="207624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90" y="1260032"/>
            <a:ext cx="8839200" cy="4718935"/>
          </a:xfrm>
          <a:prstGeom prst="rect">
            <a:avLst/>
          </a:prstGeom>
        </p:spPr>
      </p:pic>
      <p:sp>
        <p:nvSpPr>
          <p:cNvPr id="5" name="Up Arrow 4"/>
          <p:cNvSpPr/>
          <p:nvPr/>
        </p:nvSpPr>
        <p:spPr>
          <a:xfrm rot="19266032">
            <a:off x="402670" y="4678496"/>
            <a:ext cx="956345" cy="917373"/>
          </a:xfrm>
          <a:prstGeom prst="upArrow">
            <a:avLst/>
          </a:prstGeom>
          <a:gradFill>
            <a:gsLst>
              <a:gs pos="12000">
                <a:schemeClr val="bg1"/>
              </a:gs>
              <a:gs pos="70000">
                <a:schemeClr val="bg1">
                  <a:lumMod val="50000"/>
                </a:schemeClr>
              </a:gs>
            </a:gsLs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object 2"/>
          <p:cNvSpPr txBox="1">
            <a:spLocks/>
          </p:cNvSpPr>
          <p:nvPr/>
        </p:nvSpPr>
        <p:spPr bwMode="auto">
          <a:xfrm>
            <a:off x="-13122" y="6234627"/>
            <a:ext cx="9144000" cy="44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NAPGD2022 defined by a</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 specific strength of gravity </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a:t>
            </a:r>
            <a:r>
              <a:rPr kumimoji="0" lang="en-US" sz="2800" b="0" i="1"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28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p>
        </p:txBody>
      </p:sp>
    </p:spTree>
    <p:extLst>
      <p:ext uri="{BB962C8B-B14F-4D97-AF65-F5344CB8AC3E}">
        <p14:creationId xmlns:p14="http://schemas.microsoft.com/office/powerpoint/2010/main" val="151319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left)">
                                      <p:cBhvr>
                                        <p:cTn id="100" dur="500"/>
                                        <p:tgtEl>
                                          <p:spTgt spid="43"/>
                                        </p:tgtEl>
                                      </p:cBhvr>
                                    </p:animEffect>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500"/>
                                        <p:tgtEl>
                                          <p:spTgt spid="41"/>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50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500"/>
                                        <p:tgtEl>
                                          <p:spTgt spid="37"/>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left)">
                                      <p:cBhvr>
                                        <p:cTn id="116" dur="500"/>
                                        <p:tgtEl>
                                          <p:spTgt spid="3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left)">
                                      <p:cBhvr>
                                        <p:cTn id="122" dur="500"/>
                                        <p:tgtEl>
                                          <p:spTgt spid="42"/>
                                        </p:tgtEl>
                                      </p:cBhvr>
                                    </p:animEffect>
                                  </p:childTnLst>
                                </p:cTn>
                              </p:par>
                            </p:childTnLst>
                          </p:cTn>
                        </p:par>
                        <p:par>
                          <p:cTn id="123" fill="hold">
                            <p:stCondLst>
                              <p:cond delay="2000"/>
                            </p:stCondLst>
                            <p:childTnLst>
                              <p:par>
                                <p:cTn id="124" presetID="22" presetClass="entr" presetSubtype="8"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left)">
                                      <p:cBhvr>
                                        <p:cTn id="126" dur="500"/>
                                        <p:tgtEl>
                                          <p:spTgt spid="5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left)">
                                      <p:cBhvr>
                                        <p:cTn id="129" dur="500"/>
                                        <p:tgtEl>
                                          <p:spTgt spid="4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wipe(left)">
                                      <p:cBhvr>
                                        <p:cTn id="132" dur="500"/>
                                        <p:tgtEl>
                                          <p:spTgt spid="46"/>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ipe(left)">
                                      <p:cBhvr>
                                        <p:cTn id="135" dur="500"/>
                                        <p:tgtEl>
                                          <p:spTgt spid="4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left)">
                                      <p:cBhvr>
                                        <p:cTn id="138" dur="500"/>
                                        <p:tgtEl>
                                          <p:spTgt spid="55"/>
                                        </p:tgtEl>
                                      </p:cBhvr>
                                    </p:animEffect>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wipe(left)">
                                      <p:cBhvr>
                                        <p:cTn id="142" dur="500"/>
                                        <p:tgtEl>
                                          <p:spTgt spid="53"/>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wipe(left)">
                                      <p:cBhvr>
                                        <p:cTn id="145" dur="500"/>
                                        <p:tgtEl>
                                          <p:spTgt spid="51"/>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wipe(left)">
                                      <p:cBhvr>
                                        <p:cTn id="148" dur="500"/>
                                        <p:tgtEl>
                                          <p:spTgt spid="50"/>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49"/>
                                        </p:tgtEl>
                                        <p:attrNameLst>
                                          <p:attrName>style.visibility</p:attrName>
                                        </p:attrNameLst>
                                      </p:cBhvr>
                                      <p:to>
                                        <p:strVal val="visible"/>
                                      </p:to>
                                    </p:set>
                                    <p:animEffect transition="in" filter="wipe(left)">
                                      <p:cBhvr>
                                        <p:cTn id="151" dur="500"/>
                                        <p:tgtEl>
                                          <p:spTgt spid="49"/>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wipe(left)">
                                      <p:cBhvr>
                                        <p:cTn id="154" dur="500"/>
                                        <p:tgtEl>
                                          <p:spTgt spid="47"/>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ipe(left)">
                                      <p:cBhvr>
                                        <p:cTn id="160" dur="500"/>
                                        <p:tgtEl>
                                          <p:spTgt spid="5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ipe(down)">
                                      <p:cBhvr>
                                        <p:cTn id="165" dur="500"/>
                                        <p:tgtEl>
                                          <p:spTgt spid="56"/>
                                        </p:tgtEl>
                                      </p:cBhvr>
                                    </p:animEffect>
                                  </p:childTnLst>
                                </p:cTn>
                              </p:par>
                            </p:childTnLst>
                          </p:cTn>
                        </p:par>
                        <p:par>
                          <p:cTn id="166" fill="hold">
                            <p:stCondLst>
                              <p:cond delay="500"/>
                            </p:stCondLst>
                            <p:childTnLst>
                              <p:par>
                                <p:cTn id="167" presetID="2" presetClass="entr" presetSubtype="8" fill="hold" grpId="0" nodeType="afterEffect">
                                  <p:stCondLst>
                                    <p:cond delay="200"/>
                                  </p:stCondLst>
                                  <p:childTnLst>
                                    <p:set>
                                      <p:cBhvr>
                                        <p:cTn id="168" dur="1" fill="hold">
                                          <p:stCondLst>
                                            <p:cond delay="0"/>
                                          </p:stCondLst>
                                        </p:cTn>
                                        <p:tgtEl>
                                          <p:spTgt spid="5"/>
                                        </p:tgtEl>
                                        <p:attrNameLst>
                                          <p:attrName>style.visibility</p:attrName>
                                        </p:attrNameLst>
                                      </p:cBhvr>
                                      <p:to>
                                        <p:strVal val="visible"/>
                                      </p:to>
                                    </p:set>
                                    <p:anim calcmode="lin" valueType="num">
                                      <p:cBhvr additive="base">
                                        <p:cTn id="169" dur="500" fill="hold"/>
                                        <p:tgtEl>
                                          <p:spTgt spid="5"/>
                                        </p:tgtEl>
                                        <p:attrNameLst>
                                          <p:attrName>ppt_x</p:attrName>
                                        </p:attrNameLst>
                                      </p:cBhvr>
                                      <p:tavLst>
                                        <p:tav tm="0">
                                          <p:val>
                                            <p:strVal val="0-#ppt_w/2"/>
                                          </p:val>
                                        </p:tav>
                                        <p:tav tm="100000">
                                          <p:val>
                                            <p:strVal val="#ppt_x"/>
                                          </p:val>
                                        </p:tav>
                                      </p:tavLst>
                                    </p:anim>
                                    <p:anim calcmode="lin" valueType="num">
                                      <p:cBhvr additive="base">
                                        <p:cTn id="170" dur="500" fill="hold"/>
                                        <p:tgtEl>
                                          <p:spTgt spid="5"/>
                                        </p:tgtEl>
                                        <p:attrNameLst>
                                          <p:attrName>ppt_y</p:attrName>
                                        </p:attrNameLst>
                                      </p:cBhvr>
                                      <p:tavLst>
                                        <p:tav tm="0">
                                          <p:val>
                                            <p:strVal val="#ppt_y"/>
                                          </p:val>
                                        </p:tav>
                                        <p:tav tm="100000">
                                          <p:val>
                                            <p:strVal val="#ppt_y"/>
                                          </p:val>
                                        </p:tav>
                                      </p:tavLst>
                                    </p:anim>
                                  </p:childTnLst>
                                </p:cTn>
                              </p:par>
                            </p:childTnLst>
                          </p:cTn>
                        </p:par>
                        <p:par>
                          <p:cTn id="171" fill="hold">
                            <p:stCondLst>
                              <p:cond delay="1200"/>
                            </p:stCondLst>
                            <p:childTnLst>
                              <p:par>
                                <p:cTn id="172" presetID="8" presetClass="emph" presetSubtype="0" fill="hold" grpId="1" nodeType="afterEffect">
                                  <p:stCondLst>
                                    <p:cond delay="0"/>
                                  </p:stCondLst>
                                  <p:childTnLst>
                                    <p:animRot by="21600000">
                                      <p:cBhvr>
                                        <p:cTn id="173" dur="1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413984"/>
            <a:ext cx="9144000" cy="5957186"/>
          </a:xfrm>
          <a:prstGeom prst="rect">
            <a:avLst/>
          </a:prstGeom>
        </p:spPr>
        <p:txBody>
          <a:bodyPr vert="horz" wrap="square" lIns="0" tIns="16933" rIns="0" bIns="0" rtlCol="0">
            <a:spAutoFit/>
          </a:bodyPr>
          <a:lstStyle/>
          <a:p>
            <a:pPr algn="ctr">
              <a:buSzPct val="159375"/>
            </a:pPr>
            <a:r>
              <a:rPr lang="en-US" sz="5000" b="1" dirty="0">
                <a:uFill>
                  <a:solidFill>
                    <a:srgbClr val="1F497D"/>
                  </a:solidFill>
                </a:uFill>
                <a:latin typeface="Cambria" panose="02040503050406030204" pitchFamily="18" charset="0"/>
                <a:cs typeface="Arial"/>
              </a:rPr>
              <a:t>Positional Components of </a:t>
            </a:r>
          </a:p>
          <a:p>
            <a:pPr algn="ctr">
              <a:buSzPct val="159375"/>
            </a:pPr>
            <a:r>
              <a:rPr lang="en-US" sz="5000" b="1" dirty="0">
                <a:uFill>
                  <a:solidFill>
                    <a:srgbClr val="1F497D"/>
                  </a:solidFill>
                </a:uFill>
                <a:latin typeface="Cambria" panose="02040503050406030204" pitchFamily="18" charset="0"/>
                <a:cs typeface="Arial"/>
              </a:rPr>
              <a:t>the NSRS</a:t>
            </a:r>
            <a:endParaRPr lang="en-US" sz="5000" b="1" spc="-7" dirty="0">
              <a:uFill>
                <a:solidFill>
                  <a:srgbClr val="1F497D"/>
                </a:solidFill>
              </a:uFill>
              <a:latin typeface="Cambria" panose="02040503050406030204" pitchFamily="18" charset="0"/>
              <a:cs typeface="Arial"/>
            </a:endParaRP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Geometric</a:t>
            </a:r>
          </a:p>
          <a:p>
            <a:pPr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“Horizontal”</a:t>
            </a:r>
          </a:p>
          <a:p>
            <a:pPr algn="ctr">
              <a:buSzPct val="159375"/>
            </a:pPr>
            <a:r>
              <a:rPr lang="en-US" sz="3200" b="1" spc="-20" dirty="0">
                <a:solidFill>
                  <a:schemeClr val="tx1">
                    <a:lumMod val="65000"/>
                    <a:lumOff val="35000"/>
                  </a:schemeClr>
                </a:solidFill>
                <a:uFill>
                  <a:solidFill>
                    <a:srgbClr val="C00000"/>
                  </a:solidFill>
                </a:uFill>
                <a:latin typeface="Cambria" panose="02040503050406030204" pitchFamily="18" charset="0"/>
                <a:cs typeface="Arial Black"/>
              </a:rPr>
              <a:t>Latitude, Longitude, </a:t>
            </a:r>
            <a:r>
              <a:rPr lang="en-US" sz="3200" b="1" i="1" spc="-20" dirty="0">
                <a:solidFill>
                  <a:schemeClr val="tx1">
                    <a:lumMod val="65000"/>
                    <a:lumOff val="35000"/>
                  </a:schemeClr>
                </a:solidFill>
                <a:uFill>
                  <a:solidFill>
                    <a:srgbClr val="C00000"/>
                  </a:solidFill>
                </a:uFill>
                <a:latin typeface="Cambria" panose="02040503050406030204" pitchFamily="18" charset="0"/>
                <a:cs typeface="Arial Black"/>
              </a:rPr>
              <a:t>Ellipsoid Height</a:t>
            </a: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Geopotential</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Orthometric Height</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“Elevation”</a:t>
            </a:r>
            <a:endParaRPr lang="en-US" sz="4800" b="1" spc="-20" dirty="0">
              <a:solidFill>
                <a:schemeClr val="tx1">
                  <a:lumMod val="65000"/>
                  <a:lumOff val="35000"/>
                </a:schemeClr>
              </a:solidFill>
              <a:uFill>
                <a:solidFill>
                  <a:srgbClr val="C00000"/>
                </a:solidFill>
              </a:uFill>
              <a:latin typeface="Cambria" panose="02040503050406030204" pitchFamily="18" charset="0"/>
              <a:cs typeface="Arial Black"/>
            </a:endParaRPr>
          </a:p>
        </p:txBody>
      </p:sp>
      <p:sp>
        <p:nvSpPr>
          <p:cNvPr id="3" name="TextBox 2"/>
          <p:cNvSpPr txBox="1"/>
          <p:nvPr/>
        </p:nvSpPr>
        <p:spPr bwMode="auto">
          <a:xfrm>
            <a:off x="7287208" y="2550956"/>
            <a:ext cx="1315616"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NAD83</a:t>
            </a:r>
            <a:endParaRPr lang="en-US" sz="2400" dirty="0"/>
          </a:p>
        </p:txBody>
      </p:sp>
      <p:sp>
        <p:nvSpPr>
          <p:cNvPr id="5" name="TextBox 4"/>
          <p:cNvSpPr txBox="1"/>
          <p:nvPr/>
        </p:nvSpPr>
        <p:spPr bwMode="auto">
          <a:xfrm>
            <a:off x="7287208" y="4665697"/>
            <a:ext cx="1558212"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NAVD88</a:t>
            </a:r>
            <a:endParaRPr lang="en-US" sz="2400" dirty="0"/>
          </a:p>
        </p:txBody>
      </p:sp>
      <p:cxnSp>
        <p:nvCxnSpPr>
          <p:cNvPr id="7" name="Straight Arrow Connector 6"/>
          <p:cNvCxnSpPr/>
          <p:nvPr/>
        </p:nvCxnSpPr>
        <p:spPr>
          <a:xfrm>
            <a:off x="6186196" y="2774886"/>
            <a:ext cx="1063690" cy="9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5" idx="1"/>
          </p:cNvCxnSpPr>
          <p:nvPr/>
        </p:nvCxnSpPr>
        <p:spPr>
          <a:xfrm>
            <a:off x="6438900" y="4895850"/>
            <a:ext cx="848308" cy="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1"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2" end="2"/>
                                            </p:txEl>
                                          </p:spTgt>
                                        </p:tgtEl>
                                      </p:cBhvr>
                                    </p:animEffect>
                                    <p:set>
                                      <p:cBhvr>
                                        <p:cTn id="25" dur="1" fill="hold">
                                          <p:stCondLst>
                                            <p:cond delay="499"/>
                                          </p:stCondLst>
                                        </p:cTn>
                                        <p:tgtEl>
                                          <p:spTgt spid="4">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xEl>
                                              <p:pRg st="3" end="3"/>
                                            </p:txEl>
                                          </p:spTgt>
                                        </p:tgtEl>
                                      </p:cBhvr>
                                    </p:animEffect>
                                    <p:set>
                                      <p:cBhvr>
                                        <p:cTn id="28" dur="1" fill="hold">
                                          <p:stCondLst>
                                            <p:cond delay="499"/>
                                          </p:stCondLst>
                                        </p:cTn>
                                        <p:tgtEl>
                                          <p:spTgt spid="4">
                                            <p:txEl>
                                              <p:pRg st="3" end="3"/>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xEl>
                                              <p:pRg st="4" end="4"/>
                                            </p:txEl>
                                          </p:spTgt>
                                        </p:tgtEl>
                                      </p:cBhvr>
                                    </p:animEffect>
                                    <p:set>
                                      <p:cBhvr>
                                        <p:cTn id="31" dur="1" fill="hold">
                                          <p:stCondLst>
                                            <p:cond delay="499"/>
                                          </p:stCondLst>
                                        </p:cTn>
                                        <p:tgtEl>
                                          <p:spTgt spid="4">
                                            <p:txEl>
                                              <p:pRg st="4" end="4"/>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1" end="1"/>
                                            </p:txEl>
                                          </p:spTgt>
                                        </p:tgtEl>
                                      </p:cBhvr>
                                    </p:animEffect>
                                    <p:set>
                                      <p:cBhvr>
                                        <p:cTn id="34" dur="1" fill="hold">
                                          <p:stCondLst>
                                            <p:cond delay="499"/>
                                          </p:stCondLst>
                                        </p:cTn>
                                        <p:tgtEl>
                                          <p:spTgt spid="4">
                                            <p:txEl>
                                              <p:pRg st="1" end="1"/>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223309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NAVD88 geoids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versus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NAPGD2022 geoids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16735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Two types of geoid models</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84661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created from “scratch” with various types of gravity data</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ts val="80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simply a gravimetric geoid then </a:t>
            </a:r>
            <a:r>
              <a:rPr kumimoji="0" lang="en-US" sz="3000" b="0" i="0" u="sng"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best fit some vertical datum</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like NAVD88</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366023901"/>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494739"/>
            <a:ext cx="8739769" cy="4079720"/>
          </a:xfrm>
          <a:prstGeom prst="rect">
            <a:avLst/>
          </a:prstGeom>
        </p:spPr>
        <p:txBody>
          <a:bodyPr vert="horz" wrap="square" lIns="0" tIns="97790" rIns="0" bIns="0" rtlCol="0">
            <a:noAutofit/>
          </a:bodyPr>
          <a:lstStyle/>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cxnSp>
        <p:nvCxnSpPr>
          <p:cNvPr id="5" name="Straight Arrow Connector 4"/>
          <p:cNvCxnSpPr/>
          <p:nvPr/>
        </p:nvCxnSpPr>
        <p:spPr>
          <a:xfrm flipH="1">
            <a:off x="1461972"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106601"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31614" y="3231307"/>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77025" y="3231308"/>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902437" y="3736134"/>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bwMode="auto">
          <a:xfrm>
            <a:off x="1042640" y="3764709"/>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1" name="Oval 30"/>
          <p:cNvSpPr/>
          <p:nvPr/>
        </p:nvSpPr>
        <p:spPr>
          <a:xfrm>
            <a:off x="2635987"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bwMode="auto">
          <a:xfrm>
            <a:off x="2776190"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3" name="Oval 32"/>
          <p:cNvSpPr/>
          <p:nvPr/>
        </p:nvSpPr>
        <p:spPr>
          <a:xfrm>
            <a:off x="4410076" y="3767447"/>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bwMode="auto">
          <a:xfrm>
            <a:off x="4550279" y="3796022"/>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5" name="Oval 34"/>
          <p:cNvSpPr/>
          <p:nvPr/>
        </p:nvSpPr>
        <p:spPr>
          <a:xfrm>
            <a:off x="6215936"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bwMode="auto">
          <a:xfrm>
            <a:off x="6356139"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Tree>
    <p:extLst>
      <p:ext uri="{BB962C8B-B14F-4D97-AF65-F5344CB8AC3E}">
        <p14:creationId xmlns:p14="http://schemas.microsoft.com/office/powerpoint/2010/main" val="1644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ITLE"/>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Gravimetric vs. Hybrid Geoid</a:t>
            </a:r>
            <a:endParaRPr dirty="0">
              <a:latin typeface="Cambria" panose="02040503050406030204" pitchFamily="18" charset="0"/>
              <a:cs typeface="Calibri"/>
            </a:endParaRPr>
          </a:p>
        </p:txBody>
      </p:sp>
    </p:spTree>
    <p:extLst>
      <p:ext uri="{BB962C8B-B14F-4D97-AF65-F5344CB8AC3E}">
        <p14:creationId xmlns:p14="http://schemas.microsoft.com/office/powerpoint/2010/main" val="34594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
                                      <p:cBhvr>
                                        <p:cTn id="20" dur="1000" fill="hold"/>
                                        <p:tgtEl>
                                          <p:spTgt spid="7"/>
                                        </p:tgtEl>
                                        <p:attrNameLst>
                                          <p:attrName>r</p:attrName>
                                        </p:attrNameLst>
                                      </p:cBhvr>
                                    </p:animRo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b="1" spc="-7" dirty="0">
                <a:latin typeface="Cambria" panose="02040503050406030204" pitchFamily="18" charset="0"/>
                <a:cs typeface="Calibri"/>
              </a:rPr>
              <a:t>NAVD88 uses a Hybrid Geoid</a:t>
            </a:r>
            <a:endParaRPr b="1" dirty="0">
              <a:latin typeface="Cambria" panose="02040503050406030204" pitchFamily="18" charset="0"/>
              <a:cs typeface="Calibri"/>
            </a:endParaRPr>
          </a:p>
        </p:txBody>
      </p:sp>
    </p:spTree>
    <p:extLst>
      <p:ext uri="{BB962C8B-B14F-4D97-AF65-F5344CB8AC3E}">
        <p14:creationId xmlns:p14="http://schemas.microsoft.com/office/powerpoint/2010/main" val="37553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8" presetClass="emph" presetSubtype="0" fill="hold" nodeType="afterEffect">
                                  <p:stCondLst>
                                    <p:cond delay="0"/>
                                  </p:stCondLst>
                                  <p:childTnLst>
                                    <p:animRot by="-540000">
                                      <p:cBhvr>
                                        <p:cTn id="17" dur="2000" fill="hold"/>
                                        <p:tgtEl>
                                          <p:spTgt spid="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NAPGD2022 uses a Gravimetric Geoid</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a:off x="882895" y="2270147"/>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357306" y="3154261"/>
            <a:ext cx="2973174" cy="1782988"/>
            <a:chOff x="2357306" y="3154261"/>
            <a:chExt cx="2973174" cy="1782988"/>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357306" y="3154261"/>
              <a:ext cx="877675" cy="100385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Freeform 16"/>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Content Placeholder 2"/>
          <p:cNvSpPr>
            <a:spLocks noGrp="1"/>
          </p:cNvSpPr>
          <p:nvPr>
            <p:ph idx="1"/>
          </p:nvPr>
        </p:nvSpPr>
        <p:spPr>
          <a:xfrm>
            <a:off x="-210405" y="4871449"/>
            <a:ext cx="5540885" cy="2095735"/>
          </a:xfrm>
        </p:spPr>
        <p:txBody>
          <a:bodyPr/>
          <a:lstStyle/>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Datum zero surface aligned to Global Mean Sea Level (GMSL)</a:t>
            </a:r>
          </a:p>
        </p:txBody>
      </p:sp>
    </p:spTree>
    <p:extLst>
      <p:ext uri="{BB962C8B-B14F-4D97-AF65-F5344CB8AC3E}">
        <p14:creationId xmlns:p14="http://schemas.microsoft.com/office/powerpoint/2010/main" val="26419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additive="base">
                                        <p:cTn id="1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house"/>
          <p:cNvGrpSpPr/>
          <p:nvPr/>
        </p:nvGrpSpPr>
        <p:grpSpPr>
          <a:xfrm>
            <a:off x="1737552" y="1401887"/>
            <a:ext cx="755314" cy="742296"/>
            <a:chOff x="2919413" y="2290697"/>
            <a:chExt cx="476250" cy="641323"/>
          </a:xfrm>
          <a:solidFill>
            <a:srgbClr val="00B050"/>
          </a:solidFill>
        </p:grpSpPr>
        <p:sp>
          <p:nvSpPr>
            <p:cNvPr id="17" name="Rectangle 16"/>
            <p:cNvSpPr/>
            <p:nvPr/>
          </p:nvSpPr>
          <p:spPr>
            <a:xfrm>
              <a:off x="2987040" y="2595312"/>
              <a:ext cx="342900" cy="3367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Isosceles Triangle 17"/>
            <p:cNvSpPr/>
            <p:nvPr/>
          </p:nvSpPr>
          <p:spPr>
            <a:xfrm>
              <a:off x="2919413" y="2290697"/>
              <a:ext cx="476250" cy="31032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1" name="Group Sea Level"/>
          <p:cNvGrpSpPr/>
          <p:nvPr/>
        </p:nvGrpSpPr>
        <p:grpSpPr>
          <a:xfrm>
            <a:off x="2345053" y="4774716"/>
            <a:ext cx="6157487" cy="1004071"/>
            <a:chOff x="2345053" y="4774716"/>
            <a:chExt cx="6157487" cy="1004071"/>
          </a:xfrm>
        </p:grpSpPr>
        <p:grpSp>
          <p:nvGrpSpPr>
            <p:cNvPr id="52" name="water level"/>
            <p:cNvGrpSpPr/>
            <p:nvPr/>
          </p:nvGrpSpPr>
          <p:grpSpPr>
            <a:xfrm>
              <a:off x="2345053" y="4774716"/>
              <a:ext cx="5074157" cy="866089"/>
              <a:chOff x="2345053" y="1559324"/>
              <a:chExt cx="5074157" cy="866089"/>
            </a:xfrm>
          </p:grpSpPr>
          <p:sp>
            <p:nvSpPr>
              <p:cNvPr id="22" name="Arc 21"/>
              <p:cNvSpPr/>
              <p:nvPr/>
            </p:nvSpPr>
            <p:spPr>
              <a:xfrm>
                <a:off x="6326003" y="1559324"/>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Arc 22"/>
              <p:cNvSpPr/>
              <p:nvPr/>
            </p:nvSpPr>
            <p:spPr>
              <a:xfrm>
                <a:off x="5529226" y="1561299"/>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Arc 23"/>
              <p:cNvSpPr/>
              <p:nvPr/>
            </p:nvSpPr>
            <p:spPr>
              <a:xfrm>
                <a:off x="4734280" y="1561299"/>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Arc 24"/>
              <p:cNvSpPr/>
              <p:nvPr/>
            </p:nvSpPr>
            <p:spPr>
              <a:xfrm>
                <a:off x="3938539" y="1561299"/>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Arc 46"/>
              <p:cNvSpPr/>
              <p:nvPr/>
            </p:nvSpPr>
            <p:spPr>
              <a:xfrm>
                <a:off x="3145191" y="1560486"/>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Arc 48"/>
              <p:cNvSpPr/>
              <p:nvPr/>
            </p:nvSpPr>
            <p:spPr>
              <a:xfrm>
                <a:off x="2345053" y="1563624"/>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5" name="GMSL"/>
            <p:cNvSpPr txBox="1"/>
            <p:nvPr/>
          </p:nvSpPr>
          <p:spPr bwMode="auto">
            <a:xfrm>
              <a:off x="7267478" y="5194012"/>
              <a:ext cx="1235062" cy="584775"/>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GMSL</a:t>
              </a:r>
            </a:p>
          </p:txBody>
        </p:sp>
      </p:grpSp>
      <p:grpSp>
        <p:nvGrpSpPr>
          <p:cNvPr id="37" name="land mass"/>
          <p:cNvGrpSpPr>
            <a:grpSpLocks noChangeAspect="1"/>
          </p:cNvGrpSpPr>
          <p:nvPr/>
        </p:nvGrpSpPr>
        <p:grpSpPr>
          <a:xfrm>
            <a:off x="1533445" y="2162175"/>
            <a:ext cx="4156437" cy="4258687"/>
            <a:chOff x="2738434" y="2957512"/>
            <a:chExt cx="3138492" cy="3215700"/>
          </a:xfrm>
        </p:grpSpPr>
        <p:sp>
          <p:nvSpPr>
            <p:cNvPr id="36" name="land color"/>
            <p:cNvSpPr/>
            <p:nvPr/>
          </p:nvSpPr>
          <p:spPr>
            <a:xfrm>
              <a:off x="2738434" y="2957512"/>
              <a:ext cx="3134973" cy="3215700"/>
            </a:xfrm>
            <a:custGeom>
              <a:avLst/>
              <a:gdLst>
                <a:gd name="connsiteX0" fmla="*/ 2173574 w 2173574"/>
                <a:gd name="connsiteY0" fmla="*/ 3117954 h 3117954"/>
                <a:gd name="connsiteX1" fmla="*/ 0 w 2173574"/>
                <a:gd name="connsiteY1" fmla="*/ 0 h 3117954"/>
                <a:gd name="connsiteX0" fmla="*/ 2332007 w 2332007"/>
                <a:gd name="connsiteY0" fmla="*/ 3353543 h 3353543"/>
                <a:gd name="connsiteX1" fmla="*/ 158433 w 2332007"/>
                <a:gd name="connsiteY1" fmla="*/ 235589 h 3353543"/>
                <a:gd name="connsiteX2" fmla="*/ 167474 w 2332007"/>
                <a:gd name="connsiteY2" fmla="*/ 219642 h 3353543"/>
                <a:gd name="connsiteX0" fmla="*/ 2526967 w 2526967"/>
                <a:gd name="connsiteY0" fmla="*/ 3456552 h 3456552"/>
                <a:gd name="connsiteX1" fmla="*/ 353393 w 2526967"/>
                <a:gd name="connsiteY1" fmla="*/ 338598 h 3456552"/>
                <a:gd name="connsiteX2" fmla="*/ 338 w 2526967"/>
                <a:gd name="connsiteY2" fmla="*/ 51525 h 3456552"/>
                <a:gd name="connsiteX0" fmla="*/ 2526646 w 2526646"/>
                <a:gd name="connsiteY0" fmla="*/ 3407286 h 3407286"/>
                <a:gd name="connsiteX1" fmla="*/ 353072 w 2526646"/>
                <a:gd name="connsiteY1" fmla="*/ 289332 h 3407286"/>
                <a:gd name="connsiteX2" fmla="*/ 17 w 2526646"/>
                <a:gd name="connsiteY2" fmla="*/ 2259 h 3407286"/>
                <a:gd name="connsiteX0" fmla="*/ 2552926 w 2552926"/>
                <a:gd name="connsiteY0" fmla="*/ 3423861 h 3423861"/>
                <a:gd name="connsiteX1" fmla="*/ 379352 w 2552926"/>
                <a:gd name="connsiteY1" fmla="*/ 305907 h 3423861"/>
                <a:gd name="connsiteX2" fmla="*/ 26297 w 2552926"/>
                <a:gd name="connsiteY2" fmla="*/ 18834 h 3423861"/>
                <a:gd name="connsiteX3" fmla="*/ 25793 w 2552926"/>
                <a:gd name="connsiteY3" fmla="*/ 27889 h 3423861"/>
                <a:gd name="connsiteX0" fmla="*/ 3334978 w 3334978"/>
                <a:gd name="connsiteY0" fmla="*/ 3426339 h 3426339"/>
                <a:gd name="connsiteX1" fmla="*/ 1161404 w 3334978"/>
                <a:gd name="connsiteY1" fmla="*/ 308385 h 3426339"/>
                <a:gd name="connsiteX2" fmla="*/ 808349 w 3334978"/>
                <a:gd name="connsiteY2" fmla="*/ 21312 h 3426339"/>
                <a:gd name="connsiteX3" fmla="*/ 0 w 3334978"/>
                <a:gd name="connsiteY3" fmla="*/ 20233 h 3426339"/>
                <a:gd name="connsiteX0" fmla="*/ 3334978 w 3334978"/>
                <a:gd name="connsiteY0" fmla="*/ 3407286 h 3407286"/>
                <a:gd name="connsiteX1" fmla="*/ 1161404 w 3334978"/>
                <a:gd name="connsiteY1" fmla="*/ 289332 h 3407286"/>
                <a:gd name="connsiteX2" fmla="*/ 808349 w 3334978"/>
                <a:gd name="connsiteY2" fmla="*/ 2259 h 3407286"/>
                <a:gd name="connsiteX3" fmla="*/ 0 w 3334978"/>
                <a:gd name="connsiteY3" fmla="*/ 1180 h 3407286"/>
                <a:gd name="connsiteX0" fmla="*/ 3314526 w 3314526"/>
                <a:gd name="connsiteY0" fmla="*/ 3416240 h 3416240"/>
                <a:gd name="connsiteX1" fmla="*/ 1140952 w 3314526"/>
                <a:gd name="connsiteY1" fmla="*/ 298286 h 3416240"/>
                <a:gd name="connsiteX2" fmla="*/ 787897 w 3314526"/>
                <a:gd name="connsiteY2" fmla="*/ 11213 h 3416240"/>
                <a:gd name="connsiteX3" fmla="*/ 0 w 3314526"/>
                <a:gd name="connsiteY3" fmla="*/ 0 h 3416240"/>
                <a:gd name="connsiteX0" fmla="*/ 3314526 w 3314526"/>
                <a:gd name="connsiteY0" fmla="*/ 3416240 h 3416240"/>
                <a:gd name="connsiteX1" fmla="*/ 1140952 w 3314526"/>
                <a:gd name="connsiteY1" fmla="*/ 298286 h 3416240"/>
                <a:gd name="connsiteX2" fmla="*/ 787897 w 3314526"/>
                <a:gd name="connsiteY2" fmla="*/ 11213 h 3416240"/>
                <a:gd name="connsiteX3" fmla="*/ 0 w 3314526"/>
                <a:gd name="connsiteY3" fmla="*/ 0 h 3416240"/>
                <a:gd name="connsiteX0" fmla="*/ 3314526 w 3314526"/>
                <a:gd name="connsiteY0" fmla="*/ 3416240 h 3416240"/>
                <a:gd name="connsiteX1" fmla="*/ 1176742 w 3314526"/>
                <a:gd name="connsiteY1" fmla="*/ 288152 h 3416240"/>
                <a:gd name="connsiteX2" fmla="*/ 787897 w 3314526"/>
                <a:gd name="connsiteY2" fmla="*/ 11213 h 3416240"/>
                <a:gd name="connsiteX3" fmla="*/ 0 w 3314526"/>
                <a:gd name="connsiteY3" fmla="*/ 0 h 3416240"/>
                <a:gd name="connsiteX0" fmla="*/ 3372888 w 3372888"/>
                <a:gd name="connsiteY0" fmla="*/ 3416240 h 3416240"/>
                <a:gd name="connsiteX1" fmla="*/ 1235104 w 3372888"/>
                <a:gd name="connsiteY1" fmla="*/ 288152 h 3416240"/>
                <a:gd name="connsiteX2" fmla="*/ 846259 w 3372888"/>
                <a:gd name="connsiteY2" fmla="*/ 11213 h 3416240"/>
                <a:gd name="connsiteX3" fmla="*/ 58362 w 3372888"/>
                <a:gd name="connsiteY3" fmla="*/ 0 h 3416240"/>
                <a:gd name="connsiteX4" fmla="*/ 58362 w 3372888"/>
                <a:gd name="connsiteY4" fmla="*/ 20269 h 3416240"/>
                <a:gd name="connsiteX0" fmla="*/ 3351662 w 3351662"/>
                <a:gd name="connsiteY0" fmla="*/ 3416240 h 3416240"/>
                <a:gd name="connsiteX1" fmla="*/ 1213878 w 3351662"/>
                <a:gd name="connsiteY1" fmla="*/ 288152 h 3416240"/>
                <a:gd name="connsiteX2" fmla="*/ 825033 w 3351662"/>
                <a:gd name="connsiteY2" fmla="*/ 11213 h 3416240"/>
                <a:gd name="connsiteX3" fmla="*/ 37136 w 3351662"/>
                <a:gd name="connsiteY3" fmla="*/ 0 h 3416240"/>
                <a:gd name="connsiteX4" fmla="*/ 164960 w 3351662"/>
                <a:gd name="connsiteY4" fmla="*/ 1940664 h 3416240"/>
                <a:gd name="connsiteX0" fmla="*/ 3314526 w 3314526"/>
                <a:gd name="connsiteY0" fmla="*/ 3416240 h 3416240"/>
                <a:gd name="connsiteX1" fmla="*/ 1176742 w 3314526"/>
                <a:gd name="connsiteY1" fmla="*/ 288152 h 3416240"/>
                <a:gd name="connsiteX2" fmla="*/ 787897 w 3314526"/>
                <a:gd name="connsiteY2" fmla="*/ 11213 h 3416240"/>
                <a:gd name="connsiteX3" fmla="*/ 0 w 3314526"/>
                <a:gd name="connsiteY3" fmla="*/ 0 h 3416240"/>
                <a:gd name="connsiteX4" fmla="*/ 127824 w 3314526"/>
                <a:gd name="connsiteY4" fmla="*/ 1940664 h 3416240"/>
                <a:gd name="connsiteX0" fmla="*/ 3314526 w 3314526"/>
                <a:gd name="connsiteY0" fmla="*/ 3416240 h 3416240"/>
                <a:gd name="connsiteX1" fmla="*/ 1176742 w 3314526"/>
                <a:gd name="connsiteY1" fmla="*/ 288152 h 3416240"/>
                <a:gd name="connsiteX2" fmla="*/ 787897 w 3314526"/>
                <a:gd name="connsiteY2" fmla="*/ 11213 h 3416240"/>
                <a:gd name="connsiteX3" fmla="*/ 0 w 3314526"/>
                <a:gd name="connsiteY3" fmla="*/ 0 h 3416240"/>
                <a:gd name="connsiteX4" fmla="*/ 61356 w 3314526"/>
                <a:gd name="connsiteY4" fmla="*/ 3369560 h 3416240"/>
                <a:gd name="connsiteX0" fmla="*/ 3314526 w 3314526"/>
                <a:gd name="connsiteY0" fmla="*/ 3416240 h 3420230"/>
                <a:gd name="connsiteX1" fmla="*/ 1176742 w 3314526"/>
                <a:gd name="connsiteY1" fmla="*/ 288152 h 3420230"/>
                <a:gd name="connsiteX2" fmla="*/ 787897 w 3314526"/>
                <a:gd name="connsiteY2" fmla="*/ 11213 h 3420230"/>
                <a:gd name="connsiteX3" fmla="*/ 0 w 3314526"/>
                <a:gd name="connsiteY3" fmla="*/ 0 h 3420230"/>
                <a:gd name="connsiteX4" fmla="*/ 56244 w 3314526"/>
                <a:gd name="connsiteY4" fmla="*/ 3420230 h 3420230"/>
                <a:gd name="connsiteX0" fmla="*/ 3365655 w 3365655"/>
                <a:gd name="connsiteY0" fmla="*/ 3421307 h 3421307"/>
                <a:gd name="connsiteX1" fmla="*/ 1176742 w 3365655"/>
                <a:gd name="connsiteY1" fmla="*/ 288152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38577 h 3438577"/>
                <a:gd name="connsiteX1" fmla="*/ 1135838 w 3365655"/>
                <a:gd name="connsiteY1" fmla="*/ 229416 h 3438577"/>
                <a:gd name="connsiteX2" fmla="*/ 787897 w 3365655"/>
                <a:gd name="connsiteY2" fmla="*/ 28483 h 3438577"/>
                <a:gd name="connsiteX3" fmla="*/ 0 w 3365655"/>
                <a:gd name="connsiteY3" fmla="*/ 17270 h 3438577"/>
                <a:gd name="connsiteX4" fmla="*/ 56244 w 3365655"/>
                <a:gd name="connsiteY4" fmla="*/ 3437500 h 3438577"/>
                <a:gd name="connsiteX0" fmla="*/ 3365655 w 3365655"/>
                <a:gd name="connsiteY0" fmla="*/ 3421307 h 3421307"/>
                <a:gd name="connsiteX1" fmla="*/ 1135838 w 3365655"/>
                <a:gd name="connsiteY1" fmla="*/ 212146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115387 w 3365655"/>
                <a:gd name="connsiteY1" fmla="*/ 217214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115387 w 3365655"/>
                <a:gd name="connsiteY1" fmla="*/ 217214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054031 w 3365655"/>
                <a:gd name="connsiteY1" fmla="*/ 156410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054031 w 3365655"/>
                <a:gd name="connsiteY1" fmla="*/ 156410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074483 w 3365655"/>
                <a:gd name="connsiteY1" fmla="*/ 156410 h 3421307"/>
                <a:gd name="connsiteX2" fmla="*/ 787897 w 3365655"/>
                <a:gd name="connsiteY2" fmla="*/ 11213 h 3421307"/>
                <a:gd name="connsiteX3" fmla="*/ 0 w 3365655"/>
                <a:gd name="connsiteY3" fmla="*/ 0 h 3421307"/>
                <a:gd name="connsiteX4" fmla="*/ 56244 w 3365655"/>
                <a:gd name="connsiteY4" fmla="*/ 3420230 h 3421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655" h="3421307">
                  <a:moveTo>
                    <a:pt x="3365655" y="3421307"/>
                  </a:moveTo>
                  <a:lnTo>
                    <a:pt x="1074483" y="156410"/>
                  </a:lnTo>
                  <a:cubicBezTo>
                    <a:pt x="1005165" y="14120"/>
                    <a:pt x="786014" y="14535"/>
                    <a:pt x="787897" y="11213"/>
                  </a:cubicBezTo>
                  <a:lnTo>
                    <a:pt x="0" y="0"/>
                  </a:lnTo>
                  <a:lnTo>
                    <a:pt x="56244" y="342023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land edge"/>
            <p:cNvGrpSpPr/>
            <p:nvPr/>
          </p:nvGrpSpPr>
          <p:grpSpPr>
            <a:xfrm>
              <a:off x="2738434" y="2957512"/>
              <a:ext cx="3138492" cy="3212308"/>
              <a:chOff x="2738434" y="2957512"/>
              <a:chExt cx="3138492" cy="3212308"/>
            </a:xfrm>
            <a:effectLst/>
          </p:grpSpPr>
          <p:cxnSp>
            <p:nvCxnSpPr>
              <p:cNvPr id="4" name="Straight Connector 3"/>
              <p:cNvCxnSpPr>
                <a:stCxn id="36" idx="3"/>
              </p:cNvCxnSpPr>
              <p:nvPr/>
            </p:nvCxnSpPr>
            <p:spPr>
              <a:xfrm>
                <a:off x="2738434" y="2957512"/>
                <a:ext cx="785816" cy="1666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Arc 8"/>
              <p:cNvSpPr/>
              <p:nvPr/>
            </p:nvSpPr>
            <p:spPr>
              <a:xfrm rot="18632524">
                <a:off x="3005685" y="2971801"/>
                <a:ext cx="914400" cy="914400"/>
              </a:xfrm>
              <a:prstGeom prst="arc">
                <a:avLst>
                  <a:gd name="adj1" fmla="val 19529078"/>
                  <a:gd name="adj2" fmla="val 20976395"/>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4" name="Straight Connector 13"/>
              <p:cNvCxnSpPr/>
              <p:nvPr/>
            </p:nvCxnSpPr>
            <p:spPr>
              <a:xfrm>
                <a:off x="3685554" y="3025239"/>
                <a:ext cx="2191372" cy="3144581"/>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cxnSp>
        <p:nvCxnSpPr>
          <p:cNvPr id="43" name="height arrow"/>
          <p:cNvCxnSpPr>
            <a:stCxn id="41" idx="1"/>
          </p:cNvCxnSpPr>
          <p:nvPr/>
        </p:nvCxnSpPr>
        <p:spPr>
          <a:xfrm flipH="1" flipV="1">
            <a:off x="2115210" y="2200173"/>
            <a:ext cx="5902" cy="3286228"/>
          </a:xfrm>
          <a:prstGeom prst="straightConnector1">
            <a:avLst/>
          </a:prstGeom>
          <a:ln w="82550">
            <a:solidFill>
              <a:srgbClr val="934BC9"/>
            </a:solidFill>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68" name="Group Geoid"/>
          <p:cNvGrpSpPr/>
          <p:nvPr/>
        </p:nvGrpSpPr>
        <p:grpSpPr>
          <a:xfrm>
            <a:off x="86621" y="4980595"/>
            <a:ext cx="7168623" cy="3683718"/>
            <a:chOff x="86621" y="4980595"/>
            <a:chExt cx="7168623" cy="3683718"/>
          </a:xfrm>
        </p:grpSpPr>
        <p:sp>
          <p:nvSpPr>
            <p:cNvPr id="67" name="white masking"/>
            <p:cNvSpPr/>
            <p:nvPr/>
          </p:nvSpPr>
          <p:spPr>
            <a:xfrm>
              <a:off x="2023672" y="5493893"/>
              <a:ext cx="179882" cy="31704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geoid line"/>
            <p:cNvSpPr/>
            <p:nvPr/>
          </p:nvSpPr>
          <p:spPr>
            <a:xfrm>
              <a:off x="427223" y="5486354"/>
              <a:ext cx="6828021" cy="180098"/>
            </a:xfrm>
            <a:custGeom>
              <a:avLst/>
              <a:gdLst>
                <a:gd name="connsiteX0" fmla="*/ 0 w 6820525"/>
                <a:gd name="connsiteY0" fmla="*/ 120140 h 189871"/>
                <a:gd name="connsiteX1" fmla="*/ 1753849 w 6820525"/>
                <a:gd name="connsiteY1" fmla="*/ 105150 h 189871"/>
                <a:gd name="connsiteX2" fmla="*/ 3927423 w 6820525"/>
                <a:gd name="connsiteY2" fmla="*/ 187596 h 189871"/>
                <a:gd name="connsiteX3" fmla="*/ 5651292 w 6820525"/>
                <a:gd name="connsiteY3" fmla="*/ 219 h 189871"/>
                <a:gd name="connsiteX4" fmla="*/ 6820525 w 6820525"/>
                <a:gd name="connsiteY4" fmla="*/ 157615 h 189871"/>
                <a:gd name="connsiteX0" fmla="*/ 0 w 6820525"/>
                <a:gd name="connsiteY0" fmla="*/ 120140 h 187661"/>
                <a:gd name="connsiteX1" fmla="*/ 1693889 w 6820525"/>
                <a:gd name="connsiteY1" fmla="*/ 22704 h 187661"/>
                <a:gd name="connsiteX2" fmla="*/ 3927423 w 6820525"/>
                <a:gd name="connsiteY2" fmla="*/ 187596 h 187661"/>
                <a:gd name="connsiteX3" fmla="*/ 5651292 w 6820525"/>
                <a:gd name="connsiteY3" fmla="*/ 219 h 187661"/>
                <a:gd name="connsiteX4" fmla="*/ 6820525 w 6820525"/>
                <a:gd name="connsiteY4" fmla="*/ 157615 h 187661"/>
                <a:gd name="connsiteX0" fmla="*/ 0 w 6820525"/>
                <a:gd name="connsiteY0" fmla="*/ 98354 h 173120"/>
                <a:gd name="connsiteX1" fmla="*/ 1693889 w 6820525"/>
                <a:gd name="connsiteY1" fmla="*/ 918 h 173120"/>
                <a:gd name="connsiteX2" fmla="*/ 3927423 w 6820525"/>
                <a:gd name="connsiteY2" fmla="*/ 165810 h 173120"/>
                <a:gd name="connsiteX3" fmla="*/ 5269042 w 6820525"/>
                <a:gd name="connsiteY3" fmla="*/ 143325 h 173120"/>
                <a:gd name="connsiteX4" fmla="*/ 6820525 w 6820525"/>
                <a:gd name="connsiteY4" fmla="*/ 135829 h 173120"/>
                <a:gd name="connsiteX0" fmla="*/ 0 w 6820525"/>
                <a:gd name="connsiteY0" fmla="*/ 98354 h 360812"/>
                <a:gd name="connsiteX1" fmla="*/ 1693889 w 6820525"/>
                <a:gd name="connsiteY1" fmla="*/ 918 h 360812"/>
                <a:gd name="connsiteX2" fmla="*/ 3927423 w 6820525"/>
                <a:gd name="connsiteY2" fmla="*/ 165810 h 360812"/>
                <a:gd name="connsiteX3" fmla="*/ 5284033 w 6820525"/>
                <a:gd name="connsiteY3" fmla="*/ 360682 h 360812"/>
                <a:gd name="connsiteX4" fmla="*/ 6820525 w 6820525"/>
                <a:gd name="connsiteY4" fmla="*/ 135829 h 360812"/>
                <a:gd name="connsiteX0" fmla="*/ 0 w 6820525"/>
                <a:gd name="connsiteY0" fmla="*/ 98354 h 218999"/>
                <a:gd name="connsiteX1" fmla="*/ 1693889 w 6820525"/>
                <a:gd name="connsiteY1" fmla="*/ 918 h 218999"/>
                <a:gd name="connsiteX2" fmla="*/ 3927423 w 6820525"/>
                <a:gd name="connsiteY2" fmla="*/ 165810 h 218999"/>
                <a:gd name="connsiteX3" fmla="*/ 5388964 w 6820525"/>
                <a:gd name="connsiteY3" fmla="*/ 218276 h 218999"/>
                <a:gd name="connsiteX4" fmla="*/ 6820525 w 6820525"/>
                <a:gd name="connsiteY4" fmla="*/ 135829 h 218999"/>
                <a:gd name="connsiteX0" fmla="*/ 0 w 6835516"/>
                <a:gd name="connsiteY0" fmla="*/ 163232 h 295362"/>
                <a:gd name="connsiteX1" fmla="*/ 1693889 w 6835516"/>
                <a:gd name="connsiteY1" fmla="*/ 65796 h 295362"/>
                <a:gd name="connsiteX2" fmla="*/ 3927423 w 6835516"/>
                <a:gd name="connsiteY2" fmla="*/ 230688 h 295362"/>
                <a:gd name="connsiteX3" fmla="*/ 5388964 w 6835516"/>
                <a:gd name="connsiteY3" fmla="*/ 283154 h 295362"/>
                <a:gd name="connsiteX4" fmla="*/ 6835516 w 6835516"/>
                <a:gd name="connsiteY4" fmla="*/ 13330 h 295362"/>
                <a:gd name="connsiteX0" fmla="*/ 0 w 6835516"/>
                <a:gd name="connsiteY0" fmla="*/ 152096 h 284226"/>
                <a:gd name="connsiteX1" fmla="*/ 1693889 w 6835516"/>
                <a:gd name="connsiteY1" fmla="*/ 54660 h 284226"/>
                <a:gd name="connsiteX2" fmla="*/ 3927423 w 6835516"/>
                <a:gd name="connsiteY2" fmla="*/ 219552 h 284226"/>
                <a:gd name="connsiteX3" fmla="*/ 5388964 w 6835516"/>
                <a:gd name="connsiteY3" fmla="*/ 272018 h 284226"/>
                <a:gd name="connsiteX4" fmla="*/ 6835516 w 6835516"/>
                <a:gd name="connsiteY4" fmla="*/ 2194 h 284226"/>
                <a:gd name="connsiteX0" fmla="*/ 0 w 6820526"/>
                <a:gd name="connsiteY0" fmla="*/ 98354 h 219154"/>
                <a:gd name="connsiteX1" fmla="*/ 1693889 w 6820526"/>
                <a:gd name="connsiteY1" fmla="*/ 918 h 219154"/>
                <a:gd name="connsiteX2" fmla="*/ 3927423 w 6820526"/>
                <a:gd name="connsiteY2" fmla="*/ 165810 h 219154"/>
                <a:gd name="connsiteX3" fmla="*/ 5388964 w 6820526"/>
                <a:gd name="connsiteY3" fmla="*/ 218276 h 219154"/>
                <a:gd name="connsiteX4" fmla="*/ 6820526 w 6820526"/>
                <a:gd name="connsiteY4" fmla="*/ 210780 h 219154"/>
                <a:gd name="connsiteX0" fmla="*/ 0 w 6820526"/>
                <a:gd name="connsiteY0" fmla="*/ 98354 h 218552"/>
                <a:gd name="connsiteX1" fmla="*/ 1693889 w 6820526"/>
                <a:gd name="connsiteY1" fmla="*/ 918 h 218552"/>
                <a:gd name="connsiteX2" fmla="*/ 3927423 w 6820526"/>
                <a:gd name="connsiteY2" fmla="*/ 165810 h 218552"/>
                <a:gd name="connsiteX3" fmla="*/ 5388964 w 6820526"/>
                <a:gd name="connsiteY3" fmla="*/ 218276 h 218552"/>
                <a:gd name="connsiteX4" fmla="*/ 6820526 w 6820526"/>
                <a:gd name="connsiteY4" fmla="*/ 210780 h 218552"/>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4909279 w 6820526"/>
                <a:gd name="connsiteY3" fmla="*/ 180801 h 210780"/>
                <a:gd name="connsiteX4" fmla="*/ 6820526 w 6820526"/>
                <a:gd name="connsiteY4" fmla="*/ 210780 h 210780"/>
                <a:gd name="connsiteX0" fmla="*/ 0 w 6820526"/>
                <a:gd name="connsiteY0" fmla="*/ 97455 h 209881"/>
                <a:gd name="connsiteX1" fmla="*/ 1693889 w 6820526"/>
                <a:gd name="connsiteY1" fmla="*/ 19 h 209881"/>
                <a:gd name="connsiteX2" fmla="*/ 3222885 w 6820526"/>
                <a:gd name="connsiteY2" fmla="*/ 89960 h 209881"/>
                <a:gd name="connsiteX3" fmla="*/ 4909279 w 6820526"/>
                <a:gd name="connsiteY3" fmla="*/ 179902 h 209881"/>
                <a:gd name="connsiteX4" fmla="*/ 6820526 w 6820526"/>
                <a:gd name="connsiteY4" fmla="*/ 209881 h 209881"/>
                <a:gd name="connsiteX0" fmla="*/ 0 w 6820526"/>
                <a:gd name="connsiteY0" fmla="*/ 120390 h 232816"/>
                <a:gd name="connsiteX1" fmla="*/ 1693889 w 6820526"/>
                <a:gd name="connsiteY1" fmla="*/ 22954 h 232816"/>
                <a:gd name="connsiteX2" fmla="*/ 3222885 w 6820526"/>
                <a:gd name="connsiteY2" fmla="*/ 112895 h 232816"/>
                <a:gd name="connsiteX3" fmla="*/ 4909279 w 6820526"/>
                <a:gd name="connsiteY3" fmla="*/ 202837 h 232816"/>
                <a:gd name="connsiteX4" fmla="*/ 6820526 w 6820526"/>
                <a:gd name="connsiteY4" fmla="*/ 232816 h 232816"/>
                <a:gd name="connsiteX0" fmla="*/ 0 w 6820526"/>
                <a:gd name="connsiteY0" fmla="*/ 97483 h 209909"/>
                <a:gd name="connsiteX1" fmla="*/ 1693889 w 6820526"/>
                <a:gd name="connsiteY1" fmla="*/ 47 h 209909"/>
                <a:gd name="connsiteX2" fmla="*/ 3222885 w 6820526"/>
                <a:gd name="connsiteY2" fmla="*/ 89988 h 209909"/>
                <a:gd name="connsiteX3" fmla="*/ 4909279 w 6820526"/>
                <a:gd name="connsiteY3" fmla="*/ 179930 h 209909"/>
                <a:gd name="connsiteX4" fmla="*/ 6820526 w 6820526"/>
                <a:gd name="connsiteY4" fmla="*/ 209909 h 209909"/>
                <a:gd name="connsiteX0" fmla="*/ 0 w 6820526"/>
                <a:gd name="connsiteY0" fmla="*/ 97483 h 209909"/>
                <a:gd name="connsiteX1" fmla="*/ 1693889 w 6820526"/>
                <a:gd name="connsiteY1" fmla="*/ 47 h 209909"/>
                <a:gd name="connsiteX2" fmla="*/ 3222885 w 6820526"/>
                <a:gd name="connsiteY2" fmla="*/ 89988 h 209909"/>
                <a:gd name="connsiteX3" fmla="*/ 4909279 w 6820526"/>
                <a:gd name="connsiteY3" fmla="*/ 179930 h 209909"/>
                <a:gd name="connsiteX4" fmla="*/ 6820526 w 6820526"/>
                <a:gd name="connsiteY4" fmla="*/ 209909 h 209909"/>
                <a:gd name="connsiteX0" fmla="*/ 0 w 6828021"/>
                <a:gd name="connsiteY0" fmla="*/ 97483 h 180098"/>
                <a:gd name="connsiteX1" fmla="*/ 1693889 w 6828021"/>
                <a:gd name="connsiteY1" fmla="*/ 47 h 180098"/>
                <a:gd name="connsiteX2" fmla="*/ 3222885 w 6828021"/>
                <a:gd name="connsiteY2" fmla="*/ 89988 h 180098"/>
                <a:gd name="connsiteX3" fmla="*/ 4909279 w 6828021"/>
                <a:gd name="connsiteY3" fmla="*/ 179930 h 180098"/>
                <a:gd name="connsiteX4" fmla="*/ 6828021 w 6828021"/>
                <a:gd name="connsiteY4" fmla="*/ 74998 h 180098"/>
                <a:gd name="connsiteX0" fmla="*/ 0 w 6828021"/>
                <a:gd name="connsiteY0" fmla="*/ 97483 h 180098"/>
                <a:gd name="connsiteX1" fmla="*/ 1693889 w 6828021"/>
                <a:gd name="connsiteY1" fmla="*/ 47 h 180098"/>
                <a:gd name="connsiteX2" fmla="*/ 3222885 w 6828021"/>
                <a:gd name="connsiteY2" fmla="*/ 89988 h 180098"/>
                <a:gd name="connsiteX3" fmla="*/ 4909279 w 6828021"/>
                <a:gd name="connsiteY3" fmla="*/ 179930 h 180098"/>
                <a:gd name="connsiteX4" fmla="*/ 6828021 w 6828021"/>
                <a:gd name="connsiteY4" fmla="*/ 74998 h 18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8021" h="180098">
                  <a:moveTo>
                    <a:pt x="0" y="97483"/>
                  </a:moveTo>
                  <a:cubicBezTo>
                    <a:pt x="549639" y="84366"/>
                    <a:pt x="1156742" y="1296"/>
                    <a:pt x="1693889" y="47"/>
                  </a:cubicBezTo>
                  <a:cubicBezTo>
                    <a:pt x="2231036" y="-1202"/>
                    <a:pt x="2567066" y="22531"/>
                    <a:pt x="3222885" y="89988"/>
                  </a:cubicBezTo>
                  <a:cubicBezTo>
                    <a:pt x="3878704" y="157445"/>
                    <a:pt x="4308423" y="182428"/>
                    <a:pt x="4909279" y="179930"/>
                  </a:cubicBezTo>
                  <a:cubicBezTo>
                    <a:pt x="5510135" y="177432"/>
                    <a:pt x="5645046" y="76246"/>
                    <a:pt x="6828021" y="74998"/>
                  </a:cubicBezTo>
                </a:path>
              </a:pathLst>
            </a:custGeom>
            <a:noFill/>
            <a:ln w="1016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Geoid"/>
            <p:cNvSpPr txBox="1"/>
            <p:nvPr/>
          </p:nvSpPr>
          <p:spPr bwMode="auto">
            <a:xfrm>
              <a:off x="86621" y="4980595"/>
              <a:ext cx="1235062" cy="584775"/>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grpSp>
      <p:cxnSp>
        <p:nvCxnSpPr>
          <p:cNvPr id="57" name="threshold line"/>
          <p:cNvCxnSpPr/>
          <p:nvPr/>
        </p:nvCxnSpPr>
        <p:spPr>
          <a:xfrm flipV="1">
            <a:off x="337279" y="3957401"/>
            <a:ext cx="7081931" cy="11168"/>
          </a:xfrm>
          <a:prstGeom prst="line">
            <a:avLst/>
          </a:prstGeom>
          <a:ln w="10160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60" name="threshold text 1"/>
          <p:cNvSpPr txBox="1"/>
          <p:nvPr/>
        </p:nvSpPr>
        <p:spPr bwMode="auto">
          <a:xfrm>
            <a:off x="7493283" y="3621107"/>
            <a:ext cx="1829713" cy="707886"/>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Threshold Level</a:t>
            </a:r>
          </a:p>
        </p:txBody>
      </p:sp>
      <p:sp>
        <p:nvSpPr>
          <p:cNvPr id="3" name="Title 2"/>
          <p:cNvSpPr>
            <a:spLocks noGrp="1"/>
          </p:cNvSpPr>
          <p:nvPr>
            <p:ph type="title"/>
          </p:nvPr>
        </p:nvSpPr>
        <p:spPr>
          <a:xfrm>
            <a:off x="457200" y="106689"/>
            <a:ext cx="8229600" cy="1143000"/>
          </a:xfrm>
        </p:spPr>
        <p:txBody>
          <a:bodyPr/>
          <a:lstStyle/>
          <a:p>
            <a:r>
              <a:rPr lang="en-US" dirty="0">
                <a:latin typeface="Cambria" panose="02040503050406030204" pitchFamily="18" charset="0"/>
                <a:ea typeface="Cambria" panose="02040503050406030204" pitchFamily="18" charset="0"/>
              </a:rPr>
              <a:t>Sea Level Change and the Geoid</a:t>
            </a:r>
          </a:p>
        </p:txBody>
      </p:sp>
      <p:sp>
        <p:nvSpPr>
          <p:cNvPr id="82" name="H 2020"/>
          <p:cNvSpPr txBox="1"/>
          <p:nvPr/>
        </p:nvSpPr>
        <p:spPr bwMode="auto">
          <a:xfrm>
            <a:off x="2131271" y="2786587"/>
            <a:ext cx="1096064" cy="584775"/>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en-US" sz="1800" b="0" i="0" u="none" strike="noStrike" kern="1200" cap="none" spc="0" normalizeH="0" baseline="-25000" noProof="0" dirty="0">
                <a:ln>
                  <a:noFill/>
                </a:ln>
                <a:solidFill>
                  <a:prstClr val="black"/>
                </a:solidFill>
                <a:effectLst/>
                <a:uLnTx/>
                <a:uFillTx/>
                <a:latin typeface="Cambria" panose="02040503050406030204" pitchFamily="18" charset="0"/>
                <a:ea typeface="Cambria" panose="02040503050406030204" pitchFamily="18" charset="0"/>
                <a:cs typeface="+mn-cs"/>
              </a:rPr>
              <a:t>2020.000</a:t>
            </a:r>
          </a:p>
        </p:txBody>
      </p:sp>
      <p:sp>
        <p:nvSpPr>
          <p:cNvPr id="83" name="H future"/>
          <p:cNvSpPr txBox="1"/>
          <p:nvPr/>
        </p:nvSpPr>
        <p:spPr bwMode="auto">
          <a:xfrm>
            <a:off x="2131271" y="2784555"/>
            <a:ext cx="1096064" cy="584775"/>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en-US" sz="1800" b="0" i="0" u="none" strike="noStrike" kern="1200" cap="none" spc="0" normalizeH="0" baseline="-25000" noProof="0" dirty="0">
                <a:ln>
                  <a:noFill/>
                </a:ln>
                <a:solidFill>
                  <a:prstClr val="black"/>
                </a:solidFill>
                <a:effectLst/>
                <a:uLnTx/>
                <a:uFillTx/>
                <a:latin typeface="Cambria" panose="02040503050406030204" pitchFamily="18" charset="0"/>
                <a:ea typeface="Cambria" panose="02040503050406030204" pitchFamily="18" charset="0"/>
                <a:cs typeface="+mn-cs"/>
              </a:rPr>
              <a:t>2087.257</a:t>
            </a:r>
          </a:p>
        </p:txBody>
      </p:sp>
      <p:sp>
        <p:nvSpPr>
          <p:cNvPr id="85" name="Up Arrow 84"/>
          <p:cNvSpPr/>
          <p:nvPr/>
        </p:nvSpPr>
        <p:spPr>
          <a:xfrm>
            <a:off x="2487997" y="3308256"/>
            <a:ext cx="645319" cy="743294"/>
          </a:xfrm>
          <a:prstGeom prst="upArrow">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Text Notes"/>
          <p:cNvSpPr txBox="1"/>
          <p:nvPr/>
        </p:nvSpPr>
        <p:spPr bwMode="auto">
          <a:xfrm>
            <a:off x="5437688" y="3767704"/>
            <a:ext cx="3402338" cy="2246769"/>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-Threshold Level is published as 20 cm</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-Process is repeated as GMSL changes</a:t>
            </a:r>
          </a:p>
        </p:txBody>
      </p:sp>
      <p:cxnSp>
        <p:nvCxnSpPr>
          <p:cNvPr id="20" name="scrap" hidden="1"/>
          <p:cNvCxnSpPr/>
          <p:nvPr/>
        </p:nvCxnSpPr>
        <p:spPr>
          <a:xfrm flipV="1">
            <a:off x="1409075" y="5561351"/>
            <a:ext cx="6850505" cy="2998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4" name="scrap" hidden="1"/>
          <p:cNvCxnSpPr/>
          <p:nvPr/>
        </p:nvCxnSpPr>
        <p:spPr>
          <a:xfrm flipH="1">
            <a:off x="1614930" y="3957401"/>
            <a:ext cx="24235" cy="1528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crap" hidden="1"/>
          <p:cNvCxnSpPr/>
          <p:nvPr/>
        </p:nvCxnSpPr>
        <p:spPr>
          <a:xfrm flipH="1">
            <a:off x="1634505" y="2413539"/>
            <a:ext cx="24235" cy="1528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crap" hidden="1"/>
          <p:cNvCxnSpPr/>
          <p:nvPr/>
        </p:nvCxnSpPr>
        <p:spPr>
          <a:xfrm rot="5400000" flipH="1">
            <a:off x="6805856" y="2674667"/>
            <a:ext cx="24235" cy="1528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crap" hidden="1"/>
          <p:cNvCxnSpPr/>
          <p:nvPr/>
        </p:nvCxnSpPr>
        <p:spPr>
          <a:xfrm>
            <a:off x="1648301" y="2413538"/>
            <a:ext cx="676118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crap" hidden="1"/>
          <p:cNvCxnSpPr/>
          <p:nvPr/>
        </p:nvCxnSpPr>
        <p:spPr>
          <a:xfrm flipH="1" flipV="1">
            <a:off x="3880047" y="2413538"/>
            <a:ext cx="4" cy="156989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26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par>
                                <p:cTn id="13" presetID="53" presetClass="entr" presetSubtype="16" fill="hold" grpId="1"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4.44444E-6 0.00139 L 4.44444E-6 -0.06944 " pathEditMode="relative" rAng="0" ptsTypes="AA">
                                      <p:cBhvr>
                                        <p:cTn id="21" dur="2000" fill="hold"/>
                                        <p:tgtEl>
                                          <p:spTgt spid="61"/>
                                        </p:tgtEl>
                                        <p:attrNameLst>
                                          <p:attrName>ppt_x</p:attrName>
                                          <p:attrName>ppt_y</p:attrName>
                                        </p:attrNameLst>
                                      </p:cBhvr>
                                      <p:rCtr x="0" y="-3542"/>
                                    </p:animMotion>
                                  </p:childTnLst>
                                </p:cTn>
                              </p:par>
                            </p:childTnLst>
                          </p:cTn>
                        </p:par>
                        <p:par>
                          <p:cTn id="22" fill="hold">
                            <p:stCondLst>
                              <p:cond delay="2000"/>
                            </p:stCondLst>
                            <p:childTnLst>
                              <p:par>
                                <p:cTn id="23" presetID="64" presetClass="path" presetSubtype="0" accel="50000" decel="50000" fill="hold" nodeType="afterEffect">
                                  <p:stCondLst>
                                    <p:cond delay="1400"/>
                                  </p:stCondLst>
                                  <p:childTnLst>
                                    <p:animMotion origin="layout" path="M 4.44444E-6 -0.06944 L -0.00018 -0.16388 " pathEditMode="fixed" rAng="0" ptsTypes="AA">
                                      <p:cBhvr>
                                        <p:cTn id="24" dur="2000" fill="hold"/>
                                        <p:tgtEl>
                                          <p:spTgt spid="61"/>
                                        </p:tgtEl>
                                        <p:attrNameLst>
                                          <p:attrName>ppt_x</p:attrName>
                                          <p:attrName>ppt_y</p:attrName>
                                        </p:attrNameLst>
                                      </p:cBhvr>
                                      <p:rCtr x="-17" y="-4722"/>
                                    </p:animMotion>
                                  </p:childTnLst>
                                </p:cTn>
                              </p:par>
                            </p:childTnLst>
                          </p:cTn>
                        </p:par>
                        <p:par>
                          <p:cTn id="25" fill="hold">
                            <p:stCondLst>
                              <p:cond delay="5400"/>
                            </p:stCondLst>
                            <p:childTnLst>
                              <p:par>
                                <p:cTn id="26" presetID="64" presetClass="path" presetSubtype="0" accel="50000" decel="50000" fill="hold" nodeType="afterEffect">
                                  <p:stCondLst>
                                    <p:cond delay="1400"/>
                                  </p:stCondLst>
                                  <p:childTnLst>
                                    <p:animMotion origin="layout" path="M -0.00018 -0.16388 L -0.00018 -0.30254 " pathEditMode="relative" rAng="0" ptsTypes="AA">
                                      <p:cBhvr>
                                        <p:cTn id="27" dur="2000" fill="hold"/>
                                        <p:tgtEl>
                                          <p:spTgt spid="61"/>
                                        </p:tgtEl>
                                        <p:attrNameLst>
                                          <p:attrName>ppt_x</p:attrName>
                                          <p:attrName>ppt_y</p:attrName>
                                        </p:attrNameLst>
                                      </p:cBhvr>
                                      <p:rCtr x="0" y="-6944"/>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nodeType="clickEffect">
                                  <p:stCondLst>
                                    <p:cond delay="0"/>
                                  </p:stCondLst>
                                  <p:childTnLst>
                                    <p:animMotion origin="layout" path="M 1.11111E-6 4.07407E-6 L -0.00017 -0.29954 " pathEditMode="relative" rAng="0" ptsTypes="AA">
                                      <p:cBhvr>
                                        <p:cTn id="31" dur="2000" fill="hold"/>
                                        <p:tgtEl>
                                          <p:spTgt spid="68"/>
                                        </p:tgtEl>
                                        <p:attrNameLst>
                                          <p:attrName>ppt_x</p:attrName>
                                          <p:attrName>ppt_y</p:attrName>
                                        </p:attrNameLst>
                                      </p:cBhvr>
                                      <p:rCtr x="-17" y="-14977"/>
                                    </p:animMotion>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p:cTn id="36" dur="1000" fill="hold"/>
                                        <p:tgtEl>
                                          <p:spTgt spid="85"/>
                                        </p:tgtEl>
                                        <p:attrNameLst>
                                          <p:attrName>ppt_w</p:attrName>
                                        </p:attrNameLst>
                                      </p:cBhvr>
                                      <p:tavLst>
                                        <p:tav tm="0">
                                          <p:val>
                                            <p:fltVal val="0"/>
                                          </p:val>
                                        </p:tav>
                                        <p:tav tm="100000">
                                          <p:val>
                                            <p:strVal val="#ppt_w"/>
                                          </p:val>
                                        </p:tav>
                                      </p:tavLst>
                                    </p:anim>
                                    <p:anim calcmode="lin" valueType="num">
                                      <p:cBhvr>
                                        <p:cTn id="37" dur="1000" fill="hold"/>
                                        <p:tgtEl>
                                          <p:spTgt spid="85"/>
                                        </p:tgtEl>
                                        <p:attrNameLst>
                                          <p:attrName>ppt_h</p:attrName>
                                        </p:attrNameLst>
                                      </p:cBhvr>
                                      <p:tavLst>
                                        <p:tav tm="0">
                                          <p:val>
                                            <p:fltVal val="0"/>
                                          </p:val>
                                        </p:tav>
                                        <p:tav tm="100000">
                                          <p:val>
                                            <p:strVal val="#ppt_h"/>
                                          </p:val>
                                        </p:tav>
                                      </p:tavLst>
                                    </p:anim>
                                    <p:anim calcmode="lin" valueType="num">
                                      <p:cBhvr>
                                        <p:cTn id="38" dur="1000" fill="hold"/>
                                        <p:tgtEl>
                                          <p:spTgt spid="85"/>
                                        </p:tgtEl>
                                        <p:attrNameLst>
                                          <p:attrName>style.rotation</p:attrName>
                                        </p:attrNameLst>
                                      </p:cBhvr>
                                      <p:tavLst>
                                        <p:tav tm="0">
                                          <p:val>
                                            <p:fltVal val="90"/>
                                          </p:val>
                                        </p:tav>
                                        <p:tav tm="100000">
                                          <p:val>
                                            <p:fltVal val="0"/>
                                          </p:val>
                                        </p:tav>
                                      </p:tavLst>
                                    </p:anim>
                                    <p:animEffect transition="in" filter="fade">
                                      <p:cBhvr>
                                        <p:cTn id="39" dur="1000"/>
                                        <p:tgtEl>
                                          <p:spTgt spid="85"/>
                                        </p:tgtEl>
                                      </p:cBhvr>
                                    </p:animEffect>
                                  </p:childTnLst>
                                </p:cTn>
                              </p:par>
                            </p:childTnLst>
                          </p:cTn>
                        </p:par>
                        <p:par>
                          <p:cTn id="40" fill="hold">
                            <p:stCondLst>
                              <p:cond delay="1000"/>
                            </p:stCondLst>
                            <p:childTnLst>
                              <p:par>
                                <p:cTn id="41" presetID="22" presetClass="exit" presetSubtype="8" fill="hold" grpId="0" nodeType="afterEffect">
                                  <p:stCondLst>
                                    <p:cond delay="0"/>
                                  </p:stCondLst>
                                  <p:childTnLst>
                                    <p:animEffect transition="out" filter="wipe(left)">
                                      <p:cBhvr>
                                        <p:cTn id="42" dur="500"/>
                                        <p:tgtEl>
                                          <p:spTgt spid="82"/>
                                        </p:tgtEl>
                                      </p:cBhvr>
                                    </p:animEffect>
                                    <p:set>
                                      <p:cBhvr>
                                        <p:cTn id="43" dur="1" fill="hold">
                                          <p:stCondLst>
                                            <p:cond delay="499"/>
                                          </p:stCondLst>
                                        </p:cTn>
                                        <p:tgtEl>
                                          <p:spTgt spid="82"/>
                                        </p:tgtEl>
                                        <p:attrNameLst>
                                          <p:attrName>style.visibility</p:attrName>
                                        </p:attrNameLst>
                                      </p:cBhvr>
                                      <p:to>
                                        <p:strVal val="hidden"/>
                                      </p:to>
                                    </p:set>
                                  </p:childTnLst>
                                </p:cTn>
                              </p:par>
                              <p:par>
                                <p:cTn id="44" presetID="22" presetClass="entr" presetSubtype="8"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ipe(left)">
                                      <p:cBhvr>
                                        <p:cTn id="46" dur="500"/>
                                        <p:tgtEl>
                                          <p:spTgt spid="83"/>
                                        </p:tgtEl>
                                      </p:cBhvr>
                                    </p:animEffect>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1.94444E-6 2.22222E-6 L 0.00018 -0.22361 " pathEditMode="relative" rAng="0" ptsTypes="AA">
                                      <p:cBhvr>
                                        <p:cTn id="50" dur="2000" fill="hold"/>
                                        <p:tgtEl>
                                          <p:spTgt spid="57"/>
                                        </p:tgtEl>
                                        <p:attrNameLst>
                                          <p:attrName>ppt_x</p:attrName>
                                          <p:attrName>ppt_y</p:attrName>
                                        </p:attrNameLst>
                                      </p:cBhvr>
                                      <p:rCtr x="0" y="-11181"/>
                                    </p:animMotion>
                                  </p:childTnLst>
                                </p:cTn>
                              </p:par>
                              <p:par>
                                <p:cTn id="51" presetID="64" presetClass="path" presetSubtype="0" accel="50000" decel="50000" fill="hold" grpId="0" nodeType="withEffect">
                                  <p:stCondLst>
                                    <p:cond delay="0"/>
                                  </p:stCondLst>
                                  <p:childTnLst>
                                    <p:animMotion origin="layout" path="M -4.44444E-6 0.00116 L 0.00018 -0.22778 " pathEditMode="relative" rAng="0" ptsTypes="AA">
                                      <p:cBhvr>
                                        <p:cTn id="52" dur="2000" fill="hold"/>
                                        <p:tgtEl>
                                          <p:spTgt spid="60"/>
                                        </p:tgtEl>
                                        <p:attrNameLst>
                                          <p:attrName>ppt_x</p:attrName>
                                          <p:attrName>ppt_y</p:attrName>
                                        </p:attrNameLst>
                                      </p:cBhvr>
                                      <p:rCtr x="0" y="-11458"/>
                                    </p:animMotion>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left)">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2" grpId="0"/>
      <p:bldP spid="82" grpId="1"/>
      <p:bldP spid="83" grpId="0"/>
      <p:bldP spid="85" grpId="0" animBg="1"/>
      <p:bldP spid="8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solidFill>
                  <a:schemeClr val="tx2">
                    <a:lumMod val="75000"/>
                  </a:schemeClr>
                </a:solidFill>
                <a:latin typeface="Cambria" panose="02040503050406030204" pitchFamily="18" charset="0"/>
              </a:rPr>
              <a:t>Estimated change in orthometric heights from NAVD88 to </a:t>
            </a:r>
            <a:r>
              <a:rPr lang="en-US" sz="2300" b="1" dirty="0">
                <a:solidFill>
                  <a:schemeClr val="tx2">
                    <a:lumMod val="75000"/>
                  </a:schemeClr>
                </a:solidFill>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
        <p:nvSpPr>
          <p:cNvPr id="2" name="TextBox 1">
            <a:extLst>
              <a:ext uri="{FF2B5EF4-FFF2-40B4-BE49-F238E27FC236}">
                <a16:creationId xmlns:a16="http://schemas.microsoft.com/office/drawing/2014/main" id="{E6BE0329-FECF-E9BC-E209-9E6C9096DD7F}"/>
              </a:ext>
            </a:extLst>
          </p:cNvPr>
          <p:cNvSpPr txBox="1"/>
          <p:nvPr/>
        </p:nvSpPr>
        <p:spPr>
          <a:xfrm>
            <a:off x="1988546" y="967847"/>
            <a:ext cx="2764323" cy="1079937"/>
          </a:xfrm>
          <a:prstGeom prst="rect">
            <a:avLst/>
          </a:prstGeom>
          <a:solidFill>
            <a:schemeClr val="bg1">
              <a:lumMod val="95000"/>
            </a:schemeClr>
          </a:solidFill>
          <a:effectLst>
            <a:softEdge rad="63500"/>
          </a:effectLst>
        </p:spPr>
        <p:txBody>
          <a:bodyPr wrap="square" rtlCol="0" anchor="ctr">
            <a:noAutofit/>
          </a:bodyPr>
          <a:lstStyle/>
          <a:p>
            <a:pPr algn="ctr"/>
            <a:r>
              <a:rPr lang="en-US" dirty="0">
                <a:latin typeface="Cambria" panose="02040503050406030204" pitchFamily="18" charset="0"/>
                <a:ea typeface="Cambria" panose="02040503050406030204" pitchFamily="18" charset="0"/>
              </a:rPr>
              <a:t>Change in OH:</a:t>
            </a:r>
          </a:p>
          <a:p>
            <a:pPr marL="225425"/>
            <a:r>
              <a:rPr lang="en-US" dirty="0">
                <a:latin typeface="Cambria" panose="02040503050406030204" pitchFamily="18" charset="0"/>
                <a:ea typeface="Cambria" panose="02040503050406030204" pitchFamily="18" charset="0"/>
              </a:rPr>
              <a:t>Smallest =  ~1 foot</a:t>
            </a:r>
          </a:p>
          <a:p>
            <a:pPr marL="225425"/>
            <a:r>
              <a:rPr lang="en-US" dirty="0">
                <a:latin typeface="Cambria" panose="02040503050406030204" pitchFamily="18" charset="0"/>
                <a:ea typeface="Cambria" panose="02040503050406030204" pitchFamily="18" charset="0"/>
              </a:rPr>
              <a:t>Largest = almost 2 feet</a:t>
            </a:r>
          </a:p>
        </p:txBody>
      </p:sp>
    </p:spTree>
    <p:extLst>
      <p:ext uri="{BB962C8B-B14F-4D97-AF65-F5344CB8AC3E}">
        <p14:creationId xmlns:p14="http://schemas.microsoft.com/office/powerpoint/2010/main" val="8033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a:latin typeface="Cambria" panose="02040503050406030204" pitchFamily="18" charset="0"/>
                <a:ea typeface="Cambria" panose="02040503050406030204" pitchFamily="18" charset="0"/>
              </a:rPr>
              <a:t>What can you do?</a:t>
            </a:r>
          </a:p>
        </p:txBody>
      </p:sp>
      <p:sp>
        <p:nvSpPr>
          <p:cNvPr id="5" name="Content Placeholder 4"/>
          <p:cNvSpPr>
            <a:spLocks noGrp="1"/>
          </p:cNvSpPr>
          <p:nvPr>
            <p:ph idx="1"/>
          </p:nvPr>
        </p:nvSpPr>
        <p:spPr>
          <a:xfrm>
            <a:off x="457199" y="1600202"/>
            <a:ext cx="8686801" cy="4525963"/>
          </a:xfrm>
        </p:spPr>
        <p:txBody>
          <a:bodyPr/>
          <a:lstStyle/>
          <a:p>
            <a:r>
              <a:rPr lang="en-US" dirty="0">
                <a:latin typeface="Cambria" panose="02040503050406030204" pitchFamily="18" charset="0"/>
                <a:ea typeface="Cambria" panose="02040503050406030204" pitchFamily="18" charset="0"/>
              </a:rPr>
              <a:t>Help </a:t>
            </a:r>
            <a:r>
              <a:rPr lang="en-US" b="1" dirty="0">
                <a:solidFill>
                  <a:srgbClr val="C00000"/>
                </a:solidFill>
                <a:latin typeface="Cambria" panose="02040503050406030204" pitchFamily="18" charset="0"/>
                <a:ea typeface="Cambria" panose="02040503050406030204" pitchFamily="18" charset="0"/>
              </a:rPr>
              <a:t>spread the word</a:t>
            </a:r>
            <a:endParaRPr lang="en-US" b="1" dirty="0">
              <a:latin typeface="Cambria" panose="02040503050406030204" pitchFamily="18" charset="0"/>
              <a:ea typeface="Cambria" panose="02040503050406030204" pitchFamily="18" charset="0"/>
            </a:endParaRPr>
          </a:p>
          <a:p>
            <a:pPr lvl="1"/>
            <a:r>
              <a:rPr lang="en-US" sz="2700" dirty="0">
                <a:latin typeface="Cambria" panose="02040503050406030204" pitchFamily="18" charset="0"/>
                <a:ea typeface="Cambria" panose="02040503050406030204" pitchFamily="18" charset="0"/>
              </a:rPr>
              <a:t>Engage agencies, surveyors, engineers in your circles</a:t>
            </a:r>
          </a:p>
          <a:p>
            <a:pPr>
              <a:buClr>
                <a:schemeClr val="tx1"/>
              </a:buClr>
            </a:pPr>
            <a:r>
              <a:rPr lang="en-US" b="1" dirty="0">
                <a:solidFill>
                  <a:srgbClr val="C00000"/>
                </a:solidFill>
                <a:latin typeface="Cambria" panose="02040503050406030204" pitchFamily="18" charset="0"/>
                <a:ea typeface="Cambria" panose="02040503050406030204" pitchFamily="18" charset="0"/>
              </a:rPr>
              <a:t>Reach out </a:t>
            </a:r>
            <a:r>
              <a:rPr lang="en-US" dirty="0">
                <a:latin typeface="Cambria" panose="02040503050406030204" pitchFamily="18" charset="0"/>
                <a:ea typeface="Cambria" panose="02040503050406030204" pitchFamily="18" charset="0"/>
              </a:rPr>
              <a:t>to NGS for support</a:t>
            </a:r>
          </a:p>
          <a:p>
            <a:r>
              <a:rPr lang="en-US" dirty="0">
                <a:latin typeface="Cambria" panose="02040503050406030204" pitchFamily="18" charset="0"/>
                <a:ea typeface="Cambria" panose="02040503050406030204" pitchFamily="18" charset="0"/>
              </a:rPr>
              <a:t>Follow </a:t>
            </a:r>
            <a:r>
              <a:rPr lang="en-US" b="1" dirty="0">
                <a:solidFill>
                  <a:srgbClr val="C00000"/>
                </a:solidFill>
                <a:latin typeface="Cambria" panose="02040503050406030204" pitchFamily="18" charset="0"/>
                <a:ea typeface="Cambria" panose="02040503050406030204" pitchFamily="18" charset="0"/>
              </a:rPr>
              <a:t>best metadata practices</a:t>
            </a:r>
          </a:p>
          <a:p>
            <a:r>
              <a:rPr lang="en-US" dirty="0">
                <a:latin typeface="Cambria" panose="02040503050406030204" pitchFamily="18" charset="0"/>
                <a:ea typeface="Cambria" panose="02040503050406030204" pitchFamily="18" charset="0"/>
              </a:rPr>
              <a:t>Educate others</a:t>
            </a:r>
          </a:p>
          <a:p>
            <a:pPr lvl="1"/>
            <a:r>
              <a:rPr lang="en-US" dirty="0">
                <a:latin typeface="Cambria" panose="02040503050406030204" pitchFamily="18" charset="0"/>
                <a:ea typeface="Cambria" panose="02040503050406030204" pitchFamily="18" charset="0"/>
              </a:rPr>
              <a:t>Share our links and info</a:t>
            </a:r>
          </a:p>
        </p:txBody>
      </p:sp>
    </p:spTree>
    <p:extLst>
      <p:ext uri="{BB962C8B-B14F-4D97-AF65-F5344CB8AC3E}">
        <p14:creationId xmlns:p14="http://schemas.microsoft.com/office/powerpoint/2010/main" val="3567854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79023" y="3123972"/>
            <a:ext cx="893103" cy="878300"/>
          </a:xfrm>
          <a:prstGeom prst="rect">
            <a:avLst/>
          </a:prstGeom>
          <a:ln>
            <a:noFill/>
          </a:ln>
          <a:effectLst>
            <a:outerShdw algn="tl" blurRad="292100" dir="2700000" dist="139700" rotWithShape="0">
              <a:srgbClr val="333333">
                <a:alpha val="65000"/>
              </a:srgbClr>
            </a:outerShdw>
          </a:effectLst>
        </p:spPr>
      </p:pic>
      <p:sp>
        <p:nvSpPr>
          <p:cNvPr id="16" name="Title 1"/>
          <p:cNvSpPr txBox="1">
            <a:spLocks/>
          </p:cNvSpPr>
          <p:nvPr/>
        </p:nvSpPr>
        <p:spPr>
          <a:xfrm>
            <a:off x="0" y="173736"/>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Why does the NSRS</a:t>
            </a:r>
            <a:r>
              <a:rPr b="1"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 matter to me?</a:t>
            </a:r>
            <a:endPar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endParaRPr>
          </a:p>
        </p:txBody>
      </p:sp>
      <p:sp>
        <p:nvSpPr>
          <p:cNvPr id="23" name="TextBox 22"/>
          <p:cNvSpPr txBox="1"/>
          <p:nvPr/>
        </p:nvSpPr>
        <p:spPr>
          <a:xfrm>
            <a:off x="2030730" y="2376707"/>
            <a:ext cx="873197"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4" name="TextBox 23"/>
          <p:cNvSpPr txBox="1"/>
          <p:nvPr/>
        </p:nvSpPr>
        <p:spPr>
          <a:xfrm>
            <a:off x="5288508" y="2374242"/>
            <a:ext cx="253916"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6" name="TextBox 25"/>
          <p:cNvSpPr txBox="1"/>
          <p:nvPr/>
        </p:nvSpPr>
        <p:spPr>
          <a:xfrm>
            <a:off x="0" y="5048304"/>
            <a:ext cx="9144000" cy="1308050"/>
          </a:xfrm>
          <a:prstGeom prst="rect">
            <a:avLst/>
          </a:prstGeom>
          <a:noFill/>
        </p:spPr>
        <p:txBody>
          <a:bodyPr rtlCol="0" wrap="square">
            <a:spAutoFit/>
          </a:bodyPr>
          <a:lstStyle/>
          <a:p>
            <a:pPr algn="ctr" eaLnBrk="1" fontAlgn="auto" hangingPunct="1">
              <a:spcBef>
                <a:spcPts val="0"/>
              </a:spcBef>
              <a:spcAft>
                <a:spcPts val="0"/>
              </a:spcAft>
            </a:pPr>
            <a:r>
              <a:rPr dirty="0" lang="en-US" sz="3200">
                <a:solidFill>
                  <a:prstClr val="black"/>
                </a:solidFill>
                <a:latin charset="0" panose="02040503050406030204" pitchFamily="18" typeface="Cambria"/>
                <a:ea charset="0" panose="02040503050406030204" pitchFamily="18" typeface="Cambria"/>
              </a:rPr>
              <a:t>FIRMs require data from disconnected sources.</a:t>
            </a:r>
          </a:p>
          <a:p>
            <a:pPr algn="ctr" eaLnBrk="1" fontAlgn="auto" hangingPunct="1">
              <a:spcBef>
                <a:spcPts val="1800"/>
              </a:spcBef>
              <a:spcAft>
                <a:spcPts val="0"/>
              </a:spcAft>
            </a:pPr>
            <a:r>
              <a:rPr dirty="0" lang="en-US" sz="3200">
                <a:solidFill>
                  <a:prstClr val="black"/>
                </a:solidFill>
                <a:latin charset="0" panose="02040503050406030204" pitchFamily="18" typeface="Cambria"/>
                <a:ea charset="0" panose="02040503050406030204" pitchFamily="18" typeface="Cambria"/>
              </a:rPr>
              <a:t>Dates and </a:t>
            </a:r>
            <a:r>
              <a:rPr dirty="0" err="1" lang="en-US" sz="3200">
                <a:solidFill>
                  <a:prstClr val="black"/>
                </a:solidFill>
                <a:latin charset="0" panose="02040503050406030204" pitchFamily="18" typeface="Cambria"/>
                <a:ea charset="0" panose="02040503050406030204" pitchFamily="18" typeface="Cambria"/>
              </a:rPr>
              <a:t>datums</a:t>
            </a:r>
            <a:r>
              <a:rPr dirty="0" lang="en-US" sz="3200">
                <a:solidFill>
                  <a:prstClr val="black"/>
                </a:solidFill>
                <a:latin charset="0" panose="02040503050406030204" pitchFamily="18" typeface="Cambria"/>
                <a:ea charset="0" panose="02040503050406030204" pitchFamily="18" typeface="Cambria"/>
              </a:rPr>
              <a:t> must be consistently aligned.</a:t>
            </a:r>
          </a:p>
        </p:txBody>
      </p:sp>
      <p:pic>
        <p:nvPicPr>
          <p:cNvPr id="2" name="Picture 1"/>
          <p:cNvPicPr>
            <a:picLocks noChangeAspect="1"/>
          </p:cNvPicPr>
          <p:nvPr/>
        </p:nvPicPr>
        <p:blipFill rotWithShape="1">
          <a:blip r:embed="rId4"/>
          <a:srcRect l="182" r="138"/>
          <a:stretch/>
        </p:blipFill>
        <p:spPr>
          <a:xfrm>
            <a:off x="492317" y="2336548"/>
            <a:ext cx="1470877" cy="1456004"/>
          </a:xfrm>
          <a:prstGeom prst="rect">
            <a:avLst/>
          </a:prstGeom>
          <a:ln>
            <a:noFill/>
          </a:ln>
          <a:effectLst>
            <a:outerShdw algn="tl" blurRad="292100" dir="2700000" dist="139700" rotWithShape="0">
              <a:srgbClr val="333333">
                <a:alpha val="65000"/>
              </a:srgbClr>
            </a:outerShdw>
          </a:effectLst>
        </p:spPr>
      </p:pic>
      <p:pic>
        <p:nvPicPr>
          <p:cNvPr id="6" name="Picture 5"/>
          <p:cNvPicPr>
            <a:picLocks noChangeAspect="1"/>
          </p:cNvPicPr>
          <p:nvPr/>
        </p:nvPicPr>
        <p:blipFill rotWithShape="1">
          <a:blip r:embed="rId5"/>
          <a:srcRect b="748" r="152" t="164"/>
          <a:stretch/>
        </p:blipFill>
        <p:spPr>
          <a:xfrm>
            <a:off x="191628" y="1988842"/>
            <a:ext cx="1152500" cy="460800"/>
          </a:xfrm>
          <a:prstGeom prst="rect">
            <a:avLst/>
          </a:prstGeom>
          <a:ln>
            <a:noFill/>
          </a:ln>
          <a:effectLst>
            <a:outerShdw algn="tl" blurRad="292100" dir="2700000" dist="139700"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3129" y="1712038"/>
            <a:ext cx="3119770" cy="2228406"/>
          </a:xfrm>
          <a:prstGeom prst="rect">
            <a:avLst/>
          </a:prstGeom>
          <a:ln>
            <a:noFill/>
          </a:ln>
          <a:effectLst>
            <a:outerShdw algn="tl" blurRad="292100" dir="2700000" dist="139700" rotWithShape="0">
              <a:srgbClr val="333333">
                <a:alpha val="65000"/>
              </a:srgbClr>
            </a:outerShdw>
          </a:effectLst>
        </p:spPr>
      </p:pic>
      <p:pic>
        <p:nvPicPr>
          <p:cNvPr id="3" name="Picture 2"/>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2730254" y="1580044"/>
            <a:ext cx="2437854" cy="1477727"/>
          </a:xfrm>
          <a:prstGeom prst="rect">
            <a:avLst/>
          </a:prstGeom>
          <a:ln>
            <a:noFill/>
          </a:ln>
          <a:effectLst>
            <a:outerShdw algn="tl" blurRad="292100" dir="2700000" dist="139700" rotWithShape="0">
              <a:srgbClr val="333333">
                <a:alpha val="65000"/>
              </a:srgbClr>
            </a:outerShdw>
          </a:effectLst>
        </p:spPr>
      </p:pic>
      <p:pic>
        <p:nvPicPr>
          <p:cNvPr id="5" name="Picture 4"/>
          <p:cNvPicPr>
            <a:picLocks noChangeAspect="1"/>
          </p:cNvPicPr>
          <p:nvPr/>
        </p:nvPicPr>
        <p:blipFill rotWithShape="1">
          <a:blip cstate="print" r:embed="rId8">
            <a:extLst>
              <a:ext uri="{28A0092B-C50C-407E-A947-70E740481C1C}">
                <a14:useLocalDpi xmlns:a14="http://schemas.microsoft.com/office/drawing/2010/main" val="0"/>
              </a:ext>
            </a:extLst>
          </a:blip>
          <a:srcRect l="130" r="3"/>
          <a:stretch/>
        </p:blipFill>
        <p:spPr>
          <a:xfrm rot="5400000">
            <a:off x="2408230" y="2993065"/>
            <a:ext cx="1648800" cy="1221069"/>
          </a:xfrm>
          <a:prstGeom prst="rect">
            <a:avLst/>
          </a:prstGeom>
          <a:ln>
            <a:noFill/>
          </a:ln>
          <a:effectLst>
            <a:outerShdw algn="tl" blurRad="292100" dir="2700000" dist="139700" rotWithShape="0">
              <a:srgbClr val="333333">
                <a:alpha val="65000"/>
              </a:srgbClr>
            </a:outerShdw>
          </a:effectLst>
        </p:spPr>
      </p:pic>
      <p:sp>
        <p:nvSpPr>
          <p:cNvPr id="12" name="Text Placeholder 4"/>
          <p:cNvSpPr txBox="1">
            <a:spLocks/>
          </p:cNvSpPr>
          <p:nvPr/>
        </p:nvSpPr>
        <p:spPr>
          <a:xfrm>
            <a:off x="191628" y="1712038"/>
            <a:ext cx="213959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2000" u="none">
                <a:ln>
                  <a:noFill/>
                </a:ln>
                <a:solidFill>
                  <a:prstClr val="black"/>
                </a:solidFill>
                <a:effectLst/>
                <a:uLnTx/>
                <a:uFillTx/>
                <a:latin typeface="+mj-lt"/>
                <a:ea charset="0" panose="02040503050406030204" pitchFamily="18" typeface="Cambria"/>
                <a:cs typeface="+mn-cs"/>
              </a:rPr>
              <a:t>Ellipsoidal Datum</a:t>
            </a:r>
          </a:p>
        </p:txBody>
      </p:sp>
      <p:sp>
        <p:nvSpPr>
          <p:cNvPr id="13" name="Text Placeholder 4"/>
          <p:cNvSpPr txBox="1">
            <a:spLocks/>
          </p:cNvSpPr>
          <p:nvPr/>
        </p:nvSpPr>
        <p:spPr>
          <a:xfrm>
            <a:off x="5763129" y="1432360"/>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2000" u="none">
                <a:ln>
                  <a:noFill/>
                </a:ln>
                <a:solidFill>
                  <a:prstClr val="black"/>
                </a:solidFill>
                <a:effectLst/>
                <a:uLnTx/>
                <a:uFillTx/>
                <a:latin typeface="+mj-lt"/>
                <a:ea charset="0" panose="02040503050406030204" pitchFamily="18" typeface="Cambria"/>
                <a:cs typeface="+mn-cs"/>
              </a:rPr>
              <a:t>Water Level Datum</a:t>
            </a:r>
          </a:p>
        </p:txBody>
      </p:sp>
      <p:sp>
        <p:nvSpPr>
          <p:cNvPr id="14" name="Text Placeholder 4"/>
          <p:cNvSpPr txBox="1">
            <a:spLocks/>
          </p:cNvSpPr>
          <p:nvPr/>
        </p:nvSpPr>
        <p:spPr>
          <a:xfrm>
            <a:off x="2730253" y="1303101"/>
            <a:ext cx="2437854" cy="250121"/>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2000" u="none">
                <a:ln>
                  <a:noFill/>
                </a:ln>
                <a:solidFill>
                  <a:prstClr val="black"/>
                </a:solidFill>
                <a:effectLst/>
                <a:uLnTx/>
                <a:uFillTx/>
                <a:latin typeface="+mj-lt"/>
                <a:ea charset="0" panose="02040503050406030204" pitchFamily="18" typeface="Cambria"/>
                <a:cs typeface="+mn-cs"/>
              </a:rPr>
              <a:t>Orthometric Datum</a:t>
            </a:r>
          </a:p>
        </p:txBody>
      </p:sp>
      <p:sp>
        <p:nvSpPr>
          <p:cNvPr id="15" name="Text Placeholder 4"/>
          <p:cNvSpPr txBox="1">
            <a:spLocks/>
          </p:cNvSpPr>
          <p:nvPr/>
        </p:nvSpPr>
        <p:spPr>
          <a:xfrm>
            <a:off x="2622096" y="4725808"/>
            <a:ext cx="25460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800" u="none">
                <a:ln>
                  <a:noFill/>
                </a:ln>
                <a:solidFill>
                  <a:prstClr val="black"/>
                </a:solidFill>
                <a:effectLst/>
                <a:uLnTx/>
                <a:uFillTx/>
                <a:latin typeface="+mj-lt"/>
                <a:ea charset="0" panose="02040503050406030204" pitchFamily="18" typeface="Cambria"/>
                <a:cs typeface="+mn-cs"/>
              </a:rPr>
              <a:t>Terrestrial Survey/Cross-Sections</a:t>
            </a:r>
          </a:p>
        </p:txBody>
      </p:sp>
      <p:sp>
        <p:nvSpPr>
          <p:cNvPr id="17" name="Text Placeholder 4"/>
          <p:cNvSpPr txBox="1">
            <a:spLocks/>
          </p:cNvSpPr>
          <p:nvPr/>
        </p:nvSpPr>
        <p:spPr>
          <a:xfrm>
            <a:off x="191628" y="4136622"/>
            <a:ext cx="183910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800" u="none">
                <a:ln>
                  <a:noFill/>
                </a:ln>
                <a:solidFill>
                  <a:prstClr val="black"/>
                </a:solidFill>
                <a:effectLst/>
                <a:uLnTx/>
                <a:uFillTx/>
                <a:latin typeface="+mj-lt"/>
                <a:ea charset="0" panose="02040503050406030204" pitchFamily="18" typeface="Cambria"/>
                <a:cs typeface="+mn-cs"/>
              </a:rPr>
              <a:t>Aerial LiDAR/Mapping</a:t>
            </a:r>
          </a:p>
        </p:txBody>
      </p:sp>
      <p:sp>
        <p:nvSpPr>
          <p:cNvPr id="18" name="Text Placeholder 4"/>
          <p:cNvSpPr txBox="1">
            <a:spLocks/>
          </p:cNvSpPr>
          <p:nvPr/>
        </p:nvSpPr>
        <p:spPr>
          <a:xfrm>
            <a:off x="5763129" y="4329273"/>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800" u="none">
                <a:ln>
                  <a:noFill/>
                </a:ln>
                <a:solidFill>
                  <a:prstClr val="black"/>
                </a:solidFill>
                <a:effectLst/>
                <a:uLnTx/>
                <a:uFillTx/>
                <a:latin typeface="+mj-lt"/>
                <a:ea charset="0" panose="02040503050406030204" pitchFamily="18" typeface="Cambria"/>
                <a:cs typeface="+mn-cs"/>
              </a:rPr>
              <a:t>Historic Water Levels and Flow Rates</a:t>
            </a:r>
          </a:p>
        </p:txBody>
      </p:sp>
    </p:spTree>
    <p:extLst>
      <p:ext uri="{BB962C8B-B14F-4D97-AF65-F5344CB8AC3E}">
        <p14:creationId xmlns:p14="http://schemas.microsoft.com/office/powerpoint/2010/main" val="100347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b="90" l="126" r="144" t="128"/>
          <a:stretch/>
        </p:blipFill>
        <p:spPr>
          <a:xfrm>
            <a:off x="-43543" y="0"/>
            <a:ext cx="9187543" cy="6858000"/>
          </a:xfrm>
          <a:prstGeom prst="rect">
            <a:avLst/>
          </a:prstGeom>
        </p:spPr>
      </p:pic>
      <p:sp>
        <p:nvSpPr>
          <p:cNvPr id="5" name="Title 4"/>
          <p:cNvSpPr>
            <a:spLocks noGrp="1"/>
          </p:cNvSpPr>
          <p:nvPr>
            <p:ph type="title"/>
          </p:nvPr>
        </p:nvSpPr>
        <p:spPr>
          <a:xfrm>
            <a:off x="722313" y="5444395"/>
            <a:ext cx="7772400" cy="1362075"/>
          </a:xfrm>
        </p:spPr>
        <p:txBody>
          <a:bodyPr/>
          <a:lstStyle/>
          <a:p>
            <a:r>
              <a:rPr dirty="0" lang="en-US" sz="4400">
                <a:latin charset="0" panose="02040503050406030204" pitchFamily="18" typeface="Cambria"/>
                <a:ea charset="0" panose="02040503050406030204" pitchFamily="18" typeface="Cambria"/>
              </a:rPr>
              <a:t>additional Resources</a:t>
            </a:r>
          </a:p>
        </p:txBody>
      </p:sp>
    </p:spTree>
    <p:extLst>
      <p:ext uri="{BB962C8B-B14F-4D97-AF65-F5344CB8AC3E}">
        <p14:creationId xmlns:p14="http://schemas.microsoft.com/office/powerpoint/2010/main" val="1583624392"/>
      </p:ext>
    </p:extLst>
  </p:cSld>
  <p:clrMapOvr>
    <a:masterClrMapping/>
  </p:clrMapOvr>
  <mc:AlternateContent xmlns:mc="http://schemas.openxmlformats.org/markup-compatibility/2006" xmlns:p14="http://schemas.microsoft.com/office/powerpoint/2010/main">
    <mc:Choice Requires="p14">
      <p:transition p14:dur="2000" spd="slow">
        <p14:prism dir="u" isContent="1"/>
      </p:transition>
    </mc:Choice>
    <mc:Fallback xmlns="">
      <p:transition spd="slow">
        <p:fade/>
      </p:transition>
    </mc:Fallback>
  </mc:AlternateContent>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35" l="157" t="111"/>
          <a:stretch/>
        </p:blipFill>
        <p:spPr>
          <a:xfrm>
            <a:off x="60159" y="1181099"/>
            <a:ext cx="4410777" cy="5293495"/>
          </a:xfrm>
          <a:prstGeom prst="rect">
            <a:avLst/>
          </a:prstGeom>
          <a:ln w="12700">
            <a:solidFill>
              <a:schemeClr val="accent1">
                <a:shade val="50000"/>
              </a:schemeClr>
            </a:solidFill>
          </a:ln>
          <a:effectLst/>
        </p:spPr>
      </p:pic>
      <p:pic>
        <p:nvPicPr>
          <p:cNvPr id="4" name="Picture 3"/>
          <p:cNvPicPr>
            <a:picLocks noChangeAspect="1"/>
          </p:cNvPicPr>
          <p:nvPr/>
        </p:nvPicPr>
        <p:blipFill>
          <a:blip r:embed="rId4"/>
          <a:stretch>
            <a:fillRect/>
          </a:stretch>
        </p:blipFill>
        <p:spPr>
          <a:xfrm>
            <a:off x="4514979" y="1181099"/>
            <a:ext cx="4532768" cy="3801473"/>
          </a:xfrm>
          <a:prstGeom prst="rect">
            <a:avLst/>
          </a:prstGeom>
          <a:ln w="12700">
            <a:solidFill>
              <a:schemeClr val="accent1">
                <a:shade val="50000"/>
              </a:schemeClr>
            </a:solidFill>
          </a:ln>
        </p:spPr>
      </p:pic>
      <p:grpSp>
        <p:nvGrpSpPr>
          <p:cNvPr id="15" name="Group 14"/>
          <p:cNvGrpSpPr/>
          <p:nvPr/>
        </p:nvGrpSpPr>
        <p:grpSpPr>
          <a:xfrm>
            <a:off x="4499855" y="5007968"/>
            <a:ext cx="4547891" cy="1466625"/>
            <a:chOff x="4403571" y="5339913"/>
            <a:chExt cx="4586432" cy="1399549"/>
          </a:xfrm>
        </p:grpSpPr>
        <p:sp>
          <p:nvSpPr>
            <p:cNvPr id="12" name="Rectangle 11"/>
            <p:cNvSpPr/>
            <p:nvPr/>
          </p:nvSpPr>
          <p:spPr>
            <a:xfrm>
              <a:off x="4403571" y="5339913"/>
              <a:ext cx="4586432" cy="1399549"/>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TextBox 6"/>
            <p:cNvSpPr txBox="1"/>
            <p:nvPr/>
          </p:nvSpPr>
          <p:spPr>
            <a:xfrm>
              <a:off x="4719081" y="5658267"/>
              <a:ext cx="1647191" cy="931801"/>
            </a:xfrm>
            <a:prstGeom prst="rect">
              <a:avLst/>
            </a:prstGeom>
            <a:noFill/>
          </p:spPr>
          <p:txBody>
            <a:bodyPr rtlCol="0" wrap="square">
              <a:spAutoFit/>
            </a:bodyPr>
            <a:lstStyle/>
            <a:p>
              <a:pPr algn="ctr"/>
              <a:r>
                <a:rPr b="1" dirty="0" lang="en-US">
                  <a:solidFill>
                    <a:srgbClr val="781D22"/>
                  </a:solidFill>
                </a:rPr>
                <a:t>Educational Videos</a:t>
              </a:r>
            </a:p>
            <a:p>
              <a:pPr algn="ctr"/>
              <a:r>
                <a:rPr b="1" dirty="0" lang="en-US">
                  <a:solidFill>
                    <a:srgbClr val="781D22"/>
                  </a:solidFill>
                </a:rPr>
                <a:t>&lt;5 minutes</a:t>
              </a:r>
            </a:p>
          </p:txBody>
        </p:sp>
        <p:sp>
          <p:nvSpPr>
            <p:cNvPr id="9" name="TextBox 8"/>
            <p:cNvSpPr txBox="1"/>
            <p:nvPr/>
          </p:nvSpPr>
          <p:spPr>
            <a:xfrm>
              <a:off x="6608810" y="5709063"/>
              <a:ext cx="2291134" cy="931801"/>
            </a:xfrm>
            <a:prstGeom prst="rect">
              <a:avLst/>
            </a:prstGeom>
            <a:noFill/>
          </p:spPr>
          <p:txBody>
            <a:bodyPr rtlCol="0" wrap="square">
              <a:spAutoFit/>
            </a:bodyPr>
            <a:lstStyle/>
            <a:p>
              <a:pPr algn="ctr"/>
              <a:r>
                <a:rPr b="1" dirty="0" lang="en-US">
                  <a:solidFill>
                    <a:srgbClr val="781D22"/>
                  </a:solidFill>
                </a:rPr>
                <a:t>Online Lesson </a:t>
              </a:r>
            </a:p>
            <a:p>
              <a:pPr algn="ctr"/>
              <a:r>
                <a:rPr b="1" dirty="0" lang="en-US">
                  <a:solidFill>
                    <a:srgbClr val="781D22"/>
                  </a:solidFill>
                </a:rPr>
                <a:t>(via </a:t>
              </a:r>
              <a:r>
                <a:rPr b="1" dirty="0" err="1" lang="en-US">
                  <a:solidFill>
                    <a:srgbClr val="781D22"/>
                  </a:solidFill>
                </a:rPr>
                <a:t>MetEd</a:t>
              </a:r>
              <a:r>
                <a:rPr b="1" dirty="0" lang="en-US">
                  <a:solidFill>
                    <a:srgbClr val="781D22"/>
                  </a:solidFill>
                </a:rPr>
                <a:t>/COMET)</a:t>
              </a:r>
            </a:p>
            <a:p>
              <a:pPr algn="ctr"/>
              <a:r>
                <a:rPr b="1" dirty="0" lang="en-US">
                  <a:solidFill>
                    <a:srgbClr val="781D22"/>
                  </a:solidFill>
                </a:rPr>
                <a:t>~1 hour</a:t>
              </a:r>
            </a:p>
          </p:txBody>
        </p:sp>
      </p:grpSp>
      <p:sp>
        <p:nvSpPr>
          <p:cNvPr id="13" name="Title 1"/>
          <p:cNvSpPr txBox="1">
            <a:spLocks/>
          </p:cNvSpPr>
          <p:nvPr/>
        </p:nvSpPr>
        <p:spPr>
          <a:xfrm>
            <a:off x="0" y="395288"/>
            <a:ext cx="9144000" cy="685800"/>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eaLnBrk="1" hangingPunct="1"/>
            <a:r>
              <a:rPr altLang="en-US" dirty="0" lang="en-US" sz="4000">
                <a:latin charset="0" panose="02040503050406030204" pitchFamily="18" typeface="Cambria"/>
                <a:ea charset="0" panose="02040503050406030204" pitchFamily="18" typeface="Cambria"/>
                <a:cs charset="0" pitchFamily="34" typeface="Arial"/>
              </a:rPr>
              <a:t>Resources at </a:t>
            </a:r>
            <a:r>
              <a:rPr altLang="en-US" b="1" dirty="0" lang="en-US" sz="4000">
                <a:latin charset="0" panose="02040503050406030204" pitchFamily="18" typeface="Cambria"/>
                <a:ea charset="0" panose="02040503050406030204" pitchFamily="18" typeface="Cambria"/>
                <a:cs charset="0" pitchFamily="34" typeface="Arial"/>
              </a:rPr>
              <a:t>geodesy.noaa.gov </a:t>
            </a:r>
          </a:p>
        </p:txBody>
      </p:sp>
      <p:sp>
        <p:nvSpPr>
          <p:cNvPr id="2" name="Rounded Rectangle 1"/>
          <p:cNvSpPr/>
          <p:nvPr/>
        </p:nvSpPr>
        <p:spPr>
          <a:xfrm>
            <a:off x="1386840" y="1847918"/>
            <a:ext cx="1112520" cy="27806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cxnSp>
        <p:nvCxnSpPr>
          <p:cNvPr id="5" name="Straight Arrow Connector 4"/>
          <p:cNvCxnSpPr/>
          <p:nvPr/>
        </p:nvCxnSpPr>
        <p:spPr>
          <a:xfrm flipH="1" flipV="1">
            <a:off x="4513667" y="5835428"/>
            <a:ext cx="459693" cy="3310"/>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0"/>
          </p:cNvCxnSpPr>
          <p:nvPr/>
        </p:nvCxnSpPr>
        <p:spPr>
          <a:xfrm flipV="1">
            <a:off x="7811455" y="5045824"/>
            <a:ext cx="0" cy="327939"/>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4990870" y="5359111"/>
            <a:ext cx="1316330"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17" name="Rounded Rectangle 16"/>
          <p:cNvSpPr/>
          <p:nvPr/>
        </p:nvSpPr>
        <p:spPr>
          <a:xfrm>
            <a:off x="6766239" y="5391604"/>
            <a:ext cx="2082485"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4066759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1" presetSubtype="2">
                                  <p:stCondLst>
                                    <p:cond delay="600"/>
                                  </p:stCondLst>
                                  <p:childTnLst>
                                    <p:set>
                                      <p:cBhvr>
                                        <p:cTn dur="1" fill="hold" id="6">
                                          <p:stCondLst>
                                            <p:cond delay="0"/>
                                          </p:stCondLst>
                                        </p:cTn>
                                        <p:tgtEl>
                                          <p:spTgt spid="2"/>
                                        </p:tgtEl>
                                        <p:attrNameLst>
                                          <p:attrName>style.visibility</p:attrName>
                                        </p:attrNameLst>
                                      </p:cBhvr>
                                      <p:to>
                                        <p:strVal val="visible"/>
                                      </p:to>
                                    </p:set>
                                    <p:animEffect filter="wheel(2)" transition="in">
                                      <p:cBhvr>
                                        <p:cTn dur="2000" id="7"/>
                                        <p:tgtEl>
                                          <p:spTgt spid="2"/>
                                        </p:tgtEl>
                                      </p:cBhvr>
                                    </p:animEffect>
                                  </p:childTnLst>
                                </p:cTn>
                              </p:par>
                            </p:childTnLst>
                          </p:cTn>
                        </p:par>
                        <p:par>
                          <p:cTn fill="hold" id="8">
                            <p:stCondLst>
                              <p:cond delay="2600"/>
                            </p:stCondLst>
                            <p:childTnLst>
                              <p:par>
                                <p:cTn fill="hold" grpId="0" id="9" nodeType="afterEffect" presetClass="entr" presetID="21" presetSubtype="2">
                                  <p:stCondLst>
                                    <p:cond delay="1000"/>
                                  </p:stCondLst>
                                  <p:childTnLst>
                                    <p:set>
                                      <p:cBhvr>
                                        <p:cTn dur="1" fill="hold" id="10">
                                          <p:stCondLst>
                                            <p:cond delay="0"/>
                                          </p:stCondLst>
                                        </p:cTn>
                                        <p:tgtEl>
                                          <p:spTgt spid="14"/>
                                        </p:tgtEl>
                                        <p:attrNameLst>
                                          <p:attrName>style.visibility</p:attrName>
                                        </p:attrNameLst>
                                      </p:cBhvr>
                                      <p:to>
                                        <p:strVal val="visible"/>
                                      </p:to>
                                    </p:set>
                                    <p:animEffect filter="wheel(2)" transition="in">
                                      <p:cBhvr>
                                        <p:cTn dur="2000" id="11"/>
                                        <p:tgtEl>
                                          <p:spTgt spid="14"/>
                                        </p:tgtEl>
                                      </p:cBhvr>
                                    </p:animEffect>
                                  </p:childTnLst>
                                </p:cTn>
                              </p:par>
                            </p:childTnLst>
                          </p:cTn>
                        </p:par>
                        <p:par>
                          <p:cTn fill="hold" id="12">
                            <p:stCondLst>
                              <p:cond delay="5600"/>
                            </p:stCondLst>
                            <p:childTnLst>
                              <p:par>
                                <p:cTn fill="hold" grpId="0" id="13" nodeType="afterEffect" presetClass="entr" presetID="21" presetSubtype="2">
                                  <p:stCondLst>
                                    <p:cond delay="800"/>
                                  </p:stCondLst>
                                  <p:childTnLst>
                                    <p:set>
                                      <p:cBhvr>
                                        <p:cTn dur="1" fill="hold" id="14">
                                          <p:stCondLst>
                                            <p:cond delay="0"/>
                                          </p:stCondLst>
                                        </p:cTn>
                                        <p:tgtEl>
                                          <p:spTgt spid="17"/>
                                        </p:tgtEl>
                                        <p:attrNameLst>
                                          <p:attrName>style.visibility</p:attrName>
                                        </p:attrNameLst>
                                      </p:cBhvr>
                                      <p:to>
                                        <p:strVal val="visible"/>
                                      </p:to>
                                    </p:set>
                                    <p:animEffect filter="wheel(2)" transition="in">
                                      <p:cBhvr>
                                        <p:cTn dur="200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animBg="1" grpId="0" spid="14"/>
      <p:bldP animBg="1" grpId="0" spid="17"/>
    </p:bldLst>
  </p:timing>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7" l="94"/>
          <a:stretch/>
        </p:blipFill>
        <p:spPr>
          <a:xfrm>
            <a:off x="4295274" y="409075"/>
            <a:ext cx="4740442" cy="6344651"/>
          </a:xfrm>
          <a:prstGeom prst="rect">
            <a:avLst/>
          </a:prstGeom>
          <a:effectLst>
            <a:outerShdw algn="tl" blurRad="50800" dir="2700000" dist="38100" rotWithShape="0">
              <a:prstClr val="black">
                <a:alpha val="40000"/>
              </a:prstClr>
            </a:outerShdw>
          </a:effectLst>
        </p:spPr>
      </p:pic>
      <p:sp>
        <p:nvSpPr>
          <p:cNvPr id="15" name="Rectangle 14"/>
          <p:cNvSpPr/>
          <p:nvPr/>
        </p:nvSpPr>
        <p:spPr>
          <a:xfrm rot="406022">
            <a:off x="6717518" y="3696040"/>
            <a:ext cx="2060864" cy="2065341"/>
          </a:xfrm>
          <a:prstGeom prst="rect">
            <a:avLst/>
          </a:prstGeom>
          <a:solidFill>
            <a:schemeClr val="bg1">
              <a:lumMod val="8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TextBox 16"/>
          <p:cNvSpPr txBox="1"/>
          <p:nvPr/>
        </p:nvSpPr>
        <p:spPr>
          <a:xfrm rot="408422">
            <a:off x="6819372" y="3752391"/>
            <a:ext cx="1984602" cy="646331"/>
          </a:xfrm>
          <a:prstGeom prst="rect">
            <a:avLst/>
          </a:prstGeom>
          <a:noFill/>
        </p:spPr>
        <p:txBody>
          <a:bodyPr rtlCol="0" wrap="square">
            <a:spAutoFit/>
          </a:bodyPr>
          <a:lstStyle/>
          <a:p>
            <a:pPr algn="ctr"/>
            <a:r>
              <a:rPr dirty="0" i="1" lang="en-US"/>
              <a:t>Click this icon </a:t>
            </a:r>
          </a:p>
          <a:p>
            <a:pPr algn="ctr"/>
            <a:r>
              <a:rPr dirty="0" i="1" lang="en-US"/>
              <a:t>on homepage</a:t>
            </a:r>
          </a:p>
        </p:txBody>
      </p:sp>
      <p:sp>
        <p:nvSpPr>
          <p:cNvPr id="18" name="Right Arrow 17"/>
          <p:cNvSpPr/>
          <p:nvPr/>
        </p:nvSpPr>
        <p:spPr>
          <a:xfrm rot="5832851">
            <a:off x="7383216" y="4369411"/>
            <a:ext cx="676645" cy="743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9" name="Picture 8"/>
          <p:cNvPicPr>
            <a:picLocks noChangeAspect="1"/>
          </p:cNvPicPr>
          <p:nvPr/>
        </p:nvPicPr>
        <p:blipFill>
          <a:blip r:embed="rId4"/>
          <a:stretch>
            <a:fillRect/>
          </a:stretch>
        </p:blipFill>
        <p:spPr>
          <a:xfrm rot="426072">
            <a:off x="6678622" y="5166181"/>
            <a:ext cx="1976828" cy="532223"/>
          </a:xfrm>
          <a:prstGeom prst="rect">
            <a:avLst/>
          </a:prstGeom>
        </p:spPr>
      </p:pic>
      <p:sp>
        <p:nvSpPr>
          <p:cNvPr id="26" name="Title 1"/>
          <p:cNvSpPr txBox="1">
            <a:spLocks/>
          </p:cNvSpPr>
          <p:nvPr/>
        </p:nvSpPr>
        <p:spPr>
          <a:xfrm>
            <a:off x="-110778" y="518205"/>
            <a:ext cx="4389120" cy="1373354"/>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eaLnBrk="1" hangingPunct="1"/>
            <a:r>
              <a:rPr altLang="en-US" b="1" dirty="0" lang="en-US" sz="4000">
                <a:latin charset="0" panose="02040503050406030204" pitchFamily="18" typeface="Cambria"/>
                <a:ea charset="0" panose="02040503050406030204" pitchFamily="18" typeface="Cambria"/>
                <a:cs charset="0" pitchFamily="34" typeface="Arial"/>
              </a:rPr>
              <a:t>Email Subscriptions</a:t>
            </a:r>
          </a:p>
        </p:txBody>
      </p:sp>
      <p:sp>
        <p:nvSpPr>
          <p:cNvPr id="27" name="TextBox 26"/>
          <p:cNvSpPr txBox="1"/>
          <p:nvPr/>
        </p:nvSpPr>
        <p:spPr>
          <a:xfrm>
            <a:off x="304689" y="1870097"/>
            <a:ext cx="3558185" cy="4493538"/>
          </a:xfrm>
          <a:prstGeom prst="rect">
            <a:avLst/>
          </a:prstGeom>
          <a:noFill/>
        </p:spPr>
        <p:txBody>
          <a:bodyPr rtlCol="0" wrap="square">
            <a:spAutoFit/>
          </a:bodyPr>
          <a:lstStyle/>
          <a:p>
            <a:pPr indent="-285750" marL="285750">
              <a:spcBef>
                <a:spcPts val="600"/>
              </a:spcBef>
              <a:buFont charset="0" panose="020B0604020202020204" pitchFamily="34" typeface="Arial"/>
              <a:buChar char="•"/>
            </a:pPr>
            <a:endParaRPr b="1" dirty="0" lang="en-US" sz="2400">
              <a:latin charset="0" panose="02040503050406030204" pitchFamily="18" typeface="Cambria"/>
              <a:ea charset="0" panose="02040503050406030204" pitchFamily="18" typeface="Cambria"/>
            </a:endParaRP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NGS News</a:t>
            </a:r>
          </a:p>
          <a:p>
            <a:pPr lvl="1">
              <a:spcBef>
                <a:spcPts val="600"/>
              </a:spcBef>
            </a:pPr>
            <a:r>
              <a:rPr dirty="0" i="1" lang="en-US" sz="2400">
                <a:latin charset="0" panose="02040503050406030204" pitchFamily="18" typeface="Cambria"/>
                <a:ea charset="0" panose="02040503050406030204" pitchFamily="18" typeface="Cambria"/>
              </a:rPr>
              <a:t>Includes quarterly NSRS Modernization newsletter</a:t>
            </a: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Webinar Series</a:t>
            </a: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Training</a:t>
            </a:r>
          </a:p>
          <a:p>
            <a:pPr indent="-285750" marL="285750">
              <a:spcBef>
                <a:spcPts val="600"/>
              </a:spcBef>
              <a:buFont charset="0" panose="020B0604020202020204" pitchFamily="34" typeface="Arial"/>
              <a:buChar char="•"/>
            </a:pPr>
            <a:endParaRPr dirty="0" lang="en-US" sz="2400">
              <a:latin charset="0" panose="02040503050406030204" pitchFamily="18" typeface="Cambria"/>
              <a:ea charset="0" panose="02040503050406030204" pitchFamily="18" typeface="Cambria"/>
            </a:endParaRPr>
          </a:p>
          <a:p>
            <a:pPr algn="ctr">
              <a:spcBef>
                <a:spcPts val="600"/>
              </a:spcBef>
            </a:pPr>
            <a:r>
              <a:rPr dirty="0" i="1" lang="en-US" sz="3200">
                <a:latin charset="0" panose="02040503050406030204" pitchFamily="18" typeface="Cambria"/>
                <a:ea charset="0" panose="02040503050406030204" pitchFamily="18" typeface="Cambria"/>
              </a:rPr>
              <a:t>Only 1-2 messages per month</a:t>
            </a:r>
          </a:p>
        </p:txBody>
      </p:sp>
    </p:spTree>
    <p:extLst>
      <p:ext uri="{BB962C8B-B14F-4D97-AF65-F5344CB8AC3E}">
        <p14:creationId xmlns:p14="http://schemas.microsoft.com/office/powerpoint/2010/main" val="1901345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mph" presetID="26" presetSubtype="0" repeatCount="indefinite">
                                  <p:stCondLst>
                                    <p:cond delay="0"/>
                                  </p:stCondLst>
                                  <p:childTnLst>
                                    <p:animEffect filter="fade" transition="out">
                                      <p:cBhvr>
                                        <p:cTn dur="1000" id="6" tmFilter="0, 0; .2, .5; .8, .5; 1, 0"/>
                                        <p:tgtEl>
                                          <p:spTgt spid="18"/>
                                        </p:tgtEl>
                                      </p:cBhvr>
                                    </p:animEffect>
                                    <p:animScale>
                                      <p:cBhvr>
                                        <p:cTn autoRev="1" dur="500" fill="hold" id="7"/>
                                        <p:tgtEl>
                                          <p:spTgt spid="1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8"/>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743065"/>
            <a:ext cx="8707271" cy="113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algn="ctr">
              <a:lnSpc>
                <a:spcPct val="95000"/>
              </a:lnSpc>
              <a:buClr>
                <a:srgbClr val="000000"/>
              </a:buClr>
              <a:buSzPct val="45000"/>
            </a:pPr>
            <a:r>
              <a:rPr lang="en-US" sz="3200" spc="-7" dirty="0">
                <a:latin typeface="Cambria" panose="02040503050406030204" pitchFamily="18" charset="0"/>
                <a:ea typeface="Cambria" panose="02040503050406030204" pitchFamily="18" charset="0"/>
                <a:cs typeface="Calibri"/>
              </a:rPr>
              <a:t>geodesy.noaa.gov/ADVISORS/</a:t>
            </a:r>
          </a:p>
          <a:p>
            <a:pPr algn="ctr">
              <a:lnSpc>
                <a:spcPct val="95000"/>
              </a:lnSpc>
              <a:buClr>
                <a:srgbClr val="000000"/>
              </a:buClr>
              <a:buSzPct val="45000"/>
            </a:pPr>
            <a:endParaRPr lang="en-US" sz="3200" spc="-7" dirty="0">
              <a:latin typeface="Cambria" panose="02040503050406030204" pitchFamily="18" charset="0"/>
              <a:ea typeface="Cambria" panose="02040503050406030204" pitchFamily="18" charset="0"/>
              <a:cs typeface="Calibri"/>
            </a:endParaRPr>
          </a:p>
          <a:p>
            <a:pPr algn="ctr">
              <a:lnSpc>
                <a:spcPct val="95000"/>
              </a:lnSpc>
              <a:buClr>
                <a:srgbClr val="000000"/>
              </a:buClr>
              <a:buSzPct val="45000"/>
            </a:pPr>
            <a:r>
              <a:rPr lang="en-GB" sz="3200" dirty="0">
                <a:latin typeface="Cambria" panose="02040503050406030204" pitchFamily="18" charset="0"/>
                <a:ea typeface="Cambria" panose="02040503050406030204" pitchFamily="18" charset="0"/>
              </a:rPr>
              <a:t>-use any major search engine: “NGS advisors”</a:t>
            </a:r>
          </a:p>
        </p:txBody>
      </p:sp>
      <p:sp>
        <p:nvSpPr>
          <p:cNvPr id="6" name="TextBox 1"/>
          <p:cNvSpPr txBox="1">
            <a:spLocks noChangeArrowheads="1"/>
          </p:cNvSpPr>
          <p:nvPr/>
        </p:nvSpPr>
        <p:spPr bwMode="auto">
          <a:xfrm>
            <a:off x="218365" y="2792200"/>
            <a:ext cx="870727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600" b="1" dirty="0">
                <a:latin typeface="Cambria" panose="02040503050406030204" pitchFamily="18" charset="0"/>
                <a:ea typeface="Cambria" panose="02040503050406030204" pitchFamily="18" charset="0"/>
              </a:rPr>
              <a:t>Jeff Jalbrzikowski, P.S., GISP, CFS</a:t>
            </a:r>
          </a:p>
          <a:p>
            <a:pPr algn="ctr"/>
            <a:r>
              <a:rPr lang="en-GB" sz="3600" b="1" dirty="0">
                <a:latin typeface="Cambria" panose="02040503050406030204" pitchFamily="18" charset="0"/>
                <a:ea typeface="Cambria" panose="02040503050406030204" pitchFamily="18" charset="0"/>
              </a:rPr>
              <a:t>Appalachian Regional Geodetic Advisor</a:t>
            </a:r>
          </a:p>
          <a:p>
            <a:pPr algn="ctr"/>
            <a:endParaRPr lang="en-GB" sz="3600" b="1" dirty="0">
              <a:latin typeface="Cambria" panose="02040503050406030204" pitchFamily="18" charset="0"/>
              <a:ea typeface="Cambria" panose="02040503050406030204" pitchFamily="18" charset="0"/>
            </a:endParaRPr>
          </a:p>
          <a:p>
            <a:pPr algn="ctr"/>
            <a:r>
              <a:rPr lang="en-GB" sz="4800" b="1" dirty="0">
                <a:latin typeface="Cambria" panose="02040503050406030204" pitchFamily="18" charset="0"/>
                <a:ea typeface="Cambria" panose="02040503050406030204" pitchFamily="18" charset="0"/>
              </a:rPr>
              <a:t>jeff.jalbrzikowski@noaa.gov</a:t>
            </a:r>
          </a:p>
          <a:p>
            <a:pPr algn="ctr"/>
            <a:r>
              <a:rPr lang="en-GB" sz="4800" b="1" dirty="0">
                <a:latin typeface="Cambria" panose="02040503050406030204" pitchFamily="18" charset="0"/>
                <a:ea typeface="Cambria" panose="02040503050406030204" pitchFamily="18" charset="0"/>
              </a:rPr>
              <a:t>240-988-5486</a:t>
            </a:r>
          </a:p>
        </p:txBody>
      </p:sp>
    </p:spTree>
    <p:extLst>
      <p:ext uri="{BB962C8B-B14F-4D97-AF65-F5344CB8AC3E}">
        <p14:creationId xmlns:p14="http://schemas.microsoft.com/office/powerpoint/2010/main" val="23051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 name="Title 1"/>
          <p:cNvSpPr txBox="1">
            <a:spLocks/>
          </p:cNvSpPr>
          <p:nvPr/>
        </p:nvSpPr>
        <p:spPr>
          <a:xfrm>
            <a:off x="0" y="-19549"/>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sz="3600" u="none">
                <a:ln>
                  <a:noFill/>
                </a:ln>
                <a:solidFill>
                  <a:sysClr lastClr="000000" val="windowText"/>
                </a:solidFill>
                <a:effectLst/>
                <a:uLnTx/>
                <a:uFillTx/>
                <a:latin charset="0" panose="02040503050406030204" pitchFamily="18" typeface="Cambria"/>
                <a:ea charset="0" panose="02040503050406030204" pitchFamily="18" typeface="Cambria"/>
                <a:cs typeface="+mj-cs"/>
              </a:rPr>
              <a:t>Three types of heights in NSRS</a:t>
            </a:r>
          </a:p>
        </p:txBody>
      </p:sp>
      <p:grpSp>
        <p:nvGrpSpPr>
          <p:cNvPr id="7" name="Water Level">
            <a:extLst>
              <a:ext uri="{FF2B5EF4-FFF2-40B4-BE49-F238E27FC236}">
                <a16:creationId xmlns:a16="http://schemas.microsoft.com/office/drawing/2014/main" id="{CDD68D0F-CC2D-446D-9107-60BF596197EE}"/>
              </a:ext>
            </a:extLst>
          </p:cNvPr>
          <p:cNvGrpSpPr/>
          <p:nvPr/>
        </p:nvGrpSpPr>
        <p:grpSpPr>
          <a:xfrm>
            <a:off x="88744" y="4728287"/>
            <a:ext cx="8752075" cy="2017964"/>
            <a:chOff x="227917" y="4733176"/>
            <a:chExt cx="8752075" cy="2017964"/>
          </a:xfrm>
        </p:grpSpPr>
        <p:sp>
          <p:nvSpPr>
            <p:cNvPr id="55" name="Text Placeholder 4"/>
            <p:cNvSpPr txBox="1">
              <a:spLocks/>
            </p:cNvSpPr>
            <p:nvPr/>
          </p:nvSpPr>
          <p:spPr>
            <a:xfrm>
              <a:off x="2874452" y="4733176"/>
              <a:ext cx="3639559" cy="473412"/>
            </a:xfrm>
            <a:prstGeom prst="rect">
              <a:avLst/>
            </a:prstGeom>
          </p:spPr>
          <p:txBody>
            <a:bodyPr anchor="b"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Water Level or Tidal</a:t>
              </a:r>
            </a:p>
          </p:txBody>
        </p:sp>
        <p:pic>
          <p:nvPicPr>
            <p:cNvPr descr="bathgrid" id="60" name="Shape 109"/>
            <p:cNvPicPr preferRelativeResize="0">
              <a:picLocks noChangeAspect="1"/>
            </p:cNvPicPr>
            <p:nvPr/>
          </p:nvPicPr>
          <p:blipFill rotWithShape="1">
            <a:blip r:embed="rId3"/>
            <a:srcRect b="233" l="347" t="314"/>
            <a:stretch/>
          </p:blipFill>
          <p:spPr>
            <a:xfrm>
              <a:off x="3487211" y="5253498"/>
              <a:ext cx="1222605" cy="1433831"/>
            </a:xfrm>
            <a:prstGeom prst="rect">
              <a:avLst/>
            </a:prstGeom>
            <a:noFill/>
            <a:ln cap="flat" cmpd="sng" w="19050">
              <a:solidFill>
                <a:schemeClr val="bg1">
                  <a:lumMod val="65000"/>
                </a:schemeClr>
              </a:solidFill>
              <a:prstDash val="solid"/>
              <a:miter lim="800000"/>
              <a:headEnd len="med" type="none" w="med"/>
              <a:tailEnd len="med" type="none" w="med"/>
            </a:ln>
          </p:spPr>
        </p:pic>
        <p:sp>
          <p:nvSpPr>
            <p:cNvPr id="61" name="Shape 110"/>
            <p:cNvSpPr/>
            <p:nvPr/>
          </p:nvSpPr>
          <p:spPr>
            <a:xfrm>
              <a:off x="4709625" y="5290914"/>
              <a:ext cx="1463675" cy="228600"/>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NOAA and USACE Hydrography</a:t>
              </a:r>
            </a:p>
          </p:txBody>
        </p:sp>
        <p:pic>
          <p:nvPicPr>
            <p:cNvPr id="65" name="Shape 119"/>
            <p:cNvPicPr preferRelativeResize="0"/>
            <p:nvPr/>
          </p:nvPicPr>
          <p:blipFill rotWithShape="1">
            <a:blip r:embed="rId4">
              <a:extLst>
                <a:ext uri="{28A0092B-C50C-407E-A947-70E740481C1C}">
                  <a14:useLocalDpi xmlns:a14="http://schemas.microsoft.com/office/drawing/2010/main" val="0"/>
                </a:ext>
              </a:extLst>
            </a:blip>
            <a:srcRect b="50" l="66" r="200" t="204"/>
            <a:stretch/>
          </p:blipFill>
          <p:spPr>
            <a:xfrm>
              <a:off x="1665123" y="5265240"/>
              <a:ext cx="1555750" cy="1485900"/>
            </a:xfrm>
            <a:prstGeom prst="rect">
              <a:avLst/>
            </a:prstGeom>
            <a:noFill/>
            <a:ln cap="flat" cmpd="sng" w="19050">
              <a:solidFill>
                <a:schemeClr val="bg1">
                  <a:lumMod val="65000"/>
                </a:schemeClr>
              </a:solidFill>
              <a:prstDash val="solid"/>
              <a:miter lim="800000"/>
              <a:headEnd len="med" type="none" w="med"/>
              <a:tailEnd len="med" type="none" w="med"/>
            </a:ln>
          </p:spPr>
        </p:pic>
        <p:pic>
          <p:nvPicPr>
            <p:cNvPr id="73" name="Picture 72"/>
            <p:cNvPicPr>
              <a:picLocks noChangeAspect="1"/>
            </p:cNvPicPr>
            <p:nvPr/>
          </p:nvPicPr>
          <p:blipFill rotWithShape="1">
            <a:blip cstate="print" r:embed="rId5">
              <a:extLst>
                <a:ext uri="{28A0092B-C50C-407E-A947-70E740481C1C}">
                  <a14:useLocalDpi xmlns:a14="http://schemas.microsoft.com/office/drawing/2010/main" val="0"/>
                </a:ext>
              </a:extLst>
            </a:blip>
            <a:srcRect b="269" l="142" r="101" t="219"/>
            <a:stretch/>
          </p:blipFill>
          <p:spPr>
            <a:xfrm>
              <a:off x="6544577" y="4911184"/>
              <a:ext cx="2435415" cy="1751169"/>
            </a:xfrm>
            <a:prstGeom prst="rect">
              <a:avLst/>
            </a:prstGeom>
            <a:ln w="19050">
              <a:solidFill>
                <a:schemeClr val="bg1">
                  <a:lumMod val="65000"/>
                </a:schemeClr>
              </a:solidFill>
            </a:ln>
          </p:spPr>
        </p:pic>
        <p:sp>
          <p:nvSpPr>
            <p:cNvPr id="74" name="Shape 110"/>
            <p:cNvSpPr/>
            <p:nvPr/>
          </p:nvSpPr>
          <p:spPr>
            <a:xfrm>
              <a:off x="227917" y="6475880"/>
              <a:ext cx="1463675"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Daily and Extreme Water Levels (Gage)</a:t>
              </a:r>
            </a:p>
          </p:txBody>
        </p:sp>
        <p:sp>
          <p:nvSpPr>
            <p:cNvPr id="75" name="Shape 110"/>
            <p:cNvSpPr/>
            <p:nvPr/>
          </p:nvSpPr>
          <p:spPr>
            <a:xfrm>
              <a:off x="4937311" y="6162422"/>
              <a:ext cx="1638188" cy="386752"/>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Shoreline Mapping and Regulatory Boundaries at the Coast</a:t>
              </a:r>
            </a:p>
          </p:txBody>
        </p:sp>
      </p:grpSp>
      <p:grpSp>
        <p:nvGrpSpPr>
          <p:cNvPr id="10" name="Bridge"/>
          <p:cNvGrpSpPr/>
          <p:nvPr/>
        </p:nvGrpSpPr>
        <p:grpSpPr>
          <a:xfrm>
            <a:off x="2858309" y="694203"/>
            <a:ext cx="2624036" cy="706654"/>
            <a:chOff x="2858309" y="694203"/>
            <a:chExt cx="2624036" cy="706654"/>
          </a:xfrm>
        </p:grpSpPr>
        <p:pic>
          <p:nvPicPr>
            <p:cNvPr id="3" name="bridge cartoon"/>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2858309" y="694203"/>
              <a:ext cx="2624036" cy="706654"/>
            </a:xfrm>
            <a:prstGeom prst="rect">
              <a:avLst/>
            </a:prstGeom>
            <a:effectLst>
              <a:outerShdw algn="tl" blurRad="50800" dir="2700000" dist="38100" rotWithShape="0">
                <a:prstClr val="black">
                  <a:alpha val="40000"/>
                </a:prstClr>
              </a:outerShdw>
            </a:effectLst>
          </p:spPr>
        </p:pic>
        <p:sp>
          <p:nvSpPr>
            <p:cNvPr id="4" name="Left Arrow 3"/>
            <p:cNvSpPr/>
            <p:nvPr/>
          </p:nvSpPr>
          <p:spPr>
            <a:xfrm flipH="1">
              <a:off x="3952874" y="1094231"/>
              <a:ext cx="492919" cy="294849"/>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 name="geoid"/>
            <p:cNvSpPr txBox="1"/>
            <p:nvPr/>
          </p:nvSpPr>
          <p:spPr bwMode="auto">
            <a:xfrm>
              <a:off x="3931898" y="1116552"/>
              <a:ext cx="506058" cy="230832"/>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900" u="none">
                  <a:ln>
                    <a:noFill/>
                  </a:ln>
                  <a:solidFill>
                    <a:prstClr val="white"/>
                  </a:solidFill>
                  <a:effectLst/>
                  <a:uLnTx/>
                  <a:uFillTx/>
                  <a:latin charset="0" pitchFamily="34" typeface="Calibri"/>
                  <a:ea charset="-128" pitchFamily="34" typeface="ＭＳ Ｐゴシック"/>
                  <a:cs typeface="+mn-cs"/>
                </a:rPr>
                <a:t>geoid</a:t>
              </a:r>
            </a:p>
          </p:txBody>
        </p:sp>
      </p:grpSp>
      <p:grpSp>
        <p:nvGrpSpPr>
          <p:cNvPr id="14" name="Ellipsoid"/>
          <p:cNvGrpSpPr/>
          <p:nvPr/>
        </p:nvGrpSpPr>
        <p:grpSpPr>
          <a:xfrm>
            <a:off x="139054" y="1136236"/>
            <a:ext cx="3470548" cy="3482643"/>
            <a:chOff x="139054" y="1136236"/>
            <a:chExt cx="3470548" cy="3482643"/>
          </a:xfrm>
        </p:grpSpPr>
        <p:sp>
          <p:nvSpPr>
            <p:cNvPr id="54" name="Text Placeholder 4"/>
            <p:cNvSpPr txBox="1">
              <a:spLocks/>
            </p:cNvSpPr>
            <p:nvPr/>
          </p:nvSpPr>
          <p:spPr>
            <a:xfrm>
              <a:off x="939154" y="1136236"/>
              <a:ext cx="2158985" cy="414460"/>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Ellipsoidal</a:t>
              </a:r>
              <a:endParaRPr b="1" baseline="0" cap="none" dirty="0" i="0" kern="1200" kumimoji="0" lang="en-US" noProof="0" normalizeH="0" spc="0" strike="noStrike" sz="26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pic>
          <p:nvPicPr>
            <p:cNvPr descr="C:\Vicki\Work\Presentations\GRAV-D images\MN12\BaseStation.JPG" id="56" name="Shape 104"/>
            <p:cNvPicPr preferRelativeResize="0"/>
            <p:nvPr/>
          </p:nvPicPr>
          <p:blipFill rotWithShape="1">
            <a:blip r:embed="rId7">
              <a:alphaModFix/>
            </a:blip>
            <a:srcRect l="337" r="8"/>
            <a:stretch/>
          </p:blipFill>
          <p:spPr>
            <a:xfrm>
              <a:off x="218883" y="2915320"/>
              <a:ext cx="1200002" cy="1472351"/>
            </a:xfrm>
            <a:prstGeom prst="rect">
              <a:avLst/>
            </a:prstGeom>
            <a:noFill/>
            <a:ln cap="flat" cmpd="sng" w="19050">
              <a:solidFill>
                <a:schemeClr val="bg1">
                  <a:lumMod val="65000"/>
                </a:schemeClr>
              </a:solidFill>
              <a:prstDash val="solid"/>
              <a:miter lim="800000"/>
              <a:headEnd len="med" type="none" w="med"/>
              <a:tailEnd len="med" type="none" w="med"/>
            </a:ln>
          </p:spPr>
        </p:pic>
        <p:sp>
          <p:nvSpPr>
            <p:cNvPr id="57" name="Shape 105"/>
            <p:cNvSpPr txBox="1"/>
            <p:nvPr/>
          </p:nvSpPr>
          <p:spPr>
            <a:xfrm>
              <a:off x="139054" y="4351807"/>
              <a:ext cx="1600200" cy="267072"/>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GPS Observations</a:t>
              </a:r>
            </a:p>
          </p:txBody>
        </p:sp>
        <p:pic>
          <p:nvPicPr>
            <p:cNvPr descr="GPShydro" id="58" name="Shape 106"/>
            <p:cNvPicPr preferRelativeResize="0"/>
            <p:nvPr/>
          </p:nvPicPr>
          <p:blipFill rotWithShape="1">
            <a:blip r:embed="rId8">
              <a:alphaModFix/>
            </a:blip>
            <a:srcRect/>
            <a:stretch/>
          </p:blipFill>
          <p:spPr>
            <a:xfrm>
              <a:off x="218883" y="1565632"/>
              <a:ext cx="1612429" cy="1232226"/>
            </a:xfrm>
            <a:prstGeom prst="rect">
              <a:avLst/>
            </a:prstGeom>
            <a:noFill/>
            <a:ln cap="flat" cmpd="sng" w="19050">
              <a:solidFill>
                <a:schemeClr val="bg1">
                  <a:lumMod val="65000"/>
                </a:schemeClr>
              </a:solidFill>
              <a:prstDash val="solid"/>
              <a:miter lim="800000"/>
              <a:headEnd len="med" type="none" w="med"/>
              <a:tailEnd len="med" type="none" w="med"/>
            </a:ln>
          </p:spPr>
        </p:pic>
        <p:sp>
          <p:nvSpPr>
            <p:cNvPr id="59" name="Shape 107"/>
            <p:cNvSpPr txBox="1"/>
            <p:nvPr/>
          </p:nvSpPr>
          <p:spPr>
            <a:xfrm>
              <a:off x="1816798" y="1479455"/>
              <a:ext cx="1380526" cy="646331"/>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Hydrographic Surveys </a:t>
              </a:r>
            </a:p>
          </p:txBody>
        </p:sp>
        <p:pic>
          <p:nvPicPr>
            <p:cNvPr descr="plane fig reduced1" id="64" name="Shape 118"/>
            <p:cNvPicPr preferRelativeResize="0"/>
            <p:nvPr/>
          </p:nvPicPr>
          <p:blipFill rotWithShape="1">
            <a:blip r:embed="rId9">
              <a:alphaModFix/>
            </a:blip>
            <a:srcRect/>
            <a:stretch/>
          </p:blipFill>
          <p:spPr>
            <a:xfrm>
              <a:off x="1966232" y="2428000"/>
              <a:ext cx="1563621" cy="1932864"/>
            </a:xfrm>
            <a:prstGeom prst="rect">
              <a:avLst/>
            </a:prstGeom>
            <a:noFill/>
            <a:ln cap="flat" cmpd="sng" w="19050">
              <a:solidFill>
                <a:schemeClr val="bg1">
                  <a:lumMod val="65000"/>
                </a:schemeClr>
              </a:solidFill>
              <a:prstDash val="solid"/>
              <a:round/>
              <a:headEnd len="med" type="none" w="med"/>
              <a:tailEnd len="med" type="none" w="med"/>
            </a:ln>
          </p:spPr>
        </p:pic>
        <p:sp>
          <p:nvSpPr>
            <p:cNvPr id="66" name="Shape 121"/>
            <p:cNvSpPr/>
            <p:nvPr/>
          </p:nvSpPr>
          <p:spPr>
            <a:xfrm>
              <a:off x="1716836" y="4338895"/>
              <a:ext cx="1892766"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Lidar Data</a:t>
              </a:r>
            </a:p>
          </p:txBody>
        </p:sp>
        <p:sp>
          <p:nvSpPr>
            <p:cNvPr id="31" name="NAD83"/>
            <p:cNvSpPr txBox="1">
              <a:spLocks/>
            </p:cNvSpPr>
            <p:nvPr/>
          </p:nvSpPr>
          <p:spPr>
            <a:xfrm>
              <a:off x="2240578" y="1984730"/>
              <a:ext cx="857561"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NAD83</a:t>
              </a:r>
            </a:p>
          </p:txBody>
        </p:sp>
      </p:grpSp>
      <p:grpSp>
        <p:nvGrpSpPr>
          <p:cNvPr id="11" name="Orthometric"/>
          <p:cNvGrpSpPr/>
          <p:nvPr/>
        </p:nvGrpSpPr>
        <p:grpSpPr>
          <a:xfrm>
            <a:off x="4176190" y="1068867"/>
            <a:ext cx="4823030" cy="3280115"/>
            <a:chOff x="4176190" y="1068867"/>
            <a:chExt cx="4823030" cy="3280115"/>
          </a:xfrm>
        </p:grpSpPr>
        <p:sp>
          <p:nvSpPr>
            <p:cNvPr id="52" name="Text Placeholder 4"/>
            <p:cNvSpPr txBox="1">
              <a:spLocks/>
            </p:cNvSpPr>
            <p:nvPr/>
          </p:nvSpPr>
          <p:spPr>
            <a:xfrm>
              <a:off x="5443017" y="1068867"/>
              <a:ext cx="2295391" cy="414459"/>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err="1"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Orthometric</a:t>
              </a:r>
              <a:endPar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sp>
          <p:nvSpPr>
            <p:cNvPr id="62" name="Shape 111"/>
            <p:cNvSpPr/>
            <p:nvPr/>
          </p:nvSpPr>
          <p:spPr>
            <a:xfrm>
              <a:off x="6256999" y="1482268"/>
              <a:ext cx="929639" cy="396454"/>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USGS </a:t>
              </a:r>
            </a:p>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Topography</a:t>
              </a:r>
            </a:p>
          </p:txBody>
        </p:sp>
        <p:pic>
          <p:nvPicPr>
            <p:cNvPr id="63" name="Shape 117"/>
            <p:cNvPicPr preferRelativeResize="0"/>
            <p:nvPr/>
          </p:nvPicPr>
          <p:blipFill rotWithShape="1">
            <a:blip r:embed="rId10">
              <a:alphaModFix/>
            </a:blip>
            <a:srcRect b="32" l="204" r="207" t="113"/>
            <a:stretch/>
          </p:blipFill>
          <p:spPr>
            <a:xfrm>
              <a:off x="7666391" y="1425744"/>
              <a:ext cx="1259663" cy="1886673"/>
            </a:xfrm>
            <a:prstGeom prst="rect">
              <a:avLst/>
            </a:prstGeom>
            <a:noFill/>
            <a:ln cap="flat" cmpd="sng" w="19304">
              <a:solidFill>
                <a:schemeClr val="bg1">
                  <a:lumMod val="65000"/>
                </a:schemeClr>
              </a:solidFill>
              <a:prstDash val="solid"/>
              <a:miter lim="800000"/>
              <a:headEnd len="med" type="none" w="med"/>
              <a:tailEnd len="med" type="none" w="med"/>
            </a:ln>
          </p:spPr>
        </p:pic>
        <p:pic>
          <p:nvPicPr>
            <p:cNvPr descr="using digital level" id="67" name="Shape 123"/>
            <p:cNvPicPr preferRelativeResize="0"/>
            <p:nvPr/>
          </p:nvPicPr>
          <p:blipFill rotWithShape="1">
            <a:blip r:embed="rId11">
              <a:alphaModFix/>
            </a:blip>
            <a:srcRect/>
            <a:stretch/>
          </p:blipFill>
          <p:spPr>
            <a:xfrm>
              <a:off x="6463326" y="2721372"/>
              <a:ext cx="1059174" cy="1596744"/>
            </a:xfrm>
            <a:prstGeom prst="rect">
              <a:avLst/>
            </a:prstGeom>
            <a:noFill/>
            <a:ln cap="flat" cmpd="sng" w="19050">
              <a:solidFill>
                <a:schemeClr val="bg1">
                  <a:lumMod val="65000"/>
                </a:schemeClr>
              </a:solidFill>
              <a:prstDash val="solid"/>
              <a:round/>
              <a:headEnd len="med" type="none" w="med"/>
              <a:tailEnd len="med" type="none" w="med"/>
            </a:ln>
          </p:spPr>
        </p:pic>
        <p:pic>
          <p:nvPicPr>
            <p:cNvPr id="68" name="Picture 67"/>
            <p:cNvPicPr>
              <a:picLocks noChangeAspect="1"/>
            </p:cNvPicPr>
            <p:nvPr/>
          </p:nvPicPr>
          <p:blipFill>
            <a:blip cstate="print" r:embed="rId12">
              <a:extLst>
                <a:ext uri="{28A0092B-C50C-407E-A947-70E740481C1C}">
                  <a14:useLocalDpi xmlns:a14="http://schemas.microsoft.com/office/drawing/2010/main" val="0"/>
                </a:ext>
              </a:extLst>
            </a:blip>
            <a:stretch>
              <a:fillRect/>
            </a:stretch>
          </p:blipFill>
          <p:spPr>
            <a:xfrm>
              <a:off x="4176190" y="1473407"/>
              <a:ext cx="2124189" cy="2124189"/>
            </a:xfrm>
            <a:prstGeom prst="rect">
              <a:avLst/>
            </a:prstGeom>
            <a:ln w="19050">
              <a:solidFill>
                <a:schemeClr val="bg1">
                  <a:lumMod val="65000"/>
                </a:schemeClr>
              </a:solidFill>
            </a:ln>
          </p:spPr>
        </p:pic>
        <p:sp>
          <p:nvSpPr>
            <p:cNvPr id="70" name="Shape 111"/>
            <p:cNvSpPr/>
            <p:nvPr/>
          </p:nvSpPr>
          <p:spPr>
            <a:xfrm>
              <a:off x="7915006" y="3321517"/>
              <a:ext cx="1084214"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FEMA NFIP Data &amp; Maps</a:t>
              </a:r>
            </a:p>
          </p:txBody>
        </p:sp>
        <p:sp>
          <p:nvSpPr>
            <p:cNvPr id="71" name="Shape 111"/>
            <p:cNvSpPr/>
            <p:nvPr/>
          </p:nvSpPr>
          <p:spPr>
            <a:xfrm>
              <a:off x="4678949" y="3952528"/>
              <a:ext cx="1828827"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Engineering and Construction Surveys</a:t>
              </a:r>
            </a:p>
          </p:txBody>
        </p:sp>
        <p:sp>
          <p:nvSpPr>
            <p:cNvPr id="33" name="NAVD88"/>
            <p:cNvSpPr txBox="1">
              <a:spLocks/>
            </p:cNvSpPr>
            <p:nvPr/>
          </p:nvSpPr>
          <p:spPr>
            <a:xfrm>
              <a:off x="6524400" y="1983125"/>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NAVD88</a:t>
              </a:r>
            </a:p>
          </p:txBody>
        </p:sp>
        <p:sp>
          <p:nvSpPr>
            <p:cNvPr id="34" name="NGVD29"/>
            <p:cNvSpPr txBox="1">
              <a:spLocks/>
            </p:cNvSpPr>
            <p:nvPr/>
          </p:nvSpPr>
          <p:spPr>
            <a:xfrm>
              <a:off x="6524400" y="2270280"/>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NGVD29</a:t>
              </a:r>
            </a:p>
          </p:txBody>
        </p:sp>
      </p:grpSp>
    </p:spTree>
    <p:extLst>
      <p:ext uri="{BB962C8B-B14F-4D97-AF65-F5344CB8AC3E}">
        <p14:creationId xmlns:p14="http://schemas.microsoft.com/office/powerpoint/2010/main" val="68018162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2">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1+#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2" presetSubtype="8">
                                  <p:stCondLst>
                                    <p:cond delay="0"/>
                                  </p:stCondLst>
                                  <p:childTnLst>
                                    <p:set>
                                      <p:cBhvr>
                                        <p:cTn dur="1" fill="hold" id="24">
                                          <p:stCondLst>
                                            <p:cond delay="0"/>
                                          </p:stCondLst>
                                        </p:cTn>
                                        <p:tgtEl>
                                          <p:spTgt spid="10"/>
                                        </p:tgtEl>
                                        <p:attrNameLst>
                                          <p:attrName>style.visibility</p:attrName>
                                        </p:attrNameLst>
                                      </p:cBhvr>
                                      <p:to>
                                        <p:strVal val="visible"/>
                                      </p:to>
                                    </p:set>
                                    <p:animEffect filter="wipe(left)" transition="in">
                                      <p:cBhvr>
                                        <p:cTn dur="10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p:cNvSpPr txBox="1">
            <a:spLocks/>
          </p:cNvSpPr>
          <p:nvPr/>
        </p:nvSpPr>
        <p:spPr>
          <a:xfrm>
            <a:off x="5443017" y="1068867"/>
            <a:ext cx="2295391" cy="414459"/>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Orthometric</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86014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ve vs passive"/>
          <p:cNvSpPr>
            <a:spLocks noGrp="1"/>
          </p:cNvSpPr>
          <p:nvPr>
            <p:ph type="title"/>
          </p:nvPr>
        </p:nvSpPr>
        <p:spPr>
          <a:xfrm>
            <a:off x="0" y="988071"/>
            <a:ext cx="9144000" cy="1143000"/>
          </a:xfrm>
        </p:spPr>
        <p:txBody>
          <a:bodyPr/>
          <a:lstStyle/>
          <a:p>
            <a:r>
              <a:rPr lang="en-US" sz="5400" b="1" dirty="0">
                <a:latin typeface="Cambria" panose="02040503050406030204" pitchFamily="18" charset="0"/>
                <a:ea typeface="Cambria" panose="02040503050406030204" pitchFamily="18" charset="0"/>
              </a:rPr>
              <a:t>Passive Control</a:t>
            </a:r>
          </a:p>
        </p:txBody>
      </p:sp>
      <p:sp>
        <p:nvSpPr>
          <p:cNvPr id="3" name="text"/>
          <p:cNvSpPr>
            <a:spLocks noGrp="1"/>
          </p:cNvSpPr>
          <p:nvPr>
            <p:ph idx="1"/>
          </p:nvPr>
        </p:nvSpPr>
        <p:spPr>
          <a:xfrm>
            <a:off x="180869" y="2043752"/>
            <a:ext cx="8979461" cy="4525963"/>
          </a:xfrm>
        </p:spPr>
        <p:txBody>
          <a:bodyPr/>
          <a:lstStyle/>
          <a:p>
            <a:r>
              <a:rPr lang="en-US" sz="2800" i="1" dirty="0">
                <a:latin typeface="Cambria" panose="02040503050406030204" pitchFamily="18" charset="0"/>
                <a:ea typeface="Cambria" panose="02040503050406030204" pitchFamily="18" charset="0"/>
              </a:rPr>
              <a:t>All marks </a:t>
            </a:r>
            <a:r>
              <a:rPr lang="en-US" sz="2800" dirty="0">
                <a:latin typeface="Cambria" panose="02040503050406030204" pitchFamily="18" charset="0"/>
                <a:ea typeface="Cambria" panose="02040503050406030204" pitchFamily="18" charset="0"/>
              </a:rPr>
              <a:t>are </a:t>
            </a:r>
            <a:r>
              <a:rPr lang="en-US" sz="2800" b="1" dirty="0">
                <a:latin typeface="Cambria" panose="02040503050406030204" pitchFamily="18" charset="0"/>
                <a:ea typeface="Cambria" panose="02040503050406030204" pitchFamily="18" charset="0"/>
              </a:rPr>
              <a:t>passive</a:t>
            </a:r>
            <a:r>
              <a:rPr lang="en-US" sz="2800" dirty="0">
                <a:latin typeface="Cambria" panose="02040503050406030204" pitchFamily="18" charset="0"/>
                <a:ea typeface="Cambria" panose="02040503050406030204" pitchFamily="18" charset="0"/>
              </a:rPr>
              <a:t>—they sit there and hold a </a:t>
            </a:r>
            <a:r>
              <a:rPr lang="en-US" sz="2800" b="1" dirty="0">
                <a:latin typeface="Cambria" panose="02040503050406030204" pitchFamily="18" charset="0"/>
                <a:ea typeface="Cambria" panose="02040503050406030204" pitchFamily="18" charset="0"/>
              </a:rPr>
              <a:t>point</a:t>
            </a:r>
          </a:p>
        </p:txBody>
      </p:sp>
      <p:sp>
        <p:nvSpPr>
          <p:cNvPr id="8" name="T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lvl="0">
              <a:defRPr/>
            </a:pPr>
            <a:r>
              <a:rPr lang="en-US" altLang="en-US" sz="4800" dirty="0">
                <a:solidFill>
                  <a:prstClr val="black"/>
                </a:solidFill>
                <a:latin typeface="Cambria" panose="02040503050406030204" pitchFamily="18" charset="0"/>
                <a:ea typeface="Tahoma" panose="020B0604030504040204" pitchFamily="34" charset="0"/>
                <a:cs typeface="Tahoma" panose="020B0604030504040204" pitchFamily="34" charset="0"/>
              </a:rPr>
              <a:t>Geodetic Control – Terminology</a:t>
            </a:r>
            <a:endParaRPr lang="en-US" sz="4800" dirty="0">
              <a:solidFill>
                <a:prstClr val="black"/>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872" y="2621867"/>
            <a:ext cx="6158255" cy="4105504"/>
          </a:xfrm>
          <a:prstGeom prst="rect">
            <a:avLst/>
          </a:prstGeom>
        </p:spPr>
      </p:pic>
      <p:cxnSp>
        <p:nvCxnSpPr>
          <p:cNvPr id="14" name="Straight Arrow Connector 13"/>
          <p:cNvCxnSpPr/>
          <p:nvPr/>
        </p:nvCxnSpPr>
        <p:spPr>
          <a:xfrm flipH="1">
            <a:off x="4521757" y="2540000"/>
            <a:ext cx="3751386" cy="2094425"/>
          </a:xfrm>
          <a:prstGeom prst="straightConnector1">
            <a:avLst/>
          </a:prstGeom>
          <a:ln w="57150">
            <a:solidFill>
              <a:srgbClr val="F6AB16"/>
            </a:solidFill>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89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14810</TotalTime>
  <Words>5068</Words>
  <Application>Microsoft Office PowerPoint</Application>
  <PresentationFormat>On-screen Show (4:3)</PresentationFormat>
  <Paragraphs>651</Paragraphs>
  <Slides>63</Slides>
  <Notes>53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63</vt:i4>
      </vt:variant>
    </vt:vector>
  </HeadingPairs>
  <TitlesOfParts>
    <vt:vector size="75" baseType="lpstr">
      <vt:lpstr>Arial</vt:lpstr>
      <vt:lpstr>Arial Black</vt:lpstr>
      <vt:lpstr>Bahnschrift SemiLight</vt:lpstr>
      <vt:lpstr>Calibri</vt:lpstr>
      <vt:lpstr>Cambria</vt:lpstr>
      <vt:lpstr>Courier New</vt:lpstr>
      <vt:lpstr>Gill Sans MT</vt:lpstr>
      <vt:lpstr>Times</vt:lpstr>
      <vt:lpstr>Times New Roman</vt:lpstr>
      <vt:lpstr>Wingdings</vt:lpstr>
      <vt:lpstr>1_Office Theme</vt:lpstr>
      <vt:lpstr>NGS PowerPoint Template-geodesy.noaa.gov</vt:lpstr>
      <vt:lpstr>PowerPoint Presentation</vt:lpstr>
      <vt:lpstr>Mission of National Geodetic Survey</vt:lpstr>
      <vt:lpstr>Not just new datums…</vt:lpstr>
      <vt:lpstr>PowerPoint Presentation</vt:lpstr>
      <vt:lpstr>PowerPoint Presentation</vt:lpstr>
      <vt:lpstr>PowerPoint Presentation</vt:lpstr>
      <vt:lpstr>PowerPoint Presentation</vt:lpstr>
      <vt:lpstr>PowerPoint Presentation</vt:lpstr>
      <vt:lpstr>Passive Control</vt:lpstr>
      <vt:lpstr>Active Control</vt:lpstr>
      <vt:lpstr>CORS</vt:lpstr>
      <vt:lpstr>Continuously Operating Reference Stations (CORS)</vt:lpstr>
      <vt:lpstr>NOAA CORS Network (NCN)</vt:lpstr>
      <vt:lpstr>PowerPoint Presentation</vt:lpstr>
      <vt:lpstr>PowerPoint Presentation</vt:lpstr>
      <vt:lpstr>PowerPoint Presentation</vt:lpstr>
      <vt:lpstr>PowerPoint Presentation</vt:lpstr>
      <vt:lpstr>PowerPoint Presentation</vt:lpstr>
      <vt:lpstr>NGVD29 – based on 26 tide gauges</vt:lpstr>
      <vt:lpstr>PowerPoint Presentation</vt:lpstr>
      <vt:lpstr>NAVD88 – based on single benchmark</vt:lpstr>
      <vt:lpstr>PowerPoint Presentation</vt:lpstr>
      <vt:lpstr>NAVD88 – based on single benchmark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NGS tool – VERTCON</vt:lpstr>
      <vt:lpstr>PowerPoint Presentation</vt:lpstr>
      <vt:lpstr>NGS Coordinate Conversion And Transformation Tool (NCAT)</vt:lpstr>
      <vt:lpstr>PowerPoint Presentation</vt:lpstr>
      <vt:lpstr>NGS Coordinate Conversion and Transformation Tool (NCAT) </vt:lpstr>
      <vt:lpstr>Comparing Heights</vt:lpstr>
      <vt:lpstr>PowerPoint Presentation</vt:lpstr>
      <vt:lpstr>PowerPoint Presentation</vt:lpstr>
      <vt:lpstr>Ok Jeff, how do I do that?</vt:lpstr>
      <vt:lpstr>PowerPoint Presentation</vt:lpstr>
      <vt:lpstr>Elevation Certificate - Section B</vt:lpstr>
      <vt:lpstr>Elevation Certificate - Section 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Gravimetric vs. Hybrid Geoid</vt:lpstr>
      <vt:lpstr>NAVD88 uses a Hybrid Geoid</vt:lpstr>
      <vt:lpstr>NAPGD2022 uses a Gravimetric Geoid</vt:lpstr>
      <vt:lpstr>Sea Level Change and the Geoid</vt:lpstr>
      <vt:lpstr>PowerPoint Presentation</vt:lpstr>
      <vt:lpstr>What can you do?</vt:lpstr>
      <vt:lpstr>additional Resources</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Kinsman</dc:creator>
  <cp:lastModifiedBy>Jeff Jalbrzikowski</cp:lastModifiedBy>
  <cp:revision>466</cp:revision>
  <cp:lastPrinted>2019-08-26T20:31:52Z</cp:lastPrinted>
  <dcterms:created xsi:type="dcterms:W3CDTF">2018-11-15T01:51:21Z</dcterms:created>
  <dcterms:modified xsi:type="dcterms:W3CDTF">2023-07-27T17:05:17Z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4083659</vt:lpwstr>
  </property>
  <property fmtid="{D5CDD505-2E9C-101B-9397-08002B2CF9AE}" name="NXPowerLiteSettings" pid="3">
    <vt:lpwstr>F70005D002A000</vt:lpwstr>
  </property>
  <property fmtid="{D5CDD505-2E9C-101B-9397-08002B2CF9AE}" name="NXPowerLiteVersion" pid="4">
    <vt:lpwstr>D10.2.0</vt:lpwstr>
  </property>
</Properties>
</file>