
<file path=[Content_Types].xml><?xml version="1.0" encoding="utf-8"?>
<Types xmlns="http://schemas.openxmlformats.org/package/2006/content-types">
  <Default ContentType="image/gif" Extension="gif"/>
  <Default ContentType="image/jpeg" Extension="jpeg"/>
  <Default ContentType="image/jpeg" Extension="jpg"/>
  <Default ContentType="image/png" Extension="png"/>
  <Default ContentType="application/vnd.openxmlformats-package.relationships+xml" Extension="rels"/>
  <Default ContentType="image/vnd.ms-photo" Extension="wdp"/>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tags+xml" PartName="/ppt/tags/tag1.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tags+xml" PartName="/ppt/tags/tag2.xml"/>
  <Override ContentType="application/vnd.openxmlformats-officedocument.presentationml.notesSlide+xml" PartName="/ppt/notesSlides/notesSlide15.xml"/>
  <Override ContentType="application/vnd.openxmlformats-officedocument.presentationml.tags+xml" PartName="/ppt/tags/tag3.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image/jpg" PartName="/ppt/media/image29.jpg"/>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tags+xml" PartName="/ppt/tags/tag4.xml"/>
  <Override ContentType="application/vnd.openxmlformats-officedocument.presentationml.notesSlide+xml" PartName="/ppt/notesSlides/notesSlide37.xml"/>
  <Override ContentType="application/vnd.openxmlformats-officedocument.presentationml.tags+xml" PartName="/ppt/tags/tag5.xml"/>
  <Override ContentType="application/vnd.openxmlformats-officedocument.presentationml.notesSlide+xml" PartName="/ppt/notesSlides/notesSlide38.xml"/>
  <Override ContentType="application/vnd.openxmlformats-officedocument.presentationml.tags+xml" PartName="/ppt/tags/tag6.xml"/>
  <Override ContentType="application/vnd.openxmlformats-officedocument.presentationml.notesSlide+xml" PartName="/ppt/notesSlides/notesSlide39.xml"/>
  <Override ContentType="application/vnd.openxmlformats-officedocument.presentationml.tags+xml" PartName="/ppt/tags/tag7.xml"/>
  <Override ContentType="application/vnd.openxmlformats-officedocument.presentationml.notesSlide+xml" PartName="/ppt/notesSlides/notesSlide40.xml"/>
  <Override ContentType="application/vnd.openxmlformats-officedocument.presentationml.tags+xml" PartName="/ppt/tags/tag8.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5" r:id="rId2"/>
  </p:sldMasterIdLst>
  <p:notesMasterIdLst>
    <p:notesMasterId r:id="rId68"/>
  </p:notesMasterIdLst>
  <p:sldIdLst>
    <p:sldId id="257" r:id="rId3"/>
    <p:sldId id="1757" r:id="rId4"/>
    <p:sldId id="1758" r:id="rId5"/>
    <p:sldId id="2389" r:id="rId6"/>
    <p:sldId id="1939" r:id="rId7"/>
    <p:sldId id="1988" r:id="rId8"/>
    <p:sldId id="2424" r:id="rId9"/>
    <p:sldId id="732" r:id="rId10"/>
    <p:sldId id="2410" r:id="rId11"/>
    <p:sldId id="854" r:id="rId12"/>
    <p:sldId id="1382" r:id="rId13"/>
    <p:sldId id="2404" r:id="rId14"/>
    <p:sldId id="1453" r:id="rId15"/>
    <p:sldId id="1440" r:id="rId16"/>
    <p:sldId id="1463" r:id="rId17"/>
    <p:sldId id="1464" r:id="rId18"/>
    <p:sldId id="1465" r:id="rId19"/>
    <p:sldId id="1466" r:id="rId20"/>
    <p:sldId id="2417" r:id="rId21"/>
    <p:sldId id="2384" r:id="rId22"/>
    <p:sldId id="2395" r:id="rId23"/>
    <p:sldId id="2418" r:id="rId24"/>
    <p:sldId id="2396" r:id="rId25"/>
    <p:sldId id="2397" r:id="rId26"/>
    <p:sldId id="2398" r:id="rId27"/>
    <p:sldId id="2399" r:id="rId28"/>
    <p:sldId id="2415" r:id="rId29"/>
    <p:sldId id="2416" r:id="rId30"/>
    <p:sldId id="2401" r:id="rId31"/>
    <p:sldId id="2407" r:id="rId32"/>
    <p:sldId id="2440" r:id="rId33"/>
    <p:sldId id="1564" r:id="rId34"/>
    <p:sldId id="273" r:id="rId35"/>
    <p:sldId id="2439" r:id="rId36"/>
    <p:sldId id="275" r:id="rId37"/>
    <p:sldId id="2425" r:id="rId38"/>
    <p:sldId id="2427" r:id="rId39"/>
    <p:sldId id="271" r:id="rId40"/>
    <p:sldId id="2426" r:id="rId41"/>
    <p:sldId id="2441" r:id="rId42"/>
    <p:sldId id="2431" r:id="rId43"/>
    <p:sldId id="2442" r:id="rId44"/>
    <p:sldId id="2006" r:id="rId45"/>
    <p:sldId id="279" r:id="rId46"/>
    <p:sldId id="2438" r:id="rId47"/>
    <p:sldId id="2045" r:id="rId48"/>
    <p:sldId id="2044" r:id="rId49"/>
    <p:sldId id="2432" r:id="rId50"/>
    <p:sldId id="2433" r:id="rId51"/>
    <p:sldId id="1518" r:id="rId52"/>
    <p:sldId id="1520" r:id="rId53"/>
    <p:sldId id="2435" r:id="rId54"/>
    <p:sldId id="2434" r:id="rId55"/>
    <p:sldId id="2436" r:id="rId56"/>
    <p:sldId id="2360" r:id="rId57"/>
    <p:sldId id="2379" r:id="rId58"/>
    <p:sldId id="2378" r:id="rId59"/>
    <p:sldId id="2381" r:id="rId60"/>
    <p:sldId id="2380" r:id="rId61"/>
    <p:sldId id="2190" r:id="rId62"/>
    <p:sldId id="2386" r:id="rId63"/>
    <p:sldId id="855" r:id="rId64"/>
    <p:sldId id="807" r:id="rId65"/>
    <p:sldId id="808" r:id="rId66"/>
    <p:sldId id="2437" r:id="rId6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 Jalbrzikowski" initials="JJ" lastIdx="1" clrIdx="0">
    <p:extLst>
      <p:ext uri="{19B8F6BF-5375-455C-9EA6-DF929625EA0E}">
        <p15:presenceInfo xmlns:p15="http://schemas.microsoft.com/office/powerpoint/2012/main" userId="1db5a2018b1ac95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8" autoAdjust="0"/>
    <p:restoredTop sz="94660"/>
  </p:normalViewPr>
  <p:slideViewPr>
    <p:cSldViewPr snapToGrid="0" snapToObjects="1">
      <p:cViewPr varScale="1">
        <p:scale>
          <a:sx n="104" d="100"/>
          <a:sy n="104" d="100"/>
        </p:scale>
        <p:origin x="802" y="82"/>
      </p:cViewPr>
      <p:guideLst>
        <p:guide orient="horz" pos="1620"/>
        <p:guide pos="2880"/>
        <p:guide pos="5328"/>
        <p:guide pos="432"/>
        <p:guide orient="horz" pos="492"/>
        <p:guide orient="horz" pos="2772"/>
      </p:guideLst>
    </p:cSldViewPr>
  </p:slideViewPr>
  <p:notesTextViewPr>
    <p:cViewPr>
      <p:scale>
        <a:sx n="100" d="100"/>
        <a:sy n="100" d="100"/>
      </p:scale>
      <p:origin x="0" y="0"/>
    </p:cViewPr>
  </p:notesTextViewPr>
  <p:sorterViewPr>
    <p:cViewPr>
      <p:scale>
        <a:sx n="125" d="100"/>
        <a:sy n="125" d="100"/>
      </p:scale>
      <p:origin x="0" y="-17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618CB5-095A-482C-A694-A1B7A471FED7}" type="datetimeFigureOut">
              <a:rPr lang="en-US" smtClean="0"/>
              <a:t>06/12/2023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E29FB0-8150-449D-AB8E-6FB22E8315DD}" type="slidenum">
              <a:rPr lang="en-US" smtClean="0"/>
              <a:t>‹#›</a:t>
            </a:fld>
            <a:endParaRPr lang="en-US"/>
          </a:p>
        </p:txBody>
      </p:sp>
    </p:spTree>
    <p:extLst>
      <p:ext uri="{BB962C8B-B14F-4D97-AF65-F5344CB8AC3E}">
        <p14:creationId xmlns:p14="http://schemas.microsoft.com/office/powerpoint/2010/main" val="3709047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-We are</a:t>
            </a:r>
            <a:r>
              <a:rPr lang="en-US" baseline="0" dirty="0"/>
              <a:t> the Federal Government’s oldest scientific agency.</a:t>
            </a:r>
          </a:p>
          <a:p>
            <a:r>
              <a:rPr lang="en-US" baseline="0" dirty="0"/>
              <a:t>-part of the Executive Branch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-I know it can seem kind of strange that NGS is part of the NOS, but the origins of NGS lie with the C&amp;GS.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-we are a “Program Office” of the NOS</a:t>
            </a:r>
          </a:p>
          <a:p>
            <a:r>
              <a:rPr lang="en-US" baseline="0" dirty="0"/>
              <a:t>Survey of the Coast – 1807</a:t>
            </a:r>
          </a:p>
          <a:p>
            <a:r>
              <a:rPr lang="en-US" baseline="0" dirty="0"/>
              <a:t>Coast Survey – 1836</a:t>
            </a:r>
          </a:p>
          <a:p>
            <a:r>
              <a:rPr lang="en-US" baseline="0" dirty="0"/>
              <a:t>Coast and Geodetic Survey – 1878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NGS since 1970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365380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do you see an Epoch right now in NGS data?</a:t>
            </a:r>
          </a:p>
          <a:p>
            <a:r>
              <a:rPr lang="en-US" b="1" dirty="0"/>
              <a:t>CLICK</a:t>
            </a:r>
          </a:p>
          <a:p>
            <a:endParaRPr lang="en-US" dirty="0"/>
          </a:p>
          <a:p>
            <a:r>
              <a:rPr lang="en-US" dirty="0"/>
              <a:t>Datasheets! there you see the epoch</a:t>
            </a:r>
            <a:r>
              <a:rPr lang="en-US" baseline="0" dirty="0"/>
              <a:t> of 2010.0</a:t>
            </a:r>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12</a:t>
            </a:fld>
            <a:endParaRPr lang="en-US"/>
          </a:p>
        </p:txBody>
      </p:sp>
    </p:spTree>
    <p:extLst>
      <p:ext uri="{BB962C8B-B14F-4D97-AF65-F5344CB8AC3E}">
        <p14:creationId xmlns:p14="http://schemas.microsoft.com/office/powerpoint/2010/main" val="2537220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Ok, now ITRF mentioned</a:t>
            </a:r>
            <a:r>
              <a:rPr lang="en-US" baseline="0" dirty="0"/>
              <a:t> a couple slides ago.</a:t>
            </a:r>
          </a:p>
          <a:p>
            <a:r>
              <a:rPr lang="en-US" baseline="0" dirty="0"/>
              <a:t>Most simplistic way to explain ITRF is to watch this animation.</a:t>
            </a:r>
            <a:endParaRPr lang="en-US" dirty="0"/>
          </a:p>
          <a:p>
            <a:r>
              <a:rPr lang="en-US" dirty="0"/>
              <a:t>This is </a:t>
            </a:r>
            <a:r>
              <a:rPr lang="en-US" i="1" dirty="0"/>
              <a:t>a very loose representation/visualization</a:t>
            </a:r>
            <a:r>
              <a:rPr lang="en-US" i="1" baseline="0" dirty="0"/>
              <a:t> </a:t>
            </a:r>
            <a:r>
              <a:rPr lang="en-US" baseline="0" dirty="0"/>
              <a:t>of what the ITRF is, a characterization only.</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087922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250367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a:t>
            </a:r>
            <a:r>
              <a:rPr lang="en-US" sz="1200" baseline="0" dirty="0"/>
              <a:t> frame is constant to itself, but rotating within ITRF, and moving in a different direction than the other 3 frames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744253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207140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do you see an Epoch right now in NGS data?</a:t>
            </a:r>
          </a:p>
          <a:p>
            <a:r>
              <a:rPr lang="en-US" b="1" dirty="0"/>
              <a:t>CLICK</a:t>
            </a:r>
          </a:p>
          <a:p>
            <a:endParaRPr lang="en-US" dirty="0"/>
          </a:p>
          <a:p>
            <a:r>
              <a:rPr lang="en-US" dirty="0"/>
              <a:t>Datasheets! there you see the epoch</a:t>
            </a:r>
            <a:r>
              <a:rPr lang="en-US" baseline="0" dirty="0"/>
              <a:t> of 2010.0</a:t>
            </a:r>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661660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After that, they diverge and continue to do so, we’ll visualize that soon</a:t>
            </a:r>
            <a:endParaRPr kumimoji="0" lang="en-US" sz="1100" b="0"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111886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NGS has been inconsistent with these top two words.  </a:t>
            </a:r>
          </a:p>
          <a:p>
            <a:r>
              <a:rPr lang="en-US" dirty="0"/>
              <a:t>Going forward, we will use them as:</a:t>
            </a:r>
          </a:p>
          <a:p>
            <a:pPr lvl="1"/>
            <a:r>
              <a:rPr lang="en-US" dirty="0"/>
              <a:t>Conversion:  Meaning to change the type of coordinate without changing the datum or frame</a:t>
            </a:r>
          </a:p>
          <a:p>
            <a:pPr lvl="1"/>
            <a:r>
              <a:rPr lang="en-US" dirty="0"/>
              <a:t>Transformation:  Meaning to change the datum or frame, without changing the type of coordinate</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alt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258465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-so you’ve probably seen that phrase that I have front and center here, NSRS Modernization</a:t>
            </a:r>
          </a:p>
          <a:p>
            <a:r>
              <a:rPr lang="en-US" dirty="0"/>
              <a:t>-that’s the blanket</a:t>
            </a:r>
            <a:r>
              <a:rPr lang="en-US" baseline="0" dirty="0"/>
              <a:t> term we use to refer to not just the new </a:t>
            </a:r>
            <a:r>
              <a:rPr lang="en-US" baseline="0" dirty="0" err="1"/>
              <a:t>datums</a:t>
            </a:r>
            <a:r>
              <a:rPr lang="en-US" baseline="0" dirty="0"/>
              <a:t> but other updates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22</a:t>
            </a:fld>
            <a:endParaRPr lang="en-US"/>
          </a:p>
        </p:txBody>
      </p:sp>
    </p:spTree>
    <p:extLst>
      <p:ext uri="{BB962C8B-B14F-4D97-AF65-F5344CB8AC3E}">
        <p14:creationId xmlns:p14="http://schemas.microsoft.com/office/powerpoint/2010/main" val="2994248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094016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-as you can read my slide,</a:t>
            </a:r>
            <a:r>
              <a:rPr lang="en-US" baseline="0" dirty="0"/>
              <a:t> I like to point that out because over my 2 years at NGS I’ve seen and heard this misunderstanding quite a bit</a:t>
            </a:r>
          </a:p>
          <a:p>
            <a:r>
              <a:rPr lang="en-US" baseline="0" dirty="0"/>
              <a:t>-don’t worry! it doesn’t offend us! and we do work closely with USGS, but we are separate agencies within totally different departments of the federal government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603509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44607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751414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261664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latin typeface="Cambria" panose="02040503050406030204" pitchFamily="18" charset="0"/>
                <a:ea typeface="Cambria" panose="02040503050406030204" pitchFamily="18" charset="0"/>
              </a:rPr>
              <a:t>What’s the magnitude of the horizontal datum shift across Pennsylvania?</a:t>
            </a:r>
          </a:p>
          <a:p>
            <a:pPr algn="l"/>
            <a:r>
              <a:rPr lang="en-US" sz="1200" dirty="0">
                <a:latin typeface="Cambria" panose="02040503050406030204" pitchFamily="18" charset="0"/>
                <a:ea typeface="Cambria" panose="02040503050406030204" pitchFamily="18" charset="0"/>
              </a:rPr>
              <a:t>Minimum Shift ~3.75 feet</a:t>
            </a:r>
          </a:p>
          <a:p>
            <a:pPr algn="l"/>
            <a:r>
              <a:rPr lang="en-US" sz="1200" dirty="0">
                <a:latin typeface="Cambria" panose="02040503050406030204" pitchFamily="18" charset="0"/>
                <a:ea typeface="Cambria" panose="02040503050406030204" pitchFamily="18" charset="0"/>
              </a:rPr>
              <a:t>Maximum Shift ~3.97</a:t>
            </a:r>
          </a:p>
          <a:p>
            <a:pPr algn="l"/>
            <a:endParaRPr lang="en-US" sz="1200" dirty="0">
              <a:latin typeface="Cambria" panose="02040503050406030204" pitchFamily="18" charset="0"/>
              <a:ea typeface="Cambria" panose="02040503050406030204" pitchFamily="18" charset="0"/>
            </a:endParaRPr>
          </a:p>
          <a:p>
            <a:pPr algn="l"/>
            <a:r>
              <a:rPr lang="en-US" sz="1200" dirty="0">
                <a:latin typeface="Cambria" panose="02040503050406030204" pitchFamily="18" charset="0"/>
                <a:ea typeface="Cambria" panose="02040503050406030204" pitchFamily="18" charset="0"/>
              </a:rPr>
              <a:t>Remember this is just an estimation, don’t hold me to the numbers please</a:t>
            </a:r>
          </a:p>
          <a:p>
            <a:pPr algn="l"/>
            <a:endParaRPr lang="en-US" dirty="0"/>
          </a:p>
        </p:txBody>
      </p:sp>
      <p:sp>
        <p:nvSpPr>
          <p:cNvPr id="4" name="Slide Number Placeholder 3"/>
          <p:cNvSpPr>
            <a:spLocks noGrp="1"/>
          </p:cNvSpPr>
          <p:nvPr>
            <p:ph type="sldNum" sz="quarter" idx="5"/>
          </p:nvPr>
        </p:nvSpPr>
        <p:spPr/>
        <p:txBody>
          <a:bodyPr/>
          <a:lstStyle/>
          <a:p>
            <a:fld id="{8C5A6246-21F9-416C-BD6D-2D5049A04672}" type="slidenum">
              <a:rPr lang="en-US" smtClean="0"/>
              <a:t>30</a:t>
            </a:fld>
            <a:endParaRPr lang="en-US"/>
          </a:p>
        </p:txBody>
      </p:sp>
    </p:spTree>
    <p:extLst>
      <p:ext uri="{BB962C8B-B14F-4D97-AF65-F5344CB8AC3E}">
        <p14:creationId xmlns:p14="http://schemas.microsoft.com/office/powerpoint/2010/main" val="592652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with the SPCS83 zones</a:t>
            </a:r>
            <a:r>
              <a:rPr lang="en-US" baseline="0" dirty="0"/>
              <a:t> as a frame of reference</a:t>
            </a:r>
          </a:p>
          <a:p>
            <a:endParaRPr lang="en-US" baseline="0" dirty="0"/>
          </a:p>
          <a:p>
            <a:r>
              <a:rPr lang="en-US" baseline="0" dirty="0"/>
              <a:t>NOTE that the color shading of these zones is matched to that of the Preliminary SPCS2022 Zones that follow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27687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218656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section illustrates</a:t>
            </a:r>
            <a:r>
              <a:rPr lang="en-US" baseline="0" dirty="0"/>
              <a:t> the preliminary SPCS2022 zones</a:t>
            </a:r>
          </a:p>
          <a:p>
            <a:endParaRPr lang="en-US" baseline="0" dirty="0"/>
          </a:p>
          <a:p>
            <a:r>
              <a:rPr lang="en-US" sz="1400" baseline="0" dirty="0"/>
              <a:t>There are 4 zones in the NGS design, per request that we design “4-5 zones required to meet the minimum distortion acceptable” set by our design criteria of 50ppm</a:t>
            </a:r>
          </a:p>
          <a:p>
            <a:endParaRPr lang="en-US" baseline="0" dirty="0"/>
          </a:p>
          <a:p>
            <a:r>
              <a:rPr lang="en-US" baseline="0" dirty="0"/>
              <a:t>NOTE the request also included wording: “It is also requested that PennDOT districts be </a:t>
            </a:r>
            <a:r>
              <a:rPr lang="en-US" baseline="0" dirty="0" err="1"/>
              <a:t>divded</a:t>
            </a:r>
            <a:r>
              <a:rPr lang="en-US" baseline="0" dirty="0"/>
              <a:t> into no more than two zones”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1921807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665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section illustrates</a:t>
            </a:r>
            <a:r>
              <a:rPr lang="en-US" baseline="0" dirty="0"/>
              <a:t> the preliminary SPCS2022 zones</a:t>
            </a:r>
          </a:p>
          <a:p>
            <a:endParaRPr lang="en-US" baseline="0" dirty="0"/>
          </a:p>
          <a:p>
            <a:r>
              <a:rPr lang="en-US" sz="1400" baseline="0" dirty="0"/>
              <a:t>There are 4 zones in the NGS design, per request that we design “4-5 zones required to meet the minimum distortion acceptable” set by our design criteria of 50ppm</a:t>
            </a:r>
          </a:p>
          <a:p>
            <a:endParaRPr lang="en-US" baseline="0" dirty="0"/>
          </a:p>
          <a:p>
            <a:r>
              <a:rPr lang="en-US" baseline="0" dirty="0"/>
              <a:t>NOTE the request also included wording: “It is also requested that PennDOT districts be </a:t>
            </a:r>
            <a:r>
              <a:rPr lang="en-US" baseline="0" dirty="0" err="1"/>
              <a:t>divded</a:t>
            </a:r>
            <a:r>
              <a:rPr lang="en-US" baseline="0" dirty="0"/>
              <a:t> into no more than two zones”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3272855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554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4</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311400" y="527050"/>
            <a:ext cx="46736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NGS develops and maintains the National Spatial Reference System, a national coordinate system that provides the foundation for transportation, navigation, land record systems, mapping and charting efforts, and a multitude of scientific and engineering applications</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CLICK</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You’ve all seen this or some similar graphic I’m sure.  That bottom layer… that’s our baby, the NSRS.</a:t>
            </a:r>
          </a:p>
        </p:txBody>
      </p:sp>
    </p:spTree>
    <p:extLst>
      <p:ext uri="{BB962C8B-B14F-4D97-AF65-F5344CB8AC3E}">
        <p14:creationId xmlns:p14="http://schemas.microsoft.com/office/powerpoint/2010/main" val="3711496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4641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with the SPCS83 zones</a:t>
            </a:r>
            <a:r>
              <a:rPr lang="en-US" baseline="0" dirty="0"/>
              <a:t> as a frame of reference</a:t>
            </a:r>
          </a:p>
          <a:p>
            <a:endParaRPr lang="en-US" baseline="0" dirty="0"/>
          </a:p>
          <a:p>
            <a:r>
              <a:rPr lang="en-US" baseline="0" dirty="0"/>
              <a:t>NOTE that the color shading of these zones is matched to that of the Preliminary SPCS2022 Zones that follow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1584944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2FED2CC-BADC-4677-8145-F4A6E1426BC2}"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49</a:t>
            </a:fld>
            <a:endParaRPr kumimoji="0" 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545493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28650" lvl="1" indent="-171450">
              <a:buFont typeface="Arial" panose="020B0604020202020204" pitchFamily="34" charset="0"/>
              <a:buChar char="•"/>
            </a:pPr>
            <a:r>
              <a:rPr lang="en-US" dirty="0"/>
              <a:t>They differ by 2 parts per million (ppm), or only 0.01 ft per mile, or slightly more than a tenth of an inch in a mile.</a:t>
            </a:r>
          </a:p>
          <a:p>
            <a:pPr marL="628650" lvl="1" indent="-171450">
              <a:buFont typeface="Arial" panose="020B0604020202020204" pitchFamily="34" charset="0"/>
              <a:buChar char="•"/>
            </a:pPr>
            <a:r>
              <a:rPr lang="en-US" dirty="0"/>
              <a:t>Despite (or actually because of) the very small difference, it has become a REAL problem with REAL costs.</a:t>
            </a:r>
          </a:p>
          <a:p>
            <a:pPr marL="171450" indent="-171450">
              <a:buFont typeface="Arial" panose="020B0604020202020204" pitchFamily="34" charset="0"/>
              <a:buChar char="•"/>
            </a:pPr>
            <a:r>
              <a:rPr lang="en-US" dirty="0"/>
              <a:t>What’s in a name?  That which we call a “foot” by any other word would smell as… sweet?  Maybe that’s not he best analogy for the foot…</a:t>
            </a:r>
          </a:p>
          <a:p>
            <a:pPr marL="628650" lvl="1" indent="-171450">
              <a:buFont typeface="Arial" panose="020B0604020202020204" pitchFamily="34" charset="0"/>
              <a:buChar char="•"/>
            </a:pPr>
            <a:r>
              <a:rPr lang="en-US" dirty="0"/>
              <a:t>“U.S. survey foot” sounds patriotic, is surveyor-centric…</a:t>
            </a:r>
          </a:p>
          <a:p>
            <a:pPr marL="628650" lvl="1" indent="-171450">
              <a:buFont typeface="Arial" panose="020B0604020202020204" pitchFamily="34" charset="0"/>
              <a:buChar char="•"/>
            </a:pPr>
            <a:r>
              <a:rPr lang="en-US" dirty="0"/>
              <a:t>“International foot” sounds like a New World Order, UN sanctioned sort of thing, with perhaps a whiff of socialism…</a:t>
            </a:r>
          </a:p>
          <a:p>
            <a:pPr marL="628650" lvl="1" indent="-171450">
              <a:buFont typeface="Arial" panose="020B0604020202020204" pitchFamily="34" charset="0"/>
              <a:buChar char="•"/>
            </a:pPr>
            <a:r>
              <a:rPr lang="en-US" dirty="0"/>
              <a:t>Is the name really part of the problem?  I hope not, but emotion does play a role.  We are not entirely rational creatures after all (myself included).</a:t>
            </a:r>
          </a:p>
          <a:p>
            <a:pPr marL="171450" indent="-17145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71450" indent="-17145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fld id="{A2FED2CC-BADC-4677-8145-F4A6E1426BC2}" type="slidenum">
              <a:rPr lang="en-US" smtClean="0"/>
              <a:t>50</a:t>
            </a:fld>
            <a:endParaRPr lang="en-US" dirty="0"/>
          </a:p>
        </p:txBody>
      </p:sp>
    </p:spTree>
    <p:extLst>
      <p:ext uri="{BB962C8B-B14F-4D97-AF65-F5344CB8AC3E}">
        <p14:creationId xmlns:p14="http://schemas.microsoft.com/office/powerpoint/2010/main" val="2883422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28650" lvl="1" indent="-171450">
              <a:buFont typeface="Arial" panose="020B0604020202020204" pitchFamily="34" charset="0"/>
              <a:buChar char="•"/>
            </a:pPr>
            <a:r>
              <a:rPr lang="en-US" dirty="0"/>
              <a:t>They differ by 2 parts per million (ppm), or only 0.01 ft per mile, or slightly more than a tenth of an inch in a mile.</a:t>
            </a:r>
          </a:p>
          <a:p>
            <a:pPr marL="628650" lvl="1" indent="-171450">
              <a:buFont typeface="Arial" panose="020B0604020202020204" pitchFamily="34" charset="0"/>
              <a:buChar char="•"/>
            </a:pPr>
            <a:r>
              <a:rPr lang="en-US" dirty="0"/>
              <a:t>Despite (or actually because of) the very small difference, it has become a REAL problem with REAL costs.</a:t>
            </a:r>
          </a:p>
          <a:p>
            <a:pPr marL="171450" indent="-171450">
              <a:buFont typeface="Arial" panose="020B0604020202020204" pitchFamily="34" charset="0"/>
              <a:buChar char="•"/>
            </a:pPr>
            <a:r>
              <a:rPr lang="en-US" dirty="0"/>
              <a:t>What’s in a name?  That which we call a “foot” by any other word would smell as… sweet?  Maybe that’s not he best analogy for the foot…</a:t>
            </a:r>
          </a:p>
          <a:p>
            <a:pPr marL="628650" lvl="1" indent="-171450">
              <a:buFont typeface="Arial" panose="020B0604020202020204" pitchFamily="34" charset="0"/>
              <a:buChar char="•"/>
            </a:pPr>
            <a:r>
              <a:rPr lang="en-US" dirty="0"/>
              <a:t>“U.S. survey foot” sounds patriotic, is surveyor-centric…</a:t>
            </a:r>
          </a:p>
          <a:p>
            <a:pPr marL="628650" lvl="1" indent="-171450">
              <a:buFont typeface="Arial" panose="020B0604020202020204" pitchFamily="34" charset="0"/>
              <a:buChar char="•"/>
            </a:pPr>
            <a:r>
              <a:rPr lang="en-US" dirty="0"/>
              <a:t>“International foot” sounds like a New World Order, UN sanctioned sort of thing, with perhaps a whiff of socialism…</a:t>
            </a:r>
          </a:p>
          <a:p>
            <a:pPr marL="628650" lvl="1" indent="-171450">
              <a:buFont typeface="Arial" panose="020B0604020202020204" pitchFamily="34" charset="0"/>
              <a:buChar char="•"/>
            </a:pPr>
            <a:r>
              <a:rPr lang="en-US" dirty="0"/>
              <a:t>Is the name really part of the problem?  I hope not, but emotion does play a role.  We are not entirely rational creatures after all (myself included).</a:t>
            </a:r>
          </a:p>
          <a:p>
            <a:pPr marL="171450" indent="-17145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71450" indent="-17145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fld id="{A2FED2CC-BADC-4677-8145-F4A6E1426BC2}" type="slidenum">
              <a:rPr lang="en-US" smtClean="0"/>
              <a:t>51</a:t>
            </a:fld>
            <a:endParaRPr lang="en-US" dirty="0"/>
          </a:p>
        </p:txBody>
      </p:sp>
    </p:spTree>
    <p:extLst>
      <p:ext uri="{BB962C8B-B14F-4D97-AF65-F5344CB8AC3E}">
        <p14:creationId xmlns:p14="http://schemas.microsoft.com/office/powerpoint/2010/main" val="38096626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2FED2CC-BADC-4677-8145-F4A6E1426BC2}"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52</a:t>
            </a:fld>
            <a:endParaRPr kumimoji="0" 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321206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1584944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sz="1200" dirty="0">
                <a:latin typeface="Cambria" panose="02040503050406030204" pitchFamily="18" charset="0"/>
                <a:ea typeface="Cambria" panose="02040503050406030204" pitchFamily="18" charset="0"/>
              </a:rPr>
              <a:t>What’s the goal of the</a:t>
            </a:r>
            <a:r>
              <a:rPr lang="en-US" sz="1200" baseline="0" dirty="0">
                <a:latin typeface="Cambria" panose="02040503050406030204" pitchFamily="18" charset="0"/>
                <a:ea typeface="Cambria" panose="02040503050406030204" pitchFamily="18" charset="0"/>
              </a:rPr>
              <a:t> way NATRF2022 was designed, by including </a:t>
            </a:r>
            <a:r>
              <a:rPr lang="en-US" sz="1200" dirty="0">
                <a:latin typeface="Cambria" panose="02040503050406030204" pitchFamily="18" charset="0"/>
                <a:ea typeface="Cambria" panose="02040503050406030204" pitchFamily="18" charset="0"/>
              </a:rPr>
              <a:t>EPP2022 and IFVM2022</a:t>
            </a:r>
          </a:p>
          <a:p>
            <a:endParaRPr lang="en-US" sz="1200" dirty="0">
              <a:latin typeface="Cambria" panose="02040503050406030204" pitchFamily="18" charset="0"/>
              <a:ea typeface="Cambria" panose="02040503050406030204" pitchFamily="18" charset="0"/>
            </a:endParaRPr>
          </a:p>
          <a:p>
            <a:endParaRPr lang="en-US" sz="1200" dirty="0">
              <a:latin typeface="Cambria" panose="02040503050406030204" pitchFamily="18" charset="0"/>
              <a:ea typeface="Cambria" panose="02040503050406030204" pitchFamily="18" charset="0"/>
            </a:endParaRPr>
          </a:p>
          <a:p>
            <a:r>
              <a:rPr lang="en-US" sz="1200" dirty="0">
                <a:latin typeface="Cambria" panose="02040503050406030204" pitchFamily="18" charset="0"/>
                <a:ea typeface="Cambria" panose="02040503050406030204" pitchFamily="18" charset="0"/>
              </a:rPr>
              <a:t>Does a database of manholes in PA need cm-level coordinate updates on an annual basis?  Probably</a:t>
            </a:r>
            <a:r>
              <a:rPr lang="en-US" sz="1200" baseline="0" dirty="0">
                <a:latin typeface="Cambria" panose="02040503050406030204" pitchFamily="18" charset="0"/>
                <a:ea typeface="Cambria" panose="02040503050406030204" pitchFamily="18" charset="0"/>
              </a:rPr>
              <a:t> not.</a:t>
            </a:r>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55</a:t>
            </a:fld>
            <a:endParaRPr lang="en-US"/>
          </a:p>
        </p:txBody>
      </p:sp>
    </p:spTree>
    <p:extLst>
      <p:ext uri="{BB962C8B-B14F-4D97-AF65-F5344CB8AC3E}">
        <p14:creationId xmlns:p14="http://schemas.microsoft.com/office/powerpoint/2010/main" val="2953280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sz="1200" dirty="0">
                <a:latin typeface="Cambria" panose="02040503050406030204" pitchFamily="18" charset="0"/>
                <a:ea typeface="Cambria" panose="02040503050406030204" pitchFamily="18" charset="0"/>
              </a:rPr>
              <a:t>What’s the goal of the</a:t>
            </a:r>
            <a:r>
              <a:rPr lang="en-US" sz="1200" baseline="0" dirty="0">
                <a:latin typeface="Cambria" panose="02040503050406030204" pitchFamily="18" charset="0"/>
                <a:ea typeface="Cambria" panose="02040503050406030204" pitchFamily="18" charset="0"/>
              </a:rPr>
              <a:t> way NATRF2022 was designed, by including </a:t>
            </a:r>
            <a:r>
              <a:rPr lang="en-US" sz="1200" dirty="0">
                <a:latin typeface="Cambria" panose="02040503050406030204" pitchFamily="18" charset="0"/>
                <a:ea typeface="Cambria" panose="02040503050406030204" pitchFamily="18" charset="0"/>
              </a:rPr>
              <a:t>EPP2022 and IFVM2022</a:t>
            </a:r>
          </a:p>
          <a:p>
            <a:endParaRPr lang="en-US" sz="1200" dirty="0">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Cambria" panose="02040503050406030204" pitchFamily="18" charset="0"/>
                <a:ea typeface="Cambria" panose="02040503050406030204" pitchFamily="18" charset="0"/>
              </a:rPr>
              <a:t>For a database of features in PA</a:t>
            </a:r>
          </a:p>
          <a:p>
            <a:endParaRPr lang="en-US" sz="1200" dirty="0">
              <a:latin typeface="Cambria" panose="02040503050406030204" pitchFamily="18" charset="0"/>
              <a:ea typeface="Cambria" panose="02040503050406030204" pitchFamily="18" charset="0"/>
            </a:endParaRPr>
          </a:p>
          <a:p>
            <a:r>
              <a:rPr lang="en-US" sz="1200" dirty="0">
                <a:latin typeface="Cambria" panose="02040503050406030204" pitchFamily="18" charset="0"/>
                <a:ea typeface="Cambria" panose="02040503050406030204" pitchFamily="18" charset="0"/>
              </a:rPr>
              <a:t>Does a database of manholes in PA need cm-level coordinate updates on an annual basis?  Probably</a:t>
            </a:r>
            <a:r>
              <a:rPr lang="en-US" sz="1200" baseline="0" dirty="0">
                <a:latin typeface="Cambria" panose="02040503050406030204" pitchFamily="18" charset="0"/>
                <a:ea typeface="Cambria" panose="02040503050406030204" pitchFamily="18" charset="0"/>
              </a:rPr>
              <a:t> not.</a:t>
            </a:r>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56</a:t>
            </a:fld>
            <a:endParaRPr lang="en-US"/>
          </a:p>
        </p:txBody>
      </p:sp>
    </p:spTree>
    <p:extLst>
      <p:ext uri="{BB962C8B-B14F-4D97-AF65-F5344CB8AC3E}">
        <p14:creationId xmlns:p14="http://schemas.microsoft.com/office/powerpoint/2010/main" val="1309987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57</a:t>
            </a:fld>
            <a:endParaRPr lang="en-US"/>
          </a:p>
        </p:txBody>
      </p:sp>
    </p:spTree>
    <p:extLst>
      <p:ext uri="{BB962C8B-B14F-4D97-AF65-F5344CB8AC3E}">
        <p14:creationId xmlns:p14="http://schemas.microsoft.com/office/powerpoint/2010/main" val="2487614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So remember, today’s presentation is not JUST about new </a:t>
            </a:r>
            <a:r>
              <a:rPr lang="en-US" dirty="0" err="1"/>
              <a:t>datums</a:t>
            </a:r>
            <a:r>
              <a:rPr lang="en-US" dirty="0"/>
              <a:t>, it is about</a:t>
            </a:r>
            <a:r>
              <a:rPr lang="en-US" baseline="0" dirty="0"/>
              <a:t> modernizing the NSRS as a whole.</a:t>
            </a:r>
          </a:p>
          <a:p>
            <a:endParaRPr lang="en-US" baseline="0" dirty="0"/>
          </a:p>
          <a:p>
            <a:r>
              <a:rPr lang="en-US" baseline="0" dirty="0"/>
              <a:t>You don’t know what the NSRS is?  Stay tuned, we’ll get there as we go along.</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300" b="0" i="0" u="none" strike="noStrike" kern="1200" cap="none" spc="0" normalizeH="0" baseline="0" noProof="0" dirty="0">
              <a:ln>
                <a:noFill/>
              </a:ln>
              <a:solidFill>
                <a:prstClr val="black"/>
              </a:solidFill>
              <a:effectLst/>
              <a:uLnTx/>
              <a:uFillTx/>
              <a:ea typeface="ＭＳ Ｐゴシック" pitchFamily="34" charset="-128"/>
              <a:cs typeface="+mn-cs"/>
            </a:endParaRPr>
          </a:p>
        </p:txBody>
      </p:sp>
    </p:spTree>
    <p:extLst>
      <p:ext uri="{BB962C8B-B14F-4D97-AF65-F5344CB8AC3E}">
        <p14:creationId xmlns:p14="http://schemas.microsoft.com/office/powerpoint/2010/main" val="12650292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marL="457200" lvl="1">
              <a:spcAft>
                <a:spcPts val="1200"/>
              </a:spcAft>
            </a:pPr>
            <a:r>
              <a:rPr lang="en-US" sz="3200" dirty="0">
                <a:latin typeface="Cambria" panose="02040503050406030204" pitchFamily="18" charset="0"/>
                <a:ea typeface="Cambria" panose="02040503050406030204" pitchFamily="18" charset="0"/>
              </a:rPr>
              <a:t>Reprocessing your data</a:t>
            </a:r>
          </a:p>
          <a:p>
            <a:pPr marL="862013" lvl="2">
              <a:spcAft>
                <a:spcPts val="1200"/>
              </a:spcAft>
            </a:pPr>
            <a:r>
              <a:rPr lang="en-US" sz="2800" dirty="0">
                <a:latin typeface="Cambria" panose="02040503050406030204" pitchFamily="18" charset="0"/>
                <a:ea typeface="Cambria" panose="02040503050406030204" pitchFamily="18" charset="0"/>
              </a:rPr>
              <a:t>in a perfect world, everyone would reprocess data</a:t>
            </a:r>
          </a:p>
          <a:p>
            <a:pPr marL="1776413" lvl="4">
              <a:spcAft>
                <a:spcPts val="1200"/>
              </a:spcAft>
            </a:pPr>
            <a:endParaRPr lang="en-US" sz="2400" dirty="0">
              <a:latin typeface="Cambria" panose="02040503050406030204" pitchFamily="18" charset="0"/>
              <a:ea typeface="Cambria" panose="02040503050406030204" pitchFamily="18" charset="0"/>
            </a:endParaRPr>
          </a:p>
          <a:p>
            <a:pPr marL="1776413" lvl="4">
              <a:spcAft>
                <a:spcPts val="1200"/>
              </a:spcAft>
            </a:pPr>
            <a:r>
              <a:rPr lang="en-US" sz="2400" dirty="0">
                <a:latin typeface="Cambria" panose="02040503050406030204" pitchFamily="18" charset="0"/>
                <a:ea typeface="Cambria" panose="02040503050406030204" pitchFamily="18" charset="0"/>
              </a:rPr>
              <a:t>consider a final product like you</a:t>
            </a:r>
            <a:r>
              <a:rPr lang="en-US" sz="2400" baseline="0" dirty="0">
                <a:latin typeface="Cambria" panose="02040503050406030204" pitchFamily="18" charset="0"/>
                <a:ea typeface="Cambria" panose="02040503050406030204" pitchFamily="18" charset="0"/>
              </a:rPr>
              <a:t> use everyday - a</a:t>
            </a:r>
            <a:r>
              <a:rPr lang="en-US" sz="2400" dirty="0">
                <a:latin typeface="Cambria" panose="02040503050406030204" pitchFamily="18" charset="0"/>
                <a:ea typeface="Cambria" panose="02040503050406030204" pitchFamily="18" charset="0"/>
              </a:rPr>
              <a:t> hydro-enforced DEM</a:t>
            </a:r>
          </a:p>
          <a:p>
            <a:pPr marL="2233613" lvl="5">
              <a:spcAft>
                <a:spcPts val="1200"/>
              </a:spcAft>
            </a:pPr>
            <a:r>
              <a:rPr lang="en-US" sz="2400" dirty="0">
                <a:latin typeface="Cambria" panose="02040503050406030204" pitchFamily="18" charset="0"/>
                <a:ea typeface="Cambria" panose="02040503050406030204" pitchFamily="18" charset="0"/>
              </a:rPr>
              <a:t>starting fresh with the raw GNSS/IMU processing</a:t>
            </a:r>
          </a:p>
          <a:p>
            <a:pPr marL="2233613" lvl="5">
              <a:spcAft>
                <a:spcPts val="1200"/>
              </a:spcAft>
            </a:pPr>
            <a:r>
              <a:rPr lang="en-US" sz="2400" dirty="0">
                <a:latin typeface="Cambria" panose="02040503050406030204" pitchFamily="18" charset="0"/>
                <a:ea typeface="Cambria" panose="02040503050406030204" pitchFamily="18" charset="0"/>
              </a:rPr>
              <a:t>generate new ellipsoid height point clouds</a:t>
            </a:r>
          </a:p>
          <a:p>
            <a:pPr marL="2233613" lvl="5">
              <a:spcAft>
                <a:spcPts val="1200"/>
              </a:spcAft>
            </a:pPr>
            <a:r>
              <a:rPr lang="en-US" sz="2400" dirty="0">
                <a:latin typeface="Cambria" panose="02040503050406030204" pitchFamily="18" charset="0"/>
                <a:ea typeface="Cambria" panose="02040503050406030204" pitchFamily="18" charset="0"/>
              </a:rPr>
              <a:t>recreate all the drainage features in new datum</a:t>
            </a:r>
          </a:p>
          <a:p>
            <a:pPr marL="862013" lvl="2">
              <a:spcAft>
                <a:spcPts val="1200"/>
              </a:spcAft>
            </a:pPr>
            <a:endParaRPr lang="en-US" sz="2800" dirty="0">
              <a:latin typeface="Cambria" panose="02040503050406030204" pitchFamily="18" charset="0"/>
              <a:ea typeface="Cambria" panose="02040503050406030204" pitchFamily="18" charset="0"/>
            </a:endParaRPr>
          </a:p>
          <a:p>
            <a:pPr marL="862013" lvl="2">
              <a:spcAft>
                <a:spcPts val="1200"/>
              </a:spcAft>
            </a:pPr>
            <a:endParaRPr lang="en-US" sz="2800" dirty="0">
              <a:latin typeface="Cambria" panose="02040503050406030204" pitchFamily="18" charset="0"/>
              <a:ea typeface="Cambria" panose="02040503050406030204" pitchFamily="18" charset="0"/>
            </a:endParaRPr>
          </a:p>
          <a:p>
            <a:pPr marL="862013" lvl="2">
              <a:spcAft>
                <a:spcPts val="1200"/>
              </a:spcAft>
            </a:pPr>
            <a:endParaRPr lang="en-US" sz="2800" dirty="0">
              <a:latin typeface="Cambria" panose="02040503050406030204" pitchFamily="18" charset="0"/>
              <a:ea typeface="Cambria" panose="02040503050406030204" pitchFamily="18" charset="0"/>
            </a:endParaRPr>
          </a:p>
          <a:p>
            <a:pPr marL="862013" marR="0" lvl="2" indent="0" algn="l" defTabSz="914400" rtl="0" eaLnBrk="0" fontAlgn="base" latinLnBrk="0" hangingPunct="0">
              <a:lnSpc>
                <a:spcPct val="100000"/>
              </a:lnSpc>
              <a:spcBef>
                <a:spcPct val="30000"/>
              </a:spcBef>
              <a:spcAft>
                <a:spcPts val="1200"/>
              </a:spcAft>
              <a:buClrTx/>
              <a:buSzTx/>
              <a:buFontTx/>
              <a:buNone/>
              <a:tabLst/>
              <a:defRPr/>
            </a:pPr>
            <a:r>
              <a:rPr lang="en-US" sz="2800" dirty="0">
                <a:latin typeface="Cambria" panose="02040503050406030204" pitchFamily="18" charset="0"/>
                <a:ea typeface="Cambria" panose="02040503050406030204" pitchFamily="18" charset="0"/>
              </a:rPr>
              <a:t>this is totally unrealistic </a:t>
            </a:r>
            <a:r>
              <a:rPr lang="en-US" sz="2800" dirty="0">
                <a:latin typeface="Cambria" panose="02040503050406030204" pitchFamily="18" charset="0"/>
                <a:ea typeface="Cambria" panose="02040503050406030204" pitchFamily="18" charset="0"/>
                <a:sym typeface="Wingdings" panose="05000000000000000000" pitchFamily="2" charset="2"/>
              </a:rPr>
              <a:t> both from a </a:t>
            </a:r>
            <a:r>
              <a:rPr lang="en-US" sz="2800" dirty="0">
                <a:latin typeface="Cambria" panose="02040503050406030204" pitchFamily="18" charset="0"/>
                <a:ea typeface="Cambria" panose="02040503050406030204" pitchFamily="18" charset="0"/>
              </a:rPr>
              <a:t>financial</a:t>
            </a:r>
            <a:r>
              <a:rPr lang="en-US" sz="2800" baseline="0" dirty="0">
                <a:latin typeface="Cambria" panose="02040503050406030204" pitchFamily="18" charset="0"/>
                <a:ea typeface="Cambria" panose="02040503050406030204" pitchFamily="18" charset="0"/>
              </a:rPr>
              <a:t> and programmatic perspective</a:t>
            </a:r>
          </a:p>
          <a:p>
            <a:pPr marL="862013" lvl="2">
              <a:spcAft>
                <a:spcPts val="1200"/>
              </a:spcAft>
            </a:pPr>
            <a:endParaRPr lang="en-US" sz="2800" dirty="0">
              <a:latin typeface="Cambria" panose="02040503050406030204" pitchFamily="18" charset="0"/>
              <a:ea typeface="Cambria" panose="02040503050406030204" pitchFamily="18" charset="0"/>
            </a:endParaRPr>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58</a:t>
            </a:fld>
            <a:endParaRPr lang="en-US"/>
          </a:p>
        </p:txBody>
      </p:sp>
    </p:spTree>
    <p:extLst>
      <p:ext uri="{BB962C8B-B14F-4D97-AF65-F5344CB8AC3E}">
        <p14:creationId xmlns:p14="http://schemas.microsoft.com/office/powerpoint/2010/main" val="17843054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Transforming your data</a:t>
            </a:r>
          </a:p>
          <a:p>
            <a:endParaRPr lang="en-US" dirty="0"/>
          </a:p>
          <a:p>
            <a:r>
              <a:rPr lang="en-US" dirty="0"/>
              <a:t>NCAT - NGS Coordinate Conversion and Transformation Tool</a:t>
            </a:r>
          </a:p>
          <a:p>
            <a:endParaRPr lang="en-US" dirty="0"/>
          </a:p>
          <a:p>
            <a:r>
              <a:rPr lang="en-US" dirty="0"/>
              <a:t>available now: ASCII upload and Web Services</a:t>
            </a:r>
          </a:p>
          <a:p>
            <a:endParaRPr lang="en-US" dirty="0"/>
          </a:p>
          <a:p>
            <a:r>
              <a:rPr lang="en-US" dirty="0"/>
              <a:t>ask your software providers about integration</a:t>
            </a:r>
          </a:p>
          <a:p>
            <a:endParaRPr lang="en-US" dirty="0"/>
          </a:p>
          <a:p>
            <a:r>
              <a:rPr lang="en-US" dirty="0"/>
              <a:t>we envision this as most popular method of access</a:t>
            </a:r>
          </a:p>
          <a:p>
            <a:endParaRPr lang="en-US" dirty="0"/>
          </a:p>
          <a:p>
            <a:r>
              <a:rPr lang="en-US" dirty="0"/>
              <a:t>Industry Workshop held this year – </a:t>
            </a:r>
            <a:r>
              <a:rPr lang="en-US" dirty="0" err="1"/>
              <a:t>esri</a:t>
            </a:r>
            <a:r>
              <a:rPr lang="en-US" dirty="0"/>
              <a:t>, </a:t>
            </a:r>
            <a:r>
              <a:rPr lang="en-US" dirty="0" err="1"/>
              <a:t>trimble</a:t>
            </a:r>
            <a:r>
              <a:rPr lang="en-US" baseline="0" dirty="0"/>
              <a:t>, </a:t>
            </a:r>
            <a:r>
              <a:rPr lang="en-US" baseline="0" dirty="0" err="1"/>
              <a:t>bluemarble</a:t>
            </a:r>
            <a:r>
              <a:rPr lang="en-US" baseline="0" dirty="0"/>
              <a:t>, all the major well known names were represented</a:t>
            </a:r>
            <a:endParaRPr lang="en-US" dirty="0"/>
          </a:p>
          <a:p>
            <a:endParaRPr lang="en-US" dirty="0"/>
          </a:p>
          <a:p>
            <a:r>
              <a:rPr lang="en-US" dirty="0"/>
              <a:t>labeling a year for each dataset?</a:t>
            </a:r>
          </a:p>
          <a:p>
            <a:endParaRPr lang="en-US" dirty="0"/>
          </a:p>
          <a:p>
            <a:r>
              <a:rPr lang="en-US" dirty="0"/>
              <a:t>something in-between that works for your needs</a:t>
            </a:r>
          </a:p>
          <a:p>
            <a:endParaRPr lang="en-US" dirty="0"/>
          </a:p>
          <a:p>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59</a:t>
            </a:fld>
            <a:endParaRPr lang="en-US"/>
          </a:p>
        </p:txBody>
      </p:sp>
    </p:spTree>
    <p:extLst>
      <p:ext uri="{BB962C8B-B14F-4D97-AF65-F5344CB8AC3E}">
        <p14:creationId xmlns:p14="http://schemas.microsoft.com/office/powerpoint/2010/main" val="37811123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This presentation is</a:t>
            </a:r>
            <a:r>
              <a:rPr lang="en-US" baseline="0" dirty="0"/>
              <a:t> intended to raise awareness about the upcoming changes and what they mean for floodplain mapping, but you probably have lots of remaining questions and w</a:t>
            </a:r>
            <a:r>
              <a:rPr lang="en-US" dirty="0">
                <a:latin typeface="Arial" panose="020B0604020202020204" pitchFamily="34" charset="0"/>
                <a:cs typeface="Arial" panose="020B0604020202020204" pitchFamily="34" charset="0"/>
              </a:rPr>
              <a:t>e have a lot of </a:t>
            </a:r>
            <a:r>
              <a:rPr lang="en-US" b="1" dirty="0">
                <a:latin typeface="Arial" panose="020B0604020202020204" pitchFamily="34" charset="0"/>
                <a:cs typeface="Arial" panose="020B0604020202020204" pitchFamily="34" charset="0"/>
              </a:rPr>
              <a:t>resources online </a:t>
            </a:r>
            <a:r>
              <a:rPr lang="en-US" dirty="0">
                <a:latin typeface="Arial" panose="020B0604020202020204" pitchFamily="34" charset="0"/>
                <a:cs typeface="Arial" panose="020B0604020202020204" pitchFamily="34" charset="0"/>
              </a:rPr>
              <a:t>at our website</a:t>
            </a:r>
          </a:p>
          <a:p>
            <a:endParaRPr lang="en-US" b="1" dirty="0">
              <a:latin typeface="Arial" panose="020B0604020202020204" pitchFamily="34" charset="0"/>
              <a:cs typeface="Arial" panose="020B0604020202020204" pitchFamily="34" charset="0"/>
            </a:endParaRPr>
          </a:p>
          <a:p>
            <a:pPr marL="231115" indent="-231115">
              <a:buFont typeface="+mj-lt"/>
              <a:buAutoNum type="arabicPeriod"/>
            </a:pPr>
            <a:r>
              <a:rPr lang="en-US" dirty="0">
                <a:latin typeface="Arial" panose="020B0604020202020204" pitchFamily="34" charset="0"/>
                <a:cs typeface="Arial" panose="020B0604020202020204" pitchFamily="34" charset="0"/>
              </a:rPr>
              <a:t>Please spread the word, and </a:t>
            </a:r>
          </a:p>
          <a:p>
            <a:pPr marL="231115" indent="-231115">
              <a:buFont typeface="+mj-lt"/>
              <a:buAutoNum type="arabicPeriod"/>
            </a:pPr>
            <a:r>
              <a:rPr lang="en-US" dirty="0">
                <a:latin typeface="Arial" panose="020B0604020202020204" pitchFamily="34" charset="0"/>
                <a:cs typeface="Arial" panose="020B0604020202020204" pitchFamily="34" charset="0"/>
              </a:rPr>
              <a:t>make an effort to keep yourself and your colleagues informed. </a:t>
            </a:r>
          </a:p>
          <a:p>
            <a:pPr marL="231115" indent="-231115">
              <a:buFont typeface="+mj-lt"/>
              <a:buAutoNum type="arabicPeriod"/>
            </a:pPr>
            <a:r>
              <a:rPr lang="en-US" dirty="0">
                <a:latin typeface="Arial" panose="020B0604020202020204" pitchFamily="34" charset="0"/>
                <a:cs typeface="Arial" panose="020B0604020202020204" pitchFamily="34" charset="0"/>
              </a:rPr>
              <a:t>Tell us what content is missing or how we can make it better!</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C5A6246-21F9-416C-BD6D-2D5049A04672}"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8143439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marL="0" indent="0">
              <a:buFontTx/>
              <a:buNone/>
            </a:pPr>
            <a:r>
              <a:rPr lang="en-US" baseline="0" dirty="0"/>
              <a:t>-14 Regional Advisors, we’ve transitioned from a State-based to a Regional Program</a:t>
            </a:r>
          </a:p>
          <a:p>
            <a:pPr marL="0" indent="0">
              <a:buFont typeface="Arial" panose="020B0604020202020204" pitchFamily="34" charset="0"/>
              <a:buNone/>
            </a:pPr>
            <a:r>
              <a:rPr lang="en-US" baseline="0" dirty="0"/>
              <a:t>-our advisors homepage up there at the top, also easy to find us by querying any major search engine for “</a:t>
            </a:r>
            <a:r>
              <a:rPr lang="en-US" baseline="0" dirty="0" err="1"/>
              <a:t>ngs</a:t>
            </a:r>
            <a:r>
              <a:rPr lang="en-US" baseline="0" dirty="0"/>
              <a:t> advisors”</a:t>
            </a:r>
          </a:p>
          <a:p>
            <a:r>
              <a:rPr lang="en-US" baseline="0" dirty="0"/>
              <a:t>-if you know Ross Mackay, he is our Chief Advisor, I report to him… </a:t>
            </a:r>
          </a:p>
          <a:p>
            <a:r>
              <a:rPr lang="en-US" baseline="0" dirty="0"/>
              <a:t>**</a:t>
            </a:r>
            <a:r>
              <a:rPr lang="en-US" baseline="0" dirty="0" err="1"/>
              <a:t>ya</a:t>
            </a:r>
            <a:r>
              <a:rPr lang="en-US" baseline="0" dirty="0"/>
              <a:t> know, I don’t know why they don’t make him put his photo up here</a:t>
            </a:r>
          </a:p>
          <a:p>
            <a:r>
              <a:rPr lang="en-US" baseline="0" dirty="0"/>
              <a:t>-we do have one vacant advisor position, that was recently advertised and John up there in Wisconsin is officially retired in oh… 18 days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475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Educational videos and online tutorials – </a:t>
            </a:r>
          </a:p>
          <a:p>
            <a:r>
              <a:rPr lang="en-US" dirty="0">
                <a:latin typeface="Arial" panose="020B0604020202020204" pitchFamily="34" charset="0"/>
                <a:cs typeface="Arial" panose="020B0604020202020204" pitchFamily="34" charset="0"/>
              </a:rPr>
              <a:t>Our library of lessons and videos are great resources, and will reinforce a lot of information we covered today. </a:t>
            </a:r>
          </a:p>
          <a:p>
            <a:pPr marL="231115" indent="-231115">
              <a:buFont typeface="+mj-lt"/>
              <a:buAutoNum type="arabicPeriod"/>
            </a:pPr>
            <a:r>
              <a:rPr lang="en-US" dirty="0">
                <a:latin typeface="Arial" panose="020B0604020202020204" pitchFamily="34" charset="0"/>
                <a:cs typeface="Arial" panose="020B0604020202020204" pitchFamily="34" charset="0"/>
              </a:rPr>
              <a:t>The videos are just 3-5 minutes long.</a:t>
            </a:r>
          </a:p>
          <a:p>
            <a:pPr marL="231115" indent="-231115">
              <a:buFont typeface="+mj-lt"/>
              <a:buAutoNum type="arabicPeriod"/>
            </a:pPr>
            <a:r>
              <a:rPr lang="en-US" dirty="0">
                <a:latin typeface="Arial" panose="020B0604020202020204" pitchFamily="34" charset="0"/>
                <a:cs typeface="Arial" panose="020B0604020202020204" pitchFamily="34" charset="0"/>
              </a:rPr>
              <a:t>the lesson is a deeper dive but still only takes an hour.</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62</a:t>
            </a:fld>
            <a:endParaRPr lang="en-US" altLang="en-US"/>
          </a:p>
        </p:txBody>
      </p:sp>
    </p:spTree>
    <p:extLst>
      <p:ext uri="{BB962C8B-B14F-4D97-AF65-F5344CB8AC3E}">
        <p14:creationId xmlns:p14="http://schemas.microsoft.com/office/powerpoint/2010/main" val="33160963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Educational videos and online tutorials – </a:t>
            </a:r>
          </a:p>
          <a:p>
            <a:r>
              <a:rPr lang="en-US" dirty="0">
                <a:latin typeface="Arial" panose="020B0604020202020204" pitchFamily="34" charset="0"/>
                <a:cs typeface="Arial" panose="020B0604020202020204" pitchFamily="34" charset="0"/>
              </a:rPr>
              <a:t>Our library of lessons and videos are great resources, and will reinforce a lot of information we covered today. </a:t>
            </a:r>
          </a:p>
          <a:p>
            <a:pPr marL="231115" indent="-231115">
              <a:buFont typeface="+mj-lt"/>
              <a:buAutoNum type="arabicPeriod"/>
            </a:pPr>
            <a:r>
              <a:rPr lang="en-US" dirty="0">
                <a:latin typeface="Arial" panose="020B0604020202020204" pitchFamily="34" charset="0"/>
                <a:cs typeface="Arial" panose="020B0604020202020204" pitchFamily="34" charset="0"/>
              </a:rPr>
              <a:t>The videos are just 3-5 minutes long.</a:t>
            </a:r>
          </a:p>
          <a:p>
            <a:pPr marL="231115" indent="-231115">
              <a:buFont typeface="+mj-lt"/>
              <a:buAutoNum type="arabicPeriod"/>
            </a:pPr>
            <a:r>
              <a:rPr lang="en-US" dirty="0">
                <a:latin typeface="Arial" panose="020B0604020202020204" pitchFamily="34" charset="0"/>
                <a:cs typeface="Arial" panose="020B0604020202020204" pitchFamily="34" charset="0"/>
              </a:rPr>
              <a:t>the lesson is a deeper dive but still only takes an hour.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B61E35-BFDD-405B-89B5-EDCF0FB433D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57710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b="1" dirty="0">
                <a:latin typeface="Cambria" panose="02040503050406030204" pitchFamily="18" charset="0"/>
                <a:ea typeface="Cambria" panose="02040503050406030204" pitchFamily="18" charset="0"/>
              </a:rPr>
              <a:t>Stay abreast of any new information coming from us</a:t>
            </a:r>
            <a:r>
              <a:rPr lang="en-US" sz="1200" b="1" baseline="0" dirty="0">
                <a:latin typeface="Cambria" panose="02040503050406030204" pitchFamily="18" charset="0"/>
                <a:ea typeface="Cambria" panose="02040503050406030204" pitchFamily="18" charset="0"/>
              </a:rPr>
              <a:t> </a:t>
            </a:r>
            <a:r>
              <a:rPr lang="en-US" altLang="en-US" b="1" dirty="0">
                <a:latin typeface="Arial" panose="020B0604020202020204" pitchFamily="34" charset="0"/>
                <a:cs typeface="Arial" panose="020B0604020202020204" pitchFamily="34" charset="0"/>
              </a:rPr>
              <a:t>via Email Subscription – </a:t>
            </a:r>
            <a:endParaRPr lang="en-US" altLang="en-US" dirty="0">
              <a:latin typeface="Arial" panose="020B0604020202020204" pitchFamily="34" charset="0"/>
              <a:cs typeface="Arial" panose="020B0604020202020204" pitchFamily="34" charset="0"/>
            </a:endParaRPr>
          </a:p>
          <a:p>
            <a:pPr marL="231115" indent="-231115">
              <a:spcBef>
                <a:spcPct val="0"/>
              </a:spcBef>
              <a:buFont typeface="+mj-lt"/>
              <a:buAutoNum type="arabicPeriod"/>
            </a:pPr>
            <a:r>
              <a:rPr lang="en-US" altLang="en-US" dirty="0">
                <a:latin typeface="Arial" panose="020B0604020202020204" pitchFamily="34" charset="0"/>
                <a:cs typeface="Arial" panose="020B0604020202020204" pitchFamily="34" charset="0"/>
              </a:rPr>
              <a:t>Sign up for notifications about News, webinars, and training opportunities with NGS. </a:t>
            </a:r>
          </a:p>
          <a:p>
            <a:pPr marL="231115" indent="-231115">
              <a:spcBef>
                <a:spcPct val="0"/>
              </a:spcBef>
              <a:buFont typeface="+mj-lt"/>
              <a:buAutoNum type="arabicPeriod"/>
            </a:pPr>
            <a:r>
              <a:rPr lang="en-US" altLang="en-US" dirty="0">
                <a:latin typeface="Arial" panose="020B0604020202020204" pitchFamily="34" charset="0"/>
                <a:cs typeface="Arial" panose="020B0604020202020204" pitchFamily="34" charset="0"/>
              </a:rPr>
              <a:t>We also use our News subscription list to send out our quarterly NSRS Modernization Newsletter.</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0676" indent="-287841" eaLnBrk="0" hangingPunct="0">
              <a:spcBef>
                <a:spcPct val="30000"/>
              </a:spcBef>
              <a:defRPr sz="1200">
                <a:solidFill>
                  <a:schemeClr val="tx1"/>
                </a:solidFill>
                <a:latin typeface="Calibri" pitchFamily="34" charset="0"/>
              </a:defRPr>
            </a:lvl2pPr>
            <a:lvl3pPr marL="1156269" indent="-230600" eaLnBrk="0" hangingPunct="0">
              <a:spcBef>
                <a:spcPct val="30000"/>
              </a:spcBef>
              <a:defRPr sz="1200">
                <a:solidFill>
                  <a:schemeClr val="tx1"/>
                </a:solidFill>
                <a:latin typeface="Calibri" pitchFamily="34" charset="0"/>
              </a:defRPr>
            </a:lvl3pPr>
            <a:lvl4pPr marL="1619102" indent="-230600" eaLnBrk="0" hangingPunct="0">
              <a:spcBef>
                <a:spcPct val="30000"/>
              </a:spcBef>
              <a:defRPr sz="1200">
                <a:solidFill>
                  <a:schemeClr val="tx1"/>
                </a:solidFill>
                <a:latin typeface="Calibri" pitchFamily="34" charset="0"/>
              </a:defRPr>
            </a:lvl4pPr>
            <a:lvl5pPr marL="2081937" indent="-230600" eaLnBrk="0" hangingPunct="0">
              <a:spcBef>
                <a:spcPct val="30000"/>
              </a:spcBef>
              <a:defRPr sz="1200">
                <a:solidFill>
                  <a:schemeClr val="tx1"/>
                </a:solidFill>
                <a:latin typeface="Calibri" pitchFamily="34" charset="0"/>
              </a:defRPr>
            </a:lvl5pPr>
            <a:lvl6pPr marL="2552949" indent="-230600" defTabSz="471012" eaLnBrk="0" fontAlgn="base" hangingPunct="0">
              <a:spcBef>
                <a:spcPct val="30000"/>
              </a:spcBef>
              <a:spcAft>
                <a:spcPct val="0"/>
              </a:spcAft>
              <a:defRPr sz="1200">
                <a:solidFill>
                  <a:schemeClr val="tx1"/>
                </a:solidFill>
                <a:latin typeface="Calibri" pitchFamily="34" charset="0"/>
              </a:defRPr>
            </a:lvl6pPr>
            <a:lvl7pPr marL="3023960" indent="-230600" defTabSz="471012" eaLnBrk="0" fontAlgn="base" hangingPunct="0">
              <a:spcBef>
                <a:spcPct val="30000"/>
              </a:spcBef>
              <a:spcAft>
                <a:spcPct val="0"/>
              </a:spcAft>
              <a:defRPr sz="1200">
                <a:solidFill>
                  <a:schemeClr val="tx1"/>
                </a:solidFill>
                <a:latin typeface="Calibri" pitchFamily="34" charset="0"/>
              </a:defRPr>
            </a:lvl7pPr>
            <a:lvl8pPr marL="3494971" indent="-230600" defTabSz="471012" eaLnBrk="0" fontAlgn="base" hangingPunct="0">
              <a:spcBef>
                <a:spcPct val="30000"/>
              </a:spcBef>
              <a:spcAft>
                <a:spcPct val="0"/>
              </a:spcAft>
              <a:defRPr sz="1200">
                <a:solidFill>
                  <a:schemeClr val="tx1"/>
                </a:solidFill>
                <a:latin typeface="Calibri" pitchFamily="34" charset="0"/>
              </a:defRPr>
            </a:lvl8pPr>
            <a:lvl9pPr marL="3965983" indent="-230600" defTabSz="471012"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3287DD4-DB9E-4F0A-B145-24E10F384AA7}" type="slidenum">
              <a:rPr lang="en-US" altLang="en-US" smtClean="0">
                <a:solidFill>
                  <a:srgbClr val="000000"/>
                </a:solidFill>
                <a:latin typeface="Gill Sans MT" pitchFamily="34" charset="0"/>
                <a:ea typeface="MS PGothic" pitchFamily="34" charset="-128"/>
              </a:rPr>
              <a:pPr eaLnBrk="1" hangingPunct="1">
                <a:spcBef>
                  <a:spcPct val="0"/>
                </a:spcBef>
              </a:pPr>
              <a:t>64</a:t>
            </a:fld>
            <a:endParaRPr lang="en-US" altLang="en-US">
              <a:solidFill>
                <a:srgbClr val="000000"/>
              </a:solidFill>
              <a:latin typeface="Gill Sans MT" pitchFamily="34" charset="0"/>
              <a:ea typeface="MS PGothic" pitchFamily="34" charset="-128"/>
            </a:endParaRPr>
          </a:p>
        </p:txBody>
      </p:sp>
    </p:spTree>
    <p:extLst>
      <p:ext uri="{BB962C8B-B14F-4D97-AF65-F5344CB8AC3E}">
        <p14:creationId xmlns:p14="http://schemas.microsoft.com/office/powerpoint/2010/main" val="3317588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506663" y="554038"/>
            <a:ext cx="4903787" cy="2759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935">
              <a:defRPr>
                <a:solidFill>
                  <a:schemeClr val="tx1"/>
                </a:solidFill>
                <a:latin typeface="Calibri" panose="020F0502020204030204" pitchFamily="34" charset="0"/>
              </a:defRPr>
            </a:lvl1pPr>
            <a:lvl2pPr marL="770270" indent="-295354" defTabSz="964935">
              <a:defRPr>
                <a:solidFill>
                  <a:schemeClr val="tx1"/>
                </a:solidFill>
                <a:latin typeface="Calibri" panose="020F0502020204030204" pitchFamily="34" charset="0"/>
              </a:defRPr>
            </a:lvl2pPr>
            <a:lvl3pPr marL="1186450" indent="-236619" defTabSz="964935">
              <a:defRPr>
                <a:solidFill>
                  <a:schemeClr val="tx1"/>
                </a:solidFill>
                <a:latin typeface="Calibri" panose="020F0502020204030204" pitchFamily="34" charset="0"/>
              </a:defRPr>
            </a:lvl3pPr>
            <a:lvl4pPr marL="1661365" indent="-236619" defTabSz="964935">
              <a:defRPr>
                <a:solidFill>
                  <a:schemeClr val="tx1"/>
                </a:solidFill>
                <a:latin typeface="Calibri" panose="020F0502020204030204" pitchFamily="34" charset="0"/>
              </a:defRPr>
            </a:lvl4pPr>
            <a:lvl5pPr marL="2136281" indent="-236619" defTabSz="964935">
              <a:defRPr>
                <a:solidFill>
                  <a:schemeClr val="tx1"/>
                </a:solidFill>
                <a:latin typeface="Calibri" panose="020F0502020204030204" pitchFamily="34" charset="0"/>
              </a:defRPr>
            </a:lvl5pPr>
            <a:lvl6pPr marL="2619587" indent="-236619" defTabSz="964935" fontAlgn="base">
              <a:spcBef>
                <a:spcPct val="0"/>
              </a:spcBef>
              <a:spcAft>
                <a:spcPct val="0"/>
              </a:spcAft>
              <a:defRPr>
                <a:solidFill>
                  <a:schemeClr val="tx1"/>
                </a:solidFill>
                <a:latin typeface="Calibri" panose="020F0502020204030204" pitchFamily="34" charset="0"/>
              </a:defRPr>
            </a:lvl6pPr>
            <a:lvl7pPr marL="3102893" indent="-236619" defTabSz="964935" fontAlgn="base">
              <a:spcBef>
                <a:spcPct val="0"/>
              </a:spcBef>
              <a:spcAft>
                <a:spcPct val="0"/>
              </a:spcAft>
              <a:defRPr>
                <a:solidFill>
                  <a:schemeClr val="tx1"/>
                </a:solidFill>
                <a:latin typeface="Calibri" panose="020F0502020204030204" pitchFamily="34" charset="0"/>
              </a:defRPr>
            </a:lvl7pPr>
            <a:lvl8pPr marL="3586199" indent="-236619" defTabSz="964935" fontAlgn="base">
              <a:spcBef>
                <a:spcPct val="0"/>
              </a:spcBef>
              <a:spcAft>
                <a:spcPct val="0"/>
              </a:spcAft>
              <a:defRPr>
                <a:solidFill>
                  <a:schemeClr val="tx1"/>
                </a:solidFill>
                <a:latin typeface="Calibri" panose="020F0502020204030204" pitchFamily="34" charset="0"/>
              </a:defRPr>
            </a:lvl8pPr>
            <a:lvl9pPr marL="4069505" indent="-236619" defTabSz="964935" fontAlgn="base">
              <a:spcBef>
                <a:spcPct val="0"/>
              </a:spcBef>
              <a:spcAft>
                <a:spcPct val="0"/>
              </a:spcAft>
              <a:defRPr>
                <a:solidFill>
                  <a:schemeClr val="tx1"/>
                </a:solidFill>
                <a:latin typeface="Calibri" panose="020F0502020204030204" pitchFamily="34" charset="0"/>
              </a:defRPr>
            </a:lvl9pPr>
          </a:lstStyle>
          <a:p>
            <a:pPr marL="0" marR="0" lvl="0" indent="0" algn="r" defTabSz="964935" rtl="0" eaLnBrk="1" fontAlgn="base" latinLnBrk="0" hangingPunct="1">
              <a:lnSpc>
                <a:spcPct val="100000"/>
              </a:lnSpc>
              <a:spcBef>
                <a:spcPct val="0"/>
              </a:spcBef>
              <a:spcAft>
                <a:spcPct val="0"/>
              </a:spcAft>
              <a:buClrTx/>
              <a:buSzTx/>
              <a:buFontTx/>
              <a:buNone/>
              <a:tabLst/>
              <a:defRPr/>
            </a:pPr>
            <a:fld id="{7D198DFF-37DE-4FAA-9E29-95275F2A0D3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4935" rtl="0" eaLnBrk="1" fontAlgn="base" latinLnBrk="0" hangingPunct="1">
                <a:lnSpc>
                  <a:spcPct val="100000"/>
                </a:lnSpc>
                <a:spcBef>
                  <a:spcPct val="0"/>
                </a:spcBef>
                <a:spcAft>
                  <a:spcPct val="0"/>
                </a:spcAft>
                <a:buClrTx/>
                <a:buSzTx/>
                <a:buFontTx/>
                <a:buNone/>
                <a:tabLst/>
                <a:defRPr/>
              </a:pPr>
              <a:t>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 name="Header Placeholder 1"/>
          <p:cNvSpPr>
            <a:spLocks noGrp="1"/>
          </p:cNvSpPr>
          <p:nvPr>
            <p:ph type="hdr"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NGS Overview, New Point Types and Opus Updates</a:t>
            </a:r>
          </a:p>
        </p:txBody>
      </p:sp>
      <p:sp>
        <p:nvSpPr>
          <p:cNvPr id="3" name="Date Placeholder 2"/>
          <p:cNvSpPr>
            <a:spLocks noGrp="1"/>
          </p:cNvSpPr>
          <p:nvPr>
            <p:ph type="dt"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06/26/2020</a:t>
            </a:r>
          </a:p>
        </p:txBody>
      </p:sp>
    </p:spTree>
    <p:extLst>
      <p:ext uri="{BB962C8B-B14F-4D97-AF65-F5344CB8AC3E}">
        <p14:creationId xmlns:p14="http://schemas.microsoft.com/office/powerpoint/2010/main" val="3656371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Arial" panose="020B0604020202020204" pitchFamily="34" charset="0"/>
              <a:buNone/>
            </a:pPr>
            <a:r>
              <a:rPr lang="en-US" altLang="en-US" u="sng" dirty="0">
                <a:cs typeface="Arial" panose="020B0604020202020204" pitchFamily="34" charset="0"/>
              </a:rPr>
              <a:t>Example of why we need consistent coordinates (illustrated):</a:t>
            </a:r>
          </a:p>
          <a:p>
            <a:pPr eaLnBrk="1" hangingPunct="1">
              <a:buFont typeface="Arial" panose="020B0604020202020204" pitchFamily="34" charset="0"/>
              <a:buNone/>
            </a:pPr>
            <a:r>
              <a:rPr lang="en-US" altLang="en-US" dirty="0">
                <a:cs typeface="Arial" panose="020B0604020202020204" pitchFamily="34" charset="0"/>
              </a:rPr>
              <a:t>Just in the making of a single FIRM, data collected at different points in time using different methods:</a:t>
            </a:r>
          </a:p>
          <a:p>
            <a:pPr eaLnBrk="1" hangingPunct="1">
              <a:buFont typeface="Arial" panose="020B0604020202020204" pitchFamily="34" charset="0"/>
              <a:buNone/>
            </a:pPr>
            <a:r>
              <a:rPr lang="en-US" altLang="en-US" dirty="0">
                <a:cs typeface="Arial" panose="020B0604020202020204" pitchFamily="34" charset="0"/>
              </a:rPr>
              <a:t>-aerial </a:t>
            </a:r>
            <a:r>
              <a:rPr lang="en-US" altLang="en-US" dirty="0" err="1">
                <a:cs typeface="Arial" panose="020B0604020202020204" pitchFamily="34" charset="0"/>
              </a:rPr>
              <a:t>lidar</a:t>
            </a:r>
            <a:endParaRPr lang="en-US" altLang="en-US" dirty="0">
              <a:cs typeface="Arial" panose="020B0604020202020204" pitchFamily="34" charset="0"/>
            </a:endParaRPr>
          </a:p>
          <a:p>
            <a:pPr eaLnBrk="1" hangingPunct="1">
              <a:buFont typeface="Arial" panose="020B0604020202020204" pitchFamily="34" charset="0"/>
              <a:buNone/>
            </a:pPr>
            <a:r>
              <a:rPr lang="en-US" altLang="en-US" dirty="0">
                <a:cs typeface="Arial" panose="020B0604020202020204" pitchFamily="34" charset="0"/>
              </a:rPr>
              <a:t>-x-section</a:t>
            </a:r>
            <a:r>
              <a:rPr lang="en-US" altLang="en-US" baseline="0" dirty="0">
                <a:cs typeface="Arial" panose="020B0604020202020204" pitchFamily="34" charset="0"/>
              </a:rPr>
              <a:t> and structure data via survey</a:t>
            </a:r>
          </a:p>
          <a:p>
            <a:pPr eaLnBrk="1" hangingPunct="1">
              <a:buFont typeface="Arial" panose="020B0604020202020204" pitchFamily="34" charset="0"/>
              <a:buNone/>
            </a:pPr>
            <a:r>
              <a:rPr lang="en-US" altLang="en-US" dirty="0">
                <a:cs typeface="Arial" panose="020B0604020202020204" pitchFamily="34" charset="0"/>
              </a:rPr>
              <a:t>-streamflow data/hydrographs</a:t>
            </a:r>
            <a:endParaRPr lang="en-US" altLang="en-US" baseline="0" dirty="0">
              <a:cs typeface="Arial" panose="020B0604020202020204" pitchFamily="34" charset="0"/>
            </a:endParaRPr>
          </a:p>
          <a:p>
            <a:pPr eaLnBrk="1" hangingPunct="1">
              <a:buFont typeface="Arial" panose="020B0604020202020204" pitchFamily="34" charset="0"/>
              <a:buNone/>
            </a:pPr>
            <a:endParaRPr lang="en-US" altLang="en-US" baseline="0" dirty="0">
              <a:cs typeface="Arial" panose="020B0604020202020204" pitchFamily="34" charset="0"/>
            </a:endParaRPr>
          </a:p>
          <a:p>
            <a:pPr eaLnBrk="1" hangingPunct="1">
              <a:buFont typeface="Arial" panose="020B0604020202020204" pitchFamily="34" charset="0"/>
              <a:buNone/>
            </a:pPr>
            <a:r>
              <a:rPr lang="en-US" altLang="en-US" baseline="0" dirty="0">
                <a:cs typeface="Arial" panose="020B0604020202020204" pitchFamily="34" charset="0"/>
              </a:rPr>
              <a:t>All of these </a:t>
            </a:r>
            <a:r>
              <a:rPr lang="en-US" altLang="en-US" dirty="0">
                <a:cs typeface="Arial" panose="020B0604020202020204" pitchFamily="34" charset="0"/>
              </a:rPr>
              <a:t>must be reliably aligned and combined with historical data,</a:t>
            </a:r>
            <a:r>
              <a:rPr lang="en-US" altLang="en-US" baseline="0" dirty="0">
                <a:cs typeface="Arial" panose="020B0604020202020204" pitchFamily="34" charset="0"/>
              </a:rPr>
              <a:t> </a:t>
            </a:r>
            <a:r>
              <a:rPr lang="en-US" altLang="en-US" dirty="0">
                <a:cs typeface="Arial" panose="020B0604020202020204" pitchFamily="34" charset="0"/>
              </a:rPr>
              <a:t>in both the horizontal and vertical components, to produce a final product in which all of this information is available in one place, to assist professionals</a:t>
            </a:r>
            <a:r>
              <a:rPr lang="en-US" altLang="en-US" baseline="0" dirty="0">
                <a:cs typeface="Arial" panose="020B0604020202020204" pitchFamily="34" charset="0"/>
              </a:rPr>
              <a:t> like yourselves </a:t>
            </a:r>
            <a:r>
              <a:rPr lang="en-US" altLang="en-US" dirty="0">
                <a:cs typeface="Arial" panose="020B0604020202020204" pitchFamily="34" charset="0"/>
              </a:rPr>
              <a:t>in appropriate flood mitigation.</a:t>
            </a:r>
          </a:p>
          <a:p>
            <a:pPr eaLnBrk="1" hangingPunct="1">
              <a:buFont typeface="Arial" panose="020B0604020202020204" pitchFamily="34" charset="0"/>
              <a:buNone/>
            </a:pPr>
            <a:endParaRPr lang="en-US" altLang="en-US" dirty="0">
              <a:cs typeface="Arial" panose="020B0604020202020204" pitchFamily="34" charset="0"/>
              <a:sym typeface="Wingdings" panose="05000000000000000000" pitchFamily="2" charset="2"/>
            </a:endParaRPr>
          </a:p>
          <a:p>
            <a:pPr eaLnBrk="1" hangingPunct="1">
              <a:buFont typeface="Arial" panose="020B0604020202020204" pitchFamily="34" charset="0"/>
              <a:buNone/>
            </a:pPr>
            <a:r>
              <a:rPr lang="en-US" altLang="en-US" dirty="0">
                <a:cs typeface="Arial" panose="020B0604020202020204" pitchFamily="34" charset="0"/>
                <a:sym typeface="Wingdings" panose="05000000000000000000" pitchFamily="2" charset="2"/>
              </a:rPr>
              <a:t>Therefore, Reliable Flood Rate Insurance products rely on the NSRS</a:t>
            </a:r>
          </a:p>
          <a:p>
            <a:pPr eaLnBrk="1" hangingPunct="1">
              <a:buFont typeface="Arial" panose="020B0604020202020204" pitchFamily="34" charset="0"/>
              <a:buNone/>
            </a:pPr>
            <a:endParaRPr lang="en-US" altLang="en-US" dirty="0">
              <a:cs typeface="Arial" panose="020B0604020202020204" pitchFamily="34" charset="0"/>
              <a:sym typeface="Wingdings" panose="05000000000000000000" pitchFamily="2" charset="2"/>
            </a:endParaRPr>
          </a:p>
          <a:p>
            <a:pPr eaLnBrk="1" hangingPunct="1">
              <a:buFont typeface="Arial" panose="020B0604020202020204" pitchFamily="34" charset="0"/>
              <a:buNone/>
            </a:pPr>
            <a:r>
              <a:rPr lang="en-US" altLang="en-US" dirty="0">
                <a:cs typeface="Arial" panose="020B0604020202020204" pitchFamily="34" charset="0"/>
                <a:sym typeface="Wingdings" panose="05000000000000000000" pitchFamily="2" charset="2"/>
              </a:rPr>
              <a:t>In a perfect</a:t>
            </a:r>
            <a:r>
              <a:rPr lang="en-US" altLang="en-US" baseline="0" dirty="0">
                <a:cs typeface="Arial" panose="020B0604020202020204" pitchFamily="34" charset="0"/>
                <a:sym typeface="Wingdings" panose="05000000000000000000" pitchFamily="2" charset="2"/>
              </a:rPr>
              <a:t> world… </a:t>
            </a:r>
          </a:p>
          <a:p>
            <a:pPr eaLnBrk="1" hangingPunct="1">
              <a:buFont typeface="Arial" panose="020B0604020202020204" pitchFamily="34" charset="0"/>
              <a:buNone/>
            </a:pPr>
            <a:r>
              <a:rPr lang="en-US" altLang="en-US" baseline="0" dirty="0" err="1">
                <a:cs typeface="Arial" panose="020B0604020202020204" pitchFamily="34" charset="0"/>
                <a:sym typeface="Wingdings" panose="05000000000000000000" pitchFamily="2" charset="2"/>
              </a:rPr>
              <a:t>d</a:t>
            </a:r>
            <a:r>
              <a:rPr lang="en-US" sz="1200" dirty="0" err="1">
                <a:latin typeface="Cambria" panose="02040503050406030204" pitchFamily="18" charset="0"/>
                <a:ea typeface="Cambria" panose="02040503050406030204" pitchFamily="18" charset="0"/>
              </a:rPr>
              <a:t>atums</a:t>
            </a:r>
            <a:r>
              <a:rPr lang="en-US" sz="1200" dirty="0">
                <a:latin typeface="Cambria" panose="02040503050406030204" pitchFamily="18" charset="0"/>
                <a:ea typeface="Cambria" panose="02040503050406030204" pitchFamily="18" charset="0"/>
              </a:rPr>
              <a:t> would be parallel and smooth</a:t>
            </a:r>
          </a:p>
          <a:p>
            <a:r>
              <a:rPr lang="en-US" sz="1200" dirty="0">
                <a:latin typeface="Cambria" panose="02040503050406030204" pitchFamily="18" charset="0"/>
                <a:ea typeface="Cambria" panose="02040503050406030204" pitchFamily="18" charset="0"/>
              </a:rPr>
              <a:t>Surface of Earth would not move</a:t>
            </a:r>
          </a:p>
          <a:p>
            <a:pPr eaLnBrk="1" hangingPunct="1">
              <a:buFont typeface="Arial" panose="020B0604020202020204" pitchFamily="34" charset="0"/>
              <a:buNone/>
            </a:pPr>
            <a:endParaRPr lang="en-US" alt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8</a:t>
            </a:fld>
            <a:endParaRPr lang="en-US" altLang="en-US"/>
          </a:p>
        </p:txBody>
      </p:sp>
    </p:spTree>
    <p:extLst>
      <p:ext uri="{BB962C8B-B14F-4D97-AF65-F5344CB8AC3E}">
        <p14:creationId xmlns:p14="http://schemas.microsoft.com/office/powerpoint/2010/main" val="3132821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Arial" panose="020B0604020202020204" pitchFamily="34" charset="0"/>
              <a:buNone/>
            </a:pPr>
            <a:endParaRPr lang="en-US" altLang="en-US" baseline="0" dirty="0">
              <a:cs typeface="Arial" panose="020B0604020202020204" pitchFamily="34" charset="0"/>
            </a:endParaRPr>
          </a:p>
          <a:p>
            <a:pPr eaLnBrk="1" hangingPunct="1">
              <a:buFont typeface="Arial" panose="020B0604020202020204" pitchFamily="34" charset="0"/>
              <a:buNone/>
            </a:pPr>
            <a:r>
              <a:rPr lang="en-US" altLang="en-US" baseline="0" dirty="0">
                <a:cs typeface="Arial" panose="020B0604020202020204" pitchFamily="34" charset="0"/>
              </a:rPr>
              <a:t>All of these </a:t>
            </a:r>
            <a:r>
              <a:rPr lang="en-US" altLang="en-US" dirty="0">
                <a:cs typeface="Arial" panose="020B0604020202020204" pitchFamily="34" charset="0"/>
              </a:rPr>
              <a:t>must be reliably aligned and combined with historical data,</a:t>
            </a:r>
            <a:r>
              <a:rPr lang="en-US" altLang="en-US" baseline="0" dirty="0">
                <a:cs typeface="Arial" panose="020B0604020202020204" pitchFamily="34" charset="0"/>
              </a:rPr>
              <a:t> </a:t>
            </a:r>
            <a:r>
              <a:rPr lang="en-US" altLang="en-US" dirty="0">
                <a:cs typeface="Arial" panose="020B0604020202020204" pitchFamily="34" charset="0"/>
              </a:rPr>
              <a:t>in both the horizontal and vertical components, to produce a final product in which all of this information is available in one place, to assist professionals</a:t>
            </a:r>
            <a:r>
              <a:rPr lang="en-US" altLang="en-US" baseline="0" dirty="0">
                <a:cs typeface="Arial" panose="020B0604020202020204" pitchFamily="34" charset="0"/>
              </a:rPr>
              <a:t> like yourselves </a:t>
            </a:r>
            <a:r>
              <a:rPr lang="en-US" altLang="en-US" dirty="0">
                <a:cs typeface="Arial" panose="020B0604020202020204" pitchFamily="34" charset="0"/>
              </a:rPr>
              <a:t>in appropriate risk mitigation.</a:t>
            </a:r>
          </a:p>
          <a:p>
            <a:pPr eaLnBrk="1" hangingPunct="1">
              <a:buFont typeface="Arial" panose="020B0604020202020204" pitchFamily="34" charset="0"/>
              <a:buNone/>
            </a:pPr>
            <a:endParaRPr lang="en-US" altLang="en-US" dirty="0">
              <a:cs typeface="Arial" panose="020B0604020202020204" pitchFamily="34" charset="0"/>
              <a:sym typeface="Wingdings" panose="05000000000000000000" pitchFamily="2" charset="2"/>
            </a:endParaRPr>
          </a:p>
          <a:p>
            <a:pPr eaLnBrk="1" hangingPunct="1">
              <a:buFont typeface="Arial" panose="020B0604020202020204" pitchFamily="34" charset="0"/>
              <a:buNone/>
            </a:pPr>
            <a:r>
              <a:rPr lang="en-US" altLang="en-US" dirty="0">
                <a:cs typeface="Arial" panose="020B0604020202020204" pitchFamily="34" charset="0"/>
                <a:sym typeface="Wingdings" panose="05000000000000000000" pitchFamily="2" charset="2"/>
              </a:rPr>
              <a:t>Therefore, Reliable Flood Rate Insurance products rely on the NSRS</a:t>
            </a:r>
          </a:p>
          <a:p>
            <a:pPr eaLnBrk="1" hangingPunct="1">
              <a:buFont typeface="Arial" panose="020B0604020202020204" pitchFamily="34" charset="0"/>
              <a:buNone/>
            </a:pPr>
            <a:endParaRPr lang="en-US" altLang="en-US" dirty="0">
              <a:cs typeface="Arial" panose="020B0604020202020204" pitchFamily="34" charset="0"/>
              <a:sym typeface="Wingdings" panose="05000000000000000000" pitchFamily="2" charset="2"/>
            </a:endParaRPr>
          </a:p>
          <a:p>
            <a:pPr eaLnBrk="1" hangingPunct="1">
              <a:buFont typeface="Arial" panose="020B0604020202020204" pitchFamily="34" charset="0"/>
              <a:buNone/>
            </a:pPr>
            <a:r>
              <a:rPr lang="en-US" altLang="en-US" dirty="0">
                <a:cs typeface="Arial" panose="020B0604020202020204" pitchFamily="34" charset="0"/>
                <a:sym typeface="Wingdings" panose="05000000000000000000" pitchFamily="2" charset="2"/>
              </a:rPr>
              <a:t>In a perfect</a:t>
            </a:r>
            <a:r>
              <a:rPr lang="en-US" altLang="en-US" baseline="0" dirty="0">
                <a:cs typeface="Arial" panose="020B0604020202020204" pitchFamily="34" charset="0"/>
                <a:sym typeface="Wingdings" panose="05000000000000000000" pitchFamily="2" charset="2"/>
              </a:rPr>
              <a:t> world… </a:t>
            </a:r>
          </a:p>
          <a:p>
            <a:pPr eaLnBrk="1" hangingPunct="1">
              <a:buFont typeface="Arial" panose="020B0604020202020204" pitchFamily="34" charset="0"/>
              <a:buNone/>
            </a:pPr>
            <a:r>
              <a:rPr lang="en-US" altLang="en-US" baseline="0" dirty="0" err="1">
                <a:cs typeface="Arial" panose="020B0604020202020204" pitchFamily="34" charset="0"/>
                <a:sym typeface="Wingdings" panose="05000000000000000000" pitchFamily="2" charset="2"/>
              </a:rPr>
              <a:t>d</a:t>
            </a:r>
            <a:r>
              <a:rPr lang="en-US" sz="1200" dirty="0" err="1">
                <a:latin typeface="Cambria" panose="02040503050406030204" pitchFamily="18" charset="0"/>
                <a:ea typeface="Cambria" panose="02040503050406030204" pitchFamily="18" charset="0"/>
              </a:rPr>
              <a:t>atums</a:t>
            </a:r>
            <a:r>
              <a:rPr lang="en-US" sz="1200" dirty="0">
                <a:latin typeface="Cambria" panose="02040503050406030204" pitchFamily="18" charset="0"/>
                <a:ea typeface="Cambria" panose="02040503050406030204" pitchFamily="18" charset="0"/>
              </a:rPr>
              <a:t> would be parallel and smooth</a:t>
            </a:r>
          </a:p>
          <a:p>
            <a:r>
              <a:rPr lang="en-US" sz="1200" dirty="0">
                <a:latin typeface="Cambria" panose="02040503050406030204" pitchFamily="18" charset="0"/>
                <a:ea typeface="Cambria" panose="02040503050406030204" pitchFamily="18" charset="0"/>
              </a:rPr>
              <a:t>Surface of Earth would not move</a:t>
            </a:r>
          </a:p>
          <a:p>
            <a:pPr eaLnBrk="1" hangingPunct="1">
              <a:buFont typeface="Arial" panose="020B0604020202020204" pitchFamily="34" charset="0"/>
              <a:buNone/>
            </a:pPr>
            <a:endParaRPr lang="en-US" alt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9</a:t>
            </a:fld>
            <a:endParaRPr lang="en-US" altLang="en-US"/>
          </a:p>
        </p:txBody>
      </p:sp>
    </p:spTree>
    <p:extLst>
      <p:ext uri="{BB962C8B-B14F-4D97-AF65-F5344CB8AC3E}">
        <p14:creationId xmlns:p14="http://schemas.microsoft.com/office/powerpoint/2010/main" val="1247793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-geometric component is latitude, longitude, and ellipsoid</a:t>
            </a:r>
            <a:r>
              <a:rPr lang="en-US" baseline="0" dirty="0"/>
              <a:t> height</a:t>
            </a:r>
          </a:p>
          <a:p>
            <a:r>
              <a:rPr lang="en-US" baseline="0" dirty="0"/>
              <a:t>-geopotential component is combined with the geometric components to calculate an </a:t>
            </a:r>
            <a:r>
              <a:rPr lang="en-US" baseline="0" dirty="0" err="1"/>
              <a:t>ortho</a:t>
            </a:r>
            <a:r>
              <a:rPr lang="en-US" baseline="0" dirty="0"/>
              <a:t> height or capital 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350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CED05C-FEED-4026-8EA4-FCBC60F452D4}" type="slidenum">
              <a:rPr lang="en-US" smtClean="0"/>
              <a:t>11</a:t>
            </a:fld>
            <a:endParaRPr lang="en-US"/>
          </a:p>
        </p:txBody>
      </p:sp>
    </p:spTree>
    <p:extLst>
      <p:ext uri="{BB962C8B-B14F-4D97-AF65-F5344CB8AC3E}">
        <p14:creationId xmlns:p14="http://schemas.microsoft.com/office/powerpoint/2010/main" val="4245698352"/>
      </p:ext>
    </p:extLst>
  </p:cSld>
  <p:clrMapOvr>
    <a:masterClrMapping/>
  </p:clrMapOvr>
</p:notes>
</file>

<file path=ppt/slideLayouts/_rels/slideLayout1.xml.rels><?xml version="1.0" encoding="UTF-8" standalone="yes" ?><Relationships xmlns="http://schemas.openxmlformats.org/package/2006/relationships"><Relationship Id="rId2" Target="../media/image2.jpeg" Type="http://schemas.openxmlformats.org/officeDocument/2006/relationships/image"/><Relationship Id="rId1" Target="../slideMasters/slideMaster1.xml" Type="http://schemas.openxmlformats.org/officeDocument/2006/relationships/slideMaster"/></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s://www.ngs.noaa.gov/ADVISORS/"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06/12/2023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06/12/2023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06/12/2023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06/12/2023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Grey Layout">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887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BFA7C4F-1407-BEA3-4929-C9CF5DA6A514}"/>
              </a:ext>
            </a:extLst>
          </p:cNvPr>
          <p:cNvSpPr txBox="1">
            <a:spLocks/>
          </p:cNvSpPr>
          <p:nvPr userDrawn="1"/>
        </p:nvSpPr>
        <p:spPr bwMode="auto">
          <a:xfrm>
            <a:off x="218365" y="3813141"/>
            <a:ext cx="8707271" cy="125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r>
              <a:rPr kumimoji="0" lang="en-US" sz="24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hlinkClick r:id="rId2"/>
              </a:rPr>
              <a:t>https://www.ngs.noaa.gov/ADVISORS/</a:t>
            </a:r>
            <a:endParaRPr kumimoji="0" lang="en-US" sz="24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endParaRPr lang="en-GB" sz="2400" dirty="0">
              <a:solidFill>
                <a:prstClr val="black"/>
              </a:solidFill>
              <a:latin typeface="Cambria" panose="02040503050406030204" pitchFamily="18" charset="0"/>
              <a:ea typeface="Cambria" panose="02040503050406030204" pitchFamily="18" charset="0"/>
            </a:endParaRPr>
          </a:p>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use any major search engine: “NGS advisors”</a:t>
            </a:r>
          </a:p>
        </p:txBody>
      </p:sp>
      <p:sp>
        <p:nvSpPr>
          <p:cNvPr id="7" name="TextBox 1">
            <a:extLst>
              <a:ext uri="{FF2B5EF4-FFF2-40B4-BE49-F238E27FC236}">
                <a16:creationId xmlns:a16="http://schemas.microsoft.com/office/drawing/2014/main" id="{7786C3B8-CCCD-8B89-A31C-A2EA0DF697FA}"/>
              </a:ext>
            </a:extLst>
          </p:cNvPr>
          <p:cNvSpPr txBox="1">
            <a:spLocks noChangeArrowheads="1"/>
          </p:cNvSpPr>
          <p:nvPr userDrawn="1"/>
        </p:nvSpPr>
        <p:spPr bwMode="auto">
          <a:xfrm>
            <a:off x="218365" y="646504"/>
            <a:ext cx="8707271"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 Jalbrzikowski, P.S., GISP, CFS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Appalachian Regional Geodetic Advisor</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jeff.jalbrzikowski@noaa.gov</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240-988-5486</a:t>
            </a:r>
          </a:p>
        </p:txBody>
      </p:sp>
    </p:spTree>
    <p:extLst>
      <p:ext uri="{BB962C8B-B14F-4D97-AF65-F5344CB8AC3E}">
        <p14:creationId xmlns:p14="http://schemas.microsoft.com/office/powerpoint/2010/main" val="3172417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Blank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36C185-3C5A-B14E-7AA3-6D4AA1D11E62}"/>
              </a:ext>
            </a:extLst>
          </p:cNvPr>
          <p:cNvSpPr>
            <a:spLocks noGrp="1"/>
          </p:cNvSpPr>
          <p:nvPr>
            <p:ph type="sldNum" sz="quarter" idx="10"/>
          </p:nvPr>
        </p:nvSpPr>
        <p:spPr/>
        <p:txBody>
          <a:bodyPr/>
          <a:lstStyle/>
          <a:p>
            <a:fld id="{AB78CF70-1155-487E-B744-8711D623BA77}" type="slidenum">
              <a:rPr lang="en-US" smtClean="0"/>
              <a:pPr/>
              <a:t>‹#›</a:t>
            </a:fld>
            <a:endParaRPr lang="en-US" dirty="0"/>
          </a:p>
        </p:txBody>
      </p:sp>
    </p:spTree>
    <p:extLst>
      <p:ext uri="{BB962C8B-B14F-4D97-AF65-F5344CB8AC3E}">
        <p14:creationId xmlns:p14="http://schemas.microsoft.com/office/powerpoint/2010/main" val="135834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16" name="Text Placeholder 15"/>
          <p:cNvSpPr>
            <a:spLocks noGrp="1"/>
          </p:cNvSpPr>
          <p:nvPr>
            <p:ph type="body" sz="quarter" idx="30" hasCustomPrompt="1"/>
          </p:nvPr>
        </p:nvSpPr>
        <p:spPr>
          <a:xfrm>
            <a:off x="457200" y="1200150"/>
            <a:ext cx="8229600" cy="3200400"/>
          </a:xfrm>
          <a:prstGeom prst="rect">
            <a:avLst/>
          </a:prstGeom>
        </p:spPr>
        <p:txBody>
          <a:bodyPr>
            <a:normAutofit/>
          </a:bodyPr>
          <a:lstStyle>
            <a:lvl1pPr marL="257175" indent="-257175">
              <a:buClr>
                <a:schemeClr val="accent2"/>
              </a:buClr>
              <a:buFont typeface="Arial" charset="0"/>
              <a:buChar char="•"/>
              <a:defRPr sz="2100">
                <a:solidFill>
                  <a:schemeClr val="bg1"/>
                </a:solidFill>
              </a:defRPr>
            </a:lvl1pPr>
            <a:lvl2pPr>
              <a:defRPr sz="1200" b="0" i="0">
                <a:latin typeface="Calibri" charset="0"/>
                <a:ea typeface="Calibri" charset="0"/>
                <a:cs typeface="Calibri" charset="0"/>
              </a:defRPr>
            </a:lvl2pPr>
            <a:lvl3pPr>
              <a:defRPr sz="1050" b="0" i="0">
                <a:latin typeface="Calibri" charset="0"/>
                <a:ea typeface="Calibri" charset="0"/>
                <a:cs typeface="Calibri" charset="0"/>
              </a:defRPr>
            </a:lvl3pPr>
            <a:lvl4pPr>
              <a:defRPr sz="1050" b="0" i="0">
                <a:latin typeface="Calibri" charset="0"/>
                <a:ea typeface="Calibri" charset="0"/>
                <a:cs typeface="Calibri" charset="0"/>
              </a:defRPr>
            </a:lvl4pPr>
            <a:lvl5pPr>
              <a:defRPr sz="1050" b="0" i="0">
                <a:latin typeface="Calibri" charset="0"/>
                <a:ea typeface="Calibri" charset="0"/>
                <a:cs typeface="Calibri" charset="0"/>
              </a:defRPr>
            </a:lvl5pPr>
          </a:lstStyle>
          <a:p>
            <a:pPr lvl="0"/>
            <a:r>
              <a:rPr lang="en-US" dirty="0"/>
              <a:t>Text = 28 </a:t>
            </a:r>
            <a:r>
              <a:rPr lang="en-US" dirty="0" err="1"/>
              <a:t>pt</a:t>
            </a:r>
            <a:r>
              <a:rPr lang="en-US" dirty="0"/>
              <a:t> Calibri</a:t>
            </a:r>
          </a:p>
        </p:txBody>
      </p:sp>
      <p:sp>
        <p:nvSpPr>
          <p:cNvPr id="4" name="Title 5"/>
          <p:cNvSpPr>
            <a:spLocks noGrp="1"/>
          </p:cNvSpPr>
          <p:nvPr>
            <p:ph type="title" hasCustomPrompt="1"/>
          </p:nvPr>
        </p:nvSpPr>
        <p:spPr>
          <a:xfrm>
            <a:off x="457200" y="268226"/>
            <a:ext cx="8229600" cy="547309"/>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391393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081133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843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50706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06/12/2023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2879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9565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46191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1919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66626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658946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92389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3313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Graph Slide">
    <p:spTree>
      <p:nvGrpSpPr>
        <p:cNvPr id="1" name=""/>
        <p:cNvGrpSpPr/>
        <p:nvPr/>
      </p:nvGrpSpPr>
      <p:grpSpPr>
        <a:xfrm>
          <a:off x="0" y="0"/>
          <a:ext cx="0" cy="0"/>
          <a:chOff x="0" y="0"/>
          <a:chExt cx="0" cy="0"/>
        </a:xfrm>
      </p:grpSpPr>
      <p:sp>
        <p:nvSpPr>
          <p:cNvPr id="4" name="Chart Placeholder 3"/>
          <p:cNvSpPr>
            <a:spLocks noGrp="1"/>
          </p:cNvSpPr>
          <p:nvPr>
            <p:ph type="chart" sz="quarter" idx="32"/>
          </p:nvPr>
        </p:nvSpPr>
        <p:spPr>
          <a:xfrm>
            <a:off x="457201" y="1200150"/>
            <a:ext cx="8194076" cy="3200400"/>
          </a:xfrm>
          <a:prstGeom prst="rect">
            <a:avLst/>
          </a:prstGeom>
        </p:spPr>
        <p:txBody>
          <a:bodyPr anchor="ctr"/>
          <a:lstStyle>
            <a:lvl1pPr algn="ctr">
              <a:defRPr/>
            </a:lvl1pPr>
          </a:lstStyle>
          <a:p>
            <a:endParaRPr lang="en-US" dirty="0"/>
          </a:p>
        </p:txBody>
      </p:sp>
      <p:sp>
        <p:nvSpPr>
          <p:cNvPr id="5" name="Title 5"/>
          <p:cNvSpPr>
            <a:spLocks noGrp="1"/>
          </p:cNvSpPr>
          <p:nvPr>
            <p:ph type="title" hasCustomPrompt="1"/>
          </p:nvPr>
        </p:nvSpPr>
        <p:spPr>
          <a:xfrm>
            <a:off x="457200" y="268226"/>
            <a:ext cx="8229600" cy="547309"/>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764661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16" name="Text Placeholder 15"/>
          <p:cNvSpPr>
            <a:spLocks noGrp="1"/>
          </p:cNvSpPr>
          <p:nvPr>
            <p:ph type="body" sz="quarter" idx="30" hasCustomPrompt="1"/>
          </p:nvPr>
        </p:nvSpPr>
        <p:spPr>
          <a:xfrm>
            <a:off x="457200" y="1200150"/>
            <a:ext cx="8229600" cy="3200400"/>
          </a:xfrm>
          <a:prstGeom prst="rect">
            <a:avLst/>
          </a:prstGeom>
        </p:spPr>
        <p:txBody>
          <a:bodyPr>
            <a:normAutofit/>
          </a:bodyPr>
          <a:lstStyle>
            <a:lvl1pPr marL="257175" indent="-257175">
              <a:buClr>
                <a:schemeClr val="accent2"/>
              </a:buClr>
              <a:buFont typeface="Arial" charset="0"/>
              <a:buChar char="•"/>
              <a:defRPr sz="2100">
                <a:solidFill>
                  <a:schemeClr val="bg1"/>
                </a:solidFill>
              </a:defRPr>
            </a:lvl1pPr>
            <a:lvl2pPr>
              <a:defRPr sz="1200" b="0" i="0">
                <a:latin typeface="Calibri" charset="0"/>
                <a:ea typeface="Calibri" charset="0"/>
                <a:cs typeface="Calibri" charset="0"/>
              </a:defRPr>
            </a:lvl2pPr>
            <a:lvl3pPr>
              <a:defRPr sz="1050" b="0" i="0">
                <a:latin typeface="Calibri" charset="0"/>
                <a:ea typeface="Calibri" charset="0"/>
                <a:cs typeface="Calibri" charset="0"/>
              </a:defRPr>
            </a:lvl3pPr>
            <a:lvl4pPr>
              <a:defRPr sz="1050" b="0" i="0">
                <a:latin typeface="Calibri" charset="0"/>
                <a:ea typeface="Calibri" charset="0"/>
                <a:cs typeface="Calibri" charset="0"/>
              </a:defRPr>
            </a:lvl4pPr>
            <a:lvl5pPr>
              <a:defRPr sz="1050" b="0" i="0">
                <a:latin typeface="Calibri" charset="0"/>
                <a:ea typeface="Calibri" charset="0"/>
                <a:cs typeface="Calibri" charset="0"/>
              </a:defRPr>
            </a:lvl5pPr>
          </a:lstStyle>
          <a:p>
            <a:pPr lvl="0"/>
            <a:r>
              <a:rPr lang="en-US" dirty="0"/>
              <a:t>Text = 28 </a:t>
            </a:r>
            <a:r>
              <a:rPr lang="en-US" dirty="0" err="1"/>
              <a:t>pt</a:t>
            </a:r>
            <a:r>
              <a:rPr lang="en-US" dirty="0"/>
              <a:t> Calibri</a:t>
            </a:r>
          </a:p>
        </p:txBody>
      </p:sp>
      <p:sp>
        <p:nvSpPr>
          <p:cNvPr id="4" name="Title 5"/>
          <p:cNvSpPr>
            <a:spLocks noGrp="1"/>
          </p:cNvSpPr>
          <p:nvPr>
            <p:ph type="title" hasCustomPrompt="1"/>
          </p:nvPr>
        </p:nvSpPr>
        <p:spPr>
          <a:xfrm>
            <a:off x="457200" y="268226"/>
            <a:ext cx="8229600" cy="547309"/>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207958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06/12/2023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06/12/2023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06/12/2023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06/12/2023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06/12/2023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GRAPHIC">
    <p:bg>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397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06/12/2023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Masters/_rels/slideMaster1.xml.rels><?xml version="1.0" encoding="UTF-8" standalone="yes" ?><Relationships xmlns="http://schemas.openxmlformats.org/package/2006/relationships"><Relationship Id="rId8" Target="../slideLayouts/slideLayout8.xml" Type="http://schemas.openxmlformats.org/officeDocument/2006/relationships/slideLayout"/><Relationship Id="rId13" Target="../slideLayouts/slideLayout13.xml" Type="http://schemas.openxmlformats.org/officeDocument/2006/relationships/slideLayout"/><Relationship Id="rId18" Target="../media/image1.jpeg" Type="http://schemas.openxmlformats.org/officeDocument/2006/relationships/image"/><Relationship Id="rId3" Target="../slideLayouts/slideLayout3.xml" Type="http://schemas.openxmlformats.org/officeDocument/2006/relationships/slideLayout"/><Relationship Id="rId7" Target="../slideLayouts/slideLayout7.xml" Type="http://schemas.openxmlformats.org/officeDocument/2006/relationships/slideLayout"/><Relationship Id="rId12" Target="../slideLayouts/slideLayout12.xml" Type="http://schemas.openxmlformats.org/officeDocument/2006/relationships/slideLayout"/><Relationship Id="rId17" Target="../theme/theme1.xml" Type="http://schemas.openxmlformats.org/officeDocument/2006/relationships/theme"/><Relationship Id="rId2" Target="../slideLayouts/slideLayout2.xml" Type="http://schemas.openxmlformats.org/officeDocument/2006/relationships/slideLayout"/><Relationship Id="rId16" Target="../slideLayouts/slideLayout16.xml" Type="http://schemas.openxmlformats.org/officeDocument/2006/relationships/slideLayout"/><Relationship Id="rId1" Target="../slideLayouts/slideLayout1.xml" Type="http://schemas.openxmlformats.org/officeDocument/2006/relationships/slideLayout"/><Relationship Id="rId6" Target="../slideLayouts/slideLayout6.xml" Type="http://schemas.openxmlformats.org/officeDocument/2006/relationships/slideLayout"/><Relationship Id="rId11" Target="../slideLayouts/slideLayout11.xml" Type="http://schemas.openxmlformats.org/officeDocument/2006/relationships/slideLayout"/><Relationship Id="rId5" Target="../slideLayouts/slideLayout5.xml" Type="http://schemas.openxmlformats.org/officeDocument/2006/relationships/slideLayout"/><Relationship Id="rId15" Target="../slideLayouts/slideLayout15.xml" Type="http://schemas.openxmlformats.org/officeDocument/2006/relationships/slideLayout"/><Relationship Id="rId10" Target="../slideLayouts/slideLayout10.xml" Type="http://schemas.openxmlformats.org/officeDocument/2006/relationships/slideLayout"/><Relationship Id="rId4" Target="../slideLayouts/slideLayout4.xml" Type="http://schemas.openxmlformats.org/officeDocument/2006/relationships/slideLayout"/><Relationship Id="rId9" Target="../slideLayouts/slideLayout9.xml" Type="http://schemas.openxmlformats.org/officeDocument/2006/relationships/slideLayout"/><Relationship Id="rId14" Target="../slideLayouts/slideLayout14.xml" Type="http://schemas.openxmlformats.org/officeDocument/2006/relationships/slideLayout"/></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3.jpe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solidFill>
                <a:latin typeface="Cambria" panose="02040503050406030204" pitchFamily="18" charset="0"/>
                <a:ea typeface="Cambria" panose="02040503050406030204" pitchFamily="18" charset="0"/>
              </a:defRPr>
            </a:lvl1pPr>
          </a:lstStyle>
          <a:p>
            <a:fld id="{F016A468-B10C-E94D-B4AE-FD48B5E66BC0}" type="datetimeFigureOut">
              <a:rPr lang="en-US" smtClean="0"/>
              <a:pPr/>
              <a:t>06/12/2023</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solidFill>
                <a:latin typeface="Cambria" panose="02040503050406030204" pitchFamily="18" charset="0"/>
                <a:ea typeface="Cambria" panose="02040503050406030204" pitchFamily="18" charset="0"/>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ea typeface="Cambria" panose="02040503050406030204" pitchFamily="18" charset="0"/>
              </a:defRPr>
            </a:lvl1pPr>
          </a:lstStyle>
          <a:p>
            <a:fld id="{D3D538F9-49A3-B84F-B36B-A7030CDE5D5B}" type="slidenum">
              <a:rPr lang="en-US" smtClean="0"/>
              <a:pPr/>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 id="2147483661" r:id="rId13"/>
    <p:sldLayoutId id="2147483662" r:id="rId14"/>
    <p:sldLayoutId id="2147483663" r:id="rId15"/>
    <p:sldLayoutId id="2147483664" r:id="rId16"/>
  </p:sldLayoutIdLst>
  <p:txStyles>
    <p:titleStyle>
      <a:lvl1pPr algn="ctr" defTabSz="457200" rtl="0" eaLnBrk="1" latinLnBrk="0" hangingPunct="1">
        <a:spcBef>
          <a:spcPct val="0"/>
        </a:spcBef>
        <a:buNone/>
        <a:defRPr sz="4400" kern="1200">
          <a:solidFill>
            <a:schemeClr val="tx1"/>
          </a:solidFill>
          <a:latin typeface="Cambria" panose="02040503050406030204" pitchFamily="18" charset="0"/>
          <a:ea typeface="Cambria" panose="02040503050406030204" pitchFamily="18" charset="0"/>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ambria" panose="02040503050406030204" pitchFamily="18" charset="0"/>
          <a:ea typeface="Cambria" panose="02040503050406030204" pitchFamily="18" charset="0"/>
          <a:cs typeface="+mn-cs"/>
        </a:defRPr>
      </a:lvl1pPr>
      <a:lvl2pPr marL="742950" indent="-285750" algn="l" defTabSz="457200" rtl="0" eaLnBrk="1" latinLnBrk="0" hangingPunct="1">
        <a:spcBef>
          <a:spcPct val="20000"/>
        </a:spcBef>
        <a:buFont typeface="Arial"/>
        <a:buChar char="–"/>
        <a:defRPr sz="2800" kern="1200">
          <a:solidFill>
            <a:schemeClr val="tx1"/>
          </a:solidFill>
          <a:latin typeface="Cambria" panose="02040503050406030204" pitchFamily="18" charset="0"/>
          <a:ea typeface="Cambria" panose="02040503050406030204" pitchFamily="18" charset="0"/>
          <a:cs typeface="+mn-cs"/>
        </a:defRPr>
      </a:lvl2pPr>
      <a:lvl3pPr marL="1143000" indent="-228600" algn="l" defTabSz="457200" rtl="0" eaLnBrk="1" latinLnBrk="0" hangingPunct="1">
        <a:spcBef>
          <a:spcPct val="20000"/>
        </a:spcBef>
        <a:buFont typeface="Arial"/>
        <a:buChar char="•"/>
        <a:defRPr sz="2400" kern="1200">
          <a:solidFill>
            <a:schemeClr val="tx1"/>
          </a:solidFill>
          <a:latin typeface="Cambria" panose="02040503050406030204" pitchFamily="18" charset="0"/>
          <a:ea typeface="Cambria" panose="02040503050406030204" pitchFamily="18" charset="0"/>
          <a:cs typeface="+mn-cs"/>
        </a:defRPr>
      </a:lvl3pPr>
      <a:lvl4pPr marL="16002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4pPr>
      <a:lvl5pPr marL="20574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200154"/>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4767266"/>
            <a:ext cx="2133600" cy="273844"/>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extLst>
      <p:ext uri="{BB962C8B-B14F-4D97-AF65-F5344CB8AC3E}">
        <p14:creationId xmlns:p14="http://schemas.microsoft.com/office/powerpoint/2010/main" val="14144765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hf hdr="0" ftr="0" dt="0"/>
  <p:txStyles>
    <p:titleStyle>
      <a:lvl1pPr algn="ctr" defTabSz="342900" rtl="0" eaLnBrk="0" fontAlgn="base" hangingPunct="0">
        <a:spcBef>
          <a:spcPct val="0"/>
        </a:spcBef>
        <a:spcAft>
          <a:spcPct val="0"/>
        </a:spcAft>
        <a:defRPr sz="3300" kern="1200">
          <a:solidFill>
            <a:schemeClr val="tx1"/>
          </a:solidFill>
          <a:latin typeface="Times New Roman" pitchFamily="18" charset="0"/>
          <a:ea typeface="ＭＳ Ｐゴシック" charset="0"/>
          <a:cs typeface="Times New Roman" pitchFamily="18" charset="0"/>
        </a:defRPr>
      </a:lvl1pPr>
      <a:lvl2pPr algn="ctr" defTabSz="342900" rtl="0" eaLnBrk="0" fontAlgn="base" hangingPunct="0">
        <a:spcBef>
          <a:spcPct val="0"/>
        </a:spcBef>
        <a:spcAft>
          <a:spcPct val="0"/>
        </a:spcAft>
        <a:defRPr sz="3300">
          <a:solidFill>
            <a:schemeClr val="tx1"/>
          </a:solidFill>
          <a:latin typeface="Times New Roman" pitchFamily="18" charset="0"/>
          <a:ea typeface="ＭＳ Ｐゴシック" charset="0"/>
          <a:cs typeface="Times New Roman" pitchFamily="18" charset="0"/>
        </a:defRPr>
      </a:lvl2pPr>
      <a:lvl3pPr algn="ctr" defTabSz="342900" rtl="0" eaLnBrk="0" fontAlgn="base" hangingPunct="0">
        <a:spcBef>
          <a:spcPct val="0"/>
        </a:spcBef>
        <a:spcAft>
          <a:spcPct val="0"/>
        </a:spcAft>
        <a:defRPr sz="3300">
          <a:solidFill>
            <a:schemeClr val="tx1"/>
          </a:solidFill>
          <a:latin typeface="Times New Roman" pitchFamily="18" charset="0"/>
          <a:ea typeface="ＭＳ Ｐゴシック" charset="0"/>
          <a:cs typeface="Times New Roman" pitchFamily="18" charset="0"/>
        </a:defRPr>
      </a:lvl3pPr>
      <a:lvl4pPr algn="ctr" defTabSz="342900" rtl="0" eaLnBrk="0" fontAlgn="base" hangingPunct="0">
        <a:spcBef>
          <a:spcPct val="0"/>
        </a:spcBef>
        <a:spcAft>
          <a:spcPct val="0"/>
        </a:spcAft>
        <a:defRPr sz="3300">
          <a:solidFill>
            <a:schemeClr val="tx1"/>
          </a:solidFill>
          <a:latin typeface="Times New Roman" pitchFamily="18" charset="0"/>
          <a:ea typeface="ＭＳ Ｐゴシック" charset="0"/>
          <a:cs typeface="Times New Roman" pitchFamily="18" charset="0"/>
        </a:defRPr>
      </a:lvl4pPr>
      <a:lvl5pPr algn="ctr" defTabSz="342900" rtl="0" eaLnBrk="0" fontAlgn="base" hangingPunct="0">
        <a:spcBef>
          <a:spcPct val="0"/>
        </a:spcBef>
        <a:spcAft>
          <a:spcPct val="0"/>
        </a:spcAft>
        <a:defRPr sz="3300">
          <a:solidFill>
            <a:schemeClr val="tx1"/>
          </a:solidFill>
          <a:latin typeface="Times New Roman" pitchFamily="18" charset="0"/>
          <a:ea typeface="ＭＳ Ｐゴシック" charset="0"/>
          <a:cs typeface="Times New Roman" pitchFamily="18"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1pPr>
      <a:lvl2pPr marL="557213" indent="-214313" algn="l" defTabSz="342900" rtl="0" eaLnBrk="0" fontAlgn="base" hangingPunct="0">
        <a:spcBef>
          <a:spcPct val="20000"/>
        </a:spcBef>
        <a:spcAft>
          <a:spcPct val="0"/>
        </a:spcAft>
        <a:buFont typeface="Arial" pitchFamily="34" charset="0"/>
        <a:buChar char="–"/>
        <a:defRPr sz="2100" kern="1200">
          <a:solidFill>
            <a:schemeClr val="tx1"/>
          </a:solidFill>
          <a:latin typeface="Times New Roman" pitchFamily="18" charset="0"/>
          <a:ea typeface="ＭＳ Ｐゴシック" charset="0"/>
          <a:cs typeface="Times New Roman" pitchFamily="18" charset="0"/>
        </a:defRPr>
      </a:lvl2pPr>
      <a:lvl3pPr marL="857250" indent="-171450" algn="l" defTabSz="342900" rtl="0" eaLnBrk="0" fontAlgn="base" hangingPunct="0">
        <a:spcBef>
          <a:spcPct val="20000"/>
        </a:spcBef>
        <a:spcAft>
          <a:spcPct val="0"/>
        </a:spcAft>
        <a:buFont typeface="Arial" pitchFamily="34" charset="0"/>
        <a:buChar char="•"/>
        <a:defRPr sz="1800" kern="1200">
          <a:solidFill>
            <a:schemeClr val="tx1"/>
          </a:solidFill>
          <a:latin typeface="Times New Roman" pitchFamily="18" charset="0"/>
          <a:ea typeface="ＭＳ Ｐゴシック" charset="0"/>
          <a:cs typeface="Times New Roman" pitchFamily="18" charset="0"/>
        </a:defRPr>
      </a:lvl3pPr>
      <a:lvl4pPr marL="1200150" indent="-171450" algn="l" defTabSz="342900" rtl="0" eaLnBrk="0" fontAlgn="base" hangingPunct="0">
        <a:spcBef>
          <a:spcPct val="20000"/>
        </a:spcBef>
        <a:spcAft>
          <a:spcPct val="0"/>
        </a:spcAft>
        <a:buFont typeface="Arial" pitchFamily="34" charset="0"/>
        <a:buChar char="–"/>
        <a:defRPr sz="1500" kern="1200">
          <a:solidFill>
            <a:schemeClr val="tx1"/>
          </a:solidFill>
          <a:latin typeface="Times New Roman" pitchFamily="18" charset="0"/>
          <a:ea typeface="ＭＳ Ｐゴシック" charset="0"/>
          <a:cs typeface="Times New Roman" pitchFamily="18" charset="0"/>
        </a:defRPr>
      </a:lvl4pPr>
      <a:lvl5pPr marL="1543050" indent="-171450" algn="l" defTabSz="342900" rtl="0" eaLnBrk="0" fontAlgn="base" hangingPunct="0">
        <a:spcBef>
          <a:spcPct val="20000"/>
        </a:spcBef>
        <a:spcAft>
          <a:spcPct val="0"/>
        </a:spcAft>
        <a:buFont typeface="Arial" pitchFamily="34" charset="0"/>
        <a:buChar char="»"/>
        <a:defRPr sz="1500" kern="1200">
          <a:solidFill>
            <a:schemeClr val="tx1"/>
          </a:solidFill>
          <a:latin typeface="Times New Roman" pitchFamily="18" charset="0"/>
          <a:ea typeface="ＭＳ Ｐゴシック" charset="0"/>
          <a:cs typeface="Times New Roman" pitchFamily="18"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arget="https://geodesy.noaa.gov/NCAT/" TargetMode="External" Type="http://schemas.openxmlformats.org/officeDocument/2006/relationships/hyperlink"/><Relationship Id="rId2" Target="../notesSlides/notesSlide19.xml" Type="http://schemas.openxmlformats.org/officeDocument/2006/relationships/notesSlide"/><Relationship Id="rId1" Target="../slideLayouts/slideLayout2.xml" Type="http://schemas.openxmlformats.org/officeDocument/2006/relationships/slideLayout"/><Relationship Id="rId4" Target="../media/image23.jpeg" Type="http://schemas.openxmlformats.org/officeDocument/2006/relationships/image"/></Relationships>
</file>

<file path=ppt/slides/_rels/slide24.xml.rels><?xml version="1.0" encoding="UTF-8" standalone="yes"?>
<Relationships xmlns="http://schemas.openxmlformats.org/package/2006/relationships"><Relationship Id="rId3" Type="http://schemas.openxmlformats.org/officeDocument/2006/relationships/hyperlink" Target="https://geodesy.noaa.gov/NCAT/"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geodesy.noaa.gov/NCA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arget="../media/image31.jpeg" Type="http://schemas.openxmlformats.org/officeDocument/2006/relationships/image"/><Relationship Id="rId1" Target="../slideLayouts/slideLayout13.xml" Type="http://schemas.openxmlformats.org/officeDocument/2006/relationships/slideLayout"/></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arget="../media/image32.jpeg" Type="http://schemas.openxmlformats.org/officeDocument/2006/relationships/image"/><Relationship Id="rId1" Target="../slideLayouts/slideLayout13.xml" Type="http://schemas.openxmlformats.org/officeDocument/2006/relationships/slideLayout"/></Relationships>
</file>

<file path=ppt/slides/_rels/slide37.xml.rels><?xml version="1.0" encoding="UTF-8" standalone="yes" ?><Relationships xmlns="http://schemas.openxmlformats.org/package/2006/relationships"><Relationship Id="rId2" Target="../media/image33.jpeg" Type="http://schemas.openxmlformats.org/officeDocument/2006/relationships/image"/><Relationship Id="rId1" Target="../slideLayouts/slideLayout13.xml" Type="http://schemas.openxmlformats.org/officeDocument/2006/relationships/slideLayout"/></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arget="../media/image34.jpeg" Type="http://schemas.openxmlformats.org/officeDocument/2006/relationships/image"/><Relationship Id="rId1" Target="../slideLayouts/slideLayout13.xml" Type="http://schemas.openxmlformats.org/officeDocument/2006/relationships/slideLayout"/></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arget="../media/image35.jpeg" Type="http://schemas.openxmlformats.org/officeDocument/2006/relationships/image"/><Relationship Id="rId1" Target="../slideLayouts/slideLayout13.xml" Type="http://schemas.openxmlformats.org/officeDocument/2006/relationships/slideLayout"/></Relationships>
</file>

<file path=ppt/slides/_rels/slide41.xml.rels><?xml version="1.0" encoding="UTF-8" standalone="yes" ?><Relationships xmlns="http://schemas.openxmlformats.org/package/2006/relationships"><Relationship Id="rId3" Target="../media/image36.jpeg" Type="http://schemas.openxmlformats.org/officeDocument/2006/relationships/image"/><Relationship Id="rId2" Target="../media/image32.jpeg" Type="http://schemas.openxmlformats.org/officeDocument/2006/relationships/image"/><Relationship Id="rId1" Target="../slideLayouts/slideLayout6.xml" Type="http://schemas.openxmlformats.org/officeDocument/2006/relationships/slideLayout"/></Relationships>
</file>

<file path=ppt/slides/_rels/slide42.xml.rels><?xml version="1.0" encoding="UTF-8" standalone="yes" ?><Relationships xmlns="http://schemas.openxmlformats.org/package/2006/relationships"><Relationship Id="rId3" Target="../media/image36.jpeg" Type="http://schemas.openxmlformats.org/officeDocument/2006/relationships/image"/><Relationship Id="rId2" Target="../media/image32.jpeg" Type="http://schemas.openxmlformats.org/officeDocument/2006/relationships/image"/><Relationship Id="rId1" Target="../slideLayouts/slideLayout6.xml" Type="http://schemas.openxmlformats.org/officeDocument/2006/relationships/slideLayout"/></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arget="../media/image32.jpeg" Type="http://schemas.openxmlformats.org/officeDocument/2006/relationships/image"/><Relationship Id="rId2" Target="../notesSlides/notesSlide27.xml" Type="http://schemas.openxmlformats.org/officeDocument/2006/relationships/notesSlide"/><Relationship Id="rId1" Target="../slideLayouts/slideLayout2.xml" Type="http://schemas.openxmlformats.org/officeDocument/2006/relationships/slideLayout"/></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arget="../media/image38.jpeg" Type="http://schemas.openxmlformats.org/officeDocument/2006/relationships/image"/><Relationship Id="rId2" Target="../notesSlides/notesSlide30.xml" Type="http://schemas.openxmlformats.org/officeDocument/2006/relationships/notesSlide"/><Relationship Id="rId1" Target="../slideLayouts/slideLayout15.xml" Type="http://schemas.openxmlformats.org/officeDocument/2006/relationships/slideLayout"/><Relationship Id="rId5" Target="../media/image40.jpeg" Type="http://schemas.openxmlformats.org/officeDocument/2006/relationships/image"/><Relationship Id="rId4" Target="../media/image39.jpeg" Type="http://schemas.openxmlformats.org/officeDocument/2006/relationships/image"/></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59.xml.rels><?xml version="1.0" encoding="UTF-8" standalone="yes" ?><Relationships xmlns="http://schemas.openxmlformats.org/package/2006/relationships"><Relationship Id="rId8" Target="https://www.ngs.noaa.gov/web_services/ncat/index.shtml" TargetMode="External" Type="http://schemas.openxmlformats.org/officeDocument/2006/relationships/hyperlink"/><Relationship Id="rId3" Target="../notesSlides/notesSlide41.xml" Type="http://schemas.openxmlformats.org/officeDocument/2006/relationships/notesSlide"/><Relationship Id="rId7" Target="../media/image28.png" Type="http://schemas.openxmlformats.org/officeDocument/2006/relationships/image"/><Relationship Id="rId2" Target="../slideLayouts/slideLayout2.xml" Type="http://schemas.openxmlformats.org/officeDocument/2006/relationships/slideLayout"/><Relationship Id="rId1" Target="../tags/tag8.xml" Type="http://schemas.openxmlformats.org/officeDocument/2006/relationships/tags"/><Relationship Id="rId6" Target="https://github.com/noaa-ngs/ncat-lib" TargetMode="External" Type="http://schemas.openxmlformats.org/officeDocument/2006/relationships/hyperlink"/><Relationship Id="rId5" Target="../media/image43.jpeg" Type="http://schemas.openxmlformats.org/officeDocument/2006/relationships/image"/><Relationship Id="rId4" Target="https://geodesy.noaa.gov/NCAT/" TargetMode="External" Type="http://schemas.openxmlformats.org/officeDocument/2006/relationships/hyperlink"/><Relationship Id="rId9" Target="../media/image25.png" Type="http://schemas.openxmlformats.org/officeDocument/2006/relationships/image"/></Relationships>
</file>

<file path=ppt/slides/_rels/slide6.xml.rels><?xml version="1.0" encoding="UTF-8" standalone="yes"?>
<Relationships xmlns="http://schemas.openxmlformats.org/package/2006/relationships"><Relationship Id="rId3" Type="http://schemas.openxmlformats.org/officeDocument/2006/relationships/hyperlink" Target="https://www.ngs.noaa.gov/datums/newdatums/TrackOurProgress.s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geodesy.noaa.gov/web/science_edu/webinar_series/2022-are-you-done-yet.shtml" TargetMode="External"/><Relationship Id="rId4" Type="http://schemas.openxmlformats.org/officeDocument/2006/relationships/hyperlink" Target="https://geodesy.noaa.gov/datums/newdatums/FAQNewDatums.shtml" TargetMode="External"/></Relationships>
</file>

<file path=ppt/slides/_rels/slide60.xml.rels><?xml version="1.0" encoding="UTF-8" standalone="yes" ?><Relationships xmlns="http://schemas.openxmlformats.org/package/2006/relationships"><Relationship Id="rId3" Target="../media/image44.jpeg" Type="http://schemas.openxmlformats.org/officeDocument/2006/relationships/image"/><Relationship Id="rId2" Target="../notesSlides/notesSlide42.xml" Type="http://schemas.openxmlformats.org/officeDocument/2006/relationships/notesSlide"/><Relationship Id="rId1" Target="../slideLayouts/slideLayout3.xml" Type="http://schemas.openxmlformats.org/officeDocument/2006/relationships/slideLayout"/><Relationship Id="rId4" Target="../media/hdphoto1.wdp" Type="http://schemas.microsoft.com/office/2007/relationships/hdphoto"/></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arget="../media/image47.jpeg" Type="http://schemas.openxmlformats.org/officeDocument/2006/relationships/image"/><Relationship Id="rId2" Target="../notesSlides/notesSlide45.xml" Type="http://schemas.openxmlformats.org/officeDocument/2006/relationships/notesSlide"/><Relationship Id="rId1" Target="../slideLayouts/slideLayout7.xml" Type="http://schemas.openxmlformats.org/officeDocument/2006/relationships/slideLayout"/><Relationship Id="rId4" Target="../media/image48.jpeg" Type="http://schemas.openxmlformats.org/officeDocument/2006/relationships/image"/></Relationships>
</file>

<file path=ppt/slides/_rels/slide64.xml.rels><?xml version="1.0" encoding="UTF-8" standalone="yes" ?><Relationships xmlns="http://schemas.openxmlformats.org/package/2006/relationships"><Relationship Id="rId3" Target="../media/image49.jpeg" Type="http://schemas.openxmlformats.org/officeDocument/2006/relationships/image"/><Relationship Id="rId2" Target="../notesSlides/notesSlide46.xml" Type="http://schemas.openxmlformats.org/officeDocument/2006/relationships/notesSlide"/><Relationship Id="rId1" Target="../slideLayouts/slideLayout2.xml" Type="http://schemas.openxmlformats.org/officeDocument/2006/relationships/slideLayout"/><Relationship Id="rId4" Target="../media/image50.jpeg" Type="http://schemas.openxmlformats.org/officeDocument/2006/relationships/image"/></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arget="../media/image16.jpeg" Type="http://schemas.openxmlformats.org/officeDocument/2006/relationships/image"/><Relationship Id="rId3" Target="../media/image11.jpeg" Type="http://schemas.openxmlformats.org/officeDocument/2006/relationships/image"/><Relationship Id="rId7" Target="../media/image15.JPG" Type="http://schemas.openxmlformats.org/officeDocument/2006/relationships/image"/><Relationship Id="rId2" Target="../notesSlides/notesSlide6.xml" Type="http://schemas.openxmlformats.org/officeDocument/2006/relationships/notesSlide"/><Relationship Id="rId1" Target="../slideLayouts/slideLayout2.xml" Type="http://schemas.openxmlformats.org/officeDocument/2006/relationships/slideLayout"/><Relationship Id="rId6" Target="../media/image14.gif" Type="http://schemas.openxmlformats.org/officeDocument/2006/relationships/image"/><Relationship Id="rId5" Target="../media/image13.jpeg" Type="http://schemas.openxmlformats.org/officeDocument/2006/relationships/image"/><Relationship Id="rId4" Target="../media/image12.jpeg" Type="http://schemas.openxmlformats.org/officeDocument/2006/relationships/image"/></Relationships>
</file>

<file path=ppt/slides/_rels/slide9.xml.rels><?xml version="1.0" encoding="UTF-8" standalone="yes" ?><Relationships xmlns="http://schemas.openxmlformats.org/package/2006/relationships"><Relationship Id="rId3" Target="../media/image17.jpeg" Type="http://schemas.openxmlformats.org/officeDocument/2006/relationships/image"/><Relationship Id="rId2" Target="../notesSlides/notesSlide7.xml" Type="http://schemas.openxmlformats.org/officeDocument/2006/relationships/notesSlide"/><Relationship Id="rId1" Target="../slideLayouts/slideLayout2.xml" Type="http://schemas.openxmlformats.org/officeDocument/2006/relationships/slideLayout"/><Relationship Id="rId5" Target="../media/image19.jpeg" Type="http://schemas.openxmlformats.org/officeDocument/2006/relationships/image"/><Relationship Id="rId4" Target="../media/image18.jpe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81F2AE08-6BDE-4BF0-A9DA-569A06265BF4}"/>
              </a:ext>
            </a:extLst>
          </p:cNvPr>
          <p:cNvSpPr>
            <a:spLocks noGrp="1"/>
          </p:cNvSpPr>
          <p:nvPr>
            <p:ph type="ctrTitle"/>
          </p:nvPr>
        </p:nvSpPr>
        <p:spPr>
          <a:xfrm>
            <a:off x="1250066" y="966583"/>
            <a:ext cx="7893934" cy="1367301"/>
          </a:xfrm>
        </p:spPr>
        <p:txBody>
          <a:bodyPr anchor="t">
            <a:normAutofit/>
          </a:bodyPr>
          <a:lstStyle/>
          <a:p>
            <a:r>
              <a:rPr lang="en-US" dirty="0"/>
              <a:t>NSRS Modernization Updates</a:t>
            </a:r>
            <a:br>
              <a:rPr lang="en-US" dirty="0"/>
            </a:br>
            <a:endParaRPr lang="en-US" sz="2800" dirty="0"/>
          </a:p>
        </p:txBody>
      </p:sp>
      <p:sp>
        <p:nvSpPr>
          <p:cNvPr id="15" name="Event">
            <a:extLst>
              <a:ext uri="{FF2B5EF4-FFF2-40B4-BE49-F238E27FC236}">
                <a16:creationId xmlns:a16="http://schemas.microsoft.com/office/drawing/2014/main" id="{7A4A8595-C901-4916-B243-6D2AD16E6431}"/>
              </a:ext>
            </a:extLst>
          </p:cNvPr>
          <p:cNvSpPr>
            <a:spLocks noGrp="1"/>
          </p:cNvSpPr>
          <p:nvPr>
            <p:ph type="subTitle" idx="1"/>
          </p:nvPr>
        </p:nvSpPr>
        <p:spPr>
          <a:xfrm>
            <a:off x="-1" y="2333884"/>
            <a:ext cx="9144000" cy="813175"/>
          </a:xfrm>
        </p:spPr>
        <p:txBody>
          <a:bodyPr anchor="ctr">
            <a:normAutofit/>
          </a:bodyPr>
          <a:lstStyle/>
          <a:p>
            <a:pPr>
              <a:spcBef>
                <a:spcPts val="0"/>
              </a:spcBef>
            </a:pPr>
            <a:r>
              <a:rPr lang="en-US" sz="1800" i="1" dirty="0">
                <a:solidFill>
                  <a:schemeClr val="tx1"/>
                </a:solidFill>
              </a:rPr>
              <a:t>CEAO Land Records Conference</a:t>
            </a:r>
          </a:p>
          <a:p>
            <a:pPr>
              <a:spcBef>
                <a:spcPts val="0"/>
              </a:spcBef>
            </a:pPr>
            <a:r>
              <a:rPr lang="en-US" sz="1800" i="1" dirty="0">
                <a:solidFill>
                  <a:schemeClr val="tx1"/>
                </a:solidFill>
              </a:rPr>
              <a:t>June 2023</a:t>
            </a:r>
          </a:p>
        </p:txBody>
      </p:sp>
      <p:sp>
        <p:nvSpPr>
          <p:cNvPr id="16" name="Name POC">
            <a:extLst>
              <a:ext uri="{FF2B5EF4-FFF2-40B4-BE49-F238E27FC236}">
                <a16:creationId xmlns:a16="http://schemas.microsoft.com/office/drawing/2014/main" id="{F6137DED-D925-4B47-B611-ADB0471AF7DD}"/>
              </a:ext>
            </a:extLst>
          </p:cNvPr>
          <p:cNvSpPr txBox="1">
            <a:spLocks noChangeArrowheads="1"/>
          </p:cNvSpPr>
          <p:nvPr/>
        </p:nvSpPr>
        <p:spPr bwMode="auto">
          <a:xfrm>
            <a:off x="0" y="3147060"/>
            <a:ext cx="9143999" cy="199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sz="2400" b="1" dirty="0">
                <a:latin typeface="Cambria" panose="02040503050406030204" pitchFamily="18" charset="0"/>
                <a:ea typeface="Cambria" panose="02040503050406030204" pitchFamily="18" charset="0"/>
              </a:rPr>
              <a:t>Jeff Jalbrzikowski, P.S., GISP, CFS</a:t>
            </a:r>
          </a:p>
          <a:p>
            <a:pPr algn="ctr"/>
            <a:r>
              <a:rPr lang="en-GB" sz="2400" b="1" dirty="0">
                <a:latin typeface="Cambria" panose="02040503050406030204" pitchFamily="18" charset="0"/>
                <a:ea typeface="Cambria" panose="02040503050406030204" pitchFamily="18" charset="0"/>
              </a:rPr>
              <a:t>Appalachian Regional Geodetic Advisor</a:t>
            </a:r>
          </a:p>
          <a:p>
            <a:pPr algn="ctr">
              <a:spcBef>
                <a:spcPts val="1800"/>
              </a:spcBef>
            </a:pPr>
            <a:r>
              <a:rPr lang="en-GB" sz="2400" b="1" dirty="0">
                <a:latin typeface="Cambria" panose="02040503050406030204" pitchFamily="18" charset="0"/>
                <a:ea typeface="Cambria" panose="02040503050406030204" pitchFamily="18" charset="0"/>
              </a:rPr>
              <a:t>jeff.jalbrzikowski@noaa.gov</a:t>
            </a:r>
          </a:p>
          <a:p>
            <a:pPr algn="ctr"/>
            <a:r>
              <a:rPr lang="en-GB" sz="2400" b="1" dirty="0">
                <a:latin typeface="Cambria" panose="02040503050406030204" pitchFamily="18" charset="0"/>
                <a:ea typeface="Cambria" panose="02040503050406030204" pitchFamily="18" charset="0"/>
              </a:rPr>
              <a:t>240-988-5486</a:t>
            </a:r>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43000" y="310488"/>
            <a:ext cx="6858000" cy="4480714"/>
          </a:xfrm>
          <a:prstGeom prst="rect">
            <a:avLst/>
          </a:prstGeom>
        </p:spPr>
        <p:txBody>
          <a:bodyPr vert="horz" wrap="square" lIns="0" tIns="12700" rIns="0" bIns="0" rtlCol="0">
            <a:spAutoFit/>
          </a:bodyPr>
          <a:lstStyle/>
          <a:p>
            <a:pPr algn="ctr" defTabSz="685800">
              <a:buSzPct val="159375"/>
            </a:pPr>
            <a:r>
              <a:rPr lang="en-US" sz="3750" b="1" dirty="0">
                <a:solidFill>
                  <a:prstClr val="black"/>
                </a:solidFill>
                <a:uFill>
                  <a:solidFill>
                    <a:srgbClr val="1F497D"/>
                  </a:solidFill>
                </a:uFill>
                <a:latin typeface="Cambria" panose="02040503050406030204" pitchFamily="18" charset="0"/>
                <a:cs typeface="Arial"/>
              </a:rPr>
              <a:t>Positional Components of </a:t>
            </a:r>
          </a:p>
          <a:p>
            <a:pPr algn="ctr" defTabSz="685800">
              <a:buSzPct val="159375"/>
            </a:pPr>
            <a:r>
              <a:rPr lang="en-US" sz="3750" b="1" dirty="0">
                <a:solidFill>
                  <a:prstClr val="black"/>
                </a:solidFill>
                <a:uFill>
                  <a:solidFill>
                    <a:srgbClr val="1F497D"/>
                  </a:solidFill>
                </a:uFill>
                <a:latin typeface="Cambria" panose="02040503050406030204" pitchFamily="18" charset="0"/>
                <a:cs typeface="Arial"/>
              </a:rPr>
              <a:t>the NSRS</a:t>
            </a:r>
            <a:endParaRPr lang="en-US" sz="3750" b="1" spc="-5" dirty="0">
              <a:solidFill>
                <a:prstClr val="black"/>
              </a:solidFill>
              <a:uFill>
                <a:solidFill>
                  <a:srgbClr val="1F497D"/>
                </a:solidFill>
              </a:uFill>
              <a:latin typeface="Cambria" panose="02040503050406030204" pitchFamily="18" charset="0"/>
              <a:cs typeface="Arial"/>
            </a:endParaRPr>
          </a:p>
          <a:p>
            <a:pPr algn="ctr" defTabSz="685800">
              <a:spcBef>
                <a:spcPts val="2250"/>
              </a:spcBef>
              <a:buSzPct val="159375"/>
            </a:pPr>
            <a:r>
              <a:rPr lang="en-US" sz="3600" b="1" spc="-15" dirty="0">
                <a:solidFill>
                  <a:srgbClr val="C00000"/>
                </a:solidFill>
                <a:uFill>
                  <a:solidFill>
                    <a:srgbClr val="C00000"/>
                  </a:solidFill>
                </a:uFill>
                <a:latin typeface="Cambria" panose="02040503050406030204" pitchFamily="18" charset="0"/>
                <a:cs typeface="Arial Black"/>
              </a:rPr>
              <a:t>Geometric</a:t>
            </a:r>
          </a:p>
          <a:p>
            <a:pPr algn="ctr" defTabSz="685800">
              <a:buSzPct val="159375"/>
            </a:pPr>
            <a:r>
              <a:rPr lang="en-US" sz="2700" b="1" spc="-15" dirty="0">
                <a:solidFill>
                  <a:prstClr val="black">
                    <a:lumMod val="65000"/>
                    <a:lumOff val="35000"/>
                  </a:prstClr>
                </a:solidFill>
                <a:uFill>
                  <a:solidFill>
                    <a:srgbClr val="C00000"/>
                  </a:solidFill>
                </a:uFill>
                <a:latin typeface="Cambria" panose="02040503050406030204" pitchFamily="18" charset="0"/>
                <a:cs typeface="Arial Black"/>
              </a:rPr>
              <a:t>aka “Horizontal”</a:t>
            </a:r>
          </a:p>
          <a:p>
            <a:pPr algn="ctr" defTabSz="685800">
              <a:buSzPct val="159375"/>
            </a:pPr>
            <a:r>
              <a:rPr lang="en-US" sz="2400" b="1" spc="-15" dirty="0">
                <a:solidFill>
                  <a:prstClr val="black">
                    <a:lumMod val="65000"/>
                    <a:lumOff val="35000"/>
                  </a:prstClr>
                </a:solidFill>
                <a:uFill>
                  <a:solidFill>
                    <a:srgbClr val="C00000"/>
                  </a:solidFill>
                </a:uFill>
                <a:latin typeface="Cambria" panose="02040503050406030204" pitchFamily="18" charset="0"/>
                <a:cs typeface="Arial Black"/>
              </a:rPr>
              <a:t>Latitude, Longitude, </a:t>
            </a:r>
            <a:r>
              <a:rPr lang="en-US" sz="2400" b="1" i="1" spc="-15" dirty="0">
                <a:solidFill>
                  <a:prstClr val="black">
                    <a:lumMod val="65000"/>
                    <a:lumOff val="35000"/>
                  </a:prstClr>
                </a:solidFill>
                <a:uFill>
                  <a:solidFill>
                    <a:srgbClr val="C00000"/>
                  </a:solidFill>
                </a:uFill>
                <a:latin typeface="Cambria" panose="02040503050406030204" pitchFamily="18" charset="0"/>
                <a:cs typeface="Arial Black"/>
              </a:rPr>
              <a:t>Ellipsoid Height</a:t>
            </a:r>
          </a:p>
          <a:p>
            <a:pPr algn="ctr" defTabSz="685800">
              <a:spcBef>
                <a:spcPts val="2250"/>
              </a:spcBef>
              <a:buSzPct val="159375"/>
            </a:pPr>
            <a:r>
              <a:rPr lang="en-US" sz="3600" b="1" spc="-15" dirty="0">
                <a:solidFill>
                  <a:srgbClr val="C00000"/>
                </a:solidFill>
                <a:uFill>
                  <a:solidFill>
                    <a:srgbClr val="C00000"/>
                  </a:solidFill>
                </a:uFill>
                <a:latin typeface="Cambria" panose="02040503050406030204" pitchFamily="18" charset="0"/>
                <a:cs typeface="Arial Black"/>
              </a:rPr>
              <a:t>Geopotential</a:t>
            </a:r>
          </a:p>
          <a:p>
            <a:pPr algn="ctr" defTabSz="685800">
              <a:buSzPct val="159375"/>
            </a:pPr>
            <a:r>
              <a:rPr lang="en-US" sz="2700" b="1" spc="-15" dirty="0">
                <a:solidFill>
                  <a:prstClr val="black">
                    <a:lumMod val="65000"/>
                    <a:lumOff val="35000"/>
                  </a:prstClr>
                </a:solidFill>
                <a:uFill>
                  <a:solidFill>
                    <a:srgbClr val="C00000"/>
                  </a:solidFill>
                </a:uFill>
                <a:latin typeface="Cambria" panose="02040503050406030204" pitchFamily="18" charset="0"/>
                <a:cs typeface="Arial Black"/>
              </a:rPr>
              <a:t>aka Orthometric Height</a:t>
            </a:r>
          </a:p>
          <a:p>
            <a:pPr algn="ctr" defTabSz="685800">
              <a:buSzPct val="159375"/>
            </a:pPr>
            <a:r>
              <a:rPr lang="en-US" sz="2700" b="1" spc="-15" dirty="0">
                <a:solidFill>
                  <a:prstClr val="black">
                    <a:lumMod val="65000"/>
                    <a:lumOff val="35000"/>
                  </a:prstClr>
                </a:solidFill>
                <a:uFill>
                  <a:solidFill>
                    <a:srgbClr val="C00000"/>
                  </a:solidFill>
                </a:uFill>
                <a:latin typeface="Cambria" panose="02040503050406030204" pitchFamily="18" charset="0"/>
                <a:cs typeface="Arial Black"/>
              </a:rPr>
              <a:t>aka “Elevation”</a:t>
            </a:r>
            <a:endParaRPr lang="en-US" sz="3600" b="1" spc="-15" dirty="0">
              <a:solidFill>
                <a:prstClr val="black">
                  <a:lumMod val="65000"/>
                  <a:lumOff val="35000"/>
                </a:prstClr>
              </a:solidFill>
              <a:uFill>
                <a:solidFill>
                  <a:srgbClr val="C00000"/>
                </a:solidFill>
              </a:uFill>
              <a:latin typeface="Cambria" panose="02040503050406030204" pitchFamily="18" charset="0"/>
              <a:cs typeface="Arial Black"/>
            </a:endParaRPr>
          </a:p>
        </p:txBody>
      </p:sp>
      <p:sp>
        <p:nvSpPr>
          <p:cNvPr id="3" name="TextBox 2"/>
          <p:cNvSpPr txBox="1"/>
          <p:nvPr/>
        </p:nvSpPr>
        <p:spPr bwMode="auto">
          <a:xfrm>
            <a:off x="6736557" y="1870355"/>
            <a:ext cx="1164430" cy="461665"/>
          </a:xfrm>
          <a:prstGeom prst="rect">
            <a:avLst/>
          </a:prstGeom>
          <a:noFill/>
          <a:ln w="9525">
            <a:noFill/>
            <a:miter lim="800000"/>
            <a:headEnd/>
            <a:tailEnd/>
          </a:ln>
        </p:spPr>
        <p:txBody>
          <a:bodyPr wrap="square" rtlCol="0">
            <a:spAutoFit/>
          </a:bodyPr>
          <a:lstStyle/>
          <a:p>
            <a:pPr defTabSz="685800"/>
            <a:r>
              <a:rPr lang="en-US" sz="2400" b="1" spc="-15" dirty="0">
                <a:solidFill>
                  <a:prstClr val="black"/>
                </a:solidFill>
                <a:uFill>
                  <a:solidFill>
                    <a:srgbClr val="C00000"/>
                  </a:solidFill>
                </a:uFill>
                <a:latin typeface="Cambria" panose="02040503050406030204" pitchFamily="18" charset="0"/>
              </a:rPr>
              <a:t>NAD83</a:t>
            </a:r>
            <a:endParaRPr lang="en-US" dirty="0">
              <a:solidFill>
                <a:prstClr val="black"/>
              </a:solidFill>
              <a:latin typeface="Calibri"/>
            </a:endParaRPr>
          </a:p>
        </p:txBody>
      </p:sp>
      <p:sp>
        <p:nvSpPr>
          <p:cNvPr id="5" name="TextBox 4"/>
          <p:cNvSpPr txBox="1"/>
          <p:nvPr/>
        </p:nvSpPr>
        <p:spPr bwMode="auto">
          <a:xfrm>
            <a:off x="6608406" y="3466424"/>
            <a:ext cx="1613760" cy="461665"/>
          </a:xfrm>
          <a:prstGeom prst="rect">
            <a:avLst/>
          </a:prstGeom>
          <a:noFill/>
          <a:ln w="9525">
            <a:noFill/>
            <a:miter lim="800000"/>
            <a:headEnd/>
            <a:tailEnd/>
          </a:ln>
        </p:spPr>
        <p:txBody>
          <a:bodyPr wrap="square" rtlCol="0">
            <a:spAutoFit/>
          </a:bodyPr>
          <a:lstStyle/>
          <a:p>
            <a:pPr defTabSz="685800"/>
            <a:r>
              <a:rPr lang="en-US" sz="2400" b="1" spc="-15" dirty="0">
                <a:solidFill>
                  <a:prstClr val="black"/>
                </a:solidFill>
                <a:uFill>
                  <a:solidFill>
                    <a:srgbClr val="C00000"/>
                  </a:solidFill>
                </a:uFill>
                <a:latin typeface="Cambria" panose="02040503050406030204" pitchFamily="18" charset="0"/>
              </a:rPr>
              <a:t>NAVD88</a:t>
            </a:r>
            <a:endParaRPr lang="en-US" dirty="0">
              <a:solidFill>
                <a:prstClr val="black"/>
              </a:solidFill>
              <a:latin typeface="Calibri"/>
            </a:endParaRPr>
          </a:p>
        </p:txBody>
      </p:sp>
      <p:cxnSp>
        <p:nvCxnSpPr>
          <p:cNvPr id="7" name="Straight Arrow Connector 6"/>
          <p:cNvCxnSpPr>
            <a:cxnSpLocks/>
            <a:endCxn id="3" idx="1"/>
          </p:cNvCxnSpPr>
          <p:nvPr/>
        </p:nvCxnSpPr>
        <p:spPr>
          <a:xfrm>
            <a:off x="5700713" y="2089646"/>
            <a:ext cx="1035844" cy="1154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cxnSpLocks/>
            <a:endCxn id="5" idx="1"/>
          </p:cNvCxnSpPr>
          <p:nvPr/>
        </p:nvCxnSpPr>
        <p:spPr>
          <a:xfrm>
            <a:off x="5972175" y="3685715"/>
            <a:ext cx="636231" cy="1154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491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475200" y="702464"/>
            <a:ext cx="8229599" cy="3126483"/>
          </a:xfrm>
          <a:prstGeom prst="rect">
            <a:avLst/>
          </a:prstGeom>
        </p:spPr>
        <p:txBody>
          <a:bodyPr vert="horz" wrap="square" lIns="0" tIns="12700" rIns="0" bIns="0" rtlCol="0">
            <a:noAutofit/>
          </a:bodyPr>
          <a:lstStyle/>
          <a:p>
            <a:pPr marL="12700" algn="ctr">
              <a:buSzPct val="159375"/>
              <a:tabLst>
                <a:tab pos="297808" algn="l"/>
                <a:tab pos="298442" algn="l"/>
              </a:tabLst>
              <a:defRPr/>
            </a:pPr>
            <a:r>
              <a:rPr lang="en-US" sz="4950" b="1" spc="-15" dirty="0">
                <a:solidFill>
                  <a:srgbClr val="C00000"/>
                </a:solidFill>
                <a:uFill>
                  <a:solidFill>
                    <a:srgbClr val="C00000"/>
                  </a:solidFill>
                </a:uFill>
                <a:latin typeface="Cambria" panose="02040503050406030204" pitchFamily="18" charset="0"/>
                <a:ea typeface="ＭＳ Ｐゴシック" pitchFamily="34" charset="-128"/>
                <a:cs typeface="Arial Black"/>
              </a:rPr>
              <a:t>NATRF2022</a:t>
            </a:r>
          </a:p>
          <a:p>
            <a:pPr marL="12700" algn="ctr">
              <a:buSzPct val="159375"/>
              <a:tabLst>
                <a:tab pos="297808" algn="l"/>
                <a:tab pos="298442" algn="l"/>
              </a:tabLst>
              <a:defRPr/>
            </a:pPr>
            <a:r>
              <a:rPr lang="en-US" sz="2250" b="1" dirty="0">
                <a:solidFill>
                  <a:prstClr val="black"/>
                </a:solidFill>
                <a:uFill>
                  <a:solidFill>
                    <a:srgbClr val="1F497D"/>
                  </a:solidFill>
                </a:uFill>
                <a:latin typeface="Cambria" panose="02040503050406030204" pitchFamily="18" charset="0"/>
                <a:ea typeface="ＭＳ Ｐゴシック" pitchFamily="34" charset="-128"/>
                <a:cs typeface="Arial"/>
              </a:rPr>
              <a:t>North </a:t>
            </a:r>
            <a:r>
              <a:rPr lang="en-US" sz="2250" b="1" spc="-5" dirty="0">
                <a:solidFill>
                  <a:prstClr val="black"/>
                </a:solidFill>
                <a:uFill>
                  <a:solidFill>
                    <a:srgbClr val="1F497D"/>
                  </a:solidFill>
                </a:uFill>
                <a:latin typeface="Cambria" panose="02040503050406030204" pitchFamily="18" charset="0"/>
                <a:ea typeface="ＭＳ Ｐゴシック" pitchFamily="34" charset="-128"/>
                <a:cs typeface="Arial"/>
              </a:rPr>
              <a:t>American </a:t>
            </a:r>
            <a:r>
              <a:rPr lang="en-US" sz="2250" b="1" spc="-15" dirty="0">
                <a:solidFill>
                  <a:prstClr val="black"/>
                </a:solidFill>
                <a:uFill>
                  <a:solidFill>
                    <a:srgbClr val="1F497D"/>
                  </a:solidFill>
                </a:uFill>
                <a:latin typeface="Cambria" panose="02040503050406030204" pitchFamily="18" charset="0"/>
                <a:ea typeface="ＭＳ Ｐゴシック" pitchFamily="34" charset="-128"/>
                <a:cs typeface="Arial"/>
              </a:rPr>
              <a:t>Terrestrial Reference Frame of 2022</a:t>
            </a:r>
            <a:endParaRPr lang="en-US" sz="2250" b="1" spc="-5" dirty="0">
              <a:solidFill>
                <a:prstClr val="black"/>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Bef>
                <a:spcPts val="1350"/>
              </a:spcBef>
              <a:spcAft>
                <a:spcPts val="1350"/>
              </a:spcAft>
              <a:buSzPct val="159375"/>
              <a:tabLst>
                <a:tab pos="297808" algn="l"/>
                <a:tab pos="298442" algn="l"/>
              </a:tabLst>
              <a:defRPr/>
            </a:pPr>
            <a:r>
              <a:rPr lang="en-US" sz="3150" b="1" i="1" spc="-15" dirty="0">
                <a:solidFill>
                  <a:prstClr val="black">
                    <a:lumMod val="50000"/>
                    <a:lumOff val="50000"/>
                  </a:prstClr>
                </a:solidFill>
                <a:uFill>
                  <a:solidFill>
                    <a:srgbClr val="C00000"/>
                  </a:solidFill>
                </a:uFill>
                <a:latin typeface="Cambria" panose="02040503050406030204" pitchFamily="18" charset="0"/>
                <a:ea typeface="ＭＳ Ｐゴシック" pitchFamily="34" charset="-128"/>
                <a:cs typeface="Arial Black"/>
              </a:rPr>
              <a:t>will replace</a:t>
            </a:r>
          </a:p>
          <a:p>
            <a:pPr marL="12700" algn="ctr">
              <a:buSzPct val="159375"/>
              <a:tabLst>
                <a:tab pos="297808" algn="l"/>
                <a:tab pos="298442" algn="l"/>
              </a:tabLst>
              <a:defRPr/>
            </a:pPr>
            <a:r>
              <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rPr>
              <a:t>NAD83</a:t>
            </a:r>
          </a:p>
          <a:p>
            <a:pPr marL="12700" algn="ctr">
              <a:buSzPct val="159375"/>
              <a:tabLst>
                <a:tab pos="297808" algn="l"/>
                <a:tab pos="298442" algn="l"/>
              </a:tabLst>
              <a:defRPr/>
            </a:pPr>
            <a:r>
              <a:rPr lang="en-US" sz="2400" b="1" dirty="0">
                <a:solidFill>
                  <a:prstClr val="black"/>
                </a:solidFill>
                <a:uFill>
                  <a:solidFill>
                    <a:srgbClr val="1F497D"/>
                  </a:solidFill>
                </a:uFill>
                <a:latin typeface="Cambria" panose="02040503050406030204" pitchFamily="18" charset="0"/>
                <a:ea typeface="ＭＳ Ｐゴシック" pitchFamily="34" charset="-128"/>
                <a:cs typeface="Arial"/>
              </a:rPr>
              <a:t>North </a:t>
            </a:r>
            <a:r>
              <a:rPr lang="en-US" sz="2400" b="1" spc="-5" dirty="0">
                <a:solidFill>
                  <a:prstClr val="black"/>
                </a:solidFill>
                <a:uFill>
                  <a:solidFill>
                    <a:srgbClr val="1F497D"/>
                  </a:solidFill>
                </a:uFill>
                <a:latin typeface="Cambria" panose="02040503050406030204" pitchFamily="18" charset="0"/>
                <a:ea typeface="ＭＳ Ｐゴシック" pitchFamily="34" charset="-128"/>
                <a:cs typeface="Arial"/>
              </a:rPr>
              <a:t>American </a:t>
            </a:r>
            <a:r>
              <a:rPr lang="en-US" sz="2400" b="1" spc="-15" dirty="0">
                <a:solidFill>
                  <a:prstClr val="black"/>
                </a:solidFill>
                <a:uFill>
                  <a:solidFill>
                    <a:srgbClr val="1F497D"/>
                  </a:solidFill>
                </a:uFill>
                <a:latin typeface="Cambria" panose="02040503050406030204" pitchFamily="18" charset="0"/>
                <a:ea typeface="ＭＳ Ｐゴシック" pitchFamily="34" charset="-128"/>
                <a:cs typeface="Arial"/>
              </a:rPr>
              <a:t>Datum of 1983</a:t>
            </a:r>
          </a:p>
        </p:txBody>
      </p:sp>
      <p:sp>
        <p:nvSpPr>
          <p:cNvPr id="2" name="TextBox 1">
            <a:extLst>
              <a:ext uri="{FF2B5EF4-FFF2-40B4-BE49-F238E27FC236}">
                <a16:creationId xmlns:a16="http://schemas.microsoft.com/office/drawing/2014/main" id="{5796E2A2-0094-497B-AB4E-FD413C87AB6A}"/>
              </a:ext>
            </a:extLst>
          </p:cNvPr>
          <p:cNvSpPr txBox="1"/>
          <p:nvPr/>
        </p:nvSpPr>
        <p:spPr>
          <a:xfrm>
            <a:off x="-17583" y="4256365"/>
            <a:ext cx="9161583" cy="415498"/>
          </a:xfrm>
          <a:prstGeom prst="rect">
            <a:avLst/>
          </a:prstGeom>
          <a:noFill/>
        </p:spPr>
        <p:txBody>
          <a:bodyPr wrap="square" rtlCol="0">
            <a:spAutoFit/>
          </a:bodyPr>
          <a:lstStyle/>
          <a:p>
            <a:pPr algn="ctr"/>
            <a:r>
              <a:rPr lang="en-US" sz="2100" i="1" dirty="0">
                <a:latin typeface="Cambria" panose="02040503050406030204" pitchFamily="18" charset="0"/>
                <a:ea typeface="Cambria" panose="02040503050406030204" pitchFamily="18" charset="0"/>
              </a:rPr>
              <a:t>Technically, not just NATRF2022 but also its 3 sister TRFs…</a:t>
            </a:r>
          </a:p>
        </p:txBody>
      </p:sp>
    </p:spTree>
    <p:extLst>
      <p:ext uri="{BB962C8B-B14F-4D97-AF65-F5344CB8AC3E}">
        <p14:creationId xmlns:p14="http://schemas.microsoft.com/office/powerpoint/2010/main" val="358298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cNvSpPr>
            <a:spLocks noGrp="1"/>
          </p:cNvSpPr>
          <p:nvPr>
            <p:ph idx="1"/>
          </p:nvPr>
        </p:nvSpPr>
        <p:spPr>
          <a:xfrm>
            <a:off x="117988" y="870802"/>
            <a:ext cx="8657302" cy="3889589"/>
          </a:xfrm>
        </p:spPr>
        <p:txBody>
          <a:bodyPr>
            <a:normAutofit/>
          </a:bodyPr>
          <a:lstStyle/>
          <a:p>
            <a:r>
              <a:rPr lang="en-US" dirty="0">
                <a:latin typeface="Cambria" panose="02040503050406030204" pitchFamily="18" charset="0"/>
                <a:ea typeface="Cambria" panose="02040503050406030204" pitchFamily="18" charset="0"/>
              </a:rPr>
              <a:t>Existing, accepted terminology</a:t>
            </a:r>
          </a:p>
          <a:p>
            <a:pPr lvl="1"/>
            <a:r>
              <a:rPr lang="en-US" b="1" dirty="0">
                <a:latin typeface="Cambria" panose="02040503050406030204" pitchFamily="18" charset="0"/>
                <a:ea typeface="Cambria" panose="02040503050406030204" pitchFamily="18" charset="0"/>
              </a:rPr>
              <a:t>I</a:t>
            </a:r>
            <a:r>
              <a:rPr lang="en-US" dirty="0">
                <a:latin typeface="Cambria" panose="02040503050406030204" pitchFamily="18" charset="0"/>
                <a:ea typeface="Cambria" panose="02040503050406030204" pitchFamily="18" charset="0"/>
              </a:rPr>
              <a:t>nternational </a:t>
            </a:r>
            <a:r>
              <a:rPr lang="en-US" b="1" dirty="0">
                <a:latin typeface="Cambria" panose="02040503050406030204" pitchFamily="18" charset="0"/>
                <a:ea typeface="Cambria" panose="02040503050406030204" pitchFamily="18" charset="0"/>
              </a:rPr>
              <a:t>TRF</a:t>
            </a:r>
          </a:p>
          <a:p>
            <a:pPr lvl="1"/>
            <a:r>
              <a:rPr lang="en-US" dirty="0">
                <a:latin typeface="Cambria" panose="02040503050406030204" pitchFamily="18" charset="0"/>
                <a:ea typeface="Cambria" panose="02040503050406030204" pitchFamily="18" charset="0"/>
              </a:rPr>
              <a:t>first realization of the ITRF was 1992</a:t>
            </a:r>
          </a:p>
          <a:p>
            <a:pPr lvl="1"/>
            <a:r>
              <a:rPr lang="en-US" dirty="0">
                <a:latin typeface="Cambria" panose="02040503050406030204" pitchFamily="18" charset="0"/>
                <a:ea typeface="Cambria" panose="02040503050406030204" pitchFamily="18" charset="0"/>
              </a:rPr>
              <a:t>NATRF2022 will be based on ITRF2020</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“Horizontal Datum” - misnomer for NAD83</a:t>
            </a:r>
          </a:p>
          <a:p>
            <a:pPr lvl="1"/>
            <a:r>
              <a:rPr lang="en-US" dirty="0">
                <a:latin typeface="Cambria" panose="02040503050406030204" pitchFamily="18" charset="0"/>
                <a:ea typeface="Cambria" panose="02040503050406030204" pitchFamily="18" charset="0"/>
              </a:rPr>
              <a:t>Really is a Geometric Reference Frame</a:t>
            </a:r>
          </a:p>
          <a:p>
            <a:pPr lvl="2"/>
            <a:endParaRPr lang="en-US" dirty="0">
              <a:latin typeface="Cambria" panose="02040503050406030204" pitchFamily="18" charset="0"/>
              <a:ea typeface="Cambria" panose="02040503050406030204" pitchFamily="18" charset="0"/>
            </a:endParaRPr>
          </a:p>
        </p:txBody>
      </p:sp>
      <p:sp>
        <p:nvSpPr>
          <p:cNvPr id="1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600" dirty="0">
                <a:latin typeface="Cambria" panose="02040503050406030204" pitchFamily="18" charset="0"/>
                <a:ea typeface="Cambria" panose="02040503050406030204" pitchFamily="18" charset="0"/>
              </a:rPr>
              <a:t>Terrestrial Reference Frame?</a:t>
            </a:r>
          </a:p>
        </p:txBody>
      </p:sp>
    </p:spTree>
    <p:custDataLst>
      <p:tags r:id="rId1"/>
    </p:custDataLst>
    <p:extLst>
      <p:ext uri="{BB962C8B-B14F-4D97-AF65-F5344CB8AC3E}">
        <p14:creationId xmlns:p14="http://schemas.microsoft.com/office/powerpoint/2010/main" val="225046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647" y="132672"/>
            <a:ext cx="4910706" cy="4910706"/>
          </a:xfrm>
          <a:prstGeom prst="rect">
            <a:avLst/>
          </a:prstGeom>
        </p:spPr>
      </p:pic>
      <p:sp>
        <p:nvSpPr>
          <p:cNvPr id="6" name="TextBox 5"/>
          <p:cNvSpPr txBox="1"/>
          <p:nvPr/>
        </p:nvSpPr>
        <p:spPr>
          <a:xfrm>
            <a:off x="7117891" y="386587"/>
            <a:ext cx="1944956" cy="415498"/>
          </a:xfrm>
          <a:prstGeom prst="rect">
            <a:avLst/>
          </a:prstGeom>
          <a:noFill/>
        </p:spPr>
        <p:txBody>
          <a:bodyPr wrap="none" rtlCol="0">
            <a:spAutoFit/>
          </a:bodyPr>
          <a:lstStyle/>
          <a:p>
            <a:pPr defTabSz="342900" fontAlgn="base">
              <a:spcBef>
                <a:spcPct val="0"/>
              </a:spcBef>
              <a:spcAft>
                <a:spcPct val="0"/>
              </a:spcAft>
              <a:defRPr/>
            </a:pPr>
            <a:r>
              <a:rPr lang="en-US" sz="2100" dirty="0">
                <a:solidFill>
                  <a:prstClr val="black"/>
                </a:solidFill>
                <a:latin typeface="Cambria" panose="02040503050406030204" pitchFamily="18" charset="0"/>
                <a:ea typeface="Cambria" panose="02040503050406030204" pitchFamily="18" charset="0"/>
              </a:rPr>
              <a:t>Watch the grid!</a:t>
            </a:r>
          </a:p>
        </p:txBody>
      </p:sp>
      <p:sp>
        <p:nvSpPr>
          <p:cNvPr id="5" name="TextBox 4"/>
          <p:cNvSpPr txBox="1"/>
          <p:nvPr/>
        </p:nvSpPr>
        <p:spPr>
          <a:xfrm>
            <a:off x="81153" y="100122"/>
            <a:ext cx="2035494" cy="461665"/>
          </a:xfrm>
          <a:prstGeom prst="rect">
            <a:avLst/>
          </a:prstGeom>
          <a:noFill/>
        </p:spPr>
        <p:txBody>
          <a:bodyPr wrap="none" rtlCol="0">
            <a:spAutoFit/>
          </a:bodyPr>
          <a:lstStyle/>
          <a:p>
            <a:pPr defTabSz="342900" fontAlgn="base">
              <a:spcBef>
                <a:spcPct val="0"/>
              </a:spcBef>
              <a:spcAft>
                <a:spcPct val="0"/>
              </a:spcAft>
              <a:defRPr/>
            </a:pPr>
            <a:r>
              <a:rPr lang="en-US" sz="2400" b="1" dirty="0">
                <a:solidFill>
                  <a:prstClr val="black"/>
                </a:solidFill>
                <a:latin typeface="Cambria" panose="02040503050406030204" pitchFamily="18" charset="0"/>
                <a:ea typeface="Cambria" panose="02040503050406030204" pitchFamily="18" charset="0"/>
              </a:rPr>
              <a:t>ITRF concept</a:t>
            </a:r>
          </a:p>
        </p:txBody>
      </p:sp>
      <p:sp>
        <p:nvSpPr>
          <p:cNvPr id="8" name="TextBox 7"/>
          <p:cNvSpPr txBox="1"/>
          <p:nvPr/>
        </p:nvSpPr>
        <p:spPr>
          <a:xfrm>
            <a:off x="5729288" y="4687025"/>
            <a:ext cx="971550" cy="369332"/>
          </a:xfrm>
          <a:prstGeom prst="rect">
            <a:avLst/>
          </a:prstGeom>
          <a:noFill/>
        </p:spPr>
        <p:txBody>
          <a:bodyPr wrap="square" rtlCol="0">
            <a:spAutoFit/>
          </a:bodyPr>
          <a:lstStyle/>
          <a:p>
            <a:pPr defTabSz="342900" fontAlgn="base">
              <a:spcBef>
                <a:spcPct val="0"/>
              </a:spcBef>
              <a:spcAft>
                <a:spcPct val="0"/>
              </a:spcAft>
              <a:defRPr/>
            </a:pPr>
            <a:r>
              <a:rPr lang="en-US" dirty="0">
                <a:solidFill>
                  <a:prstClr val="black"/>
                </a:solidFill>
                <a:latin typeface="Arial" panose="020B0604020202020204" pitchFamily="34" charset="0"/>
                <a:ea typeface="Cambria" panose="02040503050406030204" pitchFamily="18" charset="0"/>
                <a:cs typeface="Arial" panose="020B0604020202020204" pitchFamily="34" charset="0"/>
              </a:rPr>
              <a:t>Epoch:</a:t>
            </a:r>
          </a:p>
        </p:txBody>
      </p:sp>
    </p:spTree>
    <p:extLst>
      <p:ext uri="{BB962C8B-B14F-4D97-AF65-F5344CB8AC3E}">
        <p14:creationId xmlns:p14="http://schemas.microsoft.com/office/powerpoint/2010/main" val="61431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1750" tmFilter="0, 0; .2, .5; .8, .5; 1, 0"/>
                                        <p:tgtEl>
                                          <p:spTgt spid="6"/>
                                        </p:tgtEl>
                                      </p:cBhvr>
                                    </p:animEffect>
                                    <p:animScale>
                                      <p:cBhvr>
                                        <p:cTn id="7" dur="87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41178"/>
            <a:ext cx="9144000" cy="627736"/>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lang="en-US" sz="4000" spc="-5" dirty="0">
                <a:cs typeface="Calibri"/>
              </a:rPr>
              <a:t>Four</a:t>
            </a:r>
            <a:r>
              <a:rPr sz="4000" spc="-5" dirty="0">
                <a:cs typeface="Calibri"/>
              </a:rPr>
              <a:t> </a:t>
            </a:r>
            <a:r>
              <a:rPr lang="en-US" sz="4000" spc="-5" dirty="0">
                <a:cs typeface="Calibri"/>
              </a:rPr>
              <a:t>T</a:t>
            </a:r>
            <a:r>
              <a:rPr sz="4000" spc="-35" dirty="0">
                <a:cs typeface="Calibri"/>
              </a:rPr>
              <a:t>R</a:t>
            </a:r>
            <a:r>
              <a:rPr sz="4000" spc="-20" dirty="0">
                <a:cs typeface="Calibri"/>
              </a:rPr>
              <a:t>Fs</a:t>
            </a:r>
            <a:r>
              <a:rPr lang="en-US" sz="4000" spc="-20" dirty="0">
                <a:cs typeface="Calibri"/>
              </a:rPr>
              <a:t> for Modernized NSRS</a:t>
            </a:r>
            <a:endParaRPr sz="4000" dirty="0">
              <a:latin typeface="Cambria" panose="02040503050406030204" pitchFamily="18" charset="0"/>
              <a:cs typeface="Calibri"/>
            </a:endParaRPr>
          </a:p>
        </p:txBody>
      </p:sp>
      <p:sp>
        <p:nvSpPr>
          <p:cNvPr id="4" name="object 4"/>
          <p:cNvSpPr txBox="1"/>
          <p:nvPr/>
        </p:nvSpPr>
        <p:spPr>
          <a:xfrm>
            <a:off x="1323474" y="1148878"/>
            <a:ext cx="6533148" cy="3919352"/>
          </a:xfrm>
          <a:prstGeom prst="rect">
            <a:avLst/>
          </a:prstGeom>
        </p:spPr>
        <p:txBody>
          <a:bodyPr vert="horz" wrap="square" lIns="0" tIns="12700" rIns="0" bIns="0" rtlCol="0">
            <a:noAutofit/>
          </a:bodyPr>
          <a:lstStyle/>
          <a:p>
            <a:pPr defTabSz="342900" fontAlgn="base">
              <a:lnSpc>
                <a:spcPts val="1900"/>
              </a:lnSpc>
              <a:spcBef>
                <a:spcPts val="450"/>
              </a:spcBef>
              <a:spcAft>
                <a:spcPts val="450"/>
              </a:spcAft>
              <a:buSzPct val="100000"/>
              <a:tabLst>
                <a:tab pos="297808" algn="l"/>
                <a:tab pos="298442" algn="l"/>
              </a:tabLst>
              <a:defRPr/>
            </a:pPr>
            <a:r>
              <a:rPr sz="2250" dirty="0">
                <a:uFill>
                  <a:solidFill>
                    <a:srgbClr val="1F497D"/>
                  </a:solidFill>
                </a:uFill>
                <a:latin typeface="Cambria" panose="02040503050406030204" pitchFamily="18" charset="0"/>
                <a:ea typeface="ＭＳ Ｐゴシック" pitchFamily="34" charset="-128"/>
                <a:cs typeface="Arial"/>
              </a:rPr>
              <a:t>North </a:t>
            </a:r>
            <a:r>
              <a:rPr sz="2250" spc="-5" dirty="0">
                <a:uFill>
                  <a:solidFill>
                    <a:srgbClr val="1F497D"/>
                  </a:solidFill>
                </a:uFill>
                <a:latin typeface="Cambria" panose="02040503050406030204" pitchFamily="18" charset="0"/>
                <a:ea typeface="ＭＳ Ｐゴシック" pitchFamily="34" charset="-128"/>
                <a:cs typeface="Arial"/>
              </a:rPr>
              <a:t>American </a:t>
            </a:r>
            <a:r>
              <a:rPr sz="2250" spc="-15" dirty="0">
                <a:uFill>
                  <a:solidFill>
                    <a:srgbClr val="1F497D"/>
                  </a:solidFill>
                </a:uFill>
                <a:latin typeface="Cambria" panose="02040503050406030204" pitchFamily="18" charset="0"/>
                <a:ea typeface="ＭＳ Ｐゴシック" pitchFamily="34" charset="-128"/>
                <a:cs typeface="Arial"/>
              </a:rPr>
              <a:t>Terrestrial </a:t>
            </a:r>
            <a:r>
              <a:rPr sz="2250" spc="-5" dirty="0">
                <a:uFill>
                  <a:solidFill>
                    <a:srgbClr val="1F497D"/>
                  </a:solidFill>
                </a:uFill>
                <a:latin typeface="Cambria" panose="02040503050406030204" pitchFamily="18" charset="0"/>
                <a:ea typeface="ＭＳ Ｐゴシック" pitchFamily="34" charset="-128"/>
                <a:cs typeface="Arial"/>
              </a:rPr>
              <a:t>Reference Frame of</a:t>
            </a:r>
            <a:r>
              <a:rPr sz="2250" spc="-25" dirty="0">
                <a:uFill>
                  <a:solidFill>
                    <a:srgbClr val="1F497D"/>
                  </a:solidFill>
                </a:uFill>
                <a:latin typeface="Cambria" panose="02040503050406030204" pitchFamily="18" charset="0"/>
                <a:ea typeface="ＭＳ Ｐゴシック" pitchFamily="34" charset="-128"/>
                <a:cs typeface="Arial"/>
              </a:rPr>
              <a:t> </a:t>
            </a:r>
            <a:r>
              <a:rPr sz="2250" spc="-5" dirty="0">
                <a:uFill>
                  <a:solidFill>
                    <a:srgbClr val="1F497D"/>
                  </a:solidFill>
                </a:uFill>
                <a:latin typeface="Cambria" panose="02040503050406030204" pitchFamily="18" charset="0"/>
                <a:ea typeface="ＭＳ Ｐゴシック" pitchFamily="34" charset="-128"/>
                <a:cs typeface="Arial"/>
              </a:rPr>
              <a:t>2022</a:t>
            </a:r>
            <a:endParaRPr sz="2250" dirty="0">
              <a:latin typeface="Cambria" panose="02040503050406030204" pitchFamily="18" charset="0"/>
              <a:ea typeface="ＭＳ Ｐゴシック" pitchFamily="34" charset="-128"/>
              <a:cs typeface="Arial"/>
            </a:endParaRPr>
          </a:p>
          <a:p>
            <a:pPr defTabSz="342900" fontAlgn="base">
              <a:lnSpc>
                <a:spcPts val="1900"/>
              </a:lnSpc>
              <a:spcBef>
                <a:spcPts val="450"/>
              </a:spcBef>
              <a:spcAft>
                <a:spcPts val="450"/>
              </a:spcAft>
              <a:defRPr/>
            </a:pPr>
            <a:r>
              <a:rPr lang="en-US" sz="2250" spc="-15" dirty="0">
                <a:solidFill>
                  <a:srgbClr val="C00000"/>
                </a:solidFill>
                <a:uFill>
                  <a:solidFill>
                    <a:srgbClr val="C00000"/>
                  </a:solidFill>
                </a:uFill>
                <a:latin typeface="Cambria" panose="02040503050406030204" pitchFamily="18" charset="0"/>
                <a:ea typeface="ＭＳ Ｐゴシック" pitchFamily="34" charset="-128"/>
                <a:cs typeface="Arial Black"/>
              </a:rPr>
              <a:t>	</a:t>
            </a:r>
            <a:r>
              <a:rPr sz="2250" spc="-15" dirty="0">
                <a:solidFill>
                  <a:srgbClr val="C00000"/>
                </a:solidFill>
                <a:uFill>
                  <a:solidFill>
                    <a:srgbClr val="C00000"/>
                  </a:solidFill>
                </a:uFill>
                <a:latin typeface="Cambria" panose="02040503050406030204" pitchFamily="18" charset="0"/>
                <a:ea typeface="ＭＳ Ｐゴシック" pitchFamily="34" charset="-128"/>
                <a:cs typeface="Arial Black"/>
              </a:rPr>
              <a:t>(NATRF2022)</a:t>
            </a:r>
            <a:endParaRPr lang="en-US" sz="2250"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385763" indent="-385763" defTabSz="342900" fontAlgn="base">
              <a:lnSpc>
                <a:spcPts val="1900"/>
              </a:lnSpc>
              <a:spcBef>
                <a:spcPts val="450"/>
              </a:spcBef>
              <a:spcAft>
                <a:spcPts val="450"/>
              </a:spcAft>
              <a:buFont typeface="+mj-lt"/>
              <a:buAutoNum type="arabicPeriod"/>
              <a:defRPr/>
            </a:pPr>
            <a:endParaRPr lang="en-US" sz="2250"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a:lnSpc>
                <a:spcPts val="1900"/>
              </a:lnSpc>
              <a:spcBef>
                <a:spcPts val="450"/>
              </a:spcBef>
              <a:spcAft>
                <a:spcPts val="450"/>
              </a:spcAft>
              <a:buSzPct val="100000"/>
              <a:tabLst>
                <a:tab pos="297808" algn="l"/>
                <a:tab pos="298442" algn="l"/>
              </a:tabLst>
              <a:defRPr/>
            </a:pPr>
            <a:r>
              <a:rPr sz="2250" dirty="0">
                <a:uFill>
                  <a:solidFill>
                    <a:srgbClr val="1F497D"/>
                  </a:solidFill>
                </a:uFill>
                <a:latin typeface="Cambria" panose="02040503050406030204" pitchFamily="18" charset="0"/>
                <a:ea typeface="ＭＳ Ｐゴシック" pitchFamily="34" charset="-128"/>
                <a:cs typeface="Arial"/>
              </a:rPr>
              <a:t>Pacific Terrestrial Reference Frame of 2022</a:t>
            </a:r>
          </a:p>
          <a:p>
            <a:pPr defTabSz="342900" fontAlgn="base">
              <a:lnSpc>
                <a:spcPts val="1900"/>
              </a:lnSpc>
              <a:spcBef>
                <a:spcPts val="450"/>
              </a:spcBef>
              <a:spcAft>
                <a:spcPts val="450"/>
              </a:spcAft>
              <a:defRPr/>
            </a:pPr>
            <a:r>
              <a:rPr lang="en-US" sz="2250" spc="-30" dirty="0">
                <a:solidFill>
                  <a:srgbClr val="C00000"/>
                </a:solidFill>
                <a:latin typeface="Cambria" panose="02040503050406030204" pitchFamily="18" charset="0"/>
                <a:ea typeface="ＭＳ Ｐゴシック" pitchFamily="34" charset="-128"/>
                <a:cs typeface="Arial Black"/>
              </a:rPr>
              <a:t>	</a:t>
            </a:r>
            <a:r>
              <a:rPr sz="2250" spc="-30" dirty="0">
                <a:solidFill>
                  <a:srgbClr val="C00000"/>
                </a:solidFill>
                <a:latin typeface="Cambria" panose="02040503050406030204" pitchFamily="18" charset="0"/>
                <a:ea typeface="ＭＳ Ｐゴシック" pitchFamily="34" charset="-128"/>
                <a:cs typeface="Arial Black"/>
              </a:rPr>
              <a:t>(PATRF2022)</a:t>
            </a:r>
            <a:endParaRPr lang="en-US" sz="2250" spc="-30" dirty="0">
              <a:solidFill>
                <a:srgbClr val="C00000"/>
              </a:solidFill>
              <a:latin typeface="Cambria" panose="02040503050406030204" pitchFamily="18" charset="0"/>
              <a:ea typeface="ＭＳ Ｐゴシック" pitchFamily="34" charset="-128"/>
              <a:cs typeface="Arial Black"/>
            </a:endParaRPr>
          </a:p>
          <a:p>
            <a:pPr marL="385763" indent="-385763" defTabSz="342900" fontAlgn="base">
              <a:lnSpc>
                <a:spcPts val="1900"/>
              </a:lnSpc>
              <a:spcBef>
                <a:spcPts val="450"/>
              </a:spcBef>
              <a:spcAft>
                <a:spcPts val="450"/>
              </a:spcAft>
              <a:buFont typeface="+mj-lt"/>
              <a:buAutoNum type="arabicPeriod"/>
              <a:defRPr/>
            </a:pPr>
            <a:endParaRPr lang="en-US" sz="2250" spc="-30" dirty="0">
              <a:solidFill>
                <a:srgbClr val="C00000"/>
              </a:solidFill>
              <a:latin typeface="Cambria" panose="02040503050406030204" pitchFamily="18" charset="0"/>
              <a:ea typeface="ＭＳ Ｐゴシック" pitchFamily="34" charset="-128"/>
              <a:cs typeface="Arial"/>
            </a:endParaRPr>
          </a:p>
          <a:p>
            <a:pPr>
              <a:lnSpc>
                <a:spcPts val="1900"/>
              </a:lnSpc>
              <a:spcBef>
                <a:spcPts val="450"/>
              </a:spcBef>
              <a:spcAft>
                <a:spcPts val="450"/>
              </a:spcAft>
              <a:buSzPct val="100000"/>
              <a:tabLst>
                <a:tab pos="297808" algn="l"/>
                <a:tab pos="298442" algn="l"/>
              </a:tabLst>
              <a:defRPr/>
            </a:pPr>
            <a:r>
              <a:rPr sz="2250" dirty="0">
                <a:uFill>
                  <a:solidFill>
                    <a:srgbClr val="1F497D"/>
                  </a:solidFill>
                </a:uFill>
                <a:latin typeface="Cambria" panose="02040503050406030204" pitchFamily="18" charset="0"/>
                <a:ea typeface="ＭＳ Ｐゴシック" pitchFamily="34" charset="-128"/>
                <a:cs typeface="Arial"/>
              </a:rPr>
              <a:t>Caribbean Terrestrial Reference Frame of 2022</a:t>
            </a:r>
          </a:p>
          <a:p>
            <a:pPr defTabSz="342900" fontAlgn="base">
              <a:lnSpc>
                <a:spcPts val="1900"/>
              </a:lnSpc>
              <a:spcBef>
                <a:spcPts val="450"/>
              </a:spcBef>
              <a:spcAft>
                <a:spcPts val="450"/>
              </a:spcAft>
              <a:defRPr/>
            </a:pPr>
            <a:r>
              <a:rPr lang="en-US" sz="2250" spc="-15" dirty="0">
                <a:solidFill>
                  <a:srgbClr val="C00000"/>
                </a:solidFill>
                <a:latin typeface="Cambria" panose="02040503050406030204" pitchFamily="18" charset="0"/>
                <a:ea typeface="ＭＳ Ｐゴシック" pitchFamily="34" charset="-128"/>
                <a:cs typeface="Arial Black"/>
              </a:rPr>
              <a:t>	</a:t>
            </a:r>
            <a:r>
              <a:rPr sz="2250" spc="-15" dirty="0">
                <a:solidFill>
                  <a:srgbClr val="C00000"/>
                </a:solidFill>
                <a:latin typeface="Cambria" panose="02040503050406030204" pitchFamily="18" charset="0"/>
                <a:ea typeface="ＭＳ Ｐゴシック" pitchFamily="34" charset="-128"/>
                <a:cs typeface="Arial Black"/>
              </a:rPr>
              <a:t>(CATRF2022)</a:t>
            </a:r>
            <a:endParaRPr lang="en-US" sz="2250" spc="-15" dirty="0">
              <a:solidFill>
                <a:srgbClr val="C00000"/>
              </a:solidFill>
              <a:latin typeface="Cambria" panose="02040503050406030204" pitchFamily="18" charset="0"/>
              <a:ea typeface="ＭＳ Ｐゴシック" pitchFamily="34" charset="-128"/>
              <a:cs typeface="Arial Black"/>
            </a:endParaRPr>
          </a:p>
          <a:p>
            <a:pPr marL="385763" indent="-385763" defTabSz="342900" fontAlgn="base">
              <a:lnSpc>
                <a:spcPts val="1900"/>
              </a:lnSpc>
              <a:spcBef>
                <a:spcPts val="450"/>
              </a:spcBef>
              <a:spcAft>
                <a:spcPts val="450"/>
              </a:spcAft>
              <a:buFont typeface="+mj-lt"/>
              <a:buAutoNum type="arabicPeriod"/>
              <a:defRPr/>
            </a:pPr>
            <a:endParaRPr lang="en-US" sz="2250" spc="-15" dirty="0">
              <a:solidFill>
                <a:srgbClr val="C00000"/>
              </a:solidFill>
              <a:latin typeface="Cambria" panose="02040503050406030204" pitchFamily="18" charset="0"/>
              <a:ea typeface="ＭＳ Ｐゴシック" pitchFamily="34" charset="-128"/>
              <a:cs typeface="Arial"/>
            </a:endParaRPr>
          </a:p>
          <a:p>
            <a:pPr>
              <a:lnSpc>
                <a:spcPts val="1900"/>
              </a:lnSpc>
              <a:spcBef>
                <a:spcPts val="450"/>
              </a:spcBef>
              <a:spcAft>
                <a:spcPts val="450"/>
              </a:spcAft>
              <a:buSzPct val="100000"/>
              <a:tabLst>
                <a:tab pos="297808" algn="l"/>
                <a:tab pos="298442" algn="l"/>
              </a:tabLst>
              <a:defRPr/>
            </a:pPr>
            <a:r>
              <a:rPr sz="2250" dirty="0">
                <a:uFill>
                  <a:solidFill>
                    <a:srgbClr val="1F497D"/>
                  </a:solidFill>
                </a:uFill>
                <a:latin typeface="Cambria" panose="02040503050406030204" pitchFamily="18" charset="0"/>
                <a:ea typeface="ＭＳ Ｐゴシック" pitchFamily="34" charset="-128"/>
                <a:cs typeface="Arial"/>
              </a:rPr>
              <a:t>Mariana Terrestrial Reference Frame of</a:t>
            </a:r>
            <a:r>
              <a:rPr lang="en-US" sz="2250" dirty="0">
                <a:uFill>
                  <a:solidFill>
                    <a:srgbClr val="1F497D"/>
                  </a:solidFill>
                </a:uFill>
                <a:latin typeface="Cambria" panose="02040503050406030204" pitchFamily="18" charset="0"/>
                <a:ea typeface="ＭＳ Ｐゴシック" pitchFamily="34" charset="-128"/>
                <a:cs typeface="Arial"/>
              </a:rPr>
              <a:t> 2022</a:t>
            </a:r>
            <a:endParaRPr sz="2250" dirty="0">
              <a:uFill>
                <a:solidFill>
                  <a:srgbClr val="1F497D"/>
                </a:solidFill>
              </a:uFill>
              <a:latin typeface="Cambria" panose="02040503050406030204" pitchFamily="18" charset="0"/>
              <a:ea typeface="ＭＳ Ｐゴシック" pitchFamily="34" charset="-128"/>
              <a:cs typeface="Arial"/>
            </a:endParaRPr>
          </a:p>
          <a:p>
            <a:pPr defTabSz="342900" fontAlgn="base">
              <a:lnSpc>
                <a:spcPts val="1900"/>
              </a:lnSpc>
              <a:spcBef>
                <a:spcPts val="450"/>
              </a:spcBef>
              <a:spcAft>
                <a:spcPts val="450"/>
              </a:spcAft>
              <a:defRPr/>
            </a:pPr>
            <a:r>
              <a:rPr lang="en-US" sz="2250" spc="-15" dirty="0">
                <a:solidFill>
                  <a:srgbClr val="C00000"/>
                </a:solidFill>
                <a:latin typeface="Cambria" panose="02040503050406030204" pitchFamily="18" charset="0"/>
                <a:ea typeface="ＭＳ Ｐゴシック" pitchFamily="34" charset="-128"/>
                <a:cs typeface="Arial Black"/>
              </a:rPr>
              <a:t>	</a:t>
            </a:r>
            <a:r>
              <a:rPr sz="2250" spc="-15" dirty="0">
                <a:solidFill>
                  <a:srgbClr val="C00000"/>
                </a:solidFill>
                <a:latin typeface="Cambria" panose="02040503050406030204" pitchFamily="18" charset="0"/>
                <a:ea typeface="ＭＳ Ｐゴシック" pitchFamily="34" charset="-128"/>
                <a:cs typeface="Arial Black"/>
              </a:rPr>
              <a:t>(MATRF2022)</a:t>
            </a:r>
            <a:endParaRPr sz="2250" dirty="0">
              <a:solidFill>
                <a:prstClr val="black"/>
              </a:solidFill>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112447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p:cNvSpPr txBox="1">
            <a:spLocks noGrp="1"/>
          </p:cNvSpPr>
          <p:nvPr>
            <p:ph type="title"/>
          </p:nvPr>
        </p:nvSpPr>
        <p:spPr>
          <a:xfrm>
            <a:off x="1143000" y="257444"/>
            <a:ext cx="6858000" cy="627736"/>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lang="en-US" sz="4000" spc="-10" dirty="0">
                <a:cs typeface="Calibri"/>
              </a:rPr>
              <a:t>Plate-Fixed NSRS TRFs</a:t>
            </a:r>
          </a:p>
        </p:txBody>
      </p:sp>
      <p:sp>
        <p:nvSpPr>
          <p:cNvPr id="12" name="TextBox 11"/>
          <p:cNvSpPr txBox="1"/>
          <p:nvPr/>
        </p:nvSpPr>
        <p:spPr bwMode="auto">
          <a:xfrm>
            <a:off x="1299630" y="1161441"/>
            <a:ext cx="2647541" cy="1200329"/>
          </a:xfrm>
          <a:prstGeom prst="rect">
            <a:avLst/>
          </a:prstGeom>
          <a:noFill/>
          <a:ln w="9525">
            <a:noFill/>
            <a:miter lim="800000"/>
            <a:headEnd/>
            <a:tailEnd/>
          </a:ln>
        </p:spPr>
        <p:txBody>
          <a:bodyPr wrap="square" rtlCol="0">
            <a:spAutoFit/>
          </a:bodyPr>
          <a:lstStyle/>
          <a:p>
            <a:pPr algn="ctr" defTabSz="342900" fontAlgn="base">
              <a:spcBef>
                <a:spcPct val="0"/>
              </a:spcBef>
              <a:spcAft>
                <a:spcPct val="0"/>
              </a:spcAft>
              <a:defRPr/>
            </a:pPr>
            <a:r>
              <a:rPr lang="en-US" sz="2400" b="1" u="sng" dirty="0">
                <a:solidFill>
                  <a:srgbClr val="00B0F0"/>
                </a:solidFill>
                <a:latin typeface="Cambria" panose="02040503050406030204" pitchFamily="18" charset="0"/>
                <a:ea typeface="Cambria" panose="02040503050406030204" pitchFamily="18" charset="0"/>
              </a:rPr>
              <a:t>ITRF</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Frame = constant</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NA Plate = rotating</a:t>
            </a:r>
          </a:p>
        </p:txBody>
      </p:sp>
      <p:sp>
        <p:nvSpPr>
          <p:cNvPr id="16" name="TextBox 15"/>
          <p:cNvSpPr txBox="1"/>
          <p:nvPr/>
        </p:nvSpPr>
        <p:spPr bwMode="auto">
          <a:xfrm>
            <a:off x="4166148" y="1161441"/>
            <a:ext cx="3834852" cy="1938992"/>
          </a:xfrm>
          <a:prstGeom prst="rect">
            <a:avLst/>
          </a:prstGeom>
          <a:noFill/>
          <a:ln w="9525">
            <a:noFill/>
            <a:miter lim="800000"/>
            <a:headEnd/>
            <a:tailEnd/>
          </a:ln>
        </p:spPr>
        <p:txBody>
          <a:bodyPr wrap="square" rtlCol="0">
            <a:spAutoFit/>
          </a:bodyPr>
          <a:lstStyle/>
          <a:p>
            <a:pPr algn="ctr" defTabSz="342900" fontAlgn="base">
              <a:spcBef>
                <a:spcPct val="0"/>
              </a:spcBef>
              <a:spcAft>
                <a:spcPct val="0"/>
              </a:spcAft>
              <a:defRPr/>
            </a:pPr>
            <a:r>
              <a:rPr lang="en-US" sz="2400" b="1" u="sng" dirty="0">
                <a:solidFill>
                  <a:srgbClr val="FF0000"/>
                </a:solidFill>
                <a:latin typeface="Cambria" panose="02040503050406030204" pitchFamily="18" charset="0"/>
                <a:ea typeface="Cambria" panose="02040503050406030204" pitchFamily="18" charset="0"/>
              </a:rPr>
              <a:t>NATRF</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Frame = rotating</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	(</a:t>
            </a:r>
            <a:r>
              <a:rPr lang="en-US" sz="2400" i="1" dirty="0">
                <a:solidFill>
                  <a:prstClr val="black"/>
                </a:solidFill>
                <a:latin typeface="Cambria" panose="02040503050406030204" pitchFamily="18" charset="0"/>
                <a:ea typeface="Cambria" panose="02040503050406030204" pitchFamily="18" charset="0"/>
              </a:rPr>
              <a:t>relative to ITRF</a:t>
            </a:r>
            <a:r>
              <a:rPr lang="en-US" sz="2400" dirty="0">
                <a:solidFill>
                  <a:prstClr val="black"/>
                </a:solidFill>
                <a:latin typeface="Cambria" panose="02040503050406030204" pitchFamily="18" charset="0"/>
                <a:ea typeface="Cambria" panose="02040503050406030204" pitchFamily="18" charset="0"/>
              </a:rPr>
              <a:t>)</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NA Plate = constant</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	(</a:t>
            </a:r>
            <a:r>
              <a:rPr lang="en-US" sz="2400" i="1" dirty="0">
                <a:solidFill>
                  <a:prstClr val="black"/>
                </a:solidFill>
                <a:latin typeface="Cambria" panose="02040503050406030204" pitchFamily="18" charset="0"/>
                <a:ea typeface="Cambria" panose="02040503050406030204" pitchFamily="18" charset="0"/>
              </a:rPr>
              <a:t>relative to NATRF2022</a:t>
            </a:r>
            <a:r>
              <a:rPr lang="en-US" sz="2400"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28562549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31232" y="864079"/>
            <a:ext cx="7715075" cy="16906736"/>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grpSp>
        <p:nvGrpSpPr>
          <p:cNvPr id="2" name="Group 1"/>
          <p:cNvGrpSpPr/>
          <p:nvPr/>
        </p:nvGrpSpPr>
        <p:grpSpPr>
          <a:xfrm>
            <a:off x="505974" y="451505"/>
            <a:ext cx="8089386" cy="4885130"/>
            <a:chOff x="-849368" y="602007"/>
            <a:chExt cx="10785848" cy="6513506"/>
          </a:xfrm>
        </p:grpSpPr>
        <p:cxnSp>
          <p:nvCxnSpPr>
            <p:cNvPr id="12" name="Straight Connector 11"/>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sp>
        <p:nvSpPr>
          <p:cNvPr id="105" name="TextBox 104"/>
          <p:cNvSpPr txBox="1"/>
          <p:nvPr/>
        </p:nvSpPr>
        <p:spPr>
          <a:xfrm>
            <a:off x="0" y="1"/>
            <a:ext cx="9144000" cy="566950"/>
          </a:xfrm>
          <a:prstGeom prst="rect">
            <a:avLst/>
          </a:prstGeom>
          <a:solidFill>
            <a:schemeClr val="bg1"/>
          </a:solidFill>
        </p:spPr>
        <p:txBody>
          <a:bodyPr wrap="square" rtlCol="0">
            <a:noAutofit/>
          </a:bodyPr>
          <a:lstStyle/>
          <a:p>
            <a:pPr algn="ctr" defTabSz="342900" fontAlgn="base">
              <a:spcBef>
                <a:spcPct val="0"/>
              </a:spcBef>
              <a:spcAft>
                <a:spcPct val="0"/>
              </a:spcAft>
              <a:defRPr/>
            </a:pPr>
            <a:r>
              <a:rPr lang="en-US" sz="3000" b="1" dirty="0">
                <a:solidFill>
                  <a:srgbClr val="00B0F0"/>
                </a:solidFill>
                <a:latin typeface="Cambria" panose="02040503050406030204" pitchFamily="18" charset="0"/>
                <a:ea typeface="Cambria" panose="02040503050406030204" pitchFamily="18" charset="0"/>
              </a:rPr>
              <a:t>ITRF</a:t>
            </a:r>
            <a:r>
              <a:rPr lang="en-US" sz="3000" dirty="0">
                <a:solidFill>
                  <a:prstClr val="black"/>
                </a:solidFill>
                <a:latin typeface="Cambria" panose="02040503050406030204" pitchFamily="18" charset="0"/>
                <a:ea typeface="Cambria" panose="02040503050406030204" pitchFamily="18" charset="0"/>
              </a:rPr>
              <a:t> – constant frame, rotating plate</a:t>
            </a:r>
          </a:p>
        </p:txBody>
      </p:sp>
    </p:spTree>
    <p:extLst>
      <p:ext uri="{BB962C8B-B14F-4D97-AF65-F5344CB8AC3E}">
        <p14:creationId xmlns:p14="http://schemas.microsoft.com/office/powerpoint/2010/main" val="171509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05974" y="451505"/>
            <a:ext cx="8089386" cy="17319309"/>
            <a:chOff x="-849368" y="602007"/>
            <a:chExt cx="10785848" cy="23092412"/>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sp>
        <p:nvSpPr>
          <p:cNvPr id="105" name="TextBox 104"/>
          <p:cNvSpPr txBox="1"/>
          <p:nvPr/>
        </p:nvSpPr>
        <p:spPr>
          <a:xfrm>
            <a:off x="0" y="0"/>
            <a:ext cx="9144000" cy="566928"/>
          </a:xfrm>
          <a:prstGeom prst="rect">
            <a:avLst/>
          </a:prstGeom>
          <a:solidFill>
            <a:schemeClr val="bg1"/>
          </a:solidFill>
        </p:spPr>
        <p:txBody>
          <a:bodyPr wrap="square" rtlCol="0">
            <a:noAutofit/>
          </a:bodyPr>
          <a:lstStyle/>
          <a:p>
            <a:pPr algn="ctr" defTabSz="342900" fontAlgn="base">
              <a:spcBef>
                <a:spcPct val="0"/>
              </a:spcBef>
              <a:spcAft>
                <a:spcPct val="0"/>
              </a:spcAft>
              <a:defRPr/>
            </a:pPr>
            <a:r>
              <a:rPr lang="en-US" sz="3000" b="1" dirty="0">
                <a:solidFill>
                  <a:srgbClr val="FF0000"/>
                </a:solidFill>
                <a:latin typeface="Cambria" panose="02040503050406030204" pitchFamily="18" charset="0"/>
                <a:ea typeface="Cambria" panose="02040503050406030204" pitchFamily="18" charset="0"/>
              </a:rPr>
              <a:t>NATRF</a:t>
            </a:r>
            <a:r>
              <a:rPr lang="en-US" sz="3000" dirty="0">
                <a:solidFill>
                  <a:prstClr val="black"/>
                </a:solidFill>
                <a:latin typeface="Cambria" panose="02040503050406030204" pitchFamily="18" charset="0"/>
                <a:ea typeface="Cambria" panose="02040503050406030204" pitchFamily="18" charset="0"/>
              </a:rPr>
              <a:t> – rotating frame, constant with plate</a:t>
            </a:r>
          </a:p>
        </p:txBody>
      </p:sp>
      <p:sp>
        <p:nvSpPr>
          <p:cNvPr id="26" name="object 2"/>
          <p:cNvSpPr txBox="1">
            <a:spLocks noGrp="1"/>
          </p:cNvSpPr>
          <p:nvPr>
            <p:ph type="title" idx="4294967295"/>
          </p:nvPr>
        </p:nvSpPr>
        <p:spPr>
          <a:xfrm>
            <a:off x="3241675" y="561975"/>
            <a:ext cx="2660650" cy="566738"/>
          </a:xfrm>
          <a:prstGeom prst="rect">
            <a:avLst/>
          </a:prstGeom>
          <a:solidFill>
            <a:schemeClr val="bg1"/>
          </a:solidFill>
        </p:spPr>
        <p:txBody>
          <a:bodyPr vert="horz" wrap="square" lIns="0" tIns="12065" rIns="0" bIns="0" numCol="1" rtlCol="0" anchor="ctr" anchorCtr="0" compatLnSpc="1">
            <a:prstTxWarp prst="textNoShape">
              <a:avLst/>
            </a:prstTxWarp>
            <a:spAutoFit/>
          </a:bodyPr>
          <a:lstStyle/>
          <a:p>
            <a:pPr marL="12700">
              <a:spcBef>
                <a:spcPts val="95"/>
              </a:spcBef>
            </a:pPr>
            <a:r>
              <a:rPr lang="en-US" sz="3600" spc="-10" dirty="0">
                <a:cs typeface="Calibri"/>
              </a:rPr>
              <a:t>Plate-Fixed</a:t>
            </a:r>
          </a:p>
        </p:txBody>
      </p:sp>
    </p:spTree>
    <p:extLst>
      <p:ext uri="{BB962C8B-B14F-4D97-AF65-F5344CB8AC3E}">
        <p14:creationId xmlns:p14="http://schemas.microsoft.com/office/powerpoint/2010/main" val="290524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3"/>
                                        </p:tgtEl>
                                        <p:attrNameLst>
                                          <p:attrName>r</p:attrName>
                                        </p:attrNameLst>
                                      </p:cBhvr>
                                    </p:animRot>
                                  </p:childTnLst>
                                </p:cTn>
                              </p:par>
                            </p:childTnLst>
                          </p:cTn>
                        </p:par>
                        <p:par>
                          <p:cTn id="7" fill="hold">
                            <p:stCondLst>
                              <p:cond delay="5000"/>
                            </p:stCondLst>
                            <p:childTnLst>
                              <p:par>
                                <p:cTn id="8" presetID="22" presetClass="entr" presetSubtype="4"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505974" y="451505"/>
            <a:ext cx="8089386" cy="17319309"/>
            <a:chOff x="-849368" y="602007"/>
            <a:chExt cx="10785848" cy="23092412"/>
          </a:xfrm>
        </p:grpSpPr>
        <p:grpSp>
          <p:nvGrpSpPr>
            <p:cNvPr id="4" name="Group 3">
              <a:extLst>
                <a:ext uri="{FF2B5EF4-FFF2-40B4-BE49-F238E27FC236}">
                  <a16:creationId xmlns:a16="http://schemas.microsoft.com/office/drawing/2014/main" id="{440FAA5C-B762-4CB0-9D29-8BEBDA835F9C}"/>
                </a:ext>
              </a:extLst>
            </p:cNvPr>
            <p:cNvGrpSpPr/>
            <p:nvPr/>
          </p:nvGrpSpPr>
          <p:grpSpPr>
            <a:xfrm>
              <a:off x="-849368" y="602007"/>
              <a:ext cx="10785848" cy="23092412"/>
              <a:chOff x="-849368" y="602007"/>
              <a:chExt cx="10785848" cy="23092412"/>
            </a:xfrm>
          </p:grpSpPr>
          <p:grpSp>
            <p:nvGrpSpPr>
              <p:cNvPr id="5" name="Group 4">
                <a:extLst>
                  <a:ext uri="{FF2B5EF4-FFF2-40B4-BE49-F238E27FC236}">
                    <a16:creationId xmlns:a16="http://schemas.microsoft.com/office/drawing/2014/main" id="{6EEC80D5-AED2-4F5E-A850-19C708E72E79}"/>
                  </a:ext>
                </a:extLst>
              </p:cNvPr>
              <p:cNvGrpSpPr/>
              <p:nvPr/>
            </p:nvGrpSpPr>
            <p:grpSpPr>
              <a:xfrm>
                <a:off x="-415691" y="1152105"/>
                <a:ext cx="10286766" cy="22542314"/>
                <a:chOff x="-415691" y="1152105"/>
                <a:chExt cx="10286766" cy="22542314"/>
              </a:xfrm>
            </p:grpSpPr>
            <p:pic>
              <p:nvPicPr>
                <p:cNvPr id="25" name="Picture 24">
                  <a:extLst>
                    <a:ext uri="{FF2B5EF4-FFF2-40B4-BE49-F238E27FC236}">
                      <a16:creationId xmlns:a16="http://schemas.microsoft.com/office/drawing/2014/main" id="{99DB4685-4BE3-44B2-9A42-5E7B4C729B13}"/>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6" name="Picture 25">
                  <a:extLst>
                    <a:ext uri="{FF2B5EF4-FFF2-40B4-BE49-F238E27FC236}">
                      <a16:creationId xmlns:a16="http://schemas.microsoft.com/office/drawing/2014/main" id="{94AF1668-2116-47EE-B50C-4DB1D54AB3F9}"/>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6" name="Straight Connector 5">
                <a:extLst>
                  <a:ext uri="{FF2B5EF4-FFF2-40B4-BE49-F238E27FC236}">
                    <a16:creationId xmlns:a16="http://schemas.microsoft.com/office/drawing/2014/main" id="{C127AD56-817E-42B6-9482-FDA647469FF8}"/>
                  </a:ext>
                </a:extLst>
              </p:cNvPr>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218598-0C98-46AB-8882-51E4FE3626FB}"/>
                  </a:ext>
                </a:extLst>
              </p:cNvPr>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203577-E8F2-4BB3-A72A-94F0E9705534}"/>
                  </a:ext>
                </a:extLst>
              </p:cNvPr>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1CC143-7244-4543-9187-388F40FCE4BE}"/>
                  </a:ext>
                </a:extLst>
              </p:cNvPr>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833F8C-1225-4F46-9EE9-377CB43F119F}"/>
                  </a:ext>
                </a:extLst>
              </p:cNvPr>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A4F93-1BC4-45E2-8A95-6F1F27132F1E}"/>
                  </a:ext>
                </a:extLst>
              </p:cNvPr>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D9C65C-7276-4178-8E95-5A3F0ADD86A7}"/>
                  </a:ext>
                </a:extLst>
              </p:cNvPr>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55CC27-2B73-425D-908D-17314D49DB57}"/>
                  </a:ext>
                </a:extLst>
              </p:cNvPr>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9E9665-4FCA-419D-9B30-46FE080F27D6}"/>
                  </a:ext>
                </a:extLst>
              </p:cNvPr>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DCBA5C-A91E-410E-B9CB-2E13E385AC8F}"/>
                  </a:ext>
                </a:extLst>
              </p:cNvPr>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E39F5-DAF7-426E-888B-FA53CF39F079}"/>
                  </a:ext>
                </a:extLst>
              </p:cNvPr>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46F113-93A2-4BBD-A364-6C7D2515C3B6}"/>
                  </a:ext>
                </a:extLst>
              </p:cNvPr>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2DED6B-503F-457D-AE3D-FAFB415E565F}"/>
                  </a:ext>
                </a:extLst>
              </p:cNvPr>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reeform 88">
                <a:extLst>
                  <a:ext uri="{FF2B5EF4-FFF2-40B4-BE49-F238E27FC236}">
                    <a16:creationId xmlns:a16="http://schemas.microsoft.com/office/drawing/2014/main" id="{DCDFFED4-2671-4AEB-809E-D4908FF23AB7}"/>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0" name="Freeform 94">
                <a:extLst>
                  <a:ext uri="{FF2B5EF4-FFF2-40B4-BE49-F238E27FC236}">
                    <a16:creationId xmlns:a16="http://schemas.microsoft.com/office/drawing/2014/main" id="{DCC407A2-287E-4875-90D4-1F066B5D89BA}"/>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1" name="Freeform 95">
                <a:extLst>
                  <a:ext uri="{FF2B5EF4-FFF2-40B4-BE49-F238E27FC236}">
                    <a16:creationId xmlns:a16="http://schemas.microsoft.com/office/drawing/2014/main" id="{6E66ADA6-5BED-4B34-A047-01E0A35B1646}"/>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2" name="Freeform 96">
                <a:extLst>
                  <a:ext uri="{FF2B5EF4-FFF2-40B4-BE49-F238E27FC236}">
                    <a16:creationId xmlns:a16="http://schemas.microsoft.com/office/drawing/2014/main" id="{3826B369-3382-4C9B-8FE9-AD8CCC9AE3FA}"/>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3" name="Freeform 97">
                <a:extLst>
                  <a:ext uri="{FF2B5EF4-FFF2-40B4-BE49-F238E27FC236}">
                    <a16:creationId xmlns:a16="http://schemas.microsoft.com/office/drawing/2014/main" id="{5A04930E-04B7-41F3-8A00-E304EF5BFE62}"/>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4" name="Freeform 98">
                <a:extLst>
                  <a:ext uri="{FF2B5EF4-FFF2-40B4-BE49-F238E27FC236}">
                    <a16:creationId xmlns:a16="http://schemas.microsoft.com/office/drawing/2014/main" id="{83D2D810-A5FE-49D3-B810-69B5C729C4D0}"/>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54" name="Oval 53">
              <a:extLst>
                <a:ext uri="{FF2B5EF4-FFF2-40B4-BE49-F238E27FC236}">
                  <a16:creationId xmlns:a16="http://schemas.microsoft.com/office/drawing/2014/main" id="{1118A28D-4E5E-464D-9907-E32EB25F6ACD}"/>
                </a:ext>
              </a:extLst>
            </p:cNvPr>
            <p:cNvSpPr/>
            <p:nvPr/>
          </p:nvSpPr>
          <p:spPr>
            <a:xfrm>
              <a:off x="6358007" y="3419754"/>
              <a:ext cx="141064" cy="16294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2" name="Arc 1">
            <a:extLst>
              <a:ext uri="{FF2B5EF4-FFF2-40B4-BE49-F238E27FC236}">
                <a16:creationId xmlns:a16="http://schemas.microsoft.com/office/drawing/2014/main" id="{A1389F58-F6F7-4C6F-AC48-93F986056D1E}"/>
              </a:ext>
            </a:extLst>
          </p:cNvPr>
          <p:cNvSpPr/>
          <p:nvPr/>
        </p:nvSpPr>
        <p:spPr>
          <a:xfrm rot="923700" flipH="1">
            <a:off x="1574508" y="2490288"/>
            <a:ext cx="6948968" cy="6945644"/>
          </a:xfrm>
          <a:prstGeom prst="arc">
            <a:avLst>
              <a:gd name="adj1" fmla="val 16200000"/>
              <a:gd name="adj2" fmla="val 17374577"/>
            </a:avLst>
          </a:prstGeom>
          <a:ln w="285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fontAlgn="base">
              <a:spcBef>
                <a:spcPct val="0"/>
              </a:spcBef>
              <a:spcAft>
                <a:spcPct val="0"/>
              </a:spcAft>
              <a:defRPr/>
            </a:pPr>
            <a:endParaRPr lang="en-US" sz="1350" u="sng">
              <a:solidFill>
                <a:prstClr val="black"/>
              </a:solidFill>
              <a:latin typeface="Calibri"/>
            </a:endParaRPr>
          </a:p>
        </p:txBody>
      </p:sp>
      <p:grpSp>
        <p:nvGrpSpPr>
          <p:cNvPr id="52" name="Group 51"/>
          <p:cNvGrpSpPr/>
          <p:nvPr/>
        </p:nvGrpSpPr>
        <p:grpSpPr>
          <a:xfrm>
            <a:off x="505974" y="451505"/>
            <a:ext cx="8089386" cy="4885130"/>
            <a:chOff x="-849368" y="602007"/>
            <a:chExt cx="10785848" cy="6513506"/>
          </a:xfrm>
        </p:grpSpPr>
        <p:cxnSp>
          <p:nvCxnSpPr>
            <p:cNvPr id="28" name="Straight Connector 27">
              <a:extLst>
                <a:ext uri="{FF2B5EF4-FFF2-40B4-BE49-F238E27FC236}">
                  <a16:creationId xmlns:a16="http://schemas.microsoft.com/office/drawing/2014/main" id="{FE809394-EFF8-45B1-8F24-9F5513A67B44}"/>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23872A-A23C-4687-9B23-2621B7E0826F}"/>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338E07-8D2E-41EF-8053-D2D6170D3642}"/>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7A6CFE-5860-459A-BE18-30BF3F312E1B}"/>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92CE49-919B-437F-BD7C-848B848D3408}"/>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D06F02-78AD-4B6C-A4C7-F2CF3D5F72E0}"/>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AFB512-50E1-4330-874A-FC138DD49537}"/>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F94D2E9-EC32-4B18-A305-6B48EDB50DFD}"/>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5342C3-F414-46AF-BC19-B859A3036ECA}"/>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448838-0A0F-47D6-BC2E-CF342F9EE763}"/>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BDA3A-BD0C-48CB-A09D-680656A7505E}"/>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84897B-5BE5-49D9-BF5C-C1353170B68C}"/>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1533E05-5D04-4E48-948F-D6C665A56917}"/>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Freeform 88">
              <a:extLst>
                <a:ext uri="{FF2B5EF4-FFF2-40B4-BE49-F238E27FC236}">
                  <a16:creationId xmlns:a16="http://schemas.microsoft.com/office/drawing/2014/main" id="{A1D3FBBA-354D-4EDC-800F-D8BEF167BF40}"/>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2" name="Freeform 94">
              <a:extLst>
                <a:ext uri="{FF2B5EF4-FFF2-40B4-BE49-F238E27FC236}">
                  <a16:creationId xmlns:a16="http://schemas.microsoft.com/office/drawing/2014/main" id="{01A2CFFB-EB28-45CE-8CB0-1672826CC319}"/>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3" name="Freeform 95">
              <a:extLst>
                <a:ext uri="{FF2B5EF4-FFF2-40B4-BE49-F238E27FC236}">
                  <a16:creationId xmlns:a16="http://schemas.microsoft.com/office/drawing/2014/main" id="{2CFA0F56-6738-4824-AE63-84DCF421C71F}"/>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4" name="Freeform 96">
              <a:extLst>
                <a:ext uri="{FF2B5EF4-FFF2-40B4-BE49-F238E27FC236}">
                  <a16:creationId xmlns:a16="http://schemas.microsoft.com/office/drawing/2014/main" id="{1D0D456E-72BD-48B1-B9AF-C56112B892D3}"/>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5" name="Freeform 97">
              <a:extLst>
                <a:ext uri="{FF2B5EF4-FFF2-40B4-BE49-F238E27FC236}">
                  <a16:creationId xmlns:a16="http://schemas.microsoft.com/office/drawing/2014/main" id="{5D727E83-65EA-44F1-9CE0-F084D6ECEF50}"/>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6" name="Freeform 98">
              <a:extLst>
                <a:ext uri="{FF2B5EF4-FFF2-40B4-BE49-F238E27FC236}">
                  <a16:creationId xmlns:a16="http://schemas.microsoft.com/office/drawing/2014/main" id="{64179DF1-715E-40EA-90A4-FB20325E104F}"/>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27" name="title">
            <a:extLst>
              <a:ext uri="{FF2B5EF4-FFF2-40B4-BE49-F238E27FC236}">
                <a16:creationId xmlns:a16="http://schemas.microsoft.com/office/drawing/2014/main" id="{EEF895EC-4A5B-4E3C-BC23-A527B301D396}"/>
              </a:ext>
            </a:extLst>
          </p:cNvPr>
          <p:cNvSpPr txBox="1"/>
          <p:nvPr/>
        </p:nvSpPr>
        <p:spPr>
          <a:xfrm>
            <a:off x="0" y="0"/>
            <a:ext cx="9144000" cy="569410"/>
          </a:xfrm>
          <a:prstGeom prst="rect">
            <a:avLst/>
          </a:prstGeom>
          <a:solidFill>
            <a:schemeClr val="bg1"/>
          </a:solidFill>
        </p:spPr>
        <p:txBody>
          <a:bodyPr wrap="square" rtlCol="0">
            <a:noAutofit/>
          </a:bodyPr>
          <a:lstStyle/>
          <a:p>
            <a:pPr algn="ctr" defTabSz="342900" fontAlgn="base">
              <a:spcBef>
                <a:spcPct val="0"/>
              </a:spcBef>
              <a:spcAft>
                <a:spcPct val="0"/>
              </a:spcAft>
              <a:defRPr/>
            </a:pPr>
            <a:r>
              <a:rPr lang="en-US" sz="3000" b="1" dirty="0">
                <a:solidFill>
                  <a:srgbClr val="00B0F0"/>
                </a:solidFill>
                <a:latin typeface="Cambria" panose="02040503050406030204" pitchFamily="18" charset="0"/>
                <a:ea typeface="Cambria" panose="02040503050406030204" pitchFamily="18" charset="0"/>
              </a:rPr>
              <a:t>ITRF</a:t>
            </a:r>
            <a:r>
              <a:rPr lang="en-US" sz="3000" dirty="0">
                <a:solidFill>
                  <a:prstClr val="black"/>
                </a:solidFill>
                <a:latin typeface="Cambria" panose="02040503050406030204" pitchFamily="18" charset="0"/>
                <a:ea typeface="Cambria" panose="02040503050406030204" pitchFamily="18" charset="0"/>
              </a:rPr>
              <a:t> or </a:t>
            </a:r>
            <a:r>
              <a:rPr lang="en-US" sz="3000" b="1" dirty="0">
                <a:solidFill>
                  <a:srgbClr val="FF0000"/>
                </a:solidFill>
                <a:latin typeface="Cambria" panose="02040503050406030204" pitchFamily="18" charset="0"/>
                <a:ea typeface="Cambria" panose="02040503050406030204" pitchFamily="18" charset="0"/>
              </a:rPr>
              <a:t>NATRF</a:t>
            </a:r>
            <a:r>
              <a:rPr lang="en-US" sz="3000" dirty="0">
                <a:solidFill>
                  <a:prstClr val="black"/>
                </a:solidFill>
                <a:latin typeface="Cambria" panose="02040503050406030204" pitchFamily="18" charset="0"/>
                <a:ea typeface="Cambria" panose="02040503050406030204" pitchFamily="18" charset="0"/>
              </a:rPr>
              <a:t> – your choice </a:t>
            </a:r>
            <a:r>
              <a:rPr lang="en-US" sz="3000" dirty="0">
                <a:solidFill>
                  <a:schemeClr val="bg1"/>
                </a:solidFill>
                <a:latin typeface="Cambria" panose="02040503050406030204" pitchFamily="18" charset="0"/>
                <a:ea typeface="Cambria" panose="02040503050406030204" pitchFamily="18" charset="0"/>
              </a:rPr>
              <a:t>if you know epoch</a:t>
            </a:r>
            <a:endParaRPr lang="en-US" sz="3000" b="1" dirty="0">
              <a:solidFill>
                <a:schemeClr val="bg1"/>
              </a:solidFill>
              <a:latin typeface="Cambria" panose="02040503050406030204" pitchFamily="18" charset="0"/>
              <a:ea typeface="Cambria" panose="02040503050406030204" pitchFamily="18" charset="0"/>
            </a:endParaRPr>
          </a:p>
        </p:txBody>
      </p:sp>
      <p:sp>
        <p:nvSpPr>
          <p:cNvPr id="49" name="if you know epoch">
            <a:extLst>
              <a:ext uri="{FF2B5EF4-FFF2-40B4-BE49-F238E27FC236}">
                <a16:creationId xmlns:a16="http://schemas.microsoft.com/office/drawing/2014/main" id="{0A0424CE-156D-4A35-B3F2-933223922CAA}"/>
              </a:ext>
            </a:extLst>
          </p:cNvPr>
          <p:cNvSpPr txBox="1"/>
          <p:nvPr/>
        </p:nvSpPr>
        <p:spPr>
          <a:xfrm>
            <a:off x="0" y="-3151"/>
            <a:ext cx="9144000" cy="478028"/>
          </a:xfrm>
          <a:prstGeom prst="rect">
            <a:avLst/>
          </a:prstGeom>
          <a:noFill/>
        </p:spPr>
        <p:txBody>
          <a:bodyPr wrap="square" rtlCol="0">
            <a:noAutofit/>
          </a:bodyPr>
          <a:lstStyle/>
          <a:p>
            <a:pPr algn="ctr" defTabSz="342900" fontAlgn="base">
              <a:spcBef>
                <a:spcPct val="0"/>
              </a:spcBef>
              <a:spcAft>
                <a:spcPct val="0"/>
              </a:spcAft>
              <a:defRPr/>
            </a:pPr>
            <a:r>
              <a:rPr lang="en-US" sz="3000" b="1" dirty="0">
                <a:solidFill>
                  <a:srgbClr val="00B0F0"/>
                </a:solidFill>
                <a:latin typeface="Cambria" panose="02040503050406030204" pitchFamily="18" charset="0"/>
                <a:ea typeface="Cambria" panose="02040503050406030204" pitchFamily="18" charset="0"/>
              </a:rPr>
              <a:t>                                                         </a:t>
            </a:r>
            <a:r>
              <a:rPr lang="en-US" sz="3000" dirty="0">
                <a:solidFill>
                  <a:prstClr val="black"/>
                </a:solidFill>
                <a:latin typeface="Cambria" panose="02040503050406030204" pitchFamily="18" charset="0"/>
                <a:ea typeface="Cambria" panose="02040503050406030204" pitchFamily="18" charset="0"/>
              </a:rPr>
              <a:t> if you know epoch</a:t>
            </a:r>
            <a:endParaRPr lang="en-US" sz="3000" b="1"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717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ccel="8000" decel="8000" autoRev="1" fill="hold" nodeType="clickEffect">
                                  <p:stCondLst>
                                    <p:cond delay="0"/>
                                  </p:stCondLst>
                                  <p:endCondLst>
                                    <p:cond evt="onNext" delay="0">
                                      <p:tgtEl>
                                        <p:sldTgt/>
                                      </p:tgtEl>
                                    </p:cond>
                                  </p:endCondLst>
                                  <p:childTnLst>
                                    <p:animRot by="-600000">
                                      <p:cBhvr>
                                        <p:cTn id="6" dur="5000" fill="hold"/>
                                        <p:tgtEl>
                                          <p:spTgt spid="56"/>
                                        </p:tgtEl>
                                        <p:attrNameLst>
                                          <p:attrName>r</p:attrName>
                                        </p:attrNameLst>
                                      </p:cBhvr>
                                    </p:animRot>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9"/>
                                        </p:tgtEl>
                                      </p:cBhvr>
                                    </p:animEffect>
                                    <p:animScale>
                                      <p:cBhvr>
                                        <p:cTn id="9" dur="1000" autoRev="1" fill="hold"/>
                                        <p:tgtEl>
                                          <p:spTgt spid="4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3" name="text"/>
          <p:cNvSpPr>
            <a:spLocks noGrp="1"/>
          </p:cNvSpPr>
          <p:nvPr>
            <p:ph idx="1"/>
          </p:nvPr>
        </p:nvSpPr>
        <p:spPr>
          <a:xfrm>
            <a:off x="1485900" y="870802"/>
            <a:ext cx="6172200" cy="3889589"/>
          </a:xfrm>
        </p:spPr>
        <p:txBody>
          <a:bodyPr>
            <a:normAutofit fontScale="77500" lnSpcReduction="20000"/>
          </a:bodyPr>
          <a:lstStyle/>
          <a:p>
            <a:pPr indent="0" marL="0">
              <a:buNone/>
            </a:pPr>
            <a:r>
              <a:rPr b="1" dirty="0" lang="en-US" sz="3300"/>
              <a:t>Epoch</a:t>
            </a:r>
            <a:endParaRPr b="1" dirty="0" lang="en-US" sz="1800"/>
          </a:p>
          <a:p>
            <a:r>
              <a:rPr dirty="0" lang="en-US">
                <a:latin charset="0" panose="02040503050406030204" pitchFamily="18" typeface="Cambria"/>
                <a:ea charset="0" panose="02040503050406030204" pitchFamily="18" typeface="Cambria"/>
              </a:rPr>
              <a:t>eh-puck? </a:t>
            </a:r>
            <a:r>
              <a:rPr dirty="0" err="1" lang="en-US">
                <a:latin charset="0" panose="02040503050406030204" pitchFamily="18" typeface="Cambria"/>
                <a:ea charset="0" panose="02040503050406030204" pitchFamily="18" typeface="Cambria"/>
              </a:rPr>
              <a:t>ee</a:t>
            </a:r>
            <a:r>
              <a:rPr dirty="0" lang="en-US">
                <a:latin charset="0" panose="02040503050406030204" pitchFamily="18" typeface="Cambria"/>
                <a:ea charset="0" panose="02040503050406030204" pitchFamily="18" typeface="Cambria"/>
              </a:rPr>
              <a:t>-pock? </a:t>
            </a:r>
            <a:r>
              <a:rPr dirty="0" lang="en-US">
                <a:solidFill>
                  <a:schemeClr val="tx1">
                    <a:lumMod val="50000"/>
                    <a:lumOff val="50000"/>
                  </a:schemeClr>
                </a:solidFill>
                <a:latin charset="0" panose="02040503050406030204" pitchFamily="18" typeface="Cambria"/>
                <a:ea charset="0" panose="02040503050406030204" pitchFamily="18" typeface="Cambria"/>
              </a:rPr>
              <a:t>… </a:t>
            </a:r>
            <a:r>
              <a:rPr dirty="0" i="1" lang="en-US">
                <a:solidFill>
                  <a:schemeClr val="tx1">
                    <a:lumMod val="50000"/>
                    <a:lumOff val="50000"/>
                  </a:schemeClr>
                </a:solidFill>
                <a:latin charset="0" panose="02040503050406030204" pitchFamily="18" typeface="Cambria"/>
                <a:ea charset="0" panose="02040503050406030204" pitchFamily="18" typeface="Cambria"/>
              </a:rPr>
              <a:t>to-may-to, to-</a:t>
            </a:r>
            <a:r>
              <a:rPr dirty="0" err="1" i="1" lang="en-US">
                <a:solidFill>
                  <a:schemeClr val="tx1">
                    <a:lumMod val="50000"/>
                    <a:lumOff val="50000"/>
                  </a:schemeClr>
                </a:solidFill>
                <a:latin charset="0" panose="02040503050406030204" pitchFamily="18" typeface="Cambria"/>
                <a:ea charset="0" panose="02040503050406030204" pitchFamily="18" typeface="Cambria"/>
              </a:rPr>
              <a:t>mah</a:t>
            </a:r>
            <a:r>
              <a:rPr dirty="0" i="1" lang="en-US">
                <a:solidFill>
                  <a:schemeClr val="tx1">
                    <a:lumMod val="50000"/>
                    <a:lumOff val="50000"/>
                  </a:schemeClr>
                </a:solidFill>
                <a:latin charset="0" panose="02040503050406030204" pitchFamily="18" typeface="Cambria"/>
                <a:ea charset="0" panose="02040503050406030204" pitchFamily="18" typeface="Cambria"/>
              </a:rPr>
              <a:t>-to</a:t>
            </a:r>
          </a:p>
          <a:p>
            <a:r>
              <a:rPr b="1" dirty="0" lang="en-US" sz="2400"/>
              <a:t>an instant of time</a:t>
            </a:r>
            <a:endParaRPr dirty="0" lang="en-US">
              <a:latin charset="0" panose="02040503050406030204" pitchFamily="18" typeface="Cambria"/>
              <a:ea charset="0" panose="02040503050406030204" pitchFamily="18" typeface="Cambria"/>
            </a:endParaRPr>
          </a:p>
          <a:p>
            <a:r>
              <a:rPr dirty="0" lang="en-US">
                <a:latin charset="0" panose="02040503050406030204" pitchFamily="18" typeface="Cambria"/>
                <a:ea charset="0" panose="02040503050406030204" pitchFamily="18" typeface="Cambria"/>
              </a:rPr>
              <a:t>astronomy &amp; geodesy use a decimal date</a:t>
            </a:r>
          </a:p>
          <a:p>
            <a:pPr lvl="1"/>
            <a:r>
              <a:rPr dirty="0" lang="en-US">
                <a:latin charset="0" panose="02040503050406030204" pitchFamily="18" typeface="Cambria"/>
                <a:ea charset="0" panose="02040503050406030204" pitchFamily="18" typeface="Cambria"/>
              </a:rPr>
              <a:t>e.g. 2021.0276 or 2020.0000 or 2022.8205</a:t>
            </a:r>
          </a:p>
          <a:p>
            <a:pPr lvl="1"/>
            <a:r>
              <a:rPr dirty="0" lang="en-US">
                <a:latin charset="0" panose="02040503050406030204" pitchFamily="18" typeface="Cambria"/>
                <a:ea charset="0" panose="02040503050406030204" pitchFamily="18" typeface="Cambria"/>
              </a:rPr>
              <a:t>doesn’t have to be</a:t>
            </a:r>
          </a:p>
          <a:p>
            <a:pPr lvl="1"/>
            <a:r>
              <a:rPr dirty="0" lang="en-US">
                <a:latin charset="0" panose="02040503050406030204" pitchFamily="18" typeface="Cambria"/>
                <a:ea charset="0" panose="02040503050406030204" pitchFamily="18" typeface="Cambria"/>
              </a:rPr>
              <a:t>incorporating epochs is important, not format</a:t>
            </a:r>
          </a:p>
          <a:p>
            <a:r>
              <a:rPr dirty="0" lang="en-US">
                <a:latin charset="0" panose="02040503050406030204" pitchFamily="18" typeface="Cambria"/>
                <a:ea charset="0" panose="02040503050406030204" pitchFamily="18" typeface="Cambria"/>
              </a:rPr>
              <a:t>others may use day-of-year = 2021:131</a:t>
            </a:r>
          </a:p>
          <a:p>
            <a:r>
              <a:rPr dirty="0" lang="en-US">
                <a:latin charset="0" panose="02040503050406030204" pitchFamily="18" typeface="Cambria"/>
                <a:ea charset="0" panose="02040503050406030204" pitchFamily="18" typeface="Cambria"/>
              </a:rPr>
              <a:t>calendar date is sufficient</a:t>
            </a:r>
          </a:p>
        </p:txBody>
      </p:sp>
      <p:sp>
        <p:nvSpPr>
          <p:cNvPr id="1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34290" compatLnSpc="1" lIns="68580" numCol="1" rIns="68580" tIns="3429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charset="0" pitchFamily="18" typeface="Times New Roman"/>
                <a:ea charset="0" typeface="ＭＳ Ｐゴシック"/>
                <a:cs charset="0" pitchFamily="18" typeface="Times New Roman"/>
              </a:defRPr>
            </a:lvl1pPr>
            <a:lvl2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2pPr>
            <a:lvl3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3pPr>
            <a:lvl4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4pPr>
            <a:lvl5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5pPr>
            <a:lvl6pPr algn="ctr" defTabSz="457200" eaLnBrk="1" fontAlgn="base" hangingPunct="1"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eaLnBrk="1" fontAlgn="base" hangingPunct="1"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eaLnBrk="1" fontAlgn="base" hangingPunct="1"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eaLnBrk="1" fontAlgn="base" hangingPunct="1"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pPr defTabSz="342900">
              <a:defRPr/>
            </a:pPr>
            <a:r>
              <a:rPr altLang="en-US" dirty="0" lang="en-US" sz="3600">
                <a:solidFill>
                  <a:prstClr val="black"/>
                </a:solidFill>
                <a:latin charset="0" panose="02040503050406030204" pitchFamily="18" typeface="Cambria"/>
                <a:ea charset="0" panose="020B0604030504040204" pitchFamily="34" typeface="Tahoma"/>
                <a:cs charset="0" panose="020B0604030504040204" pitchFamily="34" typeface="Tahoma"/>
              </a:rPr>
              <a:t>Terminology – Time/4D</a:t>
            </a:r>
            <a:endParaRPr dirty="0" lang="en-US" sz="3600">
              <a:solidFill>
                <a:prstClr val="black"/>
              </a:solidFill>
            </a:endParaRPr>
          </a:p>
        </p:txBody>
      </p:sp>
      <p:pic>
        <p:nvPicPr>
          <p:cNvPr id="17" name="datasheet"/>
          <p:cNvPicPr>
            <a:picLocks noChangeAspect="1"/>
          </p:cNvPicPr>
          <p:nvPr/>
        </p:nvPicPr>
        <p:blipFill rotWithShape="1">
          <a:blip r:embed="rId4"/>
          <a:srcRect b="215" t="123"/>
          <a:stretch/>
        </p:blipFill>
        <p:spPr>
          <a:xfrm>
            <a:off x="2144819" y="3321439"/>
            <a:ext cx="4800188" cy="1635092"/>
          </a:xfrm>
          <a:prstGeom prst="rect">
            <a:avLst/>
          </a:prstGeom>
          <a:ln w="25400">
            <a:solidFill>
              <a:schemeClr val="bg1">
                <a:lumMod val="65000"/>
              </a:schemeClr>
            </a:solidFill>
          </a:ln>
        </p:spPr>
      </p:pic>
      <p:sp>
        <p:nvSpPr>
          <p:cNvPr id="19" name="Rounded Rectangle 18"/>
          <p:cNvSpPr/>
          <p:nvPr/>
        </p:nvSpPr>
        <p:spPr>
          <a:xfrm>
            <a:off x="2624122" y="4586098"/>
            <a:ext cx="2013571" cy="218711"/>
          </a:xfrm>
          <a:prstGeom prst="roundRect">
            <a:avLst/>
          </a:prstGeom>
          <a:no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342900">
              <a:defRPr/>
            </a:pPr>
            <a:endParaRPr lang="en-US" sz="1350">
              <a:solidFill>
                <a:prstClr val="white"/>
              </a:solidFill>
              <a:latin typeface="Calibri"/>
            </a:endParaRPr>
          </a:p>
        </p:txBody>
      </p:sp>
    </p:spTree>
    <p:custDataLst>
      <p:tags r:id="rId1"/>
    </p:custDataLst>
    <p:extLst>
      <p:ext uri="{BB962C8B-B14F-4D97-AF65-F5344CB8AC3E}">
        <p14:creationId xmlns:p14="http://schemas.microsoft.com/office/powerpoint/2010/main" val="1749536102"/>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 presetSubtype="4">
                                  <p:stCondLst>
                                    <p:cond delay="0"/>
                                  </p:stCondLst>
                                  <p:childTnLst>
                                    <p:set>
                                      <p:cBhvr>
                                        <p:cTn dur="1" fill="hold" id="6">
                                          <p:stCondLst>
                                            <p:cond delay="0"/>
                                          </p:stCondLst>
                                        </p:cTn>
                                        <p:tgtEl>
                                          <p:spTgt spid="17"/>
                                        </p:tgtEl>
                                        <p:attrNameLst>
                                          <p:attrName>style.visibility</p:attrName>
                                        </p:attrNameLst>
                                      </p:cBhvr>
                                      <p:to>
                                        <p:strVal val="visible"/>
                                      </p:to>
                                    </p:set>
                                    <p:anim calcmode="lin" valueType="num">
                                      <p:cBhvr additive="base">
                                        <p:cTn dur="500" fill="hold" id="7"/>
                                        <p:tgtEl>
                                          <p:spTgt spid="17"/>
                                        </p:tgtEl>
                                        <p:attrNameLst>
                                          <p:attrName>ppt_x</p:attrName>
                                        </p:attrNameLst>
                                      </p:cBhvr>
                                      <p:tavLst>
                                        <p:tav tm="0">
                                          <p:val>
                                            <p:strVal val="#ppt_x"/>
                                          </p:val>
                                        </p:tav>
                                        <p:tav tm="100000">
                                          <p:val>
                                            <p:strVal val="#ppt_x"/>
                                          </p:val>
                                        </p:tav>
                                      </p:tavLst>
                                    </p:anim>
                                    <p:anim calcmode="lin" valueType="num">
                                      <p:cBhvr additive="base">
                                        <p:cTn dur="500" fill="hold" id="8"/>
                                        <p:tgtEl>
                                          <p:spTgt spid="17"/>
                                        </p:tgtEl>
                                        <p:attrNameLst>
                                          <p:attrName>ppt_y</p:attrName>
                                        </p:attrNameLst>
                                      </p:cBhvr>
                                      <p:tavLst>
                                        <p:tav tm="0">
                                          <p:val>
                                            <p:strVal val="1+#ppt_h/2"/>
                                          </p:val>
                                        </p:tav>
                                        <p:tav tm="100000">
                                          <p:val>
                                            <p:strVal val="#ppt_y"/>
                                          </p:val>
                                        </p:tav>
                                      </p:tavLst>
                                    </p:anim>
                                  </p:childTnLst>
                                </p:cTn>
                              </p:par>
                            </p:childTnLst>
                          </p:cTn>
                        </p:par>
                        <p:par>
                          <p:cTn fill="hold" id="9">
                            <p:stCondLst>
                              <p:cond delay="500"/>
                            </p:stCondLst>
                            <p:childTnLst>
                              <p:par>
                                <p:cTn fill="hold" grpId="0" id="10" nodeType="afterEffect" presetClass="entr" presetID="21" presetSubtype="4">
                                  <p:stCondLst>
                                    <p:cond delay="0"/>
                                  </p:stCondLst>
                                  <p:childTnLst>
                                    <p:set>
                                      <p:cBhvr>
                                        <p:cTn dur="1" fill="hold" id="11">
                                          <p:stCondLst>
                                            <p:cond delay="0"/>
                                          </p:stCondLst>
                                        </p:cTn>
                                        <p:tgtEl>
                                          <p:spTgt spid="19"/>
                                        </p:tgtEl>
                                        <p:attrNameLst>
                                          <p:attrName>style.visibility</p:attrName>
                                        </p:attrNameLst>
                                      </p:cBhvr>
                                      <p:to>
                                        <p:strVal val="visible"/>
                                      </p:to>
                                    </p:set>
                                    <p:animEffect filter="wheel(4)" transition="in">
                                      <p:cBhvr>
                                        <p:cTn dur="2000" id="12"/>
                                        <p:tgtEl>
                                          <p:spTgt spid="19"/>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9"/>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85900" y="645070"/>
            <a:ext cx="6172200" cy="3019973"/>
          </a:xfrm>
        </p:spPr>
        <p:txBody>
          <a:bodyPr>
            <a:normAutofit fontScale="85000" lnSpcReduction="20000"/>
          </a:bodyPr>
          <a:lstStyle/>
          <a:p>
            <a:pPr marL="0"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-Department of Commerce (</a:t>
            </a:r>
            <a:r>
              <a:rPr lang="en-US" dirty="0" err="1">
                <a:latin typeface="Cambria" panose="02040503050406030204" pitchFamily="18" charset="0"/>
                <a:ea typeface="Cambria" panose="02040503050406030204" pitchFamily="18" charset="0"/>
              </a:rPr>
              <a:t>DoC</a:t>
            </a:r>
            <a:r>
              <a:rPr lang="en-US" dirty="0">
                <a:latin typeface="Cambria" panose="02040503050406030204" pitchFamily="18" charset="0"/>
                <a:ea typeface="Cambria" panose="02040503050406030204" pitchFamily="18" charset="0"/>
              </a:rPr>
              <a:t>)</a:t>
            </a:r>
          </a:p>
          <a:p>
            <a:pPr marL="342900" lvl="1" indent="0">
              <a:buNone/>
            </a:pPr>
            <a:r>
              <a:rPr lang="en-US" dirty="0">
                <a:latin typeface="Cambria" panose="02040503050406030204" pitchFamily="18" charset="0"/>
                <a:ea typeface="Cambria" panose="02040503050406030204" pitchFamily="18" charset="0"/>
              </a:rPr>
              <a:t>					(~47,000 employees)</a:t>
            </a:r>
          </a:p>
          <a:p>
            <a:pPr marL="342900" lvl="1"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-National Oceanic and Atmospheric 						Administration (NOAA)</a:t>
            </a:r>
          </a:p>
          <a:p>
            <a:pPr marL="342900" lvl="1"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-National Ocean Service (NOS)</a:t>
            </a:r>
          </a:p>
        </p:txBody>
      </p:sp>
      <p:sp>
        <p:nvSpPr>
          <p:cNvPr id="3" name="Title 2"/>
          <p:cNvSpPr>
            <a:spLocks noGrp="1"/>
          </p:cNvSpPr>
          <p:nvPr>
            <p:ph type="title"/>
          </p:nvPr>
        </p:nvSpPr>
        <p:spPr>
          <a:xfrm>
            <a:off x="1485900" y="120253"/>
            <a:ext cx="6172200" cy="857250"/>
          </a:xfrm>
        </p:spPr>
        <p:txBody>
          <a:bodyPr>
            <a:normAutofit/>
          </a:bodyPr>
          <a:lstStyle/>
          <a:p>
            <a:r>
              <a:rPr lang="en-US" sz="4000" dirty="0">
                <a:latin typeface="Cambria" panose="02040503050406030204" pitchFamily="18" charset="0"/>
                <a:ea typeface="Cambria" panose="02040503050406030204" pitchFamily="18" charset="0"/>
              </a:rPr>
              <a:t>Organizational Structure</a:t>
            </a:r>
          </a:p>
        </p:txBody>
      </p:sp>
      <p:pic>
        <p:nvPicPr>
          <p:cNvPr id="4" name="DoC logo"/>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79627" y="1039843"/>
            <a:ext cx="748344" cy="748344"/>
          </a:xfrm>
          <a:prstGeom prst="rect">
            <a:avLst/>
          </a:prstGeom>
          <a:noFill/>
          <a:ln>
            <a:noFill/>
          </a:ln>
        </p:spPr>
      </p:pic>
      <p:pic>
        <p:nvPicPr>
          <p:cNvPr id="5" name="NOAA logo"/>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027908" y="2132737"/>
            <a:ext cx="851783" cy="851783"/>
          </a:xfrm>
          <a:prstGeom prst="rect">
            <a:avLst/>
          </a:prstGeom>
          <a:noFill/>
          <a:ln>
            <a:noFill/>
          </a:ln>
        </p:spPr>
      </p:pic>
      <p:pic>
        <p:nvPicPr>
          <p:cNvPr id="6" name="NGS logo"/>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55983" y="3954654"/>
            <a:ext cx="943976" cy="949249"/>
          </a:xfrm>
          <a:prstGeom prst="rect">
            <a:avLst/>
          </a:prstGeom>
        </p:spPr>
      </p:pic>
      <p:cxnSp>
        <p:nvCxnSpPr>
          <p:cNvPr id="11" name="Straight Arrow Connector 10"/>
          <p:cNvCxnSpPr/>
          <p:nvPr/>
        </p:nvCxnSpPr>
        <p:spPr>
          <a:xfrm>
            <a:off x="4572000" y="1776639"/>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72000" y="2785476"/>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579706" y="3585490"/>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1485900" y="3704755"/>
            <a:ext cx="6172200" cy="1238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0" defTabSz="342900">
              <a:buNone/>
              <a:defRPr/>
            </a:pPr>
            <a:endParaRPr lang="en-US" sz="2100" dirty="0">
              <a:solidFill>
                <a:prstClr val="black"/>
              </a:solidFill>
              <a:latin typeface="Cambria" panose="02040503050406030204" pitchFamily="18" charset="0"/>
              <a:ea typeface="Cambria" panose="02040503050406030204" pitchFamily="18" charset="0"/>
            </a:endParaRPr>
          </a:p>
          <a:p>
            <a:pPr marL="342900" lvl="1" indent="0" defTabSz="342900">
              <a:buNone/>
              <a:defRPr/>
            </a:pPr>
            <a:r>
              <a:rPr lang="en-US" sz="2100" dirty="0">
                <a:solidFill>
                  <a:prstClr val="black"/>
                </a:solidFill>
                <a:latin typeface="Cambria" panose="02040503050406030204" pitchFamily="18" charset="0"/>
                <a:ea typeface="Cambria" panose="02040503050406030204" pitchFamily="18" charset="0"/>
              </a:rPr>
              <a:t>				-National Geodetic Survey (NGS)</a:t>
            </a:r>
          </a:p>
          <a:p>
            <a:pPr marL="342900" lvl="1" indent="0" defTabSz="342900">
              <a:buNone/>
              <a:defRPr/>
            </a:pPr>
            <a:r>
              <a:rPr lang="en-US" sz="2100" dirty="0">
                <a:solidFill>
                  <a:prstClr val="black"/>
                </a:solidFill>
                <a:latin typeface="Cambria" panose="02040503050406030204" pitchFamily="18" charset="0"/>
                <a:ea typeface="Cambria" panose="02040503050406030204" pitchFamily="18" charset="0"/>
              </a:rPr>
              <a:t>						(~175 employees)</a:t>
            </a:r>
          </a:p>
          <a:p>
            <a:pPr marL="342900" lvl="1" indent="0" defTabSz="342900">
              <a:buNone/>
              <a:defRPr/>
            </a:pPr>
            <a:endParaRPr lang="en-US" sz="21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3830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3000" y="254143"/>
            <a:ext cx="6858000" cy="689291"/>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lang="en-US" spc="-10" dirty="0">
                <a:cs typeface="Calibri"/>
              </a:rPr>
              <a:t>4D alignment – Epochs</a:t>
            </a:r>
            <a:endParaRPr dirty="0">
              <a:latin typeface="Cambria" panose="02040503050406030204" pitchFamily="18" charset="0"/>
              <a:cs typeface="Calibri"/>
            </a:endParaRPr>
          </a:p>
        </p:txBody>
      </p:sp>
      <p:sp>
        <p:nvSpPr>
          <p:cNvPr id="3" name="object 3"/>
          <p:cNvSpPr txBox="1"/>
          <p:nvPr/>
        </p:nvSpPr>
        <p:spPr>
          <a:xfrm>
            <a:off x="287595" y="1102843"/>
            <a:ext cx="8347586" cy="3806483"/>
          </a:xfrm>
          <a:prstGeom prst="rect">
            <a:avLst/>
          </a:prstGeom>
        </p:spPr>
        <p:txBody>
          <a:bodyPr vert="horz" wrap="square" lIns="0" tIns="12700" rIns="0" bIns="0" rtlCol="0">
            <a:noAutofit/>
          </a:bodyPr>
          <a:lstStyle/>
          <a:p>
            <a:pPr marL="355599" marR="5080" indent="-342900" defTabSz="342900" fontAlgn="base">
              <a:spcBef>
                <a:spcPts val="100"/>
              </a:spcBef>
              <a:spcAft>
                <a:spcPct val="0"/>
              </a:spcAft>
              <a:buFont typeface="Arial" panose="020B0604020202020204" pitchFamily="34" charset="0"/>
              <a:buChar char="•"/>
              <a:tabLst>
                <a:tab pos="354956" algn="l"/>
                <a:tab pos="355591" algn="l"/>
              </a:tabLst>
              <a:defRPr/>
            </a:pPr>
            <a:r>
              <a:rPr lang="en-US" sz="2400" spc="-5" dirty="0">
                <a:solidFill>
                  <a:prstClr val="black"/>
                </a:solidFill>
                <a:latin typeface="Cambria" panose="02040503050406030204" pitchFamily="18" charset="0"/>
                <a:ea typeface="Cambria" panose="02040503050406030204" pitchFamily="18" charset="0"/>
                <a:cs typeface="Calibri"/>
              </a:rPr>
              <a:t>One epoch where ITRF2020 coordinates will be equivalent to NATRF2022 </a:t>
            </a:r>
          </a:p>
          <a:p>
            <a:pPr marL="355599" marR="5080" indent="-342900" defTabSz="342900" fontAlgn="base">
              <a:spcBef>
                <a:spcPts val="100"/>
              </a:spcBef>
              <a:spcAft>
                <a:spcPct val="0"/>
              </a:spcAft>
              <a:buFont typeface="Arial" panose="020B0604020202020204" pitchFamily="34" charset="0"/>
              <a:buChar char="•"/>
              <a:tabLst>
                <a:tab pos="354956" algn="l"/>
                <a:tab pos="355591" algn="l"/>
              </a:tabLst>
              <a:defRPr/>
            </a:pPr>
            <a:endParaRPr lang="en-US" sz="2400" spc="-5" dirty="0">
              <a:solidFill>
                <a:prstClr val="black"/>
              </a:solidFill>
              <a:uFill>
                <a:solidFill>
                  <a:srgbClr val="000000"/>
                </a:solidFill>
              </a:uFill>
              <a:latin typeface="Cambria" panose="02040503050406030204" pitchFamily="18" charset="0"/>
              <a:ea typeface="Cambria" panose="02040503050406030204" pitchFamily="18" charset="0"/>
              <a:cs typeface="Calibri"/>
            </a:endParaRPr>
          </a:p>
          <a:p>
            <a:pPr marL="12699" marR="5080" algn="ctr" defTabSz="342900" fontAlgn="base">
              <a:spcBef>
                <a:spcPts val="100"/>
              </a:spcBef>
              <a:spcAft>
                <a:spcPct val="0"/>
              </a:spcAft>
              <a:tabLst>
                <a:tab pos="354956" algn="l"/>
                <a:tab pos="355591" algn="l"/>
              </a:tabLst>
              <a:defRPr/>
            </a:pPr>
            <a:r>
              <a:rPr lang="en-US" sz="2700" spc="-5" dirty="0">
                <a:solidFill>
                  <a:prstClr val="black"/>
                </a:solidFill>
                <a:uFill>
                  <a:solidFill>
                    <a:srgbClr val="000000"/>
                  </a:solidFill>
                </a:uFill>
                <a:latin typeface="Cambria" panose="02040503050406030204" pitchFamily="18" charset="0"/>
                <a:ea typeface="Cambria" panose="02040503050406030204" pitchFamily="18" charset="0"/>
                <a:cs typeface="Calibri"/>
              </a:rPr>
              <a:t>January 01, 2020</a:t>
            </a:r>
          </a:p>
          <a:p>
            <a:pPr marL="12699" marR="5080" algn="ctr" defTabSz="342900" fontAlgn="base">
              <a:spcBef>
                <a:spcPts val="900"/>
              </a:spcBef>
              <a:tabLst>
                <a:tab pos="354956" algn="l"/>
                <a:tab pos="355591" algn="l"/>
              </a:tabLst>
              <a:defRPr/>
            </a:pPr>
            <a:r>
              <a:rPr lang="en-US" sz="2100" spc="-5" dirty="0">
                <a:solidFill>
                  <a:prstClr val="black"/>
                </a:solidFill>
                <a:uFill>
                  <a:solidFill>
                    <a:srgbClr val="000000"/>
                  </a:solidFill>
                </a:uFill>
                <a:latin typeface="Cambria" panose="02040503050406030204" pitchFamily="18" charset="0"/>
                <a:ea typeface="Cambria" panose="02040503050406030204" pitchFamily="18" charset="0"/>
                <a:cs typeface="Calibri"/>
              </a:rPr>
              <a:t>ITRF2020 (epoch 2020.0) = NATRF2022 (epoch 2020.0)</a:t>
            </a:r>
          </a:p>
          <a:p>
            <a:pPr marL="12699" marR="5080" defTabSz="342900" fontAlgn="base">
              <a:spcBef>
                <a:spcPts val="100"/>
              </a:spcBef>
              <a:spcAft>
                <a:spcPct val="0"/>
              </a:spcAft>
              <a:tabLst>
                <a:tab pos="354956" algn="l"/>
                <a:tab pos="355591" algn="l"/>
              </a:tabLst>
              <a:defRPr/>
            </a:pPr>
            <a:endParaRPr lang="en-US" sz="2400" spc="-5" dirty="0">
              <a:solidFill>
                <a:prstClr val="black"/>
              </a:solidFill>
              <a:uFill>
                <a:solidFill>
                  <a:srgbClr val="000000"/>
                </a:solidFill>
              </a:uFill>
              <a:latin typeface="Cambria" panose="02040503050406030204" pitchFamily="18" charset="0"/>
              <a:ea typeface="Cambria" panose="02040503050406030204" pitchFamily="18" charset="0"/>
              <a:cs typeface="Calibri"/>
            </a:endParaRPr>
          </a:p>
        </p:txBody>
      </p:sp>
    </p:spTree>
    <p:custDataLst>
      <p:tags r:id="rId1"/>
    </p:custDataLst>
    <p:extLst>
      <p:ext uri="{BB962C8B-B14F-4D97-AF65-F5344CB8AC3E}">
        <p14:creationId xmlns:p14="http://schemas.microsoft.com/office/powerpoint/2010/main" val="38622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DCF4D7-01B6-4DCE-9B94-6743F8678F19}"/>
              </a:ext>
            </a:extLst>
          </p:cNvPr>
          <p:cNvSpPr/>
          <p:nvPr/>
        </p:nvSpPr>
        <p:spPr>
          <a:xfrm>
            <a:off x="1197000" y="924142"/>
            <a:ext cx="6366507" cy="1041680"/>
          </a:xfrm>
          <a:prstGeom prst="rect">
            <a:avLst/>
          </a:prstGeom>
          <a:solidFill>
            <a:srgbClr val="92D05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6" name="Rectangle 5"/>
          <p:cNvSpPr/>
          <p:nvPr/>
        </p:nvSpPr>
        <p:spPr>
          <a:xfrm>
            <a:off x="1197000" y="3407834"/>
            <a:ext cx="6366506" cy="1329266"/>
          </a:xfrm>
          <a:prstGeom prst="rect">
            <a:avLst/>
          </a:prstGeom>
          <a:solidFill>
            <a:srgbClr val="FFFF00"/>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Rectangle 1"/>
          <p:cNvSpPr/>
          <p:nvPr/>
        </p:nvSpPr>
        <p:spPr>
          <a:xfrm>
            <a:off x="1197000" y="2014876"/>
            <a:ext cx="6366506" cy="1329266"/>
          </a:xfrm>
          <a:prstGeom prst="rect">
            <a:avLst/>
          </a:prstGeom>
          <a:solidFill>
            <a:srgbClr val="FFC00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3" name="Content Placeholder 2"/>
          <p:cNvSpPr>
            <a:spLocks noGrp="1"/>
          </p:cNvSpPr>
          <p:nvPr>
            <p:ph idx="1"/>
          </p:nvPr>
        </p:nvSpPr>
        <p:spPr>
          <a:xfrm>
            <a:off x="1238865" y="885826"/>
            <a:ext cx="6619261" cy="4162424"/>
          </a:xfrm>
        </p:spPr>
        <p:txBody>
          <a:bodyPr/>
          <a:lstStyle/>
          <a:p>
            <a:pPr marL="0" indent="0">
              <a:buNone/>
            </a:pPr>
            <a:r>
              <a:rPr lang="en-US" sz="2100" b="1" dirty="0"/>
              <a:t>Conversion</a:t>
            </a:r>
            <a:endParaRPr lang="en-US" sz="1500" dirty="0"/>
          </a:p>
          <a:p>
            <a:pPr marL="516731" lvl="2" indent="-173831">
              <a:buFont typeface="Cambria" panose="02040503050406030204" pitchFamily="18" charset="0"/>
              <a:buChar char="–"/>
            </a:pPr>
            <a:r>
              <a:rPr lang="en-US" sz="2100" dirty="0"/>
              <a:t>change the </a:t>
            </a:r>
            <a:r>
              <a:rPr lang="en-US" sz="2100" b="1" i="1" dirty="0"/>
              <a:t>type</a:t>
            </a:r>
            <a:r>
              <a:rPr lang="en-US" sz="2100" dirty="0"/>
              <a:t> of coordinate</a:t>
            </a:r>
          </a:p>
          <a:p>
            <a:pPr marL="516731" lvl="2" indent="-173831">
              <a:buFont typeface="Cambria" panose="02040503050406030204" pitchFamily="18" charset="0"/>
              <a:buChar char="–"/>
            </a:pPr>
            <a:r>
              <a:rPr lang="en-US" sz="1500" dirty="0">
                <a:sym typeface="Wingdings" panose="05000000000000000000" pitchFamily="2" charset="2"/>
              </a:rPr>
              <a:t>NAD83(2011) </a:t>
            </a:r>
            <a:r>
              <a:rPr lang="en-US" sz="1500" b="1" i="1" dirty="0"/>
              <a:t>latitude &amp; longitude </a:t>
            </a:r>
            <a:r>
              <a:rPr lang="en-US" sz="1500" dirty="0">
                <a:sym typeface="Wingdings" panose="05000000000000000000" pitchFamily="2" charset="2"/>
              </a:rPr>
              <a:t> NAD83(2011)</a:t>
            </a:r>
            <a:r>
              <a:rPr lang="en-US" sz="1500" dirty="0"/>
              <a:t> </a:t>
            </a:r>
            <a:r>
              <a:rPr lang="en-US" sz="1500" b="1" i="1" dirty="0"/>
              <a:t>SPCS</a:t>
            </a:r>
          </a:p>
          <a:p>
            <a:pPr marL="0" lvl="1" indent="0">
              <a:spcBef>
                <a:spcPts val="900"/>
              </a:spcBef>
              <a:buNone/>
            </a:pPr>
            <a:r>
              <a:rPr lang="en-US" sz="2100" b="1" dirty="0"/>
              <a:t>Transformation</a:t>
            </a:r>
          </a:p>
          <a:p>
            <a:pPr marL="516731" lvl="2" indent="-173831">
              <a:buFont typeface="Cambria" panose="02040503050406030204" pitchFamily="18" charset="0"/>
              <a:buChar char="–"/>
            </a:pPr>
            <a:r>
              <a:rPr lang="en-US" sz="2100" dirty="0"/>
              <a:t>change the </a:t>
            </a:r>
            <a:r>
              <a:rPr lang="en-US" sz="2100" b="1" i="1" dirty="0"/>
              <a:t>datum</a:t>
            </a:r>
            <a:r>
              <a:rPr lang="en-US" sz="2100" dirty="0"/>
              <a:t> of coordinate</a:t>
            </a:r>
          </a:p>
          <a:p>
            <a:pPr marL="516731" lvl="2" indent="-173831">
              <a:buFont typeface="Cambria" panose="02040503050406030204" pitchFamily="18" charset="0"/>
              <a:buChar char="–"/>
            </a:pPr>
            <a:r>
              <a:rPr lang="en-US" sz="1500" b="1" i="1" dirty="0"/>
              <a:t>NGVD29</a:t>
            </a:r>
            <a:r>
              <a:rPr lang="en-US" sz="1500" i="1" dirty="0"/>
              <a:t> </a:t>
            </a:r>
            <a:r>
              <a:rPr lang="en-US" sz="1500" dirty="0"/>
              <a:t>height </a:t>
            </a:r>
            <a:r>
              <a:rPr lang="en-US" sz="1500" dirty="0">
                <a:sym typeface="Wingdings" panose="05000000000000000000" pitchFamily="2" charset="2"/>
              </a:rPr>
              <a:t></a:t>
            </a:r>
            <a:r>
              <a:rPr lang="en-US" sz="1500" dirty="0"/>
              <a:t> </a:t>
            </a:r>
            <a:r>
              <a:rPr lang="en-US" sz="1500" b="1" i="1" dirty="0"/>
              <a:t>NAVD88</a:t>
            </a:r>
            <a:r>
              <a:rPr lang="en-US" sz="1500" i="1" dirty="0"/>
              <a:t> </a:t>
            </a:r>
            <a:r>
              <a:rPr lang="en-US" sz="1500" dirty="0"/>
              <a:t>height</a:t>
            </a:r>
          </a:p>
          <a:p>
            <a:pPr marL="516731" lvl="2" indent="-173831">
              <a:buFont typeface="Cambria" panose="02040503050406030204" pitchFamily="18" charset="0"/>
              <a:buChar char="–"/>
            </a:pPr>
            <a:r>
              <a:rPr lang="en-US" sz="1500" b="1" i="1" dirty="0"/>
              <a:t>NAD 27 </a:t>
            </a:r>
            <a:r>
              <a:rPr lang="en-US" sz="1500" dirty="0"/>
              <a:t>latitude &amp; longitude </a:t>
            </a:r>
            <a:r>
              <a:rPr lang="en-US" sz="1500" dirty="0">
                <a:sym typeface="Wingdings" panose="05000000000000000000" pitchFamily="2" charset="2"/>
              </a:rPr>
              <a:t></a:t>
            </a:r>
            <a:r>
              <a:rPr lang="en-US" sz="1500" dirty="0"/>
              <a:t> </a:t>
            </a:r>
            <a:r>
              <a:rPr lang="en-US" sz="1500" b="1" i="1" dirty="0"/>
              <a:t>NAD 83(2011) </a:t>
            </a:r>
            <a:r>
              <a:rPr lang="en-US" sz="1500" dirty="0"/>
              <a:t>latitude &amp; longitude</a:t>
            </a:r>
          </a:p>
          <a:p>
            <a:pPr marL="0" indent="0">
              <a:spcBef>
                <a:spcPts val="900"/>
              </a:spcBef>
              <a:buNone/>
            </a:pPr>
            <a:r>
              <a:rPr lang="en-US" sz="2100" b="1" dirty="0"/>
              <a:t>Propagation</a:t>
            </a:r>
            <a:endParaRPr lang="en-US" sz="1500" dirty="0"/>
          </a:p>
          <a:p>
            <a:pPr marL="516731" lvl="2" indent="-173831">
              <a:buFont typeface="Cambria" panose="02040503050406030204" pitchFamily="18" charset="0"/>
              <a:buChar char="–"/>
            </a:pPr>
            <a:r>
              <a:rPr lang="en-US" sz="2100" dirty="0"/>
              <a:t>change the </a:t>
            </a:r>
            <a:r>
              <a:rPr lang="en-US" sz="2100" b="1" i="1" dirty="0"/>
              <a:t>epoch</a:t>
            </a:r>
            <a:r>
              <a:rPr lang="en-US" sz="2100" dirty="0"/>
              <a:t> of coordinate</a:t>
            </a:r>
          </a:p>
          <a:p>
            <a:pPr marL="516731" lvl="2" indent="-173831">
              <a:buFont typeface="Cambria" panose="02040503050406030204" pitchFamily="18" charset="0"/>
              <a:buChar char="–"/>
            </a:pPr>
            <a:r>
              <a:rPr lang="en-US" sz="1500" dirty="0"/>
              <a:t>NATRF2022 </a:t>
            </a:r>
            <a:r>
              <a:rPr lang="en-US" sz="1500" b="1" i="1" dirty="0"/>
              <a:t>epoch 2020.00</a:t>
            </a:r>
            <a:r>
              <a:rPr lang="en-US" sz="1500" dirty="0"/>
              <a:t> to NATRF2022 </a:t>
            </a:r>
            <a:r>
              <a:rPr lang="en-US" sz="1500" b="1" i="1" dirty="0"/>
              <a:t>epoch 2023.243</a:t>
            </a:r>
          </a:p>
        </p:txBody>
      </p:sp>
      <p:sp>
        <p:nvSpPr>
          <p:cNvPr id="7" name="Title 1">
            <a:extLst>
              <a:ext uri="{FF2B5EF4-FFF2-40B4-BE49-F238E27FC236}">
                <a16:creationId xmlns:a16="http://schemas.microsoft.com/office/drawing/2014/main" id="{C1258C19-2F64-4EAA-B34C-016C4EDB4B16}"/>
              </a:ext>
            </a:extLst>
          </p:cNvPr>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3300" dirty="0">
                <a:latin typeface="Cambria" panose="02040503050406030204" pitchFamily="18" charset="0"/>
                <a:ea typeface="Tahoma" panose="020B0604030504040204" pitchFamily="34" charset="0"/>
                <a:cs typeface="Tahoma" panose="020B0604030504040204" pitchFamily="34" charset="0"/>
              </a:rPr>
              <a:t>Terminology - </a:t>
            </a:r>
            <a:r>
              <a:rPr lang="en-US" sz="3300" dirty="0">
                <a:latin typeface="Cambria" panose="02040503050406030204" pitchFamily="18" charset="0"/>
                <a:ea typeface="Cambria" panose="02040503050406030204" pitchFamily="18" charset="0"/>
              </a:rPr>
              <a:t>Changing Coordinates</a:t>
            </a:r>
          </a:p>
        </p:txBody>
      </p:sp>
    </p:spTree>
    <p:extLst>
      <p:ext uri="{BB962C8B-B14F-4D97-AF65-F5344CB8AC3E}">
        <p14:creationId xmlns:p14="http://schemas.microsoft.com/office/powerpoint/2010/main" val="138505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43001" y="1206042"/>
            <a:ext cx="6858000" cy="705321"/>
          </a:xfrm>
          <a:prstGeom prst="rect">
            <a:avLst/>
          </a:prstGeom>
        </p:spPr>
        <p:txBody>
          <a:bodyPr vert="horz" wrap="square" lIns="0" tIns="12700" rIns="0" bIns="0" rtlCol="0">
            <a:spAutoFit/>
          </a:bodyPr>
          <a:lstStyle/>
          <a:p>
            <a:pPr marL="0" lvl="1" algn="ctr">
              <a:spcBef>
                <a:spcPts val="100"/>
              </a:spcBef>
            </a:pPr>
            <a:r>
              <a:rPr lang="en-US" sz="4500" spc="-5" dirty="0">
                <a:solidFill>
                  <a:prstClr val="black"/>
                </a:solidFill>
                <a:latin typeface="Cambria" panose="02040503050406030204" pitchFamily="18" charset="0"/>
                <a:cs typeface="Calibri"/>
              </a:rPr>
              <a:t>How will you do that?</a:t>
            </a:r>
          </a:p>
        </p:txBody>
      </p:sp>
      <p:sp>
        <p:nvSpPr>
          <p:cNvPr id="13" name="Title"/>
          <p:cNvSpPr txBox="1">
            <a:spLocks noGrp="1"/>
          </p:cNvSpPr>
          <p:nvPr>
            <p:ph type="title"/>
          </p:nvPr>
        </p:nvSpPr>
        <p:spPr>
          <a:xfrm>
            <a:off x="1402200" y="2327315"/>
            <a:ext cx="6339600" cy="705321"/>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lang="en-US" sz="4500" spc="-30" dirty="0">
                <a:cs typeface="Calibri"/>
              </a:rPr>
              <a:t>NCAT</a:t>
            </a:r>
            <a:endParaRPr sz="1800" dirty="0">
              <a:cs typeface="Calibri"/>
            </a:endParaRPr>
          </a:p>
        </p:txBody>
      </p:sp>
      <p:sp>
        <p:nvSpPr>
          <p:cNvPr id="4" name="Title" hidden="1"/>
          <p:cNvSpPr txBox="1">
            <a:spLocks/>
          </p:cNvSpPr>
          <p:nvPr/>
        </p:nvSpPr>
        <p:spPr bwMode="auto">
          <a:xfrm>
            <a:off x="1402200" y="3509351"/>
            <a:ext cx="6339600" cy="47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2700">
              <a:spcBef>
                <a:spcPts val="100"/>
              </a:spcBef>
            </a:pPr>
            <a:r>
              <a:rPr lang="en-US" sz="3000" spc="-30" dirty="0">
                <a:latin typeface="Cambria" panose="02040503050406030204" pitchFamily="18" charset="0"/>
                <a:cs typeface="Calibri"/>
              </a:rPr>
              <a:t>Epochs/Time/4D</a:t>
            </a:r>
            <a:endParaRPr lang="en-US" sz="3000" dirty="0">
              <a:latin typeface="Cambria" panose="02040503050406030204" pitchFamily="18" charset="0"/>
              <a:cs typeface="Calibri"/>
            </a:endParaRPr>
          </a:p>
        </p:txBody>
      </p:sp>
      <p:sp>
        <p:nvSpPr>
          <p:cNvPr id="2" name="Title 2">
            <a:extLst>
              <a:ext uri="{FF2B5EF4-FFF2-40B4-BE49-F238E27FC236}">
                <a16:creationId xmlns:a16="http://schemas.microsoft.com/office/drawing/2014/main" id="{6E6DE1D4-33C3-52CD-D386-C7B3810C904F}"/>
              </a:ext>
            </a:extLst>
          </p:cNvPr>
          <p:cNvSpPr txBox="1">
            <a:spLocks/>
          </p:cNvSpPr>
          <p:nvPr/>
        </p:nvSpPr>
        <p:spPr>
          <a:xfrm>
            <a:off x="1143001" y="3147239"/>
            <a:ext cx="6858001" cy="130446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r>
              <a:rPr lang="en-US" sz="3750"/>
              <a:t>NGS Coordinate Conversion And Transformation Tool (NCAT)</a:t>
            </a:r>
            <a:endParaRPr lang="en-US" sz="3750" dirty="0"/>
          </a:p>
        </p:txBody>
      </p:sp>
    </p:spTree>
    <p:extLst>
      <p:ext uri="{BB962C8B-B14F-4D97-AF65-F5344CB8AC3E}">
        <p14:creationId xmlns:p14="http://schemas.microsoft.com/office/powerpoint/2010/main" val="187529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6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1100"/>
                            </p:stCondLst>
                            <p:childTnLst>
                              <p:par>
                                <p:cTn id="9" presetID="10"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2" grpId="0"/>
    </p:bldLst>
  </p:timing>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Content Placeholder 3">
            <a:hlinkClick r:id="rId3"/>
          </p:cNvPr>
          <p:cNvPicPr>
            <a:picLocks noChangeAspect="1" noGrp="1"/>
          </p:cNvPicPr>
          <p:nvPr>
            <p:ph idx="1"/>
          </p:nvPr>
        </p:nvPicPr>
        <p:blipFill rotWithShape="1">
          <a:blip r:embed="rId4">
            <a:extLst>
              <a:ext uri="{28A0092B-C50C-407E-A947-70E740481C1C}">
                <a14:useLocalDpi xmlns:a14="http://schemas.microsoft.com/office/drawing/2010/main" val="0"/>
              </a:ext>
            </a:extLst>
          </a:blip>
          <a:srcRect r="14" t="60"/>
          <a:stretch/>
        </p:blipFill>
        <p:spPr>
          <a:xfrm>
            <a:off x="1143000" y="0"/>
            <a:ext cx="6857998" cy="3545225"/>
          </a:xfrm>
          <a:ln w="38100">
            <a:solidFill>
              <a:schemeClr val="bg1">
                <a:lumMod val="50000"/>
              </a:schemeClr>
            </a:solidFill>
          </a:ln>
        </p:spPr>
      </p:pic>
      <p:sp>
        <p:nvSpPr>
          <p:cNvPr id="3" name="Title 2"/>
          <p:cNvSpPr>
            <a:spLocks noGrp="1"/>
          </p:cNvSpPr>
          <p:nvPr>
            <p:ph type="title"/>
          </p:nvPr>
        </p:nvSpPr>
        <p:spPr>
          <a:xfrm>
            <a:off x="1143000" y="3641310"/>
            <a:ext cx="6858001" cy="1304468"/>
          </a:xfrm>
        </p:spPr>
        <p:txBody>
          <a:bodyPr/>
          <a:lstStyle/>
          <a:p>
            <a:r>
              <a:rPr dirty="0" lang="en-US" sz="3750"/>
              <a:t>NGS Coordinate Conversion And Transformation Tool (NCAT)</a:t>
            </a:r>
          </a:p>
        </p:txBody>
      </p:sp>
      <p:sp>
        <p:nvSpPr>
          <p:cNvPr id="5" name="Rounded Rectangle 4"/>
          <p:cNvSpPr/>
          <p:nvPr/>
        </p:nvSpPr>
        <p:spPr>
          <a:xfrm>
            <a:off x="1212850" y="25768"/>
            <a:ext cx="930275" cy="266333"/>
          </a:xfrm>
          <a:prstGeom prst="roundRect">
            <a:avLst>
              <a:gd fmla="val 26618" name="adj"/>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342900" fontAlgn="base">
              <a:spcBef>
                <a:spcPct val="0"/>
              </a:spcBef>
              <a:spcAft>
                <a:spcPct val="0"/>
              </a:spcAft>
              <a:defRPr/>
            </a:pPr>
            <a:endParaRPr lang="en-US" sz="1350">
              <a:solidFill>
                <a:prstClr val="white"/>
              </a:solidFill>
              <a:latin typeface="Calibri"/>
            </a:endParaRPr>
          </a:p>
        </p:txBody>
      </p:sp>
    </p:spTree>
    <p:extLst>
      <p:ext uri="{BB962C8B-B14F-4D97-AF65-F5344CB8AC3E}">
        <p14:creationId xmlns:p14="http://schemas.microsoft.com/office/powerpoint/2010/main" val="3772091393"/>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afterEffect" presetClass="entr" presetID="21" presetSubtype="1">
                                  <p:stCondLst>
                                    <p:cond delay="1500"/>
                                  </p:stCondLst>
                                  <p:childTnLst>
                                    <p:set>
                                      <p:cBhvr>
                                        <p:cTn dur="1" fill="hold" id="6">
                                          <p:stCondLst>
                                            <p:cond delay="0"/>
                                          </p:stCondLst>
                                        </p:cTn>
                                        <p:tgtEl>
                                          <p:spTgt spid="5"/>
                                        </p:tgtEl>
                                        <p:attrNameLst>
                                          <p:attrName>style.visibility</p:attrName>
                                        </p:attrNameLst>
                                      </p:cBhvr>
                                      <p:to>
                                        <p:strVal val="visible"/>
                                      </p:to>
                                    </p:set>
                                    <p:animEffect filter="wheel(1)" transition="in">
                                      <p:cBhvr>
                                        <p:cTn dur="2000" id="7"/>
                                        <p:tgtEl>
                                          <p:spTgt spid="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5"/>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t="13017" r="6034"/>
          <a:stretch/>
        </p:blipFill>
        <p:spPr bwMode="auto">
          <a:xfrm>
            <a:off x="1143000" y="-19050"/>
            <a:ext cx="6848475" cy="3564275"/>
          </a:xfrm>
          <a:prstGeom prst="rect">
            <a:avLst/>
          </a:prstGeom>
          <a:noFill/>
          <a:ln w="3810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bwMode="auto">
          <a:xfrm>
            <a:off x="1143000" y="3641310"/>
            <a:ext cx="6858001" cy="130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defRPr/>
            </a:pPr>
            <a:r>
              <a:rPr lang="en-US" sz="3750" dirty="0">
                <a:solidFill>
                  <a:prstClr val="black"/>
                </a:solidFill>
                <a:latin typeface="Cambria" panose="02040503050406030204" pitchFamily="18" charset="0"/>
                <a:ea typeface="Cambria" panose="02040503050406030204" pitchFamily="18" charset="0"/>
              </a:rPr>
              <a:t>NGS Coordinate Conversion And Transformation Tool (NCAT)</a:t>
            </a:r>
          </a:p>
        </p:txBody>
      </p:sp>
      <p:sp>
        <p:nvSpPr>
          <p:cNvPr id="9" name="Rounded Rectangle 8"/>
          <p:cNvSpPr/>
          <p:nvPr/>
        </p:nvSpPr>
        <p:spPr>
          <a:xfrm>
            <a:off x="1265830" y="2579427"/>
            <a:ext cx="6100550" cy="614149"/>
          </a:xfrm>
          <a:prstGeom prst="round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11" name="Rounded Rectangle 10"/>
          <p:cNvSpPr/>
          <p:nvPr/>
        </p:nvSpPr>
        <p:spPr>
          <a:xfrm>
            <a:off x="2139950" y="12699"/>
            <a:ext cx="882650" cy="247651"/>
          </a:xfrm>
          <a:prstGeom prst="roundRect">
            <a:avLst>
              <a:gd name="adj" fmla="val 26618"/>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12" name="Rounded Rectangle 11"/>
          <p:cNvSpPr/>
          <p:nvPr/>
        </p:nvSpPr>
        <p:spPr>
          <a:xfrm>
            <a:off x="3022600" y="12699"/>
            <a:ext cx="606425" cy="247651"/>
          </a:xfrm>
          <a:prstGeom prst="roundRect">
            <a:avLst>
              <a:gd name="adj" fmla="val 26618"/>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Tree>
    <p:extLst>
      <p:ext uri="{BB962C8B-B14F-4D97-AF65-F5344CB8AC3E}">
        <p14:creationId xmlns:p14="http://schemas.microsoft.com/office/powerpoint/2010/main" val="314241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3000"/>
                            </p:stCondLst>
                            <p:childTnLst>
                              <p:par>
                                <p:cTn id="9" presetID="21" presetClass="entr" presetSubtype="8" fill="hold" grpId="0"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wheel(8)">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2000"/>
                                        <p:tgtEl>
                                          <p:spTgt spid="12"/>
                                        </p:tgtEl>
                                      </p:cBhvr>
                                    </p:animEffect>
                                  </p:childTnLst>
                                </p:cTn>
                              </p:par>
                              <p:par>
                                <p:cTn id="17" presetID="10" presetClass="exit" presetSubtype="0" fill="hold" grpId="1"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12" grpId="0" animBg="1"/>
    </p:bldLst>
  </p:timing>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cstate="print" r:embed="rId2">
            <a:extLst>
              <a:ext uri="{28A0092B-C50C-407E-A947-70E740481C1C}">
                <a14:useLocalDpi xmlns:a14="http://schemas.microsoft.com/office/drawing/2010/main" val="0"/>
              </a:ext>
            </a:extLst>
          </a:blip>
          <a:srcRect b="32" t="102"/>
          <a:stretch/>
        </p:blipFill>
        <p:spPr>
          <a:xfrm>
            <a:off x="1143000" y="693361"/>
            <a:ext cx="6858000" cy="4450139"/>
          </a:xfrm>
          <a:prstGeom prst="rect">
            <a:avLst/>
          </a:prstGeom>
          <a:ln w="25400">
            <a:solidFill>
              <a:schemeClr val="tx1">
                <a:lumMod val="50000"/>
                <a:lumOff val="50000"/>
              </a:schemeClr>
            </a:solidFill>
          </a:ln>
        </p:spPr>
      </p:pic>
      <p:sp>
        <p:nvSpPr>
          <p:cNvPr id="4" name="Title 1">
            <a:extLst>
              <a:ext uri="{FF2B5EF4-FFF2-40B4-BE49-F238E27FC236}">
                <a16:creationId xmlns:a16="http://schemas.microsoft.com/office/drawing/2014/main" id="{AD275E1E-ED24-465E-987A-1D5F63827627}"/>
              </a:ext>
            </a:extLst>
          </p:cNvPr>
          <p:cNvSpPr txBox="1">
            <a:spLocks/>
          </p:cNvSpPr>
          <p:nvPr/>
        </p:nvSpPr>
        <p:spPr bwMode="auto">
          <a:xfrm>
            <a:off x="1143000" y="52065"/>
            <a:ext cx="6858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34290" compatLnSpc="1" lIns="68580" numCol="1" rIns="68580" tIns="3429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typeface="+mj-lt"/>
                <a:ea charset="-128" pitchFamily="34" typeface="MS PGothic"/>
                <a:cs charset="0" typeface="ＭＳ Ｐゴシック"/>
              </a:defRPr>
            </a:lvl1pPr>
            <a:lvl2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2pPr>
            <a:lvl3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3pPr>
            <a:lvl4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4pPr>
            <a:lvl5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5pPr>
            <a:lvl6pPr algn="ctr" defTabSz="457200" fontAlgn="base"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fontAlgn="base"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fontAlgn="base"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fontAlgn="base"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r>
              <a:rPr dirty="0" lang="en-US" sz="3000">
                <a:solidFill>
                  <a:prstClr val="black"/>
                </a:solidFill>
                <a:latin charset="0" panose="02040503050406030204" pitchFamily="18" typeface="Cambria"/>
                <a:ea charset="0" panose="02040503050406030204" pitchFamily="18" typeface="Cambria"/>
              </a:rPr>
              <a:t>NCAT is available via web services</a:t>
            </a:r>
            <a:endParaRPr dirty="0" lang="en-US" sz="2400"/>
          </a:p>
        </p:txBody>
      </p:sp>
    </p:spTree>
    <p:extLst>
      <p:ext uri="{BB962C8B-B14F-4D97-AF65-F5344CB8AC3E}">
        <p14:creationId xmlns:p14="http://schemas.microsoft.com/office/powerpoint/2010/main" val="22281807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 r="101"/>
          <a:stretch/>
        </p:blipFill>
        <p:spPr>
          <a:xfrm>
            <a:off x="1143000" y="945954"/>
            <a:ext cx="2001033" cy="4197546"/>
          </a:xfrm>
          <a:prstGeom prst="rect">
            <a:avLst/>
          </a:prstGeom>
          <a:ln w="25400">
            <a:solidFill>
              <a:schemeClr val="tx1">
                <a:lumMod val="50000"/>
                <a:lumOff val="50000"/>
              </a:schemeClr>
            </a:solidFill>
          </a:ln>
        </p:spPr>
      </p:pic>
      <p:pic>
        <p:nvPicPr>
          <p:cNvPr id="4" name="Picture 3">
            <a:extLst>
              <a:ext uri="{FF2B5EF4-FFF2-40B4-BE49-F238E27FC236}">
                <a16:creationId xmlns:a16="http://schemas.microsoft.com/office/drawing/2014/main" id="{37C323D2-F2AD-4A3B-A0BE-3053C8203DA7}"/>
              </a:ext>
            </a:extLst>
          </p:cNvPr>
          <p:cNvPicPr>
            <a:picLocks noChangeAspect="1"/>
          </p:cNvPicPr>
          <p:nvPr/>
        </p:nvPicPr>
        <p:blipFill rotWithShape="1">
          <a:blip cstate="print" r:embed="rId3">
            <a:extLst>
              <a:ext uri="{28A0092B-C50C-407E-A947-70E740481C1C}">
                <a14:useLocalDpi xmlns:a14="http://schemas.microsoft.com/office/drawing/2010/main" val="0"/>
              </a:ext>
            </a:extLst>
          </a:blip>
          <a:srcRect b="84912" l="25295" r="22428" t="7092"/>
          <a:stretch/>
        </p:blipFill>
        <p:spPr>
          <a:xfrm>
            <a:off x="3275556" y="896089"/>
            <a:ext cx="4596941" cy="456518"/>
          </a:xfrm>
          <a:prstGeom prst="rect">
            <a:avLst/>
          </a:prstGeom>
          <a:ln w="25400">
            <a:solidFill>
              <a:schemeClr val="tx1">
                <a:lumMod val="50000"/>
                <a:lumOff val="50000"/>
              </a:schemeClr>
            </a:solidFill>
          </a:ln>
        </p:spPr>
      </p:pic>
      <p:sp>
        <p:nvSpPr>
          <p:cNvPr id="7" name="Title 1">
            <a:extLst>
              <a:ext uri="{FF2B5EF4-FFF2-40B4-BE49-F238E27FC236}">
                <a16:creationId xmlns:a16="http://schemas.microsoft.com/office/drawing/2014/main" id="{8710F9CA-5D2F-4D25-842A-54246CD5AE69}"/>
              </a:ext>
            </a:extLst>
          </p:cNvPr>
          <p:cNvSpPr txBox="1">
            <a:spLocks/>
          </p:cNvSpPr>
          <p:nvPr/>
        </p:nvSpPr>
        <p:spPr bwMode="auto">
          <a:xfrm>
            <a:off x="1143000" y="52065"/>
            <a:ext cx="6858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34290" compatLnSpc="1" lIns="68580" numCol="1" rIns="68580" tIns="3429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typeface="+mj-lt"/>
                <a:ea charset="-128" pitchFamily="34" typeface="MS PGothic"/>
                <a:cs charset="0" typeface="ＭＳ Ｐゴシック"/>
              </a:defRPr>
            </a:lvl1pPr>
            <a:lvl2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2pPr>
            <a:lvl3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3pPr>
            <a:lvl4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4pPr>
            <a:lvl5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5pPr>
            <a:lvl6pPr algn="ctr" defTabSz="457200" fontAlgn="base"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fontAlgn="base"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fontAlgn="base"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fontAlgn="base"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r>
              <a:rPr dirty="0" lang="en-US" sz="3000">
                <a:solidFill>
                  <a:prstClr val="black"/>
                </a:solidFill>
                <a:latin charset="0" panose="02040503050406030204" pitchFamily="18" typeface="Cambria"/>
                <a:ea charset="0" panose="02040503050406030204" pitchFamily="18" typeface="Cambria"/>
              </a:rPr>
              <a:t>NCAT is available via web services</a:t>
            </a:r>
            <a:endParaRPr dirty="0" lang="en-US" sz="2400"/>
          </a:p>
        </p:txBody>
      </p:sp>
      <p:sp>
        <p:nvSpPr>
          <p:cNvPr id="8" name="text">
            <a:extLst>
              <a:ext uri="{FF2B5EF4-FFF2-40B4-BE49-F238E27FC236}">
                <a16:creationId xmlns:a16="http://schemas.microsoft.com/office/drawing/2014/main" id="{F47B067D-6752-4B95-B88E-AE22C7DAFD3A}"/>
              </a:ext>
            </a:extLst>
          </p:cNvPr>
          <p:cNvSpPr txBox="1">
            <a:spLocks/>
          </p:cNvSpPr>
          <p:nvPr/>
        </p:nvSpPr>
        <p:spPr>
          <a:xfrm>
            <a:off x="3275556" y="1474939"/>
            <a:ext cx="4564079" cy="3285452"/>
          </a:xfrm>
          <a:prstGeom prst="rect">
            <a:avLst/>
          </a:prstGeom>
        </p:spPr>
        <p:txBody>
          <a:bodyPr/>
          <a:lstStyle>
            <a:lvl1pPr algn="l" defTabSz="457200" eaLnBrk="0" fontAlgn="base" hangingPunct="0" indent="-342900" marL="342900" rtl="0">
              <a:spcBef>
                <a:spcPct val="20000"/>
              </a:spcBef>
              <a:spcAft>
                <a:spcPct val="0"/>
              </a:spcAft>
              <a:buFont charset="0" typeface="Arial"/>
              <a:buChar char="•"/>
              <a:defRPr kern="1200" sz="3200">
                <a:solidFill>
                  <a:schemeClr val="tx1"/>
                </a:solidFill>
                <a:latin typeface="+mn-lt"/>
                <a:ea charset="-128" pitchFamily="34" typeface="MS PGothic"/>
                <a:cs charset="0" typeface="ＭＳ Ｐゴシック"/>
              </a:defRPr>
            </a:lvl1pPr>
            <a:lvl2pPr algn="l" defTabSz="457200" eaLnBrk="0" fontAlgn="base" hangingPunct="0" indent="-285750" marL="742950" rtl="0">
              <a:spcBef>
                <a:spcPct val="20000"/>
              </a:spcBef>
              <a:spcAft>
                <a:spcPct val="0"/>
              </a:spcAft>
              <a:buFont charset="0" typeface="Arial"/>
              <a:buChar char="–"/>
              <a:defRPr kern="1200" sz="2800">
                <a:solidFill>
                  <a:schemeClr val="tx1"/>
                </a:solidFill>
                <a:latin typeface="+mn-lt"/>
                <a:ea charset="-128" pitchFamily="34" typeface="MS PGothic"/>
                <a:cs typeface="+mn-cs"/>
              </a:defRPr>
            </a:lvl2pPr>
            <a:lvl3pPr algn="l" defTabSz="457200" eaLnBrk="0" fontAlgn="base" hangingPunct="0" indent="-228600" marL="1143000" rtl="0">
              <a:spcBef>
                <a:spcPct val="20000"/>
              </a:spcBef>
              <a:spcAft>
                <a:spcPct val="0"/>
              </a:spcAft>
              <a:buFont charset="0" typeface="Arial"/>
              <a:buChar char="•"/>
              <a:defRPr kern="1200" sz="2400">
                <a:solidFill>
                  <a:schemeClr val="tx1"/>
                </a:solidFill>
                <a:latin typeface="+mn-lt"/>
                <a:ea charset="-128" pitchFamily="34" typeface="MS PGothic"/>
                <a:cs typeface="+mn-cs"/>
              </a:defRPr>
            </a:lvl3pPr>
            <a:lvl4pPr algn="l" defTabSz="457200" eaLnBrk="0" fontAlgn="base" hangingPunct="0" indent="-228600" marL="1600200" rtl="0">
              <a:spcBef>
                <a:spcPct val="20000"/>
              </a:spcBef>
              <a:spcAft>
                <a:spcPct val="0"/>
              </a:spcAft>
              <a:buFont charset="0" typeface="Arial"/>
              <a:buChar char="–"/>
              <a:defRPr kern="1200" sz="2000">
                <a:solidFill>
                  <a:schemeClr val="tx1"/>
                </a:solidFill>
                <a:latin typeface="+mn-lt"/>
                <a:ea charset="-128" pitchFamily="34" typeface="MS PGothic"/>
                <a:cs typeface="+mn-cs"/>
              </a:defRPr>
            </a:lvl4pPr>
            <a:lvl5pPr algn="l" defTabSz="457200" eaLnBrk="0" fontAlgn="base" hangingPunct="0" indent="-228600" marL="2057400" rtl="0">
              <a:spcBef>
                <a:spcPct val="20000"/>
              </a:spcBef>
              <a:spcAft>
                <a:spcPct val="0"/>
              </a:spcAft>
              <a:buFont charset="0" typeface="Arial"/>
              <a:buChar char="»"/>
              <a:defRPr kern="1200" sz="2000">
                <a:solidFill>
                  <a:schemeClr val="tx1"/>
                </a:solidFill>
                <a:latin typeface="+mn-lt"/>
                <a:ea charset="-128" pitchFamily="34" typeface="MS PGothic"/>
                <a:cs typeface="+mn-cs"/>
              </a:defRPr>
            </a:lvl5pPr>
            <a:lvl6pPr algn="l" defTabSz="457200" eaLnBrk="1" hangingPunct="1" indent="-228600" latinLnBrk="0" marL="2514600" rtl="0">
              <a:spcBef>
                <a:spcPct val="20000"/>
              </a:spcBef>
              <a:buFont typeface="Arial"/>
              <a:buChar char="•"/>
              <a:defRPr kern="1200" sz="2000">
                <a:solidFill>
                  <a:schemeClr val="tx1"/>
                </a:solidFill>
                <a:latin typeface="+mn-lt"/>
                <a:ea typeface="+mn-ea"/>
                <a:cs typeface="+mn-cs"/>
              </a:defRPr>
            </a:lvl6pPr>
            <a:lvl7pPr algn="l" defTabSz="457200" eaLnBrk="1" hangingPunct="1" indent="-228600" latinLnBrk="0" marL="2971800" rtl="0">
              <a:spcBef>
                <a:spcPct val="20000"/>
              </a:spcBef>
              <a:buFont typeface="Arial"/>
              <a:buChar char="•"/>
              <a:defRPr kern="1200" sz="2000">
                <a:solidFill>
                  <a:schemeClr val="tx1"/>
                </a:solidFill>
                <a:latin typeface="+mn-lt"/>
                <a:ea typeface="+mn-ea"/>
                <a:cs typeface="+mn-cs"/>
              </a:defRPr>
            </a:lvl7pPr>
            <a:lvl8pPr algn="l" defTabSz="457200" eaLnBrk="1" hangingPunct="1" indent="-228600" latinLnBrk="0" marL="3429000" rtl="0">
              <a:spcBef>
                <a:spcPct val="20000"/>
              </a:spcBef>
              <a:buFont typeface="Arial"/>
              <a:buChar char="•"/>
              <a:defRPr kern="1200" sz="2000">
                <a:solidFill>
                  <a:schemeClr val="tx1"/>
                </a:solidFill>
                <a:latin typeface="+mn-lt"/>
                <a:ea typeface="+mn-ea"/>
                <a:cs typeface="+mn-cs"/>
              </a:defRPr>
            </a:lvl8pPr>
            <a:lvl9pPr algn="l" defTabSz="457200" eaLnBrk="1" hangingPunct="1" indent="-228600" latinLnBrk="0" marL="3886200" rtl="0">
              <a:spcBef>
                <a:spcPct val="20000"/>
              </a:spcBef>
              <a:buFont typeface="Arial"/>
              <a:buChar char="•"/>
              <a:defRPr kern="1200" sz="2000">
                <a:solidFill>
                  <a:schemeClr val="tx1"/>
                </a:solidFill>
                <a:latin typeface="+mn-lt"/>
                <a:ea typeface="+mn-ea"/>
                <a:cs typeface="+mn-cs"/>
              </a:defRPr>
            </a:lvl9pPr>
          </a:lstStyle>
          <a:p>
            <a:r>
              <a:rPr dirty="0" lang="en-US" sz="2400">
                <a:latin charset="0" panose="02040503050406030204" pitchFamily="18" typeface="Cambria"/>
                <a:ea charset="0" panose="02040503050406030204" pitchFamily="18" typeface="Cambria"/>
              </a:rPr>
              <a:t>Note that each operation is a separate service</a:t>
            </a:r>
            <a:endParaRPr dirty="0" i="1" lang="en-US" sz="2400">
              <a:solidFill>
                <a:schemeClr val="tx1">
                  <a:lumMod val="50000"/>
                  <a:lumOff val="50000"/>
                </a:schemeClr>
              </a:solidFill>
              <a:latin charset="0" panose="02040503050406030204" pitchFamily="18" typeface="Cambria"/>
              <a:ea charset="0" panose="02040503050406030204" pitchFamily="18" typeface="Cambria"/>
            </a:endParaRPr>
          </a:p>
          <a:p>
            <a:pPr indent="0" lvl="2" marL="685800">
              <a:buNone/>
            </a:pPr>
            <a:endParaRPr dirty="0" lang="en-US" sz="1800">
              <a:latin charset="0" panose="02040503050406030204" pitchFamily="18" typeface="Cambria"/>
              <a:ea charset="0" panose="02040503050406030204" pitchFamily="18" typeface="Cambria"/>
            </a:endParaRPr>
          </a:p>
        </p:txBody>
      </p:sp>
      <p:pic>
        <p:nvPicPr>
          <p:cNvPr id="9" name="Picture 8">
            <a:extLst>
              <a:ext uri="{FF2B5EF4-FFF2-40B4-BE49-F238E27FC236}">
                <a16:creationId xmlns:a16="http://schemas.microsoft.com/office/drawing/2014/main" id="{2ABE6A81-01CD-486F-8F6C-E3864F57B7A1}"/>
              </a:ext>
            </a:extLst>
          </p:cNvPr>
          <p:cNvPicPr>
            <a:picLocks noChangeAspect="1"/>
          </p:cNvPicPr>
          <p:nvPr/>
        </p:nvPicPr>
        <p:blipFill rotWithShape="1">
          <a:blip cstate="print" r:embed="rId3">
            <a:extLst>
              <a:ext uri="{28A0092B-C50C-407E-A947-70E740481C1C}">
                <a14:useLocalDpi xmlns:a14="http://schemas.microsoft.com/office/drawing/2010/main" val="0"/>
              </a:ext>
            </a:extLst>
          </a:blip>
          <a:srcRect b="47402" l="79041" r="572" t="5770"/>
          <a:stretch/>
        </p:blipFill>
        <p:spPr>
          <a:xfrm>
            <a:off x="6063468" y="2008567"/>
            <a:ext cx="1703942" cy="2543099"/>
          </a:xfrm>
          <a:prstGeom prst="rect">
            <a:avLst/>
          </a:prstGeom>
          <a:ln w="25400">
            <a:solidFill>
              <a:schemeClr val="tx1">
                <a:lumMod val="50000"/>
                <a:lumOff val="50000"/>
              </a:schemeClr>
            </a:solidFill>
          </a:ln>
        </p:spPr>
      </p:pic>
      <p:sp>
        <p:nvSpPr>
          <p:cNvPr id="12" name="Cloud 11">
            <a:extLst>
              <a:ext uri="{FF2B5EF4-FFF2-40B4-BE49-F238E27FC236}">
                <a16:creationId xmlns:a16="http://schemas.microsoft.com/office/drawing/2014/main" id="{C30EFE7F-C98D-4353-936B-B75384102C8B}"/>
              </a:ext>
            </a:extLst>
          </p:cNvPr>
          <p:cNvSpPr/>
          <p:nvPr/>
        </p:nvSpPr>
        <p:spPr>
          <a:xfrm>
            <a:off x="3286082" y="2571750"/>
            <a:ext cx="2571837" cy="1761494"/>
          </a:xfrm>
          <a:prstGeom prst="cloud">
            <a:avLst/>
          </a:prstGeom>
        </p:spPr>
        <p:style>
          <a:lnRef idx="1">
            <a:schemeClr val="accent1"/>
          </a:lnRef>
          <a:fillRef idx="3">
            <a:schemeClr val="accent1"/>
          </a:fillRef>
          <a:effectRef idx="2">
            <a:schemeClr val="accent1"/>
          </a:effectRef>
          <a:fontRef idx="minor">
            <a:schemeClr val="lt1"/>
          </a:fontRef>
        </p:style>
        <p:txBody>
          <a:bodyPr anchor="ctr" rtlCol="0"/>
          <a:lstStyle/>
          <a:p>
            <a:pPr algn="ctr"/>
            <a:r>
              <a:rPr dirty="0" lang="en-US" sz="2100"/>
              <a:t>Struggling?</a:t>
            </a:r>
          </a:p>
          <a:p>
            <a:pPr algn="ctr"/>
            <a:r>
              <a:rPr dirty="0" lang="en-US" sz="2100"/>
              <a:t>Contact us.</a:t>
            </a:r>
          </a:p>
          <a:p>
            <a:pPr algn="ctr"/>
            <a:r>
              <a:rPr dirty="0" lang="en-US" sz="2100"/>
              <a:t>We can help!</a:t>
            </a:r>
          </a:p>
        </p:txBody>
      </p:sp>
    </p:spTree>
    <p:extLst>
      <p:ext uri="{BB962C8B-B14F-4D97-AF65-F5344CB8AC3E}">
        <p14:creationId xmlns:p14="http://schemas.microsoft.com/office/powerpoint/2010/main" val="13940759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t="13017" r="6034"/>
          <a:stretch/>
        </p:blipFill>
        <p:spPr bwMode="auto">
          <a:xfrm>
            <a:off x="1143000" y="-19050"/>
            <a:ext cx="6848475" cy="3564275"/>
          </a:xfrm>
          <a:prstGeom prst="rect">
            <a:avLst/>
          </a:prstGeom>
          <a:noFill/>
          <a:ln w="3810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bwMode="auto">
          <a:xfrm>
            <a:off x="1143000" y="3641310"/>
            <a:ext cx="6858001" cy="130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defRPr/>
            </a:pPr>
            <a:r>
              <a:rPr lang="en-US" sz="3750" dirty="0">
                <a:solidFill>
                  <a:prstClr val="black"/>
                </a:solidFill>
                <a:latin typeface="Cambria" panose="02040503050406030204" pitchFamily="18" charset="0"/>
                <a:ea typeface="Cambria" panose="02040503050406030204" pitchFamily="18" charset="0"/>
              </a:rPr>
              <a:t>NGS Coordinate Conversion And Transformation Tool (NCAT)</a:t>
            </a:r>
          </a:p>
        </p:txBody>
      </p:sp>
      <p:sp>
        <p:nvSpPr>
          <p:cNvPr id="12" name="Rounded Rectangle 11"/>
          <p:cNvSpPr/>
          <p:nvPr/>
        </p:nvSpPr>
        <p:spPr>
          <a:xfrm>
            <a:off x="3558087" y="12699"/>
            <a:ext cx="606425" cy="247651"/>
          </a:xfrm>
          <a:prstGeom prst="roundRect">
            <a:avLst>
              <a:gd name="adj" fmla="val 26618"/>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Tree>
    <p:extLst>
      <p:ext uri="{BB962C8B-B14F-4D97-AF65-F5344CB8AC3E}">
        <p14:creationId xmlns:p14="http://schemas.microsoft.com/office/powerpoint/2010/main" val="415886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8" name="Title 2"/>
          <p:cNvSpPr txBox="1">
            <a:spLocks/>
          </p:cNvSpPr>
          <p:nvPr/>
        </p:nvSpPr>
        <p:spPr bwMode="auto">
          <a:xfrm>
            <a:off x="1143000" y="3641310"/>
            <a:ext cx="6858001" cy="130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34290" compatLnSpc="1" lIns="68580" numCol="1" rIns="68580" tIns="3429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charset="0" pitchFamily="18" typeface="Times New Roman"/>
                <a:ea charset="0" typeface="ＭＳ Ｐゴシック"/>
                <a:cs charset="0" pitchFamily="18" typeface="Times New Roman"/>
              </a:defRPr>
            </a:lvl1pPr>
            <a:lvl2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2pPr>
            <a:lvl3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3pPr>
            <a:lvl4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4pPr>
            <a:lvl5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5pPr>
            <a:lvl6pPr algn="ctr" defTabSz="457200" eaLnBrk="1" fontAlgn="base" hangingPunct="1"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eaLnBrk="1" fontAlgn="base" hangingPunct="1"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eaLnBrk="1" fontAlgn="base" hangingPunct="1"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eaLnBrk="1" fontAlgn="base" hangingPunct="1"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pPr defTabSz="342900">
              <a:defRPr/>
            </a:pPr>
            <a:r>
              <a:rPr dirty="0" lang="en-US" sz="3750">
                <a:solidFill>
                  <a:prstClr val="black"/>
                </a:solidFill>
                <a:latin charset="0" panose="02040503050406030204" pitchFamily="18" typeface="Cambria"/>
                <a:ea charset="0" panose="02040503050406030204" pitchFamily="18" typeface="Cambria"/>
              </a:rPr>
              <a:t>NGS Coordinate Conversion And Transformation Tool (NCAT)</a:t>
            </a:r>
          </a:p>
        </p:txBody>
      </p:sp>
      <p:pic>
        <p:nvPicPr>
          <p:cNvPr id="2" name="Picture 1">
            <a:extLst>
              <a:ext uri="{FF2B5EF4-FFF2-40B4-BE49-F238E27FC236}">
                <a16:creationId xmlns:a16="http://schemas.microsoft.com/office/drawing/2014/main" id="{09C822F0-B8AE-4DD1-BD02-5D75F7D29249}"/>
              </a:ext>
            </a:extLst>
          </p:cNvPr>
          <p:cNvPicPr>
            <a:picLocks noChangeAspect="1"/>
          </p:cNvPicPr>
          <p:nvPr/>
        </p:nvPicPr>
        <p:blipFill rotWithShape="1">
          <a:blip r:embed="rId3"/>
          <a:srcRect t="71"/>
          <a:stretch/>
        </p:blipFill>
        <p:spPr>
          <a:xfrm>
            <a:off x="1143000" y="1221288"/>
            <a:ext cx="6858000" cy="1822726"/>
          </a:xfrm>
          <a:prstGeom prst="rect">
            <a:avLst/>
          </a:prstGeom>
        </p:spPr>
      </p:pic>
      <p:sp>
        <p:nvSpPr>
          <p:cNvPr id="6" name="Rounded Rectangle 11">
            <a:extLst>
              <a:ext uri="{FF2B5EF4-FFF2-40B4-BE49-F238E27FC236}">
                <a16:creationId xmlns:a16="http://schemas.microsoft.com/office/drawing/2014/main" id="{AF3609F6-8410-4099-B57D-F81F833EE042}"/>
              </a:ext>
            </a:extLst>
          </p:cNvPr>
          <p:cNvSpPr/>
          <p:nvPr/>
        </p:nvSpPr>
        <p:spPr>
          <a:xfrm>
            <a:off x="3501720" y="1741289"/>
            <a:ext cx="1070281" cy="269139"/>
          </a:xfrm>
          <a:prstGeom prst="roundRect">
            <a:avLst>
              <a:gd fmla="val 26618" name="adj"/>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342900" fontAlgn="base">
              <a:spcBef>
                <a:spcPct val="0"/>
              </a:spcBef>
              <a:spcAft>
                <a:spcPct val="0"/>
              </a:spcAft>
              <a:defRPr/>
            </a:pPr>
            <a:endParaRPr lang="en-US" sz="1350">
              <a:solidFill>
                <a:prstClr val="white"/>
              </a:solidFill>
              <a:latin typeface="Calibri"/>
            </a:endParaRPr>
          </a:p>
        </p:txBody>
      </p:sp>
      <p:sp>
        <p:nvSpPr>
          <p:cNvPr id="7" name="Rounded Rectangle 11">
            <a:extLst>
              <a:ext uri="{FF2B5EF4-FFF2-40B4-BE49-F238E27FC236}">
                <a16:creationId xmlns:a16="http://schemas.microsoft.com/office/drawing/2014/main" id="{49F2FEC5-B37C-48C0-97AE-F92E0F934F89}"/>
              </a:ext>
            </a:extLst>
          </p:cNvPr>
          <p:cNvSpPr/>
          <p:nvPr/>
        </p:nvSpPr>
        <p:spPr>
          <a:xfrm>
            <a:off x="2770513" y="2571751"/>
            <a:ext cx="606425" cy="190239"/>
          </a:xfrm>
          <a:prstGeom prst="roundRect">
            <a:avLst>
              <a:gd fmla="val 26618" name="adj"/>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342900" fontAlgn="base">
              <a:spcBef>
                <a:spcPct val="0"/>
              </a:spcBef>
              <a:spcAft>
                <a:spcPct val="0"/>
              </a:spcAft>
              <a:defRPr/>
            </a:pPr>
            <a:endParaRPr lang="en-US" sz="1350">
              <a:solidFill>
                <a:prstClr val="white"/>
              </a:solidFill>
              <a:latin typeface="Calibri"/>
            </a:endParaRPr>
          </a:p>
        </p:txBody>
      </p:sp>
    </p:spTree>
    <p:extLst>
      <p:ext uri="{BB962C8B-B14F-4D97-AF65-F5344CB8AC3E}">
        <p14:creationId xmlns:p14="http://schemas.microsoft.com/office/powerpoint/2010/main" val="650008686"/>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1" presetSubtype="1">
                                  <p:stCondLst>
                                    <p:cond delay="0"/>
                                  </p:stCondLst>
                                  <p:childTnLst>
                                    <p:set>
                                      <p:cBhvr>
                                        <p:cTn dur="1" fill="hold" id="6">
                                          <p:stCondLst>
                                            <p:cond delay="0"/>
                                          </p:stCondLst>
                                        </p:cTn>
                                        <p:tgtEl>
                                          <p:spTgt spid="6"/>
                                        </p:tgtEl>
                                        <p:attrNameLst>
                                          <p:attrName>style.visibility</p:attrName>
                                        </p:attrNameLst>
                                      </p:cBhvr>
                                      <p:to>
                                        <p:strVal val="visible"/>
                                      </p:to>
                                    </p:set>
                                    <p:animEffect filter="wheel(1)" transition="in">
                                      <p:cBhvr>
                                        <p:cTn dur="2000" id="7"/>
                                        <p:tgtEl>
                                          <p:spTgt spid="6"/>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21" presetSubtype="1">
                                  <p:stCondLst>
                                    <p:cond delay="0"/>
                                  </p:stCondLst>
                                  <p:childTnLst>
                                    <p:set>
                                      <p:cBhvr>
                                        <p:cTn dur="1" fill="hold" id="11">
                                          <p:stCondLst>
                                            <p:cond delay="0"/>
                                          </p:stCondLst>
                                        </p:cTn>
                                        <p:tgtEl>
                                          <p:spTgt spid="7"/>
                                        </p:tgtEl>
                                        <p:attrNameLst>
                                          <p:attrName>style.visibility</p:attrName>
                                        </p:attrNameLst>
                                      </p:cBhvr>
                                      <p:to>
                                        <p:strVal val="visible"/>
                                      </p:to>
                                    </p:set>
                                    <p:animEffect filter="wheel(1)" transition="in">
                                      <p:cBhvr>
                                        <p:cTn dur="2000" id="12"/>
                                        <p:tgtEl>
                                          <p:spTgt spid="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6"/>
      <p:bldP animBg="1" grpId="0" spid="7"/>
    </p:bldLst>
  </p:timing>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3F371F0-4147-4A87-A649-2D0CC65580DC}"/>
              </a:ext>
            </a:extLst>
          </p:cNvPr>
          <p:cNvSpPr>
            <a:spLocks noGrp="1"/>
          </p:cNvSpPr>
          <p:nvPr>
            <p:ph type="title"/>
          </p:nvPr>
        </p:nvSpPr>
        <p:spPr>
          <a:xfrm>
            <a:off x="1143000" y="52065"/>
            <a:ext cx="6858000" cy="857250"/>
          </a:xfrm>
        </p:spPr>
        <p:txBody>
          <a:bodyPr/>
          <a:lstStyle/>
          <a:p>
            <a:r>
              <a:rPr dirty="0" lang="en-US" sz="3000">
                <a:solidFill>
                  <a:prstClr val="black"/>
                </a:solidFill>
              </a:rPr>
              <a:t>NCAT source code is on GitHub</a:t>
            </a:r>
            <a:endParaRPr dirty="0" lang="en-US" sz="2400"/>
          </a:p>
        </p:txBody>
      </p:sp>
      <p:pic>
        <p:nvPicPr>
          <p:cNvPr id="7" name="Picture 6">
            <a:extLst>
              <a:ext uri="{FF2B5EF4-FFF2-40B4-BE49-F238E27FC236}">
                <a16:creationId xmlns:a16="http://schemas.microsoft.com/office/drawing/2014/main" id="{C17D5E2C-3DC0-44D8-A514-22D2F395ED34}"/>
              </a:ext>
            </a:extLst>
          </p:cNvPr>
          <p:cNvPicPr>
            <a:picLocks noChangeAspect="1"/>
          </p:cNvPicPr>
          <p:nvPr/>
        </p:nvPicPr>
        <p:blipFill rotWithShape="1">
          <a:blip r:embed="rId2"/>
          <a:srcRect b="47"/>
          <a:stretch/>
        </p:blipFill>
        <p:spPr>
          <a:xfrm>
            <a:off x="1143000" y="741481"/>
            <a:ext cx="6858000" cy="4402019"/>
          </a:xfrm>
          <a:prstGeom prst="rect">
            <a:avLst/>
          </a:prstGeom>
          <a:ln w="25400">
            <a:solidFill>
              <a:schemeClr val="tx1">
                <a:lumMod val="50000"/>
                <a:lumOff val="50000"/>
              </a:schemeClr>
            </a:solidFill>
          </a:ln>
        </p:spPr>
      </p:pic>
    </p:spTree>
    <p:extLst>
      <p:ext uri="{BB962C8B-B14F-4D97-AF65-F5344CB8AC3E}">
        <p14:creationId xmlns:p14="http://schemas.microsoft.com/office/powerpoint/2010/main" val="3441109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85900" y="645069"/>
            <a:ext cx="6172200" cy="3019973"/>
          </a:xfrm>
        </p:spPr>
        <p:txBody>
          <a:bodyPr>
            <a:normAutofit fontScale="85000" lnSpcReduction="20000"/>
          </a:bodyPr>
          <a:lstStyle/>
          <a:p>
            <a:pPr marL="0"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-Department of Commerce (</a:t>
            </a:r>
            <a:r>
              <a:rPr lang="en-US" dirty="0" err="1">
                <a:latin typeface="Cambria" panose="02040503050406030204" pitchFamily="18" charset="0"/>
                <a:ea typeface="Cambria" panose="02040503050406030204" pitchFamily="18" charset="0"/>
              </a:rPr>
              <a:t>DoC</a:t>
            </a:r>
            <a:r>
              <a:rPr lang="en-US" dirty="0">
                <a:latin typeface="Cambria" panose="02040503050406030204" pitchFamily="18" charset="0"/>
                <a:ea typeface="Cambria" panose="02040503050406030204" pitchFamily="18" charset="0"/>
              </a:rPr>
              <a:t>)</a:t>
            </a:r>
          </a:p>
          <a:p>
            <a:pPr marL="342900" lvl="1" indent="0">
              <a:buNone/>
            </a:pPr>
            <a:r>
              <a:rPr lang="en-US" dirty="0">
                <a:latin typeface="Cambria" panose="02040503050406030204" pitchFamily="18" charset="0"/>
                <a:ea typeface="Cambria" panose="02040503050406030204" pitchFamily="18" charset="0"/>
              </a:rPr>
              <a:t>					(~47,000 employees)</a:t>
            </a:r>
          </a:p>
          <a:p>
            <a:pPr marL="342900" lvl="1"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-National Oceanic and Atmospheric 						Administration (NOAA)</a:t>
            </a:r>
          </a:p>
          <a:p>
            <a:pPr marL="342900" lvl="1"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-National Ocean Service (NOS)</a:t>
            </a:r>
          </a:p>
        </p:txBody>
      </p:sp>
      <p:sp>
        <p:nvSpPr>
          <p:cNvPr id="3" name="organizational structure"/>
          <p:cNvSpPr>
            <a:spLocks noGrp="1"/>
          </p:cNvSpPr>
          <p:nvPr>
            <p:ph type="title"/>
          </p:nvPr>
        </p:nvSpPr>
        <p:spPr>
          <a:xfrm>
            <a:off x="1485900" y="120253"/>
            <a:ext cx="6172200" cy="857250"/>
          </a:xfrm>
        </p:spPr>
        <p:txBody>
          <a:bodyPr>
            <a:normAutofit/>
          </a:bodyPr>
          <a:lstStyle/>
          <a:p>
            <a:r>
              <a:rPr lang="en-US" sz="4000" dirty="0">
                <a:latin typeface="Cambria" panose="02040503050406030204" pitchFamily="18" charset="0"/>
                <a:ea typeface="Cambria" panose="02040503050406030204" pitchFamily="18" charset="0"/>
              </a:rPr>
              <a:t>Organizational Structure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79627" y="1039841"/>
            <a:ext cx="748344" cy="748344"/>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027908" y="2132735"/>
            <a:ext cx="851783" cy="851783"/>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55983" y="3954653"/>
            <a:ext cx="943976" cy="949249"/>
          </a:xfrm>
          <a:prstGeom prst="rect">
            <a:avLst/>
          </a:prstGeom>
        </p:spPr>
      </p:pic>
      <p:cxnSp>
        <p:nvCxnSpPr>
          <p:cNvPr id="11" name="Straight Arrow Connector 10"/>
          <p:cNvCxnSpPr/>
          <p:nvPr/>
        </p:nvCxnSpPr>
        <p:spPr>
          <a:xfrm>
            <a:off x="4572000" y="1778190"/>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72000" y="2782671"/>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579706" y="3586058"/>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1485900" y="3704754"/>
            <a:ext cx="6172200" cy="1238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0" defTabSz="342900">
              <a:buNone/>
              <a:defRPr/>
            </a:pPr>
            <a:endParaRPr lang="en-US" sz="2100" dirty="0">
              <a:solidFill>
                <a:prstClr val="black"/>
              </a:solidFill>
              <a:latin typeface="Cambria" panose="02040503050406030204" pitchFamily="18" charset="0"/>
              <a:ea typeface="Cambria" panose="02040503050406030204" pitchFamily="18" charset="0"/>
            </a:endParaRPr>
          </a:p>
          <a:p>
            <a:pPr marL="342900" lvl="1" indent="0" defTabSz="342900">
              <a:buNone/>
              <a:defRPr/>
            </a:pPr>
            <a:r>
              <a:rPr lang="en-US" sz="2100" dirty="0">
                <a:solidFill>
                  <a:prstClr val="black"/>
                </a:solidFill>
                <a:latin typeface="Cambria" panose="02040503050406030204" pitchFamily="18" charset="0"/>
                <a:ea typeface="Cambria" panose="02040503050406030204" pitchFamily="18" charset="0"/>
              </a:rPr>
              <a:t>				-National Geodetic Survey (NGS)</a:t>
            </a:r>
          </a:p>
          <a:p>
            <a:pPr marL="342900" lvl="1" indent="0" defTabSz="342900">
              <a:buNone/>
              <a:defRPr/>
            </a:pPr>
            <a:r>
              <a:rPr lang="en-US" sz="2100" dirty="0">
                <a:solidFill>
                  <a:prstClr val="black"/>
                </a:solidFill>
                <a:latin typeface="Cambria" panose="02040503050406030204" pitchFamily="18" charset="0"/>
                <a:ea typeface="Cambria" panose="02040503050406030204" pitchFamily="18" charset="0"/>
              </a:rPr>
              <a:t>						(~175 employees)</a:t>
            </a:r>
          </a:p>
          <a:p>
            <a:pPr marL="342900" lvl="1" indent="0" defTabSz="342900">
              <a:buNone/>
              <a:defRPr/>
            </a:pPr>
            <a:endParaRPr lang="en-US" sz="2100" dirty="0">
              <a:solidFill>
                <a:prstClr val="black"/>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32589" y="1045298"/>
            <a:ext cx="778972" cy="77601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976277" y="4031513"/>
            <a:ext cx="1891594" cy="756638"/>
          </a:xfrm>
          <a:prstGeom prst="rect">
            <a:avLst/>
          </a:prstGeom>
        </p:spPr>
      </p:pic>
      <p:cxnSp>
        <p:nvCxnSpPr>
          <p:cNvPr id="13" name="Straight Arrow Connector 12"/>
          <p:cNvCxnSpPr/>
          <p:nvPr/>
        </p:nvCxnSpPr>
        <p:spPr>
          <a:xfrm>
            <a:off x="4922073" y="1931592"/>
            <a:ext cx="0" cy="202306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not equal"/>
          <p:cNvSpPr txBox="1"/>
          <p:nvPr/>
        </p:nvSpPr>
        <p:spPr bwMode="auto">
          <a:xfrm>
            <a:off x="3395720" y="3941713"/>
            <a:ext cx="859221" cy="854080"/>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sz="4950" dirty="0">
                <a:solidFill>
                  <a:prstClr val="black"/>
                </a:solidFill>
                <a:latin typeface="Calibri" pitchFamily="34" charset="0"/>
                <a:ea typeface="ＭＳ Ｐゴシック" pitchFamily="34" charset="-128"/>
              </a:rPr>
              <a:t>≠</a:t>
            </a:r>
          </a:p>
        </p:txBody>
      </p:sp>
      <p:sp>
        <p:nvSpPr>
          <p:cNvPr id="17" name="we're not usgs" hidden="1"/>
          <p:cNvSpPr txBox="1">
            <a:spLocks/>
          </p:cNvSpPr>
          <p:nvPr/>
        </p:nvSpPr>
        <p:spPr bwMode="auto">
          <a:xfrm>
            <a:off x="1493606" y="132416"/>
            <a:ext cx="6172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defRPr/>
            </a:pPr>
            <a:r>
              <a:rPr lang="en-US" sz="4000" dirty="0">
                <a:solidFill>
                  <a:prstClr val="black"/>
                </a:solidFill>
                <a:latin typeface="Cambria" panose="02040503050406030204" pitchFamily="18" charset="0"/>
                <a:ea typeface="Cambria" panose="02040503050406030204" pitchFamily="18" charset="0"/>
              </a:rPr>
              <a:t>We’re not USGS, we’re NGS</a:t>
            </a:r>
          </a:p>
        </p:txBody>
      </p:sp>
    </p:spTree>
    <p:extLst>
      <p:ext uri="{BB962C8B-B14F-4D97-AF65-F5344CB8AC3E}">
        <p14:creationId xmlns:p14="http://schemas.microsoft.com/office/powerpoint/2010/main" val="386248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50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grpId="0" nodeType="withEffect">
                                  <p:stCondLst>
                                    <p:cond delay="500"/>
                                  </p:stCondLst>
                                  <p:childTnLst>
                                    <p:animEffect transition="out" filter="fade">
                                      <p:cBhvr>
                                        <p:cTn id="12" dur="500"/>
                                        <p:tgtEl>
                                          <p:spTgt spid="2">
                                            <p:txEl>
                                              <p:pRg st="0" end="0"/>
                                            </p:txEl>
                                          </p:spTgt>
                                        </p:tgtEl>
                                      </p:cBhvr>
                                    </p:animEffect>
                                    <p:set>
                                      <p:cBhvr>
                                        <p:cTn id="13" dur="1" fill="hold">
                                          <p:stCondLst>
                                            <p:cond delay="499"/>
                                          </p:stCondLst>
                                        </p:cTn>
                                        <p:tgtEl>
                                          <p:spTgt spid="2">
                                            <p:txEl>
                                              <p:pRg st="0" end="0"/>
                                            </p:txEl>
                                          </p:spTgt>
                                        </p:tgtEl>
                                        <p:attrNameLst>
                                          <p:attrName>style.visibility</p:attrName>
                                        </p:attrNameLst>
                                      </p:cBhvr>
                                      <p:to>
                                        <p:strVal val="hidden"/>
                                      </p:to>
                                    </p:set>
                                  </p:childTnLst>
                                </p:cTn>
                              </p:par>
                              <p:par>
                                <p:cTn id="14" presetID="10" presetClass="exit" presetSubtype="0" fill="hold" grpId="0" nodeType="withEffect">
                                  <p:stCondLst>
                                    <p:cond delay="500"/>
                                  </p:stCondLst>
                                  <p:childTnLst>
                                    <p:animEffect transition="out" filter="fade">
                                      <p:cBhvr>
                                        <p:cTn id="15" dur="500"/>
                                        <p:tgtEl>
                                          <p:spTgt spid="2">
                                            <p:txEl>
                                              <p:pRg st="1" end="1"/>
                                            </p:txEl>
                                          </p:spTgt>
                                        </p:tgtEl>
                                      </p:cBhvr>
                                    </p:animEffect>
                                    <p:set>
                                      <p:cBhvr>
                                        <p:cTn id="16" dur="1" fill="hold">
                                          <p:stCondLst>
                                            <p:cond delay="499"/>
                                          </p:stCondLst>
                                        </p:cTn>
                                        <p:tgtEl>
                                          <p:spTgt spid="2">
                                            <p:txEl>
                                              <p:pRg st="1" end="1"/>
                                            </p:txEl>
                                          </p:spTgt>
                                        </p:tgtEl>
                                        <p:attrNameLst>
                                          <p:attrName>style.visibility</p:attrName>
                                        </p:attrNameLst>
                                      </p:cBhvr>
                                      <p:to>
                                        <p:strVal val="hidden"/>
                                      </p:to>
                                    </p:set>
                                  </p:childTnLst>
                                </p:cTn>
                              </p:par>
                              <p:par>
                                <p:cTn id="17" presetID="10" presetClass="exit" presetSubtype="0" fill="hold" grpId="0" nodeType="withEffect">
                                  <p:stCondLst>
                                    <p:cond delay="500"/>
                                  </p:stCondLst>
                                  <p:childTnLst>
                                    <p:animEffect transition="out" filter="fade">
                                      <p:cBhvr>
                                        <p:cTn id="18" dur="500"/>
                                        <p:tgtEl>
                                          <p:spTgt spid="2">
                                            <p:txEl>
                                              <p:pRg st="2" end="2"/>
                                            </p:txEl>
                                          </p:spTgt>
                                        </p:tgtEl>
                                      </p:cBhvr>
                                    </p:animEffect>
                                    <p:set>
                                      <p:cBhvr>
                                        <p:cTn id="19" dur="1" fill="hold">
                                          <p:stCondLst>
                                            <p:cond delay="499"/>
                                          </p:stCondLst>
                                        </p:cTn>
                                        <p:tgtEl>
                                          <p:spTgt spid="2">
                                            <p:txEl>
                                              <p:pRg st="2" end="2"/>
                                            </p:txEl>
                                          </p:spTgt>
                                        </p:tgtEl>
                                        <p:attrNameLst>
                                          <p:attrName>style.visibility</p:attrName>
                                        </p:attrNameLst>
                                      </p:cBhvr>
                                      <p:to>
                                        <p:strVal val="hidden"/>
                                      </p:to>
                                    </p:set>
                                  </p:childTnLst>
                                </p:cTn>
                              </p:par>
                              <p:par>
                                <p:cTn id="20" presetID="10" presetClass="exit" presetSubtype="0" fill="hold" grpId="0" nodeType="withEffect">
                                  <p:stCondLst>
                                    <p:cond delay="500"/>
                                  </p:stCondLst>
                                  <p:childTnLst>
                                    <p:animEffect transition="out" filter="fade">
                                      <p:cBhvr>
                                        <p:cTn id="21" dur="500"/>
                                        <p:tgtEl>
                                          <p:spTgt spid="2">
                                            <p:txEl>
                                              <p:pRg st="3" end="3"/>
                                            </p:txEl>
                                          </p:spTgt>
                                        </p:tgtEl>
                                      </p:cBhvr>
                                    </p:animEffect>
                                    <p:set>
                                      <p:cBhvr>
                                        <p:cTn id="22" dur="1" fill="hold">
                                          <p:stCondLst>
                                            <p:cond delay="499"/>
                                          </p:stCondLst>
                                        </p:cTn>
                                        <p:tgtEl>
                                          <p:spTgt spid="2">
                                            <p:txEl>
                                              <p:pRg st="3" end="3"/>
                                            </p:txEl>
                                          </p:spTgt>
                                        </p:tgtEl>
                                        <p:attrNameLst>
                                          <p:attrName>style.visibility</p:attrName>
                                        </p:attrNameLst>
                                      </p:cBhvr>
                                      <p:to>
                                        <p:strVal val="hidden"/>
                                      </p:to>
                                    </p:set>
                                  </p:childTnLst>
                                </p:cTn>
                              </p:par>
                              <p:par>
                                <p:cTn id="23" presetID="10" presetClass="exit" presetSubtype="0" fill="hold" grpId="0" nodeType="withEffect">
                                  <p:stCondLst>
                                    <p:cond delay="500"/>
                                  </p:stCondLst>
                                  <p:childTnLst>
                                    <p:animEffect transition="out" filter="fade">
                                      <p:cBhvr>
                                        <p:cTn id="24" dur="500"/>
                                        <p:tgtEl>
                                          <p:spTgt spid="2">
                                            <p:txEl>
                                              <p:pRg st="4" end="4"/>
                                            </p:txEl>
                                          </p:spTgt>
                                        </p:tgtEl>
                                      </p:cBhvr>
                                    </p:animEffect>
                                    <p:set>
                                      <p:cBhvr>
                                        <p:cTn id="25" dur="1" fill="hold">
                                          <p:stCondLst>
                                            <p:cond delay="499"/>
                                          </p:stCondLst>
                                        </p:cTn>
                                        <p:tgtEl>
                                          <p:spTgt spid="2">
                                            <p:txEl>
                                              <p:pRg st="4" end="4"/>
                                            </p:txEl>
                                          </p:spTgt>
                                        </p:tgtEl>
                                        <p:attrNameLst>
                                          <p:attrName>style.visibility</p:attrName>
                                        </p:attrNameLst>
                                      </p:cBhvr>
                                      <p:to>
                                        <p:strVal val="hidden"/>
                                      </p:to>
                                    </p:set>
                                  </p:childTnLst>
                                </p:cTn>
                              </p:par>
                              <p:par>
                                <p:cTn id="26" presetID="10" presetClass="exit" presetSubtype="0" fill="hold" grpId="0" nodeType="withEffect">
                                  <p:stCondLst>
                                    <p:cond delay="500"/>
                                  </p:stCondLst>
                                  <p:childTnLst>
                                    <p:animEffect transition="out" filter="fade">
                                      <p:cBhvr>
                                        <p:cTn id="27" dur="500"/>
                                        <p:tgtEl>
                                          <p:spTgt spid="2">
                                            <p:txEl>
                                              <p:pRg st="5" end="5"/>
                                            </p:txEl>
                                          </p:spTgt>
                                        </p:tgtEl>
                                      </p:cBhvr>
                                    </p:animEffect>
                                    <p:set>
                                      <p:cBhvr>
                                        <p:cTn id="28" dur="1" fill="hold">
                                          <p:stCondLst>
                                            <p:cond delay="499"/>
                                          </p:stCondLst>
                                        </p:cTn>
                                        <p:tgtEl>
                                          <p:spTgt spid="2">
                                            <p:txEl>
                                              <p:pRg st="5" end="5"/>
                                            </p:txEl>
                                          </p:spTgt>
                                        </p:tgtEl>
                                        <p:attrNameLst>
                                          <p:attrName>style.visibility</p:attrName>
                                        </p:attrNameLst>
                                      </p:cBhvr>
                                      <p:to>
                                        <p:strVal val="hidden"/>
                                      </p:to>
                                    </p:set>
                                  </p:childTnLst>
                                </p:cTn>
                              </p:par>
                              <p:par>
                                <p:cTn id="29" presetID="10" presetClass="exit" presetSubtype="0" fill="hold" grpId="0" nodeType="withEffect">
                                  <p:stCondLst>
                                    <p:cond delay="500"/>
                                  </p:stCondLst>
                                  <p:childTnLst>
                                    <p:animEffect transition="out" filter="fade">
                                      <p:cBhvr>
                                        <p:cTn id="30" dur="500"/>
                                        <p:tgtEl>
                                          <p:spTgt spid="2">
                                            <p:txEl>
                                              <p:pRg st="6" end="6"/>
                                            </p:txEl>
                                          </p:spTgt>
                                        </p:tgtEl>
                                      </p:cBhvr>
                                    </p:animEffect>
                                    <p:set>
                                      <p:cBhvr>
                                        <p:cTn id="31" dur="1" fill="hold">
                                          <p:stCondLst>
                                            <p:cond delay="499"/>
                                          </p:stCondLst>
                                        </p:cTn>
                                        <p:tgtEl>
                                          <p:spTgt spid="2">
                                            <p:txEl>
                                              <p:pRg st="6" end="6"/>
                                            </p:txEl>
                                          </p:spTgt>
                                        </p:tgtEl>
                                        <p:attrNameLst>
                                          <p:attrName>style.visibility</p:attrName>
                                        </p:attrNameLst>
                                      </p:cBhvr>
                                      <p:to>
                                        <p:strVal val="hidden"/>
                                      </p:to>
                                    </p:set>
                                  </p:childTnLst>
                                </p:cTn>
                              </p:par>
                              <p:par>
                                <p:cTn id="32" presetID="10" presetClass="exit" presetSubtype="0" fill="hold" grpId="0" nodeType="withEffect">
                                  <p:stCondLst>
                                    <p:cond delay="50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0" presetClass="exit" presetSubtype="0" fill="hold" nodeType="withEffect">
                                  <p:stCondLst>
                                    <p:cond delay="50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xit" presetSubtype="0" fill="hold" nodeType="withEffect">
                                  <p:stCondLst>
                                    <p:cond delay="50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par>
                          <p:cTn id="41" fill="hold">
                            <p:stCondLst>
                              <p:cond delay="1000"/>
                            </p:stCondLst>
                            <p:childTnLst>
                              <p:par>
                                <p:cTn id="42" presetID="2" presetClass="entr" presetSubtype="2" fill="hold" nodeType="afterEffect">
                                  <p:stCondLst>
                                    <p:cond delay="100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1+#ppt_w/2"/>
                                          </p:val>
                                        </p:tav>
                                        <p:tav tm="100000">
                                          <p:val>
                                            <p:strVal val="#ppt_x"/>
                                          </p:val>
                                        </p:tav>
                                      </p:tavLst>
                                    </p:anim>
                                    <p:anim calcmode="lin" valueType="num">
                                      <p:cBhvr additive="base">
                                        <p:cTn id="45" dur="500" fill="hold"/>
                                        <p:tgtEl>
                                          <p:spTgt spid="7"/>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100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1+#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100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1+#ppt_w/2"/>
                                          </p:val>
                                        </p:tav>
                                        <p:tav tm="100000">
                                          <p:val>
                                            <p:strVal val="#ppt_x"/>
                                          </p:val>
                                        </p:tav>
                                      </p:tavLst>
                                    </p:anim>
                                    <p:anim calcmode="lin" valueType="num">
                                      <p:cBhvr additive="base">
                                        <p:cTn id="53" dur="500" fill="hold"/>
                                        <p:tgtEl>
                                          <p:spTgt spid="8"/>
                                        </p:tgtEl>
                                        <p:attrNameLst>
                                          <p:attrName>ppt_y</p:attrName>
                                        </p:attrNameLst>
                                      </p:cBhvr>
                                      <p:tavLst>
                                        <p:tav tm="0">
                                          <p:val>
                                            <p:strVal val="#ppt_y"/>
                                          </p:val>
                                        </p:tav>
                                        <p:tav tm="100000">
                                          <p:val>
                                            <p:strVal val="#ppt_y"/>
                                          </p:val>
                                        </p:tav>
                                      </p:tavLst>
                                    </p:anim>
                                  </p:childTnLst>
                                </p:cTn>
                              </p:par>
                              <p:par>
                                <p:cTn id="54" presetID="2" presetClass="entr" presetSubtype="4" fill="hold" grpId="0" nodeType="withEffect">
                                  <p:stCondLst>
                                    <p:cond delay="100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ppt_x"/>
                                          </p:val>
                                        </p:tav>
                                        <p:tav tm="100000">
                                          <p:val>
                                            <p:strVal val="#ppt_x"/>
                                          </p:val>
                                        </p:tav>
                                      </p:tavLst>
                                    </p:anim>
                                    <p:anim calcmode="lin" valueType="num">
                                      <p:cBhvr additive="base">
                                        <p:cTn id="57" dur="500" fill="hold"/>
                                        <p:tgtEl>
                                          <p:spTgt spid="10"/>
                                        </p:tgtEl>
                                        <p:attrNameLst>
                                          <p:attrName>ppt_y</p:attrName>
                                        </p:attrNameLst>
                                      </p:cBhvr>
                                      <p:tavLst>
                                        <p:tav tm="0">
                                          <p:val>
                                            <p:strVal val="1+#ppt_h/2"/>
                                          </p:val>
                                        </p:tav>
                                        <p:tav tm="100000">
                                          <p:val>
                                            <p:strVal val="#ppt_y"/>
                                          </p:val>
                                        </p:tav>
                                      </p:tavLst>
                                    </p:anim>
                                  </p:childTnLst>
                                </p:cTn>
                              </p:par>
                              <p:par>
                                <p:cTn id="58" presetID="2" presetClass="entr" presetSubtype="1" fill="hold" grpId="0" nodeType="withEffect">
                                  <p:stCondLst>
                                    <p:cond delay="100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fill="hold"/>
                                        <p:tgtEl>
                                          <p:spTgt spid="17"/>
                                        </p:tgtEl>
                                        <p:attrNameLst>
                                          <p:attrName>ppt_x</p:attrName>
                                        </p:attrNameLst>
                                      </p:cBhvr>
                                      <p:tavLst>
                                        <p:tav tm="0">
                                          <p:val>
                                            <p:strVal val="#ppt_x"/>
                                          </p:val>
                                        </p:tav>
                                        <p:tav tm="100000">
                                          <p:val>
                                            <p:strVal val="#ppt_x"/>
                                          </p:val>
                                        </p:tav>
                                      </p:tavLst>
                                    </p:anim>
                                    <p:anim calcmode="lin" valueType="num">
                                      <p:cBhvr additive="base">
                                        <p:cTn id="61"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16" grpId="0"/>
      <p:bldP spid="10" grpId="0"/>
      <p:bldP spid="17" grpId="0"/>
    </p:bldLst>
  </p:timing>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81BF13C1-A33F-4B70-8474-233A19389343}"/>
              </a:ext>
            </a:extLst>
          </p:cNvPr>
          <p:cNvPicPr/>
          <p:nvPr/>
        </p:nvPicPr>
        <p:blipFill rotWithShape="1">
          <a:blip cstate="print" r:embed="rId3"/>
          <a:srcRect b="4" l="14" r="-1" t="60"/>
          <a:stretch/>
        </p:blipFill>
        <p:spPr>
          <a:xfrm>
            <a:off x="889182" y="0"/>
            <a:ext cx="7369098" cy="5143500"/>
          </a:xfrm>
          <a:prstGeom prst="rect">
            <a:avLst/>
          </a:prstGeom>
        </p:spPr>
      </p:pic>
      <p:sp>
        <p:nvSpPr>
          <p:cNvPr id="6" name="TextBox 5">
            <a:extLst>
              <a:ext uri="{FF2B5EF4-FFF2-40B4-BE49-F238E27FC236}">
                <a16:creationId xmlns:a16="http://schemas.microsoft.com/office/drawing/2014/main" id="{CD47E006-4C77-4236-9CE6-E570D2D4D4C3}"/>
              </a:ext>
            </a:extLst>
          </p:cNvPr>
          <p:cNvSpPr txBox="1"/>
          <p:nvPr/>
        </p:nvSpPr>
        <p:spPr bwMode="auto">
          <a:xfrm>
            <a:off x="1143000" y="1"/>
            <a:ext cx="6858000" cy="450123"/>
          </a:xfrm>
          <a:prstGeom prst="rect">
            <a:avLst/>
          </a:prstGeom>
          <a:solidFill>
            <a:schemeClr val="bg1">
              <a:lumMod val="85000"/>
            </a:schemeClr>
          </a:solidFill>
          <a:ln w="9525">
            <a:noFill/>
            <a:miter lim="800000"/>
            <a:headEnd/>
            <a:tailEnd/>
          </a:ln>
        </p:spPr>
        <p:txBody>
          <a:bodyPr rtlCol="0" wrap="square">
            <a:spAutoFit/>
          </a:bodyPr>
          <a:lstStyle/>
          <a:p>
            <a:pPr algn="ctr"/>
            <a:r>
              <a:rPr dirty="0" lang="en-US" sz="2325">
                <a:latin charset="0" panose="02040503050406030204" pitchFamily="18" typeface="Cambria"/>
                <a:ea charset="0" panose="02040503050406030204" pitchFamily="18" typeface="Cambria"/>
              </a:rPr>
              <a:t>Estimated Geometric Change - Horizontal</a:t>
            </a:r>
          </a:p>
        </p:txBody>
      </p:sp>
      <p:sp>
        <p:nvSpPr>
          <p:cNvPr id="7" name="TextBox 6">
            <a:extLst>
              <a:ext uri="{FF2B5EF4-FFF2-40B4-BE49-F238E27FC236}">
                <a16:creationId xmlns:a16="http://schemas.microsoft.com/office/drawing/2014/main" id="{A3227FD0-2B0C-4549-8B66-AADDD8EE9E43}"/>
              </a:ext>
            </a:extLst>
          </p:cNvPr>
          <p:cNvSpPr txBox="1"/>
          <p:nvPr/>
        </p:nvSpPr>
        <p:spPr bwMode="auto">
          <a:xfrm>
            <a:off x="2203848" y="425456"/>
            <a:ext cx="4736306" cy="461665"/>
          </a:xfrm>
          <a:prstGeom prst="rect">
            <a:avLst/>
          </a:prstGeom>
          <a:solidFill>
            <a:schemeClr val="bg1">
              <a:lumMod val="85000"/>
            </a:schemeClr>
          </a:solidFill>
          <a:ln w="9525">
            <a:noFill/>
            <a:miter lim="800000"/>
            <a:headEnd/>
            <a:tailEnd/>
          </a:ln>
        </p:spPr>
        <p:txBody>
          <a:bodyPr rtlCol="0" wrap="square">
            <a:spAutoFit/>
          </a:bodyPr>
          <a:lstStyle/>
          <a:p>
            <a:pPr algn="ctr"/>
            <a:r>
              <a:rPr dirty="0" lang="en-US" sz="2400">
                <a:latin charset="0" panose="02040503050406030204" pitchFamily="18" typeface="Cambria"/>
                <a:ea charset="0" panose="02040503050406030204" pitchFamily="18" typeface="Cambria"/>
              </a:rPr>
              <a:t>NAD83 (2011) </a:t>
            </a:r>
            <a:r>
              <a:rPr dirty="0" lang="en-US" sz="2400">
                <a:latin charset="0" panose="02040503050406030204" pitchFamily="18" typeface="Cambria"/>
                <a:ea charset="0" panose="02040503050406030204" pitchFamily="18" typeface="Cambria"/>
                <a:sym charset="2" panose="05000000000000000000" pitchFamily="2" typeface="Wingdings"/>
              </a:rPr>
              <a:t> NATRF2022</a:t>
            </a:r>
            <a:endParaRPr dirty="0" lang="en-US" sz="2400">
              <a:latin charset="0" panose="02040503050406030204" pitchFamily="18" typeface="Cambria"/>
              <a:ea charset="0" panose="02040503050406030204" pitchFamily="18" typeface="Cambria"/>
            </a:endParaRPr>
          </a:p>
        </p:txBody>
      </p:sp>
      <p:sp>
        <p:nvSpPr>
          <p:cNvPr id="8" name="TextBox 7">
            <a:extLst>
              <a:ext uri="{FF2B5EF4-FFF2-40B4-BE49-F238E27FC236}">
                <a16:creationId xmlns:a16="http://schemas.microsoft.com/office/drawing/2014/main" id="{E61DAE50-4102-41B7-86E3-59632E0311E8}"/>
              </a:ext>
            </a:extLst>
          </p:cNvPr>
          <p:cNvSpPr txBox="1"/>
          <p:nvPr/>
        </p:nvSpPr>
        <p:spPr bwMode="auto">
          <a:xfrm rot="19160232">
            <a:off x="5290365" y="3079152"/>
            <a:ext cx="1164431" cy="461665"/>
          </a:xfrm>
          <a:prstGeom prst="rect">
            <a:avLst/>
          </a:prstGeom>
          <a:noFill/>
          <a:ln w="9525">
            <a:noFill/>
            <a:miter lim="800000"/>
            <a:headEnd/>
            <a:tailEnd/>
          </a:ln>
        </p:spPr>
        <p:txBody>
          <a:bodyPr rtlCol="0" wrap="square">
            <a:spAutoFit/>
          </a:bodyPr>
          <a:lstStyle/>
          <a:p>
            <a:r>
              <a:rPr b="1" dirty="0" lang="en-US" sz="2400">
                <a:ln w="28575">
                  <a:solidFill>
                    <a:srgbClr val="FFFF00"/>
                  </a:solidFill>
                </a:ln>
                <a:latin charset="0" panose="020B0A04020102020204" pitchFamily="34" typeface="Arial Black"/>
                <a:cs typeface="Arial"/>
              </a:rPr>
              <a:t>3.6</a:t>
            </a:r>
            <a:r>
              <a:rPr b="1" dirty="0" lang="en-US" spc="-11" sz="2400">
                <a:ln w="28575">
                  <a:solidFill>
                    <a:srgbClr val="FFFF00"/>
                  </a:solidFill>
                </a:ln>
                <a:latin charset="0" panose="020B0A04020102020204" pitchFamily="34" typeface="Arial Black"/>
                <a:cs typeface="Arial"/>
              </a:rPr>
              <a:t> </a:t>
            </a:r>
            <a:r>
              <a:rPr b="1" dirty="0" lang="en-US" spc="-38" sz="2400">
                <a:ln w="28575">
                  <a:solidFill>
                    <a:srgbClr val="FFFF00"/>
                  </a:solidFill>
                </a:ln>
                <a:latin charset="0" panose="020B0A04020102020204" pitchFamily="34" typeface="Arial Black"/>
                <a:cs typeface="Arial"/>
              </a:rPr>
              <a:t>ft</a:t>
            </a:r>
            <a:endParaRPr b="1" dirty="0" lang="en-US" sz="2400">
              <a:ln w="28575">
                <a:solidFill>
                  <a:srgbClr val="FFFF00"/>
                </a:solidFill>
              </a:ln>
              <a:latin charset="0" panose="020B0A04020102020204" pitchFamily="34" typeface="Arial Black"/>
              <a:cs charset="0" panose="020B0604020202020204" pitchFamily="34" typeface="Arial"/>
            </a:endParaRPr>
          </a:p>
        </p:txBody>
      </p:sp>
      <p:sp>
        <p:nvSpPr>
          <p:cNvPr id="9" name="TextBox 8">
            <a:extLst>
              <a:ext uri="{FF2B5EF4-FFF2-40B4-BE49-F238E27FC236}">
                <a16:creationId xmlns:a16="http://schemas.microsoft.com/office/drawing/2014/main" id="{5E07F4F5-D74D-4642-A75B-553B504FCF7B}"/>
              </a:ext>
            </a:extLst>
          </p:cNvPr>
          <p:cNvSpPr txBox="1"/>
          <p:nvPr/>
        </p:nvSpPr>
        <p:spPr bwMode="auto">
          <a:xfrm rot="19731704">
            <a:off x="4914909" y="1210845"/>
            <a:ext cx="1164431" cy="461665"/>
          </a:xfrm>
          <a:prstGeom prst="rect">
            <a:avLst/>
          </a:prstGeom>
          <a:noFill/>
          <a:ln w="9525">
            <a:noFill/>
            <a:miter lim="800000"/>
            <a:headEnd/>
            <a:tailEnd/>
          </a:ln>
        </p:spPr>
        <p:txBody>
          <a:bodyPr rtlCol="0" wrap="square">
            <a:spAutoFit/>
          </a:bodyPr>
          <a:lstStyle/>
          <a:p>
            <a:r>
              <a:rPr b="1" dirty="0" lang="en-US" sz="2400">
                <a:ln w="28575">
                  <a:solidFill>
                    <a:srgbClr val="FFFF00"/>
                  </a:solidFill>
                </a:ln>
                <a:latin charset="0" panose="020B0A04020102020204" pitchFamily="34" typeface="Arial Black"/>
                <a:cs typeface="Arial"/>
              </a:rPr>
              <a:t>4.3</a:t>
            </a:r>
            <a:r>
              <a:rPr b="1" dirty="0" lang="en-US" spc="-11" sz="2400">
                <a:ln w="28575">
                  <a:solidFill>
                    <a:srgbClr val="FFFF00"/>
                  </a:solidFill>
                </a:ln>
                <a:latin charset="0" panose="020B0A04020102020204" pitchFamily="34" typeface="Arial Black"/>
                <a:cs typeface="Arial"/>
              </a:rPr>
              <a:t> </a:t>
            </a:r>
            <a:r>
              <a:rPr b="1" dirty="0" lang="en-US" spc="-38" sz="2400">
                <a:ln w="28575">
                  <a:solidFill>
                    <a:srgbClr val="FFFF00"/>
                  </a:solidFill>
                </a:ln>
                <a:latin charset="0" panose="020B0A04020102020204" pitchFamily="34" typeface="Arial Black"/>
                <a:cs typeface="Arial"/>
              </a:rPr>
              <a:t>ft</a:t>
            </a:r>
            <a:endParaRPr b="1" dirty="0" lang="en-US" sz="2400">
              <a:ln w="28575">
                <a:solidFill>
                  <a:srgbClr val="FFFF00"/>
                </a:solidFill>
              </a:ln>
              <a:latin charset="0" panose="020B0A04020102020204" pitchFamily="34" typeface="Arial Black"/>
              <a:cs charset="0" panose="020B0604020202020204" pitchFamily="34" typeface="Arial"/>
            </a:endParaRPr>
          </a:p>
        </p:txBody>
      </p:sp>
      <p:sp>
        <p:nvSpPr>
          <p:cNvPr id="10" name="TextBox 9">
            <a:extLst>
              <a:ext uri="{FF2B5EF4-FFF2-40B4-BE49-F238E27FC236}">
                <a16:creationId xmlns:a16="http://schemas.microsoft.com/office/drawing/2014/main" id="{9A18E5B6-3494-4A65-B32E-7F0D0F9CFA6C}"/>
              </a:ext>
            </a:extLst>
          </p:cNvPr>
          <p:cNvSpPr txBox="1"/>
          <p:nvPr/>
        </p:nvSpPr>
        <p:spPr bwMode="auto">
          <a:xfrm rot="19603532">
            <a:off x="5296815" y="2046348"/>
            <a:ext cx="1164431" cy="461665"/>
          </a:xfrm>
          <a:prstGeom prst="rect">
            <a:avLst/>
          </a:prstGeom>
          <a:noFill/>
          <a:ln w="9525">
            <a:noFill/>
            <a:miter lim="800000"/>
            <a:headEnd/>
            <a:tailEnd/>
          </a:ln>
        </p:spPr>
        <p:txBody>
          <a:bodyPr rtlCol="0" wrap="square">
            <a:spAutoFit/>
          </a:bodyPr>
          <a:lstStyle/>
          <a:p>
            <a:r>
              <a:rPr b="1" dirty="0" lang="en-US" sz="2400">
                <a:ln w="28575">
                  <a:solidFill>
                    <a:srgbClr val="FFFF00"/>
                  </a:solidFill>
                </a:ln>
                <a:latin charset="0" panose="020B0A04020102020204" pitchFamily="34" typeface="Arial Black"/>
                <a:cs typeface="Arial"/>
              </a:rPr>
              <a:t>3.9</a:t>
            </a:r>
            <a:r>
              <a:rPr b="1" dirty="0" lang="en-US" spc="-11" sz="2400">
                <a:ln w="28575">
                  <a:solidFill>
                    <a:srgbClr val="FFFF00"/>
                  </a:solidFill>
                </a:ln>
                <a:latin charset="0" panose="020B0A04020102020204" pitchFamily="34" typeface="Arial Black"/>
                <a:cs typeface="Arial"/>
              </a:rPr>
              <a:t> </a:t>
            </a:r>
            <a:r>
              <a:rPr b="1" dirty="0" lang="en-US" spc="-38" sz="2400">
                <a:ln w="28575">
                  <a:solidFill>
                    <a:srgbClr val="FFFF00"/>
                  </a:solidFill>
                </a:ln>
                <a:latin charset="0" panose="020B0A04020102020204" pitchFamily="34" typeface="Arial Black"/>
                <a:cs typeface="Arial"/>
              </a:rPr>
              <a:t>ft</a:t>
            </a:r>
            <a:endParaRPr b="1" dirty="0" lang="en-US" sz="2400">
              <a:ln w="28575">
                <a:solidFill>
                  <a:srgbClr val="FFFF00"/>
                </a:solidFill>
              </a:ln>
              <a:latin charset="0" panose="020B0A04020102020204" pitchFamily="34" typeface="Arial Black"/>
              <a:cs charset="0" panose="020B0604020202020204" pitchFamily="34" typeface="Arial"/>
            </a:endParaRPr>
          </a:p>
        </p:txBody>
      </p:sp>
      <p:sp>
        <p:nvSpPr>
          <p:cNvPr id="11" name="Arrow: Up 10">
            <a:extLst>
              <a:ext uri="{FF2B5EF4-FFF2-40B4-BE49-F238E27FC236}">
                <a16:creationId xmlns:a16="http://schemas.microsoft.com/office/drawing/2014/main" id="{A56F6F23-74DA-4424-931E-E58FFB8C7C63}"/>
              </a:ext>
            </a:extLst>
          </p:cNvPr>
          <p:cNvSpPr/>
          <p:nvPr/>
        </p:nvSpPr>
        <p:spPr>
          <a:xfrm rot="18732100">
            <a:off x="3174325" y="1301872"/>
            <a:ext cx="592931" cy="2539756"/>
          </a:xfrm>
          <a:prstGeom prst="upArrow">
            <a:avLst/>
          </a:prstGeom>
        </p:spPr>
        <p:style>
          <a:lnRef idx="1">
            <a:schemeClr val="accent3"/>
          </a:lnRef>
          <a:fillRef idx="3">
            <a:schemeClr val="accent3"/>
          </a:fillRef>
          <a:effectRef idx="2">
            <a:schemeClr val="accent3"/>
          </a:effectRef>
          <a:fontRef idx="minor">
            <a:schemeClr val="lt1"/>
          </a:fontRef>
        </p:style>
        <p:txBody>
          <a:bodyPr anchor="ctr" rtlCol="0" vert="vert"/>
          <a:lstStyle/>
          <a:p>
            <a:pPr algn="ctr"/>
            <a:r>
              <a:rPr dirty="0" lang="en-US" sz="2100">
                <a:solidFill>
                  <a:schemeClr val="tx1"/>
                </a:solidFill>
                <a:latin charset="0" panose="020B0604020202020204" pitchFamily="34" typeface="Arial"/>
                <a:cs charset="0" panose="020B0604020202020204" pitchFamily="34" typeface="Arial"/>
              </a:rPr>
              <a:t>Direction of Shift</a:t>
            </a:r>
          </a:p>
        </p:txBody>
      </p:sp>
      <p:sp>
        <p:nvSpPr>
          <p:cNvPr id="14" name="TextBox 13">
            <a:extLst>
              <a:ext uri="{FF2B5EF4-FFF2-40B4-BE49-F238E27FC236}">
                <a16:creationId xmlns:a16="http://schemas.microsoft.com/office/drawing/2014/main" id="{5D803E20-CC9A-4694-91E8-FC164E571726}"/>
              </a:ext>
            </a:extLst>
          </p:cNvPr>
          <p:cNvSpPr txBox="1"/>
          <p:nvPr/>
        </p:nvSpPr>
        <p:spPr bwMode="auto">
          <a:xfrm rot="19275728">
            <a:off x="3242333" y="961428"/>
            <a:ext cx="1164431" cy="461665"/>
          </a:xfrm>
          <a:prstGeom prst="rect">
            <a:avLst/>
          </a:prstGeom>
          <a:noFill/>
          <a:ln w="9525">
            <a:noFill/>
            <a:miter lim="800000"/>
            <a:headEnd/>
            <a:tailEnd/>
          </a:ln>
        </p:spPr>
        <p:txBody>
          <a:bodyPr rtlCol="0" wrap="square">
            <a:spAutoFit/>
          </a:bodyPr>
          <a:lstStyle/>
          <a:p>
            <a:r>
              <a:rPr b="1" dirty="0" lang="en-US" sz="2400">
                <a:ln w="28575">
                  <a:solidFill>
                    <a:srgbClr val="FFFF00"/>
                  </a:solidFill>
                </a:ln>
                <a:latin charset="0" panose="020B0A04020102020204" pitchFamily="34" typeface="Arial Black"/>
                <a:cs typeface="Arial"/>
              </a:rPr>
              <a:t>4.6</a:t>
            </a:r>
            <a:r>
              <a:rPr b="1" dirty="0" lang="en-US" spc="-11" sz="2400">
                <a:ln w="28575">
                  <a:solidFill>
                    <a:srgbClr val="FFFF00"/>
                  </a:solidFill>
                </a:ln>
                <a:latin charset="0" panose="020B0A04020102020204" pitchFamily="34" typeface="Arial Black"/>
                <a:cs typeface="Arial"/>
              </a:rPr>
              <a:t> </a:t>
            </a:r>
            <a:r>
              <a:rPr b="1" dirty="0" lang="en-US" spc="-38" sz="2400">
                <a:ln w="28575">
                  <a:solidFill>
                    <a:srgbClr val="FFFF00"/>
                  </a:solidFill>
                </a:ln>
                <a:latin charset="0" panose="020B0A04020102020204" pitchFamily="34" typeface="Arial Black"/>
                <a:cs typeface="Arial"/>
              </a:rPr>
              <a:t>ft</a:t>
            </a:r>
            <a:endParaRPr b="1" dirty="0" lang="en-US" sz="2400">
              <a:ln w="28575">
                <a:solidFill>
                  <a:srgbClr val="FFFF00"/>
                </a:solidFill>
              </a:ln>
              <a:latin charset="0" panose="020B0A04020102020204" pitchFamily="34" typeface="Arial Black"/>
              <a:cs charset="0" panose="020B0604020202020204" pitchFamily="34" typeface="Arial"/>
            </a:endParaRPr>
          </a:p>
        </p:txBody>
      </p:sp>
      <p:sp>
        <p:nvSpPr>
          <p:cNvPr id="15" name="TextBox 14">
            <a:extLst>
              <a:ext uri="{FF2B5EF4-FFF2-40B4-BE49-F238E27FC236}">
                <a16:creationId xmlns:a16="http://schemas.microsoft.com/office/drawing/2014/main" id="{9D713031-26E7-4DB3-B3DD-C3911359ECC6}"/>
              </a:ext>
            </a:extLst>
          </p:cNvPr>
          <p:cNvSpPr txBox="1"/>
          <p:nvPr/>
        </p:nvSpPr>
        <p:spPr bwMode="auto">
          <a:xfrm rot="19028476">
            <a:off x="6049082" y="4358132"/>
            <a:ext cx="1164431" cy="461665"/>
          </a:xfrm>
          <a:prstGeom prst="rect">
            <a:avLst/>
          </a:prstGeom>
          <a:noFill/>
          <a:ln w="9525">
            <a:noFill/>
            <a:miter lim="800000"/>
            <a:headEnd/>
            <a:tailEnd/>
          </a:ln>
        </p:spPr>
        <p:txBody>
          <a:bodyPr rtlCol="0" wrap="square">
            <a:spAutoFit/>
          </a:bodyPr>
          <a:lstStyle/>
          <a:p>
            <a:r>
              <a:rPr b="1" dirty="0" lang="en-US" sz="2400">
                <a:ln w="28575">
                  <a:solidFill>
                    <a:srgbClr val="FFFF00"/>
                  </a:solidFill>
                </a:ln>
                <a:latin charset="0" panose="020B0A04020102020204" pitchFamily="34" typeface="Arial Black"/>
                <a:cs typeface="Arial"/>
              </a:rPr>
              <a:t>3.0</a:t>
            </a:r>
            <a:r>
              <a:rPr b="1" dirty="0" lang="en-US" spc="-11" sz="2400">
                <a:ln w="28575">
                  <a:solidFill>
                    <a:srgbClr val="FFFF00"/>
                  </a:solidFill>
                </a:ln>
                <a:latin charset="0" panose="020B0A04020102020204" pitchFamily="34" typeface="Arial Black"/>
                <a:cs typeface="Arial"/>
              </a:rPr>
              <a:t> </a:t>
            </a:r>
            <a:r>
              <a:rPr b="1" dirty="0" lang="en-US" spc="-38" sz="2400">
                <a:ln w="28575">
                  <a:solidFill>
                    <a:srgbClr val="FFFF00"/>
                  </a:solidFill>
                </a:ln>
                <a:latin charset="0" panose="020B0A04020102020204" pitchFamily="34" typeface="Arial Black"/>
                <a:cs typeface="Arial"/>
              </a:rPr>
              <a:t>ft</a:t>
            </a:r>
            <a:endParaRPr b="1" dirty="0" lang="en-US" sz="2400">
              <a:ln w="28575">
                <a:solidFill>
                  <a:srgbClr val="FFFF00"/>
                </a:solidFill>
              </a:ln>
              <a:latin charset="0" panose="020B0A04020102020204" pitchFamily="34" typeface="Arial Black"/>
              <a:cs charset="0" panose="020B0604020202020204" pitchFamily="34" typeface="Arial"/>
            </a:endParaRPr>
          </a:p>
        </p:txBody>
      </p:sp>
    </p:spTree>
    <p:extLst>
      <p:ext uri="{BB962C8B-B14F-4D97-AF65-F5344CB8AC3E}">
        <p14:creationId xmlns:p14="http://schemas.microsoft.com/office/powerpoint/2010/main" val="3447076537"/>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2" presetSubtype="4">
                                  <p:stCondLst>
                                    <p:cond delay="0"/>
                                  </p:stCondLst>
                                  <p:childTnLst>
                                    <p:set>
                                      <p:cBhvr>
                                        <p:cTn dur="1" fill="hold" id="6">
                                          <p:stCondLst>
                                            <p:cond delay="0"/>
                                          </p:stCondLst>
                                        </p:cTn>
                                        <p:tgtEl>
                                          <p:spTgt spid="11"/>
                                        </p:tgtEl>
                                        <p:attrNameLst>
                                          <p:attrName>style.visibility</p:attrName>
                                        </p:attrNameLst>
                                      </p:cBhvr>
                                      <p:to>
                                        <p:strVal val="visible"/>
                                      </p:to>
                                    </p:set>
                                    <p:animEffect filter="wipe(down)" transition="in">
                                      <p:cBhvr>
                                        <p:cTn dur="500" id="7"/>
                                        <p:tgtEl>
                                          <p:spTgt spid="1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1FB6-D118-1FBC-6F8C-98A5677159D1}"/>
              </a:ext>
            </a:extLst>
          </p:cNvPr>
          <p:cNvSpPr>
            <a:spLocks noGrp="1"/>
          </p:cNvSpPr>
          <p:nvPr>
            <p:ph type="title"/>
          </p:nvPr>
        </p:nvSpPr>
        <p:spPr/>
        <p:txBody>
          <a:bodyPr>
            <a:normAutofit/>
          </a:bodyPr>
          <a:lstStyle/>
          <a:p>
            <a:r>
              <a:rPr lang="en-US" sz="4000" dirty="0"/>
              <a:t>New Lat/Long = New XY</a:t>
            </a:r>
          </a:p>
        </p:txBody>
      </p:sp>
      <p:sp>
        <p:nvSpPr>
          <p:cNvPr id="3" name="Content Placeholder 2">
            <a:extLst>
              <a:ext uri="{FF2B5EF4-FFF2-40B4-BE49-F238E27FC236}">
                <a16:creationId xmlns:a16="http://schemas.microsoft.com/office/drawing/2014/main" id="{7541B6A6-E276-C09B-BDF4-7B3F1745D7B0}"/>
              </a:ext>
            </a:extLst>
          </p:cNvPr>
          <p:cNvSpPr>
            <a:spLocks noGrp="1"/>
          </p:cNvSpPr>
          <p:nvPr>
            <p:ph idx="1"/>
          </p:nvPr>
        </p:nvSpPr>
        <p:spPr/>
        <p:txBody>
          <a:bodyPr>
            <a:normAutofit/>
          </a:bodyPr>
          <a:lstStyle/>
          <a:p>
            <a:r>
              <a:rPr lang="en-US" sz="2800" dirty="0"/>
              <a:t>With a new horizontal datum…</a:t>
            </a:r>
          </a:p>
          <a:p>
            <a:r>
              <a:rPr lang="en-US" sz="2800" dirty="0"/>
              <a:t>There comes a new set of State Plane Coordinate System zones</a:t>
            </a:r>
          </a:p>
        </p:txBody>
      </p:sp>
    </p:spTree>
    <p:extLst>
      <p:ext uri="{BB962C8B-B14F-4D97-AF65-F5344CB8AC3E}">
        <p14:creationId xmlns:p14="http://schemas.microsoft.com/office/powerpoint/2010/main" val="390079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24504E-CDF2-45B7-9663-09529E8813CC}"/>
              </a:ext>
            </a:extLst>
          </p:cNvPr>
          <p:cNvSpPr/>
          <p:nvPr/>
        </p:nvSpPr>
        <p:spPr>
          <a:xfrm>
            <a:off x="1143000" y="390816"/>
            <a:ext cx="6858000" cy="1930348"/>
          </a:xfrm>
          <a:prstGeom prst="rect">
            <a:avLst/>
          </a:prstGeom>
          <a:gradFill>
            <a:gsLst>
              <a:gs pos="50600">
                <a:schemeClr val="bg1"/>
              </a:gs>
              <a:gs pos="0">
                <a:schemeClr val="accent1">
                  <a:tint val="100000"/>
                  <a:shade val="100000"/>
                  <a:satMod val="130000"/>
                </a:schemeClr>
              </a:gs>
              <a:gs pos="100000">
                <a:srgbClr val="FF000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4950" dirty="0">
                <a:solidFill>
                  <a:prstClr val="black"/>
                </a:solidFill>
                <a:latin typeface="Franklin Gothic Demi" panose="020B0703020102020204" pitchFamily="34" charset="0"/>
                <a:ea typeface="Cambria" panose="02040503050406030204" pitchFamily="18" charset="0"/>
              </a:rPr>
              <a:t>SPCS2022</a:t>
            </a:r>
          </a:p>
          <a:p>
            <a:pPr algn="ctr" defTabSz="685800">
              <a:defRPr/>
            </a:pPr>
            <a:r>
              <a:rPr lang="en-US" sz="4050" dirty="0">
                <a:solidFill>
                  <a:prstClr val="black"/>
                </a:solidFill>
                <a:latin typeface="Franklin Gothic Demi" panose="020B0703020102020204" pitchFamily="34" charset="0"/>
                <a:ea typeface="Cambria" panose="02040503050406030204" pitchFamily="18" charset="0"/>
              </a:rPr>
              <a:t>MAKING EARTH FLAT AGAIN</a:t>
            </a:r>
          </a:p>
          <a:p>
            <a:pPr algn="ctr" defTabSz="685800">
              <a:defRPr/>
            </a:pPr>
            <a:r>
              <a:rPr lang="en-US" sz="3375" i="1" dirty="0">
                <a:solidFill>
                  <a:prstClr val="black"/>
                </a:solidFill>
                <a:latin typeface="Franklin Gothic Demi" panose="020B0703020102020204" pitchFamily="34" charset="0"/>
                <a:ea typeface="Cambria" panose="02040503050406030204" pitchFamily="18" charset="0"/>
              </a:rPr>
              <a:t>…ONE ZONE AT A TIME</a:t>
            </a:r>
          </a:p>
        </p:txBody>
      </p:sp>
      <p:sp>
        <p:nvSpPr>
          <p:cNvPr id="5" name="Rectangle 4">
            <a:extLst>
              <a:ext uri="{FF2B5EF4-FFF2-40B4-BE49-F238E27FC236}">
                <a16:creationId xmlns:a16="http://schemas.microsoft.com/office/drawing/2014/main" id="{8218D8AB-3388-4883-B7B0-A4F74B5268D4}"/>
              </a:ext>
            </a:extLst>
          </p:cNvPr>
          <p:cNvSpPr/>
          <p:nvPr/>
        </p:nvSpPr>
        <p:spPr>
          <a:xfrm>
            <a:off x="0" y="2654711"/>
            <a:ext cx="9144000" cy="834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dirty="0">
                <a:solidFill>
                  <a:prstClr val="black"/>
                </a:solidFill>
                <a:latin typeface="Cambria" panose="02040503050406030204" pitchFamily="18" charset="0"/>
                <a:ea typeface="Cambria" panose="02040503050406030204" pitchFamily="18" charset="0"/>
              </a:rPr>
              <a:t>I’m selling these bumper stickers on LinkedIn…</a:t>
            </a:r>
          </a:p>
        </p:txBody>
      </p:sp>
      <p:pic>
        <p:nvPicPr>
          <p:cNvPr id="4" name="Picture 3">
            <a:extLst>
              <a:ext uri="{FF2B5EF4-FFF2-40B4-BE49-F238E27FC236}">
                <a16:creationId xmlns:a16="http://schemas.microsoft.com/office/drawing/2014/main" id="{A727C9A3-4CD3-4F3F-9B85-A05E58DA71D9}"/>
              </a:ext>
            </a:extLst>
          </p:cNvPr>
          <p:cNvPicPr>
            <a:picLocks noChangeAspect="1"/>
          </p:cNvPicPr>
          <p:nvPr/>
        </p:nvPicPr>
        <p:blipFill>
          <a:blip r:embed="rId2"/>
          <a:stretch>
            <a:fillRect/>
          </a:stretch>
        </p:blipFill>
        <p:spPr>
          <a:xfrm>
            <a:off x="1356852" y="3468175"/>
            <a:ext cx="2676832" cy="1505718"/>
          </a:xfrm>
          <a:prstGeom prst="rect">
            <a:avLst/>
          </a:prstGeom>
        </p:spPr>
      </p:pic>
      <p:sp>
        <p:nvSpPr>
          <p:cNvPr id="6" name="Rectangle 5">
            <a:extLst>
              <a:ext uri="{FF2B5EF4-FFF2-40B4-BE49-F238E27FC236}">
                <a16:creationId xmlns:a16="http://schemas.microsoft.com/office/drawing/2014/main" id="{778AD640-7D4A-497E-852D-9C64456C41FA}"/>
              </a:ext>
            </a:extLst>
          </p:cNvPr>
          <p:cNvSpPr/>
          <p:nvPr/>
        </p:nvSpPr>
        <p:spPr>
          <a:xfrm>
            <a:off x="4033683" y="3742405"/>
            <a:ext cx="3967317" cy="834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300" i="1" dirty="0">
                <a:solidFill>
                  <a:prstClr val="black"/>
                </a:solidFill>
                <a:latin typeface="Cambria" panose="02040503050406030204" pitchFamily="18" charset="0"/>
                <a:ea typeface="Cambria" panose="02040503050406030204" pitchFamily="18" charset="0"/>
              </a:rPr>
              <a:t>Really?</a:t>
            </a:r>
          </a:p>
          <a:p>
            <a:pPr algn="ctr" defTabSz="685800">
              <a:defRPr/>
            </a:pPr>
            <a:r>
              <a:rPr lang="en-US" sz="2400" b="1" dirty="0">
                <a:solidFill>
                  <a:prstClr val="black"/>
                </a:solidFill>
                <a:latin typeface="Cambria" panose="02040503050406030204" pitchFamily="18" charset="0"/>
                <a:ea typeface="Cambria" panose="02040503050406030204" pitchFamily="18" charset="0"/>
              </a:rPr>
              <a:t>No… not really!</a:t>
            </a:r>
          </a:p>
        </p:txBody>
      </p:sp>
    </p:spTree>
    <p:extLst>
      <p:ext uri="{BB962C8B-B14F-4D97-AF65-F5344CB8AC3E}">
        <p14:creationId xmlns:p14="http://schemas.microsoft.com/office/powerpoint/2010/main" val="2684677034"/>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left)">
                                      <p:cBhvr>
                                        <p:cTn id="2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43001" y="665976"/>
            <a:ext cx="6858000" cy="3567643"/>
          </a:xfrm>
          <a:prstGeom prst="rect">
            <a:avLst/>
          </a:prstGeom>
        </p:spPr>
        <p:txBody>
          <a:bodyPr vert="horz" wrap="square" lIns="0" tIns="12700" rIns="0" bIns="0" rtlCol="0">
            <a:spAutoFit/>
          </a:bodyPr>
          <a:lstStyle/>
          <a:p>
            <a:pPr marL="12700" algn="ctr" defTabSz="342900" fontAlgn="base">
              <a:spcAft>
                <a:spcPct val="0"/>
              </a:spcAft>
              <a:buSzPct val="159375"/>
              <a:defRPr/>
            </a:pPr>
            <a:r>
              <a:rPr lang="en-US" sz="4050" b="1" dirty="0">
                <a:solidFill>
                  <a:prstClr val="black"/>
                </a:solidFill>
                <a:uFill>
                  <a:solidFill>
                    <a:srgbClr val="1F497D"/>
                  </a:solidFill>
                </a:uFill>
                <a:latin typeface="Cambria" panose="02040503050406030204" pitchFamily="18" charset="0"/>
                <a:ea typeface="ＭＳ Ｐゴシック" pitchFamily="34" charset="-128"/>
                <a:cs typeface="Arial"/>
              </a:rPr>
              <a:t>State Plane Coordinate System o</a:t>
            </a:r>
            <a:r>
              <a:rPr sz="4050" b="1" spc="-5" dirty="0">
                <a:solidFill>
                  <a:prstClr val="black"/>
                </a:solidFill>
                <a:uFill>
                  <a:solidFill>
                    <a:srgbClr val="1F497D"/>
                  </a:solidFill>
                </a:uFill>
                <a:latin typeface="Cambria" panose="02040503050406030204" pitchFamily="18" charset="0"/>
                <a:ea typeface="ＭＳ Ｐゴシック" pitchFamily="34" charset="-128"/>
                <a:cs typeface="Arial"/>
              </a:rPr>
              <a:t>f</a:t>
            </a:r>
            <a:r>
              <a:rPr sz="4050" b="1" spc="-25" dirty="0">
                <a:solidFill>
                  <a:prstClr val="black"/>
                </a:solidFill>
                <a:uFill>
                  <a:solidFill>
                    <a:srgbClr val="1F497D"/>
                  </a:solidFill>
                </a:uFill>
                <a:latin typeface="Cambria" panose="02040503050406030204" pitchFamily="18" charset="0"/>
                <a:ea typeface="ＭＳ Ｐゴシック" pitchFamily="34" charset="-128"/>
                <a:cs typeface="Arial"/>
              </a:rPr>
              <a:t> </a:t>
            </a:r>
            <a:r>
              <a:rPr lang="en-US" sz="4050" b="1" spc="-5" dirty="0">
                <a:solidFill>
                  <a:prstClr val="black"/>
                </a:solidFill>
                <a:uFill>
                  <a:solidFill>
                    <a:srgbClr val="1F497D"/>
                  </a:solidFill>
                </a:uFill>
                <a:latin typeface="Cambria" panose="02040503050406030204" pitchFamily="18" charset="0"/>
                <a:ea typeface="ＭＳ Ｐゴシック" pitchFamily="34" charset="-128"/>
                <a:cs typeface="Arial"/>
              </a:rPr>
              <a:t>1983 </a:t>
            </a:r>
          </a:p>
          <a:p>
            <a:pPr marL="12700" algn="ctr" defTabSz="342900" fontAlgn="base">
              <a:spcAft>
                <a:spcPct val="0"/>
              </a:spcAft>
              <a:buSzPct val="159375"/>
              <a:defRPr/>
            </a:pPr>
            <a:endParaRPr lang="en-US" sz="3300" b="1" spc="-5" dirty="0">
              <a:solidFill>
                <a:srgbClr val="1F497D"/>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Aft>
                <a:spcPct val="0"/>
              </a:spcAft>
              <a:buSzPct val="159375"/>
              <a:defRPr/>
            </a:pPr>
            <a:r>
              <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rPr>
              <a:t>SPCS83</a:t>
            </a:r>
          </a:p>
          <a:p>
            <a:pPr marL="12700" algn="ctr" defTabSz="342900" fontAlgn="base">
              <a:spcAft>
                <a:spcPct val="0"/>
              </a:spcAft>
              <a:buSzPct val="159375"/>
              <a:defRPr/>
            </a:pPr>
            <a:endPar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12700" algn="ctr" defTabSz="342900" fontAlgn="base">
              <a:spcAft>
                <a:spcPct val="0"/>
              </a:spcAft>
              <a:buSzPct val="159375"/>
              <a:defRPr/>
            </a:pPr>
            <a:r>
              <a:rPr lang="en-US" sz="2700" i="1" spc="-15" dirty="0">
                <a:solidFill>
                  <a:prstClr val="black"/>
                </a:solidFill>
                <a:uFill>
                  <a:solidFill>
                    <a:srgbClr val="C00000"/>
                  </a:solidFill>
                </a:uFill>
                <a:latin typeface="Cambria" panose="02040503050406030204" pitchFamily="18" charset="0"/>
                <a:ea typeface="ＭＳ Ｐゴシック" pitchFamily="34" charset="-128"/>
                <a:cs typeface="Arial Black"/>
              </a:rPr>
              <a:t>North and South Zones as they exist now</a:t>
            </a:r>
          </a:p>
        </p:txBody>
      </p:sp>
    </p:spTree>
    <p:extLst>
      <p:ext uri="{BB962C8B-B14F-4D97-AF65-F5344CB8AC3E}">
        <p14:creationId xmlns:p14="http://schemas.microsoft.com/office/powerpoint/2010/main" val="9439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7EF6F9-4167-A52B-B7D9-E67EEE7B0170}"/>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3107273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p:nvPr/>
        </p:nvSpPr>
        <p:spPr>
          <a:xfrm>
            <a:off x="1143001" y="665976"/>
            <a:ext cx="6858000" cy="3983142"/>
          </a:xfrm>
          <a:prstGeom prst="rect">
            <a:avLst/>
          </a:prstGeom>
        </p:spPr>
        <p:txBody>
          <a:bodyPr vert="horz" wrap="square" lIns="0" tIns="12700" rIns="0" bIns="0" rtlCol="0">
            <a:spAutoFit/>
          </a:bodyPr>
          <a:lstStyle/>
          <a:p>
            <a:pPr marL="12700" algn="ctr" defTabSz="342900" fontAlgn="base">
              <a:spcAft>
                <a:spcPct val="0"/>
              </a:spcAft>
              <a:buSzPct val="159375"/>
              <a:defRPr/>
            </a:pPr>
            <a:r>
              <a:rPr lang="en-US" sz="4050" b="1" dirty="0">
                <a:solidFill>
                  <a:prstClr val="black"/>
                </a:solidFill>
                <a:uFill>
                  <a:solidFill>
                    <a:srgbClr val="1F497D"/>
                  </a:solidFill>
                </a:uFill>
                <a:latin typeface="Cambria" panose="02040503050406030204" pitchFamily="18" charset="0"/>
                <a:ea typeface="ＭＳ Ｐゴシック" pitchFamily="34" charset="-128"/>
                <a:cs typeface="Arial"/>
              </a:rPr>
              <a:t>State Plane Coordinate System o</a:t>
            </a:r>
            <a:r>
              <a:rPr sz="4050" b="1" spc="-5" dirty="0">
                <a:solidFill>
                  <a:prstClr val="black"/>
                </a:solidFill>
                <a:uFill>
                  <a:solidFill>
                    <a:srgbClr val="1F497D"/>
                  </a:solidFill>
                </a:uFill>
                <a:latin typeface="Cambria" panose="02040503050406030204" pitchFamily="18" charset="0"/>
                <a:ea typeface="ＭＳ Ｐゴシック" pitchFamily="34" charset="-128"/>
                <a:cs typeface="Arial"/>
              </a:rPr>
              <a:t>f</a:t>
            </a:r>
            <a:r>
              <a:rPr sz="4050" b="1" spc="-25" dirty="0">
                <a:solidFill>
                  <a:prstClr val="black"/>
                </a:solidFill>
                <a:uFill>
                  <a:solidFill>
                    <a:srgbClr val="1F497D"/>
                  </a:solidFill>
                </a:uFill>
                <a:latin typeface="Cambria" panose="02040503050406030204" pitchFamily="18" charset="0"/>
                <a:ea typeface="ＭＳ Ｐゴシック" pitchFamily="34" charset="-128"/>
                <a:cs typeface="Arial"/>
              </a:rPr>
              <a:t> </a:t>
            </a:r>
            <a:r>
              <a:rPr lang="en-US" sz="4050" b="1" spc="-5" dirty="0">
                <a:solidFill>
                  <a:prstClr val="black"/>
                </a:solidFill>
                <a:uFill>
                  <a:solidFill>
                    <a:srgbClr val="1F497D"/>
                  </a:solidFill>
                </a:uFill>
                <a:latin typeface="Cambria" panose="02040503050406030204" pitchFamily="18" charset="0"/>
                <a:ea typeface="ＭＳ Ｐゴシック" pitchFamily="34" charset="-128"/>
                <a:cs typeface="Arial"/>
              </a:rPr>
              <a:t>2022 </a:t>
            </a:r>
          </a:p>
          <a:p>
            <a:pPr marL="12700" algn="ctr" defTabSz="342900" fontAlgn="base">
              <a:spcAft>
                <a:spcPct val="0"/>
              </a:spcAft>
              <a:buSzPct val="159375"/>
              <a:defRPr/>
            </a:pPr>
            <a:endParaRPr lang="en-US" sz="3300" b="1" spc="-5" dirty="0">
              <a:solidFill>
                <a:srgbClr val="1F497D"/>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Aft>
                <a:spcPct val="0"/>
              </a:spcAft>
              <a:buSzPct val="159375"/>
              <a:defRPr/>
            </a:pPr>
            <a:r>
              <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rPr>
              <a:t>SPCS2022</a:t>
            </a:r>
          </a:p>
          <a:p>
            <a:pPr marL="12700" algn="ctr" defTabSz="342900" fontAlgn="base">
              <a:spcAft>
                <a:spcPct val="0"/>
              </a:spcAft>
              <a:buSzPct val="159375"/>
              <a:defRPr/>
            </a:pPr>
            <a:endPar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12700" algn="ctr" defTabSz="342900" fontAlgn="base">
              <a:spcAft>
                <a:spcPct val="0"/>
              </a:spcAft>
              <a:buSzPct val="159375"/>
              <a:defRPr/>
            </a:pPr>
            <a:r>
              <a:rPr lang="en-US" sz="2700" i="1" spc="-15" dirty="0">
                <a:solidFill>
                  <a:prstClr val="black"/>
                </a:solidFill>
                <a:uFill>
                  <a:solidFill>
                    <a:srgbClr val="C00000"/>
                  </a:solidFill>
                </a:uFill>
                <a:latin typeface="Cambria" panose="02040503050406030204" pitchFamily="18" charset="0"/>
                <a:ea typeface="ＭＳ Ｐゴシック" pitchFamily="34" charset="-128"/>
                <a:cs typeface="Arial Black"/>
              </a:rPr>
              <a:t>NGS designed a </a:t>
            </a:r>
            <a:r>
              <a:rPr lang="en-US" sz="2700" b="1" i="1" spc="-15" dirty="0">
                <a:solidFill>
                  <a:prstClr val="black"/>
                </a:solidFill>
                <a:uFill>
                  <a:solidFill>
                    <a:srgbClr val="C00000"/>
                  </a:solidFill>
                </a:uFill>
                <a:latin typeface="Cambria" panose="02040503050406030204" pitchFamily="18" charset="0"/>
                <a:ea typeface="ＭＳ Ｐゴシック" pitchFamily="34" charset="-128"/>
                <a:cs typeface="Arial Black"/>
              </a:rPr>
              <a:t>Single Statewide Zone </a:t>
            </a:r>
            <a:r>
              <a:rPr lang="en-US" sz="2700" i="1" spc="-15" dirty="0">
                <a:solidFill>
                  <a:prstClr val="black"/>
                </a:solidFill>
                <a:uFill>
                  <a:solidFill>
                    <a:srgbClr val="C00000"/>
                  </a:solidFill>
                </a:uFill>
                <a:latin typeface="Cambria" panose="02040503050406030204" pitchFamily="18" charset="0"/>
                <a:ea typeface="ＭＳ Ｐゴシック" pitchFamily="34" charset="-128"/>
                <a:cs typeface="Arial Black"/>
              </a:rPr>
              <a:t>for every State </a:t>
            </a:r>
          </a:p>
        </p:txBody>
      </p:sp>
    </p:spTree>
    <p:extLst>
      <p:ext uri="{BB962C8B-B14F-4D97-AF65-F5344CB8AC3E}">
        <p14:creationId xmlns:p14="http://schemas.microsoft.com/office/powerpoint/2010/main" val="206172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7FB642-262A-BCEA-B92F-0DCAE3A7BD66}"/>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2603271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7D2C63-1443-223F-4A12-30DE83CE8620}"/>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813611000"/>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p:nvPr/>
        </p:nvSpPr>
        <p:spPr>
          <a:xfrm>
            <a:off x="1143001" y="665976"/>
            <a:ext cx="6858000" cy="3567643"/>
          </a:xfrm>
          <a:prstGeom prst="rect">
            <a:avLst/>
          </a:prstGeom>
        </p:spPr>
        <p:txBody>
          <a:bodyPr vert="horz" wrap="square" lIns="0" tIns="12700" rIns="0" bIns="0" rtlCol="0">
            <a:spAutoFit/>
          </a:bodyPr>
          <a:lstStyle/>
          <a:p>
            <a:pPr marL="12700" algn="ctr" defTabSz="342900" fontAlgn="base">
              <a:spcAft>
                <a:spcPct val="0"/>
              </a:spcAft>
              <a:buSzPct val="159375"/>
              <a:defRPr/>
            </a:pPr>
            <a:r>
              <a:rPr lang="en-US" sz="4050" b="1" dirty="0">
                <a:solidFill>
                  <a:prstClr val="black"/>
                </a:solidFill>
                <a:uFill>
                  <a:solidFill>
                    <a:srgbClr val="1F497D"/>
                  </a:solidFill>
                </a:uFill>
                <a:latin typeface="Cambria" panose="02040503050406030204" pitchFamily="18" charset="0"/>
                <a:ea typeface="ＭＳ Ｐゴシック" pitchFamily="34" charset="-128"/>
                <a:cs typeface="Arial"/>
              </a:rPr>
              <a:t>State Plane Coordinate System o</a:t>
            </a:r>
            <a:r>
              <a:rPr sz="4050" b="1" spc="-5" dirty="0">
                <a:solidFill>
                  <a:prstClr val="black"/>
                </a:solidFill>
                <a:uFill>
                  <a:solidFill>
                    <a:srgbClr val="1F497D"/>
                  </a:solidFill>
                </a:uFill>
                <a:latin typeface="Cambria" panose="02040503050406030204" pitchFamily="18" charset="0"/>
                <a:ea typeface="ＭＳ Ｐゴシック" pitchFamily="34" charset="-128"/>
                <a:cs typeface="Arial"/>
              </a:rPr>
              <a:t>f</a:t>
            </a:r>
            <a:r>
              <a:rPr sz="4050" b="1" spc="-25" dirty="0">
                <a:solidFill>
                  <a:prstClr val="black"/>
                </a:solidFill>
                <a:uFill>
                  <a:solidFill>
                    <a:srgbClr val="1F497D"/>
                  </a:solidFill>
                </a:uFill>
                <a:latin typeface="Cambria" panose="02040503050406030204" pitchFamily="18" charset="0"/>
                <a:ea typeface="ＭＳ Ｐゴシック" pitchFamily="34" charset="-128"/>
                <a:cs typeface="Arial"/>
              </a:rPr>
              <a:t> </a:t>
            </a:r>
            <a:r>
              <a:rPr lang="en-US" sz="4050" b="1" spc="-5" dirty="0">
                <a:solidFill>
                  <a:prstClr val="black"/>
                </a:solidFill>
                <a:uFill>
                  <a:solidFill>
                    <a:srgbClr val="1F497D"/>
                  </a:solidFill>
                </a:uFill>
                <a:latin typeface="Cambria" panose="02040503050406030204" pitchFamily="18" charset="0"/>
                <a:ea typeface="ＭＳ Ｐゴシック" pitchFamily="34" charset="-128"/>
                <a:cs typeface="Arial"/>
              </a:rPr>
              <a:t>2022 </a:t>
            </a:r>
          </a:p>
          <a:p>
            <a:pPr marL="12700" algn="ctr" defTabSz="342900" fontAlgn="base">
              <a:spcAft>
                <a:spcPct val="0"/>
              </a:spcAft>
              <a:buSzPct val="159375"/>
              <a:defRPr/>
            </a:pPr>
            <a:endParaRPr lang="en-US" sz="3300" b="1" spc="-5" dirty="0">
              <a:solidFill>
                <a:srgbClr val="1F497D"/>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Aft>
                <a:spcPct val="0"/>
              </a:spcAft>
              <a:buSzPct val="159375"/>
              <a:defRPr/>
            </a:pPr>
            <a:r>
              <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rPr>
              <a:t>SPCS2022</a:t>
            </a:r>
          </a:p>
          <a:p>
            <a:pPr marL="12700" algn="ctr" defTabSz="342900" fontAlgn="base">
              <a:spcAft>
                <a:spcPct val="0"/>
              </a:spcAft>
              <a:buSzPct val="159375"/>
              <a:defRPr/>
            </a:pPr>
            <a:endPar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12700" algn="ctr" defTabSz="342900" fontAlgn="base">
              <a:spcAft>
                <a:spcPct val="0"/>
              </a:spcAft>
              <a:buSzPct val="159375"/>
              <a:defRPr/>
            </a:pPr>
            <a:r>
              <a:rPr lang="en-US" sz="2700" i="1" spc="-15" dirty="0">
                <a:solidFill>
                  <a:prstClr val="black"/>
                </a:solidFill>
                <a:uFill>
                  <a:solidFill>
                    <a:srgbClr val="C00000"/>
                  </a:solidFill>
                </a:uFill>
                <a:latin typeface="Cambria" panose="02040503050406030204" pitchFamily="18" charset="0"/>
                <a:ea typeface="ＭＳ Ｐゴシック" pitchFamily="34" charset="-128"/>
                <a:cs typeface="Arial Black"/>
              </a:rPr>
              <a:t>Ohio stakeholders designed 88 zones</a:t>
            </a:r>
          </a:p>
        </p:txBody>
      </p:sp>
    </p:spTree>
    <p:extLst>
      <p:ext uri="{BB962C8B-B14F-4D97-AF65-F5344CB8AC3E}">
        <p14:creationId xmlns:p14="http://schemas.microsoft.com/office/powerpoint/2010/main" val="213137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75946A-FEF2-A613-30E8-74046FAA6CE5}"/>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3603182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814172" y="308020"/>
            <a:ext cx="5598999" cy="685800"/>
          </a:xfrm>
        </p:spPr>
        <p:txBody>
          <a:bodyPr>
            <a:noAutofit/>
          </a:bodyPr>
          <a:lstStyle/>
          <a:p>
            <a:pPr eaLnBrk="1" hangingPunct="1"/>
            <a:r>
              <a:rPr lang="en-US" altLang="en-US" sz="4000" dirty="0">
                <a:latin typeface="Cambria" panose="02040503050406030204" pitchFamily="18" charset="0"/>
                <a:ea typeface="Tahoma" panose="020B0604030504040204" pitchFamily="34" charset="0"/>
                <a:cs typeface="Tahoma" panose="020B0604030504040204" pitchFamily="34" charset="0"/>
              </a:rPr>
              <a:t>NGS Mission</a:t>
            </a:r>
          </a:p>
        </p:txBody>
      </p:sp>
      <p:sp>
        <p:nvSpPr>
          <p:cNvPr id="16387" name="Rectangle 3"/>
          <p:cNvSpPr>
            <a:spLocks noGrp="1" noChangeArrowheads="1"/>
          </p:cNvSpPr>
          <p:nvPr>
            <p:ph idx="1"/>
          </p:nvPr>
        </p:nvSpPr>
        <p:spPr>
          <a:xfrm>
            <a:off x="479273" y="1145599"/>
            <a:ext cx="8235906" cy="3351068"/>
          </a:xfrm>
        </p:spPr>
        <p:txBody>
          <a:bodyPr>
            <a:normAutofit/>
          </a:bodyPr>
          <a:lstStyle/>
          <a:p>
            <a:pPr marL="0" indent="0" algn="ctr">
              <a:buNone/>
              <a:tabLst>
                <a:tab pos="0" algn="l"/>
              </a:tabLst>
            </a:pPr>
            <a:r>
              <a:rPr lang="en-US" altLang="zh-CN" dirty="0">
                <a:ea typeface="ＭＳ Ｐゴシック" panose="020B0600070205080204" pitchFamily="34" charset="-128"/>
                <a:cs typeface="Arial" panose="020B0604020202020204" pitchFamily="34" charset="0"/>
              </a:rPr>
              <a:t>To define, maintain and provide access to the </a:t>
            </a:r>
            <a:r>
              <a:rPr lang="en-US" altLang="zh-CN" b="1" dirty="0">
                <a:solidFill>
                  <a:srgbClr val="C00000"/>
                </a:solidFill>
                <a:ea typeface="ＭＳ Ｐゴシック" panose="020B0600070205080204" pitchFamily="34" charset="-128"/>
                <a:cs typeface="Arial" panose="020B0604020202020204" pitchFamily="34" charset="0"/>
              </a:rPr>
              <a:t>National Spatial Reference System (NSRS) </a:t>
            </a:r>
            <a:r>
              <a:rPr lang="en-US" altLang="zh-CN" dirty="0">
                <a:solidFill>
                  <a:schemeClr val="bg1">
                    <a:lumMod val="65000"/>
                  </a:schemeClr>
                </a:solidFill>
                <a:ea typeface="ＭＳ Ｐゴシック" panose="020B0600070205080204" pitchFamily="34" charset="-128"/>
                <a:cs typeface="Arial" panose="020B0604020202020204" pitchFamily="34" charset="0"/>
              </a:rPr>
              <a:t>to meet our Nation’s economic, social, and environmental needs.</a:t>
            </a:r>
            <a:r>
              <a:rPr lang="en-US" altLang="zh-CN" dirty="0">
                <a:ea typeface="ＭＳ Ｐゴシック" panose="020B0600070205080204" pitchFamily="34" charset="-128"/>
                <a:cs typeface="Arial" panose="020B0604020202020204" pitchFamily="34" charset="0"/>
              </a:rPr>
              <a:t> </a:t>
            </a:r>
          </a:p>
        </p:txBody>
      </p:sp>
      <p:pic>
        <p:nvPicPr>
          <p:cNvPr id="4" name="Picture 2" descr="12-layers">
            <a:extLst>
              <a:ext uri="{FF2B5EF4-FFF2-40B4-BE49-F238E27FC236}">
                <a16:creationId xmlns:a16="http://schemas.microsoft.com/office/drawing/2014/main" id="{2A3367CF-4BCA-46BC-82FC-BF947D353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1122" y="1469478"/>
            <a:ext cx="2143125" cy="317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Right 1">
            <a:extLst>
              <a:ext uri="{FF2B5EF4-FFF2-40B4-BE49-F238E27FC236}">
                <a16:creationId xmlns:a16="http://schemas.microsoft.com/office/drawing/2014/main" id="{CD3946BA-581C-47A7-AAF1-5FD08586017F}"/>
              </a:ext>
            </a:extLst>
          </p:cNvPr>
          <p:cNvSpPr/>
          <p:nvPr/>
        </p:nvSpPr>
        <p:spPr>
          <a:xfrm>
            <a:off x="2287879" y="3997902"/>
            <a:ext cx="1103243" cy="678346"/>
          </a:xfrm>
          <a:prstGeom prst="rightArrow">
            <a:avLst/>
          </a:prstGeom>
          <a:ln w="15875">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100" b="1" dirty="0">
                <a:solidFill>
                  <a:srgbClr val="C00000"/>
                </a:solidFill>
                <a:latin typeface="Cambria" panose="02040503050406030204" pitchFamily="18" charset="0"/>
                <a:ea typeface="Cambria" panose="02040503050406030204" pitchFamily="18" charset="0"/>
              </a:rPr>
              <a:t>NSRS</a:t>
            </a:r>
          </a:p>
        </p:txBody>
      </p:sp>
    </p:spTree>
    <p:extLst>
      <p:ext uri="{BB962C8B-B14F-4D97-AF65-F5344CB8AC3E}">
        <p14:creationId xmlns:p14="http://schemas.microsoft.com/office/powerpoint/2010/main" val="28854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387">
                                            <p:txEl>
                                              <p:pRg st="0" end="0"/>
                                            </p:txEl>
                                          </p:spTgt>
                                        </p:tgtEl>
                                      </p:cBhvr>
                                    </p:animEffect>
                                    <p:set>
                                      <p:cBhvr>
                                        <p:cTn id="7" dur="1" fill="hold">
                                          <p:stCondLst>
                                            <p:cond delay="499"/>
                                          </p:stCondLst>
                                        </p:cTn>
                                        <p:tgtEl>
                                          <p:spTgt spid="16387">
                                            <p:txEl>
                                              <p:pRg st="0" end="0"/>
                                            </p:txEl>
                                          </p:spTgt>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1500"/>
                            </p:stCondLst>
                            <p:childTnLst>
                              <p:par>
                                <p:cTn id="16" presetID="26" presetClass="emph" presetSubtype="0" repeatCount="2000" fill="hold" grpId="1" nodeType="afterEffect">
                                  <p:stCondLst>
                                    <p:cond delay="0"/>
                                  </p:stCondLst>
                                  <p:childTnLst>
                                    <p:animEffect transition="out" filter="fade">
                                      <p:cBhvr>
                                        <p:cTn id="17" dur="500" tmFilter="0, 0; .2, .5; .8, .5; 1, 0"/>
                                        <p:tgtEl>
                                          <p:spTgt spid="2"/>
                                        </p:tgtEl>
                                      </p:cBhvr>
                                    </p:animEffect>
                                    <p:animScale>
                                      <p:cBhvr>
                                        <p:cTn id="18" dur="250" autoRev="1" fill="hold"/>
                                        <p:tgtEl>
                                          <p:spTgt spid="2"/>
                                        </p:tgtEl>
                                      </p:cBhvr>
                                      <p:by x="105000" y="105000"/>
                                    </p:animScale>
                                  </p:childTnLst>
                                </p:cTn>
                              </p:par>
                            </p:childTnLst>
                          </p:cTn>
                        </p:par>
                        <p:par>
                          <p:cTn id="19" fill="hold">
                            <p:stCondLst>
                              <p:cond delay="2500"/>
                            </p:stCondLst>
                            <p:childTnLst>
                              <p:par>
                                <p:cTn id="20" presetID="26" presetClass="emph" presetSubtype="0" repeatCount="2000" fill="hold" grpId="2" nodeType="afterEffect">
                                  <p:stCondLst>
                                    <p:cond delay="2500"/>
                                  </p:stCondLst>
                                  <p:childTnLst>
                                    <p:animEffect transition="out" filter="fade">
                                      <p:cBhvr>
                                        <p:cTn id="21" dur="1000" tmFilter="0, 0; .2, .5; .8, .5; 1, 0"/>
                                        <p:tgtEl>
                                          <p:spTgt spid="2"/>
                                        </p:tgtEl>
                                      </p:cBhvr>
                                    </p:animEffect>
                                    <p:animScale>
                                      <p:cBhvr>
                                        <p:cTn id="22" dur="5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2" grpId="0" animBg="1"/>
      <p:bldP spid="2" grpId="1" animBg="1"/>
      <p:bldP spid="2" grpId="2"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D7306E-DAC0-462A-CDDE-7EF58135BB6C}"/>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3398244316"/>
      </p:ext>
    </p:extLst>
  </p:cSld>
  <p:clrMapOvr>
    <a:masterClrMapping/>
  </p:clrMapOvr>
  <p:transition spd="slow">
    <p:wipe dir="r"/>
  </p:transition>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BEFD124C-2469-5A26-99B7-0D2F908719AE}"/>
              </a:ext>
            </a:extLst>
          </p:cNvPr>
          <p:cNvPicPr>
            <a:picLocks noChangeAspect="1"/>
          </p:cNvPicPr>
          <p:nvPr/>
        </p:nvPicPr>
        <p:blipFill rotWithShape="1">
          <a:blip r:embed="rId2"/>
          <a:srcRect b="8887" l="3012" r="39334" t="8715"/>
          <a:stretch/>
        </p:blipFill>
        <p:spPr>
          <a:xfrm>
            <a:off x="2483835" y="652710"/>
            <a:ext cx="3953992" cy="4238157"/>
          </a:xfrm>
          <a:prstGeom prst="rect">
            <a:avLst/>
          </a:prstGeom>
          <a:scene3d>
            <a:camera prst="isometricOffAxis2Top"/>
            <a:lightRig dir="t" rig="threePt"/>
          </a:scene3d>
          <a:sp3d prstMaterial="softEdge"/>
        </p:spPr>
      </p:pic>
      <p:sp>
        <p:nvSpPr>
          <p:cNvPr id="6" name="Title 5">
            <a:extLst>
              <a:ext uri="{FF2B5EF4-FFF2-40B4-BE49-F238E27FC236}">
                <a16:creationId xmlns:a16="http://schemas.microsoft.com/office/drawing/2014/main" id="{DF3D0BF9-8757-45A5-B3A4-0171720275F1}"/>
              </a:ext>
            </a:extLst>
          </p:cNvPr>
          <p:cNvSpPr>
            <a:spLocks noGrp="1"/>
          </p:cNvSpPr>
          <p:nvPr>
            <p:ph type="title"/>
          </p:nvPr>
        </p:nvSpPr>
        <p:spPr>
          <a:xfrm>
            <a:off x="1143000" y="252633"/>
            <a:ext cx="6858000" cy="616982"/>
          </a:xfrm>
        </p:spPr>
        <p:txBody>
          <a:bodyPr>
            <a:normAutofit fontScale="90000"/>
          </a:bodyPr>
          <a:lstStyle/>
          <a:p>
            <a:r>
              <a:rPr dirty="0" lang="en-US">
                <a:latin charset="0" panose="02040503050406030204" pitchFamily="18" typeface="Cambria"/>
                <a:ea charset="0" panose="02040503050406030204" pitchFamily="18" typeface="Cambria"/>
              </a:rPr>
              <a:t>SPCS2022 Zone Layers in Ohio</a:t>
            </a:r>
          </a:p>
        </p:txBody>
      </p:sp>
      <p:sp>
        <p:nvSpPr>
          <p:cNvPr id="9" name="TextBox 8">
            <a:extLst>
              <a:ext uri="{FF2B5EF4-FFF2-40B4-BE49-F238E27FC236}">
                <a16:creationId xmlns:a16="http://schemas.microsoft.com/office/drawing/2014/main" id="{BA40ED84-C190-41C3-A4DF-1F53643A2E1D}"/>
              </a:ext>
            </a:extLst>
          </p:cNvPr>
          <p:cNvSpPr txBox="1"/>
          <p:nvPr/>
        </p:nvSpPr>
        <p:spPr bwMode="auto">
          <a:xfrm>
            <a:off x="1356360" y="3715398"/>
            <a:ext cx="7787640" cy="1409700"/>
          </a:xfrm>
          <a:prstGeom prst="rect">
            <a:avLst/>
          </a:prstGeom>
          <a:noFill/>
          <a:ln w="9525">
            <a:noFill/>
            <a:miter lim="800000"/>
            <a:headEnd/>
            <a:tailEnd/>
          </a:ln>
        </p:spPr>
        <p:txBody>
          <a:bodyPr rtlCol="0" wrap="square">
            <a:noAutofit/>
          </a:bodyPr>
          <a:lstStyle/>
          <a:p>
            <a:pPr defTabSz="342900" fontAlgn="base" indent="-257175" marL="257175">
              <a:spcBef>
                <a:spcPct val="0"/>
              </a:spcBef>
              <a:spcAft>
                <a:spcPct val="0"/>
              </a:spcAft>
              <a:buFont charset="0" panose="020B0604020202020204" pitchFamily="34" typeface="Arial"/>
              <a:buChar char="•"/>
              <a:defRPr/>
            </a:pPr>
            <a:r>
              <a:rPr dirty="0" lang="en-US">
                <a:solidFill>
                  <a:prstClr val="black"/>
                </a:solidFill>
                <a:latin charset="0" panose="02040503050406030204" pitchFamily="18" typeface="Cambria"/>
                <a:ea charset="0" panose="02040503050406030204" pitchFamily="18" typeface="Cambria"/>
              </a:rPr>
              <a:t>Both Single Statewide and Multi-Zone Layers will coexist</a:t>
            </a:r>
          </a:p>
          <a:p>
            <a:pPr defTabSz="342900" fontAlgn="base" indent="-257175" marL="257175">
              <a:lnSpc>
                <a:spcPct val="150000"/>
              </a:lnSpc>
              <a:spcBef>
                <a:spcPct val="0"/>
              </a:spcBef>
              <a:spcAft>
                <a:spcPct val="0"/>
              </a:spcAft>
              <a:buFont charset="0" panose="020B0604020202020204" pitchFamily="34" typeface="Arial"/>
              <a:buChar char="•"/>
              <a:defRPr/>
            </a:pPr>
            <a:r>
              <a:rPr dirty="0" lang="en-US">
                <a:solidFill>
                  <a:prstClr val="black"/>
                </a:solidFill>
                <a:latin charset="0" panose="02040503050406030204" pitchFamily="18" typeface="Cambria"/>
                <a:ea charset="0" panose="02040503050406030204" pitchFamily="18" typeface="Cambria"/>
              </a:rPr>
              <a:t>Think about your data, your goals, your customers</a:t>
            </a:r>
          </a:p>
          <a:p>
            <a:pPr defTabSz="342900" fontAlgn="base" indent="-257175" lvl="1" marL="600075">
              <a:spcBef>
                <a:spcPct val="0"/>
              </a:spcBef>
              <a:spcAft>
                <a:spcPct val="0"/>
              </a:spcAft>
              <a:buFont charset="0" panose="020B0604020202020204" pitchFamily="34" typeface="Arial"/>
              <a:buChar char="•"/>
              <a:defRPr/>
            </a:pPr>
            <a:r>
              <a:rPr dirty="0" lang="en-US" sz="1500">
                <a:solidFill>
                  <a:prstClr val="black"/>
                </a:solidFill>
                <a:latin charset="0" panose="02040503050406030204" pitchFamily="18" typeface="Cambria"/>
                <a:ea charset="0" panose="02040503050406030204" pitchFamily="18" typeface="Cambria"/>
              </a:rPr>
              <a:t>Remember that geographic coordinates are your friend!</a:t>
            </a:r>
          </a:p>
          <a:p>
            <a:pPr defTabSz="342900" fontAlgn="base" indent="-257175" marL="257175">
              <a:lnSpc>
                <a:spcPct val="150000"/>
              </a:lnSpc>
              <a:spcBef>
                <a:spcPct val="0"/>
              </a:spcBef>
              <a:spcAft>
                <a:spcPct val="0"/>
              </a:spcAft>
              <a:buFont charset="0" panose="020B0604020202020204" pitchFamily="34" typeface="Arial"/>
              <a:buChar char="•"/>
              <a:defRPr/>
            </a:pPr>
            <a:r>
              <a:rPr dirty="0" lang="en-US">
                <a:solidFill>
                  <a:prstClr val="black"/>
                </a:solidFill>
                <a:latin charset="0" panose="02040503050406030204" pitchFamily="18" typeface="Cambria"/>
                <a:ea charset="0" panose="02040503050406030204" pitchFamily="18" typeface="Cambria"/>
              </a:rPr>
              <a:t>Smaller zones not “the best” … it all depends on usage &amp; goals</a:t>
            </a:r>
          </a:p>
        </p:txBody>
      </p:sp>
      <p:pic>
        <p:nvPicPr>
          <p:cNvPr id="2" name="Picture 2">
            <a:extLst>
              <a:ext uri="{FF2B5EF4-FFF2-40B4-BE49-F238E27FC236}">
                <a16:creationId xmlns:a16="http://schemas.microsoft.com/office/drawing/2014/main" id="{C2AA4254-3C95-4A5B-89BB-7C4C79C4A227}"/>
              </a:ext>
            </a:extLst>
          </p:cNvPr>
          <p:cNvPicPr>
            <a:picLocks noChangeAspect="1"/>
          </p:cNvPicPr>
          <p:nvPr/>
        </p:nvPicPr>
        <p:blipFill rotWithShape="1">
          <a:blip r:embed="rId3"/>
          <a:srcRect b="30" l="6" r="19" t="42"/>
          <a:stretch/>
        </p:blipFill>
        <p:spPr>
          <a:xfrm>
            <a:off x="2415362" y="-452890"/>
            <a:ext cx="4090939" cy="4452182"/>
          </a:xfrm>
          <a:prstGeom prst="rect">
            <a:avLst/>
          </a:prstGeom>
          <a:scene3d>
            <a:camera prst="isometricOffAxis2Top"/>
            <a:lightRig dir="t" rig="threePt"/>
          </a:scene3d>
          <a:sp3d prstMaterial="softEdge"/>
        </p:spPr>
      </p:pic>
    </p:spTree>
    <p:extLst>
      <p:ext uri="{BB962C8B-B14F-4D97-AF65-F5344CB8AC3E}">
        <p14:creationId xmlns:p14="http://schemas.microsoft.com/office/powerpoint/2010/main" val="347307180"/>
      </p:ext>
    </p:extLst>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BEFD124C-2469-5A26-99B7-0D2F908719AE}"/>
              </a:ext>
            </a:extLst>
          </p:cNvPr>
          <p:cNvPicPr>
            <a:picLocks noChangeAspect="1"/>
          </p:cNvPicPr>
          <p:nvPr/>
        </p:nvPicPr>
        <p:blipFill rotWithShape="1">
          <a:blip r:embed="rId2"/>
          <a:srcRect b="8887" l="3012" r="39334" t="8715"/>
          <a:stretch/>
        </p:blipFill>
        <p:spPr>
          <a:xfrm>
            <a:off x="5464097" y="944426"/>
            <a:ext cx="3321180" cy="3559866"/>
          </a:xfrm>
          <a:prstGeom prst="rect">
            <a:avLst/>
          </a:prstGeom>
          <a:scene3d>
            <a:camera prst="orthographicFront"/>
            <a:lightRig dir="t" rig="threePt"/>
          </a:scene3d>
          <a:sp3d prstMaterial="softEdge"/>
        </p:spPr>
      </p:pic>
      <p:sp>
        <p:nvSpPr>
          <p:cNvPr id="6" name="Title 5">
            <a:extLst>
              <a:ext uri="{FF2B5EF4-FFF2-40B4-BE49-F238E27FC236}">
                <a16:creationId xmlns:a16="http://schemas.microsoft.com/office/drawing/2014/main" id="{DF3D0BF9-8757-45A5-B3A4-0171720275F1}"/>
              </a:ext>
            </a:extLst>
          </p:cNvPr>
          <p:cNvSpPr>
            <a:spLocks noGrp="1"/>
          </p:cNvSpPr>
          <p:nvPr>
            <p:ph type="title"/>
          </p:nvPr>
        </p:nvSpPr>
        <p:spPr>
          <a:xfrm>
            <a:off x="1143000" y="252633"/>
            <a:ext cx="6858000" cy="616982"/>
          </a:xfrm>
        </p:spPr>
        <p:txBody>
          <a:bodyPr>
            <a:normAutofit fontScale="90000"/>
          </a:bodyPr>
          <a:lstStyle/>
          <a:p>
            <a:r>
              <a:rPr dirty="0" lang="en-US">
                <a:latin charset="0" panose="02040503050406030204" pitchFamily="18" typeface="Cambria"/>
                <a:ea charset="0" panose="02040503050406030204" pitchFamily="18" typeface="Cambria"/>
              </a:rPr>
              <a:t>Which is best?</a:t>
            </a:r>
          </a:p>
        </p:txBody>
      </p:sp>
      <p:sp>
        <p:nvSpPr>
          <p:cNvPr id="9" name="TextBox 8">
            <a:extLst>
              <a:ext uri="{FF2B5EF4-FFF2-40B4-BE49-F238E27FC236}">
                <a16:creationId xmlns:a16="http://schemas.microsoft.com/office/drawing/2014/main" id="{BA40ED84-C190-41C3-A4DF-1F53643A2E1D}"/>
              </a:ext>
            </a:extLst>
          </p:cNvPr>
          <p:cNvSpPr txBox="1"/>
          <p:nvPr/>
        </p:nvSpPr>
        <p:spPr bwMode="auto">
          <a:xfrm>
            <a:off x="0" y="4504292"/>
            <a:ext cx="9144000" cy="620806"/>
          </a:xfrm>
          <a:prstGeom prst="rect">
            <a:avLst/>
          </a:prstGeom>
          <a:noFill/>
          <a:ln w="9525">
            <a:noFill/>
            <a:miter lim="800000"/>
            <a:headEnd/>
            <a:tailEnd/>
          </a:ln>
        </p:spPr>
        <p:txBody>
          <a:bodyPr rtlCol="0" wrap="square">
            <a:noAutofit/>
          </a:bodyPr>
          <a:lstStyle/>
          <a:p>
            <a:pPr algn="ctr" defTabSz="342900" fontAlgn="base">
              <a:spcBef>
                <a:spcPct val="0"/>
              </a:spcBef>
              <a:spcAft>
                <a:spcPct val="0"/>
              </a:spcAft>
              <a:defRPr/>
            </a:pPr>
            <a:r>
              <a:rPr dirty="0" lang="en-US" sz="2800">
                <a:solidFill>
                  <a:prstClr val="black"/>
                </a:solidFill>
                <a:latin charset="0" panose="02040503050406030204" pitchFamily="18" typeface="Cambria"/>
                <a:ea charset="0" panose="02040503050406030204" pitchFamily="18" typeface="Cambria"/>
              </a:rPr>
              <a:t>Each has strengths and each has weaknesses.</a:t>
            </a:r>
          </a:p>
        </p:txBody>
      </p:sp>
      <p:pic>
        <p:nvPicPr>
          <p:cNvPr id="2" name="Picture 2">
            <a:extLst>
              <a:ext uri="{FF2B5EF4-FFF2-40B4-BE49-F238E27FC236}">
                <a16:creationId xmlns:a16="http://schemas.microsoft.com/office/drawing/2014/main" id="{C2AA4254-3C95-4A5B-89BB-7C4C79C4A227}"/>
              </a:ext>
            </a:extLst>
          </p:cNvPr>
          <p:cNvPicPr>
            <a:picLocks noChangeAspect="1"/>
          </p:cNvPicPr>
          <p:nvPr/>
        </p:nvPicPr>
        <p:blipFill rotWithShape="1">
          <a:blip r:embed="rId3"/>
          <a:srcRect b="30" l="6" r="19" t="42"/>
          <a:stretch/>
        </p:blipFill>
        <p:spPr>
          <a:xfrm>
            <a:off x="527824" y="944426"/>
            <a:ext cx="3271024" cy="3559866"/>
          </a:xfrm>
          <a:prstGeom prst="rect">
            <a:avLst/>
          </a:prstGeom>
          <a:scene3d>
            <a:camera prst="orthographicFront"/>
            <a:lightRig dir="t" rig="threePt"/>
          </a:scene3d>
          <a:sp3d prstMaterial="softEdge"/>
        </p:spPr>
      </p:pic>
    </p:spTree>
    <p:extLst>
      <p:ext uri="{BB962C8B-B14F-4D97-AF65-F5344CB8AC3E}">
        <p14:creationId xmlns:p14="http://schemas.microsoft.com/office/powerpoint/2010/main" val="26096319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64619"/>
            <a:ext cx="9143999" cy="686246"/>
          </a:xfrm>
          <a:prstGeom prst="rect">
            <a:avLst/>
          </a:prstGeom>
        </p:spPr>
        <p:txBody>
          <a:bodyPr vert="horz" wrap="square" lIns="0" tIns="9049" rIns="0" bIns="0" numCol="1" rtlCol="0" anchor="ctr" anchorCtr="0" compatLnSpc="1">
            <a:prstTxWarp prst="textNoShape">
              <a:avLst/>
            </a:prstTxWarp>
            <a:spAutoFit/>
          </a:bodyPr>
          <a:lstStyle/>
          <a:p>
            <a:pPr marL="9525">
              <a:spcBef>
                <a:spcPts val="71"/>
              </a:spcBef>
            </a:pPr>
            <a:r>
              <a:rPr lang="en-US" spc="-15" dirty="0"/>
              <a:t>SPCS2022 </a:t>
            </a:r>
            <a:r>
              <a:rPr spc="-15" dirty="0"/>
              <a:t>Zone </a:t>
            </a:r>
            <a:r>
              <a:rPr lang="en-US" spc="-23" dirty="0"/>
              <a:t>L</a:t>
            </a:r>
            <a:r>
              <a:rPr spc="-23" dirty="0"/>
              <a:t>ayers </a:t>
            </a:r>
            <a:r>
              <a:rPr spc="-4" dirty="0"/>
              <a:t>and</a:t>
            </a:r>
            <a:r>
              <a:rPr dirty="0">
                <a:latin typeface="Cambria" panose="02040503050406030204" pitchFamily="18" charset="0"/>
                <a:ea typeface="Cambria" panose="02040503050406030204" pitchFamily="18" charset="0"/>
              </a:rPr>
              <a:t> </a:t>
            </a:r>
            <a:r>
              <a:rPr spc="-19" dirty="0"/>
              <a:t>LDPs</a:t>
            </a:r>
            <a:endParaRPr dirty="0">
              <a:latin typeface="Cambria" panose="02040503050406030204" pitchFamily="18" charset="0"/>
              <a:ea typeface="Cambria" panose="02040503050406030204" pitchFamily="18" charset="0"/>
            </a:endParaRPr>
          </a:p>
        </p:txBody>
      </p:sp>
      <p:sp>
        <p:nvSpPr>
          <p:cNvPr id="3" name="object 3"/>
          <p:cNvSpPr txBox="1"/>
          <p:nvPr/>
        </p:nvSpPr>
        <p:spPr>
          <a:xfrm>
            <a:off x="1257300" y="1111793"/>
            <a:ext cx="7754270" cy="2758608"/>
          </a:xfrm>
          <a:prstGeom prst="rect">
            <a:avLst/>
          </a:prstGeom>
        </p:spPr>
        <p:txBody>
          <a:bodyPr vert="horz" wrap="square" lIns="0" tIns="47149" rIns="0" bIns="0" rtlCol="0">
            <a:spAutoFit/>
          </a:bodyPr>
          <a:lstStyle/>
          <a:p>
            <a:pPr marL="266700" indent="-257175" defTabSz="342900" fontAlgn="base">
              <a:spcBef>
                <a:spcPts val="371"/>
              </a:spcBef>
              <a:spcAft>
                <a:spcPts val="600"/>
              </a:spcAft>
              <a:buFont typeface="Arial"/>
              <a:buChar char="•"/>
              <a:tabLst>
                <a:tab pos="266224" algn="l"/>
                <a:tab pos="266700" algn="l"/>
              </a:tabLst>
              <a:defRPr/>
            </a:pPr>
            <a:r>
              <a:rPr sz="2250" spc="-11" dirty="0">
                <a:solidFill>
                  <a:prstClr val="black"/>
                </a:solidFill>
                <a:latin typeface="Cambria" panose="02040503050406030204" pitchFamily="18" charset="0"/>
                <a:ea typeface="Cambria" panose="02040503050406030204" pitchFamily="18" charset="0"/>
                <a:cs typeface="Calibri"/>
              </a:rPr>
              <a:t>Each </a:t>
            </a:r>
            <a:r>
              <a:rPr sz="2250" spc="-23" dirty="0">
                <a:solidFill>
                  <a:prstClr val="black"/>
                </a:solidFill>
                <a:latin typeface="Cambria" panose="02040503050406030204" pitchFamily="18" charset="0"/>
                <a:ea typeface="Cambria" panose="02040503050406030204" pitchFamily="18" charset="0"/>
                <a:cs typeface="Calibri"/>
              </a:rPr>
              <a:t>state </a:t>
            </a:r>
            <a:r>
              <a:rPr sz="2250" spc="-15" dirty="0">
                <a:solidFill>
                  <a:prstClr val="black"/>
                </a:solidFill>
                <a:latin typeface="Cambria" panose="02040503050406030204" pitchFamily="18" charset="0"/>
                <a:ea typeface="Cambria" panose="02040503050406030204" pitchFamily="18" charset="0"/>
                <a:cs typeface="Calibri"/>
              </a:rPr>
              <a:t>may have </a:t>
            </a:r>
            <a:r>
              <a:rPr sz="2250" spc="-11" dirty="0">
                <a:solidFill>
                  <a:prstClr val="black"/>
                </a:solidFill>
                <a:latin typeface="Cambria" panose="02040503050406030204" pitchFamily="18" charset="0"/>
                <a:ea typeface="Cambria" panose="02040503050406030204" pitchFamily="18" charset="0"/>
                <a:cs typeface="Calibri"/>
              </a:rPr>
              <a:t>max </a:t>
            </a:r>
            <a:r>
              <a:rPr sz="2250" dirty="0">
                <a:solidFill>
                  <a:prstClr val="black"/>
                </a:solidFill>
                <a:latin typeface="Cambria" panose="02040503050406030204" pitchFamily="18" charset="0"/>
                <a:ea typeface="Cambria" panose="02040503050406030204" pitchFamily="18" charset="0"/>
                <a:cs typeface="Calibri"/>
              </a:rPr>
              <a:t>of </a:t>
            </a:r>
            <a:r>
              <a:rPr lang="en-US" sz="2250" spc="-4" dirty="0">
                <a:solidFill>
                  <a:prstClr val="black"/>
                </a:solidFill>
                <a:latin typeface="Cambria" panose="02040503050406030204" pitchFamily="18" charset="0"/>
                <a:ea typeface="Cambria" panose="02040503050406030204" pitchFamily="18" charset="0"/>
                <a:cs typeface="Calibri"/>
              </a:rPr>
              <a:t>3</a:t>
            </a:r>
            <a:r>
              <a:rPr sz="2250" spc="-4" dirty="0">
                <a:solidFill>
                  <a:prstClr val="black"/>
                </a:solidFill>
                <a:latin typeface="Cambria" panose="02040503050406030204" pitchFamily="18" charset="0"/>
                <a:ea typeface="Cambria" panose="02040503050406030204" pitchFamily="18" charset="0"/>
                <a:cs typeface="Calibri"/>
              </a:rPr>
              <a:t> </a:t>
            </a:r>
            <a:r>
              <a:rPr sz="2250" spc="-15" dirty="0">
                <a:solidFill>
                  <a:prstClr val="black"/>
                </a:solidFill>
                <a:latin typeface="Cambria" panose="02040503050406030204" pitchFamily="18" charset="0"/>
                <a:ea typeface="Cambria" panose="02040503050406030204" pitchFamily="18" charset="0"/>
                <a:cs typeface="Calibri"/>
              </a:rPr>
              <a:t>zone “layers”</a:t>
            </a:r>
            <a:endParaRPr sz="2250" dirty="0">
              <a:solidFill>
                <a:prstClr val="black"/>
              </a:solidFill>
              <a:latin typeface="Cambria" panose="02040503050406030204" pitchFamily="18" charset="0"/>
              <a:ea typeface="Cambria" panose="02040503050406030204" pitchFamily="18" charset="0"/>
              <a:cs typeface="Calibri"/>
            </a:endParaRPr>
          </a:p>
          <a:p>
            <a:pPr marL="809625" lvl="1" indent="-457200" defTabSz="342900" fontAlgn="base">
              <a:spcBef>
                <a:spcPts val="255"/>
              </a:spcBef>
              <a:spcAft>
                <a:spcPct val="0"/>
              </a:spcAft>
              <a:buFont typeface="+mj-lt"/>
              <a:buAutoNum type="arabicParenR"/>
              <a:tabLst>
                <a:tab pos="566738" algn="l"/>
              </a:tabLst>
              <a:defRPr/>
            </a:pPr>
            <a:r>
              <a:rPr sz="1950" spc="-4" dirty="0">
                <a:solidFill>
                  <a:prstClr val="black"/>
                </a:solidFill>
                <a:latin typeface="Cambria" panose="02040503050406030204" pitchFamily="18" charset="0"/>
                <a:ea typeface="Cambria" panose="02040503050406030204" pitchFamily="18" charset="0"/>
                <a:cs typeface="Calibri"/>
              </a:rPr>
              <a:t>One </a:t>
            </a:r>
            <a:r>
              <a:rPr sz="1950" spc="-15" dirty="0">
                <a:solidFill>
                  <a:prstClr val="black"/>
                </a:solidFill>
                <a:latin typeface="Cambria" panose="02040503050406030204" pitchFamily="18" charset="0"/>
                <a:ea typeface="Cambria" panose="02040503050406030204" pitchFamily="18" charset="0"/>
                <a:cs typeface="Calibri"/>
              </a:rPr>
              <a:t>layer </a:t>
            </a:r>
            <a:r>
              <a:rPr sz="1950" spc="-8" dirty="0">
                <a:solidFill>
                  <a:prstClr val="black"/>
                </a:solidFill>
                <a:latin typeface="Cambria" panose="02040503050406030204" pitchFamily="18" charset="0"/>
                <a:ea typeface="Cambria" panose="02040503050406030204" pitchFamily="18" charset="0"/>
                <a:cs typeface="Calibri"/>
              </a:rPr>
              <a:t>must </a:t>
            </a:r>
            <a:r>
              <a:rPr sz="1950" spc="-4" dirty="0">
                <a:solidFill>
                  <a:prstClr val="black"/>
                </a:solidFill>
                <a:latin typeface="Cambria" panose="02040503050406030204" pitchFamily="18" charset="0"/>
                <a:ea typeface="Cambria" panose="02040503050406030204" pitchFamily="18" charset="0"/>
                <a:cs typeface="Calibri"/>
              </a:rPr>
              <a:t>be </a:t>
            </a:r>
            <a:r>
              <a:rPr sz="1950" spc="-15" dirty="0">
                <a:solidFill>
                  <a:prstClr val="black"/>
                </a:solidFill>
                <a:latin typeface="Cambria" panose="02040503050406030204" pitchFamily="18" charset="0"/>
                <a:ea typeface="Cambria" panose="02040503050406030204" pitchFamily="18" charset="0"/>
                <a:cs typeface="Calibri"/>
              </a:rPr>
              <a:t>statewide zone</a:t>
            </a:r>
            <a:endParaRPr lang="en-US" sz="1950" spc="-4" dirty="0">
              <a:solidFill>
                <a:prstClr val="black"/>
              </a:solidFill>
              <a:latin typeface="Cambria" panose="02040503050406030204" pitchFamily="18" charset="0"/>
              <a:ea typeface="Cambria" panose="02040503050406030204" pitchFamily="18" charset="0"/>
              <a:cs typeface="Calibri"/>
            </a:endParaRPr>
          </a:p>
          <a:p>
            <a:pPr marL="909638" lvl="2" indent="-214313" defTabSz="342900" fontAlgn="base">
              <a:spcBef>
                <a:spcPts val="255"/>
              </a:spcBef>
              <a:spcAft>
                <a:spcPts val="1200"/>
              </a:spcAft>
              <a:buFont typeface="Arial"/>
              <a:buChar char="–"/>
              <a:tabLst>
                <a:tab pos="566738" algn="l"/>
              </a:tabLst>
              <a:defRPr/>
            </a:pPr>
            <a:r>
              <a:rPr lang="en-US" sz="1950" b="1" spc="-4" dirty="0">
                <a:solidFill>
                  <a:prstClr val="black"/>
                </a:solidFill>
                <a:latin typeface="Cambria" panose="02040503050406030204" pitchFamily="18" charset="0"/>
                <a:ea typeface="Cambria" panose="02040503050406030204" pitchFamily="18" charset="0"/>
                <a:cs typeface="Calibri"/>
              </a:rPr>
              <a:t>Ohio Single Statewide</a:t>
            </a:r>
            <a:endParaRPr sz="1950" b="1" dirty="0">
              <a:solidFill>
                <a:prstClr val="black"/>
              </a:solidFill>
              <a:latin typeface="Cambria" panose="02040503050406030204" pitchFamily="18" charset="0"/>
              <a:ea typeface="Cambria" panose="02040503050406030204" pitchFamily="18" charset="0"/>
              <a:cs typeface="Calibri"/>
            </a:endParaRPr>
          </a:p>
          <a:p>
            <a:pPr marL="809625" lvl="1" indent="-457200" defTabSz="342900" fontAlgn="base">
              <a:spcBef>
                <a:spcPts val="233"/>
              </a:spcBef>
              <a:spcAft>
                <a:spcPct val="0"/>
              </a:spcAft>
              <a:buFont typeface="+mj-lt"/>
              <a:buAutoNum type="arabicParenR"/>
              <a:tabLst>
                <a:tab pos="566738" algn="l"/>
              </a:tabLst>
              <a:defRPr/>
            </a:pPr>
            <a:r>
              <a:rPr sz="1950" spc="-4" dirty="0">
                <a:solidFill>
                  <a:prstClr val="black"/>
                </a:solidFill>
                <a:latin typeface="Cambria" panose="02040503050406030204" pitchFamily="18" charset="0"/>
                <a:ea typeface="Cambria" panose="02040503050406030204" pitchFamily="18" charset="0"/>
                <a:cs typeface="Calibri"/>
              </a:rPr>
              <a:t>Other </a:t>
            </a:r>
            <a:r>
              <a:rPr sz="1950" spc="-19" dirty="0">
                <a:solidFill>
                  <a:prstClr val="black"/>
                </a:solidFill>
                <a:latin typeface="Cambria" panose="02040503050406030204" pitchFamily="18" charset="0"/>
                <a:ea typeface="Cambria" panose="02040503050406030204" pitchFamily="18" charset="0"/>
                <a:cs typeface="Calibri"/>
              </a:rPr>
              <a:t>layers </a:t>
            </a:r>
            <a:r>
              <a:rPr sz="1950" spc="-15" dirty="0">
                <a:solidFill>
                  <a:prstClr val="black"/>
                </a:solidFill>
                <a:latin typeface="Cambria" panose="02040503050406030204" pitchFamily="18" charset="0"/>
                <a:ea typeface="Cambria" panose="02040503050406030204" pitchFamily="18" charset="0"/>
                <a:cs typeface="Calibri"/>
              </a:rPr>
              <a:t>have </a:t>
            </a:r>
            <a:r>
              <a:rPr sz="1950" spc="-11" dirty="0">
                <a:solidFill>
                  <a:prstClr val="black"/>
                </a:solidFill>
                <a:latin typeface="Cambria" panose="02040503050406030204" pitchFamily="18" charset="0"/>
                <a:ea typeface="Cambria" panose="02040503050406030204" pitchFamily="18" charset="0"/>
                <a:cs typeface="Calibri"/>
              </a:rPr>
              <a:t>two </a:t>
            </a:r>
            <a:r>
              <a:rPr sz="1950" spc="-4" dirty="0">
                <a:solidFill>
                  <a:prstClr val="black"/>
                </a:solidFill>
                <a:latin typeface="Cambria" panose="02040503050406030204" pitchFamily="18" charset="0"/>
                <a:ea typeface="Cambria" panose="02040503050406030204" pitchFamily="18" charset="0"/>
                <a:cs typeface="Calibri"/>
              </a:rPr>
              <a:t>or </a:t>
            </a:r>
            <a:r>
              <a:rPr sz="1950" spc="-11" dirty="0">
                <a:solidFill>
                  <a:prstClr val="black"/>
                </a:solidFill>
                <a:latin typeface="Cambria" panose="02040503050406030204" pitchFamily="18" charset="0"/>
                <a:ea typeface="Cambria" panose="02040503050406030204" pitchFamily="18" charset="0"/>
                <a:cs typeface="Calibri"/>
              </a:rPr>
              <a:t>more </a:t>
            </a:r>
            <a:r>
              <a:rPr sz="1950" spc="-15" dirty="0">
                <a:solidFill>
                  <a:prstClr val="black"/>
                </a:solidFill>
                <a:latin typeface="Cambria" panose="02040503050406030204" pitchFamily="18" charset="0"/>
                <a:ea typeface="Cambria" panose="02040503050406030204" pitchFamily="18" charset="0"/>
                <a:cs typeface="Calibri"/>
              </a:rPr>
              <a:t>zones</a:t>
            </a:r>
            <a:endParaRPr lang="en-US" sz="1950" spc="-8" dirty="0">
              <a:solidFill>
                <a:prstClr val="black"/>
              </a:solidFill>
              <a:latin typeface="Cambria" panose="02040503050406030204" pitchFamily="18" charset="0"/>
              <a:ea typeface="Cambria" panose="02040503050406030204" pitchFamily="18" charset="0"/>
              <a:cs typeface="Calibri"/>
            </a:endParaRPr>
          </a:p>
          <a:p>
            <a:pPr marL="909638" lvl="2" indent="-214313" defTabSz="342900" fontAlgn="base">
              <a:spcBef>
                <a:spcPts val="233"/>
              </a:spcBef>
              <a:spcAft>
                <a:spcPts val="1200"/>
              </a:spcAft>
              <a:buFont typeface="Arial"/>
              <a:buChar char="–"/>
              <a:tabLst>
                <a:tab pos="566738" algn="l"/>
              </a:tabLst>
              <a:defRPr/>
            </a:pPr>
            <a:r>
              <a:rPr lang="en-US" sz="1950" b="1" spc="-8" dirty="0">
                <a:solidFill>
                  <a:prstClr val="black"/>
                </a:solidFill>
                <a:latin typeface="Cambria" panose="02040503050406030204" pitchFamily="18" charset="0"/>
                <a:ea typeface="Cambria" panose="02040503050406030204" pitchFamily="18" charset="0"/>
                <a:cs typeface="Calibri"/>
              </a:rPr>
              <a:t>Ohio County Coordinate System</a:t>
            </a:r>
            <a:r>
              <a:rPr lang="en-US" sz="1950" spc="-8" dirty="0">
                <a:solidFill>
                  <a:prstClr val="black"/>
                </a:solidFill>
                <a:latin typeface="Cambria" panose="02040503050406030204" pitchFamily="18" charset="0"/>
                <a:ea typeface="Cambria" panose="02040503050406030204" pitchFamily="18" charset="0"/>
                <a:cs typeface="Calibri"/>
              </a:rPr>
              <a:t> (designed by ODOT)</a:t>
            </a:r>
            <a:endParaRPr sz="1950" dirty="0">
              <a:solidFill>
                <a:prstClr val="black"/>
              </a:solidFill>
              <a:latin typeface="Cambria" panose="02040503050406030204" pitchFamily="18" charset="0"/>
              <a:ea typeface="Cambria" panose="02040503050406030204" pitchFamily="18" charset="0"/>
              <a:cs typeface="Calibri"/>
            </a:endParaRPr>
          </a:p>
          <a:p>
            <a:pPr marL="809625" lvl="1" indent="-457200" defTabSz="342900" fontAlgn="base">
              <a:spcBef>
                <a:spcPts val="233"/>
              </a:spcBef>
              <a:spcAft>
                <a:spcPct val="0"/>
              </a:spcAft>
              <a:buFont typeface="+mj-lt"/>
              <a:buAutoNum type="arabicParenR"/>
              <a:tabLst>
                <a:tab pos="566738" algn="l"/>
              </a:tabLst>
              <a:defRPr/>
            </a:pPr>
            <a:r>
              <a:rPr lang="en-US" sz="1950" spc="-4" dirty="0">
                <a:solidFill>
                  <a:prstClr val="black"/>
                </a:solidFill>
                <a:latin typeface="Cambria" panose="02040503050406030204" pitchFamily="18" charset="0"/>
                <a:ea typeface="Cambria" panose="02040503050406030204" pitchFamily="18" charset="0"/>
                <a:cs typeface="Calibri"/>
              </a:rPr>
              <a:t>A third </a:t>
            </a:r>
            <a:r>
              <a:rPr lang="en-US" sz="1950" spc="-15" dirty="0">
                <a:solidFill>
                  <a:prstClr val="black"/>
                </a:solidFill>
                <a:latin typeface="Cambria" panose="02040503050406030204" pitchFamily="18" charset="0"/>
                <a:ea typeface="Cambria" panose="02040503050406030204" pitchFamily="18" charset="0"/>
                <a:cs typeface="Calibri"/>
              </a:rPr>
              <a:t>layer</a:t>
            </a:r>
            <a:r>
              <a:rPr sz="1950" spc="-15" dirty="0">
                <a:solidFill>
                  <a:prstClr val="black"/>
                </a:solidFill>
                <a:latin typeface="Cambria" panose="02040503050406030204" pitchFamily="18" charset="0"/>
                <a:ea typeface="Cambria" panose="02040503050406030204" pitchFamily="18" charset="0"/>
                <a:cs typeface="Calibri"/>
              </a:rPr>
              <a:t> </a:t>
            </a:r>
            <a:r>
              <a:rPr sz="1950" spc="-11" dirty="0">
                <a:solidFill>
                  <a:prstClr val="black"/>
                </a:solidFill>
                <a:latin typeface="Cambria" panose="02040503050406030204" pitchFamily="18" charset="0"/>
                <a:ea typeface="Cambria" panose="02040503050406030204" pitchFamily="18" charset="0"/>
                <a:cs typeface="Calibri"/>
              </a:rPr>
              <a:t>can</a:t>
            </a:r>
            <a:r>
              <a:rPr lang="en-US" sz="1950" spc="-11" dirty="0">
                <a:solidFill>
                  <a:prstClr val="black"/>
                </a:solidFill>
                <a:latin typeface="Cambria" panose="02040503050406030204" pitchFamily="18" charset="0"/>
                <a:ea typeface="Cambria" panose="02040503050406030204" pitchFamily="18" charset="0"/>
                <a:cs typeface="Calibri"/>
              </a:rPr>
              <a:t> exist, but must be</a:t>
            </a:r>
            <a:r>
              <a:rPr sz="1950" spc="-15" dirty="0">
                <a:solidFill>
                  <a:prstClr val="black"/>
                </a:solidFill>
                <a:latin typeface="Cambria" panose="02040503050406030204" pitchFamily="18" charset="0"/>
                <a:ea typeface="Cambria" panose="02040503050406030204" pitchFamily="18" charset="0"/>
                <a:cs typeface="Calibri"/>
              </a:rPr>
              <a:t> </a:t>
            </a:r>
            <a:r>
              <a:rPr sz="1950" spc="-8" dirty="0">
                <a:solidFill>
                  <a:prstClr val="black"/>
                </a:solidFill>
                <a:latin typeface="Cambria" panose="02040503050406030204" pitchFamily="18" charset="0"/>
                <a:ea typeface="Cambria" panose="02040503050406030204" pitchFamily="18" charset="0"/>
                <a:cs typeface="Calibri"/>
              </a:rPr>
              <a:t>discontinuous</a:t>
            </a:r>
            <a:r>
              <a:rPr sz="1950" spc="49" dirty="0">
                <a:solidFill>
                  <a:prstClr val="black"/>
                </a:solidFill>
                <a:latin typeface="Cambria" panose="02040503050406030204" pitchFamily="18" charset="0"/>
                <a:ea typeface="Cambria" panose="02040503050406030204" pitchFamily="18" charset="0"/>
                <a:cs typeface="Calibri"/>
              </a:rPr>
              <a:t> </a:t>
            </a:r>
            <a:r>
              <a:rPr sz="1950" spc="-19" dirty="0">
                <a:solidFill>
                  <a:prstClr val="black"/>
                </a:solidFill>
                <a:latin typeface="Cambria" panose="02040503050406030204" pitchFamily="18" charset="0"/>
                <a:ea typeface="Cambria" panose="02040503050406030204" pitchFamily="18" charset="0"/>
                <a:cs typeface="Calibri"/>
              </a:rPr>
              <a:t>coverage</a:t>
            </a:r>
            <a:endParaRPr lang="en-US" sz="1950" spc="-19" dirty="0">
              <a:solidFill>
                <a:prstClr val="black"/>
              </a:solidFill>
              <a:latin typeface="Cambria" panose="02040503050406030204" pitchFamily="18" charset="0"/>
              <a:ea typeface="Cambria" panose="02040503050406030204" pitchFamily="18" charset="0"/>
              <a:cs typeface="Calibri"/>
            </a:endParaRPr>
          </a:p>
          <a:p>
            <a:pPr marL="909638" lvl="2" indent="-214313" defTabSz="342900" fontAlgn="base">
              <a:spcBef>
                <a:spcPts val="233"/>
              </a:spcBef>
              <a:spcAft>
                <a:spcPct val="0"/>
              </a:spcAft>
              <a:buFont typeface="Arial"/>
              <a:buChar char="–"/>
              <a:tabLst>
                <a:tab pos="566738" algn="l"/>
              </a:tabLst>
              <a:defRPr/>
            </a:pPr>
            <a:r>
              <a:rPr lang="en-US" sz="1950" i="1" spc="-19" dirty="0">
                <a:solidFill>
                  <a:prstClr val="black"/>
                </a:solidFill>
                <a:latin typeface="Cambria" panose="02040503050406030204" pitchFamily="18" charset="0"/>
                <a:ea typeface="Cambria" panose="02040503050406030204" pitchFamily="18" charset="0"/>
                <a:cs typeface="Calibri"/>
              </a:rPr>
              <a:t>Left open for possibilities</a:t>
            </a:r>
          </a:p>
        </p:txBody>
      </p:sp>
    </p:spTree>
    <p:extLst>
      <p:ext uri="{BB962C8B-B14F-4D97-AF65-F5344CB8AC3E}">
        <p14:creationId xmlns:p14="http://schemas.microsoft.com/office/powerpoint/2010/main" val="2664985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Picture 192">
            <a:extLst>
              <a:ext uri="{FF2B5EF4-FFF2-40B4-BE49-F238E27FC236}">
                <a16:creationId xmlns:a16="http://schemas.microsoft.com/office/drawing/2014/main" id="{D7754892-0785-439B-48E8-25B399193E5A}"/>
              </a:ext>
            </a:extLst>
          </p:cNvPr>
          <p:cNvPicPr>
            <a:picLocks noChangeAspect="1"/>
          </p:cNvPicPr>
          <p:nvPr/>
        </p:nvPicPr>
        <p:blipFill rotWithShape="1">
          <a:blip r:embed="rId3"/>
          <a:srcRect r="36043"/>
          <a:stretch/>
        </p:blipFill>
        <p:spPr>
          <a:xfrm>
            <a:off x="2816352" y="81154"/>
            <a:ext cx="3384317" cy="3968660"/>
          </a:xfrm>
          <a:prstGeom prst="rect">
            <a:avLst/>
          </a:prstGeom>
        </p:spPr>
      </p:pic>
      <p:grpSp>
        <p:nvGrpSpPr>
          <p:cNvPr id="99" name="yellow grid">
            <a:extLst>
              <a:ext uri="{FF2B5EF4-FFF2-40B4-BE49-F238E27FC236}">
                <a16:creationId xmlns:a16="http://schemas.microsoft.com/office/drawing/2014/main" id="{DE7DCBB7-23CB-4310-B5D0-5EE72DEEA095}"/>
              </a:ext>
            </a:extLst>
          </p:cNvPr>
          <p:cNvGrpSpPr/>
          <p:nvPr/>
        </p:nvGrpSpPr>
        <p:grpSpPr>
          <a:xfrm>
            <a:off x="2845972" y="705067"/>
            <a:ext cx="3325092" cy="2909456"/>
            <a:chOff x="858982" y="789708"/>
            <a:chExt cx="4433456" cy="3879274"/>
          </a:xfrm>
        </p:grpSpPr>
        <p:sp>
          <p:nvSpPr>
            <p:cNvPr id="100" name="Rectangle 99">
              <a:extLst>
                <a:ext uri="{FF2B5EF4-FFF2-40B4-BE49-F238E27FC236}">
                  <a16:creationId xmlns:a16="http://schemas.microsoft.com/office/drawing/2014/main" id="{28DF2809-B95F-4A6B-A51F-A99C9D24424F}"/>
                </a:ext>
              </a:extLst>
            </p:cNvPr>
            <p:cNvSpPr/>
            <p:nvPr/>
          </p:nvSpPr>
          <p:spPr>
            <a:xfrm>
              <a:off x="858982" y="411480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Rectangle 100">
              <a:extLst>
                <a:ext uri="{FF2B5EF4-FFF2-40B4-BE49-F238E27FC236}">
                  <a16:creationId xmlns:a16="http://schemas.microsoft.com/office/drawing/2014/main" id="{DB1EF5B7-2CDE-4AF4-A503-4614ACC05409}"/>
                </a:ext>
              </a:extLst>
            </p:cNvPr>
            <p:cNvSpPr/>
            <p:nvPr/>
          </p:nvSpPr>
          <p:spPr>
            <a:xfrm>
              <a:off x="858982" y="356061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Rectangle 101">
              <a:extLst>
                <a:ext uri="{FF2B5EF4-FFF2-40B4-BE49-F238E27FC236}">
                  <a16:creationId xmlns:a16="http://schemas.microsoft.com/office/drawing/2014/main" id="{656A1581-577D-49A0-85BA-E45EED0A0120}"/>
                </a:ext>
              </a:extLst>
            </p:cNvPr>
            <p:cNvSpPr/>
            <p:nvPr/>
          </p:nvSpPr>
          <p:spPr>
            <a:xfrm>
              <a:off x="858982" y="3006436"/>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Rectangle 102">
              <a:extLst>
                <a:ext uri="{FF2B5EF4-FFF2-40B4-BE49-F238E27FC236}">
                  <a16:creationId xmlns:a16="http://schemas.microsoft.com/office/drawing/2014/main" id="{38251664-EAFE-4B78-B105-D9DEFEE3D3EF}"/>
                </a:ext>
              </a:extLst>
            </p:cNvPr>
            <p:cNvSpPr/>
            <p:nvPr/>
          </p:nvSpPr>
          <p:spPr>
            <a:xfrm>
              <a:off x="858982" y="2452254"/>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Rectangle 103">
              <a:extLst>
                <a:ext uri="{FF2B5EF4-FFF2-40B4-BE49-F238E27FC236}">
                  <a16:creationId xmlns:a16="http://schemas.microsoft.com/office/drawing/2014/main" id="{EDC7CE29-699A-4D59-8E41-8B15BDFA2F11}"/>
                </a:ext>
              </a:extLst>
            </p:cNvPr>
            <p:cNvSpPr/>
            <p:nvPr/>
          </p:nvSpPr>
          <p:spPr>
            <a:xfrm>
              <a:off x="858982" y="1898072"/>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 name="Rectangle 104">
              <a:extLst>
                <a:ext uri="{FF2B5EF4-FFF2-40B4-BE49-F238E27FC236}">
                  <a16:creationId xmlns:a16="http://schemas.microsoft.com/office/drawing/2014/main" id="{25CA4DBC-087F-4DEF-AE4D-5EB125D3B4C0}"/>
                </a:ext>
              </a:extLst>
            </p:cNvPr>
            <p:cNvSpPr/>
            <p:nvPr/>
          </p:nvSpPr>
          <p:spPr>
            <a:xfrm>
              <a:off x="858982" y="134389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6" name="Rectangle 105">
              <a:extLst>
                <a:ext uri="{FF2B5EF4-FFF2-40B4-BE49-F238E27FC236}">
                  <a16:creationId xmlns:a16="http://schemas.microsoft.com/office/drawing/2014/main" id="{764B248D-6195-4E98-91BE-26B56335141B}"/>
                </a:ext>
              </a:extLst>
            </p:cNvPr>
            <p:cNvSpPr/>
            <p:nvPr/>
          </p:nvSpPr>
          <p:spPr>
            <a:xfrm>
              <a:off x="858982" y="78970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7" name="Rectangle 106">
              <a:extLst>
                <a:ext uri="{FF2B5EF4-FFF2-40B4-BE49-F238E27FC236}">
                  <a16:creationId xmlns:a16="http://schemas.microsoft.com/office/drawing/2014/main" id="{2234AE3D-173F-4901-A3FF-2CD92DD5D604}"/>
                </a:ext>
              </a:extLst>
            </p:cNvPr>
            <p:cNvSpPr/>
            <p:nvPr/>
          </p:nvSpPr>
          <p:spPr>
            <a:xfrm>
              <a:off x="1413164" y="411480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8" name="Rectangle 107">
              <a:extLst>
                <a:ext uri="{FF2B5EF4-FFF2-40B4-BE49-F238E27FC236}">
                  <a16:creationId xmlns:a16="http://schemas.microsoft.com/office/drawing/2014/main" id="{A9EBE3FA-6348-4506-ACB1-50632245BB01}"/>
                </a:ext>
              </a:extLst>
            </p:cNvPr>
            <p:cNvSpPr/>
            <p:nvPr/>
          </p:nvSpPr>
          <p:spPr>
            <a:xfrm>
              <a:off x="1413164" y="356061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9" name="Rectangle 108">
              <a:extLst>
                <a:ext uri="{FF2B5EF4-FFF2-40B4-BE49-F238E27FC236}">
                  <a16:creationId xmlns:a16="http://schemas.microsoft.com/office/drawing/2014/main" id="{D22D11EF-571E-494D-BCD1-5AF92A3B2FA1}"/>
                </a:ext>
              </a:extLst>
            </p:cNvPr>
            <p:cNvSpPr/>
            <p:nvPr/>
          </p:nvSpPr>
          <p:spPr>
            <a:xfrm>
              <a:off x="1413164" y="3006436"/>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a:extLst>
                <a:ext uri="{FF2B5EF4-FFF2-40B4-BE49-F238E27FC236}">
                  <a16:creationId xmlns:a16="http://schemas.microsoft.com/office/drawing/2014/main" id="{5F72FB49-BBEE-48EC-8513-C63830AF0F9C}"/>
                </a:ext>
              </a:extLst>
            </p:cNvPr>
            <p:cNvSpPr/>
            <p:nvPr/>
          </p:nvSpPr>
          <p:spPr>
            <a:xfrm>
              <a:off x="1413164" y="2452254"/>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1" name="Rectangle 110">
              <a:extLst>
                <a:ext uri="{FF2B5EF4-FFF2-40B4-BE49-F238E27FC236}">
                  <a16:creationId xmlns:a16="http://schemas.microsoft.com/office/drawing/2014/main" id="{61081A22-A192-4FBA-8F0D-6C2A241C944F}"/>
                </a:ext>
              </a:extLst>
            </p:cNvPr>
            <p:cNvSpPr/>
            <p:nvPr/>
          </p:nvSpPr>
          <p:spPr>
            <a:xfrm>
              <a:off x="1413164" y="1898072"/>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2" name="Rectangle 111">
              <a:extLst>
                <a:ext uri="{FF2B5EF4-FFF2-40B4-BE49-F238E27FC236}">
                  <a16:creationId xmlns:a16="http://schemas.microsoft.com/office/drawing/2014/main" id="{6661049A-8093-4AF8-ABD5-508E9ECDE18F}"/>
                </a:ext>
              </a:extLst>
            </p:cNvPr>
            <p:cNvSpPr/>
            <p:nvPr/>
          </p:nvSpPr>
          <p:spPr>
            <a:xfrm>
              <a:off x="1413164" y="134389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3" name="Rectangle 112">
              <a:extLst>
                <a:ext uri="{FF2B5EF4-FFF2-40B4-BE49-F238E27FC236}">
                  <a16:creationId xmlns:a16="http://schemas.microsoft.com/office/drawing/2014/main" id="{DE032DCC-1372-4ED5-AC65-8701F9E66F3E}"/>
                </a:ext>
              </a:extLst>
            </p:cNvPr>
            <p:cNvSpPr/>
            <p:nvPr/>
          </p:nvSpPr>
          <p:spPr>
            <a:xfrm>
              <a:off x="1413164" y="78970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Rectangle 113">
              <a:extLst>
                <a:ext uri="{FF2B5EF4-FFF2-40B4-BE49-F238E27FC236}">
                  <a16:creationId xmlns:a16="http://schemas.microsoft.com/office/drawing/2014/main" id="{E927DDC6-D594-478D-8990-087D6A4FD909}"/>
                </a:ext>
              </a:extLst>
            </p:cNvPr>
            <p:cNvSpPr/>
            <p:nvPr/>
          </p:nvSpPr>
          <p:spPr>
            <a:xfrm>
              <a:off x="1967346" y="411480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5" name="Rectangle 114">
              <a:extLst>
                <a:ext uri="{FF2B5EF4-FFF2-40B4-BE49-F238E27FC236}">
                  <a16:creationId xmlns:a16="http://schemas.microsoft.com/office/drawing/2014/main" id="{59AD8062-C397-4688-827F-2CC8699FD200}"/>
                </a:ext>
              </a:extLst>
            </p:cNvPr>
            <p:cNvSpPr/>
            <p:nvPr/>
          </p:nvSpPr>
          <p:spPr>
            <a:xfrm>
              <a:off x="1967346" y="356061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6" name="Rectangle 115">
              <a:extLst>
                <a:ext uri="{FF2B5EF4-FFF2-40B4-BE49-F238E27FC236}">
                  <a16:creationId xmlns:a16="http://schemas.microsoft.com/office/drawing/2014/main" id="{FA6E802A-04BF-4650-8DD3-6E534A1C3552}"/>
                </a:ext>
              </a:extLst>
            </p:cNvPr>
            <p:cNvSpPr/>
            <p:nvPr/>
          </p:nvSpPr>
          <p:spPr>
            <a:xfrm>
              <a:off x="1967346" y="3006436"/>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7" name="Rectangle 116">
              <a:extLst>
                <a:ext uri="{FF2B5EF4-FFF2-40B4-BE49-F238E27FC236}">
                  <a16:creationId xmlns:a16="http://schemas.microsoft.com/office/drawing/2014/main" id="{DABC5391-D670-4C84-B6D7-97E5578015B4}"/>
                </a:ext>
              </a:extLst>
            </p:cNvPr>
            <p:cNvSpPr/>
            <p:nvPr/>
          </p:nvSpPr>
          <p:spPr>
            <a:xfrm>
              <a:off x="1967346" y="2452254"/>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8" name="Rectangle 117">
              <a:extLst>
                <a:ext uri="{FF2B5EF4-FFF2-40B4-BE49-F238E27FC236}">
                  <a16:creationId xmlns:a16="http://schemas.microsoft.com/office/drawing/2014/main" id="{4DA0E82C-EAF9-4779-8237-C341AC957BE4}"/>
                </a:ext>
              </a:extLst>
            </p:cNvPr>
            <p:cNvSpPr/>
            <p:nvPr/>
          </p:nvSpPr>
          <p:spPr>
            <a:xfrm>
              <a:off x="1967346" y="1898072"/>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9" name="Rectangle 118">
              <a:extLst>
                <a:ext uri="{FF2B5EF4-FFF2-40B4-BE49-F238E27FC236}">
                  <a16:creationId xmlns:a16="http://schemas.microsoft.com/office/drawing/2014/main" id="{88EFAD94-0827-4B1E-BE4B-8865C7F38F7E}"/>
                </a:ext>
              </a:extLst>
            </p:cNvPr>
            <p:cNvSpPr/>
            <p:nvPr/>
          </p:nvSpPr>
          <p:spPr>
            <a:xfrm>
              <a:off x="1967346" y="134389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0" name="Rectangle 119">
              <a:extLst>
                <a:ext uri="{FF2B5EF4-FFF2-40B4-BE49-F238E27FC236}">
                  <a16:creationId xmlns:a16="http://schemas.microsoft.com/office/drawing/2014/main" id="{712F2588-77ED-4842-9364-B87600182426}"/>
                </a:ext>
              </a:extLst>
            </p:cNvPr>
            <p:cNvSpPr/>
            <p:nvPr/>
          </p:nvSpPr>
          <p:spPr>
            <a:xfrm>
              <a:off x="1967346" y="78970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1" name="Rectangle 120">
              <a:extLst>
                <a:ext uri="{FF2B5EF4-FFF2-40B4-BE49-F238E27FC236}">
                  <a16:creationId xmlns:a16="http://schemas.microsoft.com/office/drawing/2014/main" id="{597D3951-0C88-4ACA-B7C6-92280D3C11C7}"/>
                </a:ext>
              </a:extLst>
            </p:cNvPr>
            <p:cNvSpPr/>
            <p:nvPr/>
          </p:nvSpPr>
          <p:spPr>
            <a:xfrm>
              <a:off x="2521528" y="411480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2" name="Rectangle 121">
              <a:extLst>
                <a:ext uri="{FF2B5EF4-FFF2-40B4-BE49-F238E27FC236}">
                  <a16:creationId xmlns:a16="http://schemas.microsoft.com/office/drawing/2014/main" id="{8723C5E0-D3A4-4957-B83A-22FB590BA271}"/>
                </a:ext>
              </a:extLst>
            </p:cNvPr>
            <p:cNvSpPr/>
            <p:nvPr/>
          </p:nvSpPr>
          <p:spPr>
            <a:xfrm>
              <a:off x="2521528" y="356061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3" name="Rectangle 122">
              <a:extLst>
                <a:ext uri="{FF2B5EF4-FFF2-40B4-BE49-F238E27FC236}">
                  <a16:creationId xmlns:a16="http://schemas.microsoft.com/office/drawing/2014/main" id="{E8FA30A7-8C35-4DD7-9D3F-812F1892DE7A}"/>
                </a:ext>
              </a:extLst>
            </p:cNvPr>
            <p:cNvSpPr/>
            <p:nvPr/>
          </p:nvSpPr>
          <p:spPr>
            <a:xfrm>
              <a:off x="2521528" y="3006436"/>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4" name="Rectangle 123">
              <a:extLst>
                <a:ext uri="{FF2B5EF4-FFF2-40B4-BE49-F238E27FC236}">
                  <a16:creationId xmlns:a16="http://schemas.microsoft.com/office/drawing/2014/main" id="{79CDBAD7-FEF8-4052-A937-21C4950B3F35}"/>
                </a:ext>
              </a:extLst>
            </p:cNvPr>
            <p:cNvSpPr/>
            <p:nvPr/>
          </p:nvSpPr>
          <p:spPr>
            <a:xfrm>
              <a:off x="2521528" y="2452254"/>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5" name="Rectangle 124">
              <a:extLst>
                <a:ext uri="{FF2B5EF4-FFF2-40B4-BE49-F238E27FC236}">
                  <a16:creationId xmlns:a16="http://schemas.microsoft.com/office/drawing/2014/main" id="{3F6733D3-6C79-42D0-99B7-6221F80B87AC}"/>
                </a:ext>
              </a:extLst>
            </p:cNvPr>
            <p:cNvSpPr/>
            <p:nvPr/>
          </p:nvSpPr>
          <p:spPr>
            <a:xfrm>
              <a:off x="2521528" y="1898072"/>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6" name="Rectangle 125">
              <a:extLst>
                <a:ext uri="{FF2B5EF4-FFF2-40B4-BE49-F238E27FC236}">
                  <a16:creationId xmlns:a16="http://schemas.microsoft.com/office/drawing/2014/main" id="{DD409961-9886-4028-B655-436FF8FD745E}"/>
                </a:ext>
              </a:extLst>
            </p:cNvPr>
            <p:cNvSpPr/>
            <p:nvPr/>
          </p:nvSpPr>
          <p:spPr>
            <a:xfrm>
              <a:off x="2521528" y="134389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7" name="Rectangle 126">
              <a:extLst>
                <a:ext uri="{FF2B5EF4-FFF2-40B4-BE49-F238E27FC236}">
                  <a16:creationId xmlns:a16="http://schemas.microsoft.com/office/drawing/2014/main" id="{7209FD94-D4DF-45D8-AA49-57A7C9877374}"/>
                </a:ext>
              </a:extLst>
            </p:cNvPr>
            <p:cNvSpPr/>
            <p:nvPr/>
          </p:nvSpPr>
          <p:spPr>
            <a:xfrm>
              <a:off x="2521528" y="78970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8" name="Rectangle 127">
              <a:extLst>
                <a:ext uri="{FF2B5EF4-FFF2-40B4-BE49-F238E27FC236}">
                  <a16:creationId xmlns:a16="http://schemas.microsoft.com/office/drawing/2014/main" id="{77EB4DF6-5396-48ED-930B-BC790B5790AE}"/>
                </a:ext>
              </a:extLst>
            </p:cNvPr>
            <p:cNvSpPr/>
            <p:nvPr/>
          </p:nvSpPr>
          <p:spPr>
            <a:xfrm>
              <a:off x="3075710" y="411480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9" name="Rectangle 128">
              <a:extLst>
                <a:ext uri="{FF2B5EF4-FFF2-40B4-BE49-F238E27FC236}">
                  <a16:creationId xmlns:a16="http://schemas.microsoft.com/office/drawing/2014/main" id="{4F50D466-9F09-4E99-BD6E-29093E095614}"/>
                </a:ext>
              </a:extLst>
            </p:cNvPr>
            <p:cNvSpPr/>
            <p:nvPr/>
          </p:nvSpPr>
          <p:spPr>
            <a:xfrm>
              <a:off x="3075710" y="356061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0" name="Rectangle 129">
              <a:extLst>
                <a:ext uri="{FF2B5EF4-FFF2-40B4-BE49-F238E27FC236}">
                  <a16:creationId xmlns:a16="http://schemas.microsoft.com/office/drawing/2014/main" id="{76BD876F-DED8-4853-85AF-0DACB74D67BD}"/>
                </a:ext>
              </a:extLst>
            </p:cNvPr>
            <p:cNvSpPr/>
            <p:nvPr/>
          </p:nvSpPr>
          <p:spPr>
            <a:xfrm>
              <a:off x="3075710" y="3006436"/>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1" name="Rectangle 130">
              <a:extLst>
                <a:ext uri="{FF2B5EF4-FFF2-40B4-BE49-F238E27FC236}">
                  <a16:creationId xmlns:a16="http://schemas.microsoft.com/office/drawing/2014/main" id="{A773AC39-5BC8-42A8-A053-FA69A3F93C63}"/>
                </a:ext>
              </a:extLst>
            </p:cNvPr>
            <p:cNvSpPr/>
            <p:nvPr/>
          </p:nvSpPr>
          <p:spPr>
            <a:xfrm>
              <a:off x="3075710" y="1898072"/>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2" name="Rectangle 131">
              <a:extLst>
                <a:ext uri="{FF2B5EF4-FFF2-40B4-BE49-F238E27FC236}">
                  <a16:creationId xmlns:a16="http://schemas.microsoft.com/office/drawing/2014/main" id="{63A8EB56-2899-40DE-863E-BFC3D612B9C8}"/>
                </a:ext>
              </a:extLst>
            </p:cNvPr>
            <p:cNvSpPr/>
            <p:nvPr/>
          </p:nvSpPr>
          <p:spPr>
            <a:xfrm>
              <a:off x="3075710" y="134389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3" name="Rectangle 132">
              <a:extLst>
                <a:ext uri="{FF2B5EF4-FFF2-40B4-BE49-F238E27FC236}">
                  <a16:creationId xmlns:a16="http://schemas.microsoft.com/office/drawing/2014/main" id="{DF09B417-7F4A-4D73-AC14-050A86852D62}"/>
                </a:ext>
              </a:extLst>
            </p:cNvPr>
            <p:cNvSpPr/>
            <p:nvPr/>
          </p:nvSpPr>
          <p:spPr>
            <a:xfrm>
              <a:off x="3075710" y="78970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4" name="Rectangle 133">
              <a:extLst>
                <a:ext uri="{FF2B5EF4-FFF2-40B4-BE49-F238E27FC236}">
                  <a16:creationId xmlns:a16="http://schemas.microsoft.com/office/drawing/2014/main" id="{79421447-CE63-41B5-8C66-03F3506B88FA}"/>
                </a:ext>
              </a:extLst>
            </p:cNvPr>
            <p:cNvSpPr/>
            <p:nvPr/>
          </p:nvSpPr>
          <p:spPr>
            <a:xfrm>
              <a:off x="3629892" y="411480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5" name="Rectangle 134">
              <a:extLst>
                <a:ext uri="{FF2B5EF4-FFF2-40B4-BE49-F238E27FC236}">
                  <a16:creationId xmlns:a16="http://schemas.microsoft.com/office/drawing/2014/main" id="{F1811FAA-9A01-46B1-A7F5-3EC0AD4E6B2E}"/>
                </a:ext>
              </a:extLst>
            </p:cNvPr>
            <p:cNvSpPr/>
            <p:nvPr/>
          </p:nvSpPr>
          <p:spPr>
            <a:xfrm>
              <a:off x="3629892" y="356061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6" name="Rectangle 135">
              <a:extLst>
                <a:ext uri="{FF2B5EF4-FFF2-40B4-BE49-F238E27FC236}">
                  <a16:creationId xmlns:a16="http://schemas.microsoft.com/office/drawing/2014/main" id="{8B13154E-CB89-44E3-A122-63A40D62FC65}"/>
                </a:ext>
              </a:extLst>
            </p:cNvPr>
            <p:cNvSpPr/>
            <p:nvPr/>
          </p:nvSpPr>
          <p:spPr>
            <a:xfrm>
              <a:off x="3629892" y="3006436"/>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7" name="Rectangle 136">
              <a:extLst>
                <a:ext uri="{FF2B5EF4-FFF2-40B4-BE49-F238E27FC236}">
                  <a16:creationId xmlns:a16="http://schemas.microsoft.com/office/drawing/2014/main" id="{0FD7C624-8BAA-403B-BEF6-CB700E1D20E6}"/>
                </a:ext>
              </a:extLst>
            </p:cNvPr>
            <p:cNvSpPr/>
            <p:nvPr/>
          </p:nvSpPr>
          <p:spPr>
            <a:xfrm>
              <a:off x="3629892" y="2452254"/>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8" name="Rectangle 137">
              <a:extLst>
                <a:ext uri="{FF2B5EF4-FFF2-40B4-BE49-F238E27FC236}">
                  <a16:creationId xmlns:a16="http://schemas.microsoft.com/office/drawing/2014/main" id="{59464ACA-8591-419F-8677-995A65EAF972}"/>
                </a:ext>
              </a:extLst>
            </p:cNvPr>
            <p:cNvSpPr/>
            <p:nvPr/>
          </p:nvSpPr>
          <p:spPr>
            <a:xfrm>
              <a:off x="3629892" y="1898072"/>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9" name="Rectangle 138">
              <a:extLst>
                <a:ext uri="{FF2B5EF4-FFF2-40B4-BE49-F238E27FC236}">
                  <a16:creationId xmlns:a16="http://schemas.microsoft.com/office/drawing/2014/main" id="{0BB58667-E8D2-4DBA-9A75-9D40EAA8527A}"/>
                </a:ext>
              </a:extLst>
            </p:cNvPr>
            <p:cNvSpPr/>
            <p:nvPr/>
          </p:nvSpPr>
          <p:spPr>
            <a:xfrm>
              <a:off x="3629892" y="134389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0" name="Rectangle 139">
              <a:extLst>
                <a:ext uri="{FF2B5EF4-FFF2-40B4-BE49-F238E27FC236}">
                  <a16:creationId xmlns:a16="http://schemas.microsoft.com/office/drawing/2014/main" id="{EEAE8F92-0650-4858-AFDA-DCC229A29676}"/>
                </a:ext>
              </a:extLst>
            </p:cNvPr>
            <p:cNvSpPr/>
            <p:nvPr/>
          </p:nvSpPr>
          <p:spPr>
            <a:xfrm>
              <a:off x="3629892" y="78970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1" name="Rectangle 140">
              <a:extLst>
                <a:ext uri="{FF2B5EF4-FFF2-40B4-BE49-F238E27FC236}">
                  <a16:creationId xmlns:a16="http://schemas.microsoft.com/office/drawing/2014/main" id="{1C32842A-9A66-44E4-8874-546DF90BD0BA}"/>
                </a:ext>
              </a:extLst>
            </p:cNvPr>
            <p:cNvSpPr/>
            <p:nvPr/>
          </p:nvSpPr>
          <p:spPr>
            <a:xfrm>
              <a:off x="4184074" y="411480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2" name="Rectangle 141">
              <a:extLst>
                <a:ext uri="{FF2B5EF4-FFF2-40B4-BE49-F238E27FC236}">
                  <a16:creationId xmlns:a16="http://schemas.microsoft.com/office/drawing/2014/main" id="{610F6CD0-B2E8-409A-A841-8E4569E8F284}"/>
                </a:ext>
              </a:extLst>
            </p:cNvPr>
            <p:cNvSpPr/>
            <p:nvPr/>
          </p:nvSpPr>
          <p:spPr>
            <a:xfrm>
              <a:off x="4184074" y="356061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3" name="Rectangle 142">
              <a:extLst>
                <a:ext uri="{FF2B5EF4-FFF2-40B4-BE49-F238E27FC236}">
                  <a16:creationId xmlns:a16="http://schemas.microsoft.com/office/drawing/2014/main" id="{23576591-0E4E-4741-A55D-18F76F38F002}"/>
                </a:ext>
              </a:extLst>
            </p:cNvPr>
            <p:cNvSpPr/>
            <p:nvPr/>
          </p:nvSpPr>
          <p:spPr>
            <a:xfrm>
              <a:off x="4184074" y="3006436"/>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4" name="Rectangle 143">
              <a:extLst>
                <a:ext uri="{FF2B5EF4-FFF2-40B4-BE49-F238E27FC236}">
                  <a16:creationId xmlns:a16="http://schemas.microsoft.com/office/drawing/2014/main" id="{DCD0B879-EBEC-4963-A514-5CD676BC6C31}"/>
                </a:ext>
              </a:extLst>
            </p:cNvPr>
            <p:cNvSpPr/>
            <p:nvPr/>
          </p:nvSpPr>
          <p:spPr>
            <a:xfrm>
              <a:off x="4184074" y="2452254"/>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 name="Rectangle 144">
              <a:extLst>
                <a:ext uri="{FF2B5EF4-FFF2-40B4-BE49-F238E27FC236}">
                  <a16:creationId xmlns:a16="http://schemas.microsoft.com/office/drawing/2014/main" id="{6CF9C4DB-5698-4BFE-B273-CEFBC60AD833}"/>
                </a:ext>
              </a:extLst>
            </p:cNvPr>
            <p:cNvSpPr/>
            <p:nvPr/>
          </p:nvSpPr>
          <p:spPr>
            <a:xfrm>
              <a:off x="4184074" y="1898072"/>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6" name="Rectangle 145">
              <a:extLst>
                <a:ext uri="{FF2B5EF4-FFF2-40B4-BE49-F238E27FC236}">
                  <a16:creationId xmlns:a16="http://schemas.microsoft.com/office/drawing/2014/main" id="{13DEAF93-1BAC-4DBC-81B8-993A5542944E}"/>
                </a:ext>
              </a:extLst>
            </p:cNvPr>
            <p:cNvSpPr/>
            <p:nvPr/>
          </p:nvSpPr>
          <p:spPr>
            <a:xfrm>
              <a:off x="4184074" y="134389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7" name="Rectangle 146">
              <a:extLst>
                <a:ext uri="{FF2B5EF4-FFF2-40B4-BE49-F238E27FC236}">
                  <a16:creationId xmlns:a16="http://schemas.microsoft.com/office/drawing/2014/main" id="{D66D4F0E-73F4-43FE-9664-7D59553945F3}"/>
                </a:ext>
              </a:extLst>
            </p:cNvPr>
            <p:cNvSpPr/>
            <p:nvPr/>
          </p:nvSpPr>
          <p:spPr>
            <a:xfrm>
              <a:off x="4184074" y="78970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8" name="Rectangle 147">
              <a:extLst>
                <a:ext uri="{FF2B5EF4-FFF2-40B4-BE49-F238E27FC236}">
                  <a16:creationId xmlns:a16="http://schemas.microsoft.com/office/drawing/2014/main" id="{CEBF9380-84E2-4CF0-B119-4140835AAE25}"/>
                </a:ext>
              </a:extLst>
            </p:cNvPr>
            <p:cNvSpPr/>
            <p:nvPr/>
          </p:nvSpPr>
          <p:spPr>
            <a:xfrm>
              <a:off x="4738256" y="411480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9" name="Rectangle 148">
              <a:extLst>
                <a:ext uri="{FF2B5EF4-FFF2-40B4-BE49-F238E27FC236}">
                  <a16:creationId xmlns:a16="http://schemas.microsoft.com/office/drawing/2014/main" id="{70B658DD-ACFA-481D-AA60-ADB56769FD5F}"/>
                </a:ext>
              </a:extLst>
            </p:cNvPr>
            <p:cNvSpPr/>
            <p:nvPr/>
          </p:nvSpPr>
          <p:spPr>
            <a:xfrm>
              <a:off x="4738256" y="356061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0" name="Rectangle 149">
              <a:extLst>
                <a:ext uri="{FF2B5EF4-FFF2-40B4-BE49-F238E27FC236}">
                  <a16:creationId xmlns:a16="http://schemas.microsoft.com/office/drawing/2014/main" id="{27A014D0-F06D-417C-B43C-8E93BBD8D6DD}"/>
                </a:ext>
              </a:extLst>
            </p:cNvPr>
            <p:cNvSpPr/>
            <p:nvPr/>
          </p:nvSpPr>
          <p:spPr>
            <a:xfrm>
              <a:off x="4738256" y="3006436"/>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1" name="Rectangle 150">
              <a:extLst>
                <a:ext uri="{FF2B5EF4-FFF2-40B4-BE49-F238E27FC236}">
                  <a16:creationId xmlns:a16="http://schemas.microsoft.com/office/drawing/2014/main" id="{3815FE6B-3723-4D97-A27C-FCF5409F9CED}"/>
                </a:ext>
              </a:extLst>
            </p:cNvPr>
            <p:cNvSpPr/>
            <p:nvPr/>
          </p:nvSpPr>
          <p:spPr>
            <a:xfrm>
              <a:off x="4738256" y="2452254"/>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2" name="Rectangle 151">
              <a:extLst>
                <a:ext uri="{FF2B5EF4-FFF2-40B4-BE49-F238E27FC236}">
                  <a16:creationId xmlns:a16="http://schemas.microsoft.com/office/drawing/2014/main" id="{BBA58A3D-B4D9-4772-8A40-5A0FCFF47DD4}"/>
                </a:ext>
              </a:extLst>
            </p:cNvPr>
            <p:cNvSpPr/>
            <p:nvPr/>
          </p:nvSpPr>
          <p:spPr>
            <a:xfrm>
              <a:off x="4738256" y="1898072"/>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3" name="Rectangle 152">
              <a:extLst>
                <a:ext uri="{FF2B5EF4-FFF2-40B4-BE49-F238E27FC236}">
                  <a16:creationId xmlns:a16="http://schemas.microsoft.com/office/drawing/2014/main" id="{8CB59BC1-6CC0-433D-9B27-6A5AD73A1C08}"/>
                </a:ext>
              </a:extLst>
            </p:cNvPr>
            <p:cNvSpPr/>
            <p:nvPr/>
          </p:nvSpPr>
          <p:spPr>
            <a:xfrm>
              <a:off x="4738256" y="134389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4" name="Rectangle 153">
              <a:extLst>
                <a:ext uri="{FF2B5EF4-FFF2-40B4-BE49-F238E27FC236}">
                  <a16:creationId xmlns:a16="http://schemas.microsoft.com/office/drawing/2014/main" id="{87D1CC0B-603C-4FA6-B1EC-ADD434B49119}"/>
                </a:ext>
              </a:extLst>
            </p:cNvPr>
            <p:cNvSpPr/>
            <p:nvPr/>
          </p:nvSpPr>
          <p:spPr>
            <a:xfrm>
              <a:off x="4738256" y="78970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5" name="Rectangle 154">
              <a:extLst>
                <a:ext uri="{FF2B5EF4-FFF2-40B4-BE49-F238E27FC236}">
                  <a16:creationId xmlns:a16="http://schemas.microsoft.com/office/drawing/2014/main" id="{5222D1E6-92A3-40FE-8E60-A4690043F86E}"/>
                </a:ext>
              </a:extLst>
            </p:cNvPr>
            <p:cNvSpPr/>
            <p:nvPr/>
          </p:nvSpPr>
          <p:spPr>
            <a:xfrm>
              <a:off x="3075710" y="2452254"/>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 name="black grid">
            <a:extLst>
              <a:ext uri="{FF2B5EF4-FFF2-40B4-BE49-F238E27FC236}">
                <a16:creationId xmlns:a16="http://schemas.microsoft.com/office/drawing/2014/main" id="{7446B036-01A6-4967-97AD-F49E15E0AEE5}"/>
              </a:ext>
            </a:extLst>
          </p:cNvPr>
          <p:cNvGrpSpPr/>
          <p:nvPr/>
        </p:nvGrpSpPr>
        <p:grpSpPr>
          <a:xfrm>
            <a:off x="2845972" y="707416"/>
            <a:ext cx="3325092" cy="2909456"/>
            <a:chOff x="858982" y="789708"/>
            <a:chExt cx="4433456" cy="3879274"/>
          </a:xfrm>
        </p:grpSpPr>
        <p:sp>
          <p:nvSpPr>
            <p:cNvPr id="2" name="Rectangle 1">
              <a:extLst>
                <a:ext uri="{FF2B5EF4-FFF2-40B4-BE49-F238E27FC236}">
                  <a16:creationId xmlns:a16="http://schemas.microsoft.com/office/drawing/2014/main" id="{CC35F2EC-FEC6-4EE1-8113-46E9B5C80AD3}"/>
                </a:ext>
              </a:extLst>
            </p:cNvPr>
            <p:cNvSpPr/>
            <p:nvPr/>
          </p:nvSpPr>
          <p:spPr>
            <a:xfrm>
              <a:off x="858982" y="411480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DA0ABE02-F3E7-4CE1-96E3-E826E42B7E80}"/>
                </a:ext>
              </a:extLst>
            </p:cNvPr>
            <p:cNvSpPr/>
            <p:nvPr/>
          </p:nvSpPr>
          <p:spPr>
            <a:xfrm>
              <a:off x="858982" y="356061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724CE6DB-4F5B-4A83-86A0-BE504BA7EAB2}"/>
                </a:ext>
              </a:extLst>
            </p:cNvPr>
            <p:cNvSpPr/>
            <p:nvPr/>
          </p:nvSpPr>
          <p:spPr>
            <a:xfrm>
              <a:off x="858982" y="3006436"/>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A469787A-E05A-45C5-97C7-B6AEFB04DCD7}"/>
                </a:ext>
              </a:extLst>
            </p:cNvPr>
            <p:cNvSpPr/>
            <p:nvPr/>
          </p:nvSpPr>
          <p:spPr>
            <a:xfrm>
              <a:off x="858982" y="2452254"/>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6D2C4F46-C5F6-4D17-A801-99E61705323A}"/>
                </a:ext>
              </a:extLst>
            </p:cNvPr>
            <p:cNvSpPr/>
            <p:nvPr/>
          </p:nvSpPr>
          <p:spPr>
            <a:xfrm>
              <a:off x="858982" y="1898072"/>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DEFEFE3F-C670-4A6D-A74F-C3AE58E2C095}"/>
                </a:ext>
              </a:extLst>
            </p:cNvPr>
            <p:cNvSpPr/>
            <p:nvPr/>
          </p:nvSpPr>
          <p:spPr>
            <a:xfrm>
              <a:off x="858982" y="134389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A0EA2995-4B56-4294-8997-D1338463EB4B}"/>
                </a:ext>
              </a:extLst>
            </p:cNvPr>
            <p:cNvSpPr/>
            <p:nvPr/>
          </p:nvSpPr>
          <p:spPr>
            <a:xfrm>
              <a:off x="858982" y="78970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53DDB37D-6F6A-4CC8-B925-FA2D79D3FAFB}"/>
                </a:ext>
              </a:extLst>
            </p:cNvPr>
            <p:cNvSpPr/>
            <p:nvPr/>
          </p:nvSpPr>
          <p:spPr>
            <a:xfrm>
              <a:off x="1413164" y="411480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3BE3C59A-964D-4FAC-B67E-F4D41547DBA0}"/>
                </a:ext>
              </a:extLst>
            </p:cNvPr>
            <p:cNvSpPr/>
            <p:nvPr/>
          </p:nvSpPr>
          <p:spPr>
            <a:xfrm>
              <a:off x="1413164" y="356061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936F5DA1-C98F-4C17-8810-E5D8000B5BB0}"/>
                </a:ext>
              </a:extLst>
            </p:cNvPr>
            <p:cNvSpPr/>
            <p:nvPr/>
          </p:nvSpPr>
          <p:spPr>
            <a:xfrm>
              <a:off x="1413164" y="3006436"/>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F6C6DCDB-27EB-48F0-8289-B18A065AD12B}"/>
                </a:ext>
              </a:extLst>
            </p:cNvPr>
            <p:cNvSpPr/>
            <p:nvPr/>
          </p:nvSpPr>
          <p:spPr>
            <a:xfrm>
              <a:off x="1413164" y="2452254"/>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CA66E69E-21CC-4F74-B5BF-8947964548D9}"/>
                </a:ext>
              </a:extLst>
            </p:cNvPr>
            <p:cNvSpPr/>
            <p:nvPr/>
          </p:nvSpPr>
          <p:spPr>
            <a:xfrm>
              <a:off x="1413164" y="1898072"/>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39B26545-D262-4041-846E-D1D99F0921F8}"/>
                </a:ext>
              </a:extLst>
            </p:cNvPr>
            <p:cNvSpPr/>
            <p:nvPr/>
          </p:nvSpPr>
          <p:spPr>
            <a:xfrm>
              <a:off x="1413164" y="134389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5433D4A6-96F0-4FC1-BF37-36CD32AB4950}"/>
                </a:ext>
              </a:extLst>
            </p:cNvPr>
            <p:cNvSpPr/>
            <p:nvPr/>
          </p:nvSpPr>
          <p:spPr>
            <a:xfrm>
              <a:off x="1413164" y="78970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1E5F523B-90E2-4E8C-A488-DAC75CCAB4FD}"/>
                </a:ext>
              </a:extLst>
            </p:cNvPr>
            <p:cNvSpPr/>
            <p:nvPr/>
          </p:nvSpPr>
          <p:spPr>
            <a:xfrm>
              <a:off x="1967346" y="411480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C12386F4-1380-44AA-9945-442D9DED81EC}"/>
                </a:ext>
              </a:extLst>
            </p:cNvPr>
            <p:cNvSpPr/>
            <p:nvPr/>
          </p:nvSpPr>
          <p:spPr>
            <a:xfrm>
              <a:off x="1967346" y="356061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3144B38A-4443-47CB-B5B2-ABC571B1C057}"/>
                </a:ext>
              </a:extLst>
            </p:cNvPr>
            <p:cNvSpPr/>
            <p:nvPr/>
          </p:nvSpPr>
          <p:spPr>
            <a:xfrm>
              <a:off x="1967346" y="3006436"/>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32805B20-42EE-4D3E-9A85-36638FC7C759}"/>
                </a:ext>
              </a:extLst>
            </p:cNvPr>
            <p:cNvSpPr/>
            <p:nvPr/>
          </p:nvSpPr>
          <p:spPr>
            <a:xfrm>
              <a:off x="1967346" y="2452254"/>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BE37DADC-7811-42F3-B0E1-C477C7263032}"/>
                </a:ext>
              </a:extLst>
            </p:cNvPr>
            <p:cNvSpPr/>
            <p:nvPr/>
          </p:nvSpPr>
          <p:spPr>
            <a:xfrm>
              <a:off x="1967346" y="1898072"/>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DE207205-469C-4749-82A0-248740A63A49}"/>
                </a:ext>
              </a:extLst>
            </p:cNvPr>
            <p:cNvSpPr/>
            <p:nvPr/>
          </p:nvSpPr>
          <p:spPr>
            <a:xfrm>
              <a:off x="1967346" y="134389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F8AAD9B0-3651-42F3-937E-407A91D321F5}"/>
                </a:ext>
              </a:extLst>
            </p:cNvPr>
            <p:cNvSpPr/>
            <p:nvPr/>
          </p:nvSpPr>
          <p:spPr>
            <a:xfrm>
              <a:off x="1967346" y="78970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0763E4D0-4152-4739-8BE8-82AFD0AE1658}"/>
                </a:ext>
              </a:extLst>
            </p:cNvPr>
            <p:cNvSpPr/>
            <p:nvPr/>
          </p:nvSpPr>
          <p:spPr>
            <a:xfrm>
              <a:off x="2521528" y="411480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a:extLst>
                <a:ext uri="{FF2B5EF4-FFF2-40B4-BE49-F238E27FC236}">
                  <a16:creationId xmlns:a16="http://schemas.microsoft.com/office/drawing/2014/main" id="{FD604FFA-CA64-49C8-B1C4-04384475AF71}"/>
                </a:ext>
              </a:extLst>
            </p:cNvPr>
            <p:cNvSpPr/>
            <p:nvPr/>
          </p:nvSpPr>
          <p:spPr>
            <a:xfrm>
              <a:off x="2521528" y="356061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B2B3E625-A1B1-4C25-9949-B8EAFE459AFB}"/>
                </a:ext>
              </a:extLst>
            </p:cNvPr>
            <p:cNvSpPr/>
            <p:nvPr/>
          </p:nvSpPr>
          <p:spPr>
            <a:xfrm>
              <a:off x="2521528" y="3006436"/>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C3619622-7EB8-4258-80D3-033804A18C7C}"/>
                </a:ext>
              </a:extLst>
            </p:cNvPr>
            <p:cNvSpPr/>
            <p:nvPr/>
          </p:nvSpPr>
          <p:spPr>
            <a:xfrm>
              <a:off x="2521528" y="2452254"/>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2BDCAD24-09EE-4C4B-8831-A6E9CD0AD391}"/>
                </a:ext>
              </a:extLst>
            </p:cNvPr>
            <p:cNvSpPr/>
            <p:nvPr/>
          </p:nvSpPr>
          <p:spPr>
            <a:xfrm>
              <a:off x="2521528" y="1898072"/>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ectangle 29">
              <a:extLst>
                <a:ext uri="{FF2B5EF4-FFF2-40B4-BE49-F238E27FC236}">
                  <a16:creationId xmlns:a16="http://schemas.microsoft.com/office/drawing/2014/main" id="{3DD0A561-0A8F-4DC6-9711-E234193D6489}"/>
                </a:ext>
              </a:extLst>
            </p:cNvPr>
            <p:cNvSpPr/>
            <p:nvPr/>
          </p:nvSpPr>
          <p:spPr>
            <a:xfrm>
              <a:off x="2521528" y="134389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a:extLst>
                <a:ext uri="{FF2B5EF4-FFF2-40B4-BE49-F238E27FC236}">
                  <a16:creationId xmlns:a16="http://schemas.microsoft.com/office/drawing/2014/main" id="{A777B9D1-3105-45F9-A79C-26E3C7C21A28}"/>
                </a:ext>
              </a:extLst>
            </p:cNvPr>
            <p:cNvSpPr/>
            <p:nvPr/>
          </p:nvSpPr>
          <p:spPr>
            <a:xfrm>
              <a:off x="2521528" y="78970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AC03C34F-C3BF-4C27-BC8D-FC06396B5CF0}"/>
                </a:ext>
              </a:extLst>
            </p:cNvPr>
            <p:cNvSpPr/>
            <p:nvPr/>
          </p:nvSpPr>
          <p:spPr>
            <a:xfrm>
              <a:off x="3075710" y="411480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a:extLst>
                <a:ext uri="{FF2B5EF4-FFF2-40B4-BE49-F238E27FC236}">
                  <a16:creationId xmlns:a16="http://schemas.microsoft.com/office/drawing/2014/main" id="{1504CF95-1489-48E6-A78A-892030D30FD6}"/>
                </a:ext>
              </a:extLst>
            </p:cNvPr>
            <p:cNvSpPr/>
            <p:nvPr/>
          </p:nvSpPr>
          <p:spPr>
            <a:xfrm>
              <a:off x="3075710" y="356061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a:extLst>
                <a:ext uri="{FF2B5EF4-FFF2-40B4-BE49-F238E27FC236}">
                  <a16:creationId xmlns:a16="http://schemas.microsoft.com/office/drawing/2014/main" id="{5468BB95-1225-46CA-B271-4710340A9233}"/>
                </a:ext>
              </a:extLst>
            </p:cNvPr>
            <p:cNvSpPr/>
            <p:nvPr/>
          </p:nvSpPr>
          <p:spPr>
            <a:xfrm>
              <a:off x="3075710" y="3006436"/>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a16="http://schemas.microsoft.com/office/drawing/2014/main" id="{B2CF2E73-0F7B-4336-BCD8-5B1DC4298F47}"/>
                </a:ext>
              </a:extLst>
            </p:cNvPr>
            <p:cNvSpPr/>
            <p:nvPr/>
          </p:nvSpPr>
          <p:spPr>
            <a:xfrm>
              <a:off x="3075710" y="1898072"/>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a:extLst>
                <a:ext uri="{FF2B5EF4-FFF2-40B4-BE49-F238E27FC236}">
                  <a16:creationId xmlns:a16="http://schemas.microsoft.com/office/drawing/2014/main" id="{B10C0E32-AE46-49E7-AC7D-524DEEC8B093}"/>
                </a:ext>
              </a:extLst>
            </p:cNvPr>
            <p:cNvSpPr/>
            <p:nvPr/>
          </p:nvSpPr>
          <p:spPr>
            <a:xfrm>
              <a:off x="3075710" y="134389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ectangle 36">
              <a:extLst>
                <a:ext uri="{FF2B5EF4-FFF2-40B4-BE49-F238E27FC236}">
                  <a16:creationId xmlns:a16="http://schemas.microsoft.com/office/drawing/2014/main" id="{F0C29782-0DB9-4AB3-81D4-5E4752ED6447}"/>
                </a:ext>
              </a:extLst>
            </p:cNvPr>
            <p:cNvSpPr/>
            <p:nvPr/>
          </p:nvSpPr>
          <p:spPr>
            <a:xfrm>
              <a:off x="3075710" y="78970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Rectangle 37">
              <a:extLst>
                <a:ext uri="{FF2B5EF4-FFF2-40B4-BE49-F238E27FC236}">
                  <a16:creationId xmlns:a16="http://schemas.microsoft.com/office/drawing/2014/main" id="{D40D8EB0-BC08-4CB8-9B0A-598323CA6ABA}"/>
                </a:ext>
              </a:extLst>
            </p:cNvPr>
            <p:cNvSpPr/>
            <p:nvPr/>
          </p:nvSpPr>
          <p:spPr>
            <a:xfrm>
              <a:off x="3629892" y="411480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Rectangle 38">
              <a:extLst>
                <a:ext uri="{FF2B5EF4-FFF2-40B4-BE49-F238E27FC236}">
                  <a16:creationId xmlns:a16="http://schemas.microsoft.com/office/drawing/2014/main" id="{1FAF7C61-BC37-4305-AF3C-17AA84E5E632}"/>
                </a:ext>
              </a:extLst>
            </p:cNvPr>
            <p:cNvSpPr/>
            <p:nvPr/>
          </p:nvSpPr>
          <p:spPr>
            <a:xfrm>
              <a:off x="3629892" y="356061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Rectangle 39">
              <a:extLst>
                <a:ext uri="{FF2B5EF4-FFF2-40B4-BE49-F238E27FC236}">
                  <a16:creationId xmlns:a16="http://schemas.microsoft.com/office/drawing/2014/main" id="{CD1385C6-18C2-40EB-AB8D-53CD62CD111A}"/>
                </a:ext>
              </a:extLst>
            </p:cNvPr>
            <p:cNvSpPr/>
            <p:nvPr/>
          </p:nvSpPr>
          <p:spPr>
            <a:xfrm>
              <a:off x="3629892" y="3006436"/>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Rectangle 40">
              <a:extLst>
                <a:ext uri="{FF2B5EF4-FFF2-40B4-BE49-F238E27FC236}">
                  <a16:creationId xmlns:a16="http://schemas.microsoft.com/office/drawing/2014/main" id="{1C8AD26F-02A6-42E8-84EB-00DB5ACEFF21}"/>
                </a:ext>
              </a:extLst>
            </p:cNvPr>
            <p:cNvSpPr/>
            <p:nvPr/>
          </p:nvSpPr>
          <p:spPr>
            <a:xfrm>
              <a:off x="3629892" y="2452254"/>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Rectangle 41">
              <a:extLst>
                <a:ext uri="{FF2B5EF4-FFF2-40B4-BE49-F238E27FC236}">
                  <a16:creationId xmlns:a16="http://schemas.microsoft.com/office/drawing/2014/main" id="{E131C01F-54B8-45DA-AA95-A350D4C372B7}"/>
                </a:ext>
              </a:extLst>
            </p:cNvPr>
            <p:cNvSpPr/>
            <p:nvPr/>
          </p:nvSpPr>
          <p:spPr>
            <a:xfrm>
              <a:off x="3629892" y="1898072"/>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Rectangle 42">
              <a:extLst>
                <a:ext uri="{FF2B5EF4-FFF2-40B4-BE49-F238E27FC236}">
                  <a16:creationId xmlns:a16="http://schemas.microsoft.com/office/drawing/2014/main" id="{04554AA7-D4EA-42BF-BF11-E0BF5AA1FA67}"/>
                </a:ext>
              </a:extLst>
            </p:cNvPr>
            <p:cNvSpPr/>
            <p:nvPr/>
          </p:nvSpPr>
          <p:spPr>
            <a:xfrm>
              <a:off x="3629892" y="134389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Rectangle 43">
              <a:extLst>
                <a:ext uri="{FF2B5EF4-FFF2-40B4-BE49-F238E27FC236}">
                  <a16:creationId xmlns:a16="http://schemas.microsoft.com/office/drawing/2014/main" id="{5AD4D04E-659E-45B4-AEB9-1F47F67376B5}"/>
                </a:ext>
              </a:extLst>
            </p:cNvPr>
            <p:cNvSpPr/>
            <p:nvPr/>
          </p:nvSpPr>
          <p:spPr>
            <a:xfrm>
              <a:off x="3629892" y="78970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Rectangle 44">
              <a:extLst>
                <a:ext uri="{FF2B5EF4-FFF2-40B4-BE49-F238E27FC236}">
                  <a16:creationId xmlns:a16="http://schemas.microsoft.com/office/drawing/2014/main" id="{FA2DF6FF-63B4-41C1-8605-43F874E451FB}"/>
                </a:ext>
              </a:extLst>
            </p:cNvPr>
            <p:cNvSpPr/>
            <p:nvPr/>
          </p:nvSpPr>
          <p:spPr>
            <a:xfrm>
              <a:off x="4184074" y="411480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Rectangle 45">
              <a:extLst>
                <a:ext uri="{FF2B5EF4-FFF2-40B4-BE49-F238E27FC236}">
                  <a16:creationId xmlns:a16="http://schemas.microsoft.com/office/drawing/2014/main" id="{E6D639F7-F037-4DBE-A775-C8B4BDDAD2A0}"/>
                </a:ext>
              </a:extLst>
            </p:cNvPr>
            <p:cNvSpPr/>
            <p:nvPr/>
          </p:nvSpPr>
          <p:spPr>
            <a:xfrm>
              <a:off x="4184074" y="356061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Rectangle 46">
              <a:extLst>
                <a:ext uri="{FF2B5EF4-FFF2-40B4-BE49-F238E27FC236}">
                  <a16:creationId xmlns:a16="http://schemas.microsoft.com/office/drawing/2014/main" id="{476490E6-7EC7-4686-83AD-B29C4D7E47BC}"/>
                </a:ext>
              </a:extLst>
            </p:cNvPr>
            <p:cNvSpPr/>
            <p:nvPr/>
          </p:nvSpPr>
          <p:spPr>
            <a:xfrm>
              <a:off x="4184074" y="3006436"/>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Rectangle 47">
              <a:extLst>
                <a:ext uri="{FF2B5EF4-FFF2-40B4-BE49-F238E27FC236}">
                  <a16:creationId xmlns:a16="http://schemas.microsoft.com/office/drawing/2014/main" id="{12E0AF35-11CA-427C-B727-57590931DCD3}"/>
                </a:ext>
              </a:extLst>
            </p:cNvPr>
            <p:cNvSpPr/>
            <p:nvPr/>
          </p:nvSpPr>
          <p:spPr>
            <a:xfrm>
              <a:off x="4184074" y="2452254"/>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Rectangle 48">
              <a:extLst>
                <a:ext uri="{FF2B5EF4-FFF2-40B4-BE49-F238E27FC236}">
                  <a16:creationId xmlns:a16="http://schemas.microsoft.com/office/drawing/2014/main" id="{FE1D3981-126D-4853-9653-B7F113B52534}"/>
                </a:ext>
              </a:extLst>
            </p:cNvPr>
            <p:cNvSpPr/>
            <p:nvPr/>
          </p:nvSpPr>
          <p:spPr>
            <a:xfrm>
              <a:off x="4184074" y="1898072"/>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Rectangle 49">
              <a:extLst>
                <a:ext uri="{FF2B5EF4-FFF2-40B4-BE49-F238E27FC236}">
                  <a16:creationId xmlns:a16="http://schemas.microsoft.com/office/drawing/2014/main" id="{C3B17FEB-EFF8-4124-BF48-B7B905935F31}"/>
                </a:ext>
              </a:extLst>
            </p:cNvPr>
            <p:cNvSpPr/>
            <p:nvPr/>
          </p:nvSpPr>
          <p:spPr>
            <a:xfrm>
              <a:off x="4184074" y="134389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Rectangle 50">
              <a:extLst>
                <a:ext uri="{FF2B5EF4-FFF2-40B4-BE49-F238E27FC236}">
                  <a16:creationId xmlns:a16="http://schemas.microsoft.com/office/drawing/2014/main" id="{224FBBF8-AD23-4FE4-A7C5-B9010DCC5622}"/>
                </a:ext>
              </a:extLst>
            </p:cNvPr>
            <p:cNvSpPr/>
            <p:nvPr/>
          </p:nvSpPr>
          <p:spPr>
            <a:xfrm>
              <a:off x="4184074" y="78970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51">
              <a:extLst>
                <a:ext uri="{FF2B5EF4-FFF2-40B4-BE49-F238E27FC236}">
                  <a16:creationId xmlns:a16="http://schemas.microsoft.com/office/drawing/2014/main" id="{B9CF71AB-276E-4B9A-A7F9-3AE0BFFC1630}"/>
                </a:ext>
              </a:extLst>
            </p:cNvPr>
            <p:cNvSpPr/>
            <p:nvPr/>
          </p:nvSpPr>
          <p:spPr>
            <a:xfrm>
              <a:off x="4738256" y="411480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Rectangle 52">
              <a:extLst>
                <a:ext uri="{FF2B5EF4-FFF2-40B4-BE49-F238E27FC236}">
                  <a16:creationId xmlns:a16="http://schemas.microsoft.com/office/drawing/2014/main" id="{1083E500-1963-46ED-AF38-E2C0C8FBA340}"/>
                </a:ext>
              </a:extLst>
            </p:cNvPr>
            <p:cNvSpPr/>
            <p:nvPr/>
          </p:nvSpPr>
          <p:spPr>
            <a:xfrm>
              <a:off x="4738256" y="356061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Rectangle 53">
              <a:extLst>
                <a:ext uri="{FF2B5EF4-FFF2-40B4-BE49-F238E27FC236}">
                  <a16:creationId xmlns:a16="http://schemas.microsoft.com/office/drawing/2014/main" id="{570C08C5-4618-4F50-A9FA-C66D818643E9}"/>
                </a:ext>
              </a:extLst>
            </p:cNvPr>
            <p:cNvSpPr/>
            <p:nvPr/>
          </p:nvSpPr>
          <p:spPr>
            <a:xfrm>
              <a:off x="4738256" y="3006436"/>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Rectangle 54">
              <a:extLst>
                <a:ext uri="{FF2B5EF4-FFF2-40B4-BE49-F238E27FC236}">
                  <a16:creationId xmlns:a16="http://schemas.microsoft.com/office/drawing/2014/main" id="{2FE868EB-C580-47DE-96D2-62C693C3B543}"/>
                </a:ext>
              </a:extLst>
            </p:cNvPr>
            <p:cNvSpPr/>
            <p:nvPr/>
          </p:nvSpPr>
          <p:spPr>
            <a:xfrm>
              <a:off x="4738256" y="2452254"/>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Rectangle 55">
              <a:extLst>
                <a:ext uri="{FF2B5EF4-FFF2-40B4-BE49-F238E27FC236}">
                  <a16:creationId xmlns:a16="http://schemas.microsoft.com/office/drawing/2014/main" id="{38E09698-4304-4E2E-9C63-B2759FA8178A}"/>
                </a:ext>
              </a:extLst>
            </p:cNvPr>
            <p:cNvSpPr/>
            <p:nvPr/>
          </p:nvSpPr>
          <p:spPr>
            <a:xfrm>
              <a:off x="4738256" y="1898072"/>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Rectangle 56">
              <a:extLst>
                <a:ext uri="{FF2B5EF4-FFF2-40B4-BE49-F238E27FC236}">
                  <a16:creationId xmlns:a16="http://schemas.microsoft.com/office/drawing/2014/main" id="{70C4554C-EA91-4624-A909-742253C5703B}"/>
                </a:ext>
              </a:extLst>
            </p:cNvPr>
            <p:cNvSpPr/>
            <p:nvPr/>
          </p:nvSpPr>
          <p:spPr>
            <a:xfrm>
              <a:off x="4738256" y="134389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Rectangle 57">
              <a:extLst>
                <a:ext uri="{FF2B5EF4-FFF2-40B4-BE49-F238E27FC236}">
                  <a16:creationId xmlns:a16="http://schemas.microsoft.com/office/drawing/2014/main" id="{DF6CAED5-2457-40F6-9F2B-82A3372A064C}"/>
                </a:ext>
              </a:extLst>
            </p:cNvPr>
            <p:cNvSpPr/>
            <p:nvPr/>
          </p:nvSpPr>
          <p:spPr>
            <a:xfrm>
              <a:off x="4738256" y="78970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Rectangle 58">
              <a:extLst>
                <a:ext uri="{FF2B5EF4-FFF2-40B4-BE49-F238E27FC236}">
                  <a16:creationId xmlns:a16="http://schemas.microsoft.com/office/drawing/2014/main" id="{6AB95D37-A6A6-4F8A-A524-E55C6E603AA4}"/>
                </a:ext>
              </a:extLst>
            </p:cNvPr>
            <p:cNvSpPr/>
            <p:nvPr/>
          </p:nvSpPr>
          <p:spPr>
            <a:xfrm>
              <a:off x="3075710" y="2452254"/>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98" name="TextBox 97">
            <a:extLst>
              <a:ext uri="{FF2B5EF4-FFF2-40B4-BE49-F238E27FC236}">
                <a16:creationId xmlns:a16="http://schemas.microsoft.com/office/drawing/2014/main" id="{A3364FD3-0AB3-4776-B3F2-25CEDBDA82BF}"/>
              </a:ext>
            </a:extLst>
          </p:cNvPr>
          <p:cNvSpPr txBox="1"/>
          <p:nvPr/>
        </p:nvSpPr>
        <p:spPr>
          <a:xfrm>
            <a:off x="1275736" y="4074488"/>
            <a:ext cx="6592529" cy="1050288"/>
          </a:xfrm>
          <a:prstGeom prst="rect">
            <a:avLst/>
          </a:prstGeom>
          <a:noFill/>
        </p:spPr>
        <p:txBody>
          <a:bodyPr wrap="square" rtlCol="0">
            <a:spAutoFit/>
          </a:bodyPr>
          <a:lstStyle/>
          <a:p>
            <a:pPr algn="ctr"/>
            <a:r>
              <a:rPr lang="en-US" sz="1875" i="1" dirty="0">
                <a:latin typeface="Cambria" panose="02040503050406030204" pitchFamily="18" charset="0"/>
                <a:ea typeface="Cambria" panose="02040503050406030204" pitchFamily="18" charset="0"/>
              </a:rPr>
              <a:t>What to do with the existing tiling scheme in NATRF2022?</a:t>
            </a:r>
          </a:p>
          <a:p>
            <a:pPr marL="257175" indent="-257175">
              <a:spcBef>
                <a:spcPts val="900"/>
              </a:spcBef>
              <a:buFont typeface="Arial" panose="020B0604020202020204" pitchFamily="34" charset="0"/>
              <a:buChar char="•"/>
            </a:pPr>
            <a:r>
              <a:rPr lang="en-US" dirty="0">
                <a:latin typeface="Cambria" panose="02040503050406030204" pitchFamily="18" charset="0"/>
                <a:ea typeface="Cambria" panose="02040503050406030204" pitchFamily="18" charset="0"/>
                <a:sym typeface="Wingdings" panose="05000000000000000000" pitchFamily="2" charset="2"/>
              </a:rPr>
              <a:t>Maintain same footprints, so uneven coordinates at corners?</a:t>
            </a:r>
            <a:endParaRPr lang="en-US" dirty="0">
              <a:latin typeface="Cambria" panose="02040503050406030204" pitchFamily="18" charset="0"/>
              <a:ea typeface="Cambria" panose="02040503050406030204" pitchFamily="18" charset="0"/>
            </a:endParaRPr>
          </a:p>
          <a:p>
            <a:pPr marL="257175" indent="-257175">
              <a:buFont typeface="Arial" panose="020B0604020202020204" pitchFamily="34" charset="0"/>
              <a:buChar char="•"/>
            </a:pPr>
            <a:r>
              <a:rPr lang="en-US" dirty="0">
                <a:latin typeface="Cambria" panose="02040503050406030204" pitchFamily="18" charset="0"/>
                <a:ea typeface="Cambria" panose="02040503050406030204" pitchFamily="18" charset="0"/>
              </a:rPr>
              <a:t>New footprints, but cleaner coordinates?           Both options?</a:t>
            </a:r>
          </a:p>
        </p:txBody>
      </p:sp>
      <p:sp>
        <p:nvSpPr>
          <p:cNvPr id="196" name="TextBox 195">
            <a:extLst>
              <a:ext uri="{FF2B5EF4-FFF2-40B4-BE49-F238E27FC236}">
                <a16:creationId xmlns:a16="http://schemas.microsoft.com/office/drawing/2014/main" id="{3DF82309-3592-7CBB-C2C6-223F6C0664F8}"/>
              </a:ext>
            </a:extLst>
          </p:cNvPr>
          <p:cNvSpPr txBox="1"/>
          <p:nvPr/>
        </p:nvSpPr>
        <p:spPr>
          <a:xfrm>
            <a:off x="121060" y="446594"/>
            <a:ext cx="2525151" cy="461665"/>
          </a:xfrm>
          <a:prstGeom prst="rect">
            <a:avLst/>
          </a:prstGeom>
          <a:noFill/>
        </p:spPr>
        <p:txBody>
          <a:bodyPr wrap="square" rtlCol="0">
            <a:spAutoFit/>
          </a:bodyPr>
          <a:lstStyle/>
          <a:p>
            <a:r>
              <a:rPr lang="en-US" sz="2400" i="1" dirty="0">
                <a:latin typeface="Cambria" panose="02040503050406030204" pitchFamily="18" charset="0"/>
                <a:ea typeface="Cambria" panose="02040503050406030204" pitchFamily="18" charset="0"/>
              </a:rPr>
              <a:t>Points to ponder…</a:t>
            </a:r>
          </a:p>
        </p:txBody>
      </p:sp>
    </p:spTree>
    <p:extLst>
      <p:ext uri="{BB962C8B-B14F-4D97-AF65-F5344CB8AC3E}">
        <p14:creationId xmlns:p14="http://schemas.microsoft.com/office/powerpoint/2010/main" val="239054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750"/>
                                        <p:tgtEl>
                                          <p:spTgt spid="3"/>
                                        </p:tgtEl>
                                      </p:cBhvr>
                                    </p:animEffect>
                                  </p:childTnLst>
                                </p:cTn>
                              </p:par>
                            </p:childTnLst>
                          </p:cTn>
                        </p:par>
                        <p:par>
                          <p:cTn id="8" fill="hold">
                            <p:stCondLst>
                              <p:cond delay="1750"/>
                            </p:stCondLst>
                            <p:childTnLst>
                              <p:par>
                                <p:cTn id="9" presetID="1" presetClass="entr" presetSubtype="0" fill="hold" nodeType="after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4.44444E-6 -3.08642E-6 L -0.0165 -0.02438 " pathEditMode="relative" rAng="0" ptsTypes="AA">
                                      <p:cBhvr>
                                        <p:cTn id="14" dur="2000" fill="hold"/>
                                        <p:tgtEl>
                                          <p:spTgt spid="99"/>
                                        </p:tgtEl>
                                        <p:attrNameLst>
                                          <p:attrName>ppt_x</p:attrName>
                                          <p:attrName>ppt_y</p:attrName>
                                        </p:attrNameLst>
                                      </p:cBhvr>
                                      <p:rCtr x="-833" y="-12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p:nvPr/>
        </p:nvSpPr>
        <p:spPr>
          <a:xfrm>
            <a:off x="1143001" y="665976"/>
            <a:ext cx="6858000" cy="3567643"/>
          </a:xfrm>
          <a:prstGeom prst="rect">
            <a:avLst/>
          </a:prstGeom>
        </p:spPr>
        <p:txBody>
          <a:bodyPr vert="horz" wrap="square" lIns="0" tIns="12700" rIns="0" bIns="0" rtlCol="0">
            <a:spAutoFit/>
          </a:bodyPr>
          <a:lstStyle/>
          <a:p>
            <a:pPr marL="12700" algn="ctr" defTabSz="342900" fontAlgn="base">
              <a:spcAft>
                <a:spcPct val="0"/>
              </a:spcAft>
              <a:buSzPct val="159375"/>
              <a:defRPr/>
            </a:pPr>
            <a:r>
              <a:rPr lang="en-US" sz="4050" b="1" dirty="0">
                <a:solidFill>
                  <a:prstClr val="black"/>
                </a:solidFill>
                <a:uFill>
                  <a:solidFill>
                    <a:srgbClr val="1F497D"/>
                  </a:solidFill>
                </a:uFill>
                <a:latin typeface="Cambria" panose="02040503050406030204" pitchFamily="18" charset="0"/>
                <a:ea typeface="ＭＳ Ｐゴシック" pitchFamily="34" charset="-128"/>
                <a:cs typeface="Arial"/>
              </a:rPr>
              <a:t>State Plane Coordinate System o</a:t>
            </a:r>
            <a:r>
              <a:rPr sz="4050" b="1" spc="-5" dirty="0">
                <a:solidFill>
                  <a:prstClr val="black"/>
                </a:solidFill>
                <a:uFill>
                  <a:solidFill>
                    <a:srgbClr val="1F497D"/>
                  </a:solidFill>
                </a:uFill>
                <a:latin typeface="Cambria" panose="02040503050406030204" pitchFamily="18" charset="0"/>
                <a:ea typeface="ＭＳ Ｐゴシック" pitchFamily="34" charset="-128"/>
                <a:cs typeface="Arial"/>
              </a:rPr>
              <a:t>f</a:t>
            </a:r>
            <a:r>
              <a:rPr sz="4050" b="1" spc="-25" dirty="0">
                <a:solidFill>
                  <a:prstClr val="black"/>
                </a:solidFill>
                <a:uFill>
                  <a:solidFill>
                    <a:srgbClr val="1F497D"/>
                  </a:solidFill>
                </a:uFill>
                <a:latin typeface="Cambria" panose="02040503050406030204" pitchFamily="18" charset="0"/>
                <a:ea typeface="ＭＳ Ｐゴシック" pitchFamily="34" charset="-128"/>
                <a:cs typeface="Arial"/>
              </a:rPr>
              <a:t> </a:t>
            </a:r>
            <a:r>
              <a:rPr lang="en-US" sz="4050" b="1" spc="-5" dirty="0">
                <a:solidFill>
                  <a:prstClr val="black"/>
                </a:solidFill>
                <a:uFill>
                  <a:solidFill>
                    <a:srgbClr val="1F497D"/>
                  </a:solidFill>
                </a:uFill>
                <a:latin typeface="Cambria" panose="02040503050406030204" pitchFamily="18" charset="0"/>
                <a:ea typeface="ＭＳ Ｐゴシック" pitchFamily="34" charset="-128"/>
                <a:cs typeface="Arial"/>
              </a:rPr>
              <a:t>2022 </a:t>
            </a:r>
          </a:p>
          <a:p>
            <a:pPr marL="12700" algn="ctr" defTabSz="342900" fontAlgn="base">
              <a:spcAft>
                <a:spcPct val="0"/>
              </a:spcAft>
              <a:buSzPct val="159375"/>
              <a:defRPr/>
            </a:pPr>
            <a:endParaRPr lang="en-US" sz="3300" b="1" spc="-5" dirty="0">
              <a:solidFill>
                <a:srgbClr val="1F497D"/>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Aft>
                <a:spcPct val="0"/>
              </a:spcAft>
              <a:buSzPct val="159375"/>
              <a:defRPr/>
            </a:pPr>
            <a:r>
              <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rPr>
              <a:t>SPCS2022</a:t>
            </a:r>
          </a:p>
          <a:p>
            <a:pPr marL="12700" algn="ctr" defTabSz="342900" fontAlgn="base">
              <a:spcAft>
                <a:spcPct val="0"/>
              </a:spcAft>
              <a:buSzPct val="159375"/>
              <a:defRPr/>
            </a:pPr>
            <a:endPar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12700" algn="ctr" defTabSz="342900" fontAlgn="base">
              <a:spcAft>
                <a:spcPct val="0"/>
              </a:spcAft>
              <a:buSzPct val="159375"/>
              <a:defRPr/>
            </a:pPr>
            <a:r>
              <a:rPr lang="en-US" sz="2700" i="1" spc="-15" dirty="0">
                <a:solidFill>
                  <a:prstClr val="black"/>
                </a:solidFill>
                <a:uFill>
                  <a:solidFill>
                    <a:srgbClr val="C00000"/>
                  </a:solidFill>
                </a:uFill>
                <a:latin typeface="Cambria" panose="02040503050406030204" pitchFamily="18" charset="0"/>
                <a:ea typeface="ＭＳ Ｐゴシック" pitchFamily="34" charset="-128"/>
                <a:cs typeface="Arial Black"/>
              </a:rPr>
              <a:t>Not just Ohio!</a:t>
            </a:r>
          </a:p>
        </p:txBody>
      </p:sp>
    </p:spTree>
    <p:extLst>
      <p:ext uri="{BB962C8B-B14F-4D97-AF65-F5344CB8AC3E}">
        <p14:creationId xmlns:p14="http://schemas.microsoft.com/office/powerpoint/2010/main" val="369696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405539A-5FAD-408D-4C9C-7F38A0CCFF96}"/>
              </a:ext>
            </a:extLst>
          </p:cNvPr>
          <p:cNvGrpSpPr/>
          <p:nvPr/>
        </p:nvGrpSpPr>
        <p:grpSpPr>
          <a:xfrm>
            <a:off x="2651760" y="68580"/>
            <a:ext cx="6492240" cy="4869180"/>
            <a:chOff x="3535680" y="91440"/>
            <a:chExt cx="8656320" cy="6492240"/>
          </a:xfrm>
        </p:grpSpPr>
        <p:pic>
          <p:nvPicPr>
            <p:cNvPr id="2" name="Picture 1">
              <a:extLst>
                <a:ext uri="{FF2B5EF4-FFF2-40B4-BE49-F238E27FC236}">
                  <a16:creationId xmlns:a16="http://schemas.microsoft.com/office/drawing/2014/main" id="{6A7C6FC5-BAD6-7526-1627-8B6C5B8B8D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5680" y="91440"/>
              <a:ext cx="8656320" cy="6492240"/>
            </a:xfrm>
            <a:prstGeom prst="rect">
              <a:avLst/>
            </a:prstGeom>
          </p:spPr>
        </p:pic>
        <p:sp>
          <p:nvSpPr>
            <p:cNvPr id="3" name="Rectangle 2">
              <a:extLst>
                <a:ext uri="{FF2B5EF4-FFF2-40B4-BE49-F238E27FC236}">
                  <a16:creationId xmlns:a16="http://schemas.microsoft.com/office/drawing/2014/main" id="{B88567B7-BC26-5F2F-9583-4435D1552563}"/>
                </a:ext>
              </a:extLst>
            </p:cNvPr>
            <p:cNvSpPr/>
            <p:nvPr/>
          </p:nvSpPr>
          <p:spPr>
            <a:xfrm>
              <a:off x="10961225" y="4919241"/>
              <a:ext cx="1064871" cy="231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68580" y="69057"/>
            <a:ext cx="3511296" cy="822722"/>
          </a:xfrm>
          <a:solidFill>
            <a:schemeClr val="bg1"/>
          </a:solidFill>
        </p:spPr>
        <p:txBody>
          <a:bodyPr vert="horz" lIns="91440" tIns="34290" rIns="91440" bIns="34290" rtlCol="0" anchor="t" anchorCtr="0">
            <a:normAutofit/>
          </a:bodyPr>
          <a:lstStyle/>
          <a:p>
            <a:pPr algn="l"/>
            <a:r>
              <a:rPr lang="en-US" sz="2000" b="1" dirty="0">
                <a:latin typeface="+mn-lt"/>
              </a:rPr>
              <a:t>Number of SPCS2022 zones </a:t>
            </a:r>
            <a:r>
              <a:rPr lang="en-US" sz="2000" b="1" i="1" dirty="0">
                <a:latin typeface="+mn-lt"/>
              </a:rPr>
              <a:t>(preliminary)</a:t>
            </a:r>
            <a:endParaRPr lang="en-US" sz="2000" b="1" dirty="0">
              <a:latin typeface="+mn-lt"/>
            </a:endParaRP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68580" y="891779"/>
            <a:ext cx="3511296" cy="2006964"/>
          </a:xfrm>
          <a:solidFill>
            <a:schemeClr val="bg1"/>
          </a:solidFill>
        </p:spPr>
        <p:txBody>
          <a:bodyPr vert="horz" lIns="91440" tIns="34290" rIns="91440" bIns="34290" numCol="1" rtlCol="0">
            <a:normAutofit/>
          </a:bodyPr>
          <a:lstStyle/>
          <a:p>
            <a:pPr marL="0" indent="0">
              <a:lnSpc>
                <a:spcPct val="80000"/>
              </a:lnSpc>
              <a:spcBef>
                <a:spcPts val="900"/>
              </a:spcBef>
              <a:buNone/>
            </a:pPr>
            <a:r>
              <a:rPr lang="en-US" sz="2100" b="1" dirty="0"/>
              <a:t>CONUS, Alaska, and Hawaii</a:t>
            </a:r>
          </a:p>
          <a:p>
            <a:pPr marL="0" indent="0">
              <a:lnSpc>
                <a:spcPct val="80000"/>
              </a:lnSpc>
              <a:spcBef>
                <a:spcPts val="900"/>
              </a:spcBef>
              <a:buNone/>
            </a:pPr>
            <a:r>
              <a:rPr lang="en-US" sz="1800" i="1" dirty="0"/>
              <a:t>Three island zones not shown:</a:t>
            </a:r>
          </a:p>
          <a:p>
            <a:pPr marL="385763" indent="-385763">
              <a:lnSpc>
                <a:spcPct val="80000"/>
              </a:lnSpc>
              <a:spcBef>
                <a:spcPts val="900"/>
              </a:spcBef>
              <a:buFont typeface="+mj-lt"/>
              <a:buAutoNum type="arabicPeriod"/>
            </a:pPr>
            <a:r>
              <a:rPr lang="en-US" sz="1500" dirty="0"/>
              <a:t>Puerto Rico and U.S. Virgins Islands</a:t>
            </a:r>
          </a:p>
          <a:p>
            <a:pPr marL="385763" indent="-385763">
              <a:lnSpc>
                <a:spcPct val="80000"/>
              </a:lnSpc>
              <a:spcBef>
                <a:spcPts val="900"/>
              </a:spcBef>
              <a:buFont typeface="+mj-lt"/>
              <a:buAutoNum type="arabicPeriod"/>
            </a:pPr>
            <a:r>
              <a:rPr lang="en-US" sz="1500" dirty="0"/>
              <a:t>American Samoa</a:t>
            </a:r>
          </a:p>
          <a:p>
            <a:pPr marL="385763" indent="-385763">
              <a:lnSpc>
                <a:spcPct val="80000"/>
              </a:lnSpc>
              <a:spcBef>
                <a:spcPts val="900"/>
              </a:spcBef>
              <a:buFont typeface="+mj-lt"/>
              <a:buAutoNum type="arabicPeriod"/>
            </a:pPr>
            <a:r>
              <a:rPr lang="en-US" sz="1500" dirty="0"/>
              <a:t>Guam and the Commonwealth of the Northern Mariana Islands</a:t>
            </a:r>
          </a:p>
        </p:txBody>
      </p:sp>
    </p:spTree>
    <p:extLst>
      <p:ext uri="{BB962C8B-B14F-4D97-AF65-F5344CB8AC3E}">
        <p14:creationId xmlns:p14="http://schemas.microsoft.com/office/powerpoint/2010/main" val="377975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FAB586-A876-BB4F-C76B-7574AD18DFC3}"/>
              </a:ext>
            </a:extLst>
          </p:cNvPr>
          <p:cNvPicPr>
            <a:picLocks noChangeAspect="1"/>
          </p:cNvPicPr>
          <p:nvPr/>
        </p:nvPicPr>
        <p:blipFill>
          <a:blip r:embed="rId3"/>
          <a:stretch>
            <a:fillRect/>
          </a:stretch>
        </p:blipFill>
        <p:spPr>
          <a:xfrm>
            <a:off x="2651760" y="68580"/>
            <a:ext cx="6492240" cy="4869180"/>
          </a:xfrm>
          <a:prstGeom prst="rect">
            <a:avLst/>
          </a:prstGeom>
        </p:spPr>
      </p:pic>
      <p:pic>
        <p:nvPicPr>
          <p:cNvPr id="2" name="Picture 1">
            <a:extLst>
              <a:ext uri="{FF2B5EF4-FFF2-40B4-BE49-F238E27FC236}">
                <a16:creationId xmlns:a16="http://schemas.microsoft.com/office/drawing/2014/main" id="{CBB48746-EC41-294E-D649-86D940BB90F5}"/>
              </a:ext>
            </a:extLst>
          </p:cNvPr>
          <p:cNvPicPr>
            <a:picLocks noChangeAspect="1"/>
          </p:cNvPicPr>
          <p:nvPr/>
        </p:nvPicPr>
        <p:blipFill>
          <a:blip r:embed="rId4"/>
          <a:stretch>
            <a:fillRect/>
          </a:stretch>
        </p:blipFill>
        <p:spPr>
          <a:xfrm>
            <a:off x="2651760" y="68580"/>
            <a:ext cx="6492240" cy="4869180"/>
          </a:xfrm>
          <a:prstGeom prst="rect">
            <a:avLst/>
          </a:prstGeom>
        </p:spPr>
      </p:pic>
      <p:pic>
        <p:nvPicPr>
          <p:cNvPr id="4" name="Picture 3">
            <a:extLst>
              <a:ext uri="{FF2B5EF4-FFF2-40B4-BE49-F238E27FC236}">
                <a16:creationId xmlns:a16="http://schemas.microsoft.com/office/drawing/2014/main" id="{5C6EF6DC-C9CE-4236-16CE-8B2E2B7C60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1760" y="68580"/>
            <a:ext cx="6492240" cy="4869180"/>
          </a:xfrm>
          <a:prstGeom prst="rect">
            <a:avLst/>
          </a:prstGeom>
        </p:spPr>
      </p:pic>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68580" y="137161"/>
            <a:ext cx="2605088" cy="754856"/>
          </a:xfrm>
        </p:spPr>
        <p:txBody>
          <a:bodyPr vert="horz" lIns="91440" tIns="34290" rIns="91440" bIns="34290" rtlCol="0" anchor="t" anchorCtr="0">
            <a:noAutofit/>
          </a:bodyPr>
          <a:lstStyle/>
          <a:p>
            <a:pPr algn="l"/>
            <a:r>
              <a:rPr lang="en-US" sz="2000" b="1" dirty="0">
                <a:latin typeface="+mn-lt"/>
              </a:rPr>
              <a:t>SPCS2022 linear distortion (prelim)</a:t>
            </a: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68580" y="891540"/>
            <a:ext cx="2674620" cy="3633788"/>
          </a:xfrm>
        </p:spPr>
        <p:txBody>
          <a:bodyPr vert="horz" lIns="91440" tIns="34290" rIns="91440" bIns="34290" numCol="1" rtlCol="0">
            <a:normAutofit/>
          </a:bodyPr>
          <a:lstStyle/>
          <a:p>
            <a:pPr marL="0" indent="0">
              <a:lnSpc>
                <a:spcPct val="80000"/>
              </a:lnSpc>
              <a:spcBef>
                <a:spcPts val="450"/>
              </a:spcBef>
              <a:buNone/>
            </a:pPr>
            <a:r>
              <a:rPr lang="en-US" sz="2100" b="1" dirty="0"/>
              <a:t>846 zones (CONUS)</a:t>
            </a:r>
          </a:p>
          <a:p>
            <a:pPr marL="0" indent="0">
              <a:lnSpc>
                <a:spcPct val="80000"/>
              </a:lnSpc>
              <a:spcBef>
                <a:spcPts val="450"/>
              </a:spcBef>
              <a:buNone/>
            </a:pPr>
            <a:r>
              <a:rPr lang="en-US" sz="1500" b="1" i="1" dirty="0"/>
              <a:t>Percent within distortion (ppm):</a:t>
            </a:r>
          </a:p>
        </p:txBody>
      </p:sp>
      <p:graphicFrame>
        <p:nvGraphicFramePr>
          <p:cNvPr id="3" name="Table 3">
            <a:extLst>
              <a:ext uri="{FF2B5EF4-FFF2-40B4-BE49-F238E27FC236}">
                <a16:creationId xmlns:a16="http://schemas.microsoft.com/office/drawing/2014/main" id="{BBA741B1-E15B-3C91-53C5-68B411B49E08}"/>
              </a:ext>
            </a:extLst>
          </p:cNvPr>
          <p:cNvGraphicFramePr>
            <a:graphicFrameLocks noGrp="1"/>
          </p:cNvGraphicFramePr>
          <p:nvPr>
            <p:extLst>
              <p:ext uri="{D42A27DB-BD31-4B8C-83A1-F6EECF244321}">
                <p14:modId xmlns:p14="http://schemas.microsoft.com/office/powerpoint/2010/main" val="4187193546"/>
              </p:ext>
            </p:extLst>
          </p:nvPr>
        </p:nvGraphicFramePr>
        <p:xfrm>
          <a:off x="68580" y="1440180"/>
          <a:ext cx="2606040" cy="3549606"/>
        </p:xfrm>
        <a:graphic>
          <a:graphicData uri="http://schemas.openxmlformats.org/drawingml/2006/table">
            <a:tbl>
              <a:tblPr firstRow="1" bandRow="1">
                <a:tableStyleId>{5C22544A-7EE6-4342-B048-85BDC9FD1C3A}</a:tableStyleId>
              </a:tblPr>
              <a:tblGrid>
                <a:gridCol w="651510">
                  <a:extLst>
                    <a:ext uri="{9D8B030D-6E8A-4147-A177-3AD203B41FA5}">
                      <a16:colId xmlns:a16="http://schemas.microsoft.com/office/drawing/2014/main" val="2285974399"/>
                    </a:ext>
                  </a:extLst>
                </a:gridCol>
                <a:gridCol w="651510">
                  <a:extLst>
                    <a:ext uri="{9D8B030D-6E8A-4147-A177-3AD203B41FA5}">
                      <a16:colId xmlns:a16="http://schemas.microsoft.com/office/drawing/2014/main" val="3565563844"/>
                    </a:ext>
                  </a:extLst>
                </a:gridCol>
                <a:gridCol w="651510">
                  <a:extLst>
                    <a:ext uri="{9D8B030D-6E8A-4147-A177-3AD203B41FA5}">
                      <a16:colId xmlns:a16="http://schemas.microsoft.com/office/drawing/2014/main" val="2225808953"/>
                    </a:ext>
                  </a:extLst>
                </a:gridCol>
                <a:gridCol w="651510">
                  <a:extLst>
                    <a:ext uri="{9D8B030D-6E8A-4147-A177-3AD203B41FA5}">
                      <a16:colId xmlns:a16="http://schemas.microsoft.com/office/drawing/2014/main" val="3812511783"/>
                    </a:ext>
                  </a:extLst>
                </a:gridCol>
              </a:tblGrid>
              <a:tr h="382314">
                <a:tc>
                  <a:txBody>
                    <a:bodyPr/>
                    <a:lstStyle/>
                    <a:p>
                      <a:pPr algn="ctr"/>
                      <a:r>
                        <a:rPr lang="en-US" sz="1400" dirty="0" err="1"/>
                        <a:t>Distor</a:t>
                      </a:r>
                      <a:endParaRPr lang="en-US" sz="1400" dirty="0"/>
                    </a:p>
                  </a:txBody>
                  <a:tcPr marL="68580" marR="68580" marT="34290" marB="34290"/>
                </a:tc>
                <a:tc>
                  <a:txBody>
                    <a:bodyPr/>
                    <a:lstStyle/>
                    <a:p>
                      <a:pPr algn="ctr"/>
                      <a:r>
                        <a:rPr lang="en-US" sz="1400" dirty="0"/>
                        <a:t>Pop</a:t>
                      </a:r>
                    </a:p>
                  </a:txBody>
                  <a:tcPr marL="68580" marR="68580" marT="34290" marB="34290"/>
                </a:tc>
                <a:tc>
                  <a:txBody>
                    <a:bodyPr/>
                    <a:lstStyle/>
                    <a:p>
                      <a:pPr algn="ctr"/>
                      <a:r>
                        <a:rPr lang="en-US" sz="1400" dirty="0"/>
                        <a:t>Cities</a:t>
                      </a:r>
                    </a:p>
                  </a:txBody>
                  <a:tcPr marL="68580" marR="68580" marT="34290" marB="34290"/>
                </a:tc>
                <a:tc>
                  <a:txBody>
                    <a:bodyPr/>
                    <a:lstStyle/>
                    <a:p>
                      <a:pPr algn="ctr"/>
                      <a:r>
                        <a:rPr lang="en-US" sz="1400" dirty="0"/>
                        <a:t>Area</a:t>
                      </a:r>
                    </a:p>
                  </a:txBody>
                  <a:tcPr marL="68580" marR="68580" marT="34290" marB="34290"/>
                </a:tc>
                <a:extLst>
                  <a:ext uri="{0D108BD9-81ED-4DB2-BD59-A6C34878D82A}">
                    <a16:rowId xmlns:a16="http://schemas.microsoft.com/office/drawing/2014/main" val="3831103758"/>
                  </a:ext>
                </a:extLst>
              </a:tr>
              <a:tr h="297180">
                <a:tc>
                  <a:txBody>
                    <a:bodyPr/>
                    <a:lstStyle/>
                    <a:p>
                      <a:pPr algn="r"/>
                      <a:r>
                        <a:rPr lang="en-US" sz="1400" b="1" dirty="0"/>
                        <a:t>±20</a:t>
                      </a:r>
                      <a:endParaRPr lang="en-US" sz="1400" dirty="0"/>
                    </a:p>
                  </a:txBody>
                  <a:tcPr marL="68580" marR="68580" marT="34290" marB="34290"/>
                </a:tc>
                <a:tc>
                  <a:txBody>
                    <a:bodyPr/>
                    <a:lstStyle/>
                    <a:p>
                      <a:pPr algn="r"/>
                      <a:r>
                        <a:rPr lang="en-US" sz="1400" dirty="0"/>
                        <a:t>76%</a:t>
                      </a:r>
                    </a:p>
                  </a:txBody>
                  <a:tcPr marL="68580" marR="68580" marT="34290" marB="34290"/>
                </a:tc>
                <a:tc>
                  <a:txBody>
                    <a:bodyPr/>
                    <a:lstStyle/>
                    <a:p>
                      <a:pPr algn="r"/>
                      <a:r>
                        <a:rPr lang="en-US" sz="1400" dirty="0"/>
                        <a:t>71%</a:t>
                      </a:r>
                    </a:p>
                  </a:txBody>
                  <a:tcPr marL="68580" marR="68580" marT="34290" marB="34290"/>
                </a:tc>
                <a:tc>
                  <a:txBody>
                    <a:bodyPr/>
                    <a:lstStyle/>
                    <a:p>
                      <a:pPr algn="r"/>
                      <a:r>
                        <a:rPr lang="en-US" sz="1400" dirty="0"/>
                        <a:t>58%</a:t>
                      </a:r>
                    </a:p>
                  </a:txBody>
                  <a:tcPr marL="68580" marR="68580" marT="34290" marB="34290"/>
                </a:tc>
                <a:extLst>
                  <a:ext uri="{0D108BD9-81ED-4DB2-BD59-A6C34878D82A}">
                    <a16:rowId xmlns:a16="http://schemas.microsoft.com/office/drawing/2014/main" val="1223376906"/>
                  </a:ext>
                </a:extLst>
              </a:tr>
              <a:tr h="297180">
                <a:tc>
                  <a:txBody>
                    <a:bodyPr/>
                    <a:lstStyle/>
                    <a:p>
                      <a:pPr algn="r"/>
                      <a:r>
                        <a:rPr lang="en-US" sz="1400" b="1" dirty="0"/>
                        <a:t>±50</a:t>
                      </a:r>
                      <a:endParaRPr lang="en-US" sz="1400" dirty="0"/>
                    </a:p>
                  </a:txBody>
                  <a:tcPr marL="68580" marR="68580" marT="34290" marB="34290"/>
                </a:tc>
                <a:tc>
                  <a:txBody>
                    <a:bodyPr/>
                    <a:lstStyle/>
                    <a:p>
                      <a:pPr algn="r"/>
                      <a:r>
                        <a:rPr lang="en-US" sz="1400" dirty="0"/>
                        <a:t>92%</a:t>
                      </a:r>
                    </a:p>
                  </a:txBody>
                  <a:tcPr marL="68580" marR="68580" marT="34290" marB="34290"/>
                </a:tc>
                <a:tc>
                  <a:txBody>
                    <a:bodyPr/>
                    <a:lstStyle/>
                    <a:p>
                      <a:pPr algn="r"/>
                      <a:r>
                        <a:rPr lang="en-US" sz="1400" dirty="0"/>
                        <a:t>89%</a:t>
                      </a:r>
                    </a:p>
                  </a:txBody>
                  <a:tcPr marL="68580" marR="68580" marT="34290" marB="34290"/>
                </a:tc>
                <a:tc>
                  <a:txBody>
                    <a:bodyPr/>
                    <a:lstStyle/>
                    <a:p>
                      <a:pPr algn="r"/>
                      <a:r>
                        <a:rPr lang="en-US" sz="1400" dirty="0"/>
                        <a:t>76%</a:t>
                      </a:r>
                    </a:p>
                  </a:txBody>
                  <a:tcPr marL="68580" marR="68580" marT="34290" marB="34290"/>
                </a:tc>
                <a:extLst>
                  <a:ext uri="{0D108BD9-81ED-4DB2-BD59-A6C34878D82A}">
                    <a16:rowId xmlns:a16="http://schemas.microsoft.com/office/drawing/2014/main" val="2336405844"/>
                  </a:ext>
                </a:extLst>
              </a:tr>
              <a:tr h="297180">
                <a:tc>
                  <a:txBody>
                    <a:bodyPr/>
                    <a:lstStyle/>
                    <a:p>
                      <a:pPr algn="r"/>
                      <a:r>
                        <a:rPr lang="en-US" sz="1400" b="1" dirty="0"/>
                        <a:t>±100</a:t>
                      </a:r>
                      <a:endParaRPr lang="en-US" sz="1400" dirty="0"/>
                    </a:p>
                  </a:txBody>
                  <a:tcPr marL="68580" marR="68580" marT="34290" marB="34290"/>
                </a:tc>
                <a:tc>
                  <a:txBody>
                    <a:bodyPr/>
                    <a:lstStyle/>
                    <a:p>
                      <a:pPr algn="r"/>
                      <a:r>
                        <a:rPr lang="en-US" sz="1400" dirty="0"/>
                        <a:t>98%</a:t>
                      </a:r>
                    </a:p>
                  </a:txBody>
                  <a:tcPr marL="68580" marR="68580" marT="34290" marB="34290"/>
                </a:tc>
                <a:tc>
                  <a:txBody>
                    <a:bodyPr/>
                    <a:lstStyle/>
                    <a:p>
                      <a:pPr algn="r"/>
                      <a:r>
                        <a:rPr lang="en-US" sz="1400" dirty="0"/>
                        <a:t>97%</a:t>
                      </a:r>
                    </a:p>
                  </a:txBody>
                  <a:tcPr marL="68580" marR="68580" marT="34290" marB="34290"/>
                </a:tc>
                <a:tc>
                  <a:txBody>
                    <a:bodyPr/>
                    <a:lstStyle/>
                    <a:p>
                      <a:pPr algn="r"/>
                      <a:r>
                        <a:rPr lang="en-US" sz="1400" dirty="0"/>
                        <a:t>89%</a:t>
                      </a:r>
                    </a:p>
                  </a:txBody>
                  <a:tcPr marL="68580" marR="68580" marT="34290" marB="34290"/>
                </a:tc>
                <a:extLst>
                  <a:ext uri="{0D108BD9-81ED-4DB2-BD59-A6C34878D82A}">
                    <a16:rowId xmlns:a16="http://schemas.microsoft.com/office/drawing/2014/main" val="537786564"/>
                  </a:ext>
                </a:extLst>
              </a:tr>
              <a:tr h="525780">
                <a:tc>
                  <a:txBody>
                    <a:bodyPr/>
                    <a:lstStyle/>
                    <a:p>
                      <a:pPr algn="r"/>
                      <a:r>
                        <a:rPr lang="en-US" sz="1400" b="1" dirty="0"/>
                        <a:t>±400</a:t>
                      </a:r>
                      <a:endParaRPr lang="en-US" sz="1400" dirty="0"/>
                    </a:p>
                  </a:txBody>
                  <a:tcPr marL="68580" marR="68580" marT="34290" marB="34290"/>
                </a:tc>
                <a:tc>
                  <a:txBody>
                    <a:bodyPr/>
                    <a:lstStyle/>
                    <a:p>
                      <a:pPr algn="r"/>
                      <a:r>
                        <a:rPr lang="en-US" sz="1400" dirty="0"/>
                        <a:t>100%</a:t>
                      </a:r>
                    </a:p>
                  </a:txBody>
                  <a:tcPr marL="68580" marR="68580" marT="34290" marB="34290"/>
                </a:tc>
                <a:tc>
                  <a:txBody>
                    <a:bodyPr/>
                    <a:lstStyle/>
                    <a:p>
                      <a:pPr algn="r"/>
                      <a:r>
                        <a:rPr lang="en-US" sz="1400" dirty="0"/>
                        <a:t>100%</a:t>
                      </a:r>
                    </a:p>
                  </a:txBody>
                  <a:tcPr marL="68580" marR="68580" marT="34290" marB="34290"/>
                </a:tc>
                <a:tc>
                  <a:txBody>
                    <a:bodyPr/>
                    <a:lstStyle/>
                    <a:p>
                      <a:pPr algn="r"/>
                      <a:r>
                        <a:rPr lang="en-US" sz="1400" dirty="0"/>
                        <a:t>99.9%</a:t>
                      </a:r>
                    </a:p>
                  </a:txBody>
                  <a:tcPr marL="68580" marR="68580" marT="34290" marB="34290"/>
                </a:tc>
                <a:extLst>
                  <a:ext uri="{0D108BD9-81ED-4DB2-BD59-A6C34878D82A}">
                    <a16:rowId xmlns:a16="http://schemas.microsoft.com/office/drawing/2014/main" val="1583499600"/>
                  </a:ext>
                </a:extLst>
              </a:tr>
              <a:tr h="291662">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300" b="1" i="1" dirty="0"/>
                        <a:t>City and area statistics (ppm):</a:t>
                      </a:r>
                    </a:p>
                  </a:txBody>
                  <a:tcPr marL="68580" marR="68580" marT="34290" marB="34290"/>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556577297"/>
                  </a:ext>
                </a:extLst>
              </a:tr>
              <a:tr h="297180">
                <a:tc>
                  <a:txBody>
                    <a:bodyPr/>
                    <a:lstStyle/>
                    <a:p>
                      <a:endParaRPr lang="en-US" sz="1300" dirty="0"/>
                    </a:p>
                  </a:txBody>
                  <a:tcPr marL="68580" marR="68580" marT="34290" marB="34290"/>
                </a:tc>
                <a:tc>
                  <a:txBody>
                    <a:bodyPr/>
                    <a:lstStyle/>
                    <a:p>
                      <a:pPr algn="r"/>
                      <a:r>
                        <a:rPr lang="en-US" sz="1300" b="1" dirty="0"/>
                        <a:t>Min</a:t>
                      </a:r>
                    </a:p>
                  </a:txBody>
                  <a:tcPr marL="68580" marR="68580" marT="34290" marB="34290"/>
                </a:tc>
                <a:tc>
                  <a:txBody>
                    <a:bodyPr/>
                    <a:lstStyle/>
                    <a:p>
                      <a:pPr algn="r"/>
                      <a:r>
                        <a:rPr lang="en-US" sz="1300" dirty="0"/>
                        <a:t>-407</a:t>
                      </a:r>
                    </a:p>
                  </a:txBody>
                  <a:tcPr marL="68580" marR="68580" marT="34290" marB="34290"/>
                </a:tc>
                <a:tc>
                  <a:txBody>
                    <a:bodyPr/>
                    <a:lstStyle/>
                    <a:p>
                      <a:pPr algn="r"/>
                      <a:r>
                        <a:rPr lang="en-US" sz="1300" dirty="0"/>
                        <a:t>-1438</a:t>
                      </a:r>
                    </a:p>
                  </a:txBody>
                  <a:tcPr marL="68580" marR="68580" marT="34290" marB="34290"/>
                </a:tc>
                <a:extLst>
                  <a:ext uri="{0D108BD9-81ED-4DB2-BD59-A6C34878D82A}">
                    <a16:rowId xmlns:a16="http://schemas.microsoft.com/office/drawing/2014/main" val="2383593542"/>
                  </a:ext>
                </a:extLst>
              </a:tr>
              <a:tr h="276685">
                <a:tc>
                  <a:txBody>
                    <a:bodyPr/>
                    <a:lstStyle/>
                    <a:p>
                      <a:endParaRPr lang="en-US" sz="1300"/>
                    </a:p>
                  </a:txBody>
                  <a:tcPr marL="68580" marR="68580" marT="34290" marB="34290"/>
                </a:tc>
                <a:tc>
                  <a:txBody>
                    <a:bodyPr/>
                    <a:lstStyle/>
                    <a:p>
                      <a:pPr algn="r"/>
                      <a:r>
                        <a:rPr lang="en-US" sz="1300" b="1" dirty="0"/>
                        <a:t>Max</a:t>
                      </a:r>
                    </a:p>
                  </a:txBody>
                  <a:tcPr marL="68580" marR="68580" marT="34290" marB="34290"/>
                </a:tc>
                <a:tc>
                  <a:txBody>
                    <a:bodyPr/>
                    <a:lstStyle/>
                    <a:p>
                      <a:pPr algn="r"/>
                      <a:r>
                        <a:rPr lang="en-US" sz="1300" dirty="0"/>
                        <a:t>+486</a:t>
                      </a:r>
                    </a:p>
                  </a:txBody>
                  <a:tcPr marL="68580" marR="68580" marT="34290" marB="34290"/>
                </a:tc>
                <a:tc>
                  <a:txBody>
                    <a:bodyPr/>
                    <a:lstStyle/>
                    <a:p>
                      <a:pPr algn="r"/>
                      <a:r>
                        <a:rPr lang="en-US" sz="1300" dirty="0"/>
                        <a:t>+2624</a:t>
                      </a:r>
                    </a:p>
                  </a:txBody>
                  <a:tcPr marL="68580" marR="68580" marT="34290" marB="34290"/>
                </a:tc>
                <a:extLst>
                  <a:ext uri="{0D108BD9-81ED-4DB2-BD59-A6C34878D82A}">
                    <a16:rowId xmlns:a16="http://schemas.microsoft.com/office/drawing/2014/main" val="1849227157"/>
                  </a:ext>
                </a:extLst>
              </a:tr>
              <a:tr h="290085">
                <a:tc>
                  <a:txBody>
                    <a:bodyPr/>
                    <a:lstStyle/>
                    <a:p>
                      <a:endParaRPr lang="en-US" sz="1300"/>
                    </a:p>
                  </a:txBody>
                  <a:tcPr marL="68580" marR="68580" marT="34290" marB="34290"/>
                </a:tc>
                <a:tc>
                  <a:txBody>
                    <a:bodyPr/>
                    <a:lstStyle/>
                    <a:p>
                      <a:pPr algn="r"/>
                      <a:r>
                        <a:rPr lang="en-US" sz="1300" b="1" dirty="0"/>
                        <a:t>Range</a:t>
                      </a:r>
                    </a:p>
                  </a:txBody>
                  <a:tcPr marL="68580" marR="68580" marT="34290" marB="34290"/>
                </a:tc>
                <a:tc>
                  <a:txBody>
                    <a:bodyPr/>
                    <a:lstStyle/>
                    <a:p>
                      <a:pPr algn="r"/>
                      <a:r>
                        <a:rPr lang="en-US" sz="1300" dirty="0"/>
                        <a:t>893</a:t>
                      </a:r>
                    </a:p>
                  </a:txBody>
                  <a:tcPr marL="68580" marR="68580" marT="34290" marB="34290"/>
                </a:tc>
                <a:tc>
                  <a:txBody>
                    <a:bodyPr/>
                    <a:lstStyle/>
                    <a:p>
                      <a:pPr algn="r"/>
                      <a:r>
                        <a:rPr lang="en-US" sz="1300" dirty="0"/>
                        <a:t>4062</a:t>
                      </a:r>
                    </a:p>
                  </a:txBody>
                  <a:tcPr marL="68580" marR="68580" marT="34290" marB="34290"/>
                </a:tc>
                <a:extLst>
                  <a:ext uri="{0D108BD9-81ED-4DB2-BD59-A6C34878D82A}">
                    <a16:rowId xmlns:a16="http://schemas.microsoft.com/office/drawing/2014/main" val="1143360944"/>
                  </a:ext>
                </a:extLst>
              </a:tr>
              <a:tr h="297180">
                <a:tc>
                  <a:txBody>
                    <a:bodyPr/>
                    <a:lstStyle/>
                    <a:p>
                      <a:endParaRPr lang="en-US" sz="1300"/>
                    </a:p>
                  </a:txBody>
                  <a:tcPr marL="68580" marR="68580" marT="34290" marB="34290"/>
                </a:tc>
                <a:tc>
                  <a:txBody>
                    <a:bodyPr/>
                    <a:lstStyle/>
                    <a:p>
                      <a:pPr algn="r"/>
                      <a:r>
                        <a:rPr lang="en-US" sz="1300" b="1" dirty="0"/>
                        <a:t>Mean</a:t>
                      </a:r>
                    </a:p>
                  </a:txBody>
                  <a:tcPr marL="68580" marR="68580" marT="34290" marB="34290"/>
                </a:tc>
                <a:tc>
                  <a:txBody>
                    <a:bodyPr/>
                    <a:lstStyle/>
                    <a:p>
                      <a:pPr algn="r"/>
                      <a:r>
                        <a:rPr lang="en-US" sz="1300" dirty="0"/>
                        <a:t>-6</a:t>
                      </a:r>
                    </a:p>
                  </a:txBody>
                  <a:tcPr marL="68580" marR="68580" marT="34290" marB="34290"/>
                </a:tc>
                <a:tc>
                  <a:txBody>
                    <a:bodyPr/>
                    <a:lstStyle/>
                    <a:p>
                      <a:pPr algn="r"/>
                      <a:r>
                        <a:rPr lang="en-US" sz="1300" dirty="0"/>
                        <a:t>-23</a:t>
                      </a:r>
                    </a:p>
                  </a:txBody>
                  <a:tcPr marL="68580" marR="68580" marT="34290" marB="34290"/>
                </a:tc>
                <a:extLst>
                  <a:ext uri="{0D108BD9-81ED-4DB2-BD59-A6C34878D82A}">
                    <a16:rowId xmlns:a16="http://schemas.microsoft.com/office/drawing/2014/main" val="2556979924"/>
                  </a:ext>
                </a:extLst>
              </a:tr>
              <a:tr h="29718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300" b="1" dirty="0"/>
                        <a:t>Mean weighted by pop = -4</a:t>
                      </a:r>
                    </a:p>
                  </a:txBody>
                  <a:tcPr marL="68580" marR="68580" marT="34290" marB="34290"/>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639568200"/>
                  </a:ext>
                </a:extLst>
              </a:tr>
            </a:tbl>
          </a:graphicData>
        </a:graphic>
      </p:graphicFrame>
    </p:spTree>
    <p:extLst>
      <p:ext uri="{BB962C8B-B14F-4D97-AF65-F5344CB8AC3E}">
        <p14:creationId xmlns:p14="http://schemas.microsoft.com/office/powerpoint/2010/main" val="389620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43001" y="1329655"/>
            <a:ext cx="6858000" cy="2805896"/>
          </a:xfrm>
          <a:prstGeom prst="rect">
            <a:avLst/>
          </a:prstGeom>
        </p:spPr>
        <p:txBody>
          <a:bodyPr vert="horz" wrap="square" lIns="0" tIns="12700" rIns="0" bIns="0" rtlCol="0">
            <a:spAutoFit/>
          </a:bodyPr>
          <a:lstStyle/>
          <a:p>
            <a:pPr marL="12700" algn="ctr" defTabSz="342900" fontAlgn="base">
              <a:spcAft>
                <a:spcPct val="0"/>
              </a:spcAft>
              <a:buSzPct val="159375"/>
              <a:defRPr/>
            </a:pPr>
            <a:r>
              <a:rPr lang="en-US" sz="4050" b="1" dirty="0">
                <a:solidFill>
                  <a:prstClr val="black"/>
                </a:solidFill>
                <a:uFill>
                  <a:solidFill>
                    <a:srgbClr val="1F497D"/>
                  </a:solidFill>
                </a:uFill>
                <a:latin typeface="Cambria" panose="02040503050406030204" pitchFamily="18" charset="0"/>
                <a:ea typeface="ＭＳ Ｐゴシック" pitchFamily="34" charset="-128"/>
                <a:cs typeface="Arial"/>
              </a:rPr>
              <a:t>The Survey Foot is dead!</a:t>
            </a:r>
          </a:p>
          <a:p>
            <a:pPr marL="12700" algn="ctr" defTabSz="342900" fontAlgn="base">
              <a:spcAft>
                <a:spcPct val="0"/>
              </a:spcAft>
              <a:buSzPct val="159375"/>
              <a:defRPr/>
            </a:pPr>
            <a:endParaRPr lang="en-US" sz="4050" b="1" spc="-5" dirty="0">
              <a:solidFill>
                <a:srgbClr val="1F497D"/>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Aft>
                <a:spcPct val="0"/>
              </a:spcAft>
              <a:buSzPct val="159375"/>
              <a:defRPr/>
            </a:pPr>
            <a:r>
              <a:rPr lang="en-US" sz="4050" b="1" i="1" spc="-15" dirty="0">
                <a:solidFill>
                  <a:srgbClr val="C00000"/>
                </a:solidFill>
                <a:uFill>
                  <a:solidFill>
                    <a:srgbClr val="C00000"/>
                  </a:solidFill>
                </a:uFill>
                <a:latin typeface="Cambria" panose="02040503050406030204" pitchFamily="18" charset="0"/>
                <a:ea typeface="ＭＳ Ｐゴシック" pitchFamily="34" charset="-128"/>
                <a:cs typeface="Arial Black"/>
              </a:rPr>
              <a:t>Long live the Survey Foot!</a:t>
            </a:r>
          </a:p>
          <a:p>
            <a:pPr marL="12700" algn="ctr" defTabSz="342900" fontAlgn="base">
              <a:spcAft>
                <a:spcPct val="0"/>
              </a:spcAft>
              <a:buSzPct val="159375"/>
              <a:defRPr/>
            </a:pPr>
            <a:endParaRPr lang="en-US" sz="4050" b="1"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12700" algn="ctr" defTabSz="342900" fontAlgn="base">
              <a:spcAft>
                <a:spcPct val="0"/>
              </a:spcAft>
              <a:buSzPct val="159375"/>
              <a:defRPr/>
            </a:pPr>
            <a:r>
              <a:rPr lang="en-US" sz="1950" spc="-15" dirty="0">
                <a:solidFill>
                  <a:prstClr val="black"/>
                </a:solidFill>
                <a:uFill>
                  <a:solidFill>
                    <a:srgbClr val="C00000"/>
                  </a:solidFill>
                </a:uFill>
                <a:latin typeface="Cambria" panose="02040503050406030204" pitchFamily="18" charset="0"/>
                <a:ea typeface="ＭＳ Ｐゴシック" pitchFamily="34" charset="-128"/>
                <a:cs typeface="Arial Black"/>
              </a:rPr>
              <a:t>US Survey Foot was deprecated 31 December 2022</a:t>
            </a:r>
            <a:r>
              <a:rPr lang="en-US" sz="1950" i="1" spc="-15" dirty="0">
                <a:solidFill>
                  <a:prstClr val="black"/>
                </a:solidFill>
                <a:uFill>
                  <a:solidFill>
                    <a:srgbClr val="C00000"/>
                  </a:solidFill>
                </a:uFill>
                <a:latin typeface="Cambria" panose="02040503050406030204" pitchFamily="18" charset="0"/>
                <a:ea typeface="ＭＳ Ｐゴシック" pitchFamily="34" charset="-128"/>
                <a:cs typeface="Arial Black"/>
              </a:rPr>
              <a:t>… now what?!?</a:t>
            </a:r>
          </a:p>
        </p:txBody>
      </p:sp>
    </p:spTree>
    <p:extLst>
      <p:ext uri="{BB962C8B-B14F-4D97-AF65-F5344CB8AC3E}">
        <p14:creationId xmlns:p14="http://schemas.microsoft.com/office/powerpoint/2010/main" val="178930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78153" y="1097280"/>
            <a:ext cx="6935247" cy="3832716"/>
          </a:xfrm>
        </p:spPr>
        <p:txBody>
          <a:bodyPr>
            <a:noAutofit/>
          </a:bodyPr>
          <a:lstStyle/>
          <a:p>
            <a:r>
              <a:rPr dirty="0" lang="en-US" sz="3000"/>
              <a:t>Deprecated </a:t>
            </a:r>
            <a:r>
              <a:rPr b="1" dirty="0" lang="en-US" sz="2700"/>
              <a:t>31 December 2022</a:t>
            </a:r>
            <a:endParaRPr b="1" dirty="0" lang="en-US" sz="1500"/>
          </a:p>
          <a:p>
            <a:endParaRPr dirty="0" lang="en-US" sz="3000"/>
          </a:p>
          <a:p>
            <a:endParaRPr dirty="0" lang="en-US" sz="3000"/>
          </a:p>
          <a:p>
            <a:r>
              <a:rPr dirty="0" lang="en-US" sz="3000"/>
              <a:t>Which begs the question</a:t>
            </a:r>
          </a:p>
          <a:p>
            <a:pPr lvl="1" marL="342900"/>
            <a:r>
              <a:rPr b="1" dirty="0" i="1" lang="en-US" sz="2700"/>
              <a:t>What should you be doing now?</a:t>
            </a:r>
          </a:p>
        </p:txBody>
      </p:sp>
      <p:sp>
        <p:nvSpPr>
          <p:cNvPr id="5" name="Title 1">
            <a:extLst>
              <a:ext uri="{FF2B5EF4-FFF2-40B4-BE49-F238E27FC236}">
                <a16:creationId xmlns:a16="http://schemas.microsoft.com/office/drawing/2014/main" id="{A0406F13-EFFD-7044-8E42-B94EAFCC3BE8}"/>
              </a:ext>
            </a:extLst>
          </p:cNvPr>
          <p:cNvSpPr txBox="1">
            <a:spLocks/>
          </p:cNvSpPr>
          <p:nvPr/>
        </p:nvSpPr>
        <p:spPr bwMode="auto">
          <a:xfrm>
            <a:off x="0" y="358347"/>
            <a:ext cx="9144000" cy="601774"/>
          </a:xfrm>
          <a:prstGeom prst="rect">
            <a:avLst/>
          </a:prstGeom>
          <a:noFill/>
          <a:ln>
            <a:noFill/>
          </a:ln>
        </p:spPr>
        <p:txBody>
          <a:bodyPr anchor="ctr" anchorCtr="0" bIns="34290" compatLnSpc="1" lIns="68580" numCol="1" rIns="68580" tIns="3429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charset="0" pitchFamily="18" typeface="Times New Roman"/>
                <a:ea charset="0" typeface="ＭＳ Ｐゴシック"/>
                <a:cs charset="0" pitchFamily="18" typeface="Times New Roman"/>
              </a:defRPr>
            </a:lvl1pPr>
            <a:lvl2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2pPr>
            <a:lvl3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3pPr>
            <a:lvl4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4pPr>
            <a:lvl5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5pPr>
            <a:lvl6pPr algn="ctr" defTabSz="457200" eaLnBrk="1" fontAlgn="base" hangingPunct="1"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eaLnBrk="1" fontAlgn="base" hangingPunct="1"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eaLnBrk="1" fontAlgn="base" hangingPunct="1"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eaLnBrk="1" fontAlgn="base" hangingPunct="1"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pPr defTabSz="342900">
              <a:defRPr/>
            </a:pPr>
            <a:r>
              <a:rPr dirty="0" lang="en-US" sz="4000">
                <a:solidFill>
                  <a:prstClr val="black"/>
                </a:solidFill>
                <a:latin charset="0" panose="02040503050406030204" pitchFamily="18" typeface="Cambria"/>
                <a:ea charset="0" panose="02040503050406030204" pitchFamily="18" typeface="Cambria"/>
              </a:rPr>
              <a:t>What happened to the US Survey Foot?</a:t>
            </a:r>
          </a:p>
        </p:txBody>
      </p:sp>
      <p:pic>
        <p:nvPicPr>
          <p:cNvPr id="2" name="Picture 1">
            <a:extLst>
              <a:ext uri="{FF2B5EF4-FFF2-40B4-BE49-F238E27FC236}">
                <a16:creationId xmlns:a16="http://schemas.microsoft.com/office/drawing/2014/main" id="{697096CC-3180-4911-8FE4-323B542AD233}"/>
              </a:ext>
            </a:extLst>
          </p:cNvPr>
          <p:cNvPicPr>
            <a:picLocks noChangeAspect="1"/>
          </p:cNvPicPr>
          <p:nvPr/>
        </p:nvPicPr>
        <p:blipFill>
          <a:blip r:embed="rId3"/>
          <a:stretch>
            <a:fillRect/>
          </a:stretch>
        </p:blipFill>
        <p:spPr>
          <a:xfrm>
            <a:off x="6340527" y="2191159"/>
            <a:ext cx="2317424" cy="2521154"/>
          </a:xfrm>
          <a:prstGeom prst="rect">
            <a:avLst/>
          </a:prstGeom>
        </p:spPr>
      </p:pic>
      <p:pic>
        <p:nvPicPr>
          <p:cNvPr id="4" name="Picture 3">
            <a:extLst>
              <a:ext uri="{FF2B5EF4-FFF2-40B4-BE49-F238E27FC236}">
                <a16:creationId xmlns:a16="http://schemas.microsoft.com/office/drawing/2014/main" id="{BA3C00B0-868E-4B55-B4AB-1A7DFD26D41A}"/>
              </a:ext>
            </a:extLst>
          </p:cNvPr>
          <p:cNvPicPr>
            <a:picLocks noChangeAspect="1"/>
          </p:cNvPicPr>
          <p:nvPr/>
        </p:nvPicPr>
        <p:blipFill rotWithShape="1">
          <a:blip r:embed="rId4"/>
          <a:srcRect r="75"/>
          <a:stretch/>
        </p:blipFill>
        <p:spPr>
          <a:xfrm>
            <a:off x="5228952" y="1805395"/>
            <a:ext cx="3429000" cy="597692"/>
          </a:xfrm>
          <a:prstGeom prst="rect">
            <a:avLst/>
          </a:prstGeom>
        </p:spPr>
      </p:pic>
    </p:spTree>
    <p:extLst>
      <p:ext uri="{BB962C8B-B14F-4D97-AF65-F5344CB8AC3E}">
        <p14:creationId xmlns:p14="http://schemas.microsoft.com/office/powerpoint/2010/main" val="1205372920"/>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0" presetSubtype="0">
                                  <p:stCondLst>
                                    <p:cond delay="0"/>
                                  </p:stCondLst>
                                  <p:childTnLst>
                                    <p:set>
                                      <p:cBhvr>
                                        <p:cTn dur="1" fill="hold" id="6">
                                          <p:stCondLst>
                                            <p:cond delay="0"/>
                                          </p:stCondLst>
                                        </p:cTn>
                                        <p:tgtEl>
                                          <p:spTgt spid="3">
                                            <p:txEl>
                                              <p:pRg end="4" st="4"/>
                                            </p:txEl>
                                          </p:spTgt>
                                        </p:tgtEl>
                                        <p:attrNameLst>
                                          <p:attrName>style.visibility</p:attrName>
                                        </p:attrNameLst>
                                      </p:cBhvr>
                                      <p:to>
                                        <p:strVal val="visible"/>
                                      </p:to>
                                    </p:set>
                                    <p:animEffect filter="fade" transition="in">
                                      <p:cBhvr>
                                        <p:cTn dur="500" id="7"/>
                                        <p:tgtEl>
                                          <p:spTgt spid="3">
                                            <p:txEl>
                                              <p:pRg end="4" st="4"/>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 just new datums"/>
          <p:cNvSpPr txBox="1">
            <a:spLocks noGrp="1"/>
          </p:cNvSpPr>
          <p:nvPr>
            <p:ph type="title"/>
          </p:nvPr>
        </p:nvSpPr>
        <p:spPr>
          <a:xfrm>
            <a:off x="1143001" y="2906285"/>
            <a:ext cx="6857999" cy="566822"/>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lang="en-US" sz="3600" i="1" spc="-30" dirty="0">
                <a:cs typeface="Calibri"/>
              </a:rPr>
              <a:t>Yes, we are delayed.</a:t>
            </a:r>
            <a:endParaRPr sz="3600" i="1" dirty="0">
              <a:cs typeface="Calibri"/>
            </a:endParaRPr>
          </a:p>
        </p:txBody>
      </p:sp>
      <p:sp>
        <p:nvSpPr>
          <p:cNvPr id="3" name="nsrs modernization"/>
          <p:cNvSpPr txBox="1"/>
          <p:nvPr/>
        </p:nvSpPr>
        <p:spPr>
          <a:xfrm>
            <a:off x="1143001" y="1829574"/>
            <a:ext cx="6858000" cy="889987"/>
          </a:xfrm>
          <a:prstGeom prst="rect">
            <a:avLst/>
          </a:prstGeom>
        </p:spPr>
        <p:txBody>
          <a:bodyPr vert="horz" wrap="square" lIns="0" tIns="12700" rIns="0" bIns="0" rtlCol="0">
            <a:spAutoFit/>
          </a:bodyPr>
          <a:lstStyle/>
          <a:p>
            <a:pPr marL="0" lvl="1" algn="ctr" defTabSz="342900" fontAlgn="base">
              <a:spcBef>
                <a:spcPts val="100"/>
              </a:spcBef>
              <a:spcAft>
                <a:spcPct val="0"/>
              </a:spcAft>
              <a:defRPr/>
            </a:pPr>
            <a:r>
              <a:rPr lang="en-US" sz="5700" spc="-5" dirty="0">
                <a:solidFill>
                  <a:prstClr val="black"/>
                </a:solidFill>
                <a:latin typeface="Cambria" panose="02040503050406030204" pitchFamily="18" charset="0"/>
                <a:ea typeface="ＭＳ Ｐゴシック" pitchFamily="34" charset="-128"/>
                <a:cs typeface="Calibri"/>
              </a:rPr>
              <a:t>NSRS Modernization</a:t>
            </a:r>
          </a:p>
        </p:txBody>
      </p:sp>
    </p:spTree>
    <p:extLst>
      <p:ext uri="{BB962C8B-B14F-4D97-AF65-F5344CB8AC3E}">
        <p14:creationId xmlns:p14="http://schemas.microsoft.com/office/powerpoint/2010/main" val="41740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76981" y="952437"/>
            <a:ext cx="8790038" cy="3832716"/>
          </a:xfrm>
        </p:spPr>
        <p:txBody>
          <a:bodyPr>
            <a:noAutofit/>
          </a:bodyPr>
          <a:lstStyle/>
          <a:p>
            <a:r>
              <a:rPr lang="en-US" sz="2400" b="1" dirty="0">
                <a:latin typeface="Cambria" panose="02040503050406030204" pitchFamily="18" charset="0"/>
                <a:ea typeface="Cambria" panose="02040503050406030204" pitchFamily="18" charset="0"/>
              </a:rPr>
              <a:t>Two versions of same unit in current use</a:t>
            </a:r>
          </a:p>
          <a:p>
            <a:pPr lvl="1"/>
            <a:r>
              <a:rPr lang="en-US" sz="2000" dirty="0">
                <a:latin typeface="Cambria" panose="02040503050406030204" pitchFamily="18" charset="0"/>
                <a:ea typeface="Cambria" panose="02040503050406030204" pitchFamily="18" charset="0"/>
              </a:rPr>
              <a:t>“New” international foot and “old” U.S. survey foot</a:t>
            </a:r>
          </a:p>
          <a:p>
            <a:pPr lvl="1"/>
            <a:r>
              <a:rPr lang="en-US" sz="2000" dirty="0">
                <a:latin typeface="Cambria" panose="02040503050406030204" pitchFamily="18" charset="0"/>
                <a:ea typeface="Cambria" panose="02040503050406030204" pitchFamily="18" charset="0"/>
              </a:rPr>
              <a:t>Intl. shorter than US by 2 ppm (</a:t>
            </a:r>
            <a:r>
              <a:rPr lang="en-US" sz="2000" b="1" dirty="0">
                <a:latin typeface="Cambria" panose="02040503050406030204" pitchFamily="18" charset="0"/>
                <a:ea typeface="Cambria" panose="02040503050406030204" pitchFamily="18" charset="0"/>
              </a:rPr>
              <a:t>0.01 ft per mile</a:t>
            </a:r>
            <a:r>
              <a:rPr lang="en-US" sz="2000" dirty="0">
                <a:latin typeface="Cambria" panose="02040503050406030204" pitchFamily="18" charset="0"/>
                <a:ea typeface="Cambria" panose="02040503050406030204" pitchFamily="18" charset="0"/>
              </a:rPr>
              <a:t>)</a:t>
            </a:r>
          </a:p>
          <a:p>
            <a:r>
              <a:rPr lang="en-US" sz="2400" b="1" dirty="0">
                <a:latin typeface="Cambria" panose="02040503050406030204" pitchFamily="18" charset="0"/>
                <a:ea typeface="Cambria" panose="02040503050406030204" pitchFamily="18" charset="0"/>
              </a:rPr>
              <a:t>What’s in a name?</a:t>
            </a:r>
          </a:p>
          <a:p>
            <a:pPr lvl="1"/>
            <a:r>
              <a:rPr lang="en-US" sz="2000" dirty="0">
                <a:latin typeface="Cambria" panose="02040503050406030204" pitchFamily="18" charset="0"/>
                <a:ea typeface="Cambria" panose="02040503050406030204" pitchFamily="18" charset="0"/>
              </a:rPr>
              <a:t>“U.S. survey” versus “international”</a:t>
            </a:r>
          </a:p>
          <a:p>
            <a:r>
              <a:rPr lang="en-US" sz="2400" b="1" dirty="0">
                <a:latin typeface="Cambria" panose="02040503050406030204" pitchFamily="18" charset="0"/>
                <a:ea typeface="Cambria" panose="02040503050406030204" pitchFamily="18" charset="0"/>
              </a:rPr>
              <a:t>Who is using U.S. survey feet?</a:t>
            </a:r>
          </a:p>
          <a:p>
            <a:pPr lvl="1"/>
            <a:r>
              <a:rPr lang="en-US" sz="2000" dirty="0">
                <a:latin typeface="Cambria" panose="02040503050406030204" pitchFamily="18" charset="0"/>
                <a:ea typeface="Cambria" panose="02040503050406030204" pitchFamily="18" charset="0"/>
              </a:rPr>
              <a:t>Surveyors exclusively… also the users of their data.</a:t>
            </a:r>
          </a:p>
          <a:p>
            <a:pPr lvl="2"/>
            <a:r>
              <a:rPr lang="en-US" sz="1800" dirty="0">
                <a:latin typeface="Cambria" panose="02040503050406030204" pitchFamily="18" charset="0"/>
                <a:ea typeface="Cambria" panose="02040503050406030204" pitchFamily="18" charset="0"/>
              </a:rPr>
              <a:t>Derivative products</a:t>
            </a:r>
          </a:p>
          <a:p>
            <a:pPr marL="342900" lvl="1" indent="0" algn="ctr">
              <a:buNone/>
            </a:pPr>
            <a:endParaRPr lang="en-US" sz="2000" b="1" i="1" dirty="0">
              <a:latin typeface="Cambria" panose="02040503050406030204" pitchFamily="18" charset="0"/>
              <a:ea typeface="Cambria" panose="02040503050406030204" pitchFamily="18" charset="0"/>
            </a:endParaRPr>
          </a:p>
          <a:p>
            <a:pPr marL="342900" lvl="1" indent="0" algn="ctr">
              <a:spcBef>
                <a:spcPts val="0"/>
              </a:spcBef>
              <a:buNone/>
            </a:pPr>
            <a:r>
              <a:rPr lang="en-US" sz="2400" b="1" i="1" dirty="0"/>
              <a:t>So… this impacts everyone here.</a:t>
            </a:r>
          </a:p>
          <a:p>
            <a:endParaRPr lang="en-US" sz="2400" dirty="0">
              <a:latin typeface="Cambria" panose="02040503050406030204" pitchFamily="18" charset="0"/>
              <a:ea typeface="Cambria" panose="02040503050406030204" pitchFamily="18" charset="0"/>
            </a:endParaRPr>
          </a:p>
        </p:txBody>
      </p:sp>
      <p:sp>
        <p:nvSpPr>
          <p:cNvPr id="7" name="Title 1">
            <a:extLst>
              <a:ext uri="{FF2B5EF4-FFF2-40B4-BE49-F238E27FC236}">
                <a16:creationId xmlns:a16="http://schemas.microsoft.com/office/drawing/2014/main" id="{A0406F13-EFFD-7044-8E42-B94EAFCC3BE8}"/>
              </a:ext>
            </a:extLst>
          </p:cNvPr>
          <p:cNvSpPr>
            <a:spLocks noGrp="1"/>
          </p:cNvSpPr>
          <p:nvPr>
            <p:ph type="title"/>
          </p:nvPr>
        </p:nvSpPr>
        <p:spPr>
          <a:xfrm>
            <a:off x="1143000" y="358347"/>
            <a:ext cx="6858000" cy="601774"/>
          </a:xfrm>
          <a:noFill/>
        </p:spPr>
        <p:txBody>
          <a:bodyPr/>
          <a:lstStyle/>
          <a:p>
            <a:r>
              <a:rPr lang="en-US" sz="3000" b="1" dirty="0"/>
              <a:t>The Issue at Hand…</a:t>
            </a:r>
          </a:p>
        </p:txBody>
      </p:sp>
    </p:spTree>
    <p:extLst>
      <p:ext uri="{BB962C8B-B14F-4D97-AF65-F5344CB8AC3E}">
        <p14:creationId xmlns:p14="http://schemas.microsoft.com/office/powerpoint/2010/main" val="109589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 calcmode="lin" valueType="num">
                                      <p:cBhvr>
                                        <p:cTn id="7"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91729" y="1097280"/>
            <a:ext cx="8790039" cy="3832716"/>
          </a:xfrm>
        </p:spPr>
        <p:txBody>
          <a:bodyPr>
            <a:noAutofit/>
          </a:bodyPr>
          <a:lstStyle/>
          <a:p>
            <a:r>
              <a:rPr lang="en-US" sz="2800" b="1" dirty="0"/>
              <a:t>When does this matter?</a:t>
            </a:r>
          </a:p>
          <a:p>
            <a:pPr lvl="1"/>
            <a:r>
              <a:rPr lang="en-US" sz="2400" b="1" i="1" dirty="0"/>
              <a:t>Not</a:t>
            </a:r>
            <a:r>
              <a:rPr lang="en-US" sz="2400" dirty="0"/>
              <a:t> typically in lengths/distances</a:t>
            </a:r>
          </a:p>
          <a:p>
            <a:pPr lvl="1"/>
            <a:r>
              <a:rPr lang="en-US" sz="2400" dirty="0"/>
              <a:t>Published planar coordinate systems</a:t>
            </a:r>
          </a:p>
          <a:p>
            <a:pPr lvl="2"/>
            <a:r>
              <a:rPr lang="en-US" sz="2000" dirty="0"/>
              <a:t>Why? </a:t>
            </a:r>
            <a:r>
              <a:rPr lang="en-US" sz="2000" dirty="0">
                <a:sym typeface="Wingdings" panose="05000000000000000000" pitchFamily="2" charset="2"/>
              </a:rPr>
              <a:t> </a:t>
            </a:r>
            <a:r>
              <a:rPr lang="en-US" sz="2000" dirty="0"/>
              <a:t>large false eastings and northings</a:t>
            </a:r>
          </a:p>
          <a:p>
            <a:r>
              <a:rPr lang="en-US" sz="2800" b="1" dirty="0"/>
              <a:t>Like what?</a:t>
            </a:r>
          </a:p>
          <a:p>
            <a:pPr lvl="1"/>
            <a:r>
              <a:rPr lang="en-US" sz="2400" dirty="0"/>
              <a:t>SPCS and UTM are very popular</a:t>
            </a:r>
          </a:p>
          <a:p>
            <a:pPr lvl="1"/>
            <a:r>
              <a:rPr lang="en-US" sz="2400" b="1" i="1" dirty="0"/>
              <a:t>both</a:t>
            </a:r>
            <a:r>
              <a:rPr lang="en-US" sz="2400" dirty="0"/>
              <a:t> fall victim to mix-ups</a:t>
            </a:r>
          </a:p>
          <a:p>
            <a:pPr lvl="2"/>
            <a:r>
              <a:rPr lang="en-US" sz="2000" dirty="0"/>
              <a:t>due to… the large false E/N in their zones</a:t>
            </a:r>
          </a:p>
        </p:txBody>
      </p:sp>
      <p:sp>
        <p:nvSpPr>
          <p:cNvPr id="5" name="Title 1">
            <a:extLst>
              <a:ext uri="{FF2B5EF4-FFF2-40B4-BE49-F238E27FC236}">
                <a16:creationId xmlns:a16="http://schemas.microsoft.com/office/drawing/2014/main" id="{A0406F13-EFFD-7044-8E42-B94EAFCC3BE8}"/>
              </a:ext>
            </a:extLst>
          </p:cNvPr>
          <p:cNvSpPr txBox="1">
            <a:spLocks/>
          </p:cNvSpPr>
          <p:nvPr/>
        </p:nvSpPr>
        <p:spPr bwMode="auto">
          <a:xfrm>
            <a:off x="1143000" y="358347"/>
            <a:ext cx="6858000" cy="601774"/>
          </a:xfrm>
          <a:prstGeom prst="rect">
            <a:avLst/>
          </a:prstGeom>
          <a:noFill/>
          <a:ln>
            <a:noFill/>
          </a:ln>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000" b="1" dirty="0">
                <a:latin typeface="Cambria" panose="02040503050406030204" pitchFamily="18" charset="0"/>
                <a:ea typeface="Cambria" panose="02040503050406030204" pitchFamily="18" charset="0"/>
              </a:rPr>
              <a:t>What’s impacted?</a:t>
            </a:r>
          </a:p>
        </p:txBody>
      </p:sp>
    </p:spTree>
    <p:extLst>
      <p:ext uri="{BB962C8B-B14F-4D97-AF65-F5344CB8AC3E}">
        <p14:creationId xmlns:p14="http://schemas.microsoft.com/office/powerpoint/2010/main" val="119348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213853" y="1343222"/>
            <a:ext cx="8664676" cy="3586774"/>
          </a:xfrm>
        </p:spPr>
        <p:txBody>
          <a:bodyPr>
            <a:noAutofit/>
          </a:bodyPr>
          <a:lstStyle/>
          <a:p>
            <a:r>
              <a:rPr lang="en-US" sz="3000" dirty="0"/>
              <a:t>1,000,000.00 </a:t>
            </a:r>
            <a:r>
              <a:rPr lang="en-US" sz="3000" dirty="0" err="1"/>
              <a:t>sft</a:t>
            </a:r>
            <a:r>
              <a:rPr lang="en-US" sz="3000" dirty="0"/>
              <a:t> = 999,99</a:t>
            </a:r>
            <a:r>
              <a:rPr lang="en-US" sz="3000" b="1" dirty="0"/>
              <a:t>8</a:t>
            </a:r>
            <a:r>
              <a:rPr lang="en-US" sz="3000" dirty="0"/>
              <a:t>.00 </a:t>
            </a:r>
            <a:r>
              <a:rPr lang="en-US" sz="3000" dirty="0" err="1"/>
              <a:t>ift</a:t>
            </a:r>
            <a:endParaRPr lang="en-US" sz="3000" dirty="0"/>
          </a:p>
          <a:p>
            <a:r>
              <a:rPr lang="en-US" sz="3000" dirty="0"/>
              <a:t>10,000,000.00 </a:t>
            </a:r>
            <a:r>
              <a:rPr lang="en-US" sz="3000" dirty="0" err="1"/>
              <a:t>sft</a:t>
            </a:r>
            <a:r>
              <a:rPr lang="en-US" sz="3000" dirty="0"/>
              <a:t> = 9,999,9</a:t>
            </a:r>
            <a:r>
              <a:rPr lang="en-US" sz="3000" b="1" dirty="0"/>
              <a:t>80</a:t>
            </a:r>
            <a:r>
              <a:rPr lang="en-US" sz="3000" dirty="0"/>
              <a:t>.00 </a:t>
            </a:r>
            <a:r>
              <a:rPr lang="en-US" sz="3000" dirty="0" err="1"/>
              <a:t>ift</a:t>
            </a:r>
            <a:endParaRPr lang="en-US" sz="3000" dirty="0"/>
          </a:p>
          <a:p>
            <a:r>
              <a:rPr lang="en-US" sz="3000" dirty="0"/>
              <a:t>1,000.00 </a:t>
            </a:r>
            <a:r>
              <a:rPr lang="en-US" sz="3000" dirty="0" err="1"/>
              <a:t>sft</a:t>
            </a:r>
            <a:r>
              <a:rPr lang="en-US" sz="3000" dirty="0"/>
              <a:t> = 999.99</a:t>
            </a:r>
            <a:r>
              <a:rPr lang="en-US" sz="3000" b="1" dirty="0"/>
              <a:t>8</a:t>
            </a:r>
            <a:r>
              <a:rPr lang="en-US" sz="3000" dirty="0"/>
              <a:t> </a:t>
            </a:r>
            <a:r>
              <a:rPr lang="en-US" sz="3000" dirty="0" err="1"/>
              <a:t>ift</a:t>
            </a:r>
            <a:r>
              <a:rPr lang="en-US" sz="3000" dirty="0"/>
              <a:t> </a:t>
            </a:r>
            <a:r>
              <a:rPr lang="en-US" sz="2800" i="1" dirty="0"/>
              <a:t>(can you measure that?)</a:t>
            </a:r>
            <a:endParaRPr lang="en-US" sz="3000" i="1" dirty="0"/>
          </a:p>
          <a:p>
            <a:endParaRPr lang="en-US" sz="3000" dirty="0"/>
          </a:p>
          <a:p>
            <a:r>
              <a:rPr lang="en-US" sz="3000" dirty="0"/>
              <a:t>International </a:t>
            </a:r>
            <a:r>
              <a:rPr lang="en-US" sz="3000" dirty="0">
                <a:sym typeface="Wingdings" panose="05000000000000000000" pitchFamily="2" charset="2"/>
              </a:rPr>
              <a:t> 1 </a:t>
            </a:r>
            <a:r>
              <a:rPr lang="en-US" sz="3000" dirty="0" err="1">
                <a:sym typeface="Wingdings" panose="05000000000000000000" pitchFamily="2" charset="2"/>
              </a:rPr>
              <a:t>ft</a:t>
            </a:r>
            <a:r>
              <a:rPr lang="en-US" sz="3000" dirty="0">
                <a:sym typeface="Wingdings" panose="05000000000000000000" pitchFamily="2" charset="2"/>
              </a:rPr>
              <a:t> = .3048 m</a:t>
            </a:r>
            <a:endParaRPr lang="en-US" sz="3000" dirty="0"/>
          </a:p>
          <a:p>
            <a:r>
              <a:rPr lang="en-US" sz="3000" dirty="0"/>
              <a:t>US </a:t>
            </a:r>
            <a:r>
              <a:rPr lang="en-US" sz="3000" dirty="0">
                <a:sym typeface="Wingdings" panose="05000000000000000000" pitchFamily="2" charset="2"/>
              </a:rPr>
              <a:t></a:t>
            </a:r>
            <a:r>
              <a:rPr lang="en-US" sz="3000" dirty="0"/>
              <a:t> 1 ft = .30480061 m (approx.)</a:t>
            </a:r>
          </a:p>
        </p:txBody>
      </p:sp>
      <p:sp>
        <p:nvSpPr>
          <p:cNvPr id="5" name="Title 1">
            <a:extLst>
              <a:ext uri="{FF2B5EF4-FFF2-40B4-BE49-F238E27FC236}">
                <a16:creationId xmlns:a16="http://schemas.microsoft.com/office/drawing/2014/main" id="{A0406F13-EFFD-7044-8E42-B94EAFCC3BE8}"/>
              </a:ext>
            </a:extLst>
          </p:cNvPr>
          <p:cNvSpPr txBox="1">
            <a:spLocks/>
          </p:cNvSpPr>
          <p:nvPr/>
        </p:nvSpPr>
        <p:spPr bwMode="auto">
          <a:xfrm>
            <a:off x="1143000" y="358347"/>
            <a:ext cx="6858000" cy="601774"/>
          </a:xfrm>
          <a:prstGeom prst="rect">
            <a:avLst/>
          </a:prstGeom>
          <a:noFill/>
          <a:ln>
            <a:noFill/>
          </a:ln>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defRPr/>
            </a:pPr>
            <a:r>
              <a:rPr lang="en-US" sz="4000" dirty="0">
                <a:solidFill>
                  <a:prstClr val="black"/>
                </a:solidFill>
                <a:latin typeface="Cambria" panose="02040503050406030204" pitchFamily="18" charset="0"/>
                <a:ea typeface="Cambria" panose="02040503050406030204" pitchFamily="18" charset="0"/>
              </a:rPr>
              <a:t>2 parts per million (ppm)?</a:t>
            </a:r>
          </a:p>
        </p:txBody>
      </p:sp>
    </p:spTree>
    <p:extLst>
      <p:ext uri="{BB962C8B-B14F-4D97-AF65-F5344CB8AC3E}">
        <p14:creationId xmlns:p14="http://schemas.microsoft.com/office/powerpoint/2010/main" val="202676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1D3A8-C02A-4DFB-B0C5-DFA27715E804}"/>
              </a:ext>
            </a:extLst>
          </p:cNvPr>
          <p:cNvSpPr>
            <a:spLocks noGrp="1"/>
          </p:cNvSpPr>
          <p:nvPr>
            <p:ph type="title"/>
          </p:nvPr>
        </p:nvSpPr>
        <p:spPr>
          <a:xfrm>
            <a:off x="0" y="205979"/>
            <a:ext cx="9144000" cy="857250"/>
          </a:xfrm>
        </p:spPr>
        <p:txBody>
          <a:bodyPr>
            <a:normAutofit/>
          </a:bodyPr>
          <a:lstStyle/>
          <a:p>
            <a:r>
              <a:rPr lang="en-US" sz="4000" dirty="0">
                <a:latin typeface="Cambria" panose="02040503050406030204" pitchFamily="18" charset="0"/>
                <a:ea typeface="Cambria" panose="02040503050406030204" pitchFamily="18" charset="0"/>
              </a:rPr>
              <a:t>What should you be doing now?</a:t>
            </a:r>
          </a:p>
        </p:txBody>
      </p:sp>
      <p:sp>
        <p:nvSpPr>
          <p:cNvPr id="3" name="Content Placeholder 2">
            <a:extLst>
              <a:ext uri="{FF2B5EF4-FFF2-40B4-BE49-F238E27FC236}">
                <a16:creationId xmlns:a16="http://schemas.microsoft.com/office/drawing/2014/main" id="{A03EFAB0-F502-4E9F-8923-5350B3D2C280}"/>
              </a:ext>
            </a:extLst>
          </p:cNvPr>
          <p:cNvSpPr>
            <a:spLocks noGrp="1"/>
          </p:cNvSpPr>
          <p:nvPr>
            <p:ph idx="1"/>
          </p:nvPr>
        </p:nvSpPr>
        <p:spPr>
          <a:xfrm>
            <a:off x="239637" y="1065331"/>
            <a:ext cx="8683646" cy="3304538"/>
          </a:xfrm>
        </p:spPr>
        <p:txBody>
          <a:bodyPr>
            <a:normAutofit fontScale="92500" lnSpcReduction="10000"/>
          </a:bodyPr>
          <a:lstStyle/>
          <a:p>
            <a:pPr>
              <a:spcAft>
                <a:spcPts val="600"/>
              </a:spcAft>
            </a:pPr>
            <a:r>
              <a:rPr lang="en-US" sz="2800" dirty="0">
                <a:latin typeface="Cambria" panose="02040503050406030204" pitchFamily="18" charset="0"/>
                <a:ea typeface="Cambria" panose="02040503050406030204" pitchFamily="18" charset="0"/>
              </a:rPr>
              <a:t>Prepare for this </a:t>
            </a:r>
            <a:r>
              <a:rPr lang="en-US" sz="2800" i="1" dirty="0">
                <a:latin typeface="Cambria" panose="02040503050406030204" pitchFamily="18" charset="0"/>
                <a:ea typeface="Cambria" panose="02040503050406030204" pitchFamily="18" charset="0"/>
              </a:rPr>
              <a:t>along with new datums</a:t>
            </a:r>
          </a:p>
          <a:p>
            <a:r>
              <a:rPr lang="en-US" sz="2800" dirty="0">
                <a:latin typeface="Cambria" panose="02040503050406030204" pitchFamily="18" charset="0"/>
                <a:ea typeface="Cambria" panose="02040503050406030204" pitchFamily="18" charset="0"/>
              </a:rPr>
              <a:t>Understand the difference between </a:t>
            </a:r>
            <a:r>
              <a:rPr lang="en-US" sz="2800" b="1" dirty="0" err="1"/>
              <a:t>sft</a:t>
            </a:r>
            <a:r>
              <a:rPr lang="en-US" sz="2800" dirty="0"/>
              <a:t> and </a:t>
            </a:r>
            <a:r>
              <a:rPr lang="en-US" sz="2800" b="1" dirty="0" err="1"/>
              <a:t>ift</a:t>
            </a:r>
            <a:endParaRPr lang="en-US" sz="2800" b="1" dirty="0"/>
          </a:p>
          <a:p>
            <a:pPr lvl="1"/>
            <a:r>
              <a:rPr lang="en-US" sz="2400" dirty="0"/>
              <a:t>2 parts per million</a:t>
            </a:r>
          </a:p>
          <a:p>
            <a:r>
              <a:rPr lang="en-US" sz="2800" dirty="0"/>
              <a:t>Understand this is not enforced</a:t>
            </a:r>
          </a:p>
          <a:p>
            <a:pPr lvl="1"/>
            <a:r>
              <a:rPr lang="en-US" sz="2400" dirty="0">
                <a:latin typeface="Cambria" panose="02040503050406030204" pitchFamily="18" charset="0"/>
                <a:ea typeface="Cambria" panose="02040503050406030204" pitchFamily="18" charset="0"/>
              </a:rPr>
              <a:t>Neither NIST or NGS are a regulatory agency</a:t>
            </a:r>
          </a:p>
          <a:p>
            <a:pPr lvl="1"/>
            <a:r>
              <a:rPr lang="en-US" sz="2400" dirty="0">
                <a:latin typeface="Cambria" panose="02040503050406030204" pitchFamily="18" charset="0"/>
                <a:ea typeface="Cambria" panose="02040503050406030204" pitchFamily="18" charset="0"/>
              </a:rPr>
              <a:t>We support education/outreach of course</a:t>
            </a:r>
          </a:p>
          <a:p>
            <a:pPr lvl="1"/>
            <a:r>
              <a:rPr lang="en-US" sz="2400" dirty="0">
                <a:latin typeface="Cambria" panose="02040503050406030204" pitchFamily="18" charset="0"/>
                <a:ea typeface="Cambria" panose="02040503050406030204" pitchFamily="18" charset="0"/>
              </a:rPr>
              <a:t>But OPUS, NCAT, etc. will </a:t>
            </a:r>
            <a:r>
              <a:rPr lang="en-US" sz="2400" b="1" u="sng" dirty="0">
                <a:latin typeface="Cambria" panose="02040503050406030204" pitchFamily="18" charset="0"/>
                <a:ea typeface="Cambria" panose="02040503050406030204" pitchFamily="18" charset="0"/>
              </a:rPr>
              <a:t>not</a:t>
            </a:r>
            <a:r>
              <a:rPr lang="en-US" sz="2400" dirty="0">
                <a:latin typeface="Cambria" panose="02040503050406030204" pitchFamily="18" charset="0"/>
                <a:ea typeface="Cambria" panose="02040503050406030204" pitchFamily="18" charset="0"/>
              </a:rPr>
              <a:t> have US Survey Foot options</a:t>
            </a:r>
            <a:r>
              <a:rPr lang="en-US" sz="2400" dirty="0"/>
              <a:t> for </a:t>
            </a:r>
            <a:r>
              <a:rPr lang="en-US" sz="2400" dirty="0">
                <a:latin typeface="Cambria" panose="02040503050406030204" pitchFamily="18" charset="0"/>
                <a:ea typeface="Cambria" panose="02040503050406030204" pitchFamily="18" charset="0"/>
              </a:rPr>
              <a:t>output in SPCS2022 zones</a:t>
            </a:r>
          </a:p>
        </p:txBody>
      </p:sp>
    </p:spTree>
    <p:extLst>
      <p:ext uri="{BB962C8B-B14F-4D97-AF65-F5344CB8AC3E}">
        <p14:creationId xmlns:p14="http://schemas.microsoft.com/office/powerpoint/2010/main" val="371546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93D11C-C9BB-4776-BA6E-6413C85E521C}"/>
              </a:ext>
            </a:extLst>
          </p:cNvPr>
          <p:cNvSpPr/>
          <p:nvPr/>
        </p:nvSpPr>
        <p:spPr>
          <a:xfrm>
            <a:off x="0" y="3586644"/>
            <a:ext cx="9144000" cy="1224116"/>
          </a:xfrm>
          <a:prstGeom prst="rect">
            <a:avLst/>
          </a:prstGeom>
          <a:solidFill>
            <a:srgbClr val="FFC00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4" name="object 4"/>
          <p:cNvSpPr txBox="1"/>
          <p:nvPr/>
        </p:nvSpPr>
        <p:spPr>
          <a:xfrm>
            <a:off x="464234" y="697275"/>
            <a:ext cx="8215532" cy="4029308"/>
          </a:xfrm>
          <a:prstGeom prst="rect">
            <a:avLst/>
          </a:prstGeom>
        </p:spPr>
        <p:txBody>
          <a:bodyPr vert="horz" wrap="square" lIns="0" tIns="12700" rIns="0" bIns="0" rtlCol="0">
            <a:spAutoFit/>
          </a:bodyPr>
          <a:lstStyle/>
          <a:p>
            <a:pPr marL="12700" algn="ctr" defTabSz="342900" fontAlgn="base">
              <a:spcAft>
                <a:spcPct val="0"/>
              </a:spcAft>
              <a:buSzPct val="159375"/>
              <a:defRPr/>
            </a:pPr>
            <a:r>
              <a:rPr lang="en-US" sz="4050" b="1" dirty="0">
                <a:solidFill>
                  <a:prstClr val="black"/>
                </a:solidFill>
                <a:uFill>
                  <a:solidFill>
                    <a:srgbClr val="1F497D"/>
                  </a:solidFill>
                </a:uFill>
                <a:latin typeface="Cambria" panose="02040503050406030204" pitchFamily="18" charset="0"/>
                <a:ea typeface="ＭＳ Ｐゴシック" pitchFamily="34" charset="-128"/>
                <a:cs typeface="Arial"/>
              </a:rPr>
              <a:t>The Survey Foot is dead!</a:t>
            </a:r>
          </a:p>
          <a:p>
            <a:pPr marL="12700" algn="ctr" defTabSz="342900" fontAlgn="base">
              <a:spcAft>
                <a:spcPct val="0"/>
              </a:spcAft>
              <a:buSzPct val="159375"/>
              <a:defRPr/>
            </a:pPr>
            <a:endParaRPr lang="en-US" sz="4050" b="1" spc="-5" dirty="0">
              <a:solidFill>
                <a:srgbClr val="1F497D"/>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Aft>
                <a:spcPct val="0"/>
              </a:spcAft>
              <a:buSzPct val="159375"/>
              <a:defRPr/>
            </a:pPr>
            <a:r>
              <a:rPr lang="en-US" sz="4050" b="1" i="1" spc="-15" dirty="0">
                <a:solidFill>
                  <a:srgbClr val="C00000"/>
                </a:solidFill>
                <a:uFill>
                  <a:solidFill>
                    <a:srgbClr val="C00000"/>
                  </a:solidFill>
                </a:uFill>
                <a:latin typeface="Cambria" panose="02040503050406030204" pitchFamily="18" charset="0"/>
                <a:ea typeface="ＭＳ Ｐゴシック" pitchFamily="34" charset="-128"/>
                <a:cs typeface="Arial Black"/>
              </a:rPr>
              <a:t>Long live the Survey Foot!</a:t>
            </a:r>
          </a:p>
          <a:p>
            <a:pPr marL="12700" algn="ctr" defTabSz="342900" fontAlgn="base">
              <a:spcAft>
                <a:spcPct val="0"/>
              </a:spcAft>
              <a:buSzPct val="159375"/>
              <a:defRPr/>
            </a:pPr>
            <a:endParaRPr lang="en-US" sz="4050" b="1"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12700" algn="ctr" defTabSz="342900" fontAlgn="base">
              <a:spcAft>
                <a:spcPct val="0"/>
              </a:spcAft>
              <a:buSzPct val="159375"/>
              <a:defRPr/>
            </a:pPr>
            <a:r>
              <a:rPr lang="en-US" sz="1950" spc="-15" dirty="0">
                <a:solidFill>
                  <a:prstClr val="black"/>
                </a:solidFill>
                <a:uFill>
                  <a:solidFill>
                    <a:srgbClr val="C00000"/>
                  </a:solidFill>
                </a:uFill>
                <a:latin typeface="Cambria" panose="02040503050406030204" pitchFamily="18" charset="0"/>
                <a:ea typeface="ＭＳ Ｐゴシック" pitchFamily="34" charset="-128"/>
                <a:cs typeface="Arial Black"/>
              </a:rPr>
              <a:t>US Survey Foot was deprecated 31 December 2022</a:t>
            </a:r>
            <a:r>
              <a:rPr lang="en-US" sz="1950" i="1" spc="-15" dirty="0">
                <a:solidFill>
                  <a:prstClr val="black"/>
                </a:solidFill>
                <a:uFill>
                  <a:solidFill>
                    <a:srgbClr val="C00000"/>
                  </a:solidFill>
                </a:uFill>
                <a:latin typeface="Cambria" panose="02040503050406030204" pitchFamily="18" charset="0"/>
                <a:ea typeface="ＭＳ Ｐゴシック" pitchFamily="34" charset="-128"/>
                <a:cs typeface="Arial Black"/>
              </a:rPr>
              <a:t>…</a:t>
            </a:r>
          </a:p>
          <a:p>
            <a:pPr marL="12700" algn="ctr" defTabSz="342900" fontAlgn="base">
              <a:spcBef>
                <a:spcPts val="900"/>
              </a:spcBef>
              <a:spcAft>
                <a:spcPct val="0"/>
              </a:spcAft>
              <a:buSzPct val="159375"/>
              <a:defRPr/>
            </a:pPr>
            <a:r>
              <a:rPr lang="en-US" sz="3600" i="1" spc="-15" dirty="0">
                <a:solidFill>
                  <a:prstClr val="black"/>
                </a:solidFill>
                <a:uFill>
                  <a:solidFill>
                    <a:srgbClr val="C00000"/>
                  </a:solidFill>
                </a:uFill>
                <a:latin typeface="Cambria" panose="02040503050406030204" pitchFamily="18" charset="0"/>
                <a:ea typeface="ＭＳ Ｐゴシック" pitchFamily="34" charset="-128"/>
                <a:cs typeface="Arial Black"/>
              </a:rPr>
              <a:t>But it will </a:t>
            </a:r>
            <a:r>
              <a:rPr lang="en-US" sz="3600" b="1" i="1" spc="-15" dirty="0">
                <a:solidFill>
                  <a:prstClr val="black"/>
                </a:solidFill>
                <a:uFill>
                  <a:solidFill>
                    <a:srgbClr val="C00000"/>
                  </a:solidFill>
                </a:uFill>
                <a:latin typeface="Cambria" panose="02040503050406030204" pitchFamily="18" charset="0"/>
                <a:ea typeface="ＭＳ Ｐゴシック" pitchFamily="34" charset="-128"/>
                <a:cs typeface="Arial Black"/>
              </a:rPr>
              <a:t>always</a:t>
            </a:r>
            <a:r>
              <a:rPr lang="en-US" sz="3600" i="1" spc="-15" dirty="0">
                <a:solidFill>
                  <a:prstClr val="black"/>
                </a:solidFill>
                <a:uFill>
                  <a:solidFill>
                    <a:srgbClr val="C00000"/>
                  </a:solidFill>
                </a:uFill>
                <a:latin typeface="Cambria" panose="02040503050406030204" pitchFamily="18" charset="0"/>
                <a:ea typeface="ＭＳ Ｐゴシック" pitchFamily="34" charset="-128"/>
                <a:cs typeface="Arial Black"/>
              </a:rPr>
              <a:t> be available in NGS tools for NAD83 and NAD27 coordinates</a:t>
            </a:r>
          </a:p>
        </p:txBody>
      </p:sp>
    </p:spTree>
    <p:extLst>
      <p:ext uri="{BB962C8B-B14F-4D97-AF65-F5344CB8AC3E}">
        <p14:creationId xmlns:p14="http://schemas.microsoft.com/office/powerpoint/2010/main" val="214988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500"/>
                                        <p:tgtEl>
                                          <p:spTgt spid="4">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out)">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lstStyle/>
          <a:p>
            <a:r>
              <a:rPr lang="en-US" b="1" i="1" dirty="0">
                <a:latin typeface="Cambria" panose="02040503050406030204" pitchFamily="18" charset="0"/>
                <a:ea typeface="Cambria" panose="02040503050406030204" pitchFamily="18" charset="0"/>
              </a:rPr>
              <a:t>Remember…</a:t>
            </a:r>
          </a:p>
        </p:txBody>
      </p:sp>
      <p:sp>
        <p:nvSpPr>
          <p:cNvPr id="3" name="Content Placeholder 2"/>
          <p:cNvSpPr>
            <a:spLocks noGrp="1"/>
          </p:cNvSpPr>
          <p:nvPr>
            <p:ph idx="1"/>
          </p:nvPr>
        </p:nvSpPr>
        <p:spPr>
          <a:xfrm>
            <a:off x="294968" y="1057278"/>
            <a:ext cx="7548870" cy="4086222"/>
          </a:xfrm>
        </p:spPr>
        <p:txBody>
          <a:bodyPr/>
          <a:lstStyle/>
          <a:p>
            <a:pPr lvl="1">
              <a:spcAft>
                <a:spcPts val="900"/>
              </a:spcAft>
            </a:pPr>
            <a:r>
              <a:rPr lang="en-US" sz="2400" dirty="0"/>
              <a:t>What’s the goal of NATRF2022?</a:t>
            </a:r>
          </a:p>
          <a:p>
            <a:pPr lvl="2">
              <a:spcAft>
                <a:spcPts val="900"/>
              </a:spcAft>
            </a:pPr>
            <a:r>
              <a:rPr lang="en-US" sz="2100" dirty="0"/>
              <a:t>Give you the </a:t>
            </a:r>
            <a:r>
              <a:rPr lang="en-US" sz="2100" b="1" dirty="0"/>
              <a:t>stability</a:t>
            </a:r>
            <a:r>
              <a:rPr lang="en-US" sz="2100" dirty="0"/>
              <a:t> in positions that you expect</a:t>
            </a:r>
          </a:p>
          <a:p>
            <a:pPr lvl="1">
              <a:spcAft>
                <a:spcPts val="900"/>
              </a:spcAft>
            </a:pPr>
            <a:r>
              <a:rPr lang="en-US" sz="2400" dirty="0"/>
              <a:t>That’s the point of Reference Epochs (REs)</a:t>
            </a:r>
          </a:p>
          <a:p>
            <a:pPr lvl="2">
              <a:spcAft>
                <a:spcPts val="900"/>
              </a:spcAft>
            </a:pPr>
            <a:r>
              <a:rPr lang="en-US" sz="2100" dirty="0"/>
              <a:t>Akin to the different realizations of NAD83</a:t>
            </a:r>
          </a:p>
          <a:p>
            <a:pPr lvl="2">
              <a:spcAft>
                <a:spcPts val="900"/>
              </a:spcAft>
            </a:pPr>
            <a:r>
              <a:rPr lang="en-US" sz="2100" dirty="0"/>
              <a:t>REs will be published every 5 or 10 years</a:t>
            </a:r>
          </a:p>
          <a:p>
            <a:pPr lvl="3">
              <a:spcAft>
                <a:spcPts val="900"/>
              </a:spcAft>
            </a:pPr>
            <a:r>
              <a:rPr lang="en-US" sz="1800" dirty="0"/>
              <a:t>you choose when you update</a:t>
            </a:r>
          </a:p>
          <a:p>
            <a:pPr lvl="3">
              <a:spcAft>
                <a:spcPts val="900"/>
              </a:spcAft>
            </a:pPr>
            <a:r>
              <a:rPr lang="en-US" sz="1800" dirty="0"/>
              <a:t>in a perfect world, everyone would stay current</a:t>
            </a:r>
          </a:p>
        </p:txBody>
      </p:sp>
      <p:sp>
        <p:nvSpPr>
          <p:cNvPr id="4" name="TextBox 3">
            <a:extLst>
              <a:ext uri="{FF2B5EF4-FFF2-40B4-BE49-F238E27FC236}">
                <a16:creationId xmlns:a16="http://schemas.microsoft.com/office/drawing/2014/main" id="{E16E5822-5EFD-4811-AF4F-97300EE60D91}"/>
              </a:ext>
            </a:extLst>
          </p:cNvPr>
          <p:cNvSpPr txBox="1"/>
          <p:nvPr/>
        </p:nvSpPr>
        <p:spPr>
          <a:xfrm>
            <a:off x="5636729" y="2945829"/>
            <a:ext cx="1400175" cy="369332"/>
          </a:xfrm>
          <a:prstGeom prst="rect">
            <a:avLst/>
          </a:prstGeom>
          <a:noFill/>
        </p:spPr>
        <p:txBody>
          <a:bodyPr wrap="square" rtlCol="0">
            <a:spAutoFit/>
          </a:bodyPr>
          <a:lstStyle/>
          <a:p>
            <a:r>
              <a:rPr lang="en-US" i="1" dirty="0">
                <a:latin typeface="Cambria" panose="02040503050406030204" pitchFamily="18" charset="0"/>
                <a:ea typeface="Cambria" panose="02040503050406030204" pitchFamily="18" charset="0"/>
              </a:rPr>
              <a:t>aka versions</a:t>
            </a:r>
            <a:endParaRPr lang="en-US" sz="1050" i="1" dirty="0"/>
          </a:p>
        </p:txBody>
      </p:sp>
      <p:sp>
        <p:nvSpPr>
          <p:cNvPr id="5" name="Arrow: Bent 4">
            <a:extLst>
              <a:ext uri="{FF2B5EF4-FFF2-40B4-BE49-F238E27FC236}">
                <a16:creationId xmlns:a16="http://schemas.microsoft.com/office/drawing/2014/main" id="{C326BCE3-AA3E-432D-B888-29DD91E301B9}"/>
              </a:ext>
            </a:extLst>
          </p:cNvPr>
          <p:cNvSpPr/>
          <p:nvPr/>
        </p:nvSpPr>
        <p:spPr>
          <a:xfrm flipV="1">
            <a:off x="4922044" y="2978943"/>
            <a:ext cx="760810" cy="203598"/>
          </a:xfrm>
          <a:prstGeom prst="ben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solidFill>
                <a:schemeClr val="tx1"/>
              </a:solidFill>
            </a:endParaRPr>
          </a:p>
        </p:txBody>
      </p:sp>
    </p:spTree>
    <p:custDataLst>
      <p:tags r:id="rId1"/>
    </p:custDataLst>
    <p:extLst>
      <p:ext uri="{BB962C8B-B14F-4D97-AF65-F5344CB8AC3E}">
        <p14:creationId xmlns:p14="http://schemas.microsoft.com/office/powerpoint/2010/main" val="424337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1000"/>
                                        <p:tgtEl>
                                          <p:spTgt spid="5"/>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lstStyle/>
          <a:p>
            <a:r>
              <a:rPr lang="en-US" dirty="0">
                <a:latin typeface="Cambria" panose="02040503050406030204" pitchFamily="18" charset="0"/>
                <a:ea typeface="Cambria" panose="02040503050406030204" pitchFamily="18" charset="0"/>
              </a:rPr>
              <a:t>Preparing for NATRF2022</a:t>
            </a:r>
          </a:p>
        </p:txBody>
      </p:sp>
      <p:sp>
        <p:nvSpPr>
          <p:cNvPr id="3" name="Content Placeholder 2"/>
          <p:cNvSpPr>
            <a:spLocks noGrp="1"/>
          </p:cNvSpPr>
          <p:nvPr>
            <p:ph idx="1"/>
          </p:nvPr>
        </p:nvSpPr>
        <p:spPr>
          <a:xfrm>
            <a:off x="228599" y="1057278"/>
            <a:ext cx="8819535" cy="4086222"/>
          </a:xfrm>
        </p:spPr>
        <p:txBody>
          <a:bodyPr/>
          <a:lstStyle/>
          <a:p>
            <a:pPr lvl="1">
              <a:spcAft>
                <a:spcPts val="900"/>
              </a:spcAft>
            </a:pPr>
            <a:r>
              <a:rPr lang="en-US" sz="2400" dirty="0"/>
              <a:t>Two factors will dictate your frequency of coordinate updates</a:t>
            </a:r>
          </a:p>
          <a:p>
            <a:pPr marL="1071563" lvl="2" indent="-385763">
              <a:spcAft>
                <a:spcPts val="900"/>
              </a:spcAft>
              <a:buFont typeface="+mj-lt"/>
              <a:buAutoNum type="arabicParenR"/>
            </a:pPr>
            <a:r>
              <a:rPr lang="en-US" sz="2100" dirty="0"/>
              <a:t>Your accuracy needs</a:t>
            </a:r>
          </a:p>
          <a:p>
            <a:pPr marL="1071563" lvl="2" indent="-385763">
              <a:spcAft>
                <a:spcPts val="900"/>
              </a:spcAft>
              <a:buFont typeface="+mj-lt"/>
              <a:buAutoNum type="arabicParenR"/>
            </a:pPr>
            <a:r>
              <a:rPr lang="en-US" sz="2100" dirty="0"/>
              <a:t>The region you work in </a:t>
            </a:r>
            <a:r>
              <a:rPr lang="en-US" sz="2100" dirty="0">
                <a:sym typeface="Wingdings" panose="05000000000000000000" pitchFamily="2" charset="2"/>
              </a:rPr>
              <a:t> tectonic motion</a:t>
            </a:r>
            <a:endParaRPr lang="en-US" sz="2100" dirty="0"/>
          </a:p>
          <a:p>
            <a:pPr lvl="3">
              <a:spcAft>
                <a:spcPts val="900"/>
              </a:spcAft>
            </a:pPr>
            <a:r>
              <a:rPr lang="en-US" sz="1800" dirty="0"/>
              <a:t>Do manholes need cm-level updates annually?</a:t>
            </a:r>
          </a:p>
          <a:p>
            <a:pPr lvl="3">
              <a:spcAft>
                <a:spcPts val="900"/>
              </a:spcAft>
            </a:pPr>
            <a:r>
              <a:rPr lang="en-US" sz="1800" dirty="0"/>
              <a:t>We accommodate that… you choose</a:t>
            </a:r>
          </a:p>
          <a:p>
            <a:pPr lvl="3">
              <a:spcAft>
                <a:spcPts val="900"/>
              </a:spcAft>
            </a:pPr>
            <a:r>
              <a:rPr lang="en-US" sz="1800" dirty="0"/>
              <a:t>Just because we’re chasing the millimeter… it doesn’t mean you need to.</a:t>
            </a:r>
          </a:p>
        </p:txBody>
      </p:sp>
    </p:spTree>
    <p:custDataLst>
      <p:tags r:id="rId1"/>
    </p:custDataLst>
    <p:extLst>
      <p:ext uri="{BB962C8B-B14F-4D97-AF65-F5344CB8AC3E}">
        <p14:creationId xmlns:p14="http://schemas.microsoft.com/office/powerpoint/2010/main" val="193458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lstStyle/>
          <a:p>
            <a:r>
              <a:rPr lang="en-US" dirty="0">
                <a:latin typeface="Cambria" panose="02040503050406030204" pitchFamily="18" charset="0"/>
                <a:ea typeface="Cambria" panose="02040503050406030204" pitchFamily="18" charset="0"/>
              </a:rPr>
              <a:t>Preparing for NATRF2022</a:t>
            </a:r>
          </a:p>
        </p:txBody>
      </p:sp>
      <p:sp>
        <p:nvSpPr>
          <p:cNvPr id="3" name="Content Placeholder 2"/>
          <p:cNvSpPr>
            <a:spLocks noGrp="1"/>
          </p:cNvSpPr>
          <p:nvPr>
            <p:ph idx="1"/>
          </p:nvPr>
        </p:nvSpPr>
        <p:spPr>
          <a:xfrm>
            <a:off x="0" y="1065997"/>
            <a:ext cx="6700838" cy="4086222"/>
          </a:xfrm>
        </p:spPr>
        <p:txBody>
          <a:bodyPr/>
          <a:lstStyle/>
          <a:p>
            <a:pPr lvl="1">
              <a:spcAft>
                <a:spcPts val="900"/>
              </a:spcAft>
            </a:pPr>
            <a:r>
              <a:rPr lang="en-US" sz="2400" dirty="0"/>
              <a:t>Know the epoch of your data/datasets</a:t>
            </a:r>
          </a:p>
          <a:p>
            <a:pPr lvl="2">
              <a:spcAft>
                <a:spcPts val="900"/>
              </a:spcAft>
            </a:pPr>
            <a:r>
              <a:rPr lang="en-US" sz="2100" dirty="0"/>
              <a:t>consider how you will track this</a:t>
            </a:r>
          </a:p>
          <a:p>
            <a:pPr lvl="3">
              <a:spcAft>
                <a:spcPts val="900"/>
              </a:spcAft>
            </a:pPr>
            <a:r>
              <a:rPr lang="en-US" sz="1800" dirty="0"/>
              <a:t>full to-the-second timestamp on every feature?</a:t>
            </a:r>
          </a:p>
          <a:p>
            <a:pPr lvl="3">
              <a:spcAft>
                <a:spcPts val="900"/>
              </a:spcAft>
            </a:pPr>
            <a:r>
              <a:rPr lang="en-US" sz="1800" dirty="0"/>
              <a:t>labeling a year for each dataset?</a:t>
            </a:r>
          </a:p>
          <a:p>
            <a:pPr lvl="3">
              <a:spcAft>
                <a:spcPts val="900"/>
              </a:spcAft>
            </a:pPr>
            <a:r>
              <a:rPr lang="en-US" sz="1800" dirty="0"/>
              <a:t>something in-between that works for your needs?</a:t>
            </a:r>
          </a:p>
          <a:p>
            <a:pPr lvl="3">
              <a:spcAft>
                <a:spcPts val="900"/>
              </a:spcAft>
            </a:pPr>
            <a:endParaRPr lang="en-US" sz="1800" dirty="0"/>
          </a:p>
        </p:txBody>
      </p:sp>
    </p:spTree>
    <p:custDataLst>
      <p:tags r:id="rId1"/>
    </p:custDataLst>
    <p:extLst>
      <p:ext uri="{BB962C8B-B14F-4D97-AF65-F5344CB8AC3E}">
        <p14:creationId xmlns:p14="http://schemas.microsoft.com/office/powerpoint/2010/main" val="328198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lstStyle/>
          <a:p>
            <a:r>
              <a:rPr lang="en-US" dirty="0">
                <a:latin typeface="Cambria" panose="02040503050406030204" pitchFamily="18" charset="0"/>
                <a:ea typeface="Cambria" panose="02040503050406030204" pitchFamily="18" charset="0"/>
              </a:rPr>
              <a:t>Preparing</a:t>
            </a:r>
          </a:p>
        </p:txBody>
      </p:sp>
      <p:sp>
        <p:nvSpPr>
          <p:cNvPr id="3" name="Content Placeholder 2"/>
          <p:cNvSpPr>
            <a:spLocks noGrp="1"/>
          </p:cNvSpPr>
          <p:nvPr>
            <p:ph idx="1"/>
          </p:nvPr>
        </p:nvSpPr>
        <p:spPr>
          <a:xfrm>
            <a:off x="516194" y="1057278"/>
            <a:ext cx="7327644" cy="4086222"/>
          </a:xfrm>
        </p:spPr>
        <p:txBody>
          <a:bodyPr/>
          <a:lstStyle/>
          <a:p>
            <a:pPr marL="342900" lvl="1">
              <a:spcAft>
                <a:spcPts val="900"/>
              </a:spcAft>
            </a:pPr>
            <a:r>
              <a:rPr lang="en-US" sz="2400" dirty="0"/>
              <a:t>Reprocessing your data</a:t>
            </a:r>
          </a:p>
          <a:p>
            <a:pPr marL="646510" lvl="2">
              <a:spcAft>
                <a:spcPts val="900"/>
              </a:spcAft>
            </a:pPr>
            <a:r>
              <a:rPr lang="en-US" sz="2100" dirty="0"/>
              <a:t>in a perfect world, everyone would reprocess</a:t>
            </a:r>
          </a:p>
          <a:p>
            <a:pPr marL="989410" lvl="3">
              <a:spcAft>
                <a:spcPts val="900"/>
              </a:spcAft>
            </a:pPr>
            <a:r>
              <a:rPr lang="en-US" sz="1800" b="1" i="1" dirty="0"/>
              <a:t>What does this really mean?</a:t>
            </a:r>
          </a:p>
          <a:p>
            <a:pPr marL="1332310" lvl="4">
              <a:spcAft>
                <a:spcPts val="900"/>
              </a:spcAft>
            </a:pPr>
            <a:r>
              <a:rPr lang="en-US" sz="1800" dirty="0"/>
              <a:t>consider a hydro-enforced DEM</a:t>
            </a:r>
          </a:p>
          <a:p>
            <a:pPr marL="1675210" lvl="5">
              <a:spcAft>
                <a:spcPts val="900"/>
              </a:spcAft>
            </a:pPr>
            <a:r>
              <a:rPr lang="en-US" sz="1800" dirty="0">
                <a:latin typeface="Cambria" panose="02040503050406030204" pitchFamily="18" charset="0"/>
                <a:ea typeface="Cambria" panose="02040503050406030204" pitchFamily="18" charset="0"/>
              </a:rPr>
              <a:t>start over with the raw flight data (GNSS/IMU)</a:t>
            </a:r>
          </a:p>
          <a:p>
            <a:pPr marL="1675210" lvl="5">
              <a:spcAft>
                <a:spcPts val="900"/>
              </a:spcAft>
            </a:pPr>
            <a:r>
              <a:rPr lang="en-US" sz="1800" dirty="0">
                <a:latin typeface="Cambria" panose="02040503050406030204" pitchFamily="18" charset="0"/>
                <a:ea typeface="Cambria" panose="02040503050406030204" pitchFamily="18" charset="0"/>
              </a:rPr>
              <a:t>generate new point clouds</a:t>
            </a:r>
          </a:p>
          <a:p>
            <a:pPr marL="1675210" lvl="5">
              <a:spcAft>
                <a:spcPts val="900"/>
              </a:spcAft>
            </a:pPr>
            <a:r>
              <a:rPr lang="en-US" sz="1800" dirty="0">
                <a:latin typeface="Cambria" panose="02040503050406030204" pitchFamily="18" charset="0"/>
                <a:ea typeface="Cambria" panose="02040503050406030204" pitchFamily="18" charset="0"/>
              </a:rPr>
              <a:t>recreate all the drainage features in new datum</a:t>
            </a:r>
          </a:p>
          <a:p>
            <a:pPr marL="989410" lvl="3">
              <a:spcAft>
                <a:spcPts val="900"/>
              </a:spcAft>
            </a:pPr>
            <a:r>
              <a:rPr lang="en-US" sz="1800" b="1" i="1" dirty="0"/>
              <a:t>unrealistic! </a:t>
            </a:r>
            <a:r>
              <a:rPr lang="en-US" sz="1800" dirty="0"/>
              <a:t>… and unnecessary for majority users</a:t>
            </a:r>
          </a:p>
        </p:txBody>
      </p:sp>
    </p:spTree>
    <p:custDataLst>
      <p:tags r:id="rId1"/>
    </p:custDataLst>
    <p:extLst>
      <p:ext uri="{BB962C8B-B14F-4D97-AF65-F5344CB8AC3E}">
        <p14:creationId xmlns:p14="http://schemas.microsoft.com/office/powerpoint/2010/main" val="238729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lstStyle/>
          <a:p>
            <a:r>
              <a:rPr dirty="0" lang="en-US">
                <a:latin charset="0" panose="02040503050406030204" pitchFamily="18" typeface="Cambria"/>
                <a:ea charset="0" panose="02040503050406030204" pitchFamily="18" typeface="Cambria"/>
              </a:rPr>
              <a:t>Preparing</a:t>
            </a:r>
          </a:p>
        </p:txBody>
      </p:sp>
      <p:sp>
        <p:nvSpPr>
          <p:cNvPr id="3" name="Content Placeholder 2"/>
          <p:cNvSpPr>
            <a:spLocks noGrp="1"/>
          </p:cNvSpPr>
          <p:nvPr>
            <p:ph idx="1"/>
          </p:nvPr>
        </p:nvSpPr>
        <p:spPr>
          <a:xfrm>
            <a:off x="1143000" y="942978"/>
            <a:ext cx="6800850" cy="4086222"/>
          </a:xfrm>
        </p:spPr>
        <p:txBody>
          <a:bodyPr>
            <a:normAutofit lnSpcReduction="10000"/>
          </a:bodyPr>
          <a:lstStyle/>
          <a:p>
            <a:pPr indent="0" lvl="1" marL="128588">
              <a:spcAft>
                <a:spcPts val="900"/>
              </a:spcAft>
              <a:buNone/>
            </a:pPr>
            <a:r>
              <a:rPr dirty="0" lang="en-US" sz="2400"/>
              <a:t>Transforming your data</a:t>
            </a:r>
          </a:p>
          <a:p>
            <a:pPr lvl="2" marL="646510">
              <a:spcBef>
                <a:spcPts val="0"/>
              </a:spcBef>
              <a:spcAft>
                <a:spcPts val="900"/>
              </a:spcAft>
            </a:pPr>
            <a:r>
              <a:rPr dirty="0" lang="en-US" sz="2100"/>
              <a:t>NCAT </a:t>
            </a:r>
            <a:r>
              <a:rPr dirty="0" lang="en-US" sz="1725"/>
              <a:t>- NGS Coordinate Conversion and Transformation Tool</a:t>
            </a:r>
          </a:p>
          <a:p>
            <a:pPr lvl="3" marL="989410">
              <a:spcAft>
                <a:spcPts val="900"/>
              </a:spcAft>
            </a:pPr>
            <a:r>
              <a:rPr dirty="0" lang="en-US" sz="1800"/>
              <a:t>ASCII up/download, Web Services, Download, GitHub</a:t>
            </a:r>
          </a:p>
          <a:p>
            <a:pPr lvl="3" marL="989410">
              <a:spcAft>
                <a:spcPts val="900"/>
              </a:spcAft>
            </a:pPr>
            <a:r>
              <a:rPr b="1" dirty="0" i="1" lang="en-US" sz="1800"/>
              <a:t>ask your software provider(s) about integration</a:t>
            </a:r>
          </a:p>
          <a:p>
            <a:pPr lvl="4" marL="1332310">
              <a:spcAft>
                <a:spcPts val="900"/>
              </a:spcAft>
            </a:pPr>
            <a:r>
              <a:rPr dirty="0" lang="en-US" sz="1800"/>
              <a:t>we envision COTS integrations as most popular method of access</a:t>
            </a:r>
          </a:p>
          <a:p>
            <a:pPr lvl="4" marL="1332310">
              <a:spcAft>
                <a:spcPts val="900"/>
              </a:spcAft>
            </a:pPr>
            <a:r>
              <a:rPr dirty="0" lang="en-US" sz="1800"/>
              <a:t>Industry Workshops - May 2021 and August 2022</a:t>
            </a:r>
          </a:p>
          <a:p>
            <a:pPr lvl="5" marL="1675210">
              <a:spcAft>
                <a:spcPts val="900"/>
              </a:spcAft>
            </a:pPr>
            <a:r>
              <a:rPr dirty="0" err="1" lang="en-US" sz="1200"/>
              <a:t>Esri</a:t>
            </a:r>
            <a:r>
              <a:rPr dirty="0" lang="en-US" sz="1200"/>
              <a:t>, Trimble, Blue Marble, </a:t>
            </a:r>
            <a:r>
              <a:rPr dirty="0" err="1" lang="en-US" sz="1200"/>
              <a:t>etc</a:t>
            </a:r>
            <a:r>
              <a:rPr dirty="0" lang="en-US" sz="1200"/>
              <a:t>… all the well known names attended</a:t>
            </a:r>
            <a:endParaRPr dirty="0" lang="en-US" sz="1200">
              <a:latin charset="0" panose="02040503050406030204" pitchFamily="18" typeface="Cambria"/>
              <a:ea charset="0" panose="02040503050406030204" pitchFamily="18" typeface="Cambria"/>
            </a:endParaRPr>
          </a:p>
          <a:p>
            <a:pPr lvl="4" marL="1332310">
              <a:spcAft>
                <a:spcPts val="900"/>
              </a:spcAft>
            </a:pPr>
            <a:r>
              <a:rPr dirty="0" lang="en-US" sz="1800"/>
              <a:t>Geospatial Software Developers’ Summit – Nov/Dec</a:t>
            </a:r>
          </a:p>
          <a:p>
            <a:pPr lvl="5" marL="1675210">
              <a:spcAft>
                <a:spcPts val="900"/>
              </a:spcAft>
            </a:pPr>
            <a:r>
              <a:rPr dirty="0" lang="en-US" sz="1800">
                <a:latin charset="0" panose="02040503050406030204" pitchFamily="18" typeface="Cambria"/>
                <a:ea charset="0" panose="02040503050406030204" pitchFamily="18" typeface="Cambria"/>
              </a:rPr>
              <a:t>International &amp; Virtual </a:t>
            </a:r>
            <a:r>
              <a:rPr dirty="0" lang="en-US" sz="1800">
                <a:latin charset="0" panose="02040503050406030204" pitchFamily="18" typeface="Cambria"/>
                <a:ea charset="0" panose="02040503050406030204" pitchFamily="18" typeface="Cambria"/>
                <a:sym charset="2" panose="05000000000000000000" pitchFamily="2" typeface="Wingdings"/>
              </a:rPr>
              <a:t> US NGS and </a:t>
            </a:r>
            <a:r>
              <a:rPr dirty="0" err="1" lang="en-US" sz="1800">
                <a:latin charset="0" panose="02040503050406030204" pitchFamily="18" typeface="Cambria"/>
                <a:ea charset="0" panose="02040503050406030204" pitchFamily="18" typeface="Cambria"/>
                <a:sym charset="2" panose="05000000000000000000" pitchFamily="2" typeface="Wingdings"/>
              </a:rPr>
              <a:t>NRCan</a:t>
            </a:r>
            <a:r>
              <a:rPr dirty="0" lang="en-US" sz="1800">
                <a:latin charset="0" panose="02040503050406030204" pitchFamily="18" typeface="Cambria"/>
                <a:ea charset="0" panose="02040503050406030204" pitchFamily="18" typeface="Cambria"/>
                <a:sym charset="2" panose="05000000000000000000" pitchFamily="2" typeface="Wingdings"/>
              </a:rPr>
              <a:t> CGS </a:t>
            </a:r>
            <a:endParaRPr dirty="0" lang="en-US" sz="1800">
              <a:latin charset="0" panose="02040503050406030204" pitchFamily="18" typeface="Cambria"/>
              <a:ea charset="0" panose="02040503050406030204" pitchFamily="18" typeface="Cambria"/>
            </a:endParaRPr>
          </a:p>
        </p:txBody>
      </p:sp>
      <p:pic>
        <p:nvPicPr>
          <p:cNvPr id="4" name="Picture 3">
            <a:hlinkClick r:id="rId4"/>
            <a:extLst>
              <a:ext uri="{FF2B5EF4-FFF2-40B4-BE49-F238E27FC236}">
                <a16:creationId xmlns:a16="http://schemas.microsoft.com/office/drawing/2014/main" id="{71AF3A20-4542-4B2B-ADFB-1BDEBCC6C28C}"/>
              </a:ext>
            </a:extLst>
          </p:cNvPr>
          <p:cNvPicPr>
            <a:picLocks noChangeAspect="1"/>
          </p:cNvPicPr>
          <p:nvPr/>
        </p:nvPicPr>
        <p:blipFill>
          <a:blip r:embed="rId5"/>
          <a:stretch>
            <a:fillRect/>
          </a:stretch>
        </p:blipFill>
        <p:spPr>
          <a:xfrm>
            <a:off x="1227170" y="1493782"/>
            <a:ext cx="6689662" cy="306446"/>
          </a:xfrm>
          <a:prstGeom prst="rect">
            <a:avLst/>
          </a:prstGeom>
          <a:ln w="25400">
            <a:solidFill>
              <a:schemeClr val="tx1">
                <a:lumMod val="50000"/>
                <a:lumOff val="50000"/>
              </a:schemeClr>
            </a:solidFill>
          </a:ln>
        </p:spPr>
      </p:pic>
      <p:pic>
        <p:nvPicPr>
          <p:cNvPr id="5" name="Picture 4">
            <a:hlinkClick r:id="rId6"/>
            <a:extLst>
              <a:ext uri="{FF2B5EF4-FFF2-40B4-BE49-F238E27FC236}">
                <a16:creationId xmlns:a16="http://schemas.microsoft.com/office/drawing/2014/main" id="{1BB37688-A773-4123-9882-6F87D688B74D}"/>
              </a:ext>
            </a:extLst>
          </p:cNvPr>
          <p:cNvPicPr>
            <a:picLocks noChangeAspect="1"/>
          </p:cNvPicPr>
          <p:nvPr/>
        </p:nvPicPr>
        <p:blipFill rotWithShape="1">
          <a:blip r:embed="rId7"/>
          <a:srcRect b="82935" r="75104"/>
          <a:stretch/>
        </p:blipFill>
        <p:spPr>
          <a:xfrm>
            <a:off x="6153256" y="634604"/>
            <a:ext cx="1557962" cy="685801"/>
          </a:xfrm>
          <a:prstGeom prst="rect">
            <a:avLst/>
          </a:prstGeom>
          <a:ln w="25400">
            <a:solidFill>
              <a:schemeClr val="tx1">
                <a:lumMod val="50000"/>
                <a:lumOff val="50000"/>
              </a:schemeClr>
            </a:solidFill>
          </a:ln>
        </p:spPr>
      </p:pic>
      <p:pic>
        <p:nvPicPr>
          <p:cNvPr id="6" name="Picture 5">
            <a:hlinkClick r:id="rId8"/>
            <a:extLst>
              <a:ext uri="{FF2B5EF4-FFF2-40B4-BE49-F238E27FC236}">
                <a16:creationId xmlns:a16="http://schemas.microsoft.com/office/drawing/2014/main" id="{94ED4274-951B-47DB-8BAE-ACDA4C887DBD}"/>
              </a:ext>
            </a:extLst>
          </p:cNvPr>
          <p:cNvPicPr>
            <a:picLocks noChangeAspect="1"/>
          </p:cNvPicPr>
          <p:nvPr/>
        </p:nvPicPr>
        <p:blipFill rotWithShape="1">
          <a:blip cstate="print" r:embed="rId9">
            <a:extLst>
              <a:ext uri="{28A0092B-C50C-407E-A947-70E740481C1C}">
                <a14:useLocalDpi xmlns:a14="http://schemas.microsoft.com/office/drawing/2010/main" val="0"/>
              </a:ext>
            </a:extLst>
          </a:blip>
          <a:srcRect b="47402" l="79041" r="572" t="5770"/>
          <a:stretch/>
        </p:blipFill>
        <p:spPr>
          <a:xfrm>
            <a:off x="1200150" y="3443291"/>
            <a:ext cx="1097484" cy="1637973"/>
          </a:xfrm>
          <a:prstGeom prst="rect">
            <a:avLst/>
          </a:prstGeom>
          <a:ln w="25400">
            <a:solidFill>
              <a:schemeClr val="tx1">
                <a:lumMod val="50000"/>
                <a:lumOff val="50000"/>
              </a:schemeClr>
            </a:solidFill>
          </a:ln>
        </p:spPr>
      </p:pic>
    </p:spTree>
    <p:custDataLst>
      <p:tags r:id="rId1"/>
    </p:custDataLst>
    <p:extLst>
      <p:ext uri="{BB962C8B-B14F-4D97-AF65-F5344CB8AC3E}">
        <p14:creationId xmlns:p14="http://schemas.microsoft.com/office/powerpoint/2010/main" val="4288367095"/>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3000" y="244890"/>
            <a:ext cx="6858000" cy="658117"/>
          </a:xfrm>
        </p:spPr>
        <p:txBody>
          <a:bodyPr/>
          <a:lstStyle/>
          <a:p>
            <a:r>
              <a:rPr lang="en-US" sz="3000" dirty="0"/>
              <a:t>Delayed Release of the Modernized NSRS</a:t>
            </a:r>
          </a:p>
        </p:txBody>
      </p:sp>
      <p:sp>
        <p:nvSpPr>
          <p:cNvPr id="5" name="Content Placeholder 4"/>
          <p:cNvSpPr>
            <a:spLocks noGrp="1"/>
          </p:cNvSpPr>
          <p:nvPr>
            <p:ph idx="1"/>
          </p:nvPr>
        </p:nvSpPr>
        <p:spPr>
          <a:xfrm>
            <a:off x="178420" y="936702"/>
            <a:ext cx="8668214" cy="3731942"/>
          </a:xfrm>
        </p:spPr>
        <p:txBody>
          <a:bodyPr>
            <a:noAutofit/>
          </a:bodyPr>
          <a:lstStyle/>
          <a:p>
            <a:pPr eaLnBrk="1" hangingPunct="1"/>
            <a:r>
              <a:rPr lang="en-US" altLang="en-US" sz="2200" i="1" dirty="0"/>
              <a:t>How long will the delay be?</a:t>
            </a:r>
          </a:p>
          <a:p>
            <a:pPr marL="348854" lvl="1"/>
            <a:r>
              <a:rPr lang="en-US" altLang="en-US" sz="2200" dirty="0">
                <a:latin typeface="Cambria" panose="02040503050406030204" pitchFamily="18" charset="0"/>
                <a:ea typeface="Cambria" panose="02040503050406030204" pitchFamily="18" charset="0"/>
              </a:rPr>
              <a:t>Our website or newsletter is best source of projected timeframe, current estimate is </a:t>
            </a:r>
            <a:r>
              <a:rPr lang="en-US" altLang="en-US" sz="2200" b="1" dirty="0">
                <a:latin typeface="Cambria" panose="02040503050406030204" pitchFamily="18" charset="0"/>
                <a:ea typeface="Cambria" panose="02040503050406030204" pitchFamily="18" charset="0"/>
              </a:rPr>
              <a:t>middle of 2025</a:t>
            </a:r>
            <a:r>
              <a:rPr lang="en-US" altLang="en-US" sz="2200" dirty="0">
                <a:latin typeface="Cambria" panose="02040503050406030204" pitchFamily="18" charset="0"/>
                <a:ea typeface="Cambria" panose="02040503050406030204" pitchFamily="18" charset="0"/>
              </a:rPr>
              <a:t>.</a:t>
            </a:r>
          </a:p>
          <a:p>
            <a:pPr>
              <a:spcBef>
                <a:spcPts val="1800"/>
              </a:spcBef>
            </a:pPr>
            <a:r>
              <a:rPr lang="en-US" altLang="en-US" sz="2200" i="1" dirty="0"/>
              <a:t>Will the names stay the same?</a:t>
            </a:r>
          </a:p>
          <a:p>
            <a:pPr marL="348854" lvl="1"/>
            <a:r>
              <a:rPr lang="en-US" altLang="en-US" sz="2200" dirty="0">
                <a:solidFill>
                  <a:prstClr val="black"/>
                </a:solidFill>
                <a:latin typeface="Cambria" panose="02040503050406030204" pitchFamily="18" charset="0"/>
                <a:ea typeface="Cambria" panose="02040503050406030204" pitchFamily="18" charset="0"/>
              </a:rPr>
              <a:t>Yes, terms containing “2022” such as “NATRF2022” and “NAPGD2022” will remain the same.</a:t>
            </a:r>
          </a:p>
          <a:p>
            <a:pPr>
              <a:spcBef>
                <a:spcPts val="1800"/>
              </a:spcBef>
            </a:pPr>
            <a:r>
              <a:rPr lang="en-US" altLang="en-US" sz="2200" i="1" dirty="0"/>
              <a:t>Will all previously proposed products be released along with the new datums?</a:t>
            </a:r>
          </a:p>
          <a:p>
            <a:pPr marL="348854" lvl="1"/>
            <a:r>
              <a:rPr lang="en-US" altLang="en-US" sz="2200" dirty="0">
                <a:solidFill>
                  <a:prstClr val="black"/>
                </a:solidFill>
                <a:ea typeface="Cambria" panose="02040503050406030204" pitchFamily="18" charset="0"/>
              </a:rPr>
              <a:t>No, they will not</a:t>
            </a:r>
            <a:r>
              <a:rPr lang="en-US" altLang="en-US" sz="2200" dirty="0">
                <a:solidFill>
                  <a:prstClr val="black"/>
                </a:solidFill>
                <a:latin typeface="Cambria" panose="02040503050406030204" pitchFamily="18" charset="0"/>
                <a:ea typeface="Cambria" panose="02040503050406030204" pitchFamily="18" charset="0"/>
              </a:rPr>
              <a:t>. </a:t>
            </a:r>
            <a:r>
              <a:rPr lang="en-US" altLang="en-US" sz="2200" dirty="0">
                <a:solidFill>
                  <a:prstClr val="black"/>
                </a:solidFill>
                <a:ea typeface="Cambria" panose="02040503050406030204" pitchFamily="18" charset="0"/>
              </a:rPr>
              <a:t>Check out our June 2022 webinar.</a:t>
            </a:r>
            <a:r>
              <a:rPr lang="en-US" altLang="en-US" sz="2200" dirty="0">
                <a:solidFill>
                  <a:prstClr val="black"/>
                </a:solidFill>
                <a:latin typeface="Cambria" panose="02040503050406030204" pitchFamily="18" charset="0"/>
                <a:ea typeface="Cambria" panose="02040503050406030204" pitchFamily="18" charset="0"/>
              </a:rPr>
              <a:t> </a:t>
            </a:r>
            <a:endParaRPr lang="en-US" altLang="en-US" sz="2200" b="1" i="1" dirty="0"/>
          </a:p>
        </p:txBody>
      </p:sp>
      <p:sp>
        <p:nvSpPr>
          <p:cNvPr id="6" name="TextBox 5"/>
          <p:cNvSpPr txBox="1"/>
          <p:nvPr/>
        </p:nvSpPr>
        <p:spPr bwMode="auto">
          <a:xfrm>
            <a:off x="0" y="4853426"/>
            <a:ext cx="2727029" cy="253916"/>
          </a:xfrm>
          <a:prstGeom prst="rect">
            <a:avLst/>
          </a:prstGeom>
          <a:noFill/>
          <a:ln w="9525">
            <a:noFill/>
            <a:miter lim="800000"/>
            <a:headEnd/>
            <a:tailEnd/>
          </a:ln>
        </p:spPr>
        <p:txBody>
          <a:bodyPr wrap="none" rtlCol="0">
            <a:spAutoFit/>
          </a:bodyPr>
          <a:lstStyle/>
          <a:p>
            <a:pPr defTabSz="342900" fontAlgn="base">
              <a:spcBef>
                <a:spcPct val="0"/>
              </a:spcBef>
              <a:spcAft>
                <a:spcPct val="0"/>
              </a:spcAft>
              <a:defRPr/>
            </a:pPr>
            <a:r>
              <a:rPr lang="en-US" sz="1050" dirty="0">
                <a:solidFill>
                  <a:prstClr val="black"/>
                </a:solidFill>
                <a:latin typeface="Calibri" pitchFamily="34" charset="0"/>
                <a:ea typeface="ＭＳ Ｐゴシック" pitchFamily="34" charset="-128"/>
                <a:hlinkClick r:id="rId3"/>
              </a:rPr>
              <a:t>hyperlink to the Track Our Progress homepage</a:t>
            </a:r>
            <a:endParaRPr lang="en-US" sz="1050" dirty="0">
              <a:solidFill>
                <a:prstClr val="black"/>
              </a:solidFill>
              <a:latin typeface="Calibri" pitchFamily="34" charset="0"/>
              <a:ea typeface="ＭＳ Ｐゴシック" pitchFamily="34" charset="-128"/>
            </a:endParaRPr>
          </a:p>
        </p:txBody>
      </p:sp>
      <p:sp>
        <p:nvSpPr>
          <p:cNvPr id="7" name="TextBox 6"/>
          <p:cNvSpPr txBox="1"/>
          <p:nvPr/>
        </p:nvSpPr>
        <p:spPr bwMode="auto">
          <a:xfrm>
            <a:off x="7625636" y="4852354"/>
            <a:ext cx="1518364" cy="253916"/>
          </a:xfrm>
          <a:prstGeom prst="rect">
            <a:avLst/>
          </a:prstGeom>
          <a:noFill/>
          <a:ln w="9525">
            <a:noFill/>
            <a:miter lim="800000"/>
            <a:headEnd/>
            <a:tailEnd/>
          </a:ln>
        </p:spPr>
        <p:txBody>
          <a:bodyPr wrap="none" rtlCol="0">
            <a:spAutoFit/>
          </a:bodyPr>
          <a:lstStyle/>
          <a:p>
            <a:pPr defTabSz="342900" fontAlgn="base">
              <a:spcBef>
                <a:spcPct val="0"/>
              </a:spcBef>
              <a:spcAft>
                <a:spcPct val="0"/>
              </a:spcAft>
              <a:defRPr/>
            </a:pPr>
            <a:r>
              <a:rPr lang="en-US" sz="1050" dirty="0">
                <a:solidFill>
                  <a:prstClr val="black"/>
                </a:solidFill>
                <a:latin typeface="Calibri" pitchFamily="34" charset="0"/>
                <a:ea typeface="ＭＳ Ｐゴシック" pitchFamily="34" charset="-128"/>
                <a:hlinkClick r:id="rId4"/>
              </a:rPr>
              <a:t>hyperlink to the full FAQ</a:t>
            </a:r>
            <a:endParaRPr lang="en-US" sz="1050" dirty="0">
              <a:solidFill>
                <a:prstClr val="black"/>
              </a:solidFill>
              <a:latin typeface="Calibri" pitchFamily="34" charset="0"/>
              <a:ea typeface="ＭＳ Ｐゴシック" pitchFamily="34" charset="-128"/>
            </a:endParaRPr>
          </a:p>
        </p:txBody>
      </p:sp>
      <p:sp>
        <p:nvSpPr>
          <p:cNvPr id="8" name="TextBox 7">
            <a:extLst>
              <a:ext uri="{FF2B5EF4-FFF2-40B4-BE49-F238E27FC236}">
                <a16:creationId xmlns:a16="http://schemas.microsoft.com/office/drawing/2014/main" id="{3380E46E-823A-41AC-818C-80C6AAE94C7D}"/>
              </a:ext>
            </a:extLst>
          </p:cNvPr>
          <p:cNvSpPr txBox="1"/>
          <p:nvPr/>
        </p:nvSpPr>
        <p:spPr bwMode="auto">
          <a:xfrm>
            <a:off x="3908196" y="4861588"/>
            <a:ext cx="1327608" cy="253916"/>
          </a:xfrm>
          <a:prstGeom prst="rect">
            <a:avLst/>
          </a:prstGeom>
          <a:noFill/>
          <a:ln w="9525">
            <a:noFill/>
            <a:miter lim="800000"/>
            <a:headEnd/>
            <a:tailEnd/>
          </a:ln>
        </p:spPr>
        <p:txBody>
          <a:bodyPr wrap="none" rtlCol="0">
            <a:spAutoFit/>
          </a:bodyPr>
          <a:lstStyle/>
          <a:p>
            <a:pPr lvl="0">
              <a:defRPr/>
            </a:pPr>
            <a:r>
              <a:rPr lang="en-US" sz="1050" dirty="0">
                <a:solidFill>
                  <a:prstClr val="black"/>
                </a:solidFill>
                <a:hlinkClick r:id="rId5"/>
              </a:rPr>
              <a:t>June 2022 webinar</a:t>
            </a:r>
            <a:endParaRPr lang="en-US" sz="1050" dirty="0">
              <a:solidFill>
                <a:prstClr val="black"/>
              </a:solidFill>
              <a:latin typeface="Calibri" pitchFamily="34" charset="0"/>
              <a:ea typeface="ＭＳ Ｐゴシック" pitchFamily="34" charset="-128"/>
            </a:endParaRPr>
          </a:p>
        </p:txBody>
      </p:sp>
    </p:spTree>
    <p:extLst>
      <p:ext uri="{BB962C8B-B14F-4D97-AF65-F5344CB8AC3E}">
        <p14:creationId xmlns:p14="http://schemas.microsoft.com/office/powerpoint/2010/main" val="345481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b="90" l="126" r="144" t="128"/>
          <a:stretch/>
        </p:blipFill>
        <p:spPr>
          <a:xfrm>
            <a:off x="1110343" y="0"/>
            <a:ext cx="6890657" cy="5143500"/>
          </a:xfrm>
          <a:prstGeom prst="rect">
            <a:avLst/>
          </a:prstGeom>
        </p:spPr>
      </p:pic>
      <p:sp>
        <p:nvSpPr>
          <p:cNvPr id="5" name="Title 4"/>
          <p:cNvSpPr>
            <a:spLocks noGrp="1"/>
          </p:cNvSpPr>
          <p:nvPr>
            <p:ph type="title"/>
          </p:nvPr>
        </p:nvSpPr>
        <p:spPr>
          <a:xfrm>
            <a:off x="1684735" y="4083297"/>
            <a:ext cx="5829300" cy="1021556"/>
          </a:xfrm>
        </p:spPr>
        <p:txBody>
          <a:bodyPr/>
          <a:lstStyle/>
          <a:p>
            <a:r>
              <a:rPr dirty="0" lang="en-US" sz="3300"/>
              <a:t>additional Resources</a:t>
            </a:r>
          </a:p>
        </p:txBody>
      </p:sp>
    </p:spTree>
    <p:extLst>
      <p:ext uri="{BB962C8B-B14F-4D97-AF65-F5344CB8AC3E}">
        <p14:creationId xmlns:p14="http://schemas.microsoft.com/office/powerpoint/2010/main" val="852633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335713-7A71-4591-9AFB-C550C743D6F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42260" y="0"/>
            <a:ext cx="6080912" cy="4591088"/>
          </a:xfrm>
          <a:prstGeom prst="rect">
            <a:avLst/>
          </a:prstGeom>
        </p:spPr>
      </p:pic>
      <p:sp>
        <p:nvSpPr>
          <p:cNvPr id="11" name="TextBox 10"/>
          <p:cNvSpPr txBox="1"/>
          <p:nvPr/>
        </p:nvSpPr>
        <p:spPr>
          <a:xfrm>
            <a:off x="4803796" y="13980"/>
            <a:ext cx="3692504" cy="415498"/>
          </a:xfrm>
          <a:prstGeom prst="rect">
            <a:avLst/>
          </a:prstGeom>
          <a:solidFill>
            <a:srgbClr val="F2F2F2"/>
          </a:solidFill>
        </p:spPr>
        <p:txBody>
          <a:bodyPr wrap="square" rtlCol="0">
            <a:spAutoFit/>
          </a:bodyPr>
          <a:lstStyle/>
          <a:p>
            <a:pPr algn="ctr" defTabSz="685800">
              <a:defRPr/>
            </a:pPr>
            <a:r>
              <a:rPr lang="en-US" sz="2100" spc="-5" dirty="0">
                <a:solidFill>
                  <a:prstClr val="black"/>
                </a:solidFill>
                <a:latin typeface="Cambria" panose="02040503050406030204" pitchFamily="18" charset="0"/>
                <a:ea typeface="MS PGothic" pitchFamily="34" charset="-128"/>
                <a:cs typeface="Calibri"/>
              </a:rPr>
              <a:t>geodesy.noaa.gov/ADVISORS/</a:t>
            </a:r>
            <a:endParaRPr lang="en-US" sz="2100" dirty="0">
              <a:solidFill>
                <a:prstClr val="black"/>
              </a:solidFill>
              <a:latin typeface="Calibri"/>
            </a:endParaRPr>
          </a:p>
        </p:txBody>
      </p:sp>
      <p:sp>
        <p:nvSpPr>
          <p:cNvPr id="2" name="Title 3">
            <a:extLst>
              <a:ext uri="{FF2B5EF4-FFF2-40B4-BE49-F238E27FC236}">
                <a16:creationId xmlns:a16="http://schemas.microsoft.com/office/drawing/2014/main" id="{CE3A0862-A82C-A1D9-5874-1D1269A91430}"/>
              </a:ext>
            </a:extLst>
          </p:cNvPr>
          <p:cNvSpPr txBox="1">
            <a:spLocks/>
          </p:cNvSpPr>
          <p:nvPr/>
        </p:nvSpPr>
        <p:spPr>
          <a:xfrm>
            <a:off x="-38100" y="30073"/>
            <a:ext cx="2521974" cy="1013868"/>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r>
              <a:rPr lang="en-US" sz="2400" dirty="0"/>
              <a:t>Regional Geodetic Advisor Program</a:t>
            </a:r>
          </a:p>
        </p:txBody>
      </p:sp>
      <p:sp>
        <p:nvSpPr>
          <p:cNvPr id="3" name="Content Placeholder 4">
            <a:extLst>
              <a:ext uri="{FF2B5EF4-FFF2-40B4-BE49-F238E27FC236}">
                <a16:creationId xmlns:a16="http://schemas.microsoft.com/office/drawing/2014/main" id="{E7C2C58C-0D1A-3E8B-DA1C-AF083C9BACBD}"/>
              </a:ext>
            </a:extLst>
          </p:cNvPr>
          <p:cNvSpPr txBox="1">
            <a:spLocks/>
          </p:cNvSpPr>
          <p:nvPr/>
        </p:nvSpPr>
        <p:spPr>
          <a:xfrm>
            <a:off x="0" y="1013460"/>
            <a:ext cx="5036820" cy="337566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Cambria" panose="02040503050406030204" pitchFamily="18" charset="0"/>
                <a:ea typeface="Cambria" panose="02040503050406030204" pitchFamily="18" charset="0"/>
                <a:cs typeface="+mn-cs"/>
              </a:defRPr>
            </a:lvl1pPr>
            <a:lvl2pPr marL="742950" indent="-285750" algn="l" defTabSz="457200" rtl="0" eaLnBrk="1" latinLnBrk="0" hangingPunct="1">
              <a:spcBef>
                <a:spcPct val="20000"/>
              </a:spcBef>
              <a:buFont typeface="Arial"/>
              <a:buChar char="–"/>
              <a:defRPr sz="2800" kern="1200">
                <a:solidFill>
                  <a:schemeClr val="tx1"/>
                </a:solidFill>
                <a:latin typeface="Cambria" panose="02040503050406030204" pitchFamily="18" charset="0"/>
                <a:ea typeface="Cambria" panose="02040503050406030204" pitchFamily="18" charset="0"/>
                <a:cs typeface="+mn-cs"/>
              </a:defRPr>
            </a:lvl2pPr>
            <a:lvl3pPr marL="1143000" indent="-228600" algn="l" defTabSz="457200" rtl="0" eaLnBrk="1" latinLnBrk="0" hangingPunct="1">
              <a:spcBef>
                <a:spcPct val="20000"/>
              </a:spcBef>
              <a:buFont typeface="Arial"/>
              <a:buChar char="•"/>
              <a:defRPr sz="2400" kern="1200">
                <a:solidFill>
                  <a:schemeClr val="tx1"/>
                </a:solidFill>
                <a:latin typeface="Cambria" panose="02040503050406030204" pitchFamily="18" charset="0"/>
                <a:ea typeface="Cambria" panose="02040503050406030204" pitchFamily="18" charset="0"/>
                <a:cs typeface="+mn-cs"/>
              </a:defRPr>
            </a:lvl3pPr>
            <a:lvl4pPr marL="16002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4pPr>
            <a:lvl5pPr marL="20574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14 RGAs across country</a:t>
            </a:r>
          </a:p>
          <a:p>
            <a:pPr marL="0" indent="0">
              <a:buNone/>
            </a:pPr>
            <a:r>
              <a:rPr lang="en-US" sz="2000" dirty="0"/>
              <a:t>We are here to support:</a:t>
            </a:r>
          </a:p>
          <a:p>
            <a:pPr lvl="1"/>
            <a:r>
              <a:rPr lang="en-US" sz="2000" dirty="0"/>
              <a:t>You</a:t>
            </a:r>
          </a:p>
          <a:p>
            <a:pPr lvl="1"/>
            <a:r>
              <a:rPr lang="en-US" sz="2000" dirty="0"/>
              <a:t>Your constituents</a:t>
            </a:r>
          </a:p>
          <a:p>
            <a:pPr lvl="1"/>
            <a:r>
              <a:rPr lang="en-US" sz="2000" dirty="0"/>
              <a:t>Our Federal Partners</a:t>
            </a:r>
          </a:p>
          <a:p>
            <a:pPr marL="0" indent="0">
              <a:buNone/>
            </a:pPr>
            <a:r>
              <a:rPr lang="en-US" sz="2000" i="1" dirty="0"/>
              <a:t>Questions about </a:t>
            </a:r>
          </a:p>
          <a:p>
            <a:pPr marL="0" indent="0">
              <a:buNone/>
            </a:pPr>
            <a:r>
              <a:rPr lang="en-US" sz="2000" i="1" dirty="0"/>
              <a:t>NSRS Modernization?</a:t>
            </a:r>
          </a:p>
          <a:p>
            <a:pPr lvl="1"/>
            <a:r>
              <a:rPr lang="en-US" sz="2000" dirty="0"/>
              <a:t>Reach out now</a:t>
            </a:r>
          </a:p>
          <a:p>
            <a:pPr lvl="1"/>
            <a:r>
              <a:rPr lang="en-US" sz="2000" dirty="0"/>
              <a:t>Be prepared</a:t>
            </a:r>
          </a:p>
          <a:p>
            <a:endParaRPr lang="en-US" sz="2200" dirty="0"/>
          </a:p>
        </p:txBody>
      </p:sp>
    </p:spTree>
    <p:extLst>
      <p:ext uri="{BB962C8B-B14F-4D97-AF65-F5344CB8AC3E}">
        <p14:creationId xmlns:p14="http://schemas.microsoft.com/office/powerpoint/2010/main" val="27183146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517892" y="3755976"/>
            <a:ext cx="3410918" cy="1213462"/>
            <a:chOff x="4403571" y="5339913"/>
            <a:chExt cx="4586432" cy="1543952"/>
          </a:xfrm>
        </p:grpSpPr>
        <p:sp>
          <p:nvSpPr>
            <p:cNvPr id="12" name="Rectangle 11"/>
            <p:cNvSpPr/>
            <p:nvPr/>
          </p:nvSpPr>
          <p:spPr>
            <a:xfrm>
              <a:off x="4403571" y="5339913"/>
              <a:ext cx="4586432" cy="1399549"/>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4719081" y="5658267"/>
              <a:ext cx="1647191" cy="910472"/>
            </a:xfrm>
            <a:prstGeom prst="rect">
              <a:avLst/>
            </a:prstGeom>
            <a:noFill/>
          </p:spPr>
          <p:txBody>
            <a:bodyPr wrap="square" rtlCol="0">
              <a:spAutoFit/>
            </a:bodyPr>
            <a:lstStyle/>
            <a:p>
              <a:pPr algn="ctr"/>
              <a:r>
                <a:rPr lang="en-US" sz="1350" b="1" dirty="0">
                  <a:solidFill>
                    <a:srgbClr val="781D22"/>
                  </a:solidFill>
                </a:rPr>
                <a:t>Educational Videos</a:t>
              </a:r>
            </a:p>
            <a:p>
              <a:pPr algn="ctr"/>
              <a:r>
                <a:rPr lang="en-US" sz="1350" b="1" dirty="0">
                  <a:solidFill>
                    <a:srgbClr val="781D22"/>
                  </a:solidFill>
                </a:rPr>
                <a:t>&lt;5 minutes</a:t>
              </a:r>
            </a:p>
          </p:txBody>
        </p:sp>
        <p:sp>
          <p:nvSpPr>
            <p:cNvPr id="9" name="TextBox 8"/>
            <p:cNvSpPr txBox="1"/>
            <p:nvPr/>
          </p:nvSpPr>
          <p:spPr>
            <a:xfrm>
              <a:off x="6608810" y="5709063"/>
              <a:ext cx="2291135" cy="1174802"/>
            </a:xfrm>
            <a:prstGeom prst="rect">
              <a:avLst/>
            </a:prstGeom>
            <a:noFill/>
          </p:spPr>
          <p:txBody>
            <a:bodyPr wrap="square" rtlCol="0">
              <a:spAutoFit/>
            </a:bodyPr>
            <a:lstStyle/>
            <a:p>
              <a:pPr algn="ctr"/>
              <a:r>
                <a:rPr lang="en-US" sz="1350" b="1" dirty="0">
                  <a:solidFill>
                    <a:srgbClr val="781D22"/>
                  </a:solidFill>
                </a:rPr>
                <a:t>Online Lesson </a:t>
              </a:r>
            </a:p>
            <a:p>
              <a:pPr algn="ctr"/>
              <a:r>
                <a:rPr lang="en-US" sz="1350" b="1" dirty="0">
                  <a:solidFill>
                    <a:srgbClr val="781D22"/>
                  </a:solidFill>
                </a:rPr>
                <a:t>(via </a:t>
              </a:r>
              <a:r>
                <a:rPr lang="en-US" sz="1350" b="1" dirty="0" err="1">
                  <a:solidFill>
                    <a:srgbClr val="781D22"/>
                  </a:solidFill>
                </a:rPr>
                <a:t>MetEd</a:t>
              </a:r>
              <a:r>
                <a:rPr lang="en-US" sz="1350" b="1" dirty="0">
                  <a:solidFill>
                    <a:srgbClr val="781D22"/>
                  </a:solidFill>
                </a:rPr>
                <a:t>/COMET)</a:t>
              </a:r>
            </a:p>
            <a:p>
              <a:pPr algn="ctr"/>
              <a:r>
                <a:rPr lang="en-US" sz="1350" b="1" dirty="0">
                  <a:solidFill>
                    <a:srgbClr val="781D22"/>
                  </a:solidFill>
                </a:rPr>
                <a:t>~1 hour</a:t>
              </a:r>
            </a:p>
          </p:txBody>
        </p:sp>
      </p:grpSp>
      <p:sp>
        <p:nvSpPr>
          <p:cNvPr id="13" name="Title 1"/>
          <p:cNvSpPr txBox="1">
            <a:spLocks/>
          </p:cNvSpPr>
          <p:nvPr/>
        </p:nvSpPr>
        <p:spPr>
          <a:xfrm>
            <a:off x="1143000" y="4778451"/>
            <a:ext cx="6858000" cy="3421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2100" dirty="0">
                <a:latin typeface="Cambria" panose="02040503050406030204" pitchFamily="18" charset="0"/>
                <a:ea typeface="Cambria" panose="02040503050406030204" pitchFamily="18" charset="0"/>
                <a:cs typeface="Arial" pitchFamily="34" charset="0"/>
              </a:rPr>
              <a:t>NGS homepage: </a:t>
            </a:r>
            <a:r>
              <a:rPr lang="en-US" altLang="en-US" sz="2100" b="1" dirty="0">
                <a:latin typeface="Cambria" panose="02040503050406030204" pitchFamily="18" charset="0"/>
                <a:ea typeface="Cambria" panose="02040503050406030204" pitchFamily="18" charset="0"/>
                <a:cs typeface="Arial" pitchFamily="34" charset="0"/>
              </a:rPr>
              <a:t>geodesy.noaa.gov </a:t>
            </a:r>
          </a:p>
        </p:txBody>
      </p:sp>
      <p:cxnSp>
        <p:nvCxnSpPr>
          <p:cNvPr id="5" name="Straight Arrow Connector 4"/>
          <p:cNvCxnSpPr/>
          <p:nvPr/>
        </p:nvCxnSpPr>
        <p:spPr>
          <a:xfrm flipH="1" flipV="1">
            <a:off x="4528251" y="4376571"/>
            <a:ext cx="344770" cy="2483"/>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9" idx="0"/>
          </p:cNvCxnSpPr>
          <p:nvPr/>
        </p:nvCxnSpPr>
        <p:spPr>
          <a:xfrm flipH="1" flipV="1">
            <a:off x="7001592" y="3784368"/>
            <a:ext cx="8287" cy="261740"/>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4886152" y="4019334"/>
            <a:ext cx="987248" cy="665735"/>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Rounded Rectangle 16"/>
          <p:cNvSpPr/>
          <p:nvPr/>
        </p:nvSpPr>
        <p:spPr>
          <a:xfrm>
            <a:off x="6217680" y="4043704"/>
            <a:ext cx="1561864" cy="665735"/>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AAEA598D-89C4-4855-B4EA-5D9995385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021"/>
            <a:ext cx="6858000" cy="4892040"/>
          </a:xfrm>
          <a:prstGeom prst="rect">
            <a:avLst/>
          </a:prstGeom>
        </p:spPr>
      </p:pic>
    </p:spTree>
    <p:extLst>
      <p:ext uri="{BB962C8B-B14F-4D97-AF65-F5344CB8AC3E}">
        <p14:creationId xmlns:p14="http://schemas.microsoft.com/office/powerpoint/2010/main" val="503943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wheel(2)">
                                      <p:cBhvr>
                                        <p:cTn id="7" dur="2000"/>
                                        <p:tgtEl>
                                          <p:spTgt spid="14"/>
                                        </p:tgtEl>
                                      </p:cBhvr>
                                    </p:animEffect>
                                  </p:childTnLst>
                                </p:cTn>
                              </p:par>
                            </p:childTnLst>
                          </p:cTn>
                        </p:par>
                        <p:par>
                          <p:cTn id="8" fill="hold">
                            <p:stCondLst>
                              <p:cond delay="3000"/>
                            </p:stCondLst>
                            <p:childTnLst>
                              <p:par>
                                <p:cTn id="9" presetID="21" presetClass="entr" presetSubtype="2" fill="hold" grpId="0" nodeType="afterEffect">
                                  <p:stCondLst>
                                    <p:cond delay="800"/>
                                  </p:stCondLst>
                                  <p:childTnLst>
                                    <p:set>
                                      <p:cBhvr>
                                        <p:cTn id="10" dur="1" fill="hold">
                                          <p:stCondLst>
                                            <p:cond delay="0"/>
                                          </p:stCondLst>
                                        </p:cTn>
                                        <p:tgtEl>
                                          <p:spTgt spid="17"/>
                                        </p:tgtEl>
                                        <p:attrNameLst>
                                          <p:attrName>style.visibility</p:attrName>
                                        </p:attrNameLst>
                                      </p:cBhvr>
                                      <p:to>
                                        <p:strVal val="visible"/>
                                      </p:to>
                                    </p:set>
                                    <p:animEffect transition="in" filter="wheel(2)">
                                      <p:cBhvr>
                                        <p:cTn id="1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6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35" l="157" t="111"/>
          <a:stretch/>
        </p:blipFill>
        <p:spPr>
          <a:xfrm>
            <a:off x="1188120" y="885825"/>
            <a:ext cx="3308083" cy="3970121"/>
          </a:xfrm>
          <a:prstGeom prst="rect">
            <a:avLst/>
          </a:prstGeom>
          <a:ln w="12700">
            <a:solidFill>
              <a:schemeClr val="accent1">
                <a:shade val="50000"/>
              </a:schemeClr>
            </a:solidFill>
          </a:ln>
          <a:effectLst/>
        </p:spPr>
      </p:pic>
      <p:pic>
        <p:nvPicPr>
          <p:cNvPr id="4" name="Picture 3"/>
          <p:cNvPicPr>
            <a:picLocks noChangeAspect="1"/>
          </p:cNvPicPr>
          <p:nvPr/>
        </p:nvPicPr>
        <p:blipFill>
          <a:blip r:embed="rId4"/>
          <a:stretch>
            <a:fillRect/>
          </a:stretch>
        </p:blipFill>
        <p:spPr>
          <a:xfrm>
            <a:off x="4529234" y="885825"/>
            <a:ext cx="3399576" cy="2851105"/>
          </a:xfrm>
          <a:prstGeom prst="rect">
            <a:avLst/>
          </a:prstGeom>
          <a:ln w="12700">
            <a:solidFill>
              <a:schemeClr val="accent1">
                <a:shade val="50000"/>
              </a:schemeClr>
            </a:solidFill>
          </a:ln>
        </p:spPr>
      </p:pic>
      <p:grpSp>
        <p:nvGrpSpPr>
          <p:cNvPr id="15" name="Group 14"/>
          <p:cNvGrpSpPr/>
          <p:nvPr/>
        </p:nvGrpSpPr>
        <p:grpSpPr>
          <a:xfrm>
            <a:off x="4517892" y="3755976"/>
            <a:ext cx="3410918" cy="1099969"/>
            <a:chOff x="4403571" y="5339913"/>
            <a:chExt cx="4586432" cy="1399549"/>
          </a:xfrm>
        </p:grpSpPr>
        <p:sp>
          <p:nvSpPr>
            <p:cNvPr id="12" name="Rectangle 11"/>
            <p:cNvSpPr/>
            <p:nvPr/>
          </p:nvSpPr>
          <p:spPr>
            <a:xfrm>
              <a:off x="4403571" y="5339913"/>
              <a:ext cx="4586432" cy="1399549"/>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defTabSz="685800">
                <a:defRPr/>
              </a:pPr>
              <a:endParaRPr lang="en-US" sz="1350">
                <a:solidFill>
                  <a:prstClr val="white"/>
                </a:solidFill>
                <a:latin typeface="Calibri"/>
              </a:endParaRPr>
            </a:p>
          </p:txBody>
        </p:sp>
        <p:sp>
          <p:nvSpPr>
            <p:cNvPr id="7" name="TextBox 6"/>
            <p:cNvSpPr txBox="1"/>
            <p:nvPr/>
          </p:nvSpPr>
          <p:spPr>
            <a:xfrm>
              <a:off x="4719081" y="5658267"/>
              <a:ext cx="1647191" cy="910472"/>
            </a:xfrm>
            <a:prstGeom prst="rect">
              <a:avLst/>
            </a:prstGeom>
            <a:noFill/>
          </p:spPr>
          <p:txBody>
            <a:bodyPr rtlCol="0" wrap="square">
              <a:spAutoFit/>
            </a:bodyPr>
            <a:lstStyle/>
            <a:p>
              <a:pPr algn="ctr" defTabSz="685800">
                <a:defRPr/>
              </a:pPr>
              <a:r>
                <a:rPr b="1" dirty="0" lang="en-US" sz="1350">
                  <a:solidFill>
                    <a:srgbClr val="781D22"/>
                  </a:solidFill>
                  <a:latin typeface="Calibri"/>
                </a:rPr>
                <a:t>Educational Videos</a:t>
              </a:r>
            </a:p>
            <a:p>
              <a:pPr algn="ctr" defTabSz="685800">
                <a:defRPr/>
              </a:pPr>
              <a:r>
                <a:rPr b="1" dirty="0" lang="en-US" sz="1350">
                  <a:solidFill>
                    <a:srgbClr val="781D22"/>
                  </a:solidFill>
                  <a:latin typeface="Calibri"/>
                </a:rPr>
                <a:t>&lt;5 minutes</a:t>
              </a:r>
            </a:p>
          </p:txBody>
        </p:sp>
        <p:sp>
          <p:nvSpPr>
            <p:cNvPr id="9" name="TextBox 8"/>
            <p:cNvSpPr txBox="1"/>
            <p:nvPr/>
          </p:nvSpPr>
          <p:spPr>
            <a:xfrm>
              <a:off x="6608810" y="5709063"/>
              <a:ext cx="2291135" cy="910472"/>
            </a:xfrm>
            <a:prstGeom prst="rect">
              <a:avLst/>
            </a:prstGeom>
            <a:noFill/>
          </p:spPr>
          <p:txBody>
            <a:bodyPr rtlCol="0" wrap="square">
              <a:spAutoFit/>
            </a:bodyPr>
            <a:lstStyle/>
            <a:p>
              <a:pPr algn="ctr" defTabSz="685800">
                <a:defRPr/>
              </a:pPr>
              <a:r>
                <a:rPr b="1" dirty="0" lang="en-US" sz="1350">
                  <a:solidFill>
                    <a:srgbClr val="781D22"/>
                  </a:solidFill>
                  <a:latin typeface="Calibri"/>
                </a:rPr>
                <a:t>Online Lesson </a:t>
              </a:r>
            </a:p>
            <a:p>
              <a:pPr algn="ctr" defTabSz="685800">
                <a:defRPr/>
              </a:pPr>
              <a:r>
                <a:rPr b="1" dirty="0" lang="en-US" sz="1350">
                  <a:solidFill>
                    <a:srgbClr val="781D22"/>
                  </a:solidFill>
                  <a:latin typeface="Calibri"/>
                </a:rPr>
                <a:t>(via </a:t>
              </a:r>
              <a:r>
                <a:rPr b="1" dirty="0" err="1" lang="en-US" sz="1350">
                  <a:solidFill>
                    <a:srgbClr val="781D22"/>
                  </a:solidFill>
                  <a:latin typeface="Calibri"/>
                </a:rPr>
                <a:t>MetEd</a:t>
              </a:r>
              <a:r>
                <a:rPr b="1" dirty="0" lang="en-US" sz="1350">
                  <a:solidFill>
                    <a:srgbClr val="781D22"/>
                  </a:solidFill>
                  <a:latin typeface="Calibri"/>
                </a:rPr>
                <a:t>/COMET)</a:t>
              </a:r>
            </a:p>
            <a:p>
              <a:pPr algn="ctr" defTabSz="685800">
                <a:defRPr/>
              </a:pPr>
              <a:r>
                <a:rPr b="1" dirty="0" lang="en-US" sz="1350">
                  <a:solidFill>
                    <a:srgbClr val="781D22"/>
                  </a:solidFill>
                  <a:latin typeface="Calibri"/>
                </a:rPr>
                <a:t>~1 hour</a:t>
              </a:r>
            </a:p>
          </p:txBody>
        </p:sp>
      </p:grpSp>
      <p:sp>
        <p:nvSpPr>
          <p:cNvPr id="13" name="Title 1"/>
          <p:cNvSpPr txBox="1">
            <a:spLocks/>
          </p:cNvSpPr>
          <p:nvPr/>
        </p:nvSpPr>
        <p:spPr>
          <a:xfrm>
            <a:off x="1143000" y="296466"/>
            <a:ext cx="6858000" cy="514350"/>
          </a:xfrm>
          <a:prstGeom prst="rect">
            <a:avLst/>
          </a:prstGeom>
        </p:spPr>
        <p:txBody>
          <a:bodyPr/>
          <a:lstStyle>
            <a:lvl1pPr algn="ctr" defTabSz="457200" eaLnBrk="0" fontAlgn="base" hangingPunct="0" rtl="0">
              <a:spcBef>
                <a:spcPct val="0"/>
              </a:spcBef>
              <a:spcAft>
                <a:spcPct val="0"/>
              </a:spcAft>
              <a:defRPr kern="1200" sz="4400">
                <a:solidFill>
                  <a:schemeClr val="tx1"/>
                </a:solidFill>
                <a:latin typeface="+mj-lt"/>
                <a:ea charset="-128" pitchFamily="34" typeface="MS PGothic"/>
                <a:cs charset="0" typeface="ＭＳ Ｐゴシック"/>
              </a:defRPr>
            </a:lvl1pPr>
            <a:lvl2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2pPr>
            <a:lvl3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3pPr>
            <a:lvl4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4pPr>
            <a:lvl5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5pPr>
            <a:lvl6pPr algn="ctr" defTabSz="457200" fontAlgn="base"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fontAlgn="base"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fontAlgn="base"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fontAlgn="base"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pPr defTabSz="342900" eaLnBrk="1" hangingPunct="1">
              <a:defRPr/>
            </a:pPr>
            <a:r>
              <a:rPr altLang="en-US" dirty="0" lang="en-US" sz="3000">
                <a:solidFill>
                  <a:prstClr val="black"/>
                </a:solidFill>
                <a:latin charset="0" panose="02040503050406030204" pitchFamily="18" typeface="Cambria"/>
                <a:ea charset="0" panose="02040503050406030204" pitchFamily="18" typeface="Cambria"/>
                <a:cs charset="0" pitchFamily="34" typeface="Arial"/>
              </a:rPr>
              <a:t>Resources at </a:t>
            </a:r>
            <a:r>
              <a:rPr altLang="en-US" b="1" dirty="0" lang="en-US" sz="3000">
                <a:solidFill>
                  <a:prstClr val="black"/>
                </a:solidFill>
                <a:latin charset="0" panose="02040503050406030204" pitchFamily="18" typeface="Cambria"/>
                <a:ea charset="0" panose="02040503050406030204" pitchFamily="18" typeface="Cambria"/>
                <a:cs charset="0" pitchFamily="34" typeface="Arial"/>
              </a:rPr>
              <a:t>geodesy.noaa.gov </a:t>
            </a:r>
          </a:p>
        </p:txBody>
      </p:sp>
      <p:sp>
        <p:nvSpPr>
          <p:cNvPr id="2" name="Rounded Rectangle 1"/>
          <p:cNvSpPr/>
          <p:nvPr/>
        </p:nvSpPr>
        <p:spPr>
          <a:xfrm>
            <a:off x="2183130" y="1385938"/>
            <a:ext cx="834390" cy="208547"/>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685800">
              <a:defRPr/>
            </a:pPr>
            <a:endParaRPr lang="en-US" sz="1350">
              <a:solidFill>
                <a:prstClr val="white"/>
              </a:solidFill>
              <a:latin typeface="Calibri"/>
            </a:endParaRPr>
          </a:p>
        </p:txBody>
      </p:sp>
      <p:cxnSp>
        <p:nvCxnSpPr>
          <p:cNvPr id="5" name="Straight Arrow Connector 4"/>
          <p:cNvCxnSpPr/>
          <p:nvPr/>
        </p:nvCxnSpPr>
        <p:spPr>
          <a:xfrm flipH="1" flipV="1">
            <a:off x="4528251" y="4376571"/>
            <a:ext cx="344770" cy="2483"/>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9" idx="0"/>
          </p:cNvCxnSpPr>
          <p:nvPr/>
        </p:nvCxnSpPr>
        <p:spPr>
          <a:xfrm flipH="1" flipV="1">
            <a:off x="7001592" y="3784368"/>
            <a:ext cx="8287" cy="261740"/>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4886152" y="4019334"/>
            <a:ext cx="987248" cy="665735"/>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685800">
              <a:defRPr/>
            </a:pPr>
            <a:endParaRPr lang="en-US" sz="1350">
              <a:solidFill>
                <a:prstClr val="white"/>
              </a:solidFill>
              <a:latin typeface="Calibri"/>
            </a:endParaRPr>
          </a:p>
        </p:txBody>
      </p:sp>
      <p:sp>
        <p:nvSpPr>
          <p:cNvPr id="17" name="Rounded Rectangle 16"/>
          <p:cNvSpPr/>
          <p:nvPr/>
        </p:nvSpPr>
        <p:spPr>
          <a:xfrm>
            <a:off x="6217680" y="4043704"/>
            <a:ext cx="1561864" cy="665735"/>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685800">
              <a:defRPr/>
            </a:pPr>
            <a:endParaRPr lang="en-US" sz="1350">
              <a:solidFill>
                <a:prstClr val="white"/>
              </a:solidFill>
              <a:latin typeface="Calibri"/>
            </a:endParaRPr>
          </a:p>
        </p:txBody>
      </p:sp>
    </p:spTree>
    <p:extLst>
      <p:ext uri="{BB962C8B-B14F-4D97-AF65-F5344CB8AC3E}">
        <p14:creationId xmlns:p14="http://schemas.microsoft.com/office/powerpoint/2010/main" val="4066759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afterEffect" presetClass="entr" presetID="21" presetSubtype="2">
                                  <p:stCondLst>
                                    <p:cond delay="600"/>
                                  </p:stCondLst>
                                  <p:childTnLst>
                                    <p:set>
                                      <p:cBhvr>
                                        <p:cTn dur="1" fill="hold" id="6">
                                          <p:stCondLst>
                                            <p:cond delay="0"/>
                                          </p:stCondLst>
                                        </p:cTn>
                                        <p:tgtEl>
                                          <p:spTgt spid="2"/>
                                        </p:tgtEl>
                                        <p:attrNameLst>
                                          <p:attrName>style.visibility</p:attrName>
                                        </p:attrNameLst>
                                      </p:cBhvr>
                                      <p:to>
                                        <p:strVal val="visible"/>
                                      </p:to>
                                    </p:set>
                                    <p:animEffect filter="wheel(2)" transition="in">
                                      <p:cBhvr>
                                        <p:cTn dur="2000" id="7"/>
                                        <p:tgtEl>
                                          <p:spTgt spid="2"/>
                                        </p:tgtEl>
                                      </p:cBhvr>
                                    </p:animEffect>
                                  </p:childTnLst>
                                </p:cTn>
                              </p:par>
                            </p:childTnLst>
                          </p:cTn>
                        </p:par>
                        <p:par>
                          <p:cTn fill="hold" id="8">
                            <p:stCondLst>
                              <p:cond delay="2600"/>
                            </p:stCondLst>
                            <p:childTnLst>
                              <p:par>
                                <p:cTn fill="hold" grpId="0" id="9" nodeType="afterEffect" presetClass="entr" presetID="21" presetSubtype="2">
                                  <p:stCondLst>
                                    <p:cond delay="1000"/>
                                  </p:stCondLst>
                                  <p:childTnLst>
                                    <p:set>
                                      <p:cBhvr>
                                        <p:cTn dur="1" fill="hold" id="10">
                                          <p:stCondLst>
                                            <p:cond delay="0"/>
                                          </p:stCondLst>
                                        </p:cTn>
                                        <p:tgtEl>
                                          <p:spTgt spid="14"/>
                                        </p:tgtEl>
                                        <p:attrNameLst>
                                          <p:attrName>style.visibility</p:attrName>
                                        </p:attrNameLst>
                                      </p:cBhvr>
                                      <p:to>
                                        <p:strVal val="visible"/>
                                      </p:to>
                                    </p:set>
                                    <p:animEffect filter="wheel(2)" transition="in">
                                      <p:cBhvr>
                                        <p:cTn dur="2000" id="11"/>
                                        <p:tgtEl>
                                          <p:spTgt spid="14"/>
                                        </p:tgtEl>
                                      </p:cBhvr>
                                    </p:animEffect>
                                  </p:childTnLst>
                                </p:cTn>
                              </p:par>
                            </p:childTnLst>
                          </p:cTn>
                        </p:par>
                        <p:par>
                          <p:cTn fill="hold" id="12">
                            <p:stCondLst>
                              <p:cond delay="5600"/>
                            </p:stCondLst>
                            <p:childTnLst>
                              <p:par>
                                <p:cTn fill="hold" grpId="0" id="13" nodeType="afterEffect" presetClass="entr" presetID="21" presetSubtype="2">
                                  <p:stCondLst>
                                    <p:cond delay="800"/>
                                  </p:stCondLst>
                                  <p:childTnLst>
                                    <p:set>
                                      <p:cBhvr>
                                        <p:cTn dur="1" fill="hold" id="14">
                                          <p:stCondLst>
                                            <p:cond delay="0"/>
                                          </p:stCondLst>
                                        </p:cTn>
                                        <p:tgtEl>
                                          <p:spTgt spid="17"/>
                                        </p:tgtEl>
                                        <p:attrNameLst>
                                          <p:attrName>style.visibility</p:attrName>
                                        </p:attrNameLst>
                                      </p:cBhvr>
                                      <p:to>
                                        <p:strVal val="visible"/>
                                      </p:to>
                                    </p:set>
                                    <p:animEffect filter="wheel(2)" transition="in">
                                      <p:cBhvr>
                                        <p:cTn dur="2000" id="15"/>
                                        <p:tgtEl>
                                          <p:spTgt spid="1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2"/>
      <p:bldP animBg="1" grpId="0" spid="14"/>
      <p:bldP animBg="1" grpId="0" spid="17"/>
    </p:bldLst>
  </p:timing>
</p:sld>
</file>

<file path=ppt/slides/slide6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8" l="94" t="62"/>
          <a:stretch/>
        </p:blipFill>
        <p:spPr>
          <a:xfrm>
            <a:off x="4040155" y="748543"/>
            <a:ext cx="3879632" cy="4316752"/>
          </a:xfrm>
          <a:prstGeom prst="rect">
            <a:avLst/>
          </a:prstGeom>
          <a:ln w="25400">
            <a:solidFill>
              <a:schemeClr val="bg1">
                <a:lumMod val="75000"/>
              </a:schemeClr>
            </a:solidFill>
          </a:ln>
          <a:effectLst>
            <a:outerShdw algn="tl" blurRad="50800" dir="2700000" dist="38100" rotWithShape="0">
              <a:prstClr val="black">
                <a:alpha val="40000"/>
              </a:prstClr>
            </a:outerShdw>
          </a:effectLst>
        </p:spPr>
      </p:pic>
      <p:sp>
        <p:nvSpPr>
          <p:cNvPr id="15" name="Rectangle 14"/>
          <p:cNvSpPr/>
          <p:nvPr/>
        </p:nvSpPr>
        <p:spPr>
          <a:xfrm rot="406022">
            <a:off x="5690337" y="2743014"/>
            <a:ext cx="2038166" cy="1549006"/>
          </a:xfrm>
          <a:prstGeom prst="rect">
            <a:avLst/>
          </a:prstGeom>
          <a:solidFill>
            <a:schemeClr val="bg1">
              <a:lumMod val="85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1350"/>
          </a:p>
        </p:txBody>
      </p:sp>
      <p:sp>
        <p:nvSpPr>
          <p:cNvPr id="17" name="TextBox 16"/>
          <p:cNvSpPr txBox="1"/>
          <p:nvPr/>
        </p:nvSpPr>
        <p:spPr>
          <a:xfrm rot="408422">
            <a:off x="5750821" y="2772617"/>
            <a:ext cx="1996952" cy="507831"/>
          </a:xfrm>
          <a:prstGeom prst="rect">
            <a:avLst/>
          </a:prstGeom>
          <a:noFill/>
        </p:spPr>
        <p:txBody>
          <a:bodyPr rtlCol="0" wrap="square">
            <a:spAutoFit/>
          </a:bodyPr>
          <a:lstStyle/>
          <a:p>
            <a:pPr algn="ctr"/>
            <a:r>
              <a:rPr dirty="0" i="1" lang="en-US" sz="1350"/>
              <a:t>Click this icon on homepage</a:t>
            </a:r>
          </a:p>
        </p:txBody>
      </p:sp>
      <p:sp>
        <p:nvSpPr>
          <p:cNvPr id="18" name="Right Arrow 17"/>
          <p:cNvSpPr/>
          <p:nvPr/>
        </p:nvSpPr>
        <p:spPr>
          <a:xfrm rot="5832851">
            <a:off x="6455678" y="3271051"/>
            <a:ext cx="507484" cy="5577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1350"/>
          </a:p>
        </p:txBody>
      </p:sp>
      <p:sp>
        <p:nvSpPr>
          <p:cNvPr id="26" name="Title 1"/>
          <p:cNvSpPr txBox="1">
            <a:spLocks/>
          </p:cNvSpPr>
          <p:nvPr/>
        </p:nvSpPr>
        <p:spPr>
          <a:xfrm>
            <a:off x="1143000" y="388654"/>
            <a:ext cx="2897156" cy="1030016"/>
          </a:xfrm>
          <a:prstGeom prst="rect">
            <a:avLst/>
          </a:prstGeom>
        </p:spPr>
        <p:txBody>
          <a:bodyPr/>
          <a:lstStyle>
            <a:lvl1pPr algn="ctr" defTabSz="457200" eaLnBrk="0" fontAlgn="base" hangingPunct="0" rtl="0">
              <a:spcBef>
                <a:spcPct val="0"/>
              </a:spcBef>
              <a:spcAft>
                <a:spcPct val="0"/>
              </a:spcAft>
              <a:defRPr kern="1200" sz="4400">
                <a:solidFill>
                  <a:schemeClr val="tx1"/>
                </a:solidFill>
                <a:latin typeface="+mj-lt"/>
                <a:ea charset="-128" pitchFamily="34" typeface="MS PGothic"/>
                <a:cs charset="0" typeface="ＭＳ Ｐゴシック"/>
              </a:defRPr>
            </a:lvl1pPr>
            <a:lvl2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2pPr>
            <a:lvl3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3pPr>
            <a:lvl4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4pPr>
            <a:lvl5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5pPr>
            <a:lvl6pPr algn="ctr" defTabSz="457200" fontAlgn="base"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fontAlgn="base"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fontAlgn="base"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fontAlgn="base"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pPr eaLnBrk="1" hangingPunct="1"/>
            <a:r>
              <a:rPr altLang="en-US" b="1" dirty="0" lang="en-US" sz="3000">
                <a:latin charset="0" panose="02040503050406030204" pitchFamily="18" typeface="Cambria"/>
                <a:ea charset="0" panose="02040503050406030204" pitchFamily="18" typeface="Cambria"/>
                <a:cs charset="0" pitchFamily="34" typeface="Arial"/>
              </a:rPr>
              <a:t>Email Subscriptions</a:t>
            </a:r>
          </a:p>
        </p:txBody>
      </p:sp>
      <p:sp>
        <p:nvSpPr>
          <p:cNvPr id="27" name="TextBox 26"/>
          <p:cNvSpPr txBox="1"/>
          <p:nvPr/>
        </p:nvSpPr>
        <p:spPr>
          <a:xfrm>
            <a:off x="1143001" y="1418670"/>
            <a:ext cx="2897155" cy="3227290"/>
          </a:xfrm>
          <a:prstGeom prst="rect">
            <a:avLst/>
          </a:prstGeom>
          <a:noFill/>
        </p:spPr>
        <p:txBody>
          <a:bodyPr rtlCol="0" wrap="square">
            <a:noAutofit/>
          </a:bodyPr>
          <a:lstStyle/>
          <a:p>
            <a:pPr>
              <a:spcBef>
                <a:spcPts val="450"/>
              </a:spcBef>
            </a:pPr>
            <a:r>
              <a:rPr b="1" dirty="0" i="1" lang="en-US" sz="1500">
                <a:latin charset="0" panose="02040503050406030204" pitchFamily="18" typeface="Cambria"/>
                <a:ea charset="0" panose="02040503050406030204" pitchFamily="18" typeface="Cambria"/>
              </a:rPr>
              <a:t>*Only 1-2 messages per month*</a:t>
            </a:r>
          </a:p>
          <a:p>
            <a:pPr indent="-214313" marL="214313">
              <a:spcBef>
                <a:spcPts val="450"/>
              </a:spcBef>
              <a:buFont charset="0" panose="020B0604020202020204" pitchFamily="34" typeface="Arial"/>
              <a:buChar char="•"/>
            </a:pPr>
            <a:endParaRPr b="1" dirty="0" lang="en-US">
              <a:latin charset="0" panose="02040503050406030204" pitchFamily="18" typeface="Cambria"/>
              <a:ea charset="0" panose="02040503050406030204" pitchFamily="18" typeface="Cambria"/>
            </a:endParaRPr>
          </a:p>
          <a:p>
            <a:pPr indent="-214313" marL="214313">
              <a:spcBef>
                <a:spcPts val="450"/>
              </a:spcBef>
              <a:buFont charset="0" panose="020B0604020202020204" pitchFamily="34" typeface="Arial"/>
              <a:buChar char="•"/>
            </a:pPr>
            <a:r>
              <a:rPr b="1" dirty="0" lang="en-US">
                <a:latin charset="0" panose="02040503050406030204" pitchFamily="18" typeface="Cambria"/>
                <a:ea charset="0" panose="02040503050406030204" pitchFamily="18" typeface="Cambria"/>
              </a:rPr>
              <a:t>NGS News</a:t>
            </a:r>
          </a:p>
          <a:p>
            <a:pPr lvl="1">
              <a:spcBef>
                <a:spcPts val="450"/>
              </a:spcBef>
            </a:pPr>
            <a:r>
              <a:rPr dirty="0" i="1" lang="en-US" sz="1500">
                <a:latin charset="0" panose="02040503050406030204" pitchFamily="18" typeface="Cambria"/>
                <a:ea charset="0" panose="02040503050406030204" pitchFamily="18" typeface="Cambria"/>
              </a:rPr>
              <a:t>Includes quarterly NSRS Modernization newsletter</a:t>
            </a:r>
          </a:p>
          <a:p>
            <a:pPr indent="-214313" marL="214313">
              <a:spcBef>
                <a:spcPts val="450"/>
              </a:spcBef>
              <a:buFont charset="0" panose="020B0604020202020204" pitchFamily="34" typeface="Arial"/>
              <a:buChar char="•"/>
            </a:pPr>
            <a:r>
              <a:rPr b="1" dirty="0" lang="en-US">
                <a:latin charset="0" panose="02040503050406030204" pitchFamily="18" typeface="Cambria"/>
                <a:ea charset="0" panose="02040503050406030204" pitchFamily="18" typeface="Cambria"/>
              </a:rPr>
              <a:t>Webinar Series</a:t>
            </a:r>
          </a:p>
          <a:p>
            <a:pPr indent="-214313" marL="214313">
              <a:spcBef>
                <a:spcPts val="450"/>
              </a:spcBef>
              <a:buFont charset="0" panose="020B0604020202020204" pitchFamily="34" typeface="Arial"/>
              <a:buChar char="•"/>
            </a:pPr>
            <a:r>
              <a:rPr b="1" dirty="0" lang="en-US">
                <a:latin charset="0" panose="02040503050406030204" pitchFamily="18" typeface="Cambria"/>
                <a:ea charset="0" panose="02040503050406030204" pitchFamily="18" typeface="Cambria"/>
              </a:rPr>
              <a:t>Training</a:t>
            </a:r>
          </a:p>
          <a:p>
            <a:pPr lvl="1">
              <a:spcBef>
                <a:spcPts val="450"/>
              </a:spcBef>
            </a:pPr>
            <a:r>
              <a:rPr dirty="0" i="1" lang="en-US" sz="1500">
                <a:solidFill>
                  <a:prstClr val="black"/>
                </a:solidFill>
                <a:latin charset="0" panose="02040503050406030204" pitchFamily="18" typeface="Cambria"/>
                <a:ea charset="0" panose="02040503050406030204" pitchFamily="18" typeface="Cambria"/>
              </a:rPr>
              <a:t>Primarily surveyor focused</a:t>
            </a:r>
          </a:p>
          <a:p>
            <a:pPr indent="-214313" marL="214313">
              <a:spcBef>
                <a:spcPts val="450"/>
              </a:spcBef>
              <a:buFont charset="0" panose="020B0604020202020204" pitchFamily="34" typeface="Arial"/>
              <a:buChar char="•"/>
            </a:pPr>
            <a:r>
              <a:rPr b="1" dirty="0" lang="en-US">
                <a:latin charset="0" panose="02040503050406030204" pitchFamily="18" typeface="Cambria"/>
                <a:ea charset="0" panose="02040503050406030204" pitchFamily="18" typeface="Cambria"/>
              </a:rPr>
              <a:t>GPS on Benchmarks</a:t>
            </a:r>
          </a:p>
          <a:p>
            <a:pPr>
              <a:spcBef>
                <a:spcPts val="450"/>
              </a:spcBef>
            </a:pPr>
            <a:endParaRPr dirty="0" lang="en-US">
              <a:latin charset="0" panose="02040503050406030204" pitchFamily="18" typeface="Cambria"/>
              <a:ea charset="0" panose="02040503050406030204" pitchFamily="18" typeface="Cambria"/>
            </a:endParaRPr>
          </a:p>
        </p:txBody>
      </p:sp>
      <p:pic>
        <p:nvPicPr>
          <p:cNvPr id="2" name="Picture 1">
            <a:extLst>
              <a:ext uri="{FF2B5EF4-FFF2-40B4-BE49-F238E27FC236}">
                <a16:creationId xmlns:a16="http://schemas.microsoft.com/office/drawing/2014/main" id="{60A08195-D018-4732-80EA-E95417E0F7DE}"/>
              </a:ext>
            </a:extLst>
          </p:cNvPr>
          <p:cNvPicPr>
            <a:picLocks noChangeAspect="1"/>
          </p:cNvPicPr>
          <p:nvPr/>
        </p:nvPicPr>
        <p:blipFill>
          <a:blip r:embed="rId4"/>
          <a:stretch>
            <a:fillRect/>
          </a:stretch>
        </p:blipFill>
        <p:spPr>
          <a:xfrm rot="420000">
            <a:off x="5656699" y="3833255"/>
            <a:ext cx="1978571" cy="421429"/>
          </a:xfrm>
          <a:prstGeom prst="rect">
            <a:avLst/>
          </a:prstGeom>
        </p:spPr>
      </p:pic>
    </p:spTree>
    <p:extLst>
      <p:ext uri="{BB962C8B-B14F-4D97-AF65-F5344CB8AC3E}">
        <p14:creationId xmlns:p14="http://schemas.microsoft.com/office/powerpoint/2010/main" val="1901345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withEffect" presetClass="emph" presetID="26" presetSubtype="0" repeatCount="indefinite">
                                  <p:stCondLst>
                                    <p:cond delay="0"/>
                                  </p:stCondLst>
                                  <p:childTnLst>
                                    <p:animEffect filter="fade" transition="out">
                                      <p:cBhvr>
                                        <p:cTn dur="1000" id="6" tmFilter="0, 0; .2, .5; .8, .5; 1, 0"/>
                                        <p:tgtEl>
                                          <p:spTgt spid="18"/>
                                        </p:tgtEl>
                                      </p:cBhvr>
                                    </p:animEffect>
                                    <p:animScale>
                                      <p:cBhvr>
                                        <p:cTn autoRev="1" dur="500" fill="hold" id="7"/>
                                        <p:tgtEl>
                                          <p:spTgt spid="18"/>
                                        </p:tgtEl>
                                      </p:cBhvr>
                                      <p:by x="105000" y="105000"/>
                                    </p:animScale>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8"/>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90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8184F-47C7-4DF0-BA2C-52F08F9869CC}"/>
              </a:ext>
            </a:extLst>
          </p:cNvPr>
          <p:cNvSpPr>
            <a:spLocks noGrp="1"/>
          </p:cNvSpPr>
          <p:nvPr>
            <p:ph type="title"/>
          </p:nvPr>
        </p:nvSpPr>
        <p:spPr>
          <a:xfrm>
            <a:off x="1143000" y="205979"/>
            <a:ext cx="6858000" cy="857250"/>
          </a:xfrm>
        </p:spPr>
        <p:txBody>
          <a:bodyPr>
            <a:normAutofit/>
          </a:bodyPr>
          <a:lstStyle/>
          <a:p>
            <a:r>
              <a:rPr lang="en-US" sz="4000" dirty="0"/>
              <a:t>Modernizing the NSRS</a:t>
            </a:r>
          </a:p>
        </p:txBody>
      </p:sp>
      <p:sp>
        <p:nvSpPr>
          <p:cNvPr id="3" name="Content Placeholder 2">
            <a:extLst>
              <a:ext uri="{FF2B5EF4-FFF2-40B4-BE49-F238E27FC236}">
                <a16:creationId xmlns:a16="http://schemas.microsoft.com/office/drawing/2014/main" id="{B8ECB94E-1EFB-4F90-B437-49166959552D}"/>
              </a:ext>
            </a:extLst>
          </p:cNvPr>
          <p:cNvSpPr>
            <a:spLocks noGrp="1"/>
          </p:cNvSpPr>
          <p:nvPr>
            <p:ph idx="1"/>
          </p:nvPr>
        </p:nvSpPr>
        <p:spPr>
          <a:xfrm>
            <a:off x="1485900" y="1005415"/>
            <a:ext cx="6172200" cy="3394472"/>
          </a:xfrm>
        </p:spPr>
        <p:txBody>
          <a:bodyPr>
            <a:normAutofit lnSpcReduction="10000"/>
          </a:bodyPr>
          <a:lstStyle/>
          <a:p>
            <a:pPr>
              <a:defRPr/>
            </a:pPr>
            <a:r>
              <a:rPr lang="en-US" sz="2100" dirty="0"/>
              <a:t>Updating </a:t>
            </a:r>
            <a:r>
              <a:rPr lang="en-US" sz="2100" b="1" i="1" dirty="0"/>
              <a:t>all</a:t>
            </a:r>
            <a:r>
              <a:rPr lang="en-US" sz="2100" dirty="0"/>
              <a:t> NSRS coordinates</a:t>
            </a:r>
          </a:p>
          <a:p>
            <a:pPr lvl="1">
              <a:defRPr/>
            </a:pPr>
            <a:r>
              <a:rPr lang="en-US" sz="1800" dirty="0"/>
              <a:t>Replace existing datums with new datums</a:t>
            </a:r>
          </a:p>
          <a:p>
            <a:pPr lvl="1">
              <a:defRPr/>
            </a:pPr>
            <a:r>
              <a:rPr lang="en-US" sz="1800" dirty="0"/>
              <a:t>Replacing existing SPCS83 with new SPCS2022</a:t>
            </a:r>
          </a:p>
          <a:p>
            <a:pPr lvl="1">
              <a:defRPr/>
            </a:pPr>
            <a:r>
              <a:rPr lang="en-US" sz="1800" dirty="0"/>
              <a:t>Accounting for coordinates changing with time</a:t>
            </a:r>
          </a:p>
          <a:p>
            <a:pPr>
              <a:defRPr/>
            </a:pPr>
            <a:r>
              <a:rPr lang="en-US" sz="2100" dirty="0"/>
              <a:t>Improving NGS products and services</a:t>
            </a:r>
          </a:p>
          <a:p>
            <a:pPr>
              <a:defRPr/>
            </a:pPr>
            <a:r>
              <a:rPr lang="en-US" sz="2100" dirty="0"/>
              <a:t>Simplifying customer contributions</a:t>
            </a:r>
          </a:p>
          <a:p>
            <a:pPr>
              <a:defRPr/>
            </a:pPr>
            <a:r>
              <a:rPr lang="en-US" sz="2100" dirty="0"/>
              <a:t>Making the NSRS:</a:t>
            </a:r>
          </a:p>
          <a:p>
            <a:pPr lvl="1">
              <a:defRPr/>
            </a:pPr>
            <a:r>
              <a:rPr lang="en-US" sz="1800" b="1" i="1" dirty="0"/>
              <a:t>More</a:t>
            </a:r>
            <a:r>
              <a:rPr lang="en-US" sz="1800" dirty="0"/>
              <a:t> accurate</a:t>
            </a:r>
          </a:p>
          <a:p>
            <a:pPr lvl="1">
              <a:defRPr/>
            </a:pPr>
            <a:r>
              <a:rPr lang="en-US" sz="1800" b="1" i="1" dirty="0"/>
              <a:t>More</a:t>
            </a:r>
            <a:r>
              <a:rPr lang="en-US" sz="1800" dirty="0"/>
              <a:t> accessible</a:t>
            </a:r>
          </a:p>
          <a:p>
            <a:pPr lvl="1">
              <a:defRPr/>
            </a:pPr>
            <a:r>
              <a:rPr lang="en-US" sz="1800" b="1" i="1" dirty="0"/>
              <a:t>More</a:t>
            </a:r>
            <a:r>
              <a:rPr lang="en-US" sz="1800" dirty="0"/>
              <a:t> efficient</a:t>
            </a:r>
          </a:p>
        </p:txBody>
      </p:sp>
      <p:sp>
        <p:nvSpPr>
          <p:cNvPr id="4" name="Rectangle 3">
            <a:extLst>
              <a:ext uri="{FF2B5EF4-FFF2-40B4-BE49-F238E27FC236}">
                <a16:creationId xmlns:a16="http://schemas.microsoft.com/office/drawing/2014/main" id="{AD5672F8-2E11-420E-932D-1C02A556BF66}"/>
              </a:ext>
            </a:extLst>
          </p:cNvPr>
          <p:cNvSpPr/>
          <p:nvPr/>
        </p:nvSpPr>
        <p:spPr>
          <a:xfrm rot="20193485">
            <a:off x="5565135" y="3069109"/>
            <a:ext cx="2190344" cy="1685077"/>
          </a:xfrm>
          <a:prstGeom prst="rect">
            <a:avLst/>
          </a:prstGeom>
          <a:noFill/>
        </p:spPr>
        <p:txBody>
          <a:bodyPr wrap="none" lIns="68580" tIns="34290" rIns="68580" bIns="34290">
            <a:spAutoFit/>
          </a:bodyPr>
          <a:lstStyle/>
          <a:p>
            <a:pPr algn="ctr" defTabSz="685800"/>
            <a:r>
              <a:rPr lang="en-US" sz="3300" b="1" kern="0" dirty="0">
                <a:ln w="22225">
                  <a:solidFill>
                    <a:srgbClr val="C0504D"/>
                  </a:solidFill>
                  <a:prstDash val="solid"/>
                </a:ln>
                <a:solidFill>
                  <a:srgbClr val="C0504D">
                    <a:lumMod val="40000"/>
                    <a:lumOff val="60000"/>
                  </a:srgbClr>
                </a:solidFill>
                <a:effectLst>
                  <a:outerShdw blurRad="38100" dist="38100" dir="2700000" algn="tl">
                    <a:srgbClr val="000000">
                      <a:alpha val="43137"/>
                    </a:srgbClr>
                  </a:outerShdw>
                </a:effectLst>
                <a:latin typeface="Arial"/>
                <a:cs typeface="Arial"/>
                <a:sym typeface="Arial"/>
              </a:rPr>
              <a:t>Rollout in</a:t>
            </a:r>
          </a:p>
          <a:p>
            <a:pPr algn="ctr" defTabSz="685800"/>
            <a:r>
              <a:rPr lang="en-US" sz="7200" b="1" kern="0" dirty="0">
                <a:ln w="22225">
                  <a:solidFill>
                    <a:srgbClr val="C0504D"/>
                  </a:solidFill>
                  <a:prstDash val="solid"/>
                </a:ln>
                <a:solidFill>
                  <a:srgbClr val="C0504D">
                    <a:lumMod val="40000"/>
                    <a:lumOff val="60000"/>
                  </a:srgbClr>
                </a:solidFill>
                <a:effectLst>
                  <a:outerShdw blurRad="38100" dist="38100" dir="2700000" algn="tl">
                    <a:srgbClr val="000000">
                      <a:alpha val="43137"/>
                    </a:srgbClr>
                  </a:outerShdw>
                </a:effectLst>
                <a:latin typeface="Arial"/>
                <a:cs typeface="Arial"/>
                <a:sym typeface="Arial"/>
              </a:rPr>
              <a:t>2025</a:t>
            </a:r>
          </a:p>
        </p:txBody>
      </p:sp>
    </p:spTree>
    <p:extLst>
      <p:ext uri="{BB962C8B-B14F-4D97-AF65-F5344CB8AC3E}">
        <p14:creationId xmlns:p14="http://schemas.microsoft.com/office/powerpoint/2010/main" val="98347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342636" y="2974881"/>
            <a:ext cx="669827" cy="658725"/>
          </a:xfrm>
          <a:prstGeom prst="rect">
            <a:avLst/>
          </a:prstGeom>
          <a:ln>
            <a:noFill/>
          </a:ln>
          <a:effectLst>
            <a:outerShdw algn="tl" blurRad="292100" dir="2700000" dist="139700" rotWithShape="0">
              <a:srgbClr val="333333">
                <a:alpha val="65000"/>
              </a:srgbClr>
            </a:outerShdw>
          </a:effectLst>
        </p:spPr>
      </p:pic>
      <p:sp>
        <p:nvSpPr>
          <p:cNvPr id="16" name="Title 1"/>
          <p:cNvSpPr txBox="1">
            <a:spLocks/>
          </p:cNvSpPr>
          <p:nvPr/>
        </p:nvSpPr>
        <p:spPr>
          <a:xfrm>
            <a:off x="1143000" y="130303"/>
            <a:ext cx="6858000" cy="994172"/>
          </a:xfrm>
          <a:prstGeom prst="rect">
            <a:avLst/>
          </a:prstGeom>
        </p:spPr>
        <p:txBody>
          <a:bodyPr anchor="ctr" bIns="34290" lIns="68580" rIns="68580" rtlCol="0" tIns="34290" vert="horz">
            <a:normAutofit/>
          </a:bodyPr>
          <a:lstStyle>
            <a:lvl1pPr algn="l" defTabSz="914400" eaLnBrk="1" hangingPunct="1" latinLnBrk="0" rtl="0">
              <a:lnSpc>
                <a:spcPct val="90000"/>
              </a:lnSpc>
              <a:spcBef>
                <a:spcPct val="0"/>
              </a:spcBef>
              <a:buNone/>
              <a:defRPr kern="1200" sz="4400">
                <a:solidFill>
                  <a:schemeClr val="tx1"/>
                </a:solidFill>
                <a:latin typeface="+mj-lt"/>
                <a:ea typeface="+mj-ea"/>
                <a:cs typeface="+mj-cs"/>
              </a:defRPr>
            </a:lvl1pPr>
          </a:lstStyle>
          <a:p>
            <a:pPr algn="ctr" defTabSz="685800">
              <a:defRPr/>
            </a:pPr>
            <a:r>
              <a:rPr b="1" dirty="0" lang="en-US" sz="3300">
                <a:solidFill>
                  <a:sysClr lastClr="000000" val="windowText"/>
                </a:solidFill>
                <a:latin charset="0" panose="02040503050406030204" pitchFamily="18" typeface="Cambria"/>
                <a:ea charset="0" panose="02040503050406030204" pitchFamily="18" typeface="Cambria"/>
              </a:rPr>
              <a:t>Why does the NSRS matter to me?</a:t>
            </a:r>
          </a:p>
        </p:txBody>
      </p:sp>
      <p:sp>
        <p:nvSpPr>
          <p:cNvPr id="23" name="TextBox 22"/>
          <p:cNvSpPr txBox="1"/>
          <p:nvPr/>
        </p:nvSpPr>
        <p:spPr>
          <a:xfrm>
            <a:off x="2317823" y="2340739"/>
            <a:ext cx="654898" cy="553998"/>
          </a:xfrm>
          <a:prstGeom prst="rect">
            <a:avLst/>
          </a:prstGeom>
          <a:noFill/>
        </p:spPr>
        <p:txBody>
          <a:bodyPr rtlCol="0" wrap="square">
            <a:spAutoFit/>
          </a:bodyPr>
          <a:lstStyle/>
          <a:p>
            <a:r>
              <a:rPr b="1" dirty="0" lang="en-US" sz="3000">
                <a:solidFill>
                  <a:prstClr val="black"/>
                </a:solidFill>
                <a:latin charset="0" panose="02040503050406030204" pitchFamily="18" typeface="Cambria"/>
                <a:ea charset="0" panose="02040503050406030204" pitchFamily="18" typeface="Cambria"/>
              </a:rPr>
              <a:t>+</a:t>
            </a:r>
          </a:p>
        </p:txBody>
      </p:sp>
      <p:sp>
        <p:nvSpPr>
          <p:cNvPr id="24" name="TextBox 23"/>
          <p:cNvSpPr txBox="1"/>
          <p:nvPr/>
        </p:nvSpPr>
        <p:spPr>
          <a:xfrm>
            <a:off x="5532741" y="2363497"/>
            <a:ext cx="190437" cy="553998"/>
          </a:xfrm>
          <a:prstGeom prst="rect">
            <a:avLst/>
          </a:prstGeom>
          <a:noFill/>
        </p:spPr>
        <p:txBody>
          <a:bodyPr rtlCol="0" wrap="square">
            <a:spAutoFit/>
          </a:bodyPr>
          <a:lstStyle/>
          <a:p>
            <a:r>
              <a:rPr b="1" dirty="0" lang="en-US" sz="3000">
                <a:solidFill>
                  <a:prstClr val="black"/>
                </a:solidFill>
                <a:latin charset="0" panose="02040503050406030204" pitchFamily="18" typeface="Cambria"/>
                <a:ea charset="0" panose="02040503050406030204" pitchFamily="18" typeface="Cambria"/>
              </a:rPr>
              <a:t>+</a:t>
            </a:r>
          </a:p>
        </p:txBody>
      </p:sp>
      <p:pic>
        <p:nvPicPr>
          <p:cNvPr id="2" name="Picture 1"/>
          <p:cNvPicPr>
            <a:picLocks noChangeAspect="1"/>
          </p:cNvPicPr>
          <p:nvPr/>
        </p:nvPicPr>
        <p:blipFill rotWithShape="1">
          <a:blip r:embed="rId4"/>
          <a:srcRect l="182" r="138"/>
          <a:stretch/>
        </p:blipFill>
        <p:spPr>
          <a:xfrm>
            <a:off x="922408" y="2363497"/>
            <a:ext cx="1103158" cy="1092003"/>
          </a:xfrm>
          <a:prstGeom prst="rect">
            <a:avLst/>
          </a:prstGeom>
          <a:ln>
            <a:noFill/>
          </a:ln>
          <a:effectLst>
            <a:outerShdw algn="tl" blurRad="292100" dir="2700000" dist="139700" rotWithShape="0">
              <a:srgbClr val="333333">
                <a:alpha val="65000"/>
              </a:srgbClr>
            </a:outerShdw>
          </a:effectLst>
        </p:spPr>
      </p:pic>
      <p:pic>
        <p:nvPicPr>
          <p:cNvPr id="6" name="Picture 5"/>
          <p:cNvPicPr>
            <a:picLocks noChangeAspect="1"/>
          </p:cNvPicPr>
          <p:nvPr/>
        </p:nvPicPr>
        <p:blipFill rotWithShape="1">
          <a:blip r:embed="rId5"/>
          <a:srcRect b="748" r="152" t="164"/>
          <a:stretch/>
        </p:blipFill>
        <p:spPr>
          <a:xfrm>
            <a:off x="696891" y="2102718"/>
            <a:ext cx="864375" cy="345600"/>
          </a:xfrm>
          <a:prstGeom prst="rect">
            <a:avLst/>
          </a:prstGeom>
          <a:ln>
            <a:noFill/>
          </a:ln>
          <a:effectLst>
            <a:outerShdw algn="tl" blurRad="292100" dir="2700000" dist="139700" rotWithShape="0">
              <a:srgbClr val="333333">
                <a:alpha val="65000"/>
              </a:srgbClr>
            </a:outerShd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3824" y="2052772"/>
            <a:ext cx="2339828" cy="1671305"/>
          </a:xfrm>
          <a:prstGeom prst="rect">
            <a:avLst/>
          </a:prstGeom>
          <a:ln>
            <a:noFill/>
          </a:ln>
          <a:effectLst>
            <a:outerShdw algn="tl" blurRad="292100" dir="2700000" dist="139700" rotWithShape="0">
              <a:srgbClr val="333333">
                <a:alpha val="65000"/>
              </a:srgbClr>
            </a:outerShdw>
          </a:effectLst>
        </p:spPr>
      </p:pic>
      <p:pic>
        <p:nvPicPr>
          <p:cNvPr id="3" name="Picture 2"/>
          <p:cNvPicPr>
            <a:picLocks noChangeAspect="1"/>
          </p:cNvPicPr>
          <p:nvPr/>
        </p:nvPicPr>
        <p:blipFill>
          <a:blip cstate="print" r:embed="rId7">
            <a:extLst>
              <a:ext uri="{28A0092B-C50C-407E-A947-70E740481C1C}">
                <a14:useLocalDpi xmlns:a14="http://schemas.microsoft.com/office/drawing/2010/main" val="0"/>
              </a:ext>
            </a:extLst>
          </a:blip>
          <a:stretch>
            <a:fillRect/>
          </a:stretch>
        </p:blipFill>
        <p:spPr>
          <a:xfrm>
            <a:off x="3331058" y="1816936"/>
            <a:ext cx="1828391" cy="1108295"/>
          </a:xfrm>
          <a:prstGeom prst="rect">
            <a:avLst/>
          </a:prstGeom>
          <a:ln>
            <a:noFill/>
          </a:ln>
          <a:effectLst>
            <a:outerShdw algn="tl" blurRad="292100" dir="2700000" dist="139700" rotWithShape="0">
              <a:srgbClr val="333333">
                <a:alpha val="65000"/>
              </a:srgbClr>
            </a:outerShdw>
          </a:effectLst>
        </p:spPr>
      </p:pic>
      <p:pic>
        <p:nvPicPr>
          <p:cNvPr id="5" name="Picture 4"/>
          <p:cNvPicPr>
            <a:picLocks noChangeAspect="1"/>
          </p:cNvPicPr>
          <p:nvPr/>
        </p:nvPicPr>
        <p:blipFill rotWithShape="1">
          <a:blip cstate="print" r:embed="rId8">
            <a:extLst>
              <a:ext uri="{28A0092B-C50C-407E-A947-70E740481C1C}">
                <a14:useLocalDpi xmlns:a14="http://schemas.microsoft.com/office/drawing/2010/main" val="0"/>
              </a:ext>
            </a:extLst>
          </a:blip>
          <a:srcRect l="130" r="3"/>
          <a:stretch/>
        </p:blipFill>
        <p:spPr>
          <a:xfrm rot="5400000">
            <a:off x="3089541" y="2876701"/>
            <a:ext cx="1236600" cy="915802"/>
          </a:xfrm>
          <a:prstGeom prst="rect">
            <a:avLst/>
          </a:prstGeom>
          <a:ln>
            <a:noFill/>
          </a:ln>
          <a:effectLst>
            <a:outerShdw algn="tl" blurRad="292100" dir="2700000" dist="139700" rotWithShape="0">
              <a:srgbClr val="333333">
                <a:alpha val="65000"/>
              </a:srgbClr>
            </a:outerShdw>
          </a:effectLst>
        </p:spPr>
      </p:pic>
      <p:sp>
        <p:nvSpPr>
          <p:cNvPr id="12" name="Text Placeholder 4"/>
          <p:cNvSpPr txBox="1">
            <a:spLocks/>
          </p:cNvSpPr>
          <p:nvPr/>
        </p:nvSpPr>
        <p:spPr>
          <a:xfrm>
            <a:off x="359595" y="989029"/>
            <a:ext cx="2176782" cy="739278"/>
          </a:xfrm>
          <a:prstGeom prst="rect">
            <a:avLst/>
          </a:prstGeom>
        </p:spPr>
        <p:txBody>
          <a:bodyPr anchor="b" bIns="34290" lIns="68580" rIns="68580" rtlCol="0" tIns="3429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ctr" defTabSz="685800" indent="0" marL="0">
              <a:spcBef>
                <a:spcPts val="750"/>
              </a:spcBef>
              <a:buNone/>
              <a:defRPr/>
            </a:pPr>
            <a:r>
              <a:rPr b="1" dirty="0" lang="en-US" sz="2400">
                <a:solidFill>
                  <a:prstClr val="black"/>
                </a:solidFill>
                <a:latin charset="0" panose="02040503050406030204" pitchFamily="18" typeface="Cambria"/>
                <a:ea charset="0" panose="02040503050406030204" pitchFamily="18" typeface="Cambria"/>
              </a:rPr>
              <a:t>Ellipsoidal</a:t>
            </a:r>
            <a:r>
              <a:rPr dirty="0" lang="en-US" sz="2400">
                <a:solidFill>
                  <a:prstClr val="black"/>
                </a:solidFill>
                <a:latin charset="0" panose="02040503050406030204" pitchFamily="18" typeface="Cambria"/>
                <a:ea charset="0" panose="02040503050406030204" pitchFamily="18" typeface="Cambria"/>
              </a:rPr>
              <a:t> Datum</a:t>
            </a:r>
          </a:p>
        </p:txBody>
      </p:sp>
      <p:sp>
        <p:nvSpPr>
          <p:cNvPr id="13" name="Text Placeholder 4"/>
          <p:cNvSpPr txBox="1">
            <a:spLocks/>
          </p:cNvSpPr>
          <p:nvPr/>
        </p:nvSpPr>
        <p:spPr>
          <a:xfrm>
            <a:off x="6321818" y="943818"/>
            <a:ext cx="2339828" cy="1108295"/>
          </a:xfrm>
          <a:prstGeom prst="rect">
            <a:avLst/>
          </a:prstGeom>
        </p:spPr>
        <p:txBody>
          <a:bodyPr anchor="b" bIns="34290" lIns="68580" rIns="68580" rtlCol="0" tIns="3429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ctr" defTabSz="685800" indent="0" marL="0">
              <a:spcBef>
                <a:spcPts val="750"/>
              </a:spcBef>
              <a:buNone/>
              <a:defRPr/>
            </a:pPr>
            <a:r>
              <a:rPr b="1" dirty="0" lang="en-US" sz="2400">
                <a:solidFill>
                  <a:prstClr val="black"/>
                </a:solidFill>
                <a:latin charset="0" panose="02040503050406030204" pitchFamily="18" typeface="Cambria"/>
                <a:ea charset="0" panose="02040503050406030204" pitchFamily="18" typeface="Cambria"/>
              </a:rPr>
              <a:t>Water Level </a:t>
            </a:r>
            <a:r>
              <a:rPr dirty="0" lang="en-US" sz="2400">
                <a:solidFill>
                  <a:prstClr val="black"/>
                </a:solidFill>
                <a:latin charset="0" panose="02040503050406030204" pitchFamily="18" typeface="Cambria"/>
                <a:ea charset="0" panose="02040503050406030204" pitchFamily="18" typeface="Cambria"/>
              </a:rPr>
              <a:t>Datum </a:t>
            </a:r>
          </a:p>
          <a:p>
            <a:pPr algn="ctr" defTabSz="685800" indent="0" marL="0">
              <a:spcBef>
                <a:spcPts val="750"/>
              </a:spcBef>
              <a:buNone/>
              <a:defRPr/>
            </a:pPr>
            <a:r>
              <a:rPr dirty="0" lang="en-US" sz="1800">
                <a:solidFill>
                  <a:prstClr val="black"/>
                </a:solidFill>
                <a:latin charset="0" panose="02040503050406030204" pitchFamily="18" typeface="Cambria"/>
                <a:ea charset="0" panose="02040503050406030204" pitchFamily="18" typeface="Cambria"/>
              </a:rPr>
              <a:t>(and Flow Rates)</a:t>
            </a:r>
          </a:p>
        </p:txBody>
      </p:sp>
      <p:sp>
        <p:nvSpPr>
          <p:cNvPr id="14" name="Text Placeholder 4"/>
          <p:cNvSpPr txBox="1">
            <a:spLocks/>
          </p:cNvSpPr>
          <p:nvPr/>
        </p:nvSpPr>
        <p:spPr>
          <a:xfrm>
            <a:off x="3156862" y="1052578"/>
            <a:ext cx="2176782" cy="656062"/>
          </a:xfrm>
          <a:prstGeom prst="rect">
            <a:avLst/>
          </a:prstGeom>
        </p:spPr>
        <p:txBody>
          <a:bodyPr anchor="b" bIns="34290" lIns="68580" rIns="68580" rtlCol="0" tIns="3429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ctr" defTabSz="685800" indent="0" marL="0">
              <a:spcBef>
                <a:spcPts val="750"/>
              </a:spcBef>
              <a:buNone/>
              <a:defRPr/>
            </a:pPr>
            <a:r>
              <a:rPr b="1" dirty="0" lang="en-US" sz="2400">
                <a:solidFill>
                  <a:prstClr val="black"/>
                </a:solidFill>
                <a:latin charset="0" panose="02040503050406030204" pitchFamily="18" typeface="Cambria"/>
                <a:ea charset="0" panose="02040503050406030204" pitchFamily="18" typeface="Cambria"/>
              </a:rPr>
              <a:t>Orthometric </a:t>
            </a:r>
            <a:r>
              <a:rPr dirty="0" lang="en-US" sz="2400">
                <a:solidFill>
                  <a:prstClr val="black"/>
                </a:solidFill>
                <a:latin charset="0" panose="02040503050406030204" pitchFamily="18" typeface="Cambria"/>
                <a:ea charset="0" panose="02040503050406030204" pitchFamily="18" typeface="Cambria"/>
              </a:rPr>
              <a:t>Datum</a:t>
            </a:r>
          </a:p>
        </p:txBody>
      </p:sp>
      <p:sp>
        <p:nvSpPr>
          <p:cNvPr id="15" name="Text Placeholder 4"/>
          <p:cNvSpPr txBox="1">
            <a:spLocks/>
          </p:cNvSpPr>
          <p:nvPr/>
        </p:nvSpPr>
        <p:spPr>
          <a:xfrm>
            <a:off x="2536377" y="4145874"/>
            <a:ext cx="3486297" cy="450805"/>
          </a:xfrm>
          <a:prstGeom prst="rect">
            <a:avLst/>
          </a:prstGeom>
        </p:spPr>
        <p:txBody>
          <a:bodyPr anchor="b" bIns="34290" lIns="68580" rIns="68580" rtlCol="0" tIns="3429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ctr" defTabSz="685800" indent="0" marL="0">
              <a:spcBef>
                <a:spcPts val="750"/>
              </a:spcBef>
              <a:buNone/>
              <a:defRPr/>
            </a:pPr>
            <a:r>
              <a:rPr b="1" dirty="0" i="1" lang="en-US" sz="2000">
                <a:solidFill>
                  <a:prstClr val="black"/>
                </a:solidFill>
                <a:latin typeface="+mj-lt"/>
                <a:ea charset="0" panose="02040503050406030204" pitchFamily="18" typeface="Cambria"/>
              </a:rPr>
              <a:t>Survey/Cross-Sections</a:t>
            </a:r>
          </a:p>
        </p:txBody>
      </p:sp>
      <p:sp>
        <p:nvSpPr>
          <p:cNvPr id="17" name="Text Placeholder 4"/>
          <p:cNvSpPr txBox="1">
            <a:spLocks/>
          </p:cNvSpPr>
          <p:nvPr/>
        </p:nvSpPr>
        <p:spPr>
          <a:xfrm>
            <a:off x="-16727" y="4048279"/>
            <a:ext cx="2485084" cy="553998"/>
          </a:xfrm>
          <a:prstGeom prst="rect">
            <a:avLst/>
          </a:prstGeom>
        </p:spPr>
        <p:txBody>
          <a:bodyPr anchor="b" bIns="34290" lIns="68580" rIns="68580" rtlCol="0" tIns="3429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ctr" defTabSz="685800" indent="0" marL="0">
              <a:spcBef>
                <a:spcPts val="750"/>
              </a:spcBef>
              <a:buNone/>
              <a:defRPr/>
            </a:pPr>
            <a:r>
              <a:rPr b="1" dirty="0" i="1" lang="en-US" sz="2000">
                <a:solidFill>
                  <a:prstClr val="black"/>
                </a:solidFill>
                <a:latin typeface="+mj-lt"/>
                <a:ea charset="0" panose="02040503050406030204" pitchFamily="18" typeface="Cambria"/>
              </a:rPr>
              <a:t>Aerial LiDAR/Mapping</a:t>
            </a:r>
          </a:p>
        </p:txBody>
      </p:sp>
      <p:sp>
        <p:nvSpPr>
          <p:cNvPr id="18" name="Text Placeholder 4"/>
          <p:cNvSpPr txBox="1">
            <a:spLocks/>
          </p:cNvSpPr>
          <p:nvPr/>
        </p:nvSpPr>
        <p:spPr>
          <a:xfrm>
            <a:off x="6454088" y="3888059"/>
            <a:ext cx="2339828" cy="935744"/>
          </a:xfrm>
          <a:prstGeom prst="rect">
            <a:avLst/>
          </a:prstGeom>
        </p:spPr>
        <p:txBody>
          <a:bodyPr anchor="b" bIns="34290" lIns="68580" rIns="68580" rtlCol="0" tIns="3429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ctr" defTabSz="685800" indent="0" marL="0">
              <a:spcBef>
                <a:spcPts val="750"/>
              </a:spcBef>
              <a:buNone/>
              <a:defRPr/>
            </a:pPr>
            <a:r>
              <a:rPr b="1" dirty="0" i="1" lang="en-US" sz="2000">
                <a:solidFill>
                  <a:prstClr val="black"/>
                </a:solidFill>
                <a:latin typeface="+mj-lt"/>
                <a:ea charset="0" panose="02040503050406030204" pitchFamily="18" typeface="Cambria"/>
              </a:rPr>
              <a:t>Historic Water Levels and Flow Rates</a:t>
            </a:r>
          </a:p>
        </p:txBody>
      </p:sp>
    </p:spTree>
    <p:extLst>
      <p:ext uri="{BB962C8B-B14F-4D97-AF65-F5344CB8AC3E}">
        <p14:creationId xmlns:p14="http://schemas.microsoft.com/office/powerpoint/2010/main" val="10003711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CD6053-94E6-487B-8AAE-ABA49BA9D3A9}"/>
              </a:ext>
            </a:extLst>
          </p:cNvPr>
          <p:cNvPicPr>
            <a:picLocks noChangeAspect="1"/>
          </p:cNvPicPr>
          <p:nvPr/>
        </p:nvPicPr>
        <p:blipFill rotWithShape="1">
          <a:blip cstate="print" r:embed="rId3">
            <a:extLst>
              <a:ext uri="{28A0092B-C50C-407E-A947-70E740481C1C}">
                <a14:useLocalDpi xmlns:a14="http://schemas.microsoft.com/office/drawing/2010/main" val="0"/>
              </a:ext>
            </a:extLst>
          </a:blip>
          <a:srcRect b="22" l="5" t="45"/>
          <a:stretch/>
        </p:blipFill>
        <p:spPr>
          <a:xfrm>
            <a:off x="2101851" y="859399"/>
            <a:ext cx="4758634" cy="3394259"/>
          </a:xfrm>
          <a:prstGeom prst="rect">
            <a:avLst/>
          </a:prstGeom>
        </p:spPr>
      </p:pic>
      <p:sp>
        <p:nvSpPr>
          <p:cNvPr id="16" name="Title 1"/>
          <p:cNvSpPr txBox="1">
            <a:spLocks/>
          </p:cNvSpPr>
          <p:nvPr/>
        </p:nvSpPr>
        <p:spPr>
          <a:xfrm>
            <a:off x="1143000" y="130303"/>
            <a:ext cx="6858000" cy="994172"/>
          </a:xfrm>
          <a:prstGeom prst="rect">
            <a:avLst/>
          </a:prstGeom>
        </p:spPr>
        <p:txBody>
          <a:bodyPr anchor="ctr" bIns="34290" lIns="68580" rIns="68580" rtlCol="0" tIns="34290" vert="horz">
            <a:normAutofit/>
          </a:bodyPr>
          <a:lstStyle>
            <a:lvl1pPr algn="l" defTabSz="914400" eaLnBrk="1" hangingPunct="1" latinLnBrk="0" rtl="0">
              <a:lnSpc>
                <a:spcPct val="90000"/>
              </a:lnSpc>
              <a:spcBef>
                <a:spcPct val="0"/>
              </a:spcBef>
              <a:buNone/>
              <a:defRPr kern="1200" sz="4400">
                <a:solidFill>
                  <a:schemeClr val="tx1"/>
                </a:solidFill>
                <a:latin typeface="+mj-lt"/>
                <a:ea typeface="+mj-ea"/>
                <a:cs typeface="+mj-cs"/>
              </a:defRPr>
            </a:lvl1pPr>
          </a:lstStyle>
          <a:p>
            <a:pPr algn="ctr" defTabSz="685800">
              <a:defRPr/>
            </a:pPr>
            <a:r>
              <a:rPr b="1" dirty="0" lang="en-US" sz="3300">
                <a:solidFill>
                  <a:sysClr lastClr="000000" val="windowText"/>
                </a:solidFill>
                <a:latin charset="0" panose="02040503050406030204" pitchFamily="18" typeface="Cambria"/>
                <a:ea charset="0" panose="02040503050406030204" pitchFamily="18" typeface="Cambria"/>
              </a:rPr>
              <a:t>Why does the NSRS matter to me?</a:t>
            </a:r>
          </a:p>
        </p:txBody>
      </p:sp>
      <p:sp>
        <p:nvSpPr>
          <p:cNvPr id="26" name="TextBox 25"/>
          <p:cNvSpPr txBox="1"/>
          <p:nvPr/>
        </p:nvSpPr>
        <p:spPr>
          <a:xfrm>
            <a:off x="1143000" y="4144659"/>
            <a:ext cx="6858000" cy="1010533"/>
          </a:xfrm>
          <a:prstGeom prst="rect">
            <a:avLst/>
          </a:prstGeom>
          <a:noFill/>
        </p:spPr>
        <p:txBody>
          <a:bodyPr rtlCol="0" wrap="square">
            <a:spAutoFit/>
          </a:bodyPr>
          <a:lstStyle/>
          <a:p>
            <a:pPr algn="ctr"/>
            <a:r>
              <a:rPr dirty="0" lang="en-US" sz="2400">
                <a:solidFill>
                  <a:prstClr val="black"/>
                </a:solidFill>
                <a:latin charset="0" panose="02040503050406030204" pitchFamily="18" typeface="Cambria"/>
                <a:ea charset="0" panose="02040503050406030204" pitchFamily="18" typeface="Cambria"/>
              </a:rPr>
              <a:t>FIRMs require data from disconnected sources.</a:t>
            </a:r>
          </a:p>
          <a:p>
            <a:pPr algn="ctr">
              <a:spcBef>
                <a:spcPts val="1350"/>
              </a:spcBef>
            </a:pPr>
            <a:r>
              <a:rPr dirty="0" lang="en-US" sz="2400">
                <a:solidFill>
                  <a:prstClr val="black"/>
                </a:solidFill>
                <a:latin charset="0" panose="02040503050406030204" pitchFamily="18" typeface="Cambria"/>
                <a:ea charset="0" panose="02040503050406030204" pitchFamily="18" typeface="Cambria"/>
              </a:rPr>
              <a:t>Datums must be consistently aligned.</a:t>
            </a:r>
          </a:p>
        </p:txBody>
      </p:sp>
      <p:sp>
        <p:nvSpPr>
          <p:cNvPr id="19" name="TextBox 18">
            <a:extLst>
              <a:ext uri="{FF2B5EF4-FFF2-40B4-BE49-F238E27FC236}">
                <a16:creationId xmlns:a16="http://schemas.microsoft.com/office/drawing/2014/main" id="{F551CF05-921E-4087-98C2-D9706236A0CD}"/>
              </a:ext>
            </a:extLst>
          </p:cNvPr>
          <p:cNvSpPr txBox="1"/>
          <p:nvPr/>
        </p:nvSpPr>
        <p:spPr>
          <a:xfrm>
            <a:off x="1419488" y="1780681"/>
            <a:ext cx="190437" cy="553998"/>
          </a:xfrm>
          <a:prstGeom prst="rect">
            <a:avLst/>
          </a:prstGeom>
          <a:noFill/>
        </p:spPr>
        <p:txBody>
          <a:bodyPr rtlCol="0" wrap="square">
            <a:spAutoFit/>
          </a:bodyPr>
          <a:lstStyle/>
          <a:p>
            <a:r>
              <a:rPr b="1" dirty="0" lang="en-US" sz="3000">
                <a:solidFill>
                  <a:prstClr val="black"/>
                </a:solidFill>
                <a:latin charset="0" panose="02040503050406030204" pitchFamily="18" typeface="Cambria"/>
                <a:ea charset="0" panose="02040503050406030204" pitchFamily="18" typeface="Cambria"/>
              </a:rPr>
              <a:t>=</a:t>
            </a:r>
          </a:p>
        </p:txBody>
      </p:sp>
      <p:pic>
        <p:nvPicPr>
          <p:cNvPr id="3" name="Picture 2">
            <a:extLst>
              <a:ext uri="{FF2B5EF4-FFF2-40B4-BE49-F238E27FC236}">
                <a16:creationId xmlns:a16="http://schemas.microsoft.com/office/drawing/2014/main" id="{9D02CE01-BAF4-46C0-A349-55BEE8D37C19}"/>
              </a:ext>
            </a:extLst>
          </p:cNvPr>
          <p:cNvPicPr>
            <a:picLocks noChangeAspect="1"/>
          </p:cNvPicPr>
          <p:nvPr/>
        </p:nvPicPr>
        <p:blipFill rotWithShape="1">
          <a:blip cstate="print" r:embed="rId4">
            <a:extLst>
              <a:ext uri="{28A0092B-C50C-407E-A947-70E740481C1C}">
                <a14:useLocalDpi xmlns:a14="http://schemas.microsoft.com/office/drawing/2010/main" val="0"/>
              </a:ext>
            </a:extLst>
          </a:blip>
          <a:srcRect b="23" l="59" r="1" t="17"/>
          <a:stretch/>
        </p:blipFill>
        <p:spPr>
          <a:xfrm>
            <a:off x="2101850" y="859399"/>
            <a:ext cx="4515293" cy="3394259"/>
          </a:xfrm>
          <a:prstGeom prst="rect">
            <a:avLst/>
          </a:prstGeom>
        </p:spPr>
      </p:pic>
      <p:pic>
        <p:nvPicPr>
          <p:cNvPr id="5" name="Picture 4">
            <a:extLst>
              <a:ext uri="{FF2B5EF4-FFF2-40B4-BE49-F238E27FC236}">
                <a16:creationId xmlns:a16="http://schemas.microsoft.com/office/drawing/2014/main" id="{103661BA-9139-4243-BEF4-A9A62A2C2DBE}"/>
              </a:ext>
            </a:extLst>
          </p:cNvPr>
          <p:cNvPicPr>
            <a:picLocks noChangeAspect="1"/>
          </p:cNvPicPr>
          <p:nvPr/>
        </p:nvPicPr>
        <p:blipFill rotWithShape="1">
          <a:blip cstate="print" r:embed="rId5">
            <a:extLst>
              <a:ext uri="{28A0092B-C50C-407E-A947-70E740481C1C}">
                <a14:useLocalDpi xmlns:a14="http://schemas.microsoft.com/office/drawing/2010/main" val="0"/>
              </a:ext>
            </a:extLst>
          </a:blip>
          <a:srcRect b="85" l="22" r="53" t="9"/>
          <a:stretch/>
        </p:blipFill>
        <p:spPr>
          <a:xfrm>
            <a:off x="2139950" y="859399"/>
            <a:ext cx="4758634" cy="3294854"/>
          </a:xfrm>
          <a:prstGeom prst="rect">
            <a:avLst/>
          </a:prstGeom>
        </p:spPr>
      </p:pic>
    </p:spTree>
    <p:extLst>
      <p:ext uri="{BB962C8B-B14F-4D97-AF65-F5344CB8AC3E}">
        <p14:creationId xmlns:p14="http://schemas.microsoft.com/office/powerpoint/2010/main" val="4016487228"/>
      </p:ext>
    </p:extLst>
  </p:cSld>
  <p:clrMapOvr>
    <a:masterClrMapping/>
  </p:clrMapOvr>
  <p:transition spd="slow">
    <p:push/>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xit" presetID="10" presetSubtype="0">
                                  <p:stCondLst>
                                    <p:cond delay="0"/>
                                  </p:stCondLst>
                                  <p:childTnLst>
                                    <p:animEffect filter="fade" transition="out">
                                      <p:cBhvr>
                                        <p:cTn dur="500" id="6"/>
                                        <p:tgtEl>
                                          <p:spTgt spid="8"/>
                                        </p:tgtEl>
                                      </p:cBhvr>
                                    </p:animEffect>
                                    <p:set>
                                      <p:cBhvr>
                                        <p:cTn dur="1" fill="hold" id="7">
                                          <p:stCondLst>
                                            <p:cond delay="499"/>
                                          </p:stCondLst>
                                        </p:cTn>
                                        <p:tgtEl>
                                          <p:spTgt spid="8"/>
                                        </p:tgtEl>
                                        <p:attrNameLst>
                                          <p:attrName>style.visibility</p:attrName>
                                        </p:attrNameLst>
                                      </p:cBhvr>
                                      <p:to>
                                        <p:strVal val="hidden"/>
                                      </p:to>
                                    </p:set>
                                  </p:childTnLst>
                                </p:cTn>
                              </p:par>
                            </p:childTnLst>
                          </p:cTn>
                        </p:par>
                        <p:par>
                          <p:cTn fill="hold" id="8">
                            <p:stCondLst>
                              <p:cond delay="500"/>
                            </p:stCondLst>
                            <p:childTnLst>
                              <p:par>
                                <p:cTn fill="hold" id="9" nodeType="afterEffect" presetClass="entr" presetID="10" presetSubtype="0">
                                  <p:stCondLst>
                                    <p:cond delay="0"/>
                                  </p:stCondLst>
                                  <p:childTnLst>
                                    <p:set>
                                      <p:cBhvr>
                                        <p:cTn dur="1" fill="hold" id="10">
                                          <p:stCondLst>
                                            <p:cond delay="0"/>
                                          </p:stCondLst>
                                        </p:cTn>
                                        <p:tgtEl>
                                          <p:spTgt spid="3"/>
                                        </p:tgtEl>
                                        <p:attrNameLst>
                                          <p:attrName>style.visibility</p:attrName>
                                        </p:attrNameLst>
                                      </p:cBhvr>
                                      <p:to>
                                        <p:strVal val="visible"/>
                                      </p:to>
                                    </p:set>
                                    <p:animEffect filter="fade" transition="in">
                                      <p:cBhvr>
                                        <p:cTn dur="500" id="11"/>
                                        <p:tgtEl>
                                          <p:spTgt spid="3"/>
                                        </p:tgtEl>
                                      </p:cBhvr>
                                    </p:animEffect>
                                  </p:childTnLst>
                                </p:cTn>
                              </p:par>
                            </p:childTnLst>
                          </p:cTn>
                        </p:par>
                      </p:childTnLst>
                    </p:cTn>
                  </p:par>
                  <p:par>
                    <p:cTn fill="hold" id="12">
                      <p:stCondLst>
                        <p:cond delay="indefinite"/>
                      </p:stCondLst>
                      <p:childTnLst>
                        <p:par>
                          <p:cTn fill="hold" id="13">
                            <p:stCondLst>
                              <p:cond delay="0"/>
                            </p:stCondLst>
                            <p:childTnLst>
                              <p:par>
                                <p:cTn fill="hold" id="14" nodeType="clickEffect" presetClass="exit" presetID="10" presetSubtype="0">
                                  <p:stCondLst>
                                    <p:cond delay="0"/>
                                  </p:stCondLst>
                                  <p:childTnLst>
                                    <p:animEffect filter="fade" transition="out">
                                      <p:cBhvr>
                                        <p:cTn dur="500" id="15"/>
                                        <p:tgtEl>
                                          <p:spTgt spid="3"/>
                                        </p:tgtEl>
                                      </p:cBhvr>
                                    </p:animEffect>
                                    <p:set>
                                      <p:cBhvr>
                                        <p:cTn dur="1" fill="hold" id="16">
                                          <p:stCondLst>
                                            <p:cond delay="499"/>
                                          </p:stCondLst>
                                        </p:cTn>
                                        <p:tgtEl>
                                          <p:spTgt spid="3"/>
                                        </p:tgtEl>
                                        <p:attrNameLst>
                                          <p:attrName>style.visibility</p:attrName>
                                        </p:attrNameLst>
                                      </p:cBhvr>
                                      <p:to>
                                        <p:strVal val="hidden"/>
                                      </p:to>
                                    </p:set>
                                  </p:childTnLst>
                                </p:cTn>
                              </p:par>
                            </p:childTnLst>
                          </p:cTn>
                        </p:par>
                        <p:par>
                          <p:cTn fill="hold" id="17">
                            <p:stCondLst>
                              <p:cond delay="500"/>
                            </p:stCondLst>
                            <p:childTnLst>
                              <p:par>
                                <p:cTn fill="hold" id="18" nodeType="afterEffect" presetClass="entr" presetID="10" presetSubtype="0">
                                  <p:stCondLst>
                                    <p:cond delay="0"/>
                                  </p:stCondLst>
                                  <p:childTnLst>
                                    <p:set>
                                      <p:cBhvr>
                                        <p:cTn dur="1" fill="hold" id="19">
                                          <p:stCondLst>
                                            <p:cond delay="0"/>
                                          </p:stCondLst>
                                        </p:cTn>
                                        <p:tgtEl>
                                          <p:spTgt spid="5"/>
                                        </p:tgtEl>
                                        <p:attrNameLst>
                                          <p:attrName>style.visibility</p:attrName>
                                        </p:attrNameLst>
                                      </p:cBhvr>
                                      <p:to>
                                        <p:strVal val="visible"/>
                                      </p:to>
                                    </p:set>
                                    <p:animEffect filter="fade" transition="in">
                                      <p:cBhvr>
                                        <p:cTn dur="500" id="20"/>
                                        <p:tgtEl>
                                          <p:spTgt spid="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9"/>
</p:tagLst>
</file>

<file path=ppt/tags/tag2.xml><?xml version="1.0" encoding="utf-8"?>
<p:tagLst xmlns:a="http://schemas.openxmlformats.org/drawingml/2006/main" xmlns:r="http://schemas.openxmlformats.org/officeDocument/2006/relationships" xmlns:p="http://schemas.openxmlformats.org/presentationml/2006/main">
  <p:tag name="TIMING" val="|79"/>
</p:tagLst>
</file>

<file path=ppt/tags/tag3.xml><?xml version="1.0" encoding="utf-8"?>
<p:tagLst xmlns:a="http://schemas.openxmlformats.org/drawingml/2006/main" xmlns:r="http://schemas.openxmlformats.org/officeDocument/2006/relationships" xmlns:p="http://schemas.openxmlformats.org/presentationml/2006/main">
  <p:tag name="TIMING" val="|0.6"/>
</p:tagLst>
</file>

<file path=ppt/tags/tag4.xml><?xml version="1.0" encoding="utf-8"?>
<p:tagLst xmlns:a="http://schemas.openxmlformats.org/drawingml/2006/main" xmlns:r="http://schemas.openxmlformats.org/officeDocument/2006/relationships" xmlns:p="http://schemas.openxmlformats.org/presentationml/2006/main">
  <p:tag name="TIMING" val="|2.9|8.3"/>
</p:tagLst>
</file>

<file path=ppt/tags/tag5.xml><?xml version="1.0" encoding="utf-8"?>
<p:tagLst xmlns:a="http://schemas.openxmlformats.org/drawingml/2006/main" xmlns:r="http://schemas.openxmlformats.org/officeDocument/2006/relationships" xmlns:p="http://schemas.openxmlformats.org/presentationml/2006/main">
  <p:tag name="TIMING" val="|4.5|7.1|2.3|6.5|7.9|4.4"/>
</p:tagLst>
</file>

<file path=ppt/tags/tag6.xml><?xml version="1.0" encoding="utf-8"?>
<p:tagLst xmlns:a="http://schemas.openxmlformats.org/drawingml/2006/main" xmlns:r="http://schemas.openxmlformats.org/officeDocument/2006/relationships" xmlns:p="http://schemas.openxmlformats.org/presentationml/2006/main">
  <p:tag name="TIMING" val="|1.5|10.3|2.4|7.8|4.3"/>
</p:tagLst>
</file>

<file path=ppt/tags/tag7.xml><?xml version="1.0" encoding="utf-8"?>
<p:tagLst xmlns:a="http://schemas.openxmlformats.org/drawingml/2006/main" xmlns:r="http://schemas.openxmlformats.org/officeDocument/2006/relationships" xmlns:p="http://schemas.openxmlformats.org/presentationml/2006/main">
  <p:tag name="TIMING" val="|1.3|7.4|1.2|2.5|5.6|5.2|3.5|2"/>
</p:tagLst>
</file>

<file path=ppt/tags/tag8.xml><?xml version="1.0" encoding="utf-8"?>
<p:tagLst xmlns:a="http://schemas.openxmlformats.org/drawingml/2006/main" xmlns:r="http://schemas.openxmlformats.org/officeDocument/2006/relationships" xmlns:p="http://schemas.openxmlformats.org/presentationml/2006/main">
  <p:tag name="TIMING" val="|1.9|5.3|1.7|9.9|5.3|4.8|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J_NGS_background_16by9.potx" id="{DAEBF894-B51F-425B-9492-0BF76FB518CC}" vid="{08C939DD-2156-4032-B91F-746944264C94}"/>
    </a:ext>
  </a:extLst>
</a:theme>
</file>

<file path=ppt/theme/theme2.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JJ_NGS_background_16by9</Template>
  <TotalTime>404</TotalTime>
  <Words>4421</Words>
  <Application>Microsoft Office PowerPoint</Application>
  <PresentationFormat>On-screen Show (16:9)</PresentationFormat>
  <Paragraphs>649</Paragraphs>
  <Slides>65</Slides>
  <Notes>46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65</vt:i4>
      </vt:variant>
    </vt:vector>
  </HeadingPairs>
  <TitlesOfParts>
    <vt:vector size="74" baseType="lpstr">
      <vt:lpstr>Arial</vt:lpstr>
      <vt:lpstr>Arial Black</vt:lpstr>
      <vt:lpstr>Calibri</vt:lpstr>
      <vt:lpstr>Cambria</vt:lpstr>
      <vt:lpstr>Franklin Gothic Demi</vt:lpstr>
      <vt:lpstr>Gill Sans MT</vt:lpstr>
      <vt:lpstr>Times New Roman</vt:lpstr>
      <vt:lpstr>Office Theme</vt:lpstr>
      <vt:lpstr>NGS PowerPoint Template-geodesy.noaa.gov</vt:lpstr>
      <vt:lpstr>NSRS Modernization Updates </vt:lpstr>
      <vt:lpstr>Organizational Structure</vt:lpstr>
      <vt:lpstr>Organizational Structure</vt:lpstr>
      <vt:lpstr>NGS Mission</vt:lpstr>
      <vt:lpstr>Yes, we are delayed.</vt:lpstr>
      <vt:lpstr>Delayed Release of the Modernized NSRS</vt:lpstr>
      <vt:lpstr>Modernizing the NSRS</vt:lpstr>
      <vt:lpstr>PowerPoint Presentation</vt:lpstr>
      <vt:lpstr>PowerPoint Presentation</vt:lpstr>
      <vt:lpstr>PowerPoint Presentation</vt:lpstr>
      <vt:lpstr>PowerPoint Presentation</vt:lpstr>
      <vt:lpstr>PowerPoint Presentation</vt:lpstr>
      <vt:lpstr>PowerPoint Presentation</vt:lpstr>
      <vt:lpstr>Four TRFs for Modernized NSRS</vt:lpstr>
      <vt:lpstr>Plate-Fixed NSRS TRFs</vt:lpstr>
      <vt:lpstr>PowerPoint Presentation</vt:lpstr>
      <vt:lpstr>Plate-Fixed</vt:lpstr>
      <vt:lpstr>PowerPoint Presentation</vt:lpstr>
      <vt:lpstr>PowerPoint Presentation</vt:lpstr>
      <vt:lpstr>4D alignment – Epochs</vt:lpstr>
      <vt:lpstr>PowerPoint Presentation</vt:lpstr>
      <vt:lpstr>NCAT</vt:lpstr>
      <vt:lpstr>NGS Coordinate Conversion And Transformation Tool (NCAT)</vt:lpstr>
      <vt:lpstr>PowerPoint Presentation</vt:lpstr>
      <vt:lpstr>PowerPoint Presentation</vt:lpstr>
      <vt:lpstr>PowerPoint Presentation</vt:lpstr>
      <vt:lpstr>PowerPoint Presentation</vt:lpstr>
      <vt:lpstr>PowerPoint Presentation</vt:lpstr>
      <vt:lpstr>NCAT source code is on GitHub</vt:lpstr>
      <vt:lpstr>PowerPoint Presentation</vt:lpstr>
      <vt:lpstr>New Lat/Long = New XY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SPCS2022 Zone Layers in Ohio</vt:lpstr>
      <vt:lpstr>Which is best?</vt:lpstr>
      <vt:lpstr>SPCS2022 Zone Layers and LDPs</vt:lpstr>
      <vt:lpstr>PowerPoint Presentation</vt:lpstr>
      <vt:lpstr>PowerPoint Presentation</vt:lpstr>
      <vt:lpstr>Number of SPCS2022 zones (preliminary)</vt:lpstr>
      <vt:lpstr>SPCS2022 linear distortion (prelim)</vt:lpstr>
      <vt:lpstr>PowerPoint Presentation</vt:lpstr>
      <vt:lpstr>PowerPoint Presentation</vt:lpstr>
      <vt:lpstr>The Issue at Hand…</vt:lpstr>
      <vt:lpstr>PowerPoint Presentation</vt:lpstr>
      <vt:lpstr>PowerPoint Presentation</vt:lpstr>
      <vt:lpstr>What should you be doing now?</vt:lpstr>
      <vt:lpstr>PowerPoint Presentation</vt:lpstr>
      <vt:lpstr>Remember…</vt:lpstr>
      <vt:lpstr>Preparing for NATRF2022</vt:lpstr>
      <vt:lpstr>Preparing for NATRF2022</vt:lpstr>
      <vt:lpstr>Preparing</vt:lpstr>
      <vt:lpstr>Preparing</vt:lpstr>
      <vt:lpstr>additional Resources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SPCS2022 Making Earth Flat Again... One Zone at a Time!</dc:title>
  <dc:creator>Jeff Jalbrzikowski</dc:creator>
  <cp:lastModifiedBy>Jeff Jalbrzikowski</cp:lastModifiedBy>
  <cp:revision>39</cp:revision>
  <dcterms:created xsi:type="dcterms:W3CDTF">2023-05-25T12:26:39Z</dcterms:created>
  <dcterms:modified xsi:type="dcterms:W3CDTF">2023-06-13T03:25:16Z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41416614</vt:lpwstr>
  </property>
  <property fmtid="{D5CDD505-2E9C-101B-9397-08002B2CF9AE}" name="NXPowerLiteSettings" pid="3">
    <vt:lpwstr>F70005D002A000</vt:lpwstr>
  </property>
  <property fmtid="{D5CDD505-2E9C-101B-9397-08002B2CF9AE}" name="NXPowerLiteVersion" pid="4">
    <vt:lpwstr>D10.2.0</vt:lpwstr>
  </property>
</Properties>
</file>