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image/jpg" PartName="/ppt/media/image11.jpg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1757" r:id="rId3"/>
    <p:sldId id="1758" r:id="rId4"/>
    <p:sldId id="2389" r:id="rId5"/>
    <p:sldId id="2424" r:id="rId6"/>
    <p:sldId id="1382" r:id="rId7"/>
    <p:sldId id="1440" r:id="rId8"/>
    <p:sldId id="1463" r:id="rId9"/>
    <p:sldId id="1464" r:id="rId10"/>
    <p:sldId id="1465" r:id="rId11"/>
    <p:sldId id="1466" r:id="rId12"/>
    <p:sldId id="2395" r:id="rId13"/>
    <p:sldId id="2407" r:id="rId14"/>
    <p:sldId id="2440" r:id="rId15"/>
    <p:sldId id="1564" r:id="rId16"/>
    <p:sldId id="273" r:id="rId17"/>
    <p:sldId id="2439" r:id="rId18"/>
    <p:sldId id="275" r:id="rId19"/>
    <p:sldId id="2425" r:id="rId20"/>
    <p:sldId id="2427" r:id="rId21"/>
    <p:sldId id="271" r:id="rId22"/>
    <p:sldId id="2426" r:id="rId23"/>
    <p:sldId id="2441" r:id="rId24"/>
    <p:sldId id="2431" r:id="rId25"/>
    <p:sldId id="2006" r:id="rId26"/>
    <p:sldId id="279" r:id="rId27"/>
    <p:sldId id="2438" r:id="rId28"/>
    <p:sldId id="2045" r:id="rId29"/>
    <p:sldId id="2044" r:id="rId30"/>
    <p:sldId id="2432" r:id="rId31"/>
    <p:sldId id="2433" r:id="rId32"/>
    <p:sldId id="2434" r:id="rId33"/>
    <p:sldId id="2435" r:id="rId34"/>
    <p:sldId id="2436" r:id="rId35"/>
    <p:sldId id="2386" r:id="rId36"/>
    <p:sldId id="2437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328" userDrawn="1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orient="horz" pos="492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Jalbrzikowski" initials="JJ" lastIdx="1" clrIdx="0">
    <p:extLst>
      <p:ext uri="{19B8F6BF-5375-455C-9EA6-DF929625EA0E}">
        <p15:presenceInfo xmlns:p15="http://schemas.microsoft.com/office/powerpoint/2012/main" userId="1db5a2018b1ac9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58" y="58"/>
      </p:cViewPr>
      <p:guideLst>
        <p:guide orient="horz" pos="1620"/>
        <p:guide pos="2880"/>
        <p:guide pos="5328"/>
        <p:guide pos="432"/>
        <p:guide orient="horz" pos="492"/>
        <p:guide orient="horz" pos="27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6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8CB5-095A-482C-A694-A1B7A471FED7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9FB0-8150-449D-AB8E-6FB22E83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are</a:t>
            </a:r>
            <a:r>
              <a:rPr lang="en-US" baseline="0" dirty="0"/>
              <a:t> the Federal Government’s oldest scientific agency.</a:t>
            </a:r>
          </a:p>
          <a:p>
            <a:r>
              <a:rPr lang="en-US" baseline="0" dirty="0"/>
              <a:t>-part of the Executive Branch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-I know it can seem kind of strange that NGS is part of the NOS, but the origins of NGS lie with the C&amp;GS.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-we are a “Program Office” of the NOS</a:t>
            </a:r>
          </a:p>
          <a:p>
            <a:r>
              <a:rPr lang="en-US" baseline="0" dirty="0"/>
              <a:t>Survey of the Coast – 1807</a:t>
            </a:r>
          </a:p>
          <a:p>
            <a:r>
              <a:rPr lang="en-US" baseline="0" dirty="0"/>
              <a:t>Coast Survey – 1836</a:t>
            </a:r>
          </a:p>
          <a:p>
            <a:r>
              <a:rPr lang="en-US" baseline="0" dirty="0"/>
              <a:t>Coast and Geodetic Survey – 1878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NGS since 1970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38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the SPCS83 zones</a:t>
            </a:r>
            <a:r>
              <a:rPr lang="en-US" baseline="0" dirty="0"/>
              <a:t> as a frame of reference</a:t>
            </a:r>
          </a:p>
          <a:p>
            <a:endParaRPr lang="en-US" baseline="0" dirty="0"/>
          </a:p>
          <a:p>
            <a:r>
              <a:rPr lang="en-US" baseline="0" dirty="0"/>
              <a:t>NOTE that the color shading of these zones is matched to that of the Preliminary SPCS2022 Zones that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7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56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section illustrates</a:t>
            </a:r>
            <a:r>
              <a:rPr lang="en-US" baseline="0" dirty="0"/>
              <a:t> the preliminary SPCS2022 zones</a:t>
            </a:r>
          </a:p>
          <a:p>
            <a:endParaRPr lang="en-US" baseline="0" dirty="0"/>
          </a:p>
          <a:p>
            <a:r>
              <a:rPr lang="en-US" sz="1400" baseline="0" dirty="0"/>
              <a:t>There are 4 zones in the NGS design, per request that we design “4-5 zones required to meet the minimum distortion acceptable” set by our design criteria of 50ppm</a:t>
            </a:r>
          </a:p>
          <a:p>
            <a:endParaRPr lang="en-US" baseline="0" dirty="0"/>
          </a:p>
          <a:p>
            <a:r>
              <a:rPr lang="en-US" baseline="0" dirty="0"/>
              <a:t>NOTE the request also included wording: “It is also requested that PennDOT districts be </a:t>
            </a:r>
            <a:r>
              <a:rPr lang="en-US" baseline="0" dirty="0" err="1"/>
              <a:t>divded</a:t>
            </a:r>
            <a:r>
              <a:rPr lang="en-US" baseline="0" dirty="0"/>
              <a:t> into no more than two zones”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07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665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section illustrates</a:t>
            </a:r>
            <a:r>
              <a:rPr lang="en-US" baseline="0" dirty="0"/>
              <a:t> the preliminary SPCS2022 zones</a:t>
            </a:r>
          </a:p>
          <a:p>
            <a:endParaRPr lang="en-US" baseline="0" dirty="0"/>
          </a:p>
          <a:p>
            <a:r>
              <a:rPr lang="en-US" sz="1400" baseline="0" dirty="0"/>
              <a:t>There are 4 zones in the NGS design, per request that we design “4-5 zones required to meet the minimum distortion acceptable” set by our design criteria of 50ppm</a:t>
            </a:r>
          </a:p>
          <a:p>
            <a:endParaRPr lang="en-US" baseline="0" dirty="0"/>
          </a:p>
          <a:p>
            <a:r>
              <a:rPr lang="en-US" baseline="0" dirty="0"/>
              <a:t>NOTE the request also included wording: “It is also requested that PennDOT districts be </a:t>
            </a:r>
            <a:r>
              <a:rPr lang="en-US" baseline="0" dirty="0" err="1"/>
              <a:t>divded</a:t>
            </a:r>
            <a:r>
              <a:rPr lang="en-US" baseline="0" dirty="0"/>
              <a:t> into no more than two zones”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55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55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464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the SPCS83 zones</a:t>
            </a:r>
            <a:r>
              <a:rPr lang="en-US" baseline="0" dirty="0"/>
              <a:t> as a frame of reference</a:t>
            </a:r>
          </a:p>
          <a:p>
            <a:endParaRPr lang="en-US" baseline="0" dirty="0"/>
          </a:p>
          <a:p>
            <a:r>
              <a:rPr lang="en-US" baseline="0" dirty="0"/>
              <a:t>NOTE that the color shading of these zones is matched to that of the Preliminary SPCS2022 Zones that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494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FED2CC-BADC-4677-8145-F4A6E1426BC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493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FED2CC-BADC-4677-8145-F4A6E1426BC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0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-as you can read my slide,</a:t>
            </a:r>
            <a:r>
              <a:rPr lang="en-US" baseline="0" dirty="0"/>
              <a:t> I like to point that out because over my 2 years at NGS I’ve seen and heard this misunderstanding quite a bit</a:t>
            </a:r>
          </a:p>
          <a:p>
            <a:r>
              <a:rPr lang="en-US" baseline="0" dirty="0"/>
              <a:t>-don’t worry! it doesn’t offend us! and we do work closely with USGS, but we are separate agencies within totally different departments of the federal government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09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494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-14 Regional Advisors, we’ve transitioned from a State-based to a Regional Program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-our advisors homepage up there at the top, also easy to find us by querying any major search engine for “</a:t>
            </a:r>
            <a:r>
              <a:rPr lang="en-US" baseline="0" dirty="0" err="1"/>
              <a:t>ngs</a:t>
            </a:r>
            <a:r>
              <a:rPr lang="en-US" baseline="0" dirty="0"/>
              <a:t> advisors”</a:t>
            </a:r>
          </a:p>
          <a:p>
            <a:r>
              <a:rPr lang="en-US" baseline="0" dirty="0"/>
              <a:t>-if you know Ross Mackay, he is our Chief Advisor, I report to him… </a:t>
            </a:r>
          </a:p>
          <a:p>
            <a:r>
              <a:rPr lang="en-US" baseline="0" dirty="0"/>
              <a:t>**</a:t>
            </a:r>
            <a:r>
              <a:rPr lang="en-US" baseline="0" dirty="0" err="1"/>
              <a:t>ya</a:t>
            </a:r>
            <a:r>
              <a:rPr lang="en-US" baseline="0" dirty="0"/>
              <a:t> know, I don’t know why they don’t make him put his photo up here</a:t>
            </a:r>
          </a:p>
          <a:p>
            <a:r>
              <a:rPr lang="en-US" baseline="0" dirty="0"/>
              <a:t>-we do have one vacant advisor position, that was recently advertised and John up there in Wisconsin is officially retired in oh… 18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4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8663" indent="-2794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2363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1625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0888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80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924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496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FAF5C0-36E2-4EA1-8339-41C33C35736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NGS develops and maintains the National Spatial Reference System, a national coordinate system that provides the foundation for transportation, navigation, land record systems, mapping and charting efforts, and a multitude of scientific and engineering applications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You’ve all seen this or some similar graphic I’m sure.  That bottom layer… that’s our baby, the NSRS.</a:t>
            </a:r>
          </a:p>
        </p:txBody>
      </p:sp>
    </p:spTree>
    <p:extLst>
      <p:ext uri="{BB962C8B-B14F-4D97-AF65-F5344CB8AC3E}">
        <p14:creationId xmlns:p14="http://schemas.microsoft.com/office/powerpoint/2010/main" val="371149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ED05C-FEED-4026-8EA4-FCBC60F452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67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say “NATRF2022” is “fixed” to the N.A. Plate, making it a “plate fixed” frame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-the</a:t>
            </a:r>
            <a:r>
              <a:rPr lang="en-US" sz="1200" baseline="0" dirty="0"/>
              <a:t> frame is constant to itself, but rotating within ITRF, and moving in a different direction than the other 3 frames</a:t>
            </a: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5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14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Historically NGS has been inconsistent with these top two words.  </a:t>
            </a:r>
          </a:p>
          <a:p>
            <a:r>
              <a:rPr lang="en-US" dirty="0"/>
              <a:t>Going forward, we will use them as:</a:t>
            </a:r>
          </a:p>
          <a:p>
            <a:pPr lvl="1"/>
            <a:r>
              <a:rPr lang="en-US" dirty="0"/>
              <a:t>Conversion:  Meaning to change the type of coordinate without changing the datum or frame</a:t>
            </a:r>
          </a:p>
          <a:p>
            <a:pPr lvl="1"/>
            <a:r>
              <a:rPr lang="en-US" dirty="0"/>
              <a:t>Transformation:  Meaning to change the datum or frame, without changing the type of coordinate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6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What’s the magnitude of the horizontal datum shift across Pennsylvania?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Minimum Shift ~3.75 feet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Maximum Shift ~3.97</a:t>
            </a:r>
          </a:p>
          <a:p>
            <a:pPr algn="l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Remember this is just an estimation, don’t hold me to the numbers please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6246-21F9-416C-BD6D-2D5049A046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2170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gs.noaa.gov/ADVISORS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88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FA7C4F-1407-BEA3-4929-C9CF5DA6A51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8365" y="3813141"/>
            <a:ext cx="8707271" cy="12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US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2"/>
              </a:rPr>
              <a:t>https://www.ngs.noaa.gov/ADVISORS/</a:t>
            </a:r>
            <a:endParaRPr kumimoji="0" lang="en-US" sz="2400" b="0" i="0" u="none" strike="noStrike" kern="1200" cap="none" spc="-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endParaRPr lang="en-GB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use any major search engine: “NGS advisors”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786C3B8-CCCD-8B89-A31C-A2EA0DF697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8365" y="646504"/>
            <a:ext cx="870727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 Jalbrzikowski, P.S., GISP, CFS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Appalachian Regional Geodetic Advisor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jeff.jalbrzikowski@noaa.gov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317241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6C185-3C5A-B14E-7AA3-6D4AA1D11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8CF70-1155-487E-B744-8711D623BA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17" Target="../media/image1.jpeg" Type="http://schemas.openxmlformats.org/officeDocument/2006/relationships/image"/><Relationship Id="rId2" Target="../slideLayouts/slideLayout2.xml" Type="http://schemas.openxmlformats.org/officeDocument/2006/relationships/slideLayout"/><Relationship Id="rId16" Target="../theme/theme1.xml" Type="http://schemas.openxmlformats.org/officeDocument/2006/relationships/theme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slideLayouts/slideLayout15.xml" Type="http://schemas.openxmlformats.org/officeDocument/2006/relationships/slideLayout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slideLayouts/slideLayout14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F016A468-B10C-E94D-B4AE-FD48B5E66BC0}" type="datetimeFigureOut">
              <a:rPr lang="en-US" smtClean="0"/>
              <a:pPr/>
              <a:t>2023-05-25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3D538F9-49A3-B84F-B36B-A7030CDE5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5.xml" Type="http://schemas.openxmlformats.org/officeDocument/2006/relationships/slideLayout"/><Relationship Id="rId5" Target="../media/image22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81F2AE08-6BDE-4BF0-A9DA-569A06265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066" y="966583"/>
            <a:ext cx="7893934" cy="1367301"/>
          </a:xfrm>
        </p:spPr>
        <p:txBody>
          <a:bodyPr anchor="t">
            <a:normAutofit/>
          </a:bodyPr>
          <a:lstStyle/>
          <a:p>
            <a:r>
              <a:rPr lang="en-US" dirty="0"/>
              <a:t>SPCS2022</a:t>
            </a:r>
            <a:br>
              <a:rPr lang="en-US" dirty="0"/>
            </a:br>
            <a:r>
              <a:rPr lang="en-US" sz="2800" dirty="0"/>
              <a:t>Making Earth Flat Again... One Zone at a Time!</a:t>
            </a:r>
            <a:endParaRPr lang="en-US" dirty="0"/>
          </a:p>
        </p:txBody>
      </p:sp>
      <p:sp>
        <p:nvSpPr>
          <p:cNvPr id="15" name="Event">
            <a:extLst>
              <a:ext uri="{FF2B5EF4-FFF2-40B4-BE49-F238E27FC236}">
                <a16:creationId xmlns:a16="http://schemas.microsoft.com/office/drawing/2014/main" id="{7A4A8595-C901-4916-B243-6D2AD16E6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333884"/>
            <a:ext cx="9144000" cy="813175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i="1" dirty="0">
                <a:solidFill>
                  <a:schemeClr val="tx1"/>
                </a:solidFill>
              </a:rPr>
              <a:t>NEOGEO Symposium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chemeClr val="tx1"/>
                </a:solidFill>
              </a:rPr>
              <a:t>May 2023</a:t>
            </a:r>
          </a:p>
        </p:txBody>
      </p:sp>
      <p:sp>
        <p:nvSpPr>
          <p:cNvPr id="16" name="Name POC">
            <a:extLst>
              <a:ext uri="{FF2B5EF4-FFF2-40B4-BE49-F238E27FC236}">
                <a16:creationId xmlns:a16="http://schemas.microsoft.com/office/drawing/2014/main" id="{F6137DED-D925-4B47-B611-ADB0471A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7060"/>
            <a:ext cx="9143999" cy="1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  <a:p>
            <a:pPr algn="ctr">
              <a:spcBef>
                <a:spcPts val="1800"/>
              </a:spcBef>
            </a:pP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341318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5974" y="451505"/>
            <a:ext cx="8089386" cy="17319309"/>
            <a:chOff x="-849368" y="602007"/>
            <a:chExt cx="10785848" cy="23092412"/>
          </a:xfrm>
        </p:grpSpPr>
        <p:grpSp>
          <p:nvGrpSpPr>
            <p:cNvPr id="4" name="Group 3"/>
            <p:cNvGrpSpPr/>
            <p:nvPr/>
          </p:nvGrpSpPr>
          <p:grpSpPr>
            <a:xfrm>
              <a:off x="-415691" y="1152105"/>
              <a:ext cx="10286766" cy="22542314"/>
              <a:chOff x="-415691" y="1152105"/>
              <a:chExt cx="10286766" cy="2254231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7325" y="1152105"/>
                <a:ext cx="10058400" cy="560091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-415691" y="18093503"/>
                <a:ext cx="10058400" cy="5600916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rotating frame, constant with plate</a:t>
            </a:r>
          </a:p>
        </p:txBody>
      </p:sp>
      <p:sp>
        <p:nvSpPr>
          <p:cNvPr id="26" name="object 2"/>
          <p:cNvSpPr txBox="1">
            <a:spLocks noGrp="1"/>
          </p:cNvSpPr>
          <p:nvPr>
            <p:ph type="title" idx="4294967295"/>
          </p:nvPr>
        </p:nvSpPr>
        <p:spPr>
          <a:xfrm>
            <a:off x="3241675" y="561975"/>
            <a:ext cx="2660650" cy="56673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600" spc="-10" dirty="0">
                <a:cs typeface="Calibri"/>
              </a:rPr>
              <a:t>Plate-Fixed</a:t>
            </a:r>
          </a:p>
        </p:txBody>
      </p:sp>
    </p:spTree>
    <p:extLst>
      <p:ext uri="{BB962C8B-B14F-4D97-AF65-F5344CB8AC3E}">
        <p14:creationId xmlns:p14="http://schemas.microsoft.com/office/powerpoint/2010/main" val="29052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05974" y="451505"/>
            <a:ext cx="8089386" cy="17319309"/>
            <a:chOff x="-849368" y="602007"/>
            <a:chExt cx="10785848" cy="23092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0FAA5C-B762-4CB0-9D29-8BEBDA835F9C}"/>
                </a:ext>
              </a:extLst>
            </p:cNvPr>
            <p:cNvGrpSpPr/>
            <p:nvPr/>
          </p:nvGrpSpPr>
          <p:grpSpPr>
            <a:xfrm>
              <a:off x="-849368" y="602007"/>
              <a:ext cx="10785848" cy="23092412"/>
              <a:chOff x="-849368" y="602007"/>
              <a:chExt cx="10785848" cy="230924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EEC80D5-AED2-4F5E-A850-19C708E72E79}"/>
                  </a:ext>
                </a:extLst>
              </p:cNvPr>
              <p:cNvGrpSpPr/>
              <p:nvPr/>
            </p:nvGrpSpPr>
            <p:grpSpPr>
              <a:xfrm>
                <a:off x="-415691" y="1152105"/>
                <a:ext cx="10286766" cy="22542314"/>
                <a:chOff x="-415691" y="1152105"/>
                <a:chExt cx="10286766" cy="22542314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99DB4685-4BE3-44B2-9A42-5E7B4C729B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7325" y="1152105"/>
                  <a:ext cx="10058400" cy="560091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4AF1668-2116-47EE-B50C-4DB1D54AB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-415691" y="18093503"/>
                  <a:ext cx="10058400" cy="5600916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127AD56-817E-42B6-9482-FDA647469FF8}"/>
                  </a:ext>
                </a:extLst>
              </p:cNvPr>
              <p:cNvCxnSpPr/>
              <p:nvPr/>
            </p:nvCxnSpPr>
            <p:spPr>
              <a:xfrm flipH="1">
                <a:off x="79920" y="759213"/>
                <a:ext cx="1515511" cy="58835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1218598-0C98-46AB-8882-51E4FE3626FB}"/>
                  </a:ext>
                </a:extLst>
              </p:cNvPr>
              <p:cNvCxnSpPr/>
              <p:nvPr/>
            </p:nvCxnSpPr>
            <p:spPr>
              <a:xfrm flipH="1">
                <a:off x="1034643" y="786335"/>
                <a:ext cx="1245139" cy="6046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5203577-E8F2-4BB3-A72A-94F0E9705534}"/>
                  </a:ext>
                </a:extLst>
              </p:cNvPr>
              <p:cNvCxnSpPr/>
              <p:nvPr/>
            </p:nvCxnSpPr>
            <p:spPr>
              <a:xfrm flipH="1">
                <a:off x="2021967" y="789613"/>
                <a:ext cx="893534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1CC143-7244-4543-9187-388F40FCE4BE}"/>
                  </a:ext>
                </a:extLst>
              </p:cNvPr>
              <p:cNvCxnSpPr/>
              <p:nvPr/>
            </p:nvCxnSpPr>
            <p:spPr>
              <a:xfrm flipH="1">
                <a:off x="2983161" y="789613"/>
                <a:ext cx="579195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4833F8C-1225-4F46-9EE9-377CB43F119F}"/>
                  </a:ext>
                </a:extLst>
              </p:cNvPr>
              <p:cNvCxnSpPr/>
              <p:nvPr/>
            </p:nvCxnSpPr>
            <p:spPr>
              <a:xfrm flipH="1">
                <a:off x="3908904" y="789613"/>
                <a:ext cx="292060" cy="6325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F4A4F93-1BC4-45E2-8A95-6F1F27132F1E}"/>
                  </a:ext>
                </a:extLst>
              </p:cNvPr>
              <p:cNvCxnSpPr/>
              <p:nvPr/>
            </p:nvCxnSpPr>
            <p:spPr>
              <a:xfrm>
                <a:off x="4834484" y="759213"/>
                <a:ext cx="78035" cy="633929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D9C65C-7276-4178-8E95-5A3F0ADD86A7}"/>
                  </a:ext>
                </a:extLst>
              </p:cNvPr>
              <p:cNvCxnSpPr/>
              <p:nvPr/>
            </p:nvCxnSpPr>
            <p:spPr>
              <a:xfrm>
                <a:off x="5481224" y="759213"/>
                <a:ext cx="372456" cy="61510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955CC27-2B73-425D-908D-17314D49DB57}"/>
                  </a:ext>
                </a:extLst>
              </p:cNvPr>
              <p:cNvCxnSpPr/>
              <p:nvPr/>
            </p:nvCxnSpPr>
            <p:spPr>
              <a:xfrm>
                <a:off x="6119947" y="789613"/>
                <a:ext cx="717439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19E9665-4FCA-419D-9B30-46FE080F27D6}"/>
                  </a:ext>
                </a:extLst>
              </p:cNvPr>
              <p:cNvCxnSpPr/>
              <p:nvPr/>
            </p:nvCxnSpPr>
            <p:spPr>
              <a:xfrm>
                <a:off x="6748858" y="759213"/>
                <a:ext cx="1099742" cy="62960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5DCBA5C-A91E-410E-B9CB-2E13E385AC8F}"/>
                  </a:ext>
                </a:extLst>
              </p:cNvPr>
              <p:cNvCxnSpPr/>
              <p:nvPr/>
            </p:nvCxnSpPr>
            <p:spPr>
              <a:xfrm>
                <a:off x="7446546" y="789613"/>
                <a:ext cx="1389378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27E39F5-DAF7-426E-888B-FA53CF39F079}"/>
                  </a:ext>
                </a:extLst>
              </p:cNvPr>
              <p:cNvCxnSpPr/>
              <p:nvPr/>
            </p:nvCxnSpPr>
            <p:spPr>
              <a:xfrm>
                <a:off x="8124369" y="786335"/>
                <a:ext cx="1735839" cy="62385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46F113-93A2-4BBD-A364-6C7D2515C3B6}"/>
                  </a:ext>
                </a:extLst>
              </p:cNvPr>
              <p:cNvCxnSpPr/>
              <p:nvPr/>
            </p:nvCxnSpPr>
            <p:spPr>
              <a:xfrm>
                <a:off x="8808720" y="790575"/>
                <a:ext cx="1051488" cy="31439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52DED6B-503F-457D-AE3D-FAFB415E565F}"/>
                  </a:ext>
                </a:extLst>
              </p:cNvPr>
              <p:cNvCxnSpPr/>
              <p:nvPr/>
            </p:nvCxnSpPr>
            <p:spPr>
              <a:xfrm flipH="1">
                <a:off x="-849368" y="789613"/>
                <a:ext cx="1760447" cy="5401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88">
                <a:extLst>
                  <a:ext uri="{FF2B5EF4-FFF2-40B4-BE49-F238E27FC236}">
                    <a16:creationId xmlns:a16="http://schemas.microsoft.com/office/drawing/2014/main" id="{DCDFFED4-2671-4AEB-809E-D4908FF23AB7}"/>
                  </a:ext>
                </a:extLst>
              </p:cNvPr>
              <p:cNvSpPr/>
              <p:nvPr/>
            </p:nvSpPr>
            <p:spPr>
              <a:xfrm>
                <a:off x="-160020" y="602007"/>
                <a:ext cx="9475470" cy="942200"/>
              </a:xfrm>
              <a:custGeom>
                <a:avLst/>
                <a:gdLst>
                  <a:gd name="connsiteX0" fmla="*/ 8930640 w 8930640"/>
                  <a:gd name="connsiteY0" fmla="*/ 45720 h 829832"/>
                  <a:gd name="connsiteX1" fmla="*/ 8023860 w 8930640"/>
                  <a:gd name="connsiteY1" fmla="*/ 365760 h 829832"/>
                  <a:gd name="connsiteX2" fmla="*/ 6705600 w 8930640"/>
                  <a:gd name="connsiteY2" fmla="*/ 647700 h 829832"/>
                  <a:gd name="connsiteX3" fmla="*/ 5364480 w 8930640"/>
                  <a:gd name="connsiteY3" fmla="*/ 792480 h 829832"/>
                  <a:gd name="connsiteX4" fmla="*/ 4000500 w 8930640"/>
                  <a:gd name="connsiteY4" fmla="*/ 822960 h 829832"/>
                  <a:gd name="connsiteX5" fmla="*/ 2667000 w 8930640"/>
                  <a:gd name="connsiteY5" fmla="*/ 685800 h 829832"/>
                  <a:gd name="connsiteX6" fmla="*/ 1348740 w 8930640"/>
                  <a:gd name="connsiteY6" fmla="*/ 411480 h 829832"/>
                  <a:gd name="connsiteX7" fmla="*/ 0 w 8930640"/>
                  <a:gd name="connsiteY7" fmla="*/ 0 h 8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0640" h="829832">
                    <a:moveTo>
                      <a:pt x="8930640" y="45720"/>
                    </a:moveTo>
                    <a:cubicBezTo>
                      <a:pt x="8662670" y="155575"/>
                      <a:pt x="8394700" y="265430"/>
                      <a:pt x="8023860" y="365760"/>
                    </a:cubicBezTo>
                    <a:cubicBezTo>
                      <a:pt x="7653020" y="466090"/>
                      <a:pt x="7148830" y="576580"/>
                      <a:pt x="6705600" y="647700"/>
                    </a:cubicBezTo>
                    <a:cubicBezTo>
                      <a:pt x="6262370" y="718820"/>
                      <a:pt x="5815330" y="763270"/>
                      <a:pt x="5364480" y="792480"/>
                    </a:cubicBezTo>
                    <a:cubicBezTo>
                      <a:pt x="4913630" y="821690"/>
                      <a:pt x="4450080" y="840740"/>
                      <a:pt x="4000500" y="822960"/>
                    </a:cubicBezTo>
                    <a:cubicBezTo>
                      <a:pt x="3550920" y="805180"/>
                      <a:pt x="3108960" y="754380"/>
                      <a:pt x="2667000" y="685800"/>
                    </a:cubicBezTo>
                    <a:cubicBezTo>
                      <a:pt x="2225040" y="617220"/>
                      <a:pt x="1793240" y="525780"/>
                      <a:pt x="1348740" y="411480"/>
                    </a:cubicBezTo>
                    <a:cubicBezTo>
                      <a:pt x="904240" y="297180"/>
                      <a:pt x="120650" y="5588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94">
                <a:extLst>
                  <a:ext uri="{FF2B5EF4-FFF2-40B4-BE49-F238E27FC236}">
                    <a16:creationId xmlns:a16="http://schemas.microsoft.com/office/drawing/2014/main" id="{DCC407A2-287E-4875-90D4-1F066B5D89BA}"/>
                  </a:ext>
                </a:extLst>
              </p:cNvPr>
              <p:cNvSpPr/>
              <p:nvPr/>
            </p:nvSpPr>
            <p:spPr>
              <a:xfrm>
                <a:off x="-160020" y="1682115"/>
                <a:ext cx="9547059" cy="876459"/>
              </a:xfrm>
              <a:custGeom>
                <a:avLst/>
                <a:gdLst>
                  <a:gd name="connsiteX0" fmla="*/ 0 w 9547059"/>
                  <a:gd name="connsiteY0" fmla="*/ 0 h 876459"/>
                  <a:gd name="connsiteX1" fmla="*/ 708660 w 9547059"/>
                  <a:gd name="connsiteY1" fmla="*/ 243840 h 876459"/>
                  <a:gd name="connsiteX2" fmla="*/ 2133600 w 9547059"/>
                  <a:gd name="connsiteY2" fmla="*/ 617220 h 876459"/>
                  <a:gd name="connsiteX3" fmla="*/ 3566160 w 9547059"/>
                  <a:gd name="connsiteY3" fmla="*/ 807720 h 876459"/>
                  <a:gd name="connsiteX4" fmla="*/ 5029200 w 9547059"/>
                  <a:gd name="connsiteY4" fmla="*/ 876300 h 876459"/>
                  <a:gd name="connsiteX5" fmla="*/ 6477000 w 9547059"/>
                  <a:gd name="connsiteY5" fmla="*/ 792480 h 876459"/>
                  <a:gd name="connsiteX6" fmla="*/ 7932420 w 9547059"/>
                  <a:gd name="connsiteY6" fmla="*/ 556260 h 876459"/>
                  <a:gd name="connsiteX7" fmla="*/ 9334500 w 9547059"/>
                  <a:gd name="connsiteY7" fmla="*/ 152400 h 876459"/>
                  <a:gd name="connsiteX8" fmla="*/ 9517380 w 9547059"/>
                  <a:gd name="connsiteY8" fmla="*/ 91440 h 87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59" h="876459">
                    <a:moveTo>
                      <a:pt x="0" y="0"/>
                    </a:moveTo>
                    <a:cubicBezTo>
                      <a:pt x="176530" y="70485"/>
                      <a:pt x="353060" y="140970"/>
                      <a:pt x="708660" y="243840"/>
                    </a:cubicBezTo>
                    <a:cubicBezTo>
                      <a:pt x="1064260" y="346710"/>
                      <a:pt x="1657350" y="523240"/>
                      <a:pt x="2133600" y="617220"/>
                    </a:cubicBezTo>
                    <a:cubicBezTo>
                      <a:pt x="2609850" y="711200"/>
                      <a:pt x="3083560" y="764540"/>
                      <a:pt x="3566160" y="807720"/>
                    </a:cubicBezTo>
                    <a:cubicBezTo>
                      <a:pt x="4048760" y="850900"/>
                      <a:pt x="4544060" y="878840"/>
                      <a:pt x="5029200" y="876300"/>
                    </a:cubicBezTo>
                    <a:cubicBezTo>
                      <a:pt x="5514340" y="873760"/>
                      <a:pt x="5993130" y="845820"/>
                      <a:pt x="6477000" y="792480"/>
                    </a:cubicBezTo>
                    <a:cubicBezTo>
                      <a:pt x="6960870" y="739140"/>
                      <a:pt x="7456170" y="662940"/>
                      <a:pt x="7932420" y="556260"/>
                    </a:cubicBezTo>
                    <a:cubicBezTo>
                      <a:pt x="8408670" y="449580"/>
                      <a:pt x="9070340" y="229870"/>
                      <a:pt x="9334500" y="152400"/>
                    </a:cubicBezTo>
                    <a:cubicBezTo>
                      <a:pt x="9598660" y="74930"/>
                      <a:pt x="9558020" y="83185"/>
                      <a:pt x="9517380" y="9144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95">
                <a:extLst>
                  <a:ext uri="{FF2B5EF4-FFF2-40B4-BE49-F238E27FC236}">
                    <a16:creationId xmlns:a16="http://schemas.microsoft.com/office/drawing/2014/main" id="{6E66ADA6-5BED-4B34-A047-01E0A35B1646}"/>
                  </a:ext>
                </a:extLst>
              </p:cNvPr>
              <p:cNvSpPr/>
              <p:nvPr/>
            </p:nvSpPr>
            <p:spPr>
              <a:xfrm>
                <a:off x="-373380" y="2710815"/>
                <a:ext cx="10035540" cy="895564"/>
              </a:xfrm>
              <a:custGeom>
                <a:avLst/>
                <a:gdLst>
                  <a:gd name="connsiteX0" fmla="*/ 10035540 w 10035540"/>
                  <a:gd name="connsiteY0" fmla="*/ 45720 h 895564"/>
                  <a:gd name="connsiteX1" fmla="*/ 9852660 w 10035540"/>
                  <a:gd name="connsiteY1" fmla="*/ 114300 h 895564"/>
                  <a:gd name="connsiteX2" fmla="*/ 9113520 w 10035540"/>
                  <a:gd name="connsiteY2" fmla="*/ 327660 h 895564"/>
                  <a:gd name="connsiteX3" fmla="*/ 7574280 w 10035540"/>
                  <a:gd name="connsiteY3" fmla="*/ 670560 h 895564"/>
                  <a:gd name="connsiteX4" fmla="*/ 6012180 w 10035540"/>
                  <a:gd name="connsiteY4" fmla="*/ 861060 h 895564"/>
                  <a:gd name="connsiteX5" fmla="*/ 4457700 w 10035540"/>
                  <a:gd name="connsiteY5" fmla="*/ 883920 h 895564"/>
                  <a:gd name="connsiteX6" fmla="*/ 2895600 w 10035540"/>
                  <a:gd name="connsiteY6" fmla="*/ 731520 h 895564"/>
                  <a:gd name="connsiteX7" fmla="*/ 1348740 w 10035540"/>
                  <a:gd name="connsiteY7" fmla="*/ 426720 h 895564"/>
                  <a:gd name="connsiteX8" fmla="*/ 0 w 10035540"/>
                  <a:gd name="connsiteY8" fmla="*/ 0 h 89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5540" h="895564">
                    <a:moveTo>
                      <a:pt x="10035540" y="45720"/>
                    </a:moveTo>
                    <a:cubicBezTo>
                      <a:pt x="10020935" y="56515"/>
                      <a:pt x="10006330" y="67310"/>
                      <a:pt x="9852660" y="114300"/>
                    </a:cubicBezTo>
                    <a:cubicBezTo>
                      <a:pt x="9698990" y="161290"/>
                      <a:pt x="9493250" y="234950"/>
                      <a:pt x="9113520" y="327660"/>
                    </a:cubicBezTo>
                    <a:cubicBezTo>
                      <a:pt x="8733790" y="420370"/>
                      <a:pt x="8091170" y="581660"/>
                      <a:pt x="7574280" y="670560"/>
                    </a:cubicBezTo>
                    <a:cubicBezTo>
                      <a:pt x="7057390" y="759460"/>
                      <a:pt x="6531610" y="825500"/>
                      <a:pt x="6012180" y="861060"/>
                    </a:cubicBezTo>
                    <a:cubicBezTo>
                      <a:pt x="5492750" y="896620"/>
                      <a:pt x="4977130" y="905510"/>
                      <a:pt x="4457700" y="883920"/>
                    </a:cubicBezTo>
                    <a:cubicBezTo>
                      <a:pt x="3938270" y="862330"/>
                      <a:pt x="3413760" y="807720"/>
                      <a:pt x="2895600" y="731520"/>
                    </a:cubicBezTo>
                    <a:cubicBezTo>
                      <a:pt x="2377440" y="655320"/>
                      <a:pt x="1831340" y="548640"/>
                      <a:pt x="1348740" y="426720"/>
                    </a:cubicBezTo>
                    <a:cubicBezTo>
                      <a:pt x="866140" y="304800"/>
                      <a:pt x="433070" y="15240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96">
                <a:extLst>
                  <a:ext uri="{FF2B5EF4-FFF2-40B4-BE49-F238E27FC236}">
                    <a16:creationId xmlns:a16="http://schemas.microsoft.com/office/drawing/2014/main" id="{3826B369-3382-4C9B-8FE9-AD8CCC9AE3FA}"/>
                  </a:ext>
                </a:extLst>
              </p:cNvPr>
              <p:cNvSpPr/>
              <p:nvPr/>
            </p:nvSpPr>
            <p:spPr>
              <a:xfrm>
                <a:off x="-487680" y="3769995"/>
                <a:ext cx="10370820" cy="872529"/>
              </a:xfrm>
              <a:custGeom>
                <a:avLst/>
                <a:gdLst>
                  <a:gd name="connsiteX0" fmla="*/ 10370820 w 10370820"/>
                  <a:gd name="connsiteY0" fmla="*/ 0 h 872529"/>
                  <a:gd name="connsiteX1" fmla="*/ 9509760 w 10370820"/>
                  <a:gd name="connsiteY1" fmla="*/ 281940 h 872529"/>
                  <a:gd name="connsiteX2" fmla="*/ 7856220 w 10370820"/>
                  <a:gd name="connsiteY2" fmla="*/ 640080 h 872529"/>
                  <a:gd name="connsiteX3" fmla="*/ 6202680 w 10370820"/>
                  <a:gd name="connsiteY3" fmla="*/ 845820 h 872529"/>
                  <a:gd name="connsiteX4" fmla="*/ 4518660 w 10370820"/>
                  <a:gd name="connsiteY4" fmla="*/ 853440 h 872529"/>
                  <a:gd name="connsiteX5" fmla="*/ 2865120 w 10370820"/>
                  <a:gd name="connsiteY5" fmla="*/ 693420 h 872529"/>
                  <a:gd name="connsiteX6" fmla="*/ 1211580 w 10370820"/>
                  <a:gd name="connsiteY6" fmla="*/ 358140 h 872529"/>
                  <a:gd name="connsiteX7" fmla="*/ 0 w 10370820"/>
                  <a:gd name="connsiteY7" fmla="*/ 7620 h 8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0820" h="872529">
                    <a:moveTo>
                      <a:pt x="10370820" y="0"/>
                    </a:moveTo>
                    <a:cubicBezTo>
                      <a:pt x="10149840" y="87630"/>
                      <a:pt x="9928860" y="175260"/>
                      <a:pt x="9509760" y="281940"/>
                    </a:cubicBezTo>
                    <a:cubicBezTo>
                      <a:pt x="9090660" y="388620"/>
                      <a:pt x="8407400" y="546100"/>
                      <a:pt x="7856220" y="640080"/>
                    </a:cubicBezTo>
                    <a:cubicBezTo>
                      <a:pt x="7305040" y="734060"/>
                      <a:pt x="6758940" y="810260"/>
                      <a:pt x="6202680" y="845820"/>
                    </a:cubicBezTo>
                    <a:cubicBezTo>
                      <a:pt x="5646420" y="881380"/>
                      <a:pt x="5074920" y="878840"/>
                      <a:pt x="4518660" y="853440"/>
                    </a:cubicBezTo>
                    <a:cubicBezTo>
                      <a:pt x="3962400" y="828040"/>
                      <a:pt x="3416300" y="775970"/>
                      <a:pt x="2865120" y="693420"/>
                    </a:cubicBezTo>
                    <a:cubicBezTo>
                      <a:pt x="2313940" y="610870"/>
                      <a:pt x="1689100" y="472440"/>
                      <a:pt x="1211580" y="358140"/>
                    </a:cubicBezTo>
                    <a:cubicBezTo>
                      <a:pt x="734060" y="243840"/>
                      <a:pt x="367030" y="125730"/>
                      <a:pt x="0" y="762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97">
                <a:extLst>
                  <a:ext uri="{FF2B5EF4-FFF2-40B4-BE49-F238E27FC236}">
                    <a16:creationId xmlns:a16="http://schemas.microsoft.com/office/drawing/2014/main" id="{5A04930E-04B7-41F3-8A00-E304EF5BFE62}"/>
                  </a:ext>
                </a:extLst>
              </p:cNvPr>
              <p:cNvSpPr/>
              <p:nvPr/>
            </p:nvSpPr>
            <p:spPr>
              <a:xfrm>
                <a:off x="-571677" y="4829027"/>
                <a:ext cx="10508157" cy="843495"/>
              </a:xfrm>
              <a:custGeom>
                <a:avLst/>
                <a:gdLst>
                  <a:gd name="connsiteX0" fmla="*/ 177 w 10508157"/>
                  <a:gd name="connsiteY0" fmla="*/ 148 h 843495"/>
                  <a:gd name="connsiteX1" fmla="*/ 160197 w 10508157"/>
                  <a:gd name="connsiteY1" fmla="*/ 45868 h 843495"/>
                  <a:gd name="connsiteX2" fmla="*/ 1036497 w 10508157"/>
                  <a:gd name="connsiteY2" fmla="*/ 312568 h 843495"/>
                  <a:gd name="connsiteX3" fmla="*/ 2789097 w 10508157"/>
                  <a:gd name="connsiteY3" fmla="*/ 663088 h 843495"/>
                  <a:gd name="connsiteX4" fmla="*/ 4595037 w 10508157"/>
                  <a:gd name="connsiteY4" fmla="*/ 830728 h 843495"/>
                  <a:gd name="connsiteX5" fmla="*/ 6355257 w 10508157"/>
                  <a:gd name="connsiteY5" fmla="*/ 807868 h 843495"/>
                  <a:gd name="connsiteX6" fmla="*/ 8130717 w 10508157"/>
                  <a:gd name="connsiteY6" fmla="*/ 617368 h 843495"/>
                  <a:gd name="connsiteX7" fmla="*/ 9860457 w 10508157"/>
                  <a:gd name="connsiteY7" fmla="*/ 198268 h 843495"/>
                  <a:gd name="connsiteX8" fmla="*/ 10508157 w 10508157"/>
                  <a:gd name="connsiteY8" fmla="*/ 15388 h 84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157" h="843495">
                    <a:moveTo>
                      <a:pt x="177" y="148"/>
                    </a:moveTo>
                    <a:cubicBezTo>
                      <a:pt x="-6173" y="-3027"/>
                      <a:pt x="160197" y="45868"/>
                      <a:pt x="160197" y="45868"/>
                    </a:cubicBezTo>
                    <a:cubicBezTo>
                      <a:pt x="332917" y="97938"/>
                      <a:pt x="598347" y="209698"/>
                      <a:pt x="1036497" y="312568"/>
                    </a:cubicBezTo>
                    <a:cubicBezTo>
                      <a:pt x="1474647" y="415438"/>
                      <a:pt x="2196007" y="576728"/>
                      <a:pt x="2789097" y="663088"/>
                    </a:cubicBezTo>
                    <a:cubicBezTo>
                      <a:pt x="3382187" y="749448"/>
                      <a:pt x="4000677" y="806598"/>
                      <a:pt x="4595037" y="830728"/>
                    </a:cubicBezTo>
                    <a:cubicBezTo>
                      <a:pt x="5189397" y="854858"/>
                      <a:pt x="5765977" y="843428"/>
                      <a:pt x="6355257" y="807868"/>
                    </a:cubicBezTo>
                    <a:cubicBezTo>
                      <a:pt x="6944537" y="772308"/>
                      <a:pt x="7546517" y="718968"/>
                      <a:pt x="8130717" y="617368"/>
                    </a:cubicBezTo>
                    <a:cubicBezTo>
                      <a:pt x="8714917" y="515768"/>
                      <a:pt x="9464217" y="298598"/>
                      <a:pt x="9860457" y="198268"/>
                    </a:cubicBezTo>
                    <a:cubicBezTo>
                      <a:pt x="10256697" y="97938"/>
                      <a:pt x="10382427" y="56663"/>
                      <a:pt x="10508157" y="153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98">
                <a:extLst>
                  <a:ext uri="{FF2B5EF4-FFF2-40B4-BE49-F238E27FC236}">
                    <a16:creationId xmlns:a16="http://schemas.microsoft.com/office/drawing/2014/main" id="{83D2D810-A5FE-49D3-B810-69B5C729C4D0}"/>
                  </a:ext>
                </a:extLst>
              </p:cNvPr>
              <p:cNvSpPr/>
              <p:nvPr/>
            </p:nvSpPr>
            <p:spPr>
              <a:xfrm>
                <a:off x="-807720" y="5835015"/>
                <a:ext cx="10706100" cy="854006"/>
              </a:xfrm>
              <a:custGeom>
                <a:avLst/>
                <a:gdLst>
                  <a:gd name="connsiteX0" fmla="*/ 10706100 w 10706100"/>
                  <a:gd name="connsiteY0" fmla="*/ 91440 h 854006"/>
                  <a:gd name="connsiteX1" fmla="*/ 10393680 w 10706100"/>
                  <a:gd name="connsiteY1" fmla="*/ 182880 h 854006"/>
                  <a:gd name="connsiteX2" fmla="*/ 9464040 w 10706100"/>
                  <a:gd name="connsiteY2" fmla="*/ 419100 h 854006"/>
                  <a:gd name="connsiteX3" fmla="*/ 7589520 w 10706100"/>
                  <a:gd name="connsiteY3" fmla="*/ 739140 h 854006"/>
                  <a:gd name="connsiteX4" fmla="*/ 5715000 w 10706100"/>
                  <a:gd name="connsiteY4" fmla="*/ 853440 h 854006"/>
                  <a:gd name="connsiteX5" fmla="*/ 3817620 w 10706100"/>
                  <a:gd name="connsiteY5" fmla="*/ 769620 h 854006"/>
                  <a:gd name="connsiteX6" fmla="*/ 1935480 w 10706100"/>
                  <a:gd name="connsiteY6" fmla="*/ 495300 h 854006"/>
                  <a:gd name="connsiteX7" fmla="*/ 1028700 w 10706100"/>
                  <a:gd name="connsiteY7" fmla="*/ 297180 h 854006"/>
                  <a:gd name="connsiteX8" fmla="*/ 594360 w 10706100"/>
                  <a:gd name="connsiteY8" fmla="*/ 175260 h 854006"/>
                  <a:gd name="connsiteX9" fmla="*/ 0 w 10706100"/>
                  <a:gd name="connsiteY9" fmla="*/ 0 h 8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100" h="854006">
                    <a:moveTo>
                      <a:pt x="10706100" y="91440"/>
                    </a:moveTo>
                    <a:cubicBezTo>
                      <a:pt x="10653395" y="109855"/>
                      <a:pt x="10393680" y="182880"/>
                      <a:pt x="10393680" y="182880"/>
                    </a:cubicBezTo>
                    <a:cubicBezTo>
                      <a:pt x="10186670" y="237490"/>
                      <a:pt x="9931400" y="326390"/>
                      <a:pt x="9464040" y="419100"/>
                    </a:cubicBezTo>
                    <a:cubicBezTo>
                      <a:pt x="8996680" y="511810"/>
                      <a:pt x="8214360" y="666750"/>
                      <a:pt x="7589520" y="739140"/>
                    </a:cubicBezTo>
                    <a:cubicBezTo>
                      <a:pt x="6964680" y="811530"/>
                      <a:pt x="6343650" y="848360"/>
                      <a:pt x="5715000" y="853440"/>
                    </a:cubicBezTo>
                    <a:cubicBezTo>
                      <a:pt x="5086350" y="858520"/>
                      <a:pt x="4447540" y="829310"/>
                      <a:pt x="3817620" y="769620"/>
                    </a:cubicBezTo>
                    <a:cubicBezTo>
                      <a:pt x="3187700" y="709930"/>
                      <a:pt x="2400300" y="574040"/>
                      <a:pt x="1935480" y="495300"/>
                    </a:cubicBezTo>
                    <a:cubicBezTo>
                      <a:pt x="1470660" y="416560"/>
                      <a:pt x="1252220" y="350520"/>
                      <a:pt x="1028700" y="297180"/>
                    </a:cubicBezTo>
                    <a:cubicBezTo>
                      <a:pt x="805180" y="243840"/>
                      <a:pt x="594360" y="175260"/>
                      <a:pt x="594360" y="175260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8A28D-4E5E-464D-9907-E32EB25F6ACD}"/>
                </a:ext>
              </a:extLst>
            </p:cNvPr>
            <p:cNvSpPr/>
            <p:nvPr/>
          </p:nvSpPr>
          <p:spPr>
            <a:xfrm>
              <a:off x="6358007" y="3419754"/>
              <a:ext cx="141064" cy="16294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Arc 1">
            <a:extLst>
              <a:ext uri="{FF2B5EF4-FFF2-40B4-BE49-F238E27FC236}">
                <a16:creationId xmlns:a16="http://schemas.microsoft.com/office/drawing/2014/main" id="{A1389F58-F6F7-4C6F-AC48-93F986056D1E}"/>
              </a:ext>
            </a:extLst>
          </p:cNvPr>
          <p:cNvSpPr/>
          <p:nvPr/>
        </p:nvSpPr>
        <p:spPr>
          <a:xfrm rot="923700" flipH="1">
            <a:off x="1574508" y="2490288"/>
            <a:ext cx="6948968" cy="6945644"/>
          </a:xfrm>
          <a:prstGeom prst="arc">
            <a:avLst>
              <a:gd name="adj1" fmla="val 16200000"/>
              <a:gd name="adj2" fmla="val 17374577"/>
            </a:avLst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u="sng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05974" y="451505"/>
            <a:ext cx="8089386" cy="4885130"/>
            <a:chOff x="-849368" y="602007"/>
            <a:chExt cx="10785848" cy="651350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809394-EFF8-45B1-8F24-9F5513A67B44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23872A-A23C-4687-9B23-2621B7E0826F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338E07-8D2E-41EF-8053-D2D6170D3642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7A6CFE-5860-459A-BE18-30BF3F312E1B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92CE49-919B-437F-BD7C-848B848D3408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06F02-78AD-4B6C-A4C7-F2CF3D5F72E0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AFB512-50E1-4330-874A-FC138DD49537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94D2E9-EC32-4B18-A305-6B48EDB50DFD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5342C3-F414-46AF-BC19-B859A3036ECA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448838-0A0F-47D6-BC2E-CF342F9EE763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1BDA3A-BD0C-48CB-A09D-680656A7505E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84897B-5BE5-49D9-BF5C-C1353170B68C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533E05-5D04-4E48-948F-D6C665A56917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A1D3FBBA-354D-4EDC-800F-D8BEF167BF40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01A2CFFB-EB28-45CE-8CB0-1672826CC319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2CFA0F56-6738-4824-AE63-84DCF421C71F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96">
              <a:extLst>
                <a:ext uri="{FF2B5EF4-FFF2-40B4-BE49-F238E27FC236}">
                  <a16:creationId xmlns:a16="http://schemas.microsoft.com/office/drawing/2014/main" id="{1D0D456E-72BD-48B1-B9AF-C56112B892D3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97">
              <a:extLst>
                <a:ext uri="{FF2B5EF4-FFF2-40B4-BE49-F238E27FC236}">
                  <a16:creationId xmlns:a16="http://schemas.microsoft.com/office/drawing/2014/main" id="{5D727E83-65EA-44F1-9CE0-F084D6ECEF50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98">
              <a:extLst>
                <a:ext uri="{FF2B5EF4-FFF2-40B4-BE49-F238E27FC236}">
                  <a16:creationId xmlns:a16="http://schemas.microsoft.com/office/drawing/2014/main" id="{64179DF1-715E-40EA-90A4-FB20325E104F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title">
            <a:extLst>
              <a:ext uri="{FF2B5EF4-FFF2-40B4-BE49-F238E27FC236}">
                <a16:creationId xmlns:a16="http://schemas.microsoft.com/office/drawing/2014/main" id="{EEF895EC-4A5B-4E3C-BC23-A527B301D396}"/>
              </a:ext>
            </a:extLst>
          </p:cNvPr>
          <p:cNvSpPr txBox="1"/>
          <p:nvPr/>
        </p:nvSpPr>
        <p:spPr>
          <a:xfrm>
            <a:off x="0" y="0"/>
            <a:ext cx="9144000" cy="5694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your choice 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know epoch</a:t>
            </a:r>
            <a:endParaRPr lang="en-US" sz="3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if you know epoch">
            <a:extLst>
              <a:ext uri="{FF2B5EF4-FFF2-40B4-BE49-F238E27FC236}">
                <a16:creationId xmlns:a16="http://schemas.microsoft.com/office/drawing/2014/main" id="{0A0424CE-156D-4A35-B3F2-933223922CAA}"/>
              </a:ext>
            </a:extLst>
          </p:cNvPr>
          <p:cNvSpPr txBox="1"/>
          <p:nvPr/>
        </p:nvSpPr>
        <p:spPr>
          <a:xfrm>
            <a:off x="0" y="-3151"/>
            <a:ext cx="9144000" cy="478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if you know epoch</a:t>
            </a:r>
            <a:endParaRPr lang="en-US" sz="3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8000" decel="8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DCF4D7-01B6-4DCE-9B94-6743F8678F19}"/>
              </a:ext>
            </a:extLst>
          </p:cNvPr>
          <p:cNvSpPr/>
          <p:nvPr/>
        </p:nvSpPr>
        <p:spPr>
          <a:xfrm>
            <a:off x="1197000" y="924142"/>
            <a:ext cx="6366507" cy="1041680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7000" y="3407834"/>
            <a:ext cx="6366506" cy="1329266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197000" y="2014876"/>
            <a:ext cx="6366506" cy="1329266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865" y="885826"/>
            <a:ext cx="6619261" cy="4162424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/>
              <a:t>Conversion</a:t>
            </a:r>
            <a:endParaRPr lang="en-US" sz="1500" dirty="0"/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2100" dirty="0"/>
              <a:t>change the </a:t>
            </a:r>
            <a:r>
              <a:rPr lang="en-US" sz="2100" b="1" i="1" dirty="0"/>
              <a:t>type</a:t>
            </a:r>
            <a:r>
              <a:rPr lang="en-US" sz="2100" dirty="0"/>
              <a:t> of coordinate</a:t>
            </a:r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1500" dirty="0">
                <a:sym typeface="Wingdings" panose="05000000000000000000" pitchFamily="2" charset="2"/>
              </a:rPr>
              <a:t>NAD83(2011) </a:t>
            </a:r>
            <a:r>
              <a:rPr lang="en-US" sz="1500" b="1" i="1" dirty="0"/>
              <a:t>latitude &amp; longitude </a:t>
            </a:r>
            <a:r>
              <a:rPr lang="en-US" sz="1500" dirty="0">
                <a:sym typeface="Wingdings" panose="05000000000000000000" pitchFamily="2" charset="2"/>
              </a:rPr>
              <a:t> NAD83(2011)</a:t>
            </a:r>
            <a:r>
              <a:rPr lang="en-US" sz="1500" dirty="0"/>
              <a:t> </a:t>
            </a:r>
            <a:r>
              <a:rPr lang="en-US" sz="1500" b="1" i="1" dirty="0"/>
              <a:t>SPCS</a:t>
            </a:r>
          </a:p>
          <a:p>
            <a:pPr marL="0" lvl="1" indent="0">
              <a:spcBef>
                <a:spcPts val="900"/>
              </a:spcBef>
              <a:buNone/>
            </a:pPr>
            <a:r>
              <a:rPr lang="en-US" sz="2100" b="1" dirty="0"/>
              <a:t>Transformation</a:t>
            </a:r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2100" dirty="0"/>
              <a:t>change the </a:t>
            </a:r>
            <a:r>
              <a:rPr lang="en-US" sz="2100" b="1" i="1" dirty="0"/>
              <a:t>datum</a:t>
            </a:r>
            <a:r>
              <a:rPr lang="en-US" sz="2100" dirty="0"/>
              <a:t> of coordinate</a:t>
            </a:r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1500" b="1" i="1" dirty="0"/>
              <a:t>NGVD29</a:t>
            </a:r>
            <a:r>
              <a:rPr lang="en-US" sz="1500" i="1" dirty="0"/>
              <a:t> </a:t>
            </a:r>
            <a:r>
              <a:rPr lang="en-US" sz="1500" dirty="0"/>
              <a:t>height </a:t>
            </a:r>
            <a:r>
              <a:rPr lang="en-US" sz="1500" dirty="0">
                <a:sym typeface="Wingdings" panose="05000000000000000000" pitchFamily="2" charset="2"/>
              </a:rPr>
              <a:t></a:t>
            </a:r>
            <a:r>
              <a:rPr lang="en-US" sz="1500" dirty="0"/>
              <a:t> </a:t>
            </a:r>
            <a:r>
              <a:rPr lang="en-US" sz="1500" b="1" i="1" dirty="0"/>
              <a:t>NAVD88</a:t>
            </a:r>
            <a:r>
              <a:rPr lang="en-US" sz="1500" i="1" dirty="0"/>
              <a:t> </a:t>
            </a:r>
            <a:r>
              <a:rPr lang="en-US" sz="1500" dirty="0"/>
              <a:t>height</a:t>
            </a:r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1500" b="1" i="1" dirty="0"/>
              <a:t>NAD 27 </a:t>
            </a:r>
            <a:r>
              <a:rPr lang="en-US" sz="1500" dirty="0"/>
              <a:t>latitude &amp; longitude </a:t>
            </a:r>
            <a:r>
              <a:rPr lang="en-US" sz="1500" dirty="0">
                <a:sym typeface="Wingdings" panose="05000000000000000000" pitchFamily="2" charset="2"/>
              </a:rPr>
              <a:t></a:t>
            </a:r>
            <a:r>
              <a:rPr lang="en-US" sz="1500" dirty="0"/>
              <a:t> </a:t>
            </a:r>
            <a:r>
              <a:rPr lang="en-US" sz="1500" b="1" i="1" dirty="0"/>
              <a:t>NAD 83(2011) </a:t>
            </a:r>
            <a:r>
              <a:rPr lang="en-US" sz="1500" dirty="0"/>
              <a:t>latitude &amp; longitude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2100" b="1" dirty="0"/>
              <a:t>Propagation</a:t>
            </a:r>
            <a:endParaRPr lang="en-US" sz="1500" dirty="0"/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2100" dirty="0"/>
              <a:t>change the </a:t>
            </a:r>
            <a:r>
              <a:rPr lang="en-US" sz="2100" b="1" i="1" dirty="0"/>
              <a:t>epoch</a:t>
            </a:r>
            <a:r>
              <a:rPr lang="en-US" sz="2100" dirty="0"/>
              <a:t> of coordinate</a:t>
            </a:r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1500" dirty="0"/>
              <a:t>NATRF2022 </a:t>
            </a:r>
            <a:r>
              <a:rPr lang="en-US" sz="1500" b="1" i="1" dirty="0"/>
              <a:t>epoch 2020.00</a:t>
            </a:r>
            <a:r>
              <a:rPr lang="en-US" sz="1500" dirty="0"/>
              <a:t> to NATRF2022 </a:t>
            </a:r>
            <a:r>
              <a:rPr lang="en-US" sz="1500" b="1" i="1" dirty="0"/>
              <a:t>epoch 2023.243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258C19-2F64-4EAA-B34C-016C4EDB4B16}"/>
              </a:ext>
            </a:extLst>
          </p:cNvPr>
          <p:cNvSpPr txBox="1">
            <a:spLocks/>
          </p:cNvSpPr>
          <p:nvPr/>
        </p:nvSpPr>
        <p:spPr bwMode="auto">
          <a:xfrm>
            <a:off x="1143001" y="205979"/>
            <a:ext cx="6870248" cy="66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3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Terminology - 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Changing Coordinates</a:t>
            </a:r>
          </a:p>
        </p:txBody>
      </p:sp>
    </p:spTree>
    <p:extLst>
      <p:ext uri="{BB962C8B-B14F-4D97-AF65-F5344CB8AC3E}">
        <p14:creationId xmlns:p14="http://schemas.microsoft.com/office/powerpoint/2010/main" val="13850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1BF13C1-A33F-4B70-8474-233A19389343}"/>
              </a:ext>
            </a:extLst>
          </p:cNvPr>
          <p:cNvPicPr/>
          <p:nvPr/>
        </p:nvPicPr>
        <p:blipFill rotWithShape="1">
          <a:blip cstate="print" r:embed="rId3"/>
          <a:srcRect b="4" l="14" r="-1" t="60"/>
          <a:stretch/>
        </p:blipFill>
        <p:spPr>
          <a:xfrm>
            <a:off x="889182" y="0"/>
            <a:ext cx="7369098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7E006-4C77-4236-9CE6-E570D2D4D4C3}"/>
              </a:ext>
            </a:extLst>
          </p:cNvPr>
          <p:cNvSpPr txBox="1"/>
          <p:nvPr/>
        </p:nvSpPr>
        <p:spPr bwMode="auto">
          <a:xfrm>
            <a:off x="1143000" y="1"/>
            <a:ext cx="6858000" cy="4501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2325">
                <a:latin charset="0" panose="02040503050406030204" pitchFamily="18" typeface="Cambria"/>
                <a:ea charset="0" panose="02040503050406030204" pitchFamily="18" typeface="Cambria"/>
              </a:rPr>
              <a:t>Estimated Geometric Change - Horizontal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27FD0-2B0C-4549-8B66-AADDD8EE9E43}"/>
              </a:ext>
            </a:extLst>
          </p:cNvPr>
          <p:cNvSpPr txBox="1"/>
          <p:nvPr/>
        </p:nvSpPr>
        <p:spPr bwMode="auto">
          <a:xfrm>
            <a:off x="2203848" y="425456"/>
            <a:ext cx="473630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2400">
                <a:latin charset="0" panose="02040503050406030204" pitchFamily="18" typeface="Cambria"/>
                <a:ea charset="0" panose="02040503050406030204" pitchFamily="18" typeface="Cambria"/>
              </a:rPr>
              <a:t>NAD83 (2011) </a:t>
            </a:r>
            <a:r>
              <a:rPr dirty="0" lang="en-US" sz="2400">
                <a:latin charset="0" panose="02040503050406030204" pitchFamily="18" typeface="Cambria"/>
                <a:ea charset="0" panose="02040503050406030204" pitchFamily="18" typeface="Cambria"/>
                <a:sym charset="2" panose="05000000000000000000" pitchFamily="2" typeface="Wingdings"/>
              </a:rPr>
              <a:t> NATRF2022</a:t>
            </a:r>
            <a:endParaRPr dirty="0" lang="en-US" sz="2400"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AE50-4102-41B7-86E3-59632E0311E8}"/>
              </a:ext>
            </a:extLst>
          </p:cNvPr>
          <p:cNvSpPr txBox="1"/>
          <p:nvPr/>
        </p:nvSpPr>
        <p:spPr bwMode="auto">
          <a:xfrm rot="19160232">
            <a:off x="5290365" y="3079152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3.6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7F4F5-D74D-4642-A75B-553B504FCF7B}"/>
              </a:ext>
            </a:extLst>
          </p:cNvPr>
          <p:cNvSpPr txBox="1"/>
          <p:nvPr/>
        </p:nvSpPr>
        <p:spPr bwMode="auto">
          <a:xfrm rot="19731704">
            <a:off x="4914909" y="1210845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4.3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8E5B6-3494-4A65-B32E-7F0D0F9CFA6C}"/>
              </a:ext>
            </a:extLst>
          </p:cNvPr>
          <p:cNvSpPr txBox="1"/>
          <p:nvPr/>
        </p:nvSpPr>
        <p:spPr bwMode="auto">
          <a:xfrm rot="19603532">
            <a:off x="5296815" y="2046348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3.9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56F6F23-74DA-4424-931E-E58FFB8C7C63}"/>
              </a:ext>
            </a:extLst>
          </p:cNvPr>
          <p:cNvSpPr/>
          <p:nvPr/>
        </p:nvSpPr>
        <p:spPr>
          <a:xfrm rot="18732100">
            <a:off x="3174325" y="1301872"/>
            <a:ext cx="592931" cy="253975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 vert="vert"/>
          <a:lstStyle/>
          <a:p>
            <a:pPr algn="ctr"/>
            <a:r>
              <a:rPr dirty="0" lang="en-US" sz="21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Direction of Shift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03E20-CC9A-4694-91E8-FC164E571726}"/>
              </a:ext>
            </a:extLst>
          </p:cNvPr>
          <p:cNvSpPr txBox="1"/>
          <p:nvPr/>
        </p:nvSpPr>
        <p:spPr bwMode="auto">
          <a:xfrm rot="19275728">
            <a:off x="3242333" y="961428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4.6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13031-26E7-4DB3-B3DD-C3911359ECC6}"/>
              </a:ext>
            </a:extLst>
          </p:cNvPr>
          <p:cNvSpPr txBox="1"/>
          <p:nvPr/>
        </p:nvSpPr>
        <p:spPr bwMode="auto">
          <a:xfrm rot="19028476">
            <a:off x="6049082" y="4358132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3.0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07653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1FB6-D118-1FBC-6F8C-98A56771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Lat/Long = New 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B6A6-E276-C09B-BDF4-7B3F1745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With a new horizontal datum…</a:t>
            </a:r>
          </a:p>
          <a:p>
            <a:r>
              <a:rPr lang="en-US" sz="2800" dirty="0"/>
              <a:t>There comes a new set of State Plane Coordinate System zones</a:t>
            </a:r>
          </a:p>
        </p:txBody>
      </p:sp>
    </p:spTree>
    <p:extLst>
      <p:ext uri="{BB962C8B-B14F-4D97-AF65-F5344CB8AC3E}">
        <p14:creationId xmlns:p14="http://schemas.microsoft.com/office/powerpoint/2010/main" val="390079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24504E-CDF2-45B7-9663-09529E8813CC}"/>
              </a:ext>
            </a:extLst>
          </p:cNvPr>
          <p:cNvSpPr/>
          <p:nvPr/>
        </p:nvSpPr>
        <p:spPr>
          <a:xfrm>
            <a:off x="1143000" y="1290469"/>
            <a:ext cx="6858000" cy="1930348"/>
          </a:xfrm>
          <a:prstGeom prst="rect">
            <a:avLst/>
          </a:prstGeom>
          <a:gradFill>
            <a:gsLst>
              <a:gs pos="50600">
                <a:schemeClr val="bg1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4950" dirty="0">
                <a:solidFill>
                  <a:prstClr val="black"/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SPCS2022</a:t>
            </a:r>
          </a:p>
          <a:p>
            <a:pPr algn="ctr" defTabSz="685800">
              <a:defRPr/>
            </a:pPr>
            <a:r>
              <a:rPr lang="en-US" sz="4050" dirty="0">
                <a:solidFill>
                  <a:prstClr val="black"/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MAKING EARTH FLAT AGAIN</a:t>
            </a:r>
          </a:p>
          <a:p>
            <a:pPr algn="ctr" defTabSz="685800">
              <a:defRPr/>
            </a:pPr>
            <a:r>
              <a:rPr lang="en-US" sz="3375" i="1" dirty="0">
                <a:solidFill>
                  <a:prstClr val="black"/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…ONE ZONE AT A 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8D8AB-3388-4883-B7B0-A4F74B5268D4}"/>
              </a:ext>
            </a:extLst>
          </p:cNvPr>
          <p:cNvSpPr/>
          <p:nvPr/>
        </p:nvSpPr>
        <p:spPr>
          <a:xfrm>
            <a:off x="0" y="169608"/>
            <a:ext cx="9144000" cy="83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I’ll be selling these bumper stickers on LinkedIn…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7C9A3-4CD3-4F3F-9B85-A05E58DA7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2" y="3468175"/>
            <a:ext cx="2676832" cy="1505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8AD640-7D4A-497E-852D-9C64456C41FA}"/>
              </a:ext>
            </a:extLst>
          </p:cNvPr>
          <p:cNvSpPr/>
          <p:nvPr/>
        </p:nvSpPr>
        <p:spPr>
          <a:xfrm>
            <a:off x="4033683" y="3742405"/>
            <a:ext cx="3967317" cy="83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3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Really?</a:t>
            </a:r>
          </a:p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No… not really!</a:t>
            </a:r>
          </a:p>
        </p:txBody>
      </p:sp>
    </p:spTree>
    <p:extLst>
      <p:ext uri="{BB962C8B-B14F-4D97-AF65-F5344CB8AC3E}">
        <p14:creationId xmlns:p14="http://schemas.microsoft.com/office/powerpoint/2010/main" val="268467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43001" y="665976"/>
            <a:ext cx="6858000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State Plane Coordinate System o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</a:t>
            </a:r>
            <a:r>
              <a:rPr sz="4050" b="1" spc="-2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1983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330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SPCS83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5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27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North and South Zones as they exist now</a:t>
            </a:r>
          </a:p>
        </p:txBody>
      </p:sp>
    </p:spTree>
    <p:extLst>
      <p:ext uri="{BB962C8B-B14F-4D97-AF65-F5344CB8AC3E}">
        <p14:creationId xmlns:p14="http://schemas.microsoft.com/office/powerpoint/2010/main" val="943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EF6F9-4167-A52B-B7D9-E67EEE7B0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7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143001" y="665976"/>
            <a:ext cx="6858000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State Plane Coordinate System o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</a:t>
            </a:r>
            <a:r>
              <a:rPr sz="4050" b="1" spc="-2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330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SPCS2022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5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27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NGS designed a </a:t>
            </a:r>
            <a:r>
              <a:rPr lang="en-US" sz="2700" b="1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Single Statewide Zone </a:t>
            </a:r>
            <a:r>
              <a:rPr lang="en-US" sz="27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for every State </a:t>
            </a:r>
          </a:p>
        </p:txBody>
      </p:sp>
    </p:spTree>
    <p:extLst>
      <p:ext uri="{BB962C8B-B14F-4D97-AF65-F5344CB8AC3E}">
        <p14:creationId xmlns:p14="http://schemas.microsoft.com/office/powerpoint/2010/main" val="20617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7FB642-262A-BCEA-B92F-0DCAE3A7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7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645070"/>
            <a:ext cx="6172200" cy="30199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120253"/>
            <a:ext cx="6172200" cy="8572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Organizational Structure</a:t>
            </a:r>
          </a:p>
        </p:txBody>
      </p:sp>
      <p:pic>
        <p:nvPicPr>
          <p:cNvPr id="4" name="DoC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27" y="1039843"/>
            <a:ext cx="748344" cy="74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NOAA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908" y="2132737"/>
            <a:ext cx="851783" cy="85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NGS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83" y="3954654"/>
            <a:ext cx="943976" cy="9492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72000" y="1776639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785476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9706" y="3585490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485900" y="3704755"/>
            <a:ext cx="6172200" cy="12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defTabSz="342900">
              <a:buNone/>
              <a:defRPr/>
            </a:pPr>
            <a:endParaRPr lang="en-US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1" indent="0" defTabSz="342900"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342900" lvl="1" indent="0" defTabSz="342900"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342900" lvl="1" indent="0" defTabSz="342900">
              <a:buNone/>
              <a:defRPr/>
            </a:pPr>
            <a:endParaRPr lang="en-US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7D2C63-1443-223F-4A12-30DE83CE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100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143001" y="665976"/>
            <a:ext cx="6858000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State Plane Coordinate System o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</a:t>
            </a:r>
            <a:r>
              <a:rPr sz="4050" b="1" spc="-2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330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SPCS2022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5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27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Ohio stakeholders designed 88 zones</a:t>
            </a:r>
          </a:p>
        </p:txBody>
      </p:sp>
    </p:spTree>
    <p:extLst>
      <p:ext uri="{BB962C8B-B14F-4D97-AF65-F5344CB8AC3E}">
        <p14:creationId xmlns:p14="http://schemas.microsoft.com/office/powerpoint/2010/main" val="21313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75946A-FEF2-A613-30E8-74046FAA6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82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7306E-DAC0-462A-CDDE-7EF58135B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44316"/>
      </p:ext>
    </p:extLst>
  </p:cSld>
  <p:clrMapOvr>
    <a:masterClrMapping/>
  </p:clrMapOvr>
  <p:transition spd="slow">
    <p:wipe dir="r"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BEFD124C-2469-5A26-99B7-0D2F90871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87" l="3012" r="39334" t="8715"/>
          <a:stretch/>
        </p:blipFill>
        <p:spPr>
          <a:xfrm>
            <a:off x="2483835" y="652710"/>
            <a:ext cx="3953992" cy="4238157"/>
          </a:xfrm>
          <a:prstGeom prst="rect">
            <a:avLst/>
          </a:prstGeom>
          <a:scene3d>
            <a:camera prst="isometricOffAxis2Top"/>
            <a:lightRig dir="t" rig="threePt"/>
          </a:scene3d>
          <a:sp3d prstMaterial="softEdge"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F3D0BF9-8757-45A5-B3A4-01717202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2633"/>
            <a:ext cx="6858000" cy="616982"/>
          </a:xfrm>
        </p:spPr>
        <p:txBody>
          <a:bodyPr>
            <a:normAutofit fontScale="90000"/>
          </a:bodyPr>
          <a:lstStyle/>
          <a:p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</a:rPr>
              <a:t>SPCS2022 Zone Layers in Ohio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0ED84-C190-41C3-A4DF-1F53643A2E1D}"/>
              </a:ext>
            </a:extLst>
          </p:cNvPr>
          <p:cNvSpPr txBox="1"/>
          <p:nvPr/>
        </p:nvSpPr>
        <p:spPr bwMode="auto">
          <a:xfrm>
            <a:off x="1356360" y="3715398"/>
            <a:ext cx="778764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noAutofit/>
          </a:bodyPr>
          <a:lstStyle/>
          <a:p>
            <a:pPr defTabSz="342900" fontAlgn="base" indent="-257175" marL="257175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Both Single Statewide and Multi-Zone Layers will coexist</a:t>
            </a:r>
          </a:p>
          <a:p>
            <a:pPr defTabSz="342900" fontAlgn="base" indent="-257175" marL="257175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Think about your data, your goals, your customers</a:t>
            </a:r>
          </a:p>
          <a:p>
            <a:pPr defTabSz="342900" fontAlgn="base" indent="-257175" lvl="1" marL="600075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 sz="15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Remember that geographic coordinates are your friend!</a:t>
            </a:r>
          </a:p>
          <a:p>
            <a:pPr defTabSz="342900" fontAlgn="base" indent="-257175" marL="257175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/>
            </a:pPr>
            <a:r>
              <a:rPr dirty="0" lang="en-US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Smaller zones not “the best” … it all depends on usage &amp; goals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2AA4254-3C95-4A5B-89BB-7C4C79C4A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" l="6" r="19" t="42"/>
          <a:stretch/>
        </p:blipFill>
        <p:spPr>
          <a:xfrm>
            <a:off x="2415362" y="-452890"/>
            <a:ext cx="4090939" cy="4452182"/>
          </a:xfrm>
          <a:prstGeom prst="rect">
            <a:avLst/>
          </a:prstGeom>
          <a:scene3d>
            <a:camera prst="isometricOffAxis2Top"/>
            <a:lightRig dir="t" rig="threePt"/>
          </a:scene3d>
          <a:sp3d prstMaterial="softEdge"/>
        </p:spPr>
      </p:pic>
    </p:spTree>
    <p:extLst>
      <p:ext uri="{BB962C8B-B14F-4D97-AF65-F5344CB8AC3E}">
        <p14:creationId xmlns:p14="http://schemas.microsoft.com/office/powerpoint/2010/main" val="347307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64619"/>
            <a:ext cx="9143999" cy="686246"/>
          </a:xfrm>
          <a:prstGeom prst="rect">
            <a:avLst/>
          </a:prstGeom>
        </p:spPr>
        <p:txBody>
          <a:bodyPr vert="horz" wrap="square" lIns="0" tIns="904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1"/>
              </a:spcBef>
            </a:pPr>
            <a:r>
              <a:rPr lang="en-US" spc="-15" dirty="0"/>
              <a:t>SPCS2022 </a:t>
            </a:r>
            <a:r>
              <a:rPr spc="-15" dirty="0"/>
              <a:t>Zone </a:t>
            </a:r>
            <a:r>
              <a:rPr lang="en-US" spc="-23" dirty="0"/>
              <a:t>L</a:t>
            </a:r>
            <a:r>
              <a:rPr spc="-23" dirty="0"/>
              <a:t>ayers </a:t>
            </a:r>
            <a:r>
              <a:rPr spc="-4" dirty="0"/>
              <a:t>and</a:t>
            </a:r>
            <a:r>
              <a:rPr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19" dirty="0"/>
              <a:t>LDPs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7300" y="1111793"/>
            <a:ext cx="7754270" cy="2758608"/>
          </a:xfrm>
          <a:prstGeom prst="rect">
            <a:avLst/>
          </a:prstGeom>
        </p:spPr>
        <p:txBody>
          <a:bodyPr vert="horz" wrap="square" lIns="0" tIns="47149" rIns="0" bIns="0" rtlCol="0">
            <a:spAutoFit/>
          </a:bodyPr>
          <a:lstStyle/>
          <a:p>
            <a:pPr marL="266700" indent="-257175" defTabSz="342900" fontAlgn="base">
              <a:spcBef>
                <a:spcPts val="371"/>
              </a:spcBef>
              <a:spcAft>
                <a:spcPts val="600"/>
              </a:spcAft>
              <a:buFont typeface="Arial"/>
              <a:buChar char="•"/>
              <a:tabLst>
                <a:tab pos="266224" algn="l"/>
                <a:tab pos="266700" algn="l"/>
              </a:tabLst>
              <a:defRPr/>
            </a:pPr>
            <a:r>
              <a:rPr sz="22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Each </a:t>
            </a:r>
            <a:r>
              <a:rPr sz="2250" spc="-2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state </a:t>
            </a:r>
            <a:r>
              <a:rPr sz="22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may have </a:t>
            </a:r>
            <a:r>
              <a:rPr sz="22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max </a:t>
            </a:r>
            <a:r>
              <a:rPr sz="225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of </a:t>
            </a:r>
            <a:r>
              <a:rPr lang="en-US" sz="22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3</a:t>
            </a:r>
            <a:r>
              <a:rPr sz="22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2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zone “layers”</a:t>
            </a:r>
            <a:endParaRPr sz="22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809625" lvl="1" indent="-457200" defTabSz="342900" fontAlgn="base">
              <a:spcBef>
                <a:spcPts val="255"/>
              </a:spcBef>
              <a:spcAft>
                <a:spcPct val="0"/>
              </a:spcAft>
              <a:buFont typeface="+mj-lt"/>
              <a:buAutoNum type="arabicParenR"/>
              <a:tabLst>
                <a:tab pos="566738" algn="l"/>
              </a:tabLst>
              <a:defRPr/>
            </a:pPr>
            <a:r>
              <a:rPr sz="19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One 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 </a:t>
            </a:r>
            <a:r>
              <a:rPr sz="1950" spc="-8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must </a:t>
            </a:r>
            <a:r>
              <a:rPr sz="19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be 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statewide zone</a:t>
            </a:r>
            <a:endParaRPr lang="en-US" sz="1950" spc="-4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909638" lvl="2" indent="-214313" defTabSz="342900" fontAlgn="base">
              <a:spcBef>
                <a:spcPts val="255"/>
              </a:spcBef>
              <a:spcAft>
                <a:spcPts val="1200"/>
              </a:spcAft>
              <a:buFont typeface="Arial"/>
              <a:buChar char="–"/>
              <a:tabLst>
                <a:tab pos="566738" algn="l"/>
              </a:tabLst>
              <a:defRPr/>
            </a:pPr>
            <a:r>
              <a:rPr lang="en-US" sz="1950" b="1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Ohio Single Statewide</a:t>
            </a:r>
            <a:endParaRPr sz="195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809625" lvl="1" indent="-457200" defTabSz="342900" fontAlgn="base">
              <a:spcBef>
                <a:spcPts val="233"/>
              </a:spcBef>
              <a:spcAft>
                <a:spcPct val="0"/>
              </a:spcAft>
              <a:buFont typeface="+mj-lt"/>
              <a:buAutoNum type="arabicParenR"/>
              <a:tabLst>
                <a:tab pos="566738" algn="l"/>
              </a:tabLst>
              <a:defRPr/>
            </a:pPr>
            <a:r>
              <a:rPr sz="19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Other </a:t>
            </a:r>
            <a:r>
              <a:rPr sz="1950" spc="-1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layers 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have </a:t>
            </a:r>
            <a:r>
              <a:rPr sz="19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two </a:t>
            </a:r>
            <a:r>
              <a:rPr sz="19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or </a:t>
            </a:r>
            <a:r>
              <a:rPr sz="19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more 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zones</a:t>
            </a:r>
            <a:endParaRPr lang="en-US" sz="1950" spc="-8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909638" lvl="2" indent="-214313" defTabSz="342900" fontAlgn="base">
              <a:spcBef>
                <a:spcPts val="233"/>
              </a:spcBef>
              <a:spcAft>
                <a:spcPts val="1200"/>
              </a:spcAft>
              <a:buFont typeface="Arial"/>
              <a:buChar char="–"/>
              <a:tabLst>
                <a:tab pos="566738" algn="l"/>
              </a:tabLst>
              <a:defRPr/>
            </a:pPr>
            <a:r>
              <a:rPr lang="en-US" sz="1950" b="1" spc="-8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Ohio County Coordinate System</a:t>
            </a:r>
            <a:r>
              <a:rPr lang="en-US" sz="1950" spc="-8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(designed by ODOT)</a:t>
            </a:r>
            <a:endParaRPr sz="195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809625" lvl="1" indent="-457200" defTabSz="342900" fontAlgn="base">
              <a:spcBef>
                <a:spcPts val="233"/>
              </a:spcBef>
              <a:spcAft>
                <a:spcPct val="0"/>
              </a:spcAft>
              <a:buFont typeface="+mj-lt"/>
              <a:buAutoNum type="arabicParenR"/>
              <a:tabLst>
                <a:tab pos="566738" algn="l"/>
              </a:tabLst>
              <a:defRPr/>
            </a:pPr>
            <a:r>
              <a:rPr lang="en-US" sz="1950" spc="-4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 third </a:t>
            </a:r>
            <a:r>
              <a:rPr lang="en-US"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19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can</a:t>
            </a:r>
            <a:r>
              <a:rPr lang="en-US" sz="195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exist… but must be</a:t>
            </a:r>
            <a:r>
              <a:rPr sz="195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1950" spc="-8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discontinuous</a:t>
            </a:r>
            <a:r>
              <a:rPr sz="1950" spc="4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1950" spc="-1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coverage</a:t>
            </a:r>
            <a:endParaRPr lang="en-US" sz="1950" spc="-19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909638" lvl="2" indent="-214313" defTabSz="342900" fontAlgn="base">
              <a:spcBef>
                <a:spcPts val="233"/>
              </a:spcBef>
              <a:spcAft>
                <a:spcPct val="0"/>
              </a:spcAft>
              <a:buFont typeface="Arial"/>
              <a:buChar char="–"/>
              <a:tabLst>
                <a:tab pos="566738" algn="l"/>
              </a:tabLst>
              <a:defRPr/>
            </a:pPr>
            <a:r>
              <a:rPr lang="en-US" sz="1950" i="1" spc="-19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Left open for possibilities… CRGS2022 anyone?</a:t>
            </a:r>
          </a:p>
        </p:txBody>
      </p:sp>
    </p:spTree>
    <p:extLst>
      <p:ext uri="{BB962C8B-B14F-4D97-AF65-F5344CB8AC3E}">
        <p14:creationId xmlns:p14="http://schemas.microsoft.com/office/powerpoint/2010/main" val="2664985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92">
            <a:extLst>
              <a:ext uri="{FF2B5EF4-FFF2-40B4-BE49-F238E27FC236}">
                <a16:creationId xmlns:a16="http://schemas.microsoft.com/office/drawing/2014/main" id="{D7754892-0785-439B-48E8-25B39919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43"/>
          <a:stretch/>
        </p:blipFill>
        <p:spPr>
          <a:xfrm>
            <a:off x="2816352" y="81154"/>
            <a:ext cx="3384317" cy="3968660"/>
          </a:xfrm>
          <a:prstGeom prst="rect">
            <a:avLst/>
          </a:prstGeom>
        </p:spPr>
      </p:pic>
      <p:grpSp>
        <p:nvGrpSpPr>
          <p:cNvPr id="99" name="yellow grid">
            <a:extLst>
              <a:ext uri="{FF2B5EF4-FFF2-40B4-BE49-F238E27FC236}">
                <a16:creationId xmlns:a16="http://schemas.microsoft.com/office/drawing/2014/main" id="{DE7DCBB7-23CB-4310-B5D0-5EE72DEEA095}"/>
              </a:ext>
            </a:extLst>
          </p:cNvPr>
          <p:cNvGrpSpPr/>
          <p:nvPr/>
        </p:nvGrpSpPr>
        <p:grpSpPr>
          <a:xfrm>
            <a:off x="2845972" y="705067"/>
            <a:ext cx="3325092" cy="2909456"/>
            <a:chOff x="858982" y="789708"/>
            <a:chExt cx="4433456" cy="3879274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8DF2809-B95F-4A6B-A51F-A99C9D24424F}"/>
                </a:ext>
              </a:extLst>
            </p:cNvPr>
            <p:cNvSpPr/>
            <p:nvPr/>
          </p:nvSpPr>
          <p:spPr>
            <a:xfrm>
              <a:off x="858982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B1EF5B7-2CDE-4AF4-A503-4614ACC05409}"/>
                </a:ext>
              </a:extLst>
            </p:cNvPr>
            <p:cNvSpPr/>
            <p:nvPr/>
          </p:nvSpPr>
          <p:spPr>
            <a:xfrm>
              <a:off x="858982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56A1581-577D-49A0-85BA-E45EED0A0120}"/>
                </a:ext>
              </a:extLst>
            </p:cNvPr>
            <p:cNvSpPr/>
            <p:nvPr/>
          </p:nvSpPr>
          <p:spPr>
            <a:xfrm>
              <a:off x="858982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8251664-EAFE-4B78-B105-D9DEFEE3D3EF}"/>
                </a:ext>
              </a:extLst>
            </p:cNvPr>
            <p:cNvSpPr/>
            <p:nvPr/>
          </p:nvSpPr>
          <p:spPr>
            <a:xfrm>
              <a:off x="858982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DC7CE29-699A-4D59-8E41-8B15BDFA2F11}"/>
                </a:ext>
              </a:extLst>
            </p:cNvPr>
            <p:cNvSpPr/>
            <p:nvPr/>
          </p:nvSpPr>
          <p:spPr>
            <a:xfrm>
              <a:off x="858982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5CA4DBC-087F-4DEF-AE4D-5EB125D3B4C0}"/>
                </a:ext>
              </a:extLst>
            </p:cNvPr>
            <p:cNvSpPr/>
            <p:nvPr/>
          </p:nvSpPr>
          <p:spPr>
            <a:xfrm>
              <a:off x="858982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64B248D-6195-4E98-91BE-26B56335141B}"/>
                </a:ext>
              </a:extLst>
            </p:cNvPr>
            <p:cNvSpPr/>
            <p:nvPr/>
          </p:nvSpPr>
          <p:spPr>
            <a:xfrm>
              <a:off x="858982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234AE3D-173F-4901-A3FF-2CD92DD5D604}"/>
                </a:ext>
              </a:extLst>
            </p:cNvPr>
            <p:cNvSpPr/>
            <p:nvPr/>
          </p:nvSpPr>
          <p:spPr>
            <a:xfrm>
              <a:off x="1413164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9EBE3FA-6348-4506-ACB1-50632245BB01}"/>
                </a:ext>
              </a:extLst>
            </p:cNvPr>
            <p:cNvSpPr/>
            <p:nvPr/>
          </p:nvSpPr>
          <p:spPr>
            <a:xfrm>
              <a:off x="1413164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22D11EF-571E-494D-BCD1-5AF92A3B2FA1}"/>
                </a:ext>
              </a:extLst>
            </p:cNvPr>
            <p:cNvSpPr/>
            <p:nvPr/>
          </p:nvSpPr>
          <p:spPr>
            <a:xfrm>
              <a:off x="1413164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F72FB49-BBEE-48EC-8513-C63830AF0F9C}"/>
                </a:ext>
              </a:extLst>
            </p:cNvPr>
            <p:cNvSpPr/>
            <p:nvPr/>
          </p:nvSpPr>
          <p:spPr>
            <a:xfrm>
              <a:off x="1413164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1081A22-A192-4FBA-8F0D-6C2A241C944F}"/>
                </a:ext>
              </a:extLst>
            </p:cNvPr>
            <p:cNvSpPr/>
            <p:nvPr/>
          </p:nvSpPr>
          <p:spPr>
            <a:xfrm>
              <a:off x="1413164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661049A-8093-4AF8-ABD5-508E9ECDE18F}"/>
                </a:ext>
              </a:extLst>
            </p:cNvPr>
            <p:cNvSpPr/>
            <p:nvPr/>
          </p:nvSpPr>
          <p:spPr>
            <a:xfrm>
              <a:off x="1413164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E032DCC-1372-4ED5-AC65-8701F9E66F3E}"/>
                </a:ext>
              </a:extLst>
            </p:cNvPr>
            <p:cNvSpPr/>
            <p:nvPr/>
          </p:nvSpPr>
          <p:spPr>
            <a:xfrm>
              <a:off x="1413164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927DDC6-D594-478D-8990-087D6A4FD909}"/>
                </a:ext>
              </a:extLst>
            </p:cNvPr>
            <p:cNvSpPr/>
            <p:nvPr/>
          </p:nvSpPr>
          <p:spPr>
            <a:xfrm>
              <a:off x="1967346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AD8062-C397-4688-827F-2CC8699FD200}"/>
                </a:ext>
              </a:extLst>
            </p:cNvPr>
            <p:cNvSpPr/>
            <p:nvPr/>
          </p:nvSpPr>
          <p:spPr>
            <a:xfrm>
              <a:off x="1967346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A6E802A-04BF-4650-8DD3-6E534A1C3552}"/>
                </a:ext>
              </a:extLst>
            </p:cNvPr>
            <p:cNvSpPr/>
            <p:nvPr/>
          </p:nvSpPr>
          <p:spPr>
            <a:xfrm>
              <a:off x="1967346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ABC5391-D670-4C84-B6D7-97E5578015B4}"/>
                </a:ext>
              </a:extLst>
            </p:cNvPr>
            <p:cNvSpPr/>
            <p:nvPr/>
          </p:nvSpPr>
          <p:spPr>
            <a:xfrm>
              <a:off x="1967346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DA0E82C-EAF9-4779-8237-C341AC957BE4}"/>
                </a:ext>
              </a:extLst>
            </p:cNvPr>
            <p:cNvSpPr/>
            <p:nvPr/>
          </p:nvSpPr>
          <p:spPr>
            <a:xfrm>
              <a:off x="1967346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EFAD94-0827-4B1E-BE4B-8865C7F38F7E}"/>
                </a:ext>
              </a:extLst>
            </p:cNvPr>
            <p:cNvSpPr/>
            <p:nvPr/>
          </p:nvSpPr>
          <p:spPr>
            <a:xfrm>
              <a:off x="1967346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12F2588-77ED-4842-9364-B87600182426}"/>
                </a:ext>
              </a:extLst>
            </p:cNvPr>
            <p:cNvSpPr/>
            <p:nvPr/>
          </p:nvSpPr>
          <p:spPr>
            <a:xfrm>
              <a:off x="1967346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97D3951-0C88-4ACA-B7C6-92280D3C11C7}"/>
                </a:ext>
              </a:extLst>
            </p:cNvPr>
            <p:cNvSpPr/>
            <p:nvPr/>
          </p:nvSpPr>
          <p:spPr>
            <a:xfrm>
              <a:off x="2521528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723C5E0-D3A4-4957-B83A-22FB590BA271}"/>
                </a:ext>
              </a:extLst>
            </p:cNvPr>
            <p:cNvSpPr/>
            <p:nvPr/>
          </p:nvSpPr>
          <p:spPr>
            <a:xfrm>
              <a:off x="2521528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8FA30A7-8C35-4DD7-9D3F-812F1892DE7A}"/>
                </a:ext>
              </a:extLst>
            </p:cNvPr>
            <p:cNvSpPr/>
            <p:nvPr/>
          </p:nvSpPr>
          <p:spPr>
            <a:xfrm>
              <a:off x="2521528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CDBAD7-FEF8-4052-A937-21C4950B3F35}"/>
                </a:ext>
              </a:extLst>
            </p:cNvPr>
            <p:cNvSpPr/>
            <p:nvPr/>
          </p:nvSpPr>
          <p:spPr>
            <a:xfrm>
              <a:off x="2521528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F6733D3-6C79-42D0-99B7-6221F80B87AC}"/>
                </a:ext>
              </a:extLst>
            </p:cNvPr>
            <p:cNvSpPr/>
            <p:nvPr/>
          </p:nvSpPr>
          <p:spPr>
            <a:xfrm>
              <a:off x="2521528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D409961-9886-4028-B655-436FF8FD745E}"/>
                </a:ext>
              </a:extLst>
            </p:cNvPr>
            <p:cNvSpPr/>
            <p:nvPr/>
          </p:nvSpPr>
          <p:spPr>
            <a:xfrm>
              <a:off x="2521528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209FD94-D4DF-45D8-AA49-57A7C9877374}"/>
                </a:ext>
              </a:extLst>
            </p:cNvPr>
            <p:cNvSpPr/>
            <p:nvPr/>
          </p:nvSpPr>
          <p:spPr>
            <a:xfrm>
              <a:off x="2521528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7EB4DF6-5396-48ED-930B-BC790B5790AE}"/>
                </a:ext>
              </a:extLst>
            </p:cNvPr>
            <p:cNvSpPr/>
            <p:nvPr/>
          </p:nvSpPr>
          <p:spPr>
            <a:xfrm>
              <a:off x="3075710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F50D466-9F09-4E99-BD6E-29093E095614}"/>
                </a:ext>
              </a:extLst>
            </p:cNvPr>
            <p:cNvSpPr/>
            <p:nvPr/>
          </p:nvSpPr>
          <p:spPr>
            <a:xfrm>
              <a:off x="3075710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6BD876F-DED8-4853-85AF-0DACB74D67BD}"/>
                </a:ext>
              </a:extLst>
            </p:cNvPr>
            <p:cNvSpPr/>
            <p:nvPr/>
          </p:nvSpPr>
          <p:spPr>
            <a:xfrm>
              <a:off x="3075710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773AC39-5BC8-42A8-A053-FA69A3F93C63}"/>
                </a:ext>
              </a:extLst>
            </p:cNvPr>
            <p:cNvSpPr/>
            <p:nvPr/>
          </p:nvSpPr>
          <p:spPr>
            <a:xfrm>
              <a:off x="3075710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3A8EB56-2899-40DE-863E-BFC3D612B9C8}"/>
                </a:ext>
              </a:extLst>
            </p:cNvPr>
            <p:cNvSpPr/>
            <p:nvPr/>
          </p:nvSpPr>
          <p:spPr>
            <a:xfrm>
              <a:off x="3075710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F09B417-7F4A-4D73-AC14-050A86852D62}"/>
                </a:ext>
              </a:extLst>
            </p:cNvPr>
            <p:cNvSpPr/>
            <p:nvPr/>
          </p:nvSpPr>
          <p:spPr>
            <a:xfrm>
              <a:off x="3075710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9421447-CE63-41B5-8C66-03F3506B88FA}"/>
                </a:ext>
              </a:extLst>
            </p:cNvPr>
            <p:cNvSpPr/>
            <p:nvPr/>
          </p:nvSpPr>
          <p:spPr>
            <a:xfrm>
              <a:off x="3629892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1811FAA-9A01-46B1-A7F5-3EC0AD4E6B2E}"/>
                </a:ext>
              </a:extLst>
            </p:cNvPr>
            <p:cNvSpPr/>
            <p:nvPr/>
          </p:nvSpPr>
          <p:spPr>
            <a:xfrm>
              <a:off x="3629892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B13154E-CB89-44E3-A122-63A40D62FC65}"/>
                </a:ext>
              </a:extLst>
            </p:cNvPr>
            <p:cNvSpPr/>
            <p:nvPr/>
          </p:nvSpPr>
          <p:spPr>
            <a:xfrm>
              <a:off x="3629892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FD7C624-8BAA-403B-BEF6-CB700E1D20E6}"/>
                </a:ext>
              </a:extLst>
            </p:cNvPr>
            <p:cNvSpPr/>
            <p:nvPr/>
          </p:nvSpPr>
          <p:spPr>
            <a:xfrm>
              <a:off x="3629892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9464ACA-8591-419F-8677-995A65EAF972}"/>
                </a:ext>
              </a:extLst>
            </p:cNvPr>
            <p:cNvSpPr/>
            <p:nvPr/>
          </p:nvSpPr>
          <p:spPr>
            <a:xfrm>
              <a:off x="3629892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BB58667-E8D2-4DBA-9A75-9D40EAA8527A}"/>
                </a:ext>
              </a:extLst>
            </p:cNvPr>
            <p:cNvSpPr/>
            <p:nvPr/>
          </p:nvSpPr>
          <p:spPr>
            <a:xfrm>
              <a:off x="3629892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EAE8F92-0650-4858-AFDA-DCC229A29676}"/>
                </a:ext>
              </a:extLst>
            </p:cNvPr>
            <p:cNvSpPr/>
            <p:nvPr/>
          </p:nvSpPr>
          <p:spPr>
            <a:xfrm>
              <a:off x="3629892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C32842A-9A66-44E4-8874-546DF90BD0BA}"/>
                </a:ext>
              </a:extLst>
            </p:cNvPr>
            <p:cNvSpPr/>
            <p:nvPr/>
          </p:nvSpPr>
          <p:spPr>
            <a:xfrm>
              <a:off x="4184074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10F6CD0-B2E8-409A-A841-8E4569E8F284}"/>
                </a:ext>
              </a:extLst>
            </p:cNvPr>
            <p:cNvSpPr/>
            <p:nvPr/>
          </p:nvSpPr>
          <p:spPr>
            <a:xfrm>
              <a:off x="4184074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3576591-0E4E-4741-A55D-18F76F38F002}"/>
                </a:ext>
              </a:extLst>
            </p:cNvPr>
            <p:cNvSpPr/>
            <p:nvPr/>
          </p:nvSpPr>
          <p:spPr>
            <a:xfrm>
              <a:off x="4184074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CD0B879-EBEC-4963-A514-5CD676BC6C31}"/>
                </a:ext>
              </a:extLst>
            </p:cNvPr>
            <p:cNvSpPr/>
            <p:nvPr/>
          </p:nvSpPr>
          <p:spPr>
            <a:xfrm>
              <a:off x="4184074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CF9C4DB-5698-4BFE-B273-CEFBC60AD833}"/>
                </a:ext>
              </a:extLst>
            </p:cNvPr>
            <p:cNvSpPr/>
            <p:nvPr/>
          </p:nvSpPr>
          <p:spPr>
            <a:xfrm>
              <a:off x="4184074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3DEAF93-1BAC-4DBC-81B8-993A5542944E}"/>
                </a:ext>
              </a:extLst>
            </p:cNvPr>
            <p:cNvSpPr/>
            <p:nvPr/>
          </p:nvSpPr>
          <p:spPr>
            <a:xfrm>
              <a:off x="4184074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66D4F0E-73F4-43FE-9664-7D59553945F3}"/>
                </a:ext>
              </a:extLst>
            </p:cNvPr>
            <p:cNvSpPr/>
            <p:nvPr/>
          </p:nvSpPr>
          <p:spPr>
            <a:xfrm>
              <a:off x="4184074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EBF9380-84E2-4CF0-B119-4140835AAE25}"/>
                </a:ext>
              </a:extLst>
            </p:cNvPr>
            <p:cNvSpPr/>
            <p:nvPr/>
          </p:nvSpPr>
          <p:spPr>
            <a:xfrm>
              <a:off x="4738256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0B658DD-ACFA-481D-AA60-ADB56769FD5F}"/>
                </a:ext>
              </a:extLst>
            </p:cNvPr>
            <p:cNvSpPr/>
            <p:nvPr/>
          </p:nvSpPr>
          <p:spPr>
            <a:xfrm>
              <a:off x="4738256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7A014D0-F06D-417C-B43C-8E93BBD8D6DD}"/>
                </a:ext>
              </a:extLst>
            </p:cNvPr>
            <p:cNvSpPr/>
            <p:nvPr/>
          </p:nvSpPr>
          <p:spPr>
            <a:xfrm>
              <a:off x="4738256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815FE6B-3723-4D97-A27C-FCF5409F9CED}"/>
                </a:ext>
              </a:extLst>
            </p:cNvPr>
            <p:cNvSpPr/>
            <p:nvPr/>
          </p:nvSpPr>
          <p:spPr>
            <a:xfrm>
              <a:off x="4738256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BA58A3D-B4D9-4772-8A40-5A0FCFF47DD4}"/>
                </a:ext>
              </a:extLst>
            </p:cNvPr>
            <p:cNvSpPr/>
            <p:nvPr/>
          </p:nvSpPr>
          <p:spPr>
            <a:xfrm>
              <a:off x="4738256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CB59BC1-6CC0-433D-9B27-6A5AD73A1C08}"/>
                </a:ext>
              </a:extLst>
            </p:cNvPr>
            <p:cNvSpPr/>
            <p:nvPr/>
          </p:nvSpPr>
          <p:spPr>
            <a:xfrm>
              <a:off x="4738256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7D1CC0B-603C-4FA6-B1EC-ADD434B49119}"/>
                </a:ext>
              </a:extLst>
            </p:cNvPr>
            <p:cNvSpPr/>
            <p:nvPr/>
          </p:nvSpPr>
          <p:spPr>
            <a:xfrm>
              <a:off x="4738256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222D1E6-92A3-40FE-8E60-A4690043F86E}"/>
                </a:ext>
              </a:extLst>
            </p:cNvPr>
            <p:cNvSpPr/>
            <p:nvPr/>
          </p:nvSpPr>
          <p:spPr>
            <a:xfrm>
              <a:off x="3075710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" name="black grid">
            <a:extLst>
              <a:ext uri="{FF2B5EF4-FFF2-40B4-BE49-F238E27FC236}">
                <a16:creationId xmlns:a16="http://schemas.microsoft.com/office/drawing/2014/main" id="{7446B036-01A6-4967-97AD-F49E15E0AEE5}"/>
              </a:ext>
            </a:extLst>
          </p:cNvPr>
          <p:cNvGrpSpPr/>
          <p:nvPr/>
        </p:nvGrpSpPr>
        <p:grpSpPr>
          <a:xfrm>
            <a:off x="2845972" y="707416"/>
            <a:ext cx="3325092" cy="2909456"/>
            <a:chOff x="858982" y="789708"/>
            <a:chExt cx="4433456" cy="38792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35F2EC-FEC6-4EE1-8113-46E9B5C80AD3}"/>
                </a:ext>
              </a:extLst>
            </p:cNvPr>
            <p:cNvSpPr/>
            <p:nvPr/>
          </p:nvSpPr>
          <p:spPr>
            <a:xfrm>
              <a:off x="858982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0ABE02-F3E7-4CE1-96E3-E826E42B7E80}"/>
                </a:ext>
              </a:extLst>
            </p:cNvPr>
            <p:cNvSpPr/>
            <p:nvPr/>
          </p:nvSpPr>
          <p:spPr>
            <a:xfrm>
              <a:off x="858982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4CE6DB-4F5B-4A83-86A0-BE504BA7EAB2}"/>
                </a:ext>
              </a:extLst>
            </p:cNvPr>
            <p:cNvSpPr/>
            <p:nvPr/>
          </p:nvSpPr>
          <p:spPr>
            <a:xfrm>
              <a:off x="858982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69787A-E05A-45C5-97C7-B6AEFB04DCD7}"/>
                </a:ext>
              </a:extLst>
            </p:cNvPr>
            <p:cNvSpPr/>
            <p:nvPr/>
          </p:nvSpPr>
          <p:spPr>
            <a:xfrm>
              <a:off x="858982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2C4F46-C5F6-4D17-A801-99E61705323A}"/>
                </a:ext>
              </a:extLst>
            </p:cNvPr>
            <p:cNvSpPr/>
            <p:nvPr/>
          </p:nvSpPr>
          <p:spPr>
            <a:xfrm>
              <a:off x="858982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FEFE3F-C670-4A6D-A74F-C3AE58E2C095}"/>
                </a:ext>
              </a:extLst>
            </p:cNvPr>
            <p:cNvSpPr/>
            <p:nvPr/>
          </p:nvSpPr>
          <p:spPr>
            <a:xfrm>
              <a:off x="858982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EA2995-4B56-4294-8997-D1338463EB4B}"/>
                </a:ext>
              </a:extLst>
            </p:cNvPr>
            <p:cNvSpPr/>
            <p:nvPr/>
          </p:nvSpPr>
          <p:spPr>
            <a:xfrm>
              <a:off x="858982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DDB37D-6F6A-4CC8-B925-FA2D79D3FAFB}"/>
                </a:ext>
              </a:extLst>
            </p:cNvPr>
            <p:cNvSpPr/>
            <p:nvPr/>
          </p:nvSpPr>
          <p:spPr>
            <a:xfrm>
              <a:off x="1413164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E3C59A-964D-4FAC-B67E-F4D41547DBA0}"/>
                </a:ext>
              </a:extLst>
            </p:cNvPr>
            <p:cNvSpPr/>
            <p:nvPr/>
          </p:nvSpPr>
          <p:spPr>
            <a:xfrm>
              <a:off x="1413164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6F5DA1-C98F-4C17-8810-E5D8000B5BB0}"/>
                </a:ext>
              </a:extLst>
            </p:cNvPr>
            <p:cNvSpPr/>
            <p:nvPr/>
          </p:nvSpPr>
          <p:spPr>
            <a:xfrm>
              <a:off x="1413164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C6DCDB-27EB-48F0-8289-B18A065AD12B}"/>
                </a:ext>
              </a:extLst>
            </p:cNvPr>
            <p:cNvSpPr/>
            <p:nvPr/>
          </p:nvSpPr>
          <p:spPr>
            <a:xfrm>
              <a:off x="1413164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66E69E-21CC-4F74-B5BF-8947964548D9}"/>
                </a:ext>
              </a:extLst>
            </p:cNvPr>
            <p:cNvSpPr/>
            <p:nvPr/>
          </p:nvSpPr>
          <p:spPr>
            <a:xfrm>
              <a:off x="1413164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B26545-D262-4041-846E-D1D99F0921F8}"/>
                </a:ext>
              </a:extLst>
            </p:cNvPr>
            <p:cNvSpPr/>
            <p:nvPr/>
          </p:nvSpPr>
          <p:spPr>
            <a:xfrm>
              <a:off x="1413164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33D4A6-96F0-4FC1-BF37-36CD32AB4950}"/>
                </a:ext>
              </a:extLst>
            </p:cNvPr>
            <p:cNvSpPr/>
            <p:nvPr/>
          </p:nvSpPr>
          <p:spPr>
            <a:xfrm>
              <a:off x="1413164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F523B-90E2-4E8C-A488-DAC75CCAB4FD}"/>
                </a:ext>
              </a:extLst>
            </p:cNvPr>
            <p:cNvSpPr/>
            <p:nvPr/>
          </p:nvSpPr>
          <p:spPr>
            <a:xfrm>
              <a:off x="1967346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2386F4-1380-44AA-9945-442D9DED81EC}"/>
                </a:ext>
              </a:extLst>
            </p:cNvPr>
            <p:cNvSpPr/>
            <p:nvPr/>
          </p:nvSpPr>
          <p:spPr>
            <a:xfrm>
              <a:off x="1967346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44B38A-4443-47CB-B5B2-ABC571B1C057}"/>
                </a:ext>
              </a:extLst>
            </p:cNvPr>
            <p:cNvSpPr/>
            <p:nvPr/>
          </p:nvSpPr>
          <p:spPr>
            <a:xfrm>
              <a:off x="1967346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805B20-42EE-4D3E-9A85-36638FC7C759}"/>
                </a:ext>
              </a:extLst>
            </p:cNvPr>
            <p:cNvSpPr/>
            <p:nvPr/>
          </p:nvSpPr>
          <p:spPr>
            <a:xfrm>
              <a:off x="1967346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37DADC-7811-42F3-B0E1-C477C7263032}"/>
                </a:ext>
              </a:extLst>
            </p:cNvPr>
            <p:cNvSpPr/>
            <p:nvPr/>
          </p:nvSpPr>
          <p:spPr>
            <a:xfrm>
              <a:off x="1967346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E207205-469C-4749-82A0-248740A63A49}"/>
                </a:ext>
              </a:extLst>
            </p:cNvPr>
            <p:cNvSpPr/>
            <p:nvPr/>
          </p:nvSpPr>
          <p:spPr>
            <a:xfrm>
              <a:off x="1967346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AAD9B0-3651-42F3-937E-407A91D321F5}"/>
                </a:ext>
              </a:extLst>
            </p:cNvPr>
            <p:cNvSpPr/>
            <p:nvPr/>
          </p:nvSpPr>
          <p:spPr>
            <a:xfrm>
              <a:off x="1967346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63E4D0-4152-4739-8BE8-82AFD0AE1658}"/>
                </a:ext>
              </a:extLst>
            </p:cNvPr>
            <p:cNvSpPr/>
            <p:nvPr/>
          </p:nvSpPr>
          <p:spPr>
            <a:xfrm>
              <a:off x="2521528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604FFA-CA64-49C8-B1C4-04384475AF71}"/>
                </a:ext>
              </a:extLst>
            </p:cNvPr>
            <p:cNvSpPr/>
            <p:nvPr/>
          </p:nvSpPr>
          <p:spPr>
            <a:xfrm>
              <a:off x="2521528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B3E625-A1B1-4C25-9949-B8EAFE459AFB}"/>
                </a:ext>
              </a:extLst>
            </p:cNvPr>
            <p:cNvSpPr/>
            <p:nvPr/>
          </p:nvSpPr>
          <p:spPr>
            <a:xfrm>
              <a:off x="2521528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3619622-7EB8-4258-80D3-033804A18C7C}"/>
                </a:ext>
              </a:extLst>
            </p:cNvPr>
            <p:cNvSpPr/>
            <p:nvPr/>
          </p:nvSpPr>
          <p:spPr>
            <a:xfrm>
              <a:off x="2521528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DCAD24-09EE-4C4B-8831-A6E9CD0AD391}"/>
                </a:ext>
              </a:extLst>
            </p:cNvPr>
            <p:cNvSpPr/>
            <p:nvPr/>
          </p:nvSpPr>
          <p:spPr>
            <a:xfrm>
              <a:off x="2521528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D0A561-0A8F-4DC6-9711-E234193D6489}"/>
                </a:ext>
              </a:extLst>
            </p:cNvPr>
            <p:cNvSpPr/>
            <p:nvPr/>
          </p:nvSpPr>
          <p:spPr>
            <a:xfrm>
              <a:off x="2521528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77B9D1-3105-45F9-A79C-26E3C7C21A28}"/>
                </a:ext>
              </a:extLst>
            </p:cNvPr>
            <p:cNvSpPr/>
            <p:nvPr/>
          </p:nvSpPr>
          <p:spPr>
            <a:xfrm>
              <a:off x="2521528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03C34F-C3BF-4C27-BC8D-FC06396B5CF0}"/>
                </a:ext>
              </a:extLst>
            </p:cNvPr>
            <p:cNvSpPr/>
            <p:nvPr/>
          </p:nvSpPr>
          <p:spPr>
            <a:xfrm>
              <a:off x="3075710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04CF95-1489-48E6-A78A-892030D30FD6}"/>
                </a:ext>
              </a:extLst>
            </p:cNvPr>
            <p:cNvSpPr/>
            <p:nvPr/>
          </p:nvSpPr>
          <p:spPr>
            <a:xfrm>
              <a:off x="3075710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68BB95-1225-46CA-B271-4710340A9233}"/>
                </a:ext>
              </a:extLst>
            </p:cNvPr>
            <p:cNvSpPr/>
            <p:nvPr/>
          </p:nvSpPr>
          <p:spPr>
            <a:xfrm>
              <a:off x="3075710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CF2E73-0F7B-4336-BCD8-5B1DC4298F47}"/>
                </a:ext>
              </a:extLst>
            </p:cNvPr>
            <p:cNvSpPr/>
            <p:nvPr/>
          </p:nvSpPr>
          <p:spPr>
            <a:xfrm>
              <a:off x="3075710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0C0E32-AE46-49E7-AC7D-524DEEC8B093}"/>
                </a:ext>
              </a:extLst>
            </p:cNvPr>
            <p:cNvSpPr/>
            <p:nvPr/>
          </p:nvSpPr>
          <p:spPr>
            <a:xfrm>
              <a:off x="3075710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0C29782-0DB9-4AB3-81D4-5E4752ED6447}"/>
                </a:ext>
              </a:extLst>
            </p:cNvPr>
            <p:cNvSpPr/>
            <p:nvPr/>
          </p:nvSpPr>
          <p:spPr>
            <a:xfrm>
              <a:off x="3075710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0D8EB0-BC08-4CB8-9B0A-598323CA6ABA}"/>
                </a:ext>
              </a:extLst>
            </p:cNvPr>
            <p:cNvSpPr/>
            <p:nvPr/>
          </p:nvSpPr>
          <p:spPr>
            <a:xfrm>
              <a:off x="3629892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AF7C61-BC37-4305-AF3C-17AA84E5E632}"/>
                </a:ext>
              </a:extLst>
            </p:cNvPr>
            <p:cNvSpPr/>
            <p:nvPr/>
          </p:nvSpPr>
          <p:spPr>
            <a:xfrm>
              <a:off x="3629892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1385C6-18C2-40EB-AB8D-53CD62CD111A}"/>
                </a:ext>
              </a:extLst>
            </p:cNvPr>
            <p:cNvSpPr/>
            <p:nvPr/>
          </p:nvSpPr>
          <p:spPr>
            <a:xfrm>
              <a:off x="3629892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8AD26F-02A6-42E8-84EB-00DB5ACEFF21}"/>
                </a:ext>
              </a:extLst>
            </p:cNvPr>
            <p:cNvSpPr/>
            <p:nvPr/>
          </p:nvSpPr>
          <p:spPr>
            <a:xfrm>
              <a:off x="3629892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31C01F-54B8-45DA-AA95-A350D4C372B7}"/>
                </a:ext>
              </a:extLst>
            </p:cNvPr>
            <p:cNvSpPr/>
            <p:nvPr/>
          </p:nvSpPr>
          <p:spPr>
            <a:xfrm>
              <a:off x="3629892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554AA7-D4EA-42BF-BF11-E0BF5AA1FA67}"/>
                </a:ext>
              </a:extLst>
            </p:cNvPr>
            <p:cNvSpPr/>
            <p:nvPr/>
          </p:nvSpPr>
          <p:spPr>
            <a:xfrm>
              <a:off x="3629892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AD4D04E-659E-45B4-AEB9-1F47F67376B5}"/>
                </a:ext>
              </a:extLst>
            </p:cNvPr>
            <p:cNvSpPr/>
            <p:nvPr/>
          </p:nvSpPr>
          <p:spPr>
            <a:xfrm>
              <a:off x="3629892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2DF6FF-63B4-41C1-8605-43F874E451FB}"/>
                </a:ext>
              </a:extLst>
            </p:cNvPr>
            <p:cNvSpPr/>
            <p:nvPr/>
          </p:nvSpPr>
          <p:spPr>
            <a:xfrm>
              <a:off x="4184074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D639F7-F037-4DBE-A775-C8B4BDDAD2A0}"/>
                </a:ext>
              </a:extLst>
            </p:cNvPr>
            <p:cNvSpPr/>
            <p:nvPr/>
          </p:nvSpPr>
          <p:spPr>
            <a:xfrm>
              <a:off x="4184074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76490E6-7EC7-4686-83AD-B29C4D7E47BC}"/>
                </a:ext>
              </a:extLst>
            </p:cNvPr>
            <p:cNvSpPr/>
            <p:nvPr/>
          </p:nvSpPr>
          <p:spPr>
            <a:xfrm>
              <a:off x="4184074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2E0AF35-11CA-427C-B727-57590931DCD3}"/>
                </a:ext>
              </a:extLst>
            </p:cNvPr>
            <p:cNvSpPr/>
            <p:nvPr/>
          </p:nvSpPr>
          <p:spPr>
            <a:xfrm>
              <a:off x="4184074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E1D3981-126D-4853-9653-B7F113B52534}"/>
                </a:ext>
              </a:extLst>
            </p:cNvPr>
            <p:cNvSpPr/>
            <p:nvPr/>
          </p:nvSpPr>
          <p:spPr>
            <a:xfrm>
              <a:off x="4184074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3B17FEB-EFF8-4124-BF48-B7B905935F31}"/>
                </a:ext>
              </a:extLst>
            </p:cNvPr>
            <p:cNvSpPr/>
            <p:nvPr/>
          </p:nvSpPr>
          <p:spPr>
            <a:xfrm>
              <a:off x="4184074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24FBBF8-AD23-4FE4-A7C5-B9010DCC5622}"/>
                </a:ext>
              </a:extLst>
            </p:cNvPr>
            <p:cNvSpPr/>
            <p:nvPr/>
          </p:nvSpPr>
          <p:spPr>
            <a:xfrm>
              <a:off x="4184074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9CF71AB-276E-4B9A-A7F9-3AE0BFFC1630}"/>
                </a:ext>
              </a:extLst>
            </p:cNvPr>
            <p:cNvSpPr/>
            <p:nvPr/>
          </p:nvSpPr>
          <p:spPr>
            <a:xfrm>
              <a:off x="4738256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83E500-1963-46ED-AF38-E2C0C8FBA340}"/>
                </a:ext>
              </a:extLst>
            </p:cNvPr>
            <p:cNvSpPr/>
            <p:nvPr/>
          </p:nvSpPr>
          <p:spPr>
            <a:xfrm>
              <a:off x="4738256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70C08C5-4618-4F50-A9FA-C66D818643E9}"/>
                </a:ext>
              </a:extLst>
            </p:cNvPr>
            <p:cNvSpPr/>
            <p:nvPr/>
          </p:nvSpPr>
          <p:spPr>
            <a:xfrm>
              <a:off x="4738256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FE868EB-C580-47DE-96D2-62C693C3B543}"/>
                </a:ext>
              </a:extLst>
            </p:cNvPr>
            <p:cNvSpPr/>
            <p:nvPr/>
          </p:nvSpPr>
          <p:spPr>
            <a:xfrm>
              <a:off x="4738256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8E09698-4304-4E2E-9C63-B2759FA8178A}"/>
                </a:ext>
              </a:extLst>
            </p:cNvPr>
            <p:cNvSpPr/>
            <p:nvPr/>
          </p:nvSpPr>
          <p:spPr>
            <a:xfrm>
              <a:off x="4738256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0C4554C-EA91-4624-A909-742253C5703B}"/>
                </a:ext>
              </a:extLst>
            </p:cNvPr>
            <p:cNvSpPr/>
            <p:nvPr/>
          </p:nvSpPr>
          <p:spPr>
            <a:xfrm>
              <a:off x="4738256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6CAED5-2457-40F6-9F2B-82A3372A064C}"/>
                </a:ext>
              </a:extLst>
            </p:cNvPr>
            <p:cNvSpPr/>
            <p:nvPr/>
          </p:nvSpPr>
          <p:spPr>
            <a:xfrm>
              <a:off x="4738256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AB95D37-A6A6-4F8A-A524-E55C6E603AA4}"/>
                </a:ext>
              </a:extLst>
            </p:cNvPr>
            <p:cNvSpPr/>
            <p:nvPr/>
          </p:nvSpPr>
          <p:spPr>
            <a:xfrm>
              <a:off x="3075710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A3364FD3-0AB3-4776-B3F2-25CEDBDA82BF}"/>
              </a:ext>
            </a:extLst>
          </p:cNvPr>
          <p:cNvSpPr txBox="1"/>
          <p:nvPr/>
        </p:nvSpPr>
        <p:spPr>
          <a:xfrm>
            <a:off x="1275736" y="4074488"/>
            <a:ext cx="6592529" cy="105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i="1" dirty="0">
                <a:latin typeface="Cambria" panose="02040503050406030204" pitchFamily="18" charset="0"/>
                <a:ea typeface="Cambria" panose="02040503050406030204" pitchFamily="18" charset="0"/>
              </a:rPr>
              <a:t>What to do with the existing tiling scheme in NATRF2022?</a:t>
            </a:r>
          </a:p>
          <a:p>
            <a:pPr marL="257175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Maintain same footprints, so uneven coordinates at corners?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New footprints, but cleaner coordinates?           Both options?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DF82309-3592-7CBB-C2C6-223F6C0664F8}"/>
              </a:ext>
            </a:extLst>
          </p:cNvPr>
          <p:cNvSpPr txBox="1"/>
          <p:nvPr/>
        </p:nvSpPr>
        <p:spPr>
          <a:xfrm>
            <a:off x="121060" y="446594"/>
            <a:ext cx="252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Points to ponder…</a:t>
            </a:r>
          </a:p>
        </p:txBody>
      </p:sp>
    </p:spTree>
    <p:extLst>
      <p:ext uri="{BB962C8B-B14F-4D97-AF65-F5344CB8AC3E}">
        <p14:creationId xmlns:p14="http://schemas.microsoft.com/office/powerpoint/2010/main" val="23905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8642E-6 L -0.0165 -0.024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143001" y="665976"/>
            <a:ext cx="6858000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State Plane Coordinate System o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</a:t>
            </a:r>
            <a:r>
              <a:rPr sz="4050" b="1" spc="-2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330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SPCS2022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5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27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Not just Ohio!</a:t>
            </a:r>
          </a:p>
        </p:txBody>
      </p:sp>
    </p:spTree>
    <p:extLst>
      <p:ext uri="{BB962C8B-B14F-4D97-AF65-F5344CB8AC3E}">
        <p14:creationId xmlns:p14="http://schemas.microsoft.com/office/powerpoint/2010/main" val="36969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405539A-5FAD-408D-4C9C-7F38A0CCFF96}"/>
              </a:ext>
            </a:extLst>
          </p:cNvPr>
          <p:cNvGrpSpPr/>
          <p:nvPr/>
        </p:nvGrpSpPr>
        <p:grpSpPr>
          <a:xfrm>
            <a:off x="2651760" y="68580"/>
            <a:ext cx="6492240" cy="4869180"/>
            <a:chOff x="3535680" y="91440"/>
            <a:chExt cx="8656320" cy="64922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7C6FC5-BAD6-7526-1627-8B6C5B8B8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80" y="91440"/>
              <a:ext cx="8656320" cy="649224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8567B7-BC26-5F2F-9583-4435D1552563}"/>
                </a:ext>
              </a:extLst>
            </p:cNvPr>
            <p:cNvSpPr/>
            <p:nvPr/>
          </p:nvSpPr>
          <p:spPr>
            <a:xfrm>
              <a:off x="10961225" y="4919241"/>
              <a:ext cx="1064871" cy="231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69057"/>
            <a:ext cx="3511296" cy="822722"/>
          </a:xfrm>
          <a:solidFill>
            <a:schemeClr val="bg1"/>
          </a:solidFill>
        </p:spPr>
        <p:txBody>
          <a:bodyPr vert="horz" lIns="91440" tIns="34290" rIns="91440" bIns="34290" rtlCol="0" anchor="t" anchorCtr="0">
            <a:normAutofit/>
          </a:bodyPr>
          <a:lstStyle/>
          <a:p>
            <a:pPr algn="l"/>
            <a:r>
              <a:rPr lang="en-US" sz="2000" b="1" dirty="0">
                <a:latin typeface="+mn-lt"/>
              </a:rPr>
              <a:t>Number of SPCS2022 zones </a:t>
            </a:r>
            <a:r>
              <a:rPr lang="en-US" sz="2000" b="1" i="1" dirty="0">
                <a:latin typeface="+mn-lt"/>
              </a:rPr>
              <a:t>(preliminary)</a:t>
            </a:r>
            <a:endParaRPr lang="en-US" sz="2000" b="1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779"/>
            <a:ext cx="3511296" cy="2006964"/>
          </a:xfrm>
          <a:solidFill>
            <a:schemeClr val="bg1"/>
          </a:solidFill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900"/>
              </a:spcBef>
              <a:buNone/>
            </a:pPr>
            <a:r>
              <a:rPr lang="en-US" sz="2100" b="1" dirty="0"/>
              <a:t>CONUS, Alaska, and Hawaii</a:t>
            </a:r>
          </a:p>
          <a:p>
            <a:pPr marL="0" indent="0">
              <a:lnSpc>
                <a:spcPct val="80000"/>
              </a:lnSpc>
              <a:spcBef>
                <a:spcPts val="900"/>
              </a:spcBef>
              <a:buNone/>
            </a:pPr>
            <a:r>
              <a:rPr lang="en-US" sz="1800" i="1" dirty="0"/>
              <a:t>Three island zones not shown:</a:t>
            </a:r>
          </a:p>
          <a:p>
            <a:pPr marL="385763" indent="-385763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500" dirty="0"/>
              <a:t>Puerto Rico and U.S. Virgins Islands</a:t>
            </a:r>
          </a:p>
          <a:p>
            <a:pPr marL="385763" indent="-385763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500" dirty="0"/>
              <a:t>American Samoa</a:t>
            </a:r>
          </a:p>
          <a:p>
            <a:pPr marL="385763" indent="-385763">
              <a:lnSpc>
                <a:spcPct val="80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1500" dirty="0"/>
              <a:t>Guam and the Commonwealth of the Northern Mariana Islands</a:t>
            </a:r>
          </a:p>
        </p:txBody>
      </p:sp>
    </p:spTree>
    <p:extLst>
      <p:ext uri="{BB962C8B-B14F-4D97-AF65-F5344CB8AC3E}">
        <p14:creationId xmlns:p14="http://schemas.microsoft.com/office/powerpoint/2010/main" val="37797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AB586-A876-BB4F-C76B-7574AD18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B48746-EC41-294E-D649-86D940BB9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EF6DC-C9CE-4236-16CE-8B2E2B7C6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68580"/>
            <a:ext cx="6492240" cy="486918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" y="137161"/>
            <a:ext cx="2605088" cy="754856"/>
          </a:xfrm>
        </p:spPr>
        <p:txBody>
          <a:bodyPr vert="horz" lIns="91440" tIns="34290" rIns="91440" bIns="34290" rtlCol="0" anchor="t" anchorCtr="0">
            <a:noAutofit/>
          </a:bodyPr>
          <a:lstStyle/>
          <a:p>
            <a:pPr algn="l"/>
            <a:r>
              <a:rPr lang="en-US" sz="2000" b="1" dirty="0">
                <a:latin typeface="+mn-lt"/>
              </a:rPr>
              <a:t>SPCS2022 linear distortion (prelim)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8580" y="891540"/>
            <a:ext cx="2674620" cy="3633788"/>
          </a:xfrm>
        </p:spPr>
        <p:txBody>
          <a:bodyPr vert="horz" lIns="91440" tIns="34290" rIns="91440" bIns="3429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2100" b="1" dirty="0"/>
              <a:t>846 zones (CONUS)</a:t>
            </a:r>
          </a:p>
          <a:p>
            <a:pPr marL="0" indent="0">
              <a:lnSpc>
                <a:spcPct val="80000"/>
              </a:lnSpc>
              <a:spcBef>
                <a:spcPts val="450"/>
              </a:spcBef>
              <a:buNone/>
            </a:pPr>
            <a:r>
              <a:rPr lang="en-US" sz="15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193546"/>
              </p:ext>
            </p:extLst>
          </p:nvPr>
        </p:nvGraphicFramePr>
        <p:xfrm>
          <a:off x="68580" y="1440180"/>
          <a:ext cx="2606040" cy="3549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51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3823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Distor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Cities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Area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±20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±50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±100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97%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89%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±400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99.9%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291662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1" dirty="0"/>
                        <a:t>City and area statistics (ppm):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-407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-1438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27668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Max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+486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+2624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29008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893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4062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/>
                        <a:t>Mean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-6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-23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29718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Mean weighted by pop = -4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20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645069"/>
            <a:ext cx="6172200" cy="30199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organizational structure"/>
          <p:cNvSpPr>
            <a:spLocks noGrp="1"/>
          </p:cNvSpPr>
          <p:nvPr>
            <p:ph type="title"/>
          </p:nvPr>
        </p:nvSpPr>
        <p:spPr>
          <a:xfrm>
            <a:off x="1485900" y="120253"/>
            <a:ext cx="6172200" cy="8572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Organizational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27" y="1039841"/>
            <a:ext cx="748344" cy="74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908" y="2132735"/>
            <a:ext cx="851783" cy="85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83" y="3954653"/>
            <a:ext cx="943976" cy="9492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72000" y="1778190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782671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9706" y="3586058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485900" y="3704754"/>
            <a:ext cx="6172200" cy="12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defTabSz="342900">
              <a:buNone/>
              <a:defRPr/>
            </a:pPr>
            <a:endParaRPr lang="en-US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1" indent="0" defTabSz="342900"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342900" lvl="1" indent="0" defTabSz="342900"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342900" lvl="1" indent="0" defTabSz="342900">
              <a:buNone/>
              <a:defRPr/>
            </a:pPr>
            <a:endParaRPr lang="en-US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589" y="1045298"/>
            <a:ext cx="778972" cy="776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77" y="4031513"/>
            <a:ext cx="1891594" cy="75663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922073" y="1931592"/>
            <a:ext cx="0" cy="2023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not equal"/>
          <p:cNvSpPr txBox="1"/>
          <p:nvPr/>
        </p:nvSpPr>
        <p:spPr bwMode="auto">
          <a:xfrm>
            <a:off x="3395720" y="3941713"/>
            <a:ext cx="859221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≠</a:t>
            </a:r>
          </a:p>
        </p:txBody>
      </p:sp>
      <p:sp>
        <p:nvSpPr>
          <p:cNvPr id="17" name="we're not usgs" hidden="1"/>
          <p:cNvSpPr txBox="1">
            <a:spLocks/>
          </p:cNvSpPr>
          <p:nvPr/>
        </p:nvSpPr>
        <p:spPr bwMode="auto">
          <a:xfrm>
            <a:off x="1493606" y="132416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342900"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We’re not USGS, we’re NGS</a:t>
            </a:r>
          </a:p>
        </p:txBody>
      </p:sp>
    </p:spTree>
    <p:extLst>
      <p:ext uri="{BB962C8B-B14F-4D97-AF65-F5344CB8AC3E}">
        <p14:creationId xmlns:p14="http://schemas.microsoft.com/office/powerpoint/2010/main" val="38624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6" grpId="0"/>
      <p:bldP spid="10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43001" y="1329655"/>
            <a:ext cx="6858000" cy="2805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The Survey Foot is dead!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05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i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Long live the Survey Foot!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05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1950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US Survey Foot was deprecated 31 December 2022</a:t>
            </a:r>
            <a:r>
              <a:rPr lang="en-US" sz="195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… now what?!?</a:t>
            </a:r>
          </a:p>
        </p:txBody>
      </p:sp>
    </p:spTree>
    <p:extLst>
      <p:ext uri="{BB962C8B-B14F-4D97-AF65-F5344CB8AC3E}">
        <p14:creationId xmlns:p14="http://schemas.microsoft.com/office/powerpoint/2010/main" val="17893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95BD-A9FA-42D3-9500-A16CE225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53" y="1097280"/>
            <a:ext cx="6935247" cy="3832716"/>
          </a:xfrm>
        </p:spPr>
        <p:txBody>
          <a:bodyPr>
            <a:noAutofit/>
          </a:bodyPr>
          <a:lstStyle/>
          <a:p>
            <a:r>
              <a:rPr dirty="0" lang="en-US" sz="3000"/>
              <a:t>Deprecated </a:t>
            </a:r>
            <a:r>
              <a:rPr b="1" dirty="0" lang="en-US" sz="2700"/>
              <a:t>31 December 2022</a:t>
            </a:r>
            <a:endParaRPr b="1" dirty="0" lang="en-US" sz="1500"/>
          </a:p>
          <a:p>
            <a:endParaRPr dirty="0" lang="en-US" sz="3000"/>
          </a:p>
          <a:p>
            <a:endParaRPr dirty="0" lang="en-US" sz="3000"/>
          </a:p>
          <a:p>
            <a:r>
              <a:rPr dirty="0" lang="en-US" sz="3000"/>
              <a:t>Which begs the question</a:t>
            </a:r>
          </a:p>
          <a:p>
            <a:pPr lvl="1" marL="342900"/>
            <a:r>
              <a:rPr b="1" dirty="0" i="1" lang="en-US" sz="2700"/>
              <a:t>What should you be doing now?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406F13-EFFD-7044-8E42-B94EAFCC3BE8}"/>
              </a:ext>
            </a:extLst>
          </p:cNvPr>
          <p:cNvSpPr txBox="1">
            <a:spLocks/>
          </p:cNvSpPr>
          <p:nvPr/>
        </p:nvSpPr>
        <p:spPr bwMode="auto">
          <a:xfrm>
            <a:off x="0" y="358347"/>
            <a:ext cx="9144000" cy="601774"/>
          </a:xfrm>
          <a:prstGeom prst="rect">
            <a:avLst/>
          </a:prstGeom>
          <a:noFill/>
          <a:ln>
            <a:noFill/>
          </a:ln>
        </p:spPr>
        <p:txBody>
          <a:bodyPr anchor="ctr" anchorCtr="0" bIns="34290" compatLnSpc="1" lIns="68580" numCol="1" rIns="68580" tIns="34290" vert="horz" wrap="square">
            <a:prstTxWarp prst="textNoShape">
              <a:avLst/>
            </a:prstTxWarp>
          </a:bodyPr>
          <a:lstStyle>
            <a:lvl1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kern="1200"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1pPr>
            <a:lvl2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2pPr>
            <a:lvl3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3pPr>
            <a:lvl4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4pPr>
            <a:lvl5pPr algn="ctr" defTabSz="457200" eaLnBrk="0" fontAlgn="base" hangingPunct="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pitchFamily="18" typeface="Times New Roman"/>
                <a:ea charset="0" typeface="ＭＳ Ｐゴシック"/>
                <a:cs charset="0" pitchFamily="18" typeface="Times New Roman"/>
              </a:defRPr>
            </a:lvl5pPr>
            <a:lvl6pPr algn="ctr" defTabSz="457200" eaLnBrk="1" fontAlgn="base" hangingPunct="1" marL="4572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6pPr>
            <a:lvl7pPr algn="ctr" defTabSz="457200" eaLnBrk="1" fontAlgn="base" hangingPunct="1" marL="9144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7pPr>
            <a:lvl8pPr algn="ctr" defTabSz="457200" eaLnBrk="1" fontAlgn="base" hangingPunct="1" marL="13716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8pPr>
            <a:lvl9pPr algn="ctr" defTabSz="457200" eaLnBrk="1" fontAlgn="base" hangingPunct="1" marL="1828800" rtl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charset="0" typeface="Calibri"/>
                <a:ea charset="0" typeface="ＭＳ Ｐゴシック"/>
                <a:cs charset="0" typeface="ＭＳ Ｐゴシック"/>
              </a:defRPr>
            </a:lvl9pPr>
          </a:lstStyle>
          <a:p>
            <a:pPr defTabSz="342900">
              <a:defRPr/>
            </a:pPr>
            <a:r>
              <a:rPr dirty="0" lang="en-US" sz="4000">
                <a:solidFill>
                  <a:prstClr val="black"/>
                </a:solidFill>
                <a:latin charset="0" panose="02040503050406030204" pitchFamily="18" typeface="Cambria"/>
                <a:ea charset="0" panose="02040503050406030204" pitchFamily="18" typeface="Cambria"/>
              </a:rPr>
              <a:t>What happened to the US Survey Foot?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096CC-3180-4911-8FE4-323B542A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27" y="2191159"/>
            <a:ext cx="2317424" cy="25211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3C00B0-868E-4B55-B4AB-1A7DFD26D4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5"/>
          <a:stretch/>
        </p:blipFill>
        <p:spPr>
          <a:xfrm>
            <a:off x="5228952" y="1805395"/>
            <a:ext cx="3429000" cy="59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D3A8-C02A-4DFB-B0C5-DFA27715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What should you be doing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FAB0-F502-4E9F-8923-5350B3D2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37" y="1065331"/>
            <a:ext cx="8683646" cy="330453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Prepare for this 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along with new datums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Understand the difference between </a:t>
            </a:r>
            <a:r>
              <a:rPr lang="en-US" sz="2800" b="1" dirty="0" err="1"/>
              <a:t>sft</a:t>
            </a:r>
            <a:r>
              <a:rPr lang="en-US" sz="2800" dirty="0"/>
              <a:t> and </a:t>
            </a:r>
            <a:r>
              <a:rPr lang="en-US" sz="2800" b="1" dirty="0" err="1"/>
              <a:t>ift</a:t>
            </a:r>
            <a:endParaRPr lang="en-US" sz="2800" b="1" dirty="0"/>
          </a:p>
          <a:p>
            <a:pPr lvl="1"/>
            <a:r>
              <a:rPr lang="en-US" sz="2400" dirty="0"/>
              <a:t>2 parts per million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Understand this is not enforced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Neither NIST or NGS are a regulatory agency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We support education/outreach of course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But OPUS, NCAT, etc. will </a:t>
            </a:r>
            <a:r>
              <a:rPr 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have US Survey Foot options/output in SPCS2022 zones</a:t>
            </a:r>
          </a:p>
        </p:txBody>
      </p:sp>
    </p:spTree>
    <p:extLst>
      <p:ext uri="{BB962C8B-B14F-4D97-AF65-F5344CB8AC3E}">
        <p14:creationId xmlns:p14="http://schemas.microsoft.com/office/powerpoint/2010/main" val="37154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95BD-A9FA-42D3-9500-A16CE225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343222"/>
            <a:ext cx="6858001" cy="3586774"/>
          </a:xfrm>
        </p:spPr>
        <p:txBody>
          <a:bodyPr>
            <a:noAutofit/>
          </a:bodyPr>
          <a:lstStyle/>
          <a:p>
            <a:r>
              <a:rPr lang="en-US" sz="3000" dirty="0"/>
              <a:t>1,000,000.00 </a:t>
            </a:r>
            <a:r>
              <a:rPr lang="en-US" sz="3000" dirty="0" err="1"/>
              <a:t>sft</a:t>
            </a:r>
            <a:r>
              <a:rPr lang="en-US" sz="3000" dirty="0"/>
              <a:t> = 999,99</a:t>
            </a:r>
            <a:r>
              <a:rPr lang="en-US" sz="3000" b="1" dirty="0"/>
              <a:t>8</a:t>
            </a:r>
            <a:r>
              <a:rPr lang="en-US" sz="3000" dirty="0"/>
              <a:t>.00 </a:t>
            </a:r>
            <a:r>
              <a:rPr lang="en-US" sz="3000" dirty="0" err="1"/>
              <a:t>ift</a:t>
            </a:r>
            <a:endParaRPr lang="en-US" sz="3000" dirty="0"/>
          </a:p>
          <a:p>
            <a:r>
              <a:rPr lang="en-US" sz="3000" dirty="0"/>
              <a:t>10,000,000.00 </a:t>
            </a:r>
            <a:r>
              <a:rPr lang="en-US" sz="3000" dirty="0" err="1"/>
              <a:t>sft</a:t>
            </a:r>
            <a:r>
              <a:rPr lang="en-US" sz="3000" dirty="0"/>
              <a:t> = 9,999,9</a:t>
            </a:r>
            <a:r>
              <a:rPr lang="en-US" sz="3000" b="1" dirty="0"/>
              <a:t>80</a:t>
            </a:r>
            <a:r>
              <a:rPr lang="en-US" sz="3000" dirty="0"/>
              <a:t>.00 </a:t>
            </a:r>
            <a:r>
              <a:rPr lang="en-US" sz="3000" dirty="0" err="1"/>
              <a:t>ift</a:t>
            </a:r>
            <a:endParaRPr lang="en-US" sz="3000" dirty="0"/>
          </a:p>
          <a:p>
            <a:r>
              <a:rPr lang="en-US" sz="3000" dirty="0"/>
              <a:t>1,000.00 </a:t>
            </a:r>
            <a:r>
              <a:rPr lang="en-US" sz="3000" dirty="0" err="1"/>
              <a:t>sft</a:t>
            </a:r>
            <a:r>
              <a:rPr lang="en-US" sz="3000" dirty="0"/>
              <a:t> = 999.99</a:t>
            </a:r>
            <a:r>
              <a:rPr lang="en-US" sz="3000" b="1" dirty="0"/>
              <a:t>8</a:t>
            </a:r>
            <a:r>
              <a:rPr lang="en-US" sz="3000" dirty="0"/>
              <a:t> </a:t>
            </a:r>
            <a:r>
              <a:rPr lang="en-US" sz="3000" dirty="0" err="1"/>
              <a:t>ift</a:t>
            </a:r>
            <a:r>
              <a:rPr lang="en-US" sz="3000" dirty="0"/>
              <a:t> </a:t>
            </a:r>
            <a:r>
              <a:rPr lang="en-US" sz="1650" dirty="0"/>
              <a:t>(can you measure that?)</a:t>
            </a:r>
          </a:p>
          <a:p>
            <a:endParaRPr lang="en-US" sz="3000" dirty="0"/>
          </a:p>
          <a:p>
            <a:r>
              <a:rPr lang="en-US" sz="3000" dirty="0"/>
              <a:t>International </a:t>
            </a:r>
            <a:r>
              <a:rPr lang="en-US" sz="3000" dirty="0">
                <a:sym typeface="Wingdings" panose="05000000000000000000" pitchFamily="2" charset="2"/>
              </a:rPr>
              <a:t> 1 </a:t>
            </a:r>
            <a:r>
              <a:rPr lang="en-US" sz="3000" dirty="0" err="1">
                <a:sym typeface="Wingdings" panose="05000000000000000000" pitchFamily="2" charset="2"/>
              </a:rPr>
              <a:t>ft</a:t>
            </a:r>
            <a:r>
              <a:rPr lang="en-US" sz="3000" dirty="0">
                <a:sym typeface="Wingdings" panose="05000000000000000000" pitchFamily="2" charset="2"/>
              </a:rPr>
              <a:t> = .3048 m</a:t>
            </a:r>
            <a:endParaRPr lang="en-US" sz="3000" dirty="0"/>
          </a:p>
          <a:p>
            <a:r>
              <a:rPr lang="en-US" sz="3000" dirty="0"/>
              <a:t>US </a:t>
            </a:r>
            <a:r>
              <a:rPr lang="en-US" sz="3000" dirty="0">
                <a:sym typeface="Wingdings" panose="05000000000000000000" pitchFamily="2" charset="2"/>
              </a:rPr>
              <a:t></a:t>
            </a:r>
            <a:r>
              <a:rPr lang="en-US" sz="3000" dirty="0"/>
              <a:t> 1 ft = .30480061 m (approx.)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406F13-EFFD-7044-8E42-B94EAFCC3BE8}"/>
              </a:ext>
            </a:extLst>
          </p:cNvPr>
          <p:cNvSpPr txBox="1">
            <a:spLocks/>
          </p:cNvSpPr>
          <p:nvPr/>
        </p:nvSpPr>
        <p:spPr bwMode="auto">
          <a:xfrm>
            <a:off x="1143000" y="358347"/>
            <a:ext cx="6858000" cy="601774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342900"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parts per million (ppm)?</a:t>
            </a:r>
          </a:p>
        </p:txBody>
      </p:sp>
    </p:spTree>
    <p:extLst>
      <p:ext uri="{BB962C8B-B14F-4D97-AF65-F5344CB8AC3E}">
        <p14:creationId xmlns:p14="http://schemas.microsoft.com/office/powerpoint/2010/main" val="20267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93D11C-C9BB-4776-BA6E-6413C85E521C}"/>
              </a:ext>
            </a:extLst>
          </p:cNvPr>
          <p:cNvSpPr/>
          <p:nvPr/>
        </p:nvSpPr>
        <p:spPr>
          <a:xfrm>
            <a:off x="0" y="3586644"/>
            <a:ext cx="9144000" cy="1224116"/>
          </a:xfrm>
          <a:prstGeom prst="rect">
            <a:avLst/>
          </a:prstGeom>
          <a:solidFill>
            <a:srgbClr val="FFC000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234" y="697275"/>
            <a:ext cx="8215532" cy="4029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The Survey Foot is dead!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05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4050" b="1" i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Long live the Survey Foot!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endParaRPr lang="en-US" sz="405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defRPr/>
            </a:pPr>
            <a:r>
              <a:rPr lang="en-US" sz="1950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US Survey Foot was deprecated 31 December 2022</a:t>
            </a:r>
            <a:r>
              <a:rPr lang="en-US" sz="195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…</a:t>
            </a:r>
          </a:p>
          <a:p>
            <a:pPr marL="12700" algn="ctr" defTabSz="342900" fontAlgn="base">
              <a:spcBef>
                <a:spcPts val="900"/>
              </a:spcBef>
              <a:spcAft>
                <a:spcPct val="0"/>
              </a:spcAft>
              <a:buSzPct val="159375"/>
              <a:defRPr/>
            </a:pPr>
            <a:r>
              <a:rPr lang="en-US" sz="36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But it will </a:t>
            </a:r>
            <a:r>
              <a:rPr lang="en-US" sz="3600" b="1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always</a:t>
            </a:r>
            <a:r>
              <a:rPr lang="en-US" sz="3600" i="1" spc="-15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 be available in NGS tools for NAD83 and NAD27 coordinates</a:t>
            </a:r>
          </a:p>
        </p:txBody>
      </p:sp>
    </p:spTree>
    <p:extLst>
      <p:ext uri="{BB962C8B-B14F-4D97-AF65-F5344CB8AC3E}">
        <p14:creationId xmlns:p14="http://schemas.microsoft.com/office/powerpoint/2010/main" val="21498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35713-7A71-4591-9AFB-C550C743D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2260" y="0"/>
            <a:ext cx="6080912" cy="4591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3796" y="13980"/>
            <a:ext cx="3692504" cy="41549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spc="-5" dirty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  <a:cs typeface="Calibri"/>
              </a:rPr>
              <a:t>geodesy.noaa.gov/ADVISORS/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E3A0862-A82C-A1D9-5874-1D1269A91430}"/>
              </a:ext>
            </a:extLst>
          </p:cNvPr>
          <p:cNvSpPr txBox="1">
            <a:spLocks/>
          </p:cNvSpPr>
          <p:nvPr/>
        </p:nvSpPr>
        <p:spPr>
          <a:xfrm>
            <a:off x="-38100" y="30073"/>
            <a:ext cx="2521974" cy="10138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2400" dirty="0"/>
              <a:t>Regional Geodetic Advisor Program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7C2C58C-0D1A-3E8B-DA1C-AF083C9BACBD}"/>
              </a:ext>
            </a:extLst>
          </p:cNvPr>
          <p:cNvSpPr txBox="1">
            <a:spLocks/>
          </p:cNvSpPr>
          <p:nvPr/>
        </p:nvSpPr>
        <p:spPr>
          <a:xfrm>
            <a:off x="0" y="1013460"/>
            <a:ext cx="5036820" cy="33756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14 RGAs across country</a:t>
            </a:r>
          </a:p>
          <a:p>
            <a:pPr marL="0" indent="0">
              <a:buNone/>
            </a:pPr>
            <a:r>
              <a:rPr lang="en-US" sz="2000" dirty="0"/>
              <a:t>We are here to support:</a:t>
            </a:r>
          </a:p>
          <a:p>
            <a:pPr lvl="1"/>
            <a:r>
              <a:rPr lang="en-US" sz="2000" dirty="0"/>
              <a:t>You</a:t>
            </a:r>
          </a:p>
          <a:p>
            <a:pPr lvl="1"/>
            <a:r>
              <a:rPr lang="en-US" sz="2000" dirty="0"/>
              <a:t>Your constituents</a:t>
            </a:r>
          </a:p>
          <a:p>
            <a:pPr lvl="1"/>
            <a:r>
              <a:rPr lang="en-US" sz="2000" dirty="0"/>
              <a:t>Our Federal Partners</a:t>
            </a:r>
          </a:p>
          <a:p>
            <a:pPr marL="0" indent="0">
              <a:buNone/>
            </a:pPr>
            <a:r>
              <a:rPr lang="en-US" sz="2000" i="1" dirty="0"/>
              <a:t>Questions about </a:t>
            </a:r>
          </a:p>
          <a:p>
            <a:pPr marL="0" indent="0">
              <a:buNone/>
            </a:pPr>
            <a:r>
              <a:rPr lang="en-US" sz="2000" i="1" dirty="0"/>
              <a:t>NSRS Modernization?</a:t>
            </a:r>
          </a:p>
          <a:p>
            <a:pPr lvl="1"/>
            <a:r>
              <a:rPr lang="en-US" sz="2000" dirty="0"/>
              <a:t>Reach out now</a:t>
            </a:r>
          </a:p>
          <a:p>
            <a:pPr lvl="1"/>
            <a:r>
              <a:rPr lang="en-US" sz="2000" dirty="0"/>
              <a:t>Be prepared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8314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9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172" y="308020"/>
            <a:ext cx="5598999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NGS Mission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79273" y="1145599"/>
            <a:ext cx="8235906" cy="3351068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To define, maintain and provide access to the </a:t>
            </a:r>
            <a:r>
              <a:rPr lang="en-US" altLang="zh-CN" b="1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National Spatial Reference System (NSRS)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to meet our Nation’s economic, social, and environmental needs.</a:t>
            </a: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 descr="12-layers">
            <a:extLst>
              <a:ext uri="{FF2B5EF4-FFF2-40B4-BE49-F238E27FC236}">
                <a16:creationId xmlns:a16="http://schemas.microsoft.com/office/drawing/2014/main" id="{2A3367CF-4BCA-46BC-82FC-BF947D35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22" y="1469478"/>
            <a:ext cx="214312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D3946BA-581C-47A7-AAF1-5FD08586017F}"/>
              </a:ext>
            </a:extLst>
          </p:cNvPr>
          <p:cNvSpPr/>
          <p:nvPr/>
        </p:nvSpPr>
        <p:spPr>
          <a:xfrm>
            <a:off x="2287879" y="3997902"/>
            <a:ext cx="1103243" cy="678346"/>
          </a:xfrm>
          <a:prstGeom prst="rightArrow">
            <a:avLst/>
          </a:prstGeom>
          <a:ln w="15875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NSRS</a:t>
            </a:r>
          </a:p>
        </p:txBody>
      </p:sp>
    </p:spTree>
    <p:extLst>
      <p:ext uri="{BB962C8B-B14F-4D97-AF65-F5344CB8AC3E}">
        <p14:creationId xmlns:p14="http://schemas.microsoft.com/office/powerpoint/2010/main" val="2885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repeatCount="200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184F-47C7-4DF0-BA2C-52F08F98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5979"/>
            <a:ext cx="68580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Modernizing the NSRS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B94E-1EFB-4F90-B437-49166959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1005415"/>
            <a:ext cx="6172200" cy="339447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100" dirty="0"/>
              <a:t>Updating </a:t>
            </a:r>
            <a:r>
              <a:rPr lang="en-US" sz="2100" b="1" i="1" dirty="0"/>
              <a:t>all</a:t>
            </a:r>
            <a:r>
              <a:rPr lang="en-US" sz="2100" dirty="0"/>
              <a:t> NSRS coordinates</a:t>
            </a:r>
          </a:p>
          <a:p>
            <a:pPr lvl="1">
              <a:defRPr/>
            </a:pPr>
            <a:r>
              <a:rPr lang="en-US" sz="1800" dirty="0"/>
              <a:t>Replace existing datums with new datums</a:t>
            </a:r>
          </a:p>
          <a:p>
            <a:pPr lvl="1">
              <a:defRPr/>
            </a:pPr>
            <a:r>
              <a:rPr lang="en-US" sz="1800" dirty="0"/>
              <a:t>Replacing existing SPCS83 with new SPCS2022</a:t>
            </a:r>
          </a:p>
          <a:p>
            <a:pPr lvl="1">
              <a:defRPr/>
            </a:pPr>
            <a:r>
              <a:rPr lang="en-US" sz="1800" dirty="0"/>
              <a:t>Accounting for coordinates changing with time</a:t>
            </a:r>
          </a:p>
          <a:p>
            <a:pPr>
              <a:defRPr/>
            </a:pPr>
            <a:r>
              <a:rPr lang="en-US" sz="2100" dirty="0"/>
              <a:t>Improving NGS products and services</a:t>
            </a:r>
          </a:p>
          <a:p>
            <a:pPr>
              <a:defRPr/>
            </a:pPr>
            <a:r>
              <a:rPr lang="en-US" sz="2100" dirty="0"/>
              <a:t>Simplifying customer contributions</a:t>
            </a:r>
          </a:p>
          <a:p>
            <a:pPr>
              <a:defRPr/>
            </a:pPr>
            <a:r>
              <a:rPr lang="en-US" sz="2100" dirty="0"/>
              <a:t>Making the NSRS:</a:t>
            </a:r>
          </a:p>
          <a:p>
            <a:pPr lvl="1">
              <a:defRPr/>
            </a:pPr>
            <a:r>
              <a:rPr lang="en-US" sz="1800" b="1" i="1" dirty="0"/>
              <a:t>More</a:t>
            </a:r>
            <a:r>
              <a:rPr lang="en-US" sz="1800" dirty="0"/>
              <a:t> accurate</a:t>
            </a:r>
          </a:p>
          <a:p>
            <a:pPr lvl="1">
              <a:defRPr/>
            </a:pPr>
            <a:r>
              <a:rPr lang="en-US" sz="1800" b="1" i="1" dirty="0"/>
              <a:t>More</a:t>
            </a:r>
            <a:r>
              <a:rPr lang="en-US" sz="1800" dirty="0"/>
              <a:t> accessible</a:t>
            </a:r>
          </a:p>
          <a:p>
            <a:pPr lvl="1">
              <a:defRPr/>
            </a:pPr>
            <a:r>
              <a:rPr lang="en-US" sz="1800" b="1" i="1" dirty="0"/>
              <a:t>More</a:t>
            </a:r>
            <a:r>
              <a:rPr lang="en-US" sz="1800" dirty="0"/>
              <a:t> efficient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5672F8-2E11-420E-932D-1C02A556BF66}"/>
              </a:ext>
            </a:extLst>
          </p:cNvPr>
          <p:cNvSpPr/>
          <p:nvPr/>
        </p:nvSpPr>
        <p:spPr>
          <a:xfrm rot="20193485">
            <a:off x="5565135" y="3069109"/>
            <a:ext cx="2190344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33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Rollout in</a:t>
            </a:r>
          </a:p>
          <a:p>
            <a:pPr algn="ctr" defTabSz="685800"/>
            <a:r>
              <a:rPr lang="en-US" sz="72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9834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5200" y="702464"/>
            <a:ext cx="8229599" cy="3126483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ctr"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495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NATRF2022</a:t>
            </a:r>
          </a:p>
          <a:p>
            <a:pPr marL="12700" algn="ctr"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22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lang="en-US" sz="22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lang="en-US" sz="2250" b="1" spc="-1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Terrestrial Reference Frame of 2022</a:t>
            </a:r>
            <a:endParaRPr lang="en-US" sz="2250" b="1" spc="-5" dirty="0">
              <a:solidFill>
                <a:prstClr val="black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Bef>
                <a:spcPts val="1350"/>
              </a:spcBef>
              <a:spcAft>
                <a:spcPts val="1350"/>
              </a:spcAft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3150" b="1" i="1" spc="-15" dirty="0">
                <a:solidFill>
                  <a:prstClr val="black">
                    <a:lumMod val="50000"/>
                    <a:lumOff val="50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will replace</a:t>
            </a:r>
          </a:p>
          <a:p>
            <a:pPr marL="12700" algn="ctr"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NAD83</a:t>
            </a:r>
          </a:p>
          <a:p>
            <a:pPr marL="12700" algn="ctr"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lang="en-US" sz="240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lang="en-US" sz="2400" b="1" spc="-1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Datum of 1983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6E2A2-0094-497B-AB4E-FD413C87AB6A}"/>
              </a:ext>
            </a:extLst>
          </p:cNvPr>
          <p:cNvSpPr txBox="1"/>
          <p:nvPr/>
        </p:nvSpPr>
        <p:spPr>
          <a:xfrm>
            <a:off x="-17583" y="4256365"/>
            <a:ext cx="9161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i="1" dirty="0">
                <a:latin typeface="Cambria" panose="02040503050406030204" pitchFamily="18" charset="0"/>
                <a:ea typeface="Cambria" panose="02040503050406030204" pitchFamily="18" charset="0"/>
              </a:rPr>
              <a:t>Technically, not just NATRF2022 but also its 4 sister TRFs…</a:t>
            </a:r>
          </a:p>
        </p:txBody>
      </p:sp>
    </p:spTree>
    <p:extLst>
      <p:ext uri="{BB962C8B-B14F-4D97-AF65-F5344CB8AC3E}">
        <p14:creationId xmlns:p14="http://schemas.microsoft.com/office/powerpoint/2010/main" val="35829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41178"/>
            <a:ext cx="9144000" cy="627736"/>
          </a:xfrm>
          <a:prstGeom prst="rect">
            <a:avLst/>
          </a:prstGeom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4000" spc="-5" dirty="0">
                <a:cs typeface="Calibri"/>
              </a:rPr>
              <a:t>Four</a:t>
            </a:r>
            <a:r>
              <a:rPr sz="4000" spc="-5" dirty="0">
                <a:cs typeface="Calibri"/>
              </a:rPr>
              <a:t> </a:t>
            </a:r>
            <a:r>
              <a:rPr lang="en-US" sz="4000" spc="-5" dirty="0">
                <a:cs typeface="Calibri"/>
              </a:rPr>
              <a:t>T</a:t>
            </a:r>
            <a:r>
              <a:rPr sz="4000" spc="-35" dirty="0">
                <a:cs typeface="Calibri"/>
              </a:rPr>
              <a:t>R</a:t>
            </a:r>
            <a:r>
              <a:rPr sz="4000" spc="-20" dirty="0">
                <a:cs typeface="Calibri"/>
              </a:rPr>
              <a:t>Fs</a:t>
            </a:r>
            <a:r>
              <a:rPr lang="en-US" sz="4000" spc="-20" dirty="0">
                <a:cs typeface="Calibri"/>
              </a:rPr>
              <a:t> for Modernized NSRS</a:t>
            </a:r>
            <a:endParaRPr sz="40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474" y="1148878"/>
            <a:ext cx="6533148" cy="391935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SzPct val="100000"/>
              <a:tabLst>
                <a:tab pos="297808" algn="l"/>
                <a:tab pos="298442" algn="l"/>
              </a:tabLst>
              <a:defRPr/>
            </a:pPr>
            <a:r>
              <a:rPr sz="225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sz="2250" spc="-5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sz="2250" spc="-15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Terrestrial </a:t>
            </a:r>
            <a:r>
              <a:rPr sz="2250" spc="-5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Reference Frame of</a:t>
            </a:r>
            <a:r>
              <a:rPr sz="2250" spc="-25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sz="2250" spc="-5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</a:t>
            </a:r>
            <a:endParaRPr sz="2250" dirty="0"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250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2250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(NATRF2022)</a:t>
            </a:r>
            <a:endParaRPr lang="en-US" sz="2250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385763" indent="-385763"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US" sz="2250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SzPct val="100000"/>
              <a:tabLst>
                <a:tab pos="297808" algn="l"/>
                <a:tab pos="298442" algn="l"/>
              </a:tabLst>
              <a:defRPr/>
            </a:pPr>
            <a:r>
              <a:rPr sz="225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Pacific Terrestrial Reference Frame of 2022</a:t>
            </a:r>
          </a:p>
          <a:p>
            <a:pPr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250" spc="-3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2250" spc="-3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(PATRF2022)</a:t>
            </a:r>
            <a:endParaRPr lang="en-US" sz="2250" spc="-3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385763" indent="-385763"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US" sz="2250" spc="-3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SzPct val="100000"/>
              <a:tabLst>
                <a:tab pos="297808" algn="l"/>
                <a:tab pos="298442" algn="l"/>
              </a:tabLst>
              <a:defRPr/>
            </a:pPr>
            <a:r>
              <a:rPr sz="225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Caribbean Terrestrial Reference Frame of 2022</a:t>
            </a:r>
          </a:p>
          <a:p>
            <a:pPr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250" spc="-15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2250" spc="-15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(CATRF2022)</a:t>
            </a:r>
            <a:endParaRPr lang="en-US" sz="2250" spc="-15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385763" indent="-385763"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US" sz="2250" spc="-15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SzPct val="100000"/>
              <a:tabLst>
                <a:tab pos="297808" algn="l"/>
                <a:tab pos="298442" algn="l"/>
              </a:tabLst>
              <a:defRPr/>
            </a:pPr>
            <a:r>
              <a:rPr sz="225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Mariana Terrestrial Reference Frame of</a:t>
            </a:r>
            <a:r>
              <a:rPr lang="en-US" sz="225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2022</a:t>
            </a:r>
            <a:endParaRPr sz="2250" dirty="0"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250" spc="-15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2250" spc="-15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(MATRF2022)</a:t>
            </a:r>
            <a:endParaRPr sz="225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244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1143000" y="257444"/>
            <a:ext cx="6858000" cy="627736"/>
          </a:xfrm>
          <a:prstGeom prst="rect">
            <a:avLst/>
          </a:prstGeom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4000" spc="-10" dirty="0">
                <a:cs typeface="Calibri"/>
              </a:rPr>
              <a:t>Plate-Fixed NSRS TRFs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299630" y="1161441"/>
            <a:ext cx="26475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= constant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Plate = rotating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66148" y="1161441"/>
            <a:ext cx="38348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= rotating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relative to ITRF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Plate = constant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relative to NATRF2022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562549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1232" y="864079"/>
            <a:ext cx="7715075" cy="16906736"/>
            <a:chOff x="-415691" y="1152105"/>
            <a:chExt cx="10286766" cy="225423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325" y="1152105"/>
              <a:ext cx="10058400" cy="56009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415691" y="18093503"/>
              <a:ext cx="10058400" cy="560091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05974" y="451505"/>
            <a:ext cx="8089386" cy="4885130"/>
            <a:chOff x="-849368" y="602007"/>
            <a:chExt cx="10785848" cy="651350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1"/>
            <a:ext cx="9144000" cy="566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constant frame, rotating plate</a:t>
            </a:r>
          </a:p>
        </p:txBody>
      </p:sp>
    </p:spTree>
    <p:extLst>
      <p:ext uri="{BB962C8B-B14F-4D97-AF65-F5344CB8AC3E}">
        <p14:creationId xmlns:p14="http://schemas.microsoft.com/office/powerpoint/2010/main" val="17150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J_NGS_background_16by9.potx" id="{DAEBF894-B51F-425B-9492-0BF76FB518CC}" vid="{08C939DD-2156-4032-B91F-746944264C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JJ_NGS_background_16by9</Template>
  <TotalTime>365</TotalTime>
  <Words>1748</Words>
  <Application>Microsoft Office PowerPoint</Application>
  <PresentationFormat>On-screen Show (16:9)</PresentationFormat>
  <Paragraphs>303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Cambria</vt:lpstr>
      <vt:lpstr>Franklin Gothic Demi</vt:lpstr>
      <vt:lpstr>Office Theme</vt:lpstr>
      <vt:lpstr>SPCS2022 Making Earth Flat Again... One Zone at a Time!</vt:lpstr>
      <vt:lpstr>Organizational Structure</vt:lpstr>
      <vt:lpstr>Organizational Structure</vt:lpstr>
      <vt:lpstr>NGS Mission</vt:lpstr>
      <vt:lpstr>Modernizing the NSRS</vt:lpstr>
      <vt:lpstr>PowerPoint Presentation</vt:lpstr>
      <vt:lpstr>Four TRFs for Modernized NSRS</vt:lpstr>
      <vt:lpstr>Plate-Fixed NSRS TRFs</vt:lpstr>
      <vt:lpstr>PowerPoint Presentation</vt:lpstr>
      <vt:lpstr>Plate-Fixed</vt:lpstr>
      <vt:lpstr>PowerPoint Presentation</vt:lpstr>
      <vt:lpstr>PowerPoint Presentation</vt:lpstr>
      <vt:lpstr>PowerPoint Presentation</vt:lpstr>
      <vt:lpstr>New Lat/Long = New 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SPCS2022 Zone Layers in Ohio</vt:lpstr>
      <vt:lpstr>SPCS2022 Zone Layers and LDPs</vt:lpstr>
      <vt:lpstr>PowerPoint Presentation</vt:lpstr>
      <vt:lpstr>PowerPoint Presentation</vt:lpstr>
      <vt:lpstr>Number of SPCS2022 zones (preliminary)</vt:lpstr>
      <vt:lpstr>SPCS2022 linear distortion (prelim)</vt:lpstr>
      <vt:lpstr>PowerPoint Presentation</vt:lpstr>
      <vt:lpstr>PowerPoint Presentation</vt:lpstr>
      <vt:lpstr>What should you be doing now?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SPCS2022 Making Earth Flat Again... One Zone at a Time!</dc:title>
  <dc:creator>Jeff Jalbrzikowski</dc:creator>
  <cp:lastModifiedBy>Jeff Jalbrzikowski</cp:lastModifiedBy>
  <cp:revision>25</cp:revision>
  <dcterms:created xsi:type="dcterms:W3CDTF">2023-05-25T12:26:39Z</dcterms:created>
  <dcterms:modified xsi:type="dcterms:W3CDTF">2023-05-25T18:32:31Z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2850920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