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theme+xml" PartName="/ppt/theme/theme2.xml"/>
  <Override ContentType="application/vnd.openxmlformats-officedocument.presentationml.slideLayout+xml" PartName="/ppt/slideLayouts/slideLayout17.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image/jpg" PartName="/ppt/media/image12.jpg"/>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themeOverride+xml" PartName="/ppt/theme/themeOverride1.xml"/>
  <Override ContentType="application/vnd.openxmlformats-officedocument.presentationml.notesSlide+xml" PartName="/ppt/notesSlides/notesSlide19.xml"/>
  <Override ContentType="application/vnd.openxmlformats-officedocument.themeOverride+xml" PartName="/ppt/theme/themeOverr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image/jpg" PartName="/ppt/media/image42.jpg"/>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55" r:id="rId2"/>
    <p:sldMasterId id="2147483857" r:id="rId3"/>
  </p:sldMasterIdLst>
  <p:notesMasterIdLst>
    <p:notesMasterId r:id="rId84"/>
  </p:notesMasterIdLst>
  <p:handoutMasterIdLst>
    <p:handoutMasterId r:id="rId85"/>
  </p:handoutMasterIdLst>
  <p:sldIdLst>
    <p:sldId id="1715" r:id="rId4"/>
    <p:sldId id="1757" r:id="rId5"/>
    <p:sldId id="1758" r:id="rId6"/>
    <p:sldId id="1912" r:id="rId7"/>
    <p:sldId id="2403" r:id="rId8"/>
    <p:sldId id="1915" r:id="rId9"/>
    <p:sldId id="1916" r:id="rId10"/>
    <p:sldId id="1917" r:id="rId11"/>
    <p:sldId id="1943" r:id="rId12"/>
    <p:sldId id="1924" r:id="rId13"/>
    <p:sldId id="1944" r:id="rId14"/>
    <p:sldId id="1925" r:id="rId15"/>
    <p:sldId id="1926" r:id="rId16"/>
    <p:sldId id="1763" r:id="rId17"/>
    <p:sldId id="1797" r:id="rId18"/>
    <p:sldId id="1964" r:id="rId19"/>
    <p:sldId id="1983" r:id="rId20"/>
    <p:sldId id="1367" r:id="rId21"/>
    <p:sldId id="1368" r:id="rId22"/>
    <p:sldId id="2428" r:id="rId23"/>
    <p:sldId id="2429" r:id="rId24"/>
    <p:sldId id="2427" r:id="rId25"/>
    <p:sldId id="727" r:id="rId26"/>
    <p:sldId id="728" r:id="rId27"/>
    <p:sldId id="789" r:id="rId28"/>
    <p:sldId id="790" r:id="rId29"/>
    <p:sldId id="791" r:id="rId30"/>
    <p:sldId id="792" r:id="rId31"/>
    <p:sldId id="793" r:id="rId32"/>
    <p:sldId id="794" r:id="rId33"/>
    <p:sldId id="795" r:id="rId34"/>
    <p:sldId id="740" r:id="rId35"/>
    <p:sldId id="2411" r:id="rId36"/>
    <p:sldId id="1430" r:id="rId37"/>
    <p:sldId id="1431" r:id="rId38"/>
    <p:sldId id="1433" r:id="rId39"/>
    <p:sldId id="1994" r:id="rId40"/>
    <p:sldId id="2430" r:id="rId41"/>
    <p:sldId id="1434" r:id="rId42"/>
    <p:sldId id="1451" r:id="rId43"/>
    <p:sldId id="1453" r:id="rId44"/>
    <p:sldId id="1464" r:id="rId45"/>
    <p:sldId id="1465" r:id="rId46"/>
    <p:sldId id="1466" r:id="rId47"/>
    <p:sldId id="2433" r:id="rId48"/>
    <p:sldId id="2407" r:id="rId49"/>
    <p:sldId id="2432" r:id="rId50"/>
    <p:sldId id="2391" r:id="rId51"/>
    <p:sldId id="2402" r:id="rId52"/>
    <p:sldId id="2401" r:id="rId53"/>
    <p:sldId id="2393" r:id="rId54"/>
    <p:sldId id="273" r:id="rId55"/>
    <p:sldId id="269" r:id="rId56"/>
    <p:sldId id="270" r:id="rId57"/>
    <p:sldId id="271" r:id="rId58"/>
    <p:sldId id="259" r:id="rId59"/>
    <p:sldId id="266" r:id="rId60"/>
    <p:sldId id="280" r:id="rId61"/>
    <p:sldId id="268" r:id="rId62"/>
    <p:sldId id="284" r:id="rId63"/>
    <p:sldId id="285" r:id="rId64"/>
    <p:sldId id="283" r:id="rId65"/>
    <p:sldId id="275" r:id="rId66"/>
    <p:sldId id="262" r:id="rId67"/>
    <p:sldId id="276" r:id="rId68"/>
    <p:sldId id="277" r:id="rId69"/>
    <p:sldId id="278" r:id="rId70"/>
    <p:sldId id="279" r:id="rId71"/>
    <p:sldId id="2431" r:id="rId72"/>
    <p:sldId id="2006" r:id="rId73"/>
    <p:sldId id="2400" r:id="rId74"/>
    <p:sldId id="2419" r:id="rId75"/>
    <p:sldId id="2423" r:id="rId76"/>
    <p:sldId id="1519" r:id="rId77"/>
    <p:sldId id="2435" r:id="rId78"/>
    <p:sldId id="2190" r:id="rId79"/>
    <p:sldId id="2436" r:id="rId80"/>
    <p:sldId id="805" r:id="rId81"/>
    <p:sldId id="2385" r:id="rId82"/>
    <p:sldId id="851" r:id="rId83"/>
  </p:sldIdLst>
  <p:sldSz cx="9144000" cy="6858000" type="screen4x3"/>
  <p:notesSz cx="9296400" cy="7010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592"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3C3C3"/>
    <a:srgbClr val="FFFFFF"/>
    <a:srgbClr val="393939"/>
    <a:srgbClr val="FFF200"/>
    <a:srgbClr val="D0CFD4"/>
    <a:srgbClr val="00B050"/>
    <a:srgbClr val="4F81BD"/>
    <a:srgbClr val="00B0F0"/>
    <a:srgbClr val="FF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640" autoAdjust="0"/>
    <p:restoredTop sz="76964" autoAdjust="0"/>
  </p:normalViewPr>
  <p:slideViewPr>
    <p:cSldViewPr snapToGrid="0" snapToObjects="1">
      <p:cViewPr>
        <p:scale>
          <a:sx n="75" d="100"/>
          <a:sy n="75" d="100"/>
        </p:scale>
        <p:origin x="1406" y="24"/>
      </p:cViewPr>
      <p:guideLst>
        <p:guide orient="horz" pos="2592"/>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7947"/>
    </p:cViewPr>
  </p:sorterViewPr>
  <p:notesViewPr>
    <p:cSldViewPr snapToGrid="0" snapToObjects="1">
      <p:cViewPr varScale="1">
        <p:scale>
          <a:sx n="53" d="100"/>
          <a:sy n="53" d="100"/>
        </p:scale>
        <p:origin x="-2874" y="-9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265810" y="6658664"/>
            <a:ext cx="4028440" cy="350520"/>
          </a:xfrm>
          <a:prstGeom prst="rect">
            <a:avLst/>
          </a:prstGeom>
        </p:spPr>
        <p:txBody>
          <a:bodyPr vert="horz" lIns="93172" tIns="46586" rIns="93172" bIns="46586" rtlCol="0" anchor="b"/>
          <a:lstStyle>
            <a:lvl1pPr algn="r">
              <a:defRPr sz="1300"/>
            </a:lvl1pPr>
          </a:lstStyle>
          <a:p>
            <a:fld id="{C6883DAC-523E-4974-AC29-DCB431DC9A5A}" type="slidenum">
              <a:rPr lang="en-US" smtClean="0"/>
              <a:t>‹#›</a:t>
            </a:fld>
            <a:endParaRPr lang="en-US"/>
          </a:p>
        </p:txBody>
      </p:sp>
    </p:spTree>
    <p:extLst>
      <p:ext uri="{BB962C8B-B14F-4D97-AF65-F5344CB8AC3E}">
        <p14:creationId xmlns:p14="http://schemas.microsoft.com/office/powerpoint/2010/main" val="913947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2" tIns="46586" rIns="93172" bIns="46586" rtlCol="0"/>
          <a:lstStyle>
            <a:lvl1pPr algn="l">
              <a:defRPr sz="1300"/>
            </a:lvl1pPr>
          </a:lstStyle>
          <a:p>
            <a:pPr>
              <a:defRPr/>
            </a:pPr>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3172" tIns="46586" rIns="93172" bIns="46586" rtlCol="0"/>
          <a:lstStyle>
            <a:lvl1pPr algn="r">
              <a:defRPr sz="1300"/>
            </a:lvl1pPr>
          </a:lstStyle>
          <a:p>
            <a:pPr>
              <a:defRPr/>
            </a:pPr>
            <a:fld id="{404DAA2B-7E61-4BA4-9603-AA753C73C6B0}" type="datetimeFigureOut">
              <a:rPr lang="en-US"/>
              <a:pPr>
                <a:defRPr/>
              </a:pPr>
              <a:t>09-May-24</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3172" tIns="46586" rIns="93172" bIns="46586"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2" tIns="46586" rIns="93172" bIns="46586" rtlCol="0" anchor="b"/>
          <a:lstStyle>
            <a:lvl1pPr algn="r">
              <a:defRPr sz="1300"/>
            </a:lvl1pPr>
          </a:lstStyle>
          <a:p>
            <a:pPr>
              <a:defRPr/>
            </a:pPr>
            <a:fld id="{5BB99B5A-D3DB-4354-AA55-43E94BB02C0B}" type="slidenum">
              <a:rPr lang="en-US"/>
              <a:pPr>
                <a:defRPr/>
              </a:pPr>
              <a:t>‹#›</a:t>
            </a:fld>
            <a:endParaRPr lang="en-US"/>
          </a:p>
        </p:txBody>
      </p:sp>
    </p:spTree>
    <p:extLst>
      <p:ext uri="{BB962C8B-B14F-4D97-AF65-F5344CB8AC3E}">
        <p14:creationId xmlns:p14="http://schemas.microsoft.com/office/powerpoint/2010/main" val="2426139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9843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a:t>
            </a:r>
            <a:r>
              <a:rPr lang="en-US" dirty="0">
                <a:solidFill>
                  <a:srgbClr val="C00000"/>
                </a:solidFill>
              </a:rPr>
              <a:t>marks</a:t>
            </a:r>
            <a:r>
              <a:rPr lang="en-US" dirty="0"/>
              <a:t> are passive!—in that they sit there doing nothing in and of themselves besides holding a </a:t>
            </a:r>
            <a:r>
              <a:rPr lang="en-US" dirty="0">
                <a:solidFill>
                  <a:srgbClr val="C00000"/>
                </a:solidFill>
              </a:rPr>
              <a:t>point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This includes the fixed antenna mount</a:t>
            </a:r>
            <a:r>
              <a:rPr lang="en-US" baseline="0" dirty="0">
                <a:solidFill>
                  <a:srgbClr val="FF0000"/>
                </a:solidFill>
              </a:rPr>
              <a:t> that is a part of a CORS.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some marks have permanently installed equipment that enable nearly continuous observations and these are called “active” stations.</a:t>
            </a:r>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11</a:t>
            </a:fld>
            <a:endParaRPr lang="en-US" altLang="en-US"/>
          </a:p>
        </p:txBody>
      </p:sp>
    </p:spTree>
    <p:extLst>
      <p:ext uri="{BB962C8B-B14F-4D97-AF65-F5344CB8AC3E}">
        <p14:creationId xmlns:p14="http://schemas.microsoft.com/office/powerpoint/2010/main" val="108713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ambria" panose="02040503050406030204" pitchFamily="18" charset="0"/>
                <a:ea typeface="Cambria" panose="02040503050406030204" pitchFamily="18" charset="0"/>
              </a:rPr>
              <a:t>Often the term active geodetic control has been used to mean some equipment is </a:t>
            </a:r>
            <a:r>
              <a:rPr lang="en-US" b="1" i="1" dirty="0">
                <a:solidFill>
                  <a:srgbClr val="C00000"/>
                </a:solidFill>
                <a:latin typeface="Cambria" panose="02040503050406030204" pitchFamily="18" charset="0"/>
                <a:ea typeface="Cambria" panose="02040503050406030204" pitchFamily="18" charset="0"/>
              </a:rPr>
              <a:t>continuously</a:t>
            </a:r>
            <a:r>
              <a:rPr lang="en-US" b="1" dirty="0">
                <a:solidFill>
                  <a:srgbClr val="C00000"/>
                </a:solidFill>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or at least </a:t>
            </a:r>
            <a:r>
              <a:rPr lang="en-US" b="1" i="1" dirty="0">
                <a:solidFill>
                  <a:srgbClr val="C00000"/>
                </a:solidFill>
                <a:latin typeface="Cambria" panose="02040503050406030204" pitchFamily="18" charset="0"/>
                <a:ea typeface="Cambria" panose="02040503050406030204" pitchFamily="18" charset="0"/>
              </a:rPr>
              <a:t>frequently</a:t>
            </a:r>
            <a:r>
              <a:rPr lang="en-US" dirty="0">
                <a:latin typeface="Cambria" panose="02040503050406030204" pitchFamily="18" charset="0"/>
                <a:ea typeface="Cambria" panose="02040503050406030204" pitchFamily="18" charset="0"/>
              </a:rPr>
              <a:t> collecting observations at or near a </a:t>
            </a:r>
            <a:r>
              <a:rPr lang="en-US" b="1" dirty="0">
                <a:solidFill>
                  <a:srgbClr val="C00000"/>
                </a:solidFill>
                <a:latin typeface="Cambria" panose="02040503050406030204" pitchFamily="18" charset="0"/>
                <a:ea typeface="Cambria" panose="02040503050406030204" pitchFamily="18" charset="0"/>
              </a:rPr>
              <a:t>point</a:t>
            </a:r>
          </a:p>
          <a:p>
            <a:pPr marL="0" indent="0">
              <a:buNone/>
            </a:pPr>
            <a:endParaRPr lang="en-US" b="1" dirty="0">
              <a:solidFill>
                <a:srgbClr val="C00000"/>
              </a:solidFill>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Yet those observations are often used to compute coordinates (often time-dependent) at a </a:t>
            </a:r>
            <a:r>
              <a:rPr lang="en-US" dirty="0">
                <a:solidFill>
                  <a:srgbClr val="C00000"/>
                </a:solidFill>
                <a:latin typeface="Cambria" panose="02040503050406030204" pitchFamily="18" charset="0"/>
                <a:ea typeface="Cambria" panose="02040503050406030204" pitchFamily="18" charset="0"/>
              </a:rPr>
              <a:t>point</a:t>
            </a:r>
            <a:r>
              <a:rPr lang="en-US" dirty="0">
                <a:latin typeface="Cambria" panose="02040503050406030204" pitchFamily="18" charset="0"/>
                <a:ea typeface="Cambria" panose="02040503050406030204" pitchFamily="18" charset="0"/>
              </a:rPr>
              <a:t> on a </a:t>
            </a:r>
            <a:r>
              <a:rPr lang="en-US" dirty="0">
                <a:solidFill>
                  <a:srgbClr val="C00000"/>
                </a:solidFill>
                <a:latin typeface="Cambria" panose="02040503050406030204" pitchFamily="18" charset="0"/>
                <a:ea typeface="Cambria" panose="02040503050406030204" pitchFamily="18" charset="0"/>
              </a:rPr>
              <a:t>mark</a:t>
            </a:r>
            <a:r>
              <a:rPr lang="en-US" dirty="0">
                <a:latin typeface="Cambria" panose="02040503050406030204" pitchFamily="18" charset="0"/>
                <a:ea typeface="Cambria" panose="02040503050406030204" pitchFamily="18" charset="0"/>
              </a:rPr>
              <a:t>, which, by its nature is </a:t>
            </a:r>
            <a:r>
              <a:rPr lang="en-US" i="1" dirty="0">
                <a:latin typeface="Cambria" panose="02040503050406030204" pitchFamily="18" charset="0"/>
                <a:ea typeface="Cambria" panose="02040503050406030204" pitchFamily="18" charset="0"/>
              </a:rPr>
              <a:t>passive</a:t>
            </a:r>
          </a:p>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12</a:t>
            </a:fld>
            <a:endParaRPr lang="en-US"/>
          </a:p>
        </p:txBody>
      </p:sp>
    </p:spTree>
    <p:extLst>
      <p:ext uri="{BB962C8B-B14F-4D97-AF65-F5344CB8AC3E}">
        <p14:creationId xmlns:p14="http://schemas.microsoft.com/office/powerpoint/2010/main" val="380911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whole pillar could be considered a type of “mark”, being a passive do-nothing structure that holds a “point”, the GRP of this CORS.  </a:t>
            </a:r>
          </a:p>
          <a:p>
            <a:endParaRPr lang="en-US" dirty="0"/>
          </a:p>
          <a:p>
            <a:r>
              <a:rPr lang="en-US" dirty="0">
                <a:latin typeface="Times New Roman" panose="02020603050405020304" pitchFamily="18" charset="0"/>
              </a:rPr>
              <a:t>But the</a:t>
            </a:r>
            <a:r>
              <a:rPr lang="en-US" dirty="0">
                <a:solidFill>
                  <a:srgbClr val="C00000"/>
                </a:solidFill>
                <a:latin typeface="Times New Roman" panose="02020603050405020304" pitchFamily="18" charset="0"/>
              </a:rPr>
              <a:t> point</a:t>
            </a:r>
            <a:r>
              <a:rPr lang="en-US" dirty="0">
                <a:latin typeface="Times New Roman" panose="02020603050405020304" pitchFamily="18" charset="0"/>
              </a:rPr>
              <a:t>, given coordinates computed from all the data collected by that antenna, is probably in here somewhere, as a part of this huge pillar which is effectively one big </a:t>
            </a:r>
            <a:r>
              <a:rPr lang="en-US" dirty="0">
                <a:solidFill>
                  <a:srgbClr val="C00000"/>
                </a:solidFill>
                <a:latin typeface="Times New Roman" panose="02020603050405020304" pitchFamily="18" charset="0"/>
              </a:rPr>
              <a:t>mark, </a:t>
            </a:r>
            <a:r>
              <a:rPr lang="en-US" dirty="0">
                <a:latin typeface="Times New Roman" panose="02020603050405020304" pitchFamily="18" charset="0"/>
              </a:rPr>
              <a:t>passive as can be….</a:t>
            </a:r>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13</a:t>
            </a:fld>
            <a:endParaRPr lang="en-US" altLang="en-US"/>
          </a:p>
        </p:txBody>
      </p:sp>
    </p:spTree>
    <p:extLst>
      <p:ext uri="{BB962C8B-B14F-4D97-AF65-F5344CB8AC3E}">
        <p14:creationId xmlns:p14="http://schemas.microsoft.com/office/powerpoint/2010/main" val="379886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point out we have a new,</a:t>
            </a:r>
            <a:r>
              <a:rPr lang="en-US" baseline="0" dirty="0"/>
              <a:t> official name for the network you see represented on this map, </a:t>
            </a:r>
          </a:p>
          <a:p>
            <a:r>
              <a:rPr lang="en-US" baseline="0" dirty="0"/>
              <a:t>-The NOAA CORS Network, or NCN</a:t>
            </a:r>
          </a:p>
          <a:p>
            <a:r>
              <a:rPr lang="en-US" baseline="0" dirty="0"/>
              <a:t>CLICK</a:t>
            </a:r>
          </a:p>
          <a:p>
            <a:r>
              <a:rPr lang="en-US" baseline="0" dirty="0"/>
              <a:t>-this is neat little graphic with some stats on </a:t>
            </a:r>
            <a:r>
              <a:rPr lang="en-US" baseline="0" dirty="0" err="1"/>
              <a:t>teh</a:t>
            </a:r>
            <a:r>
              <a:rPr lang="en-US" baseline="0" dirty="0"/>
              <a:t> NCN you can find on our website</a:t>
            </a:r>
          </a:p>
          <a:p>
            <a:r>
              <a:rPr lang="en-US" baseline="0" dirty="0"/>
              <a:t>-below the </a:t>
            </a:r>
            <a:r>
              <a:rPr lang="en-US" baseline="0" dirty="0" err="1"/>
              <a:t>gaphic</a:t>
            </a:r>
            <a:r>
              <a:rPr lang="en-US" baseline="0" dirty="0"/>
              <a:t> </a:t>
            </a:r>
            <a:r>
              <a:rPr lang="en-US" baseline="0" dirty="0" err="1"/>
              <a:t>youll</a:t>
            </a:r>
            <a:r>
              <a:rPr lang="en-US" baseline="0" dirty="0"/>
              <a:t> find a search bar with more information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14</a:t>
            </a:fld>
            <a:endParaRPr lang="en-US"/>
          </a:p>
        </p:txBody>
      </p:sp>
    </p:spTree>
    <p:extLst>
      <p:ext uri="{BB962C8B-B14F-4D97-AF65-F5344CB8AC3E}">
        <p14:creationId xmlns:p14="http://schemas.microsoft.com/office/powerpoint/2010/main" val="275941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Cambria" panose="02040503050406030204" pitchFamily="18" charset="0"/>
                <a:ea typeface="Cambria" panose="02040503050406030204" pitchFamily="18" charset="0"/>
              </a:rPr>
              <a:t>Global: International GNSS Service (IGS) Network</a:t>
            </a:r>
          </a:p>
          <a:p>
            <a:pPr lvl="1"/>
            <a:r>
              <a:rPr lang="en-US" sz="2000" i="1" dirty="0">
                <a:latin typeface="Cambria" panose="02040503050406030204" pitchFamily="18" charset="0"/>
                <a:ea typeface="Cambria" panose="02040503050406030204" pitchFamily="18" charset="0"/>
              </a:rPr>
              <a:t>The</a:t>
            </a:r>
            <a:r>
              <a:rPr lang="en-US" sz="2000" dirty="0">
                <a:latin typeface="Cambria" panose="02040503050406030204" pitchFamily="18" charset="0"/>
                <a:ea typeface="Cambria" panose="02040503050406030204" pitchFamily="18" charset="0"/>
              </a:rPr>
              <a:t> international standard since mid-1990s</a:t>
            </a:r>
          </a:p>
          <a:p>
            <a:pPr lvl="1"/>
            <a:r>
              <a:rPr lang="en-US" sz="2000" dirty="0">
                <a:latin typeface="Cambria" panose="02040503050406030204" pitchFamily="18" charset="0"/>
                <a:ea typeface="Cambria" panose="02040503050406030204" pitchFamily="18" charset="0"/>
              </a:rPr>
              <a:t>Supported by IGS Analysis Centers (ACs) </a:t>
            </a:r>
            <a:r>
              <a:rPr lang="en-US" sz="1800" dirty="0">
                <a:latin typeface="Cambria" panose="02040503050406030204" pitchFamily="18" charset="0"/>
                <a:ea typeface="Cambria" panose="02040503050406030204" pitchFamily="18" charset="0"/>
                <a:sym typeface="Wingdings" panose="05000000000000000000" pitchFamily="2" charset="2"/>
              </a:rPr>
              <a:t> NGS is one AC of seven total</a:t>
            </a:r>
            <a:endParaRPr lang="en-US" sz="2000" dirty="0">
              <a:latin typeface="Cambria" panose="02040503050406030204" pitchFamily="18" charset="0"/>
              <a:ea typeface="Cambria" panose="02040503050406030204" pitchFamily="18" charset="0"/>
              <a:sym typeface="Wingdings" panose="05000000000000000000" pitchFamily="2" charset="2"/>
            </a:endParaRPr>
          </a:p>
          <a:p>
            <a:pPr lvl="1"/>
            <a:r>
              <a:rPr lang="en-US" sz="2000" dirty="0">
                <a:latin typeface="Cambria" panose="02040503050406030204" pitchFamily="18" charset="0"/>
                <a:ea typeface="Cambria" panose="02040503050406030204" pitchFamily="18" charset="0"/>
                <a:sym typeface="Wingdings" panose="05000000000000000000" pitchFamily="2" charset="2"/>
              </a:rPr>
              <a:t>Overall system sponsored by NASA</a:t>
            </a:r>
            <a:endParaRPr lang="en-US" sz="20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NSRS: NOAA CORS Network (NCN)</a:t>
            </a:r>
          </a:p>
          <a:p>
            <a:pPr lvl="1"/>
            <a:r>
              <a:rPr lang="en-US" sz="2400" dirty="0">
                <a:latin typeface="Cambria" panose="02040503050406030204" pitchFamily="18" charset="0"/>
                <a:ea typeface="Cambria" panose="02040503050406030204" pitchFamily="18" charset="0"/>
              </a:rPr>
              <a:t>NGS processes/distributes data, but few are NGS-operated</a:t>
            </a:r>
          </a:p>
          <a:p>
            <a:pPr lvl="1"/>
            <a:r>
              <a:rPr lang="en-US" sz="2400" dirty="0">
                <a:latin typeface="Cambria" panose="02040503050406030204" pitchFamily="18" charset="0"/>
                <a:ea typeface="Cambria" panose="02040503050406030204" pitchFamily="18" charset="0"/>
              </a:rPr>
              <a:t>Subset of NGS-operated CORS comprise the under construction NOAA </a:t>
            </a:r>
            <a:r>
              <a:rPr lang="en-US" sz="2400" i="1" dirty="0">
                <a:latin typeface="Cambria" panose="02040503050406030204" pitchFamily="18" charset="0"/>
                <a:ea typeface="Cambria" panose="02040503050406030204" pitchFamily="18" charset="0"/>
              </a:rPr>
              <a:t>Foundation</a:t>
            </a:r>
            <a:r>
              <a:rPr lang="en-US" sz="2400" dirty="0">
                <a:latin typeface="Cambria" panose="02040503050406030204" pitchFamily="18" charset="0"/>
                <a:ea typeface="Cambria" panose="02040503050406030204" pitchFamily="18" charset="0"/>
              </a:rPr>
              <a:t> CORS Network (NFCN)</a:t>
            </a:r>
          </a:p>
          <a:p>
            <a:r>
              <a:rPr lang="en-US" sz="2800" dirty="0">
                <a:latin typeface="Cambria" panose="02040503050406030204" pitchFamily="18" charset="0"/>
                <a:ea typeface="Cambria" panose="02040503050406030204" pitchFamily="18" charset="0"/>
              </a:rPr>
              <a:t>Regional/State/Commonwealth/Local Networks</a:t>
            </a:r>
          </a:p>
          <a:p>
            <a:pPr lvl="1"/>
            <a:r>
              <a:rPr lang="en-US" sz="2000" dirty="0">
                <a:latin typeface="Cambria" panose="02040503050406030204" pitchFamily="18" charset="0"/>
                <a:ea typeface="Cambria" panose="02040503050406030204" pitchFamily="18" charset="0"/>
              </a:rPr>
              <a:t>Real-Time Networks (RTN… aka “VRS”)</a:t>
            </a:r>
          </a:p>
          <a:p>
            <a:pPr lvl="1"/>
            <a:r>
              <a:rPr lang="en-US" sz="2000" dirty="0">
                <a:latin typeface="Cambria" panose="02040503050406030204" pitchFamily="18" charset="0"/>
                <a:ea typeface="Cambria" panose="02040503050406030204" pitchFamily="18" charset="0"/>
              </a:rPr>
              <a:t>Currently semi-coupled to the NCN</a:t>
            </a:r>
          </a:p>
          <a:p>
            <a:pPr lvl="2"/>
            <a:r>
              <a:rPr lang="en-US" sz="1200" dirty="0">
                <a:latin typeface="Cambria" panose="02040503050406030204" pitchFamily="18" charset="0"/>
                <a:ea typeface="Cambria" panose="02040503050406030204" pitchFamily="18" charset="0"/>
              </a:rPr>
              <a:t>NGS sees the future as a close coupling of other networks with the NCN so users can seamlessly and confidently work in the NSRS using their favorite regional/local CORS network</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15</a:t>
            </a:fld>
            <a:endParaRPr lang="en-US" altLang="en-US" dirty="0"/>
          </a:p>
        </p:txBody>
      </p:sp>
    </p:spTree>
    <p:extLst>
      <p:ext uri="{BB962C8B-B14F-4D97-AF65-F5344CB8AC3E}">
        <p14:creationId xmlns:p14="http://schemas.microsoft.com/office/powerpoint/2010/main" val="221630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CORS Networks.</a:t>
            </a:r>
          </a:p>
          <a:p>
            <a:r>
              <a:rPr lang="en-US" dirty="0"/>
              <a:t>The Global Standard is  the IGS Network</a:t>
            </a:r>
          </a:p>
          <a:p>
            <a:pPr lvl="1"/>
            <a:r>
              <a:rPr lang="en-US" dirty="0"/>
              <a:t>IGS = International GNSS Service</a:t>
            </a:r>
          </a:p>
          <a:p>
            <a:endParaRPr lang="en-US" dirty="0"/>
          </a:p>
          <a:p>
            <a:r>
              <a:rPr lang="en-US" dirty="0"/>
              <a:t>The NOAA CORS Network (NCN) which consists of:</a:t>
            </a:r>
          </a:p>
          <a:p>
            <a:pPr lvl="1"/>
            <a:r>
              <a:rPr lang="en-US" dirty="0"/>
              <a:t>The NOAA Foundation CORS Network (NFCN), a sub-network being installed, owned, and operated by NGS </a:t>
            </a:r>
          </a:p>
          <a:p>
            <a:pPr lvl="1"/>
            <a:r>
              <a:rPr lang="en-US" dirty="0"/>
              <a:t>and 2,000+ stations managed, but rarely owned by NGS</a:t>
            </a:r>
          </a:p>
          <a:p>
            <a:endParaRPr lang="en-US" dirty="0"/>
          </a:p>
          <a:p>
            <a:r>
              <a:rPr lang="en-US" dirty="0"/>
              <a:t>Other Regional/Local Networks (RTNs, etc.)</a:t>
            </a:r>
          </a:p>
          <a:p>
            <a:pPr lvl="1"/>
            <a:r>
              <a:rPr lang="en-US" dirty="0"/>
              <a:t>Currently semi-coupled to the NCN</a:t>
            </a:r>
          </a:p>
          <a:p>
            <a:pPr lvl="2"/>
            <a:r>
              <a:rPr lang="en-US" dirty="0"/>
              <a:t>NGS sees the future as a close coupling of these other networks with the NCN so users can seamlessly and confidently work in the NSRS using their favorite regional/local CORS network.</a:t>
            </a:r>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16</a:t>
            </a:fld>
            <a:endParaRPr lang="en-US" altLang="en-US" dirty="0"/>
          </a:p>
        </p:txBody>
      </p:sp>
    </p:spTree>
    <p:extLst>
      <p:ext uri="{BB962C8B-B14F-4D97-AF65-F5344CB8AC3E}">
        <p14:creationId xmlns:p14="http://schemas.microsoft.com/office/powerpoint/2010/main" val="695885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point out we have a new,</a:t>
            </a:r>
            <a:r>
              <a:rPr lang="en-US" baseline="0" dirty="0"/>
              <a:t> official name for the network you see represented on this map, </a:t>
            </a:r>
          </a:p>
          <a:p>
            <a:r>
              <a:rPr lang="en-US" baseline="0" dirty="0"/>
              <a:t>-The NOAA CORS Network, or NCN</a:t>
            </a:r>
          </a:p>
          <a:p>
            <a:r>
              <a:rPr lang="en-US" baseline="0" dirty="0"/>
              <a:t>CLICK</a:t>
            </a:r>
          </a:p>
          <a:p>
            <a:r>
              <a:rPr lang="en-US" baseline="0" dirty="0"/>
              <a:t>-this is neat little graphic with some stats on </a:t>
            </a:r>
            <a:r>
              <a:rPr lang="en-US" baseline="0" dirty="0" err="1"/>
              <a:t>teh</a:t>
            </a:r>
            <a:r>
              <a:rPr lang="en-US" baseline="0" dirty="0"/>
              <a:t> NCN you can find on our website</a:t>
            </a:r>
          </a:p>
          <a:p>
            <a:r>
              <a:rPr lang="en-US" baseline="0" dirty="0"/>
              <a:t>-below the </a:t>
            </a:r>
            <a:r>
              <a:rPr lang="en-US" baseline="0" dirty="0" err="1"/>
              <a:t>gaphic</a:t>
            </a:r>
            <a:r>
              <a:rPr lang="en-US" baseline="0" dirty="0"/>
              <a:t> </a:t>
            </a:r>
            <a:r>
              <a:rPr lang="en-US" baseline="0" dirty="0" err="1"/>
              <a:t>youll</a:t>
            </a:r>
            <a:r>
              <a:rPr lang="en-US" baseline="0" dirty="0"/>
              <a:t> find a search bar with more information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17</a:t>
            </a:fld>
            <a:endParaRPr lang="en-US"/>
          </a:p>
        </p:txBody>
      </p:sp>
    </p:spTree>
    <p:extLst>
      <p:ext uri="{BB962C8B-B14F-4D97-AF65-F5344CB8AC3E}">
        <p14:creationId xmlns:p14="http://schemas.microsoft.com/office/powerpoint/2010/main" val="284082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where else but the federal government</a:t>
            </a:r>
            <a:r>
              <a:rPr lang="en-US" baseline="0" dirty="0"/>
              <a:t> are you going to see two acronyms within one acronym?</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18</a:t>
            </a:fld>
            <a:endParaRPr lang="en-US"/>
          </a:p>
        </p:txBody>
      </p:sp>
    </p:spTree>
    <p:extLst>
      <p:ext uri="{BB962C8B-B14F-4D97-AF65-F5344CB8AC3E}">
        <p14:creationId xmlns:p14="http://schemas.microsoft.com/office/powerpoint/2010/main" val="2271345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where else but the federal government</a:t>
            </a:r>
            <a:r>
              <a:rPr lang="en-US" baseline="0" dirty="0"/>
              <a:t> are you going to see two acronyms within one acronym?</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19</a:t>
            </a:fld>
            <a:endParaRPr lang="en-US"/>
          </a:p>
        </p:txBody>
      </p:sp>
    </p:spTree>
    <p:extLst>
      <p:ext uri="{BB962C8B-B14F-4D97-AF65-F5344CB8AC3E}">
        <p14:creationId xmlns:p14="http://schemas.microsoft.com/office/powerpoint/2010/main" val="605732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where else but the federal government</a:t>
            </a:r>
            <a:r>
              <a:rPr lang="en-US" baseline="0" dirty="0"/>
              <a:t> are you going to see two acronyms within one acronym?</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20</a:t>
            </a:fld>
            <a:endParaRPr lang="en-US"/>
          </a:p>
        </p:txBody>
      </p:sp>
    </p:spTree>
    <p:extLst>
      <p:ext uri="{BB962C8B-B14F-4D97-AF65-F5344CB8AC3E}">
        <p14:creationId xmlns:p14="http://schemas.microsoft.com/office/powerpoint/2010/main" val="79155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-We are</a:t>
            </a:r>
            <a:r>
              <a:rPr lang="en-US" baseline="0" dirty="0"/>
              <a:t> the Federal Government’s oldest scientific agency.</a:t>
            </a:r>
          </a:p>
          <a:p>
            <a:r>
              <a:rPr lang="en-US" baseline="0" dirty="0"/>
              <a:t>-part of the Executive Branch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 know it can seem kind of strange that NGS is part of the NOS, but the origins of NGS lie with the C&amp;GS.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-we are a “Program Office” of the NOS</a:t>
            </a:r>
          </a:p>
          <a:p>
            <a:r>
              <a:rPr lang="en-US" baseline="0" dirty="0"/>
              <a:t>Survey of the Coast – 1807</a:t>
            </a:r>
          </a:p>
          <a:p>
            <a:r>
              <a:rPr lang="en-US" baseline="0" dirty="0"/>
              <a:t>Coast Survey – 1836</a:t>
            </a:r>
          </a:p>
          <a:p>
            <a:r>
              <a:rPr lang="en-US" baseline="0" dirty="0"/>
              <a:t>Coast and Geodetic Survey – 1878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NGS since 1970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2</a:t>
            </a:fld>
            <a:endParaRPr lang="en-US"/>
          </a:p>
        </p:txBody>
      </p:sp>
    </p:spTree>
    <p:extLst>
      <p:ext uri="{BB962C8B-B14F-4D97-AF65-F5344CB8AC3E}">
        <p14:creationId xmlns:p14="http://schemas.microsoft.com/office/powerpoint/2010/main" val="236538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where else but the federal government</a:t>
            </a:r>
            <a:r>
              <a:rPr lang="en-US" baseline="0" dirty="0"/>
              <a:t> are you going to see two acronyms within one acronym?</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21</a:t>
            </a:fld>
            <a:endParaRPr lang="en-US"/>
          </a:p>
        </p:txBody>
      </p:sp>
    </p:spTree>
    <p:extLst>
      <p:ext uri="{BB962C8B-B14F-4D97-AF65-F5344CB8AC3E}">
        <p14:creationId xmlns:p14="http://schemas.microsoft.com/office/powerpoint/2010/main" val="1049378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33</a:t>
            </a:fld>
            <a:endParaRPr lang="en-US"/>
          </a:p>
        </p:txBody>
      </p:sp>
    </p:spTree>
    <p:extLst>
      <p:ext uri="{BB962C8B-B14F-4D97-AF65-F5344CB8AC3E}">
        <p14:creationId xmlns:p14="http://schemas.microsoft.com/office/powerpoint/2010/main" val="1993204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--Also</a:t>
            </a:r>
            <a:r>
              <a:rPr lang="en-US" baseline="0" dirty="0"/>
              <a:t> table/podium example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is how things have been done historically, so let’s look closer at the example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91737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great example</a:t>
            </a:r>
            <a:r>
              <a:rPr lang="en-US" baseline="0" dirty="0"/>
              <a:t> to share is the North </a:t>
            </a:r>
            <a:r>
              <a:rPr lang="en-US" baseline="0" dirty="0" err="1"/>
              <a:t>Ameiccan</a:t>
            </a:r>
            <a:r>
              <a:rPr lang="en-US" baseline="0" dirty="0"/>
              <a:t> </a:t>
            </a:r>
            <a:r>
              <a:rPr lang="en-US" baseline="0" dirty="0" err="1"/>
              <a:t>Datumof</a:t>
            </a:r>
            <a:r>
              <a:rPr lang="en-US" baseline="0" dirty="0"/>
              <a:t> 1927</a:t>
            </a:r>
          </a:p>
          <a:p>
            <a:endParaRPr lang="en-US" baseline="0" dirty="0"/>
          </a:p>
          <a:p>
            <a:r>
              <a:rPr lang="en-US" baseline="0" dirty="0"/>
              <a:t>-what was selected as the Origin? a specific mark, that of PID KG0640</a:t>
            </a:r>
          </a:p>
          <a:p>
            <a:r>
              <a:rPr lang="en-US" baseline="0" dirty="0"/>
              <a:t>-it’s a triangulation station now on the property of one Kyle Brant.</a:t>
            </a:r>
          </a:p>
          <a:p>
            <a:r>
              <a:rPr lang="en-US" baseline="0" dirty="0"/>
              <a:t>-his contact info is in the datasheet and do give him a call a day in advance</a:t>
            </a:r>
          </a:p>
          <a:p>
            <a:r>
              <a:rPr lang="en-US" baseline="0" dirty="0"/>
              <a:t>--STORY: was passing by once on a return trip from CO to see family</a:t>
            </a:r>
          </a:p>
          <a:p>
            <a:endParaRPr lang="en-US" baseline="0" dirty="0"/>
          </a:p>
          <a:p>
            <a:r>
              <a:rPr lang="en-US" baseline="0" dirty="0"/>
              <a:t>-anyway, we define that mark as the origin and…</a:t>
            </a:r>
          </a:p>
          <a:p>
            <a:r>
              <a:rPr lang="en-US" baseline="0" dirty="0"/>
              <a:t>CLICK</a:t>
            </a: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37</a:t>
            </a:fld>
            <a:endParaRPr lang="en-US"/>
          </a:p>
        </p:txBody>
      </p:sp>
    </p:spTree>
    <p:extLst>
      <p:ext uri="{BB962C8B-B14F-4D97-AF65-F5344CB8AC3E}">
        <p14:creationId xmlns:p14="http://schemas.microsoft.com/office/powerpoint/2010/main" val="136830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-as you can read my slide,</a:t>
            </a:r>
            <a:r>
              <a:rPr lang="en-US" baseline="0" dirty="0"/>
              <a:t> I like to point that out because over my 2 years at NGS I’ve seen and heard this misunderstanding quite a bit</a:t>
            </a:r>
          </a:p>
          <a:p>
            <a:r>
              <a:rPr lang="en-US" baseline="0" dirty="0"/>
              <a:t>-don’t worry! it doesn’t offend us! and we do work closely with USGS, but we are separate agencies within totally different departments of the federal government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3</a:t>
            </a:fld>
            <a:endParaRPr lang="en-US"/>
          </a:p>
        </p:txBody>
      </p:sp>
    </p:spTree>
    <p:extLst>
      <p:ext uri="{BB962C8B-B14F-4D97-AF65-F5344CB8AC3E}">
        <p14:creationId xmlns:p14="http://schemas.microsoft.com/office/powerpoint/2010/main" val="3603509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--Also</a:t>
            </a:r>
            <a:r>
              <a:rPr lang="en-US" baseline="0" dirty="0"/>
              <a:t> table/podium example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866679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I mentioned global reference frames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-ITRF is the internationally recognized standard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-who realizes</a:t>
            </a:r>
            <a:r>
              <a:rPr lang="en-US" baseline="0" dirty="0"/>
              <a:t> the ITRF? well, NGS contributes to the realization but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t>
            </a:r>
            <a:r>
              <a:rPr lang="en-US" dirty="0"/>
              <a:t>The IERS is in responsible charge of defining, realizing and promoting the ITRF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the ITRF was formally adopted by the…yes, more acronyms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IUGG some years ago</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43949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Ok, now ITRF mentioned</a:t>
            </a:r>
            <a:r>
              <a:rPr lang="en-US" baseline="0" dirty="0"/>
              <a:t> a couple slides ago.</a:t>
            </a:r>
          </a:p>
          <a:p>
            <a:r>
              <a:rPr lang="en-US" baseline="0" dirty="0"/>
              <a:t>Most simplistic way to explain ITRF is to watch this animation.</a:t>
            </a:r>
            <a:endParaRPr lang="en-US" dirty="0"/>
          </a:p>
          <a:p>
            <a:r>
              <a:rPr lang="en-US" dirty="0"/>
              <a:t>This is </a:t>
            </a:r>
            <a:r>
              <a:rPr lang="en-US" i="1" dirty="0"/>
              <a:t>a very loose representation/visualization</a:t>
            </a:r>
            <a:r>
              <a:rPr lang="en-US" i="1" baseline="0" dirty="0"/>
              <a:t> </a:t>
            </a:r>
            <a:r>
              <a:rPr lang="en-US" baseline="0" dirty="0"/>
              <a:t>of what the ITRF is, a characterization only.</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87922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07140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Transformation:  Meaning to change the datum or frame, without changing the type of coordinate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58465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mbria" panose="02040503050406030204" pitchFamily="18" charset="0"/>
                <a:ea typeface="Cambria" panose="02040503050406030204" pitchFamily="18" charset="0"/>
              </a:rPr>
              <a:t>What’s the magnitude of the horizontal datum shift across Pennsylvania?</a:t>
            </a:r>
          </a:p>
          <a:p>
            <a:pPr algn="l"/>
            <a:r>
              <a:rPr lang="en-US" sz="1200" dirty="0">
                <a:latin typeface="Cambria" panose="02040503050406030204" pitchFamily="18" charset="0"/>
                <a:ea typeface="Cambria" panose="02040503050406030204" pitchFamily="18" charset="0"/>
              </a:rPr>
              <a:t>Minimum Shift ~3.75 feet</a:t>
            </a:r>
          </a:p>
          <a:p>
            <a:pPr algn="l"/>
            <a:r>
              <a:rPr lang="en-US" sz="1200" dirty="0">
                <a:latin typeface="Cambria" panose="02040503050406030204" pitchFamily="18" charset="0"/>
                <a:ea typeface="Cambria" panose="02040503050406030204" pitchFamily="18" charset="0"/>
              </a:rPr>
              <a:t>Maximum Shift ~3.97</a:t>
            </a:r>
          </a:p>
          <a:p>
            <a:pPr algn="l"/>
            <a:endParaRPr lang="en-US" sz="1200" dirty="0">
              <a:latin typeface="Cambria" panose="02040503050406030204" pitchFamily="18" charset="0"/>
              <a:ea typeface="Cambria" panose="02040503050406030204" pitchFamily="18" charset="0"/>
            </a:endParaRPr>
          </a:p>
          <a:p>
            <a:pPr algn="l"/>
            <a:r>
              <a:rPr lang="en-US" sz="1200" dirty="0">
                <a:latin typeface="Cambria" panose="02040503050406030204" pitchFamily="18" charset="0"/>
                <a:ea typeface="Cambria" panose="02040503050406030204" pitchFamily="18" charset="0"/>
              </a:rPr>
              <a:t>Remember this is just an estimation, don’t hold me to the numbers please</a:t>
            </a:r>
          </a:p>
          <a:p>
            <a:pPr algn="l"/>
            <a:endParaRPr lang="en-US" dirty="0"/>
          </a:p>
        </p:txBody>
      </p:sp>
      <p:sp>
        <p:nvSpPr>
          <p:cNvPr id="4" name="Slide Number Placeholder 3"/>
          <p:cNvSpPr>
            <a:spLocks noGrp="1"/>
          </p:cNvSpPr>
          <p:nvPr>
            <p:ph type="sldNum" sz="quarter" idx="5"/>
          </p:nvPr>
        </p:nvSpPr>
        <p:spPr/>
        <p:txBody>
          <a:bodyPr/>
          <a:lstStyle/>
          <a:p>
            <a:fld id="{8C5A6246-21F9-416C-BD6D-2D5049A04672}" type="slidenum">
              <a:rPr lang="en-US" smtClean="0"/>
              <a:t>46</a:t>
            </a:fld>
            <a:endParaRPr lang="en-US"/>
          </a:p>
        </p:txBody>
      </p:sp>
    </p:spTree>
    <p:extLst>
      <p:ext uri="{BB962C8B-B14F-4D97-AF65-F5344CB8AC3E}">
        <p14:creationId xmlns:p14="http://schemas.microsoft.com/office/powerpoint/2010/main" val="592652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-co-location and good distribution</a:t>
            </a:r>
          </a:p>
          <a:p>
            <a:r>
              <a:rPr lang="en-US" dirty="0"/>
              <a:t>-teamwork with other agencies like</a:t>
            </a:r>
            <a:r>
              <a:rPr lang="en-US" baseline="0" dirty="0"/>
              <a:t> the IERS, the IUGG mentioned earlier</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49</a:t>
            </a:fld>
            <a:endParaRPr lang="en-US"/>
          </a:p>
        </p:txBody>
      </p:sp>
    </p:spTree>
    <p:extLst>
      <p:ext uri="{BB962C8B-B14F-4D97-AF65-F5344CB8AC3E}">
        <p14:creationId xmlns:p14="http://schemas.microsoft.com/office/powerpoint/2010/main" val="3599186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major component of SPCS2022 are stakeholders</a:t>
            </a:r>
          </a:p>
          <a:p>
            <a:pPr marL="171450" indent="-171450">
              <a:buFont typeface="Arial" panose="020B0604020202020204" pitchFamily="34" charset="0"/>
              <a:buChar char="•"/>
            </a:pPr>
            <a:r>
              <a:rPr lang="en-US" dirty="0"/>
              <a:t>Stakeholders have a role in helping define (and maintain) SPCS2022</a:t>
            </a:r>
          </a:p>
          <a:p>
            <a:pPr marL="171450" indent="-171450">
              <a:buFont typeface="Arial" panose="020B0604020202020204" pitchFamily="34" charset="0"/>
              <a:buChar cha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Pennsylvania Department of Transportation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Pennsylvania Turnpike Commission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Cambria" panose="02040503050406030204" pitchFamily="18" charset="0"/>
                <a:ea typeface="Cambria" panose="02040503050406030204" pitchFamily="18" charset="0"/>
              </a:rPr>
              <a:t>PSLS of course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Cambria" panose="02040503050406030204" pitchFamily="18" charset="0"/>
                <a:ea typeface="Cambria" panose="02040503050406030204" pitchFamily="18" charset="0"/>
              </a:rPr>
              <a:t>PSPE – Society of Professional Engineers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Cambria" panose="02040503050406030204" pitchFamily="18" charset="0"/>
                <a:ea typeface="Cambria" panose="02040503050406030204" pitchFamily="18" charset="0"/>
              </a:rPr>
              <a:t>The </a:t>
            </a:r>
            <a:r>
              <a:rPr lang="en-US" dirty="0" err="1">
                <a:latin typeface="Cambria" panose="02040503050406030204" pitchFamily="18" charset="0"/>
                <a:ea typeface="Cambria" panose="02040503050406030204" pitchFamily="18" charset="0"/>
              </a:rPr>
              <a:t>GeoBoard</a:t>
            </a:r>
            <a:endParaRPr lang="en-US" dirty="0">
              <a:latin typeface="Cambria" panose="02040503050406030204" pitchFamily="18" charset="0"/>
              <a:ea typeface="Cambria" panose="020405030504060302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Cambria" panose="02040503050406030204" pitchFamily="18" charset="0"/>
                <a:ea typeface="Cambria" panose="02040503050406030204" pitchFamily="18" charset="0"/>
              </a:rPr>
              <a:t>County GIS Professionals Association of </a:t>
            </a:r>
            <a:r>
              <a:rPr lang="en-US" dirty="0" err="1">
                <a:latin typeface="Cambria" panose="02040503050406030204" pitchFamily="18" charset="0"/>
                <a:ea typeface="Cambria" panose="02040503050406030204" pitchFamily="18" charset="0"/>
              </a:rPr>
              <a:t>Pennsylkvania</a:t>
            </a:r>
            <a:endParaRPr lang="en-US" dirty="0">
              <a:latin typeface="Cambria" panose="02040503050406030204" pitchFamily="18" charset="0"/>
              <a:ea typeface="Cambria" panose="020405030504060302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PA Mapping &amp; Geographic Information Consortium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Your State chapter of the Management Association for Private Photogrammetric Surveyors</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D46DE8B-F250-4584-83EE-1EA3792DC8CC}"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937225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SPCS83 zones</a:t>
            </a:r>
            <a:r>
              <a:rPr lang="en-US" baseline="0" dirty="0"/>
              <a:t> as a frame of reference</a:t>
            </a:r>
          </a:p>
          <a:p>
            <a:endParaRPr lang="en-US" baseline="0" dirty="0"/>
          </a:p>
          <a:p>
            <a:r>
              <a:rPr lang="en-US" baseline="0" dirty="0"/>
              <a:t>NOTE that the color shading of these zones is matched to that of the Preliminary SPCS2022 Zones that follow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87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illustrates</a:t>
            </a:r>
            <a:r>
              <a:rPr lang="en-US" baseline="0" dirty="0"/>
              <a:t> the preliminary SPCS2022 zones</a:t>
            </a:r>
          </a:p>
          <a:p>
            <a:endParaRPr lang="en-US" baseline="0" dirty="0"/>
          </a:p>
          <a:p>
            <a:r>
              <a:rPr lang="en-US" sz="1400" baseline="0" dirty="0"/>
              <a:t>There </a:t>
            </a:r>
            <a:r>
              <a:rPr lang="en-US" sz="1400" baseline="0"/>
              <a:t>are 4 </a:t>
            </a:r>
            <a:r>
              <a:rPr lang="en-US" sz="1400" baseline="0" dirty="0"/>
              <a:t>zones in the NGS design, per request that we design “4-5 zones required to meet the minimum distortion acceptable” set by our design criteria of 50ppm</a:t>
            </a:r>
          </a:p>
          <a:p>
            <a:endParaRPr lang="en-US" baseline="0" dirty="0"/>
          </a:p>
          <a:p>
            <a:r>
              <a:rPr lang="en-US" baseline="0" dirty="0"/>
              <a:t>NOTE the request also included wording: “It is also requested that </a:t>
            </a:r>
            <a:r>
              <a:rPr lang="en-US" baseline="0" dirty="0" err="1"/>
              <a:t>PennDOT</a:t>
            </a:r>
            <a:r>
              <a:rPr lang="en-US" baseline="0" dirty="0"/>
              <a:t> districts be </a:t>
            </a:r>
            <a:r>
              <a:rPr lang="en-US" baseline="0" dirty="0" err="1"/>
              <a:t>divded</a:t>
            </a:r>
            <a:r>
              <a:rPr lang="en-US" baseline="0" dirty="0"/>
              <a:t> into no more than two zones”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0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4</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But there are many ancillary programs and products we will also discuss.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5196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the West Zone far surpasses the NGS design criteria of 50ppm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940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a:t>
            </a:r>
            <a:r>
              <a:rPr lang="en-US" baseline="0" dirty="0"/>
              <a:t> and </a:t>
            </a:r>
            <a:r>
              <a:rPr lang="en-US" dirty="0"/>
              <a:t>likely final, draft</a:t>
            </a:r>
            <a:r>
              <a:rPr lang="en-US" baseline="0" dirty="0"/>
              <a:t> of an Oblique Mercator projection for the Preliminary Central Zone</a:t>
            </a:r>
          </a:p>
          <a:p>
            <a:endParaRPr lang="en-US" baseline="0" dirty="0"/>
          </a:p>
          <a:p>
            <a:r>
              <a:rPr lang="en-US" baseline="0" dirty="0"/>
              <a:t>NOTE that even with the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613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a:t>
            </a:r>
            <a:r>
              <a:rPr lang="en-US" i="1" baseline="0" dirty="0"/>
              <a:t>second</a:t>
            </a:r>
            <a:r>
              <a:rPr lang="en-US" baseline="0" dirty="0"/>
              <a:t> draft of a </a:t>
            </a:r>
            <a:r>
              <a:rPr lang="en-US" dirty="0"/>
              <a:t>Preliminary North East Zone</a:t>
            </a:r>
          </a:p>
          <a:p>
            <a:endParaRPr lang="en-US" dirty="0"/>
          </a:p>
          <a:p>
            <a:r>
              <a:rPr lang="en-US" dirty="0"/>
              <a:t>NOTE</a:t>
            </a:r>
            <a:r>
              <a:rPr lang="en-US" baseline="0" dirty="0"/>
              <a:t> this </a:t>
            </a:r>
            <a:r>
              <a:rPr lang="en-US" b="1" baseline="0" dirty="0"/>
              <a:t>includes</a:t>
            </a:r>
            <a:r>
              <a:rPr lang="en-US" baseline="0" dirty="0"/>
              <a:t> </a:t>
            </a:r>
            <a:r>
              <a:rPr lang="en-US" dirty="0"/>
              <a:t>Columbia</a:t>
            </a:r>
            <a:r>
              <a:rPr lang="en-US" baseline="0" dirty="0"/>
              <a:t> and Montour Counties, and the animation highlights the comparison between having these counties in the SE or NE Zone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643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the </a:t>
            </a:r>
            <a:r>
              <a:rPr lang="en-US" i="1" baseline="0" dirty="0"/>
              <a:t>second</a:t>
            </a:r>
            <a:r>
              <a:rPr lang="en-US" baseline="0" dirty="0"/>
              <a:t> draft of a </a:t>
            </a:r>
            <a:r>
              <a:rPr lang="en-US" dirty="0"/>
              <a:t>Preliminary South East Zone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this </a:t>
            </a:r>
            <a:r>
              <a:rPr lang="en-US" b="1" dirty="0"/>
              <a:t>excludes</a:t>
            </a:r>
            <a:r>
              <a:rPr lang="en-US" baseline="0" dirty="0"/>
              <a:t> </a:t>
            </a:r>
            <a:r>
              <a:rPr lang="en-US" dirty="0"/>
              <a:t>Columbia</a:t>
            </a:r>
            <a:r>
              <a:rPr lang="en-US" baseline="0" dirty="0"/>
              <a:t> and Montour Counties (they would fall in SE Zone)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820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223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931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42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656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Single Statewide Zone designed by NGS is</a:t>
            </a:r>
            <a:r>
              <a:rPr lang="en-US" baseline="0" dirty="0"/>
              <a:t> color shaded to match the following section of slides that show UTM Zones linear distortion values</a:t>
            </a:r>
          </a:p>
          <a:p>
            <a:endParaRPr lang="en-US" baseline="0" dirty="0"/>
          </a:p>
          <a:p>
            <a:r>
              <a:rPr lang="en-US" baseline="0" dirty="0"/>
              <a:t>It is known that some user communities with large areas of responsibility choose to maintain geospatial data and work in UTM</a:t>
            </a:r>
          </a:p>
          <a:p>
            <a:endParaRPr lang="en-US" baseline="0" dirty="0"/>
          </a:p>
          <a:p>
            <a:r>
              <a:rPr lang="en-US" baseline="0" dirty="0"/>
              <a:t>This graphic as compared to the UTM serves to highlight in SPCS2022, users will see better performance (lower linear distortion) if they choose to work in the SPCS2022 Single Statewide Zone rather than one of the UTM Zones that fall within Pennsylvania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4920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designed preliminary</a:t>
            </a:r>
            <a:r>
              <a:rPr lang="en-US" baseline="0" dirty="0"/>
              <a:t> single statewide zone is included again here at the end for easier visual comparisons.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13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6</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Let’s talk about the NSRS some more</a:t>
            </a:r>
            <a:r>
              <a:rPr lang="en-US" altLang="en-US" baseline="0" dirty="0">
                <a:latin typeface="Arial" panose="020B0604020202020204" pitchFamily="34" charset="0"/>
                <a:ea typeface="ＭＳ Ｐゴシック" panose="020B0600070205080204" pitchFamily="34" charset="-128"/>
              </a:rPr>
              <a:t> before we move on to looking at all of NGS.</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This system defines position (latitude, longitude, and elevation), distances and directions between points, strength and direction of gravity (no, it is not simply “straight down”), shoreline, and their “time variants”.</a:t>
            </a:r>
          </a:p>
          <a:p>
            <a:pPr eaLnBrk="1" hangingPunct="1">
              <a:spcBef>
                <a:spcPct val="0"/>
              </a:spcBef>
            </a:pPr>
            <a:r>
              <a:rPr lang="en-US" altLang="en-US" dirty="0">
                <a:latin typeface="Arial" panose="020B0604020202020204" pitchFamily="34" charset="0"/>
                <a:ea typeface="ＭＳ Ｐゴシック" panose="020B0600070205080204" pitchFamily="34" charset="-128"/>
              </a:rPr>
              <a:t>Or how these change over time.</a:t>
            </a:r>
          </a:p>
          <a:p>
            <a:pPr eaLnBrk="1" hangingPunct="1">
              <a:spcBef>
                <a:spcPct val="0"/>
              </a:spcBef>
            </a:pPr>
            <a:r>
              <a:rPr lang="en-US" altLang="en-US" dirty="0">
                <a:latin typeface="Arial" panose="020B0604020202020204" pitchFamily="34" charset="0"/>
                <a:ea typeface="ＭＳ Ｐゴシック" panose="020B0600070205080204" pitchFamily="34" charset="-128"/>
              </a:rPr>
              <a:t>Some documents will reference the National Shoreline</a:t>
            </a:r>
            <a:r>
              <a:rPr lang="en-US" altLang="en-US" baseline="0" dirty="0">
                <a:latin typeface="Arial" panose="020B0604020202020204" pitchFamily="34" charset="0"/>
                <a:ea typeface="ＭＳ Ｐゴシック" panose="020B0600070205080204" pitchFamily="34" charset="-128"/>
              </a:rPr>
              <a:t> as a component of the NSRS., we’ll briefly look at that later.</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841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SPCS83 zones</a:t>
            </a:r>
            <a:r>
              <a:rPr lang="en-US" baseline="0" dirty="0"/>
              <a:t> as a frame of reference</a:t>
            </a:r>
          </a:p>
          <a:p>
            <a:endParaRPr lang="en-US" baseline="0" dirty="0"/>
          </a:p>
          <a:p>
            <a:r>
              <a:rPr lang="en-US" baseline="0" dirty="0"/>
              <a:t>NOTE that the color shading of these zones is matched to that of the Preliminary SPCS2022 Zones that follow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158494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ED2CC-BADC-4677-8145-F4A6E1426BC2}" type="slidenum">
              <a:rPr lang="en-US" smtClean="0"/>
              <a:t>72</a:t>
            </a:fld>
            <a:endParaRPr lang="en-US" dirty="0"/>
          </a:p>
        </p:txBody>
      </p:sp>
    </p:spTree>
    <p:extLst>
      <p:ext uri="{BB962C8B-B14F-4D97-AF65-F5344CB8AC3E}">
        <p14:creationId xmlns:p14="http://schemas.microsoft.com/office/powerpoint/2010/main" val="1545493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ED2CC-BADC-4677-8145-F4A6E1426BC2}" type="slidenum">
              <a:rPr lang="en-US" smtClean="0"/>
              <a:t>74</a:t>
            </a:fld>
            <a:endParaRPr lang="en-US" dirty="0"/>
          </a:p>
        </p:txBody>
      </p:sp>
    </p:spTree>
    <p:extLst>
      <p:ext uri="{BB962C8B-B14F-4D97-AF65-F5344CB8AC3E}">
        <p14:creationId xmlns:p14="http://schemas.microsoft.com/office/powerpoint/2010/main" val="2321206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158494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This presentation is</a:t>
            </a:r>
            <a:r>
              <a:rPr lang="en-US" baseline="0" dirty="0"/>
              <a:t> intended to raise awareness about the upcoming changes and what they mean for floodplain mapping, but you probably have lots of remaining questions and w</a:t>
            </a:r>
            <a:r>
              <a:rPr lang="en-US" dirty="0">
                <a:latin typeface="Arial" panose="020B0604020202020204" pitchFamily="34" charset="0"/>
                <a:cs typeface="Arial" panose="020B0604020202020204" pitchFamily="34" charset="0"/>
              </a:rPr>
              <a:t>e have a lot of </a:t>
            </a:r>
            <a:r>
              <a:rPr lang="en-US" b="1" dirty="0">
                <a:latin typeface="Arial" panose="020B0604020202020204" pitchFamily="34" charset="0"/>
                <a:cs typeface="Arial" panose="020B0604020202020204" pitchFamily="34" charset="0"/>
              </a:rPr>
              <a:t>resources online </a:t>
            </a:r>
            <a:r>
              <a:rPr lang="en-US" dirty="0">
                <a:latin typeface="Arial" panose="020B0604020202020204" pitchFamily="34" charset="0"/>
                <a:cs typeface="Arial" panose="020B0604020202020204" pitchFamily="34" charset="0"/>
              </a:rPr>
              <a:t>at our website</a:t>
            </a:r>
          </a:p>
          <a:p>
            <a:endParaRPr lang="en-US" b="1"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Please spread the word, and </a:t>
            </a:r>
          </a:p>
          <a:p>
            <a:pPr marL="231115" indent="-231115">
              <a:buFont typeface="+mj-lt"/>
              <a:buAutoNum type="arabicPeriod"/>
            </a:pPr>
            <a:r>
              <a:rPr lang="en-US" dirty="0">
                <a:latin typeface="Arial" panose="020B0604020202020204" pitchFamily="34" charset="0"/>
                <a:cs typeface="Arial" panose="020B0604020202020204" pitchFamily="34" charset="0"/>
              </a:rPr>
              <a:t>make an effort to keep yourself and your colleagues informed. </a:t>
            </a:r>
          </a:p>
          <a:p>
            <a:pPr marL="231115" indent="-231115">
              <a:buFont typeface="+mj-lt"/>
              <a:buAutoNum type="arabicPeriod"/>
            </a:pPr>
            <a:r>
              <a:rPr lang="en-US" dirty="0">
                <a:latin typeface="Arial" panose="020B0604020202020204" pitchFamily="34" charset="0"/>
                <a:cs typeface="Arial" panose="020B0604020202020204" pitchFamily="34" charset="0"/>
              </a:rPr>
              <a:t>Tell us what content is missing or how we can make it better!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C5A6246-21F9-416C-BD6D-2D5049A04672}"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814343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Educational videos and online tutorials – </a:t>
            </a:r>
          </a:p>
          <a:p>
            <a:r>
              <a:rPr lang="en-US" dirty="0">
                <a:latin typeface="Arial" panose="020B0604020202020204" pitchFamily="34" charset="0"/>
                <a:cs typeface="Arial" panose="020B0604020202020204" pitchFamily="34" charset="0"/>
              </a:rPr>
              <a:t>Our library of lessons and videos are great resources, and will reinforce a lot of information we covered today. </a:t>
            </a:r>
          </a:p>
          <a:p>
            <a:pPr marL="231115" indent="-231115">
              <a:buFont typeface="+mj-lt"/>
              <a:buAutoNum type="arabicPeriod"/>
            </a:pPr>
            <a:r>
              <a:rPr lang="en-US" dirty="0">
                <a:latin typeface="Arial" panose="020B0604020202020204" pitchFamily="34" charset="0"/>
                <a:cs typeface="Arial" panose="020B0604020202020204" pitchFamily="34" charset="0"/>
              </a:rPr>
              <a:t>The videos are just 3-5 minutes long.</a:t>
            </a:r>
          </a:p>
          <a:p>
            <a:pPr marL="231115" indent="-231115">
              <a:buFont typeface="+mj-lt"/>
              <a:buAutoNum type="arabicPeriod"/>
            </a:pPr>
            <a:r>
              <a:rPr lang="en-US" dirty="0">
                <a:latin typeface="Arial" panose="020B0604020202020204" pitchFamily="34" charset="0"/>
                <a:cs typeface="Arial" panose="020B0604020202020204" pitchFamily="34" charset="0"/>
              </a:rPr>
              <a:t>the lesson is a deeper dive but still only takes an hour.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4376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advisors”</a:t>
            </a:r>
          </a:p>
          <a:p>
            <a:r>
              <a:rPr lang="en-US" baseline="0" dirty="0"/>
              <a:t>-if you know Ross Mackay, he is our Chief Advisor, I report to him… </a:t>
            </a:r>
          </a:p>
          <a:p>
            <a:r>
              <a:rPr lang="en-US" baseline="0" dirty="0"/>
              <a:t>**</a:t>
            </a:r>
            <a:r>
              <a:rPr lang="en-US" baseline="0" dirty="0" err="1"/>
              <a:t>ya</a:t>
            </a:r>
            <a:r>
              <a:rPr lang="en-US" baseline="0" dirty="0"/>
              <a:t> know, I don’t know why they don’t make him put his photo up here</a:t>
            </a:r>
          </a:p>
          <a:p>
            <a:r>
              <a:rPr lang="en-US" baseline="0" dirty="0"/>
              <a:t>-we do have one vacant advisor position, that was recently advertised and John up there in Wisconsin is officially retired in oh… 18 days</a:t>
            </a: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78</a:t>
            </a:fld>
            <a:endParaRPr lang="en-US"/>
          </a:p>
        </p:txBody>
      </p:sp>
    </p:spTree>
    <p:extLst>
      <p:ext uri="{BB962C8B-B14F-4D97-AF65-F5344CB8AC3E}">
        <p14:creationId xmlns:p14="http://schemas.microsoft.com/office/powerpoint/2010/main" val="989945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Transitioned</a:t>
            </a:r>
            <a:r>
              <a:rPr lang="en-US" baseline="0" dirty="0"/>
              <a:t> from a State to a Regional program in 2016.  States no longer provide funding if they desire to have an Advisor, but NGS reorganized the personnel to support regions rather than single States.</a:t>
            </a:r>
          </a:p>
          <a:p>
            <a:r>
              <a:rPr lang="en-US" baseline="0" dirty="0"/>
              <a:t>Kentucky has appointed a State Geodetic Coordinator</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79</a:t>
            </a:fld>
            <a:endParaRPr lang="en-US"/>
          </a:p>
        </p:txBody>
      </p:sp>
    </p:spTree>
    <p:extLst>
      <p:ext uri="{BB962C8B-B14F-4D97-AF65-F5344CB8AC3E}">
        <p14:creationId xmlns:p14="http://schemas.microsoft.com/office/powerpoint/2010/main" val="3629565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5192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7</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Note the US Standard Datum, anyone done any</a:t>
            </a:r>
            <a:r>
              <a:rPr lang="en-US" altLang="en-US" baseline="0" dirty="0">
                <a:latin typeface="Arial" panose="020B0604020202020204" pitchFamily="34" charset="0"/>
                <a:ea typeface="ＭＳ Ｐゴシック" panose="020B0600070205080204" pitchFamily="34" charset="-128"/>
              </a:rPr>
              <a:t> work in the old USSD?</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Good example highlighting that the term “NSRS” is used to encompass all historic </a:t>
            </a:r>
            <a:r>
              <a:rPr lang="en-US" altLang="en-US" baseline="0" dirty="0" err="1">
                <a:latin typeface="Arial" panose="020B0604020202020204" pitchFamily="34" charset="0"/>
                <a:ea typeface="ＭＳ Ｐゴシック" panose="020B0600070205080204" pitchFamily="34" charset="-128"/>
              </a:rPr>
              <a:t>datums</a:t>
            </a:r>
            <a:r>
              <a:rPr lang="en-US" altLang="en-US" baseline="0" dirty="0">
                <a:latin typeface="Arial" panose="020B0604020202020204" pitchFamily="34" charset="0"/>
                <a:ea typeface="ＭＳ Ｐゴシック" panose="020B0600070205080204" pitchFamily="34" charset="-128"/>
              </a:rPr>
              <a:t> of NGS and its predecessors.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Saw one project during my work with the USACE, in Johnstown, PA, that had original survey records in what turned out to be US Standard Datum.</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All those vertical </a:t>
            </a:r>
            <a:r>
              <a:rPr lang="en-US" altLang="en-US" baseline="0" dirty="0" err="1">
                <a:latin typeface="Arial" panose="020B0604020202020204" pitchFamily="34" charset="0"/>
                <a:ea typeface="ＭＳ Ｐゴシック" panose="020B0600070205080204" pitchFamily="34" charset="-128"/>
              </a:rPr>
              <a:t>datums</a:t>
            </a:r>
            <a:r>
              <a:rPr lang="en-US" altLang="en-US" baseline="0" dirty="0">
                <a:latin typeface="Arial" panose="020B0604020202020204" pitchFamily="34" charset="0"/>
                <a:ea typeface="ＭＳ Ｐゴシック" panose="020B0600070205080204" pitchFamily="34" charset="-128"/>
              </a:rPr>
              <a:t> below NGVD29, I greyed them out slightly because those are all Caribbean and Pacific Island </a:t>
            </a:r>
            <a:r>
              <a:rPr lang="en-US" altLang="en-US" baseline="0" dirty="0" err="1">
                <a:latin typeface="Arial" panose="020B0604020202020204" pitchFamily="34" charset="0"/>
                <a:ea typeface="ＭＳ Ｐゴシック" panose="020B0600070205080204" pitchFamily="34" charset="-128"/>
              </a:rPr>
              <a:t>datums</a:t>
            </a:r>
            <a:r>
              <a:rPr lang="en-US" altLang="en-US" baseline="0" dirty="0">
                <a:latin typeface="Arial" panose="020B0604020202020204" pitchFamily="34" charset="0"/>
                <a:ea typeface="ＭＳ Ｐゴシック" panose="020B0600070205080204" pitchFamily="34" charset="-128"/>
              </a:rPr>
              <a:t>, so in CONUS it’s just those two that you hopefully already use… and hopefully are mostly using NAVD88.</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8529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8</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WGS is a DoD system. Yes, that is the system native to the Global Positioning System, but it isn’t true that you “have to” work in WGS84</a:t>
            </a:r>
            <a:r>
              <a:rPr lang="en-US" altLang="en-US" baseline="0" dirty="0">
                <a:latin typeface="Arial" panose="020B0604020202020204" pitchFamily="34" charset="0"/>
                <a:ea typeface="ＭＳ Ｐゴシック" panose="020B0600070205080204" pitchFamily="34" charset="-128"/>
              </a:rPr>
              <a:t> to get the most accurate coordinates.  I’ve heard people say that.</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Intl. Terrestrial Ref. Frame is a product of the </a:t>
            </a:r>
            <a:r>
              <a:rPr lang="en-US" altLang="en-US" b="1" baseline="0" dirty="0">
                <a:latin typeface="Arial" panose="020B0604020202020204" pitchFamily="34" charset="0"/>
                <a:ea typeface="ＭＳ Ｐゴシック" panose="020B0600070205080204" pitchFamily="34" charset="-128"/>
              </a:rPr>
              <a:t>Intl. Earth Rotation and Reference Systems Service</a:t>
            </a:r>
            <a:r>
              <a:rPr lang="en-US" altLang="en-US" baseline="0" dirty="0">
                <a:latin typeface="Arial" panose="020B0604020202020204" pitchFamily="34" charset="0"/>
                <a:ea typeface="ＭＳ Ｐゴシック" panose="020B0600070205080204" pitchFamily="34" charset="-128"/>
              </a:rPr>
              <a:t>.  More on that later.</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Intl. GNSS Service Ref. Frame is, well, it’s a reference frame based on that ITRF just mentioned, but with improvements, like a more dense network of stations and is more easily accessible.</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IHRS is an International Height Reference System, which is a product that was formally adopted by the IAG (Intl. Association of Geodesy) in 2015. Not an NGS product but folks from NGS were involved.</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OSU geoid, it was a research thing and I don’t know much about it.</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Earth Gravity Models are DoD products just like the WGS products, used around the world by our Nation’s military (I used EGM based height sin Iraq and Afghanistan)… but are not at all tied to NSRS geoids.  Future DoD geoid models may have a closer tie to future NGS geoid models.</a:t>
            </a:r>
          </a:p>
          <a:p>
            <a:pPr eaLnBrk="1" hangingPunct="1">
              <a:spcBef>
                <a:spcPct val="0"/>
              </a:spcBef>
            </a:pP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Ah yes, </a:t>
            </a: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Everyone loves </a:t>
            </a: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unfortunately as convenient as it is it isn’t truly an NGS product and has not been updated in well, a long time, and there are </a:t>
            </a:r>
            <a:r>
              <a:rPr lang="en-US" altLang="en-US" b="1" i="1" baseline="0" dirty="0">
                <a:latin typeface="Arial" panose="020B0604020202020204" pitchFamily="34" charset="0"/>
                <a:ea typeface="ＭＳ Ｐゴシック" panose="020B0600070205080204" pitchFamily="34" charset="-128"/>
              </a:rPr>
              <a:t>no plans to update it in the future. </a:t>
            </a:r>
            <a:r>
              <a:rPr lang="en-US" altLang="en-US" b="0" i="0" baseline="0" dirty="0">
                <a:latin typeface="Arial" panose="020B0604020202020204" pitchFamily="34" charset="0"/>
                <a:ea typeface="ＭＳ Ｐゴシック" panose="020B0600070205080204" pitchFamily="34" charset="-128"/>
              </a:rPr>
              <a:t>(confirmed via phone call to AGC personnel on 20FEB2019)</a:t>
            </a:r>
            <a:endParaRPr lang="en-US" altLang="en-US" b="1" baseline="0" dirty="0">
              <a:latin typeface="Arial" panose="020B0604020202020204" pitchFamily="34" charset="0"/>
              <a:ea typeface="ＭＳ Ｐゴシック" panose="020B0600070205080204" pitchFamily="34" charset="-128"/>
            </a:endParaRP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I like Mark Huber, awesome dude, I spent some time with him surveying on some god-forsaken island in the Indian Ocean, but the USACE doesn’t seem to want to support him in funding an update to </a:t>
            </a: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So it is what it is.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Those regional coordinates systems, like the ORCS in Oregon and that one in Kansas, although they have rigorously defined transformations to the NSRS (which is great, they did it right) they are not part of the NSRS.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7656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9</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2800" dirty="0">
                <a:latin typeface="Cambria" panose="02040503050406030204" pitchFamily="18" charset="0"/>
                <a:ea typeface="Cambria" panose="02040503050406030204" pitchFamily="18" charset="0"/>
              </a:rPr>
              <a:t>The NSRS </a:t>
            </a:r>
            <a:r>
              <a:rPr lang="en-US" sz="2800" b="1" i="1" dirty="0">
                <a:solidFill>
                  <a:srgbClr val="C00000"/>
                </a:solidFill>
                <a:latin typeface="Cambria" panose="02040503050406030204" pitchFamily="18" charset="0"/>
                <a:ea typeface="Cambria" panose="02040503050406030204" pitchFamily="18" charset="0"/>
              </a:rPr>
              <a:t>does</a:t>
            </a:r>
            <a:r>
              <a:rPr lang="en-US" sz="2800" dirty="0">
                <a:latin typeface="Cambria" panose="02040503050406030204" pitchFamily="18" charset="0"/>
                <a:ea typeface="Cambria" panose="02040503050406030204" pitchFamily="18" charset="0"/>
              </a:rPr>
              <a:t> get updated over the years.</a:t>
            </a:r>
          </a:p>
          <a:p>
            <a:pPr lvl="1">
              <a:defRPr/>
            </a:pPr>
            <a:r>
              <a:rPr lang="en-US" sz="2400" dirty="0">
                <a:latin typeface="Cambria" panose="02040503050406030204" pitchFamily="18" charset="0"/>
                <a:ea typeface="Cambria" panose="02040503050406030204" pitchFamily="18" charset="0"/>
              </a:rPr>
              <a:t>somewhat obvious right,</a:t>
            </a:r>
            <a:r>
              <a:rPr lang="en-US" sz="2400" baseline="0" dirty="0">
                <a:latin typeface="Cambria" panose="02040503050406030204" pitchFamily="18" charset="0"/>
                <a:ea typeface="Cambria" panose="02040503050406030204" pitchFamily="18" charset="0"/>
              </a:rPr>
              <a:t> I mean we went from </a:t>
            </a:r>
            <a:r>
              <a:rPr lang="en-US" sz="2400" dirty="0">
                <a:latin typeface="Cambria" panose="02040503050406030204" pitchFamily="18" charset="0"/>
                <a:ea typeface="Cambria" panose="02040503050406030204" pitchFamily="18" charset="0"/>
              </a:rPr>
              <a:t>NAD27</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400" dirty="0">
                <a:latin typeface="Cambria" panose="02040503050406030204" pitchFamily="18" charset="0"/>
                <a:ea typeface="Cambria" panose="02040503050406030204" pitchFamily="18" charset="0"/>
                <a:sym typeface="Wingdings" panose="05000000000000000000" pitchFamily="2" charset="2"/>
              </a:rPr>
              <a:t>NAD83 and</a:t>
            </a:r>
            <a:r>
              <a:rPr lang="en-US" sz="2400" baseline="0" dirty="0">
                <a:latin typeface="Cambria" panose="02040503050406030204" pitchFamily="18" charset="0"/>
                <a:ea typeface="Cambria" panose="02040503050406030204" pitchFamily="18" charset="0"/>
                <a:sym typeface="Wingdings" panose="05000000000000000000" pitchFamily="2" charset="2"/>
              </a:rPr>
              <a:t> from</a:t>
            </a:r>
            <a:r>
              <a:rPr lang="en-US" sz="2400" dirty="0">
                <a:latin typeface="Cambria" panose="02040503050406030204" pitchFamily="18" charset="0"/>
                <a:ea typeface="Cambria" panose="02040503050406030204" pitchFamily="18" charset="0"/>
                <a:sym typeface="Wingdings" panose="05000000000000000000" pitchFamily="2" charset="2"/>
              </a:rPr>
              <a:t> NGVD29</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400" dirty="0">
                <a:latin typeface="Cambria" panose="02040503050406030204" pitchFamily="18" charset="0"/>
                <a:ea typeface="Cambria" panose="02040503050406030204" pitchFamily="18" charset="0"/>
                <a:sym typeface="Wingdings" panose="05000000000000000000" pitchFamily="2" charset="2"/>
              </a:rPr>
              <a:t>NAVD88</a:t>
            </a:r>
            <a:endParaRPr lang="en-US" sz="2400" dirty="0">
              <a:latin typeface="Cambria" panose="02040503050406030204" pitchFamily="18" charset="0"/>
              <a:ea typeface="Cambria" panose="02040503050406030204" pitchFamily="18" charset="0"/>
            </a:endParaRPr>
          </a:p>
          <a:p>
            <a:pPr>
              <a:defRPr/>
            </a:pPr>
            <a:r>
              <a:rPr lang="en-US" sz="2800" dirty="0">
                <a:latin typeface="Cambria" panose="02040503050406030204" pitchFamily="18" charset="0"/>
                <a:ea typeface="Cambria" panose="02040503050406030204" pitchFamily="18" charset="0"/>
              </a:rPr>
              <a:t>The Federal Register is the official indication of any changes and updates.  </a:t>
            </a:r>
          </a:p>
          <a:p>
            <a:pPr lvl="1">
              <a:defRPr/>
            </a:pPr>
            <a:r>
              <a:rPr lang="en-US" sz="2400" dirty="0">
                <a:latin typeface="Cambria" panose="02040503050406030204" pitchFamily="18" charset="0"/>
                <a:ea typeface="Cambria" panose="02040503050406030204" pitchFamily="18" charset="0"/>
              </a:rPr>
              <a:t>Key here is within the Register agencies the </a:t>
            </a:r>
            <a:r>
              <a:rPr lang="en-US" b="1" dirty="0">
                <a:latin typeface="Cambria" panose="02040503050406030204" pitchFamily="18" charset="0"/>
                <a:ea typeface="Cambria" panose="02040503050406030204" pitchFamily="18" charset="0"/>
              </a:rPr>
              <a:t>Federal Register Notice</a:t>
            </a:r>
            <a:endParaRPr lang="en-US" sz="2400" b="1" dirty="0">
              <a:latin typeface="Cambria" panose="02040503050406030204" pitchFamily="18" charset="0"/>
              <a:ea typeface="Cambria" panose="02040503050406030204" pitchFamily="18" charset="0"/>
            </a:endParaRPr>
          </a:p>
          <a:p>
            <a:pPr>
              <a:defRPr/>
            </a:pPr>
            <a:r>
              <a:rPr lang="en-US" sz="2800" dirty="0">
                <a:latin typeface="Cambria" panose="02040503050406030204" pitchFamily="18" charset="0"/>
                <a:ea typeface="Cambria" panose="02040503050406030204" pitchFamily="18" charset="0"/>
              </a:rPr>
              <a:t>Release of NAVD 88:</a:t>
            </a:r>
          </a:p>
          <a:p>
            <a:pPr lvl="1"/>
            <a:r>
              <a:rPr lang="en-US" sz="2000" dirty="0">
                <a:latin typeface="Cambria" panose="02040503050406030204" pitchFamily="18" charset="0"/>
                <a:ea typeface="Cambria" panose="02040503050406030204" pitchFamily="18" charset="0"/>
              </a:rPr>
              <a:t>Federal Register (Vol. 58, No. 120, 1993)</a:t>
            </a:r>
          </a:p>
          <a:p>
            <a:pPr lvl="2"/>
            <a:r>
              <a:rPr lang="en-US" sz="2000" dirty="0">
                <a:latin typeface="Cambria" panose="02040503050406030204" pitchFamily="18" charset="0"/>
                <a:ea typeface="Cambria" panose="02040503050406030204" pitchFamily="18" charset="0"/>
              </a:rPr>
              <a:t>Affirms “NAVD 88 as the </a:t>
            </a:r>
            <a:r>
              <a:rPr lang="en-US" sz="2000" dirty="0">
                <a:solidFill>
                  <a:srgbClr val="C00000"/>
                </a:solidFill>
                <a:latin typeface="Cambria" panose="02040503050406030204" pitchFamily="18" charset="0"/>
                <a:ea typeface="Cambria" panose="02040503050406030204" pitchFamily="18" charset="0"/>
              </a:rPr>
              <a:t>official civilian vertical datum </a:t>
            </a:r>
            <a:r>
              <a:rPr lang="en-US" sz="2000" dirty="0">
                <a:latin typeface="Cambria" panose="02040503050406030204" pitchFamily="18" charset="0"/>
                <a:ea typeface="Cambria" panose="02040503050406030204" pitchFamily="18" charset="0"/>
              </a:rPr>
              <a:t>for surveying and mapping activities in the United States performed or financed by </a:t>
            </a:r>
            <a:r>
              <a:rPr lang="en-US" sz="2000" dirty="0">
                <a:solidFill>
                  <a:srgbClr val="C00000"/>
                </a:solidFill>
                <a:latin typeface="Cambria" panose="02040503050406030204" pitchFamily="18" charset="0"/>
                <a:ea typeface="Cambria" panose="02040503050406030204" pitchFamily="18" charset="0"/>
              </a:rPr>
              <a:t>the Federal Government.”</a:t>
            </a:r>
          </a:p>
          <a:p>
            <a:pPr lvl="2"/>
            <a:r>
              <a:rPr lang="en-US" sz="2000" dirty="0">
                <a:latin typeface="Cambria" panose="02040503050406030204" pitchFamily="18" charset="0"/>
                <a:ea typeface="Cambria" panose="02040503050406030204" pitchFamily="18" charset="0"/>
              </a:rPr>
              <a:t>“To the extent practicable, legally allowable, and feasible, </a:t>
            </a:r>
            <a:r>
              <a:rPr lang="en-US" sz="2000" dirty="0">
                <a:solidFill>
                  <a:srgbClr val="C00000"/>
                </a:solidFill>
                <a:latin typeface="Cambria" panose="02040503050406030204" pitchFamily="18" charset="0"/>
                <a:ea typeface="Cambria" panose="02040503050406030204" pitchFamily="18" charset="0"/>
              </a:rPr>
              <a:t>require that all Federal agencies</a:t>
            </a:r>
            <a:r>
              <a:rPr lang="en-US" sz="2000" u="sng"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using or producing vertical height information undertake an orderly transition to NAVD 88.”</a:t>
            </a:r>
          </a:p>
        </p:txBody>
      </p:sp>
    </p:spTree>
    <p:extLst>
      <p:ext uri="{BB962C8B-B14F-4D97-AF65-F5344CB8AC3E}">
        <p14:creationId xmlns:p14="http://schemas.microsoft.com/office/powerpoint/2010/main" val="2656402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a:t>
            </a:r>
            <a:r>
              <a:rPr lang="en-US" dirty="0">
                <a:solidFill>
                  <a:srgbClr val="C00000"/>
                </a:solidFill>
              </a:rPr>
              <a:t>marks</a:t>
            </a:r>
            <a:r>
              <a:rPr lang="en-US" dirty="0"/>
              <a:t> are passive!—in that they sit there doing nothing in and of themselves besides holding a </a:t>
            </a:r>
            <a:r>
              <a:rPr lang="en-US" dirty="0">
                <a:solidFill>
                  <a:srgbClr val="C00000"/>
                </a:solidFill>
              </a:rPr>
              <a:t>point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This includes the fixed antenna mount</a:t>
            </a:r>
            <a:r>
              <a:rPr lang="en-US" baseline="0" dirty="0">
                <a:solidFill>
                  <a:srgbClr val="FF0000"/>
                </a:solidFill>
              </a:rPr>
              <a:t> that is a part of a CORS.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some marks have permanently installed equipment that enable nearly continuous observations and these are called “active” stations.</a:t>
            </a:r>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10</a:t>
            </a:fld>
            <a:endParaRPr lang="en-US" altLang="en-US"/>
          </a:p>
        </p:txBody>
      </p:sp>
    </p:spTree>
    <p:extLst>
      <p:ext uri="{BB962C8B-B14F-4D97-AF65-F5344CB8AC3E}">
        <p14:creationId xmlns:p14="http://schemas.microsoft.com/office/powerpoint/2010/main" val="334957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734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36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57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125792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Grey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5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2811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112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88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362383-2CAB-449F-81AB-C9F7995E3F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09-May-24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ECEF8-4710-4021-BBF4-3B5F740A61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03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213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430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55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38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549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5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91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618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3" r:id="rId12"/>
    <p:sldLayoutId id="2147483859" r:id="rId13"/>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2389107783"/>
      </p:ext>
    </p:extLst>
  </p:cSld>
  <p:clrMap bg1="lt1" tx1="dk1" bg2="lt2" tx2="dk2" accent1="accent1" accent2="accent2" accent3="accent3" accent4="accent4" accent5="accent5" accent6="accent6" hlink="hlink" folHlink="folHlink"/>
  <p:sldLayoutIdLst>
    <p:sldLayoutId id="2147483856" r:id="rId1"/>
    <p:sldLayoutId id="2147483860" r:id="rId2"/>
    <p:sldLayoutId id="2147483861" r:id="rId3"/>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62383-2CAB-449F-81AB-C9F7995E3FFB}" type="datetimeFigureOut">
              <a:rPr lang="en-US" smtClean="0"/>
              <a:t>09-May-24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ECEF8-4710-4021-BBF4-3B5F740A613D}" type="slidenum">
              <a:rPr lang="en-US" smtClean="0"/>
              <a:t>‹#›</a:t>
            </a:fld>
            <a:endParaRPr lang="en-US"/>
          </a:p>
        </p:txBody>
      </p:sp>
    </p:spTree>
    <p:extLst>
      <p:ext uri="{BB962C8B-B14F-4D97-AF65-F5344CB8AC3E}">
        <p14:creationId xmlns:p14="http://schemas.microsoft.com/office/powerpoint/2010/main" val="671277220"/>
      </p:ext>
    </p:extLst>
  </p:cSld>
  <p:clrMap bg1="lt1" tx1="dk1" bg2="lt2" tx2="dk2" accent1="accent1" accent2="accent2" accent3="accent3" accent4="accent4" accent5="accent5" accent6="accent6" hlink="hlink" folHlink="folHlink"/>
  <p:sldLayoutIdLst>
    <p:sldLayoutId id="21474838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14.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 Id="rId4" Target="../media/image12.jp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arget="../media/image15.jpe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16.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arget="../notesSlides/notesSlide19.xml" Type="http://schemas.openxmlformats.org/officeDocument/2006/relationships/notesSlide"/><Relationship Id="rId2" Target="../slideLayouts/slideLayout2.xml" Type="http://schemas.openxmlformats.org/officeDocument/2006/relationships/slideLayout"/><Relationship Id="rId1" Target="../theme/themeOverride1.xml" Type="http://schemas.openxmlformats.org/officeDocument/2006/relationships/themeOverride"/><Relationship Id="rId4" Target="../media/image15.jpeg" Type="http://schemas.openxmlformats.org/officeDocument/2006/relationships/image"/></Relationships>
</file>

<file path=ppt/slides/_rels/slide21.xml.rels><?xml version="1.0" encoding="UTF-8" standalone="yes" ?><Relationships xmlns="http://schemas.openxmlformats.org/package/2006/relationships"><Relationship Id="rId3" Target="../notesSlides/notesSlide20.xml" Type="http://schemas.openxmlformats.org/officeDocument/2006/relationships/notesSlide"/><Relationship Id="rId2" Target="../slideLayouts/slideLayout2.xml" Type="http://schemas.openxmlformats.org/officeDocument/2006/relationships/slideLayout"/><Relationship Id="rId1" Target="../theme/themeOverride2.xml" Type="http://schemas.openxmlformats.org/officeDocument/2006/relationships/themeOverride"/><Relationship Id="rId4" Target="../media/image16.jpeg" Type="http://schemas.openxmlformats.org/officeDocument/2006/relationships/image"/></Relationships>
</file>

<file path=ppt/slides/_rels/slide22.xml.rels><?xml version="1.0" encoding="UTF-8" standalone="yes" ?><Relationships xmlns="http://schemas.openxmlformats.org/package/2006/relationships"><Relationship Id="rId2" Target="../media/image17.jpeg" Type="http://schemas.openxmlformats.org/officeDocument/2006/relationships/image"/><Relationship Id="rId1" Target="../slideLayouts/slideLayout7.xml" Type="http://schemas.openxmlformats.org/officeDocument/2006/relationships/slideLayout"/></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arget="../media/image19.jpeg" Type="http://schemas.openxmlformats.org/officeDocument/2006/relationships/image"/><Relationship Id="rId1" Target="../slideLayouts/slideLayout7.xml" Type="http://schemas.openxmlformats.org/officeDocument/2006/relationships/slideLayout"/></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svg"/><Relationship Id="rId12"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svg"/><Relationship Id="rId9" Type="http://schemas.openxmlformats.org/officeDocument/2006/relationships/image" Target="../media/image29.sv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arget="../media/image36.jpeg" Type="http://schemas.openxmlformats.org/officeDocument/2006/relationships/image"/><Relationship Id="rId2" Target="../notesSlides/notesSlide31.xml" Type="http://schemas.openxmlformats.org/officeDocument/2006/relationships/notesSlide"/><Relationship Id="rId1" Target="../slideLayouts/slideLayout2.xml" Type="http://schemas.openxmlformats.org/officeDocument/2006/relationships/slideLayout"/><Relationship Id="rId6" Target="../media/image39.jpeg" Type="http://schemas.openxmlformats.org/officeDocument/2006/relationships/image"/><Relationship Id="rId5" Target="../media/image38.jpeg" Type="http://schemas.openxmlformats.org/officeDocument/2006/relationships/image"/><Relationship Id="rId4" Target="../media/image37.jpg" Type="http://schemas.openxmlformats.org/officeDocument/2006/relationships/image"/></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arget="../media/image44.jpeg" Type="http://schemas.openxmlformats.org/officeDocument/2006/relationships/image"/><Relationship Id="rId1" Target="../slideLayouts/slideLayout17.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45.jpeg" Type="http://schemas.openxmlformats.org/officeDocument/2006/relationships/image"/><Relationship Id="rId1" Target="../slideLayouts/slideLayout17.xml" Type="http://schemas.openxmlformats.org/officeDocument/2006/relationships/slideLayout"/></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arget="../media/image46.jpeg" Type="http://schemas.openxmlformats.org/officeDocument/2006/relationships/image"/><Relationship Id="rId2" Target="../notesSlides/notesSlide40.xml" Type="http://schemas.openxmlformats.org/officeDocument/2006/relationships/notesSlide"/><Relationship Id="rId1" Target="../slideLayouts/slideLayout17.xml" Type="http://schemas.openxmlformats.org/officeDocument/2006/relationships/slideLayout"/></Relationships>
</file>

<file path=ppt/slides/_rels/slide57.xml.rels><?xml version="1.0" encoding="UTF-8" standalone="yes" ?><Relationships xmlns="http://schemas.openxmlformats.org/package/2006/relationships"><Relationship Id="rId3" Target="../media/image47.jpeg" Type="http://schemas.openxmlformats.org/officeDocument/2006/relationships/image"/><Relationship Id="rId2" Target="../notesSlides/notesSlide41.xml" Type="http://schemas.openxmlformats.org/officeDocument/2006/relationships/notesSlide"/><Relationship Id="rId1" Target="../slideLayouts/slideLayout17.xml" Type="http://schemas.openxmlformats.org/officeDocument/2006/relationships/slideLayout"/></Relationships>
</file>

<file path=ppt/slides/_rels/slide58.xml.rels><?xml version="1.0" encoding="UTF-8" standalone="yes" ?><Relationships xmlns="http://schemas.openxmlformats.org/package/2006/relationships"><Relationship Id="rId3" Target="../media/image48.jpeg" Type="http://schemas.openxmlformats.org/officeDocument/2006/relationships/image"/><Relationship Id="rId2" Target="../notesSlides/notesSlide42.xml" Type="http://schemas.openxmlformats.org/officeDocument/2006/relationships/notesSlide"/><Relationship Id="rId1" Target="../slideLayouts/slideLayout17.xml" Type="http://schemas.openxmlformats.org/officeDocument/2006/relationships/slideLayout"/></Relationships>
</file>

<file path=ppt/slides/_rels/slide59.xml.rels><?xml version="1.0" encoding="UTF-8" standalone="yes" ?><Relationships xmlns="http://schemas.openxmlformats.org/package/2006/relationships"><Relationship Id="rId3" Target="../media/image49.jpeg" Type="http://schemas.openxmlformats.org/officeDocument/2006/relationships/image"/><Relationship Id="rId2" Target="../notesSlides/notesSlide43.xml" Type="http://schemas.openxmlformats.org/officeDocument/2006/relationships/notesSlide"/><Relationship Id="rId1" Target="../slideLayouts/slideLayout17.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arget="../media/image53.jpeg" Type="http://schemas.openxmlformats.org/officeDocument/2006/relationships/image"/><Relationship Id="rId2" Target="../notesSlides/notesSlide48.xml" Type="http://schemas.openxmlformats.org/officeDocument/2006/relationships/notesSlide"/><Relationship Id="rId1" Target="../slideLayouts/slideLayout17.xml" Type="http://schemas.openxmlformats.org/officeDocument/2006/relationships/slideLayout"/></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arget="../media/image54.jpeg" Type="http://schemas.openxmlformats.org/officeDocument/2006/relationships/image"/><Relationship Id="rId1" Target="../slideLayouts/slideLayout17.xml" Type="http://schemas.openxmlformats.org/officeDocument/2006/relationships/slideLayout"/></Relationships>
</file>

<file path=ppt/slides/_rels/slide67.xml.rels><?xml version="1.0" encoding="UTF-8" standalone="yes" ?><Relationships xmlns="http://schemas.openxmlformats.org/package/2006/relationships"><Relationship Id="rId2" Target="../media/image55.jpeg" Type="http://schemas.openxmlformats.org/officeDocument/2006/relationships/image"/><Relationship Id="rId1" Target="../slideLayouts/slideLayout17.xml" Type="http://schemas.openxmlformats.org/officeDocument/2006/relationships/slideLayout"/></Relationships>
</file>

<file path=ppt/slides/_rels/slide68.xml.rels><?xml version="1.0" encoding="UTF-8" standalone="yes" ?><Relationships xmlns="http://schemas.openxmlformats.org/package/2006/relationships"><Relationship Id="rId3" Target="../media/image53.jpeg" Type="http://schemas.openxmlformats.org/officeDocument/2006/relationships/image"/><Relationship Id="rId2" Target="../notesSlides/notesSlide49.xml" Type="http://schemas.openxmlformats.org/officeDocument/2006/relationships/notesSlide"/><Relationship Id="rId1" Target="../slideLayouts/slideLayout17.xml" Type="http://schemas.openxmlformats.org/officeDocument/2006/relationships/slideLayout"/></Relationships>
</file>

<file path=ppt/slides/_rels/slide69.xml.rels><?xml version="1.0" encoding="UTF-8" standalone="yes" ?><Relationships xmlns="http://schemas.openxmlformats.org/package/2006/relationships"><Relationship Id="rId3" Target="../media/image51.jpg" Type="http://schemas.openxmlformats.org/officeDocument/2006/relationships/image"/><Relationship Id="rId2" Target="../media/image53.jpeg" Type="http://schemas.openxmlformats.org/officeDocument/2006/relationships/image"/><Relationship Id="rId1" Target="../slideLayouts/slideLayout6.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arget="../media/image58.jpeg" Type="http://schemas.openxmlformats.org/officeDocument/2006/relationships/image"/><Relationship Id="rId2" Target="../notesSlides/notesSlide55.xml" Type="http://schemas.openxmlformats.org/officeDocument/2006/relationships/notesSlide"/><Relationship Id="rId1" Target="../slideLayouts/slideLayout16.xml" Type="http://schemas.openxmlformats.org/officeDocument/2006/relationships/slideLayout"/><Relationship Id="rId4" Target="../media/image59.jpeg" Type="http://schemas.openxmlformats.org/officeDocument/2006/relationships/image"/></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arget="../media/image61.jpeg" Type="http://schemas.openxmlformats.org/officeDocument/2006/relationships/image"/><Relationship Id="rId2" Target="../notesSlides/notesSlide57.xml" Type="http://schemas.openxmlformats.org/officeDocument/2006/relationships/notesSlid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ype="http://schemas.openxmlformats.org/officeDocument/2006/relationships/hyperlink" Target="https://www.iers.org/IERS/EN/DataProducts/ITRF/map/itrfmap.html;jsessionid=47E90579598A19CB6E3FDFFE6E92B668.live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ngs.noaa.gov/ADVISORS/"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archives.federalregister.gov/issue_slice/1993/6/24/34240-34246.pdf#page=6" TargetMode="External"/><Relationship Id="rId4" Type="http://schemas.openxmlformats.org/officeDocument/2006/relationships/hyperlink" Target="https://www.federalregister.gov/citation/54-FR-253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txBox="1">
            <a:spLocks/>
          </p:cNvSpPr>
          <p:nvPr/>
        </p:nvSpPr>
        <p:spPr bwMode="auto">
          <a:xfrm>
            <a:off x="0" y="2174487"/>
            <a:ext cx="9144000" cy="95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lvl="0" algn="ctr" eaLnBrk="1" hangingPunct="1">
              <a:defRPr/>
            </a:pPr>
            <a:r>
              <a:rPr lang="en-US" sz="3600" dirty="0">
                <a:solidFill>
                  <a:prstClr val="black"/>
                </a:solidFill>
                <a:latin typeface="Cambria" panose="02040503050406030204" pitchFamily="18" charset="0"/>
                <a:ea typeface="Cambria" panose="02040503050406030204" pitchFamily="18" charset="0"/>
                <a:cs typeface="Times New Roman" pitchFamily="18" charset="0"/>
              </a:rPr>
              <a:t>Preparing for New Datums and New SPCS</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6" name="TextBox 1"/>
          <p:cNvSpPr txBox="1">
            <a:spLocks noChangeArrowheads="1"/>
          </p:cNvSpPr>
          <p:nvPr/>
        </p:nvSpPr>
        <p:spPr bwMode="auto">
          <a:xfrm>
            <a:off x="218365" y="4097987"/>
            <a:ext cx="8707271"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ts val="180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
        <p:nvSpPr>
          <p:cNvPr id="5" name="Content Placeholder 2"/>
          <p:cNvSpPr txBox="1">
            <a:spLocks/>
          </p:cNvSpPr>
          <p:nvPr/>
        </p:nvSpPr>
        <p:spPr bwMode="auto">
          <a:xfrm>
            <a:off x="0" y="3083145"/>
            <a:ext cx="9143999" cy="8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lang="en-GB" sz="2400" i="1" dirty="0">
                <a:solidFill>
                  <a:srgbClr val="000000"/>
                </a:solidFill>
                <a:latin typeface="Cambria" panose="02040503050406030204" pitchFamily="18" charset="0"/>
                <a:ea typeface="Cambria" panose="02040503050406030204" pitchFamily="18" charset="0"/>
              </a:rPr>
              <a:t>PSLS Wednesday Webinar</a:t>
            </a:r>
            <a:endParaRPr kumimoji="0" lang="en-GB"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lang="en-GB" sz="2400" i="1" dirty="0">
                <a:solidFill>
                  <a:srgbClr val="000000"/>
                </a:solidFill>
                <a:latin typeface="Cambria" panose="02040503050406030204" pitchFamily="18" charset="0"/>
                <a:ea typeface="Cambria" panose="02040503050406030204" pitchFamily="18" charset="0"/>
              </a:rPr>
              <a:t>March 2023</a:t>
            </a:r>
            <a:endParaRPr kumimoji="0" lang="en-GB"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695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ve vs passive"/>
          <p:cNvSpPr>
            <a:spLocks noGrp="1"/>
          </p:cNvSpPr>
          <p:nvPr>
            <p:ph type="title"/>
          </p:nvPr>
        </p:nvSpPr>
        <p:spPr>
          <a:xfrm>
            <a:off x="0" y="988071"/>
            <a:ext cx="9144000" cy="1143000"/>
          </a:xfrm>
        </p:spPr>
        <p:txBody>
          <a:bodyPr/>
          <a:lstStyle/>
          <a:p>
            <a:r>
              <a:rPr lang="en-US" sz="5400" b="1" dirty="0">
                <a:latin typeface="Cambria" panose="02040503050406030204" pitchFamily="18" charset="0"/>
                <a:ea typeface="Cambria" panose="02040503050406030204" pitchFamily="18" charset="0"/>
              </a:rPr>
              <a:t>Passive Control</a:t>
            </a:r>
          </a:p>
        </p:txBody>
      </p:sp>
      <p:sp>
        <p:nvSpPr>
          <p:cNvPr id="3" name="text"/>
          <p:cNvSpPr>
            <a:spLocks noGrp="1"/>
          </p:cNvSpPr>
          <p:nvPr>
            <p:ph idx="1"/>
          </p:nvPr>
        </p:nvSpPr>
        <p:spPr>
          <a:xfrm>
            <a:off x="180869" y="2043752"/>
            <a:ext cx="8979461" cy="4525963"/>
          </a:xfrm>
        </p:spPr>
        <p:txBody>
          <a:bodyPr/>
          <a:lstStyle/>
          <a:p>
            <a:r>
              <a:rPr lang="en-US" sz="2800" i="1" dirty="0">
                <a:latin typeface="Cambria" panose="02040503050406030204" pitchFamily="18" charset="0"/>
                <a:ea typeface="Cambria" panose="02040503050406030204" pitchFamily="18" charset="0"/>
              </a:rPr>
              <a:t>All marks </a:t>
            </a:r>
            <a:r>
              <a:rPr lang="en-US" sz="2800" dirty="0">
                <a:latin typeface="Cambria" panose="02040503050406030204" pitchFamily="18" charset="0"/>
                <a:ea typeface="Cambria" panose="02040503050406030204" pitchFamily="18" charset="0"/>
              </a:rPr>
              <a:t>are </a:t>
            </a:r>
            <a:r>
              <a:rPr lang="en-US" sz="2800" b="1" dirty="0">
                <a:latin typeface="Cambria" panose="02040503050406030204" pitchFamily="18" charset="0"/>
                <a:ea typeface="Cambria" panose="02040503050406030204" pitchFamily="18" charset="0"/>
              </a:rPr>
              <a:t>passive</a:t>
            </a:r>
            <a:r>
              <a:rPr lang="en-US" sz="2800" dirty="0">
                <a:latin typeface="Cambria" panose="02040503050406030204" pitchFamily="18" charset="0"/>
                <a:ea typeface="Cambria" panose="02040503050406030204" pitchFamily="18" charset="0"/>
              </a:rPr>
              <a:t>—they sit there and hold a </a:t>
            </a:r>
            <a:r>
              <a:rPr lang="en-US" sz="2800" b="1" dirty="0">
                <a:latin typeface="Cambria" panose="02040503050406030204" pitchFamily="18" charset="0"/>
                <a:ea typeface="Cambria" panose="02040503050406030204" pitchFamily="18" charset="0"/>
              </a:rPr>
              <a:t>point</a:t>
            </a:r>
          </a:p>
        </p:txBody>
      </p:sp>
      <p:sp>
        <p:nvSpPr>
          <p:cNvPr id="8"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4800" dirty="0">
                <a:latin typeface="Cambria" panose="02040503050406030204" pitchFamily="18" charset="0"/>
                <a:ea typeface="Tahoma" panose="020B0604030504040204" pitchFamily="34" charset="0"/>
                <a:cs typeface="Tahoma" panose="020B0604030504040204" pitchFamily="34" charset="0"/>
              </a:rPr>
              <a:t>Geodetic Control – Terminology</a:t>
            </a:r>
            <a:endParaRPr lang="en-US" sz="4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872" y="2621867"/>
            <a:ext cx="6158255" cy="4105504"/>
          </a:xfrm>
          <a:prstGeom prst="rect">
            <a:avLst/>
          </a:prstGeom>
        </p:spPr>
      </p:pic>
      <p:cxnSp>
        <p:nvCxnSpPr>
          <p:cNvPr id="14" name="Straight Arrow Connector 13"/>
          <p:cNvCxnSpPr/>
          <p:nvPr/>
        </p:nvCxnSpPr>
        <p:spPr>
          <a:xfrm flipH="1">
            <a:off x="4521757" y="2540000"/>
            <a:ext cx="3751386" cy="2094425"/>
          </a:xfrm>
          <a:prstGeom prst="straightConnector1">
            <a:avLst/>
          </a:prstGeom>
          <a:ln w="57150">
            <a:solidFill>
              <a:srgbClr val="F6AB16"/>
            </a:solidFill>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53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active vs passive"/>
          <p:cNvSpPr>
            <a:spLocks noGrp="1"/>
          </p:cNvSpPr>
          <p:nvPr>
            <p:ph type="title"/>
          </p:nvPr>
        </p:nvSpPr>
        <p:spPr>
          <a:xfrm>
            <a:off x="0" y="988071"/>
            <a:ext cx="9144000" cy="1143000"/>
          </a:xfrm>
        </p:spPr>
        <p:txBody>
          <a:bodyPr/>
          <a:lstStyle/>
          <a:p>
            <a:r>
              <a:rPr b="1" dirty="0" lang="en-US" sz="5400">
                <a:latin charset="0" panose="02040503050406030204" pitchFamily="18" typeface="Cambria"/>
                <a:ea charset="0" panose="02040503050406030204" pitchFamily="18" typeface="Cambria"/>
              </a:rPr>
              <a:t>Active Control</a:t>
            </a:r>
          </a:p>
        </p:txBody>
      </p:sp>
      <p:sp>
        <p:nvSpPr>
          <p:cNvPr id="3" name="text"/>
          <p:cNvSpPr>
            <a:spLocks noGrp="1"/>
          </p:cNvSpPr>
          <p:nvPr>
            <p:ph idx="1"/>
          </p:nvPr>
        </p:nvSpPr>
        <p:spPr>
          <a:xfrm>
            <a:off x="180869" y="2043752"/>
            <a:ext cx="8687359" cy="4525963"/>
          </a:xfrm>
        </p:spPr>
        <p:txBody>
          <a:bodyPr/>
          <a:lstStyle/>
          <a:p>
            <a:pPr>
              <a:spcBef>
                <a:spcPts val="2400"/>
              </a:spcBef>
            </a:pPr>
            <a:r>
              <a:rPr dirty="0" i="1" lang="en-US" sz="2800">
                <a:latin charset="0" panose="02040503050406030204" pitchFamily="18" typeface="Cambria"/>
                <a:ea charset="0" panose="02040503050406030204" pitchFamily="18" typeface="Cambria"/>
              </a:rPr>
              <a:t>Some marks </a:t>
            </a:r>
            <a:r>
              <a:rPr dirty="0" lang="en-US" sz="2800">
                <a:latin charset="0" panose="02040503050406030204" pitchFamily="18" typeface="Cambria"/>
                <a:ea charset="0" panose="02040503050406030204" pitchFamily="18" typeface="Cambria"/>
              </a:rPr>
              <a:t>have permanently installed equipment that enables nearly continuous observations</a:t>
            </a:r>
            <a:endParaRPr dirty="0" lang="en-US" sz="2800">
              <a:solidFill>
                <a:srgbClr val="FF0000"/>
              </a:solidFill>
              <a:latin charset="0" panose="02040503050406030204" pitchFamily="18" typeface="Cambria"/>
              <a:ea charset="0" panose="02040503050406030204" pitchFamily="18" typeface="Cambria"/>
            </a:endParaRPr>
          </a:p>
        </p:txBody>
      </p:sp>
      <p:sp>
        <p:nvSpPr>
          <p:cNvPr id="8"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r>
              <a:rPr altLang="en-US" dirty="0" lang="en-US" sz="4800">
                <a:latin charset="0" panose="02040503050406030204" pitchFamily="18" typeface="Cambria"/>
                <a:ea charset="0" panose="020B0604030504040204" pitchFamily="34" typeface="Tahoma"/>
                <a:cs charset="0" panose="020B0604030504040204" pitchFamily="34" typeface="Tahoma"/>
              </a:rPr>
              <a:t>Geodetic Control – Terminology</a:t>
            </a:r>
            <a:endParaRPr dirty="0" lang="en-US" sz="480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34" l="66" r="108" t="9"/>
          <a:stretch/>
        </p:blipFill>
        <p:spPr>
          <a:xfrm>
            <a:off x="59031" y="3449884"/>
            <a:ext cx="3946912" cy="335833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9"/>
          <a:stretch/>
        </p:blipFill>
        <p:spPr>
          <a:xfrm>
            <a:off x="4081626" y="3449884"/>
            <a:ext cx="4960773" cy="3335588"/>
          </a:xfrm>
          <a:prstGeom prst="rect">
            <a:avLst/>
          </a:prstGeom>
        </p:spPr>
      </p:pic>
      <p:sp>
        <p:nvSpPr>
          <p:cNvPr id="11" name="text"/>
          <p:cNvSpPr txBox="1">
            <a:spLocks/>
          </p:cNvSpPr>
          <p:nvPr/>
        </p:nvSpPr>
        <p:spPr bwMode="auto">
          <a:xfrm>
            <a:off x="15241" y="2972163"/>
            <a:ext cx="9160330" cy="5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defTabSz="457200" eaLnBrk="0" fontAlgn="base" hangingPunct="0" indent="-342900" marL="342900" rtl="0">
              <a:spcBef>
                <a:spcPct val="20000"/>
              </a:spcBef>
              <a:spcAft>
                <a:spcPct val="0"/>
              </a:spcAft>
              <a:buFont charset="0" pitchFamily="34" typeface="Arial"/>
              <a:buChar char="•"/>
              <a:defRPr kern="1200" sz="3200">
                <a:solidFill>
                  <a:schemeClr val="tx1"/>
                </a:solidFill>
                <a:latin charset="0" pitchFamily="18" typeface="Times New Roman"/>
                <a:ea charset="0" typeface="ＭＳ Ｐゴシック"/>
                <a:cs charset="0" pitchFamily="18" typeface="Times New Roman"/>
              </a:defRPr>
            </a:lvl1pPr>
            <a:lvl2pPr algn="l" defTabSz="457200" eaLnBrk="0" fontAlgn="base" hangingPunct="0" indent="-285750" marL="742950" rtl="0">
              <a:spcBef>
                <a:spcPct val="20000"/>
              </a:spcBef>
              <a:spcAft>
                <a:spcPct val="0"/>
              </a:spcAft>
              <a:buFont charset="0" pitchFamily="34" typeface="Arial"/>
              <a:buChar char="–"/>
              <a:defRPr kern="1200" sz="2800">
                <a:solidFill>
                  <a:schemeClr val="tx1"/>
                </a:solidFill>
                <a:latin charset="0" pitchFamily="18" typeface="Times New Roman"/>
                <a:ea charset="0" typeface="ＭＳ Ｐゴシック"/>
                <a:cs charset="0" pitchFamily="18" typeface="Times New Roman"/>
              </a:defRPr>
            </a:lvl2pPr>
            <a:lvl3pPr algn="l" defTabSz="457200" eaLnBrk="0" fontAlgn="base" hangingPunct="0" indent="-228600" marL="1143000" rtl="0">
              <a:spcBef>
                <a:spcPct val="20000"/>
              </a:spcBef>
              <a:spcAft>
                <a:spcPct val="0"/>
              </a:spcAft>
              <a:buFont charset="0" pitchFamily="34" typeface="Arial"/>
              <a:buChar char="•"/>
              <a:defRPr kern="1200" sz="2400">
                <a:solidFill>
                  <a:schemeClr val="tx1"/>
                </a:solidFill>
                <a:latin charset="0" pitchFamily="18" typeface="Times New Roman"/>
                <a:ea charset="0" typeface="ＭＳ Ｐゴシック"/>
                <a:cs charset="0" pitchFamily="18" typeface="Times New Roman"/>
              </a:defRPr>
            </a:lvl3pPr>
            <a:lvl4pPr algn="l" defTabSz="457200" eaLnBrk="0" fontAlgn="base" hangingPunct="0" indent="-228600" marL="1600200" rtl="0">
              <a:spcBef>
                <a:spcPct val="20000"/>
              </a:spcBef>
              <a:spcAft>
                <a:spcPct val="0"/>
              </a:spcAft>
              <a:buFont charset="0" pitchFamily="34" typeface="Arial"/>
              <a:buChar char="–"/>
              <a:defRPr kern="1200" sz="2000">
                <a:solidFill>
                  <a:schemeClr val="tx1"/>
                </a:solidFill>
                <a:latin charset="0" pitchFamily="18" typeface="Times New Roman"/>
                <a:ea charset="0" typeface="ＭＳ Ｐゴシック"/>
                <a:cs charset="0" pitchFamily="18" typeface="Times New Roman"/>
              </a:defRPr>
            </a:lvl4pPr>
            <a:lvl5pPr algn="l" defTabSz="457200" eaLnBrk="0" fontAlgn="base" hangingPunct="0" indent="-228600" marL="2057400" rtl="0">
              <a:spcBef>
                <a:spcPct val="20000"/>
              </a:spcBef>
              <a:spcAft>
                <a:spcPct val="0"/>
              </a:spcAft>
              <a:buFont charset="0" pitchFamily="34" typeface="Arial"/>
              <a:buChar char="»"/>
              <a:defRPr kern="1200" sz="2000">
                <a:solidFill>
                  <a:schemeClr val="tx1"/>
                </a:solidFill>
                <a:latin charset="0" pitchFamily="18" typeface="Times New Roman"/>
                <a:ea charset="0" typeface="ＭＳ Ｐゴシック"/>
                <a:cs charset="0" pitchFamily="18" typeface="Times New Roman"/>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indent="0" marL="0">
              <a:buNone/>
            </a:pPr>
            <a:r>
              <a:rPr dirty="0" lang="en-US" sz="2400">
                <a:latin charset="0" panose="02040503050406030204" pitchFamily="18" typeface="Cambria"/>
                <a:ea charset="0" panose="02040503050406030204" pitchFamily="18" typeface="Cambria"/>
              </a:rPr>
              <a:t>(they still sit there and hold a </a:t>
            </a:r>
            <a:r>
              <a:rPr b="1" dirty="0" lang="en-US" sz="2400">
                <a:latin charset="0" panose="02040503050406030204" pitchFamily="18" typeface="Cambria"/>
                <a:ea charset="0" panose="02040503050406030204" pitchFamily="18" typeface="Cambria"/>
              </a:rPr>
              <a:t>point</a:t>
            </a:r>
            <a:r>
              <a:rPr dirty="0" lang="en-US" sz="2400">
                <a:latin charset="0" panose="02040503050406030204" pitchFamily="18" typeface="Cambria"/>
                <a:ea charset="0" panose="02040503050406030204" pitchFamily="18" typeface="Cambria"/>
              </a:rPr>
              <a:t>)</a:t>
            </a:r>
          </a:p>
        </p:txBody>
      </p:sp>
      <p:cxnSp>
        <p:nvCxnSpPr>
          <p:cNvPr id="12" name="Straight Arrow Connector 11"/>
          <p:cNvCxnSpPr/>
          <p:nvPr/>
        </p:nvCxnSpPr>
        <p:spPr>
          <a:xfrm flipH="1">
            <a:off x="2595563" y="3395272"/>
            <a:ext cx="3925161" cy="2579284"/>
          </a:xfrm>
          <a:prstGeom prst="straightConnector1">
            <a:avLst/>
          </a:prstGeom>
          <a:ln w="57150">
            <a:solidFill>
              <a:srgbClr val="F6AB16"/>
            </a:solidFill>
            <a:tailEnd len="med" type="triangle" w="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416675" y="3422578"/>
            <a:ext cx="99135" cy="2619447"/>
          </a:xfrm>
          <a:prstGeom prst="straightConnector1">
            <a:avLst/>
          </a:prstGeom>
          <a:ln w="57150">
            <a:solidFill>
              <a:srgbClr val="F6AB16"/>
            </a:solidFill>
            <a:tailEnd len="med" type="triangle" w="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1499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500" id="7"/>
                                        <p:tgtEl>
                                          <p:spTgt spid="11"/>
                                        </p:tgtEl>
                                      </p:cBhvr>
                                    </p:animEffect>
                                  </p:childTnLst>
                                </p:cTn>
                              </p:par>
                            </p:childTnLst>
                          </p:cTn>
                        </p:par>
                        <p:par>
                          <p:cTn fill="hold" id="8">
                            <p:stCondLst>
                              <p:cond delay="500"/>
                            </p:stCondLst>
                            <p:childTnLst>
                              <p:par>
                                <p:cTn fill="hold" id="9" nodeType="afterEffect" presetClass="entr" presetID="22" presetSubtype="1">
                                  <p:stCondLst>
                                    <p:cond delay="0"/>
                                  </p:stCondLst>
                                  <p:childTnLst>
                                    <p:set>
                                      <p:cBhvr>
                                        <p:cTn dur="1" fill="hold" id="10">
                                          <p:stCondLst>
                                            <p:cond delay="0"/>
                                          </p:stCondLst>
                                        </p:cTn>
                                        <p:tgtEl>
                                          <p:spTgt spid="12"/>
                                        </p:tgtEl>
                                        <p:attrNameLst>
                                          <p:attrName>style.visibility</p:attrName>
                                        </p:attrNameLst>
                                      </p:cBhvr>
                                      <p:to>
                                        <p:strVal val="visible"/>
                                      </p:to>
                                    </p:set>
                                    <p:animEffect filter="wipe(up)" transition="in">
                                      <p:cBhvr>
                                        <p:cTn dur="500" id="11"/>
                                        <p:tgtEl>
                                          <p:spTgt spid="12"/>
                                        </p:tgtEl>
                                      </p:cBhvr>
                                    </p:animEffect>
                                  </p:childTnLst>
                                </p:cTn>
                              </p:par>
                              <p:par>
                                <p:cTn fill="hold" id="12" nodeType="withEffect" presetClass="entr" presetID="22" presetSubtype="1">
                                  <p:stCondLst>
                                    <p:cond delay="0"/>
                                  </p:stCondLst>
                                  <p:childTnLst>
                                    <p:set>
                                      <p:cBhvr>
                                        <p:cTn dur="1" fill="hold" id="13">
                                          <p:stCondLst>
                                            <p:cond delay="0"/>
                                          </p:stCondLst>
                                        </p:cTn>
                                        <p:tgtEl>
                                          <p:spTgt spid="16"/>
                                        </p:tgtEl>
                                        <p:attrNameLst>
                                          <p:attrName>style.visibility</p:attrName>
                                        </p:attrNameLst>
                                      </p:cBhvr>
                                      <p:to>
                                        <p:strVal val="visible"/>
                                      </p:to>
                                    </p:set>
                                    <p:animEffect filter="wipe(up)" transition="in">
                                      <p:cBhvr>
                                        <p:cTn dur="500" id="1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 y="2131071"/>
            <a:ext cx="8679180" cy="4034598"/>
          </a:xfrm>
        </p:spPr>
        <p:txBody>
          <a:bodyPr/>
          <a:lstStyle/>
          <a:p>
            <a:pPr marL="0" indent="0">
              <a:buNone/>
            </a:pPr>
            <a:r>
              <a:rPr lang="en-US" b="1" dirty="0">
                <a:latin typeface="Cambria" panose="02040503050406030204" pitchFamily="18" charset="0"/>
                <a:ea typeface="Cambria" panose="02040503050406030204" pitchFamily="18" charset="0"/>
              </a:rPr>
              <a:t>Passive</a:t>
            </a:r>
            <a:r>
              <a:rPr lang="en-US" dirty="0">
                <a:latin typeface="Cambria" panose="02040503050406030204" pitchFamily="18" charset="0"/>
                <a:ea typeface="Cambria" panose="02040503050406030204" pitchFamily="18" charset="0"/>
              </a:rPr>
              <a:t> – </a:t>
            </a:r>
            <a:r>
              <a:rPr lang="en-US" sz="2800" dirty="0">
                <a:latin typeface="Cambria" panose="02040503050406030204" pitchFamily="18" charset="0"/>
                <a:ea typeface="Cambria" panose="02040503050406030204" pitchFamily="18" charset="0"/>
              </a:rPr>
              <a:t>setting up your RTK Base on existing geodetic control (e.g. Datasheet) while collecting with RTK Rover</a:t>
            </a:r>
          </a:p>
          <a:p>
            <a:pPr marL="0" indent="0">
              <a:buNone/>
            </a:pPr>
            <a:endParaRPr lang="en-US" sz="2800" dirty="0">
              <a:latin typeface="Cambria" panose="02040503050406030204" pitchFamily="18" charset="0"/>
              <a:ea typeface="Cambria" panose="02040503050406030204" pitchFamily="18" charset="0"/>
            </a:endParaRPr>
          </a:p>
          <a:p>
            <a:pPr marL="0" indent="0">
              <a:buNone/>
            </a:pPr>
            <a:r>
              <a:rPr lang="en-US" b="1" dirty="0">
                <a:latin typeface="Cambria" panose="02040503050406030204" pitchFamily="18" charset="0"/>
                <a:ea typeface="Cambria" panose="02040503050406030204" pitchFamily="18" charset="0"/>
              </a:rPr>
              <a:t>Active</a:t>
            </a:r>
            <a:r>
              <a:rPr lang="en-US" dirty="0">
                <a:latin typeface="Cambria" panose="02040503050406030204" pitchFamily="18" charset="0"/>
                <a:ea typeface="Cambria" panose="02040503050406030204" pitchFamily="18" charset="0"/>
              </a:rPr>
              <a:t> – </a:t>
            </a:r>
            <a:r>
              <a:rPr lang="en-US" sz="2800" dirty="0">
                <a:latin typeface="Cambria" panose="02040503050406030204" pitchFamily="18" charset="0"/>
                <a:ea typeface="Cambria" panose="02040503050406030204" pitchFamily="18" charset="0"/>
              </a:rPr>
              <a:t>setting up your RTK Base to log data while collecting with RTK Rover then processing Base data via OPUS; or collecting with RTN Rover</a:t>
            </a:r>
            <a:endParaRPr lang="en-US" dirty="0">
              <a:latin typeface="Cambria" panose="02040503050406030204" pitchFamily="18" charset="0"/>
              <a:ea typeface="Cambria" panose="02040503050406030204" pitchFamily="18" charset="0"/>
            </a:endParaRPr>
          </a:p>
        </p:txBody>
      </p:sp>
      <p:sp>
        <p:nvSpPr>
          <p:cNvPr id="7" name="active vs passive"/>
          <p:cNvSpPr>
            <a:spLocks noGrp="1"/>
          </p:cNvSpPr>
          <p:nvPr>
            <p:ph type="title"/>
          </p:nvPr>
        </p:nvSpPr>
        <p:spPr>
          <a:xfrm>
            <a:off x="0" y="988071"/>
            <a:ext cx="9144000" cy="1143000"/>
          </a:xfrm>
        </p:spPr>
        <p:txBody>
          <a:bodyPr/>
          <a:lstStyle/>
          <a:p>
            <a:r>
              <a:rPr lang="en-US" sz="5400" b="1" dirty="0">
                <a:latin typeface="Cambria" panose="02040503050406030204" pitchFamily="18" charset="0"/>
                <a:ea typeface="Cambria" panose="02040503050406030204" pitchFamily="18" charset="0"/>
              </a:rPr>
              <a:t>Active vs. Passive Control</a:t>
            </a:r>
          </a:p>
        </p:txBody>
      </p:sp>
      <p:sp>
        <p:nvSpPr>
          <p:cNvPr id="8"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4800" dirty="0">
                <a:latin typeface="Cambria" panose="02040503050406030204" pitchFamily="18" charset="0"/>
                <a:ea typeface="Tahoma" panose="020B0604030504040204" pitchFamily="34" charset="0"/>
                <a:cs typeface="Tahoma" panose="020B0604030504040204" pitchFamily="34" charset="0"/>
              </a:rPr>
              <a:t>Geodetic Control – Terminology</a:t>
            </a:r>
            <a:endParaRPr lang="en-US" sz="4800" dirty="0"/>
          </a:p>
        </p:txBody>
      </p:sp>
      <p:sp>
        <p:nvSpPr>
          <p:cNvPr id="9" name="Content Placeholder 2"/>
          <p:cNvSpPr txBox="1">
            <a:spLocks/>
          </p:cNvSpPr>
          <p:nvPr/>
        </p:nvSpPr>
        <p:spPr bwMode="auto">
          <a:xfrm>
            <a:off x="1950523" y="6252270"/>
            <a:ext cx="5242954" cy="52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2600" dirty="0">
                <a:latin typeface="Cambria" panose="02040503050406030204" pitchFamily="18" charset="0"/>
                <a:ea typeface="Cambria" panose="02040503050406030204" pitchFamily="18" charset="0"/>
              </a:rPr>
              <a:t>My point: </a:t>
            </a:r>
            <a:r>
              <a:rPr lang="en-US" sz="2600" i="1" dirty="0">
                <a:latin typeface="Cambria" panose="02040503050406030204" pitchFamily="18" charset="0"/>
                <a:ea typeface="Cambria" panose="02040503050406030204" pitchFamily="18" charset="0"/>
              </a:rPr>
              <a:t>surveying is still surveying</a:t>
            </a:r>
            <a:endParaRPr lang="en-US" sz="2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926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hidden="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624013"/>
            <a:ext cx="4453592" cy="45259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8176" y="1988190"/>
            <a:ext cx="7503977" cy="584775"/>
          </a:xfrm>
          <a:prstGeom prst="rect">
            <a:avLst/>
          </a:prstGeom>
          <a:noFill/>
        </p:spPr>
        <p:txBody>
          <a:bodyPr wrap="none" rtlCol="0">
            <a:spAutoFit/>
          </a:bodyPr>
          <a:lstStyle/>
          <a:p>
            <a:r>
              <a:rPr lang="en-US" sz="3200" dirty="0">
                <a:latin typeface="Cambria" panose="02040503050406030204" pitchFamily="18" charset="0"/>
                <a:ea typeface="Cambria" panose="02040503050406030204" pitchFamily="18" charset="0"/>
              </a:rPr>
              <a:t>Continuously Operating Reference Station</a:t>
            </a:r>
            <a:endParaRPr lang="en-US" sz="3200" dirty="0">
              <a:latin typeface="Times New Roman" panose="02020603050405020304" pitchFamily="18" charset="0"/>
            </a:endParaRPr>
          </a:p>
        </p:txBody>
      </p:sp>
      <p:sp>
        <p:nvSpPr>
          <p:cNvPr id="9" name="Rounded Rectangle 8"/>
          <p:cNvSpPr/>
          <p:nvPr/>
        </p:nvSpPr>
        <p:spPr>
          <a:xfrm>
            <a:off x="1928327" y="4959032"/>
            <a:ext cx="4191000" cy="1499960"/>
          </a:xfrm>
          <a:prstGeom prst="roundRect">
            <a:avLst/>
          </a:prstGeom>
          <a:gradFill>
            <a:gsLst>
              <a:gs pos="0">
                <a:schemeClr val="bg2">
                  <a:lumMod val="25000"/>
                </a:schemeClr>
              </a:gs>
              <a:gs pos="54000">
                <a:schemeClr val="bg2">
                  <a:lumMod val="50000"/>
                </a:schemeClr>
              </a:gs>
            </a:gsLst>
          </a:gradFill>
          <a:effectLst>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900002" y="3379238"/>
            <a:ext cx="2381" cy="216694"/>
          </a:xfrm>
          <a:prstGeom prst="line">
            <a:avLst/>
          </a:prstGeom>
          <a:ln>
            <a:solidFill>
              <a:srgbClr val="7F7F7F"/>
            </a:solidFill>
          </a:ln>
          <a:effectLst>
            <a:outerShdw blurRad="40000" dist="20000" dir="5400000" rotWithShape="0">
              <a:srgbClr val="7F7F7F"/>
            </a:outerShdw>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21446" y="3379238"/>
            <a:ext cx="2381" cy="216694"/>
          </a:xfrm>
          <a:prstGeom prst="line">
            <a:avLst/>
          </a:prstGeom>
          <a:ln>
            <a:solidFill>
              <a:srgbClr val="7F7F7F"/>
            </a:solidFill>
          </a:ln>
          <a:effectLst>
            <a:outerShdw blurRad="40000" dist="20000" dir="5400000" rotWithShape="0">
              <a:srgbClr val="7F7F7F"/>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133820" y="3379238"/>
            <a:ext cx="2381" cy="216694"/>
          </a:xfrm>
          <a:prstGeom prst="line">
            <a:avLst/>
          </a:prstGeom>
          <a:ln>
            <a:solidFill>
              <a:srgbClr val="7F7F7F"/>
            </a:solidFill>
          </a:ln>
          <a:effectLst>
            <a:outerShdw blurRad="40000" dist="20000" dir="5400000" rotWithShape="0">
              <a:srgbClr val="7F7F7F"/>
            </a:outerShdw>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848567" y="3546878"/>
            <a:ext cx="350520" cy="2225040"/>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4210290" y="3398288"/>
            <a:ext cx="727937" cy="1238331"/>
          </a:xfrm>
          <a:custGeom>
            <a:avLst/>
            <a:gdLst>
              <a:gd name="connsiteX0" fmla="*/ 10387 w 727937"/>
              <a:gd name="connsiteY0" fmla="*/ 0 h 1238331"/>
              <a:gd name="connsiteX1" fmla="*/ 10387 w 727937"/>
              <a:gd name="connsiteY1" fmla="*/ 57150 h 1238331"/>
              <a:gd name="connsiteX2" fmla="*/ 118337 w 727937"/>
              <a:gd name="connsiteY2" fmla="*/ 304800 h 1238331"/>
              <a:gd name="connsiteX3" fmla="*/ 111987 w 727937"/>
              <a:gd name="connsiteY3" fmla="*/ 1041400 h 1238331"/>
              <a:gd name="connsiteX4" fmla="*/ 238987 w 727937"/>
              <a:gd name="connsiteY4" fmla="*/ 1238250 h 1238331"/>
              <a:gd name="connsiteX5" fmla="*/ 727937 w 727937"/>
              <a:gd name="connsiteY5" fmla="*/ 1060450 h 123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37" h="1238331">
                <a:moveTo>
                  <a:pt x="10387" y="0"/>
                </a:moveTo>
                <a:cubicBezTo>
                  <a:pt x="1391" y="3175"/>
                  <a:pt x="-7605" y="6350"/>
                  <a:pt x="10387" y="57150"/>
                </a:cubicBezTo>
                <a:cubicBezTo>
                  <a:pt x="28379" y="107950"/>
                  <a:pt x="101404" y="140758"/>
                  <a:pt x="118337" y="304800"/>
                </a:cubicBezTo>
                <a:cubicBezTo>
                  <a:pt x="135270" y="468842"/>
                  <a:pt x="91879" y="885825"/>
                  <a:pt x="111987" y="1041400"/>
                </a:cubicBezTo>
                <a:cubicBezTo>
                  <a:pt x="132095" y="1196975"/>
                  <a:pt x="136329" y="1235075"/>
                  <a:pt x="238987" y="1238250"/>
                </a:cubicBezTo>
                <a:cubicBezTo>
                  <a:pt x="341645" y="1241425"/>
                  <a:pt x="534791" y="1150937"/>
                  <a:pt x="727937" y="1060450"/>
                </a:cubicBezTo>
              </a:path>
            </a:pathLst>
          </a:custGeom>
          <a:no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Delay 4"/>
          <p:cNvSpPr/>
          <p:nvPr/>
        </p:nvSpPr>
        <p:spPr>
          <a:xfrm rot="16200000">
            <a:off x="3776980" y="2847326"/>
            <a:ext cx="493694" cy="715288"/>
          </a:xfrm>
          <a:prstGeom prst="flowChartDelay">
            <a:avLst/>
          </a:prstGeom>
          <a:solidFill>
            <a:schemeClr val="bg1"/>
          </a:solidFill>
          <a:ln>
            <a:solidFill>
              <a:schemeClr val="bg1">
                <a:lumMod val="50000"/>
              </a:schemeClr>
            </a:solidFill>
          </a:ln>
          <a:effectLst>
            <a:outerShdw blurRad="50800" dist="254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885587" y="3398287"/>
            <a:ext cx="1899305" cy="2185446"/>
          </a:xfrm>
          <a:prstGeom prst="rect">
            <a:avLst/>
          </a:prstGeom>
          <a:solidFill>
            <a:schemeClr val="bg1">
              <a:lumMod val="95000"/>
            </a:schemeClr>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5012316" y="3513986"/>
            <a:ext cx="960961" cy="399844"/>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bwMode="auto">
          <a:xfrm>
            <a:off x="4996139" y="3551139"/>
            <a:ext cx="1072955" cy="338554"/>
          </a:xfrm>
          <a:prstGeom prst="rect">
            <a:avLst/>
          </a:prstGeom>
          <a:noFill/>
          <a:ln w="9525">
            <a:noFill/>
            <a:miter lim="800000"/>
            <a:headEnd/>
            <a:tailEnd/>
          </a:ln>
        </p:spPr>
        <p:txBody>
          <a:bodyPr wrap="square" rtlCol="0">
            <a:spAutoFit/>
          </a:bodyPr>
          <a:lstStyle/>
          <a:p>
            <a:r>
              <a:rPr lang="en-US" sz="1600" dirty="0"/>
              <a:t>RECEIVER</a:t>
            </a:r>
          </a:p>
        </p:txBody>
      </p:sp>
      <p:sp>
        <p:nvSpPr>
          <p:cNvPr id="26" name="Rounded Rectangle 25"/>
          <p:cNvSpPr/>
          <p:nvPr/>
        </p:nvSpPr>
        <p:spPr>
          <a:xfrm>
            <a:off x="5012316" y="4501451"/>
            <a:ext cx="1354661" cy="399844"/>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5005912" y="4001683"/>
            <a:ext cx="745115" cy="399844"/>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bwMode="auto">
          <a:xfrm>
            <a:off x="4959639" y="4533957"/>
            <a:ext cx="1455866" cy="338554"/>
          </a:xfrm>
          <a:prstGeom prst="rect">
            <a:avLst/>
          </a:prstGeom>
          <a:noFill/>
          <a:ln w="9525">
            <a:noFill/>
            <a:miter lim="800000"/>
            <a:headEnd/>
            <a:tailEnd/>
          </a:ln>
        </p:spPr>
        <p:txBody>
          <a:bodyPr wrap="square" rtlCol="0">
            <a:spAutoFit/>
          </a:bodyPr>
          <a:lstStyle/>
          <a:p>
            <a:r>
              <a:rPr lang="en-US" sz="1600" dirty="0"/>
              <a:t>DATA STORAGE</a:t>
            </a:r>
          </a:p>
        </p:txBody>
      </p:sp>
      <p:sp>
        <p:nvSpPr>
          <p:cNvPr id="25" name="TextBox 24"/>
          <p:cNvSpPr txBox="1"/>
          <p:nvPr/>
        </p:nvSpPr>
        <p:spPr bwMode="auto">
          <a:xfrm>
            <a:off x="4959639" y="4035191"/>
            <a:ext cx="851716" cy="338554"/>
          </a:xfrm>
          <a:prstGeom prst="rect">
            <a:avLst/>
          </a:prstGeom>
          <a:noFill/>
          <a:ln w="9525">
            <a:noFill/>
            <a:miter lim="800000"/>
            <a:headEnd/>
            <a:tailEnd/>
          </a:ln>
        </p:spPr>
        <p:txBody>
          <a:bodyPr wrap="square" rtlCol="0">
            <a:spAutoFit/>
          </a:bodyPr>
          <a:lstStyle/>
          <a:p>
            <a:r>
              <a:rPr lang="en-US" sz="1600" dirty="0"/>
              <a:t>POWER</a:t>
            </a:r>
          </a:p>
        </p:txBody>
      </p:sp>
      <p:sp>
        <p:nvSpPr>
          <p:cNvPr id="28" name="Rounded Rectangle 27"/>
          <p:cNvSpPr/>
          <p:nvPr/>
        </p:nvSpPr>
        <p:spPr>
          <a:xfrm>
            <a:off x="5012316" y="4983968"/>
            <a:ext cx="1663765" cy="399844"/>
          </a:xfrm>
          <a:prstGeom prst="roundRect">
            <a:avLst/>
          </a:prstGeom>
          <a:solidFill>
            <a:srgbClr val="FFFF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bwMode="auto">
          <a:xfrm>
            <a:off x="4948473" y="5014952"/>
            <a:ext cx="1858409" cy="338554"/>
          </a:xfrm>
          <a:prstGeom prst="rect">
            <a:avLst/>
          </a:prstGeom>
          <a:noFill/>
          <a:ln w="9525">
            <a:noFill/>
            <a:miter lim="800000"/>
            <a:headEnd/>
            <a:tailEnd/>
          </a:ln>
        </p:spPr>
        <p:txBody>
          <a:bodyPr wrap="square" rtlCol="0">
            <a:spAutoFit/>
          </a:bodyPr>
          <a:lstStyle/>
          <a:p>
            <a:r>
              <a:rPr lang="en-US" sz="1600" dirty="0"/>
              <a:t>COMMUNICATIONS</a:t>
            </a:r>
          </a:p>
        </p:txBody>
      </p:sp>
      <p:sp>
        <p:nvSpPr>
          <p:cNvPr id="30" name="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4800" dirty="0">
                <a:latin typeface="Cambria" panose="02040503050406030204" pitchFamily="18" charset="0"/>
                <a:ea typeface="Tahoma" panose="020B0604030504040204" pitchFamily="34" charset="0"/>
                <a:cs typeface="Tahoma" panose="020B0604030504040204" pitchFamily="34" charset="0"/>
              </a:rPr>
              <a:t>Active Control</a:t>
            </a:r>
            <a:endParaRPr lang="en-US" sz="4800" dirty="0"/>
          </a:p>
        </p:txBody>
      </p:sp>
      <p:sp>
        <p:nvSpPr>
          <p:cNvPr id="32" name="active vs passive"/>
          <p:cNvSpPr>
            <a:spLocks noGrp="1"/>
          </p:cNvSpPr>
          <p:nvPr>
            <p:ph type="title"/>
          </p:nvPr>
        </p:nvSpPr>
        <p:spPr>
          <a:xfrm>
            <a:off x="0" y="988071"/>
            <a:ext cx="9144000" cy="1143000"/>
          </a:xfrm>
        </p:spPr>
        <p:txBody>
          <a:bodyPr/>
          <a:lstStyle/>
          <a:p>
            <a:r>
              <a:rPr lang="en-US" sz="5400" b="1" dirty="0">
                <a:latin typeface="Cambria" panose="02040503050406030204" pitchFamily="18" charset="0"/>
                <a:ea typeface="Cambria" panose="02040503050406030204" pitchFamily="18" charset="0"/>
              </a:rPr>
              <a:t>CORS</a:t>
            </a:r>
          </a:p>
        </p:txBody>
      </p:sp>
      <p:sp>
        <p:nvSpPr>
          <p:cNvPr id="34" name="TextBox 33"/>
          <p:cNvSpPr txBox="1"/>
          <p:nvPr/>
        </p:nvSpPr>
        <p:spPr bwMode="auto">
          <a:xfrm>
            <a:off x="4996138" y="2836778"/>
            <a:ext cx="1599439" cy="338554"/>
          </a:xfrm>
          <a:prstGeom prst="rect">
            <a:avLst/>
          </a:prstGeom>
          <a:noFill/>
          <a:ln w="9525">
            <a:noFill/>
            <a:miter lim="800000"/>
            <a:headEnd/>
            <a:tailEnd/>
          </a:ln>
        </p:spPr>
        <p:txBody>
          <a:bodyPr wrap="square" rtlCol="0">
            <a:spAutoFit/>
          </a:bodyPr>
          <a:lstStyle/>
          <a:p>
            <a:r>
              <a:rPr lang="en-US" sz="1600" dirty="0"/>
              <a:t>GNSS ANTENNA</a:t>
            </a:r>
          </a:p>
        </p:txBody>
      </p:sp>
      <p:cxnSp>
        <p:nvCxnSpPr>
          <p:cNvPr id="36" name="Straight Connector 35"/>
          <p:cNvCxnSpPr/>
          <p:nvPr/>
        </p:nvCxnSpPr>
        <p:spPr>
          <a:xfrm flipV="1">
            <a:off x="4404827" y="3012527"/>
            <a:ext cx="666750" cy="123824"/>
          </a:xfrm>
          <a:prstGeom prst="line">
            <a:avLst/>
          </a:prstGeom>
          <a:ln w="15875">
            <a:solidFill>
              <a:schemeClr val="tx1"/>
            </a:solidFill>
            <a:headEnd type="triangle"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79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316280"/>
            <a:ext cx="9183609" cy="755762"/>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z="4800" b="1" spc="-7" dirty="0">
                <a:latin typeface="Cambria" panose="02040503050406030204" pitchFamily="18" charset="0"/>
                <a:cs typeface="Calibri"/>
              </a:rPr>
              <a:t>NOAA CORS Network (NCN)</a:t>
            </a:r>
            <a:endParaRPr sz="4800" b="1" dirty="0">
              <a:latin typeface="Cambria" panose="02040503050406030204" pitchFamily="18" charset="0"/>
              <a:cs typeface="Calibri"/>
            </a:endParaRPr>
          </a:p>
        </p:txBody>
      </p:sp>
      <p:sp>
        <p:nvSpPr>
          <p:cNvPr id="3" name="object 3"/>
          <p:cNvSpPr>
            <a:spLocks noChangeAspect="1"/>
          </p:cNvSpPr>
          <p:nvPr/>
        </p:nvSpPr>
        <p:spPr>
          <a:xfrm>
            <a:off x="-279377" y="1072042"/>
            <a:ext cx="10283932" cy="5619135"/>
          </a:xfrm>
          <a:prstGeom prst="rect">
            <a:avLst/>
          </a:prstGeom>
          <a:blipFill>
            <a:blip r:embed="rId3" cstate="print"/>
            <a:stretch>
              <a:fillRect/>
            </a:stretch>
          </a:blipFill>
        </p:spPr>
        <p:txBody>
          <a:bodyPr wrap="square" lIns="0" tIns="0" rIns="0" bIns="0" rtlCol="0"/>
          <a:lstStyle/>
          <a:p>
            <a:endParaRPr/>
          </a:p>
        </p:txBody>
      </p:sp>
      <p:sp>
        <p:nvSpPr>
          <p:cNvPr id="14" name="object 4">
            <a:extLst>
              <a:ext uri="{FF2B5EF4-FFF2-40B4-BE49-F238E27FC236}">
                <a16:creationId xmlns:a16="http://schemas.microsoft.com/office/drawing/2014/main" id="{326CC026-B379-4671-8A19-347CE73C04A2}"/>
              </a:ext>
            </a:extLst>
          </p:cNvPr>
          <p:cNvSpPr/>
          <p:nvPr/>
        </p:nvSpPr>
        <p:spPr>
          <a:xfrm>
            <a:off x="72809" y="1349329"/>
            <a:ext cx="2243639" cy="786958"/>
          </a:xfrm>
          <a:custGeom>
            <a:avLst/>
            <a:gdLst/>
            <a:ahLst/>
            <a:cxnLst/>
            <a:rect l="l" t="t" r="r" b="b"/>
            <a:pathLst>
              <a:path w="1906904" h="908050">
                <a:moveTo>
                  <a:pt x="0" y="907541"/>
                </a:moveTo>
                <a:lnTo>
                  <a:pt x="1906524" y="907541"/>
                </a:lnTo>
                <a:lnTo>
                  <a:pt x="1906524" y="0"/>
                </a:lnTo>
                <a:lnTo>
                  <a:pt x="0" y="0"/>
                </a:lnTo>
                <a:lnTo>
                  <a:pt x="0" y="907541"/>
                </a:lnTo>
                <a:close/>
              </a:path>
            </a:pathLst>
          </a:custGeom>
          <a:solidFill>
            <a:srgbClr val="FFFFFF"/>
          </a:solidFill>
          <a:ln w="28575">
            <a:solidFill>
              <a:schemeClr val="bg1">
                <a:lumMod val="65000"/>
              </a:schemeClr>
            </a:solidFill>
          </a:ln>
        </p:spPr>
        <p:txBody>
          <a:bodyPr wrap="square" lIns="0" tIns="0" rIns="0" bIns="0" rtlCol="0"/>
          <a:lstStyle/>
          <a:p>
            <a:endParaRPr sz="467"/>
          </a:p>
        </p:txBody>
      </p:sp>
      <p:sp>
        <p:nvSpPr>
          <p:cNvPr id="15" name="object 6">
            <a:extLst>
              <a:ext uri="{FF2B5EF4-FFF2-40B4-BE49-F238E27FC236}">
                <a16:creationId xmlns:a16="http://schemas.microsoft.com/office/drawing/2014/main" id="{7C098D24-3023-43BB-9EFF-9652FDAB07A4}"/>
              </a:ext>
            </a:extLst>
          </p:cNvPr>
          <p:cNvSpPr txBox="1"/>
          <p:nvPr/>
        </p:nvSpPr>
        <p:spPr>
          <a:xfrm>
            <a:off x="181668" y="1463185"/>
            <a:ext cx="2093600" cy="603157"/>
          </a:xfrm>
          <a:prstGeom prst="rect">
            <a:avLst/>
          </a:prstGeom>
        </p:spPr>
        <p:txBody>
          <a:bodyPr vert="horz" wrap="square" lIns="0" tIns="8044" rIns="0" bIns="0" rtlCol="0">
            <a:spAutoFit/>
          </a:bodyPr>
          <a:lstStyle/>
          <a:p>
            <a:pPr marL="228611" indent="-228611">
              <a:spcBef>
                <a:spcPts val="64"/>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1695</a:t>
            </a:r>
            <a:r>
              <a:rPr sz="1600" b="1" dirty="0">
                <a:latin typeface="Cambria" panose="02040503050406030204" pitchFamily="18" charset="0"/>
                <a:ea typeface="Cambria" panose="02040503050406030204" pitchFamily="18" charset="0"/>
                <a:cs typeface="Open Sans" panose="020B0606030504020204" pitchFamily="34" charset="0"/>
              </a:rPr>
              <a:t> </a:t>
            </a:r>
            <a:r>
              <a:rPr sz="1600" b="1" spc="-7" dirty="0">
                <a:latin typeface="Cambria" panose="02040503050406030204" pitchFamily="18" charset="0"/>
                <a:ea typeface="Cambria" panose="02040503050406030204" pitchFamily="18" charset="0"/>
                <a:cs typeface="Open Sans" panose="020B0606030504020204" pitchFamily="34" charset="0"/>
              </a:rPr>
              <a:t>sites</a:t>
            </a:r>
            <a:endParaRPr sz="1600" dirty="0">
              <a:latin typeface="Cambria" panose="02040503050406030204" pitchFamily="18" charset="0"/>
              <a:ea typeface="Cambria" panose="02040503050406030204" pitchFamily="18" charset="0"/>
              <a:cs typeface="Open Sans" panose="020B0606030504020204" pitchFamily="34" charset="0"/>
            </a:endParaRPr>
          </a:p>
          <a:p>
            <a:pPr marL="228611" indent="-228611">
              <a:spcBef>
                <a:spcPts val="760"/>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241 </a:t>
            </a:r>
            <a:r>
              <a:rPr sz="1600" b="1" spc="-7" dirty="0">
                <a:latin typeface="Cambria" panose="02040503050406030204" pitchFamily="18" charset="0"/>
                <a:ea typeface="Cambria" panose="02040503050406030204" pitchFamily="18" charset="0"/>
                <a:cs typeface="Open Sans" panose="020B0606030504020204" pitchFamily="34" charset="0"/>
              </a:rPr>
              <a:t>organizations</a:t>
            </a:r>
            <a:endParaRPr sz="1600" dirty="0">
              <a:latin typeface="Cambria" panose="02040503050406030204" pitchFamily="18" charset="0"/>
              <a:ea typeface="Cambria" panose="02040503050406030204" pitchFamily="18" charset="0"/>
              <a:cs typeface="Open Sans" panose="020B0606030504020204" pitchFamily="34" charset="0"/>
            </a:endParaRPr>
          </a:p>
        </p:txBody>
      </p:sp>
      <p:pic>
        <p:nvPicPr>
          <p:cNvPr id="16" name="Picture 15">
            <a:extLst>
              <a:ext uri="{FF2B5EF4-FFF2-40B4-BE49-F238E27FC236}">
                <a16:creationId xmlns:a16="http://schemas.microsoft.com/office/drawing/2014/main" id="{9951EBF2-7F58-4406-8A12-716F5EF5869A}"/>
              </a:ext>
            </a:extLst>
          </p:cNvPr>
          <p:cNvPicPr>
            <a:picLocks noChangeAspect="1"/>
          </p:cNvPicPr>
          <p:nvPr/>
        </p:nvPicPr>
        <p:blipFill>
          <a:blip r:embed="rId4"/>
          <a:stretch>
            <a:fillRect/>
          </a:stretch>
        </p:blipFill>
        <p:spPr>
          <a:xfrm>
            <a:off x="62977" y="5174786"/>
            <a:ext cx="4990574" cy="1653539"/>
          </a:xfrm>
          <a:prstGeom prst="rect">
            <a:avLst/>
          </a:prstGeom>
          <a:solidFill>
            <a:srgbClr val="FFFFFF"/>
          </a:solidFill>
          <a:ln w="28575">
            <a:solidFill>
              <a:schemeClr val="bg1">
                <a:lumMod val="65000"/>
              </a:schemeClr>
            </a:solidFill>
          </a:ln>
        </p:spPr>
      </p:pic>
    </p:spTree>
    <p:extLst>
      <p:ext uri="{BB962C8B-B14F-4D97-AF65-F5344CB8AC3E}">
        <p14:creationId xmlns:p14="http://schemas.microsoft.com/office/powerpoint/2010/main" val="3050056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1788"/>
            <a:ext cx="9220200" cy="887412"/>
          </a:xfrm>
        </p:spPr>
        <p:txBody>
          <a:bodyPr/>
          <a:lstStyle/>
          <a:p>
            <a:r>
              <a:rPr lang="en-US" sz="5400" dirty="0">
                <a:latin typeface="Cambria" panose="02040503050406030204" pitchFamily="18" charset="0"/>
                <a:ea typeface="Cambria" panose="02040503050406030204" pitchFamily="18" charset="0"/>
              </a:rPr>
              <a:t>CORS Networks</a:t>
            </a:r>
          </a:p>
        </p:txBody>
      </p:sp>
      <p:sp>
        <p:nvSpPr>
          <p:cNvPr id="3" name="Content Placeholder 2"/>
          <p:cNvSpPr>
            <a:spLocks noGrp="1"/>
          </p:cNvSpPr>
          <p:nvPr>
            <p:ph idx="1"/>
          </p:nvPr>
        </p:nvSpPr>
        <p:spPr>
          <a:xfrm>
            <a:off x="407504" y="1320800"/>
            <a:ext cx="8584096" cy="5035551"/>
          </a:xfrm>
        </p:spPr>
        <p:txBody>
          <a:bodyPr/>
          <a:lstStyle/>
          <a:p>
            <a:r>
              <a:rPr lang="en-US" sz="2800" b="1" dirty="0">
                <a:latin typeface="Cambria" panose="02040503050406030204" pitchFamily="18" charset="0"/>
                <a:ea typeface="Cambria" panose="02040503050406030204" pitchFamily="18" charset="0"/>
              </a:rPr>
              <a:t>Global</a:t>
            </a:r>
            <a:r>
              <a:rPr lang="en-US" sz="2800" dirty="0">
                <a:latin typeface="Cambria" panose="02040503050406030204" pitchFamily="18" charset="0"/>
                <a:ea typeface="Cambria" panose="02040503050406030204" pitchFamily="18" charset="0"/>
              </a:rPr>
              <a:t>: International GNSS Service (IGS) Network</a:t>
            </a:r>
          </a:p>
          <a:p>
            <a:pPr lvl="1"/>
            <a:endParaRPr lang="en-US" sz="2400" i="1" dirty="0">
              <a:latin typeface="Cambria" panose="02040503050406030204" pitchFamily="18" charset="0"/>
              <a:ea typeface="Cambria" panose="02040503050406030204" pitchFamily="18" charset="0"/>
            </a:endParaRPr>
          </a:p>
          <a:p>
            <a:pPr lvl="1"/>
            <a:endParaRPr lang="en-US" sz="2400" i="1" dirty="0">
              <a:latin typeface="Cambria" panose="02040503050406030204" pitchFamily="18" charset="0"/>
              <a:ea typeface="Cambria" panose="02040503050406030204" pitchFamily="18" charset="0"/>
            </a:endParaRPr>
          </a:p>
          <a:p>
            <a:pPr>
              <a:spcBef>
                <a:spcPts val="1800"/>
              </a:spcBef>
            </a:pPr>
            <a:r>
              <a:rPr lang="en-US" sz="2800" b="1" dirty="0">
                <a:latin typeface="Cambria" panose="02040503050406030204" pitchFamily="18" charset="0"/>
                <a:ea typeface="Cambria" panose="02040503050406030204" pitchFamily="18" charset="0"/>
              </a:rPr>
              <a:t>NSRS</a:t>
            </a:r>
            <a:r>
              <a:rPr lang="en-US" sz="2800" dirty="0">
                <a:latin typeface="Cambria" panose="02040503050406030204" pitchFamily="18" charset="0"/>
                <a:ea typeface="Cambria" panose="02040503050406030204" pitchFamily="18" charset="0"/>
              </a:rPr>
              <a:t>: NOAA CORS Network (NCN)</a:t>
            </a:r>
          </a:p>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a:spcBef>
                <a:spcPts val="1800"/>
              </a:spcBef>
            </a:pPr>
            <a:r>
              <a:rPr lang="en-US" sz="2800" b="1" dirty="0">
                <a:latin typeface="Cambria" panose="02040503050406030204" pitchFamily="18" charset="0"/>
                <a:ea typeface="Cambria" panose="02040503050406030204" pitchFamily="18" charset="0"/>
              </a:rPr>
              <a:t>Regional</a:t>
            </a:r>
            <a:r>
              <a:rPr lang="en-US" sz="2800" dirty="0">
                <a:latin typeface="Cambria" panose="02040503050406030204" pitchFamily="18" charset="0"/>
                <a:ea typeface="Cambria" panose="02040503050406030204" pitchFamily="18" charset="0"/>
              </a:rPr>
              <a:t>: State or Private CORS Networks</a:t>
            </a:r>
          </a:p>
          <a:p>
            <a:pPr lvl="1"/>
            <a:endParaRPr lang="en-US" sz="2400" dirty="0">
              <a:latin typeface="Cambria" panose="02040503050406030204" pitchFamily="18" charset="0"/>
              <a:ea typeface="Cambria" panose="02040503050406030204" pitchFamily="18" charset="0"/>
            </a:endParaRPr>
          </a:p>
        </p:txBody>
      </p:sp>
      <p:sp>
        <p:nvSpPr>
          <p:cNvPr id="4" name="Arrow: Up 3">
            <a:extLst>
              <a:ext uri="{FF2B5EF4-FFF2-40B4-BE49-F238E27FC236}">
                <a16:creationId xmlns:a16="http://schemas.microsoft.com/office/drawing/2014/main" id="{7699AB4B-36F1-4B82-ACC0-631D18E74348}"/>
              </a:ext>
            </a:extLst>
          </p:cNvPr>
          <p:cNvSpPr/>
          <p:nvPr/>
        </p:nvSpPr>
        <p:spPr>
          <a:xfrm>
            <a:off x="2702560" y="3403600"/>
            <a:ext cx="1158240" cy="9652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EE09B06F-7CD4-4DE1-8657-A8517ABA6AEA}"/>
              </a:ext>
            </a:extLst>
          </p:cNvPr>
          <p:cNvSpPr/>
          <p:nvPr/>
        </p:nvSpPr>
        <p:spPr>
          <a:xfrm>
            <a:off x="2702560" y="1864360"/>
            <a:ext cx="1158240" cy="9652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BC2672-C476-42F6-9806-39346FB3C29B}"/>
              </a:ext>
            </a:extLst>
          </p:cNvPr>
          <p:cNvSpPr txBox="1"/>
          <p:nvPr/>
        </p:nvSpPr>
        <p:spPr bwMode="auto">
          <a:xfrm>
            <a:off x="279952" y="5821680"/>
            <a:ext cx="8584096" cy="584775"/>
          </a:xfrm>
          <a:prstGeom prst="rect">
            <a:avLst/>
          </a:prstGeom>
          <a:noFill/>
          <a:ln w="9525">
            <a:noFill/>
            <a:miter lim="800000"/>
            <a:headEnd/>
            <a:tailEnd/>
          </a:ln>
        </p:spPr>
        <p:txBody>
          <a:bodyPr wrap="square" rtlCol="0">
            <a:spAutoFit/>
          </a:bodyPr>
          <a:lstStyle/>
          <a:p>
            <a:pPr algn="ctr"/>
            <a:r>
              <a:rPr lang="en-US" sz="3200" dirty="0">
                <a:latin typeface="Cambria" panose="02040503050406030204" pitchFamily="18" charset="0"/>
                <a:ea typeface="Cambria" panose="02040503050406030204" pitchFamily="18" charset="0"/>
              </a:rPr>
              <a:t>They’re all </a:t>
            </a:r>
            <a:r>
              <a:rPr lang="en-US" sz="3200" i="1" dirty="0">
                <a:latin typeface="Cambria" panose="02040503050406030204" pitchFamily="18" charset="0"/>
                <a:ea typeface="Cambria" panose="02040503050406030204" pitchFamily="18" charset="0"/>
              </a:rPr>
              <a:t>semi</a:t>
            </a:r>
            <a:r>
              <a:rPr lang="en-US" sz="3200" dirty="0">
                <a:latin typeface="Cambria" panose="02040503050406030204" pitchFamily="18" charset="0"/>
                <a:ea typeface="Cambria" panose="02040503050406030204" pitchFamily="18" charset="0"/>
              </a:rPr>
              <a:t>-coupled, not 100% overlap.</a:t>
            </a:r>
          </a:p>
        </p:txBody>
      </p:sp>
    </p:spTree>
    <p:extLst>
      <p:ext uri="{BB962C8B-B14F-4D97-AF65-F5344CB8AC3E}">
        <p14:creationId xmlns:p14="http://schemas.microsoft.com/office/powerpoint/2010/main" val="1544938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117"/>
          <a:stretch/>
        </p:blipFill>
        <p:spPr>
          <a:xfrm>
            <a:off x="-7617" y="0"/>
            <a:ext cx="9151617" cy="6705600"/>
          </a:xfrm>
          <a:prstGeom prst="rect">
            <a:avLst/>
          </a:prstGeom>
        </p:spPr>
      </p:pic>
      <p:sp>
        <p:nvSpPr>
          <p:cNvPr id="6" name="TextBox 5"/>
          <p:cNvSpPr txBox="1"/>
          <p:nvPr/>
        </p:nvSpPr>
        <p:spPr bwMode="auto">
          <a:xfrm>
            <a:off x="5458823" y="6418185"/>
            <a:ext cx="3957320" cy="307777"/>
          </a:xfrm>
          <a:prstGeom prst="rect">
            <a:avLst/>
          </a:prstGeom>
          <a:noFill/>
          <a:ln w="9525">
            <a:noFill/>
            <a:miter lim="800000"/>
            <a:headEnd/>
            <a:tailEnd/>
          </a:ln>
        </p:spPr>
        <p:txBody>
          <a:bodyPr rtlCol="0" wrap="square">
            <a:spAutoFit/>
          </a:bodyPr>
          <a:lstStyle/>
          <a:p>
            <a:r>
              <a:rPr dirty="0" lang="en-US" sz="1400"/>
              <a:t>Source: https://www.igs.org/maps/#station-map</a:t>
            </a:r>
          </a:p>
        </p:txBody>
      </p:sp>
      <p:sp>
        <p:nvSpPr>
          <p:cNvPr id="4" name="object 3"/>
          <p:cNvSpPr>
            <a:spLocks noChangeAspect="1"/>
          </p:cNvSpPr>
          <p:nvPr/>
        </p:nvSpPr>
        <p:spPr>
          <a:xfrm>
            <a:off x="1257910" y="2408218"/>
            <a:ext cx="1728739" cy="944582"/>
          </a:xfrm>
          <a:prstGeom prst="rect">
            <a:avLst/>
          </a:prstGeom>
          <a:blipFill>
            <a:blip cstate="print" r:embed="rId4"/>
            <a:stretch>
              <a:fillRect/>
            </a:stretch>
          </a:blipFill>
        </p:spPr>
        <p:txBody>
          <a:bodyPr bIns="0" lIns="0" rIns="0" rtlCol="0" tIns="0" wrap="square"/>
          <a:lstStyle/>
          <a:p>
            <a:endParaRPr/>
          </a:p>
        </p:txBody>
      </p:sp>
      <p:sp>
        <p:nvSpPr>
          <p:cNvPr id="2" name="Title 1"/>
          <p:cNvSpPr>
            <a:spLocks noGrp="1"/>
          </p:cNvSpPr>
          <p:nvPr>
            <p:ph type="title"/>
          </p:nvPr>
        </p:nvSpPr>
        <p:spPr>
          <a:xfrm>
            <a:off x="136072" y="-20362"/>
            <a:ext cx="9144000" cy="633538"/>
          </a:xfrm>
        </p:spPr>
        <p:txBody>
          <a:bodyPr/>
          <a:lstStyle/>
          <a:p>
            <a:r>
              <a:rPr b="1" dirty="0" lang="en-US">
                <a:latin charset="0" panose="02040503050406030204" pitchFamily="18" typeface="Cambria"/>
                <a:ea charset="0" panose="02040503050406030204" pitchFamily="18" typeface="Cambria"/>
              </a:rPr>
              <a:t>IGS Network</a:t>
            </a:r>
          </a:p>
        </p:txBody>
      </p:sp>
    </p:spTree>
    <p:extLst>
      <p:ext uri="{BB962C8B-B14F-4D97-AF65-F5344CB8AC3E}">
        <p14:creationId xmlns:p14="http://schemas.microsoft.com/office/powerpoint/2010/main" val="1011468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316280"/>
            <a:ext cx="9183609" cy="755762"/>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z="4800" b="1" spc="-7" dirty="0">
                <a:latin typeface="Cambria" panose="02040503050406030204" pitchFamily="18" charset="0"/>
                <a:cs typeface="Calibri"/>
              </a:rPr>
              <a:t>NOAA CORS Network (NCN)</a:t>
            </a:r>
            <a:endParaRPr sz="4800" b="1" dirty="0">
              <a:latin typeface="Cambria" panose="02040503050406030204" pitchFamily="18" charset="0"/>
              <a:cs typeface="Calibri"/>
            </a:endParaRPr>
          </a:p>
        </p:txBody>
      </p:sp>
      <p:sp>
        <p:nvSpPr>
          <p:cNvPr id="3" name="object 3"/>
          <p:cNvSpPr>
            <a:spLocks noChangeAspect="1"/>
          </p:cNvSpPr>
          <p:nvPr/>
        </p:nvSpPr>
        <p:spPr>
          <a:xfrm>
            <a:off x="-361" y="1261450"/>
            <a:ext cx="9144362" cy="49964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81581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p="http://schemas.openxmlformats.org/presentationml/2006/main" xmlns:a="http://schemas.openxmlformats.org/drawing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41" y="0"/>
            <a:ext cx="9144000" cy="897610"/>
          </a:xfrm>
        </p:spPr>
        <p:txBody>
          <a:bodyPr/>
          <a:lstStyle/>
          <a:p>
            <a:r>
              <a:rPr b="1" dirty="0" lang="en-US" sz="4600">
                <a:latin charset="0" panose="02040503050406030204" pitchFamily="18" typeface="Cambria"/>
                <a:ea charset="0" panose="02040503050406030204" pitchFamily="18" typeface="Cambria"/>
              </a:rPr>
              <a:t>NOAA CORS Network (NCN) in PA</a:t>
            </a:r>
          </a:p>
        </p:txBody>
      </p:sp>
      <p:pic>
        <p:nvPicPr>
          <p:cNvPr id="3" name="Picture 2">
            <a:extLst>
              <a:ext uri="{FF2B5EF4-FFF2-40B4-BE49-F238E27FC236}">
                <a16:creationId xmlns:a16="http://schemas.microsoft.com/office/drawing/2014/main" id="{885806FB-4A6F-4697-8418-B73A08255D6A}"/>
              </a:ext>
            </a:extLst>
          </p:cNvPr>
          <p:cNvPicPr>
            <a:picLocks noChangeAspect="1"/>
          </p:cNvPicPr>
          <p:nvPr/>
        </p:nvPicPr>
        <p:blipFill rotWithShape="1">
          <a:blip r:embed="rId3"/>
          <a:srcRect l="20"/>
          <a:stretch/>
        </p:blipFill>
        <p:spPr>
          <a:xfrm>
            <a:off x="0" y="988773"/>
            <a:ext cx="9133483" cy="5869227"/>
          </a:xfrm>
          <a:prstGeom prst="rect">
            <a:avLst/>
          </a:prstGeom>
        </p:spPr>
      </p:pic>
      <p:sp>
        <p:nvSpPr>
          <p:cNvPr id="9" name="Oval 8">
            <a:extLst>
              <a:ext uri="{FF2B5EF4-FFF2-40B4-BE49-F238E27FC236}">
                <a16:creationId xmlns:a16="http://schemas.microsoft.com/office/drawing/2014/main" id="{BC652142-5BC6-41AF-B355-683CAC5A9D3D}"/>
              </a:ext>
            </a:extLst>
          </p:cNvPr>
          <p:cNvSpPr/>
          <p:nvPr/>
        </p:nvSpPr>
        <p:spPr>
          <a:xfrm>
            <a:off x="1393277" y="2821098"/>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0" name="Oval 9">
            <a:extLst>
              <a:ext uri="{FF2B5EF4-FFF2-40B4-BE49-F238E27FC236}">
                <a16:creationId xmlns:a16="http://schemas.microsoft.com/office/drawing/2014/main" id="{B0EBC7BD-01A7-4713-918A-12758C10669B}"/>
              </a:ext>
            </a:extLst>
          </p:cNvPr>
          <p:cNvSpPr/>
          <p:nvPr/>
        </p:nvSpPr>
        <p:spPr>
          <a:xfrm>
            <a:off x="666837" y="3496738"/>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1" name="Oval 10">
            <a:extLst>
              <a:ext uri="{FF2B5EF4-FFF2-40B4-BE49-F238E27FC236}">
                <a16:creationId xmlns:a16="http://schemas.microsoft.com/office/drawing/2014/main" id="{F04642FA-29F2-4D83-A998-341BCABB9C90}"/>
              </a:ext>
            </a:extLst>
          </p:cNvPr>
          <p:cNvSpPr/>
          <p:nvPr/>
        </p:nvSpPr>
        <p:spPr>
          <a:xfrm>
            <a:off x="1667597" y="342900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2" name="Oval 11">
            <a:extLst>
              <a:ext uri="{FF2B5EF4-FFF2-40B4-BE49-F238E27FC236}">
                <a16:creationId xmlns:a16="http://schemas.microsoft.com/office/drawing/2014/main" id="{68F12CA0-EF74-4E2E-9FC1-9844B6AD36D7}"/>
              </a:ext>
            </a:extLst>
          </p:cNvPr>
          <p:cNvSpPr/>
          <p:nvPr/>
        </p:nvSpPr>
        <p:spPr>
          <a:xfrm>
            <a:off x="3430357" y="262636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3" name="Oval 12">
            <a:extLst>
              <a:ext uri="{FF2B5EF4-FFF2-40B4-BE49-F238E27FC236}">
                <a16:creationId xmlns:a16="http://schemas.microsoft.com/office/drawing/2014/main" id="{78AF8E6C-9E0B-42AE-907C-6D21AD429907}"/>
              </a:ext>
            </a:extLst>
          </p:cNvPr>
          <p:cNvSpPr/>
          <p:nvPr/>
        </p:nvSpPr>
        <p:spPr>
          <a:xfrm>
            <a:off x="2302597" y="3901709"/>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4" name="Oval 13">
            <a:extLst>
              <a:ext uri="{FF2B5EF4-FFF2-40B4-BE49-F238E27FC236}">
                <a16:creationId xmlns:a16="http://schemas.microsoft.com/office/drawing/2014/main" id="{7CD594DA-5E47-4831-BFDA-2152159EB56A}"/>
              </a:ext>
            </a:extLst>
          </p:cNvPr>
          <p:cNvSpPr/>
          <p:nvPr/>
        </p:nvSpPr>
        <p:spPr>
          <a:xfrm>
            <a:off x="4662757" y="3407592"/>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5" name="Oval 14">
            <a:extLst>
              <a:ext uri="{FF2B5EF4-FFF2-40B4-BE49-F238E27FC236}">
                <a16:creationId xmlns:a16="http://schemas.microsoft.com/office/drawing/2014/main" id="{01EDAD9B-60F3-454F-B70D-6FBBEFBEDD78}"/>
              </a:ext>
            </a:extLst>
          </p:cNvPr>
          <p:cNvSpPr/>
          <p:nvPr/>
        </p:nvSpPr>
        <p:spPr>
          <a:xfrm>
            <a:off x="5348735" y="2583695"/>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6" name="Oval 15">
            <a:extLst>
              <a:ext uri="{FF2B5EF4-FFF2-40B4-BE49-F238E27FC236}">
                <a16:creationId xmlns:a16="http://schemas.microsoft.com/office/drawing/2014/main" id="{498DC222-5955-4CB8-99BA-16B626A44E43}"/>
              </a:ext>
            </a:extLst>
          </p:cNvPr>
          <p:cNvSpPr/>
          <p:nvPr/>
        </p:nvSpPr>
        <p:spPr>
          <a:xfrm>
            <a:off x="5907535" y="3374377"/>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7" name="Oval 16">
            <a:extLst>
              <a:ext uri="{FF2B5EF4-FFF2-40B4-BE49-F238E27FC236}">
                <a16:creationId xmlns:a16="http://schemas.microsoft.com/office/drawing/2014/main" id="{E90AE8FD-4F5A-46EF-A4EB-32AACC6BFEE2}"/>
              </a:ext>
            </a:extLst>
          </p:cNvPr>
          <p:cNvSpPr/>
          <p:nvPr/>
        </p:nvSpPr>
        <p:spPr>
          <a:xfrm>
            <a:off x="1548895" y="5024798"/>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8" name="Oval 17">
            <a:extLst>
              <a:ext uri="{FF2B5EF4-FFF2-40B4-BE49-F238E27FC236}">
                <a16:creationId xmlns:a16="http://schemas.microsoft.com/office/drawing/2014/main" id="{6CF6BF36-AF26-41FA-B265-DA28CD748CC2}"/>
              </a:ext>
            </a:extLst>
          </p:cNvPr>
          <p:cNvSpPr/>
          <p:nvPr/>
        </p:nvSpPr>
        <p:spPr>
          <a:xfrm>
            <a:off x="1979516" y="450135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9" name="Oval 18">
            <a:extLst>
              <a:ext uri="{FF2B5EF4-FFF2-40B4-BE49-F238E27FC236}">
                <a16:creationId xmlns:a16="http://schemas.microsoft.com/office/drawing/2014/main" id="{CD1F4937-67C0-4FFC-ADCA-67DD645D3F89}"/>
              </a:ext>
            </a:extLst>
          </p:cNvPr>
          <p:cNvSpPr/>
          <p:nvPr/>
        </p:nvSpPr>
        <p:spPr>
          <a:xfrm>
            <a:off x="5723476" y="4452895"/>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0" name="Oval 19">
            <a:extLst>
              <a:ext uri="{FF2B5EF4-FFF2-40B4-BE49-F238E27FC236}">
                <a16:creationId xmlns:a16="http://schemas.microsoft.com/office/drawing/2014/main" id="{09EDD0F0-8EC0-45D5-BE81-EC4797BC1700}"/>
              </a:ext>
            </a:extLst>
          </p:cNvPr>
          <p:cNvSpPr/>
          <p:nvPr/>
        </p:nvSpPr>
        <p:spPr>
          <a:xfrm>
            <a:off x="1336892" y="5631824"/>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1" name="Oval 20">
            <a:extLst>
              <a:ext uri="{FF2B5EF4-FFF2-40B4-BE49-F238E27FC236}">
                <a16:creationId xmlns:a16="http://schemas.microsoft.com/office/drawing/2014/main" id="{C959027C-B114-4F6B-A102-60448646F167}"/>
              </a:ext>
            </a:extLst>
          </p:cNvPr>
          <p:cNvSpPr/>
          <p:nvPr/>
        </p:nvSpPr>
        <p:spPr>
          <a:xfrm>
            <a:off x="3478116" y="556815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2" name="Oval 21">
            <a:extLst>
              <a:ext uri="{FF2B5EF4-FFF2-40B4-BE49-F238E27FC236}">
                <a16:creationId xmlns:a16="http://schemas.microsoft.com/office/drawing/2014/main" id="{297FF788-96A2-4B75-8202-3DD9F2668604}"/>
              </a:ext>
            </a:extLst>
          </p:cNvPr>
          <p:cNvSpPr/>
          <p:nvPr/>
        </p:nvSpPr>
        <p:spPr>
          <a:xfrm>
            <a:off x="3854036" y="5575057"/>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3" name="Oval 22">
            <a:extLst>
              <a:ext uri="{FF2B5EF4-FFF2-40B4-BE49-F238E27FC236}">
                <a16:creationId xmlns:a16="http://schemas.microsoft.com/office/drawing/2014/main" id="{29641701-DD8C-4290-999F-A9BCB3D6B5BB}"/>
              </a:ext>
            </a:extLst>
          </p:cNvPr>
          <p:cNvSpPr/>
          <p:nvPr/>
        </p:nvSpPr>
        <p:spPr>
          <a:xfrm>
            <a:off x="5023970" y="5535269"/>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4" name="Oval 23">
            <a:extLst>
              <a:ext uri="{FF2B5EF4-FFF2-40B4-BE49-F238E27FC236}">
                <a16:creationId xmlns:a16="http://schemas.microsoft.com/office/drawing/2014/main" id="{50B726C7-3C49-4EC2-9048-17759C3525C8}"/>
              </a:ext>
            </a:extLst>
          </p:cNvPr>
          <p:cNvSpPr/>
          <p:nvPr/>
        </p:nvSpPr>
        <p:spPr>
          <a:xfrm>
            <a:off x="6075202" y="5512235"/>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5" name="Oval 24">
            <a:extLst>
              <a:ext uri="{FF2B5EF4-FFF2-40B4-BE49-F238E27FC236}">
                <a16:creationId xmlns:a16="http://schemas.microsoft.com/office/drawing/2014/main" id="{A193ADDB-2254-45F7-89FD-9394B0464F0A}"/>
              </a:ext>
            </a:extLst>
          </p:cNvPr>
          <p:cNvSpPr/>
          <p:nvPr/>
        </p:nvSpPr>
        <p:spPr>
          <a:xfrm>
            <a:off x="6939157" y="5452215"/>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6" name="Oval 25">
            <a:extLst>
              <a:ext uri="{FF2B5EF4-FFF2-40B4-BE49-F238E27FC236}">
                <a16:creationId xmlns:a16="http://schemas.microsoft.com/office/drawing/2014/main" id="{E3114C3D-7537-4095-B770-30C17D04824A}"/>
              </a:ext>
            </a:extLst>
          </p:cNvPr>
          <p:cNvSpPr/>
          <p:nvPr/>
        </p:nvSpPr>
        <p:spPr>
          <a:xfrm>
            <a:off x="7101717" y="516923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7" name="Oval 26">
            <a:extLst>
              <a:ext uri="{FF2B5EF4-FFF2-40B4-BE49-F238E27FC236}">
                <a16:creationId xmlns:a16="http://schemas.microsoft.com/office/drawing/2014/main" id="{F3F3A710-50CF-4C10-B4CD-023ACAFF013C}"/>
              </a:ext>
            </a:extLst>
          </p:cNvPr>
          <p:cNvSpPr/>
          <p:nvPr/>
        </p:nvSpPr>
        <p:spPr>
          <a:xfrm>
            <a:off x="6820455" y="3887844"/>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8" name="Oval 27">
            <a:extLst>
              <a:ext uri="{FF2B5EF4-FFF2-40B4-BE49-F238E27FC236}">
                <a16:creationId xmlns:a16="http://schemas.microsoft.com/office/drawing/2014/main" id="{122DE9D6-F9E9-4663-9A60-7B9C5E0C9AC4}"/>
              </a:ext>
            </a:extLst>
          </p:cNvPr>
          <p:cNvSpPr/>
          <p:nvPr/>
        </p:nvSpPr>
        <p:spPr>
          <a:xfrm>
            <a:off x="7057858" y="4155738"/>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3972020068"/>
      </p:ext>
    </p:extLst>
  </p:cSld>
  <p:clrMapOvr>
    <a:masterClrMapping/>
  </p:clrMapOvr>
  <mc:AlternateContent xmlns:mc="http://schemas.openxmlformats.org/markup-compatibility/2006" xmlns:p14="http://schemas.microsoft.com/office/powerpoint/2010/main">
    <mc:Choice Requires="p14">
      <p:transition p14:dur="900" spd="slow">
        <p14:warp dir="in"/>
      </p:transition>
    </mc:Choice>
    <mc:Fallback xmlns="">
      <p:transition spd="slow">
        <p:fade/>
      </p:transition>
    </mc:Fallback>
  </mc:AlternateContent>
</p:sld>
</file>

<file path=ppt/slides/slide19.xml><?xml version="1.0" encoding="utf-8"?>
<p:sld xmlns:p="http://schemas.openxmlformats.org/presentationml/2006/main" xmlns:a="http://schemas.openxmlformats.org/drawing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0DC25-DC71-46D8-8B24-21F1F769CB37}"/>
              </a:ext>
            </a:extLst>
          </p:cNvPr>
          <p:cNvPicPr>
            <a:picLocks noChangeAspect="1"/>
          </p:cNvPicPr>
          <p:nvPr/>
        </p:nvPicPr>
        <p:blipFill rotWithShape="1">
          <a:blip r:embed="rId3"/>
          <a:srcRect b="153" l="93" r="41" t="83"/>
          <a:stretch/>
        </p:blipFill>
        <p:spPr>
          <a:xfrm>
            <a:off x="-2904" y="704797"/>
            <a:ext cx="9144000" cy="6153203"/>
          </a:xfrm>
          <a:prstGeom prst="rect">
            <a:avLst/>
          </a:prstGeom>
        </p:spPr>
      </p:pic>
      <p:sp>
        <p:nvSpPr>
          <p:cNvPr id="6" name="Title 1"/>
          <p:cNvSpPr>
            <a:spLocks noGrp="1"/>
          </p:cNvSpPr>
          <p:nvPr>
            <p:ph type="title"/>
          </p:nvPr>
        </p:nvSpPr>
        <p:spPr>
          <a:xfrm>
            <a:off x="0" y="-245390"/>
            <a:ext cx="9144000" cy="1143000"/>
          </a:xfrm>
        </p:spPr>
        <p:txBody>
          <a:bodyPr/>
          <a:lstStyle/>
          <a:p>
            <a:r>
              <a:rPr b="1" dirty="0" err="1" lang="en-US" sz="4800">
                <a:latin charset="0" panose="02040503050406030204" pitchFamily="18" typeface="Cambria"/>
                <a:ea charset="0" panose="02040503050406030204" pitchFamily="18" typeface="Cambria"/>
              </a:rPr>
              <a:t>KeyNetGPS</a:t>
            </a:r>
            <a:r>
              <a:rPr b="1" dirty="0" lang="en-US" sz="4800">
                <a:latin charset="0" panose="02040503050406030204" pitchFamily="18" typeface="Cambria"/>
                <a:ea charset="0" panose="02040503050406030204" pitchFamily="18" typeface="Cambria"/>
              </a:rPr>
              <a:t> CORS Network</a:t>
            </a:r>
          </a:p>
        </p:txBody>
      </p:sp>
      <p:sp>
        <p:nvSpPr>
          <p:cNvPr id="5" name="Freeform: Shape 4">
            <a:extLst>
              <a:ext uri="{FF2B5EF4-FFF2-40B4-BE49-F238E27FC236}">
                <a16:creationId xmlns:a16="http://schemas.microsoft.com/office/drawing/2014/main" id="{32065714-0A58-43AC-9F2C-DD6982A844D2}"/>
              </a:ext>
            </a:extLst>
          </p:cNvPr>
          <p:cNvSpPr/>
          <p:nvPr/>
        </p:nvSpPr>
        <p:spPr>
          <a:xfrm>
            <a:off x="435856" y="3785418"/>
            <a:ext cx="1589589" cy="1998581"/>
          </a:xfrm>
          <a:custGeom>
            <a:avLst/>
            <a:gdLst>
              <a:gd fmla="*/ 744015 w 1589589" name="connsiteX0"/>
              <a:gd fmla="*/ 68826 h 1998581" name="connsiteY0"/>
              <a:gd fmla="*/ 744015 w 1589589" name="connsiteX1"/>
              <a:gd fmla="*/ 68826 h 1998581" name="connsiteY1"/>
              <a:gd fmla="*/ 370389 w 1589589" name="connsiteX2"/>
              <a:gd fmla="*/ 88490 h 1998581" name="connsiteY2"/>
              <a:gd fmla="*/ 301563 w 1589589" name="connsiteX3"/>
              <a:gd fmla="*/ 108155 h 1998581" name="connsiteY3"/>
              <a:gd fmla="*/ 242570 w 1589589" name="connsiteX4"/>
              <a:gd fmla="*/ 117987 h 1998581" name="connsiteY4"/>
              <a:gd fmla="*/ 134415 w 1589589" name="connsiteX5"/>
              <a:gd fmla="*/ 167148 h 1998581" name="connsiteY5"/>
              <a:gd fmla="*/ 45925 w 1589589" name="connsiteX6"/>
              <a:gd fmla="*/ 206477 h 1998581" name="connsiteY6"/>
              <a:gd fmla="*/ 16428 w 1589589" name="connsiteX7"/>
              <a:gd fmla="*/ 235974 h 1998581" name="connsiteY7"/>
              <a:gd fmla="*/ 16428 w 1589589" name="connsiteX8"/>
              <a:gd fmla="*/ 471948 h 1998581" name="connsiteY8"/>
              <a:gd fmla="*/ 55757 w 1589589" name="connsiteX9"/>
              <a:gd fmla="*/ 570271 h 1998581" name="connsiteY9"/>
              <a:gd fmla="*/ 75421 w 1589589" name="connsiteX10"/>
              <a:gd fmla="*/ 599768 h 1998581" name="connsiteY10"/>
              <a:gd fmla="*/ 95086 w 1589589" name="connsiteX11"/>
              <a:gd fmla="*/ 639097 h 1998581" name="connsiteY11"/>
              <a:gd fmla="*/ 124583 w 1589589" name="connsiteX12"/>
              <a:gd fmla="*/ 737419 h 1998581" name="connsiteY12"/>
              <a:gd fmla="*/ 144247 w 1589589" name="connsiteX13"/>
              <a:gd fmla="*/ 943897 h 1998581" name="connsiteY13"/>
              <a:gd fmla="*/ 154079 w 1589589" name="connsiteX14"/>
              <a:gd fmla="*/ 973393 h 1998581" name="connsiteY14"/>
              <a:gd fmla="*/ 163912 w 1589589" name="connsiteX15"/>
              <a:gd fmla="*/ 1101213 h 1998581" name="connsiteY15"/>
              <a:gd fmla="*/ 193408 w 1589589" name="connsiteX16"/>
              <a:gd fmla="*/ 1160206 h 1998581" name="connsiteY16"/>
              <a:gd fmla="*/ 213073 w 1589589" name="connsiteX17"/>
              <a:gd fmla="*/ 1219200 h 1998581" name="connsiteY17"/>
              <a:gd fmla="*/ 232737 w 1589589" name="connsiteX18"/>
              <a:gd fmla="*/ 1278193 h 1998581" name="connsiteY18"/>
              <a:gd fmla="*/ 242570 w 1589589" name="connsiteX19"/>
              <a:gd fmla="*/ 1307690 h 1998581" name="connsiteY19"/>
              <a:gd fmla="*/ 262234 w 1589589" name="connsiteX20"/>
              <a:gd fmla="*/ 1337187 h 1998581" name="connsiteY20"/>
              <a:gd fmla="*/ 272066 w 1589589" name="connsiteX21"/>
              <a:gd fmla="*/ 1376516 h 1998581" name="connsiteY21"/>
              <a:gd fmla="*/ 281899 w 1589589" name="connsiteX22"/>
              <a:gd fmla="*/ 1425677 h 1998581" name="connsiteY22"/>
              <a:gd fmla="*/ 291731 w 1589589" name="connsiteX23"/>
              <a:gd fmla="*/ 1455174 h 1998581" name="connsiteY23"/>
              <a:gd fmla="*/ 311396 w 1589589" name="connsiteX24"/>
              <a:gd fmla="*/ 1533832 h 1998581" name="connsiteY24"/>
              <a:gd fmla="*/ 311396 w 1589589" name="connsiteX25"/>
              <a:gd fmla="*/ 1533832 h 1998581" name="connsiteY25"/>
              <a:gd fmla="*/ 340892 w 1589589" name="connsiteX26"/>
              <a:gd fmla="*/ 1641987 h 1998581" name="connsiteY26"/>
              <a:gd fmla="*/ 350725 w 1589589" name="connsiteX27"/>
              <a:gd fmla="*/ 1671484 h 1998581" name="connsiteY27"/>
              <a:gd fmla="*/ 360557 w 1589589" name="connsiteX28"/>
              <a:gd fmla="*/ 1700980 h 1998581" name="connsiteY28"/>
              <a:gd fmla="*/ 399886 w 1589589" name="connsiteX29"/>
              <a:gd fmla="*/ 1759974 h 1998581" name="connsiteY29"/>
              <a:gd fmla="*/ 439215 w 1589589" name="connsiteX30"/>
              <a:gd fmla="*/ 1818968 h 1998581" name="connsiteY30"/>
              <a:gd fmla="*/ 458879 w 1589589" name="connsiteX31"/>
              <a:gd fmla="*/ 1848464 h 1998581" name="connsiteY31"/>
              <a:gd fmla="*/ 488376 w 1589589" name="connsiteX32"/>
              <a:gd fmla="*/ 1887793 h 1998581" name="connsiteY32"/>
              <a:gd fmla="*/ 527705 w 1589589" name="connsiteX33"/>
              <a:gd fmla="*/ 1946787 h 1998581" name="connsiteY33"/>
              <a:gd fmla="*/ 586699 w 1589589" name="connsiteX34"/>
              <a:gd fmla="*/ 1966451 h 1998581" name="connsiteY34"/>
              <a:gd fmla="*/ 704686 w 1589589" name="connsiteX35"/>
              <a:gd fmla="*/ 1986116 h 1998581" name="connsiteY35"/>
              <a:gd fmla="*/ 911163 w 1589589" name="connsiteX36"/>
              <a:gd fmla="*/ 1946787 h 1998581" name="connsiteY36"/>
              <a:gd fmla="*/ 920996 w 1589589" name="connsiteX37"/>
              <a:gd fmla="*/ 1877961 h 1998581" name="connsiteY37"/>
              <a:gd fmla="*/ 930828 w 1589589" name="connsiteX38"/>
              <a:gd fmla="*/ 1848464 h 1998581" name="connsiteY38"/>
              <a:gd fmla="*/ 940660 w 1589589" name="connsiteX39"/>
              <a:gd fmla="*/ 1691148 h 1998581" name="connsiteY39"/>
              <a:gd fmla="*/ 960325 w 1589589" name="connsiteX40"/>
              <a:gd fmla="*/ 1592826 h 1998581" name="connsiteY40"/>
              <a:gd fmla="*/ 970157 w 1589589" name="connsiteX41"/>
              <a:gd fmla="*/ 1445342 h 1998581" name="connsiteY41"/>
              <a:gd fmla="*/ 989821 w 1589589" name="connsiteX42"/>
              <a:gd fmla="*/ 1386348 h 1998581" name="connsiteY42"/>
              <a:gd fmla="*/ 999654 w 1589589" name="connsiteX43"/>
              <a:gd fmla="*/ 1238864 h 1998581" name="connsiteY43"/>
              <a:gd fmla="*/ 1029150 w 1589589" name="connsiteX44"/>
              <a:gd fmla="*/ 1140542 h 1998581" name="connsiteY44"/>
              <a:gd fmla="*/ 1048815 w 1589589" name="connsiteX45"/>
              <a:gd fmla="*/ 1071716 h 1998581" name="connsiteY45"/>
              <a:gd fmla="*/ 1058647 w 1589589" name="connsiteX46"/>
              <a:gd fmla="*/ 1042219 h 1998581" name="connsiteY46"/>
              <a:gd fmla="*/ 1127473 w 1589589" name="connsiteX47"/>
              <a:gd fmla="*/ 953729 h 1998581" name="connsiteY47"/>
              <a:gd fmla="*/ 1137305 w 1589589" name="connsiteX48"/>
              <a:gd fmla="*/ 914400 h 1998581" name="connsiteY48"/>
              <a:gd fmla="*/ 1147137 w 1589589" name="connsiteX49"/>
              <a:gd fmla="*/ 884903 h 1998581" name="connsiteY49"/>
              <a:gd fmla="*/ 1196299 w 1589589" name="connsiteX50"/>
              <a:gd fmla="*/ 747251 h 1998581" name="connsiteY50"/>
              <a:gd fmla="*/ 1225796 w 1589589" name="connsiteX51"/>
              <a:gd fmla="*/ 737419 h 1998581" name="connsiteY51"/>
              <a:gd fmla="*/ 1284789 w 1589589" name="connsiteX52"/>
              <a:gd fmla="*/ 678426 h 1998581" name="connsiteY52"/>
              <a:gd fmla="*/ 1314286 w 1589589" name="connsiteX53"/>
              <a:gd fmla="*/ 648929 h 1998581" name="connsiteY53"/>
              <a:gd fmla="*/ 1343783 w 1589589" name="connsiteX54"/>
              <a:gd fmla="*/ 639097 h 1998581" name="connsiteY54"/>
              <a:gd fmla="*/ 1432273 w 1589589" name="connsiteX55"/>
              <a:gd fmla="*/ 560439 h 1998581" name="connsiteY55"/>
              <a:gd fmla="*/ 1451937 w 1589589" name="connsiteX56"/>
              <a:gd fmla="*/ 530942 h 1998581" name="connsiteY56"/>
              <a:gd fmla="*/ 1501099 w 1589589" name="connsiteX57"/>
              <a:gd fmla="*/ 481780 h 1998581" name="connsiteY57"/>
              <a:gd fmla="*/ 1510931 w 1589589" name="connsiteX58"/>
              <a:gd fmla="*/ 452284 h 1998581" name="connsiteY58"/>
              <a:gd fmla="*/ 1550260 w 1589589" name="connsiteX59"/>
              <a:gd fmla="*/ 393290 h 1998581" name="connsiteY59"/>
              <a:gd fmla="*/ 1560092 w 1589589" name="connsiteX60"/>
              <a:gd fmla="*/ 304800 h 1998581" name="connsiteY60"/>
              <a:gd fmla="*/ 1579757 w 1589589" name="connsiteX61"/>
              <a:gd fmla="*/ 245806 h 1998581" name="connsiteY61"/>
              <a:gd fmla="*/ 1589589 w 1589589" name="connsiteX62"/>
              <a:gd fmla="*/ 216309 h 1998581" name="connsiteY62"/>
              <a:gd fmla="*/ 1579757 w 1589589" name="connsiteX63"/>
              <a:gd fmla="*/ 88490 h 1998581" name="connsiteY63"/>
              <a:gd fmla="*/ 1550260 w 1589589" name="connsiteX64"/>
              <a:gd fmla="*/ 78658 h 1998581" name="connsiteY64"/>
              <a:gd fmla="*/ 1520763 w 1589589" name="connsiteX65"/>
              <a:gd fmla="*/ 58993 h 1998581" name="connsiteY65"/>
              <a:gd fmla="*/ 1412608 w 1589589" name="connsiteX66"/>
              <a:gd fmla="*/ 39329 h 1998581" name="connsiteY66"/>
              <a:gd fmla="*/ 1206131 w 1589589" name="connsiteX67"/>
              <a:gd fmla="*/ 19664 h 1998581" name="connsiteY67"/>
              <a:gd fmla="*/ 1147137 w 1589589" name="connsiteX68"/>
              <a:gd fmla="*/ 9832 h 1998581" name="connsiteY68"/>
              <a:gd fmla="*/ 1078312 w 1589589" name="connsiteX69"/>
              <a:gd fmla="*/ 0 h 1998581" name="connsiteY69"/>
              <a:gd fmla="*/ 822673 w 1589589" name="connsiteX70"/>
              <a:gd fmla="*/ 9832 h 1998581" name="connsiteY70"/>
              <a:gd fmla="*/ 812841 w 1589589" name="connsiteX71"/>
              <a:gd fmla="*/ 39329 h 1998581" name="connsiteY71"/>
              <a:gd fmla="*/ 744015 w 1589589" name="connsiteX72"/>
              <a:gd fmla="*/ 68826 h 1998581" name="connsiteY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1998581" w="1589589">
                <a:moveTo>
                  <a:pt x="744015" y="68826"/>
                </a:moveTo>
                <a:lnTo>
                  <a:pt x="744015" y="68826"/>
                </a:lnTo>
                <a:cubicBezTo>
                  <a:pt x="653961" y="72161"/>
                  <a:pt x="480231" y="73845"/>
                  <a:pt x="370389" y="88490"/>
                </a:cubicBezTo>
                <a:cubicBezTo>
                  <a:pt x="316844" y="95629"/>
                  <a:pt x="347071" y="98042"/>
                  <a:pt x="301563" y="108155"/>
                </a:cubicBezTo>
                <a:cubicBezTo>
                  <a:pt x="282102" y="112480"/>
                  <a:pt x="262031" y="113662"/>
                  <a:pt x="242570" y="117987"/>
                </a:cubicBezTo>
                <a:cubicBezTo>
                  <a:pt x="195936" y="128350"/>
                  <a:pt x="192155" y="147901"/>
                  <a:pt x="134415" y="167148"/>
                </a:cubicBezTo>
                <a:cubicBezTo>
                  <a:pt x="91543" y="181439"/>
                  <a:pt x="77087" y="180509"/>
                  <a:pt x="45925" y="206477"/>
                </a:cubicBezTo>
                <a:cubicBezTo>
                  <a:pt x="35243" y="215379"/>
                  <a:pt x="26260" y="226142"/>
                  <a:pt x="16428" y="235974"/>
                </a:cubicBezTo>
                <a:cubicBezTo>
                  <a:pt x="-7386" y="331231"/>
                  <a:pt x="-3480" y="299411"/>
                  <a:pt x="16428" y="471948"/>
                </a:cubicBezTo>
                <a:cubicBezTo>
                  <a:pt x="19341" y="497194"/>
                  <a:pt x="41944" y="546098"/>
                  <a:pt x="55757" y="570271"/>
                </a:cubicBezTo>
                <a:cubicBezTo>
                  <a:pt x="61620" y="580531"/>
                  <a:pt x="69558" y="589508"/>
                  <a:pt x="75421" y="599768"/>
                </a:cubicBezTo>
                <a:cubicBezTo>
                  <a:pt x="82693" y="612494"/>
                  <a:pt x="89642" y="625488"/>
                  <a:pt x="95086" y="639097"/>
                </a:cubicBezTo>
                <a:cubicBezTo>
                  <a:pt x="111042" y="678986"/>
                  <a:pt x="114926" y="698793"/>
                  <a:pt x="124583" y="737419"/>
                </a:cubicBezTo>
                <a:cubicBezTo>
                  <a:pt x="128860" y="797293"/>
                  <a:pt x="131540" y="880362"/>
                  <a:pt x="144247" y="943897"/>
                </a:cubicBezTo>
                <a:cubicBezTo>
                  <a:pt x="146279" y="954060"/>
                  <a:pt x="150802" y="963561"/>
                  <a:pt x="154079" y="973393"/>
                </a:cubicBezTo>
                <a:cubicBezTo>
                  <a:pt x="157357" y="1016000"/>
                  <a:pt x="158612" y="1058810"/>
                  <a:pt x="163912" y="1101213"/>
                </a:cubicBezTo>
                <a:cubicBezTo>
                  <a:pt x="168589" y="1138628"/>
                  <a:pt x="178134" y="1125839"/>
                  <a:pt x="193408" y="1160206"/>
                </a:cubicBezTo>
                <a:cubicBezTo>
                  <a:pt x="201827" y="1179148"/>
                  <a:pt x="206518" y="1199535"/>
                  <a:pt x="213073" y="1219200"/>
                </a:cubicBezTo>
                <a:lnTo>
                  <a:pt x="232737" y="1278193"/>
                </a:lnTo>
                <a:cubicBezTo>
                  <a:pt x="236015" y="1288025"/>
                  <a:pt x="236821" y="1299066"/>
                  <a:pt x="242570" y="1307690"/>
                </a:cubicBezTo>
                <a:lnTo>
                  <a:pt x="262234" y="1337187"/>
                </a:lnTo>
                <a:cubicBezTo>
                  <a:pt x="265511" y="1350297"/>
                  <a:pt x="269135" y="1363325"/>
                  <a:pt x="272066" y="1376516"/>
                </a:cubicBezTo>
                <a:cubicBezTo>
                  <a:pt x="275691" y="1392830"/>
                  <a:pt x="277846" y="1409464"/>
                  <a:pt x="281899" y="1425677"/>
                </a:cubicBezTo>
                <a:cubicBezTo>
                  <a:pt x="284413" y="1435732"/>
                  <a:pt x="289004" y="1445175"/>
                  <a:pt x="291731" y="1455174"/>
                </a:cubicBezTo>
                <a:cubicBezTo>
                  <a:pt x="298842" y="1481248"/>
                  <a:pt x="304841" y="1507613"/>
                  <a:pt x="311396" y="1533832"/>
                </a:cubicBezTo>
                <a:lnTo>
                  <a:pt x="311396" y="1533832"/>
                </a:lnTo>
                <a:cubicBezTo>
                  <a:pt x="325292" y="1603314"/>
                  <a:pt x="315945" y="1567145"/>
                  <a:pt x="340892" y="1641987"/>
                </a:cubicBezTo>
                <a:lnTo>
                  <a:pt x="350725" y="1671484"/>
                </a:lnTo>
                <a:cubicBezTo>
                  <a:pt x="354002" y="1681316"/>
                  <a:pt x="354808" y="1692357"/>
                  <a:pt x="360557" y="1700980"/>
                </a:cubicBezTo>
                <a:lnTo>
                  <a:pt x="399886" y="1759974"/>
                </a:lnTo>
                <a:cubicBezTo>
                  <a:pt x="417165" y="1811811"/>
                  <a:pt x="398298" y="1769868"/>
                  <a:pt x="439215" y="1818968"/>
                </a:cubicBezTo>
                <a:cubicBezTo>
                  <a:pt x="446780" y="1828046"/>
                  <a:pt x="452011" y="1838848"/>
                  <a:pt x="458879" y="1848464"/>
                </a:cubicBezTo>
                <a:cubicBezTo>
                  <a:pt x="468404" y="1861799"/>
                  <a:pt x="478979" y="1874368"/>
                  <a:pt x="488376" y="1887793"/>
                </a:cubicBezTo>
                <a:cubicBezTo>
                  <a:pt x="501929" y="1907155"/>
                  <a:pt x="505284" y="1939314"/>
                  <a:pt x="527705" y="1946787"/>
                </a:cubicBezTo>
                <a:cubicBezTo>
                  <a:pt x="547370" y="1953342"/>
                  <a:pt x="566373" y="1962386"/>
                  <a:pt x="586699" y="1966451"/>
                </a:cubicBezTo>
                <a:cubicBezTo>
                  <a:pt x="658585" y="1980829"/>
                  <a:pt x="619316" y="1973921"/>
                  <a:pt x="704686" y="1986116"/>
                </a:cubicBezTo>
                <a:cubicBezTo>
                  <a:pt x="833434" y="1979679"/>
                  <a:pt x="892934" y="2037929"/>
                  <a:pt x="911163" y="1946787"/>
                </a:cubicBezTo>
                <a:cubicBezTo>
                  <a:pt x="915708" y="1924062"/>
                  <a:pt x="916451" y="1900686"/>
                  <a:pt x="920996" y="1877961"/>
                </a:cubicBezTo>
                <a:cubicBezTo>
                  <a:pt x="923029" y="1867798"/>
                  <a:pt x="927551" y="1858296"/>
                  <a:pt x="930828" y="1848464"/>
                </a:cubicBezTo>
                <a:cubicBezTo>
                  <a:pt x="934105" y="1796025"/>
                  <a:pt x="934637" y="1743343"/>
                  <a:pt x="940660" y="1691148"/>
                </a:cubicBezTo>
                <a:cubicBezTo>
                  <a:pt x="944491" y="1657945"/>
                  <a:pt x="960325" y="1592826"/>
                  <a:pt x="960325" y="1592826"/>
                </a:cubicBezTo>
                <a:cubicBezTo>
                  <a:pt x="963602" y="1543665"/>
                  <a:pt x="963189" y="1494117"/>
                  <a:pt x="970157" y="1445342"/>
                </a:cubicBezTo>
                <a:cubicBezTo>
                  <a:pt x="973088" y="1424822"/>
                  <a:pt x="989821" y="1386348"/>
                  <a:pt x="989821" y="1386348"/>
                </a:cubicBezTo>
                <a:cubicBezTo>
                  <a:pt x="993099" y="1337187"/>
                  <a:pt x="994496" y="1287864"/>
                  <a:pt x="999654" y="1238864"/>
                </a:cubicBezTo>
                <a:cubicBezTo>
                  <a:pt x="1001940" y="1217146"/>
                  <a:pt x="1024499" y="1154496"/>
                  <a:pt x="1029150" y="1140542"/>
                </a:cubicBezTo>
                <a:cubicBezTo>
                  <a:pt x="1052728" y="1069810"/>
                  <a:pt x="1024121" y="1158148"/>
                  <a:pt x="1048815" y="1071716"/>
                </a:cubicBezTo>
                <a:cubicBezTo>
                  <a:pt x="1051662" y="1061751"/>
                  <a:pt x="1053614" y="1051279"/>
                  <a:pt x="1058647" y="1042219"/>
                </a:cubicBezTo>
                <a:cubicBezTo>
                  <a:pt x="1088047" y="989298"/>
                  <a:pt x="1091644" y="989558"/>
                  <a:pt x="1127473" y="953729"/>
                </a:cubicBezTo>
                <a:cubicBezTo>
                  <a:pt x="1130750" y="940619"/>
                  <a:pt x="1133593" y="927393"/>
                  <a:pt x="1137305" y="914400"/>
                </a:cubicBezTo>
                <a:cubicBezTo>
                  <a:pt x="1140152" y="904435"/>
                  <a:pt x="1145283" y="895100"/>
                  <a:pt x="1147137" y="884903"/>
                </a:cubicBezTo>
                <a:cubicBezTo>
                  <a:pt x="1152447" y="855697"/>
                  <a:pt x="1148980" y="763023"/>
                  <a:pt x="1196299" y="747251"/>
                </a:cubicBezTo>
                <a:lnTo>
                  <a:pt x="1225796" y="737419"/>
                </a:lnTo>
                <a:lnTo>
                  <a:pt x="1284789" y="678426"/>
                </a:lnTo>
                <a:cubicBezTo>
                  <a:pt x="1294621" y="668594"/>
                  <a:pt x="1301094" y="653326"/>
                  <a:pt x="1314286" y="648929"/>
                </a:cubicBezTo>
                <a:lnTo>
                  <a:pt x="1343783" y="639097"/>
                </a:lnTo>
                <a:cubicBezTo>
                  <a:pt x="1411132" y="571747"/>
                  <a:pt x="1379637" y="595529"/>
                  <a:pt x="1432273" y="560439"/>
                </a:cubicBezTo>
                <a:cubicBezTo>
                  <a:pt x="1438828" y="550607"/>
                  <a:pt x="1443581" y="539298"/>
                  <a:pt x="1451937" y="530942"/>
                </a:cubicBezTo>
                <a:cubicBezTo>
                  <a:pt x="1517489" y="465389"/>
                  <a:pt x="1448656" y="560443"/>
                  <a:pt x="1501099" y="481780"/>
                </a:cubicBezTo>
                <a:cubicBezTo>
                  <a:pt x="1504376" y="471948"/>
                  <a:pt x="1505898" y="461344"/>
                  <a:pt x="1510931" y="452284"/>
                </a:cubicBezTo>
                <a:cubicBezTo>
                  <a:pt x="1522409" y="431624"/>
                  <a:pt x="1550260" y="393290"/>
                  <a:pt x="1550260" y="393290"/>
                </a:cubicBezTo>
                <a:cubicBezTo>
                  <a:pt x="1553537" y="363793"/>
                  <a:pt x="1554272" y="333902"/>
                  <a:pt x="1560092" y="304800"/>
                </a:cubicBezTo>
                <a:cubicBezTo>
                  <a:pt x="1564157" y="284474"/>
                  <a:pt x="1573202" y="265471"/>
                  <a:pt x="1579757" y="245806"/>
                </a:cubicBezTo>
                <a:lnTo>
                  <a:pt x="1589589" y="216309"/>
                </a:lnTo>
                <a:cubicBezTo>
                  <a:pt x="1586312" y="173703"/>
                  <a:pt x="1591496" y="129578"/>
                  <a:pt x="1579757" y="88490"/>
                </a:cubicBezTo>
                <a:cubicBezTo>
                  <a:pt x="1576910" y="78525"/>
                  <a:pt x="1559530" y="83293"/>
                  <a:pt x="1550260" y="78658"/>
                </a:cubicBezTo>
                <a:cubicBezTo>
                  <a:pt x="1539691" y="73373"/>
                  <a:pt x="1531332" y="64278"/>
                  <a:pt x="1520763" y="58993"/>
                </a:cubicBezTo>
                <a:cubicBezTo>
                  <a:pt x="1490451" y="43837"/>
                  <a:pt x="1439719" y="42718"/>
                  <a:pt x="1412608" y="39329"/>
                </a:cubicBezTo>
                <a:cubicBezTo>
                  <a:pt x="1323409" y="9596"/>
                  <a:pt x="1414273" y="37010"/>
                  <a:pt x="1206131" y="19664"/>
                </a:cubicBezTo>
                <a:cubicBezTo>
                  <a:pt x="1186264" y="18008"/>
                  <a:pt x="1166841" y="12863"/>
                  <a:pt x="1147137" y="9832"/>
                </a:cubicBezTo>
                <a:cubicBezTo>
                  <a:pt x="1124232" y="6308"/>
                  <a:pt x="1101254" y="3277"/>
                  <a:pt x="1078312" y="0"/>
                </a:cubicBezTo>
                <a:cubicBezTo>
                  <a:pt x="993099" y="3277"/>
                  <a:pt x="907028" y="-2665"/>
                  <a:pt x="822673" y="9832"/>
                </a:cubicBezTo>
                <a:cubicBezTo>
                  <a:pt x="812421" y="11351"/>
                  <a:pt x="820170" y="32000"/>
                  <a:pt x="812841" y="39329"/>
                </a:cubicBezTo>
                <a:cubicBezTo>
                  <a:pt x="805512" y="46658"/>
                  <a:pt x="755486" y="63910"/>
                  <a:pt x="744015" y="68826"/>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67"/>
          </a:p>
        </p:txBody>
      </p:sp>
      <p:sp>
        <p:nvSpPr>
          <p:cNvPr id="32" name="Freeform: Shape 31">
            <a:extLst>
              <a:ext uri="{FF2B5EF4-FFF2-40B4-BE49-F238E27FC236}">
                <a16:creationId xmlns:a16="http://schemas.microsoft.com/office/drawing/2014/main" id="{18AE31E8-05C5-4CC0-BF80-6A67CBC94846}"/>
              </a:ext>
            </a:extLst>
          </p:cNvPr>
          <p:cNvSpPr/>
          <p:nvPr/>
        </p:nvSpPr>
        <p:spPr>
          <a:xfrm>
            <a:off x="165934" y="1730477"/>
            <a:ext cx="1712027" cy="1486107"/>
          </a:xfrm>
          <a:custGeom>
            <a:avLst/>
            <a:gdLst>
              <a:gd fmla="*/ 355176 w 1712027" name="connsiteX0"/>
              <a:gd fmla="*/ 1484671 h 1486107" name="connsiteY0"/>
              <a:gd fmla="*/ 355176 w 1712027" name="connsiteX1"/>
              <a:gd fmla="*/ 1484671 h 1486107" name="connsiteY1"/>
              <a:gd fmla="*/ 433834 w 1712027" name="connsiteX2"/>
              <a:gd fmla="*/ 1415846 h 1486107" name="connsiteY2"/>
              <a:gd fmla="*/ 463331 w 1712027" name="connsiteX3"/>
              <a:gd fmla="*/ 1376517 h 1486107" name="connsiteY3"/>
              <a:gd fmla="*/ 492827 w 1712027" name="connsiteX4"/>
              <a:gd fmla="*/ 1356852 h 1486107" name="connsiteY4"/>
              <a:gd fmla="*/ 522324 w 1712027" name="connsiteX5"/>
              <a:gd fmla="*/ 1327355 h 1486107" name="connsiteY5"/>
              <a:gd fmla="*/ 610814 w 1712027" name="connsiteX6"/>
              <a:gd fmla="*/ 1258529 h 1486107" name="connsiteY6"/>
              <a:gd fmla="*/ 650143 w 1712027" name="connsiteX7"/>
              <a:gd fmla="*/ 1229033 h 1486107" name="connsiteY7"/>
              <a:gd fmla="*/ 679640 w 1712027" name="connsiteX8"/>
              <a:gd fmla="*/ 1209368 h 1486107" name="connsiteY8"/>
              <a:gd fmla="*/ 728801 w 1712027" name="connsiteX9"/>
              <a:gd fmla="*/ 1170039 h 1486107" name="connsiteY9"/>
              <a:gd fmla="*/ 758298 w 1712027" name="connsiteX10"/>
              <a:gd fmla="*/ 1140542 h 1486107" name="connsiteY10"/>
              <a:gd fmla="*/ 797627 w 1712027" name="connsiteX11"/>
              <a:gd fmla="*/ 1120878 h 1486107" name="connsiteY11"/>
              <a:gd fmla="*/ 836956 w 1712027" name="connsiteX12"/>
              <a:gd fmla="*/ 1091381 h 1486107" name="connsiteY12"/>
              <a:gd fmla="*/ 915614 w 1712027" name="connsiteX13"/>
              <a:gd fmla="*/ 1042220 h 1486107" name="connsiteY13"/>
              <a:gd fmla="*/ 945111 w 1712027" name="connsiteX14"/>
              <a:gd fmla="*/ 1022555 h 1486107" name="connsiteY14"/>
              <a:gd fmla="*/ 984440 w 1712027" name="connsiteX15"/>
              <a:gd fmla="*/ 993058 h 1486107" name="connsiteY15"/>
              <a:gd fmla="*/ 1023769 w 1712027" name="connsiteX16"/>
              <a:gd fmla="*/ 983226 h 1486107" name="connsiteY16"/>
              <a:gd fmla="*/ 1043434 w 1712027" name="connsiteX17"/>
              <a:gd fmla="*/ 953729 h 1486107" name="connsiteY17"/>
              <a:gd fmla="*/ 1102427 w 1712027" name="connsiteX18"/>
              <a:gd fmla="*/ 914400 h 1486107" name="connsiteY18"/>
              <a:gd fmla="*/ 1122092 w 1712027" name="connsiteX19"/>
              <a:gd fmla="*/ 884904 h 1486107" name="connsiteY19"/>
              <a:gd fmla="*/ 1181085 w 1712027" name="connsiteX20"/>
              <a:gd fmla="*/ 865239 h 1486107" name="connsiteY20"/>
              <a:gd fmla="*/ 1220414 w 1712027" name="connsiteX21"/>
              <a:gd fmla="*/ 835742 h 1486107" name="connsiteY21"/>
              <a:gd fmla="*/ 1299072 w 1712027" name="connsiteX22"/>
              <a:gd fmla="*/ 786581 h 1486107" name="connsiteY22"/>
              <a:gd fmla="*/ 1318737 w 1712027" name="connsiteX23"/>
              <a:gd fmla="*/ 757084 h 1486107" name="connsiteY23"/>
              <a:gd fmla="*/ 1377731 w 1712027" name="connsiteX24"/>
              <a:gd fmla="*/ 717755 h 1486107" name="connsiteY24"/>
              <a:gd fmla="*/ 1407227 w 1712027" name="connsiteX25"/>
              <a:gd fmla="*/ 688258 h 1486107" name="connsiteY25"/>
              <a:gd fmla="*/ 1426892 w 1712027" name="connsiteX26"/>
              <a:gd fmla="*/ 658762 h 1486107" name="connsiteY26"/>
              <a:gd fmla="*/ 1456389 w 1712027" name="connsiteX27"/>
              <a:gd fmla="*/ 648929 h 1486107" name="connsiteY27"/>
              <a:gd fmla="*/ 1515382 w 1712027" name="connsiteX28"/>
              <a:gd fmla="*/ 609600 h 1486107" name="connsiteY28"/>
              <a:gd fmla="*/ 1574376 w 1712027" name="connsiteX29"/>
              <a:gd fmla="*/ 570271 h 1486107" name="connsiteY29"/>
              <a:gd fmla="*/ 1603872 w 1712027" name="connsiteX30"/>
              <a:gd fmla="*/ 540775 h 1486107" name="connsiteY30"/>
              <a:gd fmla="*/ 1613705 w 1712027" name="connsiteX31"/>
              <a:gd fmla="*/ 511278 h 1486107" name="connsiteY31"/>
              <a:gd fmla="*/ 1653034 w 1712027" name="connsiteX32"/>
              <a:gd fmla="*/ 452284 h 1486107" name="connsiteY32"/>
              <a:gd fmla="*/ 1692363 w 1712027" name="connsiteX33"/>
              <a:gd fmla="*/ 314633 h 1486107" name="connsiteY33"/>
              <a:gd fmla="*/ 1702195 w 1712027" name="connsiteX34"/>
              <a:gd fmla="*/ 285136 h 1486107" name="connsiteY34"/>
              <a:gd fmla="*/ 1712027 w 1712027" name="connsiteX35"/>
              <a:gd fmla="*/ 255639 h 1486107" name="connsiteY35"/>
              <a:gd fmla="*/ 1702195 w 1712027" name="connsiteX36"/>
              <a:gd fmla="*/ 176981 h 1486107" name="connsiteY36"/>
              <a:gd fmla="*/ 1672698 w 1712027" name="connsiteX37"/>
              <a:gd fmla="*/ 147484 h 1486107" name="connsiteY37"/>
              <a:gd fmla="*/ 1623537 w 1712027" name="connsiteX38"/>
              <a:gd fmla="*/ 108155 h 1486107" name="connsiteY38"/>
              <a:gd fmla="*/ 1603872 w 1712027" name="connsiteX39"/>
              <a:gd fmla="*/ 78658 h 1486107" name="connsiteY39"/>
              <a:gd fmla="*/ 1544879 w 1712027" name="connsiteX40"/>
              <a:gd fmla="*/ 58994 h 1486107" name="connsiteY40"/>
              <a:gd fmla="*/ 1485885 w 1712027" name="connsiteX41"/>
              <a:gd fmla="*/ 19665 h 1486107" name="connsiteY41"/>
              <a:gd fmla="*/ 1328569 w 1712027" name="connsiteX42"/>
              <a:gd fmla="*/ 0 h 1486107" name="connsiteY42"/>
              <a:gd fmla="*/ 728801 w 1712027" name="connsiteX43"/>
              <a:gd fmla="*/ 9833 h 1486107" name="connsiteY43"/>
              <a:gd fmla="*/ 581318 w 1712027" name="connsiteX44"/>
              <a:gd fmla="*/ 29497 h 1486107" name="connsiteY44"/>
              <a:gd fmla="*/ 551821 w 1712027" name="connsiteX45"/>
              <a:gd fmla="*/ 49162 h 1486107" name="connsiteY45"/>
              <a:gd fmla="*/ 473163 w 1712027" name="connsiteX46"/>
              <a:gd fmla="*/ 78658 h 1486107" name="connsiteY46"/>
              <a:gd fmla="*/ 384672 w 1712027" name="connsiteX47"/>
              <a:gd fmla="*/ 147484 h 1486107" name="connsiteY47"/>
              <a:gd fmla="*/ 355176 w 1712027" name="connsiteX48"/>
              <a:gd fmla="*/ 167149 h 1486107" name="connsiteY48"/>
              <a:gd fmla="*/ 335511 w 1712027" name="connsiteX49"/>
              <a:gd fmla="*/ 196646 h 1486107" name="connsiteY49"/>
              <a:gd fmla="*/ 266685 w 1712027" name="connsiteX50"/>
              <a:gd fmla="*/ 235975 h 1486107" name="connsiteY50"/>
              <a:gd fmla="*/ 227356 w 1712027" name="connsiteX51"/>
              <a:gd fmla="*/ 304800 h 1486107" name="connsiteY51"/>
              <a:gd fmla="*/ 178195 w 1712027" name="connsiteX52"/>
              <a:gd fmla="*/ 353962 h 1486107" name="connsiteY52"/>
              <a:gd fmla="*/ 148698 w 1712027" name="connsiteX53"/>
              <a:gd fmla="*/ 422788 h 1486107" name="connsiteY53"/>
              <a:gd fmla="*/ 99537 w 1712027" name="connsiteX54"/>
              <a:gd fmla="*/ 491613 h 1486107" name="connsiteY54"/>
              <a:gd fmla="*/ 60208 w 1712027" name="connsiteX55"/>
              <a:gd fmla="*/ 589936 h 1486107" name="connsiteY55"/>
              <a:gd fmla="*/ 30711 w 1712027" name="connsiteX56"/>
              <a:gd fmla="*/ 668594 h 1486107" name="connsiteY56"/>
              <a:gd fmla="*/ 11047 w 1712027" name="connsiteX57"/>
              <a:gd fmla="*/ 747252 h 1486107" name="connsiteY57"/>
              <a:gd fmla="*/ 1214 w 1712027" name="connsiteX58"/>
              <a:gd fmla="*/ 786581 h 1486107" name="connsiteY58"/>
              <a:gd fmla="*/ 40543 w 1712027" name="connsiteX59"/>
              <a:gd fmla="*/ 1032388 h 1486107" name="connsiteY59"/>
              <a:gd fmla="*/ 70040 w 1712027" name="connsiteX60"/>
              <a:gd fmla="*/ 1061884 h 1486107" name="connsiteY60"/>
              <a:gd fmla="*/ 89705 w 1712027" name="connsiteX61"/>
              <a:gd fmla="*/ 1101213 h 1486107" name="connsiteY61"/>
              <a:gd fmla="*/ 119201 w 1712027" name="connsiteX62"/>
              <a:gd fmla="*/ 1120878 h 1486107" name="connsiteY62"/>
              <a:gd fmla="*/ 158531 w 1712027" name="connsiteX63"/>
              <a:gd fmla="*/ 1170039 h 1486107" name="connsiteY63"/>
              <a:gd fmla="*/ 207692 w 1712027" name="connsiteX64"/>
              <a:gd fmla="*/ 1238865 h 1486107" name="connsiteY64"/>
              <a:gd fmla="*/ 247021 w 1712027" name="connsiteX65"/>
              <a:gd fmla="*/ 1297858 h 1486107" name="connsiteY65"/>
              <a:gd fmla="*/ 306014 w 1712027" name="connsiteX66"/>
              <a:gd fmla="*/ 1337188 h 1486107" name="connsiteY66"/>
              <a:gd fmla="*/ 335511 w 1712027" name="connsiteX67"/>
              <a:gd fmla="*/ 1366684 h 1486107" name="connsiteY67"/>
              <a:gd fmla="*/ 394505 w 1712027" name="connsiteX68"/>
              <a:gd fmla="*/ 1376517 h 1486107" name="connsiteY68"/>
              <a:gd fmla="*/ 453498 w 1712027" name="connsiteX69"/>
              <a:gd fmla="*/ 1396181 h 1486107" name="connsiteY69"/>
              <a:gd fmla="*/ 384672 w 1712027" name="connsiteX70"/>
              <a:gd fmla="*/ 1484671 h 1486107" name="connsiteY70"/>
              <a:gd fmla="*/ 355176 w 1712027" name="connsiteX71"/>
              <a:gd fmla="*/ 1484671 h 1486107" name="connsiteY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1486107" w="1712027">
                <a:moveTo>
                  <a:pt x="355176" y="1484671"/>
                </a:moveTo>
                <a:lnTo>
                  <a:pt x="355176" y="1484671"/>
                </a:lnTo>
                <a:cubicBezTo>
                  <a:pt x="381395" y="1461729"/>
                  <a:pt x="409199" y="1440481"/>
                  <a:pt x="433834" y="1415846"/>
                </a:cubicBezTo>
                <a:cubicBezTo>
                  <a:pt x="445422" y="1404259"/>
                  <a:pt x="451744" y="1388105"/>
                  <a:pt x="463331" y="1376517"/>
                </a:cubicBezTo>
                <a:cubicBezTo>
                  <a:pt x="471687" y="1368161"/>
                  <a:pt x="483749" y="1364417"/>
                  <a:pt x="492827" y="1356852"/>
                </a:cubicBezTo>
                <a:cubicBezTo>
                  <a:pt x="503509" y="1347950"/>
                  <a:pt x="511642" y="1336257"/>
                  <a:pt x="522324" y="1327355"/>
                </a:cubicBezTo>
                <a:cubicBezTo>
                  <a:pt x="551031" y="1303432"/>
                  <a:pt x="581195" y="1281313"/>
                  <a:pt x="610814" y="1258529"/>
                </a:cubicBezTo>
                <a:cubicBezTo>
                  <a:pt x="623803" y="1248538"/>
                  <a:pt x="636508" y="1238123"/>
                  <a:pt x="650143" y="1229033"/>
                </a:cubicBezTo>
                <a:cubicBezTo>
                  <a:pt x="659975" y="1222478"/>
                  <a:pt x="670186" y="1216458"/>
                  <a:pt x="679640" y="1209368"/>
                </a:cubicBezTo>
                <a:cubicBezTo>
                  <a:pt x="696428" y="1196777"/>
                  <a:pt x="713008" y="1183858"/>
                  <a:pt x="728801" y="1170039"/>
                </a:cubicBezTo>
                <a:cubicBezTo>
                  <a:pt x="739266" y="1160882"/>
                  <a:pt x="746983" y="1148624"/>
                  <a:pt x="758298" y="1140542"/>
                </a:cubicBezTo>
                <a:cubicBezTo>
                  <a:pt x="770225" y="1132023"/>
                  <a:pt x="785198" y="1128646"/>
                  <a:pt x="797627" y="1120878"/>
                </a:cubicBezTo>
                <a:cubicBezTo>
                  <a:pt x="811523" y="1112193"/>
                  <a:pt x="823321" y="1100471"/>
                  <a:pt x="836956" y="1091381"/>
                </a:cubicBezTo>
                <a:cubicBezTo>
                  <a:pt x="862682" y="1074230"/>
                  <a:pt x="889888" y="1059371"/>
                  <a:pt x="915614" y="1042220"/>
                </a:cubicBezTo>
                <a:cubicBezTo>
                  <a:pt x="925446" y="1035665"/>
                  <a:pt x="935495" y="1029424"/>
                  <a:pt x="945111" y="1022555"/>
                </a:cubicBezTo>
                <a:cubicBezTo>
                  <a:pt x="958446" y="1013030"/>
                  <a:pt x="969783" y="1000387"/>
                  <a:pt x="984440" y="993058"/>
                </a:cubicBezTo>
                <a:cubicBezTo>
                  <a:pt x="996526" y="987015"/>
                  <a:pt x="1010659" y="986503"/>
                  <a:pt x="1023769" y="983226"/>
                </a:cubicBezTo>
                <a:cubicBezTo>
                  <a:pt x="1030324" y="973394"/>
                  <a:pt x="1034541" y="961511"/>
                  <a:pt x="1043434" y="953729"/>
                </a:cubicBezTo>
                <a:cubicBezTo>
                  <a:pt x="1061220" y="938166"/>
                  <a:pt x="1102427" y="914400"/>
                  <a:pt x="1102427" y="914400"/>
                </a:cubicBezTo>
                <a:cubicBezTo>
                  <a:pt x="1108982" y="904568"/>
                  <a:pt x="1112071" y="891167"/>
                  <a:pt x="1122092" y="884904"/>
                </a:cubicBezTo>
                <a:cubicBezTo>
                  <a:pt x="1139669" y="873918"/>
                  <a:pt x="1181085" y="865239"/>
                  <a:pt x="1181085" y="865239"/>
                </a:cubicBezTo>
                <a:cubicBezTo>
                  <a:pt x="1194195" y="855407"/>
                  <a:pt x="1206518" y="844427"/>
                  <a:pt x="1220414" y="835742"/>
                </a:cubicBezTo>
                <a:cubicBezTo>
                  <a:pt x="1261955" y="809779"/>
                  <a:pt x="1261932" y="823721"/>
                  <a:pt x="1299072" y="786581"/>
                </a:cubicBezTo>
                <a:cubicBezTo>
                  <a:pt x="1307428" y="778225"/>
                  <a:pt x="1309844" y="764866"/>
                  <a:pt x="1318737" y="757084"/>
                </a:cubicBezTo>
                <a:cubicBezTo>
                  <a:pt x="1336523" y="741521"/>
                  <a:pt x="1361020" y="734467"/>
                  <a:pt x="1377731" y="717755"/>
                </a:cubicBezTo>
                <a:cubicBezTo>
                  <a:pt x="1387563" y="707923"/>
                  <a:pt x="1398325" y="698940"/>
                  <a:pt x="1407227" y="688258"/>
                </a:cubicBezTo>
                <a:cubicBezTo>
                  <a:pt x="1414792" y="679180"/>
                  <a:pt x="1417665" y="666144"/>
                  <a:pt x="1426892" y="658762"/>
                </a:cubicBezTo>
                <a:cubicBezTo>
                  <a:pt x="1434985" y="652288"/>
                  <a:pt x="1447329" y="653962"/>
                  <a:pt x="1456389" y="648929"/>
                </a:cubicBezTo>
                <a:cubicBezTo>
                  <a:pt x="1477048" y="637451"/>
                  <a:pt x="1495718" y="622710"/>
                  <a:pt x="1515382" y="609600"/>
                </a:cubicBezTo>
                <a:cubicBezTo>
                  <a:pt x="1515387" y="609597"/>
                  <a:pt x="1574372" y="570275"/>
                  <a:pt x="1574376" y="570271"/>
                </a:cubicBezTo>
                <a:lnTo>
                  <a:pt x="1603872" y="540775"/>
                </a:lnTo>
                <a:cubicBezTo>
                  <a:pt x="1607150" y="530943"/>
                  <a:pt x="1608672" y="520338"/>
                  <a:pt x="1613705" y="511278"/>
                </a:cubicBezTo>
                <a:cubicBezTo>
                  <a:pt x="1625183" y="490618"/>
                  <a:pt x="1653034" y="452284"/>
                  <a:pt x="1653034" y="452284"/>
                </a:cubicBezTo>
                <a:cubicBezTo>
                  <a:pt x="1677728" y="353507"/>
                  <a:pt x="1664149" y="399273"/>
                  <a:pt x="1692363" y="314633"/>
                </a:cubicBezTo>
                <a:lnTo>
                  <a:pt x="1702195" y="285136"/>
                </a:lnTo>
                <a:lnTo>
                  <a:pt x="1712027" y="255639"/>
                </a:lnTo>
                <a:cubicBezTo>
                  <a:pt x="1708750" y="229420"/>
                  <a:pt x="1711225" y="201814"/>
                  <a:pt x="1702195" y="176981"/>
                </a:cubicBezTo>
                <a:cubicBezTo>
                  <a:pt x="1697443" y="163913"/>
                  <a:pt x="1681600" y="158166"/>
                  <a:pt x="1672698" y="147484"/>
                </a:cubicBezTo>
                <a:cubicBezTo>
                  <a:pt x="1638488" y="106432"/>
                  <a:pt x="1671960" y="124297"/>
                  <a:pt x="1623537" y="108155"/>
                </a:cubicBezTo>
                <a:cubicBezTo>
                  <a:pt x="1616982" y="98323"/>
                  <a:pt x="1613893" y="84921"/>
                  <a:pt x="1603872" y="78658"/>
                </a:cubicBezTo>
                <a:cubicBezTo>
                  <a:pt x="1586295" y="67672"/>
                  <a:pt x="1544879" y="58994"/>
                  <a:pt x="1544879" y="58994"/>
                </a:cubicBezTo>
                <a:cubicBezTo>
                  <a:pt x="1525214" y="45884"/>
                  <a:pt x="1509336" y="22597"/>
                  <a:pt x="1485885" y="19665"/>
                </a:cubicBezTo>
                <a:lnTo>
                  <a:pt x="1328569" y="0"/>
                </a:lnTo>
                <a:lnTo>
                  <a:pt x="728801" y="9833"/>
                </a:lnTo>
                <a:cubicBezTo>
                  <a:pt x="623945" y="12706"/>
                  <a:pt x="642093" y="9239"/>
                  <a:pt x="581318" y="29497"/>
                </a:cubicBezTo>
                <a:cubicBezTo>
                  <a:pt x="571486" y="36052"/>
                  <a:pt x="562683" y="44507"/>
                  <a:pt x="551821" y="49162"/>
                </a:cubicBezTo>
                <a:cubicBezTo>
                  <a:pt x="496580" y="72837"/>
                  <a:pt x="526414" y="41792"/>
                  <a:pt x="473163" y="78658"/>
                </a:cubicBezTo>
                <a:cubicBezTo>
                  <a:pt x="442439" y="99928"/>
                  <a:pt x="415764" y="126755"/>
                  <a:pt x="384672" y="147484"/>
                </a:cubicBezTo>
                <a:lnTo>
                  <a:pt x="355176" y="167149"/>
                </a:lnTo>
                <a:cubicBezTo>
                  <a:pt x="348621" y="176981"/>
                  <a:pt x="343867" y="188290"/>
                  <a:pt x="335511" y="196646"/>
                </a:cubicBezTo>
                <a:cubicBezTo>
                  <a:pt x="321615" y="210541"/>
                  <a:pt x="282105" y="228265"/>
                  <a:pt x="266685" y="235975"/>
                </a:cubicBezTo>
                <a:cubicBezTo>
                  <a:pt x="253575" y="258917"/>
                  <a:pt x="243210" y="283661"/>
                  <a:pt x="227356" y="304800"/>
                </a:cubicBezTo>
                <a:cubicBezTo>
                  <a:pt x="213451" y="323340"/>
                  <a:pt x="191050" y="334679"/>
                  <a:pt x="178195" y="353962"/>
                </a:cubicBezTo>
                <a:cubicBezTo>
                  <a:pt x="164350" y="374730"/>
                  <a:pt x="161082" y="401117"/>
                  <a:pt x="148698" y="422788"/>
                </a:cubicBezTo>
                <a:cubicBezTo>
                  <a:pt x="134710" y="447266"/>
                  <a:pt x="113525" y="467135"/>
                  <a:pt x="99537" y="491613"/>
                </a:cubicBezTo>
                <a:cubicBezTo>
                  <a:pt x="71798" y="540156"/>
                  <a:pt x="75508" y="549137"/>
                  <a:pt x="60208" y="589936"/>
                </a:cubicBezTo>
                <a:cubicBezTo>
                  <a:pt x="50270" y="616437"/>
                  <a:pt x="38152" y="641310"/>
                  <a:pt x="30711" y="668594"/>
                </a:cubicBezTo>
                <a:cubicBezTo>
                  <a:pt x="23600" y="694668"/>
                  <a:pt x="17602" y="721033"/>
                  <a:pt x="11047" y="747252"/>
                </a:cubicBezTo>
                <a:lnTo>
                  <a:pt x="1214" y="786581"/>
                </a:lnTo>
                <a:cubicBezTo>
                  <a:pt x="8121" y="924708"/>
                  <a:pt x="-21589" y="949545"/>
                  <a:pt x="40543" y="1032388"/>
                </a:cubicBezTo>
                <a:cubicBezTo>
                  <a:pt x="48886" y="1043512"/>
                  <a:pt x="60208" y="1052052"/>
                  <a:pt x="70040" y="1061884"/>
                </a:cubicBezTo>
                <a:cubicBezTo>
                  <a:pt x="76595" y="1074994"/>
                  <a:pt x="80322" y="1089953"/>
                  <a:pt x="89705" y="1101213"/>
                </a:cubicBezTo>
                <a:cubicBezTo>
                  <a:pt x="97270" y="1110291"/>
                  <a:pt x="111819" y="1111651"/>
                  <a:pt x="119201" y="1120878"/>
                </a:cubicBezTo>
                <a:cubicBezTo>
                  <a:pt x="173473" y="1188719"/>
                  <a:pt x="74004" y="1113689"/>
                  <a:pt x="158531" y="1170039"/>
                </a:cubicBezTo>
                <a:cubicBezTo>
                  <a:pt x="222431" y="1265892"/>
                  <a:pt x="122366" y="1116971"/>
                  <a:pt x="207692" y="1238865"/>
                </a:cubicBezTo>
                <a:cubicBezTo>
                  <a:pt x="221245" y="1258226"/>
                  <a:pt x="227357" y="1284748"/>
                  <a:pt x="247021" y="1297858"/>
                </a:cubicBezTo>
                <a:cubicBezTo>
                  <a:pt x="266685" y="1310968"/>
                  <a:pt x="289302" y="1320477"/>
                  <a:pt x="306014" y="1337188"/>
                </a:cubicBezTo>
                <a:cubicBezTo>
                  <a:pt x="315846" y="1347020"/>
                  <a:pt x="322805" y="1361037"/>
                  <a:pt x="335511" y="1366684"/>
                </a:cubicBezTo>
                <a:cubicBezTo>
                  <a:pt x="353729" y="1374781"/>
                  <a:pt x="375164" y="1371682"/>
                  <a:pt x="394505" y="1376517"/>
                </a:cubicBezTo>
                <a:cubicBezTo>
                  <a:pt x="414614" y="1381544"/>
                  <a:pt x="453498" y="1396181"/>
                  <a:pt x="453498" y="1396181"/>
                </a:cubicBezTo>
                <a:cubicBezTo>
                  <a:pt x="384437" y="1442222"/>
                  <a:pt x="396427" y="1414144"/>
                  <a:pt x="384672" y="1484671"/>
                </a:cubicBezTo>
                <a:cubicBezTo>
                  <a:pt x="384133" y="1487904"/>
                  <a:pt x="360092" y="1484671"/>
                  <a:pt x="355176" y="1484671"/>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67"/>
          </a:p>
        </p:txBody>
      </p:sp>
      <p:sp>
        <p:nvSpPr>
          <p:cNvPr id="34" name="Freeform: Shape 33">
            <a:extLst>
              <a:ext uri="{FF2B5EF4-FFF2-40B4-BE49-F238E27FC236}">
                <a16:creationId xmlns:a16="http://schemas.microsoft.com/office/drawing/2014/main" id="{2996B193-D992-4855-AE1C-94F626A7CB36}"/>
              </a:ext>
            </a:extLst>
          </p:cNvPr>
          <p:cNvSpPr/>
          <p:nvPr/>
        </p:nvSpPr>
        <p:spPr>
          <a:xfrm>
            <a:off x="1750142" y="2015613"/>
            <a:ext cx="3608439" cy="3401961"/>
          </a:xfrm>
          <a:custGeom>
            <a:avLst/>
            <a:gdLst>
              <a:gd fmla="*/ 2792361 w 3608439" name="connsiteX0"/>
              <a:gd fmla="*/ 3401961 h 3401961" name="connsiteY0"/>
              <a:gd fmla="*/ 2792361 w 3608439" name="connsiteX1"/>
              <a:gd fmla="*/ 3401961 h 3401961" name="connsiteY1"/>
              <a:gd fmla="*/ 2880852 w 3608439" name="connsiteX2"/>
              <a:gd fmla="*/ 3392129 h 3401961" name="connsiteY2"/>
              <a:gd fmla="*/ 2910348 w 3608439" name="connsiteX3"/>
              <a:gd fmla="*/ 3382297 h 3401961" name="connsiteY3"/>
              <a:gd fmla="*/ 3038168 w 3608439" name="connsiteX4"/>
              <a:gd fmla="*/ 3372464 h 3401961" name="connsiteY4"/>
              <a:gd fmla="*/ 3215148 w 3608439" name="connsiteX5"/>
              <a:gd fmla="*/ 3342968 h 3401961" name="connsiteY5"/>
              <a:gd fmla="*/ 3303639 w 3608439" name="connsiteX6"/>
              <a:gd fmla="*/ 3313471 h 3401961" name="connsiteY6"/>
              <a:gd fmla="*/ 3333135 w 3608439" name="connsiteX7"/>
              <a:gd fmla="*/ 3303639 h 3401961" name="connsiteY7"/>
              <a:gd fmla="*/ 3392129 w 3608439" name="connsiteX8"/>
              <a:gd fmla="*/ 3293806 h 3401961" name="connsiteY8"/>
              <a:gd fmla="*/ 3451123 w 3608439" name="connsiteX9"/>
              <a:gd fmla="*/ 3274142 h 3401961" name="connsiteY9"/>
              <a:gd fmla="*/ 3510116 w 3608439" name="connsiteX10"/>
              <a:gd fmla="*/ 3234813 h 3401961" name="connsiteY10"/>
              <a:gd fmla="*/ 3559277 w 3608439" name="connsiteX11"/>
              <a:gd fmla="*/ 3185652 h 3401961" name="connsiteY11"/>
              <a:gd fmla="*/ 3569110 w 3608439" name="connsiteX12"/>
              <a:gd fmla="*/ 3116826 h 3401961" name="connsiteY12"/>
              <a:gd fmla="*/ 3588774 w 3608439" name="connsiteX13"/>
              <a:gd fmla="*/ 3028335 h 3401961" name="connsiteY13"/>
              <a:gd fmla="*/ 3608439 w 3608439" name="connsiteX14"/>
              <a:gd fmla="*/ 2949677 h 3401961" name="connsiteY14"/>
              <a:gd fmla="*/ 3598606 w 3608439" name="connsiteX15"/>
              <a:gd fmla="*/ 2674374 h 3401961" name="connsiteY15"/>
              <a:gd fmla="*/ 3578942 w 3608439" name="connsiteX16"/>
              <a:gd fmla="*/ 2644877 h 3401961" name="connsiteY16"/>
              <a:gd fmla="*/ 3569110 w 3608439" name="connsiteX17"/>
              <a:gd fmla="*/ 2615381 h 3401961" name="connsiteY17"/>
              <a:gd fmla="*/ 3529781 w 3608439" name="connsiteX18"/>
              <a:gd fmla="*/ 2585884 h 3401961" name="connsiteY18"/>
              <a:gd fmla="*/ 3500284 w 3608439" name="connsiteX19"/>
              <a:gd fmla="*/ 2556387 h 3401961" name="connsiteY19"/>
              <a:gd fmla="*/ 3411793 w 3608439" name="connsiteX20"/>
              <a:gd fmla="*/ 2507226 h 3401961" name="connsiteY20"/>
              <a:gd fmla="*/ 3352800 w 3608439" name="connsiteX21"/>
              <a:gd fmla="*/ 2467897 h 3401961" name="connsiteY21"/>
              <a:gd fmla="*/ 3274142 w 3608439" name="connsiteX22"/>
              <a:gd fmla="*/ 2438400 h 3401961" name="connsiteY22"/>
              <a:gd fmla="*/ 3244645 w 3608439" name="connsiteX23"/>
              <a:gd fmla="*/ 2408903 h 3401961" name="connsiteY23"/>
              <a:gd fmla="*/ 3205316 w 3608439" name="connsiteX24"/>
              <a:gd fmla="*/ 2379406 h 3401961" name="connsiteY24"/>
              <a:gd fmla="*/ 3175819 w 3608439" name="connsiteX25"/>
              <a:gd fmla="*/ 2359742 h 3401961" name="connsiteY25"/>
              <a:gd fmla="*/ 3116826 w 3608439" name="connsiteX26"/>
              <a:gd fmla="*/ 2310581 h 3401961" name="connsiteY26"/>
              <a:gd fmla="*/ 3057832 w 3608439" name="connsiteX27"/>
              <a:gd fmla="*/ 2251587 h 3401961" name="connsiteY27"/>
              <a:gd fmla="*/ 2949677 w 3608439" name="connsiteX28"/>
              <a:gd fmla="*/ 2163097 h 3401961" name="connsiteY28"/>
              <a:gd fmla="*/ 2871019 w 3608439" name="connsiteX29"/>
              <a:gd fmla="*/ 2094271 h 3401961" name="connsiteY29"/>
              <a:gd fmla="*/ 2841523 w 3608439" name="connsiteX30"/>
              <a:gd fmla="*/ 2064774 h 3401961" name="connsiteY30"/>
              <a:gd fmla="*/ 2812026 w 3608439" name="connsiteX31"/>
              <a:gd fmla="*/ 2045110 h 3401961" name="connsiteY31"/>
              <a:gd fmla="*/ 2772697 w 3608439" name="connsiteX32"/>
              <a:gd fmla="*/ 2015613 h 3401961" name="connsiteY32"/>
              <a:gd fmla="*/ 2694039 w 3608439" name="connsiteX33"/>
              <a:gd fmla="*/ 1956619 h 3401961" name="connsiteY33"/>
              <a:gd fmla="*/ 2684206 w 3608439" name="connsiteX34"/>
              <a:gd fmla="*/ 1927122 h 3401961" name="connsiteY34"/>
              <a:gd fmla="*/ 2654710 w 3608439" name="connsiteX35"/>
              <a:gd fmla="*/ 1897626 h 3401961" name="connsiteY35"/>
              <a:gd fmla="*/ 2635045 w 3608439" name="connsiteX36"/>
              <a:gd fmla="*/ 1868129 h 3401961" name="connsiteY36"/>
              <a:gd fmla="*/ 2625213 w 3608439" name="connsiteX37"/>
              <a:gd fmla="*/ 1818968 h 3401961" name="connsiteY37"/>
              <a:gd fmla="*/ 2605548 w 3608439" name="connsiteX38"/>
              <a:gd fmla="*/ 1789471 h 3401961" name="connsiteY38"/>
              <a:gd fmla="*/ 2576052 w 3608439" name="connsiteX39"/>
              <a:gd fmla="*/ 1730477 h 3401961" name="connsiteY39"/>
              <a:gd fmla="*/ 2566219 w 3608439" name="connsiteX40"/>
              <a:gd fmla="*/ 1681316 h 3401961" name="connsiteY40"/>
              <a:gd fmla="*/ 2517058 w 3608439" name="connsiteX41"/>
              <a:gd fmla="*/ 1602658 h 3401961" name="connsiteY41"/>
              <a:gd fmla="*/ 2487561 w 3608439" name="connsiteX42"/>
              <a:gd fmla="*/ 1573161 h 3401961" name="connsiteY42"/>
              <a:gd fmla="*/ 2448232 w 3608439" name="connsiteX43"/>
              <a:gd fmla="*/ 1524000 h 3401961" name="connsiteY43"/>
              <a:gd fmla="*/ 2399071 w 3608439" name="connsiteX44"/>
              <a:gd fmla="*/ 1445342 h 3401961" name="connsiteY44"/>
              <a:gd fmla="*/ 2379406 w 3608439" name="connsiteX45"/>
              <a:gd fmla="*/ 1415845 h 3401961" name="connsiteY45"/>
              <a:gd fmla="*/ 2320413 w 3608439" name="connsiteX46"/>
              <a:gd fmla="*/ 1356852 h 3401961" name="connsiteY46"/>
              <a:gd fmla="*/ 2281084 w 3608439" name="connsiteX47"/>
              <a:gd fmla="*/ 1297858 h 3401961" name="connsiteY47"/>
              <a:gd fmla="*/ 2261419 w 3608439" name="connsiteX48"/>
              <a:gd fmla="*/ 1268361 h 3401961" name="connsiteY48"/>
              <a:gd fmla="*/ 2202426 w 3608439" name="connsiteX49"/>
              <a:gd fmla="*/ 1209368 h 3401961" name="connsiteY49"/>
              <a:gd fmla="*/ 2172929 w 3608439" name="connsiteX50"/>
              <a:gd fmla="*/ 1179871 h 3401961" name="connsiteY50"/>
              <a:gd fmla="*/ 2104103 w 3608439" name="connsiteX51"/>
              <a:gd fmla="*/ 1150374 h 3401961" name="connsiteY51"/>
              <a:gd fmla="*/ 2074606 w 3608439" name="connsiteX52"/>
              <a:gd fmla="*/ 1120877 h 3401961" name="connsiteY52"/>
              <a:gd fmla="*/ 2025445 w 3608439" name="connsiteX53"/>
              <a:gd fmla="*/ 1101213 h 3401961" name="connsiteY53"/>
              <a:gd fmla="*/ 1986116 w 3608439" name="connsiteX54"/>
              <a:gd fmla="*/ 1081548 h 3401961" name="connsiteY54"/>
              <a:gd fmla="*/ 1956619 w 3608439" name="connsiteX55"/>
              <a:gd fmla="*/ 1061884 h 3401961" name="connsiteY55"/>
              <a:gd fmla="*/ 1877961 w 3608439" name="connsiteX56"/>
              <a:gd fmla="*/ 1042219 h 3401961" name="connsiteY56"/>
              <a:gd fmla="*/ 1818968 w 3608439" name="connsiteX57"/>
              <a:gd fmla="*/ 1022555 h 3401961" name="connsiteY57"/>
              <a:gd fmla="*/ 1720645 w 3608439" name="connsiteX58"/>
              <a:gd fmla="*/ 993058 h 3401961" name="connsiteY58"/>
              <a:gd fmla="*/ 1691148 w 3608439" name="connsiteX59"/>
              <a:gd fmla="*/ 983226 h 3401961" name="connsiteY59"/>
              <a:gd fmla="*/ 1651819 w 3608439" name="connsiteX60"/>
              <a:gd fmla="*/ 963561 h 3401961" name="connsiteY60"/>
              <a:gd fmla="*/ 1573161 w 3608439" name="connsiteX61"/>
              <a:gd fmla="*/ 943897 h 3401961" name="connsiteY61"/>
              <a:gd fmla="*/ 1543664 w 3608439" name="connsiteX62"/>
              <a:gd fmla="*/ 934064 h 3401961" name="connsiteY62"/>
              <a:gd fmla="*/ 1474839 w 3608439" name="connsiteX63"/>
              <a:gd fmla="*/ 914400 h 3401961" name="connsiteY63"/>
              <a:gd fmla="*/ 1415845 w 3608439" name="connsiteX64"/>
              <a:gd fmla="*/ 865239 h 3401961" name="connsiteY64"/>
              <a:gd fmla="*/ 1386348 w 3608439" name="connsiteX65"/>
              <a:gd fmla="*/ 845574 h 3401961" name="connsiteY65"/>
              <a:gd fmla="*/ 1366684 w 3608439" name="connsiteX66"/>
              <a:gd fmla="*/ 816077 h 3401961" name="connsiteY66"/>
              <a:gd fmla="*/ 1337187 w 3608439" name="connsiteX67"/>
              <a:gd fmla="*/ 796413 h 3401961" name="connsiteY67"/>
              <a:gd fmla="*/ 1297858 w 3608439" name="connsiteX68"/>
              <a:gd fmla="*/ 737419 h 3401961" name="connsiteY68"/>
              <a:gd fmla="*/ 1268361 w 3608439" name="connsiteX69"/>
              <a:gd fmla="*/ 707922 h 3401961" name="connsiteY69"/>
              <a:gd fmla="*/ 1258529 w 3608439" name="connsiteX70"/>
              <a:gd fmla="*/ 678426 h 3401961" name="connsiteY70"/>
              <a:gd fmla="*/ 1199535 w 3608439" name="connsiteX71"/>
              <a:gd fmla="*/ 589935 h 3401961" name="connsiteY71"/>
              <a:gd fmla="*/ 1179871 w 3608439" name="connsiteX72"/>
              <a:gd fmla="*/ 560439 h 3401961" name="connsiteY72"/>
              <a:gd fmla="*/ 1160206 w 3608439" name="connsiteX73"/>
              <a:gd fmla="*/ 530942 h 3401961" name="connsiteY73"/>
              <a:gd fmla="*/ 1150374 w 3608439" name="connsiteX74"/>
              <a:gd fmla="*/ 501445 h 3401961" name="connsiteY74"/>
              <a:gd fmla="*/ 1111045 w 3608439" name="connsiteX75"/>
              <a:gd fmla="*/ 442452 h 3401961" name="connsiteY75"/>
              <a:gd fmla="*/ 1101213 w 3608439" name="connsiteX76"/>
              <a:gd fmla="*/ 412955 h 3401961" name="connsiteY76"/>
              <a:gd fmla="*/ 1081548 w 3608439" name="connsiteX77"/>
              <a:gd fmla="*/ 373626 h 3401961" name="connsiteY77"/>
              <a:gd fmla="*/ 1052052 w 3608439" name="connsiteX78"/>
              <a:gd fmla="*/ 304800 h 3401961" name="connsiteY78"/>
              <a:gd fmla="*/ 1022555 w 3608439" name="connsiteX79"/>
              <a:gd fmla="*/ 226142 h 3401961" name="connsiteY79"/>
              <a:gd fmla="*/ 993058 w 3608439" name="connsiteX80"/>
              <a:gd fmla="*/ 167148 h 3401961" name="connsiteY80"/>
              <a:gd fmla="*/ 963561 w 3608439" name="connsiteX81"/>
              <a:gd fmla="*/ 147484 h 3401961" name="connsiteY81"/>
              <a:gd fmla="*/ 914400 w 3608439" name="connsiteX82"/>
              <a:gd fmla="*/ 98322 h 3401961" name="connsiteY82"/>
              <a:gd fmla="*/ 884903 w 3608439" name="connsiteX83"/>
              <a:gd fmla="*/ 68826 h 3401961" name="connsiteY83"/>
              <a:gd fmla="*/ 825910 w 3608439" name="connsiteX84"/>
              <a:gd fmla="*/ 39329 h 3401961" name="connsiteY84"/>
              <a:gd fmla="*/ 796413 w 3608439" name="connsiteX85"/>
              <a:gd fmla="*/ 19664 h 3401961" name="connsiteY85"/>
              <a:gd fmla="*/ 717755 w 3608439" name="connsiteX86"/>
              <a:gd fmla="*/ 0 h 3401961" name="connsiteY86"/>
              <a:gd fmla="*/ 629264 w 3608439" name="connsiteX87"/>
              <a:gd fmla="*/ 9832 h 3401961" name="connsiteY87"/>
              <a:gd fmla="*/ 501445 w 3608439" name="connsiteX88"/>
              <a:gd fmla="*/ 49161 h 3401961" name="connsiteY88"/>
              <a:gd fmla="*/ 462116 w 3608439" name="connsiteX89"/>
              <a:gd fmla="*/ 68826 h 3401961" name="connsiteY89"/>
              <a:gd fmla="*/ 393290 w 3608439" name="connsiteX90"/>
              <a:gd fmla="*/ 88490 h 3401961" name="connsiteY90"/>
              <a:gd fmla="*/ 353961 w 3608439" name="connsiteX91"/>
              <a:gd fmla="*/ 108155 h 3401961" name="connsiteY91"/>
              <a:gd fmla="*/ 324464 w 3608439" name="connsiteX92"/>
              <a:gd fmla="*/ 137652 h 3401961" name="connsiteY92"/>
              <a:gd fmla="*/ 265471 w 3608439" name="connsiteX93"/>
              <a:gd fmla="*/ 167148 h 3401961" name="connsiteY93"/>
              <a:gd fmla="*/ 206477 w 3608439" name="connsiteX94"/>
              <a:gd fmla="*/ 216310 h 3401961" name="connsiteY94"/>
              <a:gd fmla="*/ 157316 w 3608439" name="connsiteX95"/>
              <a:gd fmla="*/ 265471 h 3401961" name="connsiteY95"/>
              <a:gd fmla="*/ 88490 w 3608439" name="connsiteX96"/>
              <a:gd fmla="*/ 344129 h 3401961" name="connsiteY96"/>
              <a:gd fmla="*/ 68826 w 3608439" name="connsiteX97"/>
              <a:gd fmla="*/ 373626 h 3401961" name="connsiteY97"/>
              <a:gd fmla="*/ 58993 w 3608439" name="connsiteX98"/>
              <a:gd fmla="*/ 403122 h 3401961" name="connsiteY98"/>
              <a:gd fmla="*/ 39329 w 3608439" name="connsiteX99"/>
              <a:gd fmla="*/ 432619 h 3401961" name="connsiteY99"/>
              <a:gd fmla="*/ 19664 w 3608439" name="connsiteX100"/>
              <a:gd fmla="*/ 511277 h 3401961" name="connsiteY100"/>
              <a:gd fmla="*/ 0 w 3608439" name="connsiteX101"/>
              <a:gd fmla="*/ 540774 h 3401961" name="connsiteY101"/>
              <a:gd fmla="*/ 9832 w 3608439" name="connsiteX102"/>
              <a:gd fmla="*/ 865239 h 3401961" name="connsiteY102"/>
              <a:gd fmla="*/ 29497 w 3608439" name="connsiteX103"/>
              <a:gd fmla="*/ 953729 h 3401961" name="connsiteY103"/>
              <a:gd fmla="*/ 58993 w 3608439" name="connsiteX104"/>
              <a:gd fmla="*/ 1002890 h 3401961" name="connsiteY104"/>
              <a:gd fmla="*/ 127819 w 3608439" name="connsiteX105"/>
              <a:gd fmla="*/ 1111045 h 3401961" name="connsiteY105"/>
              <a:gd fmla="*/ 176981 w 3608439" name="connsiteX106"/>
              <a:gd fmla="*/ 1140542 h 3401961" name="connsiteY106"/>
              <a:gd fmla="*/ 216310 w 3608439" name="connsiteX107"/>
              <a:gd fmla="*/ 1179871 h 3401961" name="connsiteY107"/>
              <a:gd fmla="*/ 294968 w 3608439" name="connsiteX108"/>
              <a:gd fmla="*/ 1219200 h 3401961" name="connsiteY108"/>
              <a:gd fmla="*/ 383458 w 3608439" name="connsiteX109"/>
              <a:gd fmla="*/ 1258529 h 3401961" name="connsiteY109"/>
              <a:gd fmla="*/ 550606 w 3608439" name="connsiteX110"/>
              <a:gd fmla="*/ 1307690 h 3401961" name="connsiteY110"/>
              <a:gd fmla="*/ 599768 w 3608439" name="connsiteX111"/>
              <a:gd fmla="*/ 1327355 h 3401961" name="connsiteY111"/>
              <a:gd fmla="*/ 639097 w 3608439" name="connsiteX112"/>
              <a:gd fmla="*/ 1337187 h 3401961" name="connsiteY112"/>
              <a:gd fmla="*/ 668593 w 3608439" name="connsiteX113"/>
              <a:gd fmla="*/ 1347019 h 3401961" name="connsiteY113"/>
              <a:gd fmla="*/ 747252 w 3608439" name="connsiteX114"/>
              <a:gd fmla="*/ 1376516 h 3401961" name="connsiteY114"/>
              <a:gd fmla="*/ 855406 w 3608439" name="connsiteX115"/>
              <a:gd fmla="*/ 1435510 h 3401961" name="connsiteY115"/>
              <a:gd fmla="*/ 875071 w 3608439" name="connsiteX116"/>
              <a:gd fmla="*/ 1465006 h 3401961" name="connsiteY116"/>
              <a:gd fmla="*/ 934064 w 3608439" name="connsiteX117"/>
              <a:gd fmla="*/ 1543664 h 3401961" name="connsiteY117"/>
              <a:gd fmla="*/ 1002890 w 3608439" name="connsiteX118"/>
              <a:gd fmla="*/ 1641987 h 3401961" name="connsiteY118"/>
              <a:gd fmla="*/ 1022555 w 3608439" name="connsiteX119"/>
              <a:gd fmla="*/ 1671484 h 3401961" name="connsiteY119"/>
              <a:gd fmla="*/ 1042219 w 3608439" name="connsiteX120"/>
              <a:gd fmla="*/ 1720645 h 3401961" name="connsiteY120"/>
              <a:gd fmla="*/ 1081548 w 3608439" name="connsiteX121"/>
              <a:gd fmla="*/ 1779639 h 3401961" name="connsiteY121"/>
              <a:gd fmla="*/ 1130710 w 3608439" name="connsiteX122"/>
              <a:gd fmla="*/ 1858297 h 3401961" name="connsiteY122"/>
              <a:gd fmla="*/ 1179871 w 3608439" name="connsiteX123"/>
              <a:gd fmla="*/ 1936955 h 3401961" name="connsiteY123"/>
              <a:gd fmla="*/ 1199535 w 3608439" name="connsiteX124"/>
              <a:gd fmla="*/ 1976284 h 3401961" name="connsiteY124"/>
              <a:gd fmla="*/ 1258529 w 3608439" name="connsiteX125"/>
              <a:gd fmla="*/ 2054942 h 3401961" name="connsiteY125"/>
              <a:gd fmla="*/ 1278193 w 3608439" name="connsiteX126"/>
              <a:gd fmla="*/ 2084439 h 3401961" name="connsiteY126"/>
              <a:gd fmla="*/ 1288026 w 3608439" name="connsiteX127"/>
              <a:gd fmla="*/ 2113935 h 3401961" name="connsiteY127"/>
              <a:gd fmla="*/ 1317523 w 3608439" name="connsiteX128"/>
              <a:gd fmla="*/ 2133600 h 3401961" name="connsiteY128"/>
              <a:gd fmla="*/ 1366684 w 3608439" name="connsiteX129"/>
              <a:gd fmla="*/ 2202426 h 3401961" name="connsiteY129"/>
              <a:gd fmla="*/ 1455174 w 3608439" name="connsiteX130"/>
              <a:gd fmla="*/ 2300748 h 3401961" name="connsiteY130"/>
              <a:gd fmla="*/ 1504335 w 3608439" name="connsiteX131"/>
              <a:gd fmla="*/ 2330245 h 3401961" name="connsiteY131"/>
              <a:gd fmla="*/ 1602658 w 3608439" name="connsiteX132"/>
              <a:gd fmla="*/ 2399071 h 3401961" name="connsiteY132"/>
              <a:gd fmla="*/ 1691148 w 3608439" name="connsiteX133"/>
              <a:gd fmla="*/ 2467897 h 3401961" name="connsiteY133"/>
              <a:gd fmla="*/ 1848464 w 3608439" name="connsiteX134"/>
              <a:gd fmla="*/ 2556387 h 3401961" name="connsiteY134"/>
              <a:gd fmla="*/ 1877961 w 3608439" name="connsiteX135"/>
              <a:gd fmla="*/ 2576052 h 3401961" name="connsiteY135"/>
              <a:gd fmla="*/ 1956619 w 3608439" name="connsiteX136"/>
              <a:gd fmla="*/ 2635045 h 3401961" name="connsiteY136"/>
              <a:gd fmla="*/ 2025445 w 3608439" name="connsiteX137"/>
              <a:gd fmla="*/ 2684206 h 3401961" name="connsiteY137"/>
              <a:gd fmla="*/ 2074606 w 3608439" name="connsiteX138"/>
              <a:gd fmla="*/ 2723535 h 3401961" name="connsiteY138"/>
              <a:gd fmla="*/ 2104103 w 3608439" name="connsiteX139"/>
              <a:gd fmla="*/ 2753032 h 3401961" name="connsiteY139"/>
              <a:gd fmla="*/ 2153264 w 3608439" name="connsiteX140"/>
              <a:gd fmla="*/ 2782529 h 3401961" name="connsiteY140"/>
              <a:gd fmla="*/ 2192593 w 3608439" name="connsiteX141"/>
              <a:gd fmla="*/ 2812026 h 3401961" name="connsiteY141"/>
              <a:gd fmla="*/ 2222090 w 3608439" name="connsiteX142"/>
              <a:gd fmla="*/ 2831690 h 3401961" name="connsiteY142"/>
              <a:gd fmla="*/ 2261419 w 3608439" name="connsiteX143"/>
              <a:gd fmla="*/ 2861187 h 3401961" name="connsiteY143"/>
              <a:gd fmla="*/ 2300748 w 3608439" name="connsiteX144"/>
              <a:gd fmla="*/ 2880852 h 3401961" name="connsiteY144"/>
              <a:gd fmla="*/ 2379406 w 3608439" name="connsiteX145"/>
              <a:gd fmla="*/ 2910348 h 3401961" name="connsiteY145"/>
              <a:gd fmla="*/ 2448232 w 3608439" name="connsiteX146"/>
              <a:gd fmla="*/ 2939845 h 3401961" name="connsiteY146"/>
              <a:gd fmla="*/ 2507226 w 3608439" name="connsiteX147"/>
              <a:gd fmla="*/ 2979174 h 3401961" name="connsiteY147"/>
              <a:gd fmla="*/ 2546555 w 3608439" name="connsiteX148"/>
              <a:gd fmla="*/ 2998839 h 3401961" name="connsiteY148"/>
              <a:gd fmla="*/ 2605548 w 3608439" name="connsiteX149"/>
              <a:gd fmla="*/ 3057832 h 3401961" name="connsiteY149"/>
              <a:gd fmla="*/ 2635045 w 3608439" name="connsiteX150"/>
              <a:gd fmla="*/ 3077497 h 3401961" name="connsiteY150"/>
              <a:gd fmla="*/ 2654710 w 3608439" name="connsiteX151"/>
              <a:gd fmla="*/ 3106993 h 3401961" name="connsiteY151"/>
              <a:gd fmla="*/ 2694039 w 3608439" name="connsiteX152"/>
              <a:gd fmla="*/ 3185652 h 3401961" name="connsiteY152"/>
              <a:gd fmla="*/ 2713703 w 3608439" name="connsiteX153"/>
              <a:gd fmla="*/ 3215148 h 3401961" name="connsiteY153"/>
              <a:gd fmla="*/ 2743200 w 3608439" name="connsiteX154"/>
              <a:gd fmla="*/ 3234813 h 3401961" name="connsiteY154"/>
              <a:gd fmla="*/ 2782529 w 3608439" name="connsiteX155"/>
              <a:gd fmla="*/ 3303639 h 3401961" name="connsiteY155"/>
              <a:gd fmla="*/ 2812026 w 3608439" name="connsiteX156"/>
              <a:gd fmla="*/ 3313471 h 3401961" name="connsiteY156"/>
              <a:gd fmla="*/ 2792361 w 3608439" name="connsiteX157"/>
              <a:gd fmla="*/ 3401961 h 3401961" name="connsiteY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b="b" l="l" r="r" t="t"/>
            <a:pathLst>
              <a:path h="3401961" w="3608439">
                <a:moveTo>
                  <a:pt x="2792361" y="3401961"/>
                </a:moveTo>
                <a:lnTo>
                  <a:pt x="2792361" y="3401961"/>
                </a:lnTo>
                <a:cubicBezTo>
                  <a:pt x="2821858" y="3398684"/>
                  <a:pt x="2851577" y="3397008"/>
                  <a:pt x="2880852" y="3392129"/>
                </a:cubicBezTo>
                <a:cubicBezTo>
                  <a:pt x="2891075" y="3390425"/>
                  <a:pt x="2900064" y="3383583"/>
                  <a:pt x="2910348" y="3382297"/>
                </a:cubicBezTo>
                <a:cubicBezTo>
                  <a:pt x="2952751" y="3376997"/>
                  <a:pt x="2995561" y="3375742"/>
                  <a:pt x="3038168" y="3372464"/>
                </a:cubicBezTo>
                <a:cubicBezTo>
                  <a:pt x="3134601" y="3340320"/>
                  <a:pt x="3076505" y="3354521"/>
                  <a:pt x="3215148" y="3342968"/>
                </a:cubicBezTo>
                <a:lnTo>
                  <a:pt x="3303639" y="3313471"/>
                </a:lnTo>
                <a:cubicBezTo>
                  <a:pt x="3313471" y="3310194"/>
                  <a:pt x="3322912" y="3305343"/>
                  <a:pt x="3333135" y="3303639"/>
                </a:cubicBezTo>
                <a:cubicBezTo>
                  <a:pt x="3352800" y="3300361"/>
                  <a:pt x="3372788" y="3298641"/>
                  <a:pt x="3392129" y="3293806"/>
                </a:cubicBezTo>
                <a:cubicBezTo>
                  <a:pt x="3412238" y="3288779"/>
                  <a:pt x="3451123" y="3274142"/>
                  <a:pt x="3451123" y="3274142"/>
                </a:cubicBezTo>
                <a:cubicBezTo>
                  <a:pt x="3470787" y="3261032"/>
                  <a:pt x="3497006" y="3254477"/>
                  <a:pt x="3510116" y="3234813"/>
                </a:cubicBezTo>
                <a:cubicBezTo>
                  <a:pt x="3536336" y="3195484"/>
                  <a:pt x="3519949" y="3211871"/>
                  <a:pt x="3559277" y="3185652"/>
                </a:cubicBezTo>
                <a:cubicBezTo>
                  <a:pt x="3562555" y="3162710"/>
                  <a:pt x="3565300" y="3139686"/>
                  <a:pt x="3569110" y="3116826"/>
                </a:cubicBezTo>
                <a:cubicBezTo>
                  <a:pt x="3578997" y="3057506"/>
                  <a:pt x="3576987" y="3081376"/>
                  <a:pt x="3588774" y="3028335"/>
                </a:cubicBezTo>
                <a:cubicBezTo>
                  <a:pt x="3604593" y="2957150"/>
                  <a:pt x="3590869" y="3002384"/>
                  <a:pt x="3608439" y="2949677"/>
                </a:cubicBezTo>
                <a:cubicBezTo>
                  <a:pt x="3605161" y="2857909"/>
                  <a:pt x="3607451" y="2765773"/>
                  <a:pt x="3598606" y="2674374"/>
                </a:cubicBezTo>
                <a:cubicBezTo>
                  <a:pt x="3597468" y="2662612"/>
                  <a:pt x="3584227" y="2655446"/>
                  <a:pt x="3578942" y="2644877"/>
                </a:cubicBezTo>
                <a:cubicBezTo>
                  <a:pt x="3574307" y="2635607"/>
                  <a:pt x="3575745" y="2623343"/>
                  <a:pt x="3569110" y="2615381"/>
                </a:cubicBezTo>
                <a:cubicBezTo>
                  <a:pt x="3558619" y="2602792"/>
                  <a:pt x="3542223" y="2596549"/>
                  <a:pt x="3529781" y="2585884"/>
                </a:cubicBezTo>
                <a:cubicBezTo>
                  <a:pt x="3519224" y="2576835"/>
                  <a:pt x="3511260" y="2564924"/>
                  <a:pt x="3500284" y="2556387"/>
                </a:cubicBezTo>
                <a:cubicBezTo>
                  <a:pt x="3449571" y="2516944"/>
                  <a:pt x="3456298" y="2522061"/>
                  <a:pt x="3411793" y="2507226"/>
                </a:cubicBezTo>
                <a:cubicBezTo>
                  <a:pt x="3392129" y="2494116"/>
                  <a:pt x="3375728" y="2473629"/>
                  <a:pt x="3352800" y="2467897"/>
                </a:cubicBezTo>
                <a:cubicBezTo>
                  <a:pt x="3299252" y="2454509"/>
                  <a:pt x="3325558" y="2464107"/>
                  <a:pt x="3274142" y="2438400"/>
                </a:cubicBezTo>
                <a:cubicBezTo>
                  <a:pt x="3264310" y="2428568"/>
                  <a:pt x="3255202" y="2417952"/>
                  <a:pt x="3244645" y="2408903"/>
                </a:cubicBezTo>
                <a:cubicBezTo>
                  <a:pt x="3232203" y="2398238"/>
                  <a:pt x="3218651" y="2388931"/>
                  <a:pt x="3205316" y="2379406"/>
                </a:cubicBezTo>
                <a:cubicBezTo>
                  <a:pt x="3195700" y="2372538"/>
                  <a:pt x="3184897" y="2367307"/>
                  <a:pt x="3175819" y="2359742"/>
                </a:cubicBezTo>
                <a:cubicBezTo>
                  <a:pt x="3100114" y="2296655"/>
                  <a:pt x="3190062" y="2359403"/>
                  <a:pt x="3116826" y="2310581"/>
                </a:cubicBezTo>
                <a:cubicBezTo>
                  <a:pt x="3079276" y="2254256"/>
                  <a:pt x="3118812" y="2306469"/>
                  <a:pt x="3057832" y="2251587"/>
                </a:cubicBezTo>
                <a:cubicBezTo>
                  <a:pt x="2961159" y="2164580"/>
                  <a:pt x="3039293" y="2216865"/>
                  <a:pt x="2949677" y="2163097"/>
                </a:cubicBezTo>
                <a:cubicBezTo>
                  <a:pt x="2894776" y="2089894"/>
                  <a:pt x="2950488" y="2153873"/>
                  <a:pt x="2871019" y="2094271"/>
                </a:cubicBezTo>
                <a:cubicBezTo>
                  <a:pt x="2859895" y="2085928"/>
                  <a:pt x="2852205" y="2073676"/>
                  <a:pt x="2841523" y="2064774"/>
                </a:cubicBezTo>
                <a:cubicBezTo>
                  <a:pt x="2832445" y="2057209"/>
                  <a:pt x="2821642" y="2051978"/>
                  <a:pt x="2812026" y="2045110"/>
                </a:cubicBezTo>
                <a:cubicBezTo>
                  <a:pt x="2798691" y="2035585"/>
                  <a:pt x="2785139" y="2026278"/>
                  <a:pt x="2772697" y="2015613"/>
                </a:cubicBezTo>
                <a:cubicBezTo>
                  <a:pt x="2705793" y="1958266"/>
                  <a:pt x="2787963" y="2012974"/>
                  <a:pt x="2694039" y="1956619"/>
                </a:cubicBezTo>
                <a:cubicBezTo>
                  <a:pt x="2690761" y="1946787"/>
                  <a:pt x="2689955" y="1935746"/>
                  <a:pt x="2684206" y="1927122"/>
                </a:cubicBezTo>
                <a:cubicBezTo>
                  <a:pt x="2676493" y="1915553"/>
                  <a:pt x="2663611" y="1908308"/>
                  <a:pt x="2654710" y="1897626"/>
                </a:cubicBezTo>
                <a:cubicBezTo>
                  <a:pt x="2647145" y="1888548"/>
                  <a:pt x="2641600" y="1877961"/>
                  <a:pt x="2635045" y="1868129"/>
                </a:cubicBezTo>
                <a:cubicBezTo>
                  <a:pt x="2631768" y="1851742"/>
                  <a:pt x="2631081" y="1834615"/>
                  <a:pt x="2625213" y="1818968"/>
                </a:cubicBezTo>
                <a:cubicBezTo>
                  <a:pt x="2621064" y="1807903"/>
                  <a:pt x="2610833" y="1800040"/>
                  <a:pt x="2605548" y="1789471"/>
                </a:cubicBezTo>
                <a:cubicBezTo>
                  <a:pt x="2564836" y="1708048"/>
                  <a:pt x="2632412" y="1815020"/>
                  <a:pt x="2576052" y="1730477"/>
                </a:cubicBezTo>
                <a:cubicBezTo>
                  <a:pt x="2572774" y="1714090"/>
                  <a:pt x="2571504" y="1697170"/>
                  <a:pt x="2566219" y="1681316"/>
                </a:cubicBezTo>
                <a:cubicBezTo>
                  <a:pt x="2557062" y="1653846"/>
                  <a:pt x="2535408" y="1624067"/>
                  <a:pt x="2517058" y="1602658"/>
                </a:cubicBezTo>
                <a:cubicBezTo>
                  <a:pt x="2508009" y="1592101"/>
                  <a:pt x="2496718" y="1583626"/>
                  <a:pt x="2487561" y="1573161"/>
                </a:cubicBezTo>
                <a:cubicBezTo>
                  <a:pt x="2473742" y="1557368"/>
                  <a:pt x="2460823" y="1540789"/>
                  <a:pt x="2448232" y="1524000"/>
                </a:cubicBezTo>
                <a:cubicBezTo>
                  <a:pt x="2431389" y="1501543"/>
                  <a:pt x="2412942" y="1467535"/>
                  <a:pt x="2399071" y="1445342"/>
                </a:cubicBezTo>
                <a:cubicBezTo>
                  <a:pt x="2392808" y="1435321"/>
                  <a:pt x="2387257" y="1424677"/>
                  <a:pt x="2379406" y="1415845"/>
                </a:cubicBezTo>
                <a:cubicBezTo>
                  <a:pt x="2360930" y="1395060"/>
                  <a:pt x="2335839" y="1379991"/>
                  <a:pt x="2320413" y="1356852"/>
                </a:cubicBezTo>
                <a:lnTo>
                  <a:pt x="2281084" y="1297858"/>
                </a:lnTo>
                <a:cubicBezTo>
                  <a:pt x="2274529" y="1288026"/>
                  <a:pt x="2269775" y="1276717"/>
                  <a:pt x="2261419" y="1268361"/>
                </a:cubicBezTo>
                <a:lnTo>
                  <a:pt x="2202426" y="1209368"/>
                </a:lnTo>
                <a:cubicBezTo>
                  <a:pt x="2192594" y="1199536"/>
                  <a:pt x="2185366" y="1186090"/>
                  <a:pt x="2172929" y="1179871"/>
                </a:cubicBezTo>
                <a:cubicBezTo>
                  <a:pt x="2124330" y="1155571"/>
                  <a:pt x="2147505" y="1164841"/>
                  <a:pt x="2104103" y="1150374"/>
                </a:cubicBezTo>
                <a:cubicBezTo>
                  <a:pt x="2094271" y="1140542"/>
                  <a:pt x="2086397" y="1128247"/>
                  <a:pt x="2074606" y="1120877"/>
                </a:cubicBezTo>
                <a:cubicBezTo>
                  <a:pt x="2059639" y="1111523"/>
                  <a:pt x="2041573" y="1108381"/>
                  <a:pt x="2025445" y="1101213"/>
                </a:cubicBezTo>
                <a:cubicBezTo>
                  <a:pt x="2012051" y="1095260"/>
                  <a:pt x="1998842" y="1088820"/>
                  <a:pt x="1986116" y="1081548"/>
                </a:cubicBezTo>
                <a:cubicBezTo>
                  <a:pt x="1975856" y="1075685"/>
                  <a:pt x="1967724" y="1065922"/>
                  <a:pt x="1956619" y="1061884"/>
                </a:cubicBezTo>
                <a:cubicBezTo>
                  <a:pt x="1931220" y="1052648"/>
                  <a:pt x="1903600" y="1050765"/>
                  <a:pt x="1877961" y="1042219"/>
                </a:cubicBezTo>
                <a:cubicBezTo>
                  <a:pt x="1858297" y="1035664"/>
                  <a:pt x="1839077" y="1027583"/>
                  <a:pt x="1818968" y="1022555"/>
                </a:cubicBezTo>
                <a:cubicBezTo>
                  <a:pt x="1759530" y="1007694"/>
                  <a:pt x="1792459" y="1016995"/>
                  <a:pt x="1720645" y="993058"/>
                </a:cubicBezTo>
                <a:cubicBezTo>
                  <a:pt x="1710813" y="989781"/>
                  <a:pt x="1700418" y="987861"/>
                  <a:pt x="1691148" y="983226"/>
                </a:cubicBezTo>
                <a:cubicBezTo>
                  <a:pt x="1678038" y="976671"/>
                  <a:pt x="1665724" y="968196"/>
                  <a:pt x="1651819" y="963561"/>
                </a:cubicBezTo>
                <a:cubicBezTo>
                  <a:pt x="1626180" y="955015"/>
                  <a:pt x="1598800" y="952444"/>
                  <a:pt x="1573161" y="943897"/>
                </a:cubicBezTo>
                <a:cubicBezTo>
                  <a:pt x="1563329" y="940619"/>
                  <a:pt x="1553629" y="936911"/>
                  <a:pt x="1543664" y="934064"/>
                </a:cubicBezTo>
                <a:cubicBezTo>
                  <a:pt x="1457225" y="909367"/>
                  <a:pt x="1545574" y="937978"/>
                  <a:pt x="1474839" y="914400"/>
                </a:cubicBezTo>
                <a:cubicBezTo>
                  <a:pt x="1401603" y="865575"/>
                  <a:pt x="1491551" y="928327"/>
                  <a:pt x="1415845" y="865239"/>
                </a:cubicBezTo>
                <a:cubicBezTo>
                  <a:pt x="1406767" y="857674"/>
                  <a:pt x="1396180" y="852129"/>
                  <a:pt x="1386348" y="845574"/>
                </a:cubicBezTo>
                <a:cubicBezTo>
                  <a:pt x="1379793" y="835742"/>
                  <a:pt x="1375040" y="824433"/>
                  <a:pt x="1366684" y="816077"/>
                </a:cubicBezTo>
                <a:cubicBezTo>
                  <a:pt x="1358328" y="807721"/>
                  <a:pt x="1344968" y="805306"/>
                  <a:pt x="1337187" y="796413"/>
                </a:cubicBezTo>
                <a:cubicBezTo>
                  <a:pt x="1321624" y="778627"/>
                  <a:pt x="1314570" y="754131"/>
                  <a:pt x="1297858" y="737419"/>
                </a:cubicBezTo>
                <a:lnTo>
                  <a:pt x="1268361" y="707922"/>
                </a:lnTo>
                <a:cubicBezTo>
                  <a:pt x="1265084" y="698090"/>
                  <a:pt x="1263562" y="687486"/>
                  <a:pt x="1258529" y="678426"/>
                </a:cubicBezTo>
                <a:cubicBezTo>
                  <a:pt x="1258522" y="678414"/>
                  <a:pt x="1209371" y="604689"/>
                  <a:pt x="1199535" y="589935"/>
                </a:cubicBezTo>
                <a:lnTo>
                  <a:pt x="1179871" y="560439"/>
                </a:lnTo>
                <a:lnTo>
                  <a:pt x="1160206" y="530942"/>
                </a:lnTo>
                <a:cubicBezTo>
                  <a:pt x="1156929" y="521110"/>
                  <a:pt x="1155407" y="510505"/>
                  <a:pt x="1150374" y="501445"/>
                </a:cubicBezTo>
                <a:cubicBezTo>
                  <a:pt x="1138897" y="480785"/>
                  <a:pt x="1111045" y="442452"/>
                  <a:pt x="1111045" y="442452"/>
                </a:cubicBezTo>
                <a:cubicBezTo>
                  <a:pt x="1107768" y="432620"/>
                  <a:pt x="1105296" y="422481"/>
                  <a:pt x="1101213" y="412955"/>
                </a:cubicBezTo>
                <a:cubicBezTo>
                  <a:pt x="1095439" y="399483"/>
                  <a:pt x="1086694" y="387350"/>
                  <a:pt x="1081548" y="373626"/>
                </a:cubicBezTo>
                <a:cubicBezTo>
                  <a:pt x="1054336" y="301061"/>
                  <a:pt x="1091904" y="364580"/>
                  <a:pt x="1052052" y="304800"/>
                </a:cubicBezTo>
                <a:cubicBezTo>
                  <a:pt x="1033922" y="232287"/>
                  <a:pt x="1053405" y="298127"/>
                  <a:pt x="1022555" y="226142"/>
                </a:cubicBezTo>
                <a:cubicBezTo>
                  <a:pt x="1010560" y="198152"/>
                  <a:pt x="1016678" y="190767"/>
                  <a:pt x="993058" y="167148"/>
                </a:cubicBezTo>
                <a:cubicBezTo>
                  <a:pt x="984702" y="158792"/>
                  <a:pt x="973393" y="154039"/>
                  <a:pt x="963561" y="147484"/>
                </a:cubicBezTo>
                <a:cubicBezTo>
                  <a:pt x="927512" y="93409"/>
                  <a:pt x="963559" y="139287"/>
                  <a:pt x="914400" y="98322"/>
                </a:cubicBezTo>
                <a:cubicBezTo>
                  <a:pt x="903718" y="89420"/>
                  <a:pt x="895585" y="77728"/>
                  <a:pt x="884903" y="68826"/>
                </a:cubicBezTo>
                <a:cubicBezTo>
                  <a:pt x="859488" y="47647"/>
                  <a:pt x="855474" y="49184"/>
                  <a:pt x="825910" y="39329"/>
                </a:cubicBezTo>
                <a:cubicBezTo>
                  <a:pt x="816078" y="32774"/>
                  <a:pt x="807519" y="23702"/>
                  <a:pt x="796413" y="19664"/>
                </a:cubicBezTo>
                <a:cubicBezTo>
                  <a:pt x="771014" y="10428"/>
                  <a:pt x="717755" y="0"/>
                  <a:pt x="717755" y="0"/>
                </a:cubicBezTo>
                <a:cubicBezTo>
                  <a:pt x="688258" y="3277"/>
                  <a:pt x="658434" y="4363"/>
                  <a:pt x="629264" y="9832"/>
                </a:cubicBezTo>
                <a:cubicBezTo>
                  <a:pt x="618523" y="11846"/>
                  <a:pt x="515299" y="42234"/>
                  <a:pt x="501445" y="49161"/>
                </a:cubicBezTo>
                <a:cubicBezTo>
                  <a:pt x="488335" y="55716"/>
                  <a:pt x="475588" y="63052"/>
                  <a:pt x="462116" y="68826"/>
                </a:cubicBezTo>
                <a:cubicBezTo>
                  <a:pt x="442370" y="77288"/>
                  <a:pt x="413245" y="83501"/>
                  <a:pt x="393290" y="88490"/>
                </a:cubicBezTo>
                <a:cubicBezTo>
                  <a:pt x="380180" y="95045"/>
                  <a:pt x="365888" y="99636"/>
                  <a:pt x="353961" y="108155"/>
                </a:cubicBezTo>
                <a:cubicBezTo>
                  <a:pt x="342646" y="116237"/>
                  <a:pt x="336034" y="129939"/>
                  <a:pt x="324464" y="137652"/>
                </a:cubicBezTo>
                <a:cubicBezTo>
                  <a:pt x="235774" y="196779"/>
                  <a:pt x="358303" y="89789"/>
                  <a:pt x="265471" y="167148"/>
                </a:cubicBezTo>
                <a:cubicBezTo>
                  <a:pt x="189757" y="230242"/>
                  <a:pt x="279719" y="167481"/>
                  <a:pt x="206477" y="216310"/>
                </a:cubicBezTo>
                <a:cubicBezTo>
                  <a:pt x="170426" y="270386"/>
                  <a:pt x="206477" y="224503"/>
                  <a:pt x="157316" y="265471"/>
                </a:cubicBezTo>
                <a:cubicBezTo>
                  <a:pt x="133061" y="285683"/>
                  <a:pt x="106198" y="320518"/>
                  <a:pt x="88490" y="344129"/>
                </a:cubicBezTo>
                <a:cubicBezTo>
                  <a:pt x="81400" y="353583"/>
                  <a:pt x="74111" y="363057"/>
                  <a:pt x="68826" y="373626"/>
                </a:cubicBezTo>
                <a:cubicBezTo>
                  <a:pt x="64191" y="382896"/>
                  <a:pt x="63628" y="393852"/>
                  <a:pt x="58993" y="403122"/>
                </a:cubicBezTo>
                <a:cubicBezTo>
                  <a:pt x="53708" y="413691"/>
                  <a:pt x="44614" y="422050"/>
                  <a:pt x="39329" y="432619"/>
                </a:cubicBezTo>
                <a:cubicBezTo>
                  <a:pt x="21136" y="469007"/>
                  <a:pt x="36491" y="466406"/>
                  <a:pt x="19664" y="511277"/>
                </a:cubicBezTo>
                <a:cubicBezTo>
                  <a:pt x="15515" y="522341"/>
                  <a:pt x="6555" y="530942"/>
                  <a:pt x="0" y="540774"/>
                </a:cubicBezTo>
                <a:cubicBezTo>
                  <a:pt x="3277" y="648929"/>
                  <a:pt x="4145" y="757184"/>
                  <a:pt x="9832" y="865239"/>
                </a:cubicBezTo>
                <a:cubicBezTo>
                  <a:pt x="10087" y="870093"/>
                  <a:pt x="25497" y="944730"/>
                  <a:pt x="29497" y="953729"/>
                </a:cubicBezTo>
                <a:cubicBezTo>
                  <a:pt x="37258" y="971192"/>
                  <a:pt x="50447" y="985797"/>
                  <a:pt x="58993" y="1002890"/>
                </a:cubicBezTo>
                <a:cubicBezTo>
                  <a:pt x="82812" y="1050529"/>
                  <a:pt x="51155" y="1065047"/>
                  <a:pt x="127819" y="1111045"/>
                </a:cubicBezTo>
                <a:cubicBezTo>
                  <a:pt x="144206" y="1120877"/>
                  <a:pt x="161896" y="1128809"/>
                  <a:pt x="176981" y="1140542"/>
                </a:cubicBezTo>
                <a:cubicBezTo>
                  <a:pt x="191616" y="1151924"/>
                  <a:pt x="200884" y="1169587"/>
                  <a:pt x="216310" y="1179871"/>
                </a:cubicBezTo>
                <a:cubicBezTo>
                  <a:pt x="240701" y="1196132"/>
                  <a:pt x="268180" y="1207294"/>
                  <a:pt x="294968" y="1219200"/>
                </a:cubicBezTo>
                <a:cubicBezTo>
                  <a:pt x="324465" y="1232310"/>
                  <a:pt x="353294" y="1247038"/>
                  <a:pt x="383458" y="1258529"/>
                </a:cubicBezTo>
                <a:cubicBezTo>
                  <a:pt x="482078" y="1296099"/>
                  <a:pt x="474991" y="1292567"/>
                  <a:pt x="550606" y="1307690"/>
                </a:cubicBezTo>
                <a:cubicBezTo>
                  <a:pt x="566993" y="1314245"/>
                  <a:pt x="583024" y="1321774"/>
                  <a:pt x="599768" y="1327355"/>
                </a:cubicBezTo>
                <a:cubicBezTo>
                  <a:pt x="612588" y="1331628"/>
                  <a:pt x="626104" y="1333475"/>
                  <a:pt x="639097" y="1337187"/>
                </a:cubicBezTo>
                <a:cubicBezTo>
                  <a:pt x="649062" y="1340034"/>
                  <a:pt x="658761" y="1343742"/>
                  <a:pt x="668593" y="1347019"/>
                </a:cubicBezTo>
                <a:cubicBezTo>
                  <a:pt x="740111" y="1394698"/>
                  <a:pt x="646740" y="1337858"/>
                  <a:pt x="747252" y="1376516"/>
                </a:cubicBezTo>
                <a:cubicBezTo>
                  <a:pt x="799981" y="1396796"/>
                  <a:pt x="816232" y="1409393"/>
                  <a:pt x="855406" y="1435510"/>
                </a:cubicBezTo>
                <a:cubicBezTo>
                  <a:pt x="861961" y="1445342"/>
                  <a:pt x="868121" y="1455449"/>
                  <a:pt x="875071" y="1465006"/>
                </a:cubicBezTo>
                <a:cubicBezTo>
                  <a:pt x="894348" y="1491512"/>
                  <a:pt x="915269" y="1516814"/>
                  <a:pt x="934064" y="1543664"/>
                </a:cubicBezTo>
                <a:lnTo>
                  <a:pt x="1002890" y="1641987"/>
                </a:lnTo>
                <a:cubicBezTo>
                  <a:pt x="1009616" y="1651703"/>
                  <a:pt x="1018166" y="1660512"/>
                  <a:pt x="1022555" y="1671484"/>
                </a:cubicBezTo>
                <a:cubicBezTo>
                  <a:pt x="1029110" y="1687871"/>
                  <a:pt x="1033768" y="1705151"/>
                  <a:pt x="1042219" y="1720645"/>
                </a:cubicBezTo>
                <a:cubicBezTo>
                  <a:pt x="1053536" y="1741393"/>
                  <a:pt x="1074074" y="1757218"/>
                  <a:pt x="1081548" y="1779639"/>
                </a:cubicBezTo>
                <a:cubicBezTo>
                  <a:pt x="1098018" y="1829044"/>
                  <a:pt x="1084907" y="1801042"/>
                  <a:pt x="1130710" y="1858297"/>
                </a:cubicBezTo>
                <a:cubicBezTo>
                  <a:pt x="1174913" y="1968806"/>
                  <a:pt x="1122630" y="1856817"/>
                  <a:pt x="1179871" y="1936955"/>
                </a:cubicBezTo>
                <a:cubicBezTo>
                  <a:pt x="1188390" y="1948882"/>
                  <a:pt x="1191405" y="1964089"/>
                  <a:pt x="1199535" y="1976284"/>
                </a:cubicBezTo>
                <a:cubicBezTo>
                  <a:pt x="1217715" y="2003554"/>
                  <a:pt x="1240350" y="2027672"/>
                  <a:pt x="1258529" y="2054942"/>
                </a:cubicBezTo>
                <a:cubicBezTo>
                  <a:pt x="1265084" y="2064774"/>
                  <a:pt x="1272908" y="2073870"/>
                  <a:pt x="1278193" y="2084439"/>
                </a:cubicBezTo>
                <a:cubicBezTo>
                  <a:pt x="1282828" y="2093709"/>
                  <a:pt x="1281552" y="2105842"/>
                  <a:pt x="1288026" y="2113935"/>
                </a:cubicBezTo>
                <a:cubicBezTo>
                  <a:pt x="1295408" y="2123162"/>
                  <a:pt x="1307691" y="2127045"/>
                  <a:pt x="1317523" y="2133600"/>
                </a:cubicBezTo>
                <a:cubicBezTo>
                  <a:pt x="1351808" y="2202171"/>
                  <a:pt x="1318852" y="2146622"/>
                  <a:pt x="1366684" y="2202426"/>
                </a:cubicBezTo>
                <a:cubicBezTo>
                  <a:pt x="1397092" y="2237902"/>
                  <a:pt x="1411364" y="2274462"/>
                  <a:pt x="1455174" y="2300748"/>
                </a:cubicBezTo>
                <a:lnTo>
                  <a:pt x="1504335" y="2330245"/>
                </a:lnTo>
                <a:cubicBezTo>
                  <a:pt x="1554096" y="2404885"/>
                  <a:pt x="1479110" y="2302978"/>
                  <a:pt x="1602658" y="2399071"/>
                </a:cubicBezTo>
                <a:cubicBezTo>
                  <a:pt x="1632155" y="2422013"/>
                  <a:pt x="1657725" y="2451186"/>
                  <a:pt x="1691148" y="2467897"/>
                </a:cubicBezTo>
                <a:cubicBezTo>
                  <a:pt x="1750174" y="2497409"/>
                  <a:pt x="1783138" y="2512836"/>
                  <a:pt x="1848464" y="2556387"/>
                </a:cubicBezTo>
                <a:cubicBezTo>
                  <a:pt x="1858296" y="2562942"/>
                  <a:pt x="1868404" y="2569102"/>
                  <a:pt x="1877961" y="2576052"/>
                </a:cubicBezTo>
                <a:cubicBezTo>
                  <a:pt x="1904467" y="2595329"/>
                  <a:pt x="1929349" y="2616865"/>
                  <a:pt x="1956619" y="2635045"/>
                </a:cubicBezTo>
                <a:cubicBezTo>
                  <a:pt x="1999751" y="2663800"/>
                  <a:pt x="1976662" y="2647620"/>
                  <a:pt x="2025445" y="2684206"/>
                </a:cubicBezTo>
                <a:cubicBezTo>
                  <a:pt x="2069426" y="2750176"/>
                  <a:pt x="2017616" y="2685541"/>
                  <a:pt x="2074606" y="2723535"/>
                </a:cubicBezTo>
                <a:cubicBezTo>
                  <a:pt x="2086176" y="2731248"/>
                  <a:pt x="2092979" y="2744689"/>
                  <a:pt x="2104103" y="2753032"/>
                </a:cubicBezTo>
                <a:cubicBezTo>
                  <a:pt x="2119391" y="2764498"/>
                  <a:pt x="2137363" y="2771928"/>
                  <a:pt x="2153264" y="2782529"/>
                </a:cubicBezTo>
                <a:cubicBezTo>
                  <a:pt x="2166899" y="2791619"/>
                  <a:pt x="2179258" y="2802501"/>
                  <a:pt x="2192593" y="2812026"/>
                </a:cubicBezTo>
                <a:cubicBezTo>
                  <a:pt x="2202209" y="2818894"/>
                  <a:pt x="2212474" y="2824822"/>
                  <a:pt x="2222090" y="2831690"/>
                </a:cubicBezTo>
                <a:cubicBezTo>
                  <a:pt x="2235425" y="2841215"/>
                  <a:pt x="2247523" y="2852502"/>
                  <a:pt x="2261419" y="2861187"/>
                </a:cubicBezTo>
                <a:cubicBezTo>
                  <a:pt x="2273848" y="2868955"/>
                  <a:pt x="2287354" y="2874899"/>
                  <a:pt x="2300748" y="2880852"/>
                </a:cubicBezTo>
                <a:cubicBezTo>
                  <a:pt x="2336011" y="2896524"/>
                  <a:pt x="2346978" y="2899539"/>
                  <a:pt x="2379406" y="2910348"/>
                </a:cubicBezTo>
                <a:cubicBezTo>
                  <a:pt x="2486767" y="2981924"/>
                  <a:pt x="2321256" y="2876358"/>
                  <a:pt x="2448232" y="2939845"/>
                </a:cubicBezTo>
                <a:cubicBezTo>
                  <a:pt x="2469371" y="2950414"/>
                  <a:pt x="2486087" y="2968604"/>
                  <a:pt x="2507226" y="2979174"/>
                </a:cubicBezTo>
                <a:cubicBezTo>
                  <a:pt x="2520336" y="2985729"/>
                  <a:pt x="2535110" y="2989683"/>
                  <a:pt x="2546555" y="2998839"/>
                </a:cubicBezTo>
                <a:cubicBezTo>
                  <a:pt x="2568271" y="3016212"/>
                  <a:pt x="2582409" y="3042406"/>
                  <a:pt x="2605548" y="3057832"/>
                </a:cubicBezTo>
                <a:lnTo>
                  <a:pt x="2635045" y="3077497"/>
                </a:lnTo>
                <a:cubicBezTo>
                  <a:pt x="2641600" y="3087329"/>
                  <a:pt x="2649051" y="3096619"/>
                  <a:pt x="2654710" y="3106993"/>
                </a:cubicBezTo>
                <a:cubicBezTo>
                  <a:pt x="2668747" y="3132728"/>
                  <a:pt x="2677778" y="3161261"/>
                  <a:pt x="2694039" y="3185652"/>
                </a:cubicBezTo>
                <a:cubicBezTo>
                  <a:pt x="2700594" y="3195484"/>
                  <a:pt x="2705347" y="3206792"/>
                  <a:pt x="2713703" y="3215148"/>
                </a:cubicBezTo>
                <a:cubicBezTo>
                  <a:pt x="2722059" y="3223504"/>
                  <a:pt x="2733368" y="3228258"/>
                  <a:pt x="2743200" y="3234813"/>
                </a:cubicBezTo>
                <a:cubicBezTo>
                  <a:pt x="2748040" y="3244492"/>
                  <a:pt x="2770946" y="3294373"/>
                  <a:pt x="2782529" y="3303639"/>
                </a:cubicBezTo>
                <a:cubicBezTo>
                  <a:pt x="2790622" y="3310113"/>
                  <a:pt x="2802194" y="3310194"/>
                  <a:pt x="2812026" y="3313471"/>
                </a:cubicBezTo>
                <a:cubicBezTo>
                  <a:pt x="2824967" y="3352295"/>
                  <a:pt x="2795638" y="3387213"/>
                  <a:pt x="2792361" y="3401961"/>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67"/>
          </a:p>
        </p:txBody>
      </p:sp>
    </p:spTree>
    <p:extLst>
      <p:ext uri="{BB962C8B-B14F-4D97-AF65-F5344CB8AC3E}">
        <p14:creationId xmlns:p14="http://schemas.microsoft.com/office/powerpoint/2010/main" val="983752170"/>
      </p:ext>
    </p:extLst>
  </p:cSld>
  <p:clrMapOvr>
    <a:masterClrMapping/>
  </p:clrMapOvr>
  <p:transition spd="slow">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par>
                          <p:cTn fill="hold" id="8">
                            <p:stCondLst>
                              <p:cond delay="2000"/>
                            </p:stCondLst>
                            <p:childTnLst>
                              <p:par>
                                <p:cTn fill="hold" grpId="0" id="9" nodeType="afterEffect" presetClass="entr" presetID="21" presetSubtype="1">
                                  <p:stCondLst>
                                    <p:cond delay="0"/>
                                  </p:stCondLst>
                                  <p:childTnLst>
                                    <p:set>
                                      <p:cBhvr>
                                        <p:cTn dur="1" fill="hold" id="10">
                                          <p:stCondLst>
                                            <p:cond delay="0"/>
                                          </p:stCondLst>
                                        </p:cTn>
                                        <p:tgtEl>
                                          <p:spTgt spid="32"/>
                                        </p:tgtEl>
                                        <p:attrNameLst>
                                          <p:attrName>style.visibility</p:attrName>
                                        </p:attrNameLst>
                                      </p:cBhvr>
                                      <p:to>
                                        <p:strVal val="visible"/>
                                      </p:to>
                                    </p:set>
                                    <p:animEffect filter="wheel(1)" transition="in">
                                      <p:cBhvr>
                                        <p:cTn dur="2000" id="11"/>
                                        <p:tgtEl>
                                          <p:spTgt spid="32"/>
                                        </p:tgtEl>
                                      </p:cBhvr>
                                    </p:animEffect>
                                  </p:childTnLst>
                                </p:cTn>
                              </p:par>
                            </p:childTnLst>
                          </p:cTn>
                        </p:par>
                        <p:par>
                          <p:cTn fill="hold" id="12">
                            <p:stCondLst>
                              <p:cond delay="4000"/>
                            </p:stCondLst>
                            <p:childTnLst>
                              <p:par>
                                <p:cTn fill="hold" grpId="0" id="13" nodeType="afterEffect" presetClass="entr" presetID="21" presetSubtype="1">
                                  <p:stCondLst>
                                    <p:cond delay="0"/>
                                  </p:stCondLst>
                                  <p:childTnLst>
                                    <p:set>
                                      <p:cBhvr>
                                        <p:cTn dur="1" fill="hold" id="14">
                                          <p:stCondLst>
                                            <p:cond delay="0"/>
                                          </p:stCondLst>
                                        </p:cTn>
                                        <p:tgtEl>
                                          <p:spTgt spid="34"/>
                                        </p:tgtEl>
                                        <p:attrNameLst>
                                          <p:attrName>style.visibility</p:attrName>
                                        </p:attrNameLst>
                                      </p:cBhvr>
                                      <p:to>
                                        <p:strVal val="visible"/>
                                      </p:to>
                                    </p:set>
                                    <p:animEffect filter="wheel(1)" transition="in">
                                      <p:cBhvr>
                                        <p:cTn dur="2000" id="1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P animBg="1" grpId="0" spid="32"/>
      <p:bldP animBg="1" grpId="0" spid="3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3"/>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Title 2"/>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DoC logo"/>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7"/>
            <a:ext cx="997792" cy="997792"/>
          </a:xfrm>
          <a:prstGeom prst="rect">
            <a:avLst/>
          </a:prstGeom>
          <a:noFill/>
          <a:ln>
            <a:noFill/>
          </a:ln>
        </p:spPr>
      </p:pic>
      <p:pic>
        <p:nvPicPr>
          <p:cNvPr id="5" name="NOAA logo"/>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9"/>
            <a:ext cx="1135710" cy="1135710"/>
          </a:xfrm>
          <a:prstGeom prst="rect">
            <a:avLst/>
          </a:prstGeom>
          <a:noFill/>
          <a:ln>
            <a:noFill/>
          </a:ln>
        </p:spPr>
      </p:pic>
      <p:pic>
        <p:nvPicPr>
          <p:cNvPr id="6" name="NGS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2"/>
            <a:ext cx="1258634" cy="1265665"/>
          </a:xfrm>
          <a:prstGeom prst="rect">
            <a:avLst/>
          </a:prstGeom>
        </p:spPr>
      </p:pic>
      <p:cxnSp>
        <p:nvCxnSpPr>
          <p:cNvPr id="11" name="Straight Arrow Connector 10"/>
          <p:cNvCxnSpPr/>
          <p:nvPr/>
        </p:nvCxnSpPr>
        <p:spPr>
          <a:xfrm>
            <a:off x="4572000" y="2470452"/>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7"/>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3"/>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3"/>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-National Geodetic Survey (NGS)</a:t>
            </a:r>
          </a:p>
          <a:p>
            <a:pPr marL="457200" lvl="1" indent="0">
              <a:buNone/>
            </a:pPr>
            <a:r>
              <a:rPr lang="en-US" dirty="0">
                <a:latin typeface="Cambria" panose="02040503050406030204" pitchFamily="18" charset="0"/>
                <a:ea typeface="Cambria" panose="02040503050406030204" pitchFamily="18" charset="0"/>
              </a:rPr>
              <a:t>						(~175 employees)</a:t>
            </a:r>
          </a:p>
          <a:p>
            <a:pPr marL="457200" lvl="1" indent="0">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83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p="http://schemas.openxmlformats.org/presentationml/2006/main" xmlns:a="http://schemas.openxmlformats.org/drawing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41" y="0"/>
            <a:ext cx="9144000" cy="897610"/>
          </a:xfrm>
        </p:spPr>
        <p:txBody>
          <a:bodyPr/>
          <a:lstStyle/>
          <a:p>
            <a:r>
              <a:rPr b="1" dirty="0" lang="en-US" sz="4600">
                <a:latin charset="0" panose="02040503050406030204" pitchFamily="18" typeface="Cambria"/>
                <a:ea charset="0" panose="02040503050406030204" pitchFamily="18" typeface="Cambria"/>
              </a:rPr>
              <a:t>NOAA CORS Network (NCN) in PA</a:t>
            </a:r>
          </a:p>
        </p:txBody>
      </p:sp>
      <p:pic>
        <p:nvPicPr>
          <p:cNvPr id="3" name="Picture 2">
            <a:extLst>
              <a:ext uri="{FF2B5EF4-FFF2-40B4-BE49-F238E27FC236}">
                <a16:creationId xmlns:a16="http://schemas.microsoft.com/office/drawing/2014/main" id="{885806FB-4A6F-4697-8418-B73A08255D6A}"/>
              </a:ext>
            </a:extLst>
          </p:cNvPr>
          <p:cNvPicPr>
            <a:picLocks noChangeAspect="1"/>
          </p:cNvPicPr>
          <p:nvPr/>
        </p:nvPicPr>
        <p:blipFill rotWithShape="1">
          <a:blip r:embed="rId4"/>
          <a:srcRect l="20"/>
          <a:stretch/>
        </p:blipFill>
        <p:spPr>
          <a:xfrm>
            <a:off x="0" y="988773"/>
            <a:ext cx="9133483" cy="5869227"/>
          </a:xfrm>
          <a:prstGeom prst="rect">
            <a:avLst/>
          </a:prstGeom>
        </p:spPr>
      </p:pic>
      <p:sp>
        <p:nvSpPr>
          <p:cNvPr id="9" name="Oval 8">
            <a:extLst>
              <a:ext uri="{FF2B5EF4-FFF2-40B4-BE49-F238E27FC236}">
                <a16:creationId xmlns:a16="http://schemas.microsoft.com/office/drawing/2014/main" id="{BC652142-5BC6-41AF-B355-683CAC5A9D3D}"/>
              </a:ext>
            </a:extLst>
          </p:cNvPr>
          <p:cNvSpPr/>
          <p:nvPr/>
        </p:nvSpPr>
        <p:spPr>
          <a:xfrm>
            <a:off x="1393277" y="2821098"/>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0" name="Oval 9">
            <a:extLst>
              <a:ext uri="{FF2B5EF4-FFF2-40B4-BE49-F238E27FC236}">
                <a16:creationId xmlns:a16="http://schemas.microsoft.com/office/drawing/2014/main" id="{B0EBC7BD-01A7-4713-918A-12758C10669B}"/>
              </a:ext>
            </a:extLst>
          </p:cNvPr>
          <p:cNvSpPr/>
          <p:nvPr/>
        </p:nvSpPr>
        <p:spPr>
          <a:xfrm>
            <a:off x="666837" y="3496738"/>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1" name="Oval 10">
            <a:extLst>
              <a:ext uri="{FF2B5EF4-FFF2-40B4-BE49-F238E27FC236}">
                <a16:creationId xmlns:a16="http://schemas.microsoft.com/office/drawing/2014/main" id="{F04642FA-29F2-4D83-A998-341BCABB9C90}"/>
              </a:ext>
            </a:extLst>
          </p:cNvPr>
          <p:cNvSpPr/>
          <p:nvPr/>
        </p:nvSpPr>
        <p:spPr>
          <a:xfrm>
            <a:off x="1667597" y="342900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2" name="Oval 11">
            <a:extLst>
              <a:ext uri="{FF2B5EF4-FFF2-40B4-BE49-F238E27FC236}">
                <a16:creationId xmlns:a16="http://schemas.microsoft.com/office/drawing/2014/main" id="{68F12CA0-EF74-4E2E-9FC1-9844B6AD36D7}"/>
              </a:ext>
            </a:extLst>
          </p:cNvPr>
          <p:cNvSpPr/>
          <p:nvPr/>
        </p:nvSpPr>
        <p:spPr>
          <a:xfrm>
            <a:off x="3430357" y="262636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3" name="Oval 12">
            <a:extLst>
              <a:ext uri="{FF2B5EF4-FFF2-40B4-BE49-F238E27FC236}">
                <a16:creationId xmlns:a16="http://schemas.microsoft.com/office/drawing/2014/main" id="{78AF8E6C-9E0B-42AE-907C-6D21AD429907}"/>
              </a:ext>
            </a:extLst>
          </p:cNvPr>
          <p:cNvSpPr/>
          <p:nvPr/>
        </p:nvSpPr>
        <p:spPr>
          <a:xfrm>
            <a:off x="2302597" y="3901709"/>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4" name="Oval 13">
            <a:extLst>
              <a:ext uri="{FF2B5EF4-FFF2-40B4-BE49-F238E27FC236}">
                <a16:creationId xmlns:a16="http://schemas.microsoft.com/office/drawing/2014/main" id="{7CD594DA-5E47-4831-BFDA-2152159EB56A}"/>
              </a:ext>
            </a:extLst>
          </p:cNvPr>
          <p:cNvSpPr/>
          <p:nvPr/>
        </p:nvSpPr>
        <p:spPr>
          <a:xfrm>
            <a:off x="4662757" y="3407592"/>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5" name="Oval 14">
            <a:extLst>
              <a:ext uri="{FF2B5EF4-FFF2-40B4-BE49-F238E27FC236}">
                <a16:creationId xmlns:a16="http://schemas.microsoft.com/office/drawing/2014/main" id="{01EDAD9B-60F3-454F-B70D-6FBBEFBEDD78}"/>
              </a:ext>
            </a:extLst>
          </p:cNvPr>
          <p:cNvSpPr/>
          <p:nvPr/>
        </p:nvSpPr>
        <p:spPr>
          <a:xfrm>
            <a:off x="5348735" y="2583695"/>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6" name="Oval 15">
            <a:extLst>
              <a:ext uri="{FF2B5EF4-FFF2-40B4-BE49-F238E27FC236}">
                <a16:creationId xmlns:a16="http://schemas.microsoft.com/office/drawing/2014/main" id="{498DC222-5955-4CB8-99BA-16B626A44E43}"/>
              </a:ext>
            </a:extLst>
          </p:cNvPr>
          <p:cNvSpPr/>
          <p:nvPr/>
        </p:nvSpPr>
        <p:spPr>
          <a:xfrm>
            <a:off x="5907535" y="3374377"/>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7" name="Oval 16">
            <a:extLst>
              <a:ext uri="{FF2B5EF4-FFF2-40B4-BE49-F238E27FC236}">
                <a16:creationId xmlns:a16="http://schemas.microsoft.com/office/drawing/2014/main" id="{E90AE8FD-4F5A-46EF-A4EB-32AACC6BFEE2}"/>
              </a:ext>
            </a:extLst>
          </p:cNvPr>
          <p:cNvSpPr/>
          <p:nvPr/>
        </p:nvSpPr>
        <p:spPr>
          <a:xfrm>
            <a:off x="1548895" y="5024798"/>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8" name="Oval 17">
            <a:extLst>
              <a:ext uri="{FF2B5EF4-FFF2-40B4-BE49-F238E27FC236}">
                <a16:creationId xmlns:a16="http://schemas.microsoft.com/office/drawing/2014/main" id="{6CF6BF36-AF26-41FA-B265-DA28CD748CC2}"/>
              </a:ext>
            </a:extLst>
          </p:cNvPr>
          <p:cNvSpPr/>
          <p:nvPr/>
        </p:nvSpPr>
        <p:spPr>
          <a:xfrm>
            <a:off x="1979516" y="450135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19" name="Oval 18">
            <a:extLst>
              <a:ext uri="{FF2B5EF4-FFF2-40B4-BE49-F238E27FC236}">
                <a16:creationId xmlns:a16="http://schemas.microsoft.com/office/drawing/2014/main" id="{CD1F4937-67C0-4FFC-ADCA-67DD645D3F89}"/>
              </a:ext>
            </a:extLst>
          </p:cNvPr>
          <p:cNvSpPr/>
          <p:nvPr/>
        </p:nvSpPr>
        <p:spPr>
          <a:xfrm>
            <a:off x="5723476" y="4452895"/>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0" name="Oval 19">
            <a:extLst>
              <a:ext uri="{FF2B5EF4-FFF2-40B4-BE49-F238E27FC236}">
                <a16:creationId xmlns:a16="http://schemas.microsoft.com/office/drawing/2014/main" id="{09EDD0F0-8EC0-45D5-BE81-EC4797BC1700}"/>
              </a:ext>
            </a:extLst>
          </p:cNvPr>
          <p:cNvSpPr/>
          <p:nvPr/>
        </p:nvSpPr>
        <p:spPr>
          <a:xfrm>
            <a:off x="1336892" y="5631824"/>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1" name="Oval 20">
            <a:extLst>
              <a:ext uri="{FF2B5EF4-FFF2-40B4-BE49-F238E27FC236}">
                <a16:creationId xmlns:a16="http://schemas.microsoft.com/office/drawing/2014/main" id="{C959027C-B114-4F6B-A102-60448646F167}"/>
              </a:ext>
            </a:extLst>
          </p:cNvPr>
          <p:cNvSpPr/>
          <p:nvPr/>
        </p:nvSpPr>
        <p:spPr>
          <a:xfrm>
            <a:off x="3478116" y="556815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2" name="Oval 21">
            <a:extLst>
              <a:ext uri="{FF2B5EF4-FFF2-40B4-BE49-F238E27FC236}">
                <a16:creationId xmlns:a16="http://schemas.microsoft.com/office/drawing/2014/main" id="{297FF788-96A2-4B75-8202-3DD9F2668604}"/>
              </a:ext>
            </a:extLst>
          </p:cNvPr>
          <p:cNvSpPr/>
          <p:nvPr/>
        </p:nvSpPr>
        <p:spPr>
          <a:xfrm>
            <a:off x="3854036" y="5575057"/>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3" name="Oval 22">
            <a:extLst>
              <a:ext uri="{FF2B5EF4-FFF2-40B4-BE49-F238E27FC236}">
                <a16:creationId xmlns:a16="http://schemas.microsoft.com/office/drawing/2014/main" id="{29641701-DD8C-4290-999F-A9BCB3D6B5BB}"/>
              </a:ext>
            </a:extLst>
          </p:cNvPr>
          <p:cNvSpPr/>
          <p:nvPr/>
        </p:nvSpPr>
        <p:spPr>
          <a:xfrm>
            <a:off x="5023970" y="5535269"/>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4" name="Oval 23">
            <a:extLst>
              <a:ext uri="{FF2B5EF4-FFF2-40B4-BE49-F238E27FC236}">
                <a16:creationId xmlns:a16="http://schemas.microsoft.com/office/drawing/2014/main" id="{50B726C7-3C49-4EC2-9048-17759C3525C8}"/>
              </a:ext>
            </a:extLst>
          </p:cNvPr>
          <p:cNvSpPr/>
          <p:nvPr/>
        </p:nvSpPr>
        <p:spPr>
          <a:xfrm>
            <a:off x="6075202" y="5512235"/>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5" name="Oval 24">
            <a:extLst>
              <a:ext uri="{FF2B5EF4-FFF2-40B4-BE49-F238E27FC236}">
                <a16:creationId xmlns:a16="http://schemas.microsoft.com/office/drawing/2014/main" id="{A193ADDB-2254-45F7-89FD-9394B0464F0A}"/>
              </a:ext>
            </a:extLst>
          </p:cNvPr>
          <p:cNvSpPr/>
          <p:nvPr/>
        </p:nvSpPr>
        <p:spPr>
          <a:xfrm>
            <a:off x="6939157" y="5452215"/>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6" name="Oval 25">
            <a:extLst>
              <a:ext uri="{FF2B5EF4-FFF2-40B4-BE49-F238E27FC236}">
                <a16:creationId xmlns:a16="http://schemas.microsoft.com/office/drawing/2014/main" id="{E3114C3D-7537-4095-B770-30C17D04824A}"/>
              </a:ext>
            </a:extLst>
          </p:cNvPr>
          <p:cNvSpPr/>
          <p:nvPr/>
        </p:nvSpPr>
        <p:spPr>
          <a:xfrm>
            <a:off x="7101717" y="5169230"/>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7" name="Oval 26">
            <a:extLst>
              <a:ext uri="{FF2B5EF4-FFF2-40B4-BE49-F238E27FC236}">
                <a16:creationId xmlns:a16="http://schemas.microsoft.com/office/drawing/2014/main" id="{F3F3A710-50CF-4C10-B4CD-023ACAFF013C}"/>
              </a:ext>
            </a:extLst>
          </p:cNvPr>
          <p:cNvSpPr/>
          <p:nvPr/>
        </p:nvSpPr>
        <p:spPr>
          <a:xfrm>
            <a:off x="6820455" y="3887844"/>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
        <p:nvSpPr>
          <p:cNvPr id="28" name="Oval 27">
            <a:extLst>
              <a:ext uri="{FF2B5EF4-FFF2-40B4-BE49-F238E27FC236}">
                <a16:creationId xmlns:a16="http://schemas.microsoft.com/office/drawing/2014/main" id="{122DE9D6-F9E9-4663-9A60-7B9C5E0C9AC4}"/>
              </a:ext>
            </a:extLst>
          </p:cNvPr>
          <p:cNvSpPr/>
          <p:nvPr/>
        </p:nvSpPr>
        <p:spPr>
          <a:xfrm>
            <a:off x="7057858" y="4155738"/>
            <a:ext cx="237403" cy="237403"/>
          </a:xfrm>
          <a:prstGeom prst="ellipse">
            <a:avLst/>
          </a:prstGeom>
          <a:ln/>
        </p:spPr>
        <p:style>
          <a:lnRef idx="3">
            <a:schemeClr val="lt1"/>
          </a:lnRef>
          <a:fillRef idx="1">
            <a:schemeClr val="accent5"/>
          </a:fillRef>
          <a:effectRef idx="1">
            <a:schemeClr val="accent5"/>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2272596698"/>
      </p:ext>
    </p:extLst>
  </p:cSld>
  <p:clrMapOvr>
    <a:overrideClrMapping accent1="accent1" accent2="accent2" accent3="accent3" accent4="accent4" accent5="accent5" accent6="accent6" bg1="lt1" bg2="lt2" folHlink="folHlink" hlink="hlink" tx1="dk1" tx2="dk2"/>
  </p:clrMapOvr>
  <p:transition spd="slow">
    <p:wipe/>
  </p:transition>
</p:sld>
</file>

<file path=ppt/slides/slide21.xml><?xml version="1.0" encoding="utf-8"?>
<p:sld xmlns:p="http://schemas.openxmlformats.org/presentationml/2006/main" xmlns:a="http://schemas.openxmlformats.org/drawing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0DC25-DC71-46D8-8B24-21F1F769CB37}"/>
              </a:ext>
            </a:extLst>
          </p:cNvPr>
          <p:cNvPicPr>
            <a:picLocks noChangeAspect="1"/>
          </p:cNvPicPr>
          <p:nvPr/>
        </p:nvPicPr>
        <p:blipFill rotWithShape="1">
          <a:blip r:embed="rId4"/>
          <a:srcRect b="153" l="93" r="41" t="83"/>
          <a:stretch/>
        </p:blipFill>
        <p:spPr>
          <a:xfrm>
            <a:off x="-2904" y="704797"/>
            <a:ext cx="9144000" cy="6153203"/>
          </a:xfrm>
          <a:prstGeom prst="rect">
            <a:avLst/>
          </a:prstGeom>
        </p:spPr>
      </p:pic>
      <p:sp>
        <p:nvSpPr>
          <p:cNvPr id="6" name="Title 1"/>
          <p:cNvSpPr>
            <a:spLocks noGrp="1"/>
          </p:cNvSpPr>
          <p:nvPr>
            <p:ph type="title"/>
          </p:nvPr>
        </p:nvSpPr>
        <p:spPr>
          <a:xfrm>
            <a:off x="0" y="-245390"/>
            <a:ext cx="9144000" cy="1143000"/>
          </a:xfrm>
        </p:spPr>
        <p:txBody>
          <a:bodyPr/>
          <a:lstStyle/>
          <a:p>
            <a:r>
              <a:rPr b="1" dirty="0" err="1" lang="en-US" sz="4800">
                <a:latin charset="0" panose="02040503050406030204" pitchFamily="18" typeface="Cambria"/>
                <a:ea charset="0" panose="02040503050406030204" pitchFamily="18" typeface="Cambria"/>
              </a:rPr>
              <a:t>KeyNetGPS</a:t>
            </a:r>
            <a:r>
              <a:rPr b="1" dirty="0" lang="en-US" sz="4800">
                <a:latin charset="0" panose="02040503050406030204" pitchFamily="18" typeface="Cambria"/>
                <a:ea charset="0" panose="02040503050406030204" pitchFamily="18" typeface="Cambria"/>
              </a:rPr>
              <a:t> CORS Network</a:t>
            </a:r>
          </a:p>
        </p:txBody>
      </p:sp>
      <p:sp>
        <p:nvSpPr>
          <p:cNvPr id="5" name="Freeform: Shape 4">
            <a:extLst>
              <a:ext uri="{FF2B5EF4-FFF2-40B4-BE49-F238E27FC236}">
                <a16:creationId xmlns:a16="http://schemas.microsoft.com/office/drawing/2014/main" id="{32065714-0A58-43AC-9F2C-DD6982A844D2}"/>
              </a:ext>
            </a:extLst>
          </p:cNvPr>
          <p:cNvSpPr/>
          <p:nvPr/>
        </p:nvSpPr>
        <p:spPr>
          <a:xfrm>
            <a:off x="435856" y="3785418"/>
            <a:ext cx="1589589" cy="1998581"/>
          </a:xfrm>
          <a:custGeom>
            <a:avLst/>
            <a:gdLst>
              <a:gd fmla="*/ 744015 w 1589589" name="connsiteX0"/>
              <a:gd fmla="*/ 68826 h 1998581" name="connsiteY0"/>
              <a:gd fmla="*/ 744015 w 1589589" name="connsiteX1"/>
              <a:gd fmla="*/ 68826 h 1998581" name="connsiteY1"/>
              <a:gd fmla="*/ 370389 w 1589589" name="connsiteX2"/>
              <a:gd fmla="*/ 88490 h 1998581" name="connsiteY2"/>
              <a:gd fmla="*/ 301563 w 1589589" name="connsiteX3"/>
              <a:gd fmla="*/ 108155 h 1998581" name="connsiteY3"/>
              <a:gd fmla="*/ 242570 w 1589589" name="connsiteX4"/>
              <a:gd fmla="*/ 117987 h 1998581" name="connsiteY4"/>
              <a:gd fmla="*/ 134415 w 1589589" name="connsiteX5"/>
              <a:gd fmla="*/ 167148 h 1998581" name="connsiteY5"/>
              <a:gd fmla="*/ 45925 w 1589589" name="connsiteX6"/>
              <a:gd fmla="*/ 206477 h 1998581" name="connsiteY6"/>
              <a:gd fmla="*/ 16428 w 1589589" name="connsiteX7"/>
              <a:gd fmla="*/ 235974 h 1998581" name="connsiteY7"/>
              <a:gd fmla="*/ 16428 w 1589589" name="connsiteX8"/>
              <a:gd fmla="*/ 471948 h 1998581" name="connsiteY8"/>
              <a:gd fmla="*/ 55757 w 1589589" name="connsiteX9"/>
              <a:gd fmla="*/ 570271 h 1998581" name="connsiteY9"/>
              <a:gd fmla="*/ 75421 w 1589589" name="connsiteX10"/>
              <a:gd fmla="*/ 599768 h 1998581" name="connsiteY10"/>
              <a:gd fmla="*/ 95086 w 1589589" name="connsiteX11"/>
              <a:gd fmla="*/ 639097 h 1998581" name="connsiteY11"/>
              <a:gd fmla="*/ 124583 w 1589589" name="connsiteX12"/>
              <a:gd fmla="*/ 737419 h 1998581" name="connsiteY12"/>
              <a:gd fmla="*/ 144247 w 1589589" name="connsiteX13"/>
              <a:gd fmla="*/ 943897 h 1998581" name="connsiteY13"/>
              <a:gd fmla="*/ 154079 w 1589589" name="connsiteX14"/>
              <a:gd fmla="*/ 973393 h 1998581" name="connsiteY14"/>
              <a:gd fmla="*/ 163912 w 1589589" name="connsiteX15"/>
              <a:gd fmla="*/ 1101213 h 1998581" name="connsiteY15"/>
              <a:gd fmla="*/ 193408 w 1589589" name="connsiteX16"/>
              <a:gd fmla="*/ 1160206 h 1998581" name="connsiteY16"/>
              <a:gd fmla="*/ 213073 w 1589589" name="connsiteX17"/>
              <a:gd fmla="*/ 1219200 h 1998581" name="connsiteY17"/>
              <a:gd fmla="*/ 232737 w 1589589" name="connsiteX18"/>
              <a:gd fmla="*/ 1278193 h 1998581" name="connsiteY18"/>
              <a:gd fmla="*/ 242570 w 1589589" name="connsiteX19"/>
              <a:gd fmla="*/ 1307690 h 1998581" name="connsiteY19"/>
              <a:gd fmla="*/ 262234 w 1589589" name="connsiteX20"/>
              <a:gd fmla="*/ 1337187 h 1998581" name="connsiteY20"/>
              <a:gd fmla="*/ 272066 w 1589589" name="connsiteX21"/>
              <a:gd fmla="*/ 1376516 h 1998581" name="connsiteY21"/>
              <a:gd fmla="*/ 281899 w 1589589" name="connsiteX22"/>
              <a:gd fmla="*/ 1425677 h 1998581" name="connsiteY22"/>
              <a:gd fmla="*/ 291731 w 1589589" name="connsiteX23"/>
              <a:gd fmla="*/ 1455174 h 1998581" name="connsiteY23"/>
              <a:gd fmla="*/ 311396 w 1589589" name="connsiteX24"/>
              <a:gd fmla="*/ 1533832 h 1998581" name="connsiteY24"/>
              <a:gd fmla="*/ 311396 w 1589589" name="connsiteX25"/>
              <a:gd fmla="*/ 1533832 h 1998581" name="connsiteY25"/>
              <a:gd fmla="*/ 340892 w 1589589" name="connsiteX26"/>
              <a:gd fmla="*/ 1641987 h 1998581" name="connsiteY26"/>
              <a:gd fmla="*/ 350725 w 1589589" name="connsiteX27"/>
              <a:gd fmla="*/ 1671484 h 1998581" name="connsiteY27"/>
              <a:gd fmla="*/ 360557 w 1589589" name="connsiteX28"/>
              <a:gd fmla="*/ 1700980 h 1998581" name="connsiteY28"/>
              <a:gd fmla="*/ 399886 w 1589589" name="connsiteX29"/>
              <a:gd fmla="*/ 1759974 h 1998581" name="connsiteY29"/>
              <a:gd fmla="*/ 439215 w 1589589" name="connsiteX30"/>
              <a:gd fmla="*/ 1818968 h 1998581" name="connsiteY30"/>
              <a:gd fmla="*/ 458879 w 1589589" name="connsiteX31"/>
              <a:gd fmla="*/ 1848464 h 1998581" name="connsiteY31"/>
              <a:gd fmla="*/ 488376 w 1589589" name="connsiteX32"/>
              <a:gd fmla="*/ 1887793 h 1998581" name="connsiteY32"/>
              <a:gd fmla="*/ 527705 w 1589589" name="connsiteX33"/>
              <a:gd fmla="*/ 1946787 h 1998581" name="connsiteY33"/>
              <a:gd fmla="*/ 586699 w 1589589" name="connsiteX34"/>
              <a:gd fmla="*/ 1966451 h 1998581" name="connsiteY34"/>
              <a:gd fmla="*/ 704686 w 1589589" name="connsiteX35"/>
              <a:gd fmla="*/ 1986116 h 1998581" name="connsiteY35"/>
              <a:gd fmla="*/ 911163 w 1589589" name="connsiteX36"/>
              <a:gd fmla="*/ 1946787 h 1998581" name="connsiteY36"/>
              <a:gd fmla="*/ 920996 w 1589589" name="connsiteX37"/>
              <a:gd fmla="*/ 1877961 h 1998581" name="connsiteY37"/>
              <a:gd fmla="*/ 930828 w 1589589" name="connsiteX38"/>
              <a:gd fmla="*/ 1848464 h 1998581" name="connsiteY38"/>
              <a:gd fmla="*/ 940660 w 1589589" name="connsiteX39"/>
              <a:gd fmla="*/ 1691148 h 1998581" name="connsiteY39"/>
              <a:gd fmla="*/ 960325 w 1589589" name="connsiteX40"/>
              <a:gd fmla="*/ 1592826 h 1998581" name="connsiteY40"/>
              <a:gd fmla="*/ 970157 w 1589589" name="connsiteX41"/>
              <a:gd fmla="*/ 1445342 h 1998581" name="connsiteY41"/>
              <a:gd fmla="*/ 989821 w 1589589" name="connsiteX42"/>
              <a:gd fmla="*/ 1386348 h 1998581" name="connsiteY42"/>
              <a:gd fmla="*/ 999654 w 1589589" name="connsiteX43"/>
              <a:gd fmla="*/ 1238864 h 1998581" name="connsiteY43"/>
              <a:gd fmla="*/ 1029150 w 1589589" name="connsiteX44"/>
              <a:gd fmla="*/ 1140542 h 1998581" name="connsiteY44"/>
              <a:gd fmla="*/ 1048815 w 1589589" name="connsiteX45"/>
              <a:gd fmla="*/ 1071716 h 1998581" name="connsiteY45"/>
              <a:gd fmla="*/ 1058647 w 1589589" name="connsiteX46"/>
              <a:gd fmla="*/ 1042219 h 1998581" name="connsiteY46"/>
              <a:gd fmla="*/ 1127473 w 1589589" name="connsiteX47"/>
              <a:gd fmla="*/ 953729 h 1998581" name="connsiteY47"/>
              <a:gd fmla="*/ 1137305 w 1589589" name="connsiteX48"/>
              <a:gd fmla="*/ 914400 h 1998581" name="connsiteY48"/>
              <a:gd fmla="*/ 1147137 w 1589589" name="connsiteX49"/>
              <a:gd fmla="*/ 884903 h 1998581" name="connsiteY49"/>
              <a:gd fmla="*/ 1196299 w 1589589" name="connsiteX50"/>
              <a:gd fmla="*/ 747251 h 1998581" name="connsiteY50"/>
              <a:gd fmla="*/ 1225796 w 1589589" name="connsiteX51"/>
              <a:gd fmla="*/ 737419 h 1998581" name="connsiteY51"/>
              <a:gd fmla="*/ 1284789 w 1589589" name="connsiteX52"/>
              <a:gd fmla="*/ 678426 h 1998581" name="connsiteY52"/>
              <a:gd fmla="*/ 1314286 w 1589589" name="connsiteX53"/>
              <a:gd fmla="*/ 648929 h 1998581" name="connsiteY53"/>
              <a:gd fmla="*/ 1343783 w 1589589" name="connsiteX54"/>
              <a:gd fmla="*/ 639097 h 1998581" name="connsiteY54"/>
              <a:gd fmla="*/ 1432273 w 1589589" name="connsiteX55"/>
              <a:gd fmla="*/ 560439 h 1998581" name="connsiteY55"/>
              <a:gd fmla="*/ 1451937 w 1589589" name="connsiteX56"/>
              <a:gd fmla="*/ 530942 h 1998581" name="connsiteY56"/>
              <a:gd fmla="*/ 1501099 w 1589589" name="connsiteX57"/>
              <a:gd fmla="*/ 481780 h 1998581" name="connsiteY57"/>
              <a:gd fmla="*/ 1510931 w 1589589" name="connsiteX58"/>
              <a:gd fmla="*/ 452284 h 1998581" name="connsiteY58"/>
              <a:gd fmla="*/ 1550260 w 1589589" name="connsiteX59"/>
              <a:gd fmla="*/ 393290 h 1998581" name="connsiteY59"/>
              <a:gd fmla="*/ 1560092 w 1589589" name="connsiteX60"/>
              <a:gd fmla="*/ 304800 h 1998581" name="connsiteY60"/>
              <a:gd fmla="*/ 1579757 w 1589589" name="connsiteX61"/>
              <a:gd fmla="*/ 245806 h 1998581" name="connsiteY61"/>
              <a:gd fmla="*/ 1589589 w 1589589" name="connsiteX62"/>
              <a:gd fmla="*/ 216309 h 1998581" name="connsiteY62"/>
              <a:gd fmla="*/ 1579757 w 1589589" name="connsiteX63"/>
              <a:gd fmla="*/ 88490 h 1998581" name="connsiteY63"/>
              <a:gd fmla="*/ 1550260 w 1589589" name="connsiteX64"/>
              <a:gd fmla="*/ 78658 h 1998581" name="connsiteY64"/>
              <a:gd fmla="*/ 1520763 w 1589589" name="connsiteX65"/>
              <a:gd fmla="*/ 58993 h 1998581" name="connsiteY65"/>
              <a:gd fmla="*/ 1412608 w 1589589" name="connsiteX66"/>
              <a:gd fmla="*/ 39329 h 1998581" name="connsiteY66"/>
              <a:gd fmla="*/ 1206131 w 1589589" name="connsiteX67"/>
              <a:gd fmla="*/ 19664 h 1998581" name="connsiteY67"/>
              <a:gd fmla="*/ 1147137 w 1589589" name="connsiteX68"/>
              <a:gd fmla="*/ 9832 h 1998581" name="connsiteY68"/>
              <a:gd fmla="*/ 1078312 w 1589589" name="connsiteX69"/>
              <a:gd fmla="*/ 0 h 1998581" name="connsiteY69"/>
              <a:gd fmla="*/ 822673 w 1589589" name="connsiteX70"/>
              <a:gd fmla="*/ 9832 h 1998581" name="connsiteY70"/>
              <a:gd fmla="*/ 812841 w 1589589" name="connsiteX71"/>
              <a:gd fmla="*/ 39329 h 1998581" name="connsiteY71"/>
              <a:gd fmla="*/ 744015 w 1589589" name="connsiteX72"/>
              <a:gd fmla="*/ 68826 h 1998581" name="connsiteY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1998581" w="1589589">
                <a:moveTo>
                  <a:pt x="744015" y="68826"/>
                </a:moveTo>
                <a:lnTo>
                  <a:pt x="744015" y="68826"/>
                </a:lnTo>
                <a:cubicBezTo>
                  <a:pt x="653961" y="72161"/>
                  <a:pt x="480231" y="73845"/>
                  <a:pt x="370389" y="88490"/>
                </a:cubicBezTo>
                <a:cubicBezTo>
                  <a:pt x="316844" y="95629"/>
                  <a:pt x="347071" y="98042"/>
                  <a:pt x="301563" y="108155"/>
                </a:cubicBezTo>
                <a:cubicBezTo>
                  <a:pt x="282102" y="112480"/>
                  <a:pt x="262031" y="113662"/>
                  <a:pt x="242570" y="117987"/>
                </a:cubicBezTo>
                <a:cubicBezTo>
                  <a:pt x="195936" y="128350"/>
                  <a:pt x="192155" y="147901"/>
                  <a:pt x="134415" y="167148"/>
                </a:cubicBezTo>
                <a:cubicBezTo>
                  <a:pt x="91543" y="181439"/>
                  <a:pt x="77087" y="180509"/>
                  <a:pt x="45925" y="206477"/>
                </a:cubicBezTo>
                <a:cubicBezTo>
                  <a:pt x="35243" y="215379"/>
                  <a:pt x="26260" y="226142"/>
                  <a:pt x="16428" y="235974"/>
                </a:cubicBezTo>
                <a:cubicBezTo>
                  <a:pt x="-7386" y="331231"/>
                  <a:pt x="-3480" y="299411"/>
                  <a:pt x="16428" y="471948"/>
                </a:cubicBezTo>
                <a:cubicBezTo>
                  <a:pt x="19341" y="497194"/>
                  <a:pt x="41944" y="546098"/>
                  <a:pt x="55757" y="570271"/>
                </a:cubicBezTo>
                <a:cubicBezTo>
                  <a:pt x="61620" y="580531"/>
                  <a:pt x="69558" y="589508"/>
                  <a:pt x="75421" y="599768"/>
                </a:cubicBezTo>
                <a:cubicBezTo>
                  <a:pt x="82693" y="612494"/>
                  <a:pt x="89642" y="625488"/>
                  <a:pt x="95086" y="639097"/>
                </a:cubicBezTo>
                <a:cubicBezTo>
                  <a:pt x="111042" y="678986"/>
                  <a:pt x="114926" y="698793"/>
                  <a:pt x="124583" y="737419"/>
                </a:cubicBezTo>
                <a:cubicBezTo>
                  <a:pt x="128860" y="797293"/>
                  <a:pt x="131540" y="880362"/>
                  <a:pt x="144247" y="943897"/>
                </a:cubicBezTo>
                <a:cubicBezTo>
                  <a:pt x="146279" y="954060"/>
                  <a:pt x="150802" y="963561"/>
                  <a:pt x="154079" y="973393"/>
                </a:cubicBezTo>
                <a:cubicBezTo>
                  <a:pt x="157357" y="1016000"/>
                  <a:pt x="158612" y="1058810"/>
                  <a:pt x="163912" y="1101213"/>
                </a:cubicBezTo>
                <a:cubicBezTo>
                  <a:pt x="168589" y="1138628"/>
                  <a:pt x="178134" y="1125839"/>
                  <a:pt x="193408" y="1160206"/>
                </a:cubicBezTo>
                <a:cubicBezTo>
                  <a:pt x="201827" y="1179148"/>
                  <a:pt x="206518" y="1199535"/>
                  <a:pt x="213073" y="1219200"/>
                </a:cubicBezTo>
                <a:lnTo>
                  <a:pt x="232737" y="1278193"/>
                </a:lnTo>
                <a:cubicBezTo>
                  <a:pt x="236015" y="1288025"/>
                  <a:pt x="236821" y="1299066"/>
                  <a:pt x="242570" y="1307690"/>
                </a:cubicBezTo>
                <a:lnTo>
                  <a:pt x="262234" y="1337187"/>
                </a:lnTo>
                <a:cubicBezTo>
                  <a:pt x="265511" y="1350297"/>
                  <a:pt x="269135" y="1363325"/>
                  <a:pt x="272066" y="1376516"/>
                </a:cubicBezTo>
                <a:cubicBezTo>
                  <a:pt x="275691" y="1392830"/>
                  <a:pt x="277846" y="1409464"/>
                  <a:pt x="281899" y="1425677"/>
                </a:cubicBezTo>
                <a:cubicBezTo>
                  <a:pt x="284413" y="1435732"/>
                  <a:pt x="289004" y="1445175"/>
                  <a:pt x="291731" y="1455174"/>
                </a:cubicBezTo>
                <a:cubicBezTo>
                  <a:pt x="298842" y="1481248"/>
                  <a:pt x="304841" y="1507613"/>
                  <a:pt x="311396" y="1533832"/>
                </a:cubicBezTo>
                <a:lnTo>
                  <a:pt x="311396" y="1533832"/>
                </a:lnTo>
                <a:cubicBezTo>
                  <a:pt x="325292" y="1603314"/>
                  <a:pt x="315945" y="1567145"/>
                  <a:pt x="340892" y="1641987"/>
                </a:cubicBezTo>
                <a:lnTo>
                  <a:pt x="350725" y="1671484"/>
                </a:lnTo>
                <a:cubicBezTo>
                  <a:pt x="354002" y="1681316"/>
                  <a:pt x="354808" y="1692357"/>
                  <a:pt x="360557" y="1700980"/>
                </a:cubicBezTo>
                <a:lnTo>
                  <a:pt x="399886" y="1759974"/>
                </a:lnTo>
                <a:cubicBezTo>
                  <a:pt x="417165" y="1811811"/>
                  <a:pt x="398298" y="1769868"/>
                  <a:pt x="439215" y="1818968"/>
                </a:cubicBezTo>
                <a:cubicBezTo>
                  <a:pt x="446780" y="1828046"/>
                  <a:pt x="452011" y="1838848"/>
                  <a:pt x="458879" y="1848464"/>
                </a:cubicBezTo>
                <a:cubicBezTo>
                  <a:pt x="468404" y="1861799"/>
                  <a:pt x="478979" y="1874368"/>
                  <a:pt x="488376" y="1887793"/>
                </a:cubicBezTo>
                <a:cubicBezTo>
                  <a:pt x="501929" y="1907155"/>
                  <a:pt x="505284" y="1939314"/>
                  <a:pt x="527705" y="1946787"/>
                </a:cubicBezTo>
                <a:cubicBezTo>
                  <a:pt x="547370" y="1953342"/>
                  <a:pt x="566373" y="1962386"/>
                  <a:pt x="586699" y="1966451"/>
                </a:cubicBezTo>
                <a:cubicBezTo>
                  <a:pt x="658585" y="1980829"/>
                  <a:pt x="619316" y="1973921"/>
                  <a:pt x="704686" y="1986116"/>
                </a:cubicBezTo>
                <a:cubicBezTo>
                  <a:pt x="833434" y="1979679"/>
                  <a:pt x="892934" y="2037929"/>
                  <a:pt x="911163" y="1946787"/>
                </a:cubicBezTo>
                <a:cubicBezTo>
                  <a:pt x="915708" y="1924062"/>
                  <a:pt x="916451" y="1900686"/>
                  <a:pt x="920996" y="1877961"/>
                </a:cubicBezTo>
                <a:cubicBezTo>
                  <a:pt x="923029" y="1867798"/>
                  <a:pt x="927551" y="1858296"/>
                  <a:pt x="930828" y="1848464"/>
                </a:cubicBezTo>
                <a:cubicBezTo>
                  <a:pt x="934105" y="1796025"/>
                  <a:pt x="934637" y="1743343"/>
                  <a:pt x="940660" y="1691148"/>
                </a:cubicBezTo>
                <a:cubicBezTo>
                  <a:pt x="944491" y="1657945"/>
                  <a:pt x="960325" y="1592826"/>
                  <a:pt x="960325" y="1592826"/>
                </a:cubicBezTo>
                <a:cubicBezTo>
                  <a:pt x="963602" y="1543665"/>
                  <a:pt x="963189" y="1494117"/>
                  <a:pt x="970157" y="1445342"/>
                </a:cubicBezTo>
                <a:cubicBezTo>
                  <a:pt x="973088" y="1424822"/>
                  <a:pt x="989821" y="1386348"/>
                  <a:pt x="989821" y="1386348"/>
                </a:cubicBezTo>
                <a:cubicBezTo>
                  <a:pt x="993099" y="1337187"/>
                  <a:pt x="994496" y="1287864"/>
                  <a:pt x="999654" y="1238864"/>
                </a:cubicBezTo>
                <a:cubicBezTo>
                  <a:pt x="1001940" y="1217146"/>
                  <a:pt x="1024499" y="1154496"/>
                  <a:pt x="1029150" y="1140542"/>
                </a:cubicBezTo>
                <a:cubicBezTo>
                  <a:pt x="1052728" y="1069810"/>
                  <a:pt x="1024121" y="1158148"/>
                  <a:pt x="1048815" y="1071716"/>
                </a:cubicBezTo>
                <a:cubicBezTo>
                  <a:pt x="1051662" y="1061751"/>
                  <a:pt x="1053614" y="1051279"/>
                  <a:pt x="1058647" y="1042219"/>
                </a:cubicBezTo>
                <a:cubicBezTo>
                  <a:pt x="1088047" y="989298"/>
                  <a:pt x="1091644" y="989558"/>
                  <a:pt x="1127473" y="953729"/>
                </a:cubicBezTo>
                <a:cubicBezTo>
                  <a:pt x="1130750" y="940619"/>
                  <a:pt x="1133593" y="927393"/>
                  <a:pt x="1137305" y="914400"/>
                </a:cubicBezTo>
                <a:cubicBezTo>
                  <a:pt x="1140152" y="904435"/>
                  <a:pt x="1145283" y="895100"/>
                  <a:pt x="1147137" y="884903"/>
                </a:cubicBezTo>
                <a:cubicBezTo>
                  <a:pt x="1152447" y="855697"/>
                  <a:pt x="1148980" y="763023"/>
                  <a:pt x="1196299" y="747251"/>
                </a:cubicBezTo>
                <a:lnTo>
                  <a:pt x="1225796" y="737419"/>
                </a:lnTo>
                <a:lnTo>
                  <a:pt x="1284789" y="678426"/>
                </a:lnTo>
                <a:cubicBezTo>
                  <a:pt x="1294621" y="668594"/>
                  <a:pt x="1301094" y="653326"/>
                  <a:pt x="1314286" y="648929"/>
                </a:cubicBezTo>
                <a:lnTo>
                  <a:pt x="1343783" y="639097"/>
                </a:lnTo>
                <a:cubicBezTo>
                  <a:pt x="1411132" y="571747"/>
                  <a:pt x="1379637" y="595529"/>
                  <a:pt x="1432273" y="560439"/>
                </a:cubicBezTo>
                <a:cubicBezTo>
                  <a:pt x="1438828" y="550607"/>
                  <a:pt x="1443581" y="539298"/>
                  <a:pt x="1451937" y="530942"/>
                </a:cubicBezTo>
                <a:cubicBezTo>
                  <a:pt x="1517489" y="465389"/>
                  <a:pt x="1448656" y="560443"/>
                  <a:pt x="1501099" y="481780"/>
                </a:cubicBezTo>
                <a:cubicBezTo>
                  <a:pt x="1504376" y="471948"/>
                  <a:pt x="1505898" y="461344"/>
                  <a:pt x="1510931" y="452284"/>
                </a:cubicBezTo>
                <a:cubicBezTo>
                  <a:pt x="1522409" y="431624"/>
                  <a:pt x="1550260" y="393290"/>
                  <a:pt x="1550260" y="393290"/>
                </a:cubicBezTo>
                <a:cubicBezTo>
                  <a:pt x="1553537" y="363793"/>
                  <a:pt x="1554272" y="333902"/>
                  <a:pt x="1560092" y="304800"/>
                </a:cubicBezTo>
                <a:cubicBezTo>
                  <a:pt x="1564157" y="284474"/>
                  <a:pt x="1573202" y="265471"/>
                  <a:pt x="1579757" y="245806"/>
                </a:cubicBezTo>
                <a:lnTo>
                  <a:pt x="1589589" y="216309"/>
                </a:lnTo>
                <a:cubicBezTo>
                  <a:pt x="1586312" y="173703"/>
                  <a:pt x="1591496" y="129578"/>
                  <a:pt x="1579757" y="88490"/>
                </a:cubicBezTo>
                <a:cubicBezTo>
                  <a:pt x="1576910" y="78525"/>
                  <a:pt x="1559530" y="83293"/>
                  <a:pt x="1550260" y="78658"/>
                </a:cubicBezTo>
                <a:cubicBezTo>
                  <a:pt x="1539691" y="73373"/>
                  <a:pt x="1531332" y="64278"/>
                  <a:pt x="1520763" y="58993"/>
                </a:cubicBezTo>
                <a:cubicBezTo>
                  <a:pt x="1490451" y="43837"/>
                  <a:pt x="1439719" y="42718"/>
                  <a:pt x="1412608" y="39329"/>
                </a:cubicBezTo>
                <a:cubicBezTo>
                  <a:pt x="1323409" y="9596"/>
                  <a:pt x="1414273" y="37010"/>
                  <a:pt x="1206131" y="19664"/>
                </a:cubicBezTo>
                <a:cubicBezTo>
                  <a:pt x="1186264" y="18008"/>
                  <a:pt x="1166841" y="12863"/>
                  <a:pt x="1147137" y="9832"/>
                </a:cubicBezTo>
                <a:cubicBezTo>
                  <a:pt x="1124232" y="6308"/>
                  <a:pt x="1101254" y="3277"/>
                  <a:pt x="1078312" y="0"/>
                </a:cubicBezTo>
                <a:cubicBezTo>
                  <a:pt x="993099" y="3277"/>
                  <a:pt x="907028" y="-2665"/>
                  <a:pt x="822673" y="9832"/>
                </a:cubicBezTo>
                <a:cubicBezTo>
                  <a:pt x="812421" y="11351"/>
                  <a:pt x="820170" y="32000"/>
                  <a:pt x="812841" y="39329"/>
                </a:cubicBezTo>
                <a:cubicBezTo>
                  <a:pt x="805512" y="46658"/>
                  <a:pt x="755486" y="63910"/>
                  <a:pt x="744015" y="68826"/>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67"/>
          </a:p>
        </p:txBody>
      </p:sp>
      <p:sp>
        <p:nvSpPr>
          <p:cNvPr id="32" name="Freeform: Shape 31">
            <a:extLst>
              <a:ext uri="{FF2B5EF4-FFF2-40B4-BE49-F238E27FC236}">
                <a16:creationId xmlns:a16="http://schemas.microsoft.com/office/drawing/2014/main" id="{18AE31E8-05C5-4CC0-BF80-6A67CBC94846}"/>
              </a:ext>
            </a:extLst>
          </p:cNvPr>
          <p:cNvSpPr/>
          <p:nvPr/>
        </p:nvSpPr>
        <p:spPr>
          <a:xfrm>
            <a:off x="165934" y="1730477"/>
            <a:ext cx="1712027" cy="1486107"/>
          </a:xfrm>
          <a:custGeom>
            <a:avLst/>
            <a:gdLst>
              <a:gd fmla="*/ 355176 w 1712027" name="connsiteX0"/>
              <a:gd fmla="*/ 1484671 h 1486107" name="connsiteY0"/>
              <a:gd fmla="*/ 355176 w 1712027" name="connsiteX1"/>
              <a:gd fmla="*/ 1484671 h 1486107" name="connsiteY1"/>
              <a:gd fmla="*/ 433834 w 1712027" name="connsiteX2"/>
              <a:gd fmla="*/ 1415846 h 1486107" name="connsiteY2"/>
              <a:gd fmla="*/ 463331 w 1712027" name="connsiteX3"/>
              <a:gd fmla="*/ 1376517 h 1486107" name="connsiteY3"/>
              <a:gd fmla="*/ 492827 w 1712027" name="connsiteX4"/>
              <a:gd fmla="*/ 1356852 h 1486107" name="connsiteY4"/>
              <a:gd fmla="*/ 522324 w 1712027" name="connsiteX5"/>
              <a:gd fmla="*/ 1327355 h 1486107" name="connsiteY5"/>
              <a:gd fmla="*/ 610814 w 1712027" name="connsiteX6"/>
              <a:gd fmla="*/ 1258529 h 1486107" name="connsiteY6"/>
              <a:gd fmla="*/ 650143 w 1712027" name="connsiteX7"/>
              <a:gd fmla="*/ 1229033 h 1486107" name="connsiteY7"/>
              <a:gd fmla="*/ 679640 w 1712027" name="connsiteX8"/>
              <a:gd fmla="*/ 1209368 h 1486107" name="connsiteY8"/>
              <a:gd fmla="*/ 728801 w 1712027" name="connsiteX9"/>
              <a:gd fmla="*/ 1170039 h 1486107" name="connsiteY9"/>
              <a:gd fmla="*/ 758298 w 1712027" name="connsiteX10"/>
              <a:gd fmla="*/ 1140542 h 1486107" name="connsiteY10"/>
              <a:gd fmla="*/ 797627 w 1712027" name="connsiteX11"/>
              <a:gd fmla="*/ 1120878 h 1486107" name="connsiteY11"/>
              <a:gd fmla="*/ 836956 w 1712027" name="connsiteX12"/>
              <a:gd fmla="*/ 1091381 h 1486107" name="connsiteY12"/>
              <a:gd fmla="*/ 915614 w 1712027" name="connsiteX13"/>
              <a:gd fmla="*/ 1042220 h 1486107" name="connsiteY13"/>
              <a:gd fmla="*/ 945111 w 1712027" name="connsiteX14"/>
              <a:gd fmla="*/ 1022555 h 1486107" name="connsiteY14"/>
              <a:gd fmla="*/ 984440 w 1712027" name="connsiteX15"/>
              <a:gd fmla="*/ 993058 h 1486107" name="connsiteY15"/>
              <a:gd fmla="*/ 1023769 w 1712027" name="connsiteX16"/>
              <a:gd fmla="*/ 983226 h 1486107" name="connsiteY16"/>
              <a:gd fmla="*/ 1043434 w 1712027" name="connsiteX17"/>
              <a:gd fmla="*/ 953729 h 1486107" name="connsiteY17"/>
              <a:gd fmla="*/ 1102427 w 1712027" name="connsiteX18"/>
              <a:gd fmla="*/ 914400 h 1486107" name="connsiteY18"/>
              <a:gd fmla="*/ 1122092 w 1712027" name="connsiteX19"/>
              <a:gd fmla="*/ 884904 h 1486107" name="connsiteY19"/>
              <a:gd fmla="*/ 1181085 w 1712027" name="connsiteX20"/>
              <a:gd fmla="*/ 865239 h 1486107" name="connsiteY20"/>
              <a:gd fmla="*/ 1220414 w 1712027" name="connsiteX21"/>
              <a:gd fmla="*/ 835742 h 1486107" name="connsiteY21"/>
              <a:gd fmla="*/ 1299072 w 1712027" name="connsiteX22"/>
              <a:gd fmla="*/ 786581 h 1486107" name="connsiteY22"/>
              <a:gd fmla="*/ 1318737 w 1712027" name="connsiteX23"/>
              <a:gd fmla="*/ 757084 h 1486107" name="connsiteY23"/>
              <a:gd fmla="*/ 1377731 w 1712027" name="connsiteX24"/>
              <a:gd fmla="*/ 717755 h 1486107" name="connsiteY24"/>
              <a:gd fmla="*/ 1407227 w 1712027" name="connsiteX25"/>
              <a:gd fmla="*/ 688258 h 1486107" name="connsiteY25"/>
              <a:gd fmla="*/ 1426892 w 1712027" name="connsiteX26"/>
              <a:gd fmla="*/ 658762 h 1486107" name="connsiteY26"/>
              <a:gd fmla="*/ 1456389 w 1712027" name="connsiteX27"/>
              <a:gd fmla="*/ 648929 h 1486107" name="connsiteY27"/>
              <a:gd fmla="*/ 1515382 w 1712027" name="connsiteX28"/>
              <a:gd fmla="*/ 609600 h 1486107" name="connsiteY28"/>
              <a:gd fmla="*/ 1574376 w 1712027" name="connsiteX29"/>
              <a:gd fmla="*/ 570271 h 1486107" name="connsiteY29"/>
              <a:gd fmla="*/ 1603872 w 1712027" name="connsiteX30"/>
              <a:gd fmla="*/ 540775 h 1486107" name="connsiteY30"/>
              <a:gd fmla="*/ 1613705 w 1712027" name="connsiteX31"/>
              <a:gd fmla="*/ 511278 h 1486107" name="connsiteY31"/>
              <a:gd fmla="*/ 1653034 w 1712027" name="connsiteX32"/>
              <a:gd fmla="*/ 452284 h 1486107" name="connsiteY32"/>
              <a:gd fmla="*/ 1692363 w 1712027" name="connsiteX33"/>
              <a:gd fmla="*/ 314633 h 1486107" name="connsiteY33"/>
              <a:gd fmla="*/ 1702195 w 1712027" name="connsiteX34"/>
              <a:gd fmla="*/ 285136 h 1486107" name="connsiteY34"/>
              <a:gd fmla="*/ 1712027 w 1712027" name="connsiteX35"/>
              <a:gd fmla="*/ 255639 h 1486107" name="connsiteY35"/>
              <a:gd fmla="*/ 1702195 w 1712027" name="connsiteX36"/>
              <a:gd fmla="*/ 176981 h 1486107" name="connsiteY36"/>
              <a:gd fmla="*/ 1672698 w 1712027" name="connsiteX37"/>
              <a:gd fmla="*/ 147484 h 1486107" name="connsiteY37"/>
              <a:gd fmla="*/ 1623537 w 1712027" name="connsiteX38"/>
              <a:gd fmla="*/ 108155 h 1486107" name="connsiteY38"/>
              <a:gd fmla="*/ 1603872 w 1712027" name="connsiteX39"/>
              <a:gd fmla="*/ 78658 h 1486107" name="connsiteY39"/>
              <a:gd fmla="*/ 1544879 w 1712027" name="connsiteX40"/>
              <a:gd fmla="*/ 58994 h 1486107" name="connsiteY40"/>
              <a:gd fmla="*/ 1485885 w 1712027" name="connsiteX41"/>
              <a:gd fmla="*/ 19665 h 1486107" name="connsiteY41"/>
              <a:gd fmla="*/ 1328569 w 1712027" name="connsiteX42"/>
              <a:gd fmla="*/ 0 h 1486107" name="connsiteY42"/>
              <a:gd fmla="*/ 728801 w 1712027" name="connsiteX43"/>
              <a:gd fmla="*/ 9833 h 1486107" name="connsiteY43"/>
              <a:gd fmla="*/ 581318 w 1712027" name="connsiteX44"/>
              <a:gd fmla="*/ 29497 h 1486107" name="connsiteY44"/>
              <a:gd fmla="*/ 551821 w 1712027" name="connsiteX45"/>
              <a:gd fmla="*/ 49162 h 1486107" name="connsiteY45"/>
              <a:gd fmla="*/ 473163 w 1712027" name="connsiteX46"/>
              <a:gd fmla="*/ 78658 h 1486107" name="connsiteY46"/>
              <a:gd fmla="*/ 384672 w 1712027" name="connsiteX47"/>
              <a:gd fmla="*/ 147484 h 1486107" name="connsiteY47"/>
              <a:gd fmla="*/ 355176 w 1712027" name="connsiteX48"/>
              <a:gd fmla="*/ 167149 h 1486107" name="connsiteY48"/>
              <a:gd fmla="*/ 335511 w 1712027" name="connsiteX49"/>
              <a:gd fmla="*/ 196646 h 1486107" name="connsiteY49"/>
              <a:gd fmla="*/ 266685 w 1712027" name="connsiteX50"/>
              <a:gd fmla="*/ 235975 h 1486107" name="connsiteY50"/>
              <a:gd fmla="*/ 227356 w 1712027" name="connsiteX51"/>
              <a:gd fmla="*/ 304800 h 1486107" name="connsiteY51"/>
              <a:gd fmla="*/ 178195 w 1712027" name="connsiteX52"/>
              <a:gd fmla="*/ 353962 h 1486107" name="connsiteY52"/>
              <a:gd fmla="*/ 148698 w 1712027" name="connsiteX53"/>
              <a:gd fmla="*/ 422788 h 1486107" name="connsiteY53"/>
              <a:gd fmla="*/ 99537 w 1712027" name="connsiteX54"/>
              <a:gd fmla="*/ 491613 h 1486107" name="connsiteY54"/>
              <a:gd fmla="*/ 60208 w 1712027" name="connsiteX55"/>
              <a:gd fmla="*/ 589936 h 1486107" name="connsiteY55"/>
              <a:gd fmla="*/ 30711 w 1712027" name="connsiteX56"/>
              <a:gd fmla="*/ 668594 h 1486107" name="connsiteY56"/>
              <a:gd fmla="*/ 11047 w 1712027" name="connsiteX57"/>
              <a:gd fmla="*/ 747252 h 1486107" name="connsiteY57"/>
              <a:gd fmla="*/ 1214 w 1712027" name="connsiteX58"/>
              <a:gd fmla="*/ 786581 h 1486107" name="connsiteY58"/>
              <a:gd fmla="*/ 40543 w 1712027" name="connsiteX59"/>
              <a:gd fmla="*/ 1032388 h 1486107" name="connsiteY59"/>
              <a:gd fmla="*/ 70040 w 1712027" name="connsiteX60"/>
              <a:gd fmla="*/ 1061884 h 1486107" name="connsiteY60"/>
              <a:gd fmla="*/ 89705 w 1712027" name="connsiteX61"/>
              <a:gd fmla="*/ 1101213 h 1486107" name="connsiteY61"/>
              <a:gd fmla="*/ 119201 w 1712027" name="connsiteX62"/>
              <a:gd fmla="*/ 1120878 h 1486107" name="connsiteY62"/>
              <a:gd fmla="*/ 158531 w 1712027" name="connsiteX63"/>
              <a:gd fmla="*/ 1170039 h 1486107" name="connsiteY63"/>
              <a:gd fmla="*/ 207692 w 1712027" name="connsiteX64"/>
              <a:gd fmla="*/ 1238865 h 1486107" name="connsiteY64"/>
              <a:gd fmla="*/ 247021 w 1712027" name="connsiteX65"/>
              <a:gd fmla="*/ 1297858 h 1486107" name="connsiteY65"/>
              <a:gd fmla="*/ 306014 w 1712027" name="connsiteX66"/>
              <a:gd fmla="*/ 1337188 h 1486107" name="connsiteY66"/>
              <a:gd fmla="*/ 335511 w 1712027" name="connsiteX67"/>
              <a:gd fmla="*/ 1366684 h 1486107" name="connsiteY67"/>
              <a:gd fmla="*/ 394505 w 1712027" name="connsiteX68"/>
              <a:gd fmla="*/ 1376517 h 1486107" name="connsiteY68"/>
              <a:gd fmla="*/ 453498 w 1712027" name="connsiteX69"/>
              <a:gd fmla="*/ 1396181 h 1486107" name="connsiteY69"/>
              <a:gd fmla="*/ 384672 w 1712027" name="connsiteX70"/>
              <a:gd fmla="*/ 1484671 h 1486107" name="connsiteY70"/>
              <a:gd fmla="*/ 355176 w 1712027" name="connsiteX71"/>
              <a:gd fmla="*/ 1484671 h 1486107" name="connsiteY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1486107" w="1712027">
                <a:moveTo>
                  <a:pt x="355176" y="1484671"/>
                </a:moveTo>
                <a:lnTo>
                  <a:pt x="355176" y="1484671"/>
                </a:lnTo>
                <a:cubicBezTo>
                  <a:pt x="381395" y="1461729"/>
                  <a:pt x="409199" y="1440481"/>
                  <a:pt x="433834" y="1415846"/>
                </a:cubicBezTo>
                <a:cubicBezTo>
                  <a:pt x="445422" y="1404259"/>
                  <a:pt x="451744" y="1388105"/>
                  <a:pt x="463331" y="1376517"/>
                </a:cubicBezTo>
                <a:cubicBezTo>
                  <a:pt x="471687" y="1368161"/>
                  <a:pt x="483749" y="1364417"/>
                  <a:pt x="492827" y="1356852"/>
                </a:cubicBezTo>
                <a:cubicBezTo>
                  <a:pt x="503509" y="1347950"/>
                  <a:pt x="511642" y="1336257"/>
                  <a:pt x="522324" y="1327355"/>
                </a:cubicBezTo>
                <a:cubicBezTo>
                  <a:pt x="551031" y="1303432"/>
                  <a:pt x="581195" y="1281313"/>
                  <a:pt x="610814" y="1258529"/>
                </a:cubicBezTo>
                <a:cubicBezTo>
                  <a:pt x="623803" y="1248538"/>
                  <a:pt x="636508" y="1238123"/>
                  <a:pt x="650143" y="1229033"/>
                </a:cubicBezTo>
                <a:cubicBezTo>
                  <a:pt x="659975" y="1222478"/>
                  <a:pt x="670186" y="1216458"/>
                  <a:pt x="679640" y="1209368"/>
                </a:cubicBezTo>
                <a:cubicBezTo>
                  <a:pt x="696428" y="1196777"/>
                  <a:pt x="713008" y="1183858"/>
                  <a:pt x="728801" y="1170039"/>
                </a:cubicBezTo>
                <a:cubicBezTo>
                  <a:pt x="739266" y="1160882"/>
                  <a:pt x="746983" y="1148624"/>
                  <a:pt x="758298" y="1140542"/>
                </a:cubicBezTo>
                <a:cubicBezTo>
                  <a:pt x="770225" y="1132023"/>
                  <a:pt x="785198" y="1128646"/>
                  <a:pt x="797627" y="1120878"/>
                </a:cubicBezTo>
                <a:cubicBezTo>
                  <a:pt x="811523" y="1112193"/>
                  <a:pt x="823321" y="1100471"/>
                  <a:pt x="836956" y="1091381"/>
                </a:cubicBezTo>
                <a:cubicBezTo>
                  <a:pt x="862682" y="1074230"/>
                  <a:pt x="889888" y="1059371"/>
                  <a:pt x="915614" y="1042220"/>
                </a:cubicBezTo>
                <a:cubicBezTo>
                  <a:pt x="925446" y="1035665"/>
                  <a:pt x="935495" y="1029424"/>
                  <a:pt x="945111" y="1022555"/>
                </a:cubicBezTo>
                <a:cubicBezTo>
                  <a:pt x="958446" y="1013030"/>
                  <a:pt x="969783" y="1000387"/>
                  <a:pt x="984440" y="993058"/>
                </a:cubicBezTo>
                <a:cubicBezTo>
                  <a:pt x="996526" y="987015"/>
                  <a:pt x="1010659" y="986503"/>
                  <a:pt x="1023769" y="983226"/>
                </a:cubicBezTo>
                <a:cubicBezTo>
                  <a:pt x="1030324" y="973394"/>
                  <a:pt x="1034541" y="961511"/>
                  <a:pt x="1043434" y="953729"/>
                </a:cubicBezTo>
                <a:cubicBezTo>
                  <a:pt x="1061220" y="938166"/>
                  <a:pt x="1102427" y="914400"/>
                  <a:pt x="1102427" y="914400"/>
                </a:cubicBezTo>
                <a:cubicBezTo>
                  <a:pt x="1108982" y="904568"/>
                  <a:pt x="1112071" y="891167"/>
                  <a:pt x="1122092" y="884904"/>
                </a:cubicBezTo>
                <a:cubicBezTo>
                  <a:pt x="1139669" y="873918"/>
                  <a:pt x="1181085" y="865239"/>
                  <a:pt x="1181085" y="865239"/>
                </a:cubicBezTo>
                <a:cubicBezTo>
                  <a:pt x="1194195" y="855407"/>
                  <a:pt x="1206518" y="844427"/>
                  <a:pt x="1220414" y="835742"/>
                </a:cubicBezTo>
                <a:cubicBezTo>
                  <a:pt x="1261955" y="809779"/>
                  <a:pt x="1261932" y="823721"/>
                  <a:pt x="1299072" y="786581"/>
                </a:cubicBezTo>
                <a:cubicBezTo>
                  <a:pt x="1307428" y="778225"/>
                  <a:pt x="1309844" y="764866"/>
                  <a:pt x="1318737" y="757084"/>
                </a:cubicBezTo>
                <a:cubicBezTo>
                  <a:pt x="1336523" y="741521"/>
                  <a:pt x="1361020" y="734467"/>
                  <a:pt x="1377731" y="717755"/>
                </a:cubicBezTo>
                <a:cubicBezTo>
                  <a:pt x="1387563" y="707923"/>
                  <a:pt x="1398325" y="698940"/>
                  <a:pt x="1407227" y="688258"/>
                </a:cubicBezTo>
                <a:cubicBezTo>
                  <a:pt x="1414792" y="679180"/>
                  <a:pt x="1417665" y="666144"/>
                  <a:pt x="1426892" y="658762"/>
                </a:cubicBezTo>
                <a:cubicBezTo>
                  <a:pt x="1434985" y="652288"/>
                  <a:pt x="1447329" y="653962"/>
                  <a:pt x="1456389" y="648929"/>
                </a:cubicBezTo>
                <a:cubicBezTo>
                  <a:pt x="1477048" y="637451"/>
                  <a:pt x="1495718" y="622710"/>
                  <a:pt x="1515382" y="609600"/>
                </a:cubicBezTo>
                <a:cubicBezTo>
                  <a:pt x="1515387" y="609597"/>
                  <a:pt x="1574372" y="570275"/>
                  <a:pt x="1574376" y="570271"/>
                </a:cubicBezTo>
                <a:lnTo>
                  <a:pt x="1603872" y="540775"/>
                </a:lnTo>
                <a:cubicBezTo>
                  <a:pt x="1607150" y="530943"/>
                  <a:pt x="1608672" y="520338"/>
                  <a:pt x="1613705" y="511278"/>
                </a:cubicBezTo>
                <a:cubicBezTo>
                  <a:pt x="1625183" y="490618"/>
                  <a:pt x="1653034" y="452284"/>
                  <a:pt x="1653034" y="452284"/>
                </a:cubicBezTo>
                <a:cubicBezTo>
                  <a:pt x="1677728" y="353507"/>
                  <a:pt x="1664149" y="399273"/>
                  <a:pt x="1692363" y="314633"/>
                </a:cubicBezTo>
                <a:lnTo>
                  <a:pt x="1702195" y="285136"/>
                </a:lnTo>
                <a:lnTo>
                  <a:pt x="1712027" y="255639"/>
                </a:lnTo>
                <a:cubicBezTo>
                  <a:pt x="1708750" y="229420"/>
                  <a:pt x="1711225" y="201814"/>
                  <a:pt x="1702195" y="176981"/>
                </a:cubicBezTo>
                <a:cubicBezTo>
                  <a:pt x="1697443" y="163913"/>
                  <a:pt x="1681600" y="158166"/>
                  <a:pt x="1672698" y="147484"/>
                </a:cubicBezTo>
                <a:cubicBezTo>
                  <a:pt x="1638488" y="106432"/>
                  <a:pt x="1671960" y="124297"/>
                  <a:pt x="1623537" y="108155"/>
                </a:cubicBezTo>
                <a:cubicBezTo>
                  <a:pt x="1616982" y="98323"/>
                  <a:pt x="1613893" y="84921"/>
                  <a:pt x="1603872" y="78658"/>
                </a:cubicBezTo>
                <a:cubicBezTo>
                  <a:pt x="1586295" y="67672"/>
                  <a:pt x="1544879" y="58994"/>
                  <a:pt x="1544879" y="58994"/>
                </a:cubicBezTo>
                <a:cubicBezTo>
                  <a:pt x="1525214" y="45884"/>
                  <a:pt x="1509336" y="22597"/>
                  <a:pt x="1485885" y="19665"/>
                </a:cubicBezTo>
                <a:lnTo>
                  <a:pt x="1328569" y="0"/>
                </a:lnTo>
                <a:lnTo>
                  <a:pt x="728801" y="9833"/>
                </a:lnTo>
                <a:cubicBezTo>
                  <a:pt x="623945" y="12706"/>
                  <a:pt x="642093" y="9239"/>
                  <a:pt x="581318" y="29497"/>
                </a:cubicBezTo>
                <a:cubicBezTo>
                  <a:pt x="571486" y="36052"/>
                  <a:pt x="562683" y="44507"/>
                  <a:pt x="551821" y="49162"/>
                </a:cubicBezTo>
                <a:cubicBezTo>
                  <a:pt x="496580" y="72837"/>
                  <a:pt x="526414" y="41792"/>
                  <a:pt x="473163" y="78658"/>
                </a:cubicBezTo>
                <a:cubicBezTo>
                  <a:pt x="442439" y="99928"/>
                  <a:pt x="415764" y="126755"/>
                  <a:pt x="384672" y="147484"/>
                </a:cubicBezTo>
                <a:lnTo>
                  <a:pt x="355176" y="167149"/>
                </a:lnTo>
                <a:cubicBezTo>
                  <a:pt x="348621" y="176981"/>
                  <a:pt x="343867" y="188290"/>
                  <a:pt x="335511" y="196646"/>
                </a:cubicBezTo>
                <a:cubicBezTo>
                  <a:pt x="321615" y="210541"/>
                  <a:pt x="282105" y="228265"/>
                  <a:pt x="266685" y="235975"/>
                </a:cubicBezTo>
                <a:cubicBezTo>
                  <a:pt x="253575" y="258917"/>
                  <a:pt x="243210" y="283661"/>
                  <a:pt x="227356" y="304800"/>
                </a:cubicBezTo>
                <a:cubicBezTo>
                  <a:pt x="213451" y="323340"/>
                  <a:pt x="191050" y="334679"/>
                  <a:pt x="178195" y="353962"/>
                </a:cubicBezTo>
                <a:cubicBezTo>
                  <a:pt x="164350" y="374730"/>
                  <a:pt x="161082" y="401117"/>
                  <a:pt x="148698" y="422788"/>
                </a:cubicBezTo>
                <a:cubicBezTo>
                  <a:pt x="134710" y="447266"/>
                  <a:pt x="113525" y="467135"/>
                  <a:pt x="99537" y="491613"/>
                </a:cubicBezTo>
                <a:cubicBezTo>
                  <a:pt x="71798" y="540156"/>
                  <a:pt x="75508" y="549137"/>
                  <a:pt x="60208" y="589936"/>
                </a:cubicBezTo>
                <a:cubicBezTo>
                  <a:pt x="50270" y="616437"/>
                  <a:pt x="38152" y="641310"/>
                  <a:pt x="30711" y="668594"/>
                </a:cubicBezTo>
                <a:cubicBezTo>
                  <a:pt x="23600" y="694668"/>
                  <a:pt x="17602" y="721033"/>
                  <a:pt x="11047" y="747252"/>
                </a:cubicBezTo>
                <a:lnTo>
                  <a:pt x="1214" y="786581"/>
                </a:lnTo>
                <a:cubicBezTo>
                  <a:pt x="8121" y="924708"/>
                  <a:pt x="-21589" y="949545"/>
                  <a:pt x="40543" y="1032388"/>
                </a:cubicBezTo>
                <a:cubicBezTo>
                  <a:pt x="48886" y="1043512"/>
                  <a:pt x="60208" y="1052052"/>
                  <a:pt x="70040" y="1061884"/>
                </a:cubicBezTo>
                <a:cubicBezTo>
                  <a:pt x="76595" y="1074994"/>
                  <a:pt x="80322" y="1089953"/>
                  <a:pt x="89705" y="1101213"/>
                </a:cubicBezTo>
                <a:cubicBezTo>
                  <a:pt x="97270" y="1110291"/>
                  <a:pt x="111819" y="1111651"/>
                  <a:pt x="119201" y="1120878"/>
                </a:cubicBezTo>
                <a:cubicBezTo>
                  <a:pt x="173473" y="1188719"/>
                  <a:pt x="74004" y="1113689"/>
                  <a:pt x="158531" y="1170039"/>
                </a:cubicBezTo>
                <a:cubicBezTo>
                  <a:pt x="222431" y="1265892"/>
                  <a:pt x="122366" y="1116971"/>
                  <a:pt x="207692" y="1238865"/>
                </a:cubicBezTo>
                <a:cubicBezTo>
                  <a:pt x="221245" y="1258226"/>
                  <a:pt x="227357" y="1284748"/>
                  <a:pt x="247021" y="1297858"/>
                </a:cubicBezTo>
                <a:cubicBezTo>
                  <a:pt x="266685" y="1310968"/>
                  <a:pt x="289302" y="1320477"/>
                  <a:pt x="306014" y="1337188"/>
                </a:cubicBezTo>
                <a:cubicBezTo>
                  <a:pt x="315846" y="1347020"/>
                  <a:pt x="322805" y="1361037"/>
                  <a:pt x="335511" y="1366684"/>
                </a:cubicBezTo>
                <a:cubicBezTo>
                  <a:pt x="353729" y="1374781"/>
                  <a:pt x="375164" y="1371682"/>
                  <a:pt x="394505" y="1376517"/>
                </a:cubicBezTo>
                <a:cubicBezTo>
                  <a:pt x="414614" y="1381544"/>
                  <a:pt x="453498" y="1396181"/>
                  <a:pt x="453498" y="1396181"/>
                </a:cubicBezTo>
                <a:cubicBezTo>
                  <a:pt x="384437" y="1442222"/>
                  <a:pt x="396427" y="1414144"/>
                  <a:pt x="384672" y="1484671"/>
                </a:cubicBezTo>
                <a:cubicBezTo>
                  <a:pt x="384133" y="1487904"/>
                  <a:pt x="360092" y="1484671"/>
                  <a:pt x="355176" y="1484671"/>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67"/>
          </a:p>
        </p:txBody>
      </p:sp>
      <p:sp>
        <p:nvSpPr>
          <p:cNvPr id="34" name="Freeform: Shape 33">
            <a:extLst>
              <a:ext uri="{FF2B5EF4-FFF2-40B4-BE49-F238E27FC236}">
                <a16:creationId xmlns:a16="http://schemas.microsoft.com/office/drawing/2014/main" id="{2996B193-D992-4855-AE1C-94F626A7CB36}"/>
              </a:ext>
            </a:extLst>
          </p:cNvPr>
          <p:cNvSpPr/>
          <p:nvPr/>
        </p:nvSpPr>
        <p:spPr>
          <a:xfrm>
            <a:off x="1750142" y="2015613"/>
            <a:ext cx="3608439" cy="3401961"/>
          </a:xfrm>
          <a:custGeom>
            <a:avLst/>
            <a:gdLst>
              <a:gd fmla="*/ 2792361 w 3608439" name="connsiteX0"/>
              <a:gd fmla="*/ 3401961 h 3401961" name="connsiteY0"/>
              <a:gd fmla="*/ 2792361 w 3608439" name="connsiteX1"/>
              <a:gd fmla="*/ 3401961 h 3401961" name="connsiteY1"/>
              <a:gd fmla="*/ 2880852 w 3608439" name="connsiteX2"/>
              <a:gd fmla="*/ 3392129 h 3401961" name="connsiteY2"/>
              <a:gd fmla="*/ 2910348 w 3608439" name="connsiteX3"/>
              <a:gd fmla="*/ 3382297 h 3401961" name="connsiteY3"/>
              <a:gd fmla="*/ 3038168 w 3608439" name="connsiteX4"/>
              <a:gd fmla="*/ 3372464 h 3401961" name="connsiteY4"/>
              <a:gd fmla="*/ 3215148 w 3608439" name="connsiteX5"/>
              <a:gd fmla="*/ 3342968 h 3401961" name="connsiteY5"/>
              <a:gd fmla="*/ 3303639 w 3608439" name="connsiteX6"/>
              <a:gd fmla="*/ 3313471 h 3401961" name="connsiteY6"/>
              <a:gd fmla="*/ 3333135 w 3608439" name="connsiteX7"/>
              <a:gd fmla="*/ 3303639 h 3401961" name="connsiteY7"/>
              <a:gd fmla="*/ 3392129 w 3608439" name="connsiteX8"/>
              <a:gd fmla="*/ 3293806 h 3401961" name="connsiteY8"/>
              <a:gd fmla="*/ 3451123 w 3608439" name="connsiteX9"/>
              <a:gd fmla="*/ 3274142 h 3401961" name="connsiteY9"/>
              <a:gd fmla="*/ 3510116 w 3608439" name="connsiteX10"/>
              <a:gd fmla="*/ 3234813 h 3401961" name="connsiteY10"/>
              <a:gd fmla="*/ 3559277 w 3608439" name="connsiteX11"/>
              <a:gd fmla="*/ 3185652 h 3401961" name="connsiteY11"/>
              <a:gd fmla="*/ 3569110 w 3608439" name="connsiteX12"/>
              <a:gd fmla="*/ 3116826 h 3401961" name="connsiteY12"/>
              <a:gd fmla="*/ 3588774 w 3608439" name="connsiteX13"/>
              <a:gd fmla="*/ 3028335 h 3401961" name="connsiteY13"/>
              <a:gd fmla="*/ 3608439 w 3608439" name="connsiteX14"/>
              <a:gd fmla="*/ 2949677 h 3401961" name="connsiteY14"/>
              <a:gd fmla="*/ 3598606 w 3608439" name="connsiteX15"/>
              <a:gd fmla="*/ 2674374 h 3401961" name="connsiteY15"/>
              <a:gd fmla="*/ 3578942 w 3608439" name="connsiteX16"/>
              <a:gd fmla="*/ 2644877 h 3401961" name="connsiteY16"/>
              <a:gd fmla="*/ 3569110 w 3608439" name="connsiteX17"/>
              <a:gd fmla="*/ 2615381 h 3401961" name="connsiteY17"/>
              <a:gd fmla="*/ 3529781 w 3608439" name="connsiteX18"/>
              <a:gd fmla="*/ 2585884 h 3401961" name="connsiteY18"/>
              <a:gd fmla="*/ 3500284 w 3608439" name="connsiteX19"/>
              <a:gd fmla="*/ 2556387 h 3401961" name="connsiteY19"/>
              <a:gd fmla="*/ 3411793 w 3608439" name="connsiteX20"/>
              <a:gd fmla="*/ 2507226 h 3401961" name="connsiteY20"/>
              <a:gd fmla="*/ 3352800 w 3608439" name="connsiteX21"/>
              <a:gd fmla="*/ 2467897 h 3401961" name="connsiteY21"/>
              <a:gd fmla="*/ 3274142 w 3608439" name="connsiteX22"/>
              <a:gd fmla="*/ 2438400 h 3401961" name="connsiteY22"/>
              <a:gd fmla="*/ 3244645 w 3608439" name="connsiteX23"/>
              <a:gd fmla="*/ 2408903 h 3401961" name="connsiteY23"/>
              <a:gd fmla="*/ 3205316 w 3608439" name="connsiteX24"/>
              <a:gd fmla="*/ 2379406 h 3401961" name="connsiteY24"/>
              <a:gd fmla="*/ 3175819 w 3608439" name="connsiteX25"/>
              <a:gd fmla="*/ 2359742 h 3401961" name="connsiteY25"/>
              <a:gd fmla="*/ 3116826 w 3608439" name="connsiteX26"/>
              <a:gd fmla="*/ 2310581 h 3401961" name="connsiteY26"/>
              <a:gd fmla="*/ 3057832 w 3608439" name="connsiteX27"/>
              <a:gd fmla="*/ 2251587 h 3401961" name="connsiteY27"/>
              <a:gd fmla="*/ 2949677 w 3608439" name="connsiteX28"/>
              <a:gd fmla="*/ 2163097 h 3401961" name="connsiteY28"/>
              <a:gd fmla="*/ 2871019 w 3608439" name="connsiteX29"/>
              <a:gd fmla="*/ 2094271 h 3401961" name="connsiteY29"/>
              <a:gd fmla="*/ 2841523 w 3608439" name="connsiteX30"/>
              <a:gd fmla="*/ 2064774 h 3401961" name="connsiteY30"/>
              <a:gd fmla="*/ 2812026 w 3608439" name="connsiteX31"/>
              <a:gd fmla="*/ 2045110 h 3401961" name="connsiteY31"/>
              <a:gd fmla="*/ 2772697 w 3608439" name="connsiteX32"/>
              <a:gd fmla="*/ 2015613 h 3401961" name="connsiteY32"/>
              <a:gd fmla="*/ 2694039 w 3608439" name="connsiteX33"/>
              <a:gd fmla="*/ 1956619 h 3401961" name="connsiteY33"/>
              <a:gd fmla="*/ 2684206 w 3608439" name="connsiteX34"/>
              <a:gd fmla="*/ 1927122 h 3401961" name="connsiteY34"/>
              <a:gd fmla="*/ 2654710 w 3608439" name="connsiteX35"/>
              <a:gd fmla="*/ 1897626 h 3401961" name="connsiteY35"/>
              <a:gd fmla="*/ 2635045 w 3608439" name="connsiteX36"/>
              <a:gd fmla="*/ 1868129 h 3401961" name="connsiteY36"/>
              <a:gd fmla="*/ 2625213 w 3608439" name="connsiteX37"/>
              <a:gd fmla="*/ 1818968 h 3401961" name="connsiteY37"/>
              <a:gd fmla="*/ 2605548 w 3608439" name="connsiteX38"/>
              <a:gd fmla="*/ 1789471 h 3401961" name="connsiteY38"/>
              <a:gd fmla="*/ 2576052 w 3608439" name="connsiteX39"/>
              <a:gd fmla="*/ 1730477 h 3401961" name="connsiteY39"/>
              <a:gd fmla="*/ 2566219 w 3608439" name="connsiteX40"/>
              <a:gd fmla="*/ 1681316 h 3401961" name="connsiteY40"/>
              <a:gd fmla="*/ 2517058 w 3608439" name="connsiteX41"/>
              <a:gd fmla="*/ 1602658 h 3401961" name="connsiteY41"/>
              <a:gd fmla="*/ 2487561 w 3608439" name="connsiteX42"/>
              <a:gd fmla="*/ 1573161 h 3401961" name="connsiteY42"/>
              <a:gd fmla="*/ 2448232 w 3608439" name="connsiteX43"/>
              <a:gd fmla="*/ 1524000 h 3401961" name="connsiteY43"/>
              <a:gd fmla="*/ 2399071 w 3608439" name="connsiteX44"/>
              <a:gd fmla="*/ 1445342 h 3401961" name="connsiteY44"/>
              <a:gd fmla="*/ 2379406 w 3608439" name="connsiteX45"/>
              <a:gd fmla="*/ 1415845 h 3401961" name="connsiteY45"/>
              <a:gd fmla="*/ 2320413 w 3608439" name="connsiteX46"/>
              <a:gd fmla="*/ 1356852 h 3401961" name="connsiteY46"/>
              <a:gd fmla="*/ 2281084 w 3608439" name="connsiteX47"/>
              <a:gd fmla="*/ 1297858 h 3401961" name="connsiteY47"/>
              <a:gd fmla="*/ 2261419 w 3608439" name="connsiteX48"/>
              <a:gd fmla="*/ 1268361 h 3401961" name="connsiteY48"/>
              <a:gd fmla="*/ 2202426 w 3608439" name="connsiteX49"/>
              <a:gd fmla="*/ 1209368 h 3401961" name="connsiteY49"/>
              <a:gd fmla="*/ 2172929 w 3608439" name="connsiteX50"/>
              <a:gd fmla="*/ 1179871 h 3401961" name="connsiteY50"/>
              <a:gd fmla="*/ 2104103 w 3608439" name="connsiteX51"/>
              <a:gd fmla="*/ 1150374 h 3401961" name="connsiteY51"/>
              <a:gd fmla="*/ 2074606 w 3608439" name="connsiteX52"/>
              <a:gd fmla="*/ 1120877 h 3401961" name="connsiteY52"/>
              <a:gd fmla="*/ 2025445 w 3608439" name="connsiteX53"/>
              <a:gd fmla="*/ 1101213 h 3401961" name="connsiteY53"/>
              <a:gd fmla="*/ 1986116 w 3608439" name="connsiteX54"/>
              <a:gd fmla="*/ 1081548 h 3401961" name="connsiteY54"/>
              <a:gd fmla="*/ 1956619 w 3608439" name="connsiteX55"/>
              <a:gd fmla="*/ 1061884 h 3401961" name="connsiteY55"/>
              <a:gd fmla="*/ 1877961 w 3608439" name="connsiteX56"/>
              <a:gd fmla="*/ 1042219 h 3401961" name="connsiteY56"/>
              <a:gd fmla="*/ 1818968 w 3608439" name="connsiteX57"/>
              <a:gd fmla="*/ 1022555 h 3401961" name="connsiteY57"/>
              <a:gd fmla="*/ 1720645 w 3608439" name="connsiteX58"/>
              <a:gd fmla="*/ 993058 h 3401961" name="connsiteY58"/>
              <a:gd fmla="*/ 1691148 w 3608439" name="connsiteX59"/>
              <a:gd fmla="*/ 983226 h 3401961" name="connsiteY59"/>
              <a:gd fmla="*/ 1651819 w 3608439" name="connsiteX60"/>
              <a:gd fmla="*/ 963561 h 3401961" name="connsiteY60"/>
              <a:gd fmla="*/ 1573161 w 3608439" name="connsiteX61"/>
              <a:gd fmla="*/ 943897 h 3401961" name="connsiteY61"/>
              <a:gd fmla="*/ 1543664 w 3608439" name="connsiteX62"/>
              <a:gd fmla="*/ 934064 h 3401961" name="connsiteY62"/>
              <a:gd fmla="*/ 1474839 w 3608439" name="connsiteX63"/>
              <a:gd fmla="*/ 914400 h 3401961" name="connsiteY63"/>
              <a:gd fmla="*/ 1415845 w 3608439" name="connsiteX64"/>
              <a:gd fmla="*/ 865239 h 3401961" name="connsiteY64"/>
              <a:gd fmla="*/ 1386348 w 3608439" name="connsiteX65"/>
              <a:gd fmla="*/ 845574 h 3401961" name="connsiteY65"/>
              <a:gd fmla="*/ 1366684 w 3608439" name="connsiteX66"/>
              <a:gd fmla="*/ 816077 h 3401961" name="connsiteY66"/>
              <a:gd fmla="*/ 1337187 w 3608439" name="connsiteX67"/>
              <a:gd fmla="*/ 796413 h 3401961" name="connsiteY67"/>
              <a:gd fmla="*/ 1297858 w 3608439" name="connsiteX68"/>
              <a:gd fmla="*/ 737419 h 3401961" name="connsiteY68"/>
              <a:gd fmla="*/ 1268361 w 3608439" name="connsiteX69"/>
              <a:gd fmla="*/ 707922 h 3401961" name="connsiteY69"/>
              <a:gd fmla="*/ 1258529 w 3608439" name="connsiteX70"/>
              <a:gd fmla="*/ 678426 h 3401961" name="connsiteY70"/>
              <a:gd fmla="*/ 1199535 w 3608439" name="connsiteX71"/>
              <a:gd fmla="*/ 589935 h 3401961" name="connsiteY71"/>
              <a:gd fmla="*/ 1179871 w 3608439" name="connsiteX72"/>
              <a:gd fmla="*/ 560439 h 3401961" name="connsiteY72"/>
              <a:gd fmla="*/ 1160206 w 3608439" name="connsiteX73"/>
              <a:gd fmla="*/ 530942 h 3401961" name="connsiteY73"/>
              <a:gd fmla="*/ 1150374 w 3608439" name="connsiteX74"/>
              <a:gd fmla="*/ 501445 h 3401961" name="connsiteY74"/>
              <a:gd fmla="*/ 1111045 w 3608439" name="connsiteX75"/>
              <a:gd fmla="*/ 442452 h 3401961" name="connsiteY75"/>
              <a:gd fmla="*/ 1101213 w 3608439" name="connsiteX76"/>
              <a:gd fmla="*/ 412955 h 3401961" name="connsiteY76"/>
              <a:gd fmla="*/ 1081548 w 3608439" name="connsiteX77"/>
              <a:gd fmla="*/ 373626 h 3401961" name="connsiteY77"/>
              <a:gd fmla="*/ 1052052 w 3608439" name="connsiteX78"/>
              <a:gd fmla="*/ 304800 h 3401961" name="connsiteY78"/>
              <a:gd fmla="*/ 1022555 w 3608439" name="connsiteX79"/>
              <a:gd fmla="*/ 226142 h 3401961" name="connsiteY79"/>
              <a:gd fmla="*/ 993058 w 3608439" name="connsiteX80"/>
              <a:gd fmla="*/ 167148 h 3401961" name="connsiteY80"/>
              <a:gd fmla="*/ 963561 w 3608439" name="connsiteX81"/>
              <a:gd fmla="*/ 147484 h 3401961" name="connsiteY81"/>
              <a:gd fmla="*/ 914400 w 3608439" name="connsiteX82"/>
              <a:gd fmla="*/ 98322 h 3401961" name="connsiteY82"/>
              <a:gd fmla="*/ 884903 w 3608439" name="connsiteX83"/>
              <a:gd fmla="*/ 68826 h 3401961" name="connsiteY83"/>
              <a:gd fmla="*/ 825910 w 3608439" name="connsiteX84"/>
              <a:gd fmla="*/ 39329 h 3401961" name="connsiteY84"/>
              <a:gd fmla="*/ 796413 w 3608439" name="connsiteX85"/>
              <a:gd fmla="*/ 19664 h 3401961" name="connsiteY85"/>
              <a:gd fmla="*/ 717755 w 3608439" name="connsiteX86"/>
              <a:gd fmla="*/ 0 h 3401961" name="connsiteY86"/>
              <a:gd fmla="*/ 629264 w 3608439" name="connsiteX87"/>
              <a:gd fmla="*/ 9832 h 3401961" name="connsiteY87"/>
              <a:gd fmla="*/ 501445 w 3608439" name="connsiteX88"/>
              <a:gd fmla="*/ 49161 h 3401961" name="connsiteY88"/>
              <a:gd fmla="*/ 462116 w 3608439" name="connsiteX89"/>
              <a:gd fmla="*/ 68826 h 3401961" name="connsiteY89"/>
              <a:gd fmla="*/ 393290 w 3608439" name="connsiteX90"/>
              <a:gd fmla="*/ 88490 h 3401961" name="connsiteY90"/>
              <a:gd fmla="*/ 353961 w 3608439" name="connsiteX91"/>
              <a:gd fmla="*/ 108155 h 3401961" name="connsiteY91"/>
              <a:gd fmla="*/ 324464 w 3608439" name="connsiteX92"/>
              <a:gd fmla="*/ 137652 h 3401961" name="connsiteY92"/>
              <a:gd fmla="*/ 265471 w 3608439" name="connsiteX93"/>
              <a:gd fmla="*/ 167148 h 3401961" name="connsiteY93"/>
              <a:gd fmla="*/ 206477 w 3608439" name="connsiteX94"/>
              <a:gd fmla="*/ 216310 h 3401961" name="connsiteY94"/>
              <a:gd fmla="*/ 157316 w 3608439" name="connsiteX95"/>
              <a:gd fmla="*/ 265471 h 3401961" name="connsiteY95"/>
              <a:gd fmla="*/ 88490 w 3608439" name="connsiteX96"/>
              <a:gd fmla="*/ 344129 h 3401961" name="connsiteY96"/>
              <a:gd fmla="*/ 68826 w 3608439" name="connsiteX97"/>
              <a:gd fmla="*/ 373626 h 3401961" name="connsiteY97"/>
              <a:gd fmla="*/ 58993 w 3608439" name="connsiteX98"/>
              <a:gd fmla="*/ 403122 h 3401961" name="connsiteY98"/>
              <a:gd fmla="*/ 39329 w 3608439" name="connsiteX99"/>
              <a:gd fmla="*/ 432619 h 3401961" name="connsiteY99"/>
              <a:gd fmla="*/ 19664 w 3608439" name="connsiteX100"/>
              <a:gd fmla="*/ 511277 h 3401961" name="connsiteY100"/>
              <a:gd fmla="*/ 0 w 3608439" name="connsiteX101"/>
              <a:gd fmla="*/ 540774 h 3401961" name="connsiteY101"/>
              <a:gd fmla="*/ 9832 w 3608439" name="connsiteX102"/>
              <a:gd fmla="*/ 865239 h 3401961" name="connsiteY102"/>
              <a:gd fmla="*/ 29497 w 3608439" name="connsiteX103"/>
              <a:gd fmla="*/ 953729 h 3401961" name="connsiteY103"/>
              <a:gd fmla="*/ 58993 w 3608439" name="connsiteX104"/>
              <a:gd fmla="*/ 1002890 h 3401961" name="connsiteY104"/>
              <a:gd fmla="*/ 127819 w 3608439" name="connsiteX105"/>
              <a:gd fmla="*/ 1111045 h 3401961" name="connsiteY105"/>
              <a:gd fmla="*/ 176981 w 3608439" name="connsiteX106"/>
              <a:gd fmla="*/ 1140542 h 3401961" name="connsiteY106"/>
              <a:gd fmla="*/ 216310 w 3608439" name="connsiteX107"/>
              <a:gd fmla="*/ 1179871 h 3401961" name="connsiteY107"/>
              <a:gd fmla="*/ 294968 w 3608439" name="connsiteX108"/>
              <a:gd fmla="*/ 1219200 h 3401961" name="connsiteY108"/>
              <a:gd fmla="*/ 383458 w 3608439" name="connsiteX109"/>
              <a:gd fmla="*/ 1258529 h 3401961" name="connsiteY109"/>
              <a:gd fmla="*/ 550606 w 3608439" name="connsiteX110"/>
              <a:gd fmla="*/ 1307690 h 3401961" name="connsiteY110"/>
              <a:gd fmla="*/ 599768 w 3608439" name="connsiteX111"/>
              <a:gd fmla="*/ 1327355 h 3401961" name="connsiteY111"/>
              <a:gd fmla="*/ 639097 w 3608439" name="connsiteX112"/>
              <a:gd fmla="*/ 1337187 h 3401961" name="connsiteY112"/>
              <a:gd fmla="*/ 668593 w 3608439" name="connsiteX113"/>
              <a:gd fmla="*/ 1347019 h 3401961" name="connsiteY113"/>
              <a:gd fmla="*/ 747252 w 3608439" name="connsiteX114"/>
              <a:gd fmla="*/ 1376516 h 3401961" name="connsiteY114"/>
              <a:gd fmla="*/ 855406 w 3608439" name="connsiteX115"/>
              <a:gd fmla="*/ 1435510 h 3401961" name="connsiteY115"/>
              <a:gd fmla="*/ 875071 w 3608439" name="connsiteX116"/>
              <a:gd fmla="*/ 1465006 h 3401961" name="connsiteY116"/>
              <a:gd fmla="*/ 934064 w 3608439" name="connsiteX117"/>
              <a:gd fmla="*/ 1543664 h 3401961" name="connsiteY117"/>
              <a:gd fmla="*/ 1002890 w 3608439" name="connsiteX118"/>
              <a:gd fmla="*/ 1641987 h 3401961" name="connsiteY118"/>
              <a:gd fmla="*/ 1022555 w 3608439" name="connsiteX119"/>
              <a:gd fmla="*/ 1671484 h 3401961" name="connsiteY119"/>
              <a:gd fmla="*/ 1042219 w 3608439" name="connsiteX120"/>
              <a:gd fmla="*/ 1720645 h 3401961" name="connsiteY120"/>
              <a:gd fmla="*/ 1081548 w 3608439" name="connsiteX121"/>
              <a:gd fmla="*/ 1779639 h 3401961" name="connsiteY121"/>
              <a:gd fmla="*/ 1130710 w 3608439" name="connsiteX122"/>
              <a:gd fmla="*/ 1858297 h 3401961" name="connsiteY122"/>
              <a:gd fmla="*/ 1179871 w 3608439" name="connsiteX123"/>
              <a:gd fmla="*/ 1936955 h 3401961" name="connsiteY123"/>
              <a:gd fmla="*/ 1199535 w 3608439" name="connsiteX124"/>
              <a:gd fmla="*/ 1976284 h 3401961" name="connsiteY124"/>
              <a:gd fmla="*/ 1258529 w 3608439" name="connsiteX125"/>
              <a:gd fmla="*/ 2054942 h 3401961" name="connsiteY125"/>
              <a:gd fmla="*/ 1278193 w 3608439" name="connsiteX126"/>
              <a:gd fmla="*/ 2084439 h 3401961" name="connsiteY126"/>
              <a:gd fmla="*/ 1288026 w 3608439" name="connsiteX127"/>
              <a:gd fmla="*/ 2113935 h 3401961" name="connsiteY127"/>
              <a:gd fmla="*/ 1317523 w 3608439" name="connsiteX128"/>
              <a:gd fmla="*/ 2133600 h 3401961" name="connsiteY128"/>
              <a:gd fmla="*/ 1366684 w 3608439" name="connsiteX129"/>
              <a:gd fmla="*/ 2202426 h 3401961" name="connsiteY129"/>
              <a:gd fmla="*/ 1455174 w 3608439" name="connsiteX130"/>
              <a:gd fmla="*/ 2300748 h 3401961" name="connsiteY130"/>
              <a:gd fmla="*/ 1504335 w 3608439" name="connsiteX131"/>
              <a:gd fmla="*/ 2330245 h 3401961" name="connsiteY131"/>
              <a:gd fmla="*/ 1602658 w 3608439" name="connsiteX132"/>
              <a:gd fmla="*/ 2399071 h 3401961" name="connsiteY132"/>
              <a:gd fmla="*/ 1691148 w 3608439" name="connsiteX133"/>
              <a:gd fmla="*/ 2467897 h 3401961" name="connsiteY133"/>
              <a:gd fmla="*/ 1848464 w 3608439" name="connsiteX134"/>
              <a:gd fmla="*/ 2556387 h 3401961" name="connsiteY134"/>
              <a:gd fmla="*/ 1877961 w 3608439" name="connsiteX135"/>
              <a:gd fmla="*/ 2576052 h 3401961" name="connsiteY135"/>
              <a:gd fmla="*/ 1956619 w 3608439" name="connsiteX136"/>
              <a:gd fmla="*/ 2635045 h 3401961" name="connsiteY136"/>
              <a:gd fmla="*/ 2025445 w 3608439" name="connsiteX137"/>
              <a:gd fmla="*/ 2684206 h 3401961" name="connsiteY137"/>
              <a:gd fmla="*/ 2074606 w 3608439" name="connsiteX138"/>
              <a:gd fmla="*/ 2723535 h 3401961" name="connsiteY138"/>
              <a:gd fmla="*/ 2104103 w 3608439" name="connsiteX139"/>
              <a:gd fmla="*/ 2753032 h 3401961" name="connsiteY139"/>
              <a:gd fmla="*/ 2153264 w 3608439" name="connsiteX140"/>
              <a:gd fmla="*/ 2782529 h 3401961" name="connsiteY140"/>
              <a:gd fmla="*/ 2192593 w 3608439" name="connsiteX141"/>
              <a:gd fmla="*/ 2812026 h 3401961" name="connsiteY141"/>
              <a:gd fmla="*/ 2222090 w 3608439" name="connsiteX142"/>
              <a:gd fmla="*/ 2831690 h 3401961" name="connsiteY142"/>
              <a:gd fmla="*/ 2261419 w 3608439" name="connsiteX143"/>
              <a:gd fmla="*/ 2861187 h 3401961" name="connsiteY143"/>
              <a:gd fmla="*/ 2300748 w 3608439" name="connsiteX144"/>
              <a:gd fmla="*/ 2880852 h 3401961" name="connsiteY144"/>
              <a:gd fmla="*/ 2379406 w 3608439" name="connsiteX145"/>
              <a:gd fmla="*/ 2910348 h 3401961" name="connsiteY145"/>
              <a:gd fmla="*/ 2448232 w 3608439" name="connsiteX146"/>
              <a:gd fmla="*/ 2939845 h 3401961" name="connsiteY146"/>
              <a:gd fmla="*/ 2507226 w 3608439" name="connsiteX147"/>
              <a:gd fmla="*/ 2979174 h 3401961" name="connsiteY147"/>
              <a:gd fmla="*/ 2546555 w 3608439" name="connsiteX148"/>
              <a:gd fmla="*/ 2998839 h 3401961" name="connsiteY148"/>
              <a:gd fmla="*/ 2605548 w 3608439" name="connsiteX149"/>
              <a:gd fmla="*/ 3057832 h 3401961" name="connsiteY149"/>
              <a:gd fmla="*/ 2635045 w 3608439" name="connsiteX150"/>
              <a:gd fmla="*/ 3077497 h 3401961" name="connsiteY150"/>
              <a:gd fmla="*/ 2654710 w 3608439" name="connsiteX151"/>
              <a:gd fmla="*/ 3106993 h 3401961" name="connsiteY151"/>
              <a:gd fmla="*/ 2694039 w 3608439" name="connsiteX152"/>
              <a:gd fmla="*/ 3185652 h 3401961" name="connsiteY152"/>
              <a:gd fmla="*/ 2713703 w 3608439" name="connsiteX153"/>
              <a:gd fmla="*/ 3215148 h 3401961" name="connsiteY153"/>
              <a:gd fmla="*/ 2743200 w 3608439" name="connsiteX154"/>
              <a:gd fmla="*/ 3234813 h 3401961" name="connsiteY154"/>
              <a:gd fmla="*/ 2782529 w 3608439" name="connsiteX155"/>
              <a:gd fmla="*/ 3303639 h 3401961" name="connsiteY155"/>
              <a:gd fmla="*/ 2812026 w 3608439" name="connsiteX156"/>
              <a:gd fmla="*/ 3313471 h 3401961" name="connsiteY156"/>
              <a:gd fmla="*/ 2792361 w 3608439" name="connsiteX157"/>
              <a:gd fmla="*/ 3401961 h 3401961" name="connsiteY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b="b" l="l" r="r" t="t"/>
            <a:pathLst>
              <a:path h="3401961" w="3608439">
                <a:moveTo>
                  <a:pt x="2792361" y="3401961"/>
                </a:moveTo>
                <a:lnTo>
                  <a:pt x="2792361" y="3401961"/>
                </a:lnTo>
                <a:cubicBezTo>
                  <a:pt x="2821858" y="3398684"/>
                  <a:pt x="2851577" y="3397008"/>
                  <a:pt x="2880852" y="3392129"/>
                </a:cubicBezTo>
                <a:cubicBezTo>
                  <a:pt x="2891075" y="3390425"/>
                  <a:pt x="2900064" y="3383583"/>
                  <a:pt x="2910348" y="3382297"/>
                </a:cubicBezTo>
                <a:cubicBezTo>
                  <a:pt x="2952751" y="3376997"/>
                  <a:pt x="2995561" y="3375742"/>
                  <a:pt x="3038168" y="3372464"/>
                </a:cubicBezTo>
                <a:cubicBezTo>
                  <a:pt x="3134601" y="3340320"/>
                  <a:pt x="3076505" y="3354521"/>
                  <a:pt x="3215148" y="3342968"/>
                </a:cubicBezTo>
                <a:lnTo>
                  <a:pt x="3303639" y="3313471"/>
                </a:lnTo>
                <a:cubicBezTo>
                  <a:pt x="3313471" y="3310194"/>
                  <a:pt x="3322912" y="3305343"/>
                  <a:pt x="3333135" y="3303639"/>
                </a:cubicBezTo>
                <a:cubicBezTo>
                  <a:pt x="3352800" y="3300361"/>
                  <a:pt x="3372788" y="3298641"/>
                  <a:pt x="3392129" y="3293806"/>
                </a:cubicBezTo>
                <a:cubicBezTo>
                  <a:pt x="3412238" y="3288779"/>
                  <a:pt x="3451123" y="3274142"/>
                  <a:pt x="3451123" y="3274142"/>
                </a:cubicBezTo>
                <a:cubicBezTo>
                  <a:pt x="3470787" y="3261032"/>
                  <a:pt x="3497006" y="3254477"/>
                  <a:pt x="3510116" y="3234813"/>
                </a:cubicBezTo>
                <a:cubicBezTo>
                  <a:pt x="3536336" y="3195484"/>
                  <a:pt x="3519949" y="3211871"/>
                  <a:pt x="3559277" y="3185652"/>
                </a:cubicBezTo>
                <a:cubicBezTo>
                  <a:pt x="3562555" y="3162710"/>
                  <a:pt x="3565300" y="3139686"/>
                  <a:pt x="3569110" y="3116826"/>
                </a:cubicBezTo>
                <a:cubicBezTo>
                  <a:pt x="3578997" y="3057506"/>
                  <a:pt x="3576987" y="3081376"/>
                  <a:pt x="3588774" y="3028335"/>
                </a:cubicBezTo>
                <a:cubicBezTo>
                  <a:pt x="3604593" y="2957150"/>
                  <a:pt x="3590869" y="3002384"/>
                  <a:pt x="3608439" y="2949677"/>
                </a:cubicBezTo>
                <a:cubicBezTo>
                  <a:pt x="3605161" y="2857909"/>
                  <a:pt x="3607451" y="2765773"/>
                  <a:pt x="3598606" y="2674374"/>
                </a:cubicBezTo>
                <a:cubicBezTo>
                  <a:pt x="3597468" y="2662612"/>
                  <a:pt x="3584227" y="2655446"/>
                  <a:pt x="3578942" y="2644877"/>
                </a:cubicBezTo>
                <a:cubicBezTo>
                  <a:pt x="3574307" y="2635607"/>
                  <a:pt x="3575745" y="2623343"/>
                  <a:pt x="3569110" y="2615381"/>
                </a:cubicBezTo>
                <a:cubicBezTo>
                  <a:pt x="3558619" y="2602792"/>
                  <a:pt x="3542223" y="2596549"/>
                  <a:pt x="3529781" y="2585884"/>
                </a:cubicBezTo>
                <a:cubicBezTo>
                  <a:pt x="3519224" y="2576835"/>
                  <a:pt x="3511260" y="2564924"/>
                  <a:pt x="3500284" y="2556387"/>
                </a:cubicBezTo>
                <a:cubicBezTo>
                  <a:pt x="3449571" y="2516944"/>
                  <a:pt x="3456298" y="2522061"/>
                  <a:pt x="3411793" y="2507226"/>
                </a:cubicBezTo>
                <a:cubicBezTo>
                  <a:pt x="3392129" y="2494116"/>
                  <a:pt x="3375728" y="2473629"/>
                  <a:pt x="3352800" y="2467897"/>
                </a:cubicBezTo>
                <a:cubicBezTo>
                  <a:pt x="3299252" y="2454509"/>
                  <a:pt x="3325558" y="2464107"/>
                  <a:pt x="3274142" y="2438400"/>
                </a:cubicBezTo>
                <a:cubicBezTo>
                  <a:pt x="3264310" y="2428568"/>
                  <a:pt x="3255202" y="2417952"/>
                  <a:pt x="3244645" y="2408903"/>
                </a:cubicBezTo>
                <a:cubicBezTo>
                  <a:pt x="3232203" y="2398238"/>
                  <a:pt x="3218651" y="2388931"/>
                  <a:pt x="3205316" y="2379406"/>
                </a:cubicBezTo>
                <a:cubicBezTo>
                  <a:pt x="3195700" y="2372538"/>
                  <a:pt x="3184897" y="2367307"/>
                  <a:pt x="3175819" y="2359742"/>
                </a:cubicBezTo>
                <a:cubicBezTo>
                  <a:pt x="3100114" y="2296655"/>
                  <a:pt x="3190062" y="2359403"/>
                  <a:pt x="3116826" y="2310581"/>
                </a:cubicBezTo>
                <a:cubicBezTo>
                  <a:pt x="3079276" y="2254256"/>
                  <a:pt x="3118812" y="2306469"/>
                  <a:pt x="3057832" y="2251587"/>
                </a:cubicBezTo>
                <a:cubicBezTo>
                  <a:pt x="2961159" y="2164580"/>
                  <a:pt x="3039293" y="2216865"/>
                  <a:pt x="2949677" y="2163097"/>
                </a:cubicBezTo>
                <a:cubicBezTo>
                  <a:pt x="2894776" y="2089894"/>
                  <a:pt x="2950488" y="2153873"/>
                  <a:pt x="2871019" y="2094271"/>
                </a:cubicBezTo>
                <a:cubicBezTo>
                  <a:pt x="2859895" y="2085928"/>
                  <a:pt x="2852205" y="2073676"/>
                  <a:pt x="2841523" y="2064774"/>
                </a:cubicBezTo>
                <a:cubicBezTo>
                  <a:pt x="2832445" y="2057209"/>
                  <a:pt x="2821642" y="2051978"/>
                  <a:pt x="2812026" y="2045110"/>
                </a:cubicBezTo>
                <a:cubicBezTo>
                  <a:pt x="2798691" y="2035585"/>
                  <a:pt x="2785139" y="2026278"/>
                  <a:pt x="2772697" y="2015613"/>
                </a:cubicBezTo>
                <a:cubicBezTo>
                  <a:pt x="2705793" y="1958266"/>
                  <a:pt x="2787963" y="2012974"/>
                  <a:pt x="2694039" y="1956619"/>
                </a:cubicBezTo>
                <a:cubicBezTo>
                  <a:pt x="2690761" y="1946787"/>
                  <a:pt x="2689955" y="1935746"/>
                  <a:pt x="2684206" y="1927122"/>
                </a:cubicBezTo>
                <a:cubicBezTo>
                  <a:pt x="2676493" y="1915553"/>
                  <a:pt x="2663611" y="1908308"/>
                  <a:pt x="2654710" y="1897626"/>
                </a:cubicBezTo>
                <a:cubicBezTo>
                  <a:pt x="2647145" y="1888548"/>
                  <a:pt x="2641600" y="1877961"/>
                  <a:pt x="2635045" y="1868129"/>
                </a:cubicBezTo>
                <a:cubicBezTo>
                  <a:pt x="2631768" y="1851742"/>
                  <a:pt x="2631081" y="1834615"/>
                  <a:pt x="2625213" y="1818968"/>
                </a:cubicBezTo>
                <a:cubicBezTo>
                  <a:pt x="2621064" y="1807903"/>
                  <a:pt x="2610833" y="1800040"/>
                  <a:pt x="2605548" y="1789471"/>
                </a:cubicBezTo>
                <a:cubicBezTo>
                  <a:pt x="2564836" y="1708048"/>
                  <a:pt x="2632412" y="1815020"/>
                  <a:pt x="2576052" y="1730477"/>
                </a:cubicBezTo>
                <a:cubicBezTo>
                  <a:pt x="2572774" y="1714090"/>
                  <a:pt x="2571504" y="1697170"/>
                  <a:pt x="2566219" y="1681316"/>
                </a:cubicBezTo>
                <a:cubicBezTo>
                  <a:pt x="2557062" y="1653846"/>
                  <a:pt x="2535408" y="1624067"/>
                  <a:pt x="2517058" y="1602658"/>
                </a:cubicBezTo>
                <a:cubicBezTo>
                  <a:pt x="2508009" y="1592101"/>
                  <a:pt x="2496718" y="1583626"/>
                  <a:pt x="2487561" y="1573161"/>
                </a:cubicBezTo>
                <a:cubicBezTo>
                  <a:pt x="2473742" y="1557368"/>
                  <a:pt x="2460823" y="1540789"/>
                  <a:pt x="2448232" y="1524000"/>
                </a:cubicBezTo>
                <a:cubicBezTo>
                  <a:pt x="2431389" y="1501543"/>
                  <a:pt x="2412942" y="1467535"/>
                  <a:pt x="2399071" y="1445342"/>
                </a:cubicBezTo>
                <a:cubicBezTo>
                  <a:pt x="2392808" y="1435321"/>
                  <a:pt x="2387257" y="1424677"/>
                  <a:pt x="2379406" y="1415845"/>
                </a:cubicBezTo>
                <a:cubicBezTo>
                  <a:pt x="2360930" y="1395060"/>
                  <a:pt x="2335839" y="1379991"/>
                  <a:pt x="2320413" y="1356852"/>
                </a:cubicBezTo>
                <a:lnTo>
                  <a:pt x="2281084" y="1297858"/>
                </a:lnTo>
                <a:cubicBezTo>
                  <a:pt x="2274529" y="1288026"/>
                  <a:pt x="2269775" y="1276717"/>
                  <a:pt x="2261419" y="1268361"/>
                </a:cubicBezTo>
                <a:lnTo>
                  <a:pt x="2202426" y="1209368"/>
                </a:lnTo>
                <a:cubicBezTo>
                  <a:pt x="2192594" y="1199536"/>
                  <a:pt x="2185366" y="1186090"/>
                  <a:pt x="2172929" y="1179871"/>
                </a:cubicBezTo>
                <a:cubicBezTo>
                  <a:pt x="2124330" y="1155571"/>
                  <a:pt x="2147505" y="1164841"/>
                  <a:pt x="2104103" y="1150374"/>
                </a:cubicBezTo>
                <a:cubicBezTo>
                  <a:pt x="2094271" y="1140542"/>
                  <a:pt x="2086397" y="1128247"/>
                  <a:pt x="2074606" y="1120877"/>
                </a:cubicBezTo>
                <a:cubicBezTo>
                  <a:pt x="2059639" y="1111523"/>
                  <a:pt x="2041573" y="1108381"/>
                  <a:pt x="2025445" y="1101213"/>
                </a:cubicBezTo>
                <a:cubicBezTo>
                  <a:pt x="2012051" y="1095260"/>
                  <a:pt x="1998842" y="1088820"/>
                  <a:pt x="1986116" y="1081548"/>
                </a:cubicBezTo>
                <a:cubicBezTo>
                  <a:pt x="1975856" y="1075685"/>
                  <a:pt x="1967724" y="1065922"/>
                  <a:pt x="1956619" y="1061884"/>
                </a:cubicBezTo>
                <a:cubicBezTo>
                  <a:pt x="1931220" y="1052648"/>
                  <a:pt x="1903600" y="1050765"/>
                  <a:pt x="1877961" y="1042219"/>
                </a:cubicBezTo>
                <a:cubicBezTo>
                  <a:pt x="1858297" y="1035664"/>
                  <a:pt x="1839077" y="1027583"/>
                  <a:pt x="1818968" y="1022555"/>
                </a:cubicBezTo>
                <a:cubicBezTo>
                  <a:pt x="1759530" y="1007694"/>
                  <a:pt x="1792459" y="1016995"/>
                  <a:pt x="1720645" y="993058"/>
                </a:cubicBezTo>
                <a:cubicBezTo>
                  <a:pt x="1710813" y="989781"/>
                  <a:pt x="1700418" y="987861"/>
                  <a:pt x="1691148" y="983226"/>
                </a:cubicBezTo>
                <a:cubicBezTo>
                  <a:pt x="1678038" y="976671"/>
                  <a:pt x="1665724" y="968196"/>
                  <a:pt x="1651819" y="963561"/>
                </a:cubicBezTo>
                <a:cubicBezTo>
                  <a:pt x="1626180" y="955015"/>
                  <a:pt x="1598800" y="952444"/>
                  <a:pt x="1573161" y="943897"/>
                </a:cubicBezTo>
                <a:cubicBezTo>
                  <a:pt x="1563329" y="940619"/>
                  <a:pt x="1553629" y="936911"/>
                  <a:pt x="1543664" y="934064"/>
                </a:cubicBezTo>
                <a:cubicBezTo>
                  <a:pt x="1457225" y="909367"/>
                  <a:pt x="1545574" y="937978"/>
                  <a:pt x="1474839" y="914400"/>
                </a:cubicBezTo>
                <a:cubicBezTo>
                  <a:pt x="1401603" y="865575"/>
                  <a:pt x="1491551" y="928327"/>
                  <a:pt x="1415845" y="865239"/>
                </a:cubicBezTo>
                <a:cubicBezTo>
                  <a:pt x="1406767" y="857674"/>
                  <a:pt x="1396180" y="852129"/>
                  <a:pt x="1386348" y="845574"/>
                </a:cubicBezTo>
                <a:cubicBezTo>
                  <a:pt x="1379793" y="835742"/>
                  <a:pt x="1375040" y="824433"/>
                  <a:pt x="1366684" y="816077"/>
                </a:cubicBezTo>
                <a:cubicBezTo>
                  <a:pt x="1358328" y="807721"/>
                  <a:pt x="1344968" y="805306"/>
                  <a:pt x="1337187" y="796413"/>
                </a:cubicBezTo>
                <a:cubicBezTo>
                  <a:pt x="1321624" y="778627"/>
                  <a:pt x="1314570" y="754131"/>
                  <a:pt x="1297858" y="737419"/>
                </a:cubicBezTo>
                <a:lnTo>
                  <a:pt x="1268361" y="707922"/>
                </a:lnTo>
                <a:cubicBezTo>
                  <a:pt x="1265084" y="698090"/>
                  <a:pt x="1263562" y="687486"/>
                  <a:pt x="1258529" y="678426"/>
                </a:cubicBezTo>
                <a:cubicBezTo>
                  <a:pt x="1258522" y="678414"/>
                  <a:pt x="1209371" y="604689"/>
                  <a:pt x="1199535" y="589935"/>
                </a:cubicBezTo>
                <a:lnTo>
                  <a:pt x="1179871" y="560439"/>
                </a:lnTo>
                <a:lnTo>
                  <a:pt x="1160206" y="530942"/>
                </a:lnTo>
                <a:cubicBezTo>
                  <a:pt x="1156929" y="521110"/>
                  <a:pt x="1155407" y="510505"/>
                  <a:pt x="1150374" y="501445"/>
                </a:cubicBezTo>
                <a:cubicBezTo>
                  <a:pt x="1138897" y="480785"/>
                  <a:pt x="1111045" y="442452"/>
                  <a:pt x="1111045" y="442452"/>
                </a:cubicBezTo>
                <a:cubicBezTo>
                  <a:pt x="1107768" y="432620"/>
                  <a:pt x="1105296" y="422481"/>
                  <a:pt x="1101213" y="412955"/>
                </a:cubicBezTo>
                <a:cubicBezTo>
                  <a:pt x="1095439" y="399483"/>
                  <a:pt x="1086694" y="387350"/>
                  <a:pt x="1081548" y="373626"/>
                </a:cubicBezTo>
                <a:cubicBezTo>
                  <a:pt x="1054336" y="301061"/>
                  <a:pt x="1091904" y="364580"/>
                  <a:pt x="1052052" y="304800"/>
                </a:cubicBezTo>
                <a:cubicBezTo>
                  <a:pt x="1033922" y="232287"/>
                  <a:pt x="1053405" y="298127"/>
                  <a:pt x="1022555" y="226142"/>
                </a:cubicBezTo>
                <a:cubicBezTo>
                  <a:pt x="1010560" y="198152"/>
                  <a:pt x="1016678" y="190767"/>
                  <a:pt x="993058" y="167148"/>
                </a:cubicBezTo>
                <a:cubicBezTo>
                  <a:pt x="984702" y="158792"/>
                  <a:pt x="973393" y="154039"/>
                  <a:pt x="963561" y="147484"/>
                </a:cubicBezTo>
                <a:cubicBezTo>
                  <a:pt x="927512" y="93409"/>
                  <a:pt x="963559" y="139287"/>
                  <a:pt x="914400" y="98322"/>
                </a:cubicBezTo>
                <a:cubicBezTo>
                  <a:pt x="903718" y="89420"/>
                  <a:pt x="895585" y="77728"/>
                  <a:pt x="884903" y="68826"/>
                </a:cubicBezTo>
                <a:cubicBezTo>
                  <a:pt x="859488" y="47647"/>
                  <a:pt x="855474" y="49184"/>
                  <a:pt x="825910" y="39329"/>
                </a:cubicBezTo>
                <a:cubicBezTo>
                  <a:pt x="816078" y="32774"/>
                  <a:pt x="807519" y="23702"/>
                  <a:pt x="796413" y="19664"/>
                </a:cubicBezTo>
                <a:cubicBezTo>
                  <a:pt x="771014" y="10428"/>
                  <a:pt x="717755" y="0"/>
                  <a:pt x="717755" y="0"/>
                </a:cubicBezTo>
                <a:cubicBezTo>
                  <a:pt x="688258" y="3277"/>
                  <a:pt x="658434" y="4363"/>
                  <a:pt x="629264" y="9832"/>
                </a:cubicBezTo>
                <a:cubicBezTo>
                  <a:pt x="618523" y="11846"/>
                  <a:pt x="515299" y="42234"/>
                  <a:pt x="501445" y="49161"/>
                </a:cubicBezTo>
                <a:cubicBezTo>
                  <a:pt x="488335" y="55716"/>
                  <a:pt x="475588" y="63052"/>
                  <a:pt x="462116" y="68826"/>
                </a:cubicBezTo>
                <a:cubicBezTo>
                  <a:pt x="442370" y="77288"/>
                  <a:pt x="413245" y="83501"/>
                  <a:pt x="393290" y="88490"/>
                </a:cubicBezTo>
                <a:cubicBezTo>
                  <a:pt x="380180" y="95045"/>
                  <a:pt x="365888" y="99636"/>
                  <a:pt x="353961" y="108155"/>
                </a:cubicBezTo>
                <a:cubicBezTo>
                  <a:pt x="342646" y="116237"/>
                  <a:pt x="336034" y="129939"/>
                  <a:pt x="324464" y="137652"/>
                </a:cubicBezTo>
                <a:cubicBezTo>
                  <a:pt x="235774" y="196779"/>
                  <a:pt x="358303" y="89789"/>
                  <a:pt x="265471" y="167148"/>
                </a:cubicBezTo>
                <a:cubicBezTo>
                  <a:pt x="189757" y="230242"/>
                  <a:pt x="279719" y="167481"/>
                  <a:pt x="206477" y="216310"/>
                </a:cubicBezTo>
                <a:cubicBezTo>
                  <a:pt x="170426" y="270386"/>
                  <a:pt x="206477" y="224503"/>
                  <a:pt x="157316" y="265471"/>
                </a:cubicBezTo>
                <a:cubicBezTo>
                  <a:pt x="133061" y="285683"/>
                  <a:pt x="106198" y="320518"/>
                  <a:pt x="88490" y="344129"/>
                </a:cubicBezTo>
                <a:cubicBezTo>
                  <a:pt x="81400" y="353583"/>
                  <a:pt x="74111" y="363057"/>
                  <a:pt x="68826" y="373626"/>
                </a:cubicBezTo>
                <a:cubicBezTo>
                  <a:pt x="64191" y="382896"/>
                  <a:pt x="63628" y="393852"/>
                  <a:pt x="58993" y="403122"/>
                </a:cubicBezTo>
                <a:cubicBezTo>
                  <a:pt x="53708" y="413691"/>
                  <a:pt x="44614" y="422050"/>
                  <a:pt x="39329" y="432619"/>
                </a:cubicBezTo>
                <a:cubicBezTo>
                  <a:pt x="21136" y="469007"/>
                  <a:pt x="36491" y="466406"/>
                  <a:pt x="19664" y="511277"/>
                </a:cubicBezTo>
                <a:cubicBezTo>
                  <a:pt x="15515" y="522341"/>
                  <a:pt x="6555" y="530942"/>
                  <a:pt x="0" y="540774"/>
                </a:cubicBezTo>
                <a:cubicBezTo>
                  <a:pt x="3277" y="648929"/>
                  <a:pt x="4145" y="757184"/>
                  <a:pt x="9832" y="865239"/>
                </a:cubicBezTo>
                <a:cubicBezTo>
                  <a:pt x="10087" y="870093"/>
                  <a:pt x="25497" y="944730"/>
                  <a:pt x="29497" y="953729"/>
                </a:cubicBezTo>
                <a:cubicBezTo>
                  <a:pt x="37258" y="971192"/>
                  <a:pt x="50447" y="985797"/>
                  <a:pt x="58993" y="1002890"/>
                </a:cubicBezTo>
                <a:cubicBezTo>
                  <a:pt x="82812" y="1050529"/>
                  <a:pt x="51155" y="1065047"/>
                  <a:pt x="127819" y="1111045"/>
                </a:cubicBezTo>
                <a:cubicBezTo>
                  <a:pt x="144206" y="1120877"/>
                  <a:pt x="161896" y="1128809"/>
                  <a:pt x="176981" y="1140542"/>
                </a:cubicBezTo>
                <a:cubicBezTo>
                  <a:pt x="191616" y="1151924"/>
                  <a:pt x="200884" y="1169587"/>
                  <a:pt x="216310" y="1179871"/>
                </a:cubicBezTo>
                <a:cubicBezTo>
                  <a:pt x="240701" y="1196132"/>
                  <a:pt x="268180" y="1207294"/>
                  <a:pt x="294968" y="1219200"/>
                </a:cubicBezTo>
                <a:cubicBezTo>
                  <a:pt x="324465" y="1232310"/>
                  <a:pt x="353294" y="1247038"/>
                  <a:pt x="383458" y="1258529"/>
                </a:cubicBezTo>
                <a:cubicBezTo>
                  <a:pt x="482078" y="1296099"/>
                  <a:pt x="474991" y="1292567"/>
                  <a:pt x="550606" y="1307690"/>
                </a:cubicBezTo>
                <a:cubicBezTo>
                  <a:pt x="566993" y="1314245"/>
                  <a:pt x="583024" y="1321774"/>
                  <a:pt x="599768" y="1327355"/>
                </a:cubicBezTo>
                <a:cubicBezTo>
                  <a:pt x="612588" y="1331628"/>
                  <a:pt x="626104" y="1333475"/>
                  <a:pt x="639097" y="1337187"/>
                </a:cubicBezTo>
                <a:cubicBezTo>
                  <a:pt x="649062" y="1340034"/>
                  <a:pt x="658761" y="1343742"/>
                  <a:pt x="668593" y="1347019"/>
                </a:cubicBezTo>
                <a:cubicBezTo>
                  <a:pt x="740111" y="1394698"/>
                  <a:pt x="646740" y="1337858"/>
                  <a:pt x="747252" y="1376516"/>
                </a:cubicBezTo>
                <a:cubicBezTo>
                  <a:pt x="799981" y="1396796"/>
                  <a:pt x="816232" y="1409393"/>
                  <a:pt x="855406" y="1435510"/>
                </a:cubicBezTo>
                <a:cubicBezTo>
                  <a:pt x="861961" y="1445342"/>
                  <a:pt x="868121" y="1455449"/>
                  <a:pt x="875071" y="1465006"/>
                </a:cubicBezTo>
                <a:cubicBezTo>
                  <a:pt x="894348" y="1491512"/>
                  <a:pt x="915269" y="1516814"/>
                  <a:pt x="934064" y="1543664"/>
                </a:cubicBezTo>
                <a:lnTo>
                  <a:pt x="1002890" y="1641987"/>
                </a:lnTo>
                <a:cubicBezTo>
                  <a:pt x="1009616" y="1651703"/>
                  <a:pt x="1018166" y="1660512"/>
                  <a:pt x="1022555" y="1671484"/>
                </a:cubicBezTo>
                <a:cubicBezTo>
                  <a:pt x="1029110" y="1687871"/>
                  <a:pt x="1033768" y="1705151"/>
                  <a:pt x="1042219" y="1720645"/>
                </a:cubicBezTo>
                <a:cubicBezTo>
                  <a:pt x="1053536" y="1741393"/>
                  <a:pt x="1074074" y="1757218"/>
                  <a:pt x="1081548" y="1779639"/>
                </a:cubicBezTo>
                <a:cubicBezTo>
                  <a:pt x="1098018" y="1829044"/>
                  <a:pt x="1084907" y="1801042"/>
                  <a:pt x="1130710" y="1858297"/>
                </a:cubicBezTo>
                <a:cubicBezTo>
                  <a:pt x="1174913" y="1968806"/>
                  <a:pt x="1122630" y="1856817"/>
                  <a:pt x="1179871" y="1936955"/>
                </a:cubicBezTo>
                <a:cubicBezTo>
                  <a:pt x="1188390" y="1948882"/>
                  <a:pt x="1191405" y="1964089"/>
                  <a:pt x="1199535" y="1976284"/>
                </a:cubicBezTo>
                <a:cubicBezTo>
                  <a:pt x="1217715" y="2003554"/>
                  <a:pt x="1240350" y="2027672"/>
                  <a:pt x="1258529" y="2054942"/>
                </a:cubicBezTo>
                <a:cubicBezTo>
                  <a:pt x="1265084" y="2064774"/>
                  <a:pt x="1272908" y="2073870"/>
                  <a:pt x="1278193" y="2084439"/>
                </a:cubicBezTo>
                <a:cubicBezTo>
                  <a:pt x="1282828" y="2093709"/>
                  <a:pt x="1281552" y="2105842"/>
                  <a:pt x="1288026" y="2113935"/>
                </a:cubicBezTo>
                <a:cubicBezTo>
                  <a:pt x="1295408" y="2123162"/>
                  <a:pt x="1307691" y="2127045"/>
                  <a:pt x="1317523" y="2133600"/>
                </a:cubicBezTo>
                <a:cubicBezTo>
                  <a:pt x="1351808" y="2202171"/>
                  <a:pt x="1318852" y="2146622"/>
                  <a:pt x="1366684" y="2202426"/>
                </a:cubicBezTo>
                <a:cubicBezTo>
                  <a:pt x="1397092" y="2237902"/>
                  <a:pt x="1411364" y="2274462"/>
                  <a:pt x="1455174" y="2300748"/>
                </a:cubicBezTo>
                <a:lnTo>
                  <a:pt x="1504335" y="2330245"/>
                </a:lnTo>
                <a:cubicBezTo>
                  <a:pt x="1554096" y="2404885"/>
                  <a:pt x="1479110" y="2302978"/>
                  <a:pt x="1602658" y="2399071"/>
                </a:cubicBezTo>
                <a:cubicBezTo>
                  <a:pt x="1632155" y="2422013"/>
                  <a:pt x="1657725" y="2451186"/>
                  <a:pt x="1691148" y="2467897"/>
                </a:cubicBezTo>
                <a:cubicBezTo>
                  <a:pt x="1750174" y="2497409"/>
                  <a:pt x="1783138" y="2512836"/>
                  <a:pt x="1848464" y="2556387"/>
                </a:cubicBezTo>
                <a:cubicBezTo>
                  <a:pt x="1858296" y="2562942"/>
                  <a:pt x="1868404" y="2569102"/>
                  <a:pt x="1877961" y="2576052"/>
                </a:cubicBezTo>
                <a:cubicBezTo>
                  <a:pt x="1904467" y="2595329"/>
                  <a:pt x="1929349" y="2616865"/>
                  <a:pt x="1956619" y="2635045"/>
                </a:cubicBezTo>
                <a:cubicBezTo>
                  <a:pt x="1999751" y="2663800"/>
                  <a:pt x="1976662" y="2647620"/>
                  <a:pt x="2025445" y="2684206"/>
                </a:cubicBezTo>
                <a:cubicBezTo>
                  <a:pt x="2069426" y="2750176"/>
                  <a:pt x="2017616" y="2685541"/>
                  <a:pt x="2074606" y="2723535"/>
                </a:cubicBezTo>
                <a:cubicBezTo>
                  <a:pt x="2086176" y="2731248"/>
                  <a:pt x="2092979" y="2744689"/>
                  <a:pt x="2104103" y="2753032"/>
                </a:cubicBezTo>
                <a:cubicBezTo>
                  <a:pt x="2119391" y="2764498"/>
                  <a:pt x="2137363" y="2771928"/>
                  <a:pt x="2153264" y="2782529"/>
                </a:cubicBezTo>
                <a:cubicBezTo>
                  <a:pt x="2166899" y="2791619"/>
                  <a:pt x="2179258" y="2802501"/>
                  <a:pt x="2192593" y="2812026"/>
                </a:cubicBezTo>
                <a:cubicBezTo>
                  <a:pt x="2202209" y="2818894"/>
                  <a:pt x="2212474" y="2824822"/>
                  <a:pt x="2222090" y="2831690"/>
                </a:cubicBezTo>
                <a:cubicBezTo>
                  <a:pt x="2235425" y="2841215"/>
                  <a:pt x="2247523" y="2852502"/>
                  <a:pt x="2261419" y="2861187"/>
                </a:cubicBezTo>
                <a:cubicBezTo>
                  <a:pt x="2273848" y="2868955"/>
                  <a:pt x="2287354" y="2874899"/>
                  <a:pt x="2300748" y="2880852"/>
                </a:cubicBezTo>
                <a:cubicBezTo>
                  <a:pt x="2336011" y="2896524"/>
                  <a:pt x="2346978" y="2899539"/>
                  <a:pt x="2379406" y="2910348"/>
                </a:cubicBezTo>
                <a:cubicBezTo>
                  <a:pt x="2486767" y="2981924"/>
                  <a:pt x="2321256" y="2876358"/>
                  <a:pt x="2448232" y="2939845"/>
                </a:cubicBezTo>
                <a:cubicBezTo>
                  <a:pt x="2469371" y="2950414"/>
                  <a:pt x="2486087" y="2968604"/>
                  <a:pt x="2507226" y="2979174"/>
                </a:cubicBezTo>
                <a:cubicBezTo>
                  <a:pt x="2520336" y="2985729"/>
                  <a:pt x="2535110" y="2989683"/>
                  <a:pt x="2546555" y="2998839"/>
                </a:cubicBezTo>
                <a:cubicBezTo>
                  <a:pt x="2568271" y="3016212"/>
                  <a:pt x="2582409" y="3042406"/>
                  <a:pt x="2605548" y="3057832"/>
                </a:cubicBezTo>
                <a:lnTo>
                  <a:pt x="2635045" y="3077497"/>
                </a:lnTo>
                <a:cubicBezTo>
                  <a:pt x="2641600" y="3087329"/>
                  <a:pt x="2649051" y="3096619"/>
                  <a:pt x="2654710" y="3106993"/>
                </a:cubicBezTo>
                <a:cubicBezTo>
                  <a:pt x="2668747" y="3132728"/>
                  <a:pt x="2677778" y="3161261"/>
                  <a:pt x="2694039" y="3185652"/>
                </a:cubicBezTo>
                <a:cubicBezTo>
                  <a:pt x="2700594" y="3195484"/>
                  <a:pt x="2705347" y="3206792"/>
                  <a:pt x="2713703" y="3215148"/>
                </a:cubicBezTo>
                <a:cubicBezTo>
                  <a:pt x="2722059" y="3223504"/>
                  <a:pt x="2733368" y="3228258"/>
                  <a:pt x="2743200" y="3234813"/>
                </a:cubicBezTo>
                <a:cubicBezTo>
                  <a:pt x="2748040" y="3244492"/>
                  <a:pt x="2770946" y="3294373"/>
                  <a:pt x="2782529" y="3303639"/>
                </a:cubicBezTo>
                <a:cubicBezTo>
                  <a:pt x="2790622" y="3310113"/>
                  <a:pt x="2802194" y="3310194"/>
                  <a:pt x="2812026" y="3313471"/>
                </a:cubicBezTo>
                <a:cubicBezTo>
                  <a:pt x="2824967" y="3352295"/>
                  <a:pt x="2795638" y="3387213"/>
                  <a:pt x="2792361" y="3401961"/>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67"/>
          </a:p>
        </p:txBody>
      </p:sp>
      <p:sp>
        <p:nvSpPr>
          <p:cNvPr id="8" name="Speech Bubble: Rectangle with Corners Rounded 7">
            <a:extLst>
              <a:ext uri="{FF2B5EF4-FFF2-40B4-BE49-F238E27FC236}">
                <a16:creationId xmlns:a16="http://schemas.microsoft.com/office/drawing/2014/main" id="{28358667-7411-48E5-828C-A1DD511EC4A1}"/>
              </a:ext>
            </a:extLst>
          </p:cNvPr>
          <p:cNvSpPr/>
          <p:nvPr/>
        </p:nvSpPr>
        <p:spPr>
          <a:xfrm>
            <a:off x="4569096" y="977743"/>
            <a:ext cx="2436903" cy="640080"/>
          </a:xfrm>
          <a:prstGeom prst="wedgeRoundRectCallout">
            <a:avLst>
              <a:gd fmla="val -122084" name="adj1"/>
              <a:gd fmla="val 174117" name="adj2"/>
              <a:gd fmla="val 16667" name="adj3"/>
            </a:avLst>
          </a:prstGeom>
        </p:spPr>
        <p:style>
          <a:lnRef idx="1">
            <a:schemeClr val="accent2"/>
          </a:lnRef>
          <a:fillRef idx="3">
            <a:schemeClr val="accent2"/>
          </a:fillRef>
          <a:effectRef idx="2">
            <a:schemeClr val="accent2"/>
          </a:effectRef>
          <a:fontRef idx="minor">
            <a:schemeClr val="lt1"/>
          </a:fontRef>
        </p:style>
        <p:txBody>
          <a:bodyPr anchor="ctr" rtlCol="0"/>
          <a:lstStyle/>
          <a:p>
            <a:pPr algn="ctr"/>
            <a:r>
              <a:rPr b="1" dirty="0" lang="en-US" sz="2400">
                <a:solidFill>
                  <a:srgbClr val="1C1C1C"/>
                </a:solidFill>
                <a:latin typeface="+mj-lt"/>
              </a:rPr>
              <a:t>non-NCN CORS</a:t>
            </a:r>
          </a:p>
        </p:txBody>
      </p:sp>
    </p:spTree>
    <p:extLst>
      <p:ext uri="{BB962C8B-B14F-4D97-AF65-F5344CB8AC3E}">
        <p14:creationId xmlns:p14="http://schemas.microsoft.com/office/powerpoint/2010/main" val="754627258"/>
      </p:ext>
    </p:extLst>
  </p:cSld>
  <p:clrMapOvr>
    <a:overrideClrMapping accent1="accent1" accent2="accent2" accent3="accent3" accent4="accent4" accent5="accent5" accent6="accent6" bg1="lt1" bg2="lt2" folHlink="folHlink" hlink="hlink" tx1="dk1" tx2="dk2"/>
  </p:clrMapOvr>
  <p:transition spd="slow">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8">
                                            <p:bg/>
                                          </p:spTgt>
                                        </p:tgtEl>
                                        <p:attrNameLst>
                                          <p:attrName>style.visibility</p:attrName>
                                        </p:attrNameLst>
                                      </p:cBhvr>
                                      <p:to>
                                        <p:strVal val="visible"/>
                                      </p:to>
                                    </p:set>
                                    <p:animEffect filter="wipe(down)" transition="in">
                                      <p:cBhvr>
                                        <p:cTn dur="500" id="7"/>
                                        <p:tgtEl>
                                          <p:spTgt spid="8">
                                            <p:bg/>
                                          </p:spTgt>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8">
                                            <p:txEl>
                                              <p:pRg end="0" st="0"/>
                                            </p:txEl>
                                          </p:spTgt>
                                        </p:tgtEl>
                                        <p:attrNameLst>
                                          <p:attrName>style.visibility</p:attrName>
                                        </p:attrNameLst>
                                      </p:cBhvr>
                                      <p:to>
                                        <p:strVal val="visible"/>
                                      </p:to>
                                    </p:set>
                                    <p:animEffect filter="fade" transition="in">
                                      <p:cBhvr>
                                        <p:cTn dur="500" id="11"/>
                                        <p:tgtEl>
                                          <p:spTgt spid="8">
                                            <p:txEl>
                                              <p:pRg end="0" st="0"/>
                                            </p:txEl>
                                          </p:spTgt>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mph" presetID="26" presetSubtype="0" repeatCount="3000">
                                  <p:stCondLst>
                                    <p:cond delay="0"/>
                                  </p:stCondLst>
                                  <p:childTnLst>
                                    <p:animEffect filter="fade" transition="out">
                                      <p:cBhvr>
                                        <p:cTn dur="750" id="15" tmFilter="0, 0; .2, .5; .8, .5; 1, 0"/>
                                        <p:tgtEl>
                                          <p:spTgt spid="8">
                                            <p:txEl>
                                              <p:pRg end="0" st="0"/>
                                            </p:txEl>
                                          </p:spTgt>
                                        </p:tgtEl>
                                      </p:cBhvr>
                                    </p:animEffect>
                                    <p:animScale>
                                      <p:cBhvr>
                                        <p:cTn autoRev="1" dur="375" fill="hold" id="16"/>
                                        <p:tgtEl>
                                          <p:spTgt spid="8">
                                            <p:txEl>
                                              <p:pRg end="0" st="0"/>
                                            </p:txEl>
                                          </p:spTgt>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allAtOnce" grpId="0" spid="8" uiExpand="1"/>
    </p:bld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E74CA97-7FF7-4340-A747-71CAF773C5F2}"/>
              </a:ext>
            </a:extLst>
          </p:cNvPr>
          <p:cNvSpPr txBox="1"/>
          <p:nvPr/>
        </p:nvSpPr>
        <p:spPr>
          <a:xfrm>
            <a:off x="172996" y="2835987"/>
            <a:ext cx="8497918" cy="2329869"/>
          </a:xfrm>
          <a:prstGeom prst="rect">
            <a:avLst/>
          </a:prstGeom>
          <a:noFill/>
        </p:spPr>
        <p:txBody>
          <a:bodyPr rtlCol="0" wrap="square">
            <a:spAutoFit/>
          </a:bodyPr>
          <a:lstStyle/>
          <a:p>
            <a:pPr defTabSz="228623" eaLnBrk="0" hangingPunct="0">
              <a:spcBef>
                <a:spcPts val="600"/>
              </a:spcBef>
              <a:tabLst>
                <a:tab algn="l" pos="0"/>
              </a:tabLst>
            </a:pPr>
            <a:r>
              <a:rPr altLang="zh-CN" b="1" dirty="0" lang="en-US" sz="2400">
                <a:solidFill>
                  <a:prstClr val="black"/>
                </a:solidFill>
                <a:latin panose="02040503050406030204" typeface="Cambria"/>
                <a:ea charset="0" panose="02040503050406030204" pitchFamily="18" typeface="Cambria"/>
                <a:cs charset="0" panose="020B0606030504020204" pitchFamily="34" typeface="Open Sans"/>
                <a:sym typeface="Open Sans"/>
              </a:rPr>
              <a:t>access</a:t>
            </a:r>
            <a:r>
              <a:rPr altLang="zh-CN" dirty="0" lang="en-US" sz="2400">
                <a:solidFill>
                  <a:prstClr val="black"/>
                </a:solidFill>
                <a:latin panose="02040503050406030204" typeface="Cambria"/>
                <a:ea charset="0" panose="02040503050406030204" pitchFamily="18" typeface="Cambria"/>
                <a:cs charset="0" panose="020B0606030504020204" pitchFamily="34" typeface="Open Sans"/>
                <a:sym typeface="Open Sans"/>
              </a:rPr>
              <a:t>… ? </a:t>
            </a:r>
            <a:r>
              <a:rPr altLang="zh-CN" dirty="0"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rPr>
              <a:t>= traditionally  passive control </a:t>
            </a:r>
            <a:r>
              <a:rPr altLang="zh-CN" dirty="0" lang="en-US" sz="20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rPr>
              <a:t>(marks/disks/objects)</a:t>
            </a:r>
            <a:endParaRPr altLang="zh-CN" dirty="0"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endParaRPr>
          </a:p>
          <a:p>
            <a:pPr defTabSz="228623" eaLnBrk="0" hangingPunct="0">
              <a:spcBef>
                <a:spcPts val="600"/>
              </a:spcBef>
              <a:tabLst>
                <a:tab algn="l" pos="0"/>
                <a:tab algn="l" pos="1317625"/>
              </a:tabLst>
            </a:pPr>
            <a:r>
              <a:rPr altLang="zh-CN" dirty="0"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rPr>
              <a:t>		 = modern and future  active control (NCN CORS)</a:t>
            </a:r>
          </a:p>
          <a:p>
            <a:pPr defTabSz="228623" eaLnBrk="0" hangingPunct="0">
              <a:spcBef>
                <a:spcPct val="20000"/>
              </a:spcBef>
              <a:tabLst>
                <a:tab algn="l" pos="0"/>
              </a:tabLst>
            </a:pPr>
            <a:endParaRPr altLang="zh-CN" dirty="0"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endParaRPr>
          </a:p>
          <a:p>
            <a:pPr defTabSz="228623" eaLnBrk="0" hangingPunct="0">
              <a:spcBef>
                <a:spcPct val="20000"/>
              </a:spcBef>
              <a:tabLst>
                <a:tab algn="l" pos="0"/>
              </a:tabLst>
            </a:pPr>
            <a:endParaRPr altLang="zh-CN" dirty="0" i="1"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endParaRPr>
          </a:p>
          <a:p>
            <a:pPr defTabSz="228623" eaLnBrk="0" hangingPunct="0">
              <a:spcBef>
                <a:spcPct val="20000"/>
              </a:spcBef>
              <a:tabLst>
                <a:tab algn="l" pos="0"/>
              </a:tabLst>
            </a:pPr>
            <a:r>
              <a:rPr altLang="zh-CN" dirty="0" i="1"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rPr>
              <a:t>	via OPUS</a:t>
            </a:r>
          </a:p>
          <a:p>
            <a:pPr fontAlgn="auto">
              <a:spcBef>
                <a:spcPts val="0"/>
              </a:spcBef>
              <a:spcAft>
                <a:spcPts val="0"/>
              </a:spcAft>
            </a:pPr>
            <a:endParaRPr dirty="0" lang="en-US" sz="600">
              <a:solidFill>
                <a:prstClr val="black"/>
              </a:solidFill>
              <a:latin panose="02040503050406030204" typeface="Cambria"/>
              <a:ea typeface="+mn-ea"/>
            </a:endParaRPr>
          </a:p>
        </p:txBody>
      </p:sp>
      <p:sp>
        <p:nvSpPr>
          <p:cNvPr id="15" name="text">
            <a:extLst>
              <a:ext uri="{FF2B5EF4-FFF2-40B4-BE49-F238E27FC236}">
                <a16:creationId xmlns:a16="http://schemas.microsoft.com/office/drawing/2014/main" id="{1AD228D2-06A2-4B84-ABD6-DC5B526E9E2A}"/>
              </a:ext>
            </a:extLst>
          </p:cNvPr>
          <p:cNvSpPr txBox="1">
            <a:spLocks/>
          </p:cNvSpPr>
          <p:nvPr/>
        </p:nvSpPr>
        <p:spPr>
          <a:xfrm>
            <a:off x="0" y="1187770"/>
            <a:ext cx="9144000" cy="1470427"/>
          </a:xfrm>
          <a:prstGeom prst="rect">
            <a:avLst/>
          </a:prstGeom>
        </p:spPr>
        <p:txBody>
          <a:bodyPr bIns="45720" lIns="91440" rIns="91440" rtlCol="0" tIns="45720" vert="horz">
            <a:normAutofit/>
          </a:bodyPr>
          <a:lstStyle>
            <a:lvl1pPr algn="l" defTabSz="457200" eaLnBrk="1" hangingPunct="1" indent="-342900" latinLnBrk="0" marL="342900" rtl="0">
              <a:spcBef>
                <a:spcPct val="20000"/>
              </a:spcBef>
              <a:buFont typeface="Arial"/>
              <a:buChar char="•"/>
              <a:defRPr kern="1200" sz="3200">
                <a:solidFill>
                  <a:schemeClr val="tx1"/>
                </a:solidFill>
                <a:latin typeface="+mj-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j-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j-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j-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j-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defTabSz="457200" eaLnBrk="1" fontAlgn="auto" hangingPunct="1" indent="0" latinLnBrk="0" lvl="0" marL="0" marR="0" rtl="0">
              <a:lnSpc>
                <a:spcPct val="100000"/>
              </a:lnSpc>
              <a:spcBef>
                <a:spcPct val="20000"/>
              </a:spcBef>
              <a:spcAft>
                <a:spcPts val="0"/>
              </a:spcAft>
              <a:buClrTx/>
              <a:buSzTx/>
              <a:buFont typeface="Arial"/>
              <a:buNone/>
              <a:tabLst/>
              <a:defRPr/>
            </a:pPr>
            <a:r>
              <a:rPr altLang="zh-CN" b="0" baseline="0" cap="none" dirty="0" i="0" kern="1200" kumimoji="0" lang="en-US" noProof="0" normalizeH="0" spc="0" strike="noStrike" sz="2400" u="none">
                <a:ln>
                  <a:noFill/>
                </a:ln>
                <a:solidFill>
                  <a:sysClr lastClr="000000" val="windowText"/>
                </a:solidFill>
                <a:effectLst/>
                <a:uLnTx/>
                <a:uFillTx/>
                <a:latin panose="02040503050406030204" typeface="Cambria"/>
                <a:ea charset="0" panose="02040503050406030204" pitchFamily="18" typeface="Cambria"/>
                <a:cs charset="0" panose="020B0606030504020204" pitchFamily="34" typeface="Open Sans"/>
              </a:rPr>
              <a:t>To define, maintain and provide </a:t>
            </a:r>
            <a:r>
              <a:rPr altLang="zh-CN" b="0" baseline="0" cap="none" dirty="0" i="1" kern="1200" kumimoji="0" lang="en-US" noProof="0" normalizeH="0" spc="0" strike="noStrike" sz="2400" u="none">
                <a:ln>
                  <a:noFill/>
                </a:ln>
                <a:solidFill>
                  <a:sysClr lastClr="000000" val="windowText"/>
                </a:solidFill>
                <a:effectLst/>
                <a:uLnTx/>
                <a:uFillTx/>
                <a:latin panose="02040503050406030204" typeface="Cambria"/>
                <a:ea charset="0" panose="02040503050406030204" pitchFamily="18" typeface="Cambria"/>
                <a:cs charset="0" panose="020B0606030504020204" pitchFamily="34" typeface="Open Sans"/>
              </a:rPr>
              <a:t>access to</a:t>
            </a:r>
            <a:r>
              <a:rPr altLang="zh-CN" b="0" baseline="0" cap="none" dirty="0" i="0" kern="1200" kumimoji="0" lang="en-US" noProof="0" normalizeH="0" spc="0" strike="noStrike" sz="2400" u="none">
                <a:ln>
                  <a:noFill/>
                </a:ln>
                <a:solidFill>
                  <a:sysClr lastClr="000000" val="windowText"/>
                </a:solidFill>
                <a:effectLst/>
                <a:uLnTx/>
                <a:uFillTx/>
                <a:latin panose="02040503050406030204" typeface="Cambria"/>
                <a:ea charset="0" panose="02040503050406030204" pitchFamily="18" typeface="Cambria"/>
                <a:cs charset="0" panose="020B0606030504020204" pitchFamily="34" typeface="Open Sans"/>
              </a:rPr>
              <a:t> the                     </a:t>
            </a:r>
            <a:r>
              <a:rPr altLang="zh-CN" b="1" baseline="0" cap="none" dirty="0" i="0" kern="1200" kumimoji="0" lang="en-US" noProof="0" normalizeH="0" spc="0" strike="noStrike" sz="3700" u="none">
                <a:ln>
                  <a:noFill/>
                </a:ln>
                <a:solidFill>
                  <a:srgbClr val="C00000"/>
                </a:solidFill>
                <a:effectLst/>
                <a:uLnTx/>
                <a:uFillTx/>
                <a:latin panose="02040503050406030204" typeface="Cambria"/>
                <a:ea charset="0" panose="02040503050406030204" pitchFamily="18" typeface="Cambria"/>
                <a:cs charset="0" panose="020B0606030504020204" pitchFamily="34" typeface="Open Sans"/>
              </a:rPr>
              <a:t>National Spatial Reference System (NSRS) </a:t>
            </a:r>
            <a:r>
              <a:rPr altLang="zh-CN" b="0" baseline="0" cap="none" dirty="0" i="0" kern="1200" kumimoji="0" lang="en-US" noProof="0" normalizeH="0" spc="0" strike="noStrike" sz="2400" u="none">
                <a:ln>
                  <a:noFill/>
                </a:ln>
                <a:solidFill>
                  <a:sysClr lastClr="000000" val="windowText"/>
                </a:solidFill>
                <a:effectLst/>
                <a:uLnTx/>
                <a:uFillTx/>
                <a:latin panose="02040503050406030204" typeface="Cambria"/>
                <a:ea charset="0" panose="02040503050406030204" pitchFamily="18" typeface="Cambria"/>
                <a:cs charset="0" panose="020B0606030504020204" pitchFamily="34" typeface="Open Sans"/>
              </a:rPr>
              <a:t>to meet our Nation’s economic, social, and environmental needs.</a:t>
            </a:r>
            <a:endParaRPr b="0" baseline="0" cap="none" dirty="0" i="0" kern="1200" kumimoji="0" lang="en-US" noProof="0" normalizeH="0" spc="0" strike="noStrike" sz="2400" u="none">
              <a:ln>
                <a:noFill/>
              </a:ln>
              <a:solidFill>
                <a:sysClr lastClr="000000" val="windowText"/>
              </a:solidFill>
              <a:effectLst/>
              <a:uLnTx/>
              <a:uFillTx/>
              <a:latin panose="02040503050406030204" typeface="Cambria"/>
              <a:ea typeface="+mn-ea"/>
              <a:cs typeface="+mn-cs"/>
            </a:endParaRPr>
          </a:p>
        </p:txBody>
      </p:sp>
      <p:pic>
        <p:nvPicPr>
          <p:cNvPr id="16" name="OPUS ss">
            <a:extLst>
              <a:ext uri="{FF2B5EF4-FFF2-40B4-BE49-F238E27FC236}">
                <a16:creationId xmlns:a16="http://schemas.microsoft.com/office/drawing/2014/main" id="{CB25F7BC-2415-4148-B18B-2DA9BDA2443A}"/>
              </a:ext>
            </a:extLst>
          </p:cNvPr>
          <p:cNvPicPr>
            <a:picLocks noChangeAspect="1"/>
          </p:cNvPicPr>
          <p:nvPr/>
        </p:nvPicPr>
        <p:blipFill rotWithShape="1">
          <a:blip r:embed="rId2"/>
          <a:srcRect b="36"/>
          <a:stretch/>
        </p:blipFill>
        <p:spPr>
          <a:xfrm>
            <a:off x="1553653" y="3824749"/>
            <a:ext cx="5993546" cy="2993923"/>
          </a:xfrm>
          <a:prstGeom prst="rect">
            <a:avLst/>
          </a:prstGeom>
          <a:ln w="25400">
            <a:solidFill>
              <a:sysClr lastClr="FFFFFF" val="window">
                <a:lumMod val="50000"/>
              </a:sysClr>
            </a:solidFill>
          </a:ln>
        </p:spPr>
      </p:pic>
      <p:sp>
        <p:nvSpPr>
          <p:cNvPr id="17" name="Title 9">
            <a:extLst>
              <a:ext uri="{FF2B5EF4-FFF2-40B4-BE49-F238E27FC236}">
                <a16:creationId xmlns:a16="http://schemas.microsoft.com/office/drawing/2014/main" id="{5A65BD16-5FCC-4997-B34B-020B5A1BAAEC}"/>
              </a:ext>
            </a:extLst>
          </p:cNvPr>
          <p:cNvSpPr txBox="1">
            <a:spLocks/>
          </p:cNvSpPr>
          <p:nvPr/>
        </p:nvSpPr>
        <p:spPr>
          <a:xfrm>
            <a:off x="457200" y="432121"/>
            <a:ext cx="8229600" cy="857250"/>
          </a:xfrm>
          <a:prstGeom prst="rect">
            <a:avLst/>
          </a:prstGeom>
        </p:spPr>
        <p:txBody>
          <a:bodyPr anchor="ctr" bIns="45720" lIns="91440" rIns="91440" rtlCol="0" tIns="45720" vert="horz">
            <a:normAutofit/>
          </a:bodyPr>
          <a:lstStyle>
            <a:lvl1pPr algn="ctr" defTabSz="457200" eaLnBrk="1" hangingPunct="1" latinLnBrk="0" rtl="0">
              <a:spcBef>
                <a:spcPct val="0"/>
              </a:spcBef>
              <a:buNone/>
              <a:defRPr kern="1200" sz="4400">
                <a:solidFill>
                  <a:schemeClr val="tx1"/>
                </a:solidFill>
                <a:latin typeface="+mj-lt"/>
                <a:ea typeface="+mj-ea"/>
                <a:cs typeface="+mj-cs"/>
              </a:defRPr>
            </a:lvl1pPr>
          </a:lstStyle>
          <a:p>
            <a:pPr algn="ctr" defTabSz="457200" eaLnBrk="1" fontAlgn="auto" hangingPunct="1" indent="0" latinLnBrk="0" lvl="0" marL="0" marR="0" rtl="0">
              <a:lnSpc>
                <a:spcPct val="100000"/>
              </a:lnSpc>
              <a:spcBef>
                <a:spcPct val="0"/>
              </a:spcBef>
              <a:spcAft>
                <a:spcPts val="0"/>
              </a:spcAft>
              <a:buClrTx/>
              <a:buSzTx/>
              <a:buFontTx/>
              <a:buNone/>
              <a:tabLst/>
              <a:defRPr/>
            </a:pPr>
            <a:r>
              <a:rPr b="1" baseline="0" cap="none" dirty="0" i="0" kern="1200" kumimoji="0" lang="en-US" noProof="0" normalizeH="0" spc="0" strike="noStrike" sz="4400" u="none">
                <a:ln>
                  <a:noFill/>
                </a:ln>
                <a:solidFill>
                  <a:sysClr lastClr="000000" val="windowText"/>
                </a:solidFill>
                <a:effectLst/>
                <a:uLnTx/>
                <a:uFillTx/>
                <a:latin panose="02040503050406030204" typeface="Cambria"/>
                <a:ea typeface="+mj-ea"/>
                <a:cs typeface="+mj-cs"/>
              </a:rPr>
              <a:t>NGS Mission</a:t>
            </a:r>
          </a:p>
        </p:txBody>
      </p:sp>
      <p:cxnSp>
        <p:nvCxnSpPr>
          <p:cNvPr id="14" name="Connector: Curved 13">
            <a:extLst>
              <a:ext uri="{FF2B5EF4-FFF2-40B4-BE49-F238E27FC236}">
                <a16:creationId xmlns:a16="http://schemas.microsoft.com/office/drawing/2014/main" id="{BD66C913-1A3A-438F-B6BA-778B7A7BCE82}"/>
              </a:ext>
            </a:extLst>
          </p:cNvPr>
          <p:cNvCxnSpPr>
            <a:cxnSpLocks/>
          </p:cNvCxnSpPr>
          <p:nvPr/>
        </p:nvCxnSpPr>
        <p:spPr>
          <a:xfrm flipV="1" rot="10800000">
            <a:off x="7245469" y="3604965"/>
            <a:ext cx="1004465" cy="395955"/>
          </a:xfrm>
          <a:prstGeom prst="curvedConnector3">
            <a:avLst>
              <a:gd fmla="val -56695" name="adj1"/>
            </a:avLst>
          </a:prstGeom>
          <a:noFill/>
          <a:ln algn="ctr" cap="flat" cmpd="sng" w="76200">
            <a:solidFill>
              <a:srgbClr val="C00000"/>
            </a:solidFill>
            <a:prstDash val="solid"/>
            <a:tailEnd type="triangle"/>
          </a:ln>
          <a:effectLst/>
        </p:spPr>
      </p:cxnSp>
    </p:spTree>
    <p:extLst>
      <p:ext uri="{BB962C8B-B14F-4D97-AF65-F5344CB8AC3E}">
        <p14:creationId xmlns:p14="http://schemas.microsoft.com/office/powerpoint/2010/main" val="1042015951"/>
      </p:ext>
    </p:extLst>
  </p:cSld>
  <p:clrMapOvr>
    <a:masterClrMapping/>
  </p:clrMapOvr>
  <mc:AlternateContent xmlns:mc="http://schemas.openxmlformats.org/markup-compatibility/2006" xmlns:p14="http://schemas.microsoft.com/office/powerpoint/2010/main">
    <mc:Choice Requires="p14">
      <p:transition p14:dur="1300" spd="slow">
        <p14:pan/>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13">
                                            <p:txEl>
                                              <p:pRg end="0" st="0"/>
                                            </p:txEl>
                                          </p:spTgt>
                                        </p:tgtEl>
                                        <p:attrNameLst>
                                          <p:attrName>style.visibility</p:attrName>
                                        </p:attrNameLst>
                                      </p:cBhvr>
                                      <p:to>
                                        <p:strVal val="visible"/>
                                      </p:to>
                                    </p:set>
                                    <p:animEffect filter="wipe(left)" transition="in">
                                      <p:cBhvr>
                                        <p:cTn dur="1000" id="7"/>
                                        <p:tgtEl>
                                          <p:spTgt spid="13">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2" presetSubtype="8">
                                  <p:stCondLst>
                                    <p:cond delay="0"/>
                                  </p:stCondLst>
                                  <p:childTnLst>
                                    <p:set>
                                      <p:cBhvr>
                                        <p:cTn dur="1" fill="hold" id="11">
                                          <p:stCondLst>
                                            <p:cond delay="0"/>
                                          </p:stCondLst>
                                        </p:cTn>
                                        <p:tgtEl>
                                          <p:spTgt spid="13">
                                            <p:txEl>
                                              <p:pRg end="1" st="1"/>
                                            </p:txEl>
                                          </p:spTgt>
                                        </p:tgtEl>
                                        <p:attrNameLst>
                                          <p:attrName>style.visibility</p:attrName>
                                        </p:attrNameLst>
                                      </p:cBhvr>
                                      <p:to>
                                        <p:strVal val="visible"/>
                                      </p:to>
                                    </p:set>
                                    <p:animEffect filter="wipe(left)" transition="in">
                                      <p:cBhvr>
                                        <p:cTn dur="1000" id="12"/>
                                        <p:tgtEl>
                                          <p:spTgt spid="13">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13">
                                            <p:txEl>
                                              <p:pRg end="4" st="4"/>
                                            </p:txEl>
                                          </p:spTgt>
                                        </p:tgtEl>
                                        <p:attrNameLst>
                                          <p:attrName>style.visibility</p:attrName>
                                        </p:attrNameLst>
                                      </p:cBhvr>
                                      <p:to>
                                        <p:strVal val="visible"/>
                                      </p:to>
                                    </p:set>
                                    <p:animEffect filter="fade" transition="in">
                                      <p:cBhvr>
                                        <p:cTn dur="500" id="17"/>
                                        <p:tgtEl>
                                          <p:spTgt spid="13">
                                            <p:txEl>
                                              <p:pRg end="4" st="4"/>
                                            </p:txEl>
                                          </p:spTgt>
                                        </p:tgtEl>
                                      </p:cBhvr>
                                    </p:animEffect>
                                  </p:childTnLst>
                                </p:cTn>
                              </p:par>
                              <p:par>
                                <p:cTn fill="hold" id="18" nodeType="withEffect" presetClass="entr" presetID="2" presetSubtype="4">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2000" fill="hold" id="20"/>
                                        <p:tgtEl>
                                          <p:spTgt spid="16"/>
                                        </p:tgtEl>
                                        <p:attrNameLst>
                                          <p:attrName>ppt_x</p:attrName>
                                        </p:attrNameLst>
                                      </p:cBhvr>
                                      <p:tavLst>
                                        <p:tav tm="0">
                                          <p:val>
                                            <p:strVal val="#ppt_x"/>
                                          </p:val>
                                        </p:tav>
                                        <p:tav tm="100000">
                                          <p:val>
                                            <p:strVal val="#ppt_x"/>
                                          </p:val>
                                        </p:tav>
                                      </p:tavLst>
                                    </p:anim>
                                    <p:anim calcmode="lin" valueType="num">
                                      <p:cBhvr additive="base">
                                        <p:cTn dur="2000" fill="hold" id="21"/>
                                        <p:tgtEl>
                                          <p:spTgt spid="16"/>
                                        </p:tgtEl>
                                        <p:attrNameLst>
                                          <p:attrName>ppt_y</p:attrName>
                                        </p:attrNameLst>
                                      </p:cBhvr>
                                      <p:tavLst>
                                        <p:tav tm="0">
                                          <p:val>
                                            <p:strVal val="1+#ppt_h/2"/>
                                          </p:val>
                                        </p:tav>
                                        <p:tav tm="100000">
                                          <p:val>
                                            <p:strVal val="#ppt_y"/>
                                          </p:val>
                                        </p:tav>
                                      </p:tavLst>
                                    </p:anim>
                                  </p:childTnLst>
                                </p:cTn>
                              </p:par>
                            </p:childTnLst>
                          </p:cTn>
                        </p:par>
                        <p:par>
                          <p:cTn fill="hold" id="22">
                            <p:stCondLst>
                              <p:cond delay="2000"/>
                            </p:stCondLst>
                            <p:childTnLst>
                              <p:par>
                                <p:cTn fill="hold" id="23" nodeType="afterEffect" presetClass="entr" presetID="21" presetSubtype="1">
                                  <p:stCondLst>
                                    <p:cond delay="0"/>
                                  </p:stCondLst>
                                  <p:childTnLst>
                                    <p:set>
                                      <p:cBhvr>
                                        <p:cTn dur="1" fill="hold" id="24">
                                          <p:stCondLst>
                                            <p:cond delay="0"/>
                                          </p:stCondLst>
                                        </p:cTn>
                                        <p:tgtEl>
                                          <p:spTgt spid="14"/>
                                        </p:tgtEl>
                                        <p:attrNameLst>
                                          <p:attrName>style.visibility</p:attrName>
                                        </p:attrNameLst>
                                      </p:cBhvr>
                                      <p:to>
                                        <p:strVal val="visible"/>
                                      </p:to>
                                    </p:set>
                                    <p:animEffect filter="wheel(1)" transition="in">
                                      <p:cBhvr>
                                        <p:cTn dur="3000" id="2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263407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770962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1"/>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organizational structure"/>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5"/>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7"/>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0"/>
            <a:ext cx="1258634" cy="1265665"/>
          </a:xfrm>
          <a:prstGeom prst="rect">
            <a:avLst/>
          </a:prstGeom>
        </p:spPr>
      </p:pic>
      <p:cxnSp>
        <p:nvCxnSpPr>
          <p:cNvPr id="11" name="Straight Arrow Connector 10"/>
          <p:cNvCxnSpPr/>
          <p:nvPr/>
        </p:nvCxnSpPr>
        <p:spPr>
          <a:xfrm>
            <a:off x="4572000" y="2470450"/>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5"/>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1"/>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1"/>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-National Geodetic Survey (NGS)</a:t>
            </a:r>
          </a:p>
          <a:p>
            <a:pPr marL="457200" lvl="1" indent="0">
              <a:buNone/>
            </a:pPr>
            <a:r>
              <a:rPr lang="en-US" dirty="0">
                <a:latin typeface="Cambria" panose="02040503050406030204" pitchFamily="18" charset="0"/>
                <a:ea typeface="Cambria" panose="02040503050406030204" pitchFamily="18" charset="0"/>
              </a:rPr>
              <a:t>						(~175 employees)</a:t>
            </a:r>
          </a:p>
          <a:p>
            <a:pPr marL="457200" lvl="1" indent="0">
              <a:buNone/>
            </a:pPr>
            <a:endParaRPr lang="en-US"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9451" y="1393730"/>
            <a:ext cx="1038629" cy="10346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77702" y="5375351"/>
            <a:ext cx="2522125" cy="1008850"/>
          </a:xfrm>
          <a:prstGeom prst="rect">
            <a:avLst/>
          </a:prstGeom>
        </p:spPr>
      </p:pic>
      <p:cxnSp>
        <p:nvCxnSpPr>
          <p:cNvPr id="13" name="Straight Arrow Connector 12"/>
          <p:cNvCxnSpPr/>
          <p:nvPr/>
        </p:nvCxnSpPr>
        <p:spPr>
          <a:xfrm>
            <a:off x="5038764" y="2575455"/>
            <a:ext cx="0" cy="26974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not equal"/>
          <p:cNvSpPr txBox="1"/>
          <p:nvPr/>
        </p:nvSpPr>
        <p:spPr bwMode="auto">
          <a:xfrm>
            <a:off x="3003626" y="5255617"/>
            <a:ext cx="1145628" cy="1107996"/>
          </a:xfrm>
          <a:prstGeom prst="rect">
            <a:avLst/>
          </a:prstGeom>
          <a:noFill/>
          <a:ln w="9525">
            <a:noFill/>
            <a:miter lim="800000"/>
            <a:headEnd/>
            <a:tailEnd/>
          </a:ln>
        </p:spPr>
        <p:txBody>
          <a:bodyPr wrap="square" rtlCol="0">
            <a:spAutoFit/>
          </a:bodyPr>
          <a:lstStyle/>
          <a:p>
            <a:r>
              <a:rPr lang="en-US" sz="6600" dirty="0"/>
              <a:t>≠</a:t>
            </a:r>
          </a:p>
        </p:txBody>
      </p:sp>
      <p:sp>
        <p:nvSpPr>
          <p:cNvPr id="17" name="we're not usgs"/>
          <p:cNvSpPr txBox="1">
            <a:spLocks/>
          </p:cNvSpPr>
          <p:nvPr/>
        </p:nvSpPr>
        <p:spPr bwMode="auto">
          <a:xfrm>
            <a:off x="467474" y="1765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latin typeface="Cambria" panose="02040503050406030204" pitchFamily="18" charset="0"/>
                <a:ea typeface="Cambria" panose="02040503050406030204" pitchFamily="18" charset="0"/>
              </a:rPr>
              <a:t>We’re not USGS, we’re NGS</a:t>
            </a:r>
          </a:p>
        </p:txBody>
      </p:sp>
    </p:spTree>
    <p:extLst>
      <p:ext uri="{BB962C8B-B14F-4D97-AF65-F5344CB8AC3E}">
        <p14:creationId xmlns:p14="http://schemas.microsoft.com/office/powerpoint/2010/main" val="38624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50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500"/>
                                  </p:stCondLst>
                                  <p:childTnLst>
                                    <p:animEffect transition="out" filter="fade">
                                      <p:cBhvr>
                                        <p:cTn id="15" dur="500"/>
                                        <p:tgtEl>
                                          <p:spTgt spid="2">
                                            <p:txEl>
                                              <p:pRg st="1" end="1"/>
                                            </p:txEl>
                                          </p:spTgt>
                                        </p:tgtEl>
                                      </p:cBhvr>
                                    </p:animEffect>
                                    <p:set>
                                      <p:cBhvr>
                                        <p:cTn id="16" dur="1" fill="hold">
                                          <p:stCondLst>
                                            <p:cond delay="499"/>
                                          </p:stCondLst>
                                        </p:cTn>
                                        <p:tgtEl>
                                          <p:spTgt spid="2">
                                            <p:txEl>
                                              <p:pRg st="1" end="1"/>
                                            </p:txEl>
                                          </p:spTgt>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2">
                                            <p:txEl>
                                              <p:pRg st="2" end="2"/>
                                            </p:txEl>
                                          </p:spTgt>
                                        </p:tgtEl>
                                      </p:cBhvr>
                                    </p:animEffect>
                                    <p:set>
                                      <p:cBhvr>
                                        <p:cTn id="19" dur="1" fill="hold">
                                          <p:stCondLst>
                                            <p:cond delay="499"/>
                                          </p:stCondLst>
                                        </p:cTn>
                                        <p:tgtEl>
                                          <p:spTgt spid="2">
                                            <p:txEl>
                                              <p:pRg st="2" end="2"/>
                                            </p:txEl>
                                          </p:spTgt>
                                        </p:tgtEl>
                                        <p:attrNameLst>
                                          <p:attrName>style.visibility</p:attrName>
                                        </p:attrNameLst>
                                      </p:cBhvr>
                                      <p:to>
                                        <p:strVal val="hidden"/>
                                      </p:to>
                                    </p:set>
                                  </p:childTnLst>
                                </p:cTn>
                              </p:par>
                              <p:par>
                                <p:cTn id="20" presetID="10" presetClass="exit" presetSubtype="0" fill="hold" grpId="0" nodeType="withEffect">
                                  <p:stCondLst>
                                    <p:cond delay="500"/>
                                  </p:stCondLst>
                                  <p:childTnLst>
                                    <p:animEffect transition="out" filter="fade">
                                      <p:cBhvr>
                                        <p:cTn id="21" dur="500"/>
                                        <p:tgtEl>
                                          <p:spTgt spid="2">
                                            <p:txEl>
                                              <p:pRg st="3" end="3"/>
                                            </p:txEl>
                                          </p:spTgt>
                                        </p:tgtEl>
                                      </p:cBhvr>
                                    </p:animEffect>
                                    <p:set>
                                      <p:cBhvr>
                                        <p:cTn id="22" dur="1" fill="hold">
                                          <p:stCondLst>
                                            <p:cond delay="499"/>
                                          </p:stCondLst>
                                        </p:cTn>
                                        <p:tgtEl>
                                          <p:spTgt spid="2">
                                            <p:txEl>
                                              <p:pRg st="3" end="3"/>
                                            </p:txEl>
                                          </p:spTgt>
                                        </p:tgtEl>
                                        <p:attrNameLst>
                                          <p:attrName>style.visibility</p:attrName>
                                        </p:attrNameLst>
                                      </p:cBhvr>
                                      <p:to>
                                        <p:strVal val="hidden"/>
                                      </p:to>
                                    </p:set>
                                  </p:childTnLst>
                                </p:cTn>
                              </p:par>
                              <p:par>
                                <p:cTn id="23" presetID="10" presetClass="exit" presetSubtype="0" fill="hold" grpId="0" nodeType="withEffect">
                                  <p:stCondLst>
                                    <p:cond delay="500"/>
                                  </p:stCondLst>
                                  <p:childTnLst>
                                    <p:animEffect transition="out" filter="fade">
                                      <p:cBhvr>
                                        <p:cTn id="24" dur="500"/>
                                        <p:tgtEl>
                                          <p:spTgt spid="2">
                                            <p:txEl>
                                              <p:pRg st="4" end="4"/>
                                            </p:txEl>
                                          </p:spTgt>
                                        </p:tgtEl>
                                      </p:cBhvr>
                                    </p:animEffect>
                                    <p:set>
                                      <p:cBhvr>
                                        <p:cTn id="25" dur="1" fill="hold">
                                          <p:stCondLst>
                                            <p:cond delay="499"/>
                                          </p:stCondLst>
                                        </p:cTn>
                                        <p:tgtEl>
                                          <p:spTgt spid="2">
                                            <p:txEl>
                                              <p:pRg st="4" end="4"/>
                                            </p:txEl>
                                          </p:spTgt>
                                        </p:tgtEl>
                                        <p:attrNameLst>
                                          <p:attrName>style.visibility</p:attrName>
                                        </p:attrNameLst>
                                      </p:cBhvr>
                                      <p:to>
                                        <p:strVal val="hidden"/>
                                      </p:to>
                                    </p:set>
                                  </p:childTnLst>
                                </p:cTn>
                              </p:par>
                              <p:par>
                                <p:cTn id="26" presetID="10" presetClass="exit" presetSubtype="0" fill="hold" grpId="0" nodeType="withEffect">
                                  <p:stCondLst>
                                    <p:cond delay="500"/>
                                  </p:stCondLst>
                                  <p:childTnLst>
                                    <p:animEffect transition="out" filter="fade">
                                      <p:cBhvr>
                                        <p:cTn id="27" dur="500"/>
                                        <p:tgtEl>
                                          <p:spTgt spid="2">
                                            <p:txEl>
                                              <p:pRg st="5" end="5"/>
                                            </p:txEl>
                                          </p:spTgt>
                                        </p:tgtEl>
                                      </p:cBhvr>
                                    </p:animEffect>
                                    <p:set>
                                      <p:cBhvr>
                                        <p:cTn id="28" dur="1" fill="hold">
                                          <p:stCondLst>
                                            <p:cond delay="499"/>
                                          </p:stCondLst>
                                        </p:cTn>
                                        <p:tgtEl>
                                          <p:spTgt spid="2">
                                            <p:txEl>
                                              <p:pRg st="5" end="5"/>
                                            </p:txEl>
                                          </p:spTgt>
                                        </p:tgtEl>
                                        <p:attrNameLst>
                                          <p:attrName>style.visibility</p:attrName>
                                        </p:attrNameLst>
                                      </p:cBhvr>
                                      <p:to>
                                        <p:strVal val="hidden"/>
                                      </p:to>
                                    </p:set>
                                  </p:childTnLst>
                                </p:cTn>
                              </p:par>
                              <p:par>
                                <p:cTn id="29" presetID="10" presetClass="exit" presetSubtype="0" fill="hold" grpId="0" nodeType="withEffect">
                                  <p:stCondLst>
                                    <p:cond delay="500"/>
                                  </p:stCondLst>
                                  <p:childTnLst>
                                    <p:animEffect transition="out" filter="fade">
                                      <p:cBhvr>
                                        <p:cTn id="30" dur="500"/>
                                        <p:tgtEl>
                                          <p:spTgt spid="2">
                                            <p:txEl>
                                              <p:pRg st="6" end="6"/>
                                            </p:txEl>
                                          </p:spTgt>
                                        </p:tgtEl>
                                      </p:cBhvr>
                                    </p:animEffect>
                                    <p:set>
                                      <p:cBhvr>
                                        <p:cTn id="31" dur="1" fill="hold">
                                          <p:stCondLst>
                                            <p:cond delay="499"/>
                                          </p:stCondLst>
                                        </p:cTn>
                                        <p:tgtEl>
                                          <p:spTgt spid="2">
                                            <p:txEl>
                                              <p:pRg st="6" end="6"/>
                                            </p:txEl>
                                          </p:spTgt>
                                        </p:tgtEl>
                                        <p:attrNameLst>
                                          <p:attrName>style.visibility</p:attrName>
                                        </p:attrNameLst>
                                      </p:cBhvr>
                                      <p:to>
                                        <p:strVal val="hidden"/>
                                      </p:to>
                                    </p:set>
                                  </p:childTnLst>
                                </p:cTn>
                              </p:par>
                              <p:par>
                                <p:cTn id="32" presetID="10" presetClass="exit" presetSubtype="0" fill="hold" grpId="0" nodeType="withEffect">
                                  <p:stCondLst>
                                    <p:cond delay="50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50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50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1000"/>
                            </p:stCondLst>
                            <p:childTnLst>
                              <p:par>
                                <p:cTn id="42" presetID="2" presetClass="entr" presetSubtype="2" fill="hold" nodeType="afterEffect">
                                  <p:stCondLst>
                                    <p:cond delay="10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10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6" grpId="0"/>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210405" y="4871449"/>
            <a:ext cx="5540885" cy="2095735"/>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
        <p:nvSpPr>
          <p:cNvPr id="5" name="TextBox 4">
            <a:extLst>
              <a:ext uri="{FF2B5EF4-FFF2-40B4-BE49-F238E27FC236}">
                <a16:creationId xmlns:a16="http://schemas.microsoft.com/office/drawing/2014/main" id="{08E81FE2-4781-46C8-A690-CBD4525AA381}"/>
              </a:ext>
            </a:extLst>
          </p:cNvPr>
          <p:cNvSpPr txBox="1"/>
          <p:nvPr/>
        </p:nvSpPr>
        <p:spPr>
          <a:xfrm>
            <a:off x="255639" y="1415845"/>
            <a:ext cx="4680154" cy="1582994"/>
          </a:xfrm>
          <a:prstGeom prst="rect">
            <a:avLst/>
          </a:prstGeom>
          <a:solidFill>
            <a:schemeClr val="bg1">
              <a:lumMod val="95000"/>
            </a:schemeClr>
          </a:solidFill>
          <a:effectLst>
            <a:softEdge rad="63500"/>
          </a:effectLst>
        </p:spPr>
        <p:txBody>
          <a:bodyPr wrap="square" rtlCol="0">
            <a:noAutofit/>
          </a:bodyPr>
          <a:lstStyle/>
          <a:p>
            <a:pPr algn="ctr"/>
            <a:r>
              <a:rPr lang="en-US" sz="3200" dirty="0">
                <a:latin typeface="Cambria" panose="02040503050406030204" pitchFamily="18" charset="0"/>
                <a:ea typeface="Cambria" panose="02040503050406030204" pitchFamily="18" charset="0"/>
              </a:rPr>
              <a:t>Change in Pennsylvania:</a:t>
            </a:r>
          </a:p>
          <a:p>
            <a:pPr marL="225425"/>
            <a:r>
              <a:rPr lang="en-US" sz="3200" dirty="0">
                <a:latin typeface="Cambria" panose="02040503050406030204" pitchFamily="18" charset="0"/>
                <a:ea typeface="Cambria" panose="02040503050406030204" pitchFamily="18" charset="0"/>
              </a:rPr>
              <a:t>At least -0.6 feet</a:t>
            </a:r>
          </a:p>
          <a:p>
            <a:pPr marL="225425"/>
            <a:r>
              <a:rPr lang="en-US" sz="3200" dirty="0">
                <a:latin typeface="Cambria" panose="02040503050406030204" pitchFamily="18" charset="0"/>
                <a:ea typeface="Cambria" panose="02040503050406030204" pitchFamily="18" charset="0"/>
              </a:rPr>
              <a:t>At most -2.0 feet</a:t>
            </a:r>
          </a:p>
        </p:txBody>
      </p:sp>
      <p:sp>
        <p:nvSpPr>
          <p:cNvPr id="7" name="Rectangle: Rounded Corners 6">
            <a:extLst>
              <a:ext uri="{FF2B5EF4-FFF2-40B4-BE49-F238E27FC236}">
                <a16:creationId xmlns:a16="http://schemas.microsoft.com/office/drawing/2014/main" id="{F5BA654F-1EC7-435C-911A-A1D63435B89E}"/>
              </a:ext>
            </a:extLst>
          </p:cNvPr>
          <p:cNvSpPr/>
          <p:nvPr/>
        </p:nvSpPr>
        <p:spPr>
          <a:xfrm>
            <a:off x="108155" y="5482795"/>
            <a:ext cx="1720645" cy="491613"/>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3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9AAA68-D4FF-491F-9731-0DFF8616FAB0}"/>
              </a:ext>
            </a:extLst>
          </p:cNvPr>
          <p:cNvSpPr>
            <a:spLocks noGrp="1"/>
          </p:cNvSpPr>
          <p:nvPr>
            <p:ph type="title" idx="4294967295"/>
          </p:nvPr>
        </p:nvSpPr>
        <p:spPr>
          <a:xfrm>
            <a:off x="0" y="274638"/>
            <a:ext cx="9144000" cy="769854"/>
          </a:xfrm>
        </p:spPr>
        <p:txBody>
          <a:bodyPr>
            <a:noAutofit/>
          </a:bodyPr>
          <a:lstStyle/>
          <a:p>
            <a:r>
              <a:rPr lang="en-US" sz="3600" dirty="0"/>
              <a:t>Quality of vertical datum transformation?</a:t>
            </a:r>
          </a:p>
        </p:txBody>
      </p:sp>
      <p:sp>
        <p:nvSpPr>
          <p:cNvPr id="18" name="Content Placeholder 17">
            <a:extLst>
              <a:ext uri="{FF2B5EF4-FFF2-40B4-BE49-F238E27FC236}">
                <a16:creationId xmlns:a16="http://schemas.microsoft.com/office/drawing/2014/main" id="{E4E51D6B-F302-47DF-92A2-BC64AA73EEBF}"/>
              </a:ext>
            </a:extLst>
          </p:cNvPr>
          <p:cNvSpPr>
            <a:spLocks noGrp="1"/>
          </p:cNvSpPr>
          <p:nvPr>
            <p:ph sz="quarter" idx="4294967295"/>
          </p:nvPr>
        </p:nvSpPr>
        <p:spPr>
          <a:xfrm>
            <a:off x="4374953" y="1588557"/>
            <a:ext cx="4682532" cy="4899339"/>
          </a:xfrm>
        </p:spPr>
        <p:txBody>
          <a:bodyPr>
            <a:normAutofit/>
          </a:bodyPr>
          <a:lstStyle/>
          <a:p>
            <a:pPr marL="0" indent="0">
              <a:buNone/>
            </a:pPr>
            <a:r>
              <a:rPr lang="en-US" sz="2600" dirty="0"/>
              <a:t>Anyone can collect and provide:</a:t>
            </a:r>
          </a:p>
          <a:p>
            <a:pPr marL="346075" lvl="1" indent="187325">
              <a:buFont typeface="Cambria" panose="02040503050406030204" pitchFamily="18" charset="0"/>
              <a:buChar char="‒"/>
            </a:pPr>
            <a:r>
              <a:rPr lang="en-US" sz="2400" dirty="0"/>
              <a:t>2 OPUS-Static solutions</a:t>
            </a:r>
          </a:p>
          <a:p>
            <a:pPr marL="746125" lvl="2" indent="187325">
              <a:buFont typeface="Cambria" panose="02040503050406030204" pitchFamily="18" charset="0"/>
              <a:buChar char="‒"/>
            </a:pPr>
            <a:r>
              <a:rPr lang="en-US" sz="2000" dirty="0"/>
              <a:t>≥4 hours each</a:t>
            </a:r>
          </a:p>
          <a:p>
            <a:pPr marL="346075" lvl="1" indent="187325">
              <a:buFont typeface="Cambria" panose="02040503050406030204" pitchFamily="18" charset="0"/>
              <a:buChar char="‒"/>
            </a:pPr>
            <a:r>
              <a:rPr lang="en-US" sz="2400" dirty="0"/>
              <a:t>2 photos of each setup</a:t>
            </a:r>
          </a:p>
          <a:p>
            <a:pPr marL="346075" lvl="1" indent="187325">
              <a:buFont typeface="Cambria" panose="02040503050406030204" pitchFamily="18" charset="0"/>
              <a:buChar char="‒"/>
            </a:pPr>
            <a:r>
              <a:rPr lang="en-US" sz="2400" dirty="0"/>
              <a:t>Brief Description w/Ties</a:t>
            </a:r>
          </a:p>
          <a:p>
            <a:pPr marL="171450" lvl="1" indent="0">
              <a:buNone/>
            </a:pPr>
            <a:r>
              <a:rPr lang="en-US" sz="2400" b="1" dirty="0"/>
              <a:t>Deadline = 30 September 2023</a:t>
            </a:r>
          </a:p>
          <a:p>
            <a:pPr marL="171450" lvl="1" indent="0" algn="ctr">
              <a:spcBef>
                <a:spcPts val="2400"/>
              </a:spcBef>
              <a:buNone/>
            </a:pPr>
            <a:r>
              <a:rPr lang="en-US" sz="2400" i="1" dirty="0"/>
              <a:t>Results increase accuracy of NAVD88&lt;-&gt;NAPGD2022 transformation.</a:t>
            </a:r>
          </a:p>
        </p:txBody>
      </p:sp>
      <p:grpSp>
        <p:nvGrpSpPr>
          <p:cNvPr id="11" name="web app">
            <a:extLst>
              <a:ext uri="{FF2B5EF4-FFF2-40B4-BE49-F238E27FC236}">
                <a16:creationId xmlns:a16="http://schemas.microsoft.com/office/drawing/2014/main" id="{44F3BAA1-E4F9-478A-8897-952C22761E5D}"/>
              </a:ext>
            </a:extLst>
          </p:cNvPr>
          <p:cNvGrpSpPr/>
          <p:nvPr/>
        </p:nvGrpSpPr>
        <p:grpSpPr>
          <a:xfrm>
            <a:off x="99804" y="1892838"/>
            <a:ext cx="4258834" cy="3397817"/>
            <a:chOff x="2572970" y="2948942"/>
            <a:chExt cx="4654179" cy="3443010"/>
          </a:xfrm>
        </p:grpSpPr>
        <p:pic>
          <p:nvPicPr>
            <p:cNvPr id="9" name="Picture 8">
              <a:extLst>
                <a:ext uri="{FF2B5EF4-FFF2-40B4-BE49-F238E27FC236}">
                  <a16:creationId xmlns:a16="http://schemas.microsoft.com/office/drawing/2014/main" id="{A62076D8-2A04-478A-AD9D-06639B00F339}"/>
                </a:ext>
              </a:extLst>
            </p:cNvPr>
            <p:cNvPicPr>
              <a:picLocks noChangeAspect="1"/>
            </p:cNvPicPr>
            <p:nvPr/>
          </p:nvPicPr>
          <p:blipFill>
            <a:blip r:embed="rId3"/>
            <a:stretch>
              <a:fillRect/>
            </a:stretch>
          </p:blipFill>
          <p:spPr>
            <a:xfrm>
              <a:off x="2572970" y="3483090"/>
              <a:ext cx="4654179" cy="2908862"/>
            </a:xfrm>
            <a:prstGeom prst="rect">
              <a:avLst/>
            </a:prstGeom>
          </p:spPr>
        </p:pic>
        <p:sp>
          <p:nvSpPr>
            <p:cNvPr id="24" name="Text Placeholder 9">
              <a:extLst>
                <a:ext uri="{FF2B5EF4-FFF2-40B4-BE49-F238E27FC236}">
                  <a16:creationId xmlns:a16="http://schemas.microsoft.com/office/drawing/2014/main" id="{2FB0C79B-870E-409C-8B1B-2FD676F3F28E}"/>
                </a:ext>
              </a:extLst>
            </p:cNvPr>
            <p:cNvSpPr txBox="1">
              <a:spLocks/>
            </p:cNvSpPr>
            <p:nvPr/>
          </p:nvSpPr>
          <p:spPr>
            <a:xfrm>
              <a:off x="2590800" y="2948942"/>
              <a:ext cx="4636349" cy="534147"/>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Web Map Application</a:t>
              </a:r>
            </a:p>
          </p:txBody>
        </p:sp>
      </p:grpSp>
      <p:pic>
        <p:nvPicPr>
          <p:cNvPr id="27" name="Picture 26">
            <a:extLst>
              <a:ext uri="{FF2B5EF4-FFF2-40B4-BE49-F238E27FC236}">
                <a16:creationId xmlns:a16="http://schemas.microsoft.com/office/drawing/2014/main" id="{1B1A02A2-DE14-4D4E-9A6B-460B01573473}"/>
              </a:ext>
            </a:extLst>
          </p:cNvPr>
          <p:cNvPicPr>
            <a:picLocks noChangeAspect="1"/>
          </p:cNvPicPr>
          <p:nvPr/>
        </p:nvPicPr>
        <p:blipFill>
          <a:blip r:embed="rId4"/>
          <a:stretch>
            <a:fillRect/>
          </a:stretch>
        </p:blipFill>
        <p:spPr>
          <a:xfrm>
            <a:off x="4785361" y="5818715"/>
            <a:ext cx="3747416" cy="669181"/>
          </a:xfrm>
          <a:prstGeom prst="rect">
            <a:avLst/>
          </a:prstGeom>
          <a:ln w="19050">
            <a:solidFill>
              <a:schemeClr val="accent1"/>
            </a:solidFill>
          </a:ln>
        </p:spPr>
      </p:pic>
      <p:grpSp>
        <p:nvGrpSpPr>
          <p:cNvPr id="14" name="dashboard">
            <a:extLst>
              <a:ext uri="{FF2B5EF4-FFF2-40B4-BE49-F238E27FC236}">
                <a16:creationId xmlns:a16="http://schemas.microsoft.com/office/drawing/2014/main" id="{B8B958A1-4155-4466-A2FC-29EAD3A1D391}"/>
              </a:ext>
            </a:extLst>
          </p:cNvPr>
          <p:cNvGrpSpPr/>
          <p:nvPr/>
        </p:nvGrpSpPr>
        <p:grpSpPr>
          <a:xfrm>
            <a:off x="99805" y="3090079"/>
            <a:ext cx="4258836" cy="3397817"/>
            <a:chOff x="1212455" y="1417562"/>
            <a:chExt cx="4798375" cy="3028185"/>
          </a:xfrm>
        </p:grpSpPr>
        <p:pic>
          <p:nvPicPr>
            <p:cNvPr id="25" name="Picture 24">
              <a:extLst>
                <a:ext uri="{FF2B5EF4-FFF2-40B4-BE49-F238E27FC236}">
                  <a16:creationId xmlns:a16="http://schemas.microsoft.com/office/drawing/2014/main" id="{56B46FA4-D6F8-4C58-9F7B-E79EF3D0BE63}"/>
                </a:ext>
              </a:extLst>
            </p:cNvPr>
            <p:cNvPicPr>
              <a:picLocks noChangeAspect="1"/>
            </p:cNvPicPr>
            <p:nvPr/>
          </p:nvPicPr>
          <p:blipFill>
            <a:blip r:embed="rId5"/>
            <a:stretch>
              <a:fillRect/>
            </a:stretch>
          </p:blipFill>
          <p:spPr>
            <a:xfrm>
              <a:off x="1212456" y="1891612"/>
              <a:ext cx="4798374" cy="2554135"/>
            </a:xfrm>
            <a:prstGeom prst="rect">
              <a:avLst/>
            </a:prstGeom>
          </p:spPr>
        </p:pic>
        <p:sp>
          <p:nvSpPr>
            <p:cNvPr id="26" name="Text Placeholder 9">
              <a:extLst>
                <a:ext uri="{FF2B5EF4-FFF2-40B4-BE49-F238E27FC236}">
                  <a16:creationId xmlns:a16="http://schemas.microsoft.com/office/drawing/2014/main" id="{4E6F6162-7357-4416-845E-14A0868D68E4}"/>
                </a:ext>
              </a:extLst>
            </p:cNvPr>
            <p:cNvSpPr txBox="1">
              <a:spLocks/>
            </p:cNvSpPr>
            <p:nvPr/>
          </p:nvSpPr>
          <p:spPr>
            <a:xfrm>
              <a:off x="1212455" y="1417562"/>
              <a:ext cx="4798374" cy="479822"/>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Progress Dashboard</a:t>
              </a:r>
            </a:p>
          </p:txBody>
        </p:sp>
      </p:grpSp>
      <p:sp>
        <p:nvSpPr>
          <p:cNvPr id="2" name="TextBox 1">
            <a:extLst>
              <a:ext uri="{FF2B5EF4-FFF2-40B4-BE49-F238E27FC236}">
                <a16:creationId xmlns:a16="http://schemas.microsoft.com/office/drawing/2014/main" id="{0AF82286-E1BE-4D4E-BE84-1DC542548A4C}"/>
              </a:ext>
            </a:extLst>
          </p:cNvPr>
          <p:cNvSpPr txBox="1"/>
          <p:nvPr/>
        </p:nvSpPr>
        <p:spPr>
          <a:xfrm>
            <a:off x="1" y="1005191"/>
            <a:ext cx="9144000" cy="663391"/>
          </a:xfrm>
          <a:prstGeom prst="rect">
            <a:avLst/>
          </a:prstGeom>
          <a:noFill/>
        </p:spPr>
        <p:txBody>
          <a:bodyPr wrap="square" rtlCol="0">
            <a:noAutofit/>
          </a:bodyPr>
          <a:lstStyle/>
          <a:p>
            <a:pPr algn="ctr"/>
            <a:r>
              <a:rPr lang="en-US" sz="3200" b="1" dirty="0">
                <a:latin typeface="Cambria" panose="02040503050406030204" pitchFamily="18" charset="0"/>
                <a:ea typeface="Cambria" panose="02040503050406030204" pitchFamily="18" charset="0"/>
              </a:rPr>
              <a:t>GPS on Bench Marks (GPSonBM)</a:t>
            </a:r>
          </a:p>
          <a:p>
            <a:endParaRPr lang="en-US" dirty="0"/>
          </a:p>
        </p:txBody>
      </p:sp>
    </p:spTree>
    <p:extLst>
      <p:ext uri="{BB962C8B-B14F-4D97-AF65-F5344CB8AC3E}">
        <p14:creationId xmlns:p14="http://schemas.microsoft.com/office/powerpoint/2010/main" val="202130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126189"/>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North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American </a:t>
            </a:r>
            <a:r>
              <a:rPr kumimoji="0" lang="en-US" sz="5400" b="1" i="0" u="none" strike="noStrike" kern="1200" cap="none" spc="-2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Datum </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5400" b="1" i="0" u="none" strike="noStrike" kern="1200" cap="none" spc="-2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of 1983</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NA</a:t>
            </a: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D83</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6000" b="1" i="1" u="none" strike="noStrike" kern="1200" cap="none" spc="-20" normalizeH="0" baseline="0" noProof="0" dirty="0">
                <a:ln>
                  <a:noFill/>
                </a:ln>
                <a:solidFill>
                  <a:prstClr val="black">
                    <a:lumMod val="50000"/>
                    <a:lumOff val="50000"/>
                  </a:prstClr>
                </a:solidFill>
                <a:effectLst/>
                <a:uLnTx/>
                <a:uFill>
                  <a:solidFill>
                    <a:srgbClr val="C00000"/>
                  </a:solidFill>
                </a:uFill>
                <a:latin typeface="Cambria" panose="02040503050406030204" pitchFamily="18" charset="0"/>
                <a:ea typeface="ＭＳ Ｐゴシック" pitchFamily="34" charset="-128"/>
                <a:cs typeface="Arial Black"/>
              </a:rPr>
              <a:t>will be replaced by</a:t>
            </a:r>
          </a:p>
        </p:txBody>
      </p:sp>
    </p:spTree>
    <p:extLst>
      <p:ext uri="{BB962C8B-B14F-4D97-AF65-F5344CB8AC3E}">
        <p14:creationId xmlns:p14="http://schemas.microsoft.com/office/powerpoint/2010/main" val="362523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North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American </a:t>
            </a:r>
            <a:r>
              <a:rPr kumimoji="0" sz="5400" b="1" i="0" u="none" strike="noStrike" kern="1200" cap="none" spc="-2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Terrestrial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Reference</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Frame of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2022</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NATRF2022</a:t>
            </a: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endParaRPr kumimoji="0" lang="en-US" sz="4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(pronounced: </a:t>
            </a:r>
            <a:r>
              <a:rPr kumimoji="0" lang="en-US" sz="5400" b="1" i="0" u="none" strike="noStrike" kern="1200" cap="none" spc="-20" normalizeH="0" baseline="0" noProof="0" dirty="0" err="1">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nat</a:t>
            </a:r>
            <a:r>
              <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-ref)</a:t>
            </a:r>
            <a:endParaRPr kumimoji="0"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20090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4"/>
            <a:ext cx="8496300" cy="4958251"/>
          </a:xfrm>
        </p:spPr>
        <p:txBody>
          <a:bodyPr/>
          <a:lstStyle/>
          <a:p>
            <a:pPr marL="0" indent="0">
              <a:buNone/>
            </a:pPr>
            <a:r>
              <a:rPr lang="en-US" dirty="0">
                <a:latin typeface="Cambria" panose="02040503050406030204" pitchFamily="18" charset="0"/>
                <a:ea typeface="Cambria" panose="02040503050406030204" pitchFamily="18" charset="0"/>
              </a:rPr>
              <a:t>“The adopted standard latitude and longitude of a given station, together with the adopted standard azimuth of a line from that station.”</a:t>
            </a:r>
          </a:p>
          <a:p>
            <a:pPr indent="-166688"/>
            <a:r>
              <a:rPr lang="en-US"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e.g. NAD27</a:t>
            </a:r>
          </a:p>
          <a:p>
            <a:pPr lvl="1" indent="-166688"/>
            <a:r>
              <a:rPr lang="en-US" sz="2400" dirty="0">
                <a:latin typeface="Cambria" panose="02040503050406030204" pitchFamily="18" charset="0"/>
                <a:ea typeface="Cambria" panose="02040503050406030204" pitchFamily="18" charset="0"/>
              </a:rPr>
              <a:t>station Meade’s Ranch and it’s azimuth mark Waldo</a:t>
            </a:r>
          </a:p>
          <a:p>
            <a:pPr marL="0" indent="0">
              <a:buNone/>
            </a:pPr>
            <a:endParaRPr lang="en-US" dirty="0">
              <a:latin typeface="Cambria" panose="02040503050406030204" pitchFamily="18" charset="0"/>
              <a:ea typeface="Cambria" panose="02040503050406030204" pitchFamily="18" charset="0"/>
            </a:endParaRPr>
          </a:p>
          <a:p>
            <a:pPr marL="0" indent="0">
              <a:buNone/>
            </a:pPr>
            <a:r>
              <a:rPr lang="en-US" sz="2400" i="1" dirty="0">
                <a:latin typeface="Cambria" panose="02040503050406030204" pitchFamily="18" charset="0"/>
                <a:ea typeface="Cambria" panose="02040503050406030204" pitchFamily="18" charset="0"/>
              </a:rPr>
              <a:t>Source: Proceedings of the 14</a:t>
            </a:r>
            <a:r>
              <a:rPr lang="en-US" sz="2400" i="1" baseline="30000" dirty="0">
                <a:latin typeface="Cambria" panose="02040503050406030204" pitchFamily="18" charset="0"/>
                <a:ea typeface="Cambria" panose="02040503050406030204" pitchFamily="18" charset="0"/>
              </a:rPr>
              <a:t>th</a:t>
            </a:r>
            <a:r>
              <a:rPr lang="en-US" sz="2400" i="1" dirty="0">
                <a:latin typeface="Cambria" panose="02040503050406030204" pitchFamily="18" charset="0"/>
                <a:ea typeface="Cambria" panose="02040503050406030204" pitchFamily="18" charset="0"/>
              </a:rPr>
              <a:t> General Conference of the International Geodetic Association (IAG) - ”Report on Geodetic Operations in the United States”, O.H. </a:t>
            </a:r>
            <a:r>
              <a:rPr lang="en-US" sz="2400" i="1" dirty="0" err="1">
                <a:latin typeface="Cambria" panose="02040503050406030204" pitchFamily="18" charset="0"/>
                <a:ea typeface="Cambria" panose="02040503050406030204" pitchFamily="18" charset="0"/>
              </a:rPr>
              <a:t>Tittmann</a:t>
            </a:r>
            <a:r>
              <a:rPr lang="en-US" sz="2400" i="1" dirty="0">
                <a:latin typeface="Cambria" panose="02040503050406030204" pitchFamily="18" charset="0"/>
                <a:ea typeface="Cambria" panose="02040503050406030204" pitchFamily="18" charset="0"/>
              </a:rPr>
              <a:t>, Superintendent of the USC&amp;GS</a:t>
            </a:r>
          </a:p>
        </p:txBody>
      </p:sp>
      <p:sp>
        <p:nvSpPr>
          <p:cNvPr id="3" name="Title 2"/>
          <p:cNvSpPr>
            <a:spLocks noGrp="1"/>
          </p:cNvSpPr>
          <p:nvPr>
            <p:ph type="title"/>
          </p:nvPr>
        </p:nvSpPr>
        <p:spPr/>
        <p:txBody>
          <a:bodyPr/>
          <a:lstStyle/>
          <a:p>
            <a:r>
              <a:rPr lang="en-US" sz="4800" dirty="0">
                <a:latin typeface="Cambria" panose="02040503050406030204" pitchFamily="18" charset="0"/>
                <a:ea typeface="Cambria" panose="02040503050406030204" pitchFamily="18" charset="0"/>
              </a:rPr>
              <a:t>Datum Defined</a:t>
            </a:r>
          </a:p>
        </p:txBody>
      </p:sp>
    </p:spTree>
    <p:extLst>
      <p:ext uri="{BB962C8B-B14F-4D97-AF65-F5344CB8AC3E}">
        <p14:creationId xmlns:p14="http://schemas.microsoft.com/office/powerpoint/2010/main" val="300759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9939A3B-F42F-5C42-B1BF-AB7DA9FDDD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3357" y="1600829"/>
            <a:ext cx="1754399" cy="1586372"/>
          </a:xfrm>
          <a:prstGeom prst="rect">
            <a:avLst/>
          </a:prstGeom>
        </p:spPr>
      </p:pic>
      <p:pic>
        <p:nvPicPr>
          <p:cNvPr id="5" name="map1">
            <a:extLst>
              <a:ext uri="{FF2B5EF4-FFF2-40B4-BE49-F238E27FC236}">
                <a16:creationId xmlns:a16="http://schemas.microsoft.com/office/drawing/2014/main" id="{3FCF9116-49AF-754A-A553-919B44A047D2}"/>
              </a:ext>
            </a:extLst>
          </p:cNvPr>
          <p:cNvPicPr>
            <a:picLocks noChangeAspect="1"/>
          </p:cNvPicPr>
          <p:nvPr/>
        </p:nvPicPr>
        <p:blipFill>
          <a:blip r:embed="rId5"/>
          <a:stretch>
            <a:fillRect/>
          </a:stretch>
        </p:blipFill>
        <p:spPr>
          <a:xfrm>
            <a:off x="1265068" y="2198940"/>
            <a:ext cx="5858289" cy="3716352"/>
          </a:xfrm>
          <a:prstGeom prst="rect">
            <a:avLst/>
          </a:prstGeom>
        </p:spPr>
      </p:pic>
      <p:pic>
        <p:nvPicPr>
          <p:cNvPr id="12" name="map2">
            <a:extLst>
              <a:ext uri="{FF2B5EF4-FFF2-40B4-BE49-F238E27FC236}">
                <a16:creationId xmlns:a16="http://schemas.microsoft.com/office/drawing/2014/main" id="{0F8C33B3-CFB2-43CE-943A-1BCBA5D833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5067" y="2198940"/>
            <a:ext cx="5858288" cy="3716352"/>
          </a:xfrm>
          <a:prstGeom prst="rect">
            <a:avLst/>
          </a:prstGeom>
        </p:spPr>
      </p:pic>
      <p:pic>
        <p:nvPicPr>
          <p:cNvPr id="45" name="map3">
            <a:extLst>
              <a:ext uri="{FF2B5EF4-FFF2-40B4-BE49-F238E27FC236}">
                <a16:creationId xmlns:a16="http://schemas.microsoft.com/office/drawing/2014/main" id="{5F153E1A-FE33-4FD0-AE2B-16A3A3777A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5065" y="2198940"/>
            <a:ext cx="5858288" cy="3716352"/>
          </a:xfrm>
          <a:prstGeom prst="rect">
            <a:avLst/>
          </a:prstGeom>
        </p:spPr>
      </p:pic>
      <p:pic>
        <p:nvPicPr>
          <p:cNvPr id="46" name="map4">
            <a:extLst>
              <a:ext uri="{FF2B5EF4-FFF2-40B4-BE49-F238E27FC236}">
                <a16:creationId xmlns:a16="http://schemas.microsoft.com/office/drawing/2014/main" id="{BDD98107-EA87-4DBA-BA63-9D90547860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65063" y="2198940"/>
            <a:ext cx="5858288" cy="3716352"/>
          </a:xfrm>
          <a:prstGeom prst="rect">
            <a:avLst/>
          </a:prstGeom>
        </p:spPr>
      </p:pic>
      <p:pic>
        <p:nvPicPr>
          <p:cNvPr id="9" name="disk">
            <a:extLst>
              <a:ext uri="{FF2B5EF4-FFF2-40B4-BE49-F238E27FC236}">
                <a16:creationId xmlns:a16="http://schemas.microsoft.com/office/drawing/2014/main" id="{ADD48F48-42FC-AC4E-8DBD-7C61F7508CC9}"/>
              </a:ext>
            </a:extLst>
          </p:cNvPr>
          <p:cNvPicPr>
            <a:picLocks noChangeAspect="1"/>
          </p:cNvPicPr>
          <p:nvPr/>
        </p:nvPicPr>
        <p:blipFill>
          <a:blip r:embed="rId12"/>
          <a:stretch>
            <a:fillRect/>
          </a:stretch>
        </p:blipFill>
        <p:spPr>
          <a:xfrm>
            <a:off x="396992" y="4198655"/>
            <a:ext cx="1736148" cy="1588450"/>
          </a:xfrm>
          <a:prstGeom prst="rect">
            <a:avLst/>
          </a:prstGeom>
        </p:spPr>
      </p:pic>
      <p:cxnSp>
        <p:nvCxnSpPr>
          <p:cNvPr id="11" name="Straight Connector 10">
            <a:extLst>
              <a:ext uri="{FF2B5EF4-FFF2-40B4-BE49-F238E27FC236}">
                <a16:creationId xmlns:a16="http://schemas.microsoft.com/office/drawing/2014/main" id="{554DB6A6-05CE-A24B-BCDE-290700C4C395}"/>
              </a:ext>
            </a:extLst>
          </p:cNvPr>
          <p:cNvCxnSpPr/>
          <p:nvPr/>
        </p:nvCxnSpPr>
        <p:spPr>
          <a:xfrm flipV="1">
            <a:off x="396992" y="3993557"/>
            <a:ext cx="3679352" cy="205098"/>
          </a:xfrm>
          <a:prstGeom prst="line">
            <a:avLst/>
          </a:prstGeom>
          <a:ln w="12700">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7BAAEE4-492D-0D49-9A17-CE38E08D6C54}"/>
              </a:ext>
            </a:extLst>
          </p:cNvPr>
          <p:cNvCxnSpPr/>
          <p:nvPr/>
        </p:nvCxnSpPr>
        <p:spPr>
          <a:xfrm flipV="1">
            <a:off x="2133140" y="3993557"/>
            <a:ext cx="1943204" cy="1793548"/>
          </a:xfrm>
          <a:prstGeom prst="line">
            <a:avLst/>
          </a:prstGeom>
          <a:ln w="12700">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B7ED673-0515-8A41-AC94-12AC4BF1F333}"/>
              </a:ext>
            </a:extLst>
          </p:cNvPr>
          <p:cNvSpPr txBox="1"/>
          <p:nvPr/>
        </p:nvSpPr>
        <p:spPr>
          <a:xfrm>
            <a:off x="1791944" y="1244643"/>
            <a:ext cx="5560112" cy="46166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North American Datum of 1927 (NAD27)</a:t>
            </a:r>
          </a:p>
        </p:txBody>
      </p:sp>
      <p:sp>
        <p:nvSpPr>
          <p:cNvPr id="14" name="Title 2"/>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Datum – Traditional Horizontal</a:t>
            </a:r>
          </a:p>
        </p:txBody>
      </p:sp>
      <p:pic>
        <p:nvPicPr>
          <p:cNvPr id="2" name="datasheet" hidden="1"/>
          <p:cNvPicPr>
            <a:picLocks noChangeAspect="1"/>
          </p:cNvPicPr>
          <p:nvPr/>
        </p:nvPicPr>
        <p:blipFill>
          <a:blip r:embed="rId13"/>
          <a:stretch>
            <a:fillRect/>
          </a:stretch>
        </p:blipFill>
        <p:spPr>
          <a:xfrm>
            <a:off x="0" y="3094697"/>
            <a:ext cx="4572000" cy="3763303"/>
          </a:xfrm>
          <a:prstGeom prst="rect">
            <a:avLst/>
          </a:prstGeom>
          <a:ln w="38100">
            <a:solidFill>
              <a:schemeClr val="bg1">
                <a:lumMod val="65000"/>
              </a:schemeClr>
            </a:solidFill>
          </a:ln>
        </p:spPr>
      </p:pic>
    </p:spTree>
    <p:extLst>
      <p:ext uri="{BB962C8B-B14F-4D97-AF65-F5344CB8AC3E}">
        <p14:creationId xmlns:p14="http://schemas.microsoft.com/office/powerpoint/2010/main" val="419733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circle(out)">
                                      <p:cBhvr>
                                        <p:cTn id="23" dur="20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circle(out)">
                                      <p:cBhvr>
                                        <p:cTn id="28"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4" name="bilbys">
            <a:extLst>
              <a:ext uri="{FF2B5EF4-FFF2-40B4-BE49-F238E27FC236}">
                <a16:creationId xmlns:a16="http://schemas.microsoft.com/office/drawing/2014/main" id="{86D98C92-D935-4D47-AED3-CFDF55BE44BE}"/>
              </a:ext>
            </a:extLst>
          </p:cNvPr>
          <p:cNvGrpSpPr/>
          <p:nvPr/>
        </p:nvGrpSpPr>
        <p:grpSpPr>
          <a:xfrm>
            <a:off x="-11800" y="-2275"/>
            <a:ext cx="9164787" cy="6853451"/>
            <a:chOff x="-11800" y="-2275"/>
            <a:chExt cx="9164787" cy="6853451"/>
          </a:xfrm>
        </p:grpSpPr>
        <p:pic>
          <p:nvPicPr>
            <p:cNvPr id="5" name="Bilby in clear">
              <a:extLst>
                <a:ext uri="{FF2B5EF4-FFF2-40B4-BE49-F238E27FC236}">
                  <a16:creationId xmlns:a16="http://schemas.microsoft.com/office/drawing/2014/main" id="{D2CE0DD8-37EA-4830-AE25-4745EA5CE6DF}"/>
                </a:ext>
              </a:extLst>
            </p:cNvPr>
            <p:cNvPicPr>
              <a:picLocks noChangeAspect="1"/>
            </p:cNvPicPr>
            <p:nvPr/>
          </p:nvPicPr>
          <p:blipFill rotWithShape="1">
            <a:blip cstate="print" r:embed="rId2">
              <a:extLst>
                <a:ext uri="{28A0092B-C50C-407E-A947-70E740481C1C}">
                  <a14:useLocalDpi xmlns:a14="http://schemas.microsoft.com/office/drawing/2010/main"/>
                </a:ext>
              </a:extLst>
            </a:blip>
            <a:srcRect b="58"/>
            <a:stretch/>
          </p:blipFill>
          <p:spPr>
            <a:xfrm>
              <a:off x="-11800" y="-2275"/>
              <a:ext cx="5373739" cy="6839804"/>
            </a:xfrm>
            <a:prstGeom prst="rect">
              <a:avLst/>
            </a:prstGeom>
          </p:spPr>
        </p:pic>
        <p:pic>
          <p:nvPicPr>
            <p:cNvPr id="6" name="bilby from below">
              <a:extLst>
                <a:ext uri="{FF2B5EF4-FFF2-40B4-BE49-F238E27FC236}">
                  <a16:creationId xmlns:a16="http://schemas.microsoft.com/office/drawing/2014/main" id="{70A887B4-D0E4-43F4-937E-BE672F6F5E66}"/>
                </a:ext>
              </a:extLst>
            </p:cNvPr>
            <p:cNvPicPr>
              <a:picLocks noChangeAspect="1"/>
            </p:cNvPicPr>
            <p:nvPr/>
          </p:nvPicPr>
          <p:blipFill rotWithShape="1">
            <a:blip r:embed="rId3">
              <a:extLst>
                <a:ext uri="{28A0092B-C50C-407E-A947-70E740481C1C}">
                  <a14:useLocalDpi xmlns:a14="http://schemas.microsoft.com/office/drawing/2010/main"/>
                </a:ext>
              </a:extLst>
            </a:blip>
            <a:srcRect b="70"/>
            <a:stretch/>
          </p:blipFill>
          <p:spPr>
            <a:xfrm>
              <a:off x="5101687" y="-2275"/>
              <a:ext cx="4051300" cy="6853451"/>
            </a:xfrm>
            <a:prstGeom prst="rect">
              <a:avLst/>
            </a:prstGeom>
            <a:ln w="38100">
              <a:solidFill>
                <a:schemeClr val="tx1"/>
              </a:solidFill>
            </a:ln>
          </p:spPr>
        </p:pic>
      </p:grpSp>
    </p:spTree>
    <p:extLst>
      <p:ext uri="{BB962C8B-B14F-4D97-AF65-F5344CB8AC3E}">
        <p14:creationId xmlns:p14="http://schemas.microsoft.com/office/powerpoint/2010/main" val="1476769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4"/>
            <a:ext cx="8496300" cy="4525963"/>
          </a:xfrm>
        </p:spPr>
        <p:txBody>
          <a:bodyPr/>
          <a:lstStyle/>
          <a:p>
            <a:pPr marL="0" indent="0">
              <a:buNone/>
            </a:pPr>
            <a:r>
              <a:rPr lang="en-US" dirty="0">
                <a:latin typeface="Cambria" panose="02040503050406030204" pitchFamily="18" charset="0"/>
                <a:ea typeface="Cambria" panose="02040503050406030204" pitchFamily="18" charset="0"/>
              </a:rPr>
              <a:t>“A system of graduated lines symbolically attached to a body that serve to </a:t>
            </a:r>
            <a:r>
              <a:rPr lang="en-US" b="1" dirty="0">
                <a:latin typeface="Cambria" panose="02040503050406030204" pitchFamily="18" charset="0"/>
                <a:ea typeface="Cambria" panose="02040503050406030204" pitchFamily="18" charset="0"/>
              </a:rPr>
              <a:t>describe the position of points relative to the body.”</a:t>
            </a:r>
          </a:p>
          <a:p>
            <a:pPr marL="0" indent="0">
              <a:buNone/>
            </a:pPr>
            <a:endParaRPr lang="en-US" dirty="0">
              <a:latin typeface="Cambria" panose="02040503050406030204" pitchFamily="18" charset="0"/>
              <a:ea typeface="Cambria" panose="02040503050406030204" pitchFamily="18" charset="0"/>
            </a:endParaRPr>
          </a:p>
          <a:p>
            <a:pPr marL="0" indent="0">
              <a:buNone/>
            </a:pPr>
            <a:r>
              <a:rPr lang="en-US" sz="2400" i="1" dirty="0">
                <a:solidFill>
                  <a:prstClr val="black"/>
                </a:solidFill>
                <a:latin typeface="Cambria" panose="02040503050406030204" pitchFamily="18" charset="0"/>
                <a:ea typeface="Cambria" panose="02040503050406030204" pitchFamily="18" charset="0"/>
              </a:rPr>
              <a:t>Source: </a:t>
            </a:r>
            <a:r>
              <a:rPr lang="en-US" sz="2400" i="1" dirty="0" err="1">
                <a:solidFill>
                  <a:prstClr val="black"/>
                </a:solidFill>
                <a:latin typeface="Cambria" panose="02040503050406030204" pitchFamily="18" charset="0"/>
                <a:ea typeface="Cambria" panose="02040503050406030204" pitchFamily="18" charset="0"/>
              </a:rPr>
              <a:t>Encyclopaedia</a:t>
            </a:r>
            <a:r>
              <a:rPr lang="en-US" sz="2400" i="1" dirty="0">
                <a:solidFill>
                  <a:prstClr val="black"/>
                </a:solidFill>
                <a:latin typeface="Cambria" panose="02040503050406030204" pitchFamily="18" charset="0"/>
                <a:ea typeface="Cambria" panose="02040503050406030204" pitchFamily="18" charset="0"/>
              </a:rPr>
              <a:t> </a:t>
            </a:r>
            <a:r>
              <a:rPr lang="en-US" sz="2400" i="1" dirty="0" err="1">
                <a:solidFill>
                  <a:prstClr val="black"/>
                </a:solidFill>
                <a:latin typeface="Cambria" panose="02040503050406030204" pitchFamily="18" charset="0"/>
                <a:ea typeface="Cambria" panose="02040503050406030204" pitchFamily="18" charset="0"/>
              </a:rPr>
              <a:t>Brittanica</a:t>
            </a:r>
            <a:r>
              <a:rPr lang="en-US" sz="2400" i="1" dirty="0">
                <a:solidFill>
                  <a:prstClr val="black"/>
                </a:solidFill>
                <a:latin typeface="Cambria" panose="02040503050406030204" pitchFamily="18" charset="0"/>
                <a:ea typeface="Cambria" panose="02040503050406030204" pitchFamily="18" charset="0"/>
              </a:rPr>
              <a:t> – Reference Frame (Physics), The Editors of the </a:t>
            </a:r>
            <a:r>
              <a:rPr lang="en-US" sz="2400" i="1" dirty="0" err="1">
                <a:solidFill>
                  <a:prstClr val="black"/>
                </a:solidFill>
                <a:latin typeface="Cambria" panose="02040503050406030204" pitchFamily="18" charset="0"/>
                <a:ea typeface="Cambria" panose="02040503050406030204" pitchFamily="18" charset="0"/>
              </a:rPr>
              <a:t>Encyclopaedia</a:t>
            </a:r>
            <a:r>
              <a:rPr lang="en-US" sz="2400" i="1" dirty="0">
                <a:solidFill>
                  <a:prstClr val="black"/>
                </a:solidFill>
                <a:latin typeface="Cambria" panose="02040503050406030204" pitchFamily="18" charset="0"/>
                <a:ea typeface="Cambria" panose="02040503050406030204" pitchFamily="18" charset="0"/>
              </a:rPr>
              <a:t> </a:t>
            </a:r>
            <a:r>
              <a:rPr lang="en-US" sz="2400" i="1" dirty="0" err="1">
                <a:solidFill>
                  <a:prstClr val="black"/>
                </a:solidFill>
                <a:latin typeface="Cambria" panose="02040503050406030204" pitchFamily="18" charset="0"/>
                <a:ea typeface="Cambria" panose="02040503050406030204" pitchFamily="18" charset="0"/>
              </a:rPr>
              <a:t>Brittanica</a:t>
            </a:r>
            <a:r>
              <a:rPr lang="en-US" sz="2400" i="1" dirty="0">
                <a:solidFill>
                  <a:prstClr val="black"/>
                </a:solidFill>
                <a:latin typeface="Cambria" panose="02040503050406030204" pitchFamily="18" charset="0"/>
                <a:ea typeface="Cambria" panose="02040503050406030204" pitchFamily="18" charset="0"/>
              </a:rPr>
              <a:t>, April 08, 2016.</a:t>
            </a:r>
            <a:endParaRPr lang="en-US" dirty="0">
              <a:latin typeface="Cambria" panose="02040503050406030204" pitchFamily="18" charset="0"/>
              <a:ea typeface="Cambria" panose="02040503050406030204" pitchFamily="18" charset="0"/>
            </a:endParaRPr>
          </a:p>
        </p:txBody>
      </p:sp>
      <p:sp>
        <p:nvSpPr>
          <p:cNvPr id="3" name="Title 2"/>
          <p:cNvSpPr>
            <a:spLocks noGrp="1"/>
          </p:cNvSpPr>
          <p:nvPr>
            <p:ph type="title"/>
          </p:nvPr>
        </p:nvSpPr>
        <p:spPr/>
        <p:txBody>
          <a:bodyPr/>
          <a:lstStyle/>
          <a:p>
            <a:r>
              <a:rPr lang="en-US" sz="4800" dirty="0">
                <a:latin typeface="Cambria" panose="02040503050406030204" pitchFamily="18" charset="0"/>
                <a:ea typeface="Cambria" panose="02040503050406030204" pitchFamily="18" charset="0"/>
              </a:rPr>
              <a:t>Reference Frame Defined</a:t>
            </a:r>
          </a:p>
        </p:txBody>
      </p:sp>
    </p:spTree>
    <p:extLst>
      <p:ext uri="{BB962C8B-B14F-4D97-AF65-F5344CB8AC3E}">
        <p14:creationId xmlns:p14="http://schemas.microsoft.com/office/powerpoint/2010/main" val="26247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47271" y="410693"/>
            <a:ext cx="7465332" cy="914400"/>
          </a:xfrm>
        </p:spPr>
        <p:txBody>
          <a:bodyPr/>
          <a:lstStyle/>
          <a:p>
            <a:pPr eaLnBrk="1" hangingPunct="1"/>
            <a:r>
              <a:rPr lang="en-US" altLang="en-US" sz="5400"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 </a:t>
            </a:r>
          </a:p>
        </p:txBody>
      </p:sp>
    </p:spTree>
    <p:extLst>
      <p:ext uri="{BB962C8B-B14F-4D97-AF65-F5344CB8AC3E}">
        <p14:creationId xmlns:p14="http://schemas.microsoft.com/office/powerpoint/2010/main" val="3545236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526018"/>
            <a:ext cx="9144000" cy="275631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International Terrestrial Reference Frame</a:t>
            </a:r>
          </a:p>
          <a:p>
            <a:pPr marL="16933" marR="0" lvl="0" indent="0" algn="ctr" defTabSz="457200" rtl="0" eaLnBrk="1" fontAlgn="base" latinLnBrk="0" hangingPunct="1">
              <a:lnSpc>
                <a:spcPct val="100000"/>
              </a:lnSpc>
              <a:spcBef>
                <a:spcPts val="600"/>
              </a:spcBef>
              <a:spcAft>
                <a:spcPct val="0"/>
              </a:spcAft>
              <a:buClrTx/>
              <a:buSzPct val="159375"/>
              <a:buFontTx/>
              <a:buNone/>
              <a:tabLst>
                <a:tab pos="397077" algn="l"/>
                <a:tab pos="397923" algn="l"/>
              </a:tabLst>
              <a:defRPr/>
            </a:pPr>
            <a:r>
              <a:rPr kumimoji="0" lang="en-US" sz="6000" b="1"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(I</a:t>
            </a:r>
            <a:r>
              <a:rPr kumimoji="0" sz="6000" b="1"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TRF</a:t>
            </a:r>
            <a:r>
              <a:rPr kumimoji="0" lang="en-US" sz="6000" b="1"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347" y="4196432"/>
            <a:ext cx="967834" cy="1254341"/>
          </a:xfrm>
          <a:prstGeom prst="rect">
            <a:avLst/>
          </a:prstGeom>
        </p:spPr>
      </p:pic>
      <p:sp>
        <p:nvSpPr>
          <p:cNvPr id="5" name="object 4"/>
          <p:cNvSpPr txBox="1"/>
          <p:nvPr/>
        </p:nvSpPr>
        <p:spPr>
          <a:xfrm>
            <a:off x="342900" y="4139007"/>
            <a:ext cx="6748461" cy="1202931"/>
          </a:xfrm>
          <a:prstGeom prst="rect">
            <a:avLst/>
          </a:prstGeom>
        </p:spPr>
        <p:txBody>
          <a:bodyPr vert="horz" wrap="square" lIns="0" tIns="16933" rIns="0" bIns="0" rtlCol="0">
            <a:noAutofit/>
          </a:bodyPr>
          <a:lstStyle/>
          <a:p>
            <a:pPr marL="16933" marR="0" lvl="0" indent="0" algn="l"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3600" b="0"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International Earth Rotation and Reference Systems Service (IERS)</a:t>
            </a:r>
          </a:p>
        </p:txBody>
      </p:sp>
      <p:sp>
        <p:nvSpPr>
          <p:cNvPr id="6" name="Left Brace 5"/>
          <p:cNvSpPr/>
          <p:nvPr/>
        </p:nvSpPr>
        <p:spPr>
          <a:xfrm rot="5400000">
            <a:off x="4210051" y="-644354"/>
            <a:ext cx="723900" cy="8577264"/>
          </a:xfrm>
          <a:prstGeom prst="leftBrace">
            <a:avLst>
              <a:gd name="adj1" fmla="val 8333"/>
              <a:gd name="adj2" fmla="val 50444"/>
            </a:avLst>
          </a:prstGeom>
          <a:ln w="635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194" y="5851299"/>
            <a:ext cx="2563340" cy="736628"/>
          </a:xfrm>
          <a:prstGeom prst="rect">
            <a:avLst/>
          </a:prstGeom>
        </p:spPr>
      </p:pic>
      <p:sp>
        <p:nvSpPr>
          <p:cNvPr id="10" name="object 4"/>
          <p:cNvSpPr txBox="1"/>
          <p:nvPr/>
        </p:nvSpPr>
        <p:spPr>
          <a:xfrm>
            <a:off x="342900" y="5520754"/>
            <a:ext cx="6748461" cy="1317986"/>
          </a:xfrm>
          <a:prstGeom prst="rect">
            <a:avLst/>
          </a:prstGeom>
        </p:spPr>
        <p:txBody>
          <a:bodyPr vert="horz" wrap="square" lIns="0" tIns="16933" rIns="0" bIns="0" rtlCol="0">
            <a:noAutofit/>
          </a:bodyPr>
          <a:lstStyle/>
          <a:p>
            <a:pPr marL="16933" marR="0" lvl="0" indent="0" algn="l" defTabSz="457200" rtl="0" eaLnBrk="1" fontAlgn="base" latinLnBrk="0" hangingPunct="1">
              <a:lnSpc>
                <a:spcPct val="100000"/>
              </a:lnSpc>
              <a:spcBef>
                <a:spcPts val="1800"/>
              </a:spcBef>
              <a:spcAft>
                <a:spcPct val="0"/>
              </a:spcAft>
              <a:buClrTx/>
              <a:buSzPct val="159375"/>
              <a:buFontTx/>
              <a:buNone/>
              <a:tabLst>
                <a:tab pos="397077" algn="l"/>
                <a:tab pos="397923" algn="l"/>
              </a:tabLst>
              <a:defRPr/>
            </a:pPr>
            <a:r>
              <a:rPr kumimoji="0" lang="en-US" sz="3600" b="0"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International Union of Geodesy and Geophysics (IUGG)</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97" y="3461144"/>
            <a:ext cx="4348178" cy="3261134"/>
          </a:xfrm>
          <a:prstGeom prst="rect">
            <a:avLst/>
          </a:prstGeom>
          <a:ln w="50800">
            <a:solidFill>
              <a:schemeClr val="bg1">
                <a:lumMod val="65000"/>
              </a:schemeClr>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0948" y="3461144"/>
            <a:ext cx="4348178" cy="3261133"/>
          </a:xfrm>
          <a:prstGeom prst="rect">
            <a:avLst/>
          </a:prstGeom>
          <a:ln w="50800">
            <a:solidFill>
              <a:schemeClr val="bg1">
                <a:lumMod val="65000"/>
              </a:schemeClr>
            </a:solidFill>
          </a:ln>
        </p:spPr>
      </p:pic>
    </p:spTree>
    <p:extLst>
      <p:ext uri="{BB962C8B-B14F-4D97-AF65-F5344CB8AC3E}">
        <p14:creationId xmlns:p14="http://schemas.microsoft.com/office/powerpoint/2010/main" val="202988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196" y="176896"/>
            <a:ext cx="6547608" cy="6547608"/>
          </a:xfrm>
          <a:prstGeom prst="rect">
            <a:avLst/>
          </a:prstGeom>
        </p:spPr>
      </p:pic>
      <p:sp>
        <p:nvSpPr>
          <p:cNvPr id="6" name="TextBox 5"/>
          <p:cNvSpPr txBox="1"/>
          <p:nvPr/>
        </p:nvSpPr>
        <p:spPr>
          <a:xfrm>
            <a:off x="6429725" y="238451"/>
            <a:ext cx="2530180" cy="52322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Watch the grid!</a:t>
            </a:r>
          </a:p>
        </p:txBody>
      </p:sp>
      <p:sp>
        <p:nvSpPr>
          <p:cNvPr id="5" name="TextBox 4"/>
          <p:cNvSpPr txBox="1"/>
          <p:nvPr/>
        </p:nvSpPr>
        <p:spPr>
          <a:xfrm>
            <a:off x="126945" y="176896"/>
            <a:ext cx="2654445"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ITRF concept</a:t>
            </a:r>
          </a:p>
        </p:txBody>
      </p:sp>
      <p:sp>
        <p:nvSpPr>
          <p:cNvPr id="7" name="TextBox 6"/>
          <p:cNvSpPr txBox="1"/>
          <p:nvPr/>
        </p:nvSpPr>
        <p:spPr>
          <a:xfrm>
            <a:off x="126945" y="5236366"/>
            <a:ext cx="2311454" cy="707886"/>
          </a:xfrm>
          <a:prstGeom prst="rect">
            <a:avLst/>
          </a:prstGeom>
          <a:noFill/>
        </p:spPr>
        <p:txBody>
          <a:bodyPr wrap="square" rtlCol="0">
            <a:noAutofit/>
          </a:bodyPr>
          <a:lstStyle/>
          <a:p>
            <a:pPr marL="16932" marR="713722" lvl="0" indent="0" algn="l" defTabSz="457200" rtl="0" eaLnBrk="1" fontAlgn="base" latinLnBrk="0" hangingPunct="1">
              <a:lnSpc>
                <a:spcPct val="100000"/>
              </a:lnSpc>
              <a:spcBef>
                <a:spcPts val="3000"/>
              </a:spcBef>
              <a:spcAft>
                <a:spcPct val="0"/>
              </a:spcAft>
              <a:buClrTx/>
              <a:buSzTx/>
              <a:buFontTx/>
              <a:buNone/>
              <a:tabLst>
                <a:tab pos="473275" algn="l"/>
                <a:tab pos="474121" algn="l"/>
                <a:tab pos="6531870" algn="l"/>
              </a:tabLst>
              <a:defRPr/>
            </a:pPr>
            <a:r>
              <a:rPr kumimoji="0" lang="en-US" sz="4000" b="0" i="1" u="none" strike="noStrike" kern="1200" cap="none" spc="-20" normalizeH="0" baseline="0" noProof="0" dirty="0">
                <a:ln>
                  <a:noFill/>
                </a:ln>
                <a:solidFill>
                  <a:srgbClr val="424242"/>
                </a:solidFill>
                <a:effectLst/>
                <a:uLnTx/>
                <a:uFill>
                  <a:solidFill>
                    <a:srgbClr val="000000"/>
                  </a:solidFill>
                </a:uFill>
                <a:latin typeface="Cambria" panose="02040503050406030204" pitchFamily="18" charset="0"/>
                <a:ea typeface="Cambria" panose="02040503050406030204" pitchFamily="18" charset="0"/>
                <a:cs typeface="Calibri"/>
              </a:rPr>
              <a:t>Drift…</a:t>
            </a:r>
          </a:p>
        </p:txBody>
      </p:sp>
      <p:sp>
        <p:nvSpPr>
          <p:cNvPr id="8" name="TextBox 7"/>
          <p:cNvSpPr txBox="1"/>
          <p:nvPr/>
        </p:nvSpPr>
        <p:spPr>
          <a:xfrm>
            <a:off x="6115050" y="6249367"/>
            <a:ext cx="1295400"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Epoch:</a:t>
            </a:r>
          </a:p>
        </p:txBody>
      </p:sp>
    </p:spTree>
    <p:extLst>
      <p:ext uri="{BB962C8B-B14F-4D97-AF65-F5344CB8AC3E}">
        <p14:creationId xmlns:p14="http://schemas.microsoft.com/office/powerpoint/2010/main" val="61431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750" tmFilter="0, 0; .2, .5; .8, .5; 1, 0"/>
                                        <p:tgtEl>
                                          <p:spTgt spid="6"/>
                                        </p:tgtEl>
                                      </p:cBhvr>
                                    </p:animEffect>
                                    <p:animScale>
                                      <p:cBhvr>
                                        <p:cTn id="7" dur="875" autoRev="1" fill="hold"/>
                                        <p:tgtEl>
                                          <p:spTgt spid="6"/>
                                        </p:tgtEl>
                                      </p:cBhvr>
                                      <p:by x="105000" y="105000"/>
                                    </p:animScale>
                                  </p:childTnLst>
                                </p:cTn>
                              </p:par>
                            </p:childTnLst>
                          </p:cTn>
                        </p:par>
                        <p:par>
                          <p:cTn id="8" fill="hold">
                            <p:stCondLst>
                              <p:cond delay="1750"/>
                            </p:stCondLst>
                            <p:childTnLst>
                              <p:par>
                                <p:cTn id="9" presetID="42" presetClass="entr" presetSubtype="0" fill="hold" nodeType="afterEffect">
                                  <p:stCondLst>
                                    <p:cond delay="3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grpSp>
        <p:nvGrpSpPr>
          <p:cNvPr id="2" name="Group 1"/>
          <p:cNvGrpSpPr/>
          <p:nvPr/>
        </p:nvGrpSpPr>
        <p:grpSpPr>
          <a:xfrm>
            <a:off x="-849368" y="602007"/>
            <a:ext cx="10785848" cy="6513506"/>
            <a:chOff x="-849368" y="602007"/>
            <a:chExt cx="10785848" cy="6513506"/>
          </a:xfrm>
        </p:grpSpPr>
        <p:cxnSp>
          <p:nvCxnSpPr>
            <p:cNvPr id="12" name="Straight Connector 11"/>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TextBox 104"/>
          <p:cNvSpPr txBox="1"/>
          <p:nvPr/>
        </p:nvSpPr>
        <p:spPr>
          <a:xfrm>
            <a:off x="0" y="1"/>
            <a:ext cx="9144000" cy="637371"/>
          </a:xfrm>
          <a:prstGeom prst="rect">
            <a:avLst/>
          </a:prstGeom>
          <a:solidFill>
            <a:srgbClr val="F2F2F2"/>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constant frame, rotating plate</a:t>
            </a:r>
          </a:p>
        </p:txBody>
      </p:sp>
    </p:spTree>
    <p:extLst>
      <p:ext uri="{BB962C8B-B14F-4D97-AF65-F5344CB8AC3E}">
        <p14:creationId xmlns:p14="http://schemas.microsoft.com/office/powerpoint/2010/main" val="17150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849368" y="602007"/>
            <a:ext cx="10785848" cy="23092412"/>
            <a:chOff x="-849368" y="602007"/>
            <a:chExt cx="10785848" cy="23092412"/>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12" name="Straight Connector 11"/>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TextBox 104"/>
          <p:cNvSpPr txBox="1"/>
          <p:nvPr/>
        </p:nvSpPr>
        <p:spPr>
          <a:xfrm>
            <a:off x="0" y="1"/>
            <a:ext cx="9144000" cy="637371"/>
          </a:xfrm>
          <a:prstGeom prst="rect">
            <a:avLst/>
          </a:prstGeom>
          <a:solidFill>
            <a:srgbClr val="F2F2F2"/>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rotating frame, constant with plate</a:t>
            </a:r>
          </a:p>
        </p:txBody>
      </p:sp>
      <p:sp>
        <p:nvSpPr>
          <p:cNvPr id="26" name="object 2"/>
          <p:cNvSpPr txBox="1">
            <a:spLocks noGrp="1"/>
          </p:cNvSpPr>
          <p:nvPr>
            <p:ph type="title"/>
          </p:nvPr>
        </p:nvSpPr>
        <p:spPr>
          <a:xfrm>
            <a:off x="2773078" y="562954"/>
            <a:ext cx="3547130" cy="754908"/>
          </a:xfrm>
          <a:prstGeom prst="rect">
            <a:avLst/>
          </a:prstGeom>
          <a:solidFill>
            <a:srgbClr val="F2F2F2"/>
          </a:solidFill>
        </p:spPr>
        <p:txBody>
          <a:bodyPr vert="horz" wrap="square" lIns="0" tIns="16087" rIns="0" bIns="0" numCol="1" rtlCol="0" anchor="ctr" anchorCtr="0" compatLnSpc="1">
            <a:prstTxWarp prst="textNoShape">
              <a:avLst/>
            </a:prstTxWarp>
            <a:spAutoFit/>
          </a:bodyPr>
          <a:lstStyle/>
          <a:p>
            <a:pPr marL="16933">
              <a:spcBef>
                <a:spcPts val="127"/>
              </a:spcBef>
            </a:pPr>
            <a:r>
              <a:rPr lang="en-US" sz="4800" spc="-13" dirty="0">
                <a:latin typeface="Cambria" panose="02040503050406030204" pitchFamily="18" charset="0"/>
                <a:cs typeface="Calibri"/>
              </a:rPr>
              <a:t>Plate-Fixed</a:t>
            </a:r>
          </a:p>
        </p:txBody>
      </p:sp>
    </p:spTree>
    <p:extLst>
      <p:ext uri="{BB962C8B-B14F-4D97-AF65-F5344CB8AC3E}">
        <p14:creationId xmlns:p14="http://schemas.microsoft.com/office/powerpoint/2010/main" val="290524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3"/>
                                        </p:tgtEl>
                                        <p:attrNameLst>
                                          <p:attrName>r</p:attrName>
                                        </p:attrNameLst>
                                      </p:cBhvr>
                                    </p:animRot>
                                  </p:childTnLst>
                                </p:cTn>
                              </p:par>
                            </p:childTnLst>
                          </p:cTn>
                        </p:par>
                        <p:par>
                          <p:cTn id="7" fill="hold">
                            <p:stCondLst>
                              <p:cond delay="5000"/>
                            </p:stCondLst>
                            <p:childTnLst>
                              <p:par>
                                <p:cTn id="8" presetID="22" presetClass="entr" presetSubtype="4"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6" name="Group 55"/>
          <p:cNvGrpSpPr/>
          <p:nvPr/>
        </p:nvGrpSpPr>
        <p:grpSpPr>
          <a:xfrm>
            <a:off x="-849368" y="602007"/>
            <a:ext cx="10785848" cy="23092412"/>
            <a:chOff x="-849368" y="602007"/>
            <a:chExt cx="10785848" cy="23092412"/>
          </a:xfrm>
        </p:grpSpPr>
        <p:grpSp>
          <p:nvGrpSpPr>
            <p:cNvPr id="4" name="Group 3">
              <a:extLst>
                <a:ext uri="{FF2B5EF4-FFF2-40B4-BE49-F238E27FC236}">
                  <a16:creationId xmlns:a16="http://schemas.microsoft.com/office/drawing/2014/main" id="{440FAA5C-B762-4CB0-9D29-8BEBDA835F9C}"/>
                </a:ext>
              </a:extLst>
            </p:cNvPr>
            <p:cNvGrpSpPr/>
            <p:nvPr/>
          </p:nvGrpSpPr>
          <p:grpSpPr>
            <a:xfrm>
              <a:off x="-849368" y="602007"/>
              <a:ext cx="10785848" cy="23092412"/>
              <a:chOff x="-849368" y="602007"/>
              <a:chExt cx="10785848" cy="23092412"/>
            </a:xfrm>
          </p:grpSpPr>
          <p:grpSp>
            <p:nvGrpSpPr>
              <p:cNvPr id="5" name="Group 4">
                <a:extLst>
                  <a:ext uri="{FF2B5EF4-FFF2-40B4-BE49-F238E27FC236}">
                    <a16:creationId xmlns:a16="http://schemas.microsoft.com/office/drawing/2014/main" id="{6EEC80D5-AED2-4F5E-A850-19C708E72E79}"/>
                  </a:ext>
                </a:extLst>
              </p:cNvPr>
              <p:cNvGrpSpPr/>
              <p:nvPr/>
            </p:nvGrpSpPr>
            <p:grpSpPr>
              <a:xfrm>
                <a:off x="-415691" y="1152105"/>
                <a:ext cx="10286766" cy="22542314"/>
                <a:chOff x="-415691" y="1152105"/>
                <a:chExt cx="10286766" cy="22542314"/>
              </a:xfrm>
            </p:grpSpPr>
            <p:pic>
              <p:nvPicPr>
                <p:cNvPr id="25" name="Picture 24">
                  <a:extLst>
                    <a:ext uri="{FF2B5EF4-FFF2-40B4-BE49-F238E27FC236}">
                      <a16:creationId xmlns:a16="http://schemas.microsoft.com/office/drawing/2014/main" id="{99DB4685-4BE3-44B2-9A42-5E7B4C729B13}"/>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6" name="Picture 25">
                  <a:extLst>
                    <a:ext uri="{FF2B5EF4-FFF2-40B4-BE49-F238E27FC236}">
                      <a16:creationId xmlns:a16="http://schemas.microsoft.com/office/drawing/2014/main" id="{94AF1668-2116-47EE-B50C-4DB1D54AB3F9}"/>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6" name="Straight Connector 5">
                <a:extLst>
                  <a:ext uri="{FF2B5EF4-FFF2-40B4-BE49-F238E27FC236}">
                    <a16:creationId xmlns:a16="http://schemas.microsoft.com/office/drawing/2014/main" id="{C127AD56-817E-42B6-9482-FDA647469FF8}"/>
                  </a:ext>
                </a:extLst>
              </p:cNvPr>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218598-0C98-46AB-8882-51E4FE3626FB}"/>
                  </a:ext>
                </a:extLst>
              </p:cNvPr>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03577-E8F2-4BB3-A72A-94F0E9705534}"/>
                  </a:ext>
                </a:extLst>
              </p:cNvPr>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1CC143-7244-4543-9187-388F40FCE4BE}"/>
                  </a:ext>
                </a:extLst>
              </p:cNvPr>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833F8C-1225-4F46-9EE9-377CB43F119F}"/>
                  </a:ext>
                </a:extLst>
              </p:cNvPr>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4A4F93-1BC4-45E2-8A95-6F1F27132F1E}"/>
                  </a:ext>
                </a:extLst>
              </p:cNvPr>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D9C65C-7276-4178-8E95-5A3F0ADD86A7}"/>
                  </a:ext>
                </a:extLst>
              </p:cNvPr>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55CC27-2B73-425D-908D-17314D49DB57}"/>
                  </a:ext>
                </a:extLst>
              </p:cNvPr>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9E9665-4FCA-419D-9B30-46FE080F27D6}"/>
                  </a:ext>
                </a:extLst>
              </p:cNvPr>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DCBA5C-A91E-410E-B9CB-2E13E385AC8F}"/>
                  </a:ext>
                </a:extLst>
              </p:cNvPr>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E39F5-DAF7-426E-888B-FA53CF39F079}"/>
                  </a:ext>
                </a:extLst>
              </p:cNvPr>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46F113-93A2-4BBD-A364-6C7D2515C3B6}"/>
                  </a:ext>
                </a:extLst>
              </p:cNvPr>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2DED6B-503F-457D-AE3D-FAFB415E565F}"/>
                  </a:ext>
                </a:extLst>
              </p:cNvPr>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reeform 88">
                <a:extLst>
                  <a:ext uri="{FF2B5EF4-FFF2-40B4-BE49-F238E27FC236}">
                    <a16:creationId xmlns:a16="http://schemas.microsoft.com/office/drawing/2014/main" id="{DCDFFED4-2671-4AEB-809E-D4908FF23AB7}"/>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0" name="Freeform 94">
                <a:extLst>
                  <a:ext uri="{FF2B5EF4-FFF2-40B4-BE49-F238E27FC236}">
                    <a16:creationId xmlns:a16="http://schemas.microsoft.com/office/drawing/2014/main" id="{DCC407A2-287E-4875-90D4-1F066B5D89BA}"/>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1" name="Freeform 95">
                <a:extLst>
                  <a:ext uri="{FF2B5EF4-FFF2-40B4-BE49-F238E27FC236}">
                    <a16:creationId xmlns:a16="http://schemas.microsoft.com/office/drawing/2014/main" id="{6E66ADA6-5BED-4B34-A047-01E0A35B1646}"/>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2" name="Freeform 96">
                <a:extLst>
                  <a:ext uri="{FF2B5EF4-FFF2-40B4-BE49-F238E27FC236}">
                    <a16:creationId xmlns:a16="http://schemas.microsoft.com/office/drawing/2014/main" id="{3826B369-3382-4C9B-8FE9-AD8CCC9AE3FA}"/>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3" name="Freeform 97">
                <a:extLst>
                  <a:ext uri="{FF2B5EF4-FFF2-40B4-BE49-F238E27FC236}">
                    <a16:creationId xmlns:a16="http://schemas.microsoft.com/office/drawing/2014/main" id="{5A04930E-04B7-41F3-8A00-E304EF5BFE62}"/>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4" name="Freeform 98">
                <a:extLst>
                  <a:ext uri="{FF2B5EF4-FFF2-40B4-BE49-F238E27FC236}">
                    <a16:creationId xmlns:a16="http://schemas.microsoft.com/office/drawing/2014/main" id="{83D2D810-A5FE-49D3-B810-69B5C729C4D0}"/>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54" name="Oval 53">
              <a:extLst>
                <a:ext uri="{FF2B5EF4-FFF2-40B4-BE49-F238E27FC236}">
                  <a16:creationId xmlns:a16="http://schemas.microsoft.com/office/drawing/2014/main" id="{1118A28D-4E5E-464D-9907-E32EB25F6ACD}"/>
                </a:ext>
              </a:extLst>
            </p:cNvPr>
            <p:cNvSpPr/>
            <p:nvPr/>
          </p:nvSpPr>
          <p:spPr>
            <a:xfrm>
              <a:off x="6358007" y="3419754"/>
              <a:ext cx="141064" cy="16294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itle">
            <a:extLst>
              <a:ext uri="{FF2B5EF4-FFF2-40B4-BE49-F238E27FC236}">
                <a16:creationId xmlns:a16="http://schemas.microsoft.com/office/drawing/2014/main" id="{EEF895EC-4A5B-4E3C-BC23-A527B301D396}"/>
              </a:ext>
            </a:extLst>
          </p:cNvPr>
          <p:cNvSpPr txBox="1"/>
          <p:nvPr/>
        </p:nvSpPr>
        <p:spPr>
          <a:xfrm>
            <a:off x="0" y="1"/>
            <a:ext cx="9144000" cy="637371"/>
          </a:xfrm>
          <a:prstGeom prst="rect">
            <a:avLst/>
          </a:prstGeom>
          <a:solidFill>
            <a:srgbClr val="F2F2F2"/>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or </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your choice</a:t>
            </a:r>
            <a:r>
              <a:rPr lang="en-US" sz="3200" dirty="0">
                <a:solidFill>
                  <a:prstClr val="black"/>
                </a:solidFill>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if you know epoch</a:t>
            </a:r>
            <a:endPar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 name="Arc 1">
            <a:extLst>
              <a:ext uri="{FF2B5EF4-FFF2-40B4-BE49-F238E27FC236}">
                <a16:creationId xmlns:a16="http://schemas.microsoft.com/office/drawing/2014/main" id="{A1389F58-F6F7-4C6F-AC48-93F986056D1E}"/>
              </a:ext>
            </a:extLst>
          </p:cNvPr>
          <p:cNvSpPr/>
          <p:nvPr/>
        </p:nvSpPr>
        <p:spPr>
          <a:xfrm rot="923700" flipH="1">
            <a:off x="575344" y="3320384"/>
            <a:ext cx="9265290" cy="9260858"/>
          </a:xfrm>
          <a:prstGeom prst="arc">
            <a:avLst>
              <a:gd name="adj1" fmla="val 16200000"/>
              <a:gd name="adj2" fmla="val 17374577"/>
            </a:avLst>
          </a:prstGeom>
          <a:ln w="2857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libri"/>
              <a:ea typeface="+mn-ea"/>
              <a:cs typeface="+mn-cs"/>
            </a:endParaRPr>
          </a:p>
        </p:txBody>
      </p:sp>
      <p:grpSp>
        <p:nvGrpSpPr>
          <p:cNvPr id="52" name="Group 51"/>
          <p:cNvGrpSpPr/>
          <p:nvPr/>
        </p:nvGrpSpPr>
        <p:grpSpPr>
          <a:xfrm>
            <a:off x="-849368" y="602007"/>
            <a:ext cx="10785848" cy="6513506"/>
            <a:chOff x="-849368" y="602007"/>
            <a:chExt cx="10785848" cy="6513506"/>
          </a:xfrm>
        </p:grpSpPr>
        <p:cxnSp>
          <p:nvCxnSpPr>
            <p:cNvPr id="28" name="Straight Connector 27">
              <a:extLst>
                <a:ext uri="{FF2B5EF4-FFF2-40B4-BE49-F238E27FC236}">
                  <a16:creationId xmlns:a16="http://schemas.microsoft.com/office/drawing/2014/main" id="{FE809394-EFF8-45B1-8F24-9F5513A67B44}"/>
                </a:ext>
              </a:extLst>
            </p:cNvPr>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23872A-A23C-4687-9B23-2621B7E0826F}"/>
                </a:ext>
              </a:extLst>
            </p:cNvPr>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338E07-8D2E-41EF-8053-D2D6170D3642}"/>
                </a:ext>
              </a:extLst>
            </p:cNvPr>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7A6CFE-5860-459A-BE18-30BF3F312E1B}"/>
                </a:ext>
              </a:extLst>
            </p:cNvPr>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92CE49-919B-437F-BD7C-848B848D3408}"/>
                </a:ext>
              </a:extLst>
            </p:cNvPr>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D06F02-78AD-4B6C-A4C7-F2CF3D5F72E0}"/>
                </a:ext>
              </a:extLst>
            </p:cNvPr>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FB512-50E1-4330-874A-FC138DD49537}"/>
                </a:ext>
              </a:extLst>
            </p:cNvPr>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94D2E9-EC32-4B18-A305-6B48EDB50DFD}"/>
                </a:ext>
              </a:extLst>
            </p:cNvPr>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342C3-F414-46AF-BC19-B859A3036ECA}"/>
                </a:ext>
              </a:extLst>
            </p:cNvPr>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448838-0A0F-47D6-BC2E-CF342F9EE763}"/>
                </a:ext>
              </a:extLst>
            </p:cNvPr>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1BDA3A-BD0C-48CB-A09D-680656A7505E}"/>
                </a:ext>
              </a:extLst>
            </p:cNvPr>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84897B-5BE5-49D9-BF5C-C1353170B68C}"/>
                </a:ext>
              </a:extLst>
            </p:cNvPr>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1533E05-5D04-4E48-948F-D6C665A56917}"/>
                </a:ext>
              </a:extLst>
            </p:cNvPr>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Freeform 88">
              <a:extLst>
                <a:ext uri="{FF2B5EF4-FFF2-40B4-BE49-F238E27FC236}">
                  <a16:creationId xmlns:a16="http://schemas.microsoft.com/office/drawing/2014/main" id="{A1D3FBBA-354D-4EDC-800F-D8BEF167BF40}"/>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2" name="Freeform 94">
              <a:extLst>
                <a:ext uri="{FF2B5EF4-FFF2-40B4-BE49-F238E27FC236}">
                  <a16:creationId xmlns:a16="http://schemas.microsoft.com/office/drawing/2014/main" id="{01A2CFFB-EB28-45CE-8CB0-1672826CC319}"/>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3" name="Freeform 95">
              <a:extLst>
                <a:ext uri="{FF2B5EF4-FFF2-40B4-BE49-F238E27FC236}">
                  <a16:creationId xmlns:a16="http://schemas.microsoft.com/office/drawing/2014/main" id="{2CFA0F56-6738-4824-AE63-84DCF421C71F}"/>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4" name="Freeform 96">
              <a:extLst>
                <a:ext uri="{FF2B5EF4-FFF2-40B4-BE49-F238E27FC236}">
                  <a16:creationId xmlns:a16="http://schemas.microsoft.com/office/drawing/2014/main" id="{1D0D456E-72BD-48B1-B9AF-C56112B892D3}"/>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5" name="Freeform 97">
              <a:extLst>
                <a:ext uri="{FF2B5EF4-FFF2-40B4-BE49-F238E27FC236}">
                  <a16:creationId xmlns:a16="http://schemas.microsoft.com/office/drawing/2014/main" id="{5D727E83-65EA-44F1-9CE0-F084D6ECEF50}"/>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6" name="Freeform 98">
              <a:extLst>
                <a:ext uri="{FF2B5EF4-FFF2-40B4-BE49-F238E27FC236}">
                  <a16:creationId xmlns:a16="http://schemas.microsoft.com/office/drawing/2014/main" id="{64179DF1-715E-40EA-90A4-FB20325E104F}"/>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49" name="if you know epoch">
            <a:extLst>
              <a:ext uri="{FF2B5EF4-FFF2-40B4-BE49-F238E27FC236}">
                <a16:creationId xmlns:a16="http://schemas.microsoft.com/office/drawing/2014/main" id="{0A0424CE-156D-4A35-B3F2-933223922CAA}"/>
              </a:ext>
            </a:extLst>
          </p:cNvPr>
          <p:cNvSpPr txBox="1"/>
          <p:nvPr/>
        </p:nvSpPr>
        <p:spPr>
          <a:xfrm>
            <a:off x="0" y="-4202"/>
            <a:ext cx="9144000" cy="637371"/>
          </a:xfrm>
          <a:prstGeom prst="rect">
            <a:avLst/>
          </a:prstGeom>
          <a:no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lang="en-US" sz="3200" dirty="0">
                <a:solidFill>
                  <a:prstClr val="black"/>
                </a:solidFill>
                <a:latin typeface="Cambria" panose="02040503050406030204" pitchFamily="18" charset="0"/>
                <a:ea typeface="Cambria" panose="02040503050406030204" pitchFamily="18" charset="0"/>
              </a:rPr>
              <a:t> if you know epoch</a:t>
            </a:r>
            <a:endPar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8717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accel="8000" decel="8000" autoRev="1" fill="hold" nodeType="clickEffect">
                                  <p:stCondLst>
                                    <p:cond delay="0"/>
                                  </p:stCondLst>
                                  <p:endCondLst>
                                    <p:cond evt="onNext" delay="0">
                                      <p:tgtEl>
                                        <p:sldTgt/>
                                      </p:tgtEl>
                                    </p:cond>
                                  </p:endCondLst>
                                  <p:childTnLst>
                                    <p:animRot by="-600000">
                                      <p:cBhvr>
                                        <p:cTn id="6" dur="5000" fill="hold"/>
                                        <p:tgtEl>
                                          <p:spTgt spid="56"/>
                                        </p:tgtEl>
                                        <p:attrNameLst>
                                          <p:attrName>r</p:attrName>
                                        </p:attrNameLst>
                                      </p:cBhvr>
                                    </p:animRot>
                                  </p:childTnLst>
                                </p:cTn>
                              </p:par>
                              <p:par>
                                <p:cTn id="7" presetID="26" presetClass="emph" presetSubtype="0" repeatCount="indefinite" fill="hold" grpId="0" nodeType="withEffect">
                                  <p:stCondLst>
                                    <p:cond delay="0"/>
                                  </p:stCondLst>
                                  <p:childTnLst>
                                    <p:animEffect transition="out" filter="fade">
                                      <p:cBhvr>
                                        <p:cTn id="8" dur="2000" tmFilter="0, 0; .2, .5; .8, .5; 1, 0"/>
                                        <p:tgtEl>
                                          <p:spTgt spid="49"/>
                                        </p:tgtEl>
                                      </p:cBhvr>
                                    </p:animEffect>
                                    <p:animScale>
                                      <p:cBhvr>
                                        <p:cTn id="9" dur="100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DCF4D7-01B6-4DCE-9B94-6743F8678F19}"/>
              </a:ext>
            </a:extLst>
          </p:cNvPr>
          <p:cNvSpPr/>
          <p:nvPr/>
        </p:nvSpPr>
        <p:spPr>
          <a:xfrm>
            <a:off x="72000" y="1161069"/>
            <a:ext cx="8488676" cy="1388907"/>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Rectangle 5"/>
          <p:cNvSpPr/>
          <p:nvPr/>
        </p:nvSpPr>
        <p:spPr>
          <a:xfrm>
            <a:off x="72000" y="4492978"/>
            <a:ext cx="8488674" cy="1772355"/>
          </a:xfrm>
          <a:prstGeom prst="rect">
            <a:avLst/>
          </a:prstGeom>
          <a:solidFill>
            <a:srgbClr val="FFFF00"/>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1999" y="2635701"/>
            <a:ext cx="8488675" cy="1772355"/>
          </a:xfrm>
          <a:prstGeom prst="rect">
            <a:avLst/>
          </a:prstGeom>
          <a:solidFill>
            <a:srgbClr val="FFC00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type</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NAD83(2011) </a:t>
            </a:r>
            <a:r>
              <a:rPr lang="en-US" sz="2000" b="1" i="1"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datum</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NAD 27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NAD 83(2011)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latin typeface="Cambria" panose="02040503050406030204" pitchFamily="18" charset="0"/>
                <a:ea typeface="Cambria" panose="02040503050406030204" pitchFamily="18" charset="0"/>
              </a:rPr>
              <a:t>Propagation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epoch</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NATRF2022 </a:t>
            </a:r>
            <a:r>
              <a:rPr lang="en-US" sz="2000" b="1" i="1"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NATRF2022 </a:t>
            </a:r>
            <a:r>
              <a:rPr lang="en-US" sz="2000" b="1" i="1" dirty="0">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13850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81BF13C1-A33F-4B70-8474-233A19389343}"/>
              </a:ext>
            </a:extLst>
          </p:cNvPr>
          <p:cNvPicPr/>
          <p:nvPr/>
        </p:nvPicPr>
        <p:blipFill rotWithShape="1">
          <a:blip cstate="print" r:embed="rId3"/>
          <a:srcRect b="4" l="48" t="60"/>
          <a:stretch/>
        </p:blipFill>
        <p:spPr>
          <a:xfrm>
            <a:off x="0" y="0"/>
            <a:ext cx="9144000" cy="6858000"/>
          </a:xfrm>
          <a:prstGeom prst="rect">
            <a:avLst/>
          </a:prstGeom>
        </p:spPr>
      </p:pic>
      <p:sp>
        <p:nvSpPr>
          <p:cNvPr id="6" name="TextBox 5">
            <a:extLst>
              <a:ext uri="{FF2B5EF4-FFF2-40B4-BE49-F238E27FC236}">
                <a16:creationId xmlns:a16="http://schemas.microsoft.com/office/drawing/2014/main" id="{CD47E006-4C77-4236-9CE6-E570D2D4D4C3}"/>
              </a:ext>
            </a:extLst>
          </p:cNvPr>
          <p:cNvSpPr txBox="1"/>
          <p:nvPr/>
        </p:nvSpPr>
        <p:spPr bwMode="auto">
          <a:xfrm>
            <a:off x="0" y="0"/>
            <a:ext cx="9144000" cy="569387"/>
          </a:xfrm>
          <a:prstGeom prst="rect">
            <a:avLst/>
          </a:prstGeom>
          <a:solidFill>
            <a:schemeClr val="bg1">
              <a:lumMod val="85000"/>
            </a:schemeClr>
          </a:solidFill>
          <a:ln w="9525">
            <a:noFill/>
            <a:miter lim="800000"/>
            <a:headEnd/>
            <a:tailEnd/>
          </a:ln>
        </p:spPr>
        <p:txBody>
          <a:bodyPr rtlCol="0" wrap="square">
            <a:spAutoFit/>
          </a:bodyPr>
          <a:lstStyle/>
          <a:p>
            <a:pPr algn="ctr"/>
            <a:r>
              <a:rPr dirty="0" lang="en-US" sz="3100">
                <a:latin charset="0" panose="02040503050406030204" pitchFamily="18" typeface="Cambria"/>
                <a:ea charset="0" panose="02040503050406030204" pitchFamily="18" typeface="Cambria"/>
              </a:rPr>
              <a:t>Estimated Geometric Change - Horizontal</a:t>
            </a:r>
          </a:p>
        </p:txBody>
      </p:sp>
      <p:sp>
        <p:nvSpPr>
          <p:cNvPr id="7" name="TextBox 6">
            <a:extLst>
              <a:ext uri="{FF2B5EF4-FFF2-40B4-BE49-F238E27FC236}">
                <a16:creationId xmlns:a16="http://schemas.microsoft.com/office/drawing/2014/main" id="{A3227FD0-2B0C-4549-8B66-AADDD8EE9E43}"/>
              </a:ext>
            </a:extLst>
          </p:cNvPr>
          <p:cNvSpPr txBox="1"/>
          <p:nvPr/>
        </p:nvSpPr>
        <p:spPr bwMode="auto">
          <a:xfrm>
            <a:off x="1414463" y="567274"/>
            <a:ext cx="6315075" cy="584775"/>
          </a:xfrm>
          <a:prstGeom prst="rect">
            <a:avLst/>
          </a:prstGeom>
          <a:solidFill>
            <a:schemeClr val="bg1">
              <a:lumMod val="85000"/>
            </a:schemeClr>
          </a:solidFill>
          <a:ln w="9525">
            <a:noFill/>
            <a:miter lim="800000"/>
            <a:headEnd/>
            <a:tailEnd/>
          </a:ln>
        </p:spPr>
        <p:txBody>
          <a:bodyPr rtlCol="0" wrap="square">
            <a:spAutoFit/>
          </a:bodyPr>
          <a:lstStyle/>
          <a:p>
            <a:pPr algn="ctr"/>
            <a:r>
              <a:rPr dirty="0" lang="en-US" sz="3200">
                <a:latin charset="0" panose="02040503050406030204" pitchFamily="18" typeface="Cambria"/>
                <a:ea charset="0" panose="02040503050406030204" pitchFamily="18" typeface="Cambria"/>
              </a:rPr>
              <a:t>NAD83 (2011) </a:t>
            </a:r>
            <a:r>
              <a:rPr dirty="0" lang="en-US" sz="3200">
                <a:latin charset="0" panose="02040503050406030204" pitchFamily="18" typeface="Cambria"/>
                <a:ea charset="0" panose="02040503050406030204" pitchFamily="18" typeface="Cambria"/>
                <a:sym charset="2" panose="05000000000000000000" pitchFamily="2" typeface="Wingdings"/>
              </a:rPr>
              <a:t> NATRF2022</a:t>
            </a:r>
            <a:endParaRPr dirty="0" lang="en-US" sz="3200">
              <a:latin charset="0" panose="02040503050406030204" pitchFamily="18" typeface="Cambria"/>
              <a:ea charset="0" panose="02040503050406030204" pitchFamily="18" typeface="Cambria"/>
            </a:endParaRPr>
          </a:p>
        </p:txBody>
      </p:sp>
      <p:sp>
        <p:nvSpPr>
          <p:cNvPr id="8" name="TextBox 7">
            <a:extLst>
              <a:ext uri="{FF2B5EF4-FFF2-40B4-BE49-F238E27FC236}">
                <a16:creationId xmlns:a16="http://schemas.microsoft.com/office/drawing/2014/main" id="{E61DAE50-4102-41B7-86E3-59632E0311E8}"/>
              </a:ext>
            </a:extLst>
          </p:cNvPr>
          <p:cNvSpPr txBox="1"/>
          <p:nvPr/>
        </p:nvSpPr>
        <p:spPr bwMode="auto">
          <a:xfrm rot="19160232">
            <a:off x="5186780" y="4120924"/>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3.6</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9" name="TextBox 8">
            <a:extLst>
              <a:ext uri="{FF2B5EF4-FFF2-40B4-BE49-F238E27FC236}">
                <a16:creationId xmlns:a16="http://schemas.microsoft.com/office/drawing/2014/main" id="{5E07F4F5-D74D-4642-A75B-553B504FCF7B}"/>
              </a:ext>
            </a:extLst>
          </p:cNvPr>
          <p:cNvSpPr txBox="1"/>
          <p:nvPr/>
        </p:nvSpPr>
        <p:spPr bwMode="auto">
          <a:xfrm rot="19731704">
            <a:off x="4686172" y="1629849"/>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4.3</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10" name="TextBox 9">
            <a:extLst>
              <a:ext uri="{FF2B5EF4-FFF2-40B4-BE49-F238E27FC236}">
                <a16:creationId xmlns:a16="http://schemas.microsoft.com/office/drawing/2014/main" id="{9A18E5B6-3494-4A65-B32E-7F0D0F9CFA6C}"/>
              </a:ext>
            </a:extLst>
          </p:cNvPr>
          <p:cNvSpPr txBox="1"/>
          <p:nvPr/>
        </p:nvSpPr>
        <p:spPr bwMode="auto">
          <a:xfrm rot="19603532">
            <a:off x="5195381" y="2743852"/>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3.9</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11" name="Arrow: Up 10">
            <a:extLst>
              <a:ext uri="{FF2B5EF4-FFF2-40B4-BE49-F238E27FC236}">
                <a16:creationId xmlns:a16="http://schemas.microsoft.com/office/drawing/2014/main" id="{A56F6F23-74DA-4424-931E-E58FFB8C7C63}"/>
              </a:ext>
            </a:extLst>
          </p:cNvPr>
          <p:cNvSpPr/>
          <p:nvPr/>
        </p:nvSpPr>
        <p:spPr>
          <a:xfrm rot="18732100">
            <a:off x="2365394" y="1735829"/>
            <a:ext cx="790575" cy="3386341"/>
          </a:xfrm>
          <a:prstGeom prst="upArrow">
            <a:avLst/>
          </a:prstGeom>
        </p:spPr>
        <p:style>
          <a:lnRef idx="1">
            <a:schemeClr val="accent3"/>
          </a:lnRef>
          <a:fillRef idx="3">
            <a:schemeClr val="accent3"/>
          </a:fillRef>
          <a:effectRef idx="2">
            <a:schemeClr val="accent3"/>
          </a:effectRef>
          <a:fontRef idx="minor">
            <a:schemeClr val="lt1"/>
          </a:fontRef>
        </p:style>
        <p:txBody>
          <a:bodyPr anchor="ctr" rtlCol="0" vert="vert"/>
          <a:lstStyle/>
          <a:p>
            <a:pPr algn="ctr"/>
            <a:r>
              <a:rPr dirty="0" lang="en-US" sz="2800">
                <a:solidFill>
                  <a:schemeClr val="tx1"/>
                </a:solidFill>
                <a:latin charset="0" panose="020B0604020202020204" pitchFamily="34" typeface="Arial"/>
                <a:cs charset="0" panose="020B0604020202020204" pitchFamily="34" typeface="Arial"/>
              </a:rPr>
              <a:t>Direction of Shift</a:t>
            </a:r>
          </a:p>
        </p:txBody>
      </p:sp>
      <p:sp>
        <p:nvSpPr>
          <p:cNvPr id="14" name="TextBox 13">
            <a:extLst>
              <a:ext uri="{FF2B5EF4-FFF2-40B4-BE49-F238E27FC236}">
                <a16:creationId xmlns:a16="http://schemas.microsoft.com/office/drawing/2014/main" id="{5D803E20-CC9A-4694-91E8-FC164E571726}"/>
              </a:ext>
            </a:extLst>
          </p:cNvPr>
          <p:cNvSpPr txBox="1"/>
          <p:nvPr/>
        </p:nvSpPr>
        <p:spPr bwMode="auto">
          <a:xfrm rot="19275728">
            <a:off x="2456071" y="1297293"/>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4.6</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15" name="TextBox 14">
            <a:extLst>
              <a:ext uri="{FF2B5EF4-FFF2-40B4-BE49-F238E27FC236}">
                <a16:creationId xmlns:a16="http://schemas.microsoft.com/office/drawing/2014/main" id="{9D713031-26E7-4DB3-B3DD-C3911359ECC6}"/>
              </a:ext>
            </a:extLst>
          </p:cNvPr>
          <p:cNvSpPr txBox="1"/>
          <p:nvPr/>
        </p:nvSpPr>
        <p:spPr bwMode="auto">
          <a:xfrm rot="19028476">
            <a:off x="6198403" y="5826231"/>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3.0</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Tree>
    <p:extLst>
      <p:ext uri="{BB962C8B-B14F-4D97-AF65-F5344CB8AC3E}">
        <p14:creationId xmlns:p14="http://schemas.microsoft.com/office/powerpoint/2010/main" val="344707653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24504E-CDF2-45B7-9663-09529E8813CC}"/>
              </a:ext>
            </a:extLst>
          </p:cNvPr>
          <p:cNvSpPr/>
          <p:nvPr/>
        </p:nvSpPr>
        <p:spPr>
          <a:xfrm>
            <a:off x="0" y="1720625"/>
            <a:ext cx="9144000" cy="2573797"/>
          </a:xfrm>
          <a:prstGeom prst="rect">
            <a:avLst/>
          </a:prstGeom>
          <a:gradFill>
            <a:gsLst>
              <a:gs pos="50600">
                <a:schemeClr val="bg1"/>
              </a:gs>
              <a:gs pos="0">
                <a:schemeClr val="accent1">
                  <a:tint val="100000"/>
                  <a:shade val="100000"/>
                  <a:satMod val="130000"/>
                </a:schemeClr>
              </a:gs>
              <a:gs pos="100000">
                <a:srgbClr val="FF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SPCS2022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MAKING EARTH FLAT AGAIN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1"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…ONE ZONE AT A TIME</a:t>
            </a:r>
          </a:p>
        </p:txBody>
      </p:sp>
      <p:sp>
        <p:nvSpPr>
          <p:cNvPr id="5" name="Rectangle 4">
            <a:extLst>
              <a:ext uri="{FF2B5EF4-FFF2-40B4-BE49-F238E27FC236}">
                <a16:creationId xmlns:a16="http://schemas.microsoft.com/office/drawing/2014/main" id="{8218D8AB-3388-4883-B7B0-A4F74B5268D4}"/>
              </a:ext>
            </a:extLst>
          </p:cNvPr>
          <p:cNvSpPr/>
          <p:nvPr/>
        </p:nvSpPr>
        <p:spPr>
          <a:xfrm>
            <a:off x="1346200" y="226143"/>
            <a:ext cx="6451600" cy="111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I’ll be selling these bumper stickers on LinkedIn…</a:t>
            </a:r>
          </a:p>
        </p:txBody>
      </p:sp>
      <p:pic>
        <p:nvPicPr>
          <p:cNvPr id="4" name="Picture 3">
            <a:extLst>
              <a:ext uri="{FF2B5EF4-FFF2-40B4-BE49-F238E27FC236}">
                <a16:creationId xmlns:a16="http://schemas.microsoft.com/office/drawing/2014/main" id="{A727C9A3-4CD3-4F3F-9B85-A05E58DA71D9}"/>
              </a:ext>
            </a:extLst>
          </p:cNvPr>
          <p:cNvPicPr>
            <a:picLocks noChangeAspect="1"/>
          </p:cNvPicPr>
          <p:nvPr/>
        </p:nvPicPr>
        <p:blipFill>
          <a:blip r:embed="rId2"/>
          <a:stretch>
            <a:fillRect/>
          </a:stretch>
        </p:blipFill>
        <p:spPr>
          <a:xfrm>
            <a:off x="285135" y="4624233"/>
            <a:ext cx="3569109" cy="2007624"/>
          </a:xfrm>
          <a:prstGeom prst="rect">
            <a:avLst/>
          </a:prstGeom>
        </p:spPr>
      </p:pic>
      <p:sp>
        <p:nvSpPr>
          <p:cNvPr id="6" name="Rectangle 5">
            <a:extLst>
              <a:ext uri="{FF2B5EF4-FFF2-40B4-BE49-F238E27FC236}">
                <a16:creationId xmlns:a16="http://schemas.microsoft.com/office/drawing/2014/main" id="{778AD640-7D4A-497E-852D-9C64456C41FA}"/>
              </a:ext>
            </a:extLst>
          </p:cNvPr>
          <p:cNvSpPr/>
          <p:nvPr/>
        </p:nvSpPr>
        <p:spPr>
          <a:xfrm>
            <a:off x="3854244" y="4989872"/>
            <a:ext cx="5289756" cy="111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dirty="0">
                <a:solidFill>
                  <a:prstClr val="black"/>
                </a:solidFill>
                <a:latin typeface="Cambria" panose="02040503050406030204" pitchFamily="18" charset="0"/>
                <a:ea typeface="Cambria" panose="02040503050406030204" pitchFamily="18" charset="0"/>
              </a:rPr>
              <a:t>Really?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 not really!</a:t>
            </a:r>
          </a:p>
        </p:txBody>
      </p:sp>
    </p:spTree>
    <p:extLst>
      <p:ext uri="{BB962C8B-B14F-4D97-AF65-F5344CB8AC3E}">
        <p14:creationId xmlns:p14="http://schemas.microsoft.com/office/powerpoint/2010/main" val="70442853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327953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State Plane Coordinate System o</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1983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SPCS</a:t>
            </a:r>
            <a:r>
              <a:rPr lang="en-US" sz="6000" b="1" spc="-20" dirty="0">
                <a:solidFill>
                  <a:srgbClr val="C00000"/>
                </a:solidFill>
                <a:uFill>
                  <a:solidFill>
                    <a:srgbClr val="C00000"/>
                  </a:solidFill>
                </a:uFill>
                <a:latin typeface="Cambria" panose="02040503050406030204" pitchFamily="18" charset="0"/>
                <a:cs typeface="Arial Black"/>
              </a:rPr>
              <a:t>83</a:t>
            </a: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321284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1688691"/>
            <a:ext cx="8858250" cy="3235567"/>
          </a:xfrm>
        </p:spPr>
        <p:txBody>
          <a:bodyPr/>
          <a:lstStyle/>
          <a:p>
            <a:pPr marL="0" indent="0">
              <a:buNone/>
            </a:pPr>
            <a:r>
              <a:rPr lang="en-US" dirty="0">
                <a:latin typeface="Cambria" panose="02040503050406030204" pitchFamily="18" charset="0"/>
                <a:ea typeface="Cambria" panose="02040503050406030204" pitchFamily="18" charset="0"/>
              </a:rPr>
              <a:t>Problems</a:t>
            </a:r>
          </a:p>
          <a:p>
            <a:r>
              <a:rPr lang="en-US" dirty="0">
                <a:latin typeface="Cambria" panose="02040503050406030204" pitchFamily="18" charset="0"/>
                <a:ea typeface="Cambria" panose="02040503050406030204" pitchFamily="18" charset="0"/>
              </a:rPr>
              <a:t>Designates specific zones</a:t>
            </a:r>
          </a:p>
          <a:p>
            <a:r>
              <a:rPr lang="en-US" dirty="0">
                <a:latin typeface="Cambria" panose="02040503050406030204" pitchFamily="18" charset="0"/>
                <a:ea typeface="Cambria" panose="02040503050406030204" pitchFamily="18" charset="0"/>
              </a:rPr>
              <a:t>Parameters of projections included</a:t>
            </a:r>
          </a:p>
          <a:p>
            <a:r>
              <a:rPr lang="en-US" dirty="0">
                <a:latin typeface="Cambria" panose="02040503050406030204" pitchFamily="18" charset="0"/>
                <a:ea typeface="Cambria" panose="02040503050406030204" pitchFamily="18" charset="0"/>
              </a:rPr>
              <a:t>Restricts datum usage to 1983 or 1927</a:t>
            </a:r>
          </a:p>
          <a:p>
            <a:r>
              <a:rPr lang="en-US" dirty="0">
                <a:latin typeface="Cambria" panose="02040503050406030204" pitchFamily="18" charset="0"/>
                <a:ea typeface="Cambria" panose="02040503050406030204" pitchFamily="18" charset="0"/>
              </a:rPr>
              <a:t>Unit of measure designated as Survey Foot</a:t>
            </a:r>
          </a:p>
          <a:p>
            <a:endParaRPr lang="en-US" dirty="0">
              <a:latin typeface="Cambria" panose="02040503050406030204" pitchFamily="18" charset="0"/>
              <a:ea typeface="Cambria" panose="02040503050406030204" pitchFamily="18" charset="0"/>
            </a:endParaRPr>
          </a:p>
          <a:p>
            <a:pPr marL="0" indent="0" algn="ctr">
              <a:buNone/>
            </a:pPr>
            <a:r>
              <a:rPr lang="en-US" i="1" dirty="0">
                <a:latin typeface="Cambria" panose="02040503050406030204" pitchFamily="18" charset="0"/>
                <a:ea typeface="Cambria" panose="02040503050406030204" pitchFamily="18" charset="0"/>
              </a:rPr>
              <a:t>What’s the deal with the requirement to certify SPCS coordinates in recorded land records?</a:t>
            </a:r>
          </a:p>
          <a:p>
            <a:endParaRPr lang="en-US" dirty="0">
              <a:latin typeface="Cambria" panose="02040503050406030204" pitchFamily="18" charset="0"/>
              <a:ea typeface="Cambria" panose="02040503050406030204" pitchFamily="18" charset="0"/>
            </a:endParaRPr>
          </a:p>
        </p:txBody>
      </p:sp>
      <p:sp>
        <p:nvSpPr>
          <p:cNvPr id="3" name="Title 2"/>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Pennsylvania Coordinate System Law</a:t>
            </a:r>
          </a:p>
        </p:txBody>
      </p:sp>
      <p:sp>
        <p:nvSpPr>
          <p:cNvPr id="6" name="Content Placeholder 1">
            <a:extLst>
              <a:ext uri="{FF2B5EF4-FFF2-40B4-BE49-F238E27FC236}">
                <a16:creationId xmlns:a16="http://schemas.microsoft.com/office/drawing/2014/main" id="{C4E7FE2D-4830-4D26-A81B-EBBDCE91C38B}"/>
              </a:ext>
            </a:extLst>
          </p:cNvPr>
          <p:cNvSpPr txBox="1">
            <a:spLocks/>
          </p:cNvSpPr>
          <p:nvPr/>
        </p:nvSpPr>
        <p:spPr bwMode="auto">
          <a:xfrm>
            <a:off x="0" y="1154626"/>
            <a:ext cx="9144000" cy="49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latin typeface="Cambria" panose="02040503050406030204" pitchFamily="18" charset="0"/>
                <a:ea typeface="Cambria" panose="02040503050406030204" pitchFamily="18" charset="0"/>
              </a:rPr>
              <a:t>Act of Dec. 16, 1992, P.L. 1224, No. 161</a:t>
            </a:r>
          </a:p>
        </p:txBody>
      </p:sp>
      <p:sp>
        <p:nvSpPr>
          <p:cNvPr id="4" name="Rectangle: Rounded Corners 3">
            <a:extLst>
              <a:ext uri="{FF2B5EF4-FFF2-40B4-BE49-F238E27FC236}">
                <a16:creationId xmlns:a16="http://schemas.microsoft.com/office/drawing/2014/main" id="{512D6D7D-DF45-45EC-9087-788CC9A4F5A2}"/>
              </a:ext>
            </a:extLst>
          </p:cNvPr>
          <p:cNvSpPr/>
          <p:nvPr/>
        </p:nvSpPr>
        <p:spPr>
          <a:xfrm>
            <a:off x="101600" y="4618555"/>
            <a:ext cx="8971280" cy="2198316"/>
          </a:xfrm>
          <a:prstGeom prst="roundRect">
            <a:avLst/>
          </a:prstGeom>
          <a:solidFill>
            <a:schemeClr val="bg2">
              <a:lumMod val="90000"/>
            </a:schemeClr>
          </a:solidFill>
          <a:ln>
            <a:noFill/>
          </a:ln>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rtlCol="0" anchor="t"/>
          <a:lstStyle/>
          <a:p>
            <a:r>
              <a:rPr lang="en-US" sz="2400" dirty="0">
                <a:solidFill>
                  <a:schemeClr val="tx1"/>
                </a:solidFill>
                <a:latin typeface="Cambria" panose="02040503050406030204" pitchFamily="18" charset="0"/>
                <a:ea typeface="Cambria" panose="02040503050406030204" pitchFamily="18" charset="0"/>
              </a:rPr>
              <a:t>PSLS Geospatial Committee and Pennsylvania </a:t>
            </a:r>
            <a:r>
              <a:rPr lang="en-US" sz="2400" dirty="0" err="1">
                <a:solidFill>
                  <a:schemeClr val="tx1"/>
                </a:solidFill>
                <a:latin typeface="Cambria" panose="02040503050406030204" pitchFamily="18" charset="0"/>
                <a:ea typeface="Cambria" panose="02040503050406030204" pitchFamily="18" charset="0"/>
              </a:rPr>
              <a:t>GeoBoard</a:t>
            </a:r>
            <a:r>
              <a:rPr lang="en-US" sz="2400" dirty="0">
                <a:solidFill>
                  <a:schemeClr val="tx1"/>
                </a:solidFill>
                <a:latin typeface="Cambria" panose="02040503050406030204" pitchFamily="18" charset="0"/>
                <a:ea typeface="Cambria" panose="02040503050406030204" pitchFamily="18" charset="0"/>
              </a:rPr>
              <a:t> have been working on this for ~3 years now.  </a:t>
            </a:r>
          </a:p>
          <a:p>
            <a:endParaRPr lang="en-US" sz="2400" dirty="0">
              <a:solidFill>
                <a:schemeClr val="tx1"/>
              </a:solidFill>
              <a:latin typeface="Cambria" panose="02040503050406030204" pitchFamily="18" charset="0"/>
              <a:ea typeface="Cambria" panose="02040503050406030204" pitchFamily="18" charset="0"/>
            </a:endParaRPr>
          </a:p>
          <a:p>
            <a:r>
              <a:rPr lang="en-US" sz="2400" dirty="0">
                <a:solidFill>
                  <a:schemeClr val="tx1"/>
                </a:solidFill>
                <a:latin typeface="Cambria" panose="02040503050406030204" pitchFamily="18" charset="0"/>
                <a:ea typeface="Cambria" panose="02040503050406030204" pitchFamily="18" charset="0"/>
              </a:rPr>
              <a:t>In agreement how to proceed, it’s all about timing at this point.</a:t>
            </a:r>
          </a:p>
        </p:txBody>
      </p:sp>
    </p:spTree>
    <p:extLst>
      <p:ext uri="{BB962C8B-B14F-4D97-AF65-F5344CB8AC3E}">
        <p14:creationId xmlns:p14="http://schemas.microsoft.com/office/powerpoint/2010/main" val="249315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AFFDA6A9-1C45-4D78-B952-3B75952DB5C4}"/>
              </a:ext>
            </a:extLst>
          </p:cNvPr>
          <p:cNvSpPr txBox="1">
            <a:spLocks/>
          </p:cNvSpPr>
          <p:nvPr/>
        </p:nvSpPr>
        <p:spPr>
          <a:xfrm>
            <a:off x="0" y="457200"/>
            <a:ext cx="9144000" cy="914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a:solidFill>
                  <a:schemeClr val="tx2"/>
                </a:solidFill>
                <a:latin typeface="Cambria" panose="02040503050406030204" pitchFamily="18" charset="0"/>
                <a:ea typeface="Cambria" panose="02040503050406030204" pitchFamily="18" charset="0"/>
              </a:rPr>
              <a:t>“Modernizing” the NSRS means:</a:t>
            </a:r>
          </a:p>
        </p:txBody>
      </p:sp>
      <p:sp>
        <p:nvSpPr>
          <p:cNvPr id="5" name="Content Placeholder 10">
            <a:extLst>
              <a:ext uri="{FF2B5EF4-FFF2-40B4-BE49-F238E27FC236}">
                <a16:creationId xmlns:a16="http://schemas.microsoft.com/office/drawing/2014/main" id="{123694CD-8652-4FD2-B506-FBF0B0688DBD}"/>
              </a:ext>
            </a:extLst>
          </p:cNvPr>
          <p:cNvSpPr txBox="1">
            <a:spLocks/>
          </p:cNvSpPr>
          <p:nvPr/>
        </p:nvSpPr>
        <p:spPr>
          <a:xfrm>
            <a:off x="361336" y="1371600"/>
            <a:ext cx="8421329" cy="4846320"/>
          </a:xfrm>
          <a:prstGeom prst="rect">
            <a:avLst/>
          </a:prstGeom>
        </p:spPr>
        <p:txBody>
          <a:bodyPr>
            <a:normAutofit fontScale="92500" lnSpcReduction="10000"/>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latin typeface="Cambria" panose="02040503050406030204" pitchFamily="18" charset="0"/>
                <a:ea typeface="Cambria" panose="02040503050406030204" pitchFamily="18" charset="0"/>
              </a:rPr>
              <a:t>Updating </a:t>
            </a:r>
            <a:r>
              <a:rPr lang="en-US" b="1" i="1" dirty="0">
                <a:latin typeface="Cambria" panose="02040503050406030204" pitchFamily="18" charset="0"/>
                <a:ea typeface="Cambria" panose="02040503050406030204" pitchFamily="18" charset="0"/>
              </a:rPr>
              <a:t>all</a:t>
            </a:r>
            <a:r>
              <a:rPr lang="en-US" dirty="0">
                <a:latin typeface="Cambria" panose="02040503050406030204" pitchFamily="18" charset="0"/>
                <a:ea typeface="Cambria" panose="02040503050406030204" pitchFamily="18" charset="0"/>
              </a:rPr>
              <a:t> NSRS coordinates</a:t>
            </a:r>
          </a:p>
          <a:p>
            <a:pPr lvl="1">
              <a:defRPr/>
            </a:pPr>
            <a:r>
              <a:rPr lang="en-US" dirty="0">
                <a:latin typeface="Cambria" panose="02040503050406030204" pitchFamily="18" charset="0"/>
                <a:ea typeface="Cambria" panose="02040503050406030204" pitchFamily="18" charset="0"/>
              </a:rPr>
              <a:t>Replace existing datums with new datums</a:t>
            </a:r>
          </a:p>
          <a:p>
            <a:pPr lvl="1">
              <a:defRPr/>
            </a:pPr>
            <a:r>
              <a:rPr lang="en-US" dirty="0">
                <a:latin typeface="Cambria" panose="02040503050406030204" pitchFamily="18" charset="0"/>
                <a:ea typeface="Cambria" panose="02040503050406030204" pitchFamily="18" charset="0"/>
              </a:rPr>
              <a:t>Replacing existing State Plane with new State Plane </a:t>
            </a:r>
          </a:p>
          <a:p>
            <a:pPr lvl="1">
              <a:defRPr/>
            </a:pPr>
            <a:r>
              <a:rPr lang="en-US" dirty="0">
                <a:latin typeface="Cambria" panose="02040503050406030204" pitchFamily="18" charset="0"/>
                <a:ea typeface="Cambria" panose="02040503050406030204" pitchFamily="18" charset="0"/>
              </a:rPr>
              <a:t>Accounting for coordinates changing with time</a:t>
            </a:r>
          </a:p>
          <a:p>
            <a:pPr>
              <a:defRPr/>
            </a:pPr>
            <a:r>
              <a:rPr lang="en-US" dirty="0">
                <a:latin typeface="Cambria" panose="02040503050406030204" pitchFamily="18" charset="0"/>
                <a:ea typeface="Cambria" panose="02040503050406030204" pitchFamily="18" charset="0"/>
              </a:rPr>
              <a:t>Improving NGS products and services</a:t>
            </a:r>
          </a:p>
          <a:p>
            <a:pPr>
              <a:defRPr/>
            </a:pPr>
            <a:r>
              <a:rPr lang="en-US" dirty="0">
                <a:latin typeface="Cambria" panose="02040503050406030204" pitchFamily="18" charset="0"/>
                <a:ea typeface="Cambria" panose="02040503050406030204" pitchFamily="18" charset="0"/>
              </a:rPr>
              <a:t>Simplifying customer contributions</a:t>
            </a:r>
          </a:p>
          <a:p>
            <a:pPr>
              <a:defRPr/>
            </a:pPr>
            <a:r>
              <a:rPr lang="en-US" dirty="0">
                <a:latin typeface="Cambria" panose="02040503050406030204" pitchFamily="18" charset="0"/>
                <a:ea typeface="Cambria" panose="02040503050406030204" pitchFamily="18" charset="0"/>
              </a:rPr>
              <a:t>Making the NSRS:</a:t>
            </a:r>
          </a:p>
          <a:p>
            <a:pPr lvl="1">
              <a:defRPr/>
            </a:pPr>
            <a:r>
              <a:rPr lang="en-US" b="1" i="1" dirty="0">
                <a:latin typeface="Cambria" panose="02040503050406030204" pitchFamily="18" charset="0"/>
                <a:ea typeface="Cambria" panose="02040503050406030204" pitchFamily="18" charset="0"/>
              </a:rPr>
              <a:t>More</a:t>
            </a:r>
            <a:r>
              <a:rPr lang="en-US" dirty="0">
                <a:latin typeface="Cambria" panose="02040503050406030204" pitchFamily="18" charset="0"/>
                <a:ea typeface="Cambria" panose="02040503050406030204" pitchFamily="18" charset="0"/>
              </a:rPr>
              <a:t> accurate</a:t>
            </a:r>
          </a:p>
          <a:p>
            <a:pPr lvl="1">
              <a:defRPr/>
            </a:pPr>
            <a:r>
              <a:rPr lang="en-US" b="1" i="1" dirty="0">
                <a:latin typeface="Cambria" panose="02040503050406030204" pitchFamily="18" charset="0"/>
                <a:ea typeface="Cambria" panose="02040503050406030204" pitchFamily="18" charset="0"/>
              </a:rPr>
              <a:t>More</a:t>
            </a:r>
            <a:r>
              <a:rPr lang="en-US" dirty="0">
                <a:latin typeface="Cambria" panose="02040503050406030204" pitchFamily="18" charset="0"/>
                <a:ea typeface="Cambria" panose="02040503050406030204" pitchFamily="18" charset="0"/>
              </a:rPr>
              <a:t> accessible</a:t>
            </a:r>
          </a:p>
          <a:p>
            <a:pPr lvl="1">
              <a:defRPr/>
            </a:pPr>
            <a:r>
              <a:rPr lang="en-US" b="1" i="1" dirty="0">
                <a:latin typeface="Cambria" panose="02040503050406030204" pitchFamily="18" charset="0"/>
                <a:ea typeface="Cambria" panose="02040503050406030204" pitchFamily="18" charset="0"/>
              </a:rPr>
              <a:t>More</a:t>
            </a:r>
            <a:r>
              <a:rPr lang="en-US" dirty="0">
                <a:latin typeface="Cambria" panose="02040503050406030204" pitchFamily="18" charset="0"/>
                <a:ea typeface="Cambria" panose="02040503050406030204" pitchFamily="18" charset="0"/>
              </a:rPr>
              <a:t> efficient</a:t>
            </a:r>
          </a:p>
        </p:txBody>
      </p:sp>
      <p:sp>
        <p:nvSpPr>
          <p:cNvPr id="7" name="Rectangle 6">
            <a:extLst>
              <a:ext uri="{FF2B5EF4-FFF2-40B4-BE49-F238E27FC236}">
                <a16:creationId xmlns:a16="http://schemas.microsoft.com/office/drawing/2014/main" id="{951DEC2B-4045-482E-8EC3-D210E2D0A0E8}"/>
              </a:ext>
            </a:extLst>
          </p:cNvPr>
          <p:cNvSpPr/>
          <p:nvPr/>
        </p:nvSpPr>
        <p:spPr>
          <a:xfrm rot="20193485">
            <a:off x="5533775" y="4122619"/>
            <a:ext cx="2922595" cy="2246769"/>
          </a:xfrm>
          <a:prstGeom prst="rect">
            <a:avLst/>
          </a:prstGeom>
          <a:noFill/>
        </p:spPr>
        <p:txBody>
          <a:bodyPr wrap="none" lIns="91440" tIns="45720" rIns="91440" bIns="45720">
            <a:spAutoFit/>
          </a:bodyPr>
          <a:lstStyle/>
          <a:p>
            <a:pPr algn="ctr" defTabSz="914400"/>
            <a:r>
              <a:rPr lang="en-US" sz="44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Rollout in</a:t>
            </a:r>
          </a:p>
          <a:p>
            <a:pPr algn="ctr" defTabSz="914400"/>
            <a:r>
              <a:rPr lang="en-US" sz="96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2025</a:t>
            </a:r>
          </a:p>
        </p:txBody>
      </p:sp>
      <p:sp>
        <p:nvSpPr>
          <p:cNvPr id="8" name="Slide Number Placeholder 1">
            <a:extLst>
              <a:ext uri="{FF2B5EF4-FFF2-40B4-BE49-F238E27FC236}">
                <a16:creationId xmlns:a16="http://schemas.microsoft.com/office/drawing/2014/main" id="{0777C5B3-0705-4DF1-AF6B-78A7505D5CEA}"/>
              </a:ext>
            </a:extLst>
          </p:cNvPr>
          <p:cNvSpPr txBox="1">
            <a:spLocks/>
          </p:cNvSpPr>
          <p:nvPr/>
        </p:nvSpPr>
        <p:spPr>
          <a:xfrm>
            <a:off x="9144000" y="6492240"/>
            <a:ext cx="27432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fld id="{FCA8DAF9-CFC1-344C-89B7-DCB2EBBDC673}" type="slidenum">
              <a:rPr lang="en-US" smtClean="0"/>
              <a:pPr/>
              <a:t>5</a:t>
            </a:fld>
            <a:endParaRPr lang="en-US" dirty="0"/>
          </a:p>
        </p:txBody>
      </p:sp>
    </p:spTree>
    <p:extLst>
      <p:ext uri="{BB962C8B-B14F-4D97-AF65-F5344CB8AC3E}">
        <p14:creationId xmlns:p14="http://schemas.microsoft.com/office/powerpoint/2010/main" val="22302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fade">
                                      <p:cBhvr>
                                        <p:cTn id="15" dur="500"/>
                                        <p:tgtEl>
                                          <p:spTgt spid="5">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8" end="8"/>
                                            </p:txEl>
                                          </p:spTgt>
                                        </p:tgtEl>
                                        <p:attrNameLst>
                                          <p:attrName>style.visibility</p:attrName>
                                        </p:attrNameLst>
                                      </p:cBhvr>
                                      <p:to>
                                        <p:strVal val="visible"/>
                                      </p:to>
                                    </p:set>
                                    <p:animEffect transition="in" filter="fade">
                                      <p:cBhvr>
                                        <p:cTn id="18" dur="500"/>
                                        <p:tgtEl>
                                          <p:spTgt spid="5">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500"/>
                                        <p:tgtEl>
                                          <p:spTgt spid="5">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327953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State Plane Coordinate System o</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2022</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SPCS</a:t>
            </a:r>
            <a:r>
              <a:rPr kumimoji="0"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2022</a:t>
            </a: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230730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4E3A-7694-48B2-857A-5D46EE907A04}"/>
              </a:ext>
            </a:extLst>
          </p:cNvPr>
          <p:cNvSpPr>
            <a:spLocks noGrp="1"/>
          </p:cNvSpPr>
          <p:nvPr>
            <p:ph type="title"/>
          </p:nvPr>
        </p:nvSpPr>
        <p:spPr>
          <a:xfrm>
            <a:off x="0" y="274638"/>
            <a:ext cx="9144000" cy="1143000"/>
          </a:xfrm>
        </p:spPr>
        <p:txBody>
          <a:bodyPr/>
          <a:lstStyle/>
          <a:p>
            <a:r>
              <a:rPr lang="en-US" sz="4200" dirty="0">
                <a:latin typeface="Cambria" panose="02040503050406030204" pitchFamily="18" charset="0"/>
                <a:ea typeface="Cambria" panose="02040503050406030204" pitchFamily="18" charset="0"/>
              </a:rPr>
              <a:t>Stakeholders Involved in PA SPCS2022</a:t>
            </a:r>
          </a:p>
        </p:txBody>
      </p:sp>
      <p:sp>
        <p:nvSpPr>
          <p:cNvPr id="3" name="Content Placeholder 2">
            <a:extLst>
              <a:ext uri="{FF2B5EF4-FFF2-40B4-BE49-F238E27FC236}">
                <a16:creationId xmlns:a16="http://schemas.microsoft.com/office/drawing/2014/main" id="{62473276-A9FE-403D-9B1F-A65D234F1FC7}"/>
              </a:ext>
            </a:extLst>
          </p:cNvPr>
          <p:cNvSpPr>
            <a:spLocks noGrp="1"/>
          </p:cNvSpPr>
          <p:nvPr>
            <p:ph idx="1"/>
          </p:nvPr>
        </p:nvSpPr>
        <p:spPr>
          <a:xfrm>
            <a:off x="477520" y="1305558"/>
            <a:ext cx="8666480" cy="5348923"/>
          </a:xfrm>
        </p:spPr>
        <p:txBody>
          <a:bodyPr>
            <a:noAutofit/>
          </a:bodyPr>
          <a:lstStyle/>
          <a:p>
            <a:r>
              <a:rPr lang="en-US" dirty="0">
                <a:latin typeface="Cambria" panose="02040503050406030204" pitchFamily="18" charset="0"/>
                <a:ea typeface="Cambria" panose="02040503050406030204" pitchFamily="18" charset="0"/>
              </a:rPr>
              <a:t>PennDOT</a:t>
            </a:r>
          </a:p>
          <a:p>
            <a:r>
              <a:rPr lang="en-US" dirty="0">
                <a:latin typeface="Cambria" panose="02040503050406030204" pitchFamily="18" charset="0"/>
                <a:ea typeface="Cambria" panose="02040503050406030204" pitchFamily="18" charset="0"/>
              </a:rPr>
              <a:t>PTC</a:t>
            </a:r>
          </a:p>
          <a:p>
            <a:r>
              <a:rPr lang="en-US" dirty="0">
                <a:latin typeface="Cambria" panose="02040503050406030204" pitchFamily="18" charset="0"/>
                <a:ea typeface="Cambria" panose="02040503050406030204" pitchFamily="18" charset="0"/>
              </a:rPr>
              <a:t>PSLS</a:t>
            </a:r>
          </a:p>
          <a:p>
            <a:r>
              <a:rPr lang="en-US" dirty="0">
                <a:latin typeface="Cambria" panose="02040503050406030204" pitchFamily="18" charset="0"/>
                <a:ea typeface="Cambria" panose="02040503050406030204" pitchFamily="18" charset="0"/>
              </a:rPr>
              <a:t>PSPE</a:t>
            </a:r>
          </a:p>
          <a:p>
            <a:r>
              <a:rPr lang="en-US" dirty="0">
                <a:latin typeface="Cambria" panose="02040503050406030204" pitchFamily="18" charset="0"/>
                <a:ea typeface="Cambria" panose="02040503050406030204" pitchFamily="18" charset="0"/>
              </a:rPr>
              <a:t>PA Geospatial Coordinating Board (</a:t>
            </a:r>
            <a:r>
              <a:rPr lang="en-US" dirty="0" err="1">
                <a:latin typeface="Cambria" panose="02040503050406030204" pitchFamily="18" charset="0"/>
                <a:ea typeface="Cambria" panose="02040503050406030204" pitchFamily="18" charset="0"/>
              </a:rPr>
              <a:t>GeoBoard</a:t>
            </a:r>
            <a:r>
              <a:rPr lang="en-US" dirty="0">
                <a:latin typeface="Cambria" panose="02040503050406030204" pitchFamily="18" charset="0"/>
                <a:ea typeface="Cambria" panose="02040503050406030204" pitchFamily="18" charset="0"/>
              </a:rPr>
              <a:t>)</a:t>
            </a:r>
          </a:p>
          <a:p>
            <a:pPr lvl="1">
              <a:spcBef>
                <a:spcPts val="0"/>
              </a:spcBef>
            </a:pPr>
            <a:r>
              <a:rPr lang="en-US" sz="2400" dirty="0">
                <a:latin typeface="Cambria" panose="02040503050406030204" pitchFamily="18" charset="0"/>
                <a:ea typeface="Cambria" panose="02040503050406030204" pitchFamily="18" charset="0"/>
              </a:rPr>
              <a:t>Geodetic Working Group</a:t>
            </a:r>
          </a:p>
          <a:p>
            <a:r>
              <a:rPr lang="en-US" dirty="0">
                <a:latin typeface="Cambria" panose="02040503050406030204" pitchFamily="18" charset="0"/>
                <a:ea typeface="Cambria" panose="02040503050406030204" pitchFamily="18" charset="0"/>
              </a:rPr>
              <a:t>County GIS Professionals Association of PA</a:t>
            </a:r>
          </a:p>
          <a:p>
            <a:r>
              <a:rPr lang="en-US" dirty="0">
                <a:latin typeface="Cambria" panose="02040503050406030204" pitchFamily="18" charset="0"/>
                <a:ea typeface="Cambria" panose="02040503050406030204" pitchFamily="18" charset="0"/>
              </a:rPr>
              <a:t>PA-MAGIC (</a:t>
            </a:r>
            <a:r>
              <a:rPr lang="en-US" i="1" dirty="0">
                <a:latin typeface="Cambria" panose="02040503050406030204" pitchFamily="18" charset="0"/>
                <a:ea typeface="Cambria" panose="02040503050406030204" pitchFamily="18" charset="0"/>
              </a:rPr>
              <a:t>now Keystone GIS</a:t>
            </a:r>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PA-MAPPS</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7171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818413"/>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State Plane Coordinate System o</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1983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SPCS83</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North and South Zones as they exist now</a:t>
            </a:r>
          </a:p>
        </p:txBody>
      </p:sp>
    </p:spTree>
    <p:extLst>
      <p:ext uri="{BB962C8B-B14F-4D97-AF65-F5344CB8AC3E}">
        <p14:creationId xmlns:p14="http://schemas.microsoft.com/office/powerpoint/2010/main" val="9439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hidden="1"/>
          <p:cNvSpPr txBox="1"/>
          <p:nvPr/>
        </p:nvSpPr>
        <p:spPr>
          <a:xfrm rot="19482167">
            <a:off x="49705" y="1918915"/>
            <a:ext cx="9374954"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1000" normalizeH="0" baseline="0" noProof="0" dirty="0">
                <a:ln>
                  <a:noFill/>
                </a:ln>
                <a:solidFill>
                  <a:prstClr val="black">
                    <a:alpha val="30000"/>
                  </a:prstClr>
                </a:solidFill>
                <a:effectLst/>
                <a:uLnTx/>
                <a:uFillTx/>
                <a:latin typeface="Arial" panose="020B0604020202020204" pitchFamily="34" charset="0"/>
                <a:ea typeface="+mn-ea"/>
                <a:cs typeface="Arial" panose="020B0604020202020204" pitchFamily="34" charset="0"/>
              </a:rPr>
              <a:t>DRAFT</a:t>
            </a:r>
          </a:p>
        </p:txBody>
      </p:sp>
    </p:spTree>
    <p:extLst>
      <p:ext uri="{BB962C8B-B14F-4D97-AF65-F5344CB8AC3E}">
        <p14:creationId xmlns:p14="http://schemas.microsoft.com/office/powerpoint/2010/main" val="427849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TextBox 2" hidden="1"/>
          <p:cNvSpPr txBox="1"/>
          <p:nvPr/>
        </p:nvSpPr>
        <p:spPr>
          <a:xfrm rot="19482167">
            <a:off x="49705" y="1918915"/>
            <a:ext cx="9374954"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1000" normalizeH="0" baseline="0" noProof="0" dirty="0">
                <a:ln>
                  <a:noFill/>
                </a:ln>
                <a:solidFill>
                  <a:prstClr val="black">
                    <a:alpha val="30000"/>
                  </a:prstClr>
                </a:solidFill>
                <a:effectLst/>
                <a:uLnTx/>
                <a:uFillTx/>
                <a:latin typeface="Arial" panose="020B0604020202020204" pitchFamily="34" charset="0"/>
                <a:ea typeface="+mn-ea"/>
                <a:cs typeface="Arial" panose="020B0604020202020204" pitchFamily="34" charset="0"/>
              </a:rPr>
              <a:t>DRAFT</a:t>
            </a:r>
          </a:p>
        </p:txBody>
      </p:sp>
    </p:spTree>
    <p:extLst>
      <p:ext uri="{BB962C8B-B14F-4D97-AF65-F5344CB8AC3E}">
        <p14:creationId xmlns:p14="http://schemas.microsoft.com/office/powerpoint/2010/main" val="394565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 y="887968"/>
            <a:ext cx="9144000" cy="5310855"/>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State Plane Coordinate System o</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2022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SPCS2022</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PA stakeholders requested 4-5 zones, which NGS designed, the following are </a:t>
            </a:r>
            <a:r>
              <a:rPr kumimoji="0" lang="en-US" sz="3600" b="0" i="1" u="sng" strike="noStrike" kern="1200" cap="none" spc="-20" normalizeH="0" baseline="0" noProof="0" dirty="0">
                <a:ln>
                  <a:noFill/>
                </a:ln>
                <a:solidFill>
                  <a:prstClr val="black"/>
                </a:solidFill>
                <a:effectLst/>
                <a:uLnTx/>
                <a:uFillTx/>
                <a:latin typeface="Cambria" panose="02040503050406030204" pitchFamily="18" charset="0"/>
                <a:ea typeface="ＭＳ Ｐゴシック" pitchFamily="34" charset="-128"/>
                <a:cs typeface="Arial Black"/>
              </a:rPr>
              <a:t>Preliminary</a:t>
            </a: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maps</a:t>
            </a:r>
          </a:p>
        </p:txBody>
      </p:sp>
    </p:spTree>
    <p:extLst>
      <p:ext uri="{BB962C8B-B14F-4D97-AF65-F5344CB8AC3E}">
        <p14:creationId xmlns:p14="http://schemas.microsoft.com/office/powerpoint/2010/main" val="213137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9143996" cy="6857997"/>
          </a:xfrm>
          <a:prstGeom prst="rect">
            <a:avLst/>
          </a:prstGeom>
        </p:spPr>
      </p:pic>
    </p:spTree>
    <p:extLst>
      <p:ext uri="{BB962C8B-B14F-4D97-AF65-F5344CB8AC3E}">
        <p14:creationId xmlns:p14="http://schemas.microsoft.com/office/powerpoint/2010/main" val="356017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4" cy="6857996"/>
          </a:xfrm>
          <a:prstGeom prst="rect">
            <a:avLst/>
          </a:prstGeom>
        </p:spPr>
      </p:pic>
    </p:spTree>
    <p:extLst>
      <p:ext uri="{BB962C8B-B14F-4D97-AF65-F5344CB8AC3E}">
        <p14:creationId xmlns:p14="http://schemas.microsoft.com/office/powerpoint/2010/main" val="30162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6" cy="6857996"/>
          </a:xfrm>
          <a:prstGeom prst="rect">
            <a:avLst/>
          </a:prstGeom>
        </p:spPr>
      </p:pic>
    </p:spTree>
    <p:extLst>
      <p:ext uri="{BB962C8B-B14F-4D97-AF65-F5344CB8AC3E}">
        <p14:creationId xmlns:p14="http://schemas.microsoft.com/office/powerpoint/2010/main" val="101967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6" cy="6857996"/>
          </a:xfrm>
          <a:prstGeom prst="rect">
            <a:avLst/>
          </a:prstGeom>
        </p:spPr>
      </p:pic>
    </p:spTree>
    <p:extLst>
      <p:ext uri="{BB962C8B-B14F-4D97-AF65-F5344CB8AC3E}">
        <p14:creationId xmlns:p14="http://schemas.microsoft.com/office/powerpoint/2010/main" val="107699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61258" y="1417642"/>
            <a:ext cx="8556172" cy="5116511"/>
          </a:xfrm>
        </p:spPr>
        <p:txBody>
          <a:bodyPr/>
          <a:lstStyle/>
          <a:p>
            <a:pPr marL="0" indent="0">
              <a:buNone/>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A consistent coordinate system that defines:</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latitude</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longitude</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height</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scale</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orientation</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gravity</a:t>
            </a:r>
          </a:p>
          <a:p>
            <a:pPr marL="0" indent="0">
              <a:buNone/>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throughout the United States. </a:t>
            </a:r>
          </a:p>
          <a:p>
            <a:pPr marL="0" indent="0">
              <a:buNone/>
              <a:tabLst>
                <a:tab pos="0" algn="l"/>
              </a:tabLst>
            </a:pPr>
            <a:endParaRPr lang="en-US" altLang="zh-CN" sz="1800" dirty="0">
              <a:latin typeface="Cambria" panose="02040503050406030204" pitchFamily="18" charset="0"/>
              <a:ea typeface="ＭＳ Ｐゴシック" panose="020B0600070205080204" pitchFamily="34" charset="-128"/>
              <a:cs typeface="Arial" panose="020B0604020202020204" pitchFamily="34" charset="0"/>
            </a:endParaRPr>
          </a:p>
        </p:txBody>
      </p:sp>
      <p:sp>
        <p:nvSpPr>
          <p:cNvPr id="2" name="Title 1"/>
          <p:cNvSpPr>
            <a:spLocks noGrp="1"/>
          </p:cNvSpPr>
          <p:nvPr>
            <p:ph type="title"/>
          </p:nvPr>
        </p:nvSpPr>
        <p:spPr>
          <a:xfrm>
            <a:off x="0" y="274638"/>
            <a:ext cx="916033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sp>
        <p:nvSpPr>
          <p:cNvPr id="3" name="TextBox 2"/>
          <p:cNvSpPr txBox="1"/>
          <p:nvPr/>
        </p:nvSpPr>
        <p:spPr bwMode="auto">
          <a:xfrm>
            <a:off x="4539347" y="3975897"/>
            <a:ext cx="4620985" cy="584775"/>
          </a:xfrm>
          <a:prstGeom prst="rect">
            <a:avLst/>
          </a:prstGeom>
          <a:noFill/>
          <a:ln w="9525">
            <a:noFill/>
            <a:miter lim="800000"/>
            <a:headEnd/>
            <a:tailEnd/>
          </a:ln>
        </p:spPr>
        <p:txBody>
          <a:bodyPr wrap="square" rtlCol="0">
            <a:spAutoFit/>
          </a:bodyPr>
          <a:lstStyle/>
          <a:p>
            <a:r>
              <a:rPr lang="en-US" sz="3200" i="1" dirty="0">
                <a:latin typeface="Cambria" panose="02040503050406030204" pitchFamily="18" charset="0"/>
              </a:rPr>
              <a:t>…and their time variants</a:t>
            </a:r>
          </a:p>
        </p:txBody>
      </p:sp>
    </p:spTree>
    <p:extLst>
      <p:ext uri="{BB962C8B-B14F-4D97-AF65-F5344CB8AC3E}">
        <p14:creationId xmlns:p14="http://schemas.microsoft.com/office/powerpoint/2010/main" val="376052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4" cy="6857995"/>
          </a:xfrm>
          <a:prstGeom prst="rect">
            <a:avLst/>
          </a:prstGeom>
        </p:spPr>
      </p:pic>
    </p:spTree>
    <p:extLst>
      <p:ext uri="{BB962C8B-B14F-4D97-AF65-F5344CB8AC3E}">
        <p14:creationId xmlns:p14="http://schemas.microsoft.com/office/powerpoint/2010/main" val="221702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 y="0"/>
            <a:ext cx="9143993" cy="6857995"/>
          </a:xfrm>
          <a:prstGeom prst="rect">
            <a:avLst/>
          </a:prstGeom>
        </p:spPr>
      </p:pic>
    </p:spTree>
    <p:extLst>
      <p:ext uri="{BB962C8B-B14F-4D97-AF65-F5344CB8AC3E}">
        <p14:creationId xmlns:p14="http://schemas.microsoft.com/office/powerpoint/2010/main" val="21466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 y="0"/>
            <a:ext cx="9143993" cy="6857995"/>
          </a:xfrm>
          <a:prstGeom prst="rect">
            <a:avLst/>
          </a:prstGeom>
        </p:spPr>
      </p:pic>
    </p:spTree>
    <p:extLst>
      <p:ext uri="{BB962C8B-B14F-4D97-AF65-F5344CB8AC3E}">
        <p14:creationId xmlns:p14="http://schemas.microsoft.com/office/powerpoint/2010/main" val="159371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 y="887968"/>
            <a:ext cx="9144000" cy="5310855"/>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State Plane Coordinate System o</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2022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SPCS2022</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NGS will create a </a:t>
            </a:r>
            <a:r>
              <a:rPr kumimoji="0" lang="en-US" sz="3600" b="1"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Single Statewide Zone </a:t>
            </a: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for every State, the following is a </a:t>
            </a:r>
            <a:r>
              <a:rPr kumimoji="0" lang="en-US" sz="3600" b="0" i="1" u="sng" strike="noStrike" kern="1200" cap="none" spc="-20" normalizeH="0" baseline="0" noProof="0" dirty="0">
                <a:ln>
                  <a:noFill/>
                </a:ln>
                <a:solidFill>
                  <a:prstClr val="black"/>
                </a:solidFill>
                <a:effectLst/>
                <a:uLnTx/>
                <a:uFill>
                  <a:solidFill>
                    <a:prstClr val="black"/>
                  </a:solidFill>
                </a:uFill>
                <a:latin typeface="Cambria" panose="02040503050406030204" pitchFamily="18" charset="0"/>
                <a:ea typeface="ＭＳ Ｐゴシック" pitchFamily="34" charset="-128"/>
                <a:cs typeface="Arial Black"/>
              </a:rPr>
              <a:t>Preliminary</a:t>
            </a: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map </a:t>
            </a:r>
          </a:p>
        </p:txBody>
      </p:sp>
    </p:spTree>
    <p:extLst>
      <p:ext uri="{BB962C8B-B14F-4D97-AF65-F5344CB8AC3E}">
        <p14:creationId xmlns:p14="http://schemas.microsoft.com/office/powerpoint/2010/main" val="206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7" cy="6857997"/>
          </a:xfrm>
          <a:prstGeom prst="rect">
            <a:avLst/>
          </a:prstGeom>
        </p:spPr>
      </p:pic>
    </p:spTree>
    <p:extLst>
      <p:ext uri="{BB962C8B-B14F-4D97-AF65-F5344CB8AC3E}">
        <p14:creationId xmlns:p14="http://schemas.microsoft.com/office/powerpoint/2010/main" val="412594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 y="887968"/>
            <a:ext cx="9144000" cy="4941523"/>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UTM (NAD83) Zones </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as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UTM</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The following are maps using existing UTM zones as a Single Statewide Zone</a:t>
            </a:r>
          </a:p>
          <a:p>
            <a:pPr marL="16933" marR="0" lvl="0" indent="0" algn="ctr" defTabSz="457200" rtl="0" eaLnBrk="1" fontAlgn="base" latinLnBrk="0" hangingPunct="1">
              <a:lnSpc>
                <a:spcPct val="100000"/>
              </a:lnSpc>
              <a:spcBef>
                <a:spcPts val="1200"/>
              </a:spcBef>
              <a:spcAft>
                <a:spcPct val="0"/>
              </a:spcAft>
              <a:buClrTx/>
              <a:buSzPct val="159375"/>
              <a:buFontTx/>
              <a:buNone/>
              <a:tabLst/>
              <a:defRPr/>
            </a:pPr>
            <a:r>
              <a:rPr kumimoji="0" lang="en-US" sz="20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(included to highlight the </a:t>
            </a:r>
            <a:r>
              <a:rPr kumimoji="0" lang="en-US" sz="2000" b="1"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lower performance</a:t>
            </a:r>
            <a:r>
              <a:rPr kumimoji="0" lang="en-US" sz="20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as compared to Preliminary NGS Zone)</a:t>
            </a:r>
            <a:endParaRPr kumimoji="0" lang="en-US" sz="18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109158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6" cy="6857996"/>
          </a:xfrm>
          <a:prstGeom prst="rect">
            <a:avLst/>
          </a:prstGeom>
        </p:spPr>
      </p:pic>
    </p:spTree>
    <p:extLst>
      <p:ext uri="{BB962C8B-B14F-4D97-AF65-F5344CB8AC3E}">
        <p14:creationId xmlns:p14="http://schemas.microsoft.com/office/powerpoint/2010/main" val="323905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Tree>
    <p:extLst>
      <p:ext uri="{BB962C8B-B14F-4D97-AF65-F5344CB8AC3E}">
        <p14:creationId xmlns:p14="http://schemas.microsoft.com/office/powerpoint/2010/main" val="10125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7" cy="6857997"/>
          </a:xfrm>
          <a:prstGeom prst="rect">
            <a:avLst/>
          </a:prstGeom>
        </p:spPr>
      </p:pic>
    </p:spTree>
    <p:extLst>
      <p:ext uri="{BB962C8B-B14F-4D97-AF65-F5344CB8AC3E}">
        <p14:creationId xmlns:p14="http://schemas.microsoft.com/office/powerpoint/2010/main" val="227871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tewide">
            <a:extLst>
              <a:ext uri="{FF2B5EF4-FFF2-40B4-BE49-F238E27FC236}">
                <a16:creationId xmlns:a16="http://schemas.microsoft.com/office/drawing/2014/main" id="{256250F7-57E2-4B19-85B6-C8CE958E09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9" t="7238" r="1714" b="29334"/>
          <a:stretch/>
        </p:blipFill>
        <p:spPr>
          <a:xfrm>
            <a:off x="593642" y="1872356"/>
            <a:ext cx="7660270" cy="3784589"/>
          </a:xfrm>
          <a:prstGeom prst="rect">
            <a:avLst/>
          </a:prstGeom>
          <a:scene3d>
            <a:camera prst="isometricOffAxis2Top"/>
            <a:lightRig rig="threePt" dir="t"/>
          </a:scene3d>
          <a:sp3d prstMaterial="softEdge"/>
        </p:spPr>
      </p:pic>
      <p:pic>
        <p:nvPicPr>
          <p:cNvPr id="5" name="4 zone">
            <a:extLst>
              <a:ext uri="{FF2B5EF4-FFF2-40B4-BE49-F238E27FC236}">
                <a16:creationId xmlns:a16="http://schemas.microsoft.com/office/drawing/2014/main" id="{9EF16259-714F-4BE7-A0B4-1A93BDEEF5A2}"/>
              </a:ext>
            </a:extLst>
          </p:cNvPr>
          <p:cNvPicPr>
            <a:picLocks noChangeAspect="1"/>
          </p:cNvPicPr>
          <p:nvPr/>
        </p:nvPicPr>
        <p:blipFill rotWithShape="1">
          <a:blip r:embed="rId3"/>
          <a:srcRect l="1857" t="17524" r="1857" b="2286"/>
          <a:stretch/>
        </p:blipFill>
        <p:spPr>
          <a:xfrm>
            <a:off x="743134" y="-152393"/>
            <a:ext cx="7659821" cy="4784504"/>
          </a:xfrm>
          <a:prstGeom prst="rect">
            <a:avLst/>
          </a:prstGeom>
          <a:scene3d>
            <a:camera prst="isometricOffAxis2Top"/>
            <a:lightRig rig="threePt" dir="t"/>
          </a:scene3d>
          <a:sp3d prstMaterial="softEdge"/>
        </p:spPr>
      </p:pic>
      <p:sp>
        <p:nvSpPr>
          <p:cNvPr id="6" name="Title 5">
            <a:extLst>
              <a:ext uri="{FF2B5EF4-FFF2-40B4-BE49-F238E27FC236}">
                <a16:creationId xmlns:a16="http://schemas.microsoft.com/office/drawing/2014/main" id="{DF3D0BF9-8757-45A5-B3A4-0171720275F1}"/>
              </a:ext>
            </a:extLst>
          </p:cNvPr>
          <p:cNvSpPr>
            <a:spLocks noGrp="1"/>
          </p:cNvSpPr>
          <p:nvPr>
            <p:ph type="title"/>
          </p:nvPr>
        </p:nvSpPr>
        <p:spPr>
          <a:xfrm>
            <a:off x="0" y="274638"/>
            <a:ext cx="9144000" cy="822642"/>
          </a:xfrm>
        </p:spPr>
        <p:txBody>
          <a:bodyPr/>
          <a:lstStyle/>
          <a:p>
            <a:r>
              <a:rPr lang="en-US" dirty="0">
                <a:latin typeface="Cambria" panose="02040503050406030204" pitchFamily="18" charset="0"/>
                <a:ea typeface="Cambria" panose="02040503050406030204" pitchFamily="18" charset="0"/>
              </a:rPr>
              <a:t>SPCS2022 Zone Layers in PA</a:t>
            </a:r>
          </a:p>
        </p:txBody>
      </p:sp>
      <p:sp>
        <p:nvSpPr>
          <p:cNvPr id="9" name="TextBox 8">
            <a:extLst>
              <a:ext uri="{FF2B5EF4-FFF2-40B4-BE49-F238E27FC236}">
                <a16:creationId xmlns:a16="http://schemas.microsoft.com/office/drawing/2014/main" id="{BA40ED84-C190-41C3-A4DF-1F53643A2E1D}"/>
              </a:ext>
            </a:extLst>
          </p:cNvPr>
          <p:cNvSpPr txBox="1"/>
          <p:nvPr/>
        </p:nvSpPr>
        <p:spPr bwMode="auto">
          <a:xfrm>
            <a:off x="284480" y="4785360"/>
            <a:ext cx="8625840" cy="1879600"/>
          </a:xfrm>
          <a:prstGeom prst="rect">
            <a:avLst/>
          </a:prstGeom>
          <a:noFill/>
          <a:ln w="9525">
            <a:noFill/>
            <a:miter lim="800000"/>
            <a:headEnd/>
            <a:tailEnd/>
          </a:ln>
        </p:spPr>
        <p:txBody>
          <a:bodyPr wrap="square" rtlCol="0">
            <a:no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Both Single Statewide and Multi-Zone Layers will coexist</a:t>
            </a:r>
          </a:p>
          <a:p>
            <a:pPr marL="342900" indent="-342900">
              <a:lnSpc>
                <a:spcPct val="150000"/>
              </a:lnSpc>
              <a:buFont typeface="Arial" panose="020B0604020202020204" pitchFamily="34" charset="0"/>
              <a:buChar char="•"/>
            </a:pPr>
            <a:r>
              <a:rPr lang="en-US" sz="2400" dirty="0">
                <a:latin typeface="Cambria" panose="02040503050406030204" pitchFamily="18" charset="0"/>
                <a:ea typeface="Cambria" panose="02040503050406030204" pitchFamily="18" charset="0"/>
              </a:rPr>
              <a:t>Think about your data, your goals, your customers</a:t>
            </a:r>
          </a:p>
          <a:p>
            <a:pPr marL="800100" lvl="1"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Remember that geographic coordinates are your friend!</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Smaller zones not “the best” … it all depends on usage &amp; goals</a:t>
            </a:r>
          </a:p>
        </p:txBody>
      </p:sp>
    </p:spTree>
    <p:extLst>
      <p:ext uri="{BB962C8B-B14F-4D97-AF65-F5344CB8AC3E}">
        <p14:creationId xmlns:p14="http://schemas.microsoft.com/office/powerpoint/2010/main" val="34730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4301" y="274638"/>
            <a:ext cx="892579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sp>
        <p:nvSpPr>
          <p:cNvPr id="11" name="TextBox 10"/>
          <p:cNvSpPr txBox="1"/>
          <p:nvPr/>
        </p:nvSpPr>
        <p:spPr bwMode="auto">
          <a:xfrm>
            <a:off x="114301" y="1143000"/>
            <a:ext cx="8842665" cy="584775"/>
          </a:xfrm>
          <a:prstGeom prst="rect">
            <a:avLst/>
          </a:prstGeom>
          <a:noFill/>
          <a:ln w="9525">
            <a:noFill/>
            <a:miter lim="800000"/>
            <a:headEnd/>
            <a:tailEnd/>
          </a:ln>
        </p:spPr>
        <p:txBody>
          <a:bodyPr wrap="square" rtlCol="0">
            <a:spAutoFit/>
          </a:bodyPr>
          <a:lstStyle/>
          <a:p>
            <a:pPr algn="ctr"/>
            <a:r>
              <a:rPr lang="en-US" sz="2400" dirty="0">
                <a:latin typeface="Cambria" panose="02040503050406030204" pitchFamily="18" charset="0"/>
              </a:rPr>
              <a:t>These items </a:t>
            </a:r>
            <a:r>
              <a:rPr lang="en-US" sz="3200" dirty="0">
                <a:latin typeface="Cambria" panose="02040503050406030204" pitchFamily="18" charset="0"/>
              </a:rPr>
              <a:t>ARE</a:t>
            </a:r>
            <a:r>
              <a:rPr lang="en-US" sz="2400" dirty="0">
                <a:latin typeface="Cambria" panose="02040503050406030204" pitchFamily="18" charset="0"/>
              </a:rPr>
              <a:t> part of the NSRS</a:t>
            </a:r>
          </a:p>
        </p:txBody>
      </p:sp>
      <p:graphicFrame>
        <p:nvGraphicFramePr>
          <p:cNvPr id="6" name="Content Placeholder 6"/>
          <p:cNvGraphicFramePr>
            <a:graphicFrameLocks/>
          </p:cNvGraphicFramePr>
          <p:nvPr/>
        </p:nvGraphicFramePr>
        <p:xfrm>
          <a:off x="114300" y="1797623"/>
          <a:ext cx="8925791" cy="4534588"/>
        </p:xfrm>
        <a:graphic>
          <a:graphicData uri="http://schemas.openxmlformats.org/drawingml/2006/table">
            <a:tbl>
              <a:tblPr firstRow="1" bandRow="1">
                <a:tableStyleId>{5C22544A-7EE6-4342-B048-85BDC9FD1C3A}</a:tableStyleId>
              </a:tblPr>
              <a:tblGrid>
                <a:gridCol w="2338937">
                  <a:extLst>
                    <a:ext uri="{9D8B030D-6E8A-4147-A177-3AD203B41FA5}">
                      <a16:colId xmlns:a16="http://schemas.microsoft.com/office/drawing/2014/main" val="2202110323"/>
                    </a:ext>
                  </a:extLst>
                </a:gridCol>
                <a:gridCol w="1513429">
                  <a:extLst>
                    <a:ext uri="{9D8B030D-6E8A-4147-A177-3AD203B41FA5}">
                      <a16:colId xmlns:a16="http://schemas.microsoft.com/office/drawing/2014/main" val="1277430874"/>
                    </a:ext>
                  </a:extLst>
                </a:gridCol>
                <a:gridCol w="1221062">
                  <a:extLst>
                    <a:ext uri="{9D8B030D-6E8A-4147-A177-3AD203B41FA5}">
                      <a16:colId xmlns:a16="http://schemas.microsoft.com/office/drawing/2014/main" val="1566734961"/>
                    </a:ext>
                  </a:extLst>
                </a:gridCol>
                <a:gridCol w="1788597">
                  <a:extLst>
                    <a:ext uri="{9D8B030D-6E8A-4147-A177-3AD203B41FA5}">
                      <a16:colId xmlns:a16="http://schemas.microsoft.com/office/drawing/2014/main" val="2463132348"/>
                    </a:ext>
                  </a:extLst>
                </a:gridCol>
                <a:gridCol w="2063766">
                  <a:extLst>
                    <a:ext uri="{9D8B030D-6E8A-4147-A177-3AD203B41FA5}">
                      <a16:colId xmlns:a16="http://schemas.microsoft.com/office/drawing/2014/main" val="2738166315"/>
                    </a:ext>
                  </a:extLst>
                </a:gridCol>
              </a:tblGrid>
              <a:tr h="955968">
                <a:tc>
                  <a:txBody>
                    <a:bodyPr/>
                    <a:lstStyle/>
                    <a:p>
                      <a:r>
                        <a:rPr lang="en-US" sz="1800" dirty="0"/>
                        <a:t>Horizontal</a:t>
                      </a:r>
                      <a:r>
                        <a:rPr lang="en-US" sz="1800" baseline="0" dirty="0"/>
                        <a:t> </a:t>
                      </a:r>
                      <a:r>
                        <a:rPr lang="en-US" sz="1800" dirty="0" err="1"/>
                        <a:t>Datums</a:t>
                      </a:r>
                      <a:r>
                        <a:rPr lang="en-US" sz="1800" dirty="0"/>
                        <a:t> </a:t>
                      </a:r>
                    </a:p>
                    <a:p>
                      <a:r>
                        <a:rPr lang="en-US" sz="1800" dirty="0"/>
                        <a:t>(aka Geometric Reference Frames)</a:t>
                      </a:r>
                    </a:p>
                  </a:txBody>
                  <a:tcPr marL="75967" marR="75967" marT="37984" marB="37984"/>
                </a:tc>
                <a:tc>
                  <a:txBody>
                    <a:bodyPr/>
                    <a:lstStyle/>
                    <a:p>
                      <a:r>
                        <a:rPr lang="en-US" sz="1800" dirty="0"/>
                        <a:t>Vertical</a:t>
                      </a:r>
                    </a:p>
                    <a:p>
                      <a:r>
                        <a:rPr lang="en-US" sz="1800" dirty="0"/>
                        <a:t>Datums</a:t>
                      </a:r>
                    </a:p>
                  </a:txBody>
                  <a:tcPr marL="75967" marR="75967" marT="37984" marB="37984"/>
                </a:tc>
                <a:tc>
                  <a:txBody>
                    <a:bodyPr/>
                    <a:lstStyle/>
                    <a:p>
                      <a:r>
                        <a:rPr lang="en-US" sz="1800" dirty="0"/>
                        <a:t>Great Lakes Datums</a:t>
                      </a:r>
                    </a:p>
                  </a:txBody>
                  <a:tcPr marL="75967" marR="75967" marT="37984" marB="37984"/>
                </a:tc>
                <a:tc>
                  <a:txBody>
                    <a:bodyPr/>
                    <a:lstStyle/>
                    <a:p>
                      <a:r>
                        <a:rPr lang="en-US" sz="1800" dirty="0"/>
                        <a:t>Geoid</a:t>
                      </a:r>
                    </a:p>
                    <a:p>
                      <a:r>
                        <a:rPr lang="en-US" sz="1800" dirty="0"/>
                        <a:t>Models</a:t>
                      </a:r>
                    </a:p>
                  </a:txBody>
                  <a:tcPr marL="75967" marR="75967" marT="37984" marB="37984"/>
                </a:tc>
                <a:tc>
                  <a:txBody>
                    <a:bodyPr/>
                    <a:lstStyle/>
                    <a:p>
                      <a:r>
                        <a:rPr lang="en-US" sz="1800" dirty="0"/>
                        <a:t>Transformations</a:t>
                      </a:r>
                      <a:r>
                        <a:rPr lang="en-US" sz="1800" baseline="0" dirty="0"/>
                        <a:t> </a:t>
                      </a:r>
                      <a:r>
                        <a:rPr lang="en-US" sz="1800" dirty="0"/>
                        <a:t>and</a:t>
                      </a:r>
                      <a:r>
                        <a:rPr lang="en-US" sz="1800" baseline="0" dirty="0"/>
                        <a:t> </a:t>
                      </a:r>
                      <a:r>
                        <a:rPr lang="en-US" sz="1800" dirty="0"/>
                        <a:t>Conversions</a:t>
                      </a:r>
                    </a:p>
                  </a:txBody>
                  <a:tcPr marL="75967" marR="75967" marT="37984" marB="37984"/>
                </a:tc>
                <a:extLst>
                  <a:ext uri="{0D108BD9-81ED-4DB2-BD59-A6C34878D82A}">
                    <a16:rowId xmlns:a16="http://schemas.microsoft.com/office/drawing/2014/main" val="3022080662"/>
                  </a:ext>
                </a:extLst>
              </a:tr>
              <a:tr h="357862">
                <a:tc>
                  <a:txBody>
                    <a:bodyPr/>
                    <a:lstStyle/>
                    <a:p>
                      <a:r>
                        <a:rPr lang="en-US" sz="1800" dirty="0">
                          <a:solidFill>
                            <a:schemeClr val="tx1"/>
                          </a:solidFill>
                          <a:latin typeface="Arial" panose="020B0604020202020204" pitchFamily="34" charset="0"/>
                          <a:cs typeface="Arial" panose="020B0604020202020204" pitchFamily="34" charset="0"/>
                        </a:rPr>
                        <a:t>NAD</a:t>
                      </a:r>
                      <a:r>
                        <a:rPr lang="en-US" sz="1800" baseline="0" dirty="0">
                          <a:solidFill>
                            <a:schemeClr val="tx1"/>
                          </a:solidFill>
                          <a:latin typeface="Arial" panose="020B0604020202020204" pitchFamily="34" charset="0"/>
                          <a:cs typeface="Arial" panose="020B0604020202020204" pitchFamily="34" charset="0"/>
                        </a:rPr>
                        <a:t>83</a:t>
                      </a:r>
                      <a:endParaRPr lang="en-US" sz="1800" dirty="0">
                        <a:solidFill>
                          <a:schemeClr val="tx1"/>
                        </a:solidFill>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NAVD88</a:t>
                      </a: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IGLD85</a:t>
                      </a: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GEOID18</a:t>
                      </a:r>
                      <a:endParaRPr lang="en-US" dirty="0"/>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NADCON</a:t>
                      </a:r>
                    </a:p>
                  </a:txBody>
                  <a:tcPr marL="75967" marR="75967" marT="37984" marB="37984"/>
                </a:tc>
                <a:extLst>
                  <a:ext uri="{0D108BD9-81ED-4DB2-BD59-A6C34878D82A}">
                    <a16:rowId xmlns:a16="http://schemas.microsoft.com/office/drawing/2014/main" val="3808544551"/>
                  </a:ext>
                </a:extLst>
              </a:tr>
              <a:tr h="357862">
                <a:tc>
                  <a:txBody>
                    <a:bodyPr/>
                    <a:lstStyle/>
                    <a:p>
                      <a:r>
                        <a:rPr lang="en-US" sz="1800" dirty="0">
                          <a:solidFill>
                            <a:schemeClr val="tx1"/>
                          </a:solidFill>
                          <a:latin typeface="Arial" panose="020B0604020202020204" pitchFamily="34" charset="0"/>
                          <a:cs typeface="Arial" panose="020B0604020202020204" pitchFamily="34" charset="0"/>
                        </a:rPr>
                        <a:t>NAD27</a:t>
                      </a:r>
                      <a:endParaRPr lang="en-US" sz="1800" dirty="0">
                        <a:solidFill>
                          <a:schemeClr val="tx1"/>
                        </a:solidFill>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NGVD</a:t>
                      </a:r>
                      <a:r>
                        <a:rPr lang="en-US" sz="1800" baseline="0" dirty="0">
                          <a:solidFill>
                            <a:schemeClr val="tx1"/>
                          </a:solidFill>
                          <a:latin typeface="Arial" panose="020B0604020202020204" pitchFamily="34" charset="0"/>
                          <a:cs typeface="Arial" panose="020B0604020202020204" pitchFamily="34" charset="0"/>
                        </a:rPr>
                        <a:t>29</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IGLD55</a:t>
                      </a:r>
                    </a:p>
                  </a:txBody>
                  <a:tcPr marL="75967" marR="75967" marT="37984" marB="3798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GEOID12B</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VERTCON</a:t>
                      </a:r>
                    </a:p>
                  </a:txBody>
                  <a:tcPr marL="75967" marR="75967" marT="37984" marB="37984"/>
                </a:tc>
                <a:extLst>
                  <a:ext uri="{0D108BD9-81ED-4DB2-BD59-A6C34878D82A}">
                    <a16:rowId xmlns:a16="http://schemas.microsoft.com/office/drawing/2014/main" val="348057990"/>
                  </a:ext>
                </a:extLst>
              </a:tr>
              <a:tr h="357862">
                <a:tc>
                  <a:txBody>
                    <a:bodyPr/>
                    <a:lstStyle/>
                    <a:p>
                      <a:r>
                        <a:rPr lang="en-US" sz="1800" dirty="0">
                          <a:solidFill>
                            <a:schemeClr val="tx1"/>
                          </a:solidFill>
                          <a:latin typeface="Arial" panose="020B0604020202020204" pitchFamily="34" charset="0"/>
                          <a:cs typeface="Arial" panose="020B0604020202020204" pitchFamily="34" charset="0"/>
                        </a:rPr>
                        <a:t>USSD</a:t>
                      </a:r>
                      <a:endParaRPr lang="en-US" sz="1800" dirty="0">
                        <a:solidFill>
                          <a:schemeClr val="tx1"/>
                        </a:solidFill>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VIVD09</a:t>
                      </a:r>
                    </a:p>
                  </a:txBody>
                  <a:tcPr marL="75967" marR="75967" marT="37984" marB="37984"/>
                </a:tc>
                <a:tc>
                  <a:txBody>
                    <a:bodyPr/>
                    <a:lstStyle/>
                    <a:p>
                      <a:endParaRPr lang="en-US" sz="180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GEOID09</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927589832"/>
                  </a:ext>
                </a:extLst>
              </a:tr>
              <a:tr h="357862">
                <a:tc>
                  <a:txBody>
                    <a:bodyPr/>
                    <a:lstStyle/>
                    <a:p>
                      <a:endParaRPr lang="en-US" dirty="0"/>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GUVD04</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GEOID06</a:t>
                      </a:r>
                      <a:endParaRPr lang="en-US" dirty="0"/>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SPCS83</a:t>
                      </a:r>
                    </a:p>
                  </a:txBody>
                  <a:tcPr marL="75967" marR="75967" marT="37984" marB="37984"/>
                </a:tc>
                <a:extLst>
                  <a:ext uri="{0D108BD9-81ED-4DB2-BD59-A6C34878D82A}">
                    <a16:rowId xmlns:a16="http://schemas.microsoft.com/office/drawing/2014/main" val="3884107606"/>
                  </a:ext>
                </a:extLst>
              </a:tr>
              <a:tr h="357862">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NMVD03</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GEOID03</a:t>
                      </a:r>
                      <a:endParaRPr lang="en-US" dirty="0"/>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SPCS27</a:t>
                      </a:r>
                    </a:p>
                  </a:txBody>
                  <a:tcPr marL="75967" marR="75967" marT="37984" marB="37984"/>
                </a:tc>
                <a:extLst>
                  <a:ext uri="{0D108BD9-81ED-4DB2-BD59-A6C34878D82A}">
                    <a16:rowId xmlns:a16="http://schemas.microsoft.com/office/drawing/2014/main" val="2926996055"/>
                  </a:ext>
                </a:extLst>
              </a:tr>
              <a:tr h="357862">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ASVD02</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GEOID99</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a:p>
                  </a:txBody>
                  <a:tcPr marL="75967" marR="75967" marT="37984" marB="37984"/>
                </a:tc>
                <a:extLst>
                  <a:ext uri="{0D108BD9-81ED-4DB2-BD59-A6C34878D82A}">
                    <a16:rowId xmlns:a16="http://schemas.microsoft.com/office/drawing/2014/main" val="2282737914"/>
                  </a:ext>
                </a:extLst>
              </a:tr>
              <a:tr h="357862">
                <a:tc>
                  <a:txBody>
                    <a:bodyPr/>
                    <a:lstStyle/>
                    <a:p>
                      <a:endParaRPr lang="en-US"/>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PRVD02</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GEOID96</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dirty="0"/>
                    </a:p>
                  </a:txBody>
                  <a:tcPr marL="75967" marR="75967" marT="37984" marB="37984"/>
                </a:tc>
                <a:extLst>
                  <a:ext uri="{0D108BD9-81ED-4DB2-BD59-A6C34878D82A}">
                    <a16:rowId xmlns:a16="http://schemas.microsoft.com/office/drawing/2014/main" val="421228443"/>
                  </a:ext>
                </a:extLst>
              </a:tr>
              <a:tr h="357862">
                <a:tc>
                  <a:txBody>
                    <a:bodyPr/>
                    <a:lstStyle/>
                    <a:p>
                      <a:endParaRPr lang="en-US"/>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ALASKA94</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2544845522"/>
                  </a:ext>
                </a:extLst>
              </a:tr>
              <a:tr h="357862">
                <a:tc>
                  <a:txBody>
                    <a:bodyPr/>
                    <a:lstStyle/>
                    <a:p>
                      <a:endParaRPr lang="en-US" dirty="0"/>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GEOID93</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781712782"/>
                  </a:ext>
                </a:extLst>
              </a:tr>
              <a:tr h="357862">
                <a:tc>
                  <a:txBody>
                    <a:bodyPr/>
                    <a:lstStyle/>
                    <a:p>
                      <a:endParaRPr lang="en-US" dirty="0"/>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GEOID90</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854389345"/>
                  </a:ext>
                </a:extLst>
              </a:tr>
            </a:tbl>
          </a:graphicData>
        </a:graphic>
      </p:graphicFrame>
    </p:spTree>
    <p:extLst>
      <p:ext uri="{BB962C8B-B14F-4D97-AF65-F5344CB8AC3E}">
        <p14:creationId xmlns:p14="http://schemas.microsoft.com/office/powerpoint/2010/main" val="3752794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 y="462343"/>
            <a:ext cx="9124950" cy="695960"/>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lang="en-US" spc="-20" dirty="0">
                <a:latin typeface="Cambria" panose="02040503050406030204" pitchFamily="18" charset="0"/>
                <a:ea typeface="Cambria" panose="02040503050406030204" pitchFamily="18" charset="0"/>
              </a:rPr>
              <a:t>SPCS2022 </a:t>
            </a:r>
            <a:r>
              <a:rPr spc="-20" dirty="0">
                <a:latin typeface="Cambria" panose="02040503050406030204" pitchFamily="18" charset="0"/>
                <a:ea typeface="Cambria" panose="02040503050406030204" pitchFamily="18" charset="0"/>
              </a:rPr>
              <a:t>Zone </a:t>
            </a:r>
            <a:r>
              <a:rPr lang="en-US" spc="-30" dirty="0">
                <a:latin typeface="Cambria" panose="02040503050406030204" pitchFamily="18" charset="0"/>
                <a:ea typeface="Cambria" panose="02040503050406030204" pitchFamily="18" charset="0"/>
              </a:rPr>
              <a:t>L</a:t>
            </a:r>
            <a:r>
              <a:rPr spc="-30" dirty="0">
                <a:latin typeface="Cambria" panose="02040503050406030204" pitchFamily="18" charset="0"/>
                <a:ea typeface="Cambria" panose="02040503050406030204" pitchFamily="18" charset="0"/>
              </a:rPr>
              <a:t>ayers </a:t>
            </a:r>
            <a:r>
              <a:rPr spc="-5" dirty="0">
                <a:latin typeface="Cambria" panose="02040503050406030204" pitchFamily="18" charset="0"/>
                <a:ea typeface="Cambria" panose="02040503050406030204" pitchFamily="18" charset="0"/>
              </a:rPr>
              <a:t>and</a:t>
            </a:r>
            <a:r>
              <a:rPr dirty="0">
                <a:latin typeface="Cambria" panose="02040503050406030204" pitchFamily="18" charset="0"/>
                <a:ea typeface="Cambria" panose="02040503050406030204" pitchFamily="18" charset="0"/>
              </a:rPr>
              <a:t> </a:t>
            </a:r>
            <a:r>
              <a:rPr spc="-25" dirty="0">
                <a:latin typeface="Cambria" panose="02040503050406030204" pitchFamily="18" charset="0"/>
                <a:ea typeface="Cambria" panose="02040503050406030204" pitchFamily="18" charset="0"/>
              </a:rPr>
              <a:t>LDPs</a:t>
            </a:r>
            <a:endParaRPr dirty="0">
              <a:latin typeface="Cambria" panose="02040503050406030204" pitchFamily="18" charset="0"/>
              <a:ea typeface="Cambria" panose="02040503050406030204" pitchFamily="18" charset="0"/>
            </a:endParaRPr>
          </a:p>
        </p:txBody>
      </p:sp>
      <p:sp>
        <p:nvSpPr>
          <p:cNvPr id="3" name="object 3"/>
          <p:cNvSpPr txBox="1"/>
          <p:nvPr/>
        </p:nvSpPr>
        <p:spPr>
          <a:xfrm>
            <a:off x="152400" y="1347860"/>
            <a:ext cx="8820150" cy="5164875"/>
          </a:xfrm>
          <a:prstGeom prst="rect">
            <a:avLst/>
          </a:prstGeom>
        </p:spPr>
        <p:txBody>
          <a:bodyPr vert="horz" wrap="square" lIns="0" tIns="62865" rIns="0" bIns="0" rtlCol="0">
            <a:spAutoFit/>
          </a:bodyPr>
          <a:lstStyle/>
          <a:p>
            <a:pPr marL="355600" marR="0" lvl="0" indent="-342900" algn="l" defTabSz="457200" rtl="0" eaLnBrk="1" fontAlgn="base" latinLnBrk="0" hangingPunct="1">
              <a:lnSpc>
                <a:spcPct val="100000"/>
              </a:lnSpc>
              <a:spcBef>
                <a:spcPts val="495"/>
              </a:spcBef>
              <a:spcAft>
                <a:spcPct val="0"/>
              </a:spcAft>
              <a:buClrTx/>
              <a:buSzTx/>
              <a:buFont typeface="Arial"/>
              <a:buChar char="•"/>
              <a:tabLst>
                <a:tab pos="354965" algn="l"/>
                <a:tab pos="355600" algn="l"/>
              </a:tabLst>
              <a:defRPr/>
            </a:pPr>
            <a:r>
              <a:rPr kumimoji="0" sz="300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Each </a:t>
            </a:r>
            <a:r>
              <a:rPr kumimoji="0" sz="3000" u="none" strike="noStrike" kern="1200" cap="none" spc="-3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state </a:t>
            </a:r>
            <a:r>
              <a:rPr kumimoji="0" sz="300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may have </a:t>
            </a:r>
            <a:r>
              <a:rPr kumimoji="0" sz="300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max </a:t>
            </a:r>
            <a:r>
              <a:rPr kumimoji="0" sz="300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 </a:t>
            </a:r>
            <a:r>
              <a:rPr kumimoji="0" lang="en-US" sz="300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3</a:t>
            </a:r>
            <a:r>
              <a:rPr kumimoji="0" sz="300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300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zone “layers”</a:t>
            </a:r>
            <a:endParaRPr kumimoji="0" sz="300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40"/>
              </a:spcBef>
              <a:spcAft>
                <a:spcPct val="0"/>
              </a:spcAft>
              <a:buClrTx/>
              <a:buSzTx/>
              <a:buFont typeface="Arial"/>
              <a:buChar char="–"/>
              <a:tabLst>
                <a:tab pos="755650" algn="l"/>
              </a:tabLst>
              <a:defRPr/>
            </a:pPr>
            <a:r>
              <a:rPr kumimoji="0" sz="2600" b="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One </a:t>
            </a:r>
            <a:r>
              <a:rPr kumimoji="0" sz="2600" b="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layer </a:t>
            </a:r>
            <a:r>
              <a:rPr kumimoji="0" sz="2600" b="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must </a:t>
            </a:r>
            <a:r>
              <a:rPr kumimoji="0" sz="2600" b="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be </a:t>
            </a:r>
            <a:r>
              <a:rPr kumimoji="0" sz="2600" b="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statewide zone</a:t>
            </a:r>
            <a:endParaRPr kumimoji="0" lang="en-US" sz="2600" b="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1212850" lvl="2" indent="-285750">
              <a:spcBef>
                <a:spcPts val="340"/>
              </a:spcBef>
              <a:buFont typeface="Arial"/>
              <a:buChar char="–"/>
              <a:tabLst>
                <a:tab pos="755650" algn="l"/>
              </a:tabLst>
              <a:defRPr/>
            </a:pPr>
            <a:r>
              <a:rPr lang="en-US" sz="2600" i="1" spc="-5" dirty="0">
                <a:solidFill>
                  <a:prstClr val="black"/>
                </a:solidFill>
                <a:latin typeface="Cambria" panose="02040503050406030204" pitchFamily="18" charset="0"/>
                <a:ea typeface="Cambria" panose="02040503050406030204" pitchFamily="18" charset="0"/>
                <a:cs typeface="Calibri"/>
              </a:rPr>
              <a:t>PA Single Statewide</a:t>
            </a:r>
            <a:endParaRPr kumimoji="0" sz="2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10"/>
              </a:spcBef>
              <a:spcAft>
                <a:spcPct val="0"/>
              </a:spcAft>
              <a:buClrTx/>
              <a:buSzTx/>
              <a:buFont typeface="Arial"/>
              <a:buChar char="–"/>
              <a:tabLst>
                <a:tab pos="755650" algn="l"/>
              </a:tabLst>
              <a:defRPr/>
            </a:pP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Other </a:t>
            </a:r>
            <a:r>
              <a:rPr kumimoji="0" sz="2600" b="0" i="0" u="none" strike="noStrike" kern="1200" cap="none" spc="-2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layers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have </a:t>
            </a:r>
            <a:r>
              <a:rPr kumimoji="0" sz="26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two </a:t>
            </a: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or </a:t>
            </a:r>
            <a:r>
              <a:rPr kumimoji="0" sz="26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more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zones</a:t>
            </a:r>
            <a:endParaRPr kumimoji="0" lang="en-US"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1212850" lvl="2" indent="-285750">
              <a:spcBef>
                <a:spcPts val="310"/>
              </a:spcBef>
              <a:buFont typeface="Arial"/>
              <a:buChar char="–"/>
              <a:tabLst>
                <a:tab pos="755650" algn="l"/>
              </a:tabLst>
              <a:defRPr/>
            </a:pPr>
            <a:r>
              <a:rPr lang="en-US" sz="2600" i="1" spc="-10" dirty="0">
                <a:solidFill>
                  <a:prstClr val="black"/>
                </a:solidFill>
                <a:latin typeface="Cambria" panose="02040503050406030204" pitchFamily="18" charset="0"/>
                <a:ea typeface="Cambria" panose="02040503050406030204" pitchFamily="18" charset="0"/>
                <a:cs typeface="Calibri"/>
              </a:rPr>
              <a:t>PA Multi-Zone (West, Central, Northeast, Southeast)</a:t>
            </a:r>
            <a:endParaRPr kumimoji="0" sz="2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10"/>
              </a:spcBef>
              <a:spcAft>
                <a:spcPct val="0"/>
              </a:spcAft>
              <a:buClrTx/>
              <a:buSzTx/>
              <a:buFont typeface="Arial"/>
              <a:buChar char="–"/>
              <a:tabLst>
                <a:tab pos="755650" algn="l"/>
              </a:tabLst>
              <a:defRPr/>
            </a:pP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Only one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layer </a:t>
            </a:r>
            <a:r>
              <a:rPr kumimoji="0" sz="26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can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have </a:t>
            </a:r>
            <a:r>
              <a:rPr kumimoji="0"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discontinuous</a:t>
            </a:r>
            <a:r>
              <a:rPr kumimoji="0" sz="2600" b="0" i="0" u="none" strike="noStrike" kern="1200" cap="none" spc="6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2600" b="0" i="0" u="none" strike="noStrike" kern="1200" cap="none" spc="-2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coverage</a:t>
            </a:r>
            <a:endParaRPr kumimoji="0" lang="en-US" sz="2600" b="0" i="0" u="none" strike="noStrike" kern="1200" cap="none" spc="-2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1212850" lvl="2" indent="-285750">
              <a:spcBef>
                <a:spcPts val="310"/>
              </a:spcBef>
              <a:buFont typeface="Arial"/>
              <a:buChar char="–"/>
              <a:tabLst>
                <a:tab pos="755650" algn="l"/>
              </a:tabLst>
              <a:defRPr/>
            </a:pPr>
            <a:r>
              <a:rPr lang="en-US" sz="2600" i="1" spc="-25" dirty="0">
                <a:solidFill>
                  <a:prstClr val="black"/>
                </a:solidFill>
                <a:latin typeface="Cambria" panose="02040503050406030204" pitchFamily="18" charset="0"/>
                <a:ea typeface="Cambria" panose="02040503050406030204" pitchFamily="18" charset="0"/>
                <a:cs typeface="Calibri"/>
              </a:rPr>
              <a:t>Left open for possibilities</a:t>
            </a:r>
          </a:p>
          <a:p>
            <a:pPr marL="355600" marR="0" lvl="0" indent="-342900" algn="l" defTabSz="457200" rtl="0" eaLnBrk="1" fontAlgn="base" latinLnBrk="0" hangingPunct="1">
              <a:lnSpc>
                <a:spcPct val="100000"/>
              </a:lnSpc>
              <a:spcBef>
                <a:spcPts val="1800"/>
              </a:spcBef>
              <a:spcAft>
                <a:spcPct val="0"/>
              </a:spcAft>
              <a:buClrTx/>
              <a:buSzTx/>
              <a:buFont typeface="Arial"/>
              <a:buChar char="•"/>
              <a:tabLst>
                <a:tab pos="354965" algn="l"/>
                <a:tab pos="355600" algn="l"/>
              </a:tabLst>
              <a:defRPr/>
            </a:pPr>
            <a:r>
              <a:rPr kumimoji="0" sz="30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Multi-zone </a:t>
            </a:r>
            <a:r>
              <a:rPr kumimoji="0" sz="30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layer </a:t>
            </a:r>
            <a:r>
              <a:rPr kumimoji="0" sz="30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can consist </a:t>
            </a:r>
            <a:r>
              <a:rPr kumimoji="0"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a:t>
            </a:r>
            <a:r>
              <a:rPr kumimoji="0" sz="3000" b="0" i="0" u="none" strike="noStrike" kern="1200" cap="none" spc="-4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30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LDPs</a:t>
            </a:r>
            <a:endParaRPr kumimoji="0"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40"/>
              </a:spcBef>
              <a:spcAft>
                <a:spcPct val="0"/>
              </a:spcAft>
              <a:buClrTx/>
              <a:buSzTx/>
              <a:buFont typeface="Arial"/>
              <a:buChar char="–"/>
              <a:tabLst>
                <a:tab pos="755650" algn="l"/>
              </a:tabLst>
              <a:defRPr/>
            </a:pP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Designed </a:t>
            </a:r>
            <a:r>
              <a:rPr kumimoji="0"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by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stakeholder “contributing</a:t>
            </a:r>
            <a:r>
              <a:rPr kumimoji="0" sz="2600" b="0" i="0" u="none" strike="noStrike" kern="1200" cap="none" spc="5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partners”</a:t>
            </a:r>
            <a:endParaRPr kumimoji="0" lang="en-US"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1212850" lvl="2" indent="-285750">
              <a:spcBef>
                <a:spcPts val="340"/>
              </a:spcBef>
              <a:buFont typeface="Arial"/>
              <a:buChar char="–"/>
              <a:tabLst>
                <a:tab pos="755650" algn="l"/>
              </a:tabLst>
              <a:defRPr/>
            </a:pPr>
            <a:r>
              <a:rPr lang="en-US" sz="2600" spc="-10" dirty="0">
                <a:solidFill>
                  <a:prstClr val="black"/>
                </a:solidFill>
                <a:latin typeface="Cambria" panose="02040503050406030204" pitchFamily="18" charset="0"/>
                <a:ea typeface="Cambria" panose="02040503050406030204" pitchFamily="18" charset="0"/>
                <a:cs typeface="Calibri"/>
              </a:rPr>
              <a:t>NGS will not do this for stakeholders</a:t>
            </a:r>
            <a:endParaRPr kumimoji="0" sz="26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10"/>
              </a:spcBef>
              <a:spcAft>
                <a:spcPct val="0"/>
              </a:spcAft>
              <a:buClrTx/>
              <a:buSzTx/>
              <a:buFont typeface="Arial"/>
              <a:buChar char="–"/>
              <a:tabLst>
                <a:tab pos="755650" algn="l"/>
              </a:tabLst>
              <a:defRPr/>
            </a:pP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LDP </a:t>
            </a:r>
            <a:r>
              <a:rPr kumimoji="0" sz="2600" b="0" i="0" u="none" strike="noStrike" kern="1200" cap="none" spc="-2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coverage </a:t>
            </a:r>
            <a:r>
              <a:rPr kumimoji="0" sz="26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can </a:t>
            </a: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be</a:t>
            </a:r>
            <a:r>
              <a:rPr kumimoji="0" sz="2600" b="0" i="0" u="none" strike="noStrike" kern="1200" cap="none" spc="4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discontinuous</a:t>
            </a:r>
            <a:endParaRPr kumimoji="0"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26649850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1772873"/>
            <a:ext cx="9144000" cy="3710417"/>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The Survey Foot is dead!</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1"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Long live the Survey Foot!</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2600" b="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kumimoji="0" lang="en-US" sz="2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now what?!?</a:t>
            </a:r>
          </a:p>
        </p:txBody>
      </p:sp>
    </p:spTree>
    <p:extLst>
      <p:ext uri="{BB962C8B-B14F-4D97-AF65-F5344CB8AC3E}">
        <p14:creationId xmlns:p14="http://schemas.microsoft.com/office/powerpoint/2010/main" val="128252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7405509" cy="5110288"/>
          </a:xfrm>
        </p:spPr>
        <p:txBody>
          <a:bodyPr>
            <a:noAutofit/>
          </a:bodyPr>
          <a:lstStyle/>
          <a:p>
            <a:r>
              <a:rPr lang="en-US" sz="4000" dirty="0">
                <a:latin typeface="Cambria" panose="02040503050406030204" pitchFamily="18" charset="0"/>
                <a:ea typeface="Cambria" panose="02040503050406030204" pitchFamily="18" charset="0"/>
              </a:rPr>
              <a:t>Deprecated</a:t>
            </a:r>
            <a:r>
              <a:rPr lang="en-US" sz="4000" dirty="0">
                <a:ea typeface="Cambria" panose="02040503050406030204" pitchFamily="18" charset="0"/>
              </a:rPr>
              <a:t> </a:t>
            </a:r>
            <a:r>
              <a:rPr lang="en-US" sz="3600" b="1" dirty="0">
                <a:latin typeface="Cambria" panose="02040503050406030204" pitchFamily="18" charset="0"/>
                <a:ea typeface="Cambria" panose="02040503050406030204" pitchFamily="18" charset="0"/>
              </a:rPr>
              <a:t>31 December 2022</a:t>
            </a:r>
            <a:endParaRPr lang="en-US" sz="2000" b="1"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Which begs the question</a:t>
            </a:r>
          </a:p>
          <a:p>
            <a:pPr marL="457200" lvl="1"/>
            <a:r>
              <a:rPr lang="en-US" sz="3600" b="1" dirty="0">
                <a:latin typeface="Cambria" panose="02040503050406030204" pitchFamily="18" charset="0"/>
                <a:ea typeface="Cambria" panose="02040503050406030204" pitchFamily="18" charset="0"/>
              </a:rPr>
              <a:t>What should you </a:t>
            </a:r>
          </a:p>
          <a:p>
            <a:pPr marL="171450" lvl="1" indent="0">
              <a:buNone/>
            </a:pPr>
            <a:r>
              <a:rPr lang="en-US" sz="3600" b="1" dirty="0">
                <a:latin typeface="Cambria" panose="02040503050406030204" pitchFamily="18" charset="0"/>
                <a:ea typeface="Cambria" panose="02040503050406030204" pitchFamily="18" charset="0"/>
              </a:rPr>
              <a:t>         be doing now?</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dirty="0">
                <a:latin typeface="Cambria" panose="02040503050406030204" pitchFamily="18" charset="0"/>
                <a:ea typeface="Cambria" panose="02040503050406030204" pitchFamily="18" charset="0"/>
              </a:rPr>
              <a:t>What happened to the US Survey Foot?</a:t>
            </a:r>
          </a:p>
        </p:txBody>
      </p:sp>
      <p:pic>
        <p:nvPicPr>
          <p:cNvPr id="2" name="Picture 1">
            <a:extLst>
              <a:ext uri="{FF2B5EF4-FFF2-40B4-BE49-F238E27FC236}">
                <a16:creationId xmlns:a16="http://schemas.microsoft.com/office/drawing/2014/main" id="{697096CC-3180-4911-8FE4-323B542AD233}"/>
              </a:ext>
            </a:extLst>
          </p:cNvPr>
          <p:cNvPicPr>
            <a:picLocks noChangeAspect="1"/>
          </p:cNvPicPr>
          <p:nvPr/>
        </p:nvPicPr>
        <p:blipFill>
          <a:blip r:embed="rId3"/>
          <a:stretch>
            <a:fillRect/>
          </a:stretch>
        </p:blipFill>
        <p:spPr>
          <a:xfrm>
            <a:off x="5862186" y="2660888"/>
            <a:ext cx="3089899" cy="3361539"/>
          </a:xfrm>
          <a:prstGeom prst="rect">
            <a:avLst/>
          </a:prstGeom>
        </p:spPr>
      </p:pic>
      <p:pic>
        <p:nvPicPr>
          <p:cNvPr id="4" name="Picture 3">
            <a:extLst>
              <a:ext uri="{FF2B5EF4-FFF2-40B4-BE49-F238E27FC236}">
                <a16:creationId xmlns:a16="http://schemas.microsoft.com/office/drawing/2014/main" id="{BA3C00B0-868E-4B55-B4AB-1A7DFD26D41A}"/>
              </a:ext>
            </a:extLst>
          </p:cNvPr>
          <p:cNvPicPr>
            <a:picLocks noChangeAspect="1"/>
          </p:cNvPicPr>
          <p:nvPr/>
        </p:nvPicPr>
        <p:blipFill rotWithShape="1">
          <a:blip r:embed="rId4"/>
          <a:srcRect r="50000"/>
          <a:stretch/>
        </p:blipFill>
        <p:spPr>
          <a:xfrm>
            <a:off x="4380086" y="2146536"/>
            <a:ext cx="4572000" cy="796923"/>
          </a:xfrm>
          <a:prstGeom prst="rect">
            <a:avLst/>
          </a:prstGeom>
        </p:spPr>
      </p:pic>
    </p:spTree>
    <p:extLst>
      <p:ext uri="{BB962C8B-B14F-4D97-AF65-F5344CB8AC3E}">
        <p14:creationId xmlns:p14="http://schemas.microsoft.com/office/powerpoint/2010/main" val="6253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D3A8-C02A-4DFB-B0C5-DFA27715E804}"/>
              </a:ext>
            </a:extLst>
          </p:cNvPr>
          <p:cNvSpPr>
            <a:spLocks noGrp="1"/>
          </p:cNvSpPr>
          <p:nvPr>
            <p:ph type="title"/>
          </p:nvPr>
        </p:nvSpPr>
        <p:spPr>
          <a:xfrm>
            <a:off x="-1" y="274638"/>
            <a:ext cx="9144001" cy="1143000"/>
          </a:xfrm>
        </p:spPr>
        <p:txBody>
          <a:bodyPr/>
          <a:lstStyle/>
          <a:p>
            <a:r>
              <a:rPr lang="en-US" dirty="0">
                <a:latin typeface="Cambria" panose="02040503050406030204" pitchFamily="18" charset="0"/>
                <a:ea typeface="Cambria" panose="02040503050406030204" pitchFamily="18" charset="0"/>
              </a:rPr>
              <a:t>What should you be doing now?</a:t>
            </a:r>
          </a:p>
        </p:txBody>
      </p:sp>
      <p:sp>
        <p:nvSpPr>
          <p:cNvPr id="3" name="Content Placeholder 2">
            <a:extLst>
              <a:ext uri="{FF2B5EF4-FFF2-40B4-BE49-F238E27FC236}">
                <a16:creationId xmlns:a16="http://schemas.microsoft.com/office/drawing/2014/main" id="{A03EFAB0-F502-4E9F-8923-5350B3D2C280}"/>
              </a:ext>
            </a:extLst>
          </p:cNvPr>
          <p:cNvSpPr>
            <a:spLocks noGrp="1"/>
          </p:cNvSpPr>
          <p:nvPr>
            <p:ph idx="1"/>
          </p:nvPr>
        </p:nvSpPr>
        <p:spPr>
          <a:xfrm>
            <a:off x="457200" y="2113280"/>
            <a:ext cx="8229600" cy="4406050"/>
          </a:xfrm>
        </p:spPr>
        <p:txBody>
          <a:bodyPr/>
          <a:lstStyle/>
          <a:p>
            <a:r>
              <a:rPr lang="en-US" dirty="0">
                <a:latin typeface="Cambria" panose="02040503050406030204" pitchFamily="18" charset="0"/>
                <a:ea typeface="Cambria" panose="02040503050406030204" pitchFamily="18" charset="0"/>
              </a:rPr>
              <a:t>Prepare for this </a:t>
            </a:r>
            <a:r>
              <a:rPr lang="en-US" i="1" dirty="0">
                <a:latin typeface="Cambria" panose="02040503050406030204" pitchFamily="18" charset="0"/>
                <a:ea typeface="Cambria" panose="02040503050406030204" pitchFamily="18" charset="0"/>
              </a:rPr>
              <a:t>along with new datums</a:t>
            </a:r>
          </a:p>
          <a:p>
            <a:r>
              <a:rPr lang="en-US" dirty="0">
                <a:latin typeface="Cambria" panose="02040503050406030204" pitchFamily="18" charset="0"/>
                <a:ea typeface="Cambria" panose="02040503050406030204" pitchFamily="18" charset="0"/>
              </a:rPr>
              <a:t>Understand this is not enforced</a:t>
            </a:r>
          </a:p>
          <a:p>
            <a:pPr lvl="1"/>
            <a:r>
              <a:rPr lang="en-US" dirty="0">
                <a:latin typeface="Cambria" panose="02040503050406030204" pitchFamily="18" charset="0"/>
                <a:ea typeface="Cambria" panose="02040503050406030204" pitchFamily="18" charset="0"/>
              </a:rPr>
              <a:t>Neither NIST or NGS are a regulatory agency</a:t>
            </a:r>
          </a:p>
          <a:p>
            <a:pPr lvl="1"/>
            <a:r>
              <a:rPr lang="en-US" dirty="0">
                <a:latin typeface="Cambria" panose="02040503050406030204" pitchFamily="18" charset="0"/>
                <a:ea typeface="Cambria" panose="02040503050406030204" pitchFamily="18" charset="0"/>
              </a:rPr>
              <a:t>We support education/outreach of course</a:t>
            </a:r>
          </a:p>
          <a:p>
            <a:pPr lvl="1"/>
            <a:r>
              <a:rPr lang="en-US" dirty="0">
                <a:latin typeface="Cambria" panose="02040503050406030204" pitchFamily="18" charset="0"/>
                <a:ea typeface="Cambria" panose="02040503050406030204" pitchFamily="18" charset="0"/>
              </a:rPr>
              <a:t>But OPUS, NCAT, etc. will </a:t>
            </a:r>
            <a:r>
              <a:rPr lang="en-US" b="1" u="sng" dirty="0">
                <a:latin typeface="Cambria" panose="02040503050406030204" pitchFamily="18" charset="0"/>
                <a:ea typeface="Cambria" panose="02040503050406030204" pitchFamily="18" charset="0"/>
              </a:rPr>
              <a:t>not</a:t>
            </a:r>
            <a:r>
              <a:rPr lang="en-US" dirty="0">
                <a:latin typeface="Cambria" panose="02040503050406030204" pitchFamily="18" charset="0"/>
                <a:ea typeface="Cambria" panose="02040503050406030204" pitchFamily="18" charset="0"/>
              </a:rPr>
              <a:t> have US Survey Foot options/output in SPCS2022 zones</a:t>
            </a:r>
          </a:p>
        </p:txBody>
      </p:sp>
    </p:spTree>
    <p:extLst>
      <p:ext uri="{BB962C8B-B14F-4D97-AF65-F5344CB8AC3E}">
        <p14:creationId xmlns:p14="http://schemas.microsoft.com/office/powerpoint/2010/main" val="14558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9144001" cy="5110288"/>
          </a:xfrm>
        </p:spPr>
        <p:txBody>
          <a:bodyPr>
            <a:noAutofit/>
          </a:bodyPr>
          <a:lstStyle/>
          <a:p>
            <a:r>
              <a:rPr lang="en-US" sz="4000" dirty="0">
                <a:latin typeface="Cambria" panose="02040503050406030204" pitchFamily="18" charset="0"/>
                <a:ea typeface="Cambria" panose="02040503050406030204" pitchFamily="18" charset="0"/>
              </a:rPr>
              <a:t>1,000,000.00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80</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ift</a:t>
            </a:r>
            <a:r>
              <a:rPr lang="en-US" sz="40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(can you measure that?)</a:t>
            </a: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International </a:t>
            </a:r>
            <a:r>
              <a:rPr lang="en-US" sz="4000" dirty="0">
                <a:latin typeface="Cambria" panose="02040503050406030204" pitchFamily="18" charset="0"/>
                <a:ea typeface="Cambria" panose="02040503050406030204" pitchFamily="18" charset="0"/>
                <a:sym typeface="Wingdings" panose="05000000000000000000" pitchFamily="2" charset="2"/>
              </a:rPr>
              <a:t> 1 </a:t>
            </a:r>
            <a:r>
              <a:rPr lang="en-US" sz="4000" dirty="0" err="1">
                <a:latin typeface="Cambria" panose="02040503050406030204" pitchFamily="18" charset="0"/>
                <a:ea typeface="Cambria" panose="02040503050406030204" pitchFamily="18" charset="0"/>
                <a:sym typeface="Wingdings" panose="05000000000000000000" pitchFamily="2" charset="2"/>
              </a:rPr>
              <a:t>ft</a:t>
            </a:r>
            <a:r>
              <a:rPr lang="en-US" sz="4000" dirty="0">
                <a:latin typeface="Cambria" panose="02040503050406030204" pitchFamily="18" charset="0"/>
                <a:ea typeface="Cambria" panose="02040503050406030204" pitchFamily="18" charset="0"/>
                <a:sym typeface="Wingdings" panose="05000000000000000000" pitchFamily="2" charset="2"/>
              </a:rPr>
              <a:t> = .3048 m</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US </a:t>
            </a:r>
            <a:r>
              <a:rPr lang="en-US" sz="4000" dirty="0">
                <a:latin typeface="Cambria" panose="02040503050406030204" pitchFamily="18" charset="0"/>
                <a:ea typeface="Cambria" panose="02040503050406030204" pitchFamily="18" charset="0"/>
                <a:sym typeface="Wingdings" panose="05000000000000000000" pitchFamily="2" charset="2"/>
              </a:rPr>
              <a:t></a:t>
            </a:r>
            <a:r>
              <a:rPr lang="en-US" sz="4000" dirty="0">
                <a:latin typeface="Cambria" panose="02040503050406030204" pitchFamily="18" charset="0"/>
                <a:ea typeface="Cambria" panose="02040503050406030204" pitchFamily="18" charset="0"/>
              </a:rPr>
              <a:t> 1 ft = .30480061 m (approx.)</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latin typeface="Cambria" panose="02040503050406030204" pitchFamily="18" charset="0"/>
                <a:ea typeface="Cambria" panose="02040503050406030204" pitchFamily="18" charset="0"/>
              </a:rPr>
              <a:t>2 parts per million (ppm)?</a:t>
            </a:r>
          </a:p>
        </p:txBody>
      </p:sp>
    </p:spTree>
    <p:extLst>
      <p:ext uri="{BB962C8B-B14F-4D97-AF65-F5344CB8AC3E}">
        <p14:creationId xmlns:p14="http://schemas.microsoft.com/office/powerpoint/2010/main" val="37617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3D11C-C9BB-4776-BA6E-6413C85E521C}"/>
              </a:ext>
            </a:extLst>
          </p:cNvPr>
          <p:cNvSpPr/>
          <p:nvPr/>
        </p:nvSpPr>
        <p:spPr>
          <a:xfrm>
            <a:off x="1" y="4159046"/>
            <a:ext cx="9143999" cy="1632154"/>
          </a:xfrm>
          <a:prstGeom prst="rect">
            <a:avLst/>
          </a:prstGeom>
          <a:solidFill>
            <a:srgbClr val="FFC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bject 4"/>
          <p:cNvSpPr txBox="1"/>
          <p:nvPr/>
        </p:nvSpPr>
        <p:spPr>
          <a:xfrm>
            <a:off x="1" y="347192"/>
            <a:ext cx="9144000" cy="5372411"/>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The Survey Foot is dead!</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1"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Long live the Survey Foot!</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2600" b="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kumimoji="0" lang="en-US" sz="2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a:t>
            </a:r>
          </a:p>
          <a:p>
            <a:pPr marL="16933" marR="0" lvl="0" indent="0" algn="ctr" defTabSz="457200" rtl="0" eaLnBrk="1" fontAlgn="base" latinLnBrk="0" hangingPunct="1">
              <a:lnSpc>
                <a:spcPct val="100000"/>
              </a:lnSpc>
              <a:spcBef>
                <a:spcPts val="1200"/>
              </a:spcBef>
              <a:spcAft>
                <a:spcPct val="0"/>
              </a:spcAft>
              <a:buClrTx/>
              <a:buSzPct val="159375"/>
              <a:buFontTx/>
              <a:buNone/>
              <a:tabLst/>
              <a:defRPr/>
            </a:pP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But will </a:t>
            </a:r>
            <a:r>
              <a:rPr lang="en-US" sz="4800" b="1" i="1" spc="-20" dirty="0">
                <a:solidFill>
                  <a:prstClr val="black"/>
                </a:solidFill>
                <a:uFill>
                  <a:solidFill>
                    <a:srgbClr val="C00000"/>
                  </a:solidFill>
                </a:uFill>
                <a:latin typeface="Cambria" panose="02040503050406030204" pitchFamily="18" charset="0"/>
                <a:ea typeface="ＭＳ Ｐゴシック" pitchFamily="34" charset="-128"/>
                <a:cs typeface="Arial Black"/>
              </a:rPr>
              <a:t>always</a:t>
            </a: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 be available in NGS tools for NAD83 and NAD27</a:t>
            </a:r>
            <a:endParaRPr kumimoji="0" lang="en-US" sz="48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21498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5444395"/>
            <a:ext cx="7772400" cy="1362075"/>
          </a:xfrm>
        </p:spPr>
        <p:txBody>
          <a:bodyPr/>
          <a:lstStyle/>
          <a:p>
            <a:r>
              <a:rPr lang="en-US" sz="4400" dirty="0">
                <a:latin typeface="Cambria" panose="02040503050406030204" pitchFamily="18" charset="0"/>
                <a:ea typeface="Cambria" panose="02040503050406030204" pitchFamily="18" charset="0"/>
              </a:rPr>
              <a:t>additional Resources</a:t>
            </a:r>
          </a:p>
        </p:txBody>
      </p:sp>
    </p:spTree>
    <p:extLst>
      <p:ext uri="{BB962C8B-B14F-4D97-AF65-F5344CB8AC3E}">
        <p14:creationId xmlns:p14="http://schemas.microsoft.com/office/powerpoint/2010/main" val="8526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35" l="157" t="111"/>
          <a:stretch/>
        </p:blipFill>
        <p:spPr>
          <a:xfrm>
            <a:off x="60159" y="1181099"/>
            <a:ext cx="4410777" cy="5293495"/>
          </a:xfrm>
          <a:prstGeom prst="rect">
            <a:avLst/>
          </a:prstGeom>
          <a:ln w="12700">
            <a:solidFill>
              <a:schemeClr val="accent1">
                <a:shade val="50000"/>
              </a:schemeClr>
            </a:solidFill>
          </a:ln>
          <a:effectLst/>
        </p:spPr>
      </p:pic>
      <p:pic>
        <p:nvPicPr>
          <p:cNvPr id="4" name="Picture 3"/>
          <p:cNvPicPr>
            <a:picLocks noChangeAspect="1"/>
          </p:cNvPicPr>
          <p:nvPr/>
        </p:nvPicPr>
        <p:blipFill>
          <a:blip r:embed="rId4"/>
          <a:stretch>
            <a:fillRect/>
          </a:stretch>
        </p:blipFill>
        <p:spPr>
          <a:xfrm>
            <a:off x="4514979" y="1181099"/>
            <a:ext cx="4532768" cy="3801473"/>
          </a:xfrm>
          <a:prstGeom prst="rect">
            <a:avLst/>
          </a:prstGeom>
          <a:ln w="12700">
            <a:solidFill>
              <a:schemeClr val="accent1">
                <a:shade val="50000"/>
              </a:schemeClr>
            </a:solidFill>
          </a:ln>
        </p:spPr>
      </p:pic>
      <p:grpSp>
        <p:nvGrpSpPr>
          <p:cNvPr id="15" name="Group 14"/>
          <p:cNvGrpSpPr/>
          <p:nvPr/>
        </p:nvGrpSpPr>
        <p:grpSpPr>
          <a:xfrm>
            <a:off x="4499855" y="5007968"/>
            <a:ext cx="4547891" cy="1466625"/>
            <a:chOff x="4403571" y="5339913"/>
            <a:chExt cx="4586432" cy="1399549"/>
          </a:xfrm>
        </p:grpSpPr>
        <p:sp>
          <p:nvSpPr>
            <p:cNvPr id="12" name="Rectangle 11"/>
            <p:cNvSpPr/>
            <p:nvPr/>
          </p:nvSpPr>
          <p:spPr>
            <a:xfrm>
              <a:off x="4403571" y="5339913"/>
              <a:ext cx="4586432" cy="1399549"/>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7" name="TextBox 6"/>
            <p:cNvSpPr txBox="1"/>
            <p:nvPr/>
          </p:nvSpPr>
          <p:spPr>
            <a:xfrm>
              <a:off x="4719081" y="5658267"/>
              <a:ext cx="1647191" cy="931801"/>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typeface="Calibri"/>
                  <a:ea typeface="+mn-ea"/>
                  <a:cs typeface="+mn-cs"/>
                </a:rPr>
                <a:t>Educational Videos</a:t>
              </a: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typeface="Calibri"/>
                  <a:ea typeface="+mn-ea"/>
                  <a:cs typeface="+mn-cs"/>
                </a:rPr>
                <a:t>&lt;5 minutes</a:t>
              </a:r>
            </a:p>
          </p:txBody>
        </p:sp>
        <p:sp>
          <p:nvSpPr>
            <p:cNvPr id="9" name="TextBox 8"/>
            <p:cNvSpPr txBox="1"/>
            <p:nvPr/>
          </p:nvSpPr>
          <p:spPr>
            <a:xfrm>
              <a:off x="6608810" y="5709063"/>
              <a:ext cx="2291134" cy="931801"/>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typeface="Calibri"/>
                  <a:ea typeface="+mn-ea"/>
                  <a:cs typeface="+mn-cs"/>
                </a:rPr>
                <a:t>Online Lesson </a:t>
              </a: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typeface="Calibri"/>
                  <a:ea typeface="+mn-ea"/>
                  <a:cs typeface="+mn-cs"/>
                </a:rPr>
                <a:t>(via </a:t>
              </a:r>
              <a:r>
                <a:rPr b="1" baseline="0" cap="none" dirty="0" err="1" i="0" kern="1200" kumimoji="0" lang="en-US" noProof="0" normalizeH="0" spc="0" strike="noStrike" sz="1800" u="none">
                  <a:ln>
                    <a:noFill/>
                  </a:ln>
                  <a:solidFill>
                    <a:srgbClr val="781D22"/>
                  </a:solidFill>
                  <a:effectLst/>
                  <a:uLnTx/>
                  <a:uFillTx/>
                  <a:latin typeface="Calibri"/>
                  <a:ea typeface="+mn-ea"/>
                  <a:cs typeface="+mn-cs"/>
                </a:rPr>
                <a:t>MetEd</a:t>
              </a:r>
              <a:r>
                <a:rPr b="1" baseline="0" cap="none" dirty="0" i="0" kern="1200" kumimoji="0" lang="en-US" noProof="0" normalizeH="0" spc="0" strike="noStrike" sz="1800" u="none">
                  <a:ln>
                    <a:noFill/>
                  </a:ln>
                  <a:solidFill>
                    <a:srgbClr val="781D22"/>
                  </a:solidFill>
                  <a:effectLst/>
                  <a:uLnTx/>
                  <a:uFillTx/>
                  <a:latin typeface="Calibri"/>
                  <a:ea typeface="+mn-ea"/>
                  <a:cs typeface="+mn-cs"/>
                </a:rPr>
                <a:t>/COMET)</a:t>
              </a: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typeface="Calibri"/>
                  <a:ea typeface="+mn-ea"/>
                  <a:cs typeface="+mn-cs"/>
                </a:rPr>
                <a:t>~1 hour</a:t>
              </a:r>
            </a:p>
          </p:txBody>
        </p:sp>
      </p:grpSp>
      <p:sp>
        <p:nvSpPr>
          <p:cNvPr id="13" name="Title 1"/>
          <p:cNvSpPr txBox="1">
            <a:spLocks/>
          </p:cNvSpPr>
          <p:nvPr/>
        </p:nvSpPr>
        <p:spPr>
          <a:xfrm>
            <a:off x="0" y="395288"/>
            <a:ext cx="9144000" cy="685800"/>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algn="ctr" defTabSz="457200" eaLnBrk="1" fontAlgn="base" hangingPunct="1" indent="0" latinLnBrk="0" lvl="0" marL="0" marR="0" rtl="0">
              <a:lnSpc>
                <a:spcPct val="100000"/>
              </a:lnSpc>
              <a:spcBef>
                <a:spcPct val="0"/>
              </a:spcBef>
              <a:spcAft>
                <a:spcPct val="0"/>
              </a:spcAft>
              <a:buClrTx/>
              <a:buSzTx/>
              <a:buFontTx/>
              <a:buNone/>
              <a:tabLst/>
              <a:defRPr/>
            </a:pPr>
            <a:r>
              <a:rPr altLang="en-US" b="0" baseline="0" cap="none" dirty="0" i="0" kern="1200" kumimoji="0" lang="en-US" noProof="0" normalizeH="0" spc="0" strike="noStrike" sz="4000" u="none">
                <a:ln>
                  <a:noFill/>
                </a:ln>
                <a:solidFill>
                  <a:prstClr val="black"/>
                </a:solidFill>
                <a:effectLst/>
                <a:uLnTx/>
                <a:uFillTx/>
                <a:latin charset="0" panose="02040503050406030204" pitchFamily="18" typeface="Cambria"/>
                <a:ea charset="0" panose="02040503050406030204" pitchFamily="18" typeface="Cambria"/>
                <a:cs charset="0" pitchFamily="34" typeface="Arial"/>
              </a:rPr>
              <a:t>Resources at </a:t>
            </a:r>
            <a:r>
              <a:rPr altLang="en-US" b="1" baseline="0" cap="none" dirty="0" i="0" kern="1200" kumimoji="0" lang="en-US" noProof="0" normalizeH="0" spc="0" strike="noStrike" sz="4000" u="none">
                <a:ln>
                  <a:noFill/>
                </a:ln>
                <a:solidFill>
                  <a:prstClr val="black"/>
                </a:solidFill>
                <a:effectLst/>
                <a:uLnTx/>
                <a:uFillTx/>
                <a:latin charset="0" panose="02040503050406030204" pitchFamily="18" typeface="Cambria"/>
                <a:ea charset="0" panose="02040503050406030204" pitchFamily="18" typeface="Cambria"/>
                <a:cs charset="0" pitchFamily="34" typeface="Arial"/>
              </a:rPr>
              <a:t>geodesy.noaa.gov </a:t>
            </a:r>
          </a:p>
        </p:txBody>
      </p:sp>
      <p:sp>
        <p:nvSpPr>
          <p:cNvPr id="2" name="Rounded Rectangle 1"/>
          <p:cNvSpPr/>
          <p:nvPr/>
        </p:nvSpPr>
        <p:spPr>
          <a:xfrm>
            <a:off x="1386840" y="1847918"/>
            <a:ext cx="1112520" cy="27806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cxnSp>
        <p:nvCxnSpPr>
          <p:cNvPr id="5" name="Straight Arrow Connector 4"/>
          <p:cNvCxnSpPr/>
          <p:nvPr/>
        </p:nvCxnSpPr>
        <p:spPr>
          <a:xfrm flipH="1" flipV="1">
            <a:off x="4513667" y="5835428"/>
            <a:ext cx="459693" cy="3310"/>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0"/>
          </p:cNvCxnSpPr>
          <p:nvPr/>
        </p:nvCxnSpPr>
        <p:spPr>
          <a:xfrm flipV="1">
            <a:off x="7811455" y="5045824"/>
            <a:ext cx="0" cy="327939"/>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990870" y="5359111"/>
            <a:ext cx="1316330"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17" name="Rounded Rectangle 16"/>
          <p:cNvSpPr/>
          <p:nvPr/>
        </p:nvSpPr>
        <p:spPr>
          <a:xfrm>
            <a:off x="6766239" y="5391604"/>
            <a:ext cx="2082485"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34745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2">
                                  <p:stCondLst>
                                    <p:cond delay="600"/>
                                  </p:stCondLst>
                                  <p:childTnLst>
                                    <p:set>
                                      <p:cBhvr>
                                        <p:cTn dur="1" fill="hold" id="6">
                                          <p:stCondLst>
                                            <p:cond delay="0"/>
                                          </p:stCondLst>
                                        </p:cTn>
                                        <p:tgtEl>
                                          <p:spTgt spid="2"/>
                                        </p:tgtEl>
                                        <p:attrNameLst>
                                          <p:attrName>style.visibility</p:attrName>
                                        </p:attrNameLst>
                                      </p:cBhvr>
                                      <p:to>
                                        <p:strVal val="visible"/>
                                      </p:to>
                                    </p:set>
                                    <p:animEffect filter="wheel(2)" transition="in">
                                      <p:cBhvr>
                                        <p:cTn dur="2000" id="7"/>
                                        <p:tgtEl>
                                          <p:spTgt spid="2"/>
                                        </p:tgtEl>
                                      </p:cBhvr>
                                    </p:animEffect>
                                  </p:childTnLst>
                                </p:cTn>
                              </p:par>
                            </p:childTnLst>
                          </p:cTn>
                        </p:par>
                        <p:par>
                          <p:cTn fill="hold" id="8">
                            <p:stCondLst>
                              <p:cond delay="2600"/>
                            </p:stCondLst>
                            <p:childTnLst>
                              <p:par>
                                <p:cTn fill="hold" grpId="0" id="9" nodeType="afterEffect" presetClass="entr" presetID="21" presetSubtype="2">
                                  <p:stCondLst>
                                    <p:cond delay="1000"/>
                                  </p:stCondLst>
                                  <p:childTnLst>
                                    <p:set>
                                      <p:cBhvr>
                                        <p:cTn dur="1" fill="hold" id="10">
                                          <p:stCondLst>
                                            <p:cond delay="0"/>
                                          </p:stCondLst>
                                        </p:cTn>
                                        <p:tgtEl>
                                          <p:spTgt spid="14"/>
                                        </p:tgtEl>
                                        <p:attrNameLst>
                                          <p:attrName>style.visibility</p:attrName>
                                        </p:attrNameLst>
                                      </p:cBhvr>
                                      <p:to>
                                        <p:strVal val="visible"/>
                                      </p:to>
                                    </p:set>
                                    <p:animEffect filter="wheel(2)" transition="in">
                                      <p:cBhvr>
                                        <p:cTn dur="2000" id="11"/>
                                        <p:tgtEl>
                                          <p:spTgt spid="14"/>
                                        </p:tgtEl>
                                      </p:cBhvr>
                                    </p:animEffect>
                                  </p:childTnLst>
                                </p:cTn>
                              </p:par>
                            </p:childTnLst>
                          </p:cTn>
                        </p:par>
                        <p:par>
                          <p:cTn fill="hold" id="12">
                            <p:stCondLst>
                              <p:cond delay="5600"/>
                            </p:stCondLst>
                            <p:childTnLst>
                              <p:par>
                                <p:cTn fill="hold" grpId="0" id="13" nodeType="afterEffect" presetClass="entr" presetID="21" presetSubtype="2">
                                  <p:stCondLst>
                                    <p:cond delay="800"/>
                                  </p:stCondLst>
                                  <p:childTnLst>
                                    <p:set>
                                      <p:cBhvr>
                                        <p:cTn dur="1" fill="hold" id="14">
                                          <p:stCondLst>
                                            <p:cond delay="0"/>
                                          </p:stCondLst>
                                        </p:cTn>
                                        <p:tgtEl>
                                          <p:spTgt spid="17"/>
                                        </p:tgtEl>
                                        <p:attrNameLst>
                                          <p:attrName>style.visibility</p:attrName>
                                        </p:attrNameLst>
                                      </p:cBhvr>
                                      <p:to>
                                        <p:strVal val="visible"/>
                                      </p:to>
                                    </p:set>
                                    <p:animEffect filter="wheel(2)" transition="in">
                                      <p:cBhvr>
                                        <p:cTn dur="20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14"/>
      <p:bldP animBg="1" grpId="0" spid="17"/>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35713-7A71-4591-9AFB-C550C743D6FD}"/>
              </a:ext>
            </a:extLst>
          </p:cNvPr>
          <p:cNvPicPr>
            <a:picLocks noChangeAspect="1"/>
          </p:cNvPicPr>
          <p:nvPr/>
        </p:nvPicPr>
        <p:blipFill>
          <a:blip r:embed="rId3"/>
          <a:stretch>
            <a:fillRect/>
          </a:stretch>
        </p:blipFill>
        <p:spPr>
          <a:xfrm>
            <a:off x="30278" y="0"/>
            <a:ext cx="9083444" cy="6858000"/>
          </a:xfrm>
          <a:prstGeom prst="rect">
            <a:avLst/>
          </a:prstGeom>
        </p:spPr>
      </p:pic>
      <p:sp>
        <p:nvSpPr>
          <p:cNvPr id="11" name="TextBox 10"/>
          <p:cNvSpPr txBox="1"/>
          <p:nvPr/>
        </p:nvSpPr>
        <p:spPr>
          <a:xfrm>
            <a:off x="2615380" y="28800"/>
            <a:ext cx="5928851" cy="523220"/>
          </a:xfrm>
          <a:prstGeom prst="rect">
            <a:avLst/>
          </a:prstGeom>
          <a:solidFill>
            <a:srgbClr val="FFFFFF"/>
          </a:solidFill>
        </p:spPr>
        <p:txBody>
          <a:bodyPr wrap="square" rtlCol="0">
            <a:spAutoFit/>
          </a:bodyPr>
          <a:lstStyle/>
          <a:p>
            <a:pPr algn="ctr"/>
            <a:r>
              <a:rPr lang="en-US" sz="2800" spc="-7" dirty="0">
                <a:latin typeface="Cambria" panose="02040503050406030204" pitchFamily="18" charset="0"/>
                <a:ea typeface="MS PGothic" pitchFamily="34" charset="-128"/>
                <a:cs typeface="Calibri"/>
              </a:rPr>
              <a:t>geodesy.noaa.gov/ADVISORS/</a:t>
            </a:r>
            <a:endParaRPr lang="en-US" sz="2800" dirty="0"/>
          </a:p>
        </p:txBody>
      </p:sp>
    </p:spTree>
    <p:extLst>
      <p:ext uri="{BB962C8B-B14F-4D97-AF65-F5344CB8AC3E}">
        <p14:creationId xmlns:p14="http://schemas.microsoft.com/office/powerpoint/2010/main" val="367857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1034"/>
            <a:ext cx="8569106" cy="4525963"/>
          </a:xfrm>
        </p:spPr>
        <p:txBody>
          <a:bodyPr/>
          <a:lstStyle/>
          <a:p>
            <a:pPr marL="0" indent="0" algn="ctr">
              <a:buNone/>
            </a:pPr>
            <a:r>
              <a:rPr lang="en-US" b="1" dirty="0">
                <a:latin typeface="Cambria" panose="02040503050406030204" pitchFamily="18" charset="0"/>
                <a:ea typeface="Cambria" panose="02040503050406030204" pitchFamily="18" charset="0"/>
              </a:rPr>
              <a:t>geodesy.noaa.gov/ADVISORS/</a:t>
            </a:r>
          </a:p>
          <a:p>
            <a:pPr marL="227013" indent="-227013"/>
            <a:r>
              <a:rPr lang="en-US" dirty="0">
                <a:latin typeface="Cambria" panose="02040503050406030204" pitchFamily="18" charset="0"/>
                <a:ea typeface="Cambria" panose="02040503050406030204" pitchFamily="18" charset="0"/>
              </a:rPr>
              <a:t>query any major search engine: “</a:t>
            </a:r>
            <a:r>
              <a:rPr lang="en-US" dirty="0" err="1">
                <a:latin typeface="Cambria" panose="02040503050406030204" pitchFamily="18" charset="0"/>
                <a:ea typeface="Cambria" panose="02040503050406030204" pitchFamily="18" charset="0"/>
              </a:rPr>
              <a:t>ngs</a:t>
            </a:r>
            <a:r>
              <a:rPr lang="en-US" dirty="0">
                <a:latin typeface="Cambria" panose="02040503050406030204" pitchFamily="18" charset="0"/>
                <a:ea typeface="Cambria" panose="02040503050406030204" pitchFamily="18" charset="0"/>
              </a:rPr>
              <a:t> advisors”</a:t>
            </a:r>
          </a:p>
          <a:p>
            <a:pPr marL="0" indent="0">
              <a:buNone/>
            </a:pPr>
            <a:endParaRPr lang="en-US" dirty="0">
              <a:latin typeface="Cambria" panose="02040503050406030204" pitchFamily="18" charset="0"/>
              <a:ea typeface="Cambria" panose="02040503050406030204" pitchFamily="18" charset="0"/>
            </a:endParaRPr>
          </a:p>
        </p:txBody>
      </p:sp>
      <p:sp>
        <p:nvSpPr>
          <p:cNvPr id="3" name="Title 2"/>
          <p:cNvSpPr>
            <a:spLocks noGrp="1"/>
          </p:cNvSpPr>
          <p:nvPr>
            <p:ph type="title"/>
          </p:nvPr>
        </p:nvSpPr>
        <p:spPr>
          <a:xfrm>
            <a:off x="135803" y="248511"/>
            <a:ext cx="8890503" cy="1143000"/>
          </a:xfrm>
        </p:spPr>
        <p:txBody>
          <a:bodyPr/>
          <a:lstStyle/>
          <a:p>
            <a:r>
              <a:rPr lang="en-US" dirty="0">
                <a:latin typeface="Cambria" panose="02040503050406030204" pitchFamily="18" charset="0"/>
                <a:ea typeface="Cambria" panose="02040503050406030204" pitchFamily="18" charset="0"/>
              </a:rPr>
              <a:t>Regional Geodetic Advisor Program</a:t>
            </a:r>
          </a:p>
        </p:txBody>
      </p:sp>
      <p:pic>
        <p:nvPicPr>
          <p:cNvPr id="9" name="Picture 8">
            <a:extLst>
              <a:ext uri="{FF2B5EF4-FFF2-40B4-BE49-F238E27FC236}">
                <a16:creationId xmlns:a16="http://schemas.microsoft.com/office/drawing/2014/main" id="{BDBE1318-E724-478A-8AF5-D89D9E721BC6}"/>
              </a:ext>
            </a:extLst>
          </p:cNvPr>
          <p:cNvPicPr>
            <a:picLocks noChangeAspect="1"/>
          </p:cNvPicPr>
          <p:nvPr/>
        </p:nvPicPr>
        <p:blipFill>
          <a:blip r:embed="rId3"/>
          <a:stretch>
            <a:fillRect/>
          </a:stretch>
        </p:blipFill>
        <p:spPr>
          <a:xfrm>
            <a:off x="1209764" y="2988151"/>
            <a:ext cx="6724471" cy="3621338"/>
          </a:xfrm>
          <a:prstGeom prst="rect">
            <a:avLst/>
          </a:prstGeom>
          <a:ln w="38100">
            <a:solidFill>
              <a:srgbClr val="C3C3C3"/>
            </a:solidFill>
          </a:ln>
        </p:spPr>
      </p:pic>
    </p:spTree>
    <p:extLst>
      <p:ext uri="{BB962C8B-B14F-4D97-AF65-F5344CB8AC3E}">
        <p14:creationId xmlns:p14="http://schemas.microsoft.com/office/powerpoint/2010/main" val="160676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4301" y="274638"/>
            <a:ext cx="892579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graphicFrame>
        <p:nvGraphicFramePr>
          <p:cNvPr id="4" name="Content Placeholder 6"/>
          <p:cNvGraphicFramePr>
            <a:graphicFrameLocks noGrp="1"/>
          </p:cNvGraphicFramePr>
          <p:nvPr>
            <p:ph idx="4294967295"/>
            <p:extLst>
              <p:ext uri="{D42A27DB-BD31-4B8C-83A1-F6EECF244321}">
                <p14:modId xmlns:p14="http://schemas.microsoft.com/office/powerpoint/2010/main" val="371099934"/>
              </p:ext>
            </p:extLst>
          </p:nvPr>
        </p:nvGraphicFramePr>
        <p:xfrm>
          <a:off x="114302" y="1745676"/>
          <a:ext cx="8925791" cy="4069658"/>
        </p:xfrm>
        <a:graphic>
          <a:graphicData uri="http://schemas.openxmlformats.org/drawingml/2006/table">
            <a:tbl>
              <a:tblPr firstRow="1" bandRow="1">
                <a:tableStyleId>{5C22544A-7EE6-4342-B048-85BDC9FD1C3A}</a:tableStyleId>
              </a:tblPr>
              <a:tblGrid>
                <a:gridCol w="2493818">
                  <a:extLst>
                    <a:ext uri="{9D8B030D-6E8A-4147-A177-3AD203B41FA5}">
                      <a16:colId xmlns:a16="http://schemas.microsoft.com/office/drawing/2014/main" val="2202110323"/>
                    </a:ext>
                  </a:extLst>
                </a:gridCol>
                <a:gridCol w="1969079">
                  <a:extLst>
                    <a:ext uri="{9D8B030D-6E8A-4147-A177-3AD203B41FA5}">
                      <a16:colId xmlns:a16="http://schemas.microsoft.com/office/drawing/2014/main" val="1277430874"/>
                    </a:ext>
                  </a:extLst>
                </a:gridCol>
                <a:gridCol w="2072058">
                  <a:extLst>
                    <a:ext uri="{9D8B030D-6E8A-4147-A177-3AD203B41FA5}">
                      <a16:colId xmlns:a16="http://schemas.microsoft.com/office/drawing/2014/main" val="2463132348"/>
                    </a:ext>
                  </a:extLst>
                </a:gridCol>
                <a:gridCol w="2390836">
                  <a:extLst>
                    <a:ext uri="{9D8B030D-6E8A-4147-A177-3AD203B41FA5}">
                      <a16:colId xmlns:a16="http://schemas.microsoft.com/office/drawing/2014/main" val="2738166315"/>
                    </a:ext>
                  </a:extLst>
                </a:gridCol>
              </a:tblGrid>
              <a:tr h="990228">
                <a:tc>
                  <a:txBody>
                    <a:bodyPr/>
                    <a:lstStyle/>
                    <a:p>
                      <a:r>
                        <a:rPr lang="en-US" sz="1800" dirty="0"/>
                        <a:t>Horizontal</a:t>
                      </a:r>
                      <a:r>
                        <a:rPr lang="en-US" sz="1800" baseline="0" dirty="0"/>
                        <a:t> </a:t>
                      </a:r>
                      <a:r>
                        <a:rPr lang="en-US" sz="1800" dirty="0" err="1"/>
                        <a:t>Datums</a:t>
                      </a:r>
                      <a:r>
                        <a:rPr lang="en-US" sz="1800" dirty="0"/>
                        <a:t> </a:t>
                      </a:r>
                    </a:p>
                    <a:p>
                      <a:r>
                        <a:rPr lang="en-US" sz="1800" dirty="0"/>
                        <a:t>(aka Geometric Reference Frames)</a:t>
                      </a:r>
                    </a:p>
                  </a:txBody>
                  <a:tcPr marL="62939" marR="62939" marT="31470" marB="31470"/>
                </a:tc>
                <a:tc>
                  <a:txBody>
                    <a:bodyPr/>
                    <a:lstStyle/>
                    <a:p>
                      <a:r>
                        <a:rPr lang="en-US" sz="1800" dirty="0"/>
                        <a:t>Vertical</a:t>
                      </a:r>
                    </a:p>
                    <a:p>
                      <a:r>
                        <a:rPr lang="en-US" sz="1800" dirty="0"/>
                        <a:t>Datums</a:t>
                      </a:r>
                    </a:p>
                  </a:txBody>
                  <a:tcPr marL="62939" marR="62939" marT="31470" marB="31470"/>
                </a:tc>
                <a:tc>
                  <a:txBody>
                    <a:bodyPr/>
                    <a:lstStyle/>
                    <a:p>
                      <a:r>
                        <a:rPr lang="en-US" sz="1800" dirty="0"/>
                        <a:t>Geoid</a:t>
                      </a:r>
                    </a:p>
                    <a:p>
                      <a:r>
                        <a:rPr lang="en-US" sz="1800" dirty="0"/>
                        <a:t>Models</a:t>
                      </a:r>
                    </a:p>
                  </a:txBody>
                  <a:tcPr marL="62939" marR="62939" marT="31470" marB="31470"/>
                </a:tc>
                <a:tc>
                  <a:txBody>
                    <a:bodyPr/>
                    <a:lstStyle/>
                    <a:p>
                      <a:r>
                        <a:rPr lang="en-US" sz="1800" dirty="0"/>
                        <a:t>Transformations</a:t>
                      </a:r>
                      <a:r>
                        <a:rPr lang="en-US" sz="1800" baseline="0" dirty="0"/>
                        <a:t> </a:t>
                      </a:r>
                      <a:r>
                        <a:rPr lang="en-US" sz="1800" dirty="0"/>
                        <a:t>and</a:t>
                      </a:r>
                      <a:r>
                        <a:rPr lang="en-US" sz="1800" baseline="0" dirty="0"/>
                        <a:t> </a:t>
                      </a:r>
                      <a:r>
                        <a:rPr lang="en-US" sz="1800" dirty="0"/>
                        <a:t>Conversions</a:t>
                      </a:r>
                    </a:p>
                  </a:txBody>
                  <a:tcPr marL="62939" marR="62939" marT="31470" marB="31470"/>
                </a:tc>
                <a:extLst>
                  <a:ext uri="{0D108BD9-81ED-4DB2-BD59-A6C34878D82A}">
                    <a16:rowId xmlns:a16="http://schemas.microsoft.com/office/drawing/2014/main" val="3022080662"/>
                  </a:ext>
                </a:extLst>
              </a:tr>
              <a:tr h="308918">
                <a:tc>
                  <a:txBody>
                    <a:bodyPr/>
                    <a:lstStyle/>
                    <a:p>
                      <a:r>
                        <a:rPr lang="en-US" sz="1800" dirty="0">
                          <a:latin typeface="Arial" panose="020B0604020202020204" pitchFamily="34" charset="0"/>
                          <a:cs typeface="Arial" panose="020B0604020202020204" pitchFamily="34" charset="0"/>
                        </a:rPr>
                        <a:t>WGS84</a:t>
                      </a:r>
                    </a:p>
                  </a:txBody>
                  <a:tcPr marL="62939" marR="62939" marT="31470" marB="31470"/>
                </a:tc>
                <a:tc>
                  <a:txBody>
                    <a:bodyPr/>
                    <a:lstStyle/>
                    <a:p>
                      <a:r>
                        <a:rPr lang="en-US" sz="1800" dirty="0">
                          <a:latin typeface="Arial" panose="020B0604020202020204" pitchFamily="34" charset="0"/>
                          <a:cs typeface="Arial" panose="020B0604020202020204" pitchFamily="34" charset="0"/>
                        </a:rPr>
                        <a:t>IHRS (by IAG</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OSU91A</a:t>
                      </a:r>
                    </a:p>
                  </a:txBody>
                  <a:tcPr marL="62939" marR="62939" marT="31470" marB="31470"/>
                </a:tc>
                <a:tc>
                  <a:txBody>
                    <a:bodyPr/>
                    <a:lstStyle/>
                    <a:p>
                      <a:r>
                        <a:rPr lang="en-US" sz="1800" dirty="0" err="1">
                          <a:latin typeface="Arial" panose="020B0604020202020204" pitchFamily="34" charset="0"/>
                          <a:cs typeface="Arial" panose="020B0604020202020204" pitchFamily="34" charset="0"/>
                        </a:rPr>
                        <a:t>CorpsCon</a:t>
                      </a:r>
                      <a:endParaRPr lang="en-US" sz="1800" dirty="0">
                        <a:latin typeface="Arial" panose="020B0604020202020204" pitchFamily="34" charset="0"/>
                        <a:cs typeface="Arial" panose="020B0604020202020204" pitchFamily="34" charset="0"/>
                      </a:endParaRPr>
                    </a:p>
                  </a:txBody>
                  <a:tcPr marL="62939" marR="62939" marT="31470" marB="31470"/>
                </a:tc>
                <a:extLst>
                  <a:ext uri="{0D108BD9-81ED-4DB2-BD59-A6C34878D82A}">
                    <a16:rowId xmlns:a16="http://schemas.microsoft.com/office/drawing/2014/main" val="3808544551"/>
                  </a:ext>
                </a:extLst>
              </a:tr>
              <a:tr h="761714">
                <a:tc>
                  <a:txBody>
                    <a:bodyPr/>
                    <a:lstStyle/>
                    <a:p>
                      <a:r>
                        <a:rPr lang="en-US" dirty="0">
                          <a:latin typeface="Arial" panose="020B0604020202020204" pitchFamily="34" charset="0"/>
                          <a:cs typeface="Arial" panose="020B0604020202020204" pitchFamily="34" charset="0"/>
                        </a:rPr>
                        <a:t>WGS72</a:t>
                      </a: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EGM96</a:t>
                      </a:r>
                    </a:p>
                  </a:txBody>
                  <a:tcPr marL="62939" marR="62939" marT="31470" marB="31470"/>
                </a:tc>
                <a:tc>
                  <a:txBody>
                    <a:bodyPr/>
                    <a:lstStyle/>
                    <a:p>
                      <a:r>
                        <a:rPr lang="en-US" sz="1800" dirty="0">
                          <a:latin typeface="Arial" panose="020B0604020202020204" pitchFamily="34" charset="0"/>
                          <a:cs typeface="Arial" panose="020B0604020202020204" pitchFamily="34" charset="0"/>
                        </a:rPr>
                        <a:t>Appendix B.6</a:t>
                      </a:r>
                      <a:r>
                        <a:rPr lang="en-US" sz="1800" baseline="0" dirty="0">
                          <a:latin typeface="Arial" panose="020B0604020202020204" pitchFamily="34" charset="0"/>
                          <a:cs typeface="Arial" panose="020B0604020202020204" pitchFamily="34" charset="0"/>
                        </a:rPr>
                        <a:t> of DMA TR 8350.2 (WGS 84)</a:t>
                      </a:r>
                      <a:endParaRPr lang="en-US" sz="1800" dirty="0">
                        <a:latin typeface="Arial" panose="020B0604020202020204" pitchFamily="34" charset="0"/>
                        <a:cs typeface="Arial" panose="020B0604020202020204" pitchFamily="34" charset="0"/>
                      </a:endParaRPr>
                    </a:p>
                  </a:txBody>
                  <a:tcPr marL="62939" marR="62939" marT="31470" marB="31470"/>
                </a:tc>
                <a:extLst>
                  <a:ext uri="{0D108BD9-81ED-4DB2-BD59-A6C34878D82A}">
                    <a16:rowId xmlns:a16="http://schemas.microsoft.com/office/drawing/2014/main" val="348057990"/>
                  </a:ext>
                </a:extLst>
              </a:tr>
              <a:tr h="990228">
                <a:tc>
                  <a:txBody>
                    <a:bodyPr/>
                    <a:lstStyle/>
                    <a:p>
                      <a:r>
                        <a:rPr lang="en-US" sz="1800" dirty="0">
                          <a:latin typeface="Arial" panose="020B0604020202020204" pitchFamily="34" charset="0"/>
                          <a:cs typeface="Arial" panose="020B0604020202020204" pitchFamily="34" charset="0"/>
                        </a:rPr>
                        <a:t>ITRF (Intl.</a:t>
                      </a:r>
                      <a:r>
                        <a:rPr lang="en-US" sz="1800" baseline="0" dirty="0">
                          <a:latin typeface="Arial" panose="020B0604020202020204" pitchFamily="34" charset="0"/>
                          <a:cs typeface="Arial" panose="020B0604020202020204" pitchFamily="34" charset="0"/>
                        </a:rPr>
                        <a:t> Terrestrial Reference Frame)</a:t>
                      </a:r>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EGM2008</a:t>
                      </a:r>
                    </a:p>
                  </a:txBody>
                  <a:tcPr marL="62939" marR="62939" marT="31470" marB="31470"/>
                </a:tc>
                <a:tc>
                  <a:txBody>
                    <a:bodyPr/>
                    <a:lstStyle/>
                    <a:p>
                      <a:r>
                        <a:rPr lang="en-US" sz="1800" dirty="0">
                          <a:latin typeface="Arial" panose="020B0604020202020204" pitchFamily="34" charset="0"/>
                          <a:cs typeface="Arial" panose="020B0604020202020204" pitchFamily="34" charset="0"/>
                        </a:rPr>
                        <a:t>Oregon Coordinate Reference System (ORCS)</a:t>
                      </a:r>
                    </a:p>
                  </a:txBody>
                  <a:tcPr marL="62939" marR="62939" marT="31470" marB="31470"/>
                </a:tc>
                <a:extLst>
                  <a:ext uri="{0D108BD9-81ED-4DB2-BD59-A6C34878D82A}">
                    <a16:rowId xmlns:a16="http://schemas.microsoft.com/office/drawing/2014/main" val="927589832"/>
                  </a:ext>
                </a:extLst>
              </a:tr>
              <a:tr h="990228">
                <a:tc>
                  <a:txBody>
                    <a:bodyPr/>
                    <a:lstStyle/>
                    <a:p>
                      <a:r>
                        <a:rPr lang="en-US" sz="1800" dirty="0">
                          <a:latin typeface="Arial" panose="020B0604020202020204" pitchFamily="34" charset="0"/>
                          <a:cs typeface="Arial" panose="020B0604020202020204" pitchFamily="34" charset="0"/>
                        </a:rPr>
                        <a:t>IGS (Intl. GNSS Service reference</a:t>
                      </a:r>
                      <a:r>
                        <a:rPr lang="en-US" sz="1800" baseline="0" dirty="0">
                          <a:latin typeface="Arial" panose="020B0604020202020204" pitchFamily="34" charset="0"/>
                          <a:cs typeface="Arial" panose="020B0604020202020204" pitchFamily="34" charset="0"/>
                        </a:rPr>
                        <a:t> frame)</a:t>
                      </a:r>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Kansas Regional Coordinate System</a:t>
                      </a:r>
                    </a:p>
                  </a:txBody>
                  <a:tcPr marL="62939" marR="62939" marT="31470" marB="31470"/>
                </a:tc>
                <a:extLst>
                  <a:ext uri="{0D108BD9-81ED-4DB2-BD59-A6C34878D82A}">
                    <a16:rowId xmlns:a16="http://schemas.microsoft.com/office/drawing/2014/main" val="3884107606"/>
                  </a:ext>
                </a:extLst>
              </a:tr>
            </a:tbl>
          </a:graphicData>
        </a:graphic>
      </p:graphicFrame>
      <p:sp>
        <p:nvSpPr>
          <p:cNvPr id="5" name="TextBox 4"/>
          <p:cNvSpPr txBox="1"/>
          <p:nvPr/>
        </p:nvSpPr>
        <p:spPr bwMode="auto">
          <a:xfrm>
            <a:off x="114301" y="1143002"/>
            <a:ext cx="8842665" cy="584775"/>
          </a:xfrm>
          <a:prstGeom prst="rect">
            <a:avLst/>
          </a:prstGeom>
          <a:noFill/>
          <a:ln w="9525">
            <a:noFill/>
            <a:miter lim="800000"/>
            <a:headEnd/>
            <a:tailEnd/>
          </a:ln>
        </p:spPr>
        <p:txBody>
          <a:bodyPr wrap="square" rtlCol="0">
            <a:spAutoFit/>
          </a:bodyPr>
          <a:lstStyle/>
          <a:p>
            <a:pPr algn="ctr"/>
            <a:r>
              <a:rPr lang="en-US" sz="2400" dirty="0">
                <a:latin typeface="Cambria" panose="02040503050406030204" pitchFamily="18" charset="0"/>
              </a:rPr>
              <a:t>These items are </a:t>
            </a:r>
            <a:r>
              <a:rPr lang="en-US" sz="3200" dirty="0">
                <a:latin typeface="Cambria" panose="02040503050406030204" pitchFamily="18" charset="0"/>
              </a:rPr>
              <a:t>NOT</a:t>
            </a:r>
            <a:r>
              <a:rPr lang="en-US" sz="2400" dirty="0">
                <a:latin typeface="Cambria" panose="02040503050406030204" pitchFamily="18" charset="0"/>
              </a:rPr>
              <a:t> part of the NSRS</a:t>
            </a:r>
          </a:p>
        </p:txBody>
      </p:sp>
      <p:sp>
        <p:nvSpPr>
          <p:cNvPr id="2" name="TextBox 1"/>
          <p:cNvSpPr txBox="1"/>
          <p:nvPr/>
        </p:nvSpPr>
        <p:spPr bwMode="auto">
          <a:xfrm>
            <a:off x="0" y="6560221"/>
            <a:ext cx="2028056" cy="276999"/>
          </a:xfrm>
          <a:prstGeom prst="rect">
            <a:avLst/>
          </a:prstGeom>
          <a:noFill/>
          <a:ln w="9525">
            <a:noFill/>
            <a:miter lim="800000"/>
            <a:headEnd/>
            <a:tailEnd/>
          </a:ln>
        </p:spPr>
        <p:txBody>
          <a:bodyPr wrap="none" rtlCol="0">
            <a:spAutoFit/>
          </a:bodyPr>
          <a:lstStyle/>
          <a:p>
            <a:r>
              <a:rPr lang="en-US" sz="1200" dirty="0">
                <a:hlinkClick r:id="rId3"/>
              </a:rPr>
              <a:t>Hyperlink to ITRF station map</a:t>
            </a:r>
            <a:endParaRPr lang="en-US" sz="1200" dirty="0"/>
          </a:p>
        </p:txBody>
      </p:sp>
      <p:cxnSp>
        <p:nvCxnSpPr>
          <p:cNvPr id="10" name="Straight Connector 9"/>
          <p:cNvCxnSpPr>
            <a:stCxn id="7" idx="1"/>
            <a:endCxn id="7" idx="3"/>
          </p:cNvCxnSpPr>
          <p:nvPr/>
        </p:nvCxnSpPr>
        <p:spPr>
          <a:xfrm>
            <a:off x="114301" y="846138"/>
            <a:ext cx="8925791" cy="0"/>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8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4382101"/>
            <a:ext cx="8707271" cy="172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hlinkClick r:id="rId3"/>
              </a:rPr>
              <a:t>https://www.ngs.noaa.gov/ADVISORS/</a:t>
            </a:r>
            <a:endPar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endParaRPr lang="en-GB" sz="3200" dirty="0">
              <a:solidFill>
                <a:prstClr val="black"/>
              </a:solidFill>
              <a:latin typeface="Cambria" panose="02040503050406030204" pitchFamily="18" charset="0"/>
              <a:ea typeface="Cambria" panose="02040503050406030204" pitchFamily="18" charset="0"/>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use any major search engine: “NGS advisors”</a:t>
            </a:r>
          </a:p>
        </p:txBody>
      </p:sp>
      <p:sp>
        <p:nvSpPr>
          <p:cNvPr id="6" name="TextBox 1"/>
          <p:cNvSpPr txBox="1">
            <a:spLocks noChangeArrowheads="1"/>
          </p:cNvSpPr>
          <p:nvPr/>
        </p:nvSpPr>
        <p:spPr bwMode="auto">
          <a:xfrm>
            <a:off x="218365" y="646504"/>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Tree>
    <p:extLst>
      <p:ext uri="{BB962C8B-B14F-4D97-AF65-F5344CB8AC3E}">
        <p14:creationId xmlns:p14="http://schemas.microsoft.com/office/powerpoint/2010/main" val="3457443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48901" y="1177917"/>
            <a:ext cx="8556172" cy="5440358"/>
          </a:xfrm>
        </p:spPr>
        <p:txBody>
          <a:bodyPr/>
          <a:lstStyle/>
          <a:p>
            <a:pPr>
              <a:defRPr/>
            </a:pPr>
            <a:r>
              <a:rPr lang="en-US" dirty="0">
                <a:latin typeface="Cambria" panose="02040503050406030204" pitchFamily="18" charset="0"/>
                <a:ea typeface="Cambria" panose="02040503050406030204" pitchFamily="18" charset="0"/>
              </a:rPr>
              <a:t>NSRS </a:t>
            </a:r>
            <a:r>
              <a:rPr lang="en-US" b="1" i="1" dirty="0">
                <a:solidFill>
                  <a:srgbClr val="C00000"/>
                </a:solidFill>
                <a:latin typeface="Cambria" panose="02040503050406030204" pitchFamily="18" charset="0"/>
                <a:ea typeface="Cambria" panose="02040503050406030204" pitchFamily="18" charset="0"/>
              </a:rPr>
              <a:t>does</a:t>
            </a:r>
            <a:r>
              <a:rPr lang="en-US" dirty="0">
                <a:latin typeface="Cambria" panose="02040503050406030204" pitchFamily="18" charset="0"/>
                <a:ea typeface="Cambria" panose="02040503050406030204" pitchFamily="18" charset="0"/>
              </a:rPr>
              <a:t> get updated over the years.</a:t>
            </a:r>
          </a:p>
          <a:p>
            <a:pPr lvl="1">
              <a:defRPr/>
            </a:pPr>
            <a:r>
              <a:rPr lang="en-US" dirty="0">
                <a:latin typeface="Cambria" panose="02040503050406030204" pitchFamily="18" charset="0"/>
                <a:ea typeface="Cambria" panose="02040503050406030204" pitchFamily="18" charset="0"/>
              </a:rPr>
              <a:t>NAD27</a:t>
            </a:r>
            <a:r>
              <a:rPr lang="en-US" dirty="0">
                <a:latin typeface="Cambria" panose="02040503050406030204" pitchFamily="18" charset="0"/>
                <a:ea typeface="Cambria" panose="02040503050406030204" pitchFamily="18" charset="0"/>
                <a:sym typeface="Wingdings" panose="05000000000000000000" pitchFamily="2" charset="2"/>
              </a:rPr>
              <a:t>NAD83 … NGVD29NAVD88</a:t>
            </a:r>
            <a:endParaRPr lang="en-US" dirty="0">
              <a:latin typeface="Cambria" panose="02040503050406030204" pitchFamily="18" charset="0"/>
              <a:ea typeface="Cambria" panose="02040503050406030204" pitchFamily="18" charset="0"/>
            </a:endParaRPr>
          </a:p>
          <a:p>
            <a:pPr>
              <a:spcBef>
                <a:spcPts val="1800"/>
              </a:spcBef>
              <a:defRPr/>
            </a:pPr>
            <a:r>
              <a:rPr lang="en-US" b="1" dirty="0">
                <a:latin typeface="Cambria" panose="02040503050406030204" pitchFamily="18" charset="0"/>
                <a:ea typeface="Cambria" panose="02040503050406030204" pitchFamily="18" charset="0"/>
              </a:rPr>
              <a:t>Federal Register </a:t>
            </a:r>
            <a:r>
              <a:rPr lang="en-US" sz="2400"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hlinkClick r:id="rId3"/>
              </a:rPr>
              <a:t>federalregister.gov</a:t>
            </a:r>
            <a:r>
              <a:rPr lang="en-US" sz="2400" dirty="0">
                <a:latin typeface="Cambria" panose="02040503050406030204" pitchFamily="18" charset="0"/>
                <a:ea typeface="Cambria" panose="02040503050406030204" pitchFamily="18" charset="0"/>
              </a:rPr>
              <a:t>)</a:t>
            </a:r>
          </a:p>
          <a:p>
            <a:pPr lvl="1">
              <a:spcBef>
                <a:spcPts val="600"/>
              </a:spcBef>
              <a:defRPr/>
            </a:pPr>
            <a:r>
              <a:rPr lang="en-US" dirty="0">
                <a:latin typeface="Cambria" panose="02040503050406030204" pitchFamily="18" charset="0"/>
                <a:ea typeface="Cambria" panose="02040503050406030204" pitchFamily="18" charset="0"/>
              </a:rPr>
              <a:t>official indication of changes and updates </a:t>
            </a:r>
          </a:p>
          <a:p>
            <a:pPr lvl="1">
              <a:spcBef>
                <a:spcPts val="600"/>
              </a:spcBef>
              <a:defRPr/>
            </a:pPr>
            <a:r>
              <a:rPr lang="en-US" dirty="0">
                <a:latin typeface="Cambria" panose="02040503050406030204" pitchFamily="18" charset="0"/>
                <a:ea typeface="Cambria" panose="02040503050406030204" pitchFamily="18" charset="0"/>
              </a:rPr>
              <a:t>via a </a:t>
            </a:r>
            <a:r>
              <a:rPr lang="en-US" b="1" dirty="0">
                <a:latin typeface="Cambria" panose="02040503050406030204" pitchFamily="18" charset="0"/>
                <a:ea typeface="Cambria" panose="02040503050406030204" pitchFamily="18" charset="0"/>
              </a:rPr>
              <a:t>Federal Register Notice (FRN)</a:t>
            </a:r>
          </a:p>
          <a:p>
            <a:pPr lvl="1">
              <a:spcBef>
                <a:spcPts val="600"/>
              </a:spcBef>
              <a:defRPr/>
            </a:pPr>
            <a:r>
              <a:rPr lang="en-US" dirty="0">
                <a:latin typeface="Cambria" panose="02040503050406030204" pitchFamily="18" charset="0"/>
                <a:ea typeface="Cambria" panose="02040503050406030204" pitchFamily="18" charset="0"/>
              </a:rPr>
              <a:t>FRN affirmed NAD 83 in 1989 (</a:t>
            </a:r>
            <a:r>
              <a:rPr lang="en-US" dirty="0">
                <a:latin typeface="Cambria" panose="02040503050406030204" pitchFamily="18" charset="0"/>
                <a:ea typeface="Cambria" panose="02040503050406030204" pitchFamily="18" charset="0"/>
                <a:hlinkClick r:id="rId4"/>
              </a:rPr>
              <a:t>54 FR 25318</a:t>
            </a:r>
            <a:r>
              <a:rPr lang="en-US" dirty="0">
                <a:latin typeface="Cambria" panose="02040503050406030204" pitchFamily="18" charset="0"/>
                <a:ea typeface="Cambria" panose="02040503050406030204" pitchFamily="18" charset="0"/>
              </a:rPr>
              <a:t>)</a:t>
            </a:r>
          </a:p>
          <a:p>
            <a:pPr lvl="2">
              <a:spcBef>
                <a:spcPts val="600"/>
              </a:spcBef>
              <a:defRPr/>
            </a:pPr>
            <a:r>
              <a:rPr lang="en-US" dirty="0">
                <a:latin typeface="Cambria" panose="02040503050406030204" pitchFamily="18" charset="0"/>
                <a:ea typeface="Cambria" panose="02040503050406030204" pitchFamily="18" charset="0"/>
              </a:rPr>
              <a:t>Federal Register Vol 58, No. 120</a:t>
            </a:r>
          </a:p>
          <a:p>
            <a:pPr lvl="1">
              <a:spcBef>
                <a:spcPts val="600"/>
              </a:spcBef>
              <a:defRPr/>
            </a:pPr>
            <a:r>
              <a:rPr lang="en-US" dirty="0">
                <a:latin typeface="Cambria" panose="02040503050406030204" pitchFamily="18" charset="0"/>
                <a:ea typeface="Cambria" panose="02040503050406030204" pitchFamily="18" charset="0"/>
              </a:rPr>
              <a:t>FRN affirmed NAVD 88 in 1993 (</a:t>
            </a:r>
            <a:r>
              <a:rPr lang="en-US" dirty="0">
                <a:latin typeface="Cambria" panose="02040503050406030204" pitchFamily="18" charset="0"/>
                <a:ea typeface="Cambria" panose="02040503050406030204" pitchFamily="18" charset="0"/>
                <a:hlinkClick r:id="rId5"/>
              </a:rPr>
              <a:t>58 FR 34245</a:t>
            </a:r>
            <a:r>
              <a:rPr lang="en-US" dirty="0">
                <a:latin typeface="Cambria" panose="02040503050406030204" pitchFamily="18" charset="0"/>
                <a:ea typeface="Cambria" panose="02040503050406030204" pitchFamily="18" charset="0"/>
              </a:rPr>
              <a:t>)</a:t>
            </a:r>
          </a:p>
          <a:p>
            <a:pPr lvl="2">
              <a:spcBef>
                <a:spcPts val="600"/>
              </a:spcBef>
              <a:defRPr/>
            </a:pPr>
            <a:r>
              <a:rPr lang="en-US" dirty="0">
                <a:latin typeface="Cambria" panose="02040503050406030204" pitchFamily="18" charset="0"/>
                <a:ea typeface="Cambria" panose="02040503050406030204" pitchFamily="18" charset="0"/>
              </a:rPr>
              <a:t>Federal Register Vol 54, No. 113</a:t>
            </a:r>
          </a:p>
          <a:p>
            <a:pPr lvl="1">
              <a:spcBef>
                <a:spcPts val="600"/>
              </a:spcBef>
              <a:defRPr/>
            </a:pPr>
            <a:r>
              <a:rPr lang="en-US" b="1" i="1" dirty="0">
                <a:latin typeface="Cambria" panose="02040503050406030204" pitchFamily="18" charset="0"/>
                <a:ea typeface="Cambria" panose="02040503050406030204" pitchFamily="18" charset="0"/>
              </a:rPr>
              <a:t>Same for forthcoming new datums</a:t>
            </a:r>
          </a:p>
        </p:txBody>
      </p:sp>
      <p:sp>
        <p:nvSpPr>
          <p:cNvPr id="2" name="Title 1"/>
          <p:cNvSpPr>
            <a:spLocks noGrp="1"/>
          </p:cNvSpPr>
          <p:nvPr>
            <p:ph type="title"/>
          </p:nvPr>
        </p:nvSpPr>
        <p:spPr>
          <a:xfrm>
            <a:off x="0" y="274638"/>
            <a:ext cx="9160331" cy="994720"/>
          </a:xfrm>
        </p:spPr>
        <p:txBody>
          <a:bodyPr/>
          <a:lstStyle/>
          <a:p>
            <a:r>
              <a:rPr lang="en-US" altLang="en-US" dirty="0">
                <a:latin typeface="Cambria" panose="02040503050406030204" pitchFamily="18" charset="0"/>
                <a:ea typeface="Tahoma" panose="020B0604030504040204" pitchFamily="34" charset="0"/>
                <a:cs typeface="Tahoma" panose="020B0604030504040204" pitchFamily="34" charset="0"/>
              </a:rPr>
              <a:t>Maintaining the NSRS</a:t>
            </a:r>
            <a:endParaRPr lang="en-US" dirty="0"/>
          </a:p>
        </p:txBody>
      </p:sp>
    </p:spTree>
    <p:extLst>
      <p:ext uri="{BB962C8B-B14F-4D97-AF65-F5344CB8AC3E}">
        <p14:creationId xmlns:p14="http://schemas.microsoft.com/office/powerpoint/2010/main" val="395253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87">
                                            <p:txEl>
                                              <p:pRg st="9" end="9"/>
                                            </p:txEl>
                                          </p:spTgt>
                                        </p:tgtEl>
                                        <p:attrNameLst>
                                          <p:attrName>style.visibility</p:attrName>
                                        </p:attrNameLst>
                                      </p:cBhvr>
                                      <p:to>
                                        <p:strVal val="visible"/>
                                      </p:to>
                                    </p:set>
                                    <p:animEffect transition="in" filter="wipe(left)">
                                      <p:cBhvr>
                                        <p:cTn id="7" dur="5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2.xml><?xml version="1.0" encoding="utf-8"?>
<a:theme xmlns:a="http://schemas.openxmlformats.org/drawingml/2006/main" name="1_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69230</TotalTime>
  <Words>4691</Words>
  <Application>Microsoft Office PowerPoint</Application>
  <PresentationFormat>On-screen Show (4:3)</PresentationFormat>
  <Paragraphs>673</Paragraphs>
  <Slides>80</Slides>
  <Notes>58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80</vt:i4>
      </vt:variant>
    </vt:vector>
  </HeadingPairs>
  <TitlesOfParts>
    <vt:vector size="90" baseType="lpstr">
      <vt:lpstr>Arial</vt:lpstr>
      <vt:lpstr>Arial Black</vt:lpstr>
      <vt:lpstr>Calibri</vt:lpstr>
      <vt:lpstr>Calibri Light</vt:lpstr>
      <vt:lpstr>Cambria</vt:lpstr>
      <vt:lpstr>Franklin Gothic Demi</vt:lpstr>
      <vt:lpstr>Times New Roman</vt:lpstr>
      <vt:lpstr>NGS PowerPoint Template-geodesy.noaa.gov</vt:lpstr>
      <vt:lpstr>1_NGS PowerPoint Template-geodesy.noaa.gov</vt:lpstr>
      <vt:lpstr>Office Theme</vt:lpstr>
      <vt:lpstr>PowerPoint Presentation</vt:lpstr>
      <vt:lpstr>Organizational Structure</vt:lpstr>
      <vt:lpstr>Organizational Structure</vt:lpstr>
      <vt:lpstr>NGS Mission</vt:lpstr>
      <vt:lpstr>PowerPoint Presentation</vt:lpstr>
      <vt:lpstr>National Spatial Reference System (NSRS)</vt:lpstr>
      <vt:lpstr>National Spatial Reference System (NSRS)</vt:lpstr>
      <vt:lpstr>National Spatial Reference System (NSRS)</vt:lpstr>
      <vt:lpstr>Maintaining the NSRS</vt:lpstr>
      <vt:lpstr>Passive Control</vt:lpstr>
      <vt:lpstr>Active Control</vt:lpstr>
      <vt:lpstr>Active vs. Passive Control</vt:lpstr>
      <vt:lpstr>CORS</vt:lpstr>
      <vt:lpstr>NOAA CORS Network (NCN)</vt:lpstr>
      <vt:lpstr>CORS Networks</vt:lpstr>
      <vt:lpstr>IGS Network</vt:lpstr>
      <vt:lpstr>NOAA CORS Network (NCN)</vt:lpstr>
      <vt:lpstr>NOAA CORS Network (NCN) in PA</vt:lpstr>
      <vt:lpstr>KeyNetGPS CORS Network</vt:lpstr>
      <vt:lpstr>NOAA CORS Network (NCN) in PA</vt:lpstr>
      <vt:lpstr>KeyNetGPS CORS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PowerPoint Presentation</vt:lpstr>
      <vt:lpstr>Quality of vertical datum transformation?</vt:lpstr>
      <vt:lpstr>PowerPoint Presentation</vt:lpstr>
      <vt:lpstr>PowerPoint Presentation</vt:lpstr>
      <vt:lpstr>Datum Defined</vt:lpstr>
      <vt:lpstr>PowerPoint Presentation</vt:lpstr>
      <vt:lpstr>PowerPoint Presentation</vt:lpstr>
      <vt:lpstr>Reference Frame Defined</vt:lpstr>
      <vt:lpstr>PowerPoint Presentation</vt:lpstr>
      <vt:lpstr>PowerPoint Presentation</vt:lpstr>
      <vt:lpstr>PowerPoint Presentation</vt:lpstr>
      <vt:lpstr>Plate-Fixed</vt:lpstr>
      <vt:lpstr>PowerPoint Presentation</vt:lpstr>
      <vt:lpstr>PowerPoint Presentation</vt:lpstr>
      <vt:lpstr>PowerPoint Presentation</vt:lpstr>
      <vt:lpstr>PowerPoint Presentation</vt:lpstr>
      <vt:lpstr>PowerPoint Presentation</vt:lpstr>
      <vt:lpstr>Pennsylvania Coordinate System Law</vt:lpstr>
      <vt:lpstr>PowerPoint Presentation</vt:lpstr>
      <vt:lpstr>Stakeholders Involved in PA SPCS2022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SPCS2022 Zone Layers in PA</vt:lpstr>
      <vt:lpstr>SPCS2022 Zone Layers and LDPs</vt:lpstr>
      <vt:lpstr>PowerPoint Presentation</vt:lpstr>
      <vt:lpstr>PowerPoint Presentation</vt:lpstr>
      <vt:lpstr>What should you be doing now?</vt:lpstr>
      <vt:lpstr>PowerPoint Presentation</vt:lpstr>
      <vt:lpstr>PowerPoint Presentation</vt:lpstr>
      <vt:lpstr>additional Resources</vt:lpstr>
      <vt:lpstr>PowerPoint Presentation</vt:lpstr>
      <vt:lpstr>PowerPoint Presentation</vt:lpstr>
      <vt:lpstr>Regional Geodetic Advisor Program</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Jalbrzikowski</dc:creator>
  <cp:lastModifiedBy>Jeff Jalbrzikowski</cp:lastModifiedBy>
  <cp:revision>1735</cp:revision>
  <cp:lastPrinted>2013-01-23T17:44:58Z</cp:lastPrinted>
  <dcterms:created xsi:type="dcterms:W3CDTF">2012-09-06T12:10:23Z</dcterms:created>
  <dcterms:modified xsi:type="dcterms:W3CDTF">2024-05-09T17:13:42Z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9668418</vt:lpwstr>
  </property>
  <property fmtid="{D5CDD505-2E9C-101B-9397-08002B2CF9AE}" name="NXPowerLiteSettings" pid="3">
    <vt:lpwstr>F70005D002A000</vt:lpwstr>
  </property>
  <property fmtid="{D5CDD505-2E9C-101B-9397-08002B2CF9AE}" name="NXPowerLiteVersion" pid="4">
    <vt:lpwstr>D10.2.0</vt:lpwstr>
  </property>
</Properties>
</file>