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9.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9" r:id="rId2"/>
    <p:sldId id="2387" r:id="rId3"/>
    <p:sldId id="2438" r:id="rId4"/>
    <p:sldId id="1757" r:id="rId5"/>
    <p:sldId id="1758" r:id="rId6"/>
    <p:sldId id="1912" r:id="rId7"/>
    <p:sldId id="2403" r:id="rId8"/>
    <p:sldId id="1913" r:id="rId9"/>
    <p:sldId id="1915" r:id="rId10"/>
    <p:sldId id="1916" r:id="rId11"/>
    <p:sldId id="1917" r:id="rId12"/>
    <p:sldId id="1919" r:id="rId13"/>
    <p:sldId id="2452" r:id="rId14"/>
    <p:sldId id="1520" r:id="rId15"/>
    <p:sldId id="1519" r:id="rId16"/>
    <p:sldId id="2456" r:id="rId17"/>
    <p:sldId id="2400" r:id="rId18"/>
    <p:sldId id="2395" r:id="rId19"/>
    <p:sldId id="2363" r:id="rId20"/>
    <p:sldId id="1924" r:id="rId21"/>
    <p:sldId id="2404" r:id="rId22"/>
    <p:sldId id="2407" r:id="rId23"/>
    <p:sldId id="2409" r:id="rId24"/>
    <p:sldId id="2408" r:id="rId25"/>
    <p:sldId id="2414" r:id="rId26"/>
    <p:sldId id="2405" r:id="rId27"/>
    <p:sldId id="2406" r:id="rId28"/>
    <p:sldId id="1944" r:id="rId29"/>
    <p:sldId id="2420" r:id="rId30"/>
    <p:sldId id="2422" r:id="rId31"/>
    <p:sldId id="2421" r:id="rId32"/>
    <p:sldId id="1925" r:id="rId33"/>
    <p:sldId id="1926" r:id="rId34"/>
    <p:sldId id="1763" r:id="rId35"/>
    <p:sldId id="1797" r:id="rId36"/>
    <p:sldId id="1964" r:id="rId37"/>
    <p:sldId id="1983" r:id="rId38"/>
    <p:sldId id="2423" r:id="rId39"/>
    <p:sldId id="2424" r:id="rId40"/>
    <p:sldId id="2425" r:id="rId41"/>
    <p:sldId id="2426" r:id="rId42"/>
    <p:sldId id="2427" r:id="rId43"/>
    <p:sldId id="2004" r:id="rId44"/>
    <p:sldId id="1397" r:id="rId45"/>
    <p:sldId id="2443" r:id="rId46"/>
    <p:sldId id="2411" r:id="rId47"/>
    <p:sldId id="2445" r:id="rId48"/>
    <p:sldId id="2444" r:id="rId49"/>
    <p:sldId id="2190" r:id="rId50"/>
    <p:sldId id="2386" r:id="rId51"/>
    <p:sldId id="2431" r:id="rId52"/>
    <p:sldId id="2312" r:id="rId53"/>
    <p:sldId id="2361" r:id="rId54"/>
    <p:sldId id="807" r:id="rId55"/>
    <p:sldId id="855" r:id="rId56"/>
    <p:sldId id="808" r:id="rId57"/>
    <p:sldId id="851"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3888" userDrawn="1">
          <p15:clr>
            <a:srgbClr val="A4A3A4"/>
          </p15:clr>
        </p15:guide>
        <p15:guide id="6" orient="horz"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70000" autoAdjust="0"/>
  </p:normalViewPr>
  <p:slideViewPr>
    <p:cSldViewPr snapToGrid="0" snapToObjects="1">
      <p:cViewPr varScale="1">
        <p:scale>
          <a:sx n="78" d="100"/>
          <a:sy n="78" d="100"/>
        </p:scale>
        <p:origin x="706" y="43"/>
      </p:cViewPr>
      <p:guideLst>
        <p:guide orient="horz" pos="2160"/>
        <p:guide pos="2880"/>
        <p:guide pos="5328"/>
        <p:guide pos="432"/>
        <p:guide orient="horz" pos="3888"/>
        <p:guide orient="horz" pos="4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F6EC6-C304-4935-9DB6-E712BA1C434D}" type="datetimeFigureOut">
              <a:rPr lang="en-US" smtClean="0"/>
              <a:t>2024-05-21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B7599-733F-47EA-9377-00C630B2FDD7}" type="slidenum">
              <a:rPr lang="en-US" smtClean="0"/>
              <a:t>‹#›</a:t>
            </a:fld>
            <a:endParaRPr lang="en-US"/>
          </a:p>
        </p:txBody>
      </p:sp>
    </p:spTree>
    <p:extLst>
      <p:ext uri="{BB962C8B-B14F-4D97-AF65-F5344CB8AC3E}">
        <p14:creationId xmlns:p14="http://schemas.microsoft.com/office/powerpoint/2010/main" val="216732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288170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14</a:t>
            </a:fld>
            <a:endParaRPr lang="en-US" dirty="0"/>
          </a:p>
        </p:txBody>
      </p:sp>
    </p:spTree>
    <p:extLst>
      <p:ext uri="{BB962C8B-B14F-4D97-AF65-F5344CB8AC3E}">
        <p14:creationId xmlns:p14="http://schemas.microsoft.com/office/powerpoint/2010/main" val="380966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15</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16</a:t>
            </a:fld>
            <a:endParaRPr lang="en-US" dirty="0"/>
          </a:p>
        </p:txBody>
      </p:sp>
    </p:spTree>
    <p:extLst>
      <p:ext uri="{BB962C8B-B14F-4D97-AF65-F5344CB8AC3E}">
        <p14:creationId xmlns:p14="http://schemas.microsoft.com/office/powerpoint/2010/main" val="241811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9309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e.g. change NAD 83(1986) latitude and longitude to NAD 83(1986) State Plane Coordinates</a:t>
            </a:r>
          </a:p>
          <a:p>
            <a:pPr lvl="1"/>
            <a:r>
              <a:rPr lang="en-US" dirty="0"/>
              <a:t>Transformation:  Meaning to change the datum or frame, without changing the type of coordinate</a:t>
            </a:r>
          </a:p>
          <a:p>
            <a:pPr lvl="1"/>
            <a:r>
              <a:rPr lang="en-US" dirty="0"/>
              <a:t>e.g. changing an NAD 27 latitude &amp; longitude to an NAD 83(1986) latitude &amp; longitude</a:t>
            </a:r>
          </a:p>
          <a:p>
            <a:endParaRPr lang="en-US" dirty="0"/>
          </a:p>
          <a:p>
            <a:r>
              <a:rPr lang="en-US" dirty="0"/>
              <a:t>So, “NADCON” which transforms coordinates between datums could have been called “NADTRAN.” </a:t>
            </a:r>
            <a:r>
              <a:rPr lang="en-US" dirty="0" err="1"/>
              <a:t>C’est</a:t>
            </a:r>
            <a:r>
              <a:rPr lang="en-US" dirty="0"/>
              <a:t> la vie.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411485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13599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101212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a:p>
        </p:txBody>
      </p:sp>
    </p:spTree>
    <p:extLst>
      <p:ext uri="{BB962C8B-B14F-4D97-AF65-F5344CB8AC3E}">
        <p14:creationId xmlns:p14="http://schemas.microsoft.com/office/powerpoint/2010/main" val="2736031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140602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a:t>
            </a:fld>
            <a:endParaRPr lang="en-US"/>
          </a:p>
        </p:txBody>
      </p:sp>
    </p:spTree>
    <p:extLst>
      <p:ext uri="{BB962C8B-B14F-4D97-AF65-F5344CB8AC3E}">
        <p14:creationId xmlns:p14="http://schemas.microsoft.com/office/powerpoint/2010/main" val="2301475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KW0392 – </a:t>
            </a:r>
          </a:p>
          <a:p>
            <a:r>
              <a:rPr lang="en-US" dirty="0"/>
              <a:t>https://www.ngs.noaa.gov/cgi-bin/ds_mark.prl?PidBox=KW0392</a:t>
            </a:r>
          </a:p>
          <a:p>
            <a:endParaRPr lang="en-US" dirty="0"/>
          </a:p>
          <a:p>
            <a:endParaRPr lang="en-US" dirty="0"/>
          </a:p>
          <a:p>
            <a:r>
              <a:rPr lang="en-US" dirty="0"/>
              <a:t>COLUMBIA COUNTY, PA, NEAR READING COMPANY REAILROAD STATION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3958569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KR1724 - https://www.ngs.noaa.gov/cgi-bin/ds_mark.prl?PidBox=kr1724</a:t>
            </a:r>
          </a:p>
          <a:p>
            <a:endParaRPr lang="en-US" dirty="0"/>
          </a:p>
          <a:p>
            <a:r>
              <a:rPr lang="en-US" dirty="0"/>
              <a:t>Set 1946 </a:t>
            </a:r>
            <a:r>
              <a:rPr lang="en-US" dirty="0">
                <a:sym typeface="Wingdings" panose="05000000000000000000" pitchFamily="2" charset="2"/>
              </a:rPr>
              <a:t> Washoe County, NV, about 4 miles southwest of Reno</a:t>
            </a:r>
          </a:p>
          <a:p>
            <a:endParaRPr lang="en-US" dirty="0"/>
          </a:p>
          <a:p>
            <a:r>
              <a:rPr lang="en-US" dirty="0"/>
              <a:t>Recovery 1958 </a:t>
            </a:r>
            <a:r>
              <a:rPr lang="en-US" dirty="0">
                <a:sym typeface="Wingdings" panose="05000000000000000000" pitchFamily="2" charset="2"/>
              </a:rPr>
              <a:t> </a:t>
            </a:r>
            <a:r>
              <a:rPr lang="en-US" dirty="0"/>
              <a:t>THE STATION MARK WILL BE PRESERVED BY MR. GARCIA, AND WILL BE IN THE CENTER OF HIS LIVING ROOM. - -&gt; BUILT AS A BROKEN WAGON WHEEL WITH THE TRIANGULATION STATION THE HUB THERE-OF. </a:t>
            </a:r>
          </a:p>
          <a:p>
            <a:endParaRPr lang="en-US" dirty="0"/>
          </a:p>
          <a:p>
            <a:r>
              <a:rPr lang="en-US" dirty="0"/>
              <a:t>A STANDARD DISK STAMPED WHEELER 1946, 1958 IS BEING PROVIDED MR. GARCIA, TO PLACE IN THE FLOOR. </a:t>
            </a:r>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25</a:t>
            </a:fld>
            <a:endParaRPr lang="en-US"/>
          </a:p>
        </p:txBody>
      </p:sp>
    </p:spTree>
    <p:extLst>
      <p:ext uri="{BB962C8B-B14F-4D97-AF65-F5344CB8AC3E}">
        <p14:creationId xmlns:p14="http://schemas.microsoft.com/office/powerpoint/2010/main" val="1620056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a:p>
        </p:txBody>
      </p:sp>
    </p:spTree>
    <p:extLst>
      <p:ext uri="{BB962C8B-B14F-4D97-AF65-F5344CB8AC3E}">
        <p14:creationId xmlns:p14="http://schemas.microsoft.com/office/powerpoint/2010/main" val="1793804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p14="http://schemas.microsoft.com/office/powerpoint/2010/main" val="448493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a:p>
        </p:txBody>
      </p:sp>
    </p:spTree>
    <p:extLst>
      <p:ext uri="{BB962C8B-B14F-4D97-AF65-F5344CB8AC3E}">
        <p14:creationId xmlns:p14="http://schemas.microsoft.com/office/powerpoint/2010/main" val="4066047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29</a:t>
            </a:fld>
            <a:endParaRPr lang="en-US" altLang="en-US"/>
          </a:p>
        </p:txBody>
      </p:sp>
    </p:spTree>
    <p:extLst>
      <p:ext uri="{BB962C8B-B14F-4D97-AF65-F5344CB8AC3E}">
        <p14:creationId xmlns:p14="http://schemas.microsoft.com/office/powerpoint/2010/main" val="3148440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367353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397675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317650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whole pillar could be considered a type of “mark”, being a passive do-nothing structure that holds a “point”, the GRP of this CORS.  </a:t>
            </a:r>
          </a:p>
          <a:p>
            <a:endParaRPr lang="en-US" dirty="0"/>
          </a:p>
          <a:p>
            <a:r>
              <a:rPr lang="en-US" dirty="0">
                <a:latin typeface="Times New Roman" panose="02020603050405020304" pitchFamily="18" charset="0"/>
              </a:rPr>
              <a:t>But the</a:t>
            </a:r>
            <a:r>
              <a:rPr lang="en-US" dirty="0">
                <a:solidFill>
                  <a:srgbClr val="C00000"/>
                </a:solidFill>
                <a:latin typeface="Times New Roman" panose="02020603050405020304" pitchFamily="18" charset="0"/>
              </a:rPr>
              <a:t> point</a:t>
            </a:r>
            <a:r>
              <a:rPr lang="en-US" dirty="0">
                <a:latin typeface="Times New Roman" panose="02020603050405020304" pitchFamily="18" charset="0"/>
              </a:rPr>
              <a:t>, given coordinates computed from all the data collected by that antenna, is probably in here somewhere, as a part of this huge pillar which is effectively one big </a:t>
            </a:r>
            <a:r>
              <a:rPr lang="en-US" dirty="0">
                <a:solidFill>
                  <a:srgbClr val="C00000"/>
                </a:solidFill>
                <a:latin typeface="Times New Roman" panose="02020603050405020304" pitchFamily="18" charset="0"/>
              </a:rPr>
              <a:t>mark, </a:t>
            </a:r>
            <a:r>
              <a:rPr lang="en-US" dirty="0">
                <a:latin typeface="Times New Roman" panose="02020603050405020304" pitchFamily="18" charset="0"/>
              </a:rPr>
              <a:t>passive as can be….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324658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5288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3166058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dirty="0"/>
          </a:p>
        </p:txBody>
      </p:sp>
    </p:spTree>
    <p:extLst>
      <p:ext uri="{BB962C8B-B14F-4D97-AF65-F5344CB8AC3E}">
        <p14:creationId xmlns:p14="http://schemas.microsoft.com/office/powerpoint/2010/main" val="1364132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CORS Networks.</a:t>
            </a:r>
          </a:p>
          <a:p>
            <a:r>
              <a:rPr lang="en-US" dirty="0"/>
              <a:t>The Global Standard is  the IGS Network</a:t>
            </a:r>
          </a:p>
          <a:p>
            <a:pPr lvl="1"/>
            <a:r>
              <a:rPr lang="en-US" dirty="0"/>
              <a:t>IGS = International GNSS Service</a:t>
            </a:r>
          </a:p>
          <a:p>
            <a:endParaRPr lang="en-US" dirty="0"/>
          </a:p>
          <a:p>
            <a:r>
              <a:rPr lang="en-US" dirty="0"/>
              <a:t>The NOAA CORS Network (NCN) which consists of:</a:t>
            </a:r>
          </a:p>
          <a:p>
            <a:pPr lvl="1"/>
            <a:r>
              <a:rPr lang="en-US" dirty="0"/>
              <a:t>The NOAA Foundation CORS Network (NFCN), a sub-network being installed, owned, and operated by NGS </a:t>
            </a:r>
          </a:p>
          <a:p>
            <a:pPr lvl="1"/>
            <a:r>
              <a:rPr lang="en-US" dirty="0"/>
              <a:t>and 2,000+ stations managed, but rarely owned by NGS</a:t>
            </a:r>
          </a:p>
          <a:p>
            <a:endParaRPr lang="en-US" dirty="0"/>
          </a:p>
          <a:p>
            <a:r>
              <a:rPr lang="en-US" dirty="0"/>
              <a:t>Other Regional/Local Networks (RTNs, etc.)</a:t>
            </a:r>
          </a:p>
          <a:p>
            <a:pPr lvl="1"/>
            <a:r>
              <a:rPr lang="en-US" dirty="0"/>
              <a:t>Currently semi-coupled to the NCN</a:t>
            </a:r>
          </a:p>
          <a:p>
            <a:pPr lvl="2"/>
            <a:r>
              <a:rPr lang="en-US" dirty="0"/>
              <a:t>NGS sees the future as a close coupling of these other networks with the NCN so users can seamlessly and confidently work in the NSRS using their favorite regional/local CORS network.</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dirty="0"/>
          </a:p>
        </p:txBody>
      </p:sp>
    </p:spTree>
    <p:extLst>
      <p:ext uri="{BB962C8B-B14F-4D97-AF65-F5344CB8AC3E}">
        <p14:creationId xmlns:p14="http://schemas.microsoft.com/office/powerpoint/2010/main" val="3743884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3970694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dirty="0"/>
          </a:p>
        </p:txBody>
      </p:sp>
    </p:spTree>
    <p:extLst>
      <p:ext uri="{BB962C8B-B14F-4D97-AF65-F5344CB8AC3E}">
        <p14:creationId xmlns:p14="http://schemas.microsoft.com/office/powerpoint/2010/main" val="2296184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46</a:t>
            </a:fld>
            <a:endParaRPr lang="en-US"/>
          </a:p>
        </p:txBody>
      </p:sp>
    </p:spTree>
    <p:extLst>
      <p:ext uri="{BB962C8B-B14F-4D97-AF65-F5344CB8AC3E}">
        <p14:creationId xmlns:p14="http://schemas.microsoft.com/office/powerpoint/2010/main" val="1993204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47</a:t>
            </a:fld>
            <a:endParaRPr lang="en-US"/>
          </a:p>
        </p:txBody>
      </p:sp>
    </p:spTree>
    <p:extLst>
      <p:ext uri="{BB962C8B-B14F-4D97-AF65-F5344CB8AC3E}">
        <p14:creationId xmlns:p14="http://schemas.microsoft.com/office/powerpoint/2010/main" val="2223053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5A6246-21F9-416C-BD6D-2D5049A0467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14343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the facets of the NSRS fall into one of the two parts</a:t>
            </a:r>
            <a:r>
              <a:rPr lang="en-US" baseline="0" dirty="0"/>
              <a:t> or fields of geodesy shown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Geometric </a:t>
            </a:r>
            <a:r>
              <a:rPr lang="en-US" dirty="0">
                <a:latin typeface="Cambria" panose="02040503050406030204" pitchFamily="18" charset="0"/>
                <a:ea typeface="Cambria" panose="02040503050406030204" pitchFamily="18" charset="0"/>
              </a:rPr>
              <a:t>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mbria" panose="02040503050406030204" pitchFamily="18" charset="0"/>
                <a:ea typeface="Cambria" panose="02040503050406030204" pitchFamily="18" charset="0"/>
              </a:rPr>
              <a:t>includes</a:t>
            </a:r>
          </a:p>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Physical </a:t>
            </a:r>
            <a:r>
              <a:rPr lang="en-US" dirty="0">
                <a:latin typeface="Cambria" panose="02040503050406030204" pitchFamily="18" charset="0"/>
                <a:ea typeface="Cambria" panose="02040503050406030204" pitchFamily="18" charset="0"/>
              </a:rPr>
              <a:t>Geodesy</a:t>
            </a:r>
          </a:p>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Orthometric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as we look</a:t>
            </a:r>
            <a:r>
              <a:rPr lang="en-US" baseline="0" dirty="0"/>
              <a:t> at those together, it s</a:t>
            </a:r>
            <a:r>
              <a:rPr lang="en-US" dirty="0"/>
              <a:t>hould be duly noted that to get to these final products we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we use a multitude of scientific applications</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and methods,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including Space Geodesy and Astronomical Geodesy.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Political 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We can’t accomplish what we do without funding, if the politicians see this science as a black box or have the “google earth” misconception… then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a:t>
            </a:fld>
            <a:endParaRPr lang="en-US"/>
          </a:p>
        </p:txBody>
      </p:sp>
    </p:spTree>
    <p:extLst>
      <p:ext uri="{BB962C8B-B14F-4D97-AF65-F5344CB8AC3E}">
        <p14:creationId xmlns:p14="http://schemas.microsoft.com/office/powerpoint/2010/main" val="167117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833228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r>
              <a:rPr lang="en-US" sz="1300" dirty="0"/>
              <a:t>-The State Geodetic Coordinator is not employed by NGS and is typically assigned by a state government agency or university.</a:t>
            </a:r>
          </a:p>
          <a:p>
            <a:pPr defTabSz="966612" eaLnBrk="0" fontAlgn="base" hangingPunct="0">
              <a:spcBef>
                <a:spcPct val="30000"/>
              </a:spcBef>
              <a:spcAft>
                <a:spcPct val="0"/>
              </a:spcAft>
              <a:defRPr/>
            </a:pPr>
            <a:r>
              <a:rPr lang="en-US" sz="1300" dirty="0"/>
              <a:t>-Wes Virginia</a:t>
            </a:r>
            <a:r>
              <a:rPr lang="en-US" baseline="0" dirty="0"/>
              <a:t> we’ve got Eric over at Bluefield --- contact info.</a:t>
            </a:r>
          </a:p>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52</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2945325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Here’s the front</a:t>
            </a:r>
            <a:r>
              <a:rPr lang="en-US" altLang="en-US" baseline="0" dirty="0">
                <a:latin typeface="Arial" panose="020B0604020202020204" pitchFamily="34" charset="0"/>
              </a:rPr>
              <a:t> cover of the three blueprint documents, and know that for each given topic these are your best source for information on modernization.</a:t>
            </a:r>
          </a:p>
          <a:p>
            <a:endParaRPr lang="en-US" altLang="en-US" baseline="0" dirty="0">
              <a:latin typeface="Arial" panose="020B0604020202020204" pitchFamily="34" charset="0"/>
            </a:endParaRPr>
          </a:p>
          <a:p>
            <a:r>
              <a:rPr lang="en-US" altLang="en-US" baseline="0" dirty="0">
                <a:latin typeface="Arial" panose="020B0604020202020204" pitchFamily="34" charset="0"/>
              </a:rPr>
              <a:t>They’ve been written by teams, reviewed, re-written, re-reviewed, and ...</a:t>
            </a:r>
          </a:p>
          <a:p>
            <a:endParaRPr lang="en-US" altLang="en-US" baseline="0" dirty="0">
              <a:latin typeface="Arial" panose="020B0604020202020204" pitchFamily="34" charset="0"/>
            </a:endParaRPr>
          </a:p>
          <a:p>
            <a:r>
              <a:rPr lang="en-US" altLang="en-US" b="1" baseline="0" dirty="0">
                <a:latin typeface="Arial" panose="020B0604020202020204" pitchFamily="34" charset="0"/>
              </a:rPr>
              <a:t>CLICK</a:t>
            </a:r>
            <a:r>
              <a:rPr lang="en-US" altLang="en-US" baseline="0" dirty="0">
                <a:latin typeface="Arial" panose="020B0604020202020204" pitchFamily="34" charset="0"/>
              </a:rPr>
              <a:t> </a:t>
            </a:r>
          </a:p>
          <a:p>
            <a:endParaRPr lang="en-US" altLang="en-US" baseline="0" dirty="0">
              <a:latin typeface="Arial" panose="020B0604020202020204" pitchFamily="34" charset="0"/>
            </a:endParaRPr>
          </a:p>
          <a:p>
            <a:r>
              <a:rPr lang="en-US" altLang="en-US" baseline="0" dirty="0">
                <a:latin typeface="Arial" panose="020B0604020202020204" pitchFamily="34" charset="0"/>
              </a:rPr>
              <a:t>…all three will have been re-released, with new titles, in 2021.  The revisions were to solidify some items originally called out as To Be Determined, and the rename was to make it clear that 2022 would no longer be the target date.</a:t>
            </a:r>
          </a:p>
          <a:p>
            <a:endParaRPr lang="en-US" altLang="en-US" baseline="0" dirty="0">
              <a:latin typeface="Arial" panose="020B0604020202020204" pitchFamily="34" charset="0"/>
            </a:endParaRPr>
          </a:p>
          <a:p>
            <a:r>
              <a:rPr lang="en-US" altLang="en-US" baseline="0" dirty="0">
                <a:latin typeface="Arial" panose="020B0604020202020204" pitchFamily="34" charset="0"/>
              </a:rPr>
              <a:t>*Blueprint Part 1 re-release may nor may not have been published by the time of this webinar, but it will be soon.  I’ll show you how to find these at the end of today’s webinar.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58F322E-725D-4B7F-AB32-CFCE590DC54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75011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35771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16096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3287DD4-DB9E-4F0A-B145-24E10F384AA7}" type="slidenum">
              <a:rPr kumimoji="0" lang="en-US" altLang="en-US" sz="1200" b="0" i="0" u="none" strike="noStrike" kern="1200" cap="none" spc="0" normalizeH="0" baseline="0" noProof="0" smtClean="0">
                <a:ln>
                  <a:noFill/>
                </a:ln>
                <a:solidFill>
                  <a:srgbClr val="000000"/>
                </a:solidFill>
                <a:effectLst/>
                <a:uLnTx/>
                <a:uFillTx/>
                <a:latin typeface="Gill Sans MT"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3317588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5192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Let’s talk about the NSRS some more</a:t>
            </a:r>
            <a:r>
              <a:rPr lang="en-US" altLang="en-US" baseline="0" dirty="0">
                <a:latin typeface="Arial" panose="020B0604020202020204" pitchFamily="34" charset="0"/>
                <a:ea typeface="ＭＳ Ｐゴシック" panose="020B0600070205080204" pitchFamily="34" charset="-128"/>
              </a:rPr>
              <a:t> before we move on to looking at all of NGS.</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a:latin typeface="Arial" panose="020B0604020202020204" pitchFamily="34" charset="0"/>
                <a:ea typeface="ＭＳ Ｐゴシック" panose="020B0600070205080204" pitchFamily="34" charset="-128"/>
              </a:rPr>
              <a:t>Some documents will reference the National Shoreline</a:t>
            </a:r>
            <a:r>
              <a:rPr lang="en-US" altLang="en-US" baseline="0" dirty="0">
                <a:latin typeface="Arial" panose="020B0604020202020204" pitchFamily="34" charset="0"/>
                <a:ea typeface="ＭＳ Ｐゴシック" panose="020B0600070205080204" pitchFamily="34" charset="-128"/>
              </a:rPr>
              <a:t> as a component of the NSRS., we’ll briefly look at that later.</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91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Note the US Standard Datum, anyone done any</a:t>
            </a:r>
            <a:r>
              <a:rPr lang="en-US" altLang="en-US" baseline="0" dirty="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All those vertical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4888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Terrestrial Ref. Frame is a product of the </a:t>
            </a:r>
            <a:r>
              <a:rPr lang="en-US" altLang="en-US" b="1" baseline="0" dirty="0">
                <a:latin typeface="Arial" panose="020B0604020202020204" pitchFamily="34" charset="0"/>
                <a:ea typeface="ＭＳ Ｐゴシック" panose="020B0600070205080204" pitchFamily="34" charset="-128"/>
              </a:rPr>
              <a:t>Intl. Earth Rotation and Reference Systems Service</a:t>
            </a:r>
            <a:r>
              <a:rPr lang="en-US" altLang="en-US" baseline="0" dirty="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Ah yes,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Everyone loves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a:latin typeface="Arial" panose="020B0604020202020204" pitchFamily="34" charset="0"/>
                <a:ea typeface="ＭＳ Ｐゴシック" panose="020B0600070205080204" pitchFamily="34" charset="-128"/>
              </a:rPr>
              <a:t>no plans to update it in the future. </a:t>
            </a:r>
            <a:r>
              <a:rPr lang="en-US" altLang="en-US" b="0" i="0" baseline="0" dirty="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0861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-We give you efficient ways to check the accuracy of GNSS</a:t>
            </a:r>
            <a:r>
              <a:rPr lang="en-US" altLang="en-US" baseline="0" dirty="0">
                <a:latin typeface="Arial" panose="020B0604020202020204" pitchFamily="34" charset="0"/>
                <a:ea typeface="ＭＳ Ｐゴシック" panose="020B0600070205080204" pitchFamily="34" charset="-128"/>
              </a:rPr>
              <a:t> surveys, via the CORS and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we’re not the datum police!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-Aerial imagery overlays, doesn’t it make you feel good when a topo lines up pretty well with statewide imagery &amp;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 all the FEMA/USGS/NRCS 3DEP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all that data will be out there in SPCS, tied to the NSRS via GPS tied to multiple CORS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1"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-interesting tidbit I picked up from a meeting on Friday: for anyone who’s been paying attention to the politics &amp; bureaucracy of government geospatial efforts, the Geospatial Data Act of 2018 includes provisions for “repercussions” for agencies who do not comply with this requirement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**-important though that will not be enforced until 5 years after the GDA, so late 2023</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PREPARE NOW!</a:t>
            </a:r>
          </a:p>
        </p:txBody>
      </p:sp>
    </p:spTree>
    <p:extLst>
      <p:ext uri="{BB962C8B-B14F-4D97-AF65-F5344CB8AC3E}">
        <p14:creationId xmlns:p14="http://schemas.microsoft.com/office/powerpoint/2010/main" val="421722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13</a:t>
            </a:fld>
            <a:endParaRPr lang="en-US" dirty="0"/>
          </a:p>
        </p:txBody>
      </p:sp>
    </p:spTree>
    <p:extLst>
      <p:ext uri="{BB962C8B-B14F-4D97-AF65-F5344CB8AC3E}">
        <p14:creationId xmlns:p14="http://schemas.microsoft.com/office/powerpoint/2010/main" val="2418114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Cambria" panose="02040503050406030204" pitchFamily="18" charset="0"/>
              </a:defRPr>
            </a:lvl1pPr>
          </a:lstStyle>
          <a:p>
            <a:fld id="{7AD4DCD3-172B-4990-80A6-45F69410C25B}" type="slidenum">
              <a:rPr lang="en-US" altLang="en-US" smtClean="0"/>
              <a:pPr/>
              <a:t>‹#›</a:t>
            </a:fld>
            <a:endParaRPr lang="en-US" altLang="en-US" dirty="0"/>
          </a:p>
        </p:txBody>
      </p:sp>
    </p:spTree>
    <p:extLst>
      <p:ext uri="{BB962C8B-B14F-4D97-AF65-F5344CB8AC3E}">
        <p14:creationId xmlns:p14="http://schemas.microsoft.com/office/powerpoint/2010/main" val="20493245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3pP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2421118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3pP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11855269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5908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606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atin typeface="Cambria" panose="02040503050406030204" pitchFamily="18" charset="0"/>
              </a:defRPr>
            </a:lvl1pPr>
            <a:lvl2pPr>
              <a:defRPr>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dirty="0"/>
          </a:p>
        </p:txBody>
      </p:sp>
    </p:spTree>
    <p:extLst>
      <p:ext uri="{BB962C8B-B14F-4D97-AF65-F5344CB8AC3E}">
        <p14:creationId xmlns:p14="http://schemas.microsoft.com/office/powerpoint/2010/main" val="9825556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dirty="0"/>
          </a:p>
        </p:txBody>
      </p:sp>
    </p:spTree>
    <p:extLst>
      <p:ext uri="{BB962C8B-B14F-4D97-AF65-F5344CB8AC3E}">
        <p14:creationId xmlns:p14="http://schemas.microsoft.com/office/powerpoint/2010/main" val="39182499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40509809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2164159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8952694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6929120" y="6400799"/>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mbria" panose="02040503050406030204" pitchFamily="18" charset="0"/>
              </a:defRPr>
            </a:lvl1pPr>
          </a:lstStyle>
          <a:p>
            <a:fld id="{23D9E77E-4402-46A0-A789-8BD17084C5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ftr="0" dt="0"/>
  <p:txStyles>
    <p:titleStyle>
      <a:lvl1pPr algn="ctr" defTabSz="457200" rtl="0" eaLnBrk="1" fontAlgn="base" hangingPunct="1">
        <a:spcBef>
          <a:spcPct val="0"/>
        </a:spcBef>
        <a:spcAft>
          <a:spcPct val="0"/>
        </a:spcAft>
        <a:defRPr sz="4400" kern="1200">
          <a:solidFill>
            <a:schemeClr val="tx1"/>
          </a:solidFill>
          <a:latin typeface="Cambria" panose="02040503050406030204" pitchFamily="18" charset="0"/>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mbria" panose="020405030504060302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mbria" panose="02040503050406030204" pitchFamily="18" charset="0"/>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mbria" panose="020405030504060302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mbria" panose="020405030504060302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mbria" panose="020405030504060302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eodesy.noaa.gov/web/science_edu/webinar_series/rtn-data-opus5.s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DA4BC-5B81-4FB5-A741-CFF0840BD11A}"/>
              </a:ext>
            </a:extLst>
          </p:cNvPr>
          <p:cNvSpPr>
            <a:spLocks noGrp="1"/>
          </p:cNvSpPr>
          <p:nvPr>
            <p:ph type="ctrTitle"/>
          </p:nvPr>
        </p:nvSpPr>
        <p:spPr>
          <a:xfrm>
            <a:off x="0" y="1742088"/>
            <a:ext cx="9144000" cy="1182414"/>
          </a:xfrm>
        </p:spPr>
        <p:txBody>
          <a:bodyPr anchor="t"/>
          <a:lstStyle/>
          <a:p>
            <a:r>
              <a:rPr lang="en-US" dirty="0"/>
              <a:t>Interpreting NGS Datasheets</a:t>
            </a:r>
            <a:br>
              <a:rPr lang="en-US" dirty="0"/>
            </a:br>
            <a:r>
              <a:rPr lang="en-US" sz="2800" dirty="0"/>
              <a:t>… or is it Data Sheets?  Did someone say Sheetz?</a:t>
            </a:r>
            <a:endParaRPr lang="en-US" dirty="0"/>
          </a:p>
        </p:txBody>
      </p:sp>
      <p:sp>
        <p:nvSpPr>
          <p:cNvPr id="5" name="Event">
            <a:extLst>
              <a:ext uri="{FF2B5EF4-FFF2-40B4-BE49-F238E27FC236}">
                <a16:creationId xmlns:a16="http://schemas.microsoft.com/office/drawing/2014/main" id="{2B3132D0-25DF-458C-927A-4FC3424B1899}"/>
              </a:ext>
            </a:extLst>
          </p:cNvPr>
          <p:cNvSpPr>
            <a:spLocks noGrp="1"/>
          </p:cNvSpPr>
          <p:nvPr>
            <p:ph type="subTitle" idx="1"/>
          </p:nvPr>
        </p:nvSpPr>
        <p:spPr>
          <a:xfrm>
            <a:off x="0" y="3042743"/>
            <a:ext cx="9144000" cy="906517"/>
          </a:xfrm>
        </p:spPr>
        <p:txBody>
          <a:bodyPr/>
          <a:lstStyle/>
          <a:p>
            <a:r>
              <a:rPr lang="en-US" sz="2400" i="1" dirty="0">
                <a:solidFill>
                  <a:schemeClr val="tx1"/>
                </a:solidFill>
              </a:rPr>
              <a:t>PLSO Annual Conference</a:t>
            </a:r>
          </a:p>
          <a:p>
            <a:r>
              <a:rPr lang="en-US" sz="2400" i="1" dirty="0">
                <a:solidFill>
                  <a:schemeClr val="tx1"/>
                </a:solidFill>
              </a:rPr>
              <a:t>February 2023</a:t>
            </a:r>
          </a:p>
        </p:txBody>
      </p:sp>
      <p:sp>
        <p:nvSpPr>
          <p:cNvPr id="6" name="Name POC">
            <a:extLst>
              <a:ext uri="{FF2B5EF4-FFF2-40B4-BE49-F238E27FC236}">
                <a16:creationId xmlns:a16="http://schemas.microsoft.com/office/drawing/2014/main" id="{CF342D35-E557-449A-9174-D302259D6FDD}"/>
              </a:ext>
            </a:extLst>
          </p:cNvPr>
          <p:cNvSpPr txBox="1">
            <a:spLocks noChangeArrowheads="1"/>
          </p:cNvSpPr>
          <p:nvPr/>
        </p:nvSpPr>
        <p:spPr bwMode="auto">
          <a:xfrm>
            <a:off x="0" y="4035969"/>
            <a:ext cx="9143999" cy="28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3600" b="1" dirty="0">
                <a:latin typeface="Cambria" panose="02040503050406030204" pitchFamily="18" charset="0"/>
                <a:ea typeface="Cambria" panose="02040503050406030204" pitchFamily="18" charset="0"/>
              </a:rPr>
              <a:t>jeff.jalbrzikowski@noaa.gov</a:t>
            </a:r>
          </a:p>
          <a:p>
            <a:pPr algn="ctr"/>
            <a:r>
              <a:rPr lang="en-GB" sz="3600" b="1" dirty="0">
                <a:latin typeface="Cambria" panose="02040503050406030204" pitchFamily="18" charset="0"/>
                <a:ea typeface="Cambria" panose="02040503050406030204" pitchFamily="18" charset="0"/>
              </a:rPr>
              <a:t>240-988-5486</a:t>
            </a:r>
          </a:p>
        </p:txBody>
      </p:sp>
      <p:sp>
        <p:nvSpPr>
          <p:cNvPr id="7" name="Slide Number Placeholder 6">
            <a:extLst>
              <a:ext uri="{FF2B5EF4-FFF2-40B4-BE49-F238E27FC236}">
                <a16:creationId xmlns:a16="http://schemas.microsoft.com/office/drawing/2014/main" id="{FD841171-DA00-46F3-999B-3C97424040DD}"/>
              </a:ext>
            </a:extLst>
          </p:cNvPr>
          <p:cNvSpPr>
            <a:spLocks noGrp="1"/>
          </p:cNvSpPr>
          <p:nvPr>
            <p:ph type="sldNum" sz="quarter" idx="12"/>
          </p:nvPr>
        </p:nvSpPr>
        <p:spPr/>
        <p:txBody>
          <a:bodyPr/>
          <a:lstStyle/>
          <a:p>
            <a:fld id="{7AD4DCD3-172B-4990-80A6-45F69410C25B}" type="slidenum">
              <a:rPr lang="en-US" altLang="en-US" smtClean="0"/>
              <a:pPr/>
              <a:t>1</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43000"/>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t>
            </a:r>
            <a:r>
              <a:rPr lang="en-US" sz="3200" dirty="0">
                <a:latin typeface="Cambria" panose="02040503050406030204" pitchFamily="18" charset="0"/>
              </a:rPr>
              <a:t>ARE</a:t>
            </a:r>
            <a:r>
              <a:rPr lang="en-US" sz="2400" dirty="0">
                <a:latin typeface="Cambria" panose="02040503050406030204" pitchFamily="18" charset="0"/>
              </a:rPr>
              <a:t> part of the NSRS</a:t>
            </a:r>
          </a:p>
        </p:txBody>
      </p:sp>
      <p:graphicFrame>
        <p:nvGraphicFramePr>
          <p:cNvPr id="6" name="Content Placeholder 6"/>
          <p:cNvGraphicFramePr>
            <a:graphicFrameLocks/>
          </p:cNvGraphicFramePr>
          <p:nvPr/>
        </p:nvGraphicFramePr>
        <p:xfrm>
          <a:off x="114300" y="1797623"/>
          <a:ext cx="8925791" cy="4534588"/>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75967" marR="75967" marT="37984" marB="37984"/>
                </a:tc>
                <a:tc>
                  <a:txBody>
                    <a:bodyPr/>
                    <a:lstStyle/>
                    <a:p>
                      <a:r>
                        <a:rPr lang="en-US" sz="1800" dirty="0"/>
                        <a:t>Vertical</a:t>
                      </a:r>
                    </a:p>
                    <a:p>
                      <a:r>
                        <a:rPr lang="en-US" sz="1800" dirty="0"/>
                        <a:t>Datums</a:t>
                      </a:r>
                    </a:p>
                  </a:txBody>
                  <a:tcPr marL="75967" marR="75967" marT="37984" marB="37984"/>
                </a:tc>
                <a:tc>
                  <a:txBody>
                    <a:bodyPr/>
                    <a:lstStyle/>
                    <a:p>
                      <a:r>
                        <a:rPr lang="en-US" sz="1800" dirty="0"/>
                        <a:t>Great Lakes Datums</a:t>
                      </a:r>
                    </a:p>
                  </a:txBody>
                  <a:tcPr marL="75967" marR="75967" marT="37984" marB="37984"/>
                </a:tc>
                <a:tc>
                  <a:txBody>
                    <a:bodyPr/>
                    <a:lstStyle/>
                    <a:p>
                      <a:r>
                        <a:rPr lang="en-US" sz="1800" dirty="0"/>
                        <a:t>Geoid</a:t>
                      </a:r>
                    </a:p>
                    <a:p>
                      <a:r>
                        <a:rPr lang="en-US" sz="1800" dirty="0"/>
                        <a:t>Models</a:t>
                      </a:r>
                    </a:p>
                  </a:txBody>
                  <a:tcPr marL="75967" marR="75967" marT="37984" marB="37984"/>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a:t>
                      </a:r>
                      <a:r>
                        <a:rPr lang="en-US" sz="1800" baseline="0" dirty="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NAVD88</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IGLD85</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GEOID18</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NADCON</a:t>
                      </a: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NGVD</a:t>
                      </a:r>
                      <a:r>
                        <a:rPr lang="en-US" sz="1800" baseline="0" dirty="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IGLD55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GEOID12B</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VERTCON</a:t>
                      </a: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VIVD09</a:t>
                      </a: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GUVD04</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SPCS83</a:t>
                      </a: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NMVD03</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SPCS27</a:t>
                      </a: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ASVD02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PRVD02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GEOID90</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854389345"/>
                  </a:ext>
                </a:extLst>
              </a:tr>
            </a:tbl>
          </a:graphicData>
        </a:graphic>
      </p:graphicFrame>
    </p:spTree>
    <p:extLst>
      <p:ext uri="{BB962C8B-B14F-4D97-AF65-F5344CB8AC3E}">
        <p14:creationId xmlns:p14="http://schemas.microsoft.com/office/powerpoint/2010/main" val="24100068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62939" marR="62939" marT="31470" marB="31470"/>
                </a:tc>
                <a:tc>
                  <a:txBody>
                    <a:bodyPr/>
                    <a:lstStyle/>
                    <a:p>
                      <a:r>
                        <a:rPr lang="en-US" sz="1800" dirty="0"/>
                        <a:t>Vertical</a:t>
                      </a:r>
                    </a:p>
                    <a:p>
                      <a:r>
                        <a:rPr lang="en-US" sz="1800" dirty="0"/>
                        <a:t>Datums</a:t>
                      </a:r>
                    </a:p>
                  </a:txBody>
                  <a:tcPr marL="62939" marR="62939" marT="31470" marB="31470"/>
                </a:tc>
                <a:tc>
                  <a:txBody>
                    <a:bodyPr/>
                    <a:lstStyle/>
                    <a:p>
                      <a:r>
                        <a:rPr lang="en-US" sz="1800" dirty="0"/>
                        <a:t>Geoid</a:t>
                      </a:r>
                    </a:p>
                    <a:p>
                      <a:r>
                        <a:rPr lang="en-US" sz="1800" dirty="0"/>
                        <a:t>Models</a:t>
                      </a:r>
                    </a:p>
                  </a:txBody>
                  <a:tcPr marL="62939" marR="62939" marT="31470" marB="31470"/>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a:latin typeface="Arial" panose="020B0604020202020204" pitchFamily="34" charset="0"/>
                          <a:cs typeface="Arial" panose="020B0604020202020204" pitchFamily="34" charset="0"/>
                        </a:rPr>
                        <a:t>IHRS (by IAG</a:t>
                      </a:r>
                      <a:r>
                        <a:rPr lang="en-US" sz="1800" baseline="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OSU91A</a:t>
                      </a:r>
                    </a:p>
                  </a:txBody>
                  <a:tcPr marL="62939" marR="62939" marT="31470" marB="31470"/>
                </a:tc>
                <a:tc>
                  <a:txBody>
                    <a:bodyPr/>
                    <a:lstStyle/>
                    <a:p>
                      <a:r>
                        <a:rPr lang="en-US" sz="1800" dirty="0">
                          <a:latin typeface="Arial" panose="020B0604020202020204" pitchFamily="34" charset="0"/>
                          <a:cs typeface="Arial" panose="020B0604020202020204" pitchFamily="34" charset="0"/>
                        </a:rPr>
                        <a:t>CORPSCON</a:t>
                      </a:r>
                    </a:p>
                  </a:txBody>
                  <a:tcPr marL="62939" marR="62939" marT="31470" marB="31470"/>
                </a:tc>
                <a:extLst>
                  <a:ext uri="{0D108BD9-81ED-4DB2-BD59-A6C34878D82A}">
                    <a16:rowId xmlns:a16="http://schemas.microsoft.com/office/drawing/2014/main" val="3808544551"/>
                  </a:ext>
                </a:extLst>
              </a:tr>
              <a:tr h="761714">
                <a:tc>
                  <a:txBody>
                    <a:bodyPr/>
                    <a:lstStyle/>
                    <a:p>
                      <a:r>
                        <a:rPr lang="en-US" dirty="0">
                          <a:latin typeface="Arial" panose="020B0604020202020204" pitchFamily="34" charset="0"/>
                          <a:cs typeface="Arial" panose="020B0604020202020204" pitchFamily="34" charset="0"/>
                        </a:rPr>
                        <a:t>WGS72</a:t>
                      </a: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EGM96</a:t>
                      </a:r>
                    </a:p>
                  </a:txBody>
                  <a:tcPr marL="62939" marR="62939" marT="31470" marB="31470"/>
                </a:tc>
                <a:tc>
                  <a:txBody>
                    <a:bodyPr/>
                    <a:lstStyle/>
                    <a:p>
                      <a:r>
                        <a:rPr lang="en-US" sz="1800" dirty="0">
                          <a:latin typeface="Arial" panose="020B0604020202020204" pitchFamily="34" charset="0"/>
                          <a:cs typeface="Arial" panose="020B0604020202020204" pitchFamily="34" charset="0"/>
                        </a:rPr>
                        <a:t>Appendix B.6</a:t>
                      </a:r>
                      <a:r>
                        <a:rPr lang="en-US" sz="1800" baseline="0" dirty="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a:latin typeface="Arial" panose="020B0604020202020204" pitchFamily="34" charset="0"/>
                          <a:cs typeface="Arial" panose="020B0604020202020204" pitchFamily="34" charset="0"/>
                        </a:rPr>
                        <a:t>ITRF (Intl.</a:t>
                      </a:r>
                      <a:r>
                        <a:rPr lang="en-US" sz="1800" baseline="0" dirty="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EGM2008</a:t>
                      </a:r>
                    </a:p>
                  </a:txBody>
                  <a:tcPr marL="62939" marR="62939" marT="31470" marB="31470"/>
                </a:tc>
                <a:tc>
                  <a:txBody>
                    <a:bodyPr/>
                    <a:lstStyle/>
                    <a:p>
                      <a:r>
                        <a:rPr lang="en-US" sz="1800" dirty="0">
                          <a:latin typeface="Arial" panose="020B0604020202020204" pitchFamily="34" charset="0"/>
                          <a:cs typeface="Arial" panose="020B0604020202020204" pitchFamily="34" charset="0"/>
                        </a:rPr>
                        <a:t>Oregon Coordinate Reference System (ORCS)</a:t>
                      </a: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a:latin typeface="Arial" panose="020B0604020202020204" pitchFamily="34" charset="0"/>
                          <a:cs typeface="Arial" panose="020B0604020202020204" pitchFamily="34" charset="0"/>
                        </a:rPr>
                        <a:t>IGS (Intl. GNSS Service reference</a:t>
                      </a:r>
                      <a:r>
                        <a:rPr lang="en-US" sz="1800" baseline="0" dirty="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The Kansas Regional Coordinate System</a:t>
                      </a: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2827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295402"/>
            <a:ext cx="8925791" cy="5249829"/>
          </a:xfrm>
        </p:spPr>
        <p:txBody>
          <a:bodyPr/>
          <a:lstStyle/>
          <a:p>
            <a:pPr>
              <a:defRPr/>
            </a:pPr>
            <a:r>
              <a:rPr lang="en-US" sz="2800" dirty="0">
                <a:latin typeface="Cambria" panose="02040503050406030204" pitchFamily="18" charset="0"/>
              </a:rPr>
              <a:t>Not necessarily, but it’s a great idea!</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States may mandate use of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All Federal spatial data and GIS activities financed directly or indirectly, in whole or in part, by Federal funds are required to be tied to the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If you want to get involved in contracted work with the Federal Government it’s a necessity</a:t>
            </a:r>
          </a:p>
        </p:txBody>
      </p:sp>
      <p:sp>
        <p:nvSpPr>
          <p:cNvPr id="5" name="Title 1"/>
          <p:cNvSpPr txBox="1">
            <a:spLocks/>
          </p:cNvSpPr>
          <p:nvPr/>
        </p:nvSpPr>
        <p:spPr bwMode="auto">
          <a:xfrm>
            <a:off x="0" y="274638"/>
            <a:ext cx="9160331" cy="87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NSRS … do I have to use it?</a:t>
            </a:r>
            <a:endParaRPr lang="en-US" dirty="0"/>
          </a:p>
        </p:txBody>
      </p:sp>
    </p:spTree>
    <p:extLst>
      <p:ext uri="{BB962C8B-B14F-4D97-AF65-F5344CB8AC3E}">
        <p14:creationId xmlns:p14="http://schemas.microsoft.com/office/powerpoint/2010/main" val="34560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2025870"/>
            <a:ext cx="8899633" cy="4547458"/>
          </a:xfrm>
        </p:spPr>
        <p:txBody>
          <a:bodyPr>
            <a:noAutofit/>
          </a:bodyPr>
          <a:lstStyle/>
          <a:p>
            <a:r>
              <a:rPr lang="en-US" b="1" dirty="0">
                <a:latin typeface="Cambria" panose="02040503050406030204" pitchFamily="18" charset="0"/>
                <a:ea typeface="Cambria" panose="02040503050406030204" pitchFamily="18" charset="0"/>
              </a:rPr>
              <a:t>US Survey Foot </a:t>
            </a:r>
            <a:r>
              <a:rPr lang="en-US" b="1" u="sng" dirty="0">
                <a:latin typeface="Cambria" panose="02040503050406030204" pitchFamily="18" charset="0"/>
                <a:ea typeface="Cambria" panose="02040503050406030204" pitchFamily="18" charset="0"/>
              </a:rPr>
              <a:t>is</a:t>
            </a:r>
            <a:r>
              <a:rPr lang="en-US" b="1" dirty="0">
                <a:latin typeface="Cambria" panose="02040503050406030204" pitchFamily="18" charset="0"/>
                <a:ea typeface="Cambria" panose="02040503050406030204" pitchFamily="18" charset="0"/>
              </a:rPr>
              <a:t> officially deprecated</a:t>
            </a:r>
          </a:p>
          <a:p>
            <a:pPr lvl="1"/>
            <a:r>
              <a:rPr lang="en-US" dirty="0">
                <a:latin typeface="Cambria" panose="02040503050406030204" pitchFamily="18" charset="0"/>
                <a:ea typeface="Cambria" panose="02040503050406030204" pitchFamily="18" charset="0"/>
              </a:rPr>
              <a:t>As of 31 December 2022</a:t>
            </a:r>
          </a:p>
          <a:p>
            <a:r>
              <a:rPr lang="en-US" b="1" dirty="0">
                <a:latin typeface="Cambria" panose="02040503050406030204" pitchFamily="18" charset="0"/>
                <a:ea typeface="Cambria" panose="02040503050406030204" pitchFamily="18" charset="0"/>
              </a:rPr>
              <a:t>So now what do we do?</a:t>
            </a:r>
          </a:p>
          <a:p>
            <a:pPr lvl="1"/>
            <a:r>
              <a:rPr lang="en-US" sz="5400" dirty="0">
                <a:latin typeface="Cambria" panose="02040503050406030204" pitchFamily="18" charset="0"/>
                <a:ea typeface="Cambria" panose="02040503050406030204" pitchFamily="18" charset="0"/>
              </a:rPr>
              <a:t>Nothing!</a:t>
            </a:r>
          </a:p>
          <a:p>
            <a:pPr lvl="1"/>
            <a:r>
              <a:rPr lang="en-US" dirty="0">
                <a:latin typeface="Cambria" panose="02040503050406030204" pitchFamily="18" charset="0"/>
                <a:ea typeface="Cambria" panose="02040503050406030204" pitchFamily="18" charset="0"/>
              </a:rPr>
              <a:t>Do not change anything you do until you are working in the new datums.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1548073"/>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The US Survey Foot is dead!</a:t>
            </a:r>
          </a:p>
          <a:p>
            <a:r>
              <a:rPr lang="en-US" sz="4000" b="1" i="1" dirty="0">
                <a:solidFill>
                  <a:srgbClr val="C00000"/>
                </a:solidFill>
                <a:latin typeface="Cambria" panose="02040503050406030204" pitchFamily="18" charset="0"/>
                <a:ea typeface="Cambria" panose="02040503050406030204" pitchFamily="18" charset="0"/>
              </a:rPr>
              <a:t>Long live the US Survey Foot!</a:t>
            </a:r>
          </a:p>
        </p:txBody>
      </p:sp>
    </p:spTree>
    <p:extLst>
      <p:ext uri="{BB962C8B-B14F-4D97-AF65-F5344CB8AC3E}">
        <p14:creationId xmlns:p14="http://schemas.microsoft.com/office/powerpoint/2010/main" val="10593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17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iterate type="lt">
                                    <p:tmPct val="0"/>
                                  </p:iterate>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iterate type="lt">
                                    <p:tmAbs val="25"/>
                                  </p:iterate>
                                  <p:childTnLst>
                                    <p:set>
                                      <p:cBhvr override="childStyle">
                                        <p:cTn id="32"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lvl="1"/>
            <a:r>
              <a:rPr lang="en-US" sz="3600" dirty="0">
                <a:latin typeface="Cambria" panose="02040503050406030204" pitchFamily="18" charset="0"/>
                <a:ea typeface="Cambria" panose="02040503050406030204" pitchFamily="18" charset="0"/>
              </a:rPr>
              <a:t>Published planar coordinate systems</a:t>
            </a:r>
          </a:p>
          <a:p>
            <a:pPr lvl="2"/>
            <a:r>
              <a:rPr lang="en-US" sz="3200" dirty="0">
                <a:latin typeface="Cambria" panose="02040503050406030204" pitchFamily="18" charset="0"/>
                <a:ea typeface="Cambria" panose="02040503050406030204" pitchFamily="18" charset="0"/>
              </a:rPr>
              <a:t>Why? </a:t>
            </a:r>
            <a:r>
              <a:rPr lang="en-US" sz="3200" dirty="0">
                <a:latin typeface="Cambria" panose="02040503050406030204" pitchFamily="18" charset="0"/>
                <a:ea typeface="Cambria" panose="02040503050406030204" pitchFamily="18" charset="0"/>
                <a:sym typeface="Wingdings" panose="05000000000000000000" pitchFamily="2" charset="2"/>
              </a:rPr>
              <a:t> </a:t>
            </a:r>
            <a:r>
              <a:rPr lang="en-US" sz="3200" dirty="0">
                <a:latin typeface="Cambria" panose="02040503050406030204" pitchFamily="18" charset="0"/>
                <a:ea typeface="Cambria" panose="02040503050406030204" pitchFamily="18" charset="0"/>
              </a:rPr>
              <a:t>large false eastings and northings</a:t>
            </a:r>
          </a:p>
          <a:p>
            <a:r>
              <a:rPr lang="en-US" sz="4000" b="1" dirty="0">
                <a:latin typeface="Cambria" panose="02040503050406030204" pitchFamily="18" charset="0"/>
                <a:ea typeface="Cambria" panose="02040503050406030204" pitchFamily="18" charset="0"/>
              </a:rPr>
              <a:t>Like what?</a:t>
            </a:r>
          </a:p>
          <a:p>
            <a:pPr lvl="1"/>
            <a:r>
              <a:rPr lang="en-US" sz="3600" dirty="0">
                <a:latin typeface="Cambria" panose="02040503050406030204" pitchFamily="18" charset="0"/>
                <a:ea typeface="Cambria" panose="02040503050406030204" pitchFamily="18" charset="0"/>
              </a:rPr>
              <a:t>SPCS and UTM are very popular and </a:t>
            </a:r>
            <a:r>
              <a:rPr lang="en-US" sz="3600" b="1" i="1" dirty="0">
                <a:latin typeface="Cambria" panose="02040503050406030204" pitchFamily="18" charset="0"/>
                <a:ea typeface="Cambria" panose="02040503050406030204" pitchFamily="18" charset="0"/>
              </a:rPr>
              <a:t>both</a:t>
            </a:r>
            <a:r>
              <a:rPr lang="en-US" sz="3600" dirty="0">
                <a:latin typeface="Cambria" panose="02040503050406030204" pitchFamily="18" charset="0"/>
                <a:ea typeface="Cambria" panose="02040503050406030204" pitchFamily="18" charset="0"/>
              </a:rPr>
              <a:t> fall victim to mix-ups</a:t>
            </a:r>
          </a:p>
          <a:p>
            <a:pPr lvl="2"/>
            <a:r>
              <a:rPr lang="en-US" sz="3200" dirty="0">
                <a:latin typeface="Cambria" panose="02040503050406030204" pitchFamily="18" charset="0"/>
                <a:ea typeface="Cambria" panose="02040503050406030204" pitchFamily="18" charset="0"/>
              </a:rPr>
              <a:t>due to… the large false E/N in their zones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11934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80</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ift</a:t>
            </a:r>
            <a:r>
              <a:rPr lang="en-US" sz="4000"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(can you measure that?)</a:t>
            </a: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ft = .30480061 m (approx.)</a:t>
            </a:r>
          </a:p>
          <a:p>
            <a:r>
              <a:rPr lang="en-US" sz="4000" dirty="0" err="1">
                <a:latin typeface="Cambria" panose="02040503050406030204" pitchFamily="18" charset="0"/>
                <a:ea typeface="Cambria" panose="02040503050406030204" pitchFamily="18" charset="0"/>
              </a:rPr>
              <a:t>approx</a:t>
            </a:r>
            <a:r>
              <a:rPr lang="en-US" sz="4000" dirty="0">
                <a:latin typeface="Cambria" panose="02040503050406030204" pitchFamily="18" charset="0"/>
                <a:ea typeface="Cambria" panose="02040503050406030204" pitchFamily="18" charset="0"/>
              </a:rPr>
              <a:t> 0.02 ft in about 2 miles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2025870"/>
            <a:ext cx="8899633" cy="4547458"/>
          </a:xfrm>
        </p:spPr>
        <p:txBody>
          <a:bodyPr>
            <a:noAutofit/>
          </a:bodyPr>
          <a:lstStyle/>
          <a:p>
            <a:r>
              <a:rPr lang="en-US" b="1" dirty="0">
                <a:latin typeface="Cambria" panose="02040503050406030204" pitchFamily="18" charset="0"/>
                <a:ea typeface="Cambria" panose="02040503050406030204" pitchFamily="18" charset="0"/>
              </a:rPr>
              <a:t>US Survey Foot </a:t>
            </a:r>
            <a:r>
              <a:rPr lang="en-US" b="1" u="sng" dirty="0">
                <a:latin typeface="Cambria" panose="02040503050406030204" pitchFamily="18" charset="0"/>
                <a:ea typeface="Cambria" panose="02040503050406030204" pitchFamily="18" charset="0"/>
              </a:rPr>
              <a:t>is</a:t>
            </a:r>
            <a:r>
              <a:rPr lang="en-US" b="1" dirty="0">
                <a:latin typeface="Cambria" panose="02040503050406030204" pitchFamily="18" charset="0"/>
                <a:ea typeface="Cambria" panose="02040503050406030204" pitchFamily="18" charset="0"/>
              </a:rPr>
              <a:t> officially deprecated</a:t>
            </a:r>
          </a:p>
          <a:p>
            <a:pPr lvl="1"/>
            <a:r>
              <a:rPr lang="en-US" dirty="0">
                <a:latin typeface="Cambria" panose="02040503050406030204" pitchFamily="18" charset="0"/>
                <a:ea typeface="Cambria" panose="02040503050406030204" pitchFamily="18" charset="0"/>
              </a:rPr>
              <a:t>As of 31 December 2022</a:t>
            </a:r>
          </a:p>
          <a:p>
            <a:r>
              <a:rPr lang="en-US" b="1" dirty="0">
                <a:latin typeface="Cambria" panose="02040503050406030204" pitchFamily="18" charset="0"/>
                <a:ea typeface="Cambria" panose="02040503050406030204" pitchFamily="18" charset="0"/>
              </a:rPr>
              <a:t>So now what do we do?</a:t>
            </a:r>
          </a:p>
          <a:p>
            <a:pPr lvl="1"/>
            <a:r>
              <a:rPr lang="en-US" sz="5400" dirty="0">
                <a:latin typeface="Cambria" panose="02040503050406030204" pitchFamily="18" charset="0"/>
                <a:ea typeface="Cambria" panose="02040503050406030204" pitchFamily="18" charset="0"/>
              </a:rPr>
              <a:t>Nothing!</a:t>
            </a:r>
          </a:p>
          <a:p>
            <a:pPr lvl="1"/>
            <a:r>
              <a:rPr lang="en-US" dirty="0">
                <a:latin typeface="Cambria" panose="02040503050406030204" pitchFamily="18" charset="0"/>
                <a:ea typeface="Cambria" panose="02040503050406030204" pitchFamily="18" charset="0"/>
              </a:rPr>
              <a:t>Do not change anything you do until you are working in the new datums.</a:t>
            </a:r>
          </a:p>
        </p:txBody>
      </p:sp>
      <p:sp>
        <p:nvSpPr>
          <p:cNvPr id="8" name="Freeform: Shape 7">
            <a:extLst>
              <a:ext uri="{FF2B5EF4-FFF2-40B4-BE49-F238E27FC236}">
                <a16:creationId xmlns:a16="http://schemas.microsoft.com/office/drawing/2014/main" id="{4CCF2560-7DC5-442A-83F4-C65BDD1BF3D5}"/>
              </a:ext>
            </a:extLst>
          </p:cNvPr>
          <p:cNvSpPr/>
          <p:nvPr/>
        </p:nvSpPr>
        <p:spPr>
          <a:xfrm>
            <a:off x="162257" y="3028230"/>
            <a:ext cx="3878647" cy="1803802"/>
          </a:xfrm>
          <a:custGeom>
            <a:avLst/>
            <a:gdLst>
              <a:gd name="connsiteX0" fmla="*/ 1666543 w 3888083"/>
              <a:gd name="connsiteY0" fmla="*/ 59099 h 1803802"/>
              <a:gd name="connsiteX1" fmla="*/ 172040 w 3888083"/>
              <a:gd name="connsiteY1" fmla="*/ 157422 h 1803802"/>
              <a:gd name="connsiteX2" fmla="*/ 221201 w 3888083"/>
              <a:gd name="connsiteY2" fmla="*/ 1406118 h 1803802"/>
              <a:gd name="connsiteX3" fmla="*/ 1863188 w 3888083"/>
              <a:gd name="connsiteY3" fmla="*/ 1779744 h 1803802"/>
              <a:gd name="connsiteX4" fmla="*/ 3819808 w 3888083"/>
              <a:gd name="connsiteY4" fmla="*/ 1651925 h 1803802"/>
              <a:gd name="connsiteX5" fmla="*/ 3288866 w 3888083"/>
              <a:gd name="connsiteY5" fmla="*/ 727693 h 1803802"/>
              <a:gd name="connsiteX6" fmla="*/ 1804195 w 3888083"/>
              <a:gd name="connsiteY6" fmla="*/ 678531 h 1803802"/>
              <a:gd name="connsiteX7" fmla="*/ 1597717 w 3888083"/>
              <a:gd name="connsiteY7" fmla="*/ 747357 h 1803802"/>
              <a:gd name="connsiteX0" fmla="*/ 1666543 w 3878647"/>
              <a:gd name="connsiteY0" fmla="*/ 59099 h 1803802"/>
              <a:gd name="connsiteX1" fmla="*/ 172040 w 3878647"/>
              <a:gd name="connsiteY1" fmla="*/ 157422 h 1803802"/>
              <a:gd name="connsiteX2" fmla="*/ 221201 w 3878647"/>
              <a:gd name="connsiteY2" fmla="*/ 1406118 h 1803802"/>
              <a:gd name="connsiteX3" fmla="*/ 1863188 w 3878647"/>
              <a:gd name="connsiteY3" fmla="*/ 1779744 h 1803802"/>
              <a:gd name="connsiteX4" fmla="*/ 3819808 w 3878647"/>
              <a:gd name="connsiteY4" fmla="*/ 1651925 h 1803802"/>
              <a:gd name="connsiteX5" fmla="*/ 3288866 w 3878647"/>
              <a:gd name="connsiteY5" fmla="*/ 727693 h 1803802"/>
              <a:gd name="connsiteX6" fmla="*/ 2472789 w 3878647"/>
              <a:gd name="connsiteY6" fmla="*/ 658866 h 1803802"/>
              <a:gd name="connsiteX7" fmla="*/ 1597717 w 3878647"/>
              <a:gd name="connsiteY7" fmla="*/ 747357 h 1803802"/>
              <a:gd name="connsiteX0" fmla="*/ 1666543 w 3878647"/>
              <a:gd name="connsiteY0" fmla="*/ 59099 h 1803802"/>
              <a:gd name="connsiteX1" fmla="*/ 172040 w 3878647"/>
              <a:gd name="connsiteY1" fmla="*/ 157422 h 1803802"/>
              <a:gd name="connsiteX2" fmla="*/ 221201 w 3878647"/>
              <a:gd name="connsiteY2" fmla="*/ 1406118 h 1803802"/>
              <a:gd name="connsiteX3" fmla="*/ 1863188 w 3878647"/>
              <a:gd name="connsiteY3" fmla="*/ 1779744 h 1803802"/>
              <a:gd name="connsiteX4" fmla="*/ 3819808 w 3878647"/>
              <a:gd name="connsiteY4" fmla="*/ 1651925 h 1803802"/>
              <a:gd name="connsiteX5" fmla="*/ 3288866 w 3878647"/>
              <a:gd name="connsiteY5" fmla="*/ 727693 h 1803802"/>
              <a:gd name="connsiteX6" fmla="*/ 2472789 w 3878647"/>
              <a:gd name="connsiteY6" fmla="*/ 658866 h 1803802"/>
              <a:gd name="connsiteX7" fmla="*/ 1991007 w 3878647"/>
              <a:gd name="connsiteY7" fmla="*/ 708028 h 180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47" h="1803802">
                <a:moveTo>
                  <a:pt x="1666543" y="59099"/>
                </a:moveTo>
                <a:cubicBezTo>
                  <a:pt x="1039736" y="-3991"/>
                  <a:pt x="412930" y="-67081"/>
                  <a:pt x="172040" y="157422"/>
                </a:cubicBezTo>
                <a:cubicBezTo>
                  <a:pt x="-68850" y="381925"/>
                  <a:pt x="-60657" y="1135731"/>
                  <a:pt x="221201" y="1406118"/>
                </a:cubicBezTo>
                <a:cubicBezTo>
                  <a:pt x="503059" y="1676505"/>
                  <a:pt x="1263420" y="1738776"/>
                  <a:pt x="1863188" y="1779744"/>
                </a:cubicBezTo>
                <a:cubicBezTo>
                  <a:pt x="2462956" y="1820712"/>
                  <a:pt x="3582195" y="1827267"/>
                  <a:pt x="3819808" y="1651925"/>
                </a:cubicBezTo>
                <a:cubicBezTo>
                  <a:pt x="4057421" y="1476583"/>
                  <a:pt x="3513369" y="893203"/>
                  <a:pt x="3288866" y="727693"/>
                </a:cubicBezTo>
                <a:cubicBezTo>
                  <a:pt x="3064363" y="562183"/>
                  <a:pt x="2689099" y="662143"/>
                  <a:pt x="2472789" y="658866"/>
                </a:cubicBezTo>
                <a:cubicBezTo>
                  <a:pt x="2256479" y="655589"/>
                  <a:pt x="1953317" y="675253"/>
                  <a:pt x="1991007" y="708028"/>
                </a:cubicBezTo>
              </a:path>
            </a:pathLst>
          </a:custGeom>
          <a:noFill/>
          <a:ln w="1016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5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72000" y="4159046"/>
            <a:ext cx="8993342" cy="163215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bject 4"/>
          <p:cNvSpPr txBox="1"/>
          <p:nvPr/>
        </p:nvSpPr>
        <p:spPr>
          <a:xfrm>
            <a:off x="1" y="347192"/>
            <a:ext cx="9144000" cy="5372411"/>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The Survey Foot is dead!</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1"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Long live the Survey Foot!</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2600" b="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kumimoji="0" lang="en-US" sz="2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a:t>
            </a:r>
          </a:p>
          <a:p>
            <a:pPr marL="16933" marR="0" lvl="0" indent="0" algn="ctr" defTabSz="457200" rtl="0" eaLnBrk="1" fontAlgn="base" latinLnBrk="0" hangingPunct="1">
              <a:lnSpc>
                <a:spcPct val="100000"/>
              </a:lnSpc>
              <a:spcBef>
                <a:spcPts val="1200"/>
              </a:spcBef>
              <a:spcAft>
                <a:spcPct val="0"/>
              </a:spcAft>
              <a:buClrTx/>
              <a:buSzPct val="159375"/>
              <a:buFontTx/>
              <a:buNone/>
              <a:tabLst/>
              <a:defRPr/>
            </a:pP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But will </a:t>
            </a:r>
            <a:r>
              <a:rPr lang="en-US" sz="4800" b="1" i="1" spc="-20"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a:t>
            </a:r>
            <a:endParaRPr kumimoji="0" lang="en-US" sz="48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42935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72000" y="1161069"/>
            <a:ext cx="8488676" cy="1388907"/>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Rectangle 5"/>
          <p:cNvSpPr/>
          <p:nvPr/>
        </p:nvSpPr>
        <p:spPr>
          <a:xfrm>
            <a:off x="72000" y="4352924"/>
            <a:ext cx="8488674" cy="1713579"/>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1999" y="2635701"/>
            <a:ext cx="8488675" cy="1631499"/>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Content Placeholder 2"/>
          <p:cNvSpPr>
            <a:spLocks noGrp="1"/>
          </p:cNvSpPr>
          <p:nvPr>
            <p:ph idx="1"/>
          </p:nvPr>
        </p:nvSpPr>
        <p:spPr>
          <a:xfrm>
            <a:off x="127819" y="1181100"/>
            <a:ext cx="8825681" cy="5549899"/>
          </a:xfrm>
        </p:spPr>
        <p:txBody>
          <a:bodyPr/>
          <a:lstStyle/>
          <a:p>
            <a:pPr marL="0" indent="0">
              <a:buNone/>
            </a:pPr>
            <a:r>
              <a:rPr lang="en-US" sz="2800" b="1" dirty="0">
                <a:latin typeface="Cambria" panose="02040503050406030204" pitchFamily="18" charset="0"/>
                <a:ea typeface="Cambria" panose="02040503050406030204" pitchFamily="18" charset="0"/>
              </a:rPr>
              <a:t>Conversion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type</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sym typeface="Wingdings" panose="05000000000000000000" pitchFamily="2" charset="2"/>
              </a:rPr>
              <a:t>eNAD83(2011) </a:t>
            </a:r>
            <a:r>
              <a:rPr lang="en-US" sz="2000" i="1" u="sng" dirty="0">
                <a:latin typeface="Cambria" panose="02040503050406030204" pitchFamily="18" charset="0"/>
                <a:ea typeface="Cambria" panose="02040503050406030204" pitchFamily="18" charset="0"/>
              </a:rPr>
              <a:t>latitude &amp; longitude</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sym typeface="Wingdings" panose="05000000000000000000" pitchFamily="2" charset="2"/>
              </a:rPr>
              <a:t> NAD83(2011)</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SPCS</a:t>
            </a:r>
          </a:p>
          <a:p>
            <a:pPr marL="0" lvl="1" indent="0">
              <a:spcBef>
                <a:spcPts val="1200"/>
              </a:spcBef>
              <a:buNone/>
            </a:pPr>
            <a:r>
              <a:rPr lang="en-US" b="1" dirty="0">
                <a:latin typeface="Cambria" panose="02040503050406030204" pitchFamily="18" charset="0"/>
                <a:ea typeface="Cambria" panose="02040503050406030204" pitchFamily="18" charset="0"/>
              </a:rPr>
              <a:t>Transformation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datum</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i="1" u="sng" dirty="0">
                <a:latin typeface="Cambria" panose="02040503050406030204" pitchFamily="18" charset="0"/>
                <a:ea typeface="Cambria" panose="02040503050406030204" pitchFamily="18" charset="0"/>
              </a:rPr>
              <a:t>NGVD29</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NAVD88</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a:t>
            </a:r>
          </a:p>
          <a:p>
            <a:pPr marL="688975" lvl="2" indent="-231775">
              <a:buFont typeface="Cambria" panose="02040503050406030204" pitchFamily="18" charset="0"/>
              <a:buChar char="–"/>
            </a:pPr>
            <a:r>
              <a:rPr lang="en-US" sz="2000" i="1" u="sng" dirty="0">
                <a:latin typeface="Cambria" panose="02040503050406030204" pitchFamily="18" charset="0"/>
                <a:ea typeface="Cambria" panose="02040503050406030204" pitchFamily="18" charset="0"/>
              </a:rPr>
              <a:t>NAD 27</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NAD 83(2011)</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a:t>
            </a:r>
          </a:p>
          <a:p>
            <a:pPr marL="0" indent="0">
              <a:spcBef>
                <a:spcPts val="1200"/>
              </a:spcBef>
              <a:buNone/>
            </a:pP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epoch</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NAPGD2022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NAPGD2022 </a:t>
            </a:r>
            <a:r>
              <a:rPr lang="en-US" sz="2000" i="1" u="sng" dirty="0">
                <a:latin typeface="Cambria" panose="02040503050406030204" pitchFamily="18" charset="0"/>
                <a:ea typeface="Cambria" panose="02040503050406030204" pitchFamily="18" charset="0"/>
              </a:rPr>
              <a:t>epoch 2087.2570</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NATRF2022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NATRF2022 </a:t>
            </a:r>
            <a:r>
              <a:rPr lang="en-US" sz="2000" i="1" u="sng" dirty="0">
                <a:latin typeface="Cambria" panose="02040503050406030204" pitchFamily="18" charset="0"/>
                <a:ea typeface="Cambria" panose="02040503050406030204" pitchFamily="18" charset="0"/>
              </a:rPr>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a:t>
            </a:r>
            <a:r>
              <a:rPr lang="en-US"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13850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pPr marL="0" indent="0">
              <a:buNone/>
            </a:pPr>
            <a:r>
              <a:rPr lang="en-US" sz="4400" b="1" dirty="0">
                <a:latin typeface="Cambria" panose="02040503050406030204" pitchFamily="18" charset="0"/>
                <a:ea typeface="Cambria" panose="02040503050406030204" pitchFamily="18" charset="0"/>
              </a:rPr>
              <a:t>Epoch</a:t>
            </a:r>
            <a:endParaRPr lang="en-US" sz="2400"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sz="3200" b="1" dirty="0">
                <a:latin typeface="Cambria" panose="02040503050406030204" pitchFamily="18" charset="0"/>
                <a:ea typeface="Cambria" panose="02040503050406030204" pitchFamily="18" charset="0"/>
              </a:rPr>
              <a:t>an instant of time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a:t>
            </a:r>
          </a:p>
          <a:p>
            <a:pPr lvl="1"/>
            <a:r>
              <a:rPr lang="en-US" dirty="0">
                <a:latin typeface="Cambria" panose="02040503050406030204" pitchFamily="18" charset="0"/>
                <a:ea typeface="Cambria" panose="02040503050406030204" pitchFamily="18" charset="0"/>
              </a:rPr>
              <a:t>doesn’t have to be!</a:t>
            </a:r>
          </a:p>
          <a:p>
            <a:pPr lvl="1"/>
            <a:r>
              <a:rPr lang="en-US" dirty="0">
                <a:latin typeface="Cambria" panose="02040503050406030204" pitchFamily="18" charset="0"/>
                <a:ea typeface="Cambria" panose="02040503050406030204" pitchFamily="18" charset="0"/>
              </a:rPr>
              <a:t>using epochs is important, not format</a:t>
            </a:r>
          </a:p>
          <a:p>
            <a:pPr lvl="2"/>
            <a:r>
              <a:rPr lang="en-US" dirty="0">
                <a:latin typeface="Cambria" panose="02040503050406030204" pitchFamily="18" charset="0"/>
                <a:ea typeface="Cambria" panose="02040503050406030204" pitchFamily="18" charset="0"/>
              </a:rPr>
              <a:t>It doesn’t have to be in decimal years… just start assigning dates to your data</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Time/4D</a:t>
            </a:r>
            <a:endParaRPr lang="en-US" sz="4800" dirty="0"/>
          </a:p>
        </p:txBody>
      </p:sp>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l="51" t="189" r="81" b="52"/>
          <a:stretch/>
        </p:blipFill>
        <p:spPr>
          <a:xfrm>
            <a:off x="131081" y="30117"/>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4">
            <a:extLst>
              <a:ext uri="{FF2B5EF4-FFF2-40B4-BE49-F238E27FC236}">
                <a16:creationId xmlns:a16="http://schemas.microsoft.com/office/drawing/2014/main" id="{599BF4FF-C619-462F-A6DF-9ACA46C67905}"/>
              </a:ext>
            </a:extLst>
          </p:cNvPr>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5"/>
          <a:srcRect t="123" b="215"/>
          <a:stretch/>
        </p:blipFill>
        <p:spPr>
          <a:xfrm>
            <a:off x="73886" y="6979252"/>
            <a:ext cx="6400251" cy="2180123"/>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712957" y="6324601"/>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9ED78B6A-9669-4A2F-B60E-A3E9D8D89DE1}"/>
              </a:ext>
            </a:extLst>
          </p:cNvPr>
          <p:cNvSpPr txBox="1">
            <a:spLocks/>
          </p:cNvSpPr>
          <p:nvPr/>
        </p:nvSpPr>
        <p:spPr bwMode="auto">
          <a:xfrm>
            <a:off x="344245" y="4579620"/>
            <a:ext cx="8455511" cy="2298751"/>
          </a:xfrm>
          <a:prstGeom prst="rect">
            <a:avLst/>
          </a:prstGeom>
          <a:solidFill>
            <a:schemeClr val="bg1">
              <a:lumMod val="95000"/>
            </a:schemeClr>
          </a:solidFill>
          <a:ln>
            <a:noFill/>
          </a:ln>
          <a:effectLst>
            <a:softEdge rad="3175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baseline="0">
                <a:solidFill>
                  <a:schemeClr val="tx1"/>
                </a:solidFill>
                <a:latin typeface="Cambria" panose="020405030504060302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mbria" panose="02040503050406030204" pitchFamily="18" charset="0"/>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baseline="0">
                <a:solidFill>
                  <a:schemeClr val="tx1"/>
                </a:solidFill>
                <a:latin typeface="Cambria" panose="020405030504060302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baseline="0">
                <a:solidFill>
                  <a:schemeClr val="tx1"/>
                </a:solidFill>
                <a:latin typeface="Cambria" panose="020405030504060302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baseline="0">
                <a:solidFill>
                  <a:schemeClr val="tx1"/>
                </a:solidFill>
                <a:latin typeface="Cambria" panose="020405030504060302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1200"/>
              </a:spcBef>
              <a:buFont typeface="Arial" panose="020B0604020202020204" pitchFamily="34" charset="0"/>
              <a:buNone/>
            </a:pPr>
            <a:r>
              <a:rPr lang="en-US" dirty="0">
                <a:ea typeface="Cambria" panose="02040503050406030204" pitchFamily="18" charset="0"/>
              </a:rPr>
              <a:t>Here above we’re looking at a</a:t>
            </a:r>
          </a:p>
          <a:p>
            <a:pPr marL="0" lvl="1" indent="0" algn="ctr">
              <a:spcBef>
                <a:spcPts val="1200"/>
              </a:spcBef>
              <a:buFont typeface="Arial" panose="020B0604020202020204" pitchFamily="34" charset="0"/>
              <a:buNone/>
            </a:pPr>
            <a:r>
              <a:rPr lang="en-US" b="1" dirty="0">
                <a:ea typeface="Cambria" panose="02040503050406030204" pitchFamily="18" charset="0"/>
              </a:rPr>
              <a:t>Transformation and Propagation</a:t>
            </a:r>
          </a:p>
          <a:p>
            <a:pPr marL="0" lvl="1" indent="0" algn="ctr">
              <a:spcBef>
                <a:spcPts val="1200"/>
              </a:spcBef>
              <a:buFont typeface="Arial" panose="020B0604020202020204" pitchFamily="34" charset="0"/>
              <a:buNone/>
            </a:pPr>
            <a:r>
              <a:rPr lang="en-US" sz="2000" b="1" dirty="0">
                <a:ea typeface="Cambria" panose="02040503050406030204" pitchFamily="18" charset="0"/>
              </a:rPr>
              <a:t>Transform </a:t>
            </a:r>
            <a:r>
              <a:rPr lang="en-US" sz="2000" dirty="0">
                <a:ea typeface="Cambria" panose="02040503050406030204" pitchFamily="18" charset="0"/>
              </a:rPr>
              <a:t>from ITRF2014 to NAD83(2011)</a:t>
            </a:r>
          </a:p>
          <a:p>
            <a:pPr marL="0" lvl="1" indent="0" algn="ctr">
              <a:spcBef>
                <a:spcPts val="1200"/>
              </a:spcBef>
              <a:buFont typeface="Arial" panose="020B0604020202020204" pitchFamily="34" charset="0"/>
              <a:buNone/>
            </a:pPr>
            <a:r>
              <a:rPr lang="en-US" sz="2000" b="1" dirty="0">
                <a:ea typeface="Cambria" panose="02040503050406030204" pitchFamily="18" charset="0"/>
              </a:rPr>
              <a:t>Propagate </a:t>
            </a:r>
            <a:r>
              <a:rPr lang="en-US" sz="2000" dirty="0">
                <a:ea typeface="Cambria" panose="02040503050406030204" pitchFamily="18" charset="0"/>
              </a:rPr>
              <a:t>from </a:t>
            </a:r>
            <a:r>
              <a:rPr lang="en-US" sz="2000" b="1" i="1" dirty="0">
                <a:ea typeface="Cambria" panose="02040503050406030204" pitchFamily="18" charset="0"/>
              </a:rPr>
              <a:t>survey epoch</a:t>
            </a:r>
            <a:r>
              <a:rPr lang="en-US" sz="2000" dirty="0">
                <a:ea typeface="Cambria" panose="02040503050406030204" pitchFamily="18" charset="0"/>
              </a:rPr>
              <a:t> 2019.9185 to </a:t>
            </a:r>
            <a:r>
              <a:rPr lang="en-US" sz="2000" b="1" i="1" dirty="0">
                <a:ea typeface="Cambria" panose="02040503050406030204" pitchFamily="18" charset="0"/>
              </a:rPr>
              <a:t>reference epoch</a:t>
            </a:r>
            <a:r>
              <a:rPr lang="en-US" sz="2000" dirty="0">
                <a:ea typeface="Cambria" panose="02040503050406030204" pitchFamily="18" charset="0"/>
              </a:rPr>
              <a:t> 2010.0000</a:t>
            </a:r>
          </a:p>
        </p:txBody>
      </p:sp>
    </p:spTree>
    <p:custDataLst>
      <p:tags r:id="rId1"/>
    </p:custDataLst>
    <p:extLst>
      <p:ext uri="{BB962C8B-B14F-4D97-AF65-F5344CB8AC3E}">
        <p14:creationId xmlns:p14="http://schemas.microsoft.com/office/powerpoint/2010/main" val="35273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087 -0.01157 L 3.88889E-6 -0.34167 " pathEditMode="relative" rAng="0" ptsTypes="AA">
                                      <p:cBhvr>
                                        <p:cTn id="6" dur="2000" fill="hold"/>
                                        <p:tgtEl>
                                          <p:spTgt spid="7"/>
                                        </p:tgtEl>
                                        <p:attrNameLst>
                                          <p:attrName>ppt_x</p:attrName>
                                          <p:attrName>ppt_y</p:attrName>
                                        </p:attrNameLst>
                                      </p:cBhvr>
                                      <p:rCtr x="35" y="-16505"/>
                                    </p:animMotion>
                                  </p:childTnLst>
                                </p:cTn>
                              </p:par>
                            </p:childTnLst>
                          </p:cTn>
                        </p:par>
                        <p:par>
                          <p:cTn id="7" fill="hold">
                            <p:stCondLst>
                              <p:cond delay="2000"/>
                            </p:stCondLst>
                            <p:childTnLst>
                              <p:par>
                                <p:cTn id="8" presetID="21" presetClass="entr" presetSubtype="4"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childTnLst>
                          </p:cTn>
                        </p:par>
                        <p:par>
                          <p:cTn id="11" fill="hold">
                            <p:stCondLst>
                              <p:cond delay="4000"/>
                            </p:stCondLst>
                            <p:childTnLst>
                              <p:par>
                                <p:cTn id="12" presetID="6" presetClass="entr" presetSubtype="16" fill="hold" nodeType="afterEffect">
                                  <p:stCondLst>
                                    <p:cond delay="250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par>
                          <p:cTn id="15" fill="hold">
                            <p:stCondLst>
                              <p:cond delay="8500"/>
                            </p:stCondLst>
                            <p:childTnLst>
                              <p:par>
                                <p:cTn id="16" presetID="21" presetClass="entr" presetSubtype="4" fill="hold" grpId="0" nodeType="after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childTnLst>
                          </p:cTn>
                        </p:par>
                        <p:par>
                          <p:cTn id="19" fill="hold">
                            <p:stCondLst>
                              <p:cond delay="10750"/>
                            </p:stCondLst>
                            <p:childTnLst>
                              <p:par>
                                <p:cTn id="20" presetID="21" presetClass="entr" presetSubtype="4" fill="hold" grpId="0"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fade">
                                      <p:cBhvr>
                                        <p:cTn id="27" dur="500"/>
                                        <p:tgtEl>
                                          <p:spTgt spid="9">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06C226-DBC0-41AE-9D1E-03501D2DC19B}"/>
              </a:ext>
            </a:extLst>
          </p:cNvPr>
          <p:cNvPicPr>
            <a:picLocks noChangeAspect="1"/>
          </p:cNvPicPr>
          <p:nvPr/>
        </p:nvPicPr>
        <p:blipFill rotWithShape="1">
          <a:blip r:embed="rId2"/>
          <a:srcRect l="24" t="13" r="227" b="275"/>
          <a:stretch/>
        </p:blipFill>
        <p:spPr>
          <a:xfrm>
            <a:off x="3858323" y="0"/>
            <a:ext cx="5285677" cy="5012708"/>
          </a:xfrm>
          <a:prstGeom prst="rect">
            <a:avLst/>
          </a:prstGeom>
        </p:spPr>
      </p:pic>
      <p:sp>
        <p:nvSpPr>
          <p:cNvPr id="3" name="TextBox 2">
            <a:extLst>
              <a:ext uri="{FF2B5EF4-FFF2-40B4-BE49-F238E27FC236}">
                <a16:creationId xmlns:a16="http://schemas.microsoft.com/office/drawing/2014/main" id="{1D5D35A2-A72F-45DC-9368-23F42ADC9A7C}"/>
              </a:ext>
            </a:extLst>
          </p:cNvPr>
          <p:cNvSpPr txBox="1"/>
          <p:nvPr/>
        </p:nvSpPr>
        <p:spPr bwMode="auto">
          <a:xfrm>
            <a:off x="111513" y="454538"/>
            <a:ext cx="3746810" cy="1938992"/>
          </a:xfrm>
          <a:prstGeom prst="rect">
            <a:avLst/>
          </a:prstGeom>
          <a:noFill/>
          <a:ln w="9525">
            <a:noFill/>
            <a:miter lim="800000"/>
            <a:headEnd/>
            <a:tailEnd/>
          </a:ln>
        </p:spPr>
        <p:txBody>
          <a:bodyPr wrap="square" rtlCol="0">
            <a:spAutoFit/>
          </a:bodyPr>
          <a:lstStyle/>
          <a:p>
            <a:r>
              <a:rPr lang="en-US" sz="2800" dirty="0">
                <a:latin typeface="Cambria" panose="02040503050406030204" pitchFamily="18" charset="0"/>
                <a:ea typeface="Cambria" panose="02040503050406030204" pitchFamily="18" charset="0"/>
              </a:rPr>
              <a:t>We will do a few audience polls today.</a:t>
            </a:r>
          </a:p>
          <a:p>
            <a:endParaRPr lang="en-US" sz="2800" dirty="0">
              <a:latin typeface="Cambria" panose="02040503050406030204" pitchFamily="18" charset="0"/>
              <a:ea typeface="Cambria" panose="02040503050406030204" pitchFamily="18" charset="0"/>
            </a:endParaRPr>
          </a:p>
          <a:p>
            <a:r>
              <a:rPr lang="en-US" sz="3600" b="1" dirty="0">
                <a:latin typeface="Cambria" panose="02040503050406030204" pitchFamily="18" charset="0"/>
                <a:ea typeface="Cambria" panose="02040503050406030204" pitchFamily="18" charset="0"/>
              </a:rPr>
              <a:t>To participate…</a:t>
            </a:r>
          </a:p>
        </p:txBody>
      </p:sp>
      <p:pic>
        <p:nvPicPr>
          <p:cNvPr id="5" name="Picture 4">
            <a:extLst>
              <a:ext uri="{FF2B5EF4-FFF2-40B4-BE49-F238E27FC236}">
                <a16:creationId xmlns:a16="http://schemas.microsoft.com/office/drawing/2014/main" id="{35F3E4BF-2073-49A2-8C21-7D61BB2F22C3}"/>
              </a:ext>
            </a:extLst>
          </p:cNvPr>
          <p:cNvPicPr>
            <a:picLocks noChangeAspect="1"/>
          </p:cNvPicPr>
          <p:nvPr/>
        </p:nvPicPr>
        <p:blipFill>
          <a:blip r:embed="rId3"/>
          <a:stretch>
            <a:fillRect/>
          </a:stretch>
        </p:blipFill>
        <p:spPr>
          <a:xfrm>
            <a:off x="0" y="2439447"/>
            <a:ext cx="3858323" cy="3858323"/>
          </a:xfrm>
          <a:prstGeom prst="rect">
            <a:avLst/>
          </a:prstGeom>
        </p:spPr>
      </p:pic>
      <p:sp>
        <p:nvSpPr>
          <p:cNvPr id="6" name="TextBox 5">
            <a:extLst>
              <a:ext uri="{FF2B5EF4-FFF2-40B4-BE49-F238E27FC236}">
                <a16:creationId xmlns:a16="http://schemas.microsoft.com/office/drawing/2014/main" id="{4E2D10C6-AD60-45D1-8F5C-50A3CEA12577}"/>
              </a:ext>
            </a:extLst>
          </p:cNvPr>
          <p:cNvSpPr txBox="1"/>
          <p:nvPr/>
        </p:nvSpPr>
        <p:spPr bwMode="auto">
          <a:xfrm>
            <a:off x="0" y="6343687"/>
            <a:ext cx="3858323" cy="523220"/>
          </a:xfrm>
          <a:prstGeom prst="rect">
            <a:avLst/>
          </a:prstGeom>
          <a:noFill/>
          <a:ln w="9525">
            <a:noFill/>
            <a:miter lim="800000"/>
            <a:headEnd/>
            <a:tailEnd/>
          </a:ln>
        </p:spPr>
        <p:txBody>
          <a:bodyPr wrap="square" rtlCol="0">
            <a:spAutoFit/>
          </a:bodyPr>
          <a:lstStyle/>
          <a:p>
            <a:pPr algn="ctr"/>
            <a:r>
              <a:rPr lang="en-US" sz="2800" dirty="0">
                <a:latin typeface="+mn-lt"/>
                <a:cs typeface="Arial" panose="020B0604020202020204" pitchFamily="34" charset="0"/>
              </a:rPr>
              <a:t>Or use the QR code </a:t>
            </a:r>
          </a:p>
        </p:txBody>
      </p:sp>
    </p:spTree>
    <p:extLst>
      <p:ext uri="{BB962C8B-B14F-4D97-AF65-F5344CB8AC3E}">
        <p14:creationId xmlns:p14="http://schemas.microsoft.com/office/powerpoint/2010/main" val="16287453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Passive Control</a:t>
            </a:r>
          </a:p>
        </p:txBody>
      </p:sp>
      <p:sp>
        <p:nvSpPr>
          <p:cNvPr id="3" name="text"/>
          <p:cNvSpPr>
            <a:spLocks noGrp="1"/>
          </p:cNvSpPr>
          <p:nvPr>
            <p:ph idx="1"/>
          </p:nvPr>
        </p:nvSpPr>
        <p:spPr>
          <a:xfrm>
            <a:off x="180869" y="2043752"/>
            <a:ext cx="8979461" cy="4525963"/>
          </a:xfrm>
        </p:spPr>
        <p:txBody>
          <a:bodyPr/>
          <a:lstStyle/>
          <a:p>
            <a:r>
              <a:rPr lang="en-US" sz="2800" i="1" dirty="0">
                <a:latin typeface="Cambria" panose="02040503050406030204" pitchFamily="18" charset="0"/>
                <a:ea typeface="Cambria" panose="02040503050406030204" pitchFamily="18" charset="0"/>
              </a:rPr>
              <a:t>All marks </a:t>
            </a:r>
            <a:r>
              <a:rPr lang="en-US" sz="2800" dirty="0">
                <a:latin typeface="Cambria" panose="02040503050406030204" pitchFamily="18" charset="0"/>
                <a:ea typeface="Cambria" panose="02040503050406030204" pitchFamily="18" charset="0"/>
              </a:rPr>
              <a:t>are </a:t>
            </a:r>
            <a:r>
              <a:rPr lang="en-US" sz="2800" b="1" dirty="0">
                <a:latin typeface="Cambria" panose="02040503050406030204" pitchFamily="18" charset="0"/>
                <a:ea typeface="Cambria" panose="02040503050406030204" pitchFamily="18" charset="0"/>
              </a:rPr>
              <a:t>passive</a:t>
            </a:r>
            <a:r>
              <a:rPr lang="en-US" sz="2800" dirty="0">
                <a:latin typeface="Cambria" panose="02040503050406030204" pitchFamily="18" charset="0"/>
                <a:ea typeface="Cambria" panose="02040503050406030204" pitchFamily="18" charset="0"/>
              </a:rPr>
              <a:t>—they sit there and hold a </a:t>
            </a:r>
            <a:r>
              <a:rPr lang="en-US" sz="2800" b="1" dirty="0">
                <a:latin typeface="Cambria" panose="02040503050406030204" pitchFamily="18" charset="0"/>
                <a:ea typeface="Cambria" panose="02040503050406030204" pitchFamily="18" charset="0"/>
              </a:rPr>
              <a:t>point</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72" y="2621867"/>
            <a:ext cx="6158255" cy="4105504"/>
          </a:xfrm>
          <a:prstGeom prst="rect">
            <a:avLst/>
          </a:prstGeom>
        </p:spPr>
      </p:pic>
      <p:cxnSp>
        <p:nvCxnSpPr>
          <p:cNvPr id="14" name="Straight Arrow Connector 13"/>
          <p:cNvCxnSpPr/>
          <p:nvPr/>
        </p:nvCxnSpPr>
        <p:spPr>
          <a:xfrm flipH="1">
            <a:off x="4521757" y="254000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21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Passive Control</a:t>
            </a:r>
            <a:endParaRPr lang="en-US" sz="4800" b="1" dirty="0"/>
          </a:p>
        </p:txBody>
      </p:sp>
      <p:pic>
        <p:nvPicPr>
          <p:cNvPr id="11" name="Picture 10">
            <a:extLst>
              <a:ext uri="{FF2B5EF4-FFF2-40B4-BE49-F238E27FC236}">
                <a16:creationId xmlns:a16="http://schemas.microsoft.com/office/drawing/2014/main" id="{C5E271B3-A2D3-4795-A8DF-9CB4F69CE997}"/>
              </a:ext>
            </a:extLst>
          </p:cNvPr>
          <p:cNvPicPr>
            <a:picLocks noChangeAspect="1"/>
          </p:cNvPicPr>
          <p:nvPr/>
        </p:nvPicPr>
        <p:blipFill>
          <a:blip r:embed="rId3"/>
          <a:stretch>
            <a:fillRect/>
          </a:stretch>
        </p:blipFill>
        <p:spPr>
          <a:xfrm rot="16200000">
            <a:off x="1710516" y="-339511"/>
            <a:ext cx="5722970" cy="8672052"/>
          </a:xfrm>
          <a:prstGeom prst="rect">
            <a:avLst/>
          </a:prstGeom>
        </p:spPr>
      </p:pic>
      <p:cxnSp>
        <p:nvCxnSpPr>
          <p:cNvPr id="14" name="Straight Arrow Connector 13"/>
          <p:cNvCxnSpPr/>
          <p:nvPr/>
        </p:nvCxnSpPr>
        <p:spPr>
          <a:xfrm flipH="1">
            <a:off x="4118634" y="182224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91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445F7E68-FD65-40F6-B608-2438F10672DE}"/>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944544" y="1586271"/>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9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4" name="Picture 3">
            <a:extLst>
              <a:ext uri="{FF2B5EF4-FFF2-40B4-BE49-F238E27FC236}">
                <a16:creationId xmlns:a16="http://schemas.microsoft.com/office/drawing/2014/main" id="{F891E9F1-E5B9-439E-A908-89DBE68E8154}"/>
              </a:ext>
            </a:extLst>
          </p:cNvPr>
          <p:cNvPicPr>
            <a:picLocks noChangeAspect="1"/>
          </p:cNvPicPr>
          <p:nvPr/>
        </p:nvPicPr>
        <p:blipFill>
          <a:blip r:embed="rId3"/>
          <a:stretch>
            <a:fillRect/>
          </a:stretch>
        </p:blipFill>
        <p:spPr>
          <a:xfrm>
            <a:off x="0" y="4465"/>
            <a:ext cx="9144000" cy="6849070"/>
          </a:xfrm>
          <a:prstGeom prst="rect">
            <a:avLst/>
          </a:prstGeom>
        </p:spPr>
      </p:pic>
      <p:cxnSp>
        <p:nvCxnSpPr>
          <p:cNvPr id="14" name="Straight Arrow Connector 13"/>
          <p:cNvCxnSpPr/>
          <p:nvPr/>
        </p:nvCxnSpPr>
        <p:spPr>
          <a:xfrm flipH="1">
            <a:off x="5210015" y="116107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45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AB1372DE-FB4A-4798-8D2E-D37CF6BFFAD2}"/>
              </a:ext>
            </a:extLst>
          </p:cNvPr>
          <p:cNvPicPr>
            <a:picLocks noChangeAspect="1"/>
          </p:cNvPicPr>
          <p:nvPr/>
        </p:nvPicPr>
        <p:blipFill rotWithShape="1">
          <a:blip r:embed="rId3"/>
          <a:srcRect l="92" t="93" b="158"/>
          <a:stretch/>
        </p:blipFill>
        <p:spPr>
          <a:xfrm>
            <a:off x="-11081" y="-6282"/>
            <a:ext cx="9160331" cy="6878552"/>
          </a:xfrm>
          <a:prstGeom prst="rect">
            <a:avLst/>
          </a:prstGeom>
        </p:spPr>
      </p:pic>
      <p:cxnSp>
        <p:nvCxnSpPr>
          <p:cNvPr id="14" name="Straight Arrow Connector 13"/>
          <p:cNvCxnSpPr/>
          <p:nvPr/>
        </p:nvCxnSpPr>
        <p:spPr>
          <a:xfrm flipH="1">
            <a:off x="4572000" y="1251974"/>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0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D7F1E-7AD2-4DD2-9736-E1F010A8FA12}"/>
              </a:ext>
            </a:extLst>
          </p:cNvPr>
          <p:cNvPicPr>
            <a:picLocks noChangeAspect="1"/>
          </p:cNvPicPr>
          <p:nvPr/>
        </p:nvPicPr>
        <p:blipFill rotWithShape="1">
          <a:blip r:embed="rId3"/>
          <a:srcRect l="55"/>
          <a:stretch/>
        </p:blipFill>
        <p:spPr>
          <a:xfrm>
            <a:off x="0" y="0"/>
            <a:ext cx="9144000" cy="6946900"/>
          </a:xfrm>
          <a:prstGeom prst="rect">
            <a:avLst/>
          </a:prstGeom>
        </p:spPr>
      </p:pic>
      <p:cxnSp>
        <p:nvCxnSpPr>
          <p:cNvPr id="5" name="Straight Arrow Connector 4">
            <a:extLst>
              <a:ext uri="{FF2B5EF4-FFF2-40B4-BE49-F238E27FC236}">
                <a16:creationId xmlns:a16="http://schemas.microsoft.com/office/drawing/2014/main" id="{6BABBBC7-0DF8-4BCB-A4C3-04D59DCDF12E}"/>
              </a:ext>
            </a:extLst>
          </p:cNvPr>
          <p:cNvCxnSpPr/>
          <p:nvPr/>
        </p:nvCxnSpPr>
        <p:spPr>
          <a:xfrm>
            <a:off x="-965200" y="2227580"/>
            <a:ext cx="3136900" cy="3022600"/>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5602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AE612B96-C90F-4310-9A24-6377FF63B357}"/>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738066" y="717854"/>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4721735" y="133457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15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50FD78-A6B8-4709-A821-AF1BD24BDD42}"/>
              </a:ext>
            </a:extLst>
          </p:cNvPr>
          <p:cNvPicPr>
            <a:picLocks noChangeAspect="1"/>
          </p:cNvPicPr>
          <p:nvPr/>
        </p:nvPicPr>
        <p:blipFill>
          <a:blip r:embed="rId3"/>
          <a:stretch>
            <a:fillRect/>
          </a:stretch>
        </p:blipFill>
        <p:spPr>
          <a:xfrm>
            <a:off x="0" y="0"/>
            <a:ext cx="6910137" cy="6858000"/>
          </a:xfrm>
          <a:prstGeom prst="rect">
            <a:avLst/>
          </a:prstGeom>
        </p:spPr>
      </p:pic>
      <p:cxnSp>
        <p:nvCxnSpPr>
          <p:cNvPr id="14" name="Straight Arrow Connector 13"/>
          <p:cNvCxnSpPr/>
          <p:nvPr/>
        </p:nvCxnSpPr>
        <p:spPr>
          <a:xfrm flipH="1">
            <a:off x="3679516" y="-400213"/>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3679516" y="1435708"/>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EA3F81-5004-4259-BC6F-46877178C4D2}"/>
              </a:ext>
            </a:extLst>
          </p:cNvPr>
          <p:cNvSpPr txBox="1"/>
          <p:nvPr/>
        </p:nvSpPr>
        <p:spPr bwMode="auto">
          <a:xfrm>
            <a:off x="6998627" y="2626274"/>
            <a:ext cx="1938895" cy="1384995"/>
          </a:xfrm>
          <a:prstGeom prst="rect">
            <a:avLst/>
          </a:prstGeom>
          <a:noFill/>
          <a:ln w="9525">
            <a:noFill/>
            <a:miter lim="800000"/>
            <a:headEnd/>
            <a:tailEnd/>
          </a:ln>
        </p:spPr>
        <p:txBody>
          <a:bodyPr wrap="square" rtlCol="0">
            <a:spAutoFit/>
          </a:bodyPr>
          <a:lstStyle/>
          <a:p>
            <a:r>
              <a:rPr lang="en-US" sz="3600" b="1" i="1" dirty="0"/>
              <a:t>Please … </a:t>
            </a:r>
            <a:r>
              <a:rPr lang="en-US" sz="2400" dirty="0"/>
              <a:t>do not add a new dimple</a:t>
            </a:r>
          </a:p>
        </p:txBody>
      </p:sp>
      <p:pic>
        <p:nvPicPr>
          <p:cNvPr id="10" name="Picture 9">
            <a:extLst>
              <a:ext uri="{FF2B5EF4-FFF2-40B4-BE49-F238E27FC236}">
                <a16:creationId xmlns:a16="http://schemas.microsoft.com/office/drawing/2014/main" id="{594C5135-1CBB-4821-8440-EAD587F227B4}"/>
              </a:ext>
            </a:extLst>
          </p:cNvPr>
          <p:cNvPicPr>
            <a:picLocks noChangeAspect="1"/>
          </p:cNvPicPr>
          <p:nvPr/>
        </p:nvPicPr>
        <p:blipFill>
          <a:blip r:embed="rId4"/>
          <a:stretch>
            <a:fillRect/>
          </a:stretch>
        </p:blipFill>
        <p:spPr>
          <a:xfrm>
            <a:off x="5203980" y="4320676"/>
            <a:ext cx="3940020" cy="2537324"/>
          </a:xfrm>
          <a:prstGeom prst="rect">
            <a:avLst/>
          </a:prstGeom>
        </p:spPr>
      </p:pic>
    </p:spTree>
    <p:extLst>
      <p:ext uri="{BB962C8B-B14F-4D97-AF65-F5344CB8AC3E}">
        <p14:creationId xmlns:p14="http://schemas.microsoft.com/office/powerpoint/2010/main" val="527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Control</a:t>
            </a:r>
          </a:p>
        </p:txBody>
      </p:sp>
      <p:sp>
        <p:nvSpPr>
          <p:cNvPr id="3" name="text"/>
          <p:cNvSpPr>
            <a:spLocks noGrp="1"/>
          </p:cNvSpPr>
          <p:nvPr>
            <p:ph idx="1"/>
          </p:nvPr>
        </p:nvSpPr>
        <p:spPr>
          <a:xfrm>
            <a:off x="180869" y="2043752"/>
            <a:ext cx="8687359" cy="4525963"/>
          </a:xfrm>
        </p:spPr>
        <p:txBody>
          <a:bodyPr/>
          <a:lstStyle/>
          <a:p>
            <a:pPr>
              <a:spcBef>
                <a:spcPts val="2400"/>
              </a:spcBef>
            </a:pPr>
            <a:r>
              <a:rPr lang="en-US" sz="2800" i="1" dirty="0">
                <a:latin typeface="Cambria" panose="02040503050406030204" pitchFamily="18" charset="0"/>
                <a:ea typeface="Cambria" panose="02040503050406030204" pitchFamily="18" charset="0"/>
              </a:rPr>
              <a:t>Some marks </a:t>
            </a:r>
            <a:r>
              <a:rPr lang="en-US" sz="2800" dirty="0">
                <a:latin typeface="Cambria" panose="02040503050406030204" pitchFamily="18" charset="0"/>
                <a:ea typeface="Cambria" panose="02040503050406030204" pitchFamily="18" charset="0"/>
              </a:rPr>
              <a:t>have permanently installed equipment (e.g. CORS) that enables continuous observations</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 t="9" r="108" b="134"/>
          <a:stretch/>
        </p:blipFill>
        <p:spPr>
          <a:xfrm>
            <a:off x="59031" y="3449884"/>
            <a:ext cx="3946912" cy="335833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081626" y="3449884"/>
            <a:ext cx="4960773" cy="3335588"/>
          </a:xfrm>
          <a:prstGeom prst="rect">
            <a:avLst/>
          </a:prstGeom>
        </p:spPr>
      </p:pic>
      <p:sp>
        <p:nvSpPr>
          <p:cNvPr id="11" name="text"/>
          <p:cNvSpPr txBox="1">
            <a:spLocks/>
          </p:cNvSpPr>
          <p:nvPr/>
        </p:nvSpPr>
        <p:spPr bwMode="auto">
          <a:xfrm>
            <a:off x="15241" y="2972163"/>
            <a:ext cx="9160330" cy="5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i="1" dirty="0">
                <a:latin typeface="Cambria" panose="02040503050406030204" pitchFamily="18" charset="0"/>
                <a:ea typeface="Cambria" panose="02040503050406030204" pitchFamily="18" charset="0"/>
              </a:rPr>
              <a:t>But they still sit there and hold a point…</a:t>
            </a:r>
          </a:p>
        </p:txBody>
      </p:sp>
      <p:cxnSp>
        <p:nvCxnSpPr>
          <p:cNvPr id="12" name="Straight Arrow Connector 11"/>
          <p:cNvCxnSpPr/>
          <p:nvPr/>
        </p:nvCxnSpPr>
        <p:spPr>
          <a:xfrm flipH="1">
            <a:off x="2595563" y="3395272"/>
            <a:ext cx="3925161" cy="2579284"/>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16675" y="3422578"/>
            <a:ext cx="99135" cy="2619447"/>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64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760332" y="1161070"/>
            <a:ext cx="7639665" cy="5729749"/>
          </a:xfrm>
          <a:prstGeom prst="rect">
            <a:avLst/>
          </a:prstGeom>
        </p:spPr>
      </p:pic>
      <p:cxnSp>
        <p:nvCxnSpPr>
          <p:cNvPr id="14" name="Straight Arrow Connector 13"/>
          <p:cNvCxnSpPr/>
          <p:nvPr/>
        </p:nvCxnSpPr>
        <p:spPr>
          <a:xfrm flipH="1">
            <a:off x="4384105" y="933026"/>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0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842F3-46BF-4D62-A929-DF2EDE69309D}"/>
              </a:ext>
            </a:extLst>
          </p:cNvPr>
          <p:cNvPicPr>
            <a:picLocks noChangeAspect="1"/>
          </p:cNvPicPr>
          <p:nvPr/>
        </p:nvPicPr>
        <p:blipFill rotWithShape="1">
          <a:blip r:embed="rId2"/>
          <a:srcRect t="107" b="9"/>
          <a:stretch/>
        </p:blipFill>
        <p:spPr>
          <a:xfrm>
            <a:off x="-526474" y="455146"/>
            <a:ext cx="10196947" cy="6331734"/>
          </a:xfrm>
          <a:prstGeom prst="rect">
            <a:avLst/>
          </a:prstGeom>
          <a:effectLst>
            <a:softEdge rad="317500"/>
          </a:effectLst>
        </p:spPr>
      </p:pic>
    </p:spTree>
    <p:extLst>
      <p:ext uri="{BB962C8B-B14F-4D97-AF65-F5344CB8AC3E}">
        <p14:creationId xmlns:p14="http://schemas.microsoft.com/office/powerpoint/2010/main" val="36757398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8D6ADECB-E6EB-4EFB-98D5-D956CA74964E}"/>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659408" y="2702832"/>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44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CB1C79AD-18C6-46BE-B794-52D0EE5D64EF}"/>
              </a:ext>
            </a:extLst>
          </p:cNvPr>
          <p:cNvPicPr>
            <a:picLocks noChangeAspect="1"/>
          </p:cNvPicPr>
          <p:nvPr/>
        </p:nvPicPr>
        <p:blipFill>
          <a:blip r:embed="rId3"/>
          <a:stretch>
            <a:fillRect/>
          </a:stretch>
        </p:blipFill>
        <p:spPr>
          <a:xfrm>
            <a:off x="90297" y="0"/>
            <a:ext cx="8963406" cy="6858000"/>
          </a:xfrm>
          <a:prstGeom prst="rect">
            <a:avLst/>
          </a:prstGeom>
        </p:spPr>
      </p:pic>
      <p:cxnSp>
        <p:nvCxnSpPr>
          <p:cNvPr id="14" name="Straight Arrow Connector 13"/>
          <p:cNvCxnSpPr>
            <a:cxnSpLocks/>
          </p:cNvCxnSpPr>
          <p:nvPr/>
        </p:nvCxnSpPr>
        <p:spPr>
          <a:xfrm>
            <a:off x="2890684" y="1946787"/>
            <a:ext cx="3204234" cy="1621438"/>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C877297A-7CDC-4EC2-8D09-5A2C5CD4C2AA}"/>
              </a:ext>
            </a:extLst>
          </p:cNvPr>
          <p:cNvSpPr txBox="1">
            <a:spLocks/>
          </p:cNvSpPr>
          <p:nvPr/>
        </p:nvSpPr>
        <p:spPr bwMode="auto">
          <a:xfrm>
            <a:off x="152400" y="-55506"/>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spTree>
    <p:extLst>
      <p:ext uri="{BB962C8B-B14F-4D97-AF65-F5344CB8AC3E}">
        <p14:creationId xmlns:p14="http://schemas.microsoft.com/office/powerpoint/2010/main" val="201889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 y="2131071"/>
            <a:ext cx="8679180" cy="4452291"/>
          </a:xfrm>
        </p:spPr>
        <p:txBody>
          <a:bodyPr/>
          <a:lstStyle/>
          <a:p>
            <a:pPr marL="0" indent="0">
              <a:buNone/>
            </a:pPr>
            <a:r>
              <a:rPr lang="en-US" b="1" dirty="0">
                <a:ea typeface="Cambria" panose="02040503050406030204" pitchFamily="18" charset="0"/>
              </a:rPr>
              <a:t>Passive </a:t>
            </a:r>
            <a:r>
              <a:rPr lang="en-US" sz="2800" dirty="0">
                <a:ea typeface="Cambria" panose="02040503050406030204" pitchFamily="18" charset="0"/>
              </a:rPr>
              <a:t>– some sort of mark with a defined </a:t>
            </a:r>
            <a:r>
              <a:rPr lang="en-US" sz="2800" b="1" dirty="0">
                <a:solidFill>
                  <a:srgbClr val="C00000"/>
                </a:solidFill>
                <a:ea typeface="Cambria" panose="02040503050406030204" pitchFamily="18" charset="0"/>
              </a:rPr>
              <a:t>point</a:t>
            </a:r>
          </a:p>
          <a:p>
            <a:pPr marL="0" indent="0">
              <a:buNone/>
            </a:pPr>
            <a:r>
              <a:rPr lang="en-US" b="1" dirty="0">
                <a:latin typeface="Cambria" panose="02040503050406030204" pitchFamily="18" charset="0"/>
                <a:ea typeface="Cambria" panose="02040503050406030204" pitchFamily="18" charset="0"/>
              </a:rPr>
              <a:t>Active </a:t>
            </a:r>
            <a:r>
              <a:rPr lang="en-US" sz="2800" dirty="0">
                <a:ea typeface="Cambria" panose="02040503050406030204" pitchFamily="18" charset="0"/>
              </a:rPr>
              <a:t>– some equipment continuously collecting </a:t>
            </a:r>
            <a:r>
              <a:rPr lang="en-US" sz="2800" dirty="0">
                <a:latin typeface="Cambria" panose="02040503050406030204" pitchFamily="18" charset="0"/>
                <a:ea typeface="Cambria" panose="02040503050406030204" pitchFamily="18" charset="0"/>
              </a:rPr>
              <a:t>observations on a </a:t>
            </a:r>
            <a:r>
              <a:rPr lang="en-US" sz="2800" b="1" dirty="0">
                <a:solidFill>
                  <a:srgbClr val="C00000"/>
                </a:solidFill>
                <a:latin typeface="Cambria" panose="02040503050406030204" pitchFamily="18" charset="0"/>
                <a:ea typeface="Cambria" panose="02040503050406030204" pitchFamily="18" charset="0"/>
              </a:rPr>
              <a:t>point</a:t>
            </a:r>
            <a:endParaRPr lang="en-US" sz="2800" dirty="0">
              <a:ea typeface="Cambria" panose="02040503050406030204" pitchFamily="18" charset="0"/>
            </a:endParaRPr>
          </a:p>
          <a:p>
            <a:pPr marL="0" indent="0">
              <a:buNone/>
            </a:pPr>
            <a:endParaRPr lang="en-US" sz="2800" dirty="0">
              <a:ea typeface="Cambria" panose="02040503050406030204" pitchFamily="18" charset="0"/>
            </a:endParaRPr>
          </a:p>
          <a:p>
            <a:pPr marL="0" indent="0">
              <a:buNone/>
            </a:pPr>
            <a:endParaRPr lang="en-US" sz="2800" dirty="0">
              <a:ea typeface="Cambria" panose="02040503050406030204" pitchFamily="18" charset="0"/>
            </a:endParaRPr>
          </a:p>
          <a:p>
            <a:pPr marL="0" indent="0">
              <a:buNone/>
            </a:pPr>
            <a:r>
              <a:rPr lang="en-US" sz="2800" dirty="0">
                <a:ea typeface="Cambria" panose="02040503050406030204" pitchFamily="18" charset="0"/>
              </a:rPr>
              <a:t>In the modernized NSRS, our emphasis will be to provide accurate coordinates on </a:t>
            </a:r>
            <a:r>
              <a:rPr lang="en-US" sz="2800" b="1" dirty="0">
                <a:ea typeface="Cambria" panose="02040503050406030204" pitchFamily="18" charset="0"/>
              </a:rPr>
              <a:t>Active Control</a:t>
            </a:r>
            <a:r>
              <a:rPr lang="en-US" sz="2800" dirty="0">
                <a:ea typeface="Cambria" panose="02040503050406030204" pitchFamily="18" charset="0"/>
              </a:rPr>
              <a:t>… so that you can go out and set your own </a:t>
            </a:r>
            <a:r>
              <a:rPr lang="en-US" sz="2800" b="1" dirty="0">
                <a:ea typeface="Cambria" panose="02040503050406030204" pitchFamily="18" charset="0"/>
              </a:rPr>
              <a:t>Passive Control</a:t>
            </a:r>
          </a:p>
        </p:txBody>
      </p:sp>
      <p:sp>
        <p:nvSpPr>
          <p:cNvPr id="7"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vs. Passive Control</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sp>
        <p:nvSpPr>
          <p:cNvPr id="9" name="Content Placeholder 2"/>
          <p:cNvSpPr txBox="1">
            <a:spLocks/>
          </p:cNvSpPr>
          <p:nvPr/>
        </p:nvSpPr>
        <p:spPr bwMode="auto">
          <a:xfrm>
            <a:off x="1476252" y="3950323"/>
            <a:ext cx="6191496" cy="5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600" dirty="0">
                <a:latin typeface="Cambria" panose="02040503050406030204" pitchFamily="18" charset="0"/>
                <a:ea typeface="Cambria" panose="02040503050406030204" pitchFamily="18" charset="0"/>
              </a:rPr>
              <a:t>My point: </a:t>
            </a:r>
            <a:r>
              <a:rPr lang="en-US" sz="2600" i="1" dirty="0">
                <a:latin typeface="Cambria" panose="02040503050406030204" pitchFamily="18" charset="0"/>
                <a:ea typeface="Cambria" panose="02040503050406030204" pitchFamily="18" charset="0"/>
              </a:rPr>
              <a:t>surveying is still surveying</a:t>
            </a:r>
            <a:endParaRPr lang="en-US" sz="2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796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8176" y="1988190"/>
            <a:ext cx="7503977" cy="584775"/>
          </a:xfrm>
          <a:prstGeom prst="rect">
            <a:avLst/>
          </a:prstGeom>
          <a:noFill/>
        </p:spPr>
        <p:txBody>
          <a:bodyPr wrap="none" rtlCol="0">
            <a:spAutoFit/>
          </a:bodyPr>
          <a:lstStyle/>
          <a:p>
            <a:r>
              <a:rPr lang="en-US" sz="3200" dirty="0">
                <a:latin typeface="Cambria" panose="02040503050406030204" pitchFamily="18" charset="0"/>
                <a:ea typeface="Cambria" panose="02040503050406030204" pitchFamily="18" charset="0"/>
              </a:rPr>
              <a:t>Continuously Operating Reference Station</a:t>
            </a:r>
            <a:endParaRPr lang="en-US" sz="3200" dirty="0">
              <a:latin typeface="Times New Roman" panose="02020603050405020304" pitchFamily="18" charset="0"/>
            </a:endParaRPr>
          </a:p>
        </p:txBody>
      </p:sp>
      <p:sp>
        <p:nvSpPr>
          <p:cNvPr id="9" name="Rounded Rectangle 8"/>
          <p:cNvSpPr/>
          <p:nvPr/>
        </p:nvSpPr>
        <p:spPr>
          <a:xfrm>
            <a:off x="1928327" y="4959032"/>
            <a:ext cx="4191000" cy="1499960"/>
          </a:xfrm>
          <a:prstGeom prst="roundRect">
            <a:avLst/>
          </a:prstGeom>
          <a:gradFill>
            <a:gsLst>
              <a:gs pos="0">
                <a:schemeClr val="bg2">
                  <a:lumMod val="25000"/>
                </a:schemeClr>
              </a:gs>
              <a:gs pos="54000">
                <a:schemeClr val="bg2">
                  <a:lumMod val="50000"/>
                </a:schemeClr>
              </a:gs>
            </a:gsLst>
          </a:gra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900002"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021446"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33820"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848567" y="3546878"/>
            <a:ext cx="350520" cy="2225040"/>
          </a:xfrm>
          <a:prstGeom prst="rect">
            <a:avLst/>
          </a:prstGeom>
          <a:solidFill>
            <a:schemeClr val="bg1">
              <a:lumMod val="6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210290" y="3398288"/>
            <a:ext cx="727937" cy="1238331"/>
          </a:xfrm>
          <a:custGeom>
            <a:avLst/>
            <a:gdLst>
              <a:gd name="connsiteX0" fmla="*/ 10387 w 727937"/>
              <a:gd name="connsiteY0" fmla="*/ 0 h 1238331"/>
              <a:gd name="connsiteX1" fmla="*/ 10387 w 727937"/>
              <a:gd name="connsiteY1" fmla="*/ 57150 h 1238331"/>
              <a:gd name="connsiteX2" fmla="*/ 118337 w 727937"/>
              <a:gd name="connsiteY2" fmla="*/ 304800 h 1238331"/>
              <a:gd name="connsiteX3" fmla="*/ 111987 w 727937"/>
              <a:gd name="connsiteY3" fmla="*/ 1041400 h 1238331"/>
              <a:gd name="connsiteX4" fmla="*/ 238987 w 727937"/>
              <a:gd name="connsiteY4" fmla="*/ 1238250 h 1238331"/>
              <a:gd name="connsiteX5" fmla="*/ 727937 w 727937"/>
              <a:gd name="connsiteY5" fmla="*/ 1060450 h 12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37" h="1238331">
                <a:moveTo>
                  <a:pt x="10387" y="0"/>
                </a:moveTo>
                <a:cubicBezTo>
                  <a:pt x="1391" y="3175"/>
                  <a:pt x="-7605" y="6350"/>
                  <a:pt x="10387" y="57150"/>
                </a:cubicBezTo>
                <a:cubicBezTo>
                  <a:pt x="28379" y="107950"/>
                  <a:pt x="101404" y="140758"/>
                  <a:pt x="118337" y="304800"/>
                </a:cubicBezTo>
                <a:cubicBezTo>
                  <a:pt x="135270" y="468842"/>
                  <a:pt x="91879" y="885825"/>
                  <a:pt x="111987" y="1041400"/>
                </a:cubicBezTo>
                <a:cubicBezTo>
                  <a:pt x="132095" y="1196975"/>
                  <a:pt x="136329" y="1235075"/>
                  <a:pt x="238987" y="1238250"/>
                </a:cubicBezTo>
                <a:cubicBezTo>
                  <a:pt x="341645" y="1241425"/>
                  <a:pt x="534791" y="1150937"/>
                  <a:pt x="727937" y="1060450"/>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Delay 4"/>
          <p:cNvSpPr/>
          <p:nvPr/>
        </p:nvSpPr>
        <p:spPr>
          <a:xfrm rot="16200000">
            <a:off x="3776980" y="2847326"/>
            <a:ext cx="493694" cy="715288"/>
          </a:xfrm>
          <a:prstGeom prst="flowChartDelay">
            <a:avLst/>
          </a:prstGeom>
          <a:solidFill>
            <a:schemeClr val="bg1"/>
          </a:solidFill>
          <a:ln>
            <a:solidFill>
              <a:schemeClr val="bg1">
                <a:lumMod val="50000"/>
              </a:schemeClr>
            </a:solidFill>
          </a:ln>
          <a:effectLst>
            <a:outerShdw blurRad="50800" dist="25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85587" y="3398287"/>
            <a:ext cx="1899305" cy="2185446"/>
          </a:xfrm>
          <a:prstGeom prst="rect">
            <a:avLst/>
          </a:prstGeom>
          <a:solidFill>
            <a:schemeClr val="bg1">
              <a:lumMod val="95000"/>
            </a:schemeClr>
          </a:solid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5012316" y="3513986"/>
            <a:ext cx="960961" cy="39984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bwMode="auto">
          <a:xfrm>
            <a:off x="4996139" y="3551139"/>
            <a:ext cx="1072955" cy="338554"/>
          </a:xfrm>
          <a:prstGeom prst="rect">
            <a:avLst/>
          </a:prstGeom>
          <a:noFill/>
          <a:ln w="9525">
            <a:noFill/>
            <a:miter lim="800000"/>
            <a:headEnd/>
            <a:tailEnd/>
          </a:ln>
        </p:spPr>
        <p:txBody>
          <a:bodyPr wrap="square" rtlCol="0">
            <a:spAutoFit/>
          </a:bodyPr>
          <a:lstStyle/>
          <a:p>
            <a:r>
              <a:rPr lang="en-US" sz="1600" dirty="0"/>
              <a:t>RECEIVER</a:t>
            </a:r>
          </a:p>
        </p:txBody>
      </p:sp>
      <p:sp>
        <p:nvSpPr>
          <p:cNvPr id="26" name="Rounded Rectangle 25"/>
          <p:cNvSpPr/>
          <p:nvPr/>
        </p:nvSpPr>
        <p:spPr>
          <a:xfrm>
            <a:off x="5012316" y="4501451"/>
            <a:ext cx="1354661" cy="399844"/>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005912" y="4001683"/>
            <a:ext cx="745115" cy="399844"/>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bwMode="auto">
          <a:xfrm>
            <a:off x="4959639" y="4533957"/>
            <a:ext cx="1455866" cy="338554"/>
          </a:xfrm>
          <a:prstGeom prst="rect">
            <a:avLst/>
          </a:prstGeom>
          <a:noFill/>
          <a:ln w="9525">
            <a:noFill/>
            <a:miter lim="800000"/>
            <a:headEnd/>
            <a:tailEnd/>
          </a:ln>
        </p:spPr>
        <p:txBody>
          <a:bodyPr wrap="square" rtlCol="0">
            <a:spAutoFit/>
          </a:bodyPr>
          <a:lstStyle/>
          <a:p>
            <a:r>
              <a:rPr lang="en-US" sz="1600" dirty="0"/>
              <a:t>DATA STORAGE</a:t>
            </a:r>
          </a:p>
        </p:txBody>
      </p:sp>
      <p:sp>
        <p:nvSpPr>
          <p:cNvPr id="25" name="TextBox 24"/>
          <p:cNvSpPr txBox="1"/>
          <p:nvPr/>
        </p:nvSpPr>
        <p:spPr bwMode="auto">
          <a:xfrm>
            <a:off x="4959639" y="4035191"/>
            <a:ext cx="851716" cy="338554"/>
          </a:xfrm>
          <a:prstGeom prst="rect">
            <a:avLst/>
          </a:prstGeom>
          <a:noFill/>
          <a:ln w="9525">
            <a:noFill/>
            <a:miter lim="800000"/>
            <a:headEnd/>
            <a:tailEnd/>
          </a:ln>
        </p:spPr>
        <p:txBody>
          <a:bodyPr wrap="square" rtlCol="0">
            <a:spAutoFit/>
          </a:bodyPr>
          <a:lstStyle/>
          <a:p>
            <a:r>
              <a:rPr lang="en-US" sz="1600" dirty="0"/>
              <a:t>POWER</a:t>
            </a:r>
          </a:p>
        </p:txBody>
      </p:sp>
      <p:sp>
        <p:nvSpPr>
          <p:cNvPr id="28" name="Rounded Rectangle 27"/>
          <p:cNvSpPr/>
          <p:nvPr/>
        </p:nvSpPr>
        <p:spPr>
          <a:xfrm>
            <a:off x="5012316" y="4983968"/>
            <a:ext cx="1663765" cy="399844"/>
          </a:xfrm>
          <a:prstGeom prst="roundRect">
            <a:avLst/>
          </a:prstGeom>
          <a:solidFill>
            <a:srgbClr val="FFF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bwMode="auto">
          <a:xfrm>
            <a:off x="4948473" y="5014952"/>
            <a:ext cx="1858409" cy="338554"/>
          </a:xfrm>
          <a:prstGeom prst="rect">
            <a:avLst/>
          </a:prstGeom>
          <a:noFill/>
          <a:ln w="9525">
            <a:noFill/>
            <a:miter lim="800000"/>
            <a:headEnd/>
            <a:tailEnd/>
          </a:ln>
        </p:spPr>
        <p:txBody>
          <a:bodyPr wrap="square" rtlCol="0">
            <a:spAutoFit/>
          </a:bodyPr>
          <a:lstStyle/>
          <a:p>
            <a:r>
              <a:rPr lang="en-US" sz="1600" dirty="0"/>
              <a:t>COMMUNICATIONS</a:t>
            </a:r>
          </a:p>
        </p:txBody>
      </p:sp>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Active Control</a:t>
            </a:r>
            <a:endParaRPr lang="en-US" sz="4800" dirty="0"/>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sp>
        <p:nvSpPr>
          <p:cNvPr id="34" name="TextBox 33"/>
          <p:cNvSpPr txBox="1"/>
          <p:nvPr/>
        </p:nvSpPr>
        <p:spPr bwMode="auto">
          <a:xfrm>
            <a:off x="4996138" y="2836778"/>
            <a:ext cx="1599439" cy="338554"/>
          </a:xfrm>
          <a:prstGeom prst="rect">
            <a:avLst/>
          </a:prstGeom>
          <a:noFill/>
          <a:ln w="9525">
            <a:noFill/>
            <a:miter lim="800000"/>
            <a:headEnd/>
            <a:tailEnd/>
          </a:ln>
        </p:spPr>
        <p:txBody>
          <a:bodyPr wrap="square" rtlCol="0">
            <a:spAutoFit/>
          </a:bodyPr>
          <a:lstStyle/>
          <a:p>
            <a:r>
              <a:rPr lang="en-US" sz="1600" dirty="0"/>
              <a:t>GNSS ANTENNA</a:t>
            </a:r>
          </a:p>
        </p:txBody>
      </p:sp>
      <p:cxnSp>
        <p:nvCxnSpPr>
          <p:cNvPr id="36" name="Straight Connector 35"/>
          <p:cNvCxnSpPr/>
          <p:nvPr/>
        </p:nvCxnSpPr>
        <p:spPr>
          <a:xfrm flipV="1">
            <a:off x="4404827" y="3012527"/>
            <a:ext cx="666750" cy="123824"/>
          </a:xfrm>
          <a:prstGeom prst="line">
            <a:avLst/>
          </a:prstGeom>
          <a:ln w="15875">
            <a:solidFill>
              <a:schemeClr val="tx1"/>
            </a:solidFill>
            <a:head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3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000"/>
                            </p:stCondLst>
                            <p:childTnLst>
                              <p:par>
                                <p:cTn id="18" presetID="22" presetClass="entr" presetSubtype="8" fill="hold" grpId="0" nodeType="after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1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p:bldP spid="26" grpId="0" animBg="1"/>
      <p:bldP spid="27" grpId="0" animBg="1"/>
      <p:bldP spid="24" grpId="0"/>
      <p:bldP spid="25" grpId="0"/>
      <p:bldP spid="28" grpId="0" animBg="1"/>
      <p:bldP spid="29"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279377" y="1072042"/>
            <a:ext cx="10283932" cy="5619135"/>
          </a:xfrm>
          <a:prstGeom prst="rect">
            <a:avLst/>
          </a:prstGeom>
          <a:blipFill>
            <a:blip r:embed="rId3" cstate="print"/>
            <a:stretch>
              <a:fillRect/>
            </a:stretch>
          </a:blipFill>
        </p:spPr>
        <p:txBody>
          <a:bodyPr wrap="square" lIns="0" tIns="0" rIns="0" bIns="0" rtlCol="0"/>
          <a:lstStyle/>
          <a:p>
            <a:endParaRPr/>
          </a:p>
        </p:txBody>
      </p:sp>
      <p:sp>
        <p:nvSpPr>
          <p:cNvPr id="14" name="object 4">
            <a:extLst>
              <a:ext uri="{FF2B5EF4-FFF2-40B4-BE49-F238E27FC236}">
                <a16:creationId xmlns:a16="http://schemas.microsoft.com/office/drawing/2014/main" id="{326CC026-B379-4671-8A19-347CE73C04A2}"/>
              </a:ext>
            </a:extLst>
          </p:cNvPr>
          <p:cNvSpPr/>
          <p:nvPr/>
        </p:nvSpPr>
        <p:spPr>
          <a:xfrm>
            <a:off x="72809" y="1349329"/>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15" name="object 6">
            <a:extLst>
              <a:ext uri="{FF2B5EF4-FFF2-40B4-BE49-F238E27FC236}">
                <a16:creationId xmlns:a16="http://schemas.microsoft.com/office/drawing/2014/main" id="{7C098D24-3023-43BB-9EFF-9652FDAB07A4}"/>
              </a:ext>
            </a:extLst>
          </p:cNvPr>
          <p:cNvSpPr txBox="1"/>
          <p:nvPr/>
        </p:nvSpPr>
        <p:spPr>
          <a:xfrm>
            <a:off x="181668" y="1463185"/>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16" name="Picture 15">
            <a:extLst>
              <a:ext uri="{FF2B5EF4-FFF2-40B4-BE49-F238E27FC236}">
                <a16:creationId xmlns:a16="http://schemas.microsoft.com/office/drawing/2014/main" id="{9951EBF2-7F58-4406-8A12-716F5EF5869A}"/>
              </a:ext>
            </a:extLst>
          </p:cNvPr>
          <p:cNvPicPr>
            <a:picLocks noChangeAspect="1"/>
          </p:cNvPicPr>
          <p:nvPr/>
        </p:nvPicPr>
        <p:blipFill>
          <a:blip r:embed="rId4"/>
          <a:stretch>
            <a:fillRect/>
          </a:stretch>
        </p:blipFill>
        <p:spPr>
          <a:xfrm>
            <a:off x="62977" y="517478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422845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788"/>
            <a:ext cx="9220200" cy="887412"/>
          </a:xfrm>
        </p:spPr>
        <p:txBody>
          <a:bodyPr/>
          <a:lstStyle/>
          <a:p>
            <a:r>
              <a:rPr lang="en-US" sz="5400" dirty="0">
                <a:latin typeface="Cambria" panose="02040503050406030204" pitchFamily="18" charset="0"/>
                <a:ea typeface="Cambria" panose="02040503050406030204" pitchFamily="18" charset="0"/>
              </a:rPr>
              <a:t>CORS Networks</a:t>
            </a:r>
          </a:p>
        </p:txBody>
      </p:sp>
      <p:sp>
        <p:nvSpPr>
          <p:cNvPr id="3" name="Content Placeholder 2"/>
          <p:cNvSpPr>
            <a:spLocks noGrp="1"/>
          </p:cNvSpPr>
          <p:nvPr>
            <p:ph idx="1"/>
          </p:nvPr>
        </p:nvSpPr>
        <p:spPr>
          <a:xfrm>
            <a:off x="279952" y="1219200"/>
            <a:ext cx="8584096" cy="5638800"/>
          </a:xfrm>
        </p:spPr>
        <p:txBody>
          <a:bodyPr/>
          <a:lstStyle/>
          <a:p>
            <a:pPr marL="0" indent="0">
              <a:buNone/>
            </a:pPr>
            <a:r>
              <a:rPr lang="en-US" sz="2800" dirty="0">
                <a:ea typeface="Cambria" panose="02040503050406030204" pitchFamily="18" charset="0"/>
              </a:rPr>
              <a:t>Global = International </a:t>
            </a:r>
            <a:r>
              <a:rPr lang="en-US" sz="2800" dirty="0">
                <a:latin typeface="Cambria" panose="02040503050406030204" pitchFamily="18" charset="0"/>
                <a:ea typeface="Cambria" panose="02040503050406030204" pitchFamily="18" charset="0"/>
              </a:rPr>
              <a:t>GNSS Service (IGS) Network</a:t>
            </a:r>
          </a:p>
          <a:p>
            <a:pPr lvl="1"/>
            <a:r>
              <a:rPr lang="en-US" sz="2400" dirty="0">
                <a:latin typeface="Cambria" panose="02040503050406030204" pitchFamily="18" charset="0"/>
                <a:ea typeface="Cambria" panose="02040503050406030204" pitchFamily="18" charset="0"/>
              </a:rPr>
              <a:t>The world standard since mid-1990s</a:t>
            </a:r>
          </a:p>
          <a:p>
            <a:pPr lvl="1"/>
            <a:r>
              <a:rPr lang="en-US" sz="2400" dirty="0">
                <a:latin typeface="Cambria" panose="02040503050406030204" pitchFamily="18" charset="0"/>
                <a:ea typeface="Cambria" panose="02040503050406030204" pitchFamily="18" charset="0"/>
              </a:rPr>
              <a:t>Supported by IGS Analysis Centers (ACs)</a:t>
            </a:r>
            <a:r>
              <a:rPr lang="en-US" sz="2000"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sym typeface="Wingdings" panose="05000000000000000000" pitchFamily="2" charset="2"/>
              </a:rPr>
              <a:t> NGS is 1 of 7</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4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400" dirty="0">
              <a:latin typeface="Cambria" panose="02040503050406030204" pitchFamily="18" charset="0"/>
              <a:ea typeface="Cambria" panose="02040503050406030204" pitchFamily="18" charset="0"/>
            </a:endParaRPr>
          </a:p>
          <a:p>
            <a:pPr marL="0" indent="0">
              <a:spcBef>
                <a:spcPts val="1200"/>
              </a:spcBef>
              <a:buNone/>
            </a:pPr>
            <a:r>
              <a:rPr lang="en-US" sz="2800" dirty="0">
                <a:latin typeface="Cambria" panose="02040503050406030204" pitchFamily="18" charset="0"/>
                <a:ea typeface="Cambria" panose="02040503050406030204" pitchFamily="18" charset="0"/>
              </a:rPr>
              <a:t>NSRS = NOAA CORS Network (NCN)</a:t>
            </a:r>
          </a:p>
          <a:p>
            <a:pPr lvl="1"/>
            <a:r>
              <a:rPr lang="en-US" sz="2400" dirty="0">
                <a:latin typeface="Cambria" panose="02040503050406030204" pitchFamily="18" charset="0"/>
                <a:ea typeface="Cambria" panose="02040503050406030204" pitchFamily="18" charset="0"/>
              </a:rPr>
              <a:t>NGS processes/distributes data, but </a:t>
            </a:r>
            <a:r>
              <a:rPr lang="en-US" sz="2400" b="1" i="1" dirty="0">
                <a:latin typeface="Cambria" panose="02040503050406030204" pitchFamily="18" charset="0"/>
                <a:ea typeface="Cambria" panose="02040503050406030204" pitchFamily="18" charset="0"/>
              </a:rPr>
              <a:t>few</a:t>
            </a:r>
            <a:r>
              <a:rPr lang="en-US" sz="2400" dirty="0">
                <a:latin typeface="Cambria" panose="02040503050406030204" pitchFamily="18" charset="0"/>
                <a:ea typeface="Cambria" panose="02040503050406030204" pitchFamily="18" charset="0"/>
              </a:rPr>
              <a:t> are NGS-operated</a:t>
            </a:r>
          </a:p>
          <a:p>
            <a:pPr lvl="1"/>
            <a:r>
              <a:rPr lang="en-US" sz="2400" dirty="0">
                <a:ea typeface="Cambria" panose="02040503050406030204" pitchFamily="18" charset="0"/>
              </a:rPr>
              <a:t>Currently </a:t>
            </a:r>
            <a:r>
              <a:rPr lang="en-US" sz="2400" b="1" i="1" dirty="0">
                <a:ea typeface="Cambria" panose="02040503050406030204" pitchFamily="18" charset="0"/>
              </a:rPr>
              <a:t>semi-coupled</a:t>
            </a:r>
            <a:r>
              <a:rPr lang="en-US" sz="2400" dirty="0">
                <a:ea typeface="Cambria" panose="02040503050406030204" pitchFamily="18" charset="0"/>
              </a:rPr>
              <a:t> to the IGS Network</a:t>
            </a:r>
            <a:endParaRPr lang="en-US" sz="2000" dirty="0">
              <a:ea typeface="Cambria" panose="02040503050406030204" pitchFamily="18" charset="0"/>
            </a:endParaRPr>
          </a:p>
          <a:p>
            <a:pPr marL="0" indent="0">
              <a:spcBef>
                <a:spcPts val="1200"/>
              </a:spcBef>
              <a:buNone/>
            </a:pPr>
            <a:r>
              <a:rPr lang="en-US" sz="2800" dirty="0">
                <a:ea typeface="Cambria" panose="02040503050406030204" pitchFamily="18" charset="0"/>
              </a:rPr>
              <a:t>Regional = WVDOT Real Time Network (WVRTN)</a:t>
            </a:r>
          </a:p>
          <a:p>
            <a:pPr lvl="1"/>
            <a:r>
              <a:rPr lang="en-US" sz="2400" dirty="0">
                <a:latin typeface="Cambria" panose="02040503050406030204" pitchFamily="18" charset="0"/>
                <a:ea typeface="Cambria" panose="02040503050406030204" pitchFamily="18" charset="0"/>
              </a:rPr>
              <a:t>Most regional CORS networks are also RTN</a:t>
            </a:r>
            <a:r>
              <a:rPr lang="en-US" sz="2400" dirty="0">
                <a:ea typeface="Cambria" panose="02040503050406030204" pitchFamily="18" charset="0"/>
              </a:rPr>
              <a:t>s</a:t>
            </a:r>
            <a:endParaRPr lang="en-US" sz="2400" dirty="0">
              <a:latin typeface="Cambria" panose="02040503050406030204" pitchFamily="18" charset="0"/>
              <a:ea typeface="Cambria" panose="02040503050406030204" pitchFamily="18" charset="0"/>
            </a:endParaRPr>
          </a:p>
          <a:p>
            <a:pPr lvl="2"/>
            <a:r>
              <a:rPr lang="en-US" sz="2000" dirty="0">
                <a:ea typeface="Cambria" panose="02040503050406030204" pitchFamily="18" charset="0"/>
              </a:rPr>
              <a:t>Log data, but also deliver corrections to users like you all</a:t>
            </a:r>
          </a:p>
          <a:p>
            <a:pPr lvl="2"/>
            <a:r>
              <a:rPr lang="en-US" sz="2000" dirty="0">
                <a:ea typeface="Cambria" panose="02040503050406030204" pitchFamily="18" charset="0"/>
              </a:rPr>
              <a:t>Note that not all </a:t>
            </a:r>
            <a:r>
              <a:rPr lang="en-US" sz="2000" dirty="0">
                <a:latin typeface="Cambria" panose="02040503050406030204" pitchFamily="18" charset="0"/>
                <a:ea typeface="Cambria" panose="02040503050406030204" pitchFamily="18" charset="0"/>
              </a:rPr>
              <a:t>RTNs use “VRS” method</a:t>
            </a:r>
          </a:p>
          <a:p>
            <a:pPr lvl="1"/>
            <a:r>
              <a:rPr lang="en-US" sz="2400" dirty="0">
                <a:latin typeface="Cambria" panose="02040503050406030204" pitchFamily="18" charset="0"/>
                <a:ea typeface="Cambria" panose="02040503050406030204" pitchFamily="18" charset="0"/>
              </a:rPr>
              <a:t>Currently </a:t>
            </a:r>
            <a:r>
              <a:rPr lang="en-US" sz="2400" b="1" i="1" dirty="0">
                <a:latin typeface="Cambria" panose="02040503050406030204" pitchFamily="18" charset="0"/>
                <a:ea typeface="Cambria" panose="02040503050406030204" pitchFamily="18" charset="0"/>
              </a:rPr>
              <a:t>semi-coupled</a:t>
            </a:r>
            <a:r>
              <a:rPr lang="en-US" sz="2400" dirty="0">
                <a:latin typeface="Cambria" panose="02040503050406030204" pitchFamily="18" charset="0"/>
                <a:ea typeface="Cambria" panose="02040503050406030204" pitchFamily="18" charset="0"/>
              </a:rPr>
              <a:t> to the NCN</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0118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2500"/>
                            </p:stCondLst>
                            <p:childTnLst>
                              <p:par>
                                <p:cTn id="13" presetID="22" presetClass="entr" presetSubtype="8"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par>
                          <p:cTn id="16" fill="hold">
                            <p:stCondLst>
                              <p:cond delay="3750"/>
                            </p:stCondLst>
                            <p:childTnLst>
                              <p:par>
                                <p:cTn id="17" presetID="22" presetClass="entr" presetSubtype="8"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1000"/>
                                        <p:tgtEl>
                                          <p:spTgt spid="3">
                                            <p:txEl>
                                              <p:pRg st="4" end="4"/>
                                            </p:txEl>
                                          </p:spTgt>
                                        </p:tgtEl>
                                      </p:cBhvr>
                                    </p:animEffect>
                                  </p:childTnLst>
                                </p:cTn>
                              </p:par>
                            </p:childTnLst>
                          </p:cTn>
                        </p:par>
                        <p:par>
                          <p:cTn id="25" fill="hold">
                            <p:stCondLst>
                              <p:cond delay="1000"/>
                            </p:stCondLst>
                            <p:childTnLst>
                              <p:par>
                                <p:cTn id="26" presetID="22" presetClass="entr" presetSubtype="8" fill="hold"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1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1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1000"/>
                                        <p:tgtEl>
                                          <p:spTgt spid="3">
                                            <p:txEl>
                                              <p:pRg st="6" end="6"/>
                                            </p:txEl>
                                          </p:spTgt>
                                        </p:tgtEl>
                                      </p:cBhvr>
                                    </p:animEffect>
                                  </p:childTnLst>
                                </p:cTn>
                              </p:par>
                            </p:childTnLst>
                          </p:cTn>
                        </p:par>
                        <p:par>
                          <p:cTn id="39" fill="hold">
                            <p:stCondLst>
                              <p:cond delay="1000"/>
                            </p:stCondLst>
                            <p:childTnLst>
                              <p:par>
                                <p:cTn id="40" presetID="22" presetClass="entr" presetSubtype="8" fill="hold" nodeType="afterEffect">
                                  <p:stCondLst>
                                    <p:cond delay="25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1000"/>
                                        <p:tgtEl>
                                          <p:spTgt spid="3">
                                            <p:txEl>
                                              <p:pRg st="8" end="8"/>
                                            </p:txEl>
                                          </p:spTgt>
                                        </p:tgtEl>
                                      </p:cBhvr>
                                    </p:animEffect>
                                  </p:childTnLst>
                                </p:cTn>
                              </p:par>
                            </p:childTnLst>
                          </p:cTn>
                        </p:par>
                        <p:par>
                          <p:cTn id="43" fill="hold">
                            <p:stCondLst>
                              <p:cond delay="2250"/>
                            </p:stCondLst>
                            <p:childTnLst>
                              <p:par>
                                <p:cTn id="44" presetID="22" presetClass="entr" presetSubtype="8" fill="hold" nodeType="afterEffect">
                                  <p:stCondLst>
                                    <p:cond delay="25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left)">
                                      <p:cBhvr>
                                        <p:cTn id="46" dur="1000"/>
                                        <p:tgtEl>
                                          <p:spTgt spid="3">
                                            <p:txEl>
                                              <p:pRg st="9" end="9"/>
                                            </p:txEl>
                                          </p:spTgt>
                                        </p:tgtEl>
                                      </p:cBhvr>
                                    </p:animEffect>
                                  </p:childTnLst>
                                </p:cTn>
                              </p:par>
                            </p:childTnLst>
                          </p:cTn>
                        </p:par>
                        <p:par>
                          <p:cTn id="47" fill="hold">
                            <p:stCondLst>
                              <p:cond delay="3500"/>
                            </p:stCondLst>
                            <p:childTnLst>
                              <p:par>
                                <p:cTn id="48" presetID="22" presetClass="entr" presetSubtype="8" fill="hold" nodeType="afterEffect">
                                  <p:stCondLst>
                                    <p:cond delay="25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1000"/>
                                        <p:tgtEl>
                                          <p:spTgt spid="3">
                                            <p:txEl>
                                              <p:pRg st="10" end="10"/>
                                            </p:txEl>
                                          </p:spTgt>
                                        </p:tgtEl>
                                      </p:cBhvr>
                                    </p:animEffect>
                                  </p:childTnLst>
                                </p:cTn>
                              </p:par>
                            </p:childTnLst>
                          </p:cTn>
                        </p:par>
                        <p:par>
                          <p:cTn id="51" fill="hold">
                            <p:stCondLst>
                              <p:cond delay="4750"/>
                            </p:stCondLst>
                            <p:childTnLst>
                              <p:par>
                                <p:cTn id="52" presetID="22" presetClass="entr" presetSubtype="8" fill="hold" nodeType="afterEffect">
                                  <p:stCondLst>
                                    <p:cond delay="25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left)">
                                      <p:cBhvr>
                                        <p:cTn id="54"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17"/>
          <a:stretch/>
        </p:blipFill>
        <p:spPr>
          <a:xfrm>
            <a:off x="-7617" y="0"/>
            <a:ext cx="9151617" cy="6705600"/>
          </a:xfrm>
          <a:prstGeom prst="rect">
            <a:avLst/>
          </a:prstGeom>
        </p:spPr>
      </p:pic>
      <p:sp>
        <p:nvSpPr>
          <p:cNvPr id="6" name="TextBox 5"/>
          <p:cNvSpPr txBox="1"/>
          <p:nvPr/>
        </p:nvSpPr>
        <p:spPr bwMode="auto">
          <a:xfrm>
            <a:off x="5458823" y="6418185"/>
            <a:ext cx="3957320" cy="307777"/>
          </a:xfrm>
          <a:prstGeom prst="rect">
            <a:avLst/>
          </a:prstGeom>
          <a:noFill/>
          <a:ln w="9525">
            <a:noFill/>
            <a:miter lim="800000"/>
            <a:headEnd/>
            <a:tailEnd/>
          </a:ln>
        </p:spPr>
        <p:txBody>
          <a:bodyPr wrap="square" rtlCol="0">
            <a:spAutoFit/>
          </a:bodyPr>
          <a:lstStyle/>
          <a:p>
            <a:r>
              <a:rPr lang="en-US" sz="1400" dirty="0"/>
              <a:t>Source: https://www.igs.org/maps/#station-map</a:t>
            </a:r>
          </a:p>
        </p:txBody>
      </p:sp>
      <p:sp>
        <p:nvSpPr>
          <p:cNvPr id="4" name="object 3"/>
          <p:cNvSpPr>
            <a:spLocks noChangeAspect="1"/>
          </p:cNvSpPr>
          <p:nvPr/>
        </p:nvSpPr>
        <p:spPr>
          <a:xfrm>
            <a:off x="1257910" y="2408218"/>
            <a:ext cx="1728739" cy="944582"/>
          </a:xfrm>
          <a:prstGeom prst="rect">
            <a:avLst/>
          </a:prstGeom>
          <a:blipFill>
            <a:blip r:embed="rId4" cstate="print"/>
            <a:stretch>
              <a:fillRect/>
            </a:stretch>
          </a:blipFill>
        </p:spPr>
        <p:txBody>
          <a:bodyPr wrap="square" lIns="0" tIns="0" rIns="0" bIns="0" rtlCol="0"/>
          <a:lstStyle/>
          <a:p>
            <a:endParaRPr/>
          </a:p>
        </p:txBody>
      </p:sp>
      <p:sp>
        <p:nvSpPr>
          <p:cNvPr id="2" name="Title 1"/>
          <p:cNvSpPr>
            <a:spLocks noGrp="1"/>
          </p:cNvSpPr>
          <p:nvPr>
            <p:ph type="title"/>
          </p:nvPr>
        </p:nvSpPr>
        <p:spPr>
          <a:xfrm>
            <a:off x="136072" y="-20362"/>
            <a:ext cx="9144000" cy="633538"/>
          </a:xfrm>
        </p:spPr>
        <p:txBody>
          <a:bodyPr/>
          <a:lstStyle/>
          <a:p>
            <a:r>
              <a:rPr lang="en-US" b="1" dirty="0">
                <a:latin typeface="Cambria" panose="02040503050406030204" pitchFamily="18" charset="0"/>
                <a:ea typeface="Cambria" panose="02040503050406030204" pitchFamily="18" charset="0"/>
              </a:rPr>
              <a:t>IGS Network</a:t>
            </a:r>
          </a:p>
        </p:txBody>
      </p:sp>
    </p:spTree>
    <p:extLst>
      <p:ext uri="{BB962C8B-B14F-4D97-AF65-F5344CB8AC3E}">
        <p14:creationId xmlns:p14="http://schemas.microsoft.com/office/powerpoint/2010/main" val="394532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361" y="1261450"/>
            <a:ext cx="9144362" cy="499647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9357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NOAA CORS Network (NCN) in WV</a:t>
            </a:r>
          </a:p>
        </p:txBody>
      </p:sp>
    </p:spTree>
    <p:extLst>
      <p:ext uri="{BB962C8B-B14F-4D97-AF65-F5344CB8AC3E}">
        <p14:creationId xmlns:p14="http://schemas.microsoft.com/office/powerpoint/2010/main" val="63563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Tree>
    <p:extLst>
      <p:ext uri="{BB962C8B-B14F-4D97-AF65-F5344CB8AC3E}">
        <p14:creationId xmlns:p14="http://schemas.microsoft.com/office/powerpoint/2010/main" val="2817760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6216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NOAA CORS Network (NCN) in WV</a:t>
            </a:r>
          </a:p>
        </p:txBody>
      </p:sp>
    </p:spTree>
    <p:extLst>
      <p:ext uri="{BB962C8B-B14F-4D97-AF65-F5344CB8AC3E}">
        <p14:creationId xmlns:p14="http://schemas.microsoft.com/office/powerpoint/2010/main" val="36144360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
        <p:nvSpPr>
          <p:cNvPr id="7" name="Speech Bubble: Rectangle with Corners Rounded 6">
            <a:extLst>
              <a:ext uri="{FF2B5EF4-FFF2-40B4-BE49-F238E27FC236}">
                <a16:creationId xmlns:a16="http://schemas.microsoft.com/office/drawing/2014/main" id="{CE27FC60-F3AD-4B68-93D4-C0F442C2E6BC}"/>
              </a:ext>
            </a:extLst>
          </p:cNvPr>
          <p:cNvSpPr/>
          <p:nvPr/>
        </p:nvSpPr>
        <p:spPr>
          <a:xfrm>
            <a:off x="85074" y="2202874"/>
            <a:ext cx="2770269" cy="640080"/>
          </a:xfrm>
          <a:prstGeom prst="wedgeRoundRectCallout">
            <a:avLst>
              <a:gd name="adj1" fmla="val 59635"/>
              <a:gd name="adj2" fmla="val 17411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a:solidFill>
                  <a:srgbClr val="1C1C1C"/>
                </a:solidFill>
                <a:latin typeface="Cambria" panose="02040503050406030204" pitchFamily="18" charset="0"/>
                <a:ea typeface="Cambria" panose="02040503050406030204" pitchFamily="18" charset="0"/>
              </a:rPr>
              <a:t>non-NCN CORS</a:t>
            </a:r>
          </a:p>
        </p:txBody>
      </p:sp>
    </p:spTree>
    <p:extLst>
      <p:ext uri="{BB962C8B-B14F-4D97-AF65-F5344CB8AC3E}">
        <p14:creationId xmlns:p14="http://schemas.microsoft.com/office/powerpoint/2010/main" val="10810460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down)">
                                      <p:cBhvr>
                                        <p:cTn id="12" dur="500"/>
                                        <p:tgtEl>
                                          <p:spTgt spid="7">
                                            <p:bg/>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nodeType="clickEffect">
                                  <p:stCondLst>
                                    <p:cond delay="0"/>
                                  </p:stCondLst>
                                  <p:childTnLst>
                                    <p:animEffect transition="out" filter="fade">
                                      <p:cBhvr>
                                        <p:cTn id="20" dur="750" tmFilter="0, 0; .2, .5; .8, .5; 1, 0"/>
                                        <p:tgtEl>
                                          <p:spTgt spid="7">
                                            <p:txEl>
                                              <p:pRg st="0" end="0"/>
                                            </p:txEl>
                                          </p:spTgt>
                                        </p:tgtEl>
                                      </p:cBhvr>
                                    </p:animEffect>
                                    <p:animScale>
                                      <p:cBhvr>
                                        <p:cTn id="21" dur="375"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74CA97-7FF7-4340-A747-71CAF773C5F2}"/>
              </a:ext>
            </a:extLst>
          </p:cNvPr>
          <p:cNvSpPr txBox="1"/>
          <p:nvPr/>
        </p:nvSpPr>
        <p:spPr>
          <a:xfrm>
            <a:off x="172996" y="2835987"/>
            <a:ext cx="8497918" cy="2329869"/>
          </a:xfrm>
          <a:prstGeom prst="rect">
            <a:avLst/>
          </a:prstGeom>
          <a:noFill/>
        </p:spPr>
        <p:txBody>
          <a:bodyPr wrap="square" rtlCol="0">
            <a:spAutoFit/>
          </a:bodyPr>
          <a:lstStyle/>
          <a:p>
            <a:pPr defTabSz="228623" eaLnBrk="0" hangingPunct="0">
              <a:spcBef>
                <a:spcPts val="600"/>
              </a:spcBef>
              <a:tabLst>
                <a:tab pos="0" algn="l"/>
              </a:tabLst>
            </a:pPr>
            <a:r>
              <a:rPr lang="en-US" altLang="zh-CN" sz="2400" b="1" dirty="0">
                <a:solidFill>
                  <a:prstClr val="black"/>
                </a:solidFill>
                <a:latin typeface="Cambria" panose="02040503050406030204"/>
                <a:ea typeface="Cambria" panose="02040503050406030204" pitchFamily="18" charset="0"/>
                <a:cs typeface="Open Sans" panose="020B0606030504020204" pitchFamily="34" charset="0"/>
                <a:sym typeface="Open Sans"/>
              </a:rPr>
              <a:t>access</a:t>
            </a: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Open Sans"/>
              </a:rPr>
              <a:t>… ? </a:t>
            </a: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traditionally  passive control </a:t>
            </a:r>
            <a:r>
              <a:rPr lang="en-US" altLang="zh-CN" sz="20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(marks/disks/objects)</a:t>
            </a:r>
            <a:endPar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ts val="600"/>
              </a:spcBef>
              <a:tabLst>
                <a:tab pos="0" algn="l"/>
                <a:tab pos="1317625" algn="l"/>
              </a:tabLst>
            </a:pPr>
            <a:r>
              <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 modern and future  active control (NCN CORS)</a:t>
            </a:r>
          </a:p>
          <a:p>
            <a:pPr defTabSz="228623" eaLnBrk="0" hangingPunct="0">
              <a:spcBef>
                <a:spcPct val="20000"/>
              </a:spcBef>
              <a:tabLst>
                <a:tab pos="0" algn="l"/>
              </a:tabLst>
            </a:pPr>
            <a:endParaRPr lang="en-US" altLang="zh-CN" sz="2400"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ct val="20000"/>
              </a:spcBef>
              <a:tabLst>
                <a:tab pos="0" algn="l"/>
              </a:tabLst>
            </a:pPr>
            <a:endParaRPr lang="en-US" altLang="zh-CN" sz="2400" i="1"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endParaRPr>
          </a:p>
          <a:p>
            <a:pPr defTabSz="228623" eaLnBrk="0" hangingPunct="0">
              <a:spcBef>
                <a:spcPct val="20000"/>
              </a:spcBef>
              <a:tabLst>
                <a:tab pos="0" algn="l"/>
              </a:tabLst>
            </a:pPr>
            <a:r>
              <a:rPr lang="en-US" altLang="zh-CN" sz="2400" i="1" dirty="0">
                <a:solidFill>
                  <a:prstClr val="black"/>
                </a:solidFill>
                <a:latin typeface="Cambria" panose="02040503050406030204"/>
                <a:ea typeface="Cambria" panose="02040503050406030204" pitchFamily="18" charset="0"/>
                <a:cs typeface="Open Sans" panose="020B0606030504020204" pitchFamily="34" charset="0"/>
                <a:sym typeface="Wingdings" panose="05000000000000000000" pitchFamily="2" charset="2"/>
              </a:rPr>
              <a:t>	via OPUS</a:t>
            </a:r>
          </a:p>
          <a:p>
            <a:pPr fontAlgn="auto">
              <a:spcBef>
                <a:spcPts val="0"/>
              </a:spcBef>
              <a:spcAft>
                <a:spcPts val="0"/>
              </a:spcAft>
            </a:pPr>
            <a:endParaRPr lang="en-US" sz="600" dirty="0">
              <a:solidFill>
                <a:prstClr val="black"/>
              </a:solidFill>
              <a:latin typeface="Cambria" panose="02040503050406030204"/>
              <a:ea typeface="+mn-ea"/>
            </a:endParaRPr>
          </a:p>
        </p:txBody>
      </p:sp>
      <p:sp>
        <p:nvSpPr>
          <p:cNvPr id="15" name="text">
            <a:extLst>
              <a:ext uri="{FF2B5EF4-FFF2-40B4-BE49-F238E27FC236}">
                <a16:creationId xmlns:a16="http://schemas.microsoft.com/office/drawing/2014/main" id="{1AD228D2-06A2-4B84-ABD6-DC5B526E9E2A}"/>
              </a:ext>
            </a:extLst>
          </p:cNvPr>
          <p:cNvSpPr txBox="1">
            <a:spLocks/>
          </p:cNvSpPr>
          <p:nvPr/>
        </p:nvSpPr>
        <p:spPr>
          <a:xfrm>
            <a:off x="0" y="1187770"/>
            <a:ext cx="9144000" cy="14704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To define, maintain and provide </a:t>
            </a:r>
            <a:r>
              <a:rPr kumimoji="0" lang="en-US" altLang="zh-CN" sz="2400" b="0" i="1"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access to</a:t>
            </a: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 the                     </a:t>
            </a:r>
            <a:r>
              <a:rPr kumimoji="0" lang="en-US" altLang="zh-CN" sz="3700" b="1" i="0" u="none" strike="noStrike" kern="1200" cap="none" spc="0" normalizeH="0" baseline="0" noProof="0" dirty="0">
                <a:ln>
                  <a:noFill/>
                </a:ln>
                <a:solidFill>
                  <a:srgbClr val="C00000"/>
                </a:solidFill>
                <a:effectLst/>
                <a:uLnTx/>
                <a:uFillTx/>
                <a:latin typeface="Cambria" panose="02040503050406030204"/>
                <a:ea typeface="Cambria" panose="02040503050406030204" pitchFamily="18" charset="0"/>
                <a:cs typeface="Open Sans" panose="020B0606030504020204" pitchFamily="34" charset="0"/>
              </a:rPr>
              <a:t>National Spatial Reference System (NSRS) </a:t>
            </a:r>
            <a:r>
              <a:rPr kumimoji="0" lang="en-US" altLang="zh-CN" sz="2400" b="0" i="0" u="none" strike="noStrike" kern="1200" cap="none" spc="0" normalizeH="0" baseline="0" noProof="0" dirty="0">
                <a:ln>
                  <a:noFill/>
                </a:ln>
                <a:solidFill>
                  <a:sysClr val="windowText" lastClr="000000"/>
                </a:solidFill>
                <a:effectLst/>
                <a:uLnTx/>
                <a:uFillTx/>
                <a:latin typeface="Cambria" panose="02040503050406030204"/>
                <a:ea typeface="Cambria" panose="02040503050406030204" pitchFamily="18" charset="0"/>
                <a:cs typeface="Open Sans" panose="020B0606030504020204" pitchFamily="34" charset="0"/>
              </a:rPr>
              <a:t>to meet our Nation’s economic, social, and environmental needs.</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a:ea typeface="+mn-ea"/>
              <a:cs typeface="+mn-cs"/>
            </a:endParaRPr>
          </a:p>
        </p:txBody>
      </p:sp>
      <p:pic>
        <p:nvPicPr>
          <p:cNvPr id="16" name="OPUS ss">
            <a:extLst>
              <a:ext uri="{FF2B5EF4-FFF2-40B4-BE49-F238E27FC236}">
                <a16:creationId xmlns:a16="http://schemas.microsoft.com/office/drawing/2014/main" id="{CB25F7BC-2415-4148-B18B-2DA9BDA2443A}"/>
              </a:ext>
            </a:extLst>
          </p:cNvPr>
          <p:cNvPicPr>
            <a:picLocks noChangeAspect="1"/>
          </p:cNvPicPr>
          <p:nvPr/>
        </p:nvPicPr>
        <p:blipFill rotWithShape="1">
          <a:blip r:embed="rId2"/>
          <a:srcRect b="36"/>
          <a:stretch/>
        </p:blipFill>
        <p:spPr>
          <a:xfrm>
            <a:off x="1553653" y="3824749"/>
            <a:ext cx="5993546" cy="2993923"/>
          </a:xfrm>
          <a:prstGeom prst="rect">
            <a:avLst/>
          </a:prstGeom>
          <a:ln w="25400">
            <a:solidFill>
              <a:sysClr val="window" lastClr="FFFFFF">
                <a:lumMod val="50000"/>
              </a:sysClr>
            </a:solidFill>
          </a:ln>
        </p:spPr>
      </p:pic>
      <p:sp>
        <p:nvSpPr>
          <p:cNvPr id="17" name="Title 9">
            <a:extLst>
              <a:ext uri="{FF2B5EF4-FFF2-40B4-BE49-F238E27FC236}">
                <a16:creationId xmlns:a16="http://schemas.microsoft.com/office/drawing/2014/main" id="{5A65BD16-5FCC-4997-B34B-020B5A1BAAEC}"/>
              </a:ext>
            </a:extLst>
          </p:cNvPr>
          <p:cNvSpPr txBox="1">
            <a:spLocks/>
          </p:cNvSpPr>
          <p:nvPr/>
        </p:nvSpPr>
        <p:spPr>
          <a:xfrm>
            <a:off x="457200" y="432121"/>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mbria" panose="02040503050406030204"/>
                <a:ea typeface="+mj-ea"/>
                <a:cs typeface="+mj-cs"/>
              </a:rPr>
              <a:t>NGS Mission</a:t>
            </a:r>
          </a:p>
        </p:txBody>
      </p:sp>
      <p:cxnSp>
        <p:nvCxnSpPr>
          <p:cNvPr id="14" name="Connector: Curved 13">
            <a:extLst>
              <a:ext uri="{FF2B5EF4-FFF2-40B4-BE49-F238E27FC236}">
                <a16:creationId xmlns:a16="http://schemas.microsoft.com/office/drawing/2014/main" id="{BD66C913-1A3A-438F-B6BA-778B7A7BCE82}"/>
              </a:ext>
            </a:extLst>
          </p:cNvPr>
          <p:cNvCxnSpPr>
            <a:cxnSpLocks/>
          </p:cNvCxnSpPr>
          <p:nvPr/>
        </p:nvCxnSpPr>
        <p:spPr>
          <a:xfrm rot="10800000" flipV="1">
            <a:off x="7245469" y="3604965"/>
            <a:ext cx="1004465" cy="395955"/>
          </a:xfrm>
          <a:prstGeom prst="curvedConnector3">
            <a:avLst>
              <a:gd name="adj1" fmla="val -56695"/>
            </a:avLst>
          </a:prstGeom>
          <a:noFill/>
          <a:ln w="76200" cap="flat" cmpd="sng" algn="ctr">
            <a:solidFill>
              <a:srgbClr val="C00000"/>
            </a:solidFill>
            <a:prstDash val="solid"/>
            <a:tailEnd type="triangle"/>
          </a:ln>
          <a:effectLst/>
        </p:spPr>
      </p:cxnSp>
    </p:spTree>
    <p:extLst>
      <p:ext uri="{BB962C8B-B14F-4D97-AF65-F5344CB8AC3E}">
        <p14:creationId xmlns:p14="http://schemas.microsoft.com/office/powerpoint/2010/main" val="148394260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ppt_x"/>
                                          </p:val>
                                        </p:tav>
                                        <p:tav tm="100000">
                                          <p:val>
                                            <p:strVal val="#ppt_x"/>
                                          </p:val>
                                        </p:tav>
                                      </p:tavLst>
                                    </p:anim>
                                    <p:anim calcmode="lin" valueType="num">
                                      <p:cBhvr additive="base">
                                        <p:cTn id="21" dur="20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04" y="1161070"/>
            <a:ext cx="8584096" cy="5195281"/>
          </a:xfrm>
        </p:spPr>
        <p:txBody>
          <a:bodyPr/>
          <a:lstStyle/>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System (ITRS)</a:t>
            </a:r>
          </a:p>
          <a:p>
            <a:pPr lvl="1"/>
            <a:r>
              <a:rPr lang="en-US" sz="2400" dirty="0">
                <a:solidFill>
                  <a:schemeClr val="bg1">
                    <a:lumMod val="50000"/>
                  </a:schemeClr>
                </a:solidFill>
                <a:latin typeface="Cambria" panose="02040503050406030204" pitchFamily="18" charset="0"/>
                <a:ea typeface="Cambria" panose="02040503050406030204" pitchFamily="18" charset="0"/>
              </a:rPr>
              <a:t>IERS’s recipe</a:t>
            </a:r>
          </a:p>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Frame</a:t>
            </a:r>
          </a:p>
          <a:p>
            <a:pPr lvl="1"/>
            <a:r>
              <a:rPr lang="en-US" sz="2400" dirty="0">
                <a:solidFill>
                  <a:schemeClr val="bg1">
                    <a:lumMod val="50000"/>
                  </a:schemeClr>
                </a:solidFill>
                <a:latin typeface="Cambria" panose="02040503050406030204" pitchFamily="18" charset="0"/>
                <a:ea typeface="Cambria" panose="02040503050406030204" pitchFamily="18" charset="0"/>
              </a:rPr>
              <a:t>Realized by the ITRF Network (the SGT stations)</a:t>
            </a:r>
          </a:p>
          <a:p>
            <a:r>
              <a:rPr lang="en-US" sz="2800" dirty="0">
                <a:latin typeface="Cambria" panose="02040503050406030204" pitchFamily="18" charset="0"/>
                <a:ea typeface="Cambria" panose="02040503050406030204" pitchFamily="18" charset="0"/>
              </a:rPr>
              <a:t>True for </a:t>
            </a:r>
            <a:r>
              <a:rPr lang="en-US" sz="2800" b="1" dirty="0">
                <a:latin typeface="Cambria" panose="02040503050406030204" pitchFamily="18" charset="0"/>
                <a:ea typeface="Cambria" panose="02040503050406030204" pitchFamily="18" charset="0"/>
              </a:rPr>
              <a:t>any</a:t>
            </a:r>
            <a:r>
              <a:rPr lang="en-US" sz="2800" dirty="0">
                <a:latin typeface="Cambria" panose="02040503050406030204" pitchFamily="18" charset="0"/>
                <a:ea typeface="Cambria" panose="02040503050406030204" pitchFamily="18" charset="0"/>
              </a:rPr>
              <a:t> System and Frame</a:t>
            </a:r>
          </a:p>
          <a:p>
            <a:pPr lvl="1"/>
            <a:r>
              <a:rPr lang="en-US" sz="2400" i="1" dirty="0">
                <a:latin typeface="Cambria" panose="02040503050406030204" pitchFamily="18" charset="0"/>
                <a:ea typeface="Cambria" panose="02040503050406030204" pitchFamily="18" charset="0"/>
              </a:rPr>
              <a:t>Not just the</a:t>
            </a:r>
            <a:r>
              <a:rPr lang="en-US" sz="2400" dirty="0">
                <a:latin typeface="Cambria" panose="02040503050406030204" pitchFamily="18" charset="0"/>
                <a:ea typeface="Cambria" panose="02040503050406030204" pitchFamily="18" charset="0"/>
              </a:rPr>
              <a:t> ITRF</a:t>
            </a:r>
          </a:p>
          <a:p>
            <a:r>
              <a:rPr lang="en-US" sz="2800" dirty="0">
                <a:latin typeface="Cambria" panose="02040503050406030204" pitchFamily="18" charset="0"/>
                <a:ea typeface="Cambria" panose="02040503050406030204" pitchFamily="18" charset="0"/>
              </a:rPr>
              <a:t>National Spatial </a:t>
            </a:r>
            <a:r>
              <a:rPr lang="en-US" sz="2800" u="sng" dirty="0">
                <a:latin typeface="Cambria" panose="02040503050406030204" pitchFamily="18" charset="0"/>
                <a:ea typeface="Cambria" panose="02040503050406030204" pitchFamily="18" charset="0"/>
              </a:rPr>
              <a:t>Reference System</a:t>
            </a:r>
          </a:p>
          <a:p>
            <a:pPr lvl="1"/>
            <a:r>
              <a:rPr lang="en-US" sz="2400" dirty="0">
                <a:latin typeface="Cambria" panose="02040503050406030204" pitchFamily="18" charset="0"/>
                <a:ea typeface="Cambria" panose="02040503050406030204" pitchFamily="18" charset="0"/>
              </a:rPr>
              <a:t>NGS’s recipe</a:t>
            </a:r>
          </a:p>
          <a:p>
            <a:r>
              <a:rPr lang="en-US" sz="2800" dirty="0">
                <a:latin typeface="Cambria" panose="02040503050406030204" pitchFamily="18" charset="0"/>
                <a:ea typeface="Cambria" panose="02040503050406030204" pitchFamily="18" charset="0"/>
              </a:rPr>
              <a:t>North American Terrestrial </a:t>
            </a:r>
            <a:r>
              <a:rPr lang="en-US" sz="2800" u="sng" dirty="0">
                <a:latin typeface="Cambria" panose="02040503050406030204" pitchFamily="18" charset="0"/>
                <a:ea typeface="Cambria" panose="02040503050406030204" pitchFamily="18" charset="0"/>
              </a:rPr>
              <a:t>Reference Frame</a:t>
            </a:r>
          </a:p>
          <a:p>
            <a:pPr lvl="1"/>
            <a:r>
              <a:rPr lang="en-US" sz="2000" dirty="0">
                <a:latin typeface="Cambria" panose="02040503050406030204" pitchFamily="18" charset="0"/>
                <a:ea typeface="Cambria" panose="02040503050406030204" pitchFamily="18" charset="0"/>
              </a:rPr>
              <a:t>Realized by the NOAA CORS Network</a:t>
            </a:r>
          </a:p>
          <a:p>
            <a:pPr lvl="1"/>
            <a:r>
              <a:rPr lang="en-US" sz="2000" dirty="0">
                <a:latin typeface="Cambria" panose="02040503050406030204" pitchFamily="18" charset="0"/>
                <a:ea typeface="Cambria" panose="02040503050406030204" pitchFamily="18" charset="0"/>
              </a:rPr>
              <a:t>Accessible easily with GPS, by using OPUS</a:t>
            </a: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Tree>
    <p:extLst>
      <p:ext uri="{BB962C8B-B14F-4D97-AF65-F5344CB8AC3E}">
        <p14:creationId xmlns:p14="http://schemas.microsoft.com/office/powerpoint/2010/main" val="3672998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1000"/>
                                        <p:tgtEl>
                                          <p:spTgt spid="3">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left)">
                                      <p:cBhvr>
                                        <p:cTn id="10" dur="10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10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1000"/>
                                        <p:tgtEl>
                                          <p:spTgt spid="3">
                                            <p:txEl>
                                              <p:pRg st="9" end="9"/>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wipe(left)">
                                      <p:cBhvr>
                                        <p:cTn id="21"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199" y="1196079"/>
            <a:ext cx="8582025" cy="5361905"/>
          </a:xfrm>
        </p:spPr>
        <p:txBody>
          <a:bodyPr/>
          <a:lstStyle/>
          <a:p>
            <a:pPr marL="1138238" lvl="3">
              <a:spcBef>
                <a:spcPts val="0"/>
              </a:spcBef>
              <a:spcAft>
                <a:spcPts val="300"/>
              </a:spcAft>
            </a:pPr>
            <a:r>
              <a:rPr lang="en-US" sz="2400" dirty="0">
                <a:ea typeface="Cambria" panose="02040503050406030204" pitchFamily="18" charset="0"/>
              </a:rPr>
              <a:t>dual frequency receiver</a:t>
            </a:r>
          </a:p>
          <a:p>
            <a:pPr marL="1138238" lvl="3">
              <a:spcBef>
                <a:spcPts val="0"/>
              </a:spcBef>
              <a:spcAft>
                <a:spcPts val="300"/>
              </a:spcAft>
            </a:pPr>
            <a:r>
              <a:rPr lang="en-US" sz="2400" dirty="0">
                <a:ea typeface="Cambria" panose="02040503050406030204" pitchFamily="18" charset="0"/>
              </a:rPr>
              <a:t>static observations (via RINEX </a:t>
            </a:r>
            <a:r>
              <a:rPr lang="en-US" sz="2400" dirty="0">
                <a:ea typeface="Cambria" panose="02040503050406030204" pitchFamily="18" charset="0"/>
                <a:sym typeface="Wingdings" panose="05000000000000000000" pitchFamily="2" charset="2"/>
              </a:rPr>
              <a:t> ______</a:t>
            </a:r>
            <a:r>
              <a:rPr lang="en-US" sz="2400" dirty="0">
                <a:ea typeface="Cambria" panose="02040503050406030204" pitchFamily="18" charset="0"/>
              </a:rPr>
              <a:t>.23o)</a:t>
            </a:r>
          </a:p>
          <a:p>
            <a:pPr marL="1138238" lvl="3">
              <a:spcBef>
                <a:spcPts val="0"/>
              </a:spcBef>
              <a:spcAft>
                <a:spcPts val="300"/>
              </a:spcAft>
            </a:pPr>
            <a:r>
              <a:rPr lang="en-US" sz="2400" dirty="0">
                <a:ea typeface="Cambria" panose="02040503050406030204" pitchFamily="18" charset="0"/>
              </a:rPr>
              <a:t>30 seconds epoch/logging rate aka recording interval</a:t>
            </a:r>
          </a:p>
          <a:p>
            <a:pPr marL="457200" lvl="1" indent="0">
              <a:spcBef>
                <a:spcPts val="1800"/>
              </a:spcBef>
              <a:spcAft>
                <a:spcPts val="300"/>
              </a:spcAft>
              <a:buNone/>
            </a:pPr>
            <a:r>
              <a:rPr lang="en-US" dirty="0">
                <a:ea typeface="Cambria" panose="02040503050406030204" pitchFamily="18" charset="0"/>
              </a:rPr>
              <a:t>OPUS Rapid Static  (OPUS-RS)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same requirements as above</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 </a:t>
            </a:r>
            <a:r>
              <a:rPr lang="en-US" dirty="0">
                <a:latin typeface="Cambria" panose="02040503050406030204" pitchFamily="18" charset="0"/>
                <a:ea typeface="Cambria" panose="02040503050406030204" pitchFamily="18" charset="0"/>
                <a:sym typeface="Wingdings" panose="05000000000000000000" pitchFamily="2" charset="2"/>
              </a:rPr>
              <a:t> also Beta OPUS Projects</a:t>
            </a:r>
            <a:endParaRPr lang="en-US" dirty="0">
              <a:latin typeface="Cambria" panose="02040503050406030204" pitchFamily="18" charset="0"/>
              <a:ea typeface="Cambria" panose="02040503050406030204" pitchFamily="18" charset="0"/>
            </a:endParaRPr>
          </a:p>
          <a:p>
            <a:pPr marL="1138238"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training by NGS currently required (~12 hours)</a:t>
            </a:r>
          </a:p>
        </p:txBody>
      </p:sp>
      <p:sp>
        <p:nvSpPr>
          <p:cNvPr id="4" name="Curved Right Arrow 3"/>
          <p:cNvSpPr/>
          <p:nvPr/>
        </p:nvSpPr>
        <p:spPr>
          <a:xfrm>
            <a:off x="369009" y="3953452"/>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004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a:xfrm>
            <a:off x="0" y="274638"/>
            <a:ext cx="9144000" cy="1143000"/>
          </a:xfrm>
        </p:spPr>
        <p:txBody>
          <a:bodyPr>
            <a:normAutofit/>
          </a:bodyPr>
          <a:lstStyle/>
          <a:p>
            <a:r>
              <a:rPr lang="en-US" dirty="0"/>
              <a:t>GVX in OPUS Projects</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0" y="1417641"/>
            <a:ext cx="9144000" cy="2595559"/>
          </a:xfrm>
        </p:spPr>
        <p:txBody>
          <a:bodyPr>
            <a:noAutofit/>
          </a:bodyPr>
          <a:lstStyle/>
          <a:p>
            <a:r>
              <a:rPr lang="en-US" sz="4000" i="1" dirty="0">
                <a:ea typeface="Cambria" panose="02040503050406030204" pitchFamily="18" charset="0"/>
                <a:cs typeface="Open Sans" panose="020B0606030504020204" pitchFamily="34" charset="0"/>
              </a:rPr>
              <a:t>Why would I want to do this?</a:t>
            </a:r>
          </a:p>
          <a:p>
            <a:endParaRPr lang="en-US" sz="4000" dirty="0">
              <a:ea typeface="Cambria" panose="02040503050406030204" pitchFamily="18" charset="0"/>
              <a:cs typeface="Open Sans" panose="020B0606030504020204" pitchFamily="34" charset="0"/>
            </a:endParaRPr>
          </a:p>
          <a:p>
            <a:r>
              <a:rPr lang="en-US" sz="4000" dirty="0">
                <a:ea typeface="Cambria" panose="02040503050406030204" pitchFamily="18" charset="0"/>
                <a:cs typeface="Open Sans" panose="020B0606030504020204" pitchFamily="34" charset="0"/>
              </a:rPr>
              <a:t>You can use it for GPSonBM right now.</a:t>
            </a:r>
          </a:p>
          <a:p>
            <a:pPr lvl="1"/>
            <a:r>
              <a:rPr lang="en-US" dirty="0">
                <a:ea typeface="Cambria" panose="02040503050406030204" pitchFamily="18" charset="0"/>
                <a:cs typeface="Open Sans" panose="020B0606030504020204" pitchFamily="34" charset="0"/>
                <a:hlinkClick r:id="rId2"/>
              </a:rPr>
              <a:t>Hyperlink to January 2023 webinar</a:t>
            </a:r>
            <a:endParaRPr lang="en-US" dirty="0">
              <a:ea typeface="Cambria" panose="02040503050406030204" pitchFamily="18" charset="0"/>
              <a:cs typeface="Open Sans" panose="020B0606030504020204" pitchFamily="34" charset="0"/>
            </a:endParaRPr>
          </a:p>
        </p:txBody>
      </p:sp>
      <p:pic>
        <p:nvPicPr>
          <p:cNvPr id="4" name="Picture 3">
            <a:hlinkClick r:id="rId2"/>
            <a:extLst>
              <a:ext uri="{FF2B5EF4-FFF2-40B4-BE49-F238E27FC236}">
                <a16:creationId xmlns:a16="http://schemas.microsoft.com/office/drawing/2014/main" id="{7D9C248E-6042-4805-9FDD-C0035827C723}"/>
              </a:ext>
            </a:extLst>
          </p:cNvPr>
          <p:cNvPicPr>
            <a:picLocks noChangeAspect="1"/>
          </p:cNvPicPr>
          <p:nvPr/>
        </p:nvPicPr>
        <p:blipFill>
          <a:blip r:embed="rId3"/>
          <a:stretch>
            <a:fillRect/>
          </a:stretch>
        </p:blipFill>
        <p:spPr>
          <a:xfrm>
            <a:off x="830256" y="4354415"/>
            <a:ext cx="7483488" cy="2171888"/>
          </a:xfrm>
          <a:prstGeom prst="rect">
            <a:avLst/>
          </a:prstGeom>
          <a:ln w="25400">
            <a:solidFill>
              <a:schemeClr val="bg1">
                <a:lumMod val="75000"/>
              </a:schemeClr>
            </a:solidFill>
          </a:ln>
        </p:spPr>
      </p:pic>
    </p:spTree>
    <p:extLst>
      <p:ext uri="{BB962C8B-B14F-4D97-AF65-F5344CB8AC3E}">
        <p14:creationId xmlns:p14="http://schemas.microsoft.com/office/powerpoint/2010/main" val="155894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idx="4294967295"/>
          </p:nvPr>
        </p:nvSpPr>
        <p:spPr>
          <a:xfrm>
            <a:off x="0" y="274638"/>
            <a:ext cx="9144000" cy="769854"/>
          </a:xfrm>
        </p:spPr>
        <p:txBody>
          <a:bodyPr>
            <a:normAutofit/>
          </a:bodyPr>
          <a:lstStyle/>
          <a:p>
            <a:r>
              <a:rPr lang="en-US"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294967295"/>
          </p:nvPr>
        </p:nvSpPr>
        <p:spPr>
          <a:xfrm>
            <a:off x="4267200" y="1691332"/>
            <a:ext cx="4876800" cy="2626667"/>
          </a:xfrm>
        </p:spPr>
        <p:txBody>
          <a:bodyPr>
            <a:normAutofit/>
          </a:bodyPr>
          <a:lstStyle/>
          <a:p>
            <a:pPr marL="0" indent="0">
              <a:buNone/>
            </a:pPr>
            <a:r>
              <a:rPr lang="en-US" dirty="0"/>
              <a:t>OPUS Shared Solutions</a:t>
            </a:r>
          </a:p>
          <a:p>
            <a:pPr marL="346075" lvl="1" indent="187325">
              <a:buFont typeface="Cambria" panose="02040503050406030204" pitchFamily="18" charset="0"/>
              <a:buChar char="‒"/>
            </a:pPr>
            <a:r>
              <a:rPr lang="en-US" sz="2400" dirty="0"/>
              <a:t>2 OPUS-Static, ≥4 hours each</a:t>
            </a:r>
          </a:p>
          <a:p>
            <a:pPr marL="346075" lvl="1" indent="187325">
              <a:buFont typeface="Cambria" panose="02040503050406030204" pitchFamily="18" charset="0"/>
              <a:buChar char="‒"/>
            </a:pPr>
            <a:r>
              <a:rPr lang="en-US" sz="2400" dirty="0"/>
              <a:t>2 photos of each setup</a:t>
            </a:r>
          </a:p>
          <a:p>
            <a:pPr marL="346075" lvl="1" indent="187325">
              <a:buFont typeface="Cambria" panose="02040503050406030204" pitchFamily="18" charset="0"/>
              <a:buChar char="‒"/>
            </a:pPr>
            <a:r>
              <a:rPr lang="en-US" sz="2400" dirty="0"/>
              <a:t>Brief Description w/Ties</a:t>
            </a:r>
          </a:p>
        </p:txBody>
      </p:sp>
      <p:grpSp>
        <p:nvGrpSpPr>
          <p:cNvPr id="11" name="web app">
            <a:extLst>
              <a:ext uri="{FF2B5EF4-FFF2-40B4-BE49-F238E27FC236}">
                <a16:creationId xmlns:a16="http://schemas.microsoft.com/office/drawing/2014/main" id="{44F3BAA1-E4F9-478A-8897-952C22761E5D}"/>
              </a:ext>
            </a:extLst>
          </p:cNvPr>
          <p:cNvGrpSpPr/>
          <p:nvPr/>
        </p:nvGrpSpPr>
        <p:grpSpPr>
          <a:xfrm>
            <a:off x="99804" y="1892838"/>
            <a:ext cx="4258834" cy="3397817"/>
            <a:chOff x="2572970" y="2948942"/>
            <a:chExt cx="4654179" cy="3443010"/>
          </a:xfrm>
        </p:grpSpPr>
        <p:pic>
          <p:nvPicPr>
            <p:cNvPr id="9" name="Picture 8">
              <a:extLst>
                <a:ext uri="{FF2B5EF4-FFF2-40B4-BE49-F238E27FC236}">
                  <a16:creationId xmlns:a16="http://schemas.microsoft.com/office/drawing/2014/main" id="{A62076D8-2A04-478A-AD9D-06639B00F339}"/>
                </a:ext>
              </a:extLst>
            </p:cNvPr>
            <p:cNvPicPr>
              <a:picLocks noChangeAspect="1"/>
            </p:cNvPicPr>
            <p:nvPr/>
          </p:nvPicPr>
          <p:blipFill>
            <a:blip r:embed="rId3"/>
            <a:stretch>
              <a:fillRect/>
            </a:stretch>
          </p:blipFill>
          <p:spPr>
            <a:xfrm>
              <a:off x="2572970" y="3483090"/>
              <a:ext cx="4654179" cy="2908862"/>
            </a:xfrm>
            <a:prstGeom prst="rect">
              <a:avLst/>
            </a:prstGeom>
          </p:spPr>
        </p:pic>
        <p:sp>
          <p:nvSpPr>
            <p:cNvPr id="24" name="Text Placeholder 9">
              <a:extLst>
                <a:ext uri="{FF2B5EF4-FFF2-40B4-BE49-F238E27FC236}">
                  <a16:creationId xmlns:a16="http://schemas.microsoft.com/office/drawing/2014/main" id="{2FB0C79B-870E-409C-8B1B-2FD676F3F28E}"/>
                </a:ext>
              </a:extLst>
            </p:cNvPr>
            <p:cNvSpPr txBox="1">
              <a:spLocks/>
            </p:cNvSpPr>
            <p:nvPr/>
          </p:nvSpPr>
          <p:spPr>
            <a:xfrm>
              <a:off x="2590800" y="2948942"/>
              <a:ext cx="4636349" cy="534147"/>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Web Map Application</a:t>
              </a:r>
            </a:p>
          </p:txBody>
        </p:sp>
      </p:grpSp>
      <p:pic>
        <p:nvPicPr>
          <p:cNvPr id="27" name="Picture 26">
            <a:extLst>
              <a:ext uri="{FF2B5EF4-FFF2-40B4-BE49-F238E27FC236}">
                <a16:creationId xmlns:a16="http://schemas.microsoft.com/office/drawing/2014/main" id="{1B1A02A2-DE14-4D4E-9A6B-460B01573473}"/>
              </a:ext>
            </a:extLst>
          </p:cNvPr>
          <p:cNvPicPr>
            <a:picLocks noChangeAspect="1"/>
          </p:cNvPicPr>
          <p:nvPr/>
        </p:nvPicPr>
        <p:blipFill>
          <a:blip r:embed="rId4"/>
          <a:stretch>
            <a:fillRect/>
          </a:stretch>
        </p:blipFill>
        <p:spPr>
          <a:xfrm>
            <a:off x="4877609" y="3865474"/>
            <a:ext cx="3747416" cy="669181"/>
          </a:xfrm>
          <a:prstGeom prst="rect">
            <a:avLst/>
          </a:prstGeom>
          <a:ln w="19050">
            <a:solidFill>
              <a:schemeClr val="accent1"/>
            </a:solidFill>
          </a:ln>
        </p:spPr>
      </p:pic>
      <p:sp>
        <p:nvSpPr>
          <p:cNvPr id="28" name="TextBox 27">
            <a:extLst>
              <a:ext uri="{FF2B5EF4-FFF2-40B4-BE49-F238E27FC236}">
                <a16:creationId xmlns:a16="http://schemas.microsoft.com/office/drawing/2014/main" id="{32F5FA0C-A9D5-462F-A24C-AAC15DB0AD81}"/>
              </a:ext>
            </a:extLst>
          </p:cNvPr>
          <p:cNvSpPr txBox="1"/>
          <p:nvPr/>
        </p:nvSpPr>
        <p:spPr>
          <a:xfrm>
            <a:off x="4572000" y="4767749"/>
            <a:ext cx="4495260" cy="1720148"/>
          </a:xfrm>
          <a:prstGeom prst="rect">
            <a:avLst/>
          </a:prstGeom>
          <a:solidFill>
            <a:srgbClr val="CEDEEE"/>
          </a:solidFill>
        </p:spPr>
        <p:txBody>
          <a:bodyPr wrap="square" rtlCol="0">
            <a:noAutofit/>
          </a:bodyPr>
          <a:lstStyle/>
          <a:p>
            <a:pPr algn="ctr">
              <a:spcAft>
                <a:spcPts val="800"/>
              </a:spcAft>
            </a:pPr>
            <a:r>
              <a:rPr lang="en-US" sz="2400" u="sng" dirty="0">
                <a:latin typeface="+mj-lt"/>
              </a:rPr>
              <a:t>The struggle is real.</a:t>
            </a:r>
          </a:p>
          <a:p>
            <a:pPr algn="r"/>
            <a:r>
              <a:rPr lang="en-US" sz="2400" i="1" dirty="0"/>
              <a:t>“too much field time”</a:t>
            </a:r>
          </a:p>
          <a:p>
            <a:pPr algn="ctr"/>
            <a:r>
              <a:rPr lang="en-US" sz="2400" i="1" dirty="0"/>
              <a:t>“we don’t do static”</a:t>
            </a:r>
          </a:p>
          <a:p>
            <a:r>
              <a:rPr lang="en-US" sz="2200" i="1" dirty="0"/>
              <a:t>“poor site, if only we had multi-GNSS”</a:t>
            </a:r>
          </a:p>
        </p:txBody>
      </p:sp>
      <p:grpSp>
        <p:nvGrpSpPr>
          <p:cNvPr id="14" name="dashboard">
            <a:extLst>
              <a:ext uri="{FF2B5EF4-FFF2-40B4-BE49-F238E27FC236}">
                <a16:creationId xmlns:a16="http://schemas.microsoft.com/office/drawing/2014/main" id="{B8B958A1-4155-4466-A2FC-29EAD3A1D391}"/>
              </a:ext>
            </a:extLst>
          </p:cNvPr>
          <p:cNvGrpSpPr/>
          <p:nvPr/>
        </p:nvGrpSpPr>
        <p:grpSpPr>
          <a:xfrm>
            <a:off x="99805" y="3090079"/>
            <a:ext cx="4258836" cy="3397817"/>
            <a:chOff x="1212455" y="1417562"/>
            <a:chExt cx="4798375" cy="3028185"/>
          </a:xfrm>
        </p:grpSpPr>
        <p:pic>
          <p:nvPicPr>
            <p:cNvPr id="25" name="Picture 24">
              <a:extLst>
                <a:ext uri="{FF2B5EF4-FFF2-40B4-BE49-F238E27FC236}">
                  <a16:creationId xmlns:a16="http://schemas.microsoft.com/office/drawing/2014/main" id="{56B46FA4-D6F8-4C58-9F7B-E79EF3D0BE63}"/>
                </a:ext>
              </a:extLst>
            </p:cNvPr>
            <p:cNvPicPr>
              <a:picLocks noChangeAspect="1"/>
            </p:cNvPicPr>
            <p:nvPr/>
          </p:nvPicPr>
          <p:blipFill>
            <a:blip r:embed="rId5"/>
            <a:stretch>
              <a:fillRect/>
            </a:stretch>
          </p:blipFill>
          <p:spPr>
            <a:xfrm>
              <a:off x="1212456" y="1891612"/>
              <a:ext cx="4798374" cy="2554135"/>
            </a:xfrm>
            <a:prstGeom prst="rect">
              <a:avLst/>
            </a:prstGeom>
          </p:spPr>
        </p:pic>
        <p:sp>
          <p:nvSpPr>
            <p:cNvPr id="26" name="Text Placeholder 9">
              <a:extLst>
                <a:ext uri="{FF2B5EF4-FFF2-40B4-BE49-F238E27FC236}">
                  <a16:creationId xmlns:a16="http://schemas.microsoft.com/office/drawing/2014/main" id="{4E6F6162-7357-4416-845E-14A0868D68E4}"/>
                </a:ext>
              </a:extLst>
            </p:cNvPr>
            <p:cNvSpPr txBox="1">
              <a:spLocks/>
            </p:cNvSpPr>
            <p:nvPr/>
          </p:nvSpPr>
          <p:spPr>
            <a:xfrm>
              <a:off x="1212455" y="1417562"/>
              <a:ext cx="4798374" cy="479822"/>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Progress Dashboard</a:t>
              </a:r>
            </a:p>
          </p:txBody>
        </p:sp>
      </p:grpSp>
      <p:sp>
        <p:nvSpPr>
          <p:cNvPr id="2" name="TextBox 1">
            <a:extLst>
              <a:ext uri="{FF2B5EF4-FFF2-40B4-BE49-F238E27FC236}">
                <a16:creationId xmlns:a16="http://schemas.microsoft.com/office/drawing/2014/main" id="{0AF82286-E1BE-4D4E-BE84-1DC542548A4C}"/>
              </a:ext>
            </a:extLst>
          </p:cNvPr>
          <p:cNvSpPr txBox="1"/>
          <p:nvPr/>
        </p:nvSpPr>
        <p:spPr>
          <a:xfrm>
            <a:off x="1" y="1001803"/>
            <a:ext cx="9144000" cy="663391"/>
          </a:xfrm>
          <a:prstGeom prst="rect">
            <a:avLst/>
          </a:prstGeom>
          <a:noFill/>
        </p:spPr>
        <p:txBody>
          <a:bodyPr wrap="square" rtlCol="0">
            <a:noAutofit/>
          </a:bodyPr>
          <a:lstStyle/>
          <a:p>
            <a:pPr algn="ctr"/>
            <a:r>
              <a:rPr lang="en-US" sz="3200" b="1" i="1" u="sng" dirty="0">
                <a:latin typeface="Cambria" panose="02040503050406030204" pitchFamily="18" charset="0"/>
                <a:ea typeface="Cambria" panose="02040503050406030204" pitchFamily="18" charset="0"/>
              </a:rPr>
              <a:t>Deadline</a:t>
            </a:r>
            <a:r>
              <a:rPr lang="en-US" sz="3200" b="1" dirty="0">
                <a:latin typeface="Cambria" panose="02040503050406030204" pitchFamily="18" charset="0"/>
                <a:ea typeface="Cambria" panose="02040503050406030204" pitchFamily="18" charset="0"/>
              </a:rPr>
              <a:t> = 30 September 2023</a:t>
            </a:r>
          </a:p>
          <a:p>
            <a:endParaRPr lang="en-US" dirty="0"/>
          </a:p>
        </p:txBody>
      </p:sp>
    </p:spTree>
    <p:extLst>
      <p:ext uri="{BB962C8B-B14F-4D97-AF65-F5344CB8AC3E}">
        <p14:creationId xmlns:p14="http://schemas.microsoft.com/office/powerpoint/2010/main" val="20213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idx="4294967295"/>
          </p:nvPr>
        </p:nvSpPr>
        <p:spPr>
          <a:xfrm>
            <a:off x="0" y="274638"/>
            <a:ext cx="9144000" cy="769854"/>
          </a:xfrm>
        </p:spPr>
        <p:txBody>
          <a:bodyPr>
            <a:normAutofit/>
          </a:bodyPr>
          <a:lstStyle/>
          <a:p>
            <a:r>
              <a:rPr lang="en-US"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294967295"/>
          </p:nvPr>
        </p:nvSpPr>
        <p:spPr>
          <a:xfrm>
            <a:off x="254643" y="2513136"/>
            <a:ext cx="8657863" cy="3690896"/>
          </a:xfrm>
        </p:spPr>
        <p:txBody>
          <a:bodyPr>
            <a:normAutofit/>
          </a:bodyPr>
          <a:lstStyle/>
          <a:p>
            <a:r>
              <a:rPr lang="en-US" dirty="0"/>
              <a:t>OPUS Shared Solutions</a:t>
            </a:r>
          </a:p>
          <a:p>
            <a:pPr lvl="1"/>
            <a:r>
              <a:rPr lang="en-US" dirty="0"/>
              <a:t>primary mechanism for GPSonBM</a:t>
            </a:r>
          </a:p>
          <a:p>
            <a:pPr lvl="1"/>
            <a:r>
              <a:rPr lang="en-US" i="1" dirty="0"/>
              <a:t>still good </a:t>
            </a:r>
            <a:r>
              <a:rPr lang="en-US" dirty="0"/>
              <a:t>for GPSonBM</a:t>
            </a:r>
          </a:p>
          <a:p>
            <a:r>
              <a:rPr lang="en-US" dirty="0"/>
              <a:t>OPUS Projects</a:t>
            </a:r>
          </a:p>
          <a:p>
            <a:pPr lvl="1"/>
            <a:r>
              <a:rPr lang="en-US" dirty="0"/>
              <a:t>has been a secondary option for years</a:t>
            </a:r>
          </a:p>
          <a:p>
            <a:pPr lvl="1"/>
            <a:r>
              <a:rPr lang="en-US" dirty="0"/>
              <a:t>now includes ability to use GVX</a:t>
            </a:r>
          </a:p>
          <a:p>
            <a:pPr lvl="2"/>
            <a:r>
              <a:rPr lang="en-US" dirty="0"/>
              <a:t>GVX opens the door to using RTN (like WVDOT’s)</a:t>
            </a:r>
          </a:p>
        </p:txBody>
      </p:sp>
      <p:sp>
        <p:nvSpPr>
          <p:cNvPr id="2" name="TextBox 1">
            <a:extLst>
              <a:ext uri="{FF2B5EF4-FFF2-40B4-BE49-F238E27FC236}">
                <a16:creationId xmlns:a16="http://schemas.microsoft.com/office/drawing/2014/main" id="{0AF82286-E1BE-4D4E-BE84-1DC542548A4C}"/>
              </a:ext>
            </a:extLst>
          </p:cNvPr>
          <p:cNvSpPr txBox="1"/>
          <p:nvPr/>
        </p:nvSpPr>
        <p:spPr>
          <a:xfrm>
            <a:off x="254643" y="1105978"/>
            <a:ext cx="8657863" cy="1278408"/>
          </a:xfrm>
          <a:prstGeom prst="rect">
            <a:avLst/>
          </a:prstGeom>
          <a:noFill/>
        </p:spPr>
        <p:txBody>
          <a:bodyPr wrap="square" rtlCol="0">
            <a:noAutofit/>
          </a:bodyPr>
          <a:lstStyle/>
          <a:p>
            <a:pPr algn="ctr"/>
            <a:r>
              <a:rPr lang="en-US" sz="3600" dirty="0">
                <a:latin typeface="Cambria" panose="02040503050406030204" pitchFamily="18" charset="0"/>
                <a:ea typeface="Cambria" panose="02040503050406030204" pitchFamily="18" charset="0"/>
              </a:rPr>
              <a:t>Important to note that GVX is a </a:t>
            </a:r>
            <a:r>
              <a:rPr lang="en-US" sz="3600" b="1" i="1" dirty="0">
                <a:latin typeface="Cambria" panose="02040503050406030204" pitchFamily="18" charset="0"/>
                <a:ea typeface="Cambria" panose="02040503050406030204" pitchFamily="18" charset="0"/>
              </a:rPr>
              <a:t>supplement</a:t>
            </a:r>
            <a:r>
              <a:rPr lang="en-US" sz="3600" dirty="0">
                <a:latin typeface="Cambria" panose="02040503050406030204" pitchFamily="18" charset="0"/>
                <a:ea typeface="Cambria" panose="02040503050406030204" pitchFamily="18" charset="0"/>
              </a:rPr>
              <a:t> to OPUS Shared Solutions</a:t>
            </a:r>
          </a:p>
          <a:p>
            <a:endParaRPr lang="en-US" dirty="0"/>
          </a:p>
        </p:txBody>
      </p:sp>
    </p:spTree>
    <p:extLst>
      <p:ext uri="{BB962C8B-B14F-4D97-AF65-F5344CB8AC3E}">
        <p14:creationId xmlns:p14="http://schemas.microsoft.com/office/powerpoint/2010/main" val="247590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88F099-C1B4-4A35-8F21-5390A7136BD0}"/>
              </a:ext>
            </a:extLst>
          </p:cNvPr>
          <p:cNvSpPr txBox="1"/>
          <p:nvPr/>
        </p:nvSpPr>
        <p:spPr>
          <a:xfrm>
            <a:off x="81023" y="5625804"/>
            <a:ext cx="9062977"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*Need 2 or more GPS datasets in our database, existing data holdings count toward that.</a:t>
            </a:r>
          </a:p>
        </p:txBody>
      </p:sp>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extLst>
              <p:ext uri="{D42A27DB-BD31-4B8C-83A1-F6EECF244321}">
                <p14:modId xmlns:p14="http://schemas.microsoft.com/office/powerpoint/2010/main" val="969110065"/>
              </p:ext>
            </p:extLst>
          </p:nvPr>
        </p:nvGraphicFramePr>
        <p:xfrm>
          <a:off x="0" y="1417639"/>
          <a:ext cx="9144001" cy="4158552"/>
        </p:xfrm>
        <a:graphic>
          <a:graphicData uri="http://schemas.openxmlformats.org/drawingml/2006/table">
            <a:tbl>
              <a:tblPr firstRow="1" bandRow="1">
                <a:tableStyleId>{21E4AEA4-8DFA-4A89-87EB-49C32662AFE0}</a:tableStyleId>
              </a:tblPr>
              <a:tblGrid>
                <a:gridCol w="1868265">
                  <a:extLst>
                    <a:ext uri="{9D8B030D-6E8A-4147-A177-3AD203B41FA5}">
                      <a16:colId xmlns:a16="http://schemas.microsoft.com/office/drawing/2014/main" val="2006460299"/>
                    </a:ext>
                  </a:extLst>
                </a:gridCol>
                <a:gridCol w="2225125">
                  <a:extLst>
                    <a:ext uri="{9D8B030D-6E8A-4147-A177-3AD203B41FA5}">
                      <a16:colId xmlns:a16="http://schemas.microsoft.com/office/drawing/2014/main" val="981147893"/>
                    </a:ext>
                  </a:extLst>
                </a:gridCol>
                <a:gridCol w="2586181">
                  <a:extLst>
                    <a:ext uri="{9D8B030D-6E8A-4147-A177-3AD203B41FA5}">
                      <a16:colId xmlns:a16="http://schemas.microsoft.com/office/drawing/2014/main" val="933821154"/>
                    </a:ext>
                  </a:extLst>
                </a:gridCol>
                <a:gridCol w="2464430">
                  <a:extLst>
                    <a:ext uri="{9D8B030D-6E8A-4147-A177-3AD203B41FA5}">
                      <a16:colId xmlns:a16="http://schemas.microsoft.com/office/drawing/2014/main" val="2234004974"/>
                    </a:ext>
                  </a:extLst>
                </a:gridCol>
              </a:tblGrid>
              <a:tr h="9696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900" dirty="0">
                        <a:latin typeface="Cambria" panose="02040503050406030204" pitchFamily="18" charset="0"/>
                        <a:ea typeface="Cambria" panose="02040503050406030204" pitchFamily="18" charset="0"/>
                      </a:endParaRP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OPUS Shared</a:t>
                      </a:r>
                    </a:p>
                  </a:txBody>
                  <a:tcPr marL="60960" marR="60960" marT="30480" marB="30480"/>
                </a:tc>
                <a:tc>
                  <a:txBody>
                    <a:bodyPr/>
                    <a:lstStyle/>
                    <a:p>
                      <a:pPr algn="ctr"/>
                      <a:r>
                        <a:rPr lang="en-US" sz="2700" dirty="0">
                          <a:latin typeface="Cambria" panose="02040503050406030204" pitchFamily="18" charset="0"/>
                          <a:ea typeface="Cambria" panose="02040503050406030204" pitchFamily="18" charset="0"/>
                        </a:rPr>
                        <a:t>OPUS Projects</a:t>
                      </a:r>
                    </a:p>
                    <a:p>
                      <a:pPr algn="ctr"/>
                      <a:r>
                        <a:rPr lang="en-US" sz="2700" dirty="0">
                          <a:latin typeface="Cambria" panose="02040503050406030204" pitchFamily="18" charset="0"/>
                          <a:ea typeface="Cambria" panose="02040503050406030204" pitchFamily="18" charset="0"/>
                        </a:rPr>
                        <a:t>(RINEX)</a:t>
                      </a: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(GVX)</a:t>
                      </a:r>
                    </a:p>
                  </a:txBody>
                  <a:tcPr marL="60960" marR="60960" marT="30480" marB="30480"/>
                </a:tc>
                <a:extLst>
                  <a:ext uri="{0D108BD9-81ED-4DB2-BD59-A6C34878D82A}">
                    <a16:rowId xmlns:a16="http://schemas.microsoft.com/office/drawing/2014/main" val="313045139"/>
                  </a:ext>
                </a:extLst>
              </a:tr>
              <a:tr h="888695">
                <a:tc>
                  <a:txBody>
                    <a:bodyPr/>
                    <a:lstStyle/>
                    <a:p>
                      <a:pPr algn="ctr"/>
                      <a:r>
                        <a:rPr lang="en-US" sz="2200" b="1" dirty="0">
                          <a:latin typeface="Cambria" panose="02040503050406030204" pitchFamily="18" charset="0"/>
                          <a:ea typeface="Cambria" panose="02040503050406030204" pitchFamily="18" charset="0"/>
                        </a:rPr>
                        <a:t>Minimum Occupations</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4 hours</a:t>
                      </a:r>
                    </a:p>
                    <a:p>
                      <a:pPr algn="ctr"/>
                      <a:r>
                        <a:rPr lang="en-US" sz="1800" dirty="0">
                          <a:latin typeface="Cambria" panose="02040503050406030204" pitchFamily="18" charset="0"/>
                          <a:ea typeface="Cambria" panose="02040503050406030204" pitchFamily="18" charset="0"/>
                        </a:rPr>
                        <a:t>At least 1, maybe 2*</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2 hours</a:t>
                      </a:r>
                    </a:p>
                    <a:p>
                      <a:pPr algn="ctr"/>
                      <a:r>
                        <a:rPr lang="en-US" sz="2100" dirty="0">
                          <a:latin typeface="Cambria" panose="02040503050406030204" pitchFamily="18" charset="0"/>
                          <a:ea typeface="Cambria" panose="02040503050406030204" pitchFamily="18" charset="0"/>
                        </a:rPr>
                        <a:t>At least 2</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5 minutes</a:t>
                      </a:r>
                    </a:p>
                    <a:p>
                      <a:pPr algn="ctr"/>
                      <a:r>
                        <a:rPr lang="en-US" sz="2100" dirty="0">
                          <a:latin typeface="Cambria" panose="02040503050406030204" pitchFamily="18" charset="0"/>
                          <a:ea typeface="Cambria" panose="02040503050406030204" pitchFamily="18" charset="0"/>
                        </a:rPr>
                        <a:t>At least 3</a:t>
                      </a:r>
                    </a:p>
                  </a:txBody>
                  <a:tcPr marL="60960" marR="60960" marT="30480" marB="30480" anchor="ctr"/>
                </a:tc>
                <a:extLst>
                  <a:ext uri="{0D108BD9-81ED-4DB2-BD59-A6C34878D82A}">
                    <a16:rowId xmlns:a16="http://schemas.microsoft.com/office/drawing/2014/main" val="3060021914"/>
                  </a:ext>
                </a:extLst>
              </a:tr>
              <a:tr h="814807">
                <a:tc>
                  <a:txBody>
                    <a:bodyPr/>
                    <a:lstStyle/>
                    <a:p>
                      <a:pPr algn="ctr"/>
                      <a:r>
                        <a:rPr lang="en-US" sz="2200" b="1" dirty="0">
                          <a:latin typeface="Cambria" panose="02040503050406030204" pitchFamily="18" charset="0"/>
                          <a:ea typeface="Cambria" panose="02040503050406030204" pitchFamily="18" charset="0"/>
                        </a:rPr>
                        <a:t>Processing</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OPUS-S</a:t>
                      </a:r>
                    </a:p>
                    <a:p>
                      <a:pPr algn="ctr"/>
                      <a:r>
                        <a:rPr lang="en-US" sz="2100" dirty="0">
                          <a:latin typeface="Cambria" panose="02040503050406030204" pitchFamily="18" charset="0"/>
                          <a:ea typeface="Cambria" panose="02040503050406030204" pitchFamily="18" charset="0"/>
                        </a:rPr>
                        <a:t>(sequential)</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PAGES</a:t>
                      </a:r>
                    </a:p>
                    <a:p>
                      <a:pPr algn="ctr"/>
                      <a:r>
                        <a:rPr lang="en-US" sz="2100" dirty="0">
                          <a:latin typeface="Cambria" panose="02040503050406030204" pitchFamily="18" charset="0"/>
                          <a:ea typeface="Cambria" panose="02040503050406030204" pitchFamily="18" charset="0"/>
                        </a:rPr>
                        <a:t>(simultaneous)</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Real Time</a:t>
                      </a:r>
                    </a:p>
                    <a:p>
                      <a:pPr algn="ctr"/>
                      <a:r>
                        <a:rPr lang="en-US" sz="2100" dirty="0">
                          <a:latin typeface="Cambria" panose="02040503050406030204" pitchFamily="18" charset="0"/>
                          <a:ea typeface="Cambria" panose="02040503050406030204" pitchFamily="18" charset="0"/>
                        </a:rPr>
                        <a:t>(RTN/NRTK)</a:t>
                      </a:r>
                    </a:p>
                  </a:txBody>
                  <a:tcPr marL="60960" marR="60960" marT="30480" marB="30480" anchor="ctr"/>
                </a:tc>
                <a:extLst>
                  <a:ext uri="{0D108BD9-81ED-4DB2-BD59-A6C34878D82A}">
                    <a16:rowId xmlns:a16="http://schemas.microsoft.com/office/drawing/2014/main" val="650301564"/>
                  </a:ext>
                </a:extLst>
              </a:tr>
              <a:tr h="639580">
                <a:tc>
                  <a:txBody>
                    <a:bodyPr/>
                    <a:lstStyle/>
                    <a:p>
                      <a:pPr algn="ctr"/>
                      <a:r>
                        <a:rPr lang="en-US" sz="2200" b="1" dirty="0">
                          <a:latin typeface="Cambria" panose="02040503050406030204" pitchFamily="18" charset="0"/>
                          <a:ea typeface="Cambria" panose="02040503050406030204" pitchFamily="18" charset="0"/>
                        </a:rPr>
                        <a:t>Adjustment</a:t>
                      </a:r>
                    </a:p>
                  </a:txBody>
                  <a:tcPr marL="60960" marR="60960" marT="30480" marB="30480" anchor="ctr"/>
                </a:tc>
                <a:tc>
                  <a:txBody>
                    <a:bodyPr/>
                    <a:lstStyle/>
                    <a:p>
                      <a:pPr algn="ctr"/>
                      <a:r>
                        <a:rPr lang="en-US" sz="2000" dirty="0">
                          <a:latin typeface="Cambria" panose="02040503050406030204" pitchFamily="18" charset="0"/>
                          <a:ea typeface="Cambria" panose="02040503050406030204" pitchFamily="18" charset="0"/>
                        </a:rPr>
                        <a:t>None</a:t>
                      </a:r>
                    </a:p>
                  </a:txBody>
                  <a:tcPr marL="60960" marR="60960" marT="30480" marB="30480" anchor="ctr"/>
                </a:tc>
                <a:tc>
                  <a:txBody>
                    <a:bodyPr/>
                    <a:lstStyle/>
                    <a:p>
                      <a:pPr algn="ctr"/>
                      <a:r>
                        <a:rPr lang="en-US" sz="2000" dirty="0">
                          <a:latin typeface="Cambria" panose="02040503050406030204" pitchFamily="18" charset="0"/>
                          <a:ea typeface="Cambria" panose="02040503050406030204" pitchFamily="18" charset="0"/>
                        </a:rPr>
                        <a:t>Least Squares Network</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mbria" panose="02040503050406030204" pitchFamily="18" charset="0"/>
                          <a:ea typeface="Cambria" panose="02040503050406030204" pitchFamily="18" charset="0"/>
                        </a:rPr>
                        <a:t>Least Squares Network</a:t>
                      </a:r>
                    </a:p>
                  </a:txBody>
                  <a:tcPr marL="60960" marR="60960" marT="30480" marB="30480" anchor="ctr"/>
                </a:tc>
                <a:extLst>
                  <a:ext uri="{0D108BD9-81ED-4DB2-BD59-A6C34878D82A}">
                    <a16:rowId xmlns:a16="http://schemas.microsoft.com/office/drawing/2014/main" val="2445670978"/>
                  </a:ext>
                </a:extLst>
              </a:tr>
              <a:tr h="814807">
                <a:tc>
                  <a:txBody>
                    <a:bodyPr/>
                    <a:lstStyle/>
                    <a:p>
                      <a:pPr algn="ctr"/>
                      <a:r>
                        <a:rPr lang="en-US" sz="2200" b="1" dirty="0">
                          <a:latin typeface="Cambria" panose="02040503050406030204" pitchFamily="18" charset="0"/>
                          <a:ea typeface="Cambria" panose="02040503050406030204" pitchFamily="18" charset="0"/>
                        </a:rPr>
                        <a:t>Metadata</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2 photos</a:t>
                      </a:r>
                    </a:p>
                    <a:p>
                      <a:pPr algn="ctr"/>
                      <a:r>
                        <a:rPr lang="en-US" sz="2100" dirty="0">
                          <a:latin typeface="Cambria" panose="02040503050406030204" pitchFamily="18" charset="0"/>
                          <a:ea typeface="Cambria" panose="02040503050406030204" pitchFamily="18" charset="0"/>
                        </a:rPr>
                        <a:t>Brief Description</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3 photos, WinDesc files,</a:t>
                      </a:r>
                    </a:p>
                    <a:p>
                      <a:pPr algn="ctr"/>
                      <a:r>
                        <a:rPr lang="en-US" sz="1800" dirty="0">
                          <a:latin typeface="Cambria" panose="02040503050406030204" pitchFamily="18" charset="0"/>
                          <a:ea typeface="Cambria" panose="02040503050406030204" pitchFamily="18" charset="0"/>
                        </a:rPr>
                        <a:t>Logs, &amp; Report</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3 photos, WinDesc files,</a:t>
                      </a:r>
                    </a:p>
                    <a:p>
                      <a:pPr algn="ctr"/>
                      <a:r>
                        <a:rPr lang="en-US" sz="1800" dirty="0">
                          <a:latin typeface="Cambria" panose="02040503050406030204" pitchFamily="18" charset="0"/>
                          <a:ea typeface="Cambria" panose="02040503050406030204" pitchFamily="18" charset="0"/>
                        </a:rPr>
                        <a:t>Logs, &amp; Report</a:t>
                      </a:r>
                    </a:p>
                  </a:txBody>
                  <a:tcPr marL="60960" marR="60960" marT="30480" marB="30480" anchor="ctr"/>
                </a:tc>
                <a:extLst>
                  <a:ext uri="{0D108BD9-81ED-4DB2-BD59-A6C34878D82A}">
                    <a16:rowId xmlns:a16="http://schemas.microsoft.com/office/drawing/2014/main" val="1259129272"/>
                  </a:ext>
                </a:extLst>
              </a:tr>
            </a:tbl>
          </a:graphicData>
        </a:graphic>
      </p:graphicFrame>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a:xfrm>
            <a:off x="7033291" y="5912327"/>
            <a:ext cx="2133600" cy="365125"/>
          </a:xfrm>
        </p:spPr>
        <p:txBody>
          <a:bodyPr/>
          <a:lstStyle/>
          <a:p>
            <a:fld id="{D3D538F9-49A3-B84F-B36B-A7030CDE5D5B}" type="slidenum">
              <a:rPr lang="en-US" smtClean="0"/>
              <a:t>48</a:t>
            </a:fld>
            <a:endParaRPr lang="en-US"/>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51" y="1944148"/>
            <a:ext cx="3884887" cy="4445109"/>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4218521" y="2427389"/>
            <a:ext cx="3714005" cy="3924955"/>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5090126" y="4010316"/>
            <a:ext cx="3714005" cy="3924955"/>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6952742" y="2670685"/>
            <a:ext cx="3714005" cy="3924955"/>
          </a:xfrm>
          <a:prstGeom prst="rect">
            <a:avLst/>
          </a:prstGeom>
          <a:ln w="31750">
            <a:solidFill>
              <a:schemeClr val="bg1">
                <a:lumMod val="75000"/>
              </a:schemeClr>
            </a:solidFill>
          </a:ln>
        </p:spPr>
      </p:pic>
      <p:sp>
        <p:nvSpPr>
          <p:cNvPr id="13" name="Title 15">
            <a:extLst>
              <a:ext uri="{FF2B5EF4-FFF2-40B4-BE49-F238E27FC236}">
                <a16:creationId xmlns:a16="http://schemas.microsoft.com/office/drawing/2014/main" id="{4F6F18F9-E373-420D-A78B-795AEEEC96F2}"/>
              </a:ext>
            </a:extLst>
          </p:cNvPr>
          <p:cNvSpPr txBox="1">
            <a:spLocks/>
          </p:cNvSpPr>
          <p:nvPr/>
        </p:nvSpPr>
        <p:spPr>
          <a:xfrm>
            <a:off x="0" y="274639"/>
            <a:ext cx="9144000"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Cambria" panose="02040503050406030204" pitchFamily="18" charset="0"/>
                <a:ea typeface="Cambria" panose="02040503050406030204" pitchFamily="18" charset="0"/>
              </a:rPr>
              <a:t>OPUS Shared vs. OPUS Projects</a:t>
            </a:r>
          </a:p>
        </p:txBody>
      </p:sp>
    </p:spTree>
    <p:extLst>
      <p:ext uri="{BB962C8B-B14F-4D97-AF65-F5344CB8AC3E}">
        <p14:creationId xmlns:p14="http://schemas.microsoft.com/office/powerpoint/2010/main" val="390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t="128" r="144" b="90"/>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lang="en-US" sz="4400" dirty="0">
                <a:latin typeface="Cambria" panose="02040503050406030204" pitchFamily="18" charset="0"/>
                <a:ea typeface="Cambria" panose="02040503050406030204" pitchFamily="18" charset="0"/>
              </a:rPr>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a:t>≠</a:t>
            </a:r>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29470936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stretch>
            <a:fillRect/>
          </a:stretch>
        </p:blipFill>
        <p:spPr>
          <a:xfrm>
            <a:off x="30278" y="0"/>
            <a:ext cx="9083444" cy="6858000"/>
          </a:xfrm>
          <a:prstGeom prst="rect">
            <a:avLst/>
          </a:prstGeom>
        </p:spPr>
      </p:pic>
      <p:sp>
        <p:nvSpPr>
          <p:cNvPr id="11" name="TextBox 10"/>
          <p:cNvSpPr txBox="1"/>
          <p:nvPr/>
        </p:nvSpPr>
        <p:spPr>
          <a:xfrm>
            <a:off x="2615380" y="28800"/>
            <a:ext cx="5928851" cy="523220"/>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MS PGothic" pitchFamily="34" charset="-128"/>
                <a:cs typeface="Calibri"/>
              </a:rPr>
              <a:t>geodesy.noaa.gov/ADVISORS/</a:t>
            </a:r>
            <a:endParaRPr kumimoji="0" lang="en-US" sz="28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27183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74675" y="1401763"/>
            <a:ext cx="8569325" cy="4525962"/>
          </a:xfrm>
          <a:prstGeom prst="rect">
            <a:avLst/>
          </a:prstGeo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idx="4294967295"/>
          </p:nvPr>
        </p:nvSpPr>
        <p:spPr>
          <a:xfrm>
            <a:off x="254000" y="249238"/>
            <a:ext cx="8890000" cy="1143000"/>
          </a:xfrm>
          <a:prstGeom prst="rect">
            <a:avLst/>
          </a:prstGeo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9" name="Picture 8">
            <a:extLst>
              <a:ext uri="{FF2B5EF4-FFF2-40B4-BE49-F238E27FC236}">
                <a16:creationId xmlns:a16="http://schemas.microsoft.com/office/drawing/2014/main" id="{BDBE1318-E724-478A-8AF5-D89D9E721BC6}"/>
              </a:ext>
            </a:extLst>
          </p:cNvPr>
          <p:cNvPicPr>
            <a:picLocks noChangeAspect="1"/>
          </p:cNvPicPr>
          <p:nvPr/>
        </p:nvPicPr>
        <p:blipFill>
          <a:blip r:embed="rId3"/>
          <a:stretch>
            <a:fillRect/>
          </a:stretch>
        </p:blipFill>
        <p:spPr>
          <a:xfrm>
            <a:off x="1209765" y="2988151"/>
            <a:ext cx="6724471" cy="3621338"/>
          </a:xfrm>
          <a:prstGeom prst="rect">
            <a:avLst/>
          </a:prstGeom>
          <a:ln w="38100">
            <a:solidFill>
              <a:srgbClr val="C3C3C3"/>
            </a:solidFill>
          </a:ln>
        </p:spPr>
      </p:pic>
      <p:sp>
        <p:nvSpPr>
          <p:cNvPr id="8" name="Rectangle 7">
            <a:extLst>
              <a:ext uri="{FF2B5EF4-FFF2-40B4-BE49-F238E27FC236}">
                <a16:creationId xmlns:a16="http://schemas.microsoft.com/office/drawing/2014/main" id="{FB81FB0C-C99D-4C27-99AB-7690194238B6}"/>
              </a:ext>
            </a:extLst>
          </p:cNvPr>
          <p:cNvSpPr/>
          <p:nvPr/>
        </p:nvSpPr>
        <p:spPr>
          <a:xfrm>
            <a:off x="1448534" y="5006206"/>
            <a:ext cx="2669223" cy="81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32F9CC7-E793-4EA6-BAC8-50768F434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164" y="5145449"/>
            <a:ext cx="1352462" cy="1352462"/>
          </a:xfrm>
          <a:prstGeom prst="rect">
            <a:avLst/>
          </a:prstGeom>
        </p:spPr>
      </p:pic>
      <p:sp>
        <p:nvSpPr>
          <p:cNvPr id="7" name="TextBox 6">
            <a:extLst>
              <a:ext uri="{FF2B5EF4-FFF2-40B4-BE49-F238E27FC236}">
                <a16:creationId xmlns:a16="http://schemas.microsoft.com/office/drawing/2014/main" id="{9B679399-64FD-431C-AEFE-AEC2D144A63E}"/>
              </a:ext>
            </a:extLst>
          </p:cNvPr>
          <p:cNvSpPr txBox="1"/>
          <p:nvPr/>
        </p:nvSpPr>
        <p:spPr>
          <a:xfrm>
            <a:off x="3390627" y="5353919"/>
            <a:ext cx="1468710"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SCAN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QR CODE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TO EMAIL ME</a:t>
            </a:r>
          </a:p>
        </p:txBody>
      </p:sp>
    </p:spTree>
    <p:extLst>
      <p:ext uri="{BB962C8B-B14F-4D97-AF65-F5344CB8AC3E}">
        <p14:creationId xmlns:p14="http://schemas.microsoft.com/office/powerpoint/2010/main" val="13754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Erik Baldwin over at Bluefield State College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57" y="3638744"/>
            <a:ext cx="4251775" cy="3087277"/>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41263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1"/>
          <p:cNvSpPr txBox="1"/>
          <p:nvPr/>
        </p:nvSpPr>
        <p:spPr>
          <a:xfrm>
            <a:off x="406180" y="5149938"/>
            <a:ext cx="2465527"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Geometric</a:t>
            </a:r>
            <a:endPar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Sep 2017; </a:t>
            </a: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Rev. Apr 2021</a:t>
            </a:r>
            <a:endParaRPr kumimoji="0" lang="en-US" sz="1350" b="0" i="1"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62</a:t>
            </a:r>
          </a:p>
        </p:txBody>
      </p:sp>
      <p:sp>
        <p:nvSpPr>
          <p:cNvPr id="15" name="TextBox p2"/>
          <p:cNvSpPr txBox="1"/>
          <p:nvPr/>
        </p:nvSpPr>
        <p:spPr>
          <a:xfrm>
            <a:off x="3298574" y="5149937"/>
            <a:ext cx="2523044"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Geopotential</a:t>
            </a:r>
            <a:endPar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Nov 2017; Rev. Feb 2021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64</a:t>
            </a:r>
          </a:p>
        </p:txBody>
      </p:sp>
      <p:sp>
        <p:nvSpPr>
          <p:cNvPr id="16" name="TextBox p3"/>
          <p:cNvSpPr txBox="1"/>
          <p:nvPr/>
        </p:nvSpPr>
        <p:spPr>
          <a:xfrm>
            <a:off x="6170280" y="5149937"/>
            <a:ext cx="2563403"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Working in the modernized NSRS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Apr 2019; Rev. Feb 2021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67</a:t>
            </a:r>
          </a:p>
        </p:txBody>
      </p:sp>
      <p:pic>
        <p:nvPicPr>
          <p:cNvPr id="11" name="p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79" y="1914723"/>
            <a:ext cx="2465528" cy="3190732"/>
          </a:xfrm>
          <a:prstGeom prst="rect">
            <a:avLst/>
          </a:prstGeom>
          <a:ln w="31750">
            <a:solidFill>
              <a:schemeClr val="bg1">
                <a:lumMod val="65000"/>
              </a:schemeClr>
            </a:solidFill>
          </a:ln>
        </p:spPr>
      </p:pic>
      <p:pic>
        <p:nvPicPr>
          <p:cNvPr id="17" name="p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574" y="1873141"/>
            <a:ext cx="2523044" cy="3265165"/>
          </a:xfrm>
          <a:prstGeom prst="rect">
            <a:avLst/>
          </a:prstGeom>
          <a:ln w="31750">
            <a:solidFill>
              <a:schemeClr val="bg1">
                <a:lumMod val="65000"/>
              </a:schemeClr>
            </a:solidFill>
          </a:ln>
        </p:spPr>
      </p:pic>
      <p:pic>
        <p:nvPicPr>
          <p:cNvPr id="18" name="p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641" y="1873141"/>
            <a:ext cx="2523043" cy="3265165"/>
          </a:xfrm>
          <a:prstGeom prst="rect">
            <a:avLst/>
          </a:prstGeom>
          <a:ln w="31750">
            <a:solidFill>
              <a:schemeClr val="bg1">
                <a:lumMod val="65000"/>
              </a:schemeClr>
            </a:solidFill>
          </a:ln>
        </p:spPr>
      </p:pic>
      <p:sp>
        <p:nvSpPr>
          <p:cNvPr id="19" name="revised for 2021"/>
          <p:cNvSpPr txBox="1"/>
          <p:nvPr/>
        </p:nvSpPr>
        <p:spPr>
          <a:xfrm>
            <a:off x="184417" y="3602378"/>
            <a:ext cx="8805902" cy="646331"/>
          </a:xfrm>
          <a:prstGeom prst="rect">
            <a:avLst/>
          </a:prstGeom>
          <a:solidFill>
            <a:schemeClr val="bg1">
              <a:lumMod val="85000"/>
            </a:schemeClr>
          </a:solidFill>
          <a:effectLst>
            <a:softEdge rad="31750"/>
          </a:effectLst>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a:ea typeface="ＭＳ Ｐゴシック" pitchFamily="34" charset="-128"/>
                <a:cs typeface="+mn-cs"/>
              </a:rPr>
              <a:t>All three were revised in 2021</a:t>
            </a:r>
          </a:p>
        </p:txBody>
      </p:sp>
      <p:sp>
        <p:nvSpPr>
          <p:cNvPr id="13" name="blueprints"/>
          <p:cNvSpPr txBox="1">
            <a:spLocks/>
          </p:cNvSpPr>
          <p:nvPr/>
        </p:nvSpPr>
        <p:spPr>
          <a:xfrm>
            <a:off x="1" y="453440"/>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Blueprints for the Modernized NSRS</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best"/>
          <p:cNvSpPr txBox="1">
            <a:spLocks/>
          </p:cNvSpPr>
          <p:nvPr/>
        </p:nvSpPr>
        <p:spPr>
          <a:xfrm>
            <a:off x="2" y="1254165"/>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…your best source for information on modernization</a:t>
            </a:r>
            <a:endParaRPr kumimoji="0" lang="en-US" alt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4155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7" t="111" b="35"/>
          <a:stretch/>
        </p:blipFill>
        <p:spPr>
          <a:xfrm>
            <a:off x="60159" y="1181099"/>
            <a:ext cx="4410777" cy="5293495"/>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14979" y="1181099"/>
            <a:ext cx="4532768" cy="3801473"/>
          </a:xfrm>
          <a:prstGeom prst="rect">
            <a:avLst/>
          </a:prstGeom>
          <a:ln w="12700">
            <a:solidFill>
              <a:schemeClr val="accent1">
                <a:shade val="50000"/>
              </a:schemeClr>
            </a:solidFill>
          </a:ln>
        </p:spPr>
      </p:pic>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719081" y="5658267"/>
              <a:ext cx="1647191"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Educational Videos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Online Lesson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(via </a:t>
              </a:r>
              <a:r>
                <a:rPr kumimoji="0" lang="en-US" sz="1800" b="1" i="0" u="none" strike="noStrike" kern="1200" cap="none" spc="0" normalizeH="0" baseline="0" noProof="0" dirty="0" err="1">
                  <a:ln>
                    <a:noFill/>
                  </a:ln>
                  <a:solidFill>
                    <a:srgbClr val="781D22"/>
                  </a:solidFill>
                  <a:effectLst/>
                  <a:uLnTx/>
                  <a:uFillTx/>
                  <a:latin typeface="Calibri" pitchFamily="34" charset="0"/>
                  <a:ea typeface="ＭＳ Ｐゴシック" pitchFamily="34" charset="-128"/>
                  <a:cs typeface="+mn-cs"/>
                </a:rPr>
                <a:t>MetEd</a:t>
              </a: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/COMET)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~1 hour</a:t>
              </a:r>
            </a:p>
          </p:txBody>
        </p:sp>
      </p:grpSp>
      <p:sp>
        <p:nvSpPr>
          <p:cNvPr id="13"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Resources at </a:t>
            </a:r>
            <a:r>
              <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geodesy.noaa.gov </a:t>
            </a:r>
          </a:p>
        </p:txBody>
      </p:sp>
      <p:sp>
        <p:nvSpPr>
          <p:cNvPr id="2" name="Rounded Rectangle 1"/>
          <p:cNvSpPr/>
          <p:nvPr/>
        </p:nvSpPr>
        <p:spPr>
          <a:xfrm>
            <a:off x="1386840" y="1847918"/>
            <a:ext cx="1112520" cy="278062"/>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2600"/>
                            </p:stCondLst>
                            <p:childTnLst>
                              <p:par>
                                <p:cTn id="9" presetID="21" presetClass="entr" presetSubtype="2"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heel(2)">
                                      <p:cBhvr>
                                        <p:cTn id="11" dur="2000"/>
                                        <p:tgtEl>
                                          <p:spTgt spid="14"/>
                                        </p:tgtEl>
                                      </p:cBhvr>
                                    </p:animEffect>
                                  </p:childTnLst>
                                </p:cTn>
                              </p:par>
                            </p:childTnLst>
                          </p:cTn>
                        </p:par>
                        <p:par>
                          <p:cTn id="12" fill="hold">
                            <p:stCondLst>
                              <p:cond delay="5600"/>
                            </p:stCondLst>
                            <p:childTnLst>
                              <p:par>
                                <p:cTn id="13" presetID="21" presetClass="entr" presetSubtype="2" fill="hold" grpId="0" nodeType="afterEffect">
                                  <p:stCondLst>
                                    <p:cond delay="80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719081" y="5658267"/>
              <a:ext cx="1647191"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Educational Videos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Online Lesson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(via </a:t>
              </a:r>
              <a:r>
                <a:rPr kumimoji="0" lang="en-US" sz="1800" b="1" i="0" u="none" strike="noStrike" kern="1200" cap="none" spc="0" normalizeH="0" baseline="0" noProof="0" dirty="0" err="1">
                  <a:ln>
                    <a:noFill/>
                  </a:ln>
                  <a:solidFill>
                    <a:srgbClr val="781D22"/>
                  </a:solidFill>
                  <a:effectLst/>
                  <a:uLnTx/>
                  <a:uFillTx/>
                  <a:latin typeface="Calibri" pitchFamily="34" charset="0"/>
                  <a:ea typeface="ＭＳ Ｐゴシック" pitchFamily="34" charset="-128"/>
                  <a:cs typeface="+mn-cs"/>
                </a:rPr>
                <a:t>MetEd</a:t>
              </a: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/COMET)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~1 hour</a:t>
              </a:r>
            </a:p>
          </p:txBody>
        </p:sp>
      </p:grpSp>
      <p:sp>
        <p:nvSpPr>
          <p:cNvPr id="13" name="Title 1"/>
          <p:cNvSpPr txBox="1">
            <a:spLocks/>
          </p:cNvSpPr>
          <p:nvPr/>
        </p:nvSpPr>
        <p:spPr>
          <a:xfrm>
            <a:off x="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NGS homepage: </a:t>
            </a:r>
            <a:r>
              <a:rPr kumimoji="0" lang="en-US"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
            <a:ext cx="9144000" cy="652272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 t="62" b="8"/>
          <a:stretch/>
        </p:blipFill>
        <p:spPr>
          <a:xfrm>
            <a:off x="3862874" y="998057"/>
            <a:ext cx="5172842" cy="5755669"/>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15" name="Rectangle 14"/>
          <p:cNvSpPr/>
          <p:nvPr/>
        </p:nvSpPr>
        <p:spPr>
          <a:xfrm rot="406022">
            <a:off x="6063116" y="3657351"/>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rot="408422">
            <a:off x="6143762" y="3712211"/>
            <a:ext cx="2662602"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Click this icon on homepage</a:t>
            </a:r>
          </a:p>
        </p:txBody>
      </p:sp>
      <p:sp>
        <p:nvSpPr>
          <p:cNvPr id="18" name="Right Arrow 17"/>
          <p:cNvSpPr/>
          <p:nvPr/>
        </p:nvSpPr>
        <p:spPr>
          <a:xfrm rot="5832851">
            <a:off x="7083570" y="4361402"/>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1"/>
          <p:cNvSpPr txBox="1">
            <a:spLocks/>
          </p:cNvSpPr>
          <p:nvPr/>
        </p:nvSpPr>
        <p:spPr>
          <a:xfrm>
            <a:off x="0" y="518205"/>
            <a:ext cx="3862874"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Email Subscriptions</a:t>
            </a:r>
          </a:p>
        </p:txBody>
      </p:sp>
      <p:sp>
        <p:nvSpPr>
          <p:cNvPr id="27" name="TextBox 26"/>
          <p:cNvSpPr txBox="1"/>
          <p:nvPr/>
        </p:nvSpPr>
        <p:spPr>
          <a:xfrm>
            <a:off x="1" y="1891559"/>
            <a:ext cx="3862873" cy="4303053"/>
          </a:xfrm>
          <a:prstGeom prst="rect">
            <a:avLst/>
          </a:prstGeom>
          <a:noFill/>
        </p:spPr>
        <p:txBody>
          <a:bodyPr wrap="square" rtlCol="0">
            <a:noAutofit/>
          </a:bodyPr>
          <a:lstStyle/>
          <a:p>
            <a:pPr marL="0" marR="0" lvl="0" indent="0" algn="l" defTabSz="457200" rtl="0" eaLnBrk="1" fontAlgn="base" latinLnBrk="0" hangingPunct="1">
              <a:lnSpc>
                <a:spcPct val="100000"/>
              </a:lnSpc>
              <a:spcBef>
                <a:spcPts val="60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*Only 1-2 messages per month*</a:t>
            </a:r>
          </a:p>
          <a:p>
            <a:pPr marL="285750" marR="0" lvl="0" indent="-28575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NGS News</a:t>
            </a:r>
          </a:p>
          <a:p>
            <a:pPr marL="457200" marR="0" lvl="1" indent="0" algn="l" defTabSz="457200" rtl="0" eaLnBrk="1" fontAlgn="base" latinLnBrk="0" hangingPunct="1">
              <a:lnSpc>
                <a:spcPct val="100000"/>
              </a:lnSpc>
              <a:spcBef>
                <a:spcPts val="60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Includes quarterly NSRS Modernization newsletter</a:t>
            </a:r>
          </a:p>
          <a:p>
            <a:pPr marL="285750" marR="0" lvl="0" indent="-28575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Webinar Series</a:t>
            </a:r>
          </a:p>
          <a:p>
            <a:pPr marL="285750" marR="0" lvl="0" indent="-28575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Training</a:t>
            </a:r>
          </a:p>
          <a:p>
            <a:pPr marL="285750" marR="0" lvl="0" indent="-285750" algn="l" defTabSz="4572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GPS on Benchmarks</a:t>
            </a:r>
          </a:p>
          <a:p>
            <a:pPr marL="0" marR="0" lvl="0" indent="0" algn="l" defTabSz="457200" rtl="0" eaLnBrk="1" fontAlgn="base" latinLnBrk="0" hangingPunct="1">
              <a:lnSpc>
                <a:spcPct val="100000"/>
              </a:lnSpc>
              <a:spcBef>
                <a:spcPts val="6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6018264" y="5111006"/>
            <a:ext cx="2638095" cy="561905"/>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8"/>
                                        </p:tgtEl>
                                      </p:cBhvr>
                                    </p:animEffect>
                                    <p:animScale>
                                      <p:cBhvr>
                                        <p:cTn id="7"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4382101"/>
            <a:ext cx="8707271" cy="172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3"/>
              </a:rPr>
              <a:t>https://www.ngs.noaa.gov/ADVISORS/</a:t>
            </a:r>
            <a:endPar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32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6" name="TextBox 1"/>
          <p:cNvSpPr txBox="1">
            <a:spLocks noChangeArrowheads="1"/>
          </p:cNvSpPr>
          <p:nvPr/>
        </p:nvSpPr>
        <p:spPr bwMode="auto">
          <a:xfrm>
            <a:off x="218365" y="646504"/>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34574437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7271" y="410693"/>
            <a:ext cx="7465332" cy="914400"/>
          </a:xfrm>
        </p:spPr>
        <p:txBody>
          <a:bodyPr/>
          <a:lstStyle/>
          <a:p>
            <a:pPr eaLnBrk="1" hangingPunct="1"/>
            <a:r>
              <a:rPr lang="en-US" altLang="en-US" sz="5400"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2926102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AFFDA6A9-1C45-4D78-B952-3B75952DB5C4}"/>
              </a:ext>
            </a:extLst>
          </p:cNvPr>
          <p:cNvSpPr txBox="1">
            <a:spLocks/>
          </p:cNvSpPr>
          <p:nvPr/>
        </p:nvSpPr>
        <p:spPr>
          <a:xfrm>
            <a:off x="0" y="457200"/>
            <a:ext cx="9144000" cy="9144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b="1" dirty="0">
                <a:latin typeface="Cambria" panose="02040503050406030204" pitchFamily="18" charset="0"/>
                <a:ea typeface="Cambria" panose="02040503050406030204" pitchFamily="18" charset="0"/>
              </a:rPr>
              <a:t>Modernizing the NSRS means:</a:t>
            </a:r>
          </a:p>
        </p:txBody>
      </p:sp>
      <p:sp>
        <p:nvSpPr>
          <p:cNvPr id="5" name="Content Placeholder 10">
            <a:extLst>
              <a:ext uri="{FF2B5EF4-FFF2-40B4-BE49-F238E27FC236}">
                <a16:creationId xmlns:a16="http://schemas.microsoft.com/office/drawing/2014/main" id="{123694CD-8652-4FD2-B506-FBF0B0688DBD}"/>
              </a:ext>
            </a:extLst>
          </p:cNvPr>
          <p:cNvSpPr txBox="1">
            <a:spLocks/>
          </p:cNvSpPr>
          <p:nvPr/>
        </p:nvSpPr>
        <p:spPr>
          <a:xfrm>
            <a:off x="361336" y="1371600"/>
            <a:ext cx="8421329" cy="4846320"/>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atin typeface="Cambria" panose="02040503050406030204" pitchFamily="18" charset="0"/>
                <a:ea typeface="Cambria" panose="02040503050406030204" pitchFamily="18" charset="0"/>
              </a:rPr>
              <a:t>Updating </a:t>
            </a:r>
            <a:r>
              <a:rPr lang="en-US" b="1" i="1" dirty="0">
                <a:latin typeface="Cambria" panose="02040503050406030204" pitchFamily="18" charset="0"/>
                <a:ea typeface="Cambria" panose="02040503050406030204" pitchFamily="18" charset="0"/>
              </a:rPr>
              <a:t>all</a:t>
            </a:r>
            <a:r>
              <a:rPr lang="en-US" dirty="0">
                <a:latin typeface="Cambria" panose="02040503050406030204" pitchFamily="18" charset="0"/>
                <a:ea typeface="Cambria" panose="02040503050406030204" pitchFamily="18" charset="0"/>
              </a:rPr>
              <a:t> NSRS coordinates</a:t>
            </a:r>
          </a:p>
          <a:p>
            <a:pPr lvl="1">
              <a:defRPr/>
            </a:pPr>
            <a:r>
              <a:rPr lang="en-US" dirty="0">
                <a:latin typeface="Cambria" panose="02040503050406030204" pitchFamily="18" charset="0"/>
                <a:ea typeface="Cambria" panose="02040503050406030204" pitchFamily="18" charset="0"/>
              </a:rPr>
              <a:t>Replace existing datums with new datums</a:t>
            </a:r>
          </a:p>
          <a:p>
            <a:pPr lvl="1">
              <a:defRPr/>
            </a:pPr>
            <a:r>
              <a:rPr lang="en-US" dirty="0">
                <a:latin typeface="Cambria" panose="02040503050406030204" pitchFamily="18" charset="0"/>
                <a:ea typeface="Cambria" panose="02040503050406030204" pitchFamily="18" charset="0"/>
              </a:rPr>
              <a:t>Replacing </a:t>
            </a:r>
            <a:r>
              <a:rPr lang="en-US" i="1" dirty="0">
                <a:latin typeface="Cambria" panose="02040503050406030204" pitchFamily="18" charset="0"/>
                <a:ea typeface="Cambria" panose="02040503050406030204" pitchFamily="18" charset="0"/>
              </a:rPr>
              <a:t>existing</a:t>
            </a:r>
            <a:r>
              <a:rPr lang="en-US" dirty="0">
                <a:latin typeface="Cambria" panose="02040503050406030204" pitchFamily="18" charset="0"/>
                <a:ea typeface="Cambria" panose="02040503050406030204" pitchFamily="18" charset="0"/>
              </a:rPr>
              <a:t> State Plane with </a:t>
            </a:r>
            <a:r>
              <a:rPr lang="en-US" b="1" i="1" dirty="0">
                <a:latin typeface="Cambria" panose="02040503050406030204" pitchFamily="18" charset="0"/>
                <a:ea typeface="Cambria" panose="02040503050406030204" pitchFamily="18" charset="0"/>
              </a:rPr>
              <a:t>new</a:t>
            </a:r>
            <a:r>
              <a:rPr lang="en-US" dirty="0">
                <a:latin typeface="Cambria" panose="02040503050406030204" pitchFamily="18" charset="0"/>
                <a:ea typeface="Cambria" panose="02040503050406030204" pitchFamily="18" charset="0"/>
              </a:rPr>
              <a:t> State Plane </a:t>
            </a:r>
          </a:p>
          <a:p>
            <a:pPr lvl="1">
              <a:defRPr/>
            </a:pPr>
            <a:r>
              <a:rPr lang="en-US" dirty="0">
                <a:latin typeface="Cambria" panose="02040503050406030204" pitchFamily="18" charset="0"/>
                <a:ea typeface="Cambria" panose="02040503050406030204" pitchFamily="18" charset="0"/>
              </a:rPr>
              <a:t>Accounting for coordinates changing with time</a:t>
            </a:r>
          </a:p>
          <a:p>
            <a:pPr>
              <a:defRPr/>
            </a:pPr>
            <a:r>
              <a:rPr lang="en-US" dirty="0">
                <a:latin typeface="Cambria" panose="02040503050406030204" pitchFamily="18" charset="0"/>
                <a:ea typeface="Cambria" panose="02040503050406030204" pitchFamily="18" charset="0"/>
              </a:rPr>
              <a:t>Improving NGS products and services</a:t>
            </a:r>
          </a:p>
          <a:p>
            <a:pPr>
              <a:defRPr/>
            </a:pPr>
            <a:r>
              <a:rPr lang="en-US" dirty="0">
                <a:latin typeface="Cambria" panose="02040503050406030204" pitchFamily="18" charset="0"/>
                <a:ea typeface="Cambria" panose="02040503050406030204" pitchFamily="18" charset="0"/>
              </a:rPr>
              <a:t>Simplifying customer contributions</a:t>
            </a:r>
          </a:p>
          <a:p>
            <a:pPr>
              <a:defRPr/>
            </a:pPr>
            <a:r>
              <a:rPr lang="en-US" dirty="0">
                <a:latin typeface="Cambria" panose="02040503050406030204" pitchFamily="18" charset="0"/>
                <a:ea typeface="Cambria" panose="02040503050406030204" pitchFamily="18" charset="0"/>
              </a:rPr>
              <a:t>Making the NSRS:</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accurate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accessible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efficient</a:t>
            </a:r>
          </a:p>
        </p:txBody>
      </p:sp>
      <p:sp>
        <p:nvSpPr>
          <p:cNvPr id="7" name="Rectangle 6">
            <a:extLst>
              <a:ext uri="{FF2B5EF4-FFF2-40B4-BE49-F238E27FC236}">
                <a16:creationId xmlns:a16="http://schemas.microsoft.com/office/drawing/2014/main" id="{951DEC2B-4045-482E-8EC3-D210E2D0A0E8}"/>
              </a:ext>
            </a:extLst>
          </p:cNvPr>
          <p:cNvSpPr/>
          <p:nvPr/>
        </p:nvSpPr>
        <p:spPr>
          <a:xfrm rot="20193485">
            <a:off x="5533775" y="4122619"/>
            <a:ext cx="2922595" cy="2246769"/>
          </a:xfrm>
          <a:prstGeom prst="rect">
            <a:avLst/>
          </a:prstGeom>
          <a:noFill/>
        </p:spPr>
        <p:txBody>
          <a:bodyPr wrap="none" lIns="91440" tIns="45720" rIns="91440" bIns="45720">
            <a:spAutoFit/>
          </a:bodyPr>
          <a:lstStyle/>
          <a:p>
            <a:pPr algn="ctr" defTabSz="914400"/>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400"/>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8" name="Slide Number Placeholder 1">
            <a:extLst>
              <a:ext uri="{FF2B5EF4-FFF2-40B4-BE49-F238E27FC236}">
                <a16:creationId xmlns:a16="http://schemas.microsoft.com/office/drawing/2014/main" id="{0777C5B3-0705-4DF1-AF6B-78A7505D5CEA}"/>
              </a:ext>
            </a:extLst>
          </p:cNvPr>
          <p:cNvSpPr txBox="1">
            <a:spLocks/>
          </p:cNvSpPr>
          <p:nvPr/>
        </p:nvSpPr>
        <p:spPr>
          <a:xfrm>
            <a:off x="9144000" y="6492240"/>
            <a:ext cx="2743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fld id="{FCA8DAF9-CFC1-344C-89B7-DCB2EBBDC673}" type="slidenum">
              <a:rPr lang="en-US" smtClean="0"/>
              <a:pPr/>
              <a:t>7</a:t>
            </a:fld>
            <a:endParaRPr lang="en-US" dirty="0"/>
          </a:p>
        </p:txBody>
      </p:sp>
    </p:spTree>
    <p:extLst>
      <p:ext uri="{BB962C8B-B14F-4D97-AF65-F5344CB8AC3E}">
        <p14:creationId xmlns:p14="http://schemas.microsoft.com/office/powerpoint/2010/main" val="32405905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fade">
                                      <p:cBhvr>
                                        <p:cTn id="18" dur="500"/>
                                        <p:tgtEl>
                                          <p:spTgt spid="5">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500"/>
                                        <p:tgtEl>
                                          <p:spTgt spid="5">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226994"/>
            <a:ext cx="4040188" cy="639762"/>
          </a:xfrm>
        </p:spPr>
        <p:txBody>
          <a:bodyPr/>
          <a:lstStyle/>
          <a:p>
            <a:r>
              <a:rPr lang="en-US" dirty="0">
                <a:latin typeface="Cambria" panose="02040503050406030204" pitchFamily="18" charset="0"/>
                <a:ea typeface="Cambria" panose="02040503050406030204" pitchFamily="18" charset="0"/>
              </a:rPr>
              <a:t>Geometric Geodesy</a:t>
            </a:r>
          </a:p>
        </p:txBody>
      </p:sp>
      <p:sp>
        <p:nvSpPr>
          <p:cNvPr id="5" name="Content Placeholder 4"/>
          <p:cNvSpPr>
            <a:spLocks noGrp="1"/>
          </p:cNvSpPr>
          <p:nvPr>
            <p:ph sz="half" idx="2"/>
          </p:nvPr>
        </p:nvSpPr>
        <p:spPr>
          <a:xfrm>
            <a:off x="457200" y="1866756"/>
            <a:ext cx="4040188" cy="2808840"/>
          </a:xfrm>
        </p:spPr>
        <p:txBody>
          <a:bodyPr/>
          <a:lstStyle/>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endParaRPr lang="en-US" dirty="0">
              <a:latin typeface="Cambria" panose="02040503050406030204" pitchFamily="18" charset="0"/>
              <a:ea typeface="Cambria" panose="02040503050406030204" pitchFamily="18" charset="0"/>
            </a:endParaRPr>
          </a:p>
        </p:txBody>
      </p:sp>
      <p:sp>
        <p:nvSpPr>
          <p:cNvPr id="6" name="Text Placeholder 5"/>
          <p:cNvSpPr>
            <a:spLocks noGrp="1"/>
          </p:cNvSpPr>
          <p:nvPr>
            <p:ph type="body" sz="quarter" idx="3"/>
          </p:nvPr>
        </p:nvSpPr>
        <p:spPr>
          <a:xfrm>
            <a:off x="4645027" y="1226994"/>
            <a:ext cx="4041775" cy="639762"/>
          </a:xfrm>
        </p:spPr>
        <p:txBody>
          <a:bodyPr/>
          <a:lstStyle/>
          <a:p>
            <a:r>
              <a:rPr lang="en-US" dirty="0">
                <a:latin typeface="Cambria" panose="02040503050406030204" pitchFamily="18" charset="0"/>
                <a:ea typeface="Cambria" panose="02040503050406030204" pitchFamily="18" charset="0"/>
              </a:rPr>
              <a:t>Physical Geodesy</a:t>
            </a:r>
          </a:p>
        </p:txBody>
      </p:sp>
      <p:sp>
        <p:nvSpPr>
          <p:cNvPr id="7" name="Content Placeholder 6"/>
          <p:cNvSpPr>
            <a:spLocks noGrp="1"/>
          </p:cNvSpPr>
          <p:nvPr>
            <p:ph sz="quarter" idx="4"/>
          </p:nvPr>
        </p:nvSpPr>
        <p:spPr>
          <a:xfrm>
            <a:off x="4645027" y="1866756"/>
            <a:ext cx="4041775" cy="2808840"/>
          </a:xfrm>
        </p:spPr>
        <p:txBody>
          <a:bodyPr/>
          <a:lstStyle/>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err="1">
                <a:latin typeface="Cambria" panose="02040503050406030204" pitchFamily="18" charset="0"/>
                <a:ea typeface="Cambria" panose="02040503050406030204" pitchFamily="18" charset="0"/>
              </a:rPr>
              <a:t>Orthometric</a:t>
            </a:r>
            <a:r>
              <a:rPr lang="en-US" dirty="0">
                <a:latin typeface="Cambria" panose="02040503050406030204" pitchFamily="18" charset="0"/>
                <a:ea typeface="Cambria" panose="02040503050406030204" pitchFamily="18" charset="0"/>
              </a:rPr>
              <a:t>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endParaRPr lang="en-US" dirty="0">
              <a:latin typeface="Cambria" panose="02040503050406030204" pitchFamily="18" charset="0"/>
              <a:ea typeface="Cambria" panose="02040503050406030204" pitchFamily="18" charset="0"/>
            </a:endParaRPr>
          </a:p>
        </p:txBody>
      </p:sp>
      <p:sp>
        <p:nvSpPr>
          <p:cNvPr id="3" name="Rectangle 2"/>
          <p:cNvSpPr/>
          <p:nvPr/>
        </p:nvSpPr>
        <p:spPr>
          <a:xfrm>
            <a:off x="233680" y="4878641"/>
            <a:ext cx="8643283"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T</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 get to these</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“final products” we use a multitude of scientific methods, including Space Geodesy and Astronomical Geodesy.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baseline="0" dirty="0">
              <a:solidFill>
                <a:prstClr val="black"/>
              </a:solidFill>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a:t>
            </a:r>
            <a:r>
              <a:rPr kumimoji="0" lang="en-US" sz="240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Political Geodesy</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Tree>
    <p:extLst>
      <p:ext uri="{BB962C8B-B14F-4D97-AF65-F5344CB8AC3E}">
        <p14:creationId xmlns:p14="http://schemas.microsoft.com/office/powerpoint/2010/main" val="271569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nodeType="afterEffect">
                                  <p:stCondLst>
                                    <p:cond delay="150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 consistent coordinate system that defines:</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orientation</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p>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throughout the United States. </a:t>
            </a: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39347" y="397589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3805644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4by3.potx" id="{5AAB0E61-1127-48B6-8511-D4DA99B8B270}" vid="{DDBA5611-CF83-47A2-988B-D9C43332CB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3172</TotalTime>
  <Words>6098</Words>
  <Application>Microsoft Office PowerPoint</Application>
  <PresentationFormat>On-screen Show (4:3)</PresentationFormat>
  <Paragraphs>688</Paragraphs>
  <Slides>57</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Cambria</vt:lpstr>
      <vt:lpstr>Gill Sans MT</vt:lpstr>
      <vt:lpstr>Open Sans</vt:lpstr>
      <vt:lpstr>Times New Roman</vt:lpstr>
      <vt:lpstr>Office Theme</vt:lpstr>
      <vt:lpstr>Interpreting NGS Datasheets … or is it Data Sheets?  Did someone say Sheetz?</vt:lpstr>
      <vt:lpstr>PowerPoint Presentation</vt:lpstr>
      <vt:lpstr>PowerPoint Presentation</vt:lpstr>
      <vt:lpstr>Organizational Structure</vt:lpstr>
      <vt:lpstr>Organizational Structure</vt:lpstr>
      <vt:lpstr>NGS Mission</vt:lpstr>
      <vt:lpstr>PowerPoint Presentation</vt:lpstr>
      <vt:lpstr>National Spatial Reference System (NSRS)</vt:lpstr>
      <vt:lpstr>National Spatial Reference System (NSRS)</vt:lpstr>
      <vt:lpstr>National Spatial Reference System (NSRS)</vt:lpstr>
      <vt:lpstr>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Passive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Control</vt:lpstr>
      <vt:lpstr>PowerPoint Presentation</vt:lpstr>
      <vt:lpstr>PowerPoint Presentation</vt:lpstr>
      <vt:lpstr>PowerPoint Presentation</vt:lpstr>
      <vt:lpstr>Active vs. Passive Control</vt:lpstr>
      <vt:lpstr>CORS</vt:lpstr>
      <vt:lpstr>NOAA CORS Network (NCN)</vt:lpstr>
      <vt:lpstr>CORS Networks</vt:lpstr>
      <vt:lpstr>IGS Network</vt:lpstr>
      <vt:lpstr>NOAA CORS Network (NCN)</vt:lpstr>
      <vt:lpstr>PowerPoint Presentation</vt:lpstr>
      <vt:lpstr>PowerPoint Presentation</vt:lpstr>
      <vt:lpstr>PowerPoint Presentation</vt:lpstr>
      <vt:lpstr>PowerPoint Presentation</vt:lpstr>
      <vt:lpstr>PowerPoint Presentation</vt:lpstr>
      <vt:lpstr>PowerPoint Presentation</vt:lpstr>
      <vt:lpstr>Online Positioning User Service</vt:lpstr>
      <vt:lpstr>GVX in OPUS Projects</vt:lpstr>
      <vt:lpstr>What’s the deal with GPSonBM?</vt:lpstr>
      <vt:lpstr>What’s the deal with GPSonBM?</vt:lpstr>
      <vt:lpstr>PowerPoint Presentation</vt:lpstr>
      <vt:lpstr>additional Resources</vt:lpstr>
      <vt:lpstr>PowerPoint Presentation</vt:lpstr>
      <vt:lpstr>Regional Geodetic Advisor Program</vt:lpstr>
      <vt:lpstr>State Geodetic Coordinators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57</cp:revision>
  <dcterms:created xsi:type="dcterms:W3CDTF">2023-02-08T16:50:09Z</dcterms:created>
  <dcterms:modified xsi:type="dcterms:W3CDTF">2024-05-21T18:33:54Z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41455404</vt:lpwstr>
  </property>
  <property fmtid="{D5CDD505-2E9C-101B-9397-08002B2CF9AE}" pid="3" name="NXPowerLiteSettings">
    <vt:lpwstr>F70005D002A000</vt:lpwstr>
  </property>
  <property fmtid="{D5CDD505-2E9C-101B-9397-08002B2CF9AE}" pid="4" name="NXPowerLiteVersion">
    <vt:lpwstr>D10.2.0</vt:lpwstr>
  </property>
</Properties>
</file>