
<file path=[Content_Types].xml><?xml version="1.0" encoding="utf-8"?>
<Types xmlns="http://schemas.openxmlformats.org/package/2006/content-types">
  <Default ContentType="image/png" Extension="png"/>
  <Default ContentType="image/jpeg" Extension="jfif"/>
  <Default ContentType="image/svg+xml" Extension="svg"/>
  <Default ContentType="image/jpeg" Extension="jpeg"/>
  <Default ContentType="application/vnd.openxmlformats-package.relationships+xml" Extension="rels"/>
  <Default ContentType="application/xml" Extension="xml"/>
  <Default ContentType="image/vnd.ms-photo" Extension="wdp"/>
  <Default ContentType="image/gif" Extension="gif"/>
  <Default ContentType="image/jpeg" Extension="jpg"/>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tags+xml" PartName="/ppt/tags/tag1.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image/jpg" PartName="/ppt/media/image39.jpg"/>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image/jpg" PartName="/ppt/media/image95.jpg"/>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80.xml"/>
  <Override ContentType="application/vnd.openxmlformats-officedocument.presentationml.notesSlide+xml" PartName="/ppt/notesSlides/notesSlide81.xml"/>
  <Override ContentType="application/vnd.openxmlformats-officedocument.presentationml.notesSlide+xml" PartName="/ppt/notesSlides/notesSlide82.xml"/>
  <Override ContentType="application/vnd.openxmlformats-officedocument.presentationml.notesSlide+xml" PartName="/ppt/notesSlides/notesSlide83.xml"/>
  <Override ContentType="application/vnd.openxmlformats-officedocument.presentationml.notesSlide+xml" PartName="/ppt/notesSlides/notesSlide84.xml"/>
  <Override ContentType="application/vnd.openxmlformats-officedocument.presentationml.notesSlide+xml" PartName="/ppt/notesSlides/notesSlide85.xml"/>
  <Override ContentType="application/vnd.openxmlformats-officedocument.presentationml.notesSlide+xml" PartName="/ppt/notesSlides/notesSlide86.xml"/>
  <Override ContentType="application/vnd.openxmlformats-officedocument.presentationml.notesSlide+xml" PartName="/ppt/notesSlides/notesSlide87.xml"/>
  <Override ContentType="application/vnd.openxmlformats-officedocument.presentationml.notesSlide+xml" PartName="/ppt/notesSlides/notesSlide88.xml"/>
  <Override ContentType="application/vnd.openxmlformats-officedocument.presentationml.notesSlide+xml" PartName="/ppt/notesSlides/notesSlide89.xml"/>
  <Override ContentType="application/vnd.openxmlformats-officedocument.presentationml.notesSlide+xml" PartName="/ppt/notesSlides/notesSlide90.xml"/>
  <Override ContentType="application/vnd.openxmlformats-officedocument.presentationml.notesSlide+xml" PartName="/ppt/notesSlides/notesSlide91.xml"/>
  <Override ContentType="application/vnd.openxmlformats-officedocument.presentationml.notesSlide+xml" PartName="/ppt/notesSlides/notesSlide92.xml"/>
  <Override ContentType="application/vnd.openxmlformats-officedocument.presentationml.notesSlide+xml" PartName="/ppt/notesSlides/notesSlide93.xml"/>
  <Override ContentType="application/vnd.openxmlformats-officedocument.presentationml.notesSlide+xml" PartName="/ppt/notesSlides/notesSlide94.xml"/>
  <Override ContentType="application/vnd.openxmlformats-officedocument.presentationml.notesSlide+xml" PartName="/ppt/notesSlides/notesSlide95.xml"/>
  <Override ContentType="application/vnd.openxmlformats-officedocument.presentationml.notesSlide+xml" PartName="/ppt/notesSlides/notesSlide96.xml"/>
  <Override ContentType="application/vnd.openxmlformats-officedocument.presentationml.notesSlide+xml" PartName="/ppt/notesSlides/notesSlide97.xml"/>
  <Override ContentType="application/vnd.openxmlformats-officedocument.presentationml.notesSlide+xml" PartName="/ppt/notesSlides/notesSlide98.xml"/>
  <Override ContentType="application/vnd.openxmlformats-officedocument.presentationml.notesSlide+xml" PartName="/ppt/notesSlides/notesSlide99.xml"/>
  <Override ContentType="application/vnd.openxmlformats-officedocument.presentationml.notesSlide+xml" PartName="/ppt/notesSlides/notesSlide100.xml"/>
  <Override ContentType="application/vnd.openxmlformats-officedocument.presentationml.notesSlide+xml" PartName="/ppt/notesSlides/notesSlide101.xml"/>
  <Override ContentType="application/vnd.openxmlformats-officedocument.presentationml.tags+xml" PartName="/ppt/tags/tag2.xml"/>
  <Override ContentType="application/vnd.openxmlformats-officedocument.presentationml.notesSlide+xml" PartName="/ppt/notesSlides/notesSlide102.xml"/>
  <Override ContentType="application/vnd.openxmlformats-officedocument.presentationml.tags+xml" PartName="/ppt/tags/tag3.xml"/>
  <Override ContentType="application/vnd.openxmlformats-officedocument.presentationml.notesSlide+xml" PartName="/ppt/notesSlides/notesSlide103.xml"/>
  <Override ContentType="application/vnd.openxmlformats-officedocument.presentationml.tags+xml" PartName="/ppt/tags/tag4.xml"/>
  <Override ContentType="application/vnd.openxmlformats-officedocument.presentationml.notesSlide+xml" PartName="/ppt/notesSlides/notesSlide104.xml"/>
  <Override ContentType="application/vnd.openxmlformats-officedocument.presentationml.notesSlide+xml" PartName="/ppt/notesSlides/notesSlide105.xml"/>
  <Override ContentType="application/vnd.openxmlformats-officedocument.presentationml.notesSlide+xml" PartName="/ppt/notesSlides/notesSlide106.xml"/>
  <Override ContentType="application/vnd.openxmlformats-officedocument.presentationml.notesSlide+xml" PartName="/ppt/notesSlides/notesSlide107.xml"/>
  <Override ContentType="application/vnd.openxmlformats-officedocument.presentationml.notesSlide+xml" PartName="/ppt/notesSlides/notesSlide108.xml"/>
  <Override ContentType="application/vnd.openxmlformats-officedocument.presentationml.notesSlide+xml" PartName="/ppt/notesSlides/notesSlide109.xml"/>
  <Override ContentType="application/vnd.openxmlformats-officedocument.presentationml.notesSlide+xml" PartName="/ppt/notesSlides/notesSlide110.xml"/>
  <Override ContentType="application/vnd.openxmlformats-officedocument.presentationml.notesSlide+xml" PartName="/ppt/notesSlides/notesSlide111.xml"/>
  <Override ContentType="application/vnd.openxmlformats-officedocument.presentationml.tags+xml" PartName="/ppt/tags/tag5.xml"/>
  <Override ContentType="application/vnd.openxmlformats-officedocument.presentationml.notesSlide+xml" PartName="/ppt/notesSlides/notesSlide112.xml"/>
  <Override ContentType="application/vnd.openxmlformats-officedocument.presentationml.notesSlide+xml" PartName="/ppt/notesSlides/notesSlide113.xml"/>
  <Override ContentType="application/vnd.openxmlformats-officedocument.presentationml.notesSlide+xml" PartName="/ppt/notesSlides/notesSlide114.xml"/>
  <Override ContentType="application/vnd.openxmlformats-officedocument.presentationml.notesSlide+xml" PartName="/ppt/notesSlides/notesSlide115.xml"/>
  <Override ContentType="application/vnd.openxmlformats-officedocument.presentationml.notesSlide+xml" PartName="/ppt/notesSlides/notesSlide116.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Lst>
  <p:notesMasterIdLst>
    <p:notesMasterId r:id="rId153"/>
  </p:notesMasterIdLst>
  <p:sldIdLst>
    <p:sldId id="259" r:id="rId3"/>
    <p:sldId id="2387" r:id="rId4"/>
    <p:sldId id="2438" r:id="rId5"/>
    <p:sldId id="1757" r:id="rId6"/>
    <p:sldId id="1758" r:id="rId7"/>
    <p:sldId id="1912" r:id="rId8"/>
    <p:sldId id="2403" r:id="rId9"/>
    <p:sldId id="1913" r:id="rId10"/>
    <p:sldId id="1915" r:id="rId11"/>
    <p:sldId id="1916" r:id="rId12"/>
    <p:sldId id="1917" r:id="rId13"/>
    <p:sldId id="1919" r:id="rId14"/>
    <p:sldId id="2452" r:id="rId15"/>
    <p:sldId id="1520" r:id="rId16"/>
    <p:sldId id="1519" r:id="rId17"/>
    <p:sldId id="2456" r:id="rId18"/>
    <p:sldId id="2395" r:id="rId19"/>
    <p:sldId id="2363" r:id="rId20"/>
    <p:sldId id="2396" r:id="rId21"/>
    <p:sldId id="2397" r:id="rId22"/>
    <p:sldId id="2398" r:id="rId23"/>
    <p:sldId id="2399" r:id="rId24"/>
    <p:sldId id="2401" r:id="rId25"/>
    <p:sldId id="707" r:id="rId26"/>
    <p:sldId id="1924" r:id="rId27"/>
    <p:sldId id="2404" r:id="rId28"/>
    <p:sldId id="2407" r:id="rId29"/>
    <p:sldId id="2409" r:id="rId30"/>
    <p:sldId id="2408" r:id="rId31"/>
    <p:sldId id="2414" r:id="rId32"/>
    <p:sldId id="2405" r:id="rId33"/>
    <p:sldId id="2406" r:id="rId34"/>
    <p:sldId id="1944" r:id="rId35"/>
    <p:sldId id="2420" r:id="rId36"/>
    <p:sldId id="2422" r:id="rId37"/>
    <p:sldId id="2421" r:id="rId38"/>
    <p:sldId id="1925" r:id="rId39"/>
    <p:sldId id="1926" r:id="rId40"/>
    <p:sldId id="1763" r:id="rId41"/>
    <p:sldId id="1797" r:id="rId42"/>
    <p:sldId id="1964" r:id="rId43"/>
    <p:sldId id="1983" r:id="rId44"/>
    <p:sldId id="2423" r:id="rId45"/>
    <p:sldId id="2424" r:id="rId46"/>
    <p:sldId id="2425" r:id="rId47"/>
    <p:sldId id="2426" r:id="rId48"/>
    <p:sldId id="2427" r:id="rId49"/>
    <p:sldId id="2001" r:id="rId50"/>
    <p:sldId id="1453" r:id="rId51"/>
    <p:sldId id="1463" r:id="rId52"/>
    <p:sldId id="1464" r:id="rId53"/>
    <p:sldId id="1465" r:id="rId54"/>
    <p:sldId id="1466" r:id="rId55"/>
    <p:sldId id="2453" r:id="rId56"/>
    <p:sldId id="1996" r:id="rId57"/>
    <p:sldId id="2003" r:id="rId58"/>
    <p:sldId id="1445" r:id="rId59"/>
    <p:sldId id="1446" r:id="rId60"/>
    <p:sldId id="1447" r:id="rId61"/>
    <p:sldId id="1448" r:id="rId62"/>
    <p:sldId id="2004" r:id="rId63"/>
    <p:sldId id="1397" r:id="rId64"/>
    <p:sldId id="2429" r:id="rId65"/>
    <p:sldId id="2430" r:id="rId66"/>
    <p:sldId id="2433" r:id="rId67"/>
    <p:sldId id="279" r:id="rId68"/>
    <p:sldId id="2402" r:id="rId69"/>
    <p:sldId id="2432" r:id="rId70"/>
    <p:sldId id="2440" r:id="rId71"/>
    <p:sldId id="258" r:id="rId72"/>
    <p:sldId id="2441" r:id="rId73"/>
    <p:sldId id="2442" r:id="rId74"/>
    <p:sldId id="2443" r:id="rId75"/>
    <p:sldId id="2411" r:id="rId76"/>
    <p:sldId id="2445" r:id="rId77"/>
    <p:sldId id="2444" r:id="rId78"/>
    <p:sldId id="854" r:id="rId79"/>
    <p:sldId id="732" r:id="rId80"/>
    <p:sldId id="803" r:id="rId81"/>
    <p:sldId id="739" r:id="rId82"/>
    <p:sldId id="729" r:id="rId83"/>
    <p:sldId id="727" r:id="rId84"/>
    <p:sldId id="728" r:id="rId85"/>
    <p:sldId id="778" r:id="rId86"/>
    <p:sldId id="779" r:id="rId87"/>
    <p:sldId id="780" r:id="rId88"/>
    <p:sldId id="781" r:id="rId89"/>
    <p:sldId id="782" r:id="rId90"/>
    <p:sldId id="783" r:id="rId91"/>
    <p:sldId id="784" r:id="rId92"/>
    <p:sldId id="852" r:id="rId93"/>
    <p:sldId id="853" r:id="rId94"/>
    <p:sldId id="1368" r:id="rId95"/>
    <p:sldId id="840" r:id="rId96"/>
    <p:sldId id="2454" r:id="rId97"/>
    <p:sldId id="1369" r:id="rId98"/>
    <p:sldId id="1370" r:id="rId99"/>
    <p:sldId id="1199" r:id="rId100"/>
    <p:sldId id="1388" r:id="rId101"/>
    <p:sldId id="1389" r:id="rId102"/>
    <p:sldId id="1391" r:id="rId103"/>
    <p:sldId id="1390" r:id="rId104"/>
    <p:sldId id="843" r:id="rId105"/>
    <p:sldId id="1376" r:id="rId106"/>
    <p:sldId id="1377" r:id="rId107"/>
    <p:sldId id="1378" r:id="rId108"/>
    <p:sldId id="1379" r:id="rId109"/>
    <p:sldId id="1380" r:id="rId110"/>
    <p:sldId id="1392" r:id="rId111"/>
    <p:sldId id="1382" r:id="rId112"/>
    <p:sldId id="1383" r:id="rId113"/>
    <p:sldId id="1384" r:id="rId114"/>
    <p:sldId id="1385" r:id="rId115"/>
    <p:sldId id="1386" r:id="rId116"/>
    <p:sldId id="1387" r:id="rId117"/>
    <p:sldId id="789" r:id="rId118"/>
    <p:sldId id="1362" r:id="rId119"/>
    <p:sldId id="790" r:id="rId120"/>
    <p:sldId id="791" r:id="rId121"/>
    <p:sldId id="792" r:id="rId122"/>
    <p:sldId id="793" r:id="rId123"/>
    <p:sldId id="794" r:id="rId124"/>
    <p:sldId id="795" r:id="rId125"/>
    <p:sldId id="263" r:id="rId126"/>
    <p:sldId id="264" r:id="rId127"/>
    <p:sldId id="265" r:id="rId128"/>
    <p:sldId id="266" r:id="rId129"/>
    <p:sldId id="2455" r:id="rId130"/>
    <p:sldId id="256" r:id="rId131"/>
    <p:sldId id="740" r:id="rId132"/>
    <p:sldId id="2446" r:id="rId133"/>
    <p:sldId id="2378" r:id="rId134"/>
    <p:sldId id="2381" r:id="rId135"/>
    <p:sldId id="2380" r:id="rId136"/>
    <p:sldId id="332" r:id="rId137"/>
    <p:sldId id="2447" r:id="rId138"/>
    <p:sldId id="1564" r:id="rId139"/>
    <p:sldId id="2449" r:id="rId140"/>
    <p:sldId id="2450" r:id="rId141"/>
    <p:sldId id="2451" r:id="rId142"/>
    <p:sldId id="2400" r:id="rId143"/>
    <p:sldId id="2190" r:id="rId144"/>
    <p:sldId id="2386" r:id="rId145"/>
    <p:sldId id="2431" r:id="rId146"/>
    <p:sldId id="2312" r:id="rId147"/>
    <p:sldId id="2361" r:id="rId148"/>
    <p:sldId id="807" r:id="rId149"/>
    <p:sldId id="855" r:id="rId150"/>
    <p:sldId id="808" r:id="rId151"/>
    <p:sldId id="851" r:id="rId15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3888" userDrawn="1">
          <p15:clr>
            <a:srgbClr val="A4A3A4"/>
          </p15:clr>
        </p15:guide>
        <p15:guide id="6" orient="horz" pos="4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70000" autoAdjust="0"/>
  </p:normalViewPr>
  <p:slideViewPr>
    <p:cSldViewPr snapToGrid="0" snapToObjects="1">
      <p:cViewPr varScale="1">
        <p:scale>
          <a:sx n="78" d="100"/>
          <a:sy n="78" d="100"/>
        </p:scale>
        <p:origin x="139" y="77"/>
      </p:cViewPr>
      <p:guideLst>
        <p:guide orient="horz" pos="2160"/>
        <p:guide pos="2880"/>
        <p:guide pos="5328"/>
        <p:guide pos="432"/>
        <p:guide orient="horz" pos="3888"/>
        <p:guide orient="horz" pos="480"/>
      </p:guideLst>
    </p:cSldViewPr>
  </p:slideViewPr>
  <p:notesTextViewPr>
    <p:cViewPr>
      <p:scale>
        <a:sx n="100" d="100"/>
        <a:sy n="100" d="100"/>
      </p:scale>
      <p:origin x="0" y="0"/>
    </p:cViewPr>
  </p:notesTextViewPr>
  <p:sorterViewPr>
    <p:cViewPr>
      <p:scale>
        <a:sx n="75" d="100"/>
        <a:sy n="75" d="100"/>
      </p:scale>
      <p:origin x="0" y="-9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F6EC6-C304-4935-9DB6-E712BA1C434D}" type="datetimeFigureOut">
              <a:rPr lang="en-US" smtClean="0"/>
              <a:t>02/10/23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5B7599-733F-47EA-9377-00C630B2FDD7}" type="slidenum">
              <a:rPr lang="en-US" smtClean="0"/>
              <a:t>‹#›</a:t>
            </a:fld>
            <a:endParaRPr lang="en-US"/>
          </a:p>
        </p:txBody>
      </p:sp>
    </p:spTree>
    <p:extLst>
      <p:ext uri="{BB962C8B-B14F-4D97-AF65-F5344CB8AC3E}">
        <p14:creationId xmlns:p14="http://schemas.microsoft.com/office/powerpoint/2010/main" val="2167329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-We are</a:t>
            </a:r>
            <a:r>
              <a:rPr lang="en-US" baseline="0" dirty="0"/>
              <a:t> the Federal Government’s oldest scientific agency.</a:t>
            </a:r>
          </a:p>
          <a:p>
            <a:r>
              <a:rPr lang="en-US" baseline="0" dirty="0"/>
              <a:t>-part of the Executive Branch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 know it can seem kind of strange that NGS is part of the NOS, but the origins of NGS lie with the C&amp;GS.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are a “Program Office” of the NOS</a:t>
            </a:r>
          </a:p>
          <a:p>
            <a:r>
              <a:rPr lang="en-US" baseline="0" dirty="0"/>
              <a:t>Survey of the Coast – 1807</a:t>
            </a:r>
          </a:p>
          <a:p>
            <a:r>
              <a:rPr lang="en-US" baseline="0" dirty="0"/>
              <a:t>Coast Survey – 1836</a:t>
            </a:r>
          </a:p>
          <a:p>
            <a:r>
              <a:rPr lang="en-US" baseline="0" dirty="0"/>
              <a:t>Coast and Geodetic Survey – 1878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NGS since 1970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a:t>
            </a:fld>
            <a:endParaRPr lang="en-US"/>
          </a:p>
        </p:txBody>
      </p:sp>
    </p:spTree>
    <p:extLst>
      <p:ext uri="{BB962C8B-B14F-4D97-AF65-F5344CB8AC3E}">
        <p14:creationId xmlns:p14="http://schemas.microsoft.com/office/powerpoint/2010/main" val="2881700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14</a:t>
            </a:fld>
            <a:endParaRPr lang="en-US" dirty="0"/>
          </a:p>
        </p:txBody>
      </p:sp>
    </p:spTree>
    <p:extLst>
      <p:ext uri="{BB962C8B-B14F-4D97-AF65-F5344CB8AC3E}">
        <p14:creationId xmlns:p14="http://schemas.microsoft.com/office/powerpoint/2010/main" val="38096626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n-ea"/>
                <a:cs typeface="+mn-cs"/>
              </a:rPr>
              <a:t>The illustrated strategy will be adopted at NGS. An </a:t>
            </a:r>
            <a:r>
              <a:rPr lang="en-US" sz="1200" b="0" i="1" u="none" strike="noStrike" kern="1200" baseline="0" dirty="0">
                <a:solidFill>
                  <a:schemeClr val="tx1"/>
                </a:solidFill>
                <a:latin typeface="+mn-lt"/>
                <a:ea typeface="+mn-ea"/>
                <a:cs typeface="+mn-cs"/>
              </a:rPr>
              <a:t>animated</a:t>
            </a:r>
            <a:r>
              <a:rPr lang="en-US" sz="1200" b="0" i="0" u="none" strike="noStrike" kern="1200" baseline="0" dirty="0">
                <a:solidFill>
                  <a:schemeClr val="tx1"/>
                </a:solidFill>
                <a:latin typeface="+mn-lt"/>
                <a:ea typeface="+mn-ea"/>
                <a:cs typeface="+mn-cs"/>
              </a:rPr>
              <a:t> characterization of this approach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What this means is that NGS will decouple the geoid from GMSL, until they have diverged by some threshold amount, currently defined as 20cm.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that threshold is reached a new geoid will be defined and held fixed until reaching next threshold. In this way, the impact of the change of GMSL is accounted for in the heights of the NSRS, while the appearance of stability is maintained for “decades at a time” (BP2 Section 14).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we calculate how long that might be based on existing rates of sea level rise of 3ish mm/</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 then we’re talking over 50 years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8456938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131</a:t>
            </a:fld>
            <a:endParaRPr lang="en-US"/>
          </a:p>
        </p:txBody>
      </p:sp>
    </p:spTree>
    <p:extLst>
      <p:ext uri="{BB962C8B-B14F-4D97-AF65-F5344CB8AC3E}">
        <p14:creationId xmlns:p14="http://schemas.microsoft.com/office/powerpoint/2010/main" val="24876147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132</a:t>
            </a:fld>
            <a:endParaRPr lang="en-US"/>
          </a:p>
        </p:txBody>
      </p:sp>
    </p:spTree>
    <p:extLst>
      <p:ext uri="{BB962C8B-B14F-4D97-AF65-F5344CB8AC3E}">
        <p14:creationId xmlns:p14="http://schemas.microsoft.com/office/powerpoint/2010/main" val="24876147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 data</a:t>
            </a:r>
          </a:p>
          <a:p>
            <a:pPr marL="1776413" lvl="4">
              <a:spcAft>
                <a:spcPts val="1200"/>
              </a:spcAft>
            </a:pPr>
            <a:endParaRPr lang="en-US" sz="2400" dirty="0">
              <a:latin typeface="Cambria" panose="02040503050406030204" pitchFamily="18" charset="0"/>
              <a:ea typeface="Cambria" panose="02040503050406030204" pitchFamily="18" charset="0"/>
            </a:endParaRPr>
          </a:p>
          <a:p>
            <a:pPr marL="1776413" lvl="4">
              <a:spcAft>
                <a:spcPts val="1200"/>
              </a:spcAft>
            </a:pPr>
            <a:r>
              <a:rPr lang="en-US" sz="2400" dirty="0">
                <a:latin typeface="Cambria" panose="02040503050406030204" pitchFamily="18" charset="0"/>
                <a:ea typeface="Cambria" panose="02040503050406030204" pitchFamily="18" charset="0"/>
              </a:rPr>
              <a:t>consider a final product like you</a:t>
            </a:r>
            <a:r>
              <a:rPr lang="en-US" sz="2400" baseline="0" dirty="0">
                <a:latin typeface="Cambria" panose="02040503050406030204" pitchFamily="18" charset="0"/>
                <a:ea typeface="Cambria" panose="02040503050406030204" pitchFamily="18" charset="0"/>
              </a:rPr>
              <a:t> use everyday - a</a:t>
            </a:r>
            <a:r>
              <a:rPr lang="en-US" sz="2400" dirty="0">
                <a:latin typeface="Cambria" panose="02040503050406030204" pitchFamily="18" charset="0"/>
                <a:ea typeface="Cambria" panose="02040503050406030204" pitchFamily="18" charset="0"/>
              </a:rPr>
              <a:t> hydro-enforced DEM</a:t>
            </a:r>
          </a:p>
          <a:p>
            <a:pPr marL="2233613" lvl="5">
              <a:spcAft>
                <a:spcPts val="1200"/>
              </a:spcAft>
            </a:pPr>
            <a:r>
              <a:rPr lang="en-US" sz="2400" dirty="0">
                <a:latin typeface="Cambria" panose="02040503050406030204" pitchFamily="18" charset="0"/>
                <a:ea typeface="Cambria" panose="02040503050406030204" pitchFamily="18" charset="0"/>
              </a:rPr>
              <a:t>starting fresh with the raw GNSS/IMU processing</a:t>
            </a:r>
          </a:p>
          <a:p>
            <a:pPr marL="2233613" lvl="5">
              <a:spcAft>
                <a:spcPts val="1200"/>
              </a:spcAft>
            </a:pPr>
            <a:r>
              <a:rPr lang="en-US" sz="2400" dirty="0">
                <a:latin typeface="Cambria" panose="02040503050406030204" pitchFamily="18" charset="0"/>
                <a:ea typeface="Cambria" panose="02040503050406030204" pitchFamily="18" charset="0"/>
              </a:rPr>
              <a:t>generate new ellipsoid height point clouds</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marR="0" lvl="2" indent="0" algn="l" defTabSz="914400" rtl="0" eaLnBrk="0" fontAlgn="base" latinLnBrk="0" hangingPunct="0">
              <a:lnSpc>
                <a:spcPct val="100000"/>
              </a:lnSpc>
              <a:spcBef>
                <a:spcPct val="30000"/>
              </a:spcBef>
              <a:spcAft>
                <a:spcPts val="1200"/>
              </a:spcAft>
              <a:buClrTx/>
              <a:buSzTx/>
              <a:buFontTx/>
              <a:buNone/>
              <a:tabLst/>
              <a:defRPr/>
            </a:pPr>
            <a:r>
              <a:rPr lang="en-US" sz="2800" dirty="0">
                <a:latin typeface="Cambria" panose="02040503050406030204" pitchFamily="18" charset="0"/>
                <a:ea typeface="Cambria" panose="02040503050406030204" pitchFamily="18" charset="0"/>
              </a:rPr>
              <a:t>this is totally unrealistic </a:t>
            </a:r>
            <a:r>
              <a:rPr lang="en-US" sz="2800" dirty="0">
                <a:latin typeface="Cambria" panose="02040503050406030204" pitchFamily="18" charset="0"/>
                <a:ea typeface="Cambria" panose="02040503050406030204" pitchFamily="18" charset="0"/>
                <a:sym typeface="Wingdings" panose="05000000000000000000" pitchFamily="2" charset="2"/>
              </a:rPr>
              <a:t> both from a </a:t>
            </a:r>
            <a:r>
              <a:rPr lang="en-US" sz="2800" dirty="0">
                <a:latin typeface="Cambria" panose="02040503050406030204" pitchFamily="18" charset="0"/>
                <a:ea typeface="Cambria" panose="02040503050406030204" pitchFamily="18" charset="0"/>
              </a:rPr>
              <a:t>financial</a:t>
            </a:r>
            <a:r>
              <a:rPr lang="en-US" sz="2800" baseline="0" dirty="0">
                <a:latin typeface="Cambria" panose="02040503050406030204" pitchFamily="18" charset="0"/>
                <a:ea typeface="Cambria" panose="02040503050406030204" pitchFamily="18" charset="0"/>
              </a:rPr>
              <a:t> and programmatic perspective</a:t>
            </a:r>
          </a:p>
          <a:p>
            <a:pPr marL="862013" lvl="2">
              <a:spcAft>
                <a:spcPts val="1200"/>
              </a:spcAft>
            </a:pPr>
            <a:endParaRPr lang="en-US" sz="2800" dirty="0">
              <a:latin typeface="Cambria" panose="02040503050406030204" pitchFamily="18" charset="0"/>
              <a:ea typeface="Cambria" panose="02040503050406030204" pitchFamily="18" charset="0"/>
            </a:endParaRPr>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133</a:t>
            </a:fld>
            <a:endParaRPr lang="en-US"/>
          </a:p>
        </p:txBody>
      </p:sp>
    </p:spTree>
    <p:extLst>
      <p:ext uri="{BB962C8B-B14F-4D97-AF65-F5344CB8AC3E}">
        <p14:creationId xmlns:p14="http://schemas.microsoft.com/office/powerpoint/2010/main" val="17843054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Transforming your data</a:t>
            </a:r>
          </a:p>
          <a:p>
            <a:endParaRPr lang="en-US" dirty="0"/>
          </a:p>
          <a:p>
            <a:r>
              <a:rPr lang="en-US" dirty="0"/>
              <a:t>NCAT - NGS Coordinate Conversion and Transformation Tool</a:t>
            </a:r>
          </a:p>
          <a:p>
            <a:endParaRPr lang="en-US" dirty="0"/>
          </a:p>
          <a:p>
            <a:r>
              <a:rPr lang="en-US" dirty="0"/>
              <a:t>available now: ASCII upload and Web Services</a:t>
            </a:r>
          </a:p>
          <a:p>
            <a:endParaRPr lang="en-US" dirty="0"/>
          </a:p>
          <a:p>
            <a:r>
              <a:rPr lang="en-US" dirty="0"/>
              <a:t>ask your software providers about integration</a:t>
            </a:r>
          </a:p>
          <a:p>
            <a:endParaRPr lang="en-US" dirty="0"/>
          </a:p>
          <a:p>
            <a:r>
              <a:rPr lang="en-US" dirty="0"/>
              <a:t>we envision this as most popular method of access</a:t>
            </a:r>
          </a:p>
          <a:p>
            <a:endParaRPr lang="en-US" dirty="0"/>
          </a:p>
          <a:p>
            <a:r>
              <a:rPr lang="en-US" dirty="0"/>
              <a:t>Industry Workshop held this year – </a:t>
            </a:r>
            <a:r>
              <a:rPr lang="en-US" dirty="0" err="1"/>
              <a:t>esri</a:t>
            </a:r>
            <a:r>
              <a:rPr lang="en-US" dirty="0"/>
              <a:t>, </a:t>
            </a:r>
            <a:r>
              <a:rPr lang="en-US" dirty="0" err="1"/>
              <a:t>trimble</a:t>
            </a:r>
            <a:r>
              <a:rPr lang="en-US" baseline="0" dirty="0"/>
              <a:t>, </a:t>
            </a:r>
            <a:r>
              <a:rPr lang="en-US" baseline="0" dirty="0" err="1"/>
              <a:t>bluemarble</a:t>
            </a:r>
            <a:r>
              <a:rPr lang="en-US" baseline="0" dirty="0"/>
              <a:t>, all the major well known names were represented</a:t>
            </a:r>
            <a:endParaRPr lang="en-US" dirty="0"/>
          </a:p>
          <a:p>
            <a:endParaRPr lang="en-US" dirty="0"/>
          </a:p>
          <a:p>
            <a:r>
              <a:rPr lang="en-US" dirty="0"/>
              <a:t>labeling a year for each dataset?</a:t>
            </a:r>
          </a:p>
          <a:p>
            <a:endParaRPr lang="en-US" dirty="0"/>
          </a:p>
          <a:p>
            <a:r>
              <a:rPr lang="en-US" dirty="0"/>
              <a:t>something in-between that works for your needs</a:t>
            </a:r>
          </a:p>
          <a:p>
            <a:endParaRPr lang="en-US" dirty="0"/>
          </a:p>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134</a:t>
            </a:fld>
            <a:endParaRPr lang="en-US"/>
          </a:p>
        </p:txBody>
      </p:sp>
    </p:spTree>
    <p:extLst>
      <p:ext uri="{BB962C8B-B14F-4D97-AF65-F5344CB8AC3E}">
        <p14:creationId xmlns:p14="http://schemas.microsoft.com/office/powerpoint/2010/main" val="37811123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mbria" panose="02040503050406030204" pitchFamily="18" charset="0"/>
                <a:ea typeface="Cambria" panose="02040503050406030204" pitchFamily="18" charset="0"/>
              </a:rPr>
              <a:t>-OPUS Share </a:t>
            </a:r>
            <a:r>
              <a:rPr lang="en-US" dirty="0">
                <a:latin typeface="Cambria" panose="02040503050406030204" pitchFamily="18" charset="0"/>
                <a:ea typeface="Cambria" panose="02040503050406030204" pitchFamily="18" charset="0"/>
                <a:sym typeface="Wingdings" panose="05000000000000000000" pitchFamily="2" charset="2"/>
              </a:rPr>
              <a:t>requires </a:t>
            </a:r>
            <a:r>
              <a:rPr lang="en-US" dirty="0">
                <a:latin typeface="Cambria" panose="02040503050406030204" pitchFamily="18" charset="0"/>
                <a:ea typeface="Cambria" panose="02040503050406030204" pitchFamily="18" charset="0"/>
              </a:rPr>
              <a:t>4+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static data; 2 photos; and</a:t>
            </a:r>
            <a:r>
              <a:rPr lang="en-US" baseline="0" dirty="0">
                <a:latin typeface="Cambria" panose="02040503050406030204" pitchFamily="18" charset="0"/>
                <a:ea typeface="Cambria" panose="02040503050406030204" pitchFamily="18" charset="0"/>
              </a:rPr>
              <a:t> a brief description of reference ties (</a:t>
            </a:r>
            <a:r>
              <a:rPr lang="en-US" b="1" u="sng" baseline="0" dirty="0">
                <a:latin typeface="Cambria" panose="02040503050406030204" pitchFamily="18" charset="0"/>
                <a:ea typeface="Cambria" panose="02040503050406030204" pitchFamily="18" charset="0"/>
              </a:rPr>
              <a:t>not</a:t>
            </a:r>
            <a:r>
              <a:rPr lang="en-US" b="1" baseline="0" dirty="0">
                <a:latin typeface="Cambria" panose="02040503050406030204" pitchFamily="18" charset="0"/>
                <a:ea typeface="Cambria" panose="02040503050406030204" pitchFamily="18" charset="0"/>
              </a:rPr>
              <a:t> a full IDB “from the post office”</a:t>
            </a:r>
            <a:r>
              <a:rPr lang="en-US" baseline="0" dirty="0">
                <a:latin typeface="Cambria" panose="02040503050406030204" pitchFamily="18" charset="0"/>
                <a:ea typeface="Cambria" panose="02040503050406030204" pitchFamily="18" charset="0"/>
              </a:rPr>
              <a:t>)</a:t>
            </a:r>
          </a:p>
          <a:p>
            <a:r>
              <a:rPr lang="en-US" baseline="0" dirty="0">
                <a:latin typeface="Cambria" panose="02040503050406030204" pitchFamily="18" charset="0"/>
                <a:ea typeface="Cambria" panose="02040503050406030204" pitchFamily="18" charset="0"/>
                <a:sym typeface="Wingdings" panose="05000000000000000000" pitchFamily="2" charset="2"/>
              </a:rPr>
              <a:t> </a:t>
            </a:r>
            <a:r>
              <a:rPr lang="en-US" b="1" baseline="0" dirty="0">
                <a:latin typeface="Cambria" panose="02040503050406030204" pitchFamily="18" charset="0"/>
                <a:ea typeface="Cambria" panose="02040503050406030204" pitchFamily="18" charset="0"/>
              </a:rPr>
              <a:t>NOTE THAT OPUS SHARE OPTION REQUIRES 2 OBSERVATIONS </a:t>
            </a:r>
          </a:p>
          <a:p>
            <a:r>
              <a:rPr lang="en-US" b="1" baseline="0" dirty="0">
                <a:latin typeface="Cambria" panose="02040503050406030204" pitchFamily="18" charset="0"/>
                <a:ea typeface="Cambria" panose="02040503050406030204" pitchFamily="18" charset="0"/>
                <a:sym typeface="Wingdings" panose="05000000000000000000" pitchFamily="2" charset="2"/>
              </a:rPr>
              <a:t> WHY? </a:t>
            </a:r>
            <a:r>
              <a:rPr lang="en-US" b="1" baseline="0">
                <a:latin typeface="Cambria" panose="02040503050406030204" pitchFamily="18" charset="0"/>
                <a:ea typeface="Cambria" panose="02040503050406030204" pitchFamily="18" charset="0"/>
                <a:sym typeface="Wingdings" panose="05000000000000000000" pitchFamily="2" charset="2"/>
              </a:rPr>
              <a:t>WE REQUIRE </a:t>
            </a:r>
            <a:r>
              <a:rPr lang="en-US" b="1" baseline="0" dirty="0">
                <a:latin typeface="Cambria" panose="02040503050406030204" pitchFamily="18" charset="0"/>
                <a:ea typeface="Cambria" panose="02040503050406030204" pitchFamily="18" charset="0"/>
                <a:sym typeface="Wingdings" panose="05000000000000000000" pitchFamily="2" charset="2"/>
              </a:rPr>
              <a:t>REDUNDANCY FOR ANY OBS THAT GO INTO OUR DATABASE</a:t>
            </a:r>
          </a:p>
          <a:p>
            <a:endParaRPr lang="en-US" b="1" baseline="0" dirty="0">
              <a:latin typeface="Cambria" panose="02040503050406030204" pitchFamily="18" charset="0"/>
              <a:ea typeface="Cambria" panose="020405030504060302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-OPUS Projects </a:t>
            </a:r>
            <a:r>
              <a:rPr lang="en-US" dirty="0">
                <a:latin typeface="Cambria" panose="02040503050406030204" pitchFamily="18" charset="0"/>
                <a:ea typeface="Cambria" panose="02040503050406030204" pitchFamily="18" charset="0"/>
                <a:sym typeface="Wingdings" panose="05000000000000000000" pitchFamily="2" charset="2"/>
              </a:rPr>
              <a:t></a:t>
            </a:r>
            <a:r>
              <a:rPr lang="en-US" dirty="0">
                <a:latin typeface="Cambria" panose="02040503050406030204" pitchFamily="18" charset="0"/>
                <a:ea typeface="Cambria" panose="02040503050406030204" pitchFamily="18" charset="0"/>
              </a:rPr>
              <a:t> 2+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data; photos; full</a:t>
            </a:r>
            <a:r>
              <a:rPr lang="en-US" baseline="0" dirty="0">
                <a:latin typeface="Cambria" panose="02040503050406030204" pitchFamily="18" charset="0"/>
                <a:ea typeface="Cambria" panose="02040503050406030204" pitchFamily="18" charset="0"/>
              </a:rPr>
              <a:t> IDB style </a:t>
            </a:r>
            <a:r>
              <a:rPr lang="en-US" dirty="0">
                <a:latin typeface="Cambria" panose="02040503050406030204" pitchFamily="18" charset="0"/>
                <a:ea typeface="Cambria" panose="02040503050406030204" pitchFamily="18" charset="0"/>
              </a:rPr>
              <a:t>descriptions </a:t>
            </a:r>
            <a:r>
              <a:rPr lang="en-US" b="1" dirty="0">
                <a:latin typeface="Cambria" panose="02040503050406030204" pitchFamily="18" charset="0"/>
                <a:ea typeface="Cambria" panose="02040503050406030204" pitchFamily="18" charset="0"/>
              </a:rPr>
              <a:t>via </a:t>
            </a:r>
            <a:r>
              <a:rPr lang="en-US" b="1" dirty="0" err="1">
                <a:latin typeface="Cambria" panose="02040503050406030204" pitchFamily="18" charset="0"/>
                <a:ea typeface="Cambria" panose="02040503050406030204" pitchFamily="18" charset="0"/>
              </a:rPr>
              <a:t>Win</a:t>
            </a:r>
            <a:r>
              <a:rPr lang="en-US" b="1" baseline="0" dirty="0" err="1">
                <a:latin typeface="Cambria" panose="02040503050406030204" pitchFamily="18" charset="0"/>
                <a:ea typeface="Cambria" panose="02040503050406030204" pitchFamily="18" charset="0"/>
              </a:rPr>
              <a:t>Desc</a:t>
            </a:r>
            <a:r>
              <a:rPr lang="en-US" b="1" baseline="0" dirty="0">
                <a:latin typeface="Cambria" panose="02040503050406030204" pitchFamily="18" charset="0"/>
                <a:ea typeface="Cambria" panose="02040503050406030204" pitchFamily="18" charset="0"/>
              </a:rPr>
              <a:t> (*MUST USE WINDESC*)</a:t>
            </a:r>
            <a:endParaRPr lang="en-US" b="1" dirty="0">
              <a:latin typeface="Cambria" panose="02040503050406030204" pitchFamily="18" charset="0"/>
              <a:ea typeface="Cambria" panose="02040503050406030204" pitchFamily="18" charset="0"/>
            </a:endParaRPr>
          </a:p>
          <a:p>
            <a:endParaRPr lang="en-US" b="1" baseline="0" dirty="0"/>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135</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1662521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We can now accept RTN derived vectors in Beta OPUS Projects</a:t>
            </a:r>
          </a:p>
          <a:p>
            <a:endParaRPr lang="en-US" b="0" baseline="0" dirty="0"/>
          </a:p>
          <a:p>
            <a:r>
              <a:rPr lang="en-US" b="0" baseline="0"/>
              <a:t>https://geodesy.noaa.gov/web/science_edu/webinar_series/rtn-data-opus5.shtml</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136</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8181356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 SPCS83 zones</a:t>
            </a:r>
            <a:r>
              <a:rPr lang="en-US" baseline="0" dirty="0"/>
              <a:t> as a frame of reference</a:t>
            </a:r>
          </a:p>
          <a:p>
            <a:endParaRPr lang="en-US" baseline="0" dirty="0"/>
          </a:p>
          <a:p>
            <a:r>
              <a:rPr lang="en-US" baseline="0" dirty="0"/>
              <a:t>NOTE that the color shading of these zones is matched to that of the Preliminary SPCS2022 Zones that follow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1584944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This presentation is</a:t>
            </a:r>
            <a:r>
              <a:rPr lang="en-US" baseline="0" dirty="0"/>
              <a:t> intended to raise awareness about the upcoming changes and what they mean for floodplain mapping, but you probably have lots of remaining questions and w</a:t>
            </a:r>
            <a:r>
              <a:rPr lang="en-US" dirty="0">
                <a:latin typeface="Arial" panose="020B0604020202020204" pitchFamily="34" charset="0"/>
                <a:cs typeface="Arial" panose="020B0604020202020204" pitchFamily="34" charset="0"/>
              </a:rPr>
              <a:t>e have a lot of </a:t>
            </a:r>
            <a:r>
              <a:rPr lang="en-US" b="1" dirty="0">
                <a:latin typeface="Arial" panose="020B0604020202020204" pitchFamily="34" charset="0"/>
                <a:cs typeface="Arial" panose="020B0604020202020204" pitchFamily="34" charset="0"/>
              </a:rPr>
              <a:t>resources online </a:t>
            </a:r>
            <a:r>
              <a:rPr lang="en-US" dirty="0">
                <a:latin typeface="Arial" panose="020B0604020202020204" pitchFamily="34" charset="0"/>
                <a:cs typeface="Arial" panose="020B0604020202020204" pitchFamily="34" charset="0"/>
              </a:rPr>
              <a:t>at our website</a:t>
            </a:r>
          </a:p>
          <a:p>
            <a:endParaRPr lang="en-US" b="1"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Please spread the word, and </a:t>
            </a:r>
          </a:p>
          <a:p>
            <a:pPr marL="231115" indent="-231115">
              <a:buFont typeface="+mj-lt"/>
              <a:buAutoNum type="arabicPeriod"/>
            </a:pPr>
            <a:r>
              <a:rPr lang="en-US" dirty="0">
                <a:latin typeface="Arial" panose="020B0604020202020204" pitchFamily="34" charset="0"/>
                <a:cs typeface="Arial" panose="020B0604020202020204" pitchFamily="34" charset="0"/>
              </a:rPr>
              <a:t>make an effort to keep yourself and your colleagues informed. </a:t>
            </a:r>
          </a:p>
          <a:p>
            <a:pPr marL="231115" indent="-231115">
              <a:buFont typeface="+mj-lt"/>
              <a:buAutoNum type="arabicPeriod"/>
            </a:pPr>
            <a:r>
              <a:rPr lang="en-US" dirty="0">
                <a:latin typeface="Arial" panose="020B0604020202020204" pitchFamily="34" charset="0"/>
                <a:cs typeface="Arial" panose="020B0604020202020204" pitchFamily="34" charset="0"/>
              </a:rPr>
              <a:t>Tell us what content is missing or how we can make it better!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C5A6246-21F9-416C-BD6D-2D5049A04672}"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81434398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indent="0">
              <a:buFontTx/>
              <a:buNone/>
            </a:pPr>
            <a:r>
              <a:rPr lang="en-US" baseline="0" dirty="0"/>
              <a:t>-14 Regional Advisors, we’ve transitioned from a State-based to a Regional Program</a:t>
            </a:r>
          </a:p>
          <a:p>
            <a:pPr marL="0" indent="0">
              <a:buFont typeface="Arial" panose="020B0604020202020204" pitchFamily="34" charset="0"/>
              <a:buNone/>
            </a:pPr>
            <a:r>
              <a:rPr lang="en-US" baseline="0" dirty="0"/>
              <a:t>-our advisors homepage up there at the top, also easy to find us by querying any major search engine for “</a:t>
            </a:r>
            <a:r>
              <a:rPr lang="en-US" baseline="0" dirty="0" err="1"/>
              <a:t>ngs</a:t>
            </a:r>
            <a:r>
              <a:rPr lang="en-US" baseline="0" dirty="0"/>
              <a:t> advisors”</a:t>
            </a:r>
          </a:p>
          <a:p>
            <a:r>
              <a:rPr lang="en-US" baseline="0" dirty="0"/>
              <a:t>-if you know Ross Mackay, he is our Chief Advisor, I report to him… </a:t>
            </a:r>
          </a:p>
          <a:p>
            <a:r>
              <a:rPr lang="en-US" baseline="0" dirty="0"/>
              <a:t>**</a:t>
            </a:r>
            <a:r>
              <a:rPr lang="en-US" baseline="0" dirty="0" err="1"/>
              <a:t>ya</a:t>
            </a:r>
            <a:r>
              <a:rPr lang="en-US" baseline="0" dirty="0"/>
              <a:t> know, I don’t know why they don’t make him put his photo up here</a:t>
            </a:r>
          </a:p>
          <a:p>
            <a:r>
              <a:rPr lang="en-US" baseline="0" dirty="0"/>
              <a:t>-we do have one vacant advisor position, that was recently advertised and John up there in Wisconsin is officially retired in oh… 18 days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605647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15</a:t>
            </a:fld>
            <a:endParaRPr lang="en-US" dirty="0"/>
          </a:p>
        </p:txBody>
      </p:sp>
    </p:spTree>
    <p:extLst>
      <p:ext uri="{BB962C8B-B14F-4D97-AF65-F5344CB8AC3E}">
        <p14:creationId xmlns:p14="http://schemas.microsoft.com/office/powerpoint/2010/main" val="23212066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Transitioned</a:t>
            </a:r>
            <a:r>
              <a:rPr lang="en-US" baseline="0" dirty="0"/>
              <a:t> from a State to a Regional program in 2016.  States no longer provide funding if they desire to have an Advisor, but NGS reorganized the personnel to support regions rather than single States.</a:t>
            </a:r>
          </a:p>
          <a:p>
            <a:r>
              <a:rPr lang="en-US" baseline="0" dirty="0"/>
              <a:t>Kentucky has appointed a State Geodetic Coordinator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8332283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9438" y="554038"/>
            <a:ext cx="3678237" cy="2759075"/>
          </a:xfrm>
        </p:spPr>
      </p:sp>
      <p:sp>
        <p:nvSpPr>
          <p:cNvPr id="3" name="Notes Placeholder 2"/>
          <p:cNvSpPr>
            <a:spLocks noGrp="1"/>
          </p:cNvSpPr>
          <p:nvPr>
            <p:ph type="body" idx="1"/>
          </p:nvPr>
        </p:nvSpPr>
        <p:spPr/>
        <p:txBody>
          <a:bodyPr/>
          <a:lstStyle/>
          <a:p>
            <a:r>
              <a:rPr lang="en-US" sz="1300" dirty="0"/>
              <a:t>-The State Geodetic Coordinator is not employed by NGS and is typically assigned by a state government agency or university.</a:t>
            </a:r>
          </a:p>
          <a:p>
            <a:pPr defTabSz="966612" eaLnBrk="0" fontAlgn="base" hangingPunct="0">
              <a:spcBef>
                <a:spcPct val="30000"/>
              </a:spcBef>
              <a:spcAft>
                <a:spcPct val="0"/>
              </a:spcAft>
              <a:defRPr/>
            </a:pPr>
            <a:r>
              <a:rPr lang="en-US" sz="1300" dirty="0"/>
              <a:t>-Wes Virginia</a:t>
            </a:r>
            <a:r>
              <a:rPr lang="en-US" baseline="0" dirty="0"/>
              <a:t> we’ve got Eric over at Bluefield --- contact info.</a:t>
            </a:r>
          </a:p>
          <a:p>
            <a:pPr defTabSz="966612"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145</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29453258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Here’s the front</a:t>
            </a:r>
            <a:r>
              <a:rPr lang="en-US" altLang="en-US" baseline="0" dirty="0">
                <a:latin typeface="Arial" panose="020B0604020202020204" pitchFamily="34" charset="0"/>
              </a:rPr>
              <a:t> cover of the three blueprint documents, and know that for each given topic these are your best source for information on modernization.</a:t>
            </a:r>
          </a:p>
          <a:p>
            <a:endParaRPr lang="en-US" altLang="en-US" baseline="0" dirty="0">
              <a:latin typeface="Arial" panose="020B0604020202020204" pitchFamily="34" charset="0"/>
            </a:endParaRPr>
          </a:p>
          <a:p>
            <a:r>
              <a:rPr lang="en-US" altLang="en-US" baseline="0" dirty="0">
                <a:latin typeface="Arial" panose="020B0604020202020204" pitchFamily="34" charset="0"/>
              </a:rPr>
              <a:t>They’ve been written by teams, reviewed, re-written, re-reviewed, and ...</a:t>
            </a:r>
          </a:p>
          <a:p>
            <a:endParaRPr lang="en-US" altLang="en-US" baseline="0" dirty="0">
              <a:latin typeface="Arial" panose="020B0604020202020204" pitchFamily="34" charset="0"/>
            </a:endParaRPr>
          </a:p>
          <a:p>
            <a:r>
              <a:rPr lang="en-US" altLang="en-US" b="1" baseline="0" dirty="0">
                <a:latin typeface="Arial" panose="020B0604020202020204" pitchFamily="34" charset="0"/>
              </a:rPr>
              <a:t>CLICK</a:t>
            </a:r>
            <a:r>
              <a:rPr lang="en-US" altLang="en-US" baseline="0" dirty="0">
                <a:latin typeface="Arial" panose="020B0604020202020204" pitchFamily="34" charset="0"/>
              </a:rPr>
              <a:t> </a:t>
            </a:r>
          </a:p>
          <a:p>
            <a:endParaRPr lang="en-US" altLang="en-US" baseline="0" dirty="0">
              <a:latin typeface="Arial" panose="020B0604020202020204" pitchFamily="34" charset="0"/>
            </a:endParaRPr>
          </a:p>
          <a:p>
            <a:r>
              <a:rPr lang="en-US" altLang="en-US" baseline="0" dirty="0">
                <a:latin typeface="Arial" panose="020B0604020202020204" pitchFamily="34" charset="0"/>
              </a:rPr>
              <a:t>…all three will have been re-released, with new titles, in 2021.  The revisions were to solidify some items originally called out as To Be Determined, and the rename was to make it clear that 2022 would no longer be the target date.</a:t>
            </a:r>
          </a:p>
          <a:p>
            <a:endParaRPr lang="en-US" altLang="en-US" baseline="0" dirty="0">
              <a:latin typeface="Arial" panose="020B0604020202020204" pitchFamily="34" charset="0"/>
            </a:endParaRPr>
          </a:p>
          <a:p>
            <a:r>
              <a:rPr lang="en-US" altLang="en-US" baseline="0" dirty="0">
                <a:latin typeface="Arial" panose="020B0604020202020204" pitchFamily="34" charset="0"/>
              </a:rPr>
              <a:t>*Blueprint Part 1 re-release may nor may not have been published by the time of this webinar, but it will be soon.  I’ll show you how to find these at the end of today’s webinar.</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58F322E-725D-4B7F-AB32-CFCE590DC543}"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9750111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147</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357710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148</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31609634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dirty="0">
                <a:latin typeface="Cambria" panose="02040503050406030204" pitchFamily="18" charset="0"/>
                <a:ea typeface="Cambria" panose="02040503050406030204" pitchFamily="18" charset="0"/>
              </a:rPr>
              <a:t>Stay abreast of any new information coming from us</a:t>
            </a:r>
            <a:r>
              <a:rPr lang="en-US" sz="1200" b="1" baseline="0" dirty="0">
                <a:latin typeface="Cambria" panose="02040503050406030204" pitchFamily="18" charset="0"/>
                <a:ea typeface="Cambria" panose="02040503050406030204" pitchFamily="18" charset="0"/>
              </a:rPr>
              <a:t> </a:t>
            </a:r>
            <a:r>
              <a:rPr lang="en-US" altLang="en-US" b="1" dirty="0">
                <a:latin typeface="Arial" panose="020B0604020202020204" pitchFamily="34" charset="0"/>
                <a:cs typeface="Arial" panose="020B0604020202020204" pitchFamily="34" charset="0"/>
              </a:rPr>
              <a:t>via Email Subscription – </a:t>
            </a:r>
            <a:endParaRPr lang="en-US" altLang="en-US" dirty="0">
              <a:latin typeface="Arial" panose="020B0604020202020204" pitchFamily="34" charset="0"/>
              <a:cs typeface="Arial" panose="020B0604020202020204" pitchFamily="34" charset="0"/>
            </a:endParaRP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Sign up for notifications about News, webinars, and training opportunities with NGS. </a:t>
            </a: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We also use our News subscription list to send out our quarterly NSRS Modernization Newsletter.</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676" indent="-287841" eaLnBrk="0" hangingPunct="0">
              <a:spcBef>
                <a:spcPct val="30000"/>
              </a:spcBef>
              <a:defRPr sz="1200">
                <a:solidFill>
                  <a:schemeClr val="tx1"/>
                </a:solidFill>
                <a:latin typeface="Calibri" pitchFamily="34" charset="0"/>
              </a:defRPr>
            </a:lvl2pPr>
            <a:lvl3pPr marL="1156269" indent="-230600" eaLnBrk="0" hangingPunct="0">
              <a:spcBef>
                <a:spcPct val="30000"/>
              </a:spcBef>
              <a:defRPr sz="1200">
                <a:solidFill>
                  <a:schemeClr val="tx1"/>
                </a:solidFill>
                <a:latin typeface="Calibri" pitchFamily="34" charset="0"/>
              </a:defRPr>
            </a:lvl3pPr>
            <a:lvl4pPr marL="1619102" indent="-230600" eaLnBrk="0" hangingPunct="0">
              <a:spcBef>
                <a:spcPct val="30000"/>
              </a:spcBef>
              <a:defRPr sz="1200">
                <a:solidFill>
                  <a:schemeClr val="tx1"/>
                </a:solidFill>
                <a:latin typeface="Calibri" pitchFamily="34" charset="0"/>
              </a:defRPr>
            </a:lvl4pPr>
            <a:lvl5pPr marL="2081937" indent="-230600" eaLnBrk="0" hangingPunct="0">
              <a:spcBef>
                <a:spcPct val="30000"/>
              </a:spcBef>
              <a:defRPr sz="1200">
                <a:solidFill>
                  <a:schemeClr val="tx1"/>
                </a:solidFill>
                <a:latin typeface="Calibri" pitchFamily="34" charset="0"/>
              </a:defRPr>
            </a:lvl5pPr>
            <a:lvl6pPr marL="2552949" indent="-230600" defTabSz="471012" eaLnBrk="0" fontAlgn="base" hangingPunct="0">
              <a:spcBef>
                <a:spcPct val="30000"/>
              </a:spcBef>
              <a:spcAft>
                <a:spcPct val="0"/>
              </a:spcAft>
              <a:defRPr sz="1200">
                <a:solidFill>
                  <a:schemeClr val="tx1"/>
                </a:solidFill>
                <a:latin typeface="Calibri" pitchFamily="34" charset="0"/>
              </a:defRPr>
            </a:lvl6pPr>
            <a:lvl7pPr marL="3023960" indent="-230600" defTabSz="471012" eaLnBrk="0" fontAlgn="base" hangingPunct="0">
              <a:spcBef>
                <a:spcPct val="30000"/>
              </a:spcBef>
              <a:spcAft>
                <a:spcPct val="0"/>
              </a:spcAft>
              <a:defRPr sz="1200">
                <a:solidFill>
                  <a:schemeClr val="tx1"/>
                </a:solidFill>
                <a:latin typeface="Calibri" pitchFamily="34" charset="0"/>
              </a:defRPr>
            </a:lvl7pPr>
            <a:lvl8pPr marL="3494971" indent="-230600" defTabSz="471012" eaLnBrk="0" fontAlgn="base" hangingPunct="0">
              <a:spcBef>
                <a:spcPct val="30000"/>
              </a:spcBef>
              <a:spcAft>
                <a:spcPct val="0"/>
              </a:spcAft>
              <a:defRPr sz="1200">
                <a:solidFill>
                  <a:schemeClr val="tx1"/>
                </a:solidFill>
                <a:latin typeface="Calibri" pitchFamily="34" charset="0"/>
              </a:defRPr>
            </a:lvl8pPr>
            <a:lvl9pPr marL="3965983" indent="-230600" defTabSz="471012"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3287DD4-DB9E-4F0A-B145-24E10F384AA7}" type="slidenum">
              <a:rPr kumimoji="0" lang="en-US" altLang="en-US" sz="1200" b="0" i="0" u="none" strike="noStrike" kern="1200" cap="none" spc="0" normalizeH="0" baseline="0" noProof="0" smtClean="0">
                <a:ln>
                  <a:noFill/>
                </a:ln>
                <a:solidFill>
                  <a:srgbClr val="000000"/>
                </a:solidFill>
                <a:effectLst/>
                <a:uLnTx/>
                <a:uFillTx/>
                <a:latin typeface="Gill Sans MT"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149</a:t>
            </a:fld>
            <a:endParaRPr kumimoji="0" lang="en-US" altLang="en-US" sz="1200" b="0" i="0" u="none" strike="noStrike" kern="1200" cap="none" spc="0" normalizeH="0" baseline="0" noProof="0">
              <a:ln>
                <a:noFill/>
              </a:ln>
              <a:solidFill>
                <a:srgbClr val="000000"/>
              </a:solidFill>
              <a:effectLst/>
              <a:uLnTx/>
              <a:uFillTx/>
              <a:latin typeface="Gill Sans MT" pitchFamily="34" charset="0"/>
              <a:ea typeface="MS PGothic" pitchFamily="34" charset="-128"/>
              <a:cs typeface="+mn-cs"/>
            </a:endParaRPr>
          </a:p>
        </p:txBody>
      </p:sp>
    </p:spTree>
    <p:extLst>
      <p:ext uri="{BB962C8B-B14F-4D97-AF65-F5344CB8AC3E}">
        <p14:creationId xmlns:p14="http://schemas.microsoft.com/office/powerpoint/2010/main" val="33175887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6C3BD8-B2E5-4319-9CBE-B60D43F31E53}"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451923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16</a:t>
            </a:fld>
            <a:endParaRPr lang="en-US" dirty="0"/>
          </a:p>
        </p:txBody>
      </p:sp>
    </p:spTree>
    <p:extLst>
      <p:ext uri="{BB962C8B-B14F-4D97-AF65-F5344CB8AC3E}">
        <p14:creationId xmlns:p14="http://schemas.microsoft.com/office/powerpoint/2010/main" val="2418114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NGS has been inconsistent with these top two words.  </a:t>
            </a:r>
          </a:p>
          <a:p>
            <a:r>
              <a:rPr lang="en-US" dirty="0"/>
              <a:t>Going forward, we will use them as:</a:t>
            </a:r>
          </a:p>
          <a:p>
            <a:pPr lvl="1"/>
            <a:r>
              <a:rPr lang="en-US" dirty="0"/>
              <a:t>Conversion:  Meaning to change the type of coordinate without changing the datum or frame</a:t>
            </a:r>
          </a:p>
          <a:p>
            <a:pPr lvl="1"/>
            <a:r>
              <a:rPr lang="en-US" dirty="0"/>
              <a:t>e.g. change NAD 83(1986) latitude and longitude to NAD 83(1986) State Plane Coordinates</a:t>
            </a:r>
          </a:p>
          <a:p>
            <a:pPr lvl="1"/>
            <a:r>
              <a:rPr lang="en-US" dirty="0"/>
              <a:t>Transformation:  Meaning to change the datum or frame, without changing the type of coordinate</a:t>
            </a:r>
          </a:p>
          <a:p>
            <a:pPr lvl="1"/>
            <a:r>
              <a:rPr lang="en-US" dirty="0"/>
              <a:t>e.g. changing an NAD 27 latitude &amp; longitude to an NAD 83(1986) latitude &amp; longitude</a:t>
            </a:r>
          </a:p>
          <a:p>
            <a:endParaRPr lang="en-US" dirty="0"/>
          </a:p>
          <a:p>
            <a:r>
              <a:rPr lang="en-US" dirty="0"/>
              <a:t>So, “NADCON” which transforms coordinates between datums could have been called “NADTRAN.” </a:t>
            </a:r>
            <a:r>
              <a:rPr lang="en-US" dirty="0" err="1"/>
              <a:t>C’est</a:t>
            </a:r>
            <a:r>
              <a:rPr lang="en-US" dirty="0"/>
              <a:t> la vie.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58465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18</a:t>
            </a:fld>
            <a:endParaRPr lang="en-US"/>
          </a:p>
        </p:txBody>
      </p:sp>
    </p:spTree>
    <p:extLst>
      <p:ext uri="{BB962C8B-B14F-4D97-AF65-F5344CB8AC3E}">
        <p14:creationId xmlns:p14="http://schemas.microsoft.com/office/powerpoint/2010/main" val="4114856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94016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44607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NCAT incorporates the functionality of the old software VERTCON to transform NSRS heights.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0" noProof="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noProof="0" dirty="0">
                <a:solidFill>
                  <a:sysClr val="windowText" lastClr="000000"/>
                </a:solidFill>
                <a:latin typeface="Cambria" panose="02040503050406030204" pitchFamily="18" charset="0"/>
                <a:ea typeface="Cambria" panose="02040503050406030204" pitchFamily="18" charset="0"/>
                <a:cs typeface="Times New Roman" pitchFamily="18" charset="0"/>
              </a:rPr>
              <a:t>NCAT is a c</a:t>
            </a:r>
            <a:r>
              <a:rPr kumimoji="0" lang="en-US" sz="1200" b="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ontainer for newest version of VERTCON (v3.0)</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sysClr val="windowText" lastClr="000000"/>
                </a:solidFill>
                <a:latin typeface="Cambria" panose="02040503050406030204" pitchFamily="18" charset="0"/>
                <a:ea typeface="Cambria" panose="02040503050406030204" pitchFamily="18" charset="0"/>
                <a:cs typeface="Times New Roman" pitchFamily="18" charset="0"/>
              </a:rPr>
              <a:t>It w</a:t>
            </a:r>
            <a:r>
              <a:rPr kumimoji="0" lang="en-US" sz="1200" b="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ill be upgraded, after the release of the new datums, to include NAPGD2022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6246-21F9-416C-BD6D-2D5049A04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61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observations and these are called “active” stations.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25</a:t>
            </a:fld>
            <a:endParaRPr lang="en-US" altLang="en-US"/>
          </a:p>
        </p:txBody>
      </p:sp>
    </p:spTree>
    <p:extLst>
      <p:ext uri="{BB962C8B-B14F-4D97-AF65-F5344CB8AC3E}">
        <p14:creationId xmlns:p14="http://schemas.microsoft.com/office/powerpoint/2010/main" val="135998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26</a:t>
            </a:fld>
            <a:endParaRPr lang="en-US" altLang="en-US"/>
          </a:p>
        </p:txBody>
      </p:sp>
    </p:spTree>
    <p:extLst>
      <p:ext uri="{BB962C8B-B14F-4D97-AF65-F5344CB8AC3E}">
        <p14:creationId xmlns:p14="http://schemas.microsoft.com/office/powerpoint/2010/main" val="101212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-as you can read my slide,</a:t>
            </a:r>
            <a:r>
              <a:rPr lang="en-US" baseline="0" dirty="0"/>
              <a:t> I like to point that out because over my 2 years at NGS I’ve seen and heard this misunderstanding quite a bit</a:t>
            </a:r>
          </a:p>
          <a:p>
            <a:r>
              <a:rPr lang="en-US" baseline="0" dirty="0"/>
              <a:t>-don’t worry! it doesn’t offend us! and we do work closely with USGS, but we are separate agencies within totally different departments of the federal government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a:t>
            </a:fld>
            <a:endParaRPr lang="en-US"/>
          </a:p>
        </p:txBody>
      </p:sp>
    </p:spTree>
    <p:extLst>
      <p:ext uri="{BB962C8B-B14F-4D97-AF65-F5344CB8AC3E}">
        <p14:creationId xmlns:p14="http://schemas.microsoft.com/office/powerpoint/2010/main" val="2301475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27</a:t>
            </a:fld>
            <a:endParaRPr lang="en-US" altLang="en-US"/>
          </a:p>
        </p:txBody>
      </p:sp>
    </p:spTree>
    <p:extLst>
      <p:ext uri="{BB962C8B-B14F-4D97-AF65-F5344CB8AC3E}">
        <p14:creationId xmlns:p14="http://schemas.microsoft.com/office/powerpoint/2010/main" val="2736031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28</a:t>
            </a:fld>
            <a:endParaRPr lang="en-US" altLang="en-US"/>
          </a:p>
        </p:txBody>
      </p:sp>
    </p:spTree>
    <p:extLst>
      <p:ext uri="{BB962C8B-B14F-4D97-AF65-F5344CB8AC3E}">
        <p14:creationId xmlns:p14="http://schemas.microsoft.com/office/powerpoint/2010/main" val="1406022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KW0392 – </a:t>
            </a:r>
          </a:p>
          <a:p>
            <a:r>
              <a:rPr lang="en-US" dirty="0"/>
              <a:t>https://www.ngs.noaa.gov/cgi-bin/ds_mark.prl?PidBox=KW0392</a:t>
            </a:r>
          </a:p>
          <a:p>
            <a:endParaRPr lang="en-US" dirty="0"/>
          </a:p>
          <a:p>
            <a:endParaRPr lang="en-US" dirty="0"/>
          </a:p>
          <a:p>
            <a:r>
              <a:rPr lang="en-US" dirty="0"/>
              <a:t>COLUMBIA COUNTY, PA, NEAR READING COMPANY REAILROAD STATION</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29</a:t>
            </a:fld>
            <a:endParaRPr lang="en-US" altLang="en-US"/>
          </a:p>
        </p:txBody>
      </p:sp>
    </p:spTree>
    <p:extLst>
      <p:ext uri="{BB962C8B-B14F-4D97-AF65-F5344CB8AC3E}">
        <p14:creationId xmlns:p14="http://schemas.microsoft.com/office/powerpoint/2010/main" val="3958569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KR1724 - https://www.ngs.noaa.gov/cgi-bin/ds_mark.prl?PidBox=kr1724</a:t>
            </a:r>
          </a:p>
          <a:p>
            <a:endParaRPr lang="en-US" dirty="0"/>
          </a:p>
          <a:p>
            <a:r>
              <a:rPr lang="en-US" dirty="0"/>
              <a:t>Set 1946 </a:t>
            </a:r>
            <a:r>
              <a:rPr lang="en-US" dirty="0">
                <a:sym typeface="Wingdings" panose="05000000000000000000" pitchFamily="2" charset="2"/>
              </a:rPr>
              <a:t> Washoe County, NV, about 4 miles southwest of Reno</a:t>
            </a:r>
          </a:p>
          <a:p>
            <a:endParaRPr lang="en-US" dirty="0"/>
          </a:p>
          <a:p>
            <a:r>
              <a:rPr lang="en-US" dirty="0"/>
              <a:t>Recovery 1958 </a:t>
            </a:r>
            <a:r>
              <a:rPr lang="en-US" dirty="0">
                <a:sym typeface="Wingdings" panose="05000000000000000000" pitchFamily="2" charset="2"/>
              </a:rPr>
              <a:t> </a:t>
            </a:r>
            <a:r>
              <a:rPr lang="en-US" dirty="0"/>
              <a:t>THE STATION MARK WILL BE PRESERVED BY MR. GARCIA, AND WILL BE IN THE CENTER OF HIS LIVING ROOM. - -&gt; BUILT AS A BROKEN WAGON WHEEL WITH THE TRIANGULATION STATION THE HUB THERE-OF. </a:t>
            </a:r>
          </a:p>
          <a:p>
            <a:endParaRPr lang="en-US" dirty="0"/>
          </a:p>
          <a:p>
            <a:r>
              <a:rPr lang="en-US" dirty="0"/>
              <a:t>A STANDARD DISK STAMPED WHEELER 1946, 1958 IS BEING PROVIDED MR. GARCIA, TO PLACE IN THE FLOOR. </a:t>
            </a:r>
          </a:p>
        </p:txBody>
      </p:sp>
      <p:sp>
        <p:nvSpPr>
          <p:cNvPr id="4" name="Slide Number Placeholder 3"/>
          <p:cNvSpPr>
            <a:spLocks noGrp="1"/>
          </p:cNvSpPr>
          <p:nvPr>
            <p:ph type="sldNum" sz="quarter" idx="5"/>
          </p:nvPr>
        </p:nvSpPr>
        <p:spPr/>
        <p:txBody>
          <a:bodyPr/>
          <a:lstStyle/>
          <a:p>
            <a:pPr>
              <a:defRPr/>
            </a:pPr>
            <a:fld id="{5BB99B5A-D3DB-4354-AA55-43E94BB02C0B}" type="slidenum">
              <a:rPr lang="en-US" smtClean="0"/>
              <a:pPr>
                <a:defRPr/>
              </a:pPr>
              <a:t>30</a:t>
            </a:fld>
            <a:endParaRPr lang="en-US"/>
          </a:p>
        </p:txBody>
      </p:sp>
    </p:spTree>
    <p:extLst>
      <p:ext uri="{BB962C8B-B14F-4D97-AF65-F5344CB8AC3E}">
        <p14:creationId xmlns:p14="http://schemas.microsoft.com/office/powerpoint/2010/main" val="1620056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31</a:t>
            </a:fld>
            <a:endParaRPr lang="en-US" altLang="en-US"/>
          </a:p>
        </p:txBody>
      </p:sp>
    </p:spTree>
    <p:extLst>
      <p:ext uri="{BB962C8B-B14F-4D97-AF65-F5344CB8AC3E}">
        <p14:creationId xmlns:p14="http://schemas.microsoft.com/office/powerpoint/2010/main" val="1793804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32</a:t>
            </a:fld>
            <a:endParaRPr lang="en-US" altLang="en-US"/>
          </a:p>
        </p:txBody>
      </p:sp>
    </p:spTree>
    <p:extLst>
      <p:ext uri="{BB962C8B-B14F-4D97-AF65-F5344CB8AC3E}">
        <p14:creationId xmlns:p14="http://schemas.microsoft.com/office/powerpoint/2010/main" val="448493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observations and these are called “active” stations.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33</a:t>
            </a:fld>
            <a:endParaRPr lang="en-US" altLang="en-US"/>
          </a:p>
        </p:txBody>
      </p:sp>
    </p:spTree>
    <p:extLst>
      <p:ext uri="{BB962C8B-B14F-4D97-AF65-F5344CB8AC3E}">
        <p14:creationId xmlns:p14="http://schemas.microsoft.com/office/powerpoint/2010/main" val="4066047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34</a:t>
            </a:fld>
            <a:endParaRPr lang="en-US" altLang="en-US"/>
          </a:p>
        </p:txBody>
      </p:sp>
    </p:spTree>
    <p:extLst>
      <p:ext uri="{BB962C8B-B14F-4D97-AF65-F5344CB8AC3E}">
        <p14:creationId xmlns:p14="http://schemas.microsoft.com/office/powerpoint/2010/main" val="3148440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35</a:t>
            </a:fld>
            <a:endParaRPr lang="en-US" altLang="en-US"/>
          </a:p>
        </p:txBody>
      </p:sp>
    </p:spTree>
    <p:extLst>
      <p:ext uri="{BB962C8B-B14F-4D97-AF65-F5344CB8AC3E}">
        <p14:creationId xmlns:p14="http://schemas.microsoft.com/office/powerpoint/2010/main" val="3673533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36</a:t>
            </a:fld>
            <a:endParaRPr lang="en-US" altLang="en-US"/>
          </a:p>
        </p:txBody>
      </p:sp>
    </p:spTree>
    <p:extLst>
      <p:ext uri="{BB962C8B-B14F-4D97-AF65-F5344CB8AC3E}">
        <p14:creationId xmlns:p14="http://schemas.microsoft.com/office/powerpoint/2010/main" val="3976754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But there are many ancillary programs and products we will also discuss.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15288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mbria" panose="02040503050406030204" pitchFamily="18" charset="0"/>
                <a:ea typeface="Cambria" panose="02040503050406030204" pitchFamily="18" charset="0"/>
              </a:rPr>
              <a:t>Often the term active geodetic control has been used to mean some equipment is </a:t>
            </a:r>
            <a:r>
              <a:rPr lang="en-US" b="1" i="1" dirty="0">
                <a:solidFill>
                  <a:srgbClr val="C00000"/>
                </a:solidFill>
                <a:latin typeface="Cambria" panose="02040503050406030204" pitchFamily="18" charset="0"/>
                <a:ea typeface="Cambria" panose="02040503050406030204" pitchFamily="18" charset="0"/>
              </a:rPr>
              <a:t>continuously</a:t>
            </a:r>
            <a:r>
              <a:rPr lang="en-US" b="1" dirty="0">
                <a:solidFill>
                  <a:srgbClr val="C00000"/>
                </a:solidFill>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or at least </a:t>
            </a:r>
            <a:r>
              <a:rPr lang="en-US" b="1" i="1" dirty="0">
                <a:solidFill>
                  <a:srgbClr val="C00000"/>
                </a:solidFill>
                <a:latin typeface="Cambria" panose="02040503050406030204" pitchFamily="18" charset="0"/>
                <a:ea typeface="Cambria" panose="02040503050406030204" pitchFamily="18" charset="0"/>
              </a:rPr>
              <a:t>frequently</a:t>
            </a:r>
            <a:r>
              <a:rPr lang="en-US" dirty="0">
                <a:latin typeface="Cambria" panose="02040503050406030204" pitchFamily="18" charset="0"/>
                <a:ea typeface="Cambria" panose="02040503050406030204" pitchFamily="18" charset="0"/>
              </a:rPr>
              <a:t> collecting observations at or near a </a:t>
            </a:r>
            <a:r>
              <a:rPr lang="en-US" b="1" dirty="0">
                <a:solidFill>
                  <a:srgbClr val="C00000"/>
                </a:solidFill>
                <a:latin typeface="Cambria" panose="02040503050406030204" pitchFamily="18" charset="0"/>
                <a:ea typeface="Cambria" panose="02040503050406030204" pitchFamily="18" charset="0"/>
              </a:rPr>
              <a:t>point</a:t>
            </a:r>
          </a:p>
          <a:p>
            <a:pPr marL="0" indent="0">
              <a:buNone/>
            </a:pPr>
            <a:endParaRPr lang="en-US" b="1" dirty="0">
              <a:solidFill>
                <a:srgbClr val="C00000"/>
              </a:solidFill>
              <a:latin typeface="Cambria" panose="02040503050406030204" pitchFamily="18" charset="0"/>
              <a:ea typeface="Cambria" panose="02040503050406030204" pitchFamily="18" charset="0"/>
            </a:endParaRPr>
          </a:p>
          <a:p>
            <a:pPr marL="0" indent="0">
              <a:buNone/>
            </a:pPr>
            <a:r>
              <a:rPr lang="en-US" dirty="0">
                <a:latin typeface="Cambria" panose="02040503050406030204" pitchFamily="18" charset="0"/>
                <a:ea typeface="Cambria" panose="02040503050406030204" pitchFamily="18" charset="0"/>
              </a:rPr>
              <a:t>Yet those observations are often used to compute coordinates (often time-dependent) at a </a:t>
            </a:r>
            <a:r>
              <a:rPr lang="en-US" dirty="0">
                <a:solidFill>
                  <a:srgbClr val="C00000"/>
                </a:solidFill>
                <a:latin typeface="Cambria" panose="02040503050406030204" pitchFamily="18" charset="0"/>
                <a:ea typeface="Cambria" panose="02040503050406030204" pitchFamily="18" charset="0"/>
              </a:rPr>
              <a:t>point</a:t>
            </a:r>
            <a:r>
              <a:rPr lang="en-US" dirty="0">
                <a:latin typeface="Cambria" panose="02040503050406030204" pitchFamily="18" charset="0"/>
                <a:ea typeface="Cambria" panose="02040503050406030204" pitchFamily="18" charset="0"/>
              </a:rPr>
              <a:t> on a </a:t>
            </a:r>
            <a:r>
              <a:rPr lang="en-US" dirty="0">
                <a:solidFill>
                  <a:srgbClr val="C00000"/>
                </a:solidFill>
                <a:latin typeface="Cambria" panose="02040503050406030204" pitchFamily="18" charset="0"/>
                <a:ea typeface="Cambria" panose="02040503050406030204" pitchFamily="18" charset="0"/>
              </a:rPr>
              <a:t>mark</a:t>
            </a:r>
            <a:r>
              <a:rPr lang="en-US" dirty="0">
                <a:latin typeface="Cambria" panose="02040503050406030204" pitchFamily="18" charset="0"/>
                <a:ea typeface="Cambria" panose="02040503050406030204" pitchFamily="18" charset="0"/>
              </a:rPr>
              <a:t>, which, by its nature is </a:t>
            </a:r>
            <a:r>
              <a:rPr lang="en-US" i="1" dirty="0">
                <a:latin typeface="Cambria" panose="02040503050406030204" pitchFamily="18" charset="0"/>
                <a:ea typeface="Cambria" panose="02040503050406030204" pitchFamily="18" charset="0"/>
              </a:rPr>
              <a:t>passive</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37</a:t>
            </a:fld>
            <a:endParaRPr lang="en-US"/>
          </a:p>
        </p:txBody>
      </p:sp>
    </p:spTree>
    <p:extLst>
      <p:ext uri="{BB962C8B-B14F-4D97-AF65-F5344CB8AC3E}">
        <p14:creationId xmlns:p14="http://schemas.microsoft.com/office/powerpoint/2010/main" val="317650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whole pillar could be considered a type of “mark”, being a passive do-nothing structure that holds a “point”, the GRP of this CORS.  </a:t>
            </a:r>
          </a:p>
          <a:p>
            <a:endParaRPr lang="en-US" dirty="0"/>
          </a:p>
          <a:p>
            <a:r>
              <a:rPr lang="en-US" dirty="0">
                <a:latin typeface="Times New Roman" panose="02020603050405020304" pitchFamily="18" charset="0"/>
              </a:rPr>
              <a:t>But the</a:t>
            </a:r>
            <a:r>
              <a:rPr lang="en-US" dirty="0">
                <a:solidFill>
                  <a:srgbClr val="C00000"/>
                </a:solidFill>
                <a:latin typeface="Times New Roman" panose="02020603050405020304" pitchFamily="18" charset="0"/>
              </a:rPr>
              <a:t> point</a:t>
            </a:r>
            <a:r>
              <a:rPr lang="en-US" dirty="0">
                <a:latin typeface="Times New Roman" panose="02020603050405020304" pitchFamily="18" charset="0"/>
              </a:rPr>
              <a:t>, given coordinates computed from all the data collected by that antenna, is probably in here somewhere, as a part of this huge pillar which is effectively one big </a:t>
            </a:r>
            <a:r>
              <a:rPr lang="en-US" dirty="0">
                <a:solidFill>
                  <a:srgbClr val="C00000"/>
                </a:solidFill>
                <a:latin typeface="Times New Roman" panose="02020603050405020304" pitchFamily="18" charset="0"/>
              </a:rPr>
              <a:t>mark, </a:t>
            </a:r>
            <a:r>
              <a:rPr lang="en-US" dirty="0">
                <a:latin typeface="Times New Roman" panose="02020603050405020304" pitchFamily="18" charset="0"/>
              </a:rPr>
              <a:t>passive as can be….</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38</a:t>
            </a:fld>
            <a:endParaRPr lang="en-US" altLang="en-US"/>
          </a:p>
        </p:txBody>
      </p:sp>
    </p:spTree>
    <p:extLst>
      <p:ext uri="{BB962C8B-B14F-4D97-AF65-F5344CB8AC3E}">
        <p14:creationId xmlns:p14="http://schemas.microsoft.com/office/powerpoint/2010/main" val="3246580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p>
          <a:p>
            <a:r>
              <a:rPr lang="en-US" baseline="0" dirty="0"/>
              <a:t>CLICK</a:t>
            </a:r>
          </a:p>
          <a:p>
            <a:r>
              <a:rPr lang="en-US" baseline="0" dirty="0"/>
              <a:t>-this is neat little graphic with some stats on </a:t>
            </a:r>
            <a:r>
              <a:rPr lang="en-US" baseline="0" dirty="0" err="1"/>
              <a:t>teh</a:t>
            </a:r>
            <a:r>
              <a:rPr lang="en-US" baseline="0" dirty="0"/>
              <a:t> NCN you can find on our website</a:t>
            </a:r>
          </a:p>
          <a:p>
            <a:r>
              <a:rPr lang="en-US" baseline="0" dirty="0"/>
              <a:t>-below the </a:t>
            </a:r>
            <a:r>
              <a:rPr lang="en-US" baseline="0" dirty="0" err="1"/>
              <a:t>gaphic</a:t>
            </a:r>
            <a:r>
              <a:rPr lang="en-US" baseline="0" dirty="0"/>
              <a:t> </a:t>
            </a:r>
            <a:r>
              <a:rPr lang="en-US" baseline="0" dirty="0" err="1"/>
              <a:t>youll</a:t>
            </a:r>
            <a:r>
              <a:rPr lang="en-US" baseline="0" dirty="0"/>
              <a:t> find a search bar with more information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39</a:t>
            </a:fld>
            <a:endParaRPr lang="en-US"/>
          </a:p>
        </p:txBody>
      </p:sp>
    </p:spTree>
    <p:extLst>
      <p:ext uri="{BB962C8B-B14F-4D97-AF65-F5344CB8AC3E}">
        <p14:creationId xmlns:p14="http://schemas.microsoft.com/office/powerpoint/2010/main" val="3166058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latin typeface="Cambria" panose="02040503050406030204" pitchFamily="18" charset="0"/>
                <a:ea typeface="Cambria" panose="02040503050406030204" pitchFamily="18" charset="0"/>
              </a:rPr>
              <a:t>Global: International GNSS Service (IGS) Network</a:t>
            </a:r>
          </a:p>
          <a:p>
            <a:pPr lvl="1"/>
            <a:r>
              <a:rPr lang="en-US" sz="2000" i="1" dirty="0">
                <a:latin typeface="Cambria" panose="02040503050406030204" pitchFamily="18" charset="0"/>
                <a:ea typeface="Cambria" panose="02040503050406030204" pitchFamily="18" charset="0"/>
              </a:rPr>
              <a:t>The</a:t>
            </a:r>
            <a:r>
              <a:rPr lang="en-US" sz="2000" dirty="0">
                <a:latin typeface="Cambria" panose="02040503050406030204" pitchFamily="18" charset="0"/>
                <a:ea typeface="Cambria" panose="02040503050406030204" pitchFamily="18" charset="0"/>
              </a:rPr>
              <a:t> international standard since mid-1990s</a:t>
            </a:r>
          </a:p>
          <a:p>
            <a:pPr lvl="1"/>
            <a:r>
              <a:rPr lang="en-US" sz="2000" dirty="0">
                <a:latin typeface="Cambria" panose="02040503050406030204" pitchFamily="18" charset="0"/>
                <a:ea typeface="Cambria" panose="02040503050406030204" pitchFamily="18" charset="0"/>
              </a:rPr>
              <a:t>Supported by IGS Analysis Centers (ACs) </a:t>
            </a:r>
            <a:r>
              <a:rPr lang="en-US" sz="1800" dirty="0">
                <a:latin typeface="Cambria" panose="02040503050406030204" pitchFamily="18" charset="0"/>
                <a:ea typeface="Cambria" panose="02040503050406030204" pitchFamily="18" charset="0"/>
                <a:sym typeface="Wingdings" panose="05000000000000000000" pitchFamily="2" charset="2"/>
              </a:rPr>
              <a:t> NGS is one AC of seven total</a:t>
            </a:r>
            <a:endParaRPr lang="en-US" sz="2000" dirty="0">
              <a:latin typeface="Cambria" panose="02040503050406030204" pitchFamily="18" charset="0"/>
              <a:ea typeface="Cambria" panose="02040503050406030204" pitchFamily="18" charset="0"/>
              <a:sym typeface="Wingdings" panose="05000000000000000000" pitchFamily="2" charset="2"/>
            </a:endParaRPr>
          </a:p>
          <a:p>
            <a:pPr lvl="1"/>
            <a:r>
              <a:rPr lang="en-US" sz="2000" dirty="0">
                <a:latin typeface="Cambria" panose="02040503050406030204" pitchFamily="18" charset="0"/>
                <a:ea typeface="Cambria" panose="02040503050406030204" pitchFamily="18" charset="0"/>
                <a:sym typeface="Wingdings" panose="05000000000000000000" pitchFamily="2" charset="2"/>
              </a:rPr>
              <a:t>Overall system sponsored by NASA</a:t>
            </a:r>
            <a:endParaRPr lang="en-US" sz="20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NSRS: NOAA CORS Network (NCN)</a:t>
            </a:r>
          </a:p>
          <a:p>
            <a:pPr lvl="1"/>
            <a:r>
              <a:rPr lang="en-US" sz="2400" dirty="0">
                <a:latin typeface="Cambria" panose="02040503050406030204" pitchFamily="18" charset="0"/>
                <a:ea typeface="Cambria" panose="02040503050406030204" pitchFamily="18" charset="0"/>
              </a:rPr>
              <a:t>NGS processes/distributes data, but few are NGS-operated</a:t>
            </a:r>
          </a:p>
          <a:p>
            <a:pPr lvl="1"/>
            <a:r>
              <a:rPr lang="en-US" sz="2400" dirty="0">
                <a:latin typeface="Cambria" panose="02040503050406030204" pitchFamily="18" charset="0"/>
                <a:ea typeface="Cambria" panose="02040503050406030204" pitchFamily="18" charset="0"/>
              </a:rPr>
              <a:t>Subset of NGS-operated CORS comprise the under construction NOAA </a:t>
            </a:r>
            <a:r>
              <a:rPr lang="en-US" sz="2400" i="1" dirty="0">
                <a:latin typeface="Cambria" panose="02040503050406030204" pitchFamily="18" charset="0"/>
                <a:ea typeface="Cambria" panose="02040503050406030204" pitchFamily="18" charset="0"/>
              </a:rPr>
              <a:t>Foundation</a:t>
            </a:r>
            <a:r>
              <a:rPr lang="en-US" sz="2400" dirty="0">
                <a:latin typeface="Cambria" panose="02040503050406030204" pitchFamily="18" charset="0"/>
                <a:ea typeface="Cambria" panose="02040503050406030204" pitchFamily="18" charset="0"/>
              </a:rPr>
              <a:t> CORS Network (NFCN)</a:t>
            </a:r>
          </a:p>
          <a:p>
            <a:r>
              <a:rPr lang="en-US" sz="2800" dirty="0">
                <a:latin typeface="Cambria" panose="02040503050406030204" pitchFamily="18" charset="0"/>
                <a:ea typeface="Cambria" panose="02040503050406030204" pitchFamily="18" charset="0"/>
              </a:rPr>
              <a:t>Regional/State/Commonwealth/Local Networks</a:t>
            </a:r>
          </a:p>
          <a:p>
            <a:pPr lvl="1"/>
            <a:r>
              <a:rPr lang="en-US" sz="2000" dirty="0">
                <a:latin typeface="Cambria" panose="02040503050406030204" pitchFamily="18" charset="0"/>
                <a:ea typeface="Cambria" panose="02040503050406030204" pitchFamily="18" charset="0"/>
              </a:rPr>
              <a:t>Real-Time Networks (RTN… aka “VRS”)</a:t>
            </a:r>
          </a:p>
          <a:p>
            <a:pPr lvl="1"/>
            <a:r>
              <a:rPr lang="en-US" sz="2000" dirty="0">
                <a:latin typeface="Cambria" panose="02040503050406030204" pitchFamily="18" charset="0"/>
                <a:ea typeface="Cambria" panose="02040503050406030204" pitchFamily="18" charset="0"/>
              </a:rPr>
              <a:t>Currently semi-coupled to the NCN</a:t>
            </a:r>
          </a:p>
          <a:p>
            <a:pPr lvl="2"/>
            <a:r>
              <a:rPr lang="en-US" sz="1200" dirty="0">
                <a:latin typeface="Cambria" panose="02040503050406030204" pitchFamily="18" charset="0"/>
                <a:ea typeface="Cambria" panose="02040503050406030204" pitchFamily="18" charset="0"/>
              </a:rPr>
              <a:t>NGS sees the future as a close coupling of other networks with the NCN so users can seamlessly and confidently work in the NSRS using their favorite regional/local CORS network</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40</a:t>
            </a:fld>
            <a:endParaRPr lang="en-US" altLang="en-US" dirty="0"/>
          </a:p>
        </p:txBody>
      </p:sp>
    </p:spTree>
    <p:extLst>
      <p:ext uri="{BB962C8B-B14F-4D97-AF65-F5344CB8AC3E}">
        <p14:creationId xmlns:p14="http://schemas.microsoft.com/office/powerpoint/2010/main" val="1364132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CORS Networks.</a:t>
            </a:r>
          </a:p>
          <a:p>
            <a:r>
              <a:rPr lang="en-US" dirty="0"/>
              <a:t>The Global Standard is  the IGS Network</a:t>
            </a:r>
          </a:p>
          <a:p>
            <a:pPr lvl="1"/>
            <a:r>
              <a:rPr lang="en-US" dirty="0"/>
              <a:t>IGS = International GNSS Service</a:t>
            </a:r>
          </a:p>
          <a:p>
            <a:endParaRPr lang="en-US" dirty="0"/>
          </a:p>
          <a:p>
            <a:r>
              <a:rPr lang="en-US" dirty="0"/>
              <a:t>The NOAA CORS Network (NCN) which consists of:</a:t>
            </a:r>
          </a:p>
          <a:p>
            <a:pPr lvl="1"/>
            <a:r>
              <a:rPr lang="en-US" dirty="0"/>
              <a:t>The NOAA Foundation CORS Network (NFCN), a sub-network being installed, owned, and operated by NGS </a:t>
            </a:r>
          </a:p>
          <a:p>
            <a:pPr lvl="1"/>
            <a:r>
              <a:rPr lang="en-US" dirty="0"/>
              <a:t>and 2,000+ stations managed, but rarely owned by NGS</a:t>
            </a:r>
          </a:p>
          <a:p>
            <a:endParaRPr lang="en-US" dirty="0"/>
          </a:p>
          <a:p>
            <a:r>
              <a:rPr lang="en-US" dirty="0"/>
              <a:t>Other Regional/Local Networks (RTNs, etc.)</a:t>
            </a:r>
          </a:p>
          <a:p>
            <a:pPr lvl="1"/>
            <a:r>
              <a:rPr lang="en-US" dirty="0"/>
              <a:t>Currently semi-coupled to the NCN</a:t>
            </a:r>
          </a:p>
          <a:p>
            <a:pPr lvl="2"/>
            <a:r>
              <a:rPr lang="en-US" dirty="0"/>
              <a:t>NGS sees the future as a close coupling of these other networks with the NCN so users can seamlessly and confidently work in the NSRS using their favorite regional/local CORS network.</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41</a:t>
            </a:fld>
            <a:endParaRPr lang="en-US" altLang="en-US" dirty="0"/>
          </a:p>
        </p:txBody>
      </p:sp>
    </p:spTree>
    <p:extLst>
      <p:ext uri="{BB962C8B-B14F-4D97-AF65-F5344CB8AC3E}">
        <p14:creationId xmlns:p14="http://schemas.microsoft.com/office/powerpoint/2010/main" val="3743884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p>
          <a:p>
            <a:r>
              <a:rPr lang="en-US" baseline="0" dirty="0"/>
              <a:t>CLICK</a:t>
            </a:r>
          </a:p>
          <a:p>
            <a:r>
              <a:rPr lang="en-US" baseline="0" dirty="0"/>
              <a:t>-this is neat little graphic with some stats on </a:t>
            </a:r>
            <a:r>
              <a:rPr lang="en-US" baseline="0" dirty="0" err="1"/>
              <a:t>teh</a:t>
            </a:r>
            <a:r>
              <a:rPr lang="en-US" baseline="0" dirty="0"/>
              <a:t> NCN you can find on our website</a:t>
            </a:r>
          </a:p>
          <a:p>
            <a:r>
              <a:rPr lang="en-US" baseline="0" dirty="0"/>
              <a:t>-below the </a:t>
            </a:r>
            <a:r>
              <a:rPr lang="en-US" baseline="0" dirty="0" err="1"/>
              <a:t>gaphic</a:t>
            </a:r>
            <a:r>
              <a:rPr lang="en-US" baseline="0" dirty="0"/>
              <a:t> </a:t>
            </a:r>
            <a:r>
              <a:rPr lang="en-US" baseline="0" dirty="0" err="1"/>
              <a:t>youll</a:t>
            </a:r>
            <a:r>
              <a:rPr lang="en-US" baseline="0" dirty="0"/>
              <a:t> find a search bar with more information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42</a:t>
            </a:fld>
            <a:endParaRPr lang="en-US"/>
          </a:p>
        </p:txBody>
      </p:sp>
    </p:spTree>
    <p:extLst>
      <p:ext uri="{BB962C8B-B14F-4D97-AF65-F5344CB8AC3E}">
        <p14:creationId xmlns:p14="http://schemas.microsoft.com/office/powerpoint/2010/main" val="3970694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what is that acronym,</a:t>
            </a:r>
            <a:r>
              <a:rPr lang="en-US" baseline="0" dirty="0"/>
              <a:t> ITRF?</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a global reference frame,</a:t>
            </a:r>
            <a:r>
              <a:rPr lang="en-US" baseline="0" dirty="0"/>
              <a:t> the most widely adopted one, or the “gold standard” or the “Cadillac” or what-have-you</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-ITRF is the internationally recognized standard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-who realizes</a:t>
            </a:r>
            <a:r>
              <a:rPr lang="en-US" baseline="0" dirty="0"/>
              <a:t> the ITRF? well, NGS contributes to the realization but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t>
            </a:r>
            <a:r>
              <a:rPr lang="en-US" dirty="0"/>
              <a:t>The IERS is in responsible charge of defining, realizing and promoting the ITRF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the ITRF was formally adopted by the…yes, more acronyms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IUGG some years ago</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609946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Ok, now ITRF mentioned</a:t>
            </a:r>
            <a:r>
              <a:rPr lang="en-US" baseline="0" dirty="0"/>
              <a:t> a couple slides ago.</a:t>
            </a:r>
          </a:p>
          <a:p>
            <a:r>
              <a:rPr lang="en-US" baseline="0" dirty="0"/>
              <a:t>Most simplistic way to explain ITRF is to watch this animation.</a:t>
            </a:r>
            <a:endParaRPr lang="en-US" dirty="0"/>
          </a:p>
          <a:p>
            <a:r>
              <a:rPr lang="en-US" dirty="0"/>
              <a:t>This is </a:t>
            </a:r>
            <a:r>
              <a:rPr lang="en-US" i="1" dirty="0"/>
              <a:t>a very loose representation/visualization</a:t>
            </a:r>
            <a:r>
              <a:rPr lang="en-US" i="1" baseline="0" dirty="0"/>
              <a:t> </a:t>
            </a:r>
            <a:r>
              <a:rPr lang="en-US" baseline="0" dirty="0"/>
              <a:t>of what the ITRF is, a characterization only.</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087922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44253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0714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the facets of the NSRS fall into one of the two parts</a:t>
            </a:r>
            <a:r>
              <a:rPr lang="en-US" baseline="0" dirty="0"/>
              <a:t> or fields of geodesy shown here.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Geometric </a:t>
            </a:r>
            <a:r>
              <a:rPr lang="en-US" dirty="0">
                <a:latin typeface="Cambria" panose="02040503050406030204" pitchFamily="18" charset="0"/>
                <a:ea typeface="Cambria" panose="02040503050406030204" pitchFamily="18" charset="0"/>
              </a:rPr>
              <a:t>Geodesy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Cambria" panose="02040503050406030204" pitchFamily="18" charset="0"/>
                <a:ea typeface="Cambria" panose="02040503050406030204" pitchFamily="18" charset="0"/>
              </a:rPr>
              <a:t>includes</a:t>
            </a:r>
          </a:p>
          <a:p>
            <a:r>
              <a:rPr lang="en-US" dirty="0">
                <a:latin typeface="Cambria" panose="02040503050406030204" pitchFamily="18" charset="0"/>
                <a:ea typeface="Cambria" panose="02040503050406030204" pitchFamily="18" charset="0"/>
              </a:rPr>
              <a:t>Horizontal </a:t>
            </a:r>
            <a:r>
              <a:rPr lang="en-US" dirty="0" err="1">
                <a:latin typeface="Cambria" panose="02040503050406030204" pitchFamily="18" charset="0"/>
                <a:ea typeface="Cambria" panose="02040503050406030204" pitchFamily="18" charset="0"/>
              </a:rPr>
              <a:t>Datums</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Geometric Reference Frames</a:t>
            </a:r>
          </a:p>
          <a:p>
            <a:r>
              <a:rPr lang="en-US" dirty="0">
                <a:latin typeface="Cambria" panose="02040503050406030204" pitchFamily="18" charset="0"/>
                <a:ea typeface="Cambria" panose="02040503050406030204" pitchFamily="18" charset="0"/>
              </a:rPr>
              <a:t>Latitude &amp; Longitude</a:t>
            </a:r>
          </a:p>
          <a:p>
            <a:r>
              <a:rPr lang="en-US" dirty="0">
                <a:latin typeface="Cambria" panose="02040503050406030204" pitchFamily="18" charset="0"/>
                <a:ea typeface="Cambria" panose="02040503050406030204" pitchFamily="18" charset="0"/>
              </a:rPr>
              <a:t>Ellipsoid Height</a:t>
            </a:r>
          </a:p>
          <a:p>
            <a:r>
              <a:rPr lang="en-US" dirty="0">
                <a:latin typeface="Cambria" panose="02040503050406030204" pitchFamily="18" charset="0"/>
                <a:ea typeface="Cambria" panose="02040503050406030204" pitchFamily="18" charset="0"/>
              </a:rPr>
              <a:t>State Plane Coordinates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Physical </a:t>
            </a:r>
            <a:r>
              <a:rPr lang="en-US" dirty="0">
                <a:latin typeface="Cambria" panose="02040503050406030204" pitchFamily="18" charset="0"/>
                <a:ea typeface="Cambria" panose="02040503050406030204" pitchFamily="18" charset="0"/>
              </a:rPr>
              <a:t>Geodesy</a:t>
            </a:r>
          </a:p>
          <a:p>
            <a:r>
              <a:rPr lang="en-US" dirty="0">
                <a:latin typeface="Cambria" panose="02040503050406030204" pitchFamily="18" charset="0"/>
                <a:ea typeface="Cambria" panose="02040503050406030204" pitchFamily="18" charset="0"/>
              </a:rPr>
              <a:t>Geopotential </a:t>
            </a:r>
            <a:r>
              <a:rPr lang="en-US" dirty="0" err="1">
                <a:latin typeface="Cambria" panose="02040503050406030204" pitchFamily="18" charset="0"/>
                <a:ea typeface="Cambria" panose="02040503050406030204" pitchFamily="18" charset="0"/>
              </a:rPr>
              <a:t>Datums</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Orthometric Height</a:t>
            </a:r>
          </a:p>
          <a:p>
            <a:r>
              <a:rPr lang="en-US" dirty="0">
                <a:latin typeface="Cambria" panose="02040503050406030204" pitchFamily="18" charset="0"/>
                <a:ea typeface="Cambria" panose="02040503050406030204" pitchFamily="18" charset="0"/>
              </a:rPr>
              <a:t>Dynamic Height</a:t>
            </a:r>
          </a:p>
          <a:p>
            <a:r>
              <a:rPr lang="en-US" dirty="0">
                <a:latin typeface="Cambria" panose="02040503050406030204" pitchFamily="18" charset="0"/>
                <a:ea typeface="Cambria" panose="02040503050406030204" pitchFamily="18" charset="0"/>
              </a:rPr>
              <a:t>Surface Gravity</a:t>
            </a:r>
          </a:p>
          <a:p>
            <a:r>
              <a:rPr lang="en-US" dirty="0">
                <a:latin typeface="Cambria" panose="02040503050406030204" pitchFamily="18" charset="0"/>
                <a:ea typeface="Cambria" panose="02040503050406030204" pitchFamily="18" charset="0"/>
              </a:rPr>
              <a:t>Leveling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as we look</a:t>
            </a:r>
            <a:r>
              <a:rPr lang="en-US" baseline="0" dirty="0"/>
              <a:t> at those together, it s</a:t>
            </a:r>
            <a:r>
              <a:rPr lang="en-US" dirty="0"/>
              <a:t>hould be duly noted that to get to these final products we </a:t>
            </a:r>
            <a:r>
              <a:rPr kumimoji="0" lang="en-US" sz="1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we use a multitude of scientific applications</a:t>
            </a:r>
            <a:r>
              <a:rPr kumimoji="0" lang="en-US" sz="1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and methods, </a:t>
            </a:r>
            <a:r>
              <a:rPr kumimoji="0" lang="en-US" sz="1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including Space Geodesy and Astronomical Geodesy.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And since we’re the Government… don’t forget Political Geodesy!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We can’t accomplish what we do without funding, if the politicians see this science as a black box or have the “google earth” misconception… then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a:t>
            </a:fld>
            <a:endParaRPr lang="en-US"/>
          </a:p>
        </p:txBody>
      </p:sp>
    </p:spTree>
    <p:extLst>
      <p:ext uri="{BB962C8B-B14F-4D97-AF65-F5344CB8AC3E}">
        <p14:creationId xmlns:p14="http://schemas.microsoft.com/office/powerpoint/2010/main" val="1671178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54</a:t>
            </a:fld>
            <a:endParaRPr lang="en-US"/>
          </a:p>
        </p:txBody>
      </p:sp>
    </p:spTree>
    <p:extLst>
      <p:ext uri="{BB962C8B-B14F-4D97-AF65-F5344CB8AC3E}">
        <p14:creationId xmlns:p14="http://schemas.microsoft.com/office/powerpoint/2010/main" val="2050563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ITRS meets the following conditions: – Geocentric (origin is Earth </a:t>
            </a:r>
            <a:r>
              <a:rPr lang="en-US" dirty="0" err="1"/>
              <a:t>centre</a:t>
            </a:r>
            <a:r>
              <a:rPr lang="en-US" dirty="0"/>
              <a:t> of mass) – Uses the </a:t>
            </a:r>
            <a:r>
              <a:rPr lang="en-US" dirty="0" err="1"/>
              <a:t>metre</a:t>
            </a:r>
            <a:r>
              <a:rPr lang="en-US" dirty="0"/>
              <a:t> as the unit of length – Initial orientation given by BIH orientation at 1984 – The time evolution of the orientation is ensured by using a no-net rotation condition with regards to horizontal tectonic motions over the</a:t>
            </a:r>
          </a:p>
          <a:p>
            <a:r>
              <a:rPr lang="en-US" dirty="0"/>
              <a:t>whole earth.</a:t>
            </a:r>
          </a:p>
          <a:p>
            <a:r>
              <a:rPr lang="en-US" dirty="0"/>
              <a:t>• The ITRS is of very little use to the practitioner – we need a</a:t>
            </a:r>
            <a:r>
              <a:rPr lang="en-US" baseline="0" dirty="0"/>
              <a:t> </a:t>
            </a:r>
            <a:r>
              <a:rPr lang="en-US" dirty="0" err="1"/>
              <a:t>realisation</a:t>
            </a:r>
            <a:r>
              <a:rPr lang="en-US" dirty="0"/>
              <a:t> (some coordinates)</a:t>
            </a:r>
            <a:endParaRPr lang="en-US" baseline="0"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55</a:t>
            </a:fld>
            <a:endParaRPr lang="en-US" altLang="en-US"/>
          </a:p>
        </p:txBody>
      </p:sp>
    </p:spTree>
    <p:extLst>
      <p:ext uri="{BB962C8B-B14F-4D97-AF65-F5344CB8AC3E}">
        <p14:creationId xmlns:p14="http://schemas.microsoft.com/office/powerpoint/2010/main" val="28395526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latin typeface="Cambria" panose="02040503050406030204" pitchFamily="18" charset="0"/>
                <a:ea typeface="Cambria" panose="02040503050406030204" pitchFamily="18" charset="0"/>
              </a:rPr>
              <a:t>Global: International GNSS Service (IGS) Network</a:t>
            </a:r>
          </a:p>
          <a:p>
            <a:pPr lvl="1"/>
            <a:r>
              <a:rPr lang="en-US" sz="2000" i="1" dirty="0">
                <a:latin typeface="Cambria" panose="02040503050406030204" pitchFamily="18" charset="0"/>
                <a:ea typeface="Cambria" panose="02040503050406030204" pitchFamily="18" charset="0"/>
              </a:rPr>
              <a:t>The</a:t>
            </a:r>
            <a:r>
              <a:rPr lang="en-US" sz="2000" dirty="0">
                <a:latin typeface="Cambria" panose="02040503050406030204" pitchFamily="18" charset="0"/>
                <a:ea typeface="Cambria" panose="02040503050406030204" pitchFamily="18" charset="0"/>
              </a:rPr>
              <a:t> international standard since mid-1990s</a:t>
            </a:r>
          </a:p>
          <a:p>
            <a:pPr lvl="1"/>
            <a:r>
              <a:rPr lang="en-US" sz="2000" dirty="0">
                <a:latin typeface="Cambria" panose="02040503050406030204" pitchFamily="18" charset="0"/>
                <a:ea typeface="Cambria" panose="02040503050406030204" pitchFamily="18" charset="0"/>
              </a:rPr>
              <a:t>Supported by IGS Analysis Centers (ACs) </a:t>
            </a:r>
            <a:r>
              <a:rPr lang="en-US" sz="1800" dirty="0">
                <a:latin typeface="Cambria" panose="02040503050406030204" pitchFamily="18" charset="0"/>
                <a:ea typeface="Cambria" panose="02040503050406030204" pitchFamily="18" charset="0"/>
                <a:sym typeface="Wingdings" panose="05000000000000000000" pitchFamily="2" charset="2"/>
              </a:rPr>
              <a:t> NGS is one AC of seven total</a:t>
            </a:r>
            <a:endParaRPr lang="en-US" sz="2000" dirty="0">
              <a:latin typeface="Cambria" panose="02040503050406030204" pitchFamily="18" charset="0"/>
              <a:ea typeface="Cambria" panose="02040503050406030204" pitchFamily="18" charset="0"/>
              <a:sym typeface="Wingdings" panose="05000000000000000000" pitchFamily="2" charset="2"/>
            </a:endParaRPr>
          </a:p>
          <a:p>
            <a:pPr lvl="1"/>
            <a:r>
              <a:rPr lang="en-US" sz="2000" dirty="0">
                <a:latin typeface="Cambria" panose="02040503050406030204" pitchFamily="18" charset="0"/>
                <a:ea typeface="Cambria" panose="02040503050406030204" pitchFamily="18" charset="0"/>
                <a:sym typeface="Wingdings" panose="05000000000000000000" pitchFamily="2" charset="2"/>
              </a:rPr>
              <a:t>Overall system sponsored by NASA</a:t>
            </a:r>
            <a:endParaRPr lang="en-US" sz="20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NSRS: NOAA CORS Network (NCN)</a:t>
            </a:r>
          </a:p>
          <a:p>
            <a:pPr lvl="1"/>
            <a:r>
              <a:rPr lang="en-US" sz="2400" dirty="0">
                <a:latin typeface="Cambria" panose="02040503050406030204" pitchFamily="18" charset="0"/>
                <a:ea typeface="Cambria" panose="02040503050406030204" pitchFamily="18" charset="0"/>
              </a:rPr>
              <a:t>NGS processes/distributes data, but few are NGS-operated</a:t>
            </a:r>
          </a:p>
          <a:p>
            <a:pPr lvl="1"/>
            <a:r>
              <a:rPr lang="en-US" sz="2400" dirty="0">
                <a:latin typeface="Cambria" panose="02040503050406030204" pitchFamily="18" charset="0"/>
                <a:ea typeface="Cambria" panose="02040503050406030204" pitchFamily="18" charset="0"/>
              </a:rPr>
              <a:t>Subset of NGS-operated CORS comprise the under construction NOAA </a:t>
            </a:r>
            <a:r>
              <a:rPr lang="en-US" sz="2400" i="1" dirty="0">
                <a:latin typeface="Cambria" panose="02040503050406030204" pitchFamily="18" charset="0"/>
                <a:ea typeface="Cambria" panose="02040503050406030204" pitchFamily="18" charset="0"/>
              </a:rPr>
              <a:t>Foundation</a:t>
            </a:r>
            <a:r>
              <a:rPr lang="en-US" sz="2400" dirty="0">
                <a:latin typeface="Cambria" panose="02040503050406030204" pitchFamily="18" charset="0"/>
                <a:ea typeface="Cambria" panose="02040503050406030204" pitchFamily="18" charset="0"/>
              </a:rPr>
              <a:t> CORS Network (NFCN)</a:t>
            </a:r>
          </a:p>
          <a:p>
            <a:r>
              <a:rPr lang="en-US" sz="2800" dirty="0">
                <a:latin typeface="Cambria" panose="02040503050406030204" pitchFamily="18" charset="0"/>
                <a:ea typeface="Cambria" panose="02040503050406030204" pitchFamily="18" charset="0"/>
              </a:rPr>
              <a:t>Regional/State/Commonwealth/Local Networks</a:t>
            </a:r>
          </a:p>
          <a:p>
            <a:pPr lvl="1"/>
            <a:r>
              <a:rPr lang="en-US" sz="2000" dirty="0">
                <a:latin typeface="Cambria" panose="02040503050406030204" pitchFamily="18" charset="0"/>
                <a:ea typeface="Cambria" panose="02040503050406030204" pitchFamily="18" charset="0"/>
              </a:rPr>
              <a:t>Real-Time Networks (RTN… aka “VRS”)</a:t>
            </a:r>
          </a:p>
          <a:p>
            <a:pPr lvl="1"/>
            <a:r>
              <a:rPr lang="en-US" sz="2000" dirty="0">
                <a:latin typeface="Cambria" panose="02040503050406030204" pitchFamily="18" charset="0"/>
                <a:ea typeface="Cambria" panose="02040503050406030204" pitchFamily="18" charset="0"/>
              </a:rPr>
              <a:t>Currently semi-coupled to the NCN</a:t>
            </a:r>
          </a:p>
          <a:p>
            <a:pPr lvl="2"/>
            <a:r>
              <a:rPr lang="en-US" sz="1200" dirty="0">
                <a:latin typeface="Cambria" panose="02040503050406030204" pitchFamily="18" charset="0"/>
                <a:ea typeface="Cambria" panose="02040503050406030204" pitchFamily="18" charset="0"/>
              </a:rPr>
              <a:t>NGS sees the future as a close coupling of other networks with the NCN so users can seamlessly and confidently work in the NSRS using their favorite regional/local CORS network</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56</a:t>
            </a:fld>
            <a:endParaRPr lang="en-US" altLang="en-US" dirty="0"/>
          </a:p>
        </p:txBody>
      </p:sp>
    </p:spTree>
    <p:extLst>
      <p:ext uri="{BB962C8B-B14F-4D97-AF65-F5344CB8AC3E}">
        <p14:creationId xmlns:p14="http://schemas.microsoft.com/office/powerpoint/2010/main" val="3680229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-we’re going to</a:t>
            </a:r>
            <a:r>
              <a:rPr lang="en-US" baseline="0" dirty="0"/>
              <a:t> back up and get to the non-egocentricity, stay with me here</a:t>
            </a:r>
          </a:p>
          <a:p>
            <a:r>
              <a:rPr lang="en-US" baseline="0" dirty="0"/>
              <a:t>-so there’s a nice little ellipse representing the shape of the GRS80 reference ellipsoid</a:t>
            </a:r>
          </a:p>
          <a:p>
            <a:r>
              <a:rPr lang="en-US" b="1" baseline="0" dirty="0"/>
              <a:t>CLICK</a:t>
            </a:r>
          </a:p>
          <a:p>
            <a:r>
              <a:rPr lang="en-US" b="0" baseline="0" dirty="0"/>
              <a:t>-what’s GRS80?  well, it’s a reference system (being a reference ellipsoid, a gravity model, and more).</a:t>
            </a:r>
          </a:p>
          <a:p>
            <a:r>
              <a:rPr lang="en-US" b="0" baseline="0" dirty="0"/>
              <a:t>-GRS80 in itself is not a datum, although you will see/hear some folks misinterpret that</a:t>
            </a:r>
          </a:p>
          <a:p>
            <a:r>
              <a:rPr lang="en-US" b="1" baseline="0" dirty="0"/>
              <a:t>CLICK</a:t>
            </a:r>
          </a:p>
          <a:p>
            <a:r>
              <a:rPr lang="en-US" b="0" baseline="0" dirty="0"/>
              <a:t>-now once you take that reference system/ellipsoid and you tie it to the origin of your choice… </a:t>
            </a:r>
            <a:r>
              <a:rPr lang="en-US" b="0" baseline="0" dirty="0" err="1"/>
              <a:t>badabing</a:t>
            </a:r>
            <a:r>
              <a:rPr lang="en-US" b="0" baseline="0" dirty="0"/>
              <a:t>!</a:t>
            </a:r>
          </a:p>
          <a:p>
            <a:r>
              <a:rPr lang="en-US" b="0" baseline="0" dirty="0"/>
              <a:t>-now you’ve got a datum (or reference frame)</a:t>
            </a:r>
          </a:p>
          <a:p>
            <a:r>
              <a:rPr lang="en-US" b="1" dirty="0"/>
              <a:t>CLICK</a:t>
            </a:r>
          </a:p>
          <a:p>
            <a:r>
              <a:rPr lang="en-US" b="0" dirty="0"/>
              <a:t>-in this case, we’re talking about that</a:t>
            </a:r>
            <a:r>
              <a:rPr lang="en-US" b="0" baseline="0" dirty="0"/>
              <a:t> blue which is symbolizing an ellipsoid with it’s origin locked to the Center Mass of the earth</a:t>
            </a:r>
          </a:p>
          <a:p>
            <a:r>
              <a:rPr lang="en-US" b="0" baseline="0" dirty="0"/>
              <a:t>-which represents the ITRF2020</a:t>
            </a:r>
          </a:p>
          <a:p>
            <a:r>
              <a:rPr lang="en-US" b="0" baseline="0" dirty="0"/>
              <a:t>-you may be thinking “</a:t>
            </a:r>
            <a:r>
              <a:rPr lang="en-US" b="0" baseline="0" dirty="0" err="1"/>
              <a:t>jeff</a:t>
            </a:r>
            <a:r>
              <a:rPr lang="en-US" b="0" baseline="0" dirty="0"/>
              <a:t> what is the ITRF?”… don’t worry we’ll get there for now the concept is more important</a:t>
            </a:r>
          </a:p>
          <a:p>
            <a:r>
              <a:rPr lang="en-US" b="1" baseline="0" dirty="0"/>
              <a:t>CLICK</a:t>
            </a:r>
          </a:p>
          <a:p>
            <a:r>
              <a:rPr lang="en-US" b="0" baseline="0" dirty="0"/>
              <a:t>-so now let’s look at how NAD83 compares, the orange there, see it’s shape is the same GRS80 ellipsoid… but with a different origin point</a:t>
            </a:r>
          </a:p>
          <a:p>
            <a:r>
              <a:rPr lang="en-US" b="0" baseline="0" dirty="0"/>
              <a:t>-not quite aligned to CM, but close… not bad, it was the 80s </a:t>
            </a:r>
            <a:r>
              <a:rPr lang="en-US" b="0" baseline="0" dirty="0" err="1"/>
              <a:t>maaaan</a:t>
            </a:r>
            <a:r>
              <a:rPr lang="en-US" b="0" baseline="0" dirty="0"/>
              <a:t>, they did the best they could!</a:t>
            </a:r>
          </a:p>
          <a:p>
            <a:r>
              <a:rPr lang="en-US" b="0" baseline="0" dirty="0"/>
              <a:t>-jokes aside, a pretty amazing feet to have only “missed the mark” by a few meters, they didn’t have the satellite technology or computer power we have back in the late 70s when the </a:t>
            </a:r>
            <a:r>
              <a:rPr lang="en-US" b="0" baseline="0" dirty="0" err="1"/>
              <a:t>calcs</a:t>
            </a:r>
            <a:r>
              <a:rPr lang="en-US" b="0" baseline="0" dirty="0"/>
              <a:t> for NAD83 were being run</a:t>
            </a:r>
          </a:p>
          <a:p>
            <a:r>
              <a:rPr lang="en-US" b="0" baseline="0" dirty="0"/>
              <a:t>-props to those folks!</a:t>
            </a:r>
          </a:p>
          <a:p>
            <a:r>
              <a:rPr lang="en-US" b="1" baseline="0" dirty="0"/>
              <a:t>CLICK</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0681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0" i="0" baseline="0" dirty="0"/>
              <a:t>--</a:t>
            </a:r>
            <a:r>
              <a:rPr lang="en-US" b="0" i="1" baseline="0" dirty="0"/>
              <a:t>zooming in to setup for next slide—</a:t>
            </a:r>
          </a:p>
          <a:p>
            <a:r>
              <a:rPr lang="en-US" b="0" i="0" baseline="0" dirty="0"/>
              <a:t>-Let’s zoom in a little to examine that situation</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125175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a:t>
            </a:r>
            <a:r>
              <a:rPr lang="en-US" baseline="0" dirty="0"/>
              <a:t> there’s one quarter of both the NAD83 and ITRF2020 ellipsoid</a:t>
            </a:r>
          </a:p>
          <a:p>
            <a:r>
              <a:rPr lang="en-US" b="1" baseline="0" dirty="0"/>
              <a:t>CLICK</a:t>
            </a:r>
          </a:p>
          <a:p>
            <a:r>
              <a:rPr lang="en-US" baseline="0" dirty="0"/>
              <a:t>-important to note that both are using the same geometry (size, shape), the GRS80 ellipsoid, just with a different origin</a:t>
            </a:r>
          </a:p>
          <a:p>
            <a:r>
              <a:rPr lang="en-US" b="1" baseline="0" dirty="0"/>
              <a:t>CLICK</a:t>
            </a:r>
            <a:endParaRPr lang="en-US" b="0" baseline="0" dirty="0"/>
          </a:p>
          <a:p>
            <a:r>
              <a:rPr lang="en-US" b="0" baseline="0" dirty="0"/>
              <a:t>-so that dark red [maroon if you will] arrow there on the bottom left, it symbolizes and greatly exaggerates the difference between those origins</a:t>
            </a:r>
          </a:p>
          <a:p>
            <a:r>
              <a:rPr lang="en-US" b="1" baseline="0" dirty="0"/>
              <a:t>CLICK</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1254506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-and we’ll visualize the plan to remove the non-egocentricity of NAD83</a:t>
            </a:r>
            <a:r>
              <a:rPr lang="en-US" baseline="0" dirty="0"/>
              <a:t> with a little animation</a:t>
            </a:r>
          </a:p>
          <a:p>
            <a:r>
              <a:rPr lang="en-US" b="1" baseline="0" dirty="0"/>
              <a:t>CLICK</a:t>
            </a:r>
          </a:p>
          <a:p>
            <a:r>
              <a:rPr lang="en-US" b="0" baseline="0" dirty="0"/>
              <a:t>-our orange NAD83 ellipsoid shift over to match up with out blue ITRF ellipsoid</a:t>
            </a:r>
          </a:p>
          <a:p>
            <a:r>
              <a:rPr lang="en-US" b="0" baseline="0" dirty="0"/>
              <a:t>-and now there we see the result in red, our new NATRF2022 ellipsoid</a:t>
            </a:r>
          </a:p>
          <a:p>
            <a:r>
              <a:rPr lang="en-US" b="1" baseline="0" dirty="0"/>
              <a:t>CLICK</a:t>
            </a:r>
          </a:p>
          <a:p>
            <a:r>
              <a:rPr lang="en-US" b="0" baseline="0" dirty="0"/>
              <a:t>-what do I like to point out here?</a:t>
            </a:r>
          </a:p>
          <a:p>
            <a:r>
              <a:rPr lang="en-US" b="0" baseline="0" dirty="0"/>
              <a:t>-we’re still utilizing the GRS80 reference ellipsoid as the basis for NATRF2022</a:t>
            </a:r>
          </a:p>
          <a:p>
            <a:r>
              <a:rPr lang="en-US" b="0" baseline="0" dirty="0"/>
              <a:t>-why? because the size and shape, well the scientists nailed it on that one, like I said earlier they just didn’t quite get the CM</a:t>
            </a:r>
          </a:p>
          <a:p>
            <a:r>
              <a:rPr lang="en-US" b="1" baseline="0" dirty="0"/>
              <a:t>CLICK</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6742809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latin typeface="Cambria" panose="02040503050406030204" pitchFamily="18" charset="0"/>
                <a:ea typeface="Cambria" panose="02040503050406030204" pitchFamily="18" charset="0"/>
              </a:rPr>
              <a:t>Global: International GNSS Service (IGS) Network</a:t>
            </a:r>
          </a:p>
          <a:p>
            <a:pPr lvl="1"/>
            <a:r>
              <a:rPr lang="en-US" sz="2000" i="1" dirty="0">
                <a:latin typeface="Cambria" panose="02040503050406030204" pitchFamily="18" charset="0"/>
                <a:ea typeface="Cambria" panose="02040503050406030204" pitchFamily="18" charset="0"/>
              </a:rPr>
              <a:t>The</a:t>
            </a:r>
            <a:r>
              <a:rPr lang="en-US" sz="2000" dirty="0">
                <a:latin typeface="Cambria" panose="02040503050406030204" pitchFamily="18" charset="0"/>
                <a:ea typeface="Cambria" panose="02040503050406030204" pitchFamily="18" charset="0"/>
              </a:rPr>
              <a:t> international standard since mid-1990s</a:t>
            </a:r>
          </a:p>
          <a:p>
            <a:pPr lvl="1"/>
            <a:r>
              <a:rPr lang="en-US" sz="2000" dirty="0">
                <a:latin typeface="Cambria" panose="02040503050406030204" pitchFamily="18" charset="0"/>
                <a:ea typeface="Cambria" panose="02040503050406030204" pitchFamily="18" charset="0"/>
              </a:rPr>
              <a:t>Supported by IGS Analysis Centers (ACs) </a:t>
            </a:r>
            <a:r>
              <a:rPr lang="en-US" sz="1800" dirty="0">
                <a:latin typeface="Cambria" panose="02040503050406030204" pitchFamily="18" charset="0"/>
                <a:ea typeface="Cambria" panose="02040503050406030204" pitchFamily="18" charset="0"/>
                <a:sym typeface="Wingdings" panose="05000000000000000000" pitchFamily="2" charset="2"/>
              </a:rPr>
              <a:t> NGS is one AC of seven total</a:t>
            </a:r>
            <a:endParaRPr lang="en-US" sz="2000" dirty="0">
              <a:latin typeface="Cambria" panose="02040503050406030204" pitchFamily="18" charset="0"/>
              <a:ea typeface="Cambria" panose="02040503050406030204" pitchFamily="18" charset="0"/>
              <a:sym typeface="Wingdings" panose="05000000000000000000" pitchFamily="2" charset="2"/>
            </a:endParaRPr>
          </a:p>
          <a:p>
            <a:pPr lvl="1"/>
            <a:r>
              <a:rPr lang="en-US" sz="2000" dirty="0">
                <a:latin typeface="Cambria" panose="02040503050406030204" pitchFamily="18" charset="0"/>
                <a:ea typeface="Cambria" panose="02040503050406030204" pitchFamily="18" charset="0"/>
                <a:sym typeface="Wingdings" panose="05000000000000000000" pitchFamily="2" charset="2"/>
              </a:rPr>
              <a:t>Overall system sponsored by NASA</a:t>
            </a:r>
            <a:endParaRPr lang="en-US" sz="20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NSRS: NOAA CORS Network (NCN)</a:t>
            </a:r>
          </a:p>
          <a:p>
            <a:pPr lvl="1"/>
            <a:r>
              <a:rPr lang="en-US" sz="2400" dirty="0">
                <a:latin typeface="Cambria" panose="02040503050406030204" pitchFamily="18" charset="0"/>
                <a:ea typeface="Cambria" panose="02040503050406030204" pitchFamily="18" charset="0"/>
              </a:rPr>
              <a:t>NGS processes/distributes data, but few are NGS-operated</a:t>
            </a:r>
          </a:p>
          <a:p>
            <a:pPr lvl="1"/>
            <a:r>
              <a:rPr lang="en-US" sz="2400" dirty="0">
                <a:latin typeface="Cambria" panose="02040503050406030204" pitchFamily="18" charset="0"/>
                <a:ea typeface="Cambria" panose="02040503050406030204" pitchFamily="18" charset="0"/>
              </a:rPr>
              <a:t>Subset of NGS-operated CORS comprise the under construction NOAA </a:t>
            </a:r>
            <a:r>
              <a:rPr lang="en-US" sz="2400" i="1" dirty="0">
                <a:latin typeface="Cambria" panose="02040503050406030204" pitchFamily="18" charset="0"/>
                <a:ea typeface="Cambria" panose="02040503050406030204" pitchFamily="18" charset="0"/>
              </a:rPr>
              <a:t>Foundation</a:t>
            </a:r>
            <a:r>
              <a:rPr lang="en-US" sz="2400" dirty="0">
                <a:latin typeface="Cambria" panose="02040503050406030204" pitchFamily="18" charset="0"/>
                <a:ea typeface="Cambria" panose="02040503050406030204" pitchFamily="18" charset="0"/>
              </a:rPr>
              <a:t> CORS Network (NFCN)</a:t>
            </a:r>
          </a:p>
          <a:p>
            <a:r>
              <a:rPr lang="en-US" sz="2800" dirty="0">
                <a:latin typeface="Cambria" panose="02040503050406030204" pitchFamily="18" charset="0"/>
                <a:ea typeface="Cambria" panose="02040503050406030204" pitchFamily="18" charset="0"/>
              </a:rPr>
              <a:t>Regional/State/Commonwealth/Local Networks</a:t>
            </a:r>
          </a:p>
          <a:p>
            <a:pPr lvl="1"/>
            <a:r>
              <a:rPr lang="en-US" sz="2000" dirty="0">
                <a:latin typeface="Cambria" panose="02040503050406030204" pitchFamily="18" charset="0"/>
                <a:ea typeface="Cambria" panose="02040503050406030204" pitchFamily="18" charset="0"/>
              </a:rPr>
              <a:t>Real-Time Networks (RTN… aka “VRS”)</a:t>
            </a:r>
          </a:p>
          <a:p>
            <a:pPr lvl="1"/>
            <a:r>
              <a:rPr lang="en-US" sz="2000" dirty="0">
                <a:latin typeface="Cambria" panose="02040503050406030204" pitchFamily="18" charset="0"/>
                <a:ea typeface="Cambria" panose="02040503050406030204" pitchFamily="18" charset="0"/>
              </a:rPr>
              <a:t>Currently semi-coupled to the NCN</a:t>
            </a:r>
          </a:p>
          <a:p>
            <a:pPr lvl="2"/>
            <a:r>
              <a:rPr lang="en-US" sz="1200" dirty="0">
                <a:latin typeface="Cambria" panose="02040503050406030204" pitchFamily="18" charset="0"/>
                <a:ea typeface="Cambria" panose="02040503050406030204" pitchFamily="18" charset="0"/>
              </a:rPr>
              <a:t>NGS sees the future as a close coupling of other networks with the NCN so users can seamlessly and confidently work in the NSRS using their favorite regional/local CORS network</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61</a:t>
            </a:fld>
            <a:endParaRPr lang="en-US" altLang="en-US" dirty="0"/>
          </a:p>
        </p:txBody>
      </p:sp>
    </p:spTree>
    <p:extLst>
      <p:ext uri="{BB962C8B-B14F-4D97-AF65-F5344CB8AC3E}">
        <p14:creationId xmlns:p14="http://schemas.microsoft.com/office/powerpoint/2010/main" val="2296184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Currently 4 types of OPUS.</a:t>
            </a:r>
          </a:p>
          <a:p>
            <a:r>
              <a:rPr lang="en-US" baseline="0" dirty="0"/>
              <a:t>*OPUS only supports GPS constellation data, last I talked to the OPUS developer the plan for incorporation of other constellations is Jan 2021.</a:t>
            </a:r>
          </a:p>
          <a:p>
            <a:r>
              <a:rPr lang="en-US" baseline="0" dirty="0"/>
              <a:t>Rapid Static – f</a:t>
            </a:r>
            <a:r>
              <a:rPr lang="en-US" sz="1200" b="0" i="0" kern="1200" dirty="0">
                <a:solidFill>
                  <a:schemeClr val="tx1"/>
                </a:solidFill>
                <a:effectLst/>
                <a:latin typeface="+mn-lt"/>
                <a:ea typeface="+mn-ea"/>
                <a:cs typeface="+mn-cs"/>
              </a:rPr>
              <a:t>iles </a:t>
            </a:r>
            <a:r>
              <a:rPr lang="en-US" baseline="0" dirty="0"/>
              <a:t>uploaded </a:t>
            </a:r>
            <a:r>
              <a:rPr lang="en-US" sz="1200" b="0" i="0" kern="1200" dirty="0">
                <a:solidFill>
                  <a:schemeClr val="tx1"/>
                </a:solidFill>
                <a:effectLst/>
                <a:latin typeface="+mn-lt"/>
                <a:ea typeface="+mn-ea"/>
                <a:cs typeface="+mn-cs"/>
              </a:rPr>
              <a:t>that are 15 minutes to 2 hours in duration are processed using an NGS software called “RSGPS”</a:t>
            </a:r>
          </a:p>
          <a:p>
            <a:r>
              <a:rPr lang="en-US" baseline="0" dirty="0"/>
              <a:t>Static - files that are 2 to 48 hours in duration are processed using an NGS software called PAGES Your coordinates are the average of three independent, single-baseline solutions,</a:t>
            </a:r>
          </a:p>
          <a:p>
            <a:r>
              <a:rPr lang="en-US" baseline="0" dirty="0"/>
              <a:t>OP and Beta OP - these are not a different processing software, just a way to tie multiple OPUS-Static solutions together and use least squares methods to adjust them all as a coherent network</a:t>
            </a:r>
          </a:p>
          <a:p>
            <a:r>
              <a:rPr lang="en-US" baseline="0" dirty="0"/>
              <a:t>**the Beta serves as a testing bed for the developers to roll out new features or improvements and get feedback from users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06544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l" eaLnBrk="1" hangingPunct="1">
              <a:buNone/>
            </a:pPr>
            <a:r>
              <a:rPr lang="en-US" dirty="0">
                <a:solidFill>
                  <a:prstClr val="black"/>
                </a:solidFill>
                <a:latin typeface="Cambria" panose="02040503050406030204" pitchFamily="18" charset="0"/>
                <a:ea typeface="Cambria" panose="02040503050406030204" pitchFamily="18" charset="0"/>
              </a:rPr>
              <a:t>-OPUS Static takes the best 3 of 5 baselines, sequentially processed, and provides you their peak-to-peak average </a:t>
            </a:r>
          </a:p>
          <a:p>
            <a:pPr marL="0" indent="0" algn="l" eaLnBrk="1" hangingPunct="1">
              <a:buNone/>
            </a:pPr>
            <a:endParaRPr lang="en-US" dirty="0">
              <a:solidFill>
                <a:prstClr val="black"/>
              </a:solidFill>
              <a:latin typeface="Cambria" panose="02040503050406030204" pitchFamily="18" charset="0"/>
              <a:ea typeface="Cambria" panose="02040503050406030204" pitchFamily="18" charset="0"/>
            </a:endParaRPr>
          </a:p>
          <a:p>
            <a:pPr marL="0" indent="0" algn="l" eaLnBrk="1" hangingPunct="1">
              <a:buNone/>
            </a:pPr>
            <a:r>
              <a:rPr lang="en-US" i="1" dirty="0" err="1">
                <a:solidFill>
                  <a:prstClr val="black"/>
                </a:solidFill>
                <a:latin typeface="Cambria" panose="02040503050406030204" pitchFamily="18" charset="0"/>
                <a:ea typeface="Cambria" panose="02040503050406030204" pitchFamily="18" charset="0"/>
              </a:rPr>
              <a:t>sidenote</a:t>
            </a:r>
            <a:endParaRPr lang="en-US" i="1" dirty="0">
              <a:solidFill>
                <a:prstClr val="black"/>
              </a:solidFill>
              <a:latin typeface="Cambria" panose="02040503050406030204" pitchFamily="18" charset="0"/>
              <a:ea typeface="Cambria" panose="02040503050406030204" pitchFamily="18" charset="0"/>
            </a:endParaRPr>
          </a:p>
          <a:p>
            <a:pPr marL="0" lvl="1" indent="0" defTabSz="457189">
              <a:spcBef>
                <a:spcPts val="0"/>
              </a:spcBef>
              <a:spcAft>
                <a:spcPts val="300"/>
              </a:spcAft>
              <a:buNone/>
            </a:pPr>
            <a:r>
              <a:rPr lang="en-US" dirty="0">
                <a:solidFill>
                  <a:prstClr val="black"/>
                </a:solidFill>
                <a:latin typeface="Cambria" panose="02040503050406030204" pitchFamily="18" charset="0"/>
                <a:ea typeface="Cambria" panose="02040503050406030204" pitchFamily="18" charset="0"/>
              </a:rPr>
              <a:t>-we delivered over 1.2 million solutions in 2021, compared to in 2011 when we first broke the 200,000 solutions milestone</a:t>
            </a:r>
          </a:p>
        </p:txBody>
      </p:sp>
    </p:spTree>
    <p:extLst>
      <p:ext uri="{BB962C8B-B14F-4D97-AF65-F5344CB8AC3E}">
        <p14:creationId xmlns:p14="http://schemas.microsoft.com/office/powerpoint/2010/main" val="93372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9</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Let’s talk about the NSRS some more</a:t>
            </a:r>
            <a:r>
              <a:rPr lang="en-US" altLang="en-US" baseline="0" dirty="0">
                <a:latin typeface="Arial" panose="020B0604020202020204" pitchFamily="34" charset="0"/>
                <a:ea typeface="ＭＳ Ｐゴシック" panose="020B0600070205080204" pitchFamily="34" charset="-128"/>
              </a:rPr>
              <a:t> before we move on to looking at all of NGS.</a:t>
            </a: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This system defines position (latitude, longitude, and elevation), distances and directions between points, strength and direction of gravity (no, it is not simply “straight down”), shoreline, and their “time variants”.</a:t>
            </a:r>
          </a:p>
          <a:p>
            <a:pPr eaLnBrk="1" hangingPunct="1">
              <a:spcBef>
                <a:spcPct val="0"/>
              </a:spcBef>
            </a:pPr>
            <a:r>
              <a:rPr lang="en-US" altLang="en-US" dirty="0">
                <a:latin typeface="Arial" panose="020B0604020202020204" pitchFamily="34" charset="0"/>
                <a:ea typeface="ＭＳ Ｐゴシック" panose="020B0600070205080204" pitchFamily="34" charset="-128"/>
              </a:rPr>
              <a:t>Or how these change over time.</a:t>
            </a:r>
          </a:p>
          <a:p>
            <a:pPr eaLnBrk="1" hangingPunct="1">
              <a:spcBef>
                <a:spcPct val="0"/>
              </a:spcBef>
            </a:pPr>
            <a:r>
              <a:rPr lang="en-US" altLang="en-US" dirty="0">
                <a:latin typeface="Arial" panose="020B0604020202020204" pitchFamily="34" charset="0"/>
                <a:ea typeface="ＭＳ Ｐゴシック" panose="020B0600070205080204" pitchFamily="34" charset="-128"/>
              </a:rPr>
              <a:t>Some documents will reference the National Shoreline</a:t>
            </a:r>
            <a:r>
              <a:rPr lang="en-US" altLang="en-US" baseline="0" dirty="0">
                <a:latin typeface="Arial" panose="020B0604020202020204" pitchFamily="34" charset="0"/>
                <a:ea typeface="ＭＳ Ｐゴシック" panose="020B0600070205080204" pitchFamily="34" charset="-128"/>
              </a:rPr>
              <a:t> as a component of the NSRS., we’ll briefly look at that later.</a:t>
            </a: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249158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l" eaLnBrk="1" hangingPunct="1">
              <a:buNone/>
            </a:pPr>
            <a:r>
              <a:rPr lang="en-US" dirty="0">
                <a:solidFill>
                  <a:prstClr val="black"/>
                </a:solidFill>
                <a:latin typeface="Cambria" panose="02040503050406030204" pitchFamily="18" charset="0"/>
                <a:ea typeface="Cambria" panose="02040503050406030204" pitchFamily="18" charset="0"/>
              </a:rPr>
              <a:t>-OPUS Static takes the best 3 of 5 baselines, sequentially processed, and provides you their peak-to-peak average </a:t>
            </a:r>
          </a:p>
          <a:p>
            <a:pPr marL="0" indent="0" algn="l" eaLnBrk="1" hangingPunct="1">
              <a:buNone/>
            </a:pPr>
            <a:endParaRPr lang="en-US" dirty="0">
              <a:solidFill>
                <a:prstClr val="black"/>
              </a:solidFill>
              <a:latin typeface="Cambria" panose="02040503050406030204" pitchFamily="18" charset="0"/>
              <a:ea typeface="Cambria" panose="02040503050406030204" pitchFamily="18" charset="0"/>
            </a:endParaRPr>
          </a:p>
          <a:p>
            <a:pPr marL="0" indent="0" algn="l" eaLnBrk="1" hangingPunct="1">
              <a:buNone/>
            </a:pPr>
            <a:r>
              <a:rPr lang="en-US" i="1" dirty="0" err="1">
                <a:solidFill>
                  <a:prstClr val="black"/>
                </a:solidFill>
                <a:latin typeface="Cambria" panose="02040503050406030204" pitchFamily="18" charset="0"/>
                <a:ea typeface="Cambria" panose="02040503050406030204" pitchFamily="18" charset="0"/>
              </a:rPr>
              <a:t>sidenote</a:t>
            </a:r>
            <a:endParaRPr lang="en-US" i="1" dirty="0">
              <a:solidFill>
                <a:prstClr val="black"/>
              </a:solidFill>
              <a:latin typeface="Cambria" panose="02040503050406030204" pitchFamily="18" charset="0"/>
              <a:ea typeface="Cambria" panose="02040503050406030204" pitchFamily="18" charset="0"/>
            </a:endParaRPr>
          </a:p>
          <a:p>
            <a:pPr marL="0" lvl="1" indent="0" defTabSz="457189">
              <a:spcBef>
                <a:spcPts val="0"/>
              </a:spcBef>
              <a:spcAft>
                <a:spcPts val="300"/>
              </a:spcAft>
              <a:buNone/>
            </a:pPr>
            <a:r>
              <a:rPr lang="en-US" dirty="0">
                <a:solidFill>
                  <a:prstClr val="black"/>
                </a:solidFill>
                <a:latin typeface="Cambria" panose="02040503050406030204" pitchFamily="18" charset="0"/>
                <a:ea typeface="Cambria" panose="02040503050406030204" pitchFamily="18" charset="0"/>
              </a:rPr>
              <a:t>-we delivered over 1.2 million solutions in 2021, compared to in 2011 when we first broke the 200,000 solutions milestone</a:t>
            </a:r>
          </a:p>
        </p:txBody>
      </p:sp>
    </p:spTree>
    <p:extLst>
      <p:ext uri="{BB962C8B-B14F-4D97-AF65-F5344CB8AC3E}">
        <p14:creationId xmlns:p14="http://schemas.microsoft.com/office/powerpoint/2010/main" val="30235892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Point being… there is no correlation, or tie, between marks processed by OPUS Static</a:t>
            </a:r>
            <a:endParaRPr dirty="0"/>
          </a:p>
        </p:txBody>
      </p:sp>
    </p:spTree>
    <p:extLst>
      <p:ext uri="{BB962C8B-B14F-4D97-AF65-F5344CB8AC3E}">
        <p14:creationId xmlns:p14="http://schemas.microsoft.com/office/powerpoint/2010/main" val="6333788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2492784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9408661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EC7C2-2797-4141-BEE3-A4E0AD397BA7}" type="slidenum">
              <a:rPr lang="en-US" smtClean="0"/>
              <a:t>71</a:t>
            </a:fld>
            <a:endParaRPr lang="en-US"/>
          </a:p>
        </p:txBody>
      </p:sp>
    </p:spTree>
    <p:extLst>
      <p:ext uri="{BB962C8B-B14F-4D97-AF65-F5344CB8AC3E}">
        <p14:creationId xmlns:p14="http://schemas.microsoft.com/office/powerpoint/2010/main" val="6037914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-Please note that this information here </a:t>
            </a:r>
            <a:r>
              <a:rPr lang="en-US" i="1" dirty="0"/>
              <a:t>can only reflect what we know</a:t>
            </a:r>
            <a:r>
              <a:rPr lang="en-US" dirty="0"/>
              <a:t>.  If you are a developer working on incorporating GVX into your software… reach out to us!  We would be happy to assist you, just as we have assisted some of our other commercial partners named here.</a:t>
            </a:r>
          </a:p>
          <a:p>
            <a:endParaRPr lang="en-US" dirty="0"/>
          </a:p>
          <a:p>
            <a:r>
              <a:rPr lang="en-US" dirty="0"/>
              <a:t>-What would make us happiest is if the list got so long we couldn’t fit in on this slide.</a:t>
            </a:r>
          </a:p>
          <a:p>
            <a:endParaRPr lang="en-US" dirty="0"/>
          </a:p>
          <a:p>
            <a:r>
              <a:rPr lang="en-US" dirty="0"/>
              <a:t>-Oh, and hey, you customers out there… express your desire for GVX to your suppliers/dealers or Support team</a:t>
            </a:r>
          </a:p>
        </p:txBody>
      </p:sp>
      <p:sp>
        <p:nvSpPr>
          <p:cNvPr id="4" name="Slide Number Placeholder 3"/>
          <p:cNvSpPr>
            <a:spLocks noGrp="1"/>
          </p:cNvSpPr>
          <p:nvPr>
            <p:ph type="sldNum" sz="quarter" idx="5"/>
          </p:nvPr>
        </p:nvSpPr>
        <p:spPr/>
        <p:txBody>
          <a:bodyPr/>
          <a:lstStyle/>
          <a:p>
            <a:fld id="{123EC7C2-2797-4141-BEE3-A4E0AD397BA7}" type="slidenum">
              <a:rPr lang="en-US" smtClean="0"/>
              <a:t>72</a:t>
            </a:fld>
            <a:endParaRPr lang="en-US"/>
          </a:p>
        </p:txBody>
      </p:sp>
    </p:spTree>
    <p:extLst>
      <p:ext uri="{BB962C8B-B14F-4D97-AF65-F5344CB8AC3E}">
        <p14:creationId xmlns:p14="http://schemas.microsoft.com/office/powerpoint/2010/main" val="16443377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Note here that the Dashboard map is separate from the Web Map Application. </a:t>
            </a:r>
          </a:p>
          <a:p>
            <a:r>
              <a:rPr lang="en-US" b="1" dirty="0"/>
              <a:t>CLICK</a:t>
            </a:r>
            <a:r>
              <a:rPr lang="en-US" dirty="0"/>
              <a:t> They are linked, but different tools.</a:t>
            </a:r>
          </a:p>
          <a:p>
            <a:r>
              <a:rPr lang="en-US" dirty="0"/>
              <a:t>If you got mixed up about this at some point, no worries, you were not the only one.</a:t>
            </a:r>
          </a:p>
          <a:p>
            <a:r>
              <a:rPr lang="en-US" b="0" dirty="0"/>
              <a:t>If we have had this process to submit GPSonBM for years now… why are we now putting out this </a:t>
            </a:r>
            <a:r>
              <a:rPr lang="en-US" b="1" i="1" dirty="0"/>
              <a:t>option</a:t>
            </a:r>
            <a:r>
              <a:rPr lang="en-US" b="0" dirty="0"/>
              <a:t> for OPUS Projects via GVX?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b="0" dirty="0"/>
          </a:p>
        </p:txBody>
      </p:sp>
      <p:sp>
        <p:nvSpPr>
          <p:cNvPr id="4" name="Slide Number Placeholder 3"/>
          <p:cNvSpPr>
            <a:spLocks noGrp="1"/>
          </p:cNvSpPr>
          <p:nvPr>
            <p:ph type="sldNum" sz="quarter" idx="5"/>
          </p:nvPr>
        </p:nvSpPr>
        <p:spPr/>
        <p:txBody>
          <a:bodyPr/>
          <a:lstStyle/>
          <a:p>
            <a:fld id="{123EC7C2-2797-4141-BEE3-A4E0AD397BA7}" type="slidenum">
              <a:rPr lang="en-US" smtClean="0"/>
              <a:t>74</a:t>
            </a:fld>
            <a:endParaRPr lang="en-US"/>
          </a:p>
        </p:txBody>
      </p:sp>
    </p:spTree>
    <p:extLst>
      <p:ext uri="{BB962C8B-B14F-4D97-AF65-F5344CB8AC3E}">
        <p14:creationId xmlns:p14="http://schemas.microsoft.com/office/powerpoint/2010/main" val="19932046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Note here that the Dashboard map is separate from the Web Map Application. </a:t>
            </a:r>
          </a:p>
          <a:p>
            <a:r>
              <a:rPr lang="en-US" b="1" dirty="0"/>
              <a:t>CLICK</a:t>
            </a:r>
            <a:r>
              <a:rPr lang="en-US" dirty="0"/>
              <a:t> They are linked, but different tools.</a:t>
            </a:r>
          </a:p>
          <a:p>
            <a:r>
              <a:rPr lang="en-US" dirty="0"/>
              <a:t>If you got mixed up about this at some point, no worries, you were not the only one.</a:t>
            </a:r>
          </a:p>
          <a:p>
            <a:r>
              <a:rPr lang="en-US" b="0" dirty="0"/>
              <a:t>If we have had this process to submit GPSonBM for years now… why are we now putting out this </a:t>
            </a:r>
            <a:r>
              <a:rPr lang="en-US" b="1" i="1" dirty="0"/>
              <a:t>option</a:t>
            </a:r>
            <a:r>
              <a:rPr lang="en-US" b="0" dirty="0"/>
              <a:t> for OPUS Projects via GVX?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b="0" dirty="0"/>
          </a:p>
        </p:txBody>
      </p:sp>
      <p:sp>
        <p:nvSpPr>
          <p:cNvPr id="4" name="Slide Number Placeholder 3"/>
          <p:cNvSpPr>
            <a:spLocks noGrp="1"/>
          </p:cNvSpPr>
          <p:nvPr>
            <p:ph type="sldNum" sz="quarter" idx="5"/>
          </p:nvPr>
        </p:nvSpPr>
        <p:spPr/>
        <p:txBody>
          <a:bodyPr/>
          <a:lstStyle/>
          <a:p>
            <a:fld id="{123EC7C2-2797-4141-BEE3-A4E0AD397BA7}" type="slidenum">
              <a:rPr lang="en-US" smtClean="0"/>
              <a:t>75</a:t>
            </a:fld>
            <a:endParaRPr lang="en-US"/>
          </a:p>
        </p:txBody>
      </p:sp>
    </p:spTree>
    <p:extLst>
      <p:ext uri="{BB962C8B-B14F-4D97-AF65-F5344CB8AC3E}">
        <p14:creationId xmlns:p14="http://schemas.microsoft.com/office/powerpoint/2010/main" val="22230533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component is latitude, longitude, and ellipsoid</a:t>
            </a:r>
            <a:r>
              <a:rPr lang="en-US" baseline="0" dirty="0"/>
              <a:t> height</a:t>
            </a:r>
          </a:p>
          <a:p>
            <a:r>
              <a:rPr lang="en-US" baseline="0" dirty="0"/>
              <a:t>-geopotential component is combined with the geometric components to calculate an </a:t>
            </a:r>
            <a:r>
              <a:rPr lang="en-US" baseline="0" dirty="0" err="1"/>
              <a:t>ortho</a:t>
            </a:r>
            <a:r>
              <a:rPr lang="en-US" baseline="0" dirty="0"/>
              <a:t> height or capital H</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77</a:t>
            </a:fld>
            <a:endParaRPr lang="en-US"/>
          </a:p>
        </p:txBody>
      </p:sp>
    </p:spTree>
    <p:extLst>
      <p:ext uri="{BB962C8B-B14F-4D97-AF65-F5344CB8AC3E}">
        <p14:creationId xmlns:p14="http://schemas.microsoft.com/office/powerpoint/2010/main" val="5790451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panose="020B0604020202020204" pitchFamily="34" charset="0"/>
              <a:buNone/>
            </a:pPr>
            <a:r>
              <a:rPr lang="en-US" altLang="en-US" u="sng" dirty="0">
                <a:cs typeface="Arial" panose="020B0604020202020204" pitchFamily="34" charset="0"/>
              </a:rPr>
              <a:t>Example of why we need consistent coordinates (illustrated):</a:t>
            </a:r>
          </a:p>
          <a:p>
            <a:pPr eaLnBrk="1" hangingPunct="1">
              <a:buFont typeface="Arial" panose="020B0604020202020204" pitchFamily="34" charset="0"/>
              <a:buNone/>
            </a:pPr>
            <a:r>
              <a:rPr lang="en-US" altLang="en-US" dirty="0">
                <a:cs typeface="Arial" panose="020B0604020202020204" pitchFamily="34" charset="0"/>
              </a:rPr>
              <a:t>Just in the making of a single FIRM, data collected at different points in time using different methods:</a:t>
            </a:r>
          </a:p>
          <a:p>
            <a:pPr eaLnBrk="1" hangingPunct="1">
              <a:buFont typeface="Arial" panose="020B0604020202020204" pitchFamily="34" charset="0"/>
              <a:buNone/>
            </a:pPr>
            <a:r>
              <a:rPr lang="en-US" altLang="en-US" dirty="0">
                <a:cs typeface="Arial" panose="020B0604020202020204" pitchFamily="34" charset="0"/>
              </a:rPr>
              <a:t>-aerial </a:t>
            </a:r>
            <a:r>
              <a:rPr lang="en-US" altLang="en-US" dirty="0" err="1">
                <a:cs typeface="Arial" panose="020B0604020202020204" pitchFamily="34" charset="0"/>
              </a:rPr>
              <a:t>lidar</a:t>
            </a:r>
            <a:endParaRPr lang="en-US" altLang="en-US" dirty="0">
              <a:cs typeface="Arial" panose="020B0604020202020204" pitchFamily="34" charset="0"/>
            </a:endParaRPr>
          </a:p>
          <a:p>
            <a:pPr eaLnBrk="1" hangingPunct="1">
              <a:buFont typeface="Arial" panose="020B0604020202020204" pitchFamily="34" charset="0"/>
              <a:buNone/>
            </a:pPr>
            <a:r>
              <a:rPr lang="en-US" altLang="en-US" dirty="0">
                <a:cs typeface="Arial" panose="020B0604020202020204" pitchFamily="34" charset="0"/>
              </a:rPr>
              <a:t>-x-section</a:t>
            </a:r>
            <a:r>
              <a:rPr lang="en-US" altLang="en-US" baseline="0" dirty="0">
                <a:cs typeface="Arial" panose="020B0604020202020204" pitchFamily="34" charset="0"/>
              </a:rPr>
              <a:t> and structure data via survey</a:t>
            </a:r>
          </a:p>
          <a:p>
            <a:pPr eaLnBrk="1" hangingPunct="1">
              <a:buFont typeface="Arial" panose="020B0604020202020204" pitchFamily="34" charset="0"/>
              <a:buNone/>
            </a:pPr>
            <a:r>
              <a:rPr lang="en-US" altLang="en-US" dirty="0">
                <a:cs typeface="Arial" panose="020B0604020202020204" pitchFamily="34" charset="0"/>
              </a:rPr>
              <a:t>-streamflow data/hydrographs</a:t>
            </a:r>
            <a:endParaRPr lang="en-US" altLang="en-US" baseline="0" dirty="0">
              <a:cs typeface="Arial" panose="020B0604020202020204" pitchFamily="34" charset="0"/>
            </a:endParaRPr>
          </a:p>
          <a:p>
            <a:pPr eaLnBrk="1" hangingPunct="1">
              <a:buFont typeface="Arial" panose="020B0604020202020204" pitchFamily="34" charset="0"/>
              <a:buNone/>
            </a:pPr>
            <a:endParaRPr lang="en-US" altLang="en-US" baseline="0" dirty="0">
              <a:cs typeface="Arial" panose="020B0604020202020204" pitchFamily="34" charset="0"/>
            </a:endParaRPr>
          </a:p>
          <a:p>
            <a:pPr eaLnBrk="1" hangingPunct="1">
              <a:buFont typeface="Arial" panose="020B0604020202020204" pitchFamily="34" charset="0"/>
              <a:buNone/>
            </a:pPr>
            <a:r>
              <a:rPr lang="en-US" altLang="en-US" baseline="0" dirty="0">
                <a:cs typeface="Arial" panose="020B0604020202020204" pitchFamily="34" charset="0"/>
              </a:rPr>
              <a:t>All of these </a:t>
            </a:r>
            <a:r>
              <a:rPr lang="en-US" altLang="en-US" dirty="0">
                <a:cs typeface="Arial" panose="020B0604020202020204" pitchFamily="34" charset="0"/>
              </a:rPr>
              <a:t>must be reliably aligned and combined with historical data,</a:t>
            </a:r>
            <a:r>
              <a:rPr lang="en-US" altLang="en-US" baseline="0" dirty="0">
                <a:cs typeface="Arial" panose="020B0604020202020204" pitchFamily="34" charset="0"/>
              </a:rPr>
              <a:t> </a:t>
            </a:r>
            <a:r>
              <a:rPr lang="en-US" altLang="en-US" dirty="0">
                <a:cs typeface="Arial" panose="020B0604020202020204" pitchFamily="34" charset="0"/>
              </a:rPr>
              <a:t>in both the horizontal and vertical components, to produce a final product in which all of this information is available in one place, to assist professionals</a:t>
            </a:r>
            <a:r>
              <a:rPr lang="en-US" altLang="en-US" baseline="0" dirty="0">
                <a:cs typeface="Arial" panose="020B0604020202020204" pitchFamily="34" charset="0"/>
              </a:rPr>
              <a:t> like yourselves </a:t>
            </a:r>
            <a:r>
              <a:rPr lang="en-US" altLang="en-US" dirty="0">
                <a:cs typeface="Arial" panose="020B0604020202020204" pitchFamily="34" charset="0"/>
              </a:rPr>
              <a:t>in appropriate flood mitigation.</a:t>
            </a:r>
          </a:p>
          <a:p>
            <a:pPr eaLnBrk="1" hangingPunct="1">
              <a:buFont typeface="Arial" panose="020B0604020202020204" pitchFamily="34" charset="0"/>
              <a:buNone/>
            </a:pPr>
            <a:endParaRPr lang="en-US" altLang="en-US" dirty="0">
              <a:cs typeface="Arial" panose="020B0604020202020204" pitchFamily="34" charset="0"/>
              <a:sym typeface="Wingdings" panose="05000000000000000000" pitchFamily="2" charset="2"/>
            </a:endParaRPr>
          </a:p>
          <a:p>
            <a:pPr eaLnBrk="1" hangingPunct="1">
              <a:buFont typeface="Arial" panose="020B0604020202020204" pitchFamily="34" charset="0"/>
              <a:buNone/>
            </a:pPr>
            <a:r>
              <a:rPr lang="en-US" altLang="en-US" dirty="0">
                <a:cs typeface="Arial" panose="020B0604020202020204" pitchFamily="34" charset="0"/>
                <a:sym typeface="Wingdings" panose="05000000000000000000" pitchFamily="2" charset="2"/>
              </a:rPr>
              <a:t>Therefore, Reliable Flood Rate Insurance products rely on the NSRS</a:t>
            </a:r>
          </a:p>
          <a:p>
            <a:pPr eaLnBrk="1" hangingPunct="1">
              <a:buFont typeface="Arial" panose="020B0604020202020204" pitchFamily="34" charset="0"/>
              <a:buNone/>
            </a:pPr>
            <a:endParaRPr lang="en-US" altLang="en-US" dirty="0">
              <a:cs typeface="Arial" panose="020B0604020202020204" pitchFamily="34" charset="0"/>
              <a:sym typeface="Wingdings" panose="05000000000000000000" pitchFamily="2" charset="2"/>
            </a:endParaRPr>
          </a:p>
          <a:p>
            <a:pPr eaLnBrk="1" hangingPunct="1">
              <a:buFont typeface="Arial" panose="020B0604020202020204" pitchFamily="34" charset="0"/>
              <a:buNone/>
            </a:pPr>
            <a:r>
              <a:rPr lang="en-US" altLang="en-US" dirty="0">
                <a:cs typeface="Arial" panose="020B0604020202020204" pitchFamily="34" charset="0"/>
                <a:sym typeface="Wingdings" panose="05000000000000000000" pitchFamily="2" charset="2"/>
              </a:rPr>
              <a:t>In a perfect</a:t>
            </a:r>
            <a:r>
              <a:rPr lang="en-US" altLang="en-US" baseline="0" dirty="0">
                <a:cs typeface="Arial" panose="020B0604020202020204" pitchFamily="34" charset="0"/>
                <a:sym typeface="Wingdings" panose="05000000000000000000" pitchFamily="2" charset="2"/>
              </a:rPr>
              <a:t> world… </a:t>
            </a:r>
          </a:p>
          <a:p>
            <a:pPr eaLnBrk="1" hangingPunct="1">
              <a:buFont typeface="Arial" panose="020B0604020202020204" pitchFamily="34" charset="0"/>
              <a:buNone/>
            </a:pPr>
            <a:r>
              <a:rPr lang="en-US" altLang="en-US" baseline="0" dirty="0" err="1">
                <a:cs typeface="Arial" panose="020B0604020202020204" pitchFamily="34" charset="0"/>
                <a:sym typeface="Wingdings" panose="05000000000000000000" pitchFamily="2" charset="2"/>
              </a:rPr>
              <a:t>d</a:t>
            </a:r>
            <a:r>
              <a:rPr lang="en-US" sz="1200" dirty="0" err="1">
                <a:latin typeface="Cambria" panose="02040503050406030204" pitchFamily="18" charset="0"/>
                <a:ea typeface="Cambria" panose="02040503050406030204" pitchFamily="18" charset="0"/>
              </a:rPr>
              <a:t>atums</a:t>
            </a:r>
            <a:r>
              <a:rPr lang="en-US" sz="1200" dirty="0">
                <a:latin typeface="Cambria" panose="02040503050406030204" pitchFamily="18" charset="0"/>
                <a:ea typeface="Cambria" panose="02040503050406030204" pitchFamily="18" charset="0"/>
              </a:rPr>
              <a:t> would be parallel and smooth</a:t>
            </a:r>
          </a:p>
          <a:p>
            <a:r>
              <a:rPr lang="en-US" sz="1200" dirty="0">
                <a:latin typeface="Cambria" panose="02040503050406030204" pitchFamily="18" charset="0"/>
                <a:ea typeface="Cambria" panose="02040503050406030204" pitchFamily="18" charset="0"/>
              </a:rPr>
              <a:t>Surface of Earth would not move</a:t>
            </a:r>
          </a:p>
          <a:p>
            <a:pPr eaLnBrk="1" hangingPunct="1">
              <a:buFont typeface="Arial" panose="020B0604020202020204" pitchFamily="34" charset="0"/>
              <a:buNone/>
            </a:pPr>
            <a:endParaRPr lang="en-US" alt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78</a:t>
            </a:fld>
            <a:endParaRPr lang="en-US" altLang="en-US"/>
          </a:p>
        </p:txBody>
      </p:sp>
    </p:spTree>
    <p:extLst>
      <p:ext uri="{BB962C8B-B14F-4D97-AF65-F5344CB8AC3E}">
        <p14:creationId xmlns:p14="http://schemas.microsoft.com/office/powerpoint/2010/main" val="1242409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10</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Note the US Standard Datum, anyone done any</a:t>
            </a:r>
            <a:r>
              <a:rPr lang="en-US" altLang="en-US" baseline="0" dirty="0">
                <a:latin typeface="Arial" panose="020B0604020202020204" pitchFamily="34" charset="0"/>
                <a:ea typeface="ＭＳ Ｐゴシック" panose="020B0600070205080204" pitchFamily="34" charset="-128"/>
              </a:rPr>
              <a:t> work in the old USSD?</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Good example highlighting that the term “NSRS” is used to encompass all historic </a:t>
            </a:r>
            <a:r>
              <a:rPr lang="en-US" altLang="en-US" baseline="0" dirty="0" err="1">
                <a:latin typeface="Arial" panose="020B0604020202020204" pitchFamily="34" charset="0"/>
                <a:ea typeface="ＭＳ Ｐゴシック" panose="020B0600070205080204" pitchFamily="34" charset="-128"/>
              </a:rPr>
              <a:t>datums</a:t>
            </a:r>
            <a:r>
              <a:rPr lang="en-US" altLang="en-US" baseline="0" dirty="0">
                <a:latin typeface="Arial" panose="020B0604020202020204" pitchFamily="34" charset="0"/>
                <a:ea typeface="ＭＳ Ｐゴシック" panose="020B0600070205080204" pitchFamily="34" charset="-128"/>
              </a:rPr>
              <a:t> of NGS and its predecessors.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Saw one project during my work with the USACE, in Johnstown, PA, that had original survey records in what turned out to be US Standard Datum.</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All those vertical </a:t>
            </a:r>
            <a:r>
              <a:rPr lang="en-US" altLang="en-US" baseline="0" dirty="0" err="1">
                <a:latin typeface="Arial" panose="020B0604020202020204" pitchFamily="34" charset="0"/>
                <a:ea typeface="ＭＳ Ｐゴシック" panose="020B0600070205080204" pitchFamily="34" charset="-128"/>
              </a:rPr>
              <a:t>datums</a:t>
            </a:r>
            <a:r>
              <a:rPr lang="en-US" altLang="en-US" baseline="0" dirty="0">
                <a:latin typeface="Arial" panose="020B0604020202020204" pitchFamily="34" charset="0"/>
                <a:ea typeface="ＭＳ Ｐゴシック" panose="020B0600070205080204" pitchFamily="34" charset="-128"/>
              </a:rPr>
              <a:t> below NGVD29, I greyed them out slightly because those are all Caribbean and Pacific Island </a:t>
            </a:r>
            <a:r>
              <a:rPr lang="en-US" altLang="en-US" baseline="0" dirty="0" err="1">
                <a:latin typeface="Arial" panose="020B0604020202020204" pitchFamily="34" charset="0"/>
                <a:ea typeface="ＭＳ Ｐゴシック" panose="020B0600070205080204" pitchFamily="34" charset="-128"/>
              </a:rPr>
              <a:t>datums</a:t>
            </a:r>
            <a:r>
              <a:rPr lang="en-US" altLang="en-US" baseline="0" dirty="0">
                <a:latin typeface="Arial" panose="020B0604020202020204" pitchFamily="34" charset="0"/>
                <a:ea typeface="ＭＳ Ｐゴシック" panose="020B0600070205080204" pitchFamily="34" charset="-128"/>
              </a:rPr>
              <a:t>, so in CONUS it’s just those two that you hopefully already use… and hopefully are mostly using NAVD88.</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488847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aseline="0" dirty="0">
                <a:latin typeface="Times New Roman" pitchFamily="18" charset="0"/>
              </a:rPr>
              <a:t>This slide illustrates the 3 categories of vertical </a:t>
            </a:r>
            <a:r>
              <a:rPr lang="en-US" altLang="en-US" baseline="0" dirty="0" err="1">
                <a:latin typeface="Times New Roman" pitchFamily="18" charset="0"/>
              </a:rPr>
              <a:t>datums</a:t>
            </a:r>
            <a:r>
              <a:rPr lang="en-US" altLang="en-US" baseline="0" dirty="0">
                <a:latin typeface="Times New Roman" pitchFamily="18" charset="0"/>
              </a:rPr>
              <a:t> and examples of where each is directly used They are project and application dependent.</a:t>
            </a:r>
            <a:endParaRPr lang="en-US"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First, we have </a:t>
            </a:r>
            <a:r>
              <a:rPr lang="en-US" b="1" dirty="0">
                <a:latin typeface="Arial" panose="020B0604020202020204" pitchFamily="34" charset="0"/>
                <a:cs typeface="Arial" panose="020B0604020202020204" pitchFamily="34" charset="0"/>
              </a:rPr>
              <a:t>ellipsoidal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Examples include WGS84 and</a:t>
            </a:r>
            <a:r>
              <a:rPr lang="en-US" baseline="0" dirty="0">
                <a:latin typeface="Arial" panose="020B0604020202020204" pitchFamily="34" charset="0"/>
                <a:cs typeface="Arial" panose="020B0604020202020204" pitchFamily="34" charset="0"/>
              </a:rPr>
              <a:t> NAD83</a:t>
            </a:r>
            <a:r>
              <a:rPr lang="en-US" dirty="0">
                <a:latin typeface="Arial" panose="020B0604020202020204" pitchFamily="34" charset="0"/>
                <a:cs typeface="Arial" panose="020B0604020202020204" pitchFamily="34" charset="0"/>
              </a:rPr>
              <a:t> (North American Datum of 1983).  You will encounter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frequently in hydrographic surveys that are vertically referenced with RTK-GPS; any native GPS measurements; and even raw </a:t>
            </a:r>
            <a:r>
              <a:rPr lang="en-US" dirty="0" err="1">
                <a:latin typeface="Arial" panose="020B0604020202020204" pitchFamily="34" charset="0"/>
                <a:cs typeface="Arial" panose="020B0604020202020204" pitchFamily="34" charset="0"/>
              </a:rPr>
              <a:t>lidar</a:t>
            </a:r>
            <a:r>
              <a:rPr lang="en-US" dirty="0">
                <a:latin typeface="Arial" panose="020B0604020202020204" pitchFamily="34" charset="0"/>
                <a:cs typeface="Arial" panose="020B0604020202020204" pitchFamily="34" charset="0"/>
              </a:rPr>
              <a:t> datasets.</a:t>
            </a:r>
          </a:p>
          <a:p>
            <a:pPr marL="231115" indent="-231115">
              <a:buFont typeface="+mj-lt"/>
              <a:buAutoNum type="arabicPeriod"/>
            </a:pPr>
            <a:r>
              <a:rPr lang="en-US" dirty="0">
                <a:latin typeface="Arial" panose="020B0604020202020204" pitchFamily="34" charset="0"/>
                <a:cs typeface="Arial" panose="020B0604020202020204" pitchFamily="34" charset="0"/>
              </a:rPr>
              <a:t>Next, we have </a:t>
            </a:r>
            <a:r>
              <a:rPr lang="en-US" b="1" dirty="0">
                <a:latin typeface="Arial" panose="020B0604020202020204" pitchFamily="34" charset="0"/>
                <a:cs typeface="Arial" panose="020B0604020202020204" pitchFamily="34" charset="0"/>
              </a:rPr>
              <a:t>orthometric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are very important because height differences referenced to orthometric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will allow us to know the direction water will flow,</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because they have been “gravity-corrected”. The North American Vertical Datum of 1988 (or NAVD 88) is an orthometric datum, which you will see on USGS topographic maps, engineering and development site surveys, and FEMA Flood Insurance Rate Maps.</a:t>
            </a:r>
          </a:p>
          <a:p>
            <a:pPr marL="231115" indent="-231115">
              <a:buFont typeface="+mj-lt"/>
              <a:buAutoNum type="arabicPeriod"/>
            </a:pPr>
            <a:r>
              <a:rPr lang="en-US" dirty="0">
                <a:latin typeface="Arial" panose="020B0604020202020204" pitchFamily="34" charset="0"/>
                <a:cs typeface="Arial" panose="020B0604020202020204" pitchFamily="34" charset="0"/>
              </a:rPr>
              <a:t>Finally, we have </a:t>
            </a:r>
            <a:r>
              <a:rPr lang="en-US" b="1" dirty="0">
                <a:latin typeface="Arial" panose="020B0604020202020204" pitchFamily="34" charset="0"/>
                <a:cs typeface="Arial" panose="020B0604020202020204" pitchFamily="34" charset="0"/>
              </a:rPr>
              <a:t>Tidal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which are derived from water level measurements. They have extremely important applications including daily and extreme water levels; NOAA nautical charts, and shoreline mapping or boundaries along the coast.</a:t>
            </a:r>
          </a:p>
          <a:p>
            <a:pPr defTabSz="924458">
              <a:defRPr/>
            </a:pPr>
            <a:r>
              <a:rPr lang="en-US" altLang="en-US" baseline="0" dirty="0">
                <a:latin typeface="Arial" panose="020B0604020202020204" pitchFamily="34" charset="0"/>
                <a:cs typeface="Arial" panose="020B0604020202020204" pitchFamily="34" charset="0"/>
              </a:rPr>
              <a:t>*</a:t>
            </a:r>
            <a:r>
              <a:rPr lang="en-US" altLang="en-US" baseline="0" dirty="0">
                <a:latin typeface="Times New Roman" pitchFamily="18" charset="0"/>
              </a:rPr>
              <a:t>NOAA provides tools (like NCAT and </a:t>
            </a:r>
            <a:r>
              <a:rPr lang="en-US" altLang="en-US" baseline="0" dirty="0" err="1">
                <a:latin typeface="Times New Roman" pitchFamily="18" charset="0"/>
              </a:rPr>
              <a:t>Vdatum</a:t>
            </a:r>
            <a:r>
              <a:rPr lang="en-US" altLang="en-US" baseline="0" dirty="0">
                <a:latin typeface="Times New Roman" pitchFamily="18" charset="0"/>
              </a:rPr>
              <a:t>) to transform between these different height systems.</a:t>
            </a:r>
          </a:p>
          <a:p>
            <a:pPr defTabSz="924458">
              <a:defRPr/>
            </a:pPr>
            <a:endParaRPr lang="en-US" altLang="en-US" baseline="0" dirty="0">
              <a:latin typeface="Times New Roman" pitchFamily="18" charset="0"/>
            </a:endParaRPr>
          </a:p>
          <a:p>
            <a:pPr defTabSz="924458">
              <a:defRPr/>
            </a:pPr>
            <a:r>
              <a:rPr lang="en-US" altLang="en-US" baseline="0" dirty="0">
                <a:latin typeface="Times New Roman" pitchFamily="18" charset="0"/>
              </a:rPr>
              <a:t>The Bridge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C7FDA5B-9D0D-4B8C-AC0F-2DE92514A503}"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79</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020009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aseline="0" dirty="0">
                <a:latin typeface="Times New Roman" pitchFamily="18" charset="0"/>
              </a:rPr>
              <a:t>This slide illustrates the 3 categories of vertical </a:t>
            </a:r>
            <a:r>
              <a:rPr lang="en-US" altLang="en-US" baseline="0" dirty="0" err="1">
                <a:latin typeface="Times New Roman" pitchFamily="18" charset="0"/>
              </a:rPr>
              <a:t>datums</a:t>
            </a:r>
            <a:r>
              <a:rPr lang="en-US" altLang="en-US" baseline="0" dirty="0">
                <a:latin typeface="Times New Roman" pitchFamily="18" charset="0"/>
              </a:rPr>
              <a:t> and examples of where each is directly used They are project and application dependent.</a:t>
            </a:r>
            <a:endParaRPr lang="en-US"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First, we have </a:t>
            </a:r>
            <a:r>
              <a:rPr lang="en-US" b="1" dirty="0">
                <a:latin typeface="Arial" panose="020B0604020202020204" pitchFamily="34" charset="0"/>
                <a:cs typeface="Arial" panose="020B0604020202020204" pitchFamily="34" charset="0"/>
              </a:rPr>
              <a:t>ellipsoidal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Examples include WGS84 and</a:t>
            </a:r>
            <a:r>
              <a:rPr lang="en-US" baseline="0" dirty="0">
                <a:latin typeface="Arial" panose="020B0604020202020204" pitchFamily="34" charset="0"/>
                <a:cs typeface="Arial" panose="020B0604020202020204" pitchFamily="34" charset="0"/>
              </a:rPr>
              <a:t> NAD83</a:t>
            </a:r>
            <a:r>
              <a:rPr lang="en-US" dirty="0">
                <a:latin typeface="Arial" panose="020B0604020202020204" pitchFamily="34" charset="0"/>
                <a:cs typeface="Arial" panose="020B0604020202020204" pitchFamily="34" charset="0"/>
              </a:rPr>
              <a:t> (North American Datum of 1983).  You will encounter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frequently in hydrographic surveys that are vertically referenced with RTK-GPS; any native GPS measurements; and even raw </a:t>
            </a:r>
            <a:r>
              <a:rPr lang="en-US" dirty="0" err="1">
                <a:latin typeface="Arial" panose="020B0604020202020204" pitchFamily="34" charset="0"/>
                <a:cs typeface="Arial" panose="020B0604020202020204" pitchFamily="34" charset="0"/>
              </a:rPr>
              <a:t>lidar</a:t>
            </a:r>
            <a:r>
              <a:rPr lang="en-US" dirty="0">
                <a:latin typeface="Arial" panose="020B0604020202020204" pitchFamily="34" charset="0"/>
                <a:cs typeface="Arial" panose="020B0604020202020204" pitchFamily="34" charset="0"/>
              </a:rPr>
              <a:t> datasets.</a:t>
            </a:r>
          </a:p>
          <a:p>
            <a:pPr marL="231115" indent="-231115">
              <a:buFont typeface="+mj-lt"/>
              <a:buAutoNum type="arabicPeriod"/>
            </a:pPr>
            <a:r>
              <a:rPr lang="en-US" dirty="0">
                <a:latin typeface="Arial" panose="020B0604020202020204" pitchFamily="34" charset="0"/>
                <a:cs typeface="Arial" panose="020B0604020202020204" pitchFamily="34" charset="0"/>
              </a:rPr>
              <a:t>Next, we have </a:t>
            </a:r>
            <a:r>
              <a:rPr lang="en-US" b="1" dirty="0">
                <a:latin typeface="Arial" panose="020B0604020202020204" pitchFamily="34" charset="0"/>
                <a:cs typeface="Arial" panose="020B0604020202020204" pitchFamily="34" charset="0"/>
              </a:rPr>
              <a:t>orthometric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are very important because height differences referenced to orthometric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will allow us to know the direction water will flow,</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because they have been “gravity-corrected”. The North American Vertical Datum of 1988 (or NAVD 88) is an orthometric datum, which you will see on USGS topographic maps, engineering and development site surveys, and FEMA Flood Insurance Rate Maps.</a:t>
            </a:r>
          </a:p>
          <a:p>
            <a:pPr marL="231115" indent="-231115">
              <a:buFont typeface="+mj-lt"/>
              <a:buAutoNum type="arabicPeriod"/>
            </a:pPr>
            <a:r>
              <a:rPr lang="en-US" dirty="0">
                <a:latin typeface="Arial" panose="020B0604020202020204" pitchFamily="34" charset="0"/>
                <a:cs typeface="Arial" panose="020B0604020202020204" pitchFamily="34" charset="0"/>
              </a:rPr>
              <a:t>Finally, we have </a:t>
            </a:r>
            <a:r>
              <a:rPr lang="en-US" b="1" dirty="0">
                <a:latin typeface="Arial" panose="020B0604020202020204" pitchFamily="34" charset="0"/>
                <a:cs typeface="Arial" panose="020B0604020202020204" pitchFamily="34" charset="0"/>
              </a:rPr>
              <a:t>Tidal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which are derived from water level measurements. They have extremely important applications including daily and extreme water levels; NOAA nautical charts, and shoreline mapping or boundaries along the coast.</a:t>
            </a:r>
          </a:p>
          <a:p>
            <a:pPr defTabSz="924458">
              <a:defRPr/>
            </a:pPr>
            <a:r>
              <a:rPr lang="en-US" altLang="en-US" baseline="0" dirty="0">
                <a:latin typeface="Arial" panose="020B0604020202020204" pitchFamily="34" charset="0"/>
                <a:cs typeface="Arial" panose="020B0604020202020204" pitchFamily="34" charset="0"/>
              </a:rPr>
              <a:t>*</a:t>
            </a:r>
            <a:r>
              <a:rPr lang="en-US" altLang="en-US" baseline="0" dirty="0">
                <a:latin typeface="Times New Roman" pitchFamily="18" charset="0"/>
              </a:rPr>
              <a:t>NOAA provides tools (like NCAT and </a:t>
            </a:r>
            <a:r>
              <a:rPr lang="en-US" altLang="en-US" baseline="0" dirty="0" err="1">
                <a:latin typeface="Times New Roman" pitchFamily="18" charset="0"/>
              </a:rPr>
              <a:t>Vdatum</a:t>
            </a:r>
            <a:r>
              <a:rPr lang="en-US" altLang="en-US" baseline="0" dirty="0">
                <a:latin typeface="Times New Roman" pitchFamily="18" charset="0"/>
              </a:rPr>
              <a:t>) to transform between these different height systems.</a:t>
            </a: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80</a:t>
            </a:fld>
            <a:endParaRPr lang="en-US" altLang="en-US"/>
          </a:p>
        </p:txBody>
      </p:sp>
    </p:spTree>
    <p:extLst>
      <p:ext uri="{BB962C8B-B14F-4D97-AF65-F5344CB8AC3E}">
        <p14:creationId xmlns:p14="http://schemas.microsoft.com/office/powerpoint/2010/main" val="26912099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74">
              <a:spcBef>
                <a:spcPct val="30000"/>
              </a:spcBef>
              <a:defRPr sz="1200">
                <a:solidFill>
                  <a:schemeClr val="tx1"/>
                </a:solidFill>
                <a:latin typeface="Calibri" panose="020F0502020204030204" pitchFamily="34" charset="0"/>
              </a:defRPr>
            </a:lvl1pPr>
            <a:lvl2pPr marL="741255" indent="-284121" defTabSz="950774">
              <a:spcBef>
                <a:spcPct val="30000"/>
              </a:spcBef>
              <a:defRPr sz="1200">
                <a:solidFill>
                  <a:schemeClr val="tx1"/>
                </a:solidFill>
                <a:latin typeface="Calibri" panose="020F0502020204030204" pitchFamily="34" charset="0"/>
              </a:defRPr>
            </a:lvl2pPr>
            <a:lvl3pPr marL="1141246" indent="-226980" defTabSz="950774">
              <a:spcBef>
                <a:spcPct val="30000"/>
              </a:spcBef>
              <a:defRPr sz="1200">
                <a:solidFill>
                  <a:schemeClr val="tx1"/>
                </a:solidFill>
                <a:latin typeface="Calibri" panose="020F0502020204030204" pitchFamily="34" charset="0"/>
              </a:defRPr>
            </a:lvl3pPr>
            <a:lvl4pPr marL="1598378" indent="-226980" defTabSz="950774">
              <a:spcBef>
                <a:spcPct val="30000"/>
              </a:spcBef>
              <a:defRPr sz="1200">
                <a:solidFill>
                  <a:schemeClr val="tx1"/>
                </a:solidFill>
                <a:latin typeface="Calibri" panose="020F0502020204030204" pitchFamily="34" charset="0"/>
              </a:defRPr>
            </a:lvl4pPr>
            <a:lvl5pPr marL="2055512" indent="-226980" defTabSz="950774">
              <a:spcBef>
                <a:spcPct val="30000"/>
              </a:spcBef>
              <a:defRPr sz="1200">
                <a:solidFill>
                  <a:schemeClr val="tx1"/>
                </a:solidFill>
                <a:latin typeface="Calibri" panose="020F0502020204030204" pitchFamily="34" charset="0"/>
              </a:defRPr>
            </a:lvl5pPr>
            <a:lvl6pPr marL="2512644" indent="-226980" defTabSz="950774" eaLnBrk="0" fontAlgn="base" hangingPunct="0">
              <a:spcBef>
                <a:spcPct val="30000"/>
              </a:spcBef>
              <a:spcAft>
                <a:spcPct val="0"/>
              </a:spcAft>
              <a:defRPr sz="1200">
                <a:solidFill>
                  <a:schemeClr val="tx1"/>
                </a:solidFill>
                <a:latin typeface="Calibri" panose="020F0502020204030204" pitchFamily="34" charset="0"/>
              </a:defRPr>
            </a:lvl6pPr>
            <a:lvl7pPr marL="2969778" indent="-226980" defTabSz="950774" eaLnBrk="0" fontAlgn="base" hangingPunct="0">
              <a:spcBef>
                <a:spcPct val="30000"/>
              </a:spcBef>
              <a:spcAft>
                <a:spcPct val="0"/>
              </a:spcAft>
              <a:defRPr sz="1200">
                <a:solidFill>
                  <a:schemeClr val="tx1"/>
                </a:solidFill>
                <a:latin typeface="Calibri" panose="020F0502020204030204" pitchFamily="34" charset="0"/>
              </a:defRPr>
            </a:lvl7pPr>
            <a:lvl8pPr marL="3426911" indent="-226980" defTabSz="950774" eaLnBrk="0" fontAlgn="base" hangingPunct="0">
              <a:spcBef>
                <a:spcPct val="30000"/>
              </a:spcBef>
              <a:spcAft>
                <a:spcPct val="0"/>
              </a:spcAft>
              <a:defRPr sz="1200">
                <a:solidFill>
                  <a:schemeClr val="tx1"/>
                </a:solidFill>
                <a:latin typeface="Calibri" panose="020F0502020204030204" pitchFamily="34" charset="0"/>
              </a:defRPr>
            </a:lvl8pPr>
            <a:lvl9pPr marL="3884044" indent="-226980" defTabSz="950774"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50774" rtl="0" eaLnBrk="0" fontAlgn="base" latinLnBrk="0" hangingPunct="0">
              <a:lnSpc>
                <a:spcPct val="100000"/>
              </a:lnSpc>
              <a:spcBef>
                <a:spcPct val="0"/>
              </a:spcBef>
              <a:spcAft>
                <a:spcPct val="0"/>
              </a:spcAft>
              <a:buClrTx/>
              <a:buSzTx/>
              <a:buFontTx/>
              <a:buNone/>
              <a:tabLst/>
              <a:defRPr/>
            </a:pPr>
            <a:fld id="{A7AF627A-4B0A-4F07-AA98-FC43EF4A1389}"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itchFamily="34" charset="-128"/>
                <a:cs typeface="Arial" panose="020B0604020202020204" pitchFamily="34" charset="0"/>
              </a:rPr>
              <a:pPr marL="0" marR="0" lvl="0" indent="0" algn="r" defTabSz="950774" rtl="0" eaLnBrk="0" fontAlgn="base" latinLnBrk="0" hangingPunct="0">
                <a:lnSpc>
                  <a:spcPct val="100000"/>
                </a:lnSpc>
                <a:spcBef>
                  <a:spcPct val="0"/>
                </a:spcBef>
                <a:spcAft>
                  <a:spcPct val="0"/>
                </a:spcAft>
                <a:buClrTx/>
                <a:buSzTx/>
                <a:buFontTx/>
                <a:buNone/>
                <a:tabLst/>
                <a:defRPr/>
              </a:pPr>
              <a:t>85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itchFamily="34" charset="-128"/>
              <a:cs typeface="Arial" panose="020B0604020202020204" pitchFamily="34" charset="0"/>
            </a:endParaRPr>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dirty="0"/>
              <a:t>It turns out that MSL is a close approximation to another surface, defined by gravity, called the </a:t>
            </a:r>
            <a:r>
              <a:rPr lang="en-US" altLang="en-US" sz="1100" b="1" dirty="0"/>
              <a:t>geoid</a:t>
            </a:r>
            <a:r>
              <a:rPr lang="en-US" altLang="en-US" sz="1100" dirty="0"/>
              <a:t>, which is the </a:t>
            </a:r>
            <a:r>
              <a:rPr lang="en-US" altLang="en-US" sz="1100" i="1" dirty="0"/>
              <a:t>true zero surface for measuring elevations</a:t>
            </a:r>
            <a:r>
              <a:rPr lang="en-US" altLang="en-US" sz="1100" dirty="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altLang="en-US" sz="1100" dirty="0"/>
          </a:p>
          <a:p>
            <a:r>
              <a:rPr lang="en-US" altLang="en-US" sz="1100" dirty="0"/>
              <a:t>Definition: NGVD29 – The National Geodetic Vertical Datum of 1929…</a:t>
            </a:r>
          </a:p>
          <a:p>
            <a:r>
              <a:rPr lang="en-US" altLang="en-US" sz="1100" dirty="0"/>
              <a:t>The </a:t>
            </a:r>
            <a:r>
              <a:rPr lang="en-US" altLang="en-US" sz="1100" b="1" dirty="0"/>
              <a:t>Sea Level Datum of 1929</a:t>
            </a:r>
            <a:r>
              <a:rPr lang="en-US" altLang="en-US" sz="1100" dirty="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altLang="en-US" sz="1100" dirty="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altLang="en-US" sz="1100" dirty="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altLang="en-US" sz="1100" dirty="0"/>
          </a:p>
        </p:txBody>
      </p:sp>
    </p:spTree>
    <p:extLst>
      <p:ext uri="{BB962C8B-B14F-4D97-AF65-F5344CB8AC3E}">
        <p14:creationId xmlns:p14="http://schemas.microsoft.com/office/powerpoint/2010/main" val="27588646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a:bodyPr>
          <a:lstStyle/>
          <a:p>
            <a:pPr defTabSz="914266" eaLnBrk="1" hangingPunct="1">
              <a:defRPr/>
            </a:pPr>
            <a:r>
              <a:rPr lang="en-US" altLang="en-US" b="1" i="1" dirty="0">
                <a:latin typeface="Times New Roman" panose="02020603050405020304" pitchFamily="18" charset="0"/>
                <a:cs typeface="Times New Roman" panose="02020603050405020304" pitchFamily="18" charset="0"/>
                <a:sym typeface="Times New Roman" panose="02020603050405020304" pitchFamily="18" charset="0"/>
              </a:rPr>
              <a:t>Definition:  </a:t>
            </a:r>
            <a:r>
              <a:rPr lang="en-US" altLang="en-US" dirty="0">
                <a:latin typeface="Times New Roman" panose="02020603050405020304" pitchFamily="18" charset="0"/>
                <a:cs typeface="Times New Roman" panose="02020603050405020304" pitchFamily="18" charset="0"/>
                <a:sym typeface="Times New Roman" panose="02020603050405020304" pitchFamily="18" charset="0"/>
              </a:rPr>
              <a:t>The surface of equal gravity potential to which orthometric heights shall refer in North America</a:t>
            </a:r>
          </a:p>
          <a:p>
            <a:pPr defTabSz="914266" eaLnBrk="1" hangingPunct="1">
              <a:defRPr/>
            </a:pPr>
            <a:endParaRPr lang="en-US" altLang="en-US" dirty="0">
              <a:ea typeface="ＭＳ Ｐゴシック" panose="020B0600070205080204" pitchFamily="34" charset="-128"/>
            </a:endParaRPr>
          </a:p>
          <a:p>
            <a:pPr defTabSz="914266" eaLnBrk="1" hangingPunct="1">
              <a:defRPr/>
            </a:pPr>
            <a:r>
              <a:rPr lang="en-US" altLang="en-US" dirty="0">
                <a:ea typeface="ＭＳ Ｐゴシック" panose="020B0600070205080204" pitchFamily="34" charset="-128"/>
              </a:rPr>
              <a:t>One height held fixed [</a:t>
            </a:r>
            <a:r>
              <a:rPr lang="en-US" altLang="en-US" sz="1100" dirty="0">
                <a:latin typeface="Times New Roman" panose="02020603050405020304" pitchFamily="18" charset="0"/>
                <a:cs typeface="Times New Roman" panose="02020603050405020304" pitchFamily="18" charset="0"/>
                <a:sym typeface="Times New Roman" panose="02020603050405020304" pitchFamily="18" charset="0"/>
              </a:rPr>
              <a:t>at 6.271 meters along the plumb line below the geodetic mark</a:t>
            </a:r>
            <a:r>
              <a:rPr lang="en-US" altLang="en-US" dirty="0">
                <a:latin typeface="Times New Roman" panose="02020603050405020304" pitchFamily="18" charset="0"/>
                <a:cs typeface="Times New Roman" panose="02020603050405020304" pitchFamily="18" charset="0"/>
                <a:sym typeface="Times New Roman" panose="02020603050405020304" pitchFamily="18" charset="0"/>
              </a:rPr>
              <a:t>]</a:t>
            </a:r>
            <a:r>
              <a:rPr lang="en-US" altLang="en-US" dirty="0">
                <a:ea typeface="ＭＳ Ｐゴシック" panose="020B0600070205080204" pitchFamily="34" charset="-128"/>
              </a:rPr>
              <a:t> at “Father Point” (Rimouski, Canada).  </a:t>
            </a:r>
          </a:p>
          <a:p>
            <a:pPr defTabSz="914266" eaLnBrk="1" hangingPunct="1">
              <a:defRPr/>
            </a:pPr>
            <a:endParaRPr lang="en-US" altLang="en-US" dirty="0">
              <a:ea typeface="ＭＳ Ｐゴシック" panose="020B0600070205080204" pitchFamily="34" charset="-128"/>
            </a:endParaRPr>
          </a:p>
          <a:p>
            <a:pPr defTabSz="914266" eaLnBrk="1" hangingPunct="1">
              <a:defRPr/>
            </a:pPr>
            <a:r>
              <a:rPr lang="en-US" altLang="en-US" dirty="0">
                <a:ea typeface="ＭＳ Ｐゴシック" panose="020B0600070205080204" pitchFamily="34" charset="-128"/>
              </a:rPr>
              <a:t>B</a:t>
            </a:r>
            <a:r>
              <a:rPr lang="en-US" altLang="en-US" dirty="0"/>
              <a:t>y fixing the geopotential value at the origin point, it was possible to ensure that the origins of IGLD 85 and NAVD 88 aligned.</a:t>
            </a:r>
          </a:p>
          <a:p>
            <a:pPr defTabSz="914266" eaLnBrk="1" hangingPunct="1">
              <a:defRPr/>
            </a:pPr>
            <a:endParaRPr lang="en-US" altLang="en-US" dirty="0"/>
          </a:p>
          <a:p>
            <a:pPr defTabSz="914266" eaLnBrk="1" hangingPunct="1">
              <a:defRPr/>
            </a:pPr>
            <a:r>
              <a:rPr lang="en-US" altLang="en-US" dirty="0"/>
              <a:t>**But perhaps more importantly, the </a:t>
            </a:r>
            <a:r>
              <a:rPr lang="en-US" altLang="en-US" dirty="0">
                <a:ea typeface="ＭＳ Ｐゴシック" panose="020B0600070205080204" pitchFamily="34" charset="-128"/>
              </a:rPr>
              <a:t>height chosen was to minimize 29</a:t>
            </a:r>
            <a:r>
              <a:rPr lang="en-US" altLang="en-US" dirty="0">
                <a:ea typeface="ＭＳ Ｐゴシック" panose="020B0600070205080204" pitchFamily="34" charset="-128"/>
                <a:sym typeface="Wingdings" panose="05000000000000000000" pitchFamily="2" charset="2"/>
              </a:rPr>
              <a:t>8</a:t>
            </a:r>
            <a:r>
              <a:rPr lang="en-US" altLang="en-US" dirty="0">
                <a:ea typeface="ＭＳ Ｐゴシック" panose="020B0600070205080204" pitchFamily="34" charset="-128"/>
              </a:rPr>
              <a:t>8 differences on USGS topo maps in the eastern U.S. … thus, the “zero height surface” of NAVD 88 was </a:t>
            </a:r>
            <a:r>
              <a:rPr lang="en-US" altLang="en-US" b="1" dirty="0">
                <a:ea typeface="ＭＳ Ｐゴシック" panose="020B0600070205080204" pitchFamily="34" charset="-128"/>
              </a:rPr>
              <a:t>NOT</a:t>
            </a:r>
            <a:r>
              <a:rPr lang="en-US" altLang="en-US" dirty="0">
                <a:ea typeface="ＭＳ Ｐゴシック" panose="020B0600070205080204" pitchFamily="34" charset="-128"/>
              </a:rPr>
              <a:t> chosen for its closeness to the geoid (but it was close…few decimeters)</a:t>
            </a:r>
          </a:p>
          <a:p>
            <a:pPr defTabSz="914266" eaLnBrk="1" hangingPunct="1">
              <a:defRPr/>
            </a:pPr>
            <a:endParaRPr lang="en-US" altLang="en-US" dirty="0"/>
          </a:p>
          <a:p>
            <a:pPr defTabSz="914266" eaLnBrk="1" hangingPunct="1">
              <a:defRPr/>
            </a:pPr>
            <a:r>
              <a:rPr lang="en-US" altLang="en-US" dirty="0">
                <a:ea typeface="ＭＳ Ｐゴシック" panose="020B0600070205080204" pitchFamily="34" charset="-128"/>
              </a:rPr>
              <a:t>Use of one fixed height removed local sea level variation problem of NGVD 29</a:t>
            </a:r>
          </a:p>
          <a:p>
            <a:pPr defTabSz="914266" eaLnBrk="1" hangingPunct="1">
              <a:defRPr/>
            </a:pPr>
            <a:endParaRPr lang="en-US" altLang="en-US" dirty="0"/>
          </a:p>
          <a:p>
            <a:pPr eaLnBrk="1" hangingPunct="1"/>
            <a:r>
              <a:rPr lang="en-US" altLang="en-US" dirty="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dirty="0"/>
          </a:p>
          <a:p>
            <a:pPr eaLnBrk="1" hangingPunct="1"/>
            <a:r>
              <a:rPr lang="en-US" altLang="en-US" dirty="0"/>
              <a:t>Note that the designation of the vertical control point at Father Point is “1250 G=NAVD 88 DATUM POINT” for PID# TY5255 and is not available from the publicly accessible NGSIDB.</a:t>
            </a:r>
          </a:p>
          <a:p>
            <a:endParaRPr dirty="0"/>
          </a:p>
        </p:txBody>
      </p:sp>
    </p:spTree>
    <p:extLst>
      <p:ext uri="{BB962C8B-B14F-4D97-AF65-F5344CB8AC3E}">
        <p14:creationId xmlns:p14="http://schemas.microsoft.com/office/powerpoint/2010/main" val="10538764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218864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a:p>
            <a:r>
              <a:rPr lang="en-US" dirty="0"/>
              <a:t>Map</a:t>
            </a:r>
            <a:r>
              <a:rPr lang="en-US" baseline="0" dirty="0"/>
              <a:t> highlights the tilt/bias to the zero reference surface, that’s another item that was discovered later on with the advent and proliferation of satellite positioning and remote sensing technology.</a:t>
            </a:r>
          </a:p>
          <a:p>
            <a:endParaRPr lang="en-US" baseline="0" dirty="0"/>
          </a:p>
          <a:p>
            <a:r>
              <a:rPr lang="en-US" baseline="0" dirty="0"/>
              <a:t>How was the map created, that is the NAVD88 zero surface (H=0) overlaid onto a satellite based geoid model, then color shaded by vertical difference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037298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603048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9505135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1F03CC1-7A26-42D1-84AD-5B9B02CCF39A}"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6086852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go hand-in-hand, like peas and</a:t>
            </a:r>
            <a:r>
              <a:rPr lang="en-US" baseline="0" dirty="0"/>
              <a:t> carrots</a:t>
            </a:r>
          </a:p>
          <a:p>
            <a:r>
              <a:rPr lang="en-US" baseline="0" dirty="0"/>
              <a:t>-the word geoid has different definitions and dates back to the 1820s, including:</a:t>
            </a:r>
          </a:p>
          <a:p>
            <a:r>
              <a:rPr lang="en-US" baseline="0" dirty="0"/>
              <a:t>--</a:t>
            </a:r>
            <a:r>
              <a:rPr lang="en-US" sz="1200" b="0" i="0" u="none" strike="noStrike" kern="1200" baseline="0" dirty="0">
                <a:solidFill>
                  <a:schemeClr val="tx1"/>
                </a:solidFill>
                <a:latin typeface="+mn-lt"/>
                <a:ea typeface="+mn-ea"/>
                <a:cs typeface="+mn-cs"/>
              </a:rPr>
              <a:t>Geometric surface of the Earth which intersects the direction of gravity at right angles and from which the surface of the world ocean is a part.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93</a:t>
            </a:fld>
            <a:endParaRPr lang="en-US"/>
          </a:p>
        </p:txBody>
      </p:sp>
    </p:spTree>
    <p:extLst>
      <p:ext uri="{BB962C8B-B14F-4D97-AF65-F5344CB8AC3E}">
        <p14:creationId xmlns:p14="http://schemas.microsoft.com/office/powerpoint/2010/main" val="3221458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11</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WGS is a DoD system. Yes, that is the system native to the Global Positioning System, but it isn’t true that you “have to” work in WGS84</a:t>
            </a:r>
            <a:r>
              <a:rPr lang="en-US" altLang="en-US" baseline="0" dirty="0">
                <a:latin typeface="Arial" panose="020B0604020202020204" pitchFamily="34" charset="0"/>
                <a:ea typeface="ＭＳ Ｐゴシック" panose="020B0600070205080204" pitchFamily="34" charset="-128"/>
              </a:rPr>
              <a:t> to get the most accurate coordinates.  I’ve heard people say that.</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Intl. Terrestrial Ref. Frame is a product of the </a:t>
            </a:r>
            <a:r>
              <a:rPr lang="en-US" altLang="en-US" b="1" baseline="0" dirty="0">
                <a:latin typeface="Arial" panose="020B0604020202020204" pitchFamily="34" charset="0"/>
                <a:ea typeface="ＭＳ Ｐゴシック" panose="020B0600070205080204" pitchFamily="34" charset="-128"/>
              </a:rPr>
              <a:t>Intl. Earth Rotation and Reference Systems Service</a:t>
            </a:r>
            <a:r>
              <a:rPr lang="en-US" altLang="en-US" baseline="0" dirty="0">
                <a:latin typeface="Arial" panose="020B0604020202020204" pitchFamily="34" charset="0"/>
                <a:ea typeface="ＭＳ Ｐゴシック" panose="020B0600070205080204" pitchFamily="34" charset="-128"/>
              </a:rPr>
              <a:t>.  More on that later.</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Intl. GNSS Service Ref. Frame is, well, it’s a reference frame based on that ITRF just mentioned, but with improvements, like a more dense network of stations and is more easily accessible.</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IHRS is an International Height Reference System, which is a product that was formally adopted by the IAG (Intl. Association of Geodesy) in 2015. Not an NGS product but folks from NGS were involved.</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OSU geoid, it was a research thing and I don’t know much about it.</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Earth Gravity Models are DoD products just like the WGS products, used around the world by our Nation’s military (I used EGM based height sin Iraq and Afghanistan)… but are not at all tied to NSRS geoids.  Future DoD geoid models may have a closer tie to future NGS geoid models.</a:t>
            </a:r>
          </a:p>
          <a:p>
            <a:pPr eaLnBrk="1" hangingPunct="1">
              <a:spcBef>
                <a:spcPct val="0"/>
              </a:spcBef>
            </a:pP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Ah yes, </a:t>
            </a: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Everyone loves </a:t>
            </a: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unfortunately as convenient as it is it isn’t truly an NGS product and has not been updated in well, a long time, and there are </a:t>
            </a:r>
            <a:r>
              <a:rPr lang="en-US" altLang="en-US" b="1" i="1" baseline="0" dirty="0">
                <a:latin typeface="Arial" panose="020B0604020202020204" pitchFamily="34" charset="0"/>
                <a:ea typeface="ＭＳ Ｐゴシック" panose="020B0600070205080204" pitchFamily="34" charset="-128"/>
              </a:rPr>
              <a:t>no plans to update it in the future. </a:t>
            </a:r>
            <a:r>
              <a:rPr lang="en-US" altLang="en-US" b="0" i="0" baseline="0" dirty="0">
                <a:latin typeface="Arial" panose="020B0604020202020204" pitchFamily="34" charset="0"/>
                <a:ea typeface="ＭＳ Ｐゴシック" panose="020B0600070205080204" pitchFamily="34" charset="-128"/>
              </a:rPr>
              <a:t>(confirmed via phone call to AGC personnel on 20FEB2019)</a:t>
            </a:r>
            <a:endParaRPr lang="en-US" altLang="en-US" b="1" baseline="0" dirty="0">
              <a:latin typeface="Arial" panose="020B0604020202020204" pitchFamily="34" charset="0"/>
              <a:ea typeface="ＭＳ Ｐゴシック" panose="020B0600070205080204" pitchFamily="34" charset="-128"/>
            </a:endParaRP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 like Mark Huber, awesome dude, I spent some time with him surveying on some god-forsaken island in the Indian Ocean, but the USACE doesn’t seem to want to support him in funding an update to </a:t>
            </a: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So it is what it is.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Those regional coordinates systems, like the ORCS in Oregon and that one in Kansas, although they have rigorously defined transformations to the NSRS (which is great, they did it right) they are not part of the NSRS.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086118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1F03CC1-7A26-42D1-84AD-5B9B02CCF39A}"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657175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1F03CC1-7A26-42D1-84AD-5B9B02CCF39A}"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4038712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 was introduced to in school.</a:t>
            </a:r>
            <a:r>
              <a:rPr lang="en-US" baseline="0" dirty="0"/>
              <a:t>  My point is not to say that this isn’t a solid explanation/definition here, rather to break it apart in an attempt to clarify it.  This works, Jan’s book is great, and is updated regularly; I would highly recommend it to any educators or practitioners.</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96</a:t>
            </a:fld>
            <a:endParaRPr lang="en-US"/>
          </a:p>
        </p:txBody>
      </p:sp>
    </p:spTree>
    <p:extLst>
      <p:ext uri="{BB962C8B-B14F-4D97-AF65-F5344CB8AC3E}">
        <p14:creationId xmlns:p14="http://schemas.microsoft.com/office/powerpoint/2010/main" val="34117085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Top one is the definition adopted by NGS.</a:t>
            </a:r>
          </a:p>
          <a:p>
            <a:r>
              <a:rPr lang="en-US" baseline="0" dirty="0"/>
              <a:t>That explanation of being a least-squares best-fit to MSL helps a lot.</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97</a:t>
            </a:fld>
            <a:endParaRPr lang="en-US"/>
          </a:p>
        </p:txBody>
      </p:sp>
    </p:spTree>
    <p:extLst>
      <p:ext uri="{BB962C8B-B14F-4D97-AF65-F5344CB8AC3E}">
        <p14:creationId xmlns:p14="http://schemas.microsoft.com/office/powerpoint/2010/main" val="24527985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sz="1200" b="0" kern="0" dirty="0"/>
              <a:t>-potential = “currently unrealized ability”</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98</a:t>
            </a:fld>
            <a:endParaRPr lang="en-US"/>
          </a:p>
        </p:txBody>
      </p:sp>
    </p:spTree>
    <p:extLst>
      <p:ext uri="{BB962C8B-B14F-4D97-AF65-F5344CB8AC3E}">
        <p14:creationId xmlns:p14="http://schemas.microsoft.com/office/powerpoint/2010/main" val="12871298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fact that gravity varies is the reason we need to build a geoid model to calculate </a:t>
            </a:r>
            <a:r>
              <a:rPr lang="en-US" baseline="0" dirty="0" err="1"/>
              <a:t>ortho</a:t>
            </a:r>
            <a:r>
              <a:rPr lang="en-US" baseline="0" dirty="0"/>
              <a:t> heights from GNSS data</a:t>
            </a:r>
          </a:p>
          <a:p>
            <a:r>
              <a:rPr lang="en-US" baseline="0" dirty="0"/>
              <a:t>-if gravity didn’t vary then we could all just use ellipsoid heights</a:t>
            </a:r>
          </a:p>
          <a:p>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99</a:t>
            </a:fld>
            <a:endParaRPr lang="en-US"/>
          </a:p>
        </p:txBody>
      </p:sp>
    </p:spTree>
    <p:extLst>
      <p:ext uri="{BB962C8B-B14F-4D97-AF65-F5344CB8AC3E}">
        <p14:creationId xmlns:p14="http://schemas.microsoft.com/office/powerpoint/2010/main" val="31762267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-undulating is a good word, because there are no “cliffs” in a geoid model, the smallest “feature” one will find</a:t>
            </a:r>
            <a:r>
              <a:rPr lang="en-US" baseline="0" dirty="0"/>
              <a:t> in one of our geoid models is about 50km (30mi)</a:t>
            </a:r>
          </a:p>
          <a:p>
            <a:r>
              <a:rPr lang="en-US" baseline="0" dirty="0"/>
              <a:t>**much like the rolling hills of West Virginia</a:t>
            </a:r>
            <a:endParaRPr lang="en-US" dirty="0"/>
          </a:p>
          <a:p>
            <a:r>
              <a:rPr lang="en-US" dirty="0"/>
              <a:t>-Picture this surface like a DEM, but it’s cell values represent the height</a:t>
            </a:r>
            <a:r>
              <a:rPr lang="en-US" baseline="0" dirty="0"/>
              <a:t> above or below the ellipsoid in which gravitational pull is equal.</a:t>
            </a:r>
          </a:p>
          <a:p>
            <a:r>
              <a:rPr lang="en-US" baseline="0" dirty="0"/>
              <a:t>-if that works for you, then think of a geoid model as a DGM, a Digital Gravity Model</a:t>
            </a:r>
          </a:p>
        </p:txBody>
      </p:sp>
      <p:sp>
        <p:nvSpPr>
          <p:cNvPr id="4" name="Slide Number Placeholder 3"/>
          <p:cNvSpPr>
            <a:spLocks noGrp="1"/>
          </p:cNvSpPr>
          <p:nvPr>
            <p:ph type="sldNum" sz="quarter" idx="10"/>
          </p:nvPr>
        </p:nvSpPr>
        <p:spPr/>
        <p:txBody>
          <a:bodyPr/>
          <a:lstStyle/>
          <a:p>
            <a:fld id="{41F03CC1-7A26-42D1-84AD-5B9B02CCF39A}" type="slidenum">
              <a:rPr lang="en-US" smtClean="0"/>
              <a:t>100</a:t>
            </a:fld>
            <a:endParaRPr lang="en-US"/>
          </a:p>
        </p:txBody>
      </p:sp>
    </p:spTree>
    <p:extLst>
      <p:ext uri="{BB962C8B-B14F-4D97-AF65-F5344CB8AC3E}">
        <p14:creationId xmlns:p14="http://schemas.microsoft.com/office/powerpoint/2010/main" val="24897022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1F03CC1-7A26-42D1-84AD-5B9B02CCF39A}" type="slidenum">
              <a:rPr lang="en-US" smtClean="0"/>
              <a:t>101</a:t>
            </a:fld>
            <a:endParaRPr lang="en-US"/>
          </a:p>
        </p:txBody>
      </p:sp>
    </p:spTree>
    <p:extLst>
      <p:ext uri="{BB962C8B-B14F-4D97-AF65-F5344CB8AC3E}">
        <p14:creationId xmlns:p14="http://schemas.microsoft.com/office/powerpoint/2010/main" val="33546725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thing to keep in mind in this concept is that there are an infinite number of such surfaces of equal gravitational pull, depending on what the strength of that pull is</a:t>
            </a:r>
          </a:p>
          <a:p>
            <a:r>
              <a:rPr lang="en-US" baseline="0" dirty="0"/>
              <a:t>-let’s visualize that</a:t>
            </a:r>
          </a:p>
        </p:txBody>
      </p:sp>
      <p:sp>
        <p:nvSpPr>
          <p:cNvPr id="4" name="Slide Number Placeholder 3"/>
          <p:cNvSpPr>
            <a:spLocks noGrp="1"/>
          </p:cNvSpPr>
          <p:nvPr>
            <p:ph type="sldNum" sz="quarter" idx="10"/>
          </p:nvPr>
        </p:nvSpPr>
        <p:spPr/>
        <p:txBody>
          <a:bodyPr/>
          <a:lstStyle/>
          <a:p>
            <a:fld id="{41F03CC1-7A26-42D1-84AD-5B9B02CCF39A}" type="slidenum">
              <a:rPr lang="en-US" smtClean="0"/>
              <a:t>102</a:t>
            </a:fld>
            <a:endParaRPr lang="en-US"/>
          </a:p>
        </p:txBody>
      </p:sp>
    </p:spTree>
    <p:extLst>
      <p:ext uri="{BB962C8B-B14F-4D97-AF65-F5344CB8AC3E}">
        <p14:creationId xmlns:p14="http://schemas.microsoft.com/office/powerpoint/2010/main" val="14243286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Recall our </a:t>
            </a:r>
            <a:r>
              <a:rPr lang="en-US" dirty="0" err="1"/>
              <a:t>ol</a:t>
            </a:r>
            <a:r>
              <a:rPr lang="en-US" dirty="0"/>
              <a:t>’ buddy W sub-naught</a:t>
            </a:r>
            <a:r>
              <a:rPr lang="en-US" baseline="0" dirty="0"/>
              <a:t> (</a:t>
            </a:r>
            <a:r>
              <a:rPr kumimoji="0" lang="en-US" sz="1200" b="0" i="1" u="none" strike="noStrike" kern="1200" cap="none" spc="-7" normalizeH="0" noProof="0" dirty="0">
                <a:ln>
                  <a:noFill/>
                </a:ln>
                <a:solidFill>
                  <a:prstClr val="black"/>
                </a:solidFill>
                <a:effectLst/>
                <a:uLnTx/>
                <a:uFillTx/>
                <a:latin typeface="Cambria" panose="02040503050406030204" pitchFamily="18" charset="0"/>
                <a:ea typeface="ＭＳ Ｐゴシック" charset="0"/>
                <a:cs typeface="Calibri"/>
              </a:rPr>
              <a:t>W</a:t>
            </a:r>
            <a:r>
              <a:rPr kumimoji="0" lang="en-US" sz="1200" b="0" i="1" u="none" strike="noStrike" kern="1200" cap="none" spc="-7" normalizeH="0" baseline="-25000" noProof="0" dirty="0">
                <a:ln>
                  <a:noFill/>
                </a:ln>
                <a:solidFill>
                  <a:prstClr val="black"/>
                </a:solidFill>
                <a:effectLst/>
                <a:uLnTx/>
                <a:uFillTx/>
                <a:latin typeface="Cambria" panose="02040503050406030204" pitchFamily="18" charset="0"/>
                <a:ea typeface="ＭＳ Ｐゴシック" charset="0"/>
                <a:cs typeface="Calibri"/>
              </a:rPr>
              <a:t>0</a:t>
            </a:r>
            <a:r>
              <a:rPr kumimoji="0" lang="en-US" sz="1200" b="0" i="0" u="none" strike="noStrike" kern="1200" cap="none" spc="0" normalizeH="0" baseline="0" noProof="0" dirty="0">
                <a:ln>
                  <a:noFill/>
                </a:ln>
                <a:solidFill>
                  <a:schemeClr val="tx1"/>
                </a:solidFill>
                <a:effectLst/>
                <a:uLnTx/>
                <a:uFillTx/>
                <a:latin typeface="+mn-lt"/>
                <a:ea typeface="+mn-ea"/>
                <a:cs typeface="+mn-cs"/>
              </a:rPr>
              <a:t>) </a:t>
            </a:r>
            <a:endParaRPr kumimoji="0" lang="en-US" sz="1200" b="0" i="1" u="none" strike="noStrike" kern="1200" cap="none" spc="0" normalizeH="0" baseline="-25000" noProof="0" dirty="0">
              <a:ln>
                <a:noFill/>
              </a:ln>
              <a:solidFill>
                <a:prstClr val="black"/>
              </a:solidFill>
              <a:effectLst/>
              <a:uLnTx/>
              <a:uFillTx/>
              <a:latin typeface="Cambria" panose="02040503050406030204" pitchFamily="18" charset="0"/>
              <a:ea typeface="ＭＳ Ｐゴシック" charset="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1F03CC1-7A26-42D1-84AD-5B9B02CCF39A}"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65253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12</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-We give you efficient ways to check the accuracy of GNSS</a:t>
            </a:r>
            <a:r>
              <a:rPr lang="en-US" altLang="en-US" baseline="0" dirty="0">
                <a:latin typeface="Arial" panose="020B0604020202020204" pitchFamily="34" charset="0"/>
                <a:ea typeface="ＭＳ Ｐゴシック" panose="020B0600070205080204" pitchFamily="34" charset="-128"/>
              </a:rPr>
              <a:t> surveys, via the CORS and OPUS.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-but we’re not the datum police!</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-Aerial imagery overlays, doesn’t it make you feel good when a topo lines up pretty well with statewide imagery &amp; </a:t>
            </a:r>
            <a:r>
              <a:rPr lang="en-US" altLang="en-US" baseline="0" dirty="0" err="1">
                <a:latin typeface="Arial" panose="020B0604020202020204" pitchFamily="34" charset="0"/>
                <a:ea typeface="ＭＳ Ｐゴシック" panose="020B0600070205080204" pitchFamily="34" charset="-128"/>
              </a:rPr>
              <a:t>lidar</a:t>
            </a:r>
            <a:r>
              <a:rPr lang="en-US" altLang="en-US" baseline="0" dirty="0">
                <a:latin typeface="Arial" panose="020B0604020202020204" pitchFamily="34" charset="0"/>
                <a:ea typeface="ＭＳ Ｐゴシック" panose="020B0600070205080204" pitchFamily="34" charset="-128"/>
              </a:rPr>
              <a:t>?  </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 all the FEMA/USGS/NRCS 3DEP </a:t>
            </a:r>
            <a:r>
              <a:rPr lang="en-US" altLang="en-US" baseline="0" dirty="0" err="1">
                <a:latin typeface="Arial" panose="020B0604020202020204" pitchFamily="34" charset="0"/>
                <a:ea typeface="ＭＳ Ｐゴシック" panose="020B0600070205080204" pitchFamily="34" charset="-128"/>
              </a:rPr>
              <a:t>lidar</a:t>
            </a:r>
            <a:r>
              <a:rPr lang="en-US" altLang="en-US" baseline="0" dirty="0">
                <a:latin typeface="Arial" panose="020B0604020202020204" pitchFamily="34" charset="0"/>
                <a:ea typeface="ＭＳ Ｐゴシック" panose="020B0600070205080204" pitchFamily="34" charset="-128"/>
              </a:rPr>
              <a:t>, all that data will be out there in SPCS, tied to the NSRS via GPS tied to multiple CORS</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endParaRPr lang="en-US" altLang="en-US" b="1" dirty="0">
              <a:latin typeface="Arial" panose="020B0604020202020204" pitchFamily="34" charset="0"/>
              <a:ea typeface="ＭＳ Ｐゴシック" panose="020B0600070205080204" pitchFamily="34" charset="-128"/>
            </a:endParaRP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-interesting tidbit I picked up from a meeting on Friday: for anyone who’s been paying attention to the politics &amp; bureaucracy of government geospatial efforts, the Geospatial Data Act of 2018 includes provisions for “repercussions” for agencies who do not comply with this requirement</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**-important though that will not be enforced until 5 years after the GDA, so late 2023</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PREPARE NOW!</a:t>
            </a:r>
          </a:p>
        </p:txBody>
      </p:sp>
    </p:spTree>
    <p:extLst>
      <p:ext uri="{BB962C8B-B14F-4D97-AF65-F5344CB8AC3E}">
        <p14:creationId xmlns:p14="http://schemas.microsoft.com/office/powerpoint/2010/main" val="42172281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lines in different shades of blue represent different equipotential surfaces, or different strengths/levels of geopotential.</a:t>
            </a:r>
          </a:p>
          <a:p>
            <a:r>
              <a:rPr lang="en-US" baseline="0" dirty="0"/>
              <a:t>-The brown line represents the topographic surface, land.</a:t>
            </a:r>
          </a:p>
          <a:p>
            <a:r>
              <a:rPr lang="en-US" baseline="0" dirty="0"/>
              <a:t>-And there’s a puddle of water there in the middle, the blue drop.</a:t>
            </a:r>
          </a:p>
          <a:p>
            <a:r>
              <a:rPr lang="en-US" baseline="0" dirty="0"/>
              <a:t>-Imagine pouring water onto a dry lake bed.  If the topographic surface is flat, as it is here, the water will simply pool up.</a:t>
            </a:r>
          </a:p>
          <a:p>
            <a:r>
              <a:rPr lang="en-US" baseline="0" dirty="0"/>
              <a:t>-The water “wants” to get to the lower potential lines, but there’s that dang lake bed in the way.</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104</a:t>
            </a:fld>
            <a:endParaRPr lang="en-US"/>
          </a:p>
        </p:txBody>
      </p:sp>
    </p:spTree>
    <p:extLst>
      <p:ext uri="{BB962C8B-B14F-4D97-AF65-F5344CB8AC3E}">
        <p14:creationId xmlns:p14="http://schemas.microsoft.com/office/powerpoint/2010/main" val="13241154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we’ve tilted the lakebed, like a hill.  The water has a path to move towards lower potential, so it does.</a:t>
            </a:r>
          </a:p>
          <a:p>
            <a:r>
              <a:rPr lang="en-US" baseline="0" dirty="0"/>
              <a:t>-The water appears to flow because of a difference in height.</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105</a:t>
            </a:fld>
            <a:endParaRPr lang="en-US"/>
          </a:p>
        </p:txBody>
      </p:sp>
    </p:spTree>
    <p:extLst>
      <p:ext uri="{BB962C8B-B14F-4D97-AF65-F5344CB8AC3E}">
        <p14:creationId xmlns:p14="http://schemas.microsoft.com/office/powerpoint/2010/main" val="16890535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-Ok, so here’s our water droplet again, and back on a flat lakebed.</a:t>
            </a:r>
          </a:p>
          <a:p>
            <a:r>
              <a:rPr lang="en-US" baseline="0" dirty="0"/>
              <a:t>--But now we have this dark red circle over here, which represents a mass anomaly, perhaps an large mineral deposit of some sort.</a:t>
            </a:r>
          </a:p>
          <a:p>
            <a:r>
              <a:rPr lang="en-US" baseline="0" dirty="0"/>
              <a:t>-This resulting geopotential difference, due to the anomaly, causes water to flow towards lower potential again.  This time the water appears to flow because of gravity.</a:t>
            </a:r>
          </a:p>
          <a:p>
            <a:r>
              <a:rPr lang="en-US" baseline="0" dirty="0"/>
              <a:t>-See how the blue lines, our geopotential lines, bow around the anomaly?  The mineral mass increases the pull of gravity so the lines must be drawn that way if they’re drawn to represent equipotential surfaces.</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106</a:t>
            </a:fld>
            <a:endParaRPr lang="en-US"/>
          </a:p>
        </p:txBody>
      </p:sp>
    </p:spTree>
    <p:extLst>
      <p:ext uri="{BB962C8B-B14F-4D97-AF65-F5344CB8AC3E}">
        <p14:creationId xmlns:p14="http://schemas.microsoft.com/office/powerpoint/2010/main" val="4295190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reminder</a:t>
            </a:r>
            <a:r>
              <a:rPr lang="en-US" baseline="0" dirty="0"/>
              <a:t> that the example used is just that, an example.  Water is not going to “flow uphill” due to some huge mineral deposit.</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107</a:t>
            </a:fld>
            <a:endParaRPr lang="en-US"/>
          </a:p>
        </p:txBody>
      </p:sp>
    </p:spTree>
    <p:extLst>
      <p:ext uri="{BB962C8B-B14F-4D97-AF65-F5344CB8AC3E}">
        <p14:creationId xmlns:p14="http://schemas.microsoft.com/office/powerpoint/2010/main" val="39150906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rPr>
              <a:t>Nice graphic, couldn’t leave this out.</a:t>
            </a:r>
            <a:r>
              <a:rPr lang="en-US" altLang="en-US" sz="1200" baseline="0" dirty="0">
                <a:latin typeface="Arial" panose="020B0604020202020204" pitchFamily="34" charset="0"/>
              </a:rPr>
              <a:t> Note that CONUS is all blue, thus negative geoid height values on any datasheet you look at.</a:t>
            </a:r>
            <a:endParaRPr lang="en-US" altLang="en-US" sz="1200" dirty="0">
              <a:latin typeface="Arial" panose="020B0604020202020204" pitchFamily="34" charset="0"/>
            </a:endParaRPr>
          </a:p>
          <a:p>
            <a:r>
              <a:rPr lang="en-US" altLang="en-US" sz="1200" dirty="0">
                <a:latin typeface="Arial" panose="020B0604020202020204" pitchFamily="34" charset="0"/>
              </a:rPr>
              <a:t>Minimum undulation, the lowest point is -106m,</a:t>
            </a:r>
            <a:r>
              <a:rPr lang="en-US" altLang="en-US" sz="1200" baseline="0" dirty="0">
                <a:latin typeface="Arial" panose="020B0604020202020204" pitchFamily="34" charset="0"/>
              </a:rPr>
              <a:t> in </a:t>
            </a:r>
            <a:r>
              <a:rPr lang="en-US" altLang="en-US" sz="1200" dirty="0">
                <a:latin typeface="Arial" panose="020B0604020202020204" pitchFamily="34" charset="0"/>
              </a:rPr>
              <a:t>India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rPr>
              <a:t>Maximum undulation, the highest point is +85m in Iceland</a:t>
            </a:r>
          </a:p>
          <a:p>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108</a:t>
            </a:fld>
            <a:endParaRPr lang="en-US"/>
          </a:p>
        </p:txBody>
      </p:sp>
    </p:spTree>
    <p:extLst>
      <p:ext uri="{BB962C8B-B14F-4D97-AF65-F5344CB8AC3E}">
        <p14:creationId xmlns:p14="http://schemas.microsoft.com/office/powerpoint/2010/main" val="18029722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 GRAPHIC </a:t>
            </a:r>
            <a:r>
              <a:rPr lang="en-US" baseline="0" dirty="0"/>
              <a:t>HERE</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109</a:t>
            </a:fld>
            <a:endParaRPr lang="en-US"/>
          </a:p>
        </p:txBody>
      </p:sp>
    </p:spTree>
    <p:extLst>
      <p:ext uri="{BB962C8B-B14F-4D97-AF65-F5344CB8AC3E}">
        <p14:creationId xmlns:p14="http://schemas.microsoft.com/office/powerpoint/2010/main" val="27059368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there’s a classic diagram</a:t>
            </a:r>
            <a:r>
              <a:rPr lang="en-US" baseline="0" dirty="0"/>
              <a:t> from NGS that helps illustrate the geoid and other equipotential surfaces.</a:t>
            </a:r>
          </a:p>
          <a:p>
            <a:r>
              <a:rPr lang="en-US" baseline="0" dirty="0"/>
              <a:t>-But what about reality, where we don’t know that distance, P-sub-zero to P?</a:t>
            </a:r>
          </a:p>
          <a:p>
            <a:r>
              <a:rPr lang="en-US" baseline="0" dirty="0"/>
              <a:t>-In that case, we’ll probably know some other info, so we can use a simple algebraic formula.</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110</a:t>
            </a:fld>
            <a:endParaRPr lang="en-US"/>
          </a:p>
        </p:txBody>
      </p:sp>
    </p:spTree>
    <p:extLst>
      <p:ext uri="{BB962C8B-B14F-4D97-AF65-F5344CB8AC3E}">
        <p14:creationId xmlns:p14="http://schemas.microsoft.com/office/powerpoint/2010/main" val="39172101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a:t>
            </a:r>
            <a:r>
              <a:rPr lang="en-US" baseline="0" dirty="0"/>
              <a:t> if we know lower case h, our height above ellipsoid, and we know capital N, our geoid height or separation value (the difference b/w ellipsoid and geoid surface) then we can calculate our orthometric height.</a:t>
            </a:r>
          </a:p>
          <a:p>
            <a:r>
              <a:rPr lang="en-US" baseline="0" dirty="0"/>
              <a:t>-We have to do that because we position our gravity readings relative to the NAD83 ellipsoid, typically with GPS-based methods.</a:t>
            </a:r>
          </a:p>
          <a:p>
            <a:r>
              <a:rPr lang="en-US" baseline="0" dirty="0"/>
              <a:t>-For example, the gravity readings taken during the GRAV-D flights I mentioned earlier, those are positioned with post-processed GPS data.</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111</a:t>
            </a:fld>
            <a:endParaRPr lang="en-US"/>
          </a:p>
        </p:txBody>
      </p:sp>
    </p:spTree>
    <p:extLst>
      <p:ext uri="{BB962C8B-B14F-4D97-AF65-F5344CB8AC3E}">
        <p14:creationId xmlns:p14="http://schemas.microsoft.com/office/powerpoint/2010/main" val="39874448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take a look at a different diagram.</a:t>
            </a:r>
          </a:p>
          <a:p>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112</a:t>
            </a:fld>
            <a:endParaRPr lang="en-US"/>
          </a:p>
        </p:txBody>
      </p:sp>
    </p:spTree>
    <p:extLst>
      <p:ext uri="{BB962C8B-B14F-4D97-AF65-F5344CB8AC3E}">
        <p14:creationId xmlns:p14="http://schemas.microsoft.com/office/powerpoint/2010/main" val="14079770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angle there, the </a:t>
            </a:r>
            <a:r>
              <a:rPr lang="en-US" dirty="0" err="1"/>
              <a:t>DoV</a:t>
            </a:r>
            <a:r>
              <a:rPr lang="en-US" dirty="0"/>
              <a:t> or Deflection</a:t>
            </a:r>
            <a:r>
              <a:rPr lang="en-US" baseline="0" dirty="0"/>
              <a:t> of the Vertical,</a:t>
            </a:r>
            <a:r>
              <a:rPr lang="en-US" dirty="0"/>
              <a:t> that’s the difference between a line perpendicular to the ellipsoid</a:t>
            </a:r>
            <a:r>
              <a:rPr lang="en-US" baseline="0" dirty="0"/>
              <a:t> and a line perpendicular to gravity.</a:t>
            </a:r>
          </a:p>
          <a:p>
            <a:r>
              <a:rPr lang="en-US" baseline="0" dirty="0"/>
              <a:t>--Picture your plumb bob suspended from an instrument… never mind, nobody uses a plumb bob anymore.--</a:t>
            </a:r>
          </a:p>
          <a:p>
            <a:r>
              <a:rPr lang="en-US" baseline="0" dirty="0"/>
              <a:t>-Anyway, the plumb bob is pointing down perpendicular to the geoid (gravity at work there), but your GNSS receiver is measuring height perpendicular to the … ellipsoid.</a:t>
            </a:r>
          </a:p>
          <a:p>
            <a:r>
              <a:rPr lang="en-US" baseline="0" dirty="0"/>
              <a:t>-So we need that </a:t>
            </a:r>
            <a:r>
              <a:rPr lang="en-US" baseline="0" dirty="0" err="1"/>
              <a:t>DoV</a:t>
            </a:r>
            <a:r>
              <a:rPr lang="en-US" baseline="0" dirty="0"/>
              <a:t> value to get accurate GNSS-based orthometric heights.</a:t>
            </a:r>
          </a:p>
          <a:p>
            <a:r>
              <a:rPr lang="en-US" baseline="0" dirty="0"/>
              <a:t>We know that angle because we know the reciprocal angle epsilon down below, that angle between the plumb line (perpendicular to the geoid) and the line perpendicular to the ellipsoid (our ellipsoid height).</a:t>
            </a:r>
          </a:p>
        </p:txBody>
      </p:sp>
      <p:sp>
        <p:nvSpPr>
          <p:cNvPr id="4" name="Slide Number Placeholder 3"/>
          <p:cNvSpPr>
            <a:spLocks noGrp="1"/>
          </p:cNvSpPr>
          <p:nvPr>
            <p:ph type="sldNum" sz="quarter" idx="10"/>
          </p:nvPr>
        </p:nvSpPr>
        <p:spPr/>
        <p:txBody>
          <a:bodyPr/>
          <a:lstStyle/>
          <a:p>
            <a:fld id="{41F03CC1-7A26-42D1-84AD-5B9B02CCF39A}" type="slidenum">
              <a:rPr lang="en-US" smtClean="0"/>
              <a:t>113</a:t>
            </a:fld>
            <a:endParaRPr lang="en-US"/>
          </a:p>
        </p:txBody>
      </p:sp>
    </p:spTree>
    <p:extLst>
      <p:ext uri="{BB962C8B-B14F-4D97-AF65-F5344CB8AC3E}">
        <p14:creationId xmlns:p14="http://schemas.microsoft.com/office/powerpoint/2010/main" val="703831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13</a:t>
            </a:fld>
            <a:endParaRPr lang="en-US" dirty="0"/>
          </a:p>
        </p:txBody>
      </p:sp>
    </p:spTree>
    <p:extLst>
      <p:ext uri="{BB962C8B-B14F-4D97-AF65-F5344CB8AC3E}">
        <p14:creationId xmlns:p14="http://schemas.microsoft.com/office/powerpoint/2010/main" val="24181148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-Deflections are used to relate the orientation of a leveled instrument, such as a GNSS receiver or</a:t>
            </a:r>
            <a:r>
              <a:rPr lang="en-US" sz="1200" b="0" i="0" kern="1200" baseline="0" dirty="0">
                <a:solidFill>
                  <a:schemeClr val="tx1"/>
                </a:solidFill>
                <a:effectLst/>
                <a:latin typeface="+mn-lt"/>
                <a:ea typeface="+mn-ea"/>
                <a:cs typeface="+mn-cs"/>
              </a:rPr>
              <a:t> total station</a:t>
            </a:r>
            <a:r>
              <a:rPr lang="en-US" sz="1200" b="0" i="0" kern="1200" dirty="0">
                <a:solidFill>
                  <a:schemeClr val="tx1"/>
                </a:solidFill>
                <a:effectLst/>
                <a:latin typeface="+mn-lt"/>
                <a:ea typeface="+mn-ea"/>
                <a:cs typeface="+mn-cs"/>
              </a:rPr>
              <a:t>, to the horizontal reference</a:t>
            </a:r>
            <a:r>
              <a:rPr lang="en-US" sz="1200" b="0" i="0" kern="1200" baseline="0" dirty="0">
                <a:solidFill>
                  <a:schemeClr val="tx1"/>
                </a:solidFill>
                <a:effectLst/>
                <a:latin typeface="+mn-lt"/>
                <a:ea typeface="+mn-ea"/>
                <a:cs typeface="+mn-cs"/>
              </a:rPr>
              <a:t> frame NAD83</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-Important uses are corrections to zenith distance (vertical angle) measurements, and the conversion between astronomic and ellipsoidal azimuths (the Laplace correction).</a:t>
            </a:r>
          </a:p>
          <a:p>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DoV</a:t>
            </a:r>
            <a:r>
              <a:rPr lang="en-US" sz="1200" b="0" i="0" kern="1200" baseline="0" dirty="0">
                <a:solidFill>
                  <a:schemeClr val="tx1"/>
                </a:solidFill>
                <a:effectLst/>
                <a:latin typeface="+mn-lt"/>
                <a:ea typeface="+mn-ea"/>
                <a:cs typeface="+mn-cs"/>
              </a:rPr>
              <a:t> values are maintained in a raster format mush like the geoid models.</a:t>
            </a:r>
            <a:endParaRPr lang="en-US" sz="1200" b="0" i="0" kern="120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-You can find the Laplace correction on a datasheet, below other items like the geoid height and ECEF XYZ coordinates.</a:t>
            </a:r>
            <a:endParaRPr lang="en-US" baseline="0" dirty="0"/>
          </a:p>
        </p:txBody>
      </p:sp>
      <p:sp>
        <p:nvSpPr>
          <p:cNvPr id="4" name="Slide Number Placeholder 3"/>
          <p:cNvSpPr>
            <a:spLocks noGrp="1"/>
          </p:cNvSpPr>
          <p:nvPr>
            <p:ph type="sldNum" sz="quarter" idx="10"/>
          </p:nvPr>
        </p:nvSpPr>
        <p:spPr/>
        <p:txBody>
          <a:bodyPr/>
          <a:lstStyle/>
          <a:p>
            <a:fld id="{41F03CC1-7A26-42D1-84AD-5B9B02CCF39A}" type="slidenum">
              <a:rPr lang="en-US" smtClean="0"/>
              <a:t>114</a:t>
            </a:fld>
            <a:endParaRPr lang="en-US"/>
          </a:p>
        </p:txBody>
      </p:sp>
    </p:spTree>
    <p:extLst>
      <p:ext uri="{BB962C8B-B14F-4D97-AF65-F5344CB8AC3E}">
        <p14:creationId xmlns:p14="http://schemas.microsoft.com/office/powerpoint/2010/main" val="37138359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t>
            </a:r>
            <a:r>
              <a:rPr lang="en-US" baseline="0" dirty="0" err="1"/>
              <a:t>DoV</a:t>
            </a:r>
            <a:r>
              <a:rPr lang="en-US" baseline="0" dirty="0"/>
              <a:t> is a 2D measurement, so as you can see the modelers build a layer for each direction then they’re merged into one.</a:t>
            </a:r>
          </a:p>
        </p:txBody>
      </p:sp>
      <p:sp>
        <p:nvSpPr>
          <p:cNvPr id="4" name="Slide Number Placeholder 3"/>
          <p:cNvSpPr>
            <a:spLocks noGrp="1"/>
          </p:cNvSpPr>
          <p:nvPr>
            <p:ph type="sldNum" sz="quarter" idx="10"/>
          </p:nvPr>
        </p:nvSpPr>
        <p:spPr/>
        <p:txBody>
          <a:bodyPr/>
          <a:lstStyle/>
          <a:p>
            <a:fld id="{41F03CC1-7A26-42D1-84AD-5B9B02CCF39A}" type="slidenum">
              <a:rPr lang="en-US" smtClean="0"/>
              <a:t>115</a:t>
            </a:fld>
            <a:endParaRPr lang="en-US"/>
          </a:p>
        </p:txBody>
      </p:sp>
    </p:spTree>
    <p:extLst>
      <p:ext uri="{BB962C8B-B14F-4D97-AF65-F5344CB8AC3E}">
        <p14:creationId xmlns:p14="http://schemas.microsoft.com/office/powerpoint/2010/main" val="15047140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I’ve gotten this question more than once.</a:t>
            </a:r>
          </a:p>
          <a:p>
            <a:r>
              <a:rPr lang="en-US" altLang="en-US" dirty="0"/>
              <a:t>-Does</a:t>
            </a:r>
            <a:r>
              <a:rPr lang="en-US" altLang="en-US" baseline="0" dirty="0"/>
              <a:t> it matter which geoid model I use with which realization of NAD83?</a:t>
            </a:r>
          </a:p>
          <a:p>
            <a:r>
              <a:rPr lang="en-US" altLang="en-US" baseline="0" dirty="0"/>
              <a:t>-NGS Answer = yes</a:t>
            </a:r>
          </a:p>
          <a:p>
            <a:r>
              <a:rPr lang="en-US" altLang="en-US" baseline="0" dirty="0"/>
              <a:t>-Project-specific answer = maybe note</a:t>
            </a:r>
          </a:p>
          <a:p>
            <a:r>
              <a:rPr lang="en-US" altLang="en-US" baseline="0" dirty="0"/>
              <a:t>-I spoke at length with a gentlemen from the Virginia DOT about this, and he did a bunch of comparisons, saw a barely discernable difference… but still the NGS answer is going to be that for a given realization of NAD83, you should use only the corresponding geoid models for your work</a:t>
            </a:r>
          </a:p>
          <a:p>
            <a:r>
              <a:rPr lang="en-US" altLang="en-US" baseline="0" dirty="0"/>
              <a:t>-remember NGS is chasing the millimeter… but maybe you aren’t</a:t>
            </a:r>
            <a:endParaRPr lang="en-US" altLang="en-US" dirty="0"/>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C87AE7-44F7-4F90-9A68-82DDD49D767A}" type="slidenum">
              <a:rPr lang="en-US" altLang="en-US" sz="1300" smtClean="0">
                <a:cs typeface="Arial" panose="020B0604020202020204" pitchFamily="34" charset="0"/>
              </a:rPr>
              <a:pPr>
                <a:spcBef>
                  <a:spcPct val="0"/>
                </a:spcBef>
              </a:pPr>
              <a:t>117</a:t>
            </a:fld>
            <a:endParaRPr lang="en-US" altLang="en-US" sz="1300">
              <a:cs typeface="Arial" panose="020B0604020202020204" pitchFamily="34" charset="0"/>
            </a:endParaRPr>
          </a:p>
        </p:txBody>
      </p:sp>
    </p:spTree>
    <p:extLst>
      <p:ext uri="{BB962C8B-B14F-4D97-AF65-F5344CB8AC3E}">
        <p14:creationId xmlns:p14="http://schemas.microsoft.com/office/powerpoint/2010/main" val="20210081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-believe</a:t>
            </a:r>
            <a:r>
              <a:rPr lang="en-US" baseline="0" dirty="0"/>
              <a:t> it or not there’s more than 2 types, but the 2 types you’ll see NGS publish are…</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118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9465709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119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3738422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120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390107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0717639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7611408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111043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293688" indent="0">
              <a:buNone/>
            </a:pPr>
            <a:r>
              <a:rPr lang="en-US" dirty="0">
                <a:latin typeface="Cambria" panose="02040503050406030204" pitchFamily="18" charset="0"/>
                <a:ea typeface="Cambria" panose="02040503050406030204" pitchFamily="18" charset="0"/>
              </a:rPr>
              <a:t>Two major campaigns within GRAV-D</a:t>
            </a:r>
          </a:p>
          <a:p>
            <a:pPr marL="690563" indent="-396875">
              <a:spcBef>
                <a:spcPts val="2400"/>
              </a:spcBef>
              <a:buFont typeface="+mj-lt"/>
              <a:buAutoNum type="arabicPeriod"/>
            </a:pPr>
            <a:r>
              <a:rPr lang="en-US" sz="3000" dirty="0">
                <a:latin typeface="Cambria" panose="02040503050406030204" pitchFamily="18" charset="0"/>
                <a:ea typeface="Cambria" panose="02040503050406030204" pitchFamily="18" charset="0"/>
              </a:rPr>
              <a:t>High-resolution snapshot of gravity</a:t>
            </a:r>
          </a:p>
          <a:p>
            <a:pPr lvl="1"/>
            <a:r>
              <a:rPr lang="en-US" sz="2600" dirty="0">
                <a:latin typeface="Cambria" panose="02040503050406030204" pitchFamily="18" charset="0"/>
                <a:ea typeface="Cambria" panose="02040503050406030204" pitchFamily="18" charset="0"/>
              </a:rPr>
              <a:t>airborne observations of </a:t>
            </a:r>
            <a:r>
              <a:rPr lang="en-US" sz="2600" i="1" dirty="0">
                <a:latin typeface="Cambria" panose="02040503050406030204" pitchFamily="18" charset="0"/>
                <a:ea typeface="Cambria" panose="02040503050406030204" pitchFamily="18" charset="0"/>
              </a:rPr>
              <a:t>relative gravity</a:t>
            </a:r>
          </a:p>
          <a:p>
            <a:pPr lvl="1"/>
            <a:r>
              <a:rPr lang="en-US" sz="2600" dirty="0">
                <a:latin typeface="Cambria" panose="02040503050406030204" pitchFamily="18" charset="0"/>
                <a:ea typeface="Cambria" panose="02040503050406030204" pitchFamily="18" charset="0"/>
              </a:rPr>
              <a:t>collected in as short of a timespan as is realistic</a:t>
            </a:r>
          </a:p>
          <a:p>
            <a:pPr lvl="1"/>
            <a:r>
              <a:rPr lang="en-US" sz="2600" dirty="0">
                <a:latin typeface="Cambria" panose="02040503050406030204" pitchFamily="18" charset="0"/>
                <a:ea typeface="Cambria" panose="02040503050406030204" pitchFamily="18" charset="0"/>
              </a:rPr>
              <a:t>full coverage</a:t>
            </a:r>
          </a:p>
          <a:p>
            <a:pPr marL="690563" indent="-396875">
              <a:spcBef>
                <a:spcPts val="2400"/>
              </a:spcBef>
              <a:buFont typeface="+mj-lt"/>
              <a:buAutoNum type="arabicPeriod"/>
            </a:pPr>
            <a:r>
              <a:rPr lang="en-US" sz="3000" dirty="0">
                <a:latin typeface="Cambria" panose="02040503050406030204" pitchFamily="18" charset="0"/>
                <a:ea typeface="Cambria" panose="02040503050406030204" pitchFamily="18" charset="0"/>
              </a:rPr>
              <a:t>Low-resolution “movie” of gravity changes</a:t>
            </a:r>
          </a:p>
          <a:p>
            <a:pPr lvl="1"/>
            <a:r>
              <a:rPr lang="en-US" sz="2600" dirty="0">
                <a:latin typeface="Cambria" panose="02040503050406030204" pitchFamily="18" charset="0"/>
                <a:ea typeface="Cambria" panose="02040503050406030204" pitchFamily="18" charset="0"/>
              </a:rPr>
              <a:t>on-the-ground observations of </a:t>
            </a:r>
            <a:r>
              <a:rPr lang="en-US" sz="2600" i="1" dirty="0">
                <a:latin typeface="Cambria" panose="02040503050406030204" pitchFamily="18" charset="0"/>
                <a:ea typeface="Cambria" panose="02040503050406030204" pitchFamily="18" charset="0"/>
              </a:rPr>
              <a:t>absolute gravity</a:t>
            </a:r>
          </a:p>
          <a:p>
            <a:pPr lvl="1"/>
            <a:r>
              <a:rPr lang="en-US" sz="2600" dirty="0">
                <a:latin typeface="Cambria" panose="02040503050406030204" pitchFamily="18" charset="0"/>
                <a:ea typeface="Cambria" panose="02040503050406030204" pitchFamily="18" charset="0"/>
              </a:rPr>
              <a:t>periodic or episodic; repeat every ___ years</a:t>
            </a:r>
          </a:p>
          <a:p>
            <a:pPr lvl="1"/>
            <a:r>
              <a:rPr lang="en-US" sz="2600" dirty="0">
                <a:latin typeface="Cambria" panose="02040503050406030204" pitchFamily="18" charset="0"/>
                <a:ea typeface="Cambria" panose="02040503050406030204" pitchFamily="18" charset="0"/>
              </a:rPr>
              <a:t>large spacing, a few per state</a:t>
            </a:r>
            <a:endParaRPr lang="en-US" dirty="0">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099532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tx1">
                    <a:tint val="75000"/>
                  </a:schemeClr>
                </a:solidFill>
                <a:latin typeface="Cambria" panose="0204050305040603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a:latin typeface="Cambria" panose="02040503050406030204" pitchFamily="18" charset="0"/>
              </a:defRPr>
            </a:lvl1pPr>
          </a:lstStyle>
          <a:p>
            <a:fld id="{7AD4DCD3-172B-4990-80A6-45F69410C25B}" type="slidenum">
              <a:rPr lang="en-US" altLang="en-US" smtClean="0"/>
              <a:pPr/>
              <a:t>‹#›</a:t>
            </a:fld>
            <a:endParaRPr lang="en-US" altLang="en-US" dirty="0"/>
          </a:p>
        </p:txBody>
      </p:sp>
    </p:spTree>
    <p:extLst>
      <p:ext uri="{BB962C8B-B14F-4D97-AF65-F5344CB8AC3E}">
        <p14:creationId xmlns:p14="http://schemas.microsoft.com/office/powerpoint/2010/main" val="20493245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3pP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3F9F2551-1627-42C2-8EE4-F0696550841B}" type="slidenum">
              <a:rPr lang="en-US" altLang="en-US"/>
              <a:pPr/>
              <a:t>‹#›</a:t>
            </a:fld>
            <a:endParaRPr lang="en-US" altLang="en-US"/>
          </a:p>
        </p:txBody>
      </p:sp>
    </p:spTree>
    <p:extLst>
      <p:ext uri="{BB962C8B-B14F-4D97-AF65-F5344CB8AC3E}">
        <p14:creationId xmlns:p14="http://schemas.microsoft.com/office/powerpoint/2010/main" val="2421118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3pP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03205511-6016-4975-8BAC-A5CCC9C5C389}" type="slidenum">
              <a:rPr lang="en-US" altLang="en-US"/>
              <a:pPr/>
              <a:t>‹#›</a:t>
            </a:fld>
            <a:endParaRPr lang="en-US" altLang="en-US"/>
          </a:p>
        </p:txBody>
      </p:sp>
    </p:spTree>
    <p:extLst>
      <p:ext uri="{BB962C8B-B14F-4D97-AF65-F5344CB8AC3E}">
        <p14:creationId xmlns:p14="http://schemas.microsoft.com/office/powerpoint/2010/main" val="11855269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Grey Layout">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59083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7606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096915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0539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524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1265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6329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8711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atin typeface="Cambria" panose="02040503050406030204" pitchFamily="18" charset="0"/>
              </a:defRPr>
            </a:lvl1pPr>
            <a:lvl2pPr>
              <a:defRPr>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84C1C367-1155-47A8-B187-ABB1E4FCD3DE}" type="slidenum">
              <a:rPr lang="en-US" altLang="en-US"/>
              <a:pPr/>
              <a:t>‹#›</a:t>
            </a:fld>
            <a:endParaRPr lang="en-US" altLang="en-US" dirty="0"/>
          </a:p>
        </p:txBody>
      </p:sp>
    </p:spTree>
    <p:extLst>
      <p:ext uri="{BB962C8B-B14F-4D97-AF65-F5344CB8AC3E}">
        <p14:creationId xmlns:p14="http://schemas.microsoft.com/office/powerpoint/2010/main" val="9825556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587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5754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7747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802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176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302221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404144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2"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7" name="bk object 17"/>
          <p:cNvSpPr/>
          <p:nvPr/>
        </p:nvSpPr>
        <p:spPr>
          <a:xfrm>
            <a:off x="0" y="3387855"/>
            <a:ext cx="9144000" cy="3470275"/>
          </a:xfrm>
          <a:custGeom>
            <a:avLst/>
            <a:gdLst/>
            <a:ahLst/>
            <a:cxnLst/>
            <a:rect l="l" t="t" r="r" b="b"/>
            <a:pathLst>
              <a:path w="9144000" h="3470275">
                <a:moveTo>
                  <a:pt x="4572000" y="0"/>
                </a:moveTo>
                <a:lnTo>
                  <a:pt x="4523440" y="209"/>
                </a:lnTo>
                <a:lnTo>
                  <a:pt x="4474980" y="837"/>
                </a:lnTo>
                <a:lnTo>
                  <a:pt x="4426623" y="1880"/>
                </a:lnTo>
                <a:lnTo>
                  <a:pt x="4378369" y="3338"/>
                </a:lnTo>
                <a:lnTo>
                  <a:pt x="4330220" y="5209"/>
                </a:lnTo>
                <a:lnTo>
                  <a:pt x="4282178" y="7491"/>
                </a:lnTo>
                <a:lnTo>
                  <a:pt x="4234245" y="10183"/>
                </a:lnTo>
                <a:lnTo>
                  <a:pt x="4186423" y="13282"/>
                </a:lnTo>
                <a:lnTo>
                  <a:pt x="4138713" y="16786"/>
                </a:lnTo>
                <a:lnTo>
                  <a:pt x="4091117" y="20695"/>
                </a:lnTo>
                <a:lnTo>
                  <a:pt x="4043636" y="25007"/>
                </a:lnTo>
                <a:lnTo>
                  <a:pt x="3996273" y="29719"/>
                </a:lnTo>
                <a:lnTo>
                  <a:pt x="3949029" y="34830"/>
                </a:lnTo>
                <a:lnTo>
                  <a:pt x="3901906" y="40339"/>
                </a:lnTo>
                <a:lnTo>
                  <a:pt x="3854905" y="46243"/>
                </a:lnTo>
                <a:lnTo>
                  <a:pt x="3808029" y="52541"/>
                </a:lnTo>
                <a:lnTo>
                  <a:pt x="3761278" y="59231"/>
                </a:lnTo>
                <a:lnTo>
                  <a:pt x="3714656" y="66311"/>
                </a:lnTo>
                <a:lnTo>
                  <a:pt x="3668163" y="73780"/>
                </a:lnTo>
                <a:lnTo>
                  <a:pt x="3621801" y="81636"/>
                </a:lnTo>
                <a:lnTo>
                  <a:pt x="3575572" y="89878"/>
                </a:lnTo>
                <a:lnTo>
                  <a:pt x="3529478" y="98503"/>
                </a:lnTo>
                <a:lnTo>
                  <a:pt x="3483520" y="107509"/>
                </a:lnTo>
                <a:lnTo>
                  <a:pt x="3437701" y="116896"/>
                </a:lnTo>
                <a:lnTo>
                  <a:pt x="3392021" y="126661"/>
                </a:lnTo>
                <a:lnTo>
                  <a:pt x="3346483" y="136803"/>
                </a:lnTo>
                <a:lnTo>
                  <a:pt x="3301088" y="147320"/>
                </a:lnTo>
                <a:lnTo>
                  <a:pt x="3255838" y="158210"/>
                </a:lnTo>
                <a:lnTo>
                  <a:pt x="3210735" y="169471"/>
                </a:lnTo>
                <a:lnTo>
                  <a:pt x="3165781" y="181102"/>
                </a:lnTo>
                <a:lnTo>
                  <a:pt x="3120976" y="193102"/>
                </a:lnTo>
                <a:lnTo>
                  <a:pt x="3076324" y="205467"/>
                </a:lnTo>
                <a:lnTo>
                  <a:pt x="3031825" y="218198"/>
                </a:lnTo>
                <a:lnTo>
                  <a:pt x="2987482" y="231291"/>
                </a:lnTo>
                <a:lnTo>
                  <a:pt x="2943296" y="244745"/>
                </a:lnTo>
                <a:lnTo>
                  <a:pt x="2899269" y="258559"/>
                </a:lnTo>
                <a:lnTo>
                  <a:pt x="2855402" y="272730"/>
                </a:lnTo>
                <a:lnTo>
                  <a:pt x="2811698" y="287258"/>
                </a:lnTo>
                <a:lnTo>
                  <a:pt x="2768158" y="302139"/>
                </a:lnTo>
                <a:lnTo>
                  <a:pt x="2724783" y="317374"/>
                </a:lnTo>
                <a:lnTo>
                  <a:pt x="2681576" y="332959"/>
                </a:lnTo>
                <a:lnTo>
                  <a:pt x="2638538" y="348893"/>
                </a:lnTo>
                <a:lnTo>
                  <a:pt x="2595672" y="365175"/>
                </a:lnTo>
                <a:lnTo>
                  <a:pt x="2552978" y="381802"/>
                </a:lnTo>
                <a:lnTo>
                  <a:pt x="2510458" y="398774"/>
                </a:lnTo>
                <a:lnTo>
                  <a:pt x="2468114" y="416088"/>
                </a:lnTo>
                <a:lnTo>
                  <a:pt x="2425949" y="433742"/>
                </a:lnTo>
                <a:lnTo>
                  <a:pt x="2383963" y="451735"/>
                </a:lnTo>
                <a:lnTo>
                  <a:pt x="2342158" y="470065"/>
                </a:lnTo>
                <a:lnTo>
                  <a:pt x="2300536" y="488730"/>
                </a:lnTo>
                <a:lnTo>
                  <a:pt x="2259099" y="507730"/>
                </a:lnTo>
                <a:lnTo>
                  <a:pt x="2217849" y="527061"/>
                </a:lnTo>
                <a:lnTo>
                  <a:pt x="2176787" y="546722"/>
                </a:lnTo>
                <a:lnTo>
                  <a:pt x="2135915" y="566712"/>
                </a:lnTo>
                <a:lnTo>
                  <a:pt x="2095234" y="587028"/>
                </a:lnTo>
                <a:lnTo>
                  <a:pt x="2054747" y="607670"/>
                </a:lnTo>
                <a:lnTo>
                  <a:pt x="2014455" y="628635"/>
                </a:lnTo>
                <a:lnTo>
                  <a:pt x="1974360" y="649921"/>
                </a:lnTo>
                <a:lnTo>
                  <a:pt x="1934464" y="671528"/>
                </a:lnTo>
                <a:lnTo>
                  <a:pt x="1894767" y="693452"/>
                </a:lnTo>
                <a:lnTo>
                  <a:pt x="1855273" y="715694"/>
                </a:lnTo>
                <a:lnTo>
                  <a:pt x="1815983" y="738249"/>
                </a:lnTo>
                <a:lnTo>
                  <a:pt x="1776898" y="761118"/>
                </a:lnTo>
                <a:lnTo>
                  <a:pt x="1738021" y="784298"/>
                </a:lnTo>
                <a:lnTo>
                  <a:pt x="1699352" y="807788"/>
                </a:lnTo>
                <a:lnTo>
                  <a:pt x="1660895" y="831586"/>
                </a:lnTo>
                <a:lnTo>
                  <a:pt x="1622649" y="855689"/>
                </a:lnTo>
                <a:lnTo>
                  <a:pt x="1584618" y="880097"/>
                </a:lnTo>
                <a:lnTo>
                  <a:pt x="1546803" y="904808"/>
                </a:lnTo>
                <a:lnTo>
                  <a:pt x="1509205" y="929820"/>
                </a:lnTo>
                <a:lnTo>
                  <a:pt x="1471826" y="955131"/>
                </a:lnTo>
                <a:lnTo>
                  <a:pt x="1434669" y="980739"/>
                </a:lnTo>
                <a:lnTo>
                  <a:pt x="1397735" y="1006644"/>
                </a:lnTo>
                <a:lnTo>
                  <a:pt x="1361025" y="1032842"/>
                </a:lnTo>
                <a:lnTo>
                  <a:pt x="1324541" y="1059333"/>
                </a:lnTo>
                <a:lnTo>
                  <a:pt x="1288285" y="1086115"/>
                </a:lnTo>
                <a:lnTo>
                  <a:pt x="1252259" y="1113185"/>
                </a:lnTo>
                <a:lnTo>
                  <a:pt x="1216464" y="1140543"/>
                </a:lnTo>
                <a:lnTo>
                  <a:pt x="1180903" y="1168186"/>
                </a:lnTo>
                <a:lnTo>
                  <a:pt x="1145576" y="1196113"/>
                </a:lnTo>
                <a:lnTo>
                  <a:pt x="1110486" y="1224322"/>
                </a:lnTo>
                <a:lnTo>
                  <a:pt x="1075634" y="1252811"/>
                </a:lnTo>
                <a:lnTo>
                  <a:pt x="1041023" y="1281579"/>
                </a:lnTo>
                <a:lnTo>
                  <a:pt x="1006653" y="1310624"/>
                </a:lnTo>
                <a:lnTo>
                  <a:pt x="972527" y="1339944"/>
                </a:lnTo>
                <a:lnTo>
                  <a:pt x="938646" y="1369537"/>
                </a:lnTo>
                <a:lnTo>
                  <a:pt x="905012" y="1399403"/>
                </a:lnTo>
                <a:lnTo>
                  <a:pt x="871627" y="1429538"/>
                </a:lnTo>
                <a:lnTo>
                  <a:pt x="838492" y="1459941"/>
                </a:lnTo>
                <a:lnTo>
                  <a:pt x="805609" y="1490611"/>
                </a:lnTo>
                <a:lnTo>
                  <a:pt x="772980" y="1521546"/>
                </a:lnTo>
                <a:lnTo>
                  <a:pt x="740607" y="1552744"/>
                </a:lnTo>
                <a:lnTo>
                  <a:pt x="708491" y="1584204"/>
                </a:lnTo>
                <a:lnTo>
                  <a:pt x="676635" y="1615923"/>
                </a:lnTo>
                <a:lnTo>
                  <a:pt x="645039" y="1647900"/>
                </a:lnTo>
                <a:lnTo>
                  <a:pt x="613705" y="1680134"/>
                </a:lnTo>
                <a:lnTo>
                  <a:pt x="582636" y="1712622"/>
                </a:lnTo>
                <a:lnTo>
                  <a:pt x="551833" y="1745363"/>
                </a:lnTo>
                <a:lnTo>
                  <a:pt x="521298" y="1778354"/>
                </a:lnTo>
                <a:lnTo>
                  <a:pt x="491032" y="1811596"/>
                </a:lnTo>
                <a:lnTo>
                  <a:pt x="461037" y="1845085"/>
                </a:lnTo>
                <a:lnTo>
                  <a:pt x="431315" y="1878819"/>
                </a:lnTo>
                <a:lnTo>
                  <a:pt x="401868" y="1912799"/>
                </a:lnTo>
                <a:lnTo>
                  <a:pt x="372697" y="1947020"/>
                </a:lnTo>
                <a:lnTo>
                  <a:pt x="343804" y="1981482"/>
                </a:lnTo>
                <a:lnTo>
                  <a:pt x="315191" y="2016184"/>
                </a:lnTo>
                <a:lnTo>
                  <a:pt x="286860" y="2051123"/>
                </a:lnTo>
                <a:lnTo>
                  <a:pt x="258812" y="2086297"/>
                </a:lnTo>
                <a:lnTo>
                  <a:pt x="231049" y="2121705"/>
                </a:lnTo>
                <a:lnTo>
                  <a:pt x="203572" y="2157346"/>
                </a:lnTo>
                <a:lnTo>
                  <a:pt x="176384" y="2193217"/>
                </a:lnTo>
                <a:lnTo>
                  <a:pt x="149487" y="2229316"/>
                </a:lnTo>
                <a:lnTo>
                  <a:pt x="122881" y="2265643"/>
                </a:lnTo>
                <a:lnTo>
                  <a:pt x="96569" y="2302195"/>
                </a:lnTo>
                <a:lnTo>
                  <a:pt x="70552" y="2338970"/>
                </a:lnTo>
                <a:lnTo>
                  <a:pt x="44832" y="2375968"/>
                </a:lnTo>
                <a:lnTo>
                  <a:pt x="19411" y="2413185"/>
                </a:lnTo>
                <a:lnTo>
                  <a:pt x="0" y="3470146"/>
                </a:lnTo>
                <a:lnTo>
                  <a:pt x="9144000" y="3470146"/>
                </a:lnTo>
                <a:lnTo>
                  <a:pt x="9144000" y="2442078"/>
                </a:lnTo>
                <a:lnTo>
                  <a:pt x="9124571" y="2413123"/>
                </a:lnTo>
                <a:lnTo>
                  <a:pt x="9099152" y="2375907"/>
                </a:lnTo>
                <a:lnTo>
                  <a:pt x="9073434" y="2338911"/>
                </a:lnTo>
                <a:lnTo>
                  <a:pt x="9047419" y="2302137"/>
                </a:lnTo>
                <a:lnTo>
                  <a:pt x="9021109" y="2265587"/>
                </a:lnTo>
                <a:lnTo>
                  <a:pt x="8994505" y="2229262"/>
                </a:lnTo>
                <a:lnTo>
                  <a:pt x="8967609" y="2193163"/>
                </a:lnTo>
                <a:lnTo>
                  <a:pt x="8940424" y="2157294"/>
                </a:lnTo>
                <a:lnTo>
                  <a:pt x="8912949" y="2121655"/>
                </a:lnTo>
                <a:lnTo>
                  <a:pt x="8885188" y="2086248"/>
                </a:lnTo>
                <a:lnTo>
                  <a:pt x="8857142" y="2051075"/>
                </a:lnTo>
                <a:lnTo>
                  <a:pt x="8828813" y="2016138"/>
                </a:lnTo>
                <a:lnTo>
                  <a:pt x="8800202" y="1981437"/>
                </a:lnTo>
                <a:lnTo>
                  <a:pt x="8771311" y="1946976"/>
                </a:lnTo>
                <a:lnTo>
                  <a:pt x="8742143" y="1912756"/>
                </a:lnTo>
                <a:lnTo>
                  <a:pt x="8712698" y="1878778"/>
                </a:lnTo>
                <a:lnTo>
                  <a:pt x="8682978" y="1845045"/>
                </a:lnTo>
                <a:lnTo>
                  <a:pt x="8652985" y="1811557"/>
                </a:lnTo>
                <a:lnTo>
                  <a:pt x="8622721" y="1778317"/>
                </a:lnTo>
                <a:lnTo>
                  <a:pt x="8592188" y="1745326"/>
                </a:lnTo>
                <a:lnTo>
                  <a:pt x="8561387" y="1712586"/>
                </a:lnTo>
                <a:lnTo>
                  <a:pt x="8530320" y="1680099"/>
                </a:lnTo>
                <a:lnTo>
                  <a:pt x="8498989" y="1647867"/>
                </a:lnTo>
                <a:lnTo>
                  <a:pt x="8467395" y="1615891"/>
                </a:lnTo>
                <a:lnTo>
                  <a:pt x="8435540" y="1584173"/>
                </a:lnTo>
                <a:lnTo>
                  <a:pt x="8403426" y="1552714"/>
                </a:lnTo>
                <a:lnTo>
                  <a:pt x="8371055" y="1521517"/>
                </a:lnTo>
                <a:lnTo>
                  <a:pt x="8338428" y="1490583"/>
                </a:lnTo>
                <a:lnTo>
                  <a:pt x="8305548" y="1459914"/>
                </a:lnTo>
                <a:lnTo>
                  <a:pt x="8272415" y="1429511"/>
                </a:lnTo>
                <a:lnTo>
                  <a:pt x="8239031" y="1399377"/>
                </a:lnTo>
                <a:lnTo>
                  <a:pt x="8205399" y="1369513"/>
                </a:lnTo>
                <a:lnTo>
                  <a:pt x="8171520" y="1339920"/>
                </a:lnTo>
                <a:lnTo>
                  <a:pt x="8137396" y="1310601"/>
                </a:lnTo>
                <a:lnTo>
                  <a:pt x="8103028" y="1281557"/>
                </a:lnTo>
                <a:lnTo>
                  <a:pt x="8068418" y="1252790"/>
                </a:lnTo>
                <a:lnTo>
                  <a:pt x="8033568" y="1224301"/>
                </a:lnTo>
                <a:lnTo>
                  <a:pt x="7998480" y="1196093"/>
                </a:lnTo>
                <a:lnTo>
                  <a:pt x="7963155" y="1168167"/>
                </a:lnTo>
                <a:lnTo>
                  <a:pt x="7927595" y="1140524"/>
                </a:lnTo>
                <a:lnTo>
                  <a:pt x="7891802" y="1113167"/>
                </a:lnTo>
                <a:lnTo>
                  <a:pt x="7855777" y="1086098"/>
                </a:lnTo>
                <a:lnTo>
                  <a:pt x="7819523" y="1059317"/>
                </a:lnTo>
                <a:lnTo>
                  <a:pt x="7783041" y="1032827"/>
                </a:lnTo>
                <a:lnTo>
                  <a:pt x="7746332" y="1006629"/>
                </a:lnTo>
                <a:lnTo>
                  <a:pt x="7709399" y="980725"/>
                </a:lnTo>
                <a:lnTo>
                  <a:pt x="7672243" y="955117"/>
                </a:lnTo>
                <a:lnTo>
                  <a:pt x="7634866" y="929807"/>
                </a:lnTo>
                <a:lnTo>
                  <a:pt x="7597270" y="904795"/>
                </a:lnTo>
                <a:lnTo>
                  <a:pt x="7559456" y="880085"/>
                </a:lnTo>
                <a:lnTo>
                  <a:pt x="7521426" y="855678"/>
                </a:lnTo>
                <a:lnTo>
                  <a:pt x="7483181" y="831574"/>
                </a:lnTo>
                <a:lnTo>
                  <a:pt x="7444725" y="807777"/>
                </a:lnTo>
                <a:lnTo>
                  <a:pt x="7406057" y="784288"/>
                </a:lnTo>
                <a:lnTo>
                  <a:pt x="7367181" y="761108"/>
                </a:lnTo>
                <a:lnTo>
                  <a:pt x="7328097" y="738240"/>
                </a:lnTo>
                <a:lnTo>
                  <a:pt x="7288807" y="715685"/>
                </a:lnTo>
                <a:lnTo>
                  <a:pt x="7249314" y="693444"/>
                </a:lnTo>
                <a:lnTo>
                  <a:pt x="7209619" y="671520"/>
                </a:lnTo>
                <a:lnTo>
                  <a:pt x="7169723" y="649914"/>
                </a:lnTo>
                <a:lnTo>
                  <a:pt x="7129629" y="628628"/>
                </a:lnTo>
                <a:lnTo>
                  <a:pt x="7089338" y="607663"/>
                </a:lnTo>
                <a:lnTo>
                  <a:pt x="7048851" y="587022"/>
                </a:lnTo>
                <a:lnTo>
                  <a:pt x="7008171" y="566706"/>
                </a:lnTo>
                <a:lnTo>
                  <a:pt x="6967299" y="546716"/>
                </a:lnTo>
                <a:lnTo>
                  <a:pt x="6926238" y="527055"/>
                </a:lnTo>
                <a:lnTo>
                  <a:pt x="6884987" y="507724"/>
                </a:lnTo>
                <a:lnTo>
                  <a:pt x="6843551" y="488726"/>
                </a:lnTo>
                <a:lnTo>
                  <a:pt x="6801929" y="470060"/>
                </a:lnTo>
                <a:lnTo>
                  <a:pt x="6760125" y="451731"/>
                </a:lnTo>
                <a:lnTo>
                  <a:pt x="6718139" y="433738"/>
                </a:lnTo>
                <a:lnTo>
                  <a:pt x="6675973" y="416084"/>
                </a:lnTo>
                <a:lnTo>
                  <a:pt x="6633629" y="398770"/>
                </a:lnTo>
                <a:lnTo>
                  <a:pt x="6591110" y="381799"/>
                </a:lnTo>
                <a:lnTo>
                  <a:pt x="6548415" y="365172"/>
                </a:lnTo>
                <a:lnTo>
                  <a:pt x="6505548" y="348890"/>
                </a:lnTo>
                <a:lnTo>
                  <a:pt x="6462510" y="332956"/>
                </a:lnTo>
                <a:lnTo>
                  <a:pt x="6419303" y="317371"/>
                </a:lnTo>
                <a:lnTo>
                  <a:pt x="6375928" y="302137"/>
                </a:lnTo>
                <a:lnTo>
                  <a:pt x="6332387" y="287255"/>
                </a:lnTo>
                <a:lnTo>
                  <a:pt x="6288682" y="272728"/>
                </a:lnTo>
                <a:lnTo>
                  <a:pt x="6244814" y="258557"/>
                </a:lnTo>
                <a:lnTo>
                  <a:pt x="6200786" y="244743"/>
                </a:lnTo>
                <a:lnTo>
                  <a:pt x="6156599" y="231289"/>
                </a:lnTo>
                <a:lnTo>
                  <a:pt x="6112255" y="218196"/>
                </a:lnTo>
                <a:lnTo>
                  <a:pt x="6067755" y="205466"/>
                </a:lnTo>
                <a:lnTo>
                  <a:pt x="6023102" y="193101"/>
                </a:lnTo>
                <a:lnTo>
                  <a:pt x="5978297" y="181101"/>
                </a:lnTo>
                <a:lnTo>
                  <a:pt x="5933341" y="169470"/>
                </a:lnTo>
                <a:lnTo>
                  <a:pt x="5888236" y="158209"/>
                </a:lnTo>
                <a:lnTo>
                  <a:pt x="5842985" y="147319"/>
                </a:lnTo>
                <a:lnTo>
                  <a:pt x="5797589" y="136802"/>
                </a:lnTo>
                <a:lnTo>
                  <a:pt x="5752049" y="126661"/>
                </a:lnTo>
                <a:lnTo>
                  <a:pt x="5706367" y="116896"/>
                </a:lnTo>
                <a:lnTo>
                  <a:pt x="5660546" y="107509"/>
                </a:lnTo>
                <a:lnTo>
                  <a:pt x="5614586" y="98502"/>
                </a:lnTo>
                <a:lnTo>
                  <a:pt x="5568490" y="89877"/>
                </a:lnTo>
                <a:lnTo>
                  <a:pt x="5522259" y="81636"/>
                </a:lnTo>
                <a:lnTo>
                  <a:pt x="5475895" y="73780"/>
                </a:lnTo>
                <a:lnTo>
                  <a:pt x="5429400" y="66311"/>
                </a:lnTo>
                <a:lnTo>
                  <a:pt x="5382775" y="59230"/>
                </a:lnTo>
                <a:lnTo>
                  <a:pt x="5336023" y="52540"/>
                </a:lnTo>
                <a:lnTo>
                  <a:pt x="5289144" y="46243"/>
                </a:lnTo>
                <a:lnTo>
                  <a:pt x="5242141" y="40339"/>
                </a:lnTo>
                <a:lnTo>
                  <a:pt x="5195015" y="34830"/>
                </a:lnTo>
                <a:lnTo>
                  <a:pt x="5147768" y="29719"/>
                </a:lnTo>
                <a:lnTo>
                  <a:pt x="5100402" y="25007"/>
                </a:lnTo>
                <a:lnTo>
                  <a:pt x="5052918" y="20695"/>
                </a:lnTo>
                <a:lnTo>
                  <a:pt x="5005319" y="16786"/>
                </a:lnTo>
                <a:lnTo>
                  <a:pt x="4957605" y="13282"/>
                </a:lnTo>
                <a:lnTo>
                  <a:pt x="4909780" y="10183"/>
                </a:lnTo>
                <a:lnTo>
                  <a:pt x="4861843" y="7491"/>
                </a:lnTo>
                <a:lnTo>
                  <a:pt x="4813798" y="5209"/>
                </a:lnTo>
                <a:lnTo>
                  <a:pt x="4765646" y="3338"/>
                </a:lnTo>
                <a:lnTo>
                  <a:pt x="4717388" y="1880"/>
                </a:lnTo>
                <a:lnTo>
                  <a:pt x="4669026" y="837"/>
                </a:lnTo>
                <a:lnTo>
                  <a:pt x="4620563" y="209"/>
                </a:lnTo>
                <a:lnTo>
                  <a:pt x="4572000" y="0"/>
                </a:lnTo>
                <a:close/>
              </a:path>
            </a:pathLst>
          </a:custGeom>
          <a:solidFill>
            <a:srgbClr val="FFFFFF"/>
          </a:solid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 name="bk object 18"/>
          <p:cNvSpPr/>
          <p:nvPr/>
        </p:nvSpPr>
        <p:spPr>
          <a:xfrm>
            <a:off x="0" y="3391282"/>
            <a:ext cx="9144000" cy="3466719"/>
          </a:xfrm>
          <a:prstGeom prst="rect">
            <a:avLst/>
          </a:prstGeom>
          <a:blipFill>
            <a:blip r:embed="rId3"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 name="bk object 19"/>
          <p:cNvSpPr/>
          <p:nvPr/>
        </p:nvSpPr>
        <p:spPr>
          <a:xfrm>
            <a:off x="0" y="3391280"/>
            <a:ext cx="9144000" cy="2446020"/>
          </a:xfrm>
          <a:custGeom>
            <a:avLst/>
            <a:gdLst/>
            <a:ahLst/>
            <a:cxnLst/>
            <a:rect l="l" t="t" r="r" b="b"/>
            <a:pathLst>
              <a:path w="9144000" h="2446020">
                <a:moveTo>
                  <a:pt x="9144000" y="2445675"/>
                </a:moveTo>
                <a:lnTo>
                  <a:pt x="9122205" y="2413185"/>
                </a:lnTo>
                <a:lnTo>
                  <a:pt x="9096793" y="2375968"/>
                </a:lnTo>
                <a:lnTo>
                  <a:pt x="9071082" y="2338970"/>
                </a:lnTo>
                <a:lnTo>
                  <a:pt x="9045074" y="2302195"/>
                </a:lnTo>
                <a:lnTo>
                  <a:pt x="9018771" y="2265643"/>
                </a:lnTo>
                <a:lnTo>
                  <a:pt x="8992174" y="2229316"/>
                </a:lnTo>
                <a:lnTo>
                  <a:pt x="8965286" y="2193217"/>
                </a:lnTo>
                <a:lnTo>
                  <a:pt x="8938107" y="2157346"/>
                </a:lnTo>
                <a:lnTo>
                  <a:pt x="8910640" y="2121705"/>
                </a:lnTo>
                <a:lnTo>
                  <a:pt x="8882886" y="2086297"/>
                </a:lnTo>
                <a:lnTo>
                  <a:pt x="8854848" y="2051123"/>
                </a:lnTo>
                <a:lnTo>
                  <a:pt x="8826526" y="2016184"/>
                </a:lnTo>
                <a:lnTo>
                  <a:pt x="8797922" y="1981482"/>
                </a:lnTo>
                <a:lnTo>
                  <a:pt x="8769039" y="1947020"/>
                </a:lnTo>
                <a:lnTo>
                  <a:pt x="8739878" y="1912799"/>
                </a:lnTo>
                <a:lnTo>
                  <a:pt x="8710441" y="1878819"/>
                </a:lnTo>
                <a:lnTo>
                  <a:pt x="8680729" y="1845085"/>
                </a:lnTo>
                <a:lnTo>
                  <a:pt x="8650744" y="1811596"/>
                </a:lnTo>
                <a:lnTo>
                  <a:pt x="8620488" y="1778354"/>
                </a:lnTo>
                <a:lnTo>
                  <a:pt x="8589963" y="1745363"/>
                </a:lnTo>
                <a:lnTo>
                  <a:pt x="8559170" y="1712622"/>
                </a:lnTo>
                <a:lnTo>
                  <a:pt x="8528111" y="1680134"/>
                </a:lnTo>
                <a:lnTo>
                  <a:pt x="8496788" y="1647900"/>
                </a:lnTo>
                <a:lnTo>
                  <a:pt x="8465202" y="1615923"/>
                </a:lnTo>
                <a:lnTo>
                  <a:pt x="8433356" y="1584204"/>
                </a:lnTo>
                <a:lnTo>
                  <a:pt x="8401251" y="1552744"/>
                </a:lnTo>
                <a:lnTo>
                  <a:pt x="8368888" y="1521546"/>
                </a:lnTo>
                <a:lnTo>
                  <a:pt x="8336270" y="1490611"/>
                </a:lnTo>
                <a:lnTo>
                  <a:pt x="8303398" y="1459941"/>
                </a:lnTo>
                <a:lnTo>
                  <a:pt x="8270273" y="1429538"/>
                </a:lnTo>
                <a:lnTo>
                  <a:pt x="8236899" y="1399403"/>
                </a:lnTo>
                <a:lnTo>
                  <a:pt x="8203276" y="1369537"/>
                </a:lnTo>
                <a:lnTo>
                  <a:pt x="8169405" y="1339944"/>
                </a:lnTo>
                <a:lnTo>
                  <a:pt x="8135290" y="1310624"/>
                </a:lnTo>
                <a:lnTo>
                  <a:pt x="8100931" y="1281579"/>
                </a:lnTo>
                <a:lnTo>
                  <a:pt x="8066330" y="1252811"/>
                </a:lnTo>
                <a:lnTo>
                  <a:pt x="8031490" y="1224322"/>
                </a:lnTo>
                <a:lnTo>
                  <a:pt x="7996411" y="1196113"/>
                </a:lnTo>
                <a:lnTo>
                  <a:pt x="7961095" y="1168186"/>
                </a:lnTo>
                <a:lnTo>
                  <a:pt x="7925544" y="1140543"/>
                </a:lnTo>
                <a:lnTo>
                  <a:pt x="7889761" y="1113185"/>
                </a:lnTo>
                <a:lnTo>
                  <a:pt x="7853746" y="1086115"/>
                </a:lnTo>
                <a:lnTo>
                  <a:pt x="7817501" y="1059333"/>
                </a:lnTo>
                <a:lnTo>
                  <a:pt x="7781028" y="1032842"/>
                </a:lnTo>
                <a:lnTo>
                  <a:pt x="7744330" y="1006644"/>
                </a:lnTo>
                <a:lnTo>
                  <a:pt x="7707406" y="980739"/>
                </a:lnTo>
                <a:lnTo>
                  <a:pt x="7670260" y="955131"/>
                </a:lnTo>
                <a:lnTo>
                  <a:pt x="7632893" y="929820"/>
                </a:lnTo>
                <a:lnTo>
                  <a:pt x="7595306" y="904808"/>
                </a:lnTo>
                <a:lnTo>
                  <a:pt x="7557502" y="880097"/>
                </a:lnTo>
                <a:lnTo>
                  <a:pt x="7519482" y="855689"/>
                </a:lnTo>
                <a:lnTo>
                  <a:pt x="7481248" y="831586"/>
                </a:lnTo>
                <a:lnTo>
                  <a:pt x="7442802" y="807788"/>
                </a:lnTo>
                <a:lnTo>
                  <a:pt x="7404144" y="784298"/>
                </a:lnTo>
                <a:lnTo>
                  <a:pt x="7365278" y="761118"/>
                </a:lnTo>
                <a:lnTo>
                  <a:pt x="7326205" y="738249"/>
                </a:lnTo>
                <a:lnTo>
                  <a:pt x="7286926" y="715694"/>
                </a:lnTo>
                <a:lnTo>
                  <a:pt x="7247443" y="693452"/>
                </a:lnTo>
                <a:lnTo>
                  <a:pt x="7207758" y="671528"/>
                </a:lnTo>
                <a:lnTo>
                  <a:pt x="7167873" y="649921"/>
                </a:lnTo>
                <a:lnTo>
                  <a:pt x="7127790" y="628635"/>
                </a:lnTo>
                <a:lnTo>
                  <a:pt x="7087509" y="607670"/>
                </a:lnTo>
                <a:lnTo>
                  <a:pt x="7047033" y="587028"/>
                </a:lnTo>
                <a:lnTo>
                  <a:pt x="7006364" y="566712"/>
                </a:lnTo>
                <a:lnTo>
                  <a:pt x="6965504" y="546722"/>
                </a:lnTo>
                <a:lnTo>
                  <a:pt x="6924453" y="527061"/>
                </a:lnTo>
                <a:lnTo>
                  <a:pt x="6883214" y="507730"/>
                </a:lnTo>
                <a:lnTo>
                  <a:pt x="6841788" y="488730"/>
                </a:lnTo>
                <a:lnTo>
                  <a:pt x="6800178" y="470065"/>
                </a:lnTo>
                <a:lnTo>
                  <a:pt x="6758384" y="451735"/>
                </a:lnTo>
                <a:lnTo>
                  <a:pt x="6716410" y="433742"/>
                </a:lnTo>
                <a:lnTo>
                  <a:pt x="6674255" y="416088"/>
                </a:lnTo>
                <a:lnTo>
                  <a:pt x="6631923" y="398774"/>
                </a:lnTo>
                <a:lnTo>
                  <a:pt x="6589415" y="381802"/>
                </a:lnTo>
                <a:lnTo>
                  <a:pt x="6546732" y="365175"/>
                </a:lnTo>
                <a:lnTo>
                  <a:pt x="6503876" y="348893"/>
                </a:lnTo>
                <a:lnTo>
                  <a:pt x="6460850" y="332959"/>
                </a:lnTo>
                <a:lnTo>
                  <a:pt x="6417654" y="317374"/>
                </a:lnTo>
                <a:lnTo>
                  <a:pt x="6374291" y="302139"/>
                </a:lnTo>
                <a:lnTo>
                  <a:pt x="6330761" y="287258"/>
                </a:lnTo>
                <a:lnTo>
                  <a:pt x="6287068" y="272730"/>
                </a:lnTo>
                <a:lnTo>
                  <a:pt x="6243213" y="258559"/>
                </a:lnTo>
                <a:lnTo>
                  <a:pt x="6199197" y="244745"/>
                </a:lnTo>
                <a:lnTo>
                  <a:pt x="6155022" y="231291"/>
                </a:lnTo>
                <a:lnTo>
                  <a:pt x="6110689" y="218198"/>
                </a:lnTo>
                <a:lnTo>
                  <a:pt x="6066202" y="205467"/>
                </a:lnTo>
                <a:lnTo>
                  <a:pt x="6021560" y="193102"/>
                </a:lnTo>
                <a:lnTo>
                  <a:pt x="5976767" y="181102"/>
                </a:lnTo>
                <a:lnTo>
                  <a:pt x="5931823" y="169471"/>
                </a:lnTo>
                <a:lnTo>
                  <a:pt x="5886731" y="158210"/>
                </a:lnTo>
                <a:lnTo>
                  <a:pt x="5841492" y="147320"/>
                </a:lnTo>
                <a:lnTo>
                  <a:pt x="5796108" y="136803"/>
                </a:lnTo>
                <a:lnTo>
                  <a:pt x="5750581" y="126661"/>
                </a:lnTo>
                <a:lnTo>
                  <a:pt x="5704912" y="116896"/>
                </a:lnTo>
                <a:lnTo>
                  <a:pt x="5659103" y="107509"/>
                </a:lnTo>
                <a:lnTo>
                  <a:pt x="5613156" y="98503"/>
                </a:lnTo>
                <a:lnTo>
                  <a:pt x="5567072" y="89878"/>
                </a:lnTo>
                <a:lnTo>
                  <a:pt x="5520854" y="81636"/>
                </a:lnTo>
                <a:lnTo>
                  <a:pt x="5474503" y="73780"/>
                </a:lnTo>
                <a:lnTo>
                  <a:pt x="5428020" y="66311"/>
                </a:lnTo>
                <a:lnTo>
                  <a:pt x="5381408" y="59231"/>
                </a:lnTo>
                <a:lnTo>
                  <a:pt x="5334668" y="52541"/>
                </a:lnTo>
                <a:lnTo>
                  <a:pt x="5287802" y="46243"/>
                </a:lnTo>
                <a:lnTo>
                  <a:pt x="5240812" y="40339"/>
                </a:lnTo>
                <a:lnTo>
                  <a:pt x="5193699" y="34830"/>
                </a:lnTo>
                <a:lnTo>
                  <a:pt x="5146465" y="29719"/>
                </a:lnTo>
                <a:lnTo>
                  <a:pt x="5099112" y="25007"/>
                </a:lnTo>
                <a:lnTo>
                  <a:pt x="5051641" y="20695"/>
                </a:lnTo>
                <a:lnTo>
                  <a:pt x="5004055" y="16786"/>
                </a:lnTo>
                <a:lnTo>
                  <a:pt x="4956355" y="13282"/>
                </a:lnTo>
                <a:lnTo>
                  <a:pt x="4908542" y="10183"/>
                </a:lnTo>
                <a:lnTo>
                  <a:pt x="4860619" y="7491"/>
                </a:lnTo>
                <a:lnTo>
                  <a:pt x="4812587" y="5209"/>
                </a:lnTo>
                <a:lnTo>
                  <a:pt x="4764448" y="3338"/>
                </a:lnTo>
                <a:lnTo>
                  <a:pt x="4716204" y="1880"/>
                </a:lnTo>
                <a:lnTo>
                  <a:pt x="4667856" y="837"/>
                </a:lnTo>
                <a:lnTo>
                  <a:pt x="4619406" y="209"/>
                </a:lnTo>
                <a:lnTo>
                  <a:pt x="4570855" y="0"/>
                </a:lnTo>
                <a:lnTo>
                  <a:pt x="4522309" y="209"/>
                </a:lnTo>
                <a:lnTo>
                  <a:pt x="4473863" y="837"/>
                </a:lnTo>
                <a:lnTo>
                  <a:pt x="4425519" y="1880"/>
                </a:lnTo>
                <a:lnTo>
                  <a:pt x="4377278" y="3338"/>
                </a:lnTo>
                <a:lnTo>
                  <a:pt x="4329143" y="5209"/>
                </a:lnTo>
                <a:lnTo>
                  <a:pt x="4281115" y="7491"/>
                </a:lnTo>
                <a:lnTo>
                  <a:pt x="4233195" y="10183"/>
                </a:lnTo>
                <a:lnTo>
                  <a:pt x="4185386" y="13282"/>
                </a:lnTo>
                <a:lnTo>
                  <a:pt x="4137689" y="16786"/>
                </a:lnTo>
                <a:lnTo>
                  <a:pt x="4090106" y="20695"/>
                </a:lnTo>
                <a:lnTo>
                  <a:pt x="4042639" y="25007"/>
                </a:lnTo>
                <a:lnTo>
                  <a:pt x="3995289" y="29719"/>
                </a:lnTo>
                <a:lnTo>
                  <a:pt x="3948058" y="34830"/>
                </a:lnTo>
                <a:lnTo>
                  <a:pt x="3900948" y="40339"/>
                </a:lnTo>
                <a:lnTo>
                  <a:pt x="3853960" y="46243"/>
                </a:lnTo>
                <a:lnTo>
                  <a:pt x="3807097" y="52540"/>
                </a:lnTo>
                <a:lnTo>
                  <a:pt x="3760360" y="59230"/>
                </a:lnTo>
                <a:lnTo>
                  <a:pt x="3713751" y="66311"/>
                </a:lnTo>
                <a:lnTo>
                  <a:pt x="3667271" y="73780"/>
                </a:lnTo>
                <a:lnTo>
                  <a:pt x="3620922" y="81636"/>
                </a:lnTo>
                <a:lnTo>
                  <a:pt x="3574706" y="89877"/>
                </a:lnTo>
                <a:lnTo>
                  <a:pt x="3528625" y="98502"/>
                </a:lnTo>
                <a:lnTo>
                  <a:pt x="3482680" y="107509"/>
                </a:lnTo>
                <a:lnTo>
                  <a:pt x="3436873" y="116896"/>
                </a:lnTo>
                <a:lnTo>
                  <a:pt x="3391206" y="126661"/>
                </a:lnTo>
                <a:lnTo>
                  <a:pt x="3345681" y="136802"/>
                </a:lnTo>
                <a:lnTo>
                  <a:pt x="3300299" y="147319"/>
                </a:lnTo>
                <a:lnTo>
                  <a:pt x="3255062" y="158209"/>
                </a:lnTo>
                <a:lnTo>
                  <a:pt x="3209972" y="169470"/>
                </a:lnTo>
                <a:lnTo>
                  <a:pt x="3165030" y="181101"/>
                </a:lnTo>
                <a:lnTo>
                  <a:pt x="3120238" y="193101"/>
                </a:lnTo>
                <a:lnTo>
                  <a:pt x="3075599" y="205466"/>
                </a:lnTo>
                <a:lnTo>
                  <a:pt x="3031113" y="218196"/>
                </a:lnTo>
                <a:lnTo>
                  <a:pt x="2986782" y="231289"/>
                </a:lnTo>
                <a:lnTo>
                  <a:pt x="2942608" y="244743"/>
                </a:lnTo>
                <a:lnTo>
                  <a:pt x="2898594" y="258557"/>
                </a:lnTo>
                <a:lnTo>
                  <a:pt x="2854740" y="272728"/>
                </a:lnTo>
                <a:lnTo>
                  <a:pt x="2811048" y="287255"/>
                </a:lnTo>
                <a:lnTo>
                  <a:pt x="2767520" y="302137"/>
                </a:lnTo>
                <a:lnTo>
                  <a:pt x="2724158" y="317371"/>
                </a:lnTo>
                <a:lnTo>
                  <a:pt x="2680963" y="332956"/>
                </a:lnTo>
                <a:lnTo>
                  <a:pt x="2637938" y="348890"/>
                </a:lnTo>
                <a:lnTo>
                  <a:pt x="2595083" y="365172"/>
                </a:lnTo>
                <a:lnTo>
                  <a:pt x="2552401" y="381799"/>
                </a:lnTo>
                <a:lnTo>
                  <a:pt x="2509894" y="398770"/>
                </a:lnTo>
                <a:lnTo>
                  <a:pt x="2467562" y="416084"/>
                </a:lnTo>
                <a:lnTo>
                  <a:pt x="2425409" y="433738"/>
                </a:lnTo>
                <a:lnTo>
                  <a:pt x="2383435" y="451731"/>
                </a:lnTo>
                <a:lnTo>
                  <a:pt x="2341642" y="470060"/>
                </a:lnTo>
                <a:lnTo>
                  <a:pt x="2300032" y="488726"/>
                </a:lnTo>
                <a:lnTo>
                  <a:pt x="2258607" y="507724"/>
                </a:lnTo>
                <a:lnTo>
                  <a:pt x="2217369" y="527055"/>
                </a:lnTo>
                <a:lnTo>
                  <a:pt x="2176318" y="546716"/>
                </a:lnTo>
                <a:lnTo>
                  <a:pt x="2135458" y="566706"/>
                </a:lnTo>
                <a:lnTo>
                  <a:pt x="2094789" y="587022"/>
                </a:lnTo>
                <a:lnTo>
                  <a:pt x="2054314" y="607663"/>
                </a:lnTo>
                <a:lnTo>
                  <a:pt x="2014033" y="628628"/>
                </a:lnTo>
                <a:lnTo>
                  <a:pt x="1973950" y="649914"/>
                </a:lnTo>
                <a:lnTo>
                  <a:pt x="1934065" y="671520"/>
                </a:lnTo>
                <a:lnTo>
                  <a:pt x="1894380" y="693444"/>
                </a:lnTo>
                <a:lnTo>
                  <a:pt x="1854898" y="715685"/>
                </a:lnTo>
                <a:lnTo>
                  <a:pt x="1815619" y="738240"/>
                </a:lnTo>
                <a:lnTo>
                  <a:pt x="1776546" y="761108"/>
                </a:lnTo>
                <a:lnTo>
                  <a:pt x="1737679" y="784288"/>
                </a:lnTo>
                <a:lnTo>
                  <a:pt x="1699022" y="807777"/>
                </a:lnTo>
                <a:lnTo>
                  <a:pt x="1660575" y="831574"/>
                </a:lnTo>
                <a:lnTo>
                  <a:pt x="1622341" y="855678"/>
                </a:lnTo>
                <a:lnTo>
                  <a:pt x="1584321" y="880085"/>
                </a:lnTo>
                <a:lnTo>
                  <a:pt x="1546516" y="904795"/>
                </a:lnTo>
                <a:lnTo>
                  <a:pt x="1508930" y="929807"/>
                </a:lnTo>
                <a:lnTo>
                  <a:pt x="1471562" y="955117"/>
                </a:lnTo>
                <a:lnTo>
                  <a:pt x="1434416" y="980725"/>
                </a:lnTo>
                <a:lnTo>
                  <a:pt x="1397492" y="1006629"/>
                </a:lnTo>
                <a:lnTo>
                  <a:pt x="1360793" y="1032827"/>
                </a:lnTo>
                <a:lnTo>
                  <a:pt x="1324319" y="1059317"/>
                </a:lnTo>
                <a:lnTo>
                  <a:pt x="1288074" y="1086098"/>
                </a:lnTo>
                <a:lnTo>
                  <a:pt x="1252059" y="1113167"/>
                </a:lnTo>
                <a:lnTo>
                  <a:pt x="1216274" y="1140524"/>
                </a:lnTo>
                <a:lnTo>
                  <a:pt x="1180723" y="1168167"/>
                </a:lnTo>
                <a:lnTo>
                  <a:pt x="1145407" y="1196093"/>
                </a:lnTo>
                <a:lnTo>
                  <a:pt x="1110327" y="1224301"/>
                </a:lnTo>
                <a:lnTo>
                  <a:pt x="1075486" y="1252790"/>
                </a:lnTo>
                <a:lnTo>
                  <a:pt x="1040885" y="1281557"/>
                </a:lnTo>
                <a:lnTo>
                  <a:pt x="1006525" y="1310601"/>
                </a:lnTo>
                <a:lnTo>
                  <a:pt x="972409" y="1339920"/>
                </a:lnTo>
                <a:lnTo>
                  <a:pt x="938538" y="1369513"/>
                </a:lnTo>
                <a:lnTo>
                  <a:pt x="904913" y="1399377"/>
                </a:lnTo>
                <a:lnTo>
                  <a:pt x="871538" y="1429511"/>
                </a:lnTo>
                <a:lnTo>
                  <a:pt x="838413" y="1459914"/>
                </a:lnTo>
                <a:lnTo>
                  <a:pt x="805540" y="1490583"/>
                </a:lnTo>
                <a:lnTo>
                  <a:pt x="772921" y="1521517"/>
                </a:lnTo>
                <a:lnTo>
                  <a:pt x="740557" y="1552714"/>
                </a:lnTo>
                <a:lnTo>
                  <a:pt x="708451" y="1584173"/>
                </a:lnTo>
                <a:lnTo>
                  <a:pt x="676603" y="1615891"/>
                </a:lnTo>
                <a:lnTo>
                  <a:pt x="645017" y="1647867"/>
                </a:lnTo>
                <a:lnTo>
                  <a:pt x="613693" y="1680099"/>
                </a:lnTo>
                <a:lnTo>
                  <a:pt x="582633" y="1712586"/>
                </a:lnTo>
                <a:lnTo>
                  <a:pt x="551839" y="1745326"/>
                </a:lnTo>
                <a:lnTo>
                  <a:pt x="521312" y="1778317"/>
                </a:lnTo>
                <a:lnTo>
                  <a:pt x="491055" y="1811557"/>
                </a:lnTo>
                <a:lnTo>
                  <a:pt x="461069" y="1845045"/>
                </a:lnTo>
                <a:lnTo>
                  <a:pt x="431356" y="1878778"/>
                </a:lnTo>
                <a:lnTo>
                  <a:pt x="401917" y="1912756"/>
                </a:lnTo>
                <a:lnTo>
                  <a:pt x="372755" y="1946976"/>
                </a:lnTo>
                <a:lnTo>
                  <a:pt x="343871" y="1981437"/>
                </a:lnTo>
                <a:lnTo>
                  <a:pt x="315266" y="2016138"/>
                </a:lnTo>
                <a:lnTo>
                  <a:pt x="286943" y="2051075"/>
                </a:lnTo>
                <a:lnTo>
                  <a:pt x="258903" y="2086248"/>
                </a:lnTo>
                <a:lnTo>
                  <a:pt x="231148" y="2121655"/>
                </a:lnTo>
                <a:lnTo>
                  <a:pt x="203680" y="2157294"/>
                </a:lnTo>
                <a:lnTo>
                  <a:pt x="176500" y="2193163"/>
                </a:lnTo>
                <a:lnTo>
                  <a:pt x="149610" y="2229262"/>
                </a:lnTo>
                <a:lnTo>
                  <a:pt x="123012" y="2265587"/>
                </a:lnTo>
                <a:lnTo>
                  <a:pt x="96707" y="2302137"/>
                </a:lnTo>
                <a:lnTo>
                  <a:pt x="70698" y="2338911"/>
                </a:lnTo>
                <a:lnTo>
                  <a:pt x="44986" y="2375907"/>
                </a:lnTo>
                <a:lnTo>
                  <a:pt x="19572" y="2413123"/>
                </a:lnTo>
                <a:lnTo>
                  <a:pt x="0" y="2442299"/>
                </a:lnTo>
              </a:path>
            </a:pathLst>
          </a:custGeom>
          <a:ln w="25146">
            <a:solidFill>
              <a:srgbClr val="0099CC"/>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pitchFamily="34" charset="0"/>
              <a:ea typeface="ＭＳ Ｐゴシック" pitchFamily="34" charset="-128"/>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pitchFamily="34" charset="0"/>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02/10/23</a:t>
            </a:fld>
            <a:endParaRPr kumimoji="0" lang="en-US" sz="1800" b="0" i="0" u="none" strike="noStrike" kern="1200" cap="none" spc="0" normalizeH="0" baseline="0" noProof="0">
              <a:ln>
                <a:noFill/>
              </a:ln>
              <a:solidFill>
                <a:prstClr val="black">
                  <a:tint val="75000"/>
                </a:prstClr>
              </a:solidFill>
              <a:effectLst/>
              <a:uLnTx/>
              <a:uFillTx/>
              <a:latin typeface="Calibri" pitchFamily="34" charset="0"/>
              <a:ea typeface="ＭＳ Ｐゴシック" pitchFamily="34" charset="-128"/>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637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lvl1pPr>
              <a:defRPr/>
            </a:lvl1pPr>
          </a:lstStyle>
          <a:p>
            <a:fld id="{402729D8-1644-4D0C-9B5E-42A347FE2C29}" type="slidenum">
              <a:rPr lang="en-US" altLang="en-US"/>
              <a:pPr/>
              <a:t>‹#›</a:t>
            </a:fld>
            <a:endParaRPr lang="en-US" altLang="en-US" dirty="0"/>
          </a:p>
        </p:txBody>
      </p:sp>
    </p:spTree>
    <p:extLst>
      <p:ext uri="{BB962C8B-B14F-4D97-AF65-F5344CB8AC3E}">
        <p14:creationId xmlns:p14="http://schemas.microsoft.com/office/powerpoint/2010/main" val="391824992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p:txBody>
          <a:bodyPr/>
          <a:lstStyle>
            <a:lvl1pPr>
              <a:defRPr/>
            </a:lvl1pPr>
          </a:lstStyle>
          <a:p>
            <a:fld id="{F816B496-F0A6-46B4-B7DE-38DD1EF75C42}" type="slidenum">
              <a:rPr lang="en-US" altLang="en-US"/>
              <a:pPr/>
              <a:t>‹#›</a:t>
            </a:fld>
            <a:endParaRPr lang="en-US" altLang="en-US"/>
          </a:p>
        </p:txBody>
      </p:sp>
    </p:spTree>
    <p:extLst>
      <p:ext uri="{BB962C8B-B14F-4D97-AF65-F5344CB8AC3E}">
        <p14:creationId xmlns:p14="http://schemas.microsoft.com/office/powerpoint/2010/main" val="16950911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p:txBody>
          <a:bodyPr/>
          <a:lstStyle>
            <a:lvl1pPr>
              <a:defRPr/>
            </a:lvl1pPr>
          </a:lstStyle>
          <a:p>
            <a:fld id="{97C866B7-23DC-4AD8-8B03-CB623468BEA9}" type="slidenum">
              <a:rPr lang="en-US" altLang="en-US"/>
              <a:pPr/>
              <a:t>‹#›</a:t>
            </a:fld>
            <a:endParaRPr lang="en-US" altLang="en-US"/>
          </a:p>
        </p:txBody>
      </p:sp>
    </p:spTree>
    <p:extLst>
      <p:ext uri="{BB962C8B-B14F-4D97-AF65-F5344CB8AC3E}">
        <p14:creationId xmlns:p14="http://schemas.microsoft.com/office/powerpoint/2010/main" val="40509809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2"/>
          </p:nvPr>
        </p:nvSpPr>
        <p:spPr/>
        <p:txBody>
          <a:bodyPr/>
          <a:lstStyle>
            <a:lvl1pPr>
              <a:defRPr/>
            </a:lvl1pPr>
          </a:lstStyle>
          <a:p>
            <a:fld id="{016970B9-A162-4590-850A-FA6524EA096B}" type="slidenum">
              <a:rPr lang="en-US" altLang="en-US"/>
              <a:pPr/>
              <a:t>‹#›</a:t>
            </a:fld>
            <a:endParaRPr lang="en-US" altLang="en-US"/>
          </a:p>
        </p:txBody>
      </p:sp>
    </p:spTree>
    <p:extLst>
      <p:ext uri="{BB962C8B-B14F-4D97-AF65-F5344CB8AC3E}">
        <p14:creationId xmlns:p14="http://schemas.microsoft.com/office/powerpoint/2010/main" val="3892354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fld id="{21522A12-69FB-4CEA-B41C-E21C20ABD61E}" type="slidenum">
              <a:rPr lang="en-US" altLang="en-US"/>
              <a:pPr/>
              <a:t>‹#›</a:t>
            </a:fld>
            <a:endParaRPr lang="en-US" altLang="en-US"/>
          </a:p>
        </p:txBody>
      </p:sp>
    </p:spTree>
    <p:extLst>
      <p:ext uri="{BB962C8B-B14F-4D97-AF65-F5344CB8AC3E}">
        <p14:creationId xmlns:p14="http://schemas.microsoft.com/office/powerpoint/2010/main" val="52065222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5"/>
          <p:cNvSpPr>
            <a:spLocks noGrp="1"/>
          </p:cNvSpPr>
          <p:nvPr>
            <p:ph type="sldNum" sz="quarter" idx="12"/>
          </p:nvPr>
        </p:nvSpPr>
        <p:spPr/>
        <p:txBody>
          <a:bodyPr/>
          <a:lstStyle>
            <a:lvl1pPr>
              <a:defRPr/>
            </a:lvl1pPr>
          </a:lstStyle>
          <a:p>
            <a:fld id="{8AF98124-520A-4F87-9F59-50BB2A38DC5D}" type="slidenum">
              <a:rPr lang="en-US" altLang="en-US"/>
              <a:pPr/>
              <a:t>‹#›</a:t>
            </a:fld>
            <a:endParaRPr lang="en-US" altLang="en-US"/>
          </a:p>
        </p:txBody>
      </p:sp>
    </p:spTree>
    <p:extLst>
      <p:ext uri="{BB962C8B-B14F-4D97-AF65-F5344CB8AC3E}">
        <p14:creationId xmlns:p14="http://schemas.microsoft.com/office/powerpoint/2010/main" val="216415907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5"/>
          <p:cNvSpPr>
            <a:spLocks noGrp="1"/>
          </p:cNvSpPr>
          <p:nvPr>
            <p:ph type="sldNum" sz="quarter" idx="12"/>
          </p:nvPr>
        </p:nvSpPr>
        <p:spPr/>
        <p:txBody>
          <a:bodyPr/>
          <a:lstStyle>
            <a:lvl1pPr>
              <a:defRPr/>
            </a:lvl1pPr>
          </a:lstStyle>
          <a:p>
            <a:fld id="{ED2F3BB7-3B71-4EF8-9C47-74C8EFFC4265}" type="slidenum">
              <a:rPr lang="en-US" altLang="en-US"/>
              <a:pPr/>
              <a:t>‹#›</a:t>
            </a:fld>
            <a:endParaRPr lang="en-US" altLang="en-US"/>
          </a:p>
        </p:txBody>
      </p:sp>
    </p:spTree>
    <p:extLst>
      <p:ext uri="{BB962C8B-B14F-4D97-AF65-F5344CB8AC3E}">
        <p14:creationId xmlns:p14="http://schemas.microsoft.com/office/powerpoint/2010/main" val="8952694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p:cNvSpPr>
            <a:spLocks noGrp="1"/>
          </p:cNvSpPr>
          <p:nvPr>
            <p:ph type="sldNum" sz="quarter" idx="4"/>
          </p:nvPr>
        </p:nvSpPr>
        <p:spPr>
          <a:xfrm>
            <a:off x="6929120" y="6400799"/>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mbria" panose="02040503050406030204" pitchFamily="18" charset="0"/>
              </a:defRPr>
            </a:lvl1pPr>
          </a:lstStyle>
          <a:p>
            <a:fld id="{23D9E77E-4402-46A0-A789-8BD17084C5A6}"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hdr="0" ftr="0" dt="0"/>
  <p:txStyles>
    <p:titleStyle>
      <a:lvl1pPr algn="ctr" defTabSz="457200" rtl="0" eaLnBrk="1" fontAlgn="base" hangingPunct="1">
        <a:spcBef>
          <a:spcPct val="0"/>
        </a:spcBef>
        <a:spcAft>
          <a:spcPct val="0"/>
        </a:spcAft>
        <a:defRPr sz="4400" kern="1200">
          <a:solidFill>
            <a:schemeClr val="tx1"/>
          </a:solidFill>
          <a:latin typeface="Cambria" panose="02040503050406030204" pitchFamily="18" charset="0"/>
          <a:ea typeface="MS PGothic" panose="020B0600070205080204"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Cambria" panose="02040503050406030204" pitchFamily="18" charset="0"/>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Cambria" panose="02040503050406030204" pitchFamily="18" charset="0"/>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Cambria" panose="02040503050406030204" pitchFamily="18" charset="0"/>
          <a:ea typeface="MS PGothic" panose="020B0600070205080204" pitchFamily="34" charset="-128"/>
          <a:cs typeface="Times New Roman" panose="02020603050405020304" pitchFamily="18"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mbria" panose="02040503050406030204" pitchFamily="18" charset="0"/>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Cambria" panose="02040503050406030204" pitchFamily="18" charset="0"/>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132965589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arget="../media/image97.jpeg" Type="http://schemas.openxmlformats.org/officeDocument/2006/relationships/image"/><Relationship Id="rId2" Target="../notesSlides/notesSlide79.xml" Type="http://schemas.openxmlformats.org/officeDocument/2006/relationships/notesSlide"/><Relationship Id="rId1" Target="../slideLayouts/slideLayout2.xml" Type="http://schemas.openxmlformats.org/officeDocument/2006/relationships/slideLayout"/><Relationship Id="rId4" Target="../media/image98.png" Type="http://schemas.openxmlformats.org/officeDocument/2006/relationships/image"/></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arget="../media/image102.jpeg" Type="http://schemas.openxmlformats.org/officeDocument/2006/relationships/image"/><Relationship Id="rId2" Target="../notesSlides/notesSlide84.xml" Type="http://schemas.openxmlformats.org/officeDocument/2006/relationships/notesSlide"/><Relationship Id="rId1" Target="../slideLayouts/slideLayout2.xml" Type="http://schemas.openxmlformats.org/officeDocument/2006/relationships/slideLayout"/><Relationship Id="rId4" Target="../media/image103.PNG" Type="http://schemas.openxmlformats.org/officeDocument/2006/relationships/image"/></Relationships>
</file>

<file path=ppt/slides/_rels/slide109.xml.rels><?xml version="1.0" encoding="UTF-8" standalone="yes" ?><Relationships xmlns="http://schemas.openxmlformats.org/package/2006/relationships"><Relationship Id="rId3" Target="../media/image104.jpeg" Type="http://schemas.openxmlformats.org/officeDocument/2006/relationships/image"/><Relationship Id="rId2" Target="../notesSlides/notesSlide85.xml" Type="http://schemas.openxmlformats.org/officeDocument/2006/relationships/notesSlide"/><Relationship Id="rId1" Target="../slideLayouts/slideLayout2.xml" Type="http://schemas.openxmlformats.org/officeDocument/2006/relationships/slideLayout"/></Relationships>
</file>

<file path=ppt/slides/_rels/slide11.xml.rels><?xml version="1.0" encoding="UTF-8" standalone="yes"?>
<Relationships xmlns="http://schemas.openxmlformats.org/package/2006/relationships"><Relationship Id="rId3" Type="http://schemas.openxmlformats.org/officeDocument/2006/relationships/hyperlink" Target="https://www.iers.org/IERS/EN/DataProducts/ITRF/map/itrfmap.html;jsessionid=47E90579598A19CB6E3FDFFE6E92B668.live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arget="../media/image106.jpeg" Type="http://schemas.openxmlformats.org/officeDocument/2006/relationships/image"/><Relationship Id="rId2" Target="../notesSlides/notesSlide87.xml" Type="http://schemas.openxmlformats.org/officeDocument/2006/relationships/notesSlide"/><Relationship Id="rId1" Target="../slideLayouts/slideLayout2.xml" Type="http://schemas.openxmlformats.org/officeDocument/2006/relationships/slideLayout"/></Relationships>
</file>

<file path=ppt/slides/_rels/slide112.xml.rels><?xml version="1.0" encoding="UTF-8" standalone="yes" ?><Relationships xmlns="http://schemas.openxmlformats.org/package/2006/relationships"><Relationship Id="rId3" Target="../media/image107.jpeg" Type="http://schemas.openxmlformats.org/officeDocument/2006/relationships/image"/><Relationship Id="rId2" Target="../notesSlides/notesSlide88.xml" Type="http://schemas.openxmlformats.org/officeDocument/2006/relationships/notesSlide"/><Relationship Id="rId1" Target="../slideLayouts/slideLayout2.xml" Type="http://schemas.openxmlformats.org/officeDocument/2006/relationships/slideLayout"/></Relationships>
</file>

<file path=ppt/slides/_rels/slide1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arget="../media/image109.jpeg" Type="http://schemas.openxmlformats.org/officeDocument/2006/relationships/image"/><Relationship Id="rId2" Target="../notesSlides/notesSlide90.xml" Type="http://schemas.openxmlformats.org/officeDocument/2006/relationships/notesSlide"/><Relationship Id="rId1" Target="../slideLayouts/slideLayout2.xml" Type="http://schemas.openxmlformats.org/officeDocument/2006/relationships/slideLayout"/></Relationships>
</file>

<file path=ppt/slides/_rels/slide115.xml.rels><?xml version="1.0" encoding="UTF-8" standalone="yes" ?><Relationships xmlns="http://schemas.openxmlformats.org/package/2006/relationships"><Relationship Id="rId3" Target="../media/image110.jpeg" Type="http://schemas.openxmlformats.org/officeDocument/2006/relationships/image"/><Relationship Id="rId2" Target="../notesSlides/notesSlide91.xml" Type="http://schemas.openxmlformats.org/officeDocument/2006/relationships/notesSlide"/><Relationship Id="rId1" Target="../slideLayouts/slideLayout2.xml" Type="http://schemas.openxmlformats.org/officeDocument/2006/relationships/slideLayout"/><Relationship Id="rId4" Target="../media/image111.PNG" Type="http://schemas.openxmlformats.org/officeDocument/2006/relationships/image"/></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hyperlink" Target="https://www.publicdomainpictures.net/view-image.php?image=2928&amp;picture=&amp;jazyk=FR" TargetMode="External"/><Relationship Id="rId2" Type="http://schemas.openxmlformats.org/officeDocument/2006/relationships/image" Target="../media/image112.jp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hyperlink" Target="https://www.publicdomainpictures.net/view-image.php?image=2928&amp;picture=&amp;jazyk=FR" TargetMode="External"/><Relationship Id="rId2" Type="http://schemas.openxmlformats.org/officeDocument/2006/relationships/image" Target="../media/image112.jp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arget="../media/image113.jpeg" Type="http://schemas.openxmlformats.org/officeDocument/2006/relationships/image"/><Relationship Id="rId1" Target="../slideLayouts/slideLayout7.xml" Type="http://schemas.openxmlformats.org/officeDocument/2006/relationships/slideLayout"/></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14.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arget="https://beta.ngs.noaa.gov/OPUS-Projects/OP5_for_GPSonBM2023/OP5_for_GPSonBM2023.shtml" TargetMode="External" Type="http://schemas.openxmlformats.org/officeDocument/2006/relationships/hyperlink"/><Relationship Id="rId2" Target="../notesSlides/notesSlide106.xml" Type="http://schemas.openxmlformats.org/officeDocument/2006/relationships/notesSlide"/><Relationship Id="rId1" Target="../slideLayouts/slideLayout2.xml" Type="http://schemas.openxmlformats.org/officeDocument/2006/relationships/slideLayout"/><Relationship Id="rId6" Target="../media/image117.png" Type="http://schemas.openxmlformats.org/officeDocument/2006/relationships/image"/><Relationship Id="rId5" Target="../media/image116.jpeg" Type="http://schemas.openxmlformats.org/officeDocument/2006/relationships/image"/><Relationship Id="rId4" Target="../media/image115.jpeg" Type="http://schemas.openxmlformats.org/officeDocument/2006/relationships/image"/></Relationships>
</file>

<file path=ppt/slides/_rels/slide13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arget="../media/image119.jpeg" Type="http://schemas.openxmlformats.org/officeDocument/2006/relationships/image"/><Relationship Id="rId1" Target="../slideLayouts/slideLayout7.xml" Type="http://schemas.openxmlformats.org/officeDocument/2006/relationships/slideLayout"/></Relationships>
</file>

<file path=ppt/slides/_rels/slide139.xml.rels><?xml version="1.0" encoding="UTF-8" standalone="yes" ?><Relationships xmlns="http://schemas.openxmlformats.org/package/2006/relationships"><Relationship Id="rId2" Target="../media/image120.jpeg" Type="http://schemas.openxmlformats.org/officeDocument/2006/relationships/image"/><Relationship Id="rId1" Target="../slideLayouts/slideLayout2.xml" Type="http://schemas.openxmlformats.org/officeDocument/2006/relationships/slideLayout"/></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arget="../media/image121.jpeg" Type="http://schemas.openxmlformats.org/officeDocument/2006/relationships/image"/><Relationship Id="rId1" Target="../slideLayouts/slideLayout2.xml" Type="http://schemas.openxmlformats.org/officeDocument/2006/relationships/slideLayout"/></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arget="../media/image122.jpeg" Type="http://schemas.openxmlformats.org/officeDocument/2006/relationships/image"/><Relationship Id="rId2" Target="../notesSlides/notesSlide108.xml" Type="http://schemas.openxmlformats.org/officeDocument/2006/relationships/notesSlide"/><Relationship Id="rId1" Target="../slideLayouts/slideLayout3.xml" Type="http://schemas.openxmlformats.org/officeDocument/2006/relationships/slideLayout"/><Relationship Id="rId4" Target="../media/hdphoto2.wdp" Type="http://schemas.microsoft.com/office/2007/relationships/hdphoto"/></Relationships>
</file>

<file path=ppt/slides/_rels/slide1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arget="../media/image124.jpeg" Type="http://schemas.openxmlformats.org/officeDocument/2006/relationships/image"/><Relationship Id="rId2" Target="../notesSlides/notesSlide110.xml" Type="http://schemas.openxmlformats.org/officeDocument/2006/relationships/notesSlide"/><Relationship Id="rId1" Target="../slideLayouts/slideLayout7.xml" Type="http://schemas.openxmlformats.org/officeDocument/2006/relationships/slideLayout"/><Relationship Id="rId4" Target="../media/image125.png" Type="http://schemas.openxmlformats.org/officeDocument/2006/relationships/image"/></Relationships>
</file>

<file path=ppt/slides/_rels/slide1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47.xml.rels><?xml version="1.0" encoding="UTF-8" standalone="yes" ?><Relationships xmlns="http://schemas.openxmlformats.org/package/2006/relationships"><Relationship Id="rId3" Target="../media/image130.jpeg" Type="http://schemas.openxmlformats.org/officeDocument/2006/relationships/image"/><Relationship Id="rId2" Target="../notesSlides/notesSlide113.xml" Type="http://schemas.openxmlformats.org/officeDocument/2006/relationships/notesSlide"/><Relationship Id="rId1" Target="../slideLayouts/slideLayout7.xml" Type="http://schemas.openxmlformats.org/officeDocument/2006/relationships/slideLayout"/><Relationship Id="rId4" Target="../media/image131.jpeg" Type="http://schemas.openxmlformats.org/officeDocument/2006/relationships/image"/></Relationships>
</file>

<file path=ppt/slides/_rels/slide148.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arget="../media/image133.jpeg" Type="http://schemas.openxmlformats.org/officeDocument/2006/relationships/image"/><Relationship Id="rId2" Target="../notesSlides/notesSlide115.xml" Type="http://schemas.openxmlformats.org/officeDocument/2006/relationships/notesSlide"/><Relationship Id="rId1" Target="../slideLayouts/slideLayout2.xml" Type="http://schemas.openxmlformats.org/officeDocument/2006/relationships/slideLayout"/><Relationship Id="rId4" Target="../media/image134.jpeg" Type="http://schemas.openxmlformats.org/officeDocument/2006/relationships/image"/></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www.ngs.noaa.gov/ADVISORS/" TargetMode="External"/><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arget="https://geodesy.noaa.gov/NCAT/" TargetMode="External" Type="http://schemas.openxmlformats.org/officeDocument/2006/relationships/hyperlink"/><Relationship Id="rId2" Target="../notesSlides/notesSlide15.xml" Type="http://schemas.openxmlformats.org/officeDocument/2006/relationships/notesSlide"/><Relationship Id="rId1" Target="../slideLayouts/slideLayout2.xml" Type="http://schemas.openxmlformats.org/officeDocument/2006/relationships/slideLayout"/><Relationship Id="rId4" Target="../media/image17.jpeg" Type="http://schemas.openxmlformats.org/officeDocument/2006/relationships/image"/></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arget="../media/image29.jpeg" Type="http://schemas.openxmlformats.org/officeDocument/2006/relationships/image"/><Relationship Id="rId2" Target="../notesSlides/notesSlide23.xml" Type="http://schemas.openxmlformats.org/officeDocument/2006/relationships/notesSlide"/><Relationship Id="rId1" Target="../slideLayouts/slideLayout7.xml" Type="http://schemas.openxmlformats.org/officeDocument/2006/relationships/slideLayout"/></Relationships>
</file>

<file path=ppt/slides/_rels/slide31.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arget="../media/image31.jpg" Type="http://schemas.openxmlformats.org/officeDocument/2006/relationships/image"/><Relationship Id="rId2" Target="../notesSlides/notesSlide25.xml" Type="http://schemas.openxmlformats.org/officeDocument/2006/relationships/notesSlide"/><Relationship Id="rId1" Target="../slideLayouts/slideLayout2.xml" Type="http://schemas.openxmlformats.org/officeDocument/2006/relationships/slideLayout"/><Relationship Id="rId4" Target="../media/image32.jpeg" Type="http://schemas.openxmlformats.org/officeDocument/2006/relationships/image"/></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f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arget="../media/image41.jpeg" Type="http://schemas.openxmlformats.org/officeDocument/2006/relationships/image"/><Relationship Id="rId2" Target="../notesSlides/notesSlide34.xml" Type="http://schemas.openxmlformats.org/officeDocument/2006/relationships/notesSlide"/><Relationship Id="rId1" Target="../slideLayouts/slideLayout2.xml" Type="http://schemas.openxmlformats.org/officeDocument/2006/relationships/slideLayout"/><Relationship Id="rId4" Target="../media/image39.jpg" Type="http://schemas.openxmlformats.org/officeDocument/2006/relationships/image"/></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arget="../media/image42.jpeg" Type="http://schemas.openxmlformats.org/officeDocument/2006/relationships/image"/><Relationship Id="rId1" Target="../slideLayouts/slideLayout7.xml" Type="http://schemas.openxmlformats.org/officeDocument/2006/relationships/slideLayout"/></Relationships>
</file>

<file path=ppt/slides/_rels/slide44.xml.rels><?xml version="1.0" encoding="UTF-8" standalone="yes" ?><Relationships xmlns="http://schemas.openxmlformats.org/package/2006/relationships"><Relationship Id="rId2" Target="../media/image43.jpeg" Type="http://schemas.openxmlformats.org/officeDocument/2006/relationships/image"/><Relationship Id="rId1" Target="../slideLayouts/slideLayout7.xml" Type="http://schemas.openxmlformats.org/officeDocument/2006/relationships/slideLayout"/></Relationships>
</file>

<file path=ppt/slides/_rels/slide45.xml.rels><?xml version="1.0" encoding="UTF-8" standalone="yes" ?><Relationships xmlns="http://schemas.openxmlformats.org/package/2006/relationships"><Relationship Id="rId2" Target="../media/image42.jpeg" Type="http://schemas.openxmlformats.org/officeDocument/2006/relationships/image"/><Relationship Id="rId1" Target="../slideLayouts/slideLayout7.xml" Type="http://schemas.openxmlformats.org/officeDocument/2006/relationships/slideLayout"/></Relationships>
</file>

<file path=ppt/slides/_rels/slide46.xml.rels><?xml version="1.0" encoding="UTF-8" standalone="yes" ?><Relationships xmlns="http://schemas.openxmlformats.org/package/2006/relationships"><Relationship Id="rId2" Target="../media/image43.jpeg" Type="http://schemas.openxmlformats.org/officeDocument/2006/relationships/image"/><Relationship Id="rId1" Target="../slideLayouts/slideLayout7.xml" Type="http://schemas.openxmlformats.org/officeDocument/2006/relationships/slideLayout"/></Relationships>
</file>

<file path=ppt/slides/_rels/slide47.xml.rels><?xml version="1.0" encoding="UTF-8" standalone="yes" ?><Relationships xmlns="http://schemas.openxmlformats.org/package/2006/relationships"><Relationship Id="rId2" Target="../media/image44.jpeg" Type="http://schemas.openxmlformats.org/officeDocument/2006/relationships/image"/><Relationship Id="rId1" Target="../slideLayouts/slideLayout7.xml" Type="http://schemas.openxmlformats.org/officeDocument/2006/relationships/slideLayout"/></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sv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55.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ngs.noaa.gov/data/formats/GVX/index.shtml"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8" Target="../media/image65.jpeg" Type="http://schemas.openxmlformats.org/officeDocument/2006/relationships/image"/><Relationship Id="rId3" Target="../media/image60.jpeg" Type="http://schemas.openxmlformats.org/officeDocument/2006/relationships/image"/><Relationship Id="rId7" Target="../media/image64.jpeg" Type="http://schemas.openxmlformats.org/officeDocument/2006/relationships/image"/><Relationship Id="rId2" Target="../notesSlides/notesSlide55.xml" Type="http://schemas.openxmlformats.org/officeDocument/2006/relationships/notesSlide"/><Relationship Id="rId1" Target="../slideLayouts/slideLayout6.xml" Type="http://schemas.openxmlformats.org/officeDocument/2006/relationships/slideLayout"/><Relationship Id="rId6" Target="../media/image63.jpeg" Type="http://schemas.openxmlformats.org/officeDocument/2006/relationships/image"/><Relationship Id="rId5" Target="../media/image62.png" Type="http://schemas.openxmlformats.org/officeDocument/2006/relationships/image"/><Relationship Id="rId4" Target="../media/image61.png" Type="http://schemas.openxmlformats.org/officeDocument/2006/relationships/image"/><Relationship Id="rId9" Target="../media/image66.png" Type="http://schemas.openxmlformats.org/officeDocument/2006/relationships/image"/></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geodesy.noaa.gov/web/science_edu/webinar_series/rtn-data-opus5.shtml"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arget="../media/image72.png" Type="http://schemas.openxmlformats.org/officeDocument/2006/relationships/image"/><Relationship Id="rId2" Target="../media/image71.jpeg" Type="http://schemas.openxmlformats.org/officeDocument/2006/relationships/image"/><Relationship Id="rId1" Target="../slideLayouts/slideLayout2.xml" Type="http://schemas.openxmlformats.org/officeDocument/2006/relationships/slideLayout"/><Relationship Id="rId5" Target="../media/image74.png" Type="http://schemas.openxmlformats.org/officeDocument/2006/relationships/image"/><Relationship Id="rId4" Target="../media/image73.png" Type="http://schemas.openxmlformats.org/officeDocument/2006/relationships/image"/></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arget="../media/image80.jpeg" Type="http://schemas.openxmlformats.org/officeDocument/2006/relationships/image"/><Relationship Id="rId3" Target="../media/image75.jpeg" Type="http://schemas.openxmlformats.org/officeDocument/2006/relationships/image"/><Relationship Id="rId7" Target="../media/image79.JPG" Type="http://schemas.openxmlformats.org/officeDocument/2006/relationships/image"/><Relationship Id="rId2" Target="../notesSlides/notesSlide59.xml" Type="http://schemas.openxmlformats.org/officeDocument/2006/relationships/notesSlide"/><Relationship Id="rId1" Target="../slideLayouts/slideLayout2.xml" Type="http://schemas.openxmlformats.org/officeDocument/2006/relationships/slideLayout"/><Relationship Id="rId6" Target="../media/image78.gif" Type="http://schemas.openxmlformats.org/officeDocument/2006/relationships/image"/><Relationship Id="rId5" Target="../media/image77.jpeg" Type="http://schemas.openxmlformats.org/officeDocument/2006/relationships/image"/><Relationship Id="rId4" Target="../media/image76.jpeg" Type="http://schemas.openxmlformats.org/officeDocument/2006/relationships/image"/></Relationships>
</file>

<file path=ppt/slides/_rels/slide79.xml.rels><?xml version="1.0" encoding="UTF-8" standalone="yes" ?><Relationships xmlns="http://schemas.openxmlformats.org/package/2006/relationships"><Relationship Id="rId8" Target="../media/image86.jpeg" Type="http://schemas.openxmlformats.org/officeDocument/2006/relationships/image"/><Relationship Id="rId3" Target="../media/image81.jpeg" Type="http://schemas.openxmlformats.org/officeDocument/2006/relationships/image"/><Relationship Id="rId7" Target="../media/image85.jpg" Type="http://schemas.openxmlformats.org/officeDocument/2006/relationships/image"/><Relationship Id="rId12" Target="../media/image90.jpeg" Type="http://schemas.openxmlformats.org/officeDocument/2006/relationships/image"/><Relationship Id="rId2" Target="../notesSlides/notesSlide60.xml" Type="http://schemas.openxmlformats.org/officeDocument/2006/relationships/notesSlide"/><Relationship Id="rId1" Target="../slideLayouts/slideLayout2.xml" Type="http://schemas.openxmlformats.org/officeDocument/2006/relationships/slideLayout"/><Relationship Id="rId6" Target="../media/image84.png" Type="http://schemas.openxmlformats.org/officeDocument/2006/relationships/image"/><Relationship Id="rId11" Target="../media/image89.jpg" Type="http://schemas.openxmlformats.org/officeDocument/2006/relationships/image"/><Relationship Id="rId5" Target="../media/image83.jpeg" Type="http://schemas.openxmlformats.org/officeDocument/2006/relationships/image"/><Relationship Id="rId10" Target="../media/image88.png" Type="http://schemas.openxmlformats.org/officeDocument/2006/relationships/image"/><Relationship Id="rId4" Target="../media/image82.jpg" Type="http://schemas.openxmlformats.org/officeDocument/2006/relationships/image"/><Relationship Id="rId9" Target="../media/image87.jpg" Type="http://schemas.openxmlformats.org/officeDocument/2006/relationships/image"/></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arget="../media/image91.jpeg" Type="http://schemas.openxmlformats.org/officeDocument/2006/relationships/image"/><Relationship Id="rId2" Target="../notesSlides/notesSlide62.xml" Type="http://schemas.openxmlformats.org/officeDocument/2006/relationships/notesSlide"/><Relationship Id="rId1" Target="../slideLayouts/slideLayout2.xml" Type="http://schemas.openxmlformats.org/officeDocument/2006/relationships/slideLayout"/></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arget="../media/image92.jpeg" Type="http://schemas.openxmlformats.org/officeDocument/2006/relationships/image"/><Relationship Id="rId2" Target="../notesSlides/notesSlide63.xml" Type="http://schemas.openxmlformats.org/officeDocument/2006/relationships/notesSlide"/><Relationship Id="rId1" Target="../slideLayouts/slideLayout7.xml" Type="http://schemas.openxmlformats.org/officeDocument/2006/relationships/slideLayout"/><Relationship Id="rId4" Target="../media/image93.png" Type="http://schemas.openxmlformats.org/officeDocument/2006/relationships/image"/></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arget="../media/image96.jpeg" Type="http://schemas.openxmlformats.org/officeDocument/2006/relationships/image"/><Relationship Id="rId2" Target="../notesSlides/notesSlide70.xml" Type="http://schemas.openxmlformats.org/officeDocument/2006/relationships/notesSlide"/><Relationship Id="rId1" Target="../slideLayouts/slideLayout2.xml" Type="http://schemas.openxmlformats.org/officeDocument/2006/relationships/slideLayout"/></Relationships>
</file>

<file path=ppt/slides/_rels/slide95.xml.rels><?xml version="1.0" encoding="UTF-8" standalone="yes" ?><Relationships xmlns="http://schemas.openxmlformats.org/package/2006/relationships"><Relationship Id="rId3" Target="../media/image96.jpeg" Type="http://schemas.openxmlformats.org/officeDocument/2006/relationships/image"/><Relationship Id="rId2" Target="../notesSlides/notesSlide71.xml" Type="http://schemas.openxmlformats.org/officeDocument/2006/relationships/notesSlide"/><Relationship Id="rId1" Target="../slideLayouts/slideLayout2.xml" Type="http://schemas.openxmlformats.org/officeDocument/2006/relationships/slideLayout"/></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CDA4BC-5B81-4FB5-A741-CFF0840BD11A}"/>
              </a:ext>
            </a:extLst>
          </p:cNvPr>
          <p:cNvSpPr>
            <a:spLocks noGrp="1"/>
          </p:cNvSpPr>
          <p:nvPr>
            <p:ph type="ctrTitle"/>
          </p:nvPr>
        </p:nvSpPr>
        <p:spPr>
          <a:xfrm>
            <a:off x="0" y="1742088"/>
            <a:ext cx="9144000" cy="1182414"/>
          </a:xfrm>
        </p:spPr>
        <p:txBody>
          <a:bodyPr anchor="t"/>
          <a:lstStyle/>
          <a:p>
            <a:r>
              <a:rPr lang="en-US" dirty="0"/>
              <a:t>A Deep Dive into Geodetic Surveying</a:t>
            </a:r>
            <a:br>
              <a:rPr lang="en-US" dirty="0"/>
            </a:br>
            <a:r>
              <a:rPr lang="en-US" sz="2800" dirty="0"/>
              <a:t>Vertical Datums, Geoids, OPUS, NCAT, and more</a:t>
            </a:r>
            <a:endParaRPr lang="en-US" dirty="0"/>
          </a:p>
        </p:txBody>
      </p:sp>
      <p:sp>
        <p:nvSpPr>
          <p:cNvPr id="5" name="Event">
            <a:extLst>
              <a:ext uri="{FF2B5EF4-FFF2-40B4-BE49-F238E27FC236}">
                <a16:creationId xmlns:a16="http://schemas.microsoft.com/office/drawing/2014/main" id="{2B3132D0-25DF-458C-927A-4FC3424B1899}"/>
              </a:ext>
            </a:extLst>
          </p:cNvPr>
          <p:cNvSpPr>
            <a:spLocks noGrp="1"/>
          </p:cNvSpPr>
          <p:nvPr>
            <p:ph type="subTitle" idx="1"/>
          </p:nvPr>
        </p:nvSpPr>
        <p:spPr>
          <a:xfrm>
            <a:off x="0" y="3042743"/>
            <a:ext cx="9144000" cy="906517"/>
          </a:xfrm>
        </p:spPr>
        <p:txBody>
          <a:bodyPr/>
          <a:lstStyle/>
          <a:p>
            <a:r>
              <a:rPr lang="en-US" sz="2400" i="1" dirty="0">
                <a:solidFill>
                  <a:schemeClr val="tx1"/>
                </a:solidFill>
              </a:rPr>
              <a:t>WVSPS Annual Convention</a:t>
            </a:r>
          </a:p>
          <a:p>
            <a:r>
              <a:rPr lang="en-US" sz="2400" i="1" dirty="0">
                <a:solidFill>
                  <a:schemeClr val="tx1"/>
                </a:solidFill>
              </a:rPr>
              <a:t>February 2023</a:t>
            </a:r>
          </a:p>
        </p:txBody>
      </p:sp>
      <p:sp>
        <p:nvSpPr>
          <p:cNvPr id="6" name="Name POC">
            <a:extLst>
              <a:ext uri="{FF2B5EF4-FFF2-40B4-BE49-F238E27FC236}">
                <a16:creationId xmlns:a16="http://schemas.microsoft.com/office/drawing/2014/main" id="{CF342D35-E557-449A-9174-D302259D6FDD}"/>
              </a:ext>
            </a:extLst>
          </p:cNvPr>
          <p:cNvSpPr txBox="1">
            <a:spLocks noChangeArrowheads="1"/>
          </p:cNvSpPr>
          <p:nvPr/>
        </p:nvSpPr>
        <p:spPr bwMode="auto">
          <a:xfrm>
            <a:off x="0" y="4035969"/>
            <a:ext cx="9143999" cy="282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600" b="1" dirty="0">
                <a:latin typeface="Cambria" panose="02040503050406030204" pitchFamily="18" charset="0"/>
                <a:ea typeface="Cambria" panose="02040503050406030204" pitchFamily="18" charset="0"/>
              </a:rPr>
              <a:t>Jeff Jalbrzikowski, P.S., GISP, CFS</a:t>
            </a:r>
          </a:p>
          <a:p>
            <a:pPr algn="ctr"/>
            <a:r>
              <a:rPr lang="en-GB" sz="3600" b="1" dirty="0">
                <a:latin typeface="Cambria" panose="02040503050406030204" pitchFamily="18" charset="0"/>
                <a:ea typeface="Cambria" panose="02040503050406030204" pitchFamily="18" charset="0"/>
              </a:rPr>
              <a:t>Appalachian Regional Geodetic Advisor</a:t>
            </a:r>
          </a:p>
          <a:p>
            <a:pPr algn="ctr">
              <a:spcBef>
                <a:spcPts val="1800"/>
              </a:spcBef>
            </a:pPr>
            <a:r>
              <a:rPr lang="en-GB" sz="3600" b="1" dirty="0">
                <a:latin typeface="Cambria" panose="02040503050406030204" pitchFamily="18" charset="0"/>
                <a:ea typeface="Cambria" panose="02040503050406030204" pitchFamily="18" charset="0"/>
              </a:rPr>
              <a:t>jeff.jalbrzikowski@noaa.gov</a:t>
            </a:r>
          </a:p>
          <a:p>
            <a:pPr algn="ctr"/>
            <a:r>
              <a:rPr lang="en-GB" sz="3600" b="1" dirty="0">
                <a:latin typeface="Cambria" panose="02040503050406030204" pitchFamily="18" charset="0"/>
                <a:ea typeface="Cambria" panose="02040503050406030204" pitchFamily="18" charset="0"/>
              </a:rPr>
              <a:t>240-988-5486</a:t>
            </a:r>
          </a:p>
        </p:txBody>
      </p:sp>
      <p:sp>
        <p:nvSpPr>
          <p:cNvPr id="7" name="Slide Number Placeholder 6">
            <a:extLst>
              <a:ext uri="{FF2B5EF4-FFF2-40B4-BE49-F238E27FC236}">
                <a16:creationId xmlns:a16="http://schemas.microsoft.com/office/drawing/2014/main" id="{FD841171-DA00-46F3-999B-3C97424040DD}"/>
              </a:ext>
            </a:extLst>
          </p:cNvPr>
          <p:cNvSpPr>
            <a:spLocks noGrp="1"/>
          </p:cNvSpPr>
          <p:nvPr>
            <p:ph type="sldNum" sz="quarter" idx="12"/>
          </p:nvPr>
        </p:nvSpPr>
        <p:spPr/>
        <p:txBody>
          <a:bodyPr/>
          <a:lstStyle/>
          <a:p>
            <a:fld id="{7AD4DCD3-172B-4990-80A6-45F69410C25B}" type="slidenum">
              <a:rPr lang="en-US" altLang="en-US" smtClean="0"/>
              <a:pPr/>
              <a:t>1</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
        <p:nvSpPr>
          <p:cNvPr id="11" name="TextBox 10"/>
          <p:cNvSpPr txBox="1"/>
          <p:nvPr/>
        </p:nvSpPr>
        <p:spPr bwMode="auto">
          <a:xfrm>
            <a:off x="114301" y="1143000"/>
            <a:ext cx="8842665" cy="584775"/>
          </a:xfrm>
          <a:prstGeom prst="rect">
            <a:avLst/>
          </a:prstGeom>
          <a:noFill/>
          <a:ln w="9525">
            <a:noFill/>
            <a:miter lim="800000"/>
            <a:headEnd/>
            <a:tailEnd/>
          </a:ln>
        </p:spPr>
        <p:txBody>
          <a:bodyPr wrap="square" rtlCol="0">
            <a:spAutoFit/>
          </a:bodyPr>
          <a:lstStyle/>
          <a:p>
            <a:pPr algn="ctr"/>
            <a:r>
              <a:rPr lang="en-US" sz="2400" dirty="0">
                <a:latin typeface="Cambria" panose="02040503050406030204" pitchFamily="18" charset="0"/>
              </a:rPr>
              <a:t>These items </a:t>
            </a:r>
            <a:r>
              <a:rPr lang="en-US" sz="3200" dirty="0">
                <a:latin typeface="Cambria" panose="02040503050406030204" pitchFamily="18" charset="0"/>
              </a:rPr>
              <a:t>ARE</a:t>
            </a:r>
            <a:r>
              <a:rPr lang="en-US" sz="2400" dirty="0">
                <a:latin typeface="Cambria" panose="02040503050406030204" pitchFamily="18" charset="0"/>
              </a:rPr>
              <a:t> part of the NSRS</a:t>
            </a:r>
          </a:p>
        </p:txBody>
      </p:sp>
      <p:graphicFrame>
        <p:nvGraphicFramePr>
          <p:cNvPr id="6" name="Content Placeholder 6"/>
          <p:cNvGraphicFramePr>
            <a:graphicFrameLocks/>
          </p:cNvGraphicFramePr>
          <p:nvPr>
            <p:extLst/>
          </p:nvPr>
        </p:nvGraphicFramePr>
        <p:xfrm>
          <a:off x="114300" y="1797623"/>
          <a:ext cx="8925791" cy="4534588"/>
        </p:xfrm>
        <a:graphic>
          <a:graphicData uri="http://schemas.openxmlformats.org/drawingml/2006/table">
            <a:tbl>
              <a:tblPr firstRow="1" bandRow="1">
                <a:tableStyleId>{5C22544A-7EE6-4342-B048-85BDC9FD1C3A}</a:tableStyleId>
              </a:tblPr>
              <a:tblGrid>
                <a:gridCol w="2338937">
                  <a:extLst>
                    <a:ext uri="{9D8B030D-6E8A-4147-A177-3AD203B41FA5}">
                      <a16:colId xmlns:a16="http://schemas.microsoft.com/office/drawing/2014/main" val="2202110323"/>
                    </a:ext>
                  </a:extLst>
                </a:gridCol>
                <a:gridCol w="1513429">
                  <a:extLst>
                    <a:ext uri="{9D8B030D-6E8A-4147-A177-3AD203B41FA5}">
                      <a16:colId xmlns:a16="http://schemas.microsoft.com/office/drawing/2014/main" val="1277430874"/>
                    </a:ext>
                  </a:extLst>
                </a:gridCol>
                <a:gridCol w="1221062">
                  <a:extLst>
                    <a:ext uri="{9D8B030D-6E8A-4147-A177-3AD203B41FA5}">
                      <a16:colId xmlns:a16="http://schemas.microsoft.com/office/drawing/2014/main" val="1566734961"/>
                    </a:ext>
                  </a:extLst>
                </a:gridCol>
                <a:gridCol w="1788597">
                  <a:extLst>
                    <a:ext uri="{9D8B030D-6E8A-4147-A177-3AD203B41FA5}">
                      <a16:colId xmlns:a16="http://schemas.microsoft.com/office/drawing/2014/main" val="2463132348"/>
                    </a:ext>
                  </a:extLst>
                </a:gridCol>
                <a:gridCol w="2063766">
                  <a:extLst>
                    <a:ext uri="{9D8B030D-6E8A-4147-A177-3AD203B41FA5}">
                      <a16:colId xmlns:a16="http://schemas.microsoft.com/office/drawing/2014/main" val="2738166315"/>
                    </a:ext>
                  </a:extLst>
                </a:gridCol>
              </a:tblGrid>
              <a:tr h="955968">
                <a:tc>
                  <a:txBody>
                    <a:bodyPr/>
                    <a:lstStyle/>
                    <a:p>
                      <a:r>
                        <a:rPr lang="en-US" sz="1800" dirty="0"/>
                        <a:t>Horizontal</a:t>
                      </a:r>
                      <a:r>
                        <a:rPr lang="en-US" sz="1800" baseline="0" dirty="0"/>
                        <a:t> </a:t>
                      </a:r>
                      <a:r>
                        <a:rPr lang="en-US" sz="1800" dirty="0" err="1"/>
                        <a:t>Datums</a:t>
                      </a:r>
                      <a:r>
                        <a:rPr lang="en-US" sz="1800" dirty="0"/>
                        <a:t> </a:t>
                      </a:r>
                    </a:p>
                    <a:p>
                      <a:r>
                        <a:rPr lang="en-US" sz="1800" dirty="0"/>
                        <a:t>(aka Geometric Reference Frames)</a:t>
                      </a:r>
                    </a:p>
                  </a:txBody>
                  <a:tcPr marL="75967" marR="75967" marT="37984" marB="37984"/>
                </a:tc>
                <a:tc>
                  <a:txBody>
                    <a:bodyPr/>
                    <a:lstStyle/>
                    <a:p>
                      <a:r>
                        <a:rPr lang="en-US" sz="1800" dirty="0"/>
                        <a:t>Vertical</a:t>
                      </a:r>
                    </a:p>
                    <a:p>
                      <a:r>
                        <a:rPr lang="en-US" sz="1800" dirty="0"/>
                        <a:t>Datums</a:t>
                      </a:r>
                    </a:p>
                  </a:txBody>
                  <a:tcPr marL="75967" marR="75967" marT="37984" marB="37984"/>
                </a:tc>
                <a:tc>
                  <a:txBody>
                    <a:bodyPr/>
                    <a:lstStyle/>
                    <a:p>
                      <a:r>
                        <a:rPr lang="en-US" sz="1800" dirty="0"/>
                        <a:t>Great Lakes Datums</a:t>
                      </a:r>
                    </a:p>
                  </a:txBody>
                  <a:tcPr marL="75967" marR="75967" marT="37984" marB="37984"/>
                </a:tc>
                <a:tc>
                  <a:txBody>
                    <a:bodyPr/>
                    <a:lstStyle/>
                    <a:p>
                      <a:r>
                        <a:rPr lang="en-US" sz="1800" dirty="0"/>
                        <a:t>Geoid</a:t>
                      </a:r>
                    </a:p>
                    <a:p>
                      <a:r>
                        <a:rPr lang="en-US" sz="1800" dirty="0"/>
                        <a:t>Models</a:t>
                      </a:r>
                    </a:p>
                  </a:txBody>
                  <a:tcPr marL="75967" marR="75967" marT="37984" marB="37984"/>
                </a:tc>
                <a:tc>
                  <a:txBody>
                    <a:bodyPr/>
                    <a:lstStyle/>
                    <a:p>
                      <a:r>
                        <a:rPr lang="en-US" sz="1800" dirty="0"/>
                        <a:t>Transformations</a:t>
                      </a:r>
                      <a:r>
                        <a:rPr lang="en-US" sz="1800" baseline="0" dirty="0"/>
                        <a:t> </a:t>
                      </a:r>
                      <a:r>
                        <a:rPr lang="en-US" sz="1800" dirty="0"/>
                        <a:t>and</a:t>
                      </a:r>
                      <a:r>
                        <a:rPr lang="en-US" sz="1800" baseline="0" dirty="0"/>
                        <a:t> </a:t>
                      </a:r>
                      <a:r>
                        <a:rPr lang="en-US" sz="1800" dirty="0"/>
                        <a:t>Conversions</a:t>
                      </a:r>
                    </a:p>
                  </a:txBody>
                  <a:tcPr marL="75967" marR="75967" marT="37984" marB="37984"/>
                </a:tc>
                <a:extLst>
                  <a:ext uri="{0D108BD9-81ED-4DB2-BD59-A6C34878D82A}">
                    <a16:rowId xmlns:a16="http://schemas.microsoft.com/office/drawing/2014/main" val="3022080662"/>
                  </a:ext>
                </a:extLst>
              </a:tr>
              <a:tr h="357862">
                <a:tc>
                  <a:txBody>
                    <a:bodyPr/>
                    <a:lstStyle/>
                    <a:p>
                      <a:r>
                        <a:rPr lang="en-US" sz="1800" dirty="0">
                          <a:solidFill>
                            <a:schemeClr val="tx1"/>
                          </a:solidFill>
                          <a:latin typeface="Arial" panose="020B0604020202020204" pitchFamily="34" charset="0"/>
                          <a:cs typeface="Arial" panose="020B0604020202020204" pitchFamily="34" charset="0"/>
                        </a:rPr>
                        <a:t>NAD</a:t>
                      </a:r>
                      <a:r>
                        <a:rPr lang="en-US" sz="1800" baseline="0" dirty="0">
                          <a:solidFill>
                            <a:schemeClr val="tx1"/>
                          </a:solidFill>
                          <a:latin typeface="Arial" panose="020B0604020202020204" pitchFamily="34" charset="0"/>
                          <a:cs typeface="Arial" panose="020B0604020202020204" pitchFamily="34" charset="0"/>
                        </a:rPr>
                        <a:t>83</a:t>
                      </a:r>
                      <a:endParaRPr lang="en-US" sz="1800" dirty="0">
                        <a:solidFill>
                          <a:schemeClr val="tx1"/>
                        </a:solidFill>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NAVD88</a:t>
                      </a: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IGLD85</a:t>
                      </a: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GEOID18</a:t>
                      </a:r>
                      <a:endParaRPr lang="en-US" dirty="0"/>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NADCON</a:t>
                      </a:r>
                    </a:p>
                  </a:txBody>
                  <a:tcPr marL="75967" marR="75967" marT="37984" marB="37984"/>
                </a:tc>
                <a:extLst>
                  <a:ext uri="{0D108BD9-81ED-4DB2-BD59-A6C34878D82A}">
                    <a16:rowId xmlns:a16="http://schemas.microsoft.com/office/drawing/2014/main" val="3808544551"/>
                  </a:ext>
                </a:extLst>
              </a:tr>
              <a:tr h="357862">
                <a:tc>
                  <a:txBody>
                    <a:bodyPr/>
                    <a:lstStyle/>
                    <a:p>
                      <a:r>
                        <a:rPr lang="en-US" sz="1800" dirty="0">
                          <a:solidFill>
                            <a:schemeClr val="tx1"/>
                          </a:solidFill>
                          <a:latin typeface="Arial" panose="020B0604020202020204" pitchFamily="34" charset="0"/>
                          <a:cs typeface="Arial" panose="020B0604020202020204" pitchFamily="34" charset="0"/>
                        </a:rPr>
                        <a:t>NAD27</a:t>
                      </a:r>
                      <a:endParaRPr lang="en-US" sz="1800" dirty="0">
                        <a:solidFill>
                          <a:schemeClr val="tx1"/>
                        </a:solidFill>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NGVD</a:t>
                      </a:r>
                      <a:r>
                        <a:rPr lang="en-US" sz="1800" baseline="0" dirty="0">
                          <a:solidFill>
                            <a:schemeClr val="tx1"/>
                          </a:solidFill>
                          <a:latin typeface="Arial" panose="020B0604020202020204" pitchFamily="34" charset="0"/>
                          <a:cs typeface="Arial" panose="020B0604020202020204" pitchFamily="34" charset="0"/>
                        </a:rPr>
                        <a:t>29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IGLD55</a:t>
                      </a:r>
                    </a:p>
                  </a:txBody>
                  <a:tcPr marL="75967" marR="75967" marT="37984" marB="379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GEOID12B</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VERTCON</a:t>
                      </a:r>
                    </a:p>
                  </a:txBody>
                  <a:tcPr marL="75967" marR="75967" marT="37984" marB="37984"/>
                </a:tc>
                <a:extLst>
                  <a:ext uri="{0D108BD9-81ED-4DB2-BD59-A6C34878D82A}">
                    <a16:rowId xmlns:a16="http://schemas.microsoft.com/office/drawing/2014/main" val="348057990"/>
                  </a:ext>
                </a:extLst>
              </a:tr>
              <a:tr h="357862">
                <a:tc>
                  <a:txBody>
                    <a:bodyPr/>
                    <a:lstStyle/>
                    <a:p>
                      <a:r>
                        <a:rPr lang="en-US" sz="1800" dirty="0">
                          <a:solidFill>
                            <a:schemeClr val="tx1"/>
                          </a:solidFill>
                          <a:latin typeface="Arial" panose="020B0604020202020204" pitchFamily="34" charset="0"/>
                          <a:cs typeface="Arial" panose="020B0604020202020204" pitchFamily="34" charset="0"/>
                        </a:rPr>
                        <a:t>USSD</a:t>
                      </a:r>
                      <a:endParaRPr lang="en-US" sz="1800" dirty="0">
                        <a:solidFill>
                          <a:schemeClr val="tx1"/>
                        </a:solidFill>
                      </a:endParaRPr>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VIVD09</a:t>
                      </a:r>
                    </a:p>
                  </a:txBody>
                  <a:tcPr marL="75967" marR="75967" marT="37984" marB="37984"/>
                </a:tc>
                <a:tc>
                  <a:txBody>
                    <a:bodyPr/>
                    <a:lstStyle/>
                    <a:p>
                      <a:endParaRPr lang="en-US" sz="180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GEOID09</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927589832"/>
                  </a:ext>
                </a:extLst>
              </a:tr>
              <a:tr h="357862">
                <a:tc>
                  <a:txBody>
                    <a:bodyPr/>
                    <a:lstStyle/>
                    <a:p>
                      <a:endParaRPr lang="en-US" dirty="0"/>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GUVD04</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GEOID06</a:t>
                      </a:r>
                      <a:endParaRPr lang="en-US" dirty="0"/>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SPCS83</a:t>
                      </a:r>
                    </a:p>
                  </a:txBody>
                  <a:tcPr marL="75967" marR="75967" marT="37984" marB="37984"/>
                </a:tc>
                <a:extLst>
                  <a:ext uri="{0D108BD9-81ED-4DB2-BD59-A6C34878D82A}">
                    <a16:rowId xmlns:a16="http://schemas.microsoft.com/office/drawing/2014/main" val="3884107606"/>
                  </a:ext>
                </a:extLst>
              </a:tr>
              <a:tr h="357862">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NMVD03</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GEOID03</a:t>
                      </a:r>
                      <a:endParaRPr lang="en-US" dirty="0"/>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SPCS27</a:t>
                      </a:r>
                    </a:p>
                  </a:txBody>
                  <a:tcPr marL="75967" marR="75967" marT="37984" marB="37984"/>
                </a:tc>
                <a:extLst>
                  <a:ext uri="{0D108BD9-81ED-4DB2-BD59-A6C34878D82A}">
                    <a16:rowId xmlns:a16="http://schemas.microsoft.com/office/drawing/2014/main" val="2926996055"/>
                  </a:ext>
                </a:extLst>
              </a:tr>
              <a:tr h="357862">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ASVD02</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GEOID99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a:p>
                  </a:txBody>
                  <a:tcPr marL="75967" marR="75967" marT="37984" marB="37984"/>
                </a:tc>
                <a:extLst>
                  <a:ext uri="{0D108BD9-81ED-4DB2-BD59-A6C34878D82A}">
                    <a16:rowId xmlns:a16="http://schemas.microsoft.com/office/drawing/2014/main" val="2282737914"/>
                  </a:ext>
                </a:extLst>
              </a:tr>
              <a:tr h="357862">
                <a:tc>
                  <a:txBody>
                    <a:bodyPr/>
                    <a:lstStyle/>
                    <a:p>
                      <a:endParaRPr lang="en-US"/>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PRVD02</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GEOID96</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dirty="0"/>
                    </a:p>
                  </a:txBody>
                  <a:tcPr marL="75967" marR="75967" marT="37984" marB="37984"/>
                </a:tc>
                <a:extLst>
                  <a:ext uri="{0D108BD9-81ED-4DB2-BD59-A6C34878D82A}">
                    <a16:rowId xmlns:a16="http://schemas.microsoft.com/office/drawing/2014/main" val="421228443"/>
                  </a:ext>
                </a:extLst>
              </a:tr>
              <a:tr h="357862">
                <a:tc>
                  <a:txBody>
                    <a:bodyPr/>
                    <a:lstStyle/>
                    <a:p>
                      <a:endParaRPr lang="en-US"/>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ALASKA94</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2544845522"/>
                  </a:ext>
                </a:extLst>
              </a:tr>
              <a:tr h="357862">
                <a:tc>
                  <a:txBody>
                    <a:bodyPr/>
                    <a:lstStyle/>
                    <a:p>
                      <a:endParaRPr lang="en-US" dirty="0"/>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GEOID93</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781712782"/>
                  </a:ext>
                </a:extLst>
              </a:tr>
              <a:tr h="357862">
                <a:tc>
                  <a:txBody>
                    <a:bodyPr/>
                    <a:lstStyle/>
                    <a:p>
                      <a:endParaRPr lang="en-US" dirty="0"/>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GEOID90</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854389345"/>
                  </a:ext>
                </a:extLst>
              </a:tr>
            </a:tbl>
          </a:graphicData>
        </a:graphic>
      </p:graphicFrame>
    </p:spTree>
    <p:extLst>
      <p:ext uri="{BB962C8B-B14F-4D97-AF65-F5344CB8AC3E}">
        <p14:creationId xmlns:p14="http://schemas.microsoft.com/office/powerpoint/2010/main" val="24100068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29600" cy="5072542"/>
          </a:xfrm>
          <a:prstGeom prst="rect">
            <a:avLst/>
          </a:prstGeom>
        </p:spPr>
        <p:txBody>
          <a:bodyPr vert="horz" wrap="square" lIns="0" tIns="85725" rIns="0" bIns="0" rtlCol="0">
            <a:noAutofit/>
          </a:bodyPr>
          <a:lstStyle/>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A modeled surface to represent the location of equal gravitational force.</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It’s an undulating surface, hence the phrase “geoid undulation” often used.</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Gravity is acting perpendicular to every point on this surface.</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Equipotential Surface</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35146767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29600" cy="5072542"/>
          </a:xfrm>
          <a:prstGeom prst="rect">
            <a:avLst/>
          </a:prstGeom>
        </p:spPr>
        <p:txBody>
          <a:bodyPr vert="horz" wrap="square" lIns="0" tIns="85725" rIns="0" bIns="0" rtlCol="0">
            <a:noAutofit/>
          </a:bodyPr>
          <a:lstStyle/>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 coincides with the undisturbed mean sea level…</a:t>
            </a:r>
          </a:p>
        </p:txBody>
      </p:sp>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Equipotential Surface</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671148287"/>
      </p:ext>
    </p:extLst>
  </p:cSld>
  <p:clrMapOvr>
    <a:masterClrMapping/>
  </p:clrMapOvr>
  <p:transition spd="slow">
    <p:wipe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29600" cy="3410549"/>
          </a:xfrm>
          <a:prstGeom prst="rect">
            <a:avLst/>
          </a:prstGeom>
        </p:spPr>
        <p:txBody>
          <a:bodyPr vert="horz" wrap="square" lIns="0" tIns="85725" rIns="0" bIns="0" rtlCol="0">
            <a:spAutoFit/>
          </a:bodyPr>
          <a:lstStyle/>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There are an infinite number of equipotential surfaces.</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We use the term geoid to refer to one of those surfaces that aligns to a best-known global mean sea level.</a:t>
            </a:r>
          </a:p>
        </p:txBody>
      </p:sp>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Equipotential Surface</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445029152"/>
      </p:ext>
    </p:extLst>
  </p:cSld>
  <p:clrMapOvr>
    <a:masterClrMapping/>
  </p:clrMapOvr>
  <p:transition spd="slow">
    <p:wipe dir="d"/>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399" y="1257300"/>
            <a:ext cx="8839200" cy="4724400"/>
          </a:xfrm>
          <a:prstGeom prst="rect">
            <a:avLst/>
          </a:prstGeom>
        </p:spPr>
      </p:pic>
      <p:sp>
        <p:nvSpPr>
          <p:cNvPr id="6" name="TextBox 5"/>
          <p:cNvSpPr txBox="1"/>
          <p:nvPr/>
        </p:nvSpPr>
        <p:spPr>
          <a:xfrm>
            <a:off x="2960897" y="5981700"/>
            <a:ext cx="6183103" cy="24622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ＭＳ Ｐゴシック" pitchFamily="34" charset="-128"/>
                <a:cs typeface="Arial"/>
              </a:rPr>
              <a:t>-</a:t>
            </a:r>
            <a:r>
              <a:rPr kumimoji="0" lang="en-US" sz="1000" b="0" i="1"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GPS for Land Surveyors</a:t>
            </a:r>
            <a:r>
              <a:rPr kumimoji="0" lang="en-US" sz="1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 by Jan Van Sickle, 4th ed., CRC Press, Taylor &amp; Francis Group, 2015, p. 180. (slightly edited)</a:t>
            </a:r>
            <a:endParaRPr kumimoji="0" lang="en-US" sz="11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Equipotential Surface</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sp>
        <p:nvSpPr>
          <p:cNvPr id="2" name="Freeform 1"/>
          <p:cNvSpPr/>
          <p:nvPr/>
        </p:nvSpPr>
        <p:spPr>
          <a:xfrm>
            <a:off x="159391" y="261736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Freeform 7"/>
          <p:cNvSpPr/>
          <p:nvPr/>
        </p:nvSpPr>
        <p:spPr>
          <a:xfrm rot="-60000">
            <a:off x="169178" y="2811710"/>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Freeform 8"/>
          <p:cNvSpPr/>
          <p:nvPr/>
        </p:nvSpPr>
        <p:spPr>
          <a:xfrm rot="-120000">
            <a:off x="178965" y="319900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Freeform 9"/>
          <p:cNvSpPr/>
          <p:nvPr/>
        </p:nvSpPr>
        <p:spPr>
          <a:xfrm rot="-180000">
            <a:off x="188752" y="341012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Freeform 10"/>
          <p:cNvSpPr/>
          <p:nvPr/>
        </p:nvSpPr>
        <p:spPr>
          <a:xfrm rot="-240000">
            <a:off x="171974" y="3846353"/>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Freeform 11"/>
          <p:cNvSpPr/>
          <p:nvPr/>
        </p:nvSpPr>
        <p:spPr>
          <a:xfrm rot="-240000">
            <a:off x="165835" y="406133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Freeform 12"/>
          <p:cNvSpPr/>
          <p:nvPr/>
        </p:nvSpPr>
        <p:spPr>
          <a:xfrm rot="-300000">
            <a:off x="153669" y="440611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Freeform 13"/>
          <p:cNvSpPr/>
          <p:nvPr/>
        </p:nvSpPr>
        <p:spPr>
          <a:xfrm rot="-360000">
            <a:off x="153670" y="462636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Freeform 14"/>
          <p:cNvSpPr/>
          <p:nvPr/>
        </p:nvSpPr>
        <p:spPr>
          <a:xfrm rot="-360000">
            <a:off x="153671" y="503588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Freeform 15"/>
          <p:cNvSpPr/>
          <p:nvPr/>
        </p:nvSpPr>
        <p:spPr>
          <a:xfrm rot="-360000">
            <a:off x="153671" y="522140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Freeform 16"/>
          <p:cNvSpPr/>
          <p:nvPr/>
        </p:nvSpPr>
        <p:spPr>
          <a:xfrm rot="-360000">
            <a:off x="161034" y="538153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Freeform 17"/>
          <p:cNvSpPr/>
          <p:nvPr/>
        </p:nvSpPr>
        <p:spPr>
          <a:xfrm>
            <a:off x="152399" y="220020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Freeform 18"/>
          <p:cNvSpPr/>
          <p:nvPr/>
        </p:nvSpPr>
        <p:spPr>
          <a:xfrm>
            <a:off x="152399" y="200773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Freeform 19"/>
          <p:cNvSpPr/>
          <p:nvPr/>
        </p:nvSpPr>
        <p:spPr>
          <a:xfrm>
            <a:off x="160789" y="227481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Freeform 20"/>
          <p:cNvSpPr/>
          <p:nvPr/>
        </p:nvSpPr>
        <p:spPr>
          <a:xfrm rot="-60000">
            <a:off x="170576" y="2469159"/>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Freeform 21"/>
          <p:cNvSpPr/>
          <p:nvPr/>
        </p:nvSpPr>
        <p:spPr>
          <a:xfrm rot="-120000">
            <a:off x="180363" y="285645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Freeform 22"/>
          <p:cNvSpPr/>
          <p:nvPr/>
        </p:nvSpPr>
        <p:spPr>
          <a:xfrm rot="-180000">
            <a:off x="190150" y="306757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Freeform 23"/>
          <p:cNvSpPr/>
          <p:nvPr/>
        </p:nvSpPr>
        <p:spPr>
          <a:xfrm rot="-240000">
            <a:off x="173372" y="350380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Freeform 24"/>
          <p:cNvSpPr/>
          <p:nvPr/>
        </p:nvSpPr>
        <p:spPr>
          <a:xfrm rot="-240000">
            <a:off x="167233" y="371878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Freeform 25"/>
          <p:cNvSpPr/>
          <p:nvPr/>
        </p:nvSpPr>
        <p:spPr>
          <a:xfrm rot="-300000">
            <a:off x="155067" y="406356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Freeform 26"/>
          <p:cNvSpPr/>
          <p:nvPr/>
        </p:nvSpPr>
        <p:spPr>
          <a:xfrm rot="-360000">
            <a:off x="155068" y="428381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Freeform 27"/>
          <p:cNvSpPr/>
          <p:nvPr/>
        </p:nvSpPr>
        <p:spPr>
          <a:xfrm rot="-360000">
            <a:off x="155069" y="4693330"/>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Freeform 28"/>
          <p:cNvSpPr/>
          <p:nvPr/>
        </p:nvSpPr>
        <p:spPr>
          <a:xfrm rot="-360000">
            <a:off x="155069" y="487885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Freeform 29"/>
          <p:cNvSpPr/>
          <p:nvPr/>
        </p:nvSpPr>
        <p:spPr>
          <a:xfrm>
            <a:off x="153797" y="185765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Freeform 30"/>
          <p:cNvSpPr/>
          <p:nvPr/>
        </p:nvSpPr>
        <p:spPr>
          <a:xfrm>
            <a:off x="153797" y="166518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Freeform 31"/>
          <p:cNvSpPr/>
          <p:nvPr/>
        </p:nvSpPr>
        <p:spPr>
          <a:xfrm>
            <a:off x="169178" y="191408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Freeform 32"/>
          <p:cNvSpPr/>
          <p:nvPr/>
        </p:nvSpPr>
        <p:spPr>
          <a:xfrm rot="-60000">
            <a:off x="178965" y="210843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Freeform 33"/>
          <p:cNvSpPr/>
          <p:nvPr/>
        </p:nvSpPr>
        <p:spPr>
          <a:xfrm rot="-120000">
            <a:off x="188752" y="249572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Freeform 34"/>
          <p:cNvSpPr/>
          <p:nvPr/>
        </p:nvSpPr>
        <p:spPr>
          <a:xfrm rot="-180000">
            <a:off x="198539" y="270684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Freeform 35"/>
          <p:cNvSpPr/>
          <p:nvPr/>
        </p:nvSpPr>
        <p:spPr>
          <a:xfrm rot="-240000">
            <a:off x="181761" y="314307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7" name="Freeform 36"/>
          <p:cNvSpPr/>
          <p:nvPr/>
        </p:nvSpPr>
        <p:spPr>
          <a:xfrm rot="-240000">
            <a:off x="175622" y="335805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Freeform 37"/>
          <p:cNvSpPr/>
          <p:nvPr/>
        </p:nvSpPr>
        <p:spPr>
          <a:xfrm rot="-300000">
            <a:off x="163456" y="370283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Freeform 38"/>
          <p:cNvSpPr/>
          <p:nvPr/>
        </p:nvSpPr>
        <p:spPr>
          <a:xfrm rot="-360000">
            <a:off x="163457" y="3923088"/>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Freeform 39"/>
          <p:cNvSpPr/>
          <p:nvPr/>
        </p:nvSpPr>
        <p:spPr>
          <a:xfrm rot="-360000">
            <a:off x="163458" y="4332603"/>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Freeform 40"/>
          <p:cNvSpPr/>
          <p:nvPr/>
        </p:nvSpPr>
        <p:spPr>
          <a:xfrm rot="-360000">
            <a:off x="163458" y="4518128"/>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2" name="Freeform 41"/>
          <p:cNvSpPr/>
          <p:nvPr/>
        </p:nvSpPr>
        <p:spPr>
          <a:xfrm>
            <a:off x="162186" y="149692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Freeform 42"/>
          <p:cNvSpPr/>
          <p:nvPr/>
        </p:nvSpPr>
        <p:spPr>
          <a:xfrm>
            <a:off x="162186" y="1304458"/>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Freeform 43"/>
          <p:cNvSpPr/>
          <p:nvPr/>
        </p:nvSpPr>
        <p:spPr>
          <a:xfrm>
            <a:off x="160789" y="268587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Freeform 44"/>
          <p:cNvSpPr/>
          <p:nvPr/>
        </p:nvSpPr>
        <p:spPr>
          <a:xfrm rot="-60000">
            <a:off x="170576" y="2880220"/>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Freeform 45"/>
          <p:cNvSpPr/>
          <p:nvPr/>
        </p:nvSpPr>
        <p:spPr>
          <a:xfrm rot="-120000">
            <a:off x="180363" y="326751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7" name="Freeform 46"/>
          <p:cNvSpPr/>
          <p:nvPr/>
        </p:nvSpPr>
        <p:spPr>
          <a:xfrm rot="-180000">
            <a:off x="190150" y="347863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Freeform 47"/>
          <p:cNvSpPr/>
          <p:nvPr/>
        </p:nvSpPr>
        <p:spPr>
          <a:xfrm rot="-240000">
            <a:off x="173372" y="3914863"/>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Freeform 48"/>
          <p:cNvSpPr/>
          <p:nvPr/>
        </p:nvSpPr>
        <p:spPr>
          <a:xfrm rot="-240000">
            <a:off x="167233" y="412984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Freeform 49"/>
          <p:cNvSpPr/>
          <p:nvPr/>
        </p:nvSpPr>
        <p:spPr>
          <a:xfrm rot="-300000">
            <a:off x="155067" y="447462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Freeform 50"/>
          <p:cNvSpPr/>
          <p:nvPr/>
        </p:nvSpPr>
        <p:spPr>
          <a:xfrm rot="-360000">
            <a:off x="155068" y="469487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Freeform 51"/>
          <p:cNvSpPr/>
          <p:nvPr/>
        </p:nvSpPr>
        <p:spPr>
          <a:xfrm rot="-360000">
            <a:off x="155069" y="510439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Freeform 52"/>
          <p:cNvSpPr/>
          <p:nvPr/>
        </p:nvSpPr>
        <p:spPr>
          <a:xfrm rot="-360000">
            <a:off x="155069" y="528991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Freeform 53"/>
          <p:cNvSpPr/>
          <p:nvPr/>
        </p:nvSpPr>
        <p:spPr>
          <a:xfrm>
            <a:off x="153797" y="226871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Freeform 54"/>
          <p:cNvSpPr/>
          <p:nvPr/>
        </p:nvSpPr>
        <p:spPr>
          <a:xfrm>
            <a:off x="153797" y="207624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90" y="1260032"/>
            <a:ext cx="8839200" cy="4718935"/>
          </a:xfrm>
          <a:prstGeom prst="rect">
            <a:avLst/>
          </a:prstGeom>
        </p:spPr>
      </p:pic>
      <p:sp>
        <p:nvSpPr>
          <p:cNvPr id="5" name="Up Arrow 4"/>
          <p:cNvSpPr/>
          <p:nvPr/>
        </p:nvSpPr>
        <p:spPr>
          <a:xfrm rot="19266032">
            <a:off x="402670" y="4678496"/>
            <a:ext cx="956345" cy="917373"/>
          </a:xfrm>
          <a:prstGeom prst="upArrow">
            <a:avLst/>
          </a:prstGeom>
          <a:gradFill>
            <a:gsLst>
              <a:gs pos="12000">
                <a:schemeClr val="bg1"/>
              </a:gs>
              <a:gs pos="70000">
                <a:schemeClr val="bg1">
                  <a:lumMod val="50000"/>
                </a:schemeClr>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object 2"/>
          <p:cNvSpPr txBox="1">
            <a:spLocks/>
          </p:cNvSpPr>
          <p:nvPr/>
        </p:nvSpPr>
        <p:spPr bwMode="auto">
          <a:xfrm>
            <a:off x="-13122" y="6234627"/>
            <a:ext cx="9144000" cy="44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28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NAPGD2022 defined by a</a:t>
            </a:r>
            <a:r>
              <a:rPr kumimoji="0" lang="en-US" sz="2800" b="0" i="0" u="none" strike="noStrike" kern="1200" cap="none" spc="-7" normalizeH="0" noProof="0" dirty="0">
                <a:ln>
                  <a:noFill/>
                </a:ln>
                <a:solidFill>
                  <a:prstClr val="black"/>
                </a:solidFill>
                <a:effectLst/>
                <a:uLnTx/>
                <a:uFillTx/>
                <a:latin typeface="Cambria" panose="02040503050406030204" pitchFamily="18" charset="0"/>
                <a:ea typeface="ＭＳ Ｐゴシック" charset="0"/>
                <a:cs typeface="Calibri"/>
              </a:rPr>
              <a:t> specific strength of gravity </a:t>
            </a:r>
            <a:r>
              <a:rPr kumimoji="0" lang="en-US" sz="2800" b="0" i="0" u="none" strike="noStrike" kern="1200" cap="none" spc="-7" normalizeH="0" noProof="0" dirty="0">
                <a:ln>
                  <a:noFill/>
                </a:ln>
                <a:solidFill>
                  <a:prstClr val="black"/>
                </a:solidFill>
                <a:effectLst/>
                <a:uLnTx/>
                <a:uFillTx/>
                <a:latin typeface="Cambria" panose="02040503050406030204" pitchFamily="18" charset="0"/>
                <a:ea typeface="ＭＳ Ｐゴシック" charset="0"/>
                <a:cs typeface="Calibri"/>
                <a:sym typeface="Wingdings" panose="05000000000000000000" pitchFamily="2" charset="2"/>
              </a:rPr>
              <a:t> </a:t>
            </a:r>
            <a:r>
              <a:rPr kumimoji="0" lang="en-US" sz="2800" b="0" i="1"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W</a:t>
            </a:r>
            <a:r>
              <a:rPr kumimoji="0" lang="en-US" sz="2800" b="0" i="1" u="none" strike="noStrike" kern="1200" cap="none" spc="-7" normalizeH="0" baseline="-25000" noProof="0" dirty="0">
                <a:ln>
                  <a:noFill/>
                </a:ln>
                <a:solidFill>
                  <a:prstClr val="black"/>
                </a:solidFill>
                <a:effectLst/>
                <a:uLnTx/>
                <a:uFillTx/>
                <a:latin typeface="Cambria" panose="02040503050406030204" pitchFamily="18" charset="0"/>
                <a:ea typeface="ＭＳ Ｐゴシック" charset="0"/>
                <a:cs typeface="Calibri"/>
              </a:rPr>
              <a:t>0</a:t>
            </a:r>
          </a:p>
        </p:txBody>
      </p:sp>
    </p:spTree>
    <p:extLst>
      <p:ext uri="{BB962C8B-B14F-4D97-AF65-F5344CB8AC3E}">
        <p14:creationId xmlns:p14="http://schemas.microsoft.com/office/powerpoint/2010/main" val="86970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left)">
                                      <p:cBhvr>
                                        <p:cTn id="62" dur="500"/>
                                        <p:tgtEl>
                                          <p:spTgt spid="31"/>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left)">
                                      <p:cBhvr>
                                        <p:cTn id="75" dur="500"/>
                                        <p:tgtEl>
                                          <p:spTgt spid="25"/>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500"/>
                                        <p:tgtEl>
                                          <p:spTgt spid="23"/>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cTn>
                              </p:par>
                            </p:childTnLst>
                          </p:cTn>
                        </p:par>
                        <p:par>
                          <p:cTn id="85" fill="hold">
                            <p:stCondLst>
                              <p:cond delay="1000"/>
                            </p:stCondLst>
                            <p:childTnLst>
                              <p:par>
                                <p:cTn id="86" presetID="22" presetClass="entr" presetSubtype="8" fill="hold" grpId="0" nodeType="after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wipe(left)">
                                      <p:cBhvr>
                                        <p:cTn id="88" dur="500"/>
                                        <p:tgtEl>
                                          <p:spTgt spid="40"/>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left)">
                                      <p:cBhvr>
                                        <p:cTn id="91" dur="500"/>
                                        <p:tgtEl>
                                          <p:spTgt spid="36"/>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left)">
                                      <p:cBhvr>
                                        <p:cTn id="94" dur="500"/>
                                        <p:tgtEl>
                                          <p:spTgt spid="34"/>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wipe(left)">
                                      <p:cBhvr>
                                        <p:cTn id="97" dur="500"/>
                                        <p:tgtEl>
                                          <p:spTgt spid="32"/>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wipe(left)">
                                      <p:cBhvr>
                                        <p:cTn id="100" dur="500"/>
                                        <p:tgtEl>
                                          <p:spTgt spid="43"/>
                                        </p:tgtEl>
                                      </p:cBhvr>
                                    </p:animEffect>
                                  </p:childTnLst>
                                </p:cTn>
                              </p:par>
                            </p:childTnLst>
                          </p:cTn>
                        </p:par>
                        <p:par>
                          <p:cTn id="101" fill="hold">
                            <p:stCondLst>
                              <p:cond delay="1500"/>
                            </p:stCondLst>
                            <p:childTnLst>
                              <p:par>
                                <p:cTn id="102" presetID="22" presetClass="entr" presetSubtype="8" fill="hold" grpId="0" nodeType="after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wipe(left)">
                                      <p:cBhvr>
                                        <p:cTn id="104" dur="500"/>
                                        <p:tgtEl>
                                          <p:spTgt spid="41"/>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wipe(left)">
                                      <p:cBhvr>
                                        <p:cTn id="107" dur="500"/>
                                        <p:tgtEl>
                                          <p:spTgt spid="39"/>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wipe(left)">
                                      <p:cBhvr>
                                        <p:cTn id="110" dur="500"/>
                                        <p:tgtEl>
                                          <p:spTgt spid="38"/>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wipe(left)">
                                      <p:cBhvr>
                                        <p:cTn id="113" dur="500"/>
                                        <p:tgtEl>
                                          <p:spTgt spid="37"/>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wipe(left)">
                                      <p:cBhvr>
                                        <p:cTn id="116" dur="500"/>
                                        <p:tgtEl>
                                          <p:spTgt spid="35"/>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wipe(left)">
                                      <p:cBhvr>
                                        <p:cTn id="119" dur="500"/>
                                        <p:tgtEl>
                                          <p:spTgt spid="33"/>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wipe(left)">
                                      <p:cBhvr>
                                        <p:cTn id="122" dur="500"/>
                                        <p:tgtEl>
                                          <p:spTgt spid="42"/>
                                        </p:tgtEl>
                                      </p:cBhvr>
                                    </p:animEffect>
                                  </p:childTnLst>
                                </p:cTn>
                              </p:par>
                            </p:childTnLst>
                          </p:cTn>
                        </p:par>
                        <p:par>
                          <p:cTn id="123" fill="hold">
                            <p:stCondLst>
                              <p:cond delay="2000"/>
                            </p:stCondLst>
                            <p:childTnLst>
                              <p:par>
                                <p:cTn id="124" presetID="22" presetClass="entr" presetSubtype="8" fill="hold" grpId="0" nodeType="afterEffect">
                                  <p:stCondLst>
                                    <p:cond delay="0"/>
                                  </p:stCondLst>
                                  <p:childTnLst>
                                    <p:set>
                                      <p:cBhvr>
                                        <p:cTn id="125" dur="1" fill="hold">
                                          <p:stCondLst>
                                            <p:cond delay="0"/>
                                          </p:stCondLst>
                                        </p:cTn>
                                        <p:tgtEl>
                                          <p:spTgt spid="52"/>
                                        </p:tgtEl>
                                        <p:attrNameLst>
                                          <p:attrName>style.visibility</p:attrName>
                                        </p:attrNameLst>
                                      </p:cBhvr>
                                      <p:to>
                                        <p:strVal val="visible"/>
                                      </p:to>
                                    </p:set>
                                    <p:animEffect transition="in" filter="wipe(left)">
                                      <p:cBhvr>
                                        <p:cTn id="126" dur="500"/>
                                        <p:tgtEl>
                                          <p:spTgt spid="52"/>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left)">
                                      <p:cBhvr>
                                        <p:cTn id="129" dur="500"/>
                                        <p:tgtEl>
                                          <p:spTgt spid="48"/>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wipe(left)">
                                      <p:cBhvr>
                                        <p:cTn id="132" dur="500"/>
                                        <p:tgtEl>
                                          <p:spTgt spid="46"/>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44"/>
                                        </p:tgtEl>
                                        <p:attrNameLst>
                                          <p:attrName>style.visibility</p:attrName>
                                        </p:attrNameLst>
                                      </p:cBhvr>
                                      <p:to>
                                        <p:strVal val="visible"/>
                                      </p:to>
                                    </p:set>
                                    <p:animEffect transition="in" filter="wipe(left)">
                                      <p:cBhvr>
                                        <p:cTn id="135" dur="500"/>
                                        <p:tgtEl>
                                          <p:spTgt spid="44"/>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55"/>
                                        </p:tgtEl>
                                        <p:attrNameLst>
                                          <p:attrName>style.visibility</p:attrName>
                                        </p:attrNameLst>
                                      </p:cBhvr>
                                      <p:to>
                                        <p:strVal val="visible"/>
                                      </p:to>
                                    </p:set>
                                    <p:animEffect transition="in" filter="wipe(left)">
                                      <p:cBhvr>
                                        <p:cTn id="138" dur="500"/>
                                        <p:tgtEl>
                                          <p:spTgt spid="55"/>
                                        </p:tgtEl>
                                      </p:cBhvr>
                                    </p:animEffect>
                                  </p:childTnLst>
                                </p:cTn>
                              </p:par>
                            </p:childTnLst>
                          </p:cTn>
                        </p:par>
                        <p:par>
                          <p:cTn id="139" fill="hold">
                            <p:stCondLst>
                              <p:cond delay="2500"/>
                            </p:stCondLst>
                            <p:childTnLst>
                              <p:par>
                                <p:cTn id="140" presetID="22" presetClass="entr" presetSubtype="8" fill="hold" grpId="0" nodeType="after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wipe(left)">
                                      <p:cBhvr>
                                        <p:cTn id="142" dur="500"/>
                                        <p:tgtEl>
                                          <p:spTgt spid="53"/>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51"/>
                                        </p:tgtEl>
                                        <p:attrNameLst>
                                          <p:attrName>style.visibility</p:attrName>
                                        </p:attrNameLst>
                                      </p:cBhvr>
                                      <p:to>
                                        <p:strVal val="visible"/>
                                      </p:to>
                                    </p:set>
                                    <p:animEffect transition="in" filter="wipe(left)">
                                      <p:cBhvr>
                                        <p:cTn id="145" dur="500"/>
                                        <p:tgtEl>
                                          <p:spTgt spid="51"/>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50"/>
                                        </p:tgtEl>
                                        <p:attrNameLst>
                                          <p:attrName>style.visibility</p:attrName>
                                        </p:attrNameLst>
                                      </p:cBhvr>
                                      <p:to>
                                        <p:strVal val="visible"/>
                                      </p:to>
                                    </p:set>
                                    <p:animEffect transition="in" filter="wipe(left)">
                                      <p:cBhvr>
                                        <p:cTn id="148" dur="500"/>
                                        <p:tgtEl>
                                          <p:spTgt spid="50"/>
                                        </p:tgtEl>
                                      </p:cBhvr>
                                    </p:animEffect>
                                  </p:childTnLst>
                                </p:cTn>
                              </p:par>
                              <p:par>
                                <p:cTn id="149" presetID="22" presetClass="entr" presetSubtype="8" fill="hold" grpId="0" nodeType="withEffect">
                                  <p:stCondLst>
                                    <p:cond delay="0"/>
                                  </p:stCondLst>
                                  <p:childTnLst>
                                    <p:set>
                                      <p:cBhvr>
                                        <p:cTn id="150" dur="1" fill="hold">
                                          <p:stCondLst>
                                            <p:cond delay="0"/>
                                          </p:stCondLst>
                                        </p:cTn>
                                        <p:tgtEl>
                                          <p:spTgt spid="49"/>
                                        </p:tgtEl>
                                        <p:attrNameLst>
                                          <p:attrName>style.visibility</p:attrName>
                                        </p:attrNameLst>
                                      </p:cBhvr>
                                      <p:to>
                                        <p:strVal val="visible"/>
                                      </p:to>
                                    </p:set>
                                    <p:animEffect transition="in" filter="wipe(left)">
                                      <p:cBhvr>
                                        <p:cTn id="151" dur="500"/>
                                        <p:tgtEl>
                                          <p:spTgt spid="49"/>
                                        </p:tgtEl>
                                      </p:cBhvr>
                                    </p:animEffect>
                                  </p:childTnLst>
                                </p:cTn>
                              </p:par>
                              <p:par>
                                <p:cTn id="152" presetID="22" presetClass="entr" presetSubtype="8" fill="hold" grpId="0" nodeType="with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wipe(left)">
                                      <p:cBhvr>
                                        <p:cTn id="154" dur="500"/>
                                        <p:tgtEl>
                                          <p:spTgt spid="47"/>
                                        </p:tgtEl>
                                      </p:cBhvr>
                                    </p:animEffect>
                                  </p:childTnLst>
                                </p:cTn>
                              </p:par>
                              <p:par>
                                <p:cTn id="155" presetID="22" presetClass="entr" presetSubtype="8" fill="hold" grpId="0" nodeType="withEffect">
                                  <p:stCondLst>
                                    <p:cond delay="0"/>
                                  </p:stCondLst>
                                  <p:childTnLst>
                                    <p:set>
                                      <p:cBhvr>
                                        <p:cTn id="156" dur="1" fill="hold">
                                          <p:stCondLst>
                                            <p:cond delay="0"/>
                                          </p:stCondLst>
                                        </p:cTn>
                                        <p:tgtEl>
                                          <p:spTgt spid="45"/>
                                        </p:tgtEl>
                                        <p:attrNameLst>
                                          <p:attrName>style.visibility</p:attrName>
                                        </p:attrNameLst>
                                      </p:cBhvr>
                                      <p:to>
                                        <p:strVal val="visible"/>
                                      </p:to>
                                    </p:set>
                                    <p:animEffect transition="in" filter="wipe(left)">
                                      <p:cBhvr>
                                        <p:cTn id="157" dur="500"/>
                                        <p:tgtEl>
                                          <p:spTgt spid="45"/>
                                        </p:tgtEl>
                                      </p:cBhvr>
                                    </p:animEffect>
                                  </p:childTnLst>
                                </p:cTn>
                              </p:par>
                              <p:par>
                                <p:cTn id="158" presetID="22" presetClass="entr" presetSubtype="8" fill="hold" grpId="0" nodeType="withEffect">
                                  <p:stCondLst>
                                    <p:cond delay="0"/>
                                  </p:stCondLst>
                                  <p:childTnLst>
                                    <p:set>
                                      <p:cBhvr>
                                        <p:cTn id="159" dur="1" fill="hold">
                                          <p:stCondLst>
                                            <p:cond delay="0"/>
                                          </p:stCondLst>
                                        </p:cTn>
                                        <p:tgtEl>
                                          <p:spTgt spid="54"/>
                                        </p:tgtEl>
                                        <p:attrNameLst>
                                          <p:attrName>style.visibility</p:attrName>
                                        </p:attrNameLst>
                                      </p:cBhvr>
                                      <p:to>
                                        <p:strVal val="visible"/>
                                      </p:to>
                                    </p:set>
                                    <p:animEffect transition="in" filter="wipe(left)">
                                      <p:cBhvr>
                                        <p:cTn id="160" dur="500"/>
                                        <p:tgtEl>
                                          <p:spTgt spid="54"/>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4" fill="hold" nodeType="clickEffect">
                                  <p:stCondLst>
                                    <p:cond delay="0"/>
                                  </p:stCondLst>
                                  <p:childTnLst>
                                    <p:set>
                                      <p:cBhvr>
                                        <p:cTn id="164" dur="1" fill="hold">
                                          <p:stCondLst>
                                            <p:cond delay="0"/>
                                          </p:stCondLst>
                                        </p:cTn>
                                        <p:tgtEl>
                                          <p:spTgt spid="56"/>
                                        </p:tgtEl>
                                        <p:attrNameLst>
                                          <p:attrName>style.visibility</p:attrName>
                                        </p:attrNameLst>
                                      </p:cBhvr>
                                      <p:to>
                                        <p:strVal val="visible"/>
                                      </p:to>
                                    </p:set>
                                    <p:animEffect transition="in" filter="wipe(down)">
                                      <p:cBhvr>
                                        <p:cTn id="165" dur="500"/>
                                        <p:tgtEl>
                                          <p:spTgt spid="56"/>
                                        </p:tgtEl>
                                      </p:cBhvr>
                                    </p:animEffect>
                                  </p:childTnLst>
                                </p:cTn>
                              </p:par>
                            </p:childTnLst>
                          </p:cTn>
                        </p:par>
                        <p:par>
                          <p:cTn id="166" fill="hold">
                            <p:stCondLst>
                              <p:cond delay="500"/>
                            </p:stCondLst>
                            <p:childTnLst>
                              <p:par>
                                <p:cTn id="167" presetID="2" presetClass="entr" presetSubtype="8" fill="hold" grpId="0" nodeType="afterEffect">
                                  <p:stCondLst>
                                    <p:cond delay="200"/>
                                  </p:stCondLst>
                                  <p:childTnLst>
                                    <p:set>
                                      <p:cBhvr>
                                        <p:cTn id="168" dur="1" fill="hold">
                                          <p:stCondLst>
                                            <p:cond delay="0"/>
                                          </p:stCondLst>
                                        </p:cTn>
                                        <p:tgtEl>
                                          <p:spTgt spid="5"/>
                                        </p:tgtEl>
                                        <p:attrNameLst>
                                          <p:attrName>style.visibility</p:attrName>
                                        </p:attrNameLst>
                                      </p:cBhvr>
                                      <p:to>
                                        <p:strVal val="visible"/>
                                      </p:to>
                                    </p:set>
                                    <p:anim calcmode="lin" valueType="num">
                                      <p:cBhvr additive="base">
                                        <p:cTn id="169" dur="500" fill="hold"/>
                                        <p:tgtEl>
                                          <p:spTgt spid="5"/>
                                        </p:tgtEl>
                                        <p:attrNameLst>
                                          <p:attrName>ppt_x</p:attrName>
                                        </p:attrNameLst>
                                      </p:cBhvr>
                                      <p:tavLst>
                                        <p:tav tm="0">
                                          <p:val>
                                            <p:strVal val="0-#ppt_w/2"/>
                                          </p:val>
                                        </p:tav>
                                        <p:tav tm="100000">
                                          <p:val>
                                            <p:strVal val="#ppt_x"/>
                                          </p:val>
                                        </p:tav>
                                      </p:tavLst>
                                    </p:anim>
                                    <p:anim calcmode="lin" valueType="num">
                                      <p:cBhvr additive="base">
                                        <p:cTn id="170" dur="500" fill="hold"/>
                                        <p:tgtEl>
                                          <p:spTgt spid="5"/>
                                        </p:tgtEl>
                                        <p:attrNameLst>
                                          <p:attrName>ppt_y</p:attrName>
                                        </p:attrNameLst>
                                      </p:cBhvr>
                                      <p:tavLst>
                                        <p:tav tm="0">
                                          <p:val>
                                            <p:strVal val="#ppt_y"/>
                                          </p:val>
                                        </p:tav>
                                        <p:tav tm="100000">
                                          <p:val>
                                            <p:strVal val="#ppt_y"/>
                                          </p:val>
                                        </p:tav>
                                      </p:tavLst>
                                    </p:anim>
                                  </p:childTnLst>
                                </p:cTn>
                              </p:par>
                            </p:childTnLst>
                          </p:cTn>
                        </p:par>
                        <p:par>
                          <p:cTn id="171" fill="hold">
                            <p:stCondLst>
                              <p:cond delay="1200"/>
                            </p:stCondLst>
                            <p:childTnLst>
                              <p:par>
                                <p:cTn id="172" presetID="8" presetClass="emph" presetSubtype="0" fill="hold" grpId="1" nodeType="afterEffect">
                                  <p:stCondLst>
                                    <p:cond delay="0"/>
                                  </p:stCondLst>
                                  <p:childTnLst>
                                    <p:animRot by="21600000">
                                      <p:cBhvr>
                                        <p:cTn id="173" dur="1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 grpId="0" animBg="1"/>
      <p:bldP spid="5"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899" y="1256714"/>
            <a:ext cx="5410200" cy="5574560"/>
          </a:xfrm>
          <a:prstGeom prst="rect">
            <a:avLst/>
          </a:prstGeom>
        </p:spPr>
      </p:pic>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Geopotential</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5151370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899" y="1276496"/>
            <a:ext cx="5410199" cy="5560483"/>
          </a:xfrm>
          <a:prstGeom prst="rect">
            <a:avLst/>
          </a:prstGeom>
        </p:spPr>
      </p:pic>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Geopotential</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26271893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899" y="1257165"/>
            <a:ext cx="5410199" cy="5574559"/>
          </a:xfrm>
          <a:prstGeom prst="rect">
            <a:avLst/>
          </a:prstGeom>
        </p:spPr>
      </p:pic>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Geopotential</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2137142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71" y="1376400"/>
            <a:ext cx="2408129" cy="24812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886" y="1384283"/>
            <a:ext cx="2414225" cy="248128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1376400"/>
            <a:ext cx="2408129" cy="2481287"/>
          </a:xfrm>
          <a:prstGeom prst="rect">
            <a:avLst/>
          </a:prstGeom>
        </p:spPr>
      </p:pic>
      <p:sp>
        <p:nvSpPr>
          <p:cNvPr id="7" name="TextBox 6"/>
          <p:cNvSpPr txBox="1"/>
          <p:nvPr/>
        </p:nvSpPr>
        <p:spPr>
          <a:xfrm>
            <a:off x="223704" y="4267200"/>
            <a:ext cx="8732728" cy="1661993"/>
          </a:xfrm>
          <a:prstGeom prst="rect">
            <a:avLst/>
          </a:prstGeom>
          <a:noFill/>
        </p:spPr>
        <p:txBody>
          <a:bodyPr wrap="square" rtlCol="0">
            <a:spAutoFit/>
          </a:bodyPr>
          <a:lstStyle/>
          <a:p>
            <a:r>
              <a:rPr lang="en-US" sz="3400" dirty="0">
                <a:latin typeface="Cambria" panose="02040503050406030204" pitchFamily="18" charset="0"/>
                <a:ea typeface="Cambria" panose="02040503050406030204" pitchFamily="18" charset="0"/>
              </a:rPr>
              <a:t>In all scenarios, the water only flows when it has </a:t>
            </a:r>
            <a:r>
              <a:rPr lang="en-US" sz="3400" b="1" dirty="0">
                <a:latin typeface="Cambria" panose="02040503050406030204" pitchFamily="18" charset="0"/>
                <a:ea typeface="Cambria" panose="02040503050406030204" pitchFamily="18" charset="0"/>
              </a:rPr>
              <a:t>a path to lower geopotential </a:t>
            </a:r>
            <a:r>
              <a:rPr lang="en-US" sz="3400" dirty="0">
                <a:latin typeface="Cambria" panose="02040503050406030204" pitchFamily="18" charset="0"/>
                <a:ea typeface="Cambria" panose="02040503050406030204" pitchFamily="18" charset="0"/>
              </a:rPr>
              <a:t>– this is always a combination of gravity and height.</a:t>
            </a:r>
          </a:p>
        </p:txBody>
      </p:sp>
      <p:sp>
        <p:nvSpPr>
          <p:cNvPr id="8"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Geopotential</a:t>
            </a:r>
            <a:endParaRPr lang="en-US" sz="5400" dirty="0">
              <a:latin typeface="Cambria" panose="02040503050406030204" pitchFamily="18" charset="0"/>
              <a:cs typeface="Calibri"/>
            </a:endParaRPr>
          </a:p>
        </p:txBody>
      </p:sp>
      <p:sp>
        <p:nvSpPr>
          <p:cNvPr id="9" name="TextBox 8"/>
          <p:cNvSpPr txBox="1"/>
          <p:nvPr/>
        </p:nvSpPr>
        <p:spPr bwMode="auto">
          <a:xfrm>
            <a:off x="4827146" y="5861537"/>
            <a:ext cx="1300899" cy="830997"/>
          </a:xfrm>
          <a:prstGeom prst="rect">
            <a:avLst/>
          </a:prstGeom>
          <a:noFill/>
          <a:ln w="9525">
            <a:noFill/>
            <a:miter lim="800000"/>
            <a:headEnd/>
            <a:tailEnd/>
          </a:ln>
        </p:spPr>
        <p:txBody>
          <a:bodyPr wrap="square" rtlCol="0">
            <a:spAutoFit/>
          </a:bodyPr>
          <a:lstStyle/>
          <a:p>
            <a:r>
              <a:rPr lang="en-US" sz="2400" dirty="0">
                <a:latin typeface="Cambria" panose="02040503050406030204" pitchFamily="18" charset="0"/>
                <a:ea typeface="Cambria" panose="02040503050406030204" pitchFamily="18" charset="0"/>
              </a:rPr>
              <a:t>(-∫g </a:t>
            </a:r>
            <a:r>
              <a:rPr lang="en-US" sz="2400" dirty="0" err="1">
                <a:latin typeface="Cambria" panose="02040503050406030204" pitchFamily="18" charset="0"/>
                <a:ea typeface="Cambria" panose="02040503050406030204" pitchFamily="18" charset="0"/>
              </a:rPr>
              <a:t>dH</a:t>
            </a:r>
            <a:r>
              <a:rPr lang="en-US" sz="2400" dirty="0">
                <a:latin typeface="Cambria" panose="02040503050406030204" pitchFamily="18" charset="0"/>
                <a:ea typeface="Cambria" panose="02040503050406030204" pitchFamily="18" charset="0"/>
              </a:rPr>
              <a:t>)</a:t>
            </a:r>
          </a:p>
          <a:p>
            <a:endParaRPr lang="en-US" sz="2400" dirty="0"/>
          </a:p>
        </p:txBody>
      </p:sp>
    </p:spTree>
    <p:extLst>
      <p:ext uri="{BB962C8B-B14F-4D97-AF65-F5344CB8AC3E}">
        <p14:creationId xmlns:p14="http://schemas.microsoft.com/office/powerpoint/2010/main" val="33286548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upload.wikimedia.org/wikipedia/commons/6/68/Geoid_height_red_blue_averageb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32378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658471" y="1573311"/>
            <a:ext cx="1371600" cy="685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026459"/>
            <a:ext cx="8925260" cy="3450541"/>
          </a:xfrm>
          <a:prstGeom prst="rect">
            <a:avLst/>
          </a:prstGeom>
        </p:spPr>
      </p:pic>
    </p:spTree>
    <p:extLst>
      <p:ext uri="{BB962C8B-B14F-4D97-AF65-F5344CB8AC3E}">
        <p14:creationId xmlns:p14="http://schemas.microsoft.com/office/powerpoint/2010/main" val="7394956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82"/>
          <a:stretch/>
        </p:blipFill>
        <p:spPr>
          <a:xfrm>
            <a:off x="152399" y="1257300"/>
            <a:ext cx="8839200" cy="4724400"/>
          </a:xfrm>
          <a:prstGeom prst="rect">
            <a:avLst/>
          </a:prstGeom>
        </p:spPr>
      </p:pic>
      <p:sp>
        <p:nvSpPr>
          <p:cNvPr id="6" name="TextBox 5"/>
          <p:cNvSpPr txBox="1"/>
          <p:nvPr/>
        </p:nvSpPr>
        <p:spPr>
          <a:xfrm>
            <a:off x="2960897" y="5981700"/>
            <a:ext cx="6183103" cy="246221"/>
          </a:xfrm>
          <a:prstGeom prst="rect">
            <a:avLst/>
          </a:prstGeom>
          <a:noFill/>
        </p:spPr>
        <p:txBody>
          <a:bodyPr rtlCol="0" wrap="none">
            <a:spAutoFit/>
          </a:bodyPr>
          <a:lstStyle/>
          <a:p>
            <a:r>
              <a:rPr dirty="0" lang="en-US" sz="1000">
                <a:latin typeface="Arial"/>
                <a:cs typeface="Arial"/>
              </a:rPr>
              <a:t>-</a:t>
            </a:r>
            <a:r>
              <a:rPr dirty="0" i="1" lang="en-US" sz="1000"/>
              <a:t>GPS for Land Surveyors</a:t>
            </a:r>
            <a:r>
              <a:rPr dirty="0" lang="en-US" sz="1000"/>
              <a:t>, by Jan Van Sickle, 4th ed., CRC Press, Taylor &amp; Francis Group, 2015, p. 180. (slightly edited)</a:t>
            </a:r>
            <a:endParaRPr dirty="0" lang="en-US" sz="1100"/>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0" compatLnSpc="1" lIns="0" numCol="1" rIns="0" rtlCol="0" tIns="16933" vert="horz" wrap="square">
            <a:prstTxWarp prst="textNoShape">
              <a:avLst/>
            </a:prstTxWarp>
            <a:spAutoFit/>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indent="-993115" marL="1009201" marR="6773">
              <a:spcBef>
                <a:spcPts val="133"/>
              </a:spcBef>
            </a:pPr>
            <a:r>
              <a:rPr dirty="0" lang="en-US" spc="-7" sz="5400">
                <a:latin charset="0" panose="02040503050406030204" pitchFamily="18" typeface="Cambria"/>
                <a:cs typeface="Calibri"/>
              </a:rPr>
              <a:t>Orthometric Heights</a:t>
            </a:r>
            <a:endParaRPr dirty="0" lang="en-US" sz="5400">
              <a:latin charset="0" panose="02040503050406030204" pitchFamily="18" typeface="Cambria"/>
              <a:cs typeface="Calibri"/>
            </a:endParaRPr>
          </a:p>
        </p:txBody>
      </p:sp>
    </p:spTree>
    <p:extLst>
      <p:ext uri="{BB962C8B-B14F-4D97-AF65-F5344CB8AC3E}">
        <p14:creationId xmlns:p14="http://schemas.microsoft.com/office/powerpoint/2010/main" val="22954242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graphicFrame>
        <p:nvGraphicFramePr>
          <p:cNvPr id="4" name="Content Placeholder 6"/>
          <p:cNvGraphicFramePr>
            <a:graphicFrameLocks noGrp="1"/>
          </p:cNvGraphicFramePr>
          <p:nvPr>
            <p:ph idx="4294967295"/>
            <p:extLst/>
          </p:nvPr>
        </p:nvGraphicFramePr>
        <p:xfrm>
          <a:off x="114302" y="1745676"/>
          <a:ext cx="8925791" cy="4069658"/>
        </p:xfrm>
        <a:graphic>
          <a:graphicData uri="http://schemas.openxmlformats.org/drawingml/2006/table">
            <a:tbl>
              <a:tblPr firstRow="1" bandRow="1">
                <a:tableStyleId>{5C22544A-7EE6-4342-B048-85BDC9FD1C3A}</a:tableStyleId>
              </a:tblPr>
              <a:tblGrid>
                <a:gridCol w="2493818">
                  <a:extLst>
                    <a:ext uri="{9D8B030D-6E8A-4147-A177-3AD203B41FA5}">
                      <a16:colId xmlns:a16="http://schemas.microsoft.com/office/drawing/2014/main" val="2202110323"/>
                    </a:ext>
                  </a:extLst>
                </a:gridCol>
                <a:gridCol w="1969079">
                  <a:extLst>
                    <a:ext uri="{9D8B030D-6E8A-4147-A177-3AD203B41FA5}">
                      <a16:colId xmlns:a16="http://schemas.microsoft.com/office/drawing/2014/main" val="1277430874"/>
                    </a:ext>
                  </a:extLst>
                </a:gridCol>
                <a:gridCol w="2072058">
                  <a:extLst>
                    <a:ext uri="{9D8B030D-6E8A-4147-A177-3AD203B41FA5}">
                      <a16:colId xmlns:a16="http://schemas.microsoft.com/office/drawing/2014/main" val="2463132348"/>
                    </a:ext>
                  </a:extLst>
                </a:gridCol>
                <a:gridCol w="2390836">
                  <a:extLst>
                    <a:ext uri="{9D8B030D-6E8A-4147-A177-3AD203B41FA5}">
                      <a16:colId xmlns:a16="http://schemas.microsoft.com/office/drawing/2014/main" val="2738166315"/>
                    </a:ext>
                  </a:extLst>
                </a:gridCol>
              </a:tblGrid>
              <a:tr h="990228">
                <a:tc>
                  <a:txBody>
                    <a:bodyPr/>
                    <a:lstStyle/>
                    <a:p>
                      <a:r>
                        <a:rPr lang="en-US" sz="1800" dirty="0"/>
                        <a:t>Horizontal</a:t>
                      </a:r>
                      <a:r>
                        <a:rPr lang="en-US" sz="1800" baseline="0" dirty="0"/>
                        <a:t> </a:t>
                      </a:r>
                      <a:r>
                        <a:rPr lang="en-US" sz="1800" dirty="0" err="1"/>
                        <a:t>Datums</a:t>
                      </a:r>
                      <a:r>
                        <a:rPr lang="en-US" sz="1800" dirty="0"/>
                        <a:t> </a:t>
                      </a:r>
                    </a:p>
                    <a:p>
                      <a:r>
                        <a:rPr lang="en-US" sz="1800" dirty="0"/>
                        <a:t>(aka Geometric Reference Frames)</a:t>
                      </a:r>
                    </a:p>
                  </a:txBody>
                  <a:tcPr marL="62939" marR="62939" marT="31470" marB="31470"/>
                </a:tc>
                <a:tc>
                  <a:txBody>
                    <a:bodyPr/>
                    <a:lstStyle/>
                    <a:p>
                      <a:r>
                        <a:rPr lang="en-US" sz="1800" dirty="0"/>
                        <a:t>Vertical</a:t>
                      </a:r>
                    </a:p>
                    <a:p>
                      <a:r>
                        <a:rPr lang="en-US" sz="1800" dirty="0"/>
                        <a:t>Datums</a:t>
                      </a:r>
                    </a:p>
                  </a:txBody>
                  <a:tcPr marL="62939" marR="62939" marT="31470" marB="31470"/>
                </a:tc>
                <a:tc>
                  <a:txBody>
                    <a:bodyPr/>
                    <a:lstStyle/>
                    <a:p>
                      <a:r>
                        <a:rPr lang="en-US" sz="1800" dirty="0"/>
                        <a:t>Geoid</a:t>
                      </a:r>
                    </a:p>
                    <a:p>
                      <a:r>
                        <a:rPr lang="en-US" sz="1800" dirty="0"/>
                        <a:t>Models</a:t>
                      </a:r>
                    </a:p>
                  </a:txBody>
                  <a:tcPr marL="62939" marR="62939" marT="31470" marB="31470"/>
                </a:tc>
                <a:tc>
                  <a:txBody>
                    <a:bodyPr/>
                    <a:lstStyle/>
                    <a:p>
                      <a:r>
                        <a:rPr lang="en-US" sz="1800" dirty="0"/>
                        <a:t>Transformations</a:t>
                      </a:r>
                      <a:r>
                        <a:rPr lang="en-US" sz="1800" baseline="0" dirty="0"/>
                        <a:t> </a:t>
                      </a:r>
                      <a:r>
                        <a:rPr lang="en-US" sz="1800" dirty="0"/>
                        <a:t>and</a:t>
                      </a:r>
                      <a:r>
                        <a:rPr lang="en-US" sz="1800" baseline="0" dirty="0"/>
                        <a:t> </a:t>
                      </a:r>
                      <a:r>
                        <a:rPr lang="en-US" sz="1800" dirty="0"/>
                        <a:t>Conversions</a:t>
                      </a:r>
                    </a:p>
                  </a:txBody>
                  <a:tcPr marL="62939" marR="62939" marT="31470" marB="31470"/>
                </a:tc>
                <a:extLst>
                  <a:ext uri="{0D108BD9-81ED-4DB2-BD59-A6C34878D82A}">
                    <a16:rowId xmlns:a16="http://schemas.microsoft.com/office/drawing/2014/main" val="3022080662"/>
                  </a:ext>
                </a:extLst>
              </a:tr>
              <a:tr h="308918">
                <a:tc>
                  <a:txBody>
                    <a:bodyPr/>
                    <a:lstStyle/>
                    <a:p>
                      <a:r>
                        <a:rPr lang="en-US" sz="1800" dirty="0">
                          <a:latin typeface="Arial" panose="020B0604020202020204" pitchFamily="34" charset="0"/>
                          <a:cs typeface="Arial" panose="020B0604020202020204" pitchFamily="34" charset="0"/>
                        </a:rPr>
                        <a:t>WGS84</a:t>
                      </a:r>
                    </a:p>
                  </a:txBody>
                  <a:tcPr marL="62939" marR="62939" marT="31470" marB="31470"/>
                </a:tc>
                <a:tc>
                  <a:txBody>
                    <a:bodyPr/>
                    <a:lstStyle/>
                    <a:p>
                      <a:r>
                        <a:rPr lang="en-US" sz="1800" dirty="0">
                          <a:latin typeface="Arial" panose="020B0604020202020204" pitchFamily="34" charset="0"/>
                          <a:cs typeface="Arial" panose="020B0604020202020204" pitchFamily="34" charset="0"/>
                        </a:rPr>
                        <a:t>IHRS (by IAG</a:t>
                      </a:r>
                      <a:r>
                        <a:rPr lang="en-US" sz="1800" baseline="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OSU91A</a:t>
                      </a:r>
                    </a:p>
                  </a:txBody>
                  <a:tcPr marL="62939" marR="62939" marT="31470" marB="31470"/>
                </a:tc>
                <a:tc>
                  <a:txBody>
                    <a:bodyPr/>
                    <a:lstStyle/>
                    <a:p>
                      <a:r>
                        <a:rPr lang="en-US" sz="1800" dirty="0">
                          <a:latin typeface="Arial" panose="020B0604020202020204" pitchFamily="34" charset="0"/>
                          <a:cs typeface="Arial" panose="020B0604020202020204" pitchFamily="34" charset="0"/>
                        </a:rPr>
                        <a:t>CORPSCON</a:t>
                      </a:r>
                    </a:p>
                  </a:txBody>
                  <a:tcPr marL="62939" marR="62939" marT="31470" marB="31470"/>
                </a:tc>
                <a:extLst>
                  <a:ext uri="{0D108BD9-81ED-4DB2-BD59-A6C34878D82A}">
                    <a16:rowId xmlns:a16="http://schemas.microsoft.com/office/drawing/2014/main" val="3808544551"/>
                  </a:ext>
                </a:extLst>
              </a:tr>
              <a:tr h="761714">
                <a:tc>
                  <a:txBody>
                    <a:bodyPr/>
                    <a:lstStyle/>
                    <a:p>
                      <a:r>
                        <a:rPr lang="en-US" dirty="0">
                          <a:latin typeface="Arial" panose="020B0604020202020204" pitchFamily="34" charset="0"/>
                          <a:cs typeface="Arial" panose="020B0604020202020204" pitchFamily="34" charset="0"/>
                        </a:rPr>
                        <a:t>WGS72</a:t>
                      </a: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EGM96</a:t>
                      </a:r>
                    </a:p>
                  </a:txBody>
                  <a:tcPr marL="62939" marR="62939" marT="31470" marB="31470"/>
                </a:tc>
                <a:tc>
                  <a:txBody>
                    <a:bodyPr/>
                    <a:lstStyle/>
                    <a:p>
                      <a:r>
                        <a:rPr lang="en-US" sz="1800" dirty="0">
                          <a:latin typeface="Arial" panose="020B0604020202020204" pitchFamily="34" charset="0"/>
                          <a:cs typeface="Arial" panose="020B0604020202020204" pitchFamily="34" charset="0"/>
                        </a:rPr>
                        <a:t>Appendix B.6</a:t>
                      </a:r>
                      <a:r>
                        <a:rPr lang="en-US" sz="1800" baseline="0" dirty="0">
                          <a:latin typeface="Arial" panose="020B0604020202020204" pitchFamily="34" charset="0"/>
                          <a:cs typeface="Arial" panose="020B0604020202020204" pitchFamily="34" charset="0"/>
                        </a:rPr>
                        <a:t> of DMA TR 8350.2 (WGS 84)</a:t>
                      </a:r>
                      <a:endParaRPr lang="en-US" sz="1800" dirty="0">
                        <a:latin typeface="Arial" panose="020B0604020202020204" pitchFamily="34" charset="0"/>
                        <a:cs typeface="Arial" panose="020B0604020202020204" pitchFamily="34" charset="0"/>
                      </a:endParaRPr>
                    </a:p>
                  </a:txBody>
                  <a:tcPr marL="62939" marR="62939" marT="31470" marB="31470"/>
                </a:tc>
                <a:extLst>
                  <a:ext uri="{0D108BD9-81ED-4DB2-BD59-A6C34878D82A}">
                    <a16:rowId xmlns:a16="http://schemas.microsoft.com/office/drawing/2014/main" val="348057990"/>
                  </a:ext>
                </a:extLst>
              </a:tr>
              <a:tr h="990228">
                <a:tc>
                  <a:txBody>
                    <a:bodyPr/>
                    <a:lstStyle/>
                    <a:p>
                      <a:r>
                        <a:rPr lang="en-US" sz="1800" dirty="0">
                          <a:latin typeface="Arial" panose="020B0604020202020204" pitchFamily="34" charset="0"/>
                          <a:cs typeface="Arial" panose="020B0604020202020204" pitchFamily="34" charset="0"/>
                        </a:rPr>
                        <a:t>ITRF (Intl.</a:t>
                      </a:r>
                      <a:r>
                        <a:rPr lang="en-US" sz="1800" baseline="0" dirty="0">
                          <a:latin typeface="Arial" panose="020B0604020202020204" pitchFamily="34" charset="0"/>
                          <a:cs typeface="Arial" panose="020B0604020202020204" pitchFamily="34" charset="0"/>
                        </a:rPr>
                        <a:t> Terrestrial Reference Frame by IERS)</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EGM2008</a:t>
                      </a:r>
                    </a:p>
                  </a:txBody>
                  <a:tcPr marL="62939" marR="62939" marT="31470" marB="31470"/>
                </a:tc>
                <a:tc>
                  <a:txBody>
                    <a:bodyPr/>
                    <a:lstStyle/>
                    <a:p>
                      <a:r>
                        <a:rPr lang="en-US" sz="1800" dirty="0">
                          <a:latin typeface="Arial" panose="020B0604020202020204" pitchFamily="34" charset="0"/>
                          <a:cs typeface="Arial" panose="020B0604020202020204" pitchFamily="34" charset="0"/>
                        </a:rPr>
                        <a:t>Oregon Coordinate Reference System (ORCS)</a:t>
                      </a:r>
                    </a:p>
                  </a:txBody>
                  <a:tcPr marL="62939" marR="62939" marT="31470" marB="31470"/>
                </a:tc>
                <a:extLst>
                  <a:ext uri="{0D108BD9-81ED-4DB2-BD59-A6C34878D82A}">
                    <a16:rowId xmlns:a16="http://schemas.microsoft.com/office/drawing/2014/main" val="927589832"/>
                  </a:ext>
                </a:extLst>
              </a:tr>
              <a:tr h="990228">
                <a:tc>
                  <a:txBody>
                    <a:bodyPr/>
                    <a:lstStyle/>
                    <a:p>
                      <a:r>
                        <a:rPr lang="en-US" sz="1800" dirty="0">
                          <a:latin typeface="Arial" panose="020B0604020202020204" pitchFamily="34" charset="0"/>
                          <a:cs typeface="Arial" panose="020B0604020202020204" pitchFamily="34" charset="0"/>
                        </a:rPr>
                        <a:t>IGS (Intl. GNSS Service reference</a:t>
                      </a:r>
                      <a:r>
                        <a:rPr lang="en-US" sz="1800" baseline="0" dirty="0">
                          <a:latin typeface="Arial" panose="020B0604020202020204" pitchFamily="34" charset="0"/>
                          <a:cs typeface="Arial" panose="020B0604020202020204" pitchFamily="34" charset="0"/>
                        </a:rPr>
                        <a:t> frame)</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The Kansas Regional Coordinate System</a:t>
                      </a:r>
                    </a:p>
                  </a:txBody>
                  <a:tcPr marL="62939" marR="62939" marT="31470" marB="31470"/>
                </a:tc>
                <a:extLst>
                  <a:ext uri="{0D108BD9-81ED-4DB2-BD59-A6C34878D82A}">
                    <a16:rowId xmlns:a16="http://schemas.microsoft.com/office/drawing/2014/main" val="3884107606"/>
                  </a:ext>
                </a:extLst>
              </a:tr>
            </a:tbl>
          </a:graphicData>
        </a:graphic>
      </p:graphicFrame>
      <p:sp>
        <p:nvSpPr>
          <p:cNvPr id="5" name="TextBox 4"/>
          <p:cNvSpPr txBox="1"/>
          <p:nvPr/>
        </p:nvSpPr>
        <p:spPr bwMode="auto">
          <a:xfrm>
            <a:off x="114301" y="1143002"/>
            <a:ext cx="8842665" cy="584775"/>
          </a:xfrm>
          <a:prstGeom prst="rect">
            <a:avLst/>
          </a:prstGeom>
          <a:noFill/>
          <a:ln w="9525">
            <a:noFill/>
            <a:miter lim="800000"/>
            <a:headEnd/>
            <a:tailEnd/>
          </a:ln>
        </p:spPr>
        <p:txBody>
          <a:bodyPr wrap="square" rtlCol="0">
            <a:spAutoFit/>
          </a:bodyPr>
          <a:lstStyle/>
          <a:p>
            <a:pPr algn="ctr"/>
            <a:r>
              <a:rPr lang="en-US" sz="2400" dirty="0">
                <a:latin typeface="Cambria" panose="02040503050406030204" pitchFamily="18" charset="0"/>
              </a:rPr>
              <a:t>These items are </a:t>
            </a:r>
            <a:r>
              <a:rPr lang="en-US" sz="3200" dirty="0">
                <a:latin typeface="Cambria" panose="02040503050406030204" pitchFamily="18" charset="0"/>
              </a:rPr>
              <a:t>NOT</a:t>
            </a:r>
            <a:r>
              <a:rPr lang="en-US" sz="2400" dirty="0">
                <a:latin typeface="Cambria" panose="02040503050406030204" pitchFamily="18" charset="0"/>
              </a:rPr>
              <a:t> part of the NSRS</a:t>
            </a:r>
          </a:p>
        </p:txBody>
      </p:sp>
      <p:sp>
        <p:nvSpPr>
          <p:cNvPr id="2" name="TextBox 1"/>
          <p:cNvSpPr txBox="1"/>
          <p:nvPr/>
        </p:nvSpPr>
        <p:spPr bwMode="auto">
          <a:xfrm>
            <a:off x="0" y="6560221"/>
            <a:ext cx="2028056" cy="276999"/>
          </a:xfrm>
          <a:prstGeom prst="rect">
            <a:avLst/>
          </a:prstGeom>
          <a:noFill/>
          <a:ln w="9525">
            <a:noFill/>
            <a:miter lim="800000"/>
            <a:headEnd/>
            <a:tailEnd/>
          </a:ln>
        </p:spPr>
        <p:txBody>
          <a:bodyPr wrap="none" rtlCol="0">
            <a:spAutoFit/>
          </a:bodyPr>
          <a:lstStyle/>
          <a:p>
            <a:r>
              <a:rPr lang="en-US" sz="1200" dirty="0">
                <a:hlinkClick r:id="rId3"/>
              </a:rPr>
              <a:t>Hyperlink to ITRF station map</a:t>
            </a:r>
            <a:endParaRPr lang="en-US" sz="1200" dirty="0"/>
          </a:p>
        </p:txBody>
      </p:sp>
      <p:cxnSp>
        <p:nvCxnSpPr>
          <p:cNvPr id="10" name="Straight Connector 9"/>
          <p:cNvCxnSpPr>
            <a:stCxn id="7" idx="1"/>
            <a:endCxn id="7" idx="3"/>
          </p:cNvCxnSpPr>
          <p:nvPr/>
        </p:nvCxnSpPr>
        <p:spPr>
          <a:xfrm>
            <a:off x="114301" y="846138"/>
            <a:ext cx="8925791"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828278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254750"/>
          </a:xfrm>
          <a:prstGeom prst="rect">
            <a:avLst/>
          </a:prstGeom>
        </p:spPr>
      </p:pic>
    </p:spTree>
    <p:extLst>
      <p:ext uri="{BB962C8B-B14F-4D97-AF65-F5344CB8AC3E}">
        <p14:creationId xmlns:p14="http://schemas.microsoft.com/office/powerpoint/2010/main" val="171164018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66443"/>
            <a:ext cx="9143999" cy="5559551"/>
          </a:xfrm>
          <a:prstGeom prst="rect">
            <a:avLst/>
          </a:prstGeom>
        </p:spPr>
      </p:pic>
      <p:sp>
        <p:nvSpPr>
          <p:cNvPr id="3" name="TextBox 2"/>
          <p:cNvSpPr txBox="1"/>
          <p:nvPr/>
        </p:nvSpPr>
        <p:spPr>
          <a:xfrm>
            <a:off x="6324600" y="1447800"/>
            <a:ext cx="2270173" cy="769441"/>
          </a:xfrm>
          <a:prstGeom prst="rect">
            <a:avLst/>
          </a:prstGeom>
          <a:solidFill>
            <a:schemeClr val="bg1">
              <a:lumMod val="85000"/>
            </a:schemeClr>
          </a:solidFill>
        </p:spPr>
        <p:txBody>
          <a:bodyPr wrap="none" rtlCol="0">
            <a:spAutoFit/>
          </a:bodyPr>
          <a:lstStyle/>
          <a:p>
            <a:r>
              <a:rPr lang="en-US" sz="4400" dirty="0">
                <a:solidFill>
                  <a:schemeClr val="tx2">
                    <a:lumMod val="60000"/>
                    <a:lumOff val="40000"/>
                  </a:schemeClr>
                </a:solidFill>
              </a:rPr>
              <a:t>H</a:t>
            </a:r>
            <a:r>
              <a:rPr lang="en-US" sz="4400" dirty="0"/>
              <a:t> = h + </a:t>
            </a:r>
            <a:r>
              <a:rPr lang="en-US" sz="4400" dirty="0">
                <a:solidFill>
                  <a:schemeClr val="accent6">
                    <a:lumMod val="75000"/>
                  </a:schemeClr>
                </a:solidFill>
              </a:rPr>
              <a:t>N</a:t>
            </a:r>
          </a:p>
        </p:txBody>
      </p:sp>
      <p:sp>
        <p:nvSpPr>
          <p:cNvPr id="6"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Orthometric Heights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31745467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66443"/>
            <a:ext cx="9143999" cy="5559551"/>
          </a:xfrm>
          <a:prstGeom prst="rect">
            <a:avLst/>
          </a:prstGeom>
        </p:spPr>
      </p:pic>
      <p:sp>
        <p:nvSpPr>
          <p:cNvPr id="9" name="TextBox 8"/>
          <p:cNvSpPr txBox="1"/>
          <p:nvPr/>
        </p:nvSpPr>
        <p:spPr>
          <a:xfrm>
            <a:off x="6324600" y="1447800"/>
            <a:ext cx="2270173" cy="769441"/>
          </a:xfrm>
          <a:prstGeom prst="rect">
            <a:avLst/>
          </a:prstGeom>
          <a:solidFill>
            <a:schemeClr val="bg1">
              <a:lumMod val="85000"/>
            </a:schemeClr>
          </a:solidFill>
        </p:spPr>
        <p:txBody>
          <a:bodyPr wrap="none" rtlCol="0">
            <a:spAutoFit/>
          </a:bodyPr>
          <a:lstStyle/>
          <a:p>
            <a:r>
              <a:rPr lang="en-US" sz="4400" dirty="0">
                <a:solidFill>
                  <a:schemeClr val="tx2">
                    <a:lumMod val="60000"/>
                    <a:lumOff val="40000"/>
                  </a:schemeClr>
                </a:solidFill>
              </a:rPr>
              <a:t>H</a:t>
            </a:r>
            <a:r>
              <a:rPr lang="en-US" sz="4400" dirty="0"/>
              <a:t> = h + </a:t>
            </a:r>
            <a:r>
              <a:rPr lang="en-US" sz="4400" dirty="0">
                <a:solidFill>
                  <a:schemeClr val="accent6">
                    <a:lumMod val="75000"/>
                  </a:schemeClr>
                </a:solidFill>
              </a:rPr>
              <a:t>N</a:t>
            </a:r>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Orthometric Heights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94722343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266442"/>
            <a:ext cx="9143998" cy="5559551"/>
          </a:xfrm>
          <a:prstGeom prst="rect">
            <a:avLst/>
          </a:prstGeom>
        </p:spPr>
      </p:pic>
      <p:sp>
        <p:nvSpPr>
          <p:cNvPr id="5" name="TextBox 4"/>
          <p:cNvSpPr txBox="1"/>
          <p:nvPr/>
        </p:nvSpPr>
        <p:spPr>
          <a:xfrm>
            <a:off x="3048000" y="6611779"/>
            <a:ext cx="6183103" cy="246221"/>
          </a:xfrm>
          <a:prstGeom prst="rect">
            <a:avLst/>
          </a:prstGeom>
          <a:noFill/>
        </p:spPr>
        <p:txBody>
          <a:bodyPr wrap="none" rtlCol="0">
            <a:spAutoFit/>
          </a:bodyPr>
          <a:lstStyle/>
          <a:p>
            <a:r>
              <a:rPr lang="en-US" sz="1000" dirty="0">
                <a:latin typeface="Arial"/>
                <a:cs typeface="Arial"/>
              </a:rPr>
              <a:t>-</a:t>
            </a:r>
            <a:r>
              <a:rPr lang="en-US" sz="1000" i="1" dirty="0"/>
              <a:t>GPS for Land Surveyors</a:t>
            </a:r>
            <a:r>
              <a:rPr lang="en-US" sz="1000" dirty="0"/>
              <a:t>, by Jan Van Sickle, 4th ed., CRC Press, Taylor &amp; Francis Group, 2015, p. 180. (slightly edited)</a:t>
            </a:r>
            <a:endParaRPr lang="en-US" sz="1100" dirty="0"/>
          </a:p>
        </p:txBody>
      </p:sp>
      <p:sp>
        <p:nvSpPr>
          <p:cNvPr id="3" name="TextBox 2"/>
          <p:cNvSpPr txBox="1"/>
          <p:nvPr/>
        </p:nvSpPr>
        <p:spPr>
          <a:xfrm>
            <a:off x="6324600" y="1447800"/>
            <a:ext cx="2270173" cy="769441"/>
          </a:xfrm>
          <a:prstGeom prst="rect">
            <a:avLst/>
          </a:prstGeom>
          <a:solidFill>
            <a:schemeClr val="bg1">
              <a:lumMod val="85000"/>
            </a:schemeClr>
          </a:solidFill>
        </p:spPr>
        <p:txBody>
          <a:bodyPr wrap="none" rtlCol="0">
            <a:spAutoFit/>
          </a:bodyPr>
          <a:lstStyle/>
          <a:p>
            <a:r>
              <a:rPr lang="en-US" sz="4400" dirty="0">
                <a:solidFill>
                  <a:schemeClr val="tx2">
                    <a:lumMod val="60000"/>
                    <a:lumOff val="40000"/>
                  </a:schemeClr>
                </a:solidFill>
              </a:rPr>
              <a:t>H</a:t>
            </a:r>
            <a:r>
              <a:rPr lang="en-US" sz="4400" dirty="0"/>
              <a:t> = h + </a:t>
            </a:r>
            <a:r>
              <a:rPr lang="en-US" sz="4400" dirty="0">
                <a:solidFill>
                  <a:schemeClr val="accent6">
                    <a:lumMod val="75000"/>
                  </a:schemeClr>
                </a:solidFill>
              </a:rPr>
              <a:t>N</a:t>
            </a:r>
          </a:p>
        </p:txBody>
      </p:sp>
      <p:cxnSp>
        <p:nvCxnSpPr>
          <p:cNvPr id="7" name="Straight Connector 6"/>
          <p:cNvCxnSpPr/>
          <p:nvPr/>
        </p:nvCxnSpPr>
        <p:spPr>
          <a:xfrm>
            <a:off x="4039737" y="1473958"/>
            <a:ext cx="151263" cy="4705067"/>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05200" y="1683225"/>
            <a:ext cx="1752600" cy="449580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3494381" y="1866721"/>
            <a:ext cx="1027478" cy="761999"/>
          </a:xfrm>
          <a:prstGeom prst="arc">
            <a:avLst>
              <a:gd name="adj1" fmla="val 13007262"/>
              <a:gd name="adj2" fmla="val 16511424"/>
            </a:avLst>
          </a:prstGeom>
          <a:ln w="3492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36145" y="1253580"/>
            <a:ext cx="3241116" cy="769441"/>
          </a:xfrm>
          <a:prstGeom prst="rect">
            <a:avLst/>
          </a:prstGeom>
          <a:noFill/>
        </p:spPr>
        <p:txBody>
          <a:bodyPr wrap="square" rtlCol="0">
            <a:spAutoFit/>
          </a:bodyPr>
          <a:lstStyle/>
          <a:p>
            <a:r>
              <a:rPr lang="en-US" sz="2200" dirty="0"/>
              <a:t>Deflection of the Vertical</a:t>
            </a:r>
          </a:p>
          <a:p>
            <a:r>
              <a:rPr lang="en-US" sz="2200" dirty="0" err="1"/>
              <a:t>DoV</a:t>
            </a:r>
            <a:r>
              <a:rPr lang="en-US" sz="2200" dirty="0"/>
              <a:t> (symbolized </a:t>
            </a:r>
            <a:r>
              <a:rPr lang="el-GR" sz="2200" dirty="0"/>
              <a:t>ε</a:t>
            </a:r>
            <a:r>
              <a:rPr lang="en-US" sz="2200" dirty="0"/>
              <a:t>)</a:t>
            </a:r>
          </a:p>
        </p:txBody>
      </p:sp>
      <p:cxnSp>
        <p:nvCxnSpPr>
          <p:cNvPr id="24" name="Straight Arrow Connector 23"/>
          <p:cNvCxnSpPr/>
          <p:nvPr/>
        </p:nvCxnSpPr>
        <p:spPr>
          <a:xfrm>
            <a:off x="3074642" y="1663370"/>
            <a:ext cx="801322" cy="54084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3837281" y="3905161"/>
            <a:ext cx="1027478" cy="761999"/>
          </a:xfrm>
          <a:prstGeom prst="arc">
            <a:avLst>
              <a:gd name="adj1" fmla="val 2638133"/>
              <a:gd name="adj2" fmla="val 7472274"/>
            </a:avLst>
          </a:prstGeom>
          <a:ln w="3492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3580416" y="1353808"/>
            <a:ext cx="372218" cy="584775"/>
          </a:xfrm>
          <a:prstGeom prst="rect">
            <a:avLst/>
          </a:prstGeom>
          <a:noFill/>
        </p:spPr>
        <p:txBody>
          <a:bodyPr wrap="none" rtlCol="0">
            <a:spAutoFit/>
          </a:bodyPr>
          <a:lstStyle/>
          <a:p>
            <a:r>
              <a:rPr lang="el-GR" sz="3200" dirty="0"/>
              <a:t>ε</a:t>
            </a:r>
            <a:endParaRPr lang="en-US" sz="2000" dirty="0"/>
          </a:p>
        </p:txBody>
      </p:sp>
      <p:sp>
        <p:nvSpPr>
          <p:cNvPr id="13" name="TextBox 12"/>
          <p:cNvSpPr txBox="1"/>
          <p:nvPr/>
        </p:nvSpPr>
        <p:spPr>
          <a:xfrm>
            <a:off x="4302041" y="4473937"/>
            <a:ext cx="372218" cy="584775"/>
          </a:xfrm>
          <a:prstGeom prst="rect">
            <a:avLst/>
          </a:prstGeom>
          <a:noFill/>
        </p:spPr>
        <p:txBody>
          <a:bodyPr wrap="none" rtlCol="0">
            <a:spAutoFit/>
          </a:bodyPr>
          <a:lstStyle/>
          <a:p>
            <a:r>
              <a:rPr lang="el-GR" sz="3200" dirty="0"/>
              <a:t>ε</a:t>
            </a:r>
            <a:endParaRPr lang="en-US" sz="2000" dirty="0"/>
          </a:p>
        </p:txBody>
      </p:sp>
      <p:sp>
        <p:nvSpPr>
          <p:cNvPr id="1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Orthometric Heights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343433358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22"/>
            <a:ext cx="9144000" cy="6827956"/>
          </a:xfrm>
          <a:prstGeom prst="rect">
            <a:avLst/>
          </a:prstGeom>
        </p:spPr>
      </p:pic>
    </p:spTree>
    <p:extLst>
      <p:ext uri="{BB962C8B-B14F-4D97-AF65-F5344CB8AC3E}">
        <p14:creationId xmlns:p14="http://schemas.microsoft.com/office/powerpoint/2010/main" val="11414310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0" y="30044"/>
            <a:ext cx="9125720" cy="682795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1" y="30044"/>
            <a:ext cx="8762997" cy="5862426"/>
          </a:xfrm>
          <a:prstGeom prst="rect">
            <a:avLst/>
          </a:prstGeom>
        </p:spPr>
      </p:pic>
    </p:spTree>
    <p:extLst>
      <p:ext uri="{BB962C8B-B14F-4D97-AF65-F5344CB8AC3E}">
        <p14:creationId xmlns:p14="http://schemas.microsoft.com/office/powerpoint/2010/main" val="415592643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2173956"/>
            <a:ext cx="9144000" cy="2233090"/>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NAVD88 geoids</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versus</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NAPGD2022 geoids</a:t>
            </a:r>
            <a:endParaRPr kumimoji="0" lang="en-US" sz="48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endParaRPr>
          </a:p>
        </p:txBody>
      </p:sp>
    </p:spTree>
    <p:extLst>
      <p:ext uri="{BB962C8B-B14F-4D97-AF65-F5344CB8AC3E}">
        <p14:creationId xmlns:p14="http://schemas.microsoft.com/office/powerpoint/2010/main" val="167352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552733" y="1838521"/>
            <a:ext cx="4387752" cy="4525963"/>
          </a:xfrm>
        </p:spPr>
        <p:txBody>
          <a:bodyPr/>
          <a:lstStyle/>
          <a:p>
            <a:r>
              <a:rPr lang="en-US" altLang="en-US" sz="3200" dirty="0">
                <a:latin typeface="Cambria" panose="02040503050406030204" pitchFamily="18" charset="0"/>
                <a:ea typeface="Cambria" panose="02040503050406030204" pitchFamily="18" charset="0"/>
              </a:rPr>
              <a:t>NAD83(2011)      </a:t>
            </a:r>
            <a:r>
              <a:rPr lang="en-US" altLang="en-US" sz="3200" dirty="0">
                <a:latin typeface="Cambria" panose="02040503050406030204" pitchFamily="18" charset="0"/>
                <a:ea typeface="Cambria" panose="02040503050406030204" pitchFamily="18" charset="0"/>
                <a:sym typeface="Wingdings" panose="05000000000000000000" pitchFamily="2" charset="2"/>
              </a:rPr>
              <a:t></a:t>
            </a:r>
            <a:endParaRPr lang="en-US" altLang="en-US" sz="3200" dirty="0">
              <a:latin typeface="Cambria" panose="02040503050406030204" pitchFamily="18" charset="0"/>
              <a:ea typeface="Cambria" panose="02040503050406030204" pitchFamily="18" charset="0"/>
            </a:endParaRPr>
          </a:p>
          <a:p>
            <a:pPr>
              <a:spcBef>
                <a:spcPts val="7800"/>
              </a:spcBef>
            </a:pPr>
            <a:r>
              <a:rPr lang="en-US" altLang="en-US" sz="3200" dirty="0">
                <a:latin typeface="Cambria" panose="02040503050406030204" pitchFamily="18" charset="0"/>
                <a:ea typeface="Cambria" panose="02040503050406030204" pitchFamily="18" charset="0"/>
              </a:rPr>
              <a:t>NAD83(2007)      </a:t>
            </a:r>
            <a:r>
              <a:rPr lang="en-US" altLang="en-US" sz="3200" dirty="0">
                <a:latin typeface="Cambria" panose="02040503050406030204" pitchFamily="18" charset="0"/>
                <a:ea typeface="Cambria" panose="02040503050406030204" pitchFamily="18" charset="0"/>
                <a:sym typeface="Wingdings" panose="05000000000000000000" pitchFamily="2" charset="2"/>
              </a:rPr>
              <a:t></a:t>
            </a:r>
            <a:endParaRPr lang="en-US" altLang="en-US" sz="3200" dirty="0">
              <a:latin typeface="Cambria" panose="02040503050406030204" pitchFamily="18" charset="0"/>
              <a:ea typeface="Cambria" panose="02040503050406030204" pitchFamily="18" charset="0"/>
            </a:endParaRPr>
          </a:p>
          <a:p>
            <a:endParaRPr lang="en-US" altLang="en-US" sz="3200" dirty="0">
              <a:latin typeface="Cambria" panose="02040503050406030204" pitchFamily="18" charset="0"/>
              <a:ea typeface="Cambria" panose="02040503050406030204" pitchFamily="18" charset="0"/>
            </a:endParaRPr>
          </a:p>
          <a:p>
            <a:endParaRPr lang="en-US" altLang="en-US" sz="3200" dirty="0">
              <a:latin typeface="Cambria" panose="02040503050406030204" pitchFamily="18" charset="0"/>
              <a:ea typeface="Cambria" panose="02040503050406030204" pitchFamily="18" charset="0"/>
            </a:endParaRPr>
          </a:p>
          <a:p>
            <a:r>
              <a:rPr lang="en-US" altLang="en-US" sz="3200" dirty="0">
                <a:latin typeface="Cambria" panose="02040503050406030204" pitchFamily="18" charset="0"/>
                <a:ea typeface="Cambria" panose="02040503050406030204" pitchFamily="18" charset="0"/>
              </a:rPr>
              <a:t>NAD83(HARN/FBN)</a:t>
            </a:r>
          </a:p>
          <a:p>
            <a:r>
              <a:rPr lang="en-US" altLang="en-US" sz="3200" dirty="0">
                <a:latin typeface="Cambria" panose="02040503050406030204" pitchFamily="18" charset="0"/>
                <a:ea typeface="Cambria" panose="02040503050406030204" pitchFamily="18" charset="0"/>
              </a:rPr>
              <a:t>NAD83(CORS96)</a:t>
            </a:r>
          </a:p>
        </p:txBody>
      </p:sp>
      <p:sp>
        <p:nvSpPr>
          <p:cNvPr id="11" name="Content Placeholder 10"/>
          <p:cNvSpPr>
            <a:spLocks noGrp="1"/>
          </p:cNvSpPr>
          <p:nvPr>
            <p:ph sz="half" idx="2"/>
          </p:nvPr>
        </p:nvSpPr>
        <p:spPr>
          <a:xfrm>
            <a:off x="5109675" y="1546674"/>
            <a:ext cx="3417379" cy="1341757"/>
          </a:xfrm>
        </p:spPr>
        <p:txBody>
          <a:bodyPr/>
          <a:lstStyle/>
          <a:p>
            <a:pPr marL="0" indent="0">
              <a:buNone/>
            </a:pPr>
            <a:r>
              <a:rPr lang="en-US" altLang="en-US" sz="3200" dirty="0">
                <a:latin typeface="Cambria" panose="02040503050406030204" pitchFamily="18" charset="0"/>
                <a:ea typeface="Cambria" panose="02040503050406030204" pitchFamily="18" charset="0"/>
              </a:rPr>
              <a:t>GEOID18</a:t>
            </a:r>
          </a:p>
          <a:p>
            <a:pPr marL="0" indent="0">
              <a:buNone/>
            </a:pPr>
            <a:r>
              <a:rPr lang="en-US" altLang="en-US" sz="3200" dirty="0">
                <a:latin typeface="Cambria" panose="02040503050406030204" pitchFamily="18" charset="0"/>
                <a:ea typeface="Cambria" panose="02040503050406030204" pitchFamily="18" charset="0"/>
              </a:rPr>
              <a:t>GEOID12B</a:t>
            </a:r>
          </a:p>
        </p:txBody>
      </p:sp>
      <p:sp>
        <p:nvSpPr>
          <p:cNvPr id="4" name="Right Brace 3"/>
          <p:cNvSpPr/>
          <p:nvPr/>
        </p:nvSpPr>
        <p:spPr>
          <a:xfrm>
            <a:off x="4693139" y="5161902"/>
            <a:ext cx="364501" cy="1141267"/>
          </a:xfrm>
          <a:prstGeom prst="rightBrace">
            <a:avLst>
              <a:gd name="adj1" fmla="val 8333"/>
              <a:gd name="adj2" fmla="val 49259"/>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Content Placeholder 10"/>
          <p:cNvSpPr txBox="1">
            <a:spLocks/>
          </p:cNvSpPr>
          <p:nvPr/>
        </p:nvSpPr>
        <p:spPr bwMode="auto">
          <a:xfrm>
            <a:off x="5109676" y="3087984"/>
            <a:ext cx="4038600" cy="135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altLang="en-US" sz="3200" dirty="0">
                <a:latin typeface="Cambria" panose="02040503050406030204" pitchFamily="18" charset="0"/>
                <a:ea typeface="Cambria" panose="02040503050406030204" pitchFamily="18" charset="0"/>
              </a:rPr>
              <a:t>GEOID09</a:t>
            </a:r>
          </a:p>
          <a:p>
            <a:pPr marL="0" indent="0">
              <a:buNone/>
            </a:pPr>
            <a:r>
              <a:rPr lang="en-US" altLang="en-US" sz="3200" dirty="0">
                <a:latin typeface="Cambria" panose="02040503050406030204" pitchFamily="18" charset="0"/>
                <a:ea typeface="Cambria" panose="02040503050406030204" pitchFamily="18" charset="0"/>
              </a:rPr>
              <a:t>GEOID06 (AK only)</a:t>
            </a:r>
          </a:p>
        </p:txBody>
      </p:sp>
      <p:sp>
        <p:nvSpPr>
          <p:cNvPr id="9" name="Content Placeholder 10"/>
          <p:cNvSpPr txBox="1">
            <a:spLocks/>
          </p:cNvSpPr>
          <p:nvPr/>
        </p:nvSpPr>
        <p:spPr bwMode="auto">
          <a:xfrm>
            <a:off x="5282823" y="4810990"/>
            <a:ext cx="2152650" cy="184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altLang="en-US" sz="3200" dirty="0">
                <a:latin typeface="Cambria" panose="02040503050406030204" pitchFamily="18" charset="0"/>
                <a:ea typeface="Cambria" panose="02040503050406030204" pitchFamily="18" charset="0"/>
              </a:rPr>
              <a:t>GEOID03</a:t>
            </a:r>
          </a:p>
          <a:p>
            <a:pPr marL="0" indent="0">
              <a:buNone/>
            </a:pPr>
            <a:r>
              <a:rPr lang="en-US" altLang="en-US" sz="3200" dirty="0">
                <a:latin typeface="Cambria" panose="02040503050406030204" pitchFamily="18" charset="0"/>
                <a:ea typeface="Cambria" panose="02040503050406030204" pitchFamily="18" charset="0"/>
              </a:rPr>
              <a:t>GEOID99</a:t>
            </a:r>
          </a:p>
          <a:p>
            <a:pPr marL="0" indent="0">
              <a:buNone/>
            </a:pPr>
            <a:r>
              <a:rPr lang="en-US" altLang="en-US" sz="3200" dirty="0">
                <a:latin typeface="Cambria" panose="02040503050406030204" pitchFamily="18" charset="0"/>
                <a:ea typeface="Cambria" panose="02040503050406030204" pitchFamily="18" charset="0"/>
              </a:rPr>
              <a:t>GEOID96</a:t>
            </a:r>
          </a:p>
        </p:txBody>
      </p:sp>
      <p:sp>
        <p:nvSpPr>
          <p:cNvPr id="12" name="object 2"/>
          <p:cNvSpPr txBox="1">
            <a:spLocks/>
          </p:cNvSpPr>
          <p:nvPr/>
        </p:nvSpPr>
        <p:spPr bwMode="auto">
          <a:xfrm>
            <a:off x="1" y="363028"/>
            <a:ext cx="9144000" cy="78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000" spc="-7" dirty="0">
                <a:latin typeface="Cambria" panose="02040503050406030204" pitchFamily="18" charset="0"/>
                <a:cs typeface="Calibri"/>
              </a:rPr>
              <a:t>Which NAD83 with which geoid?</a:t>
            </a:r>
            <a:endParaRPr lang="en-US" sz="5000" dirty="0">
              <a:latin typeface="Cambria" panose="02040503050406030204" pitchFamily="18" charset="0"/>
              <a:cs typeface="Calibri"/>
            </a:endParaRPr>
          </a:p>
        </p:txBody>
      </p:sp>
    </p:spTree>
    <p:extLst>
      <p:ext uri="{BB962C8B-B14F-4D97-AF65-F5344CB8AC3E}">
        <p14:creationId xmlns:p14="http://schemas.microsoft.com/office/powerpoint/2010/main" val="5565966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606705"/>
            <a:ext cx="8739769" cy="4079720"/>
          </a:xfrm>
          <a:prstGeom prst="rect">
            <a:avLst/>
          </a:prstGeom>
        </p:spPr>
        <p:txBody>
          <a:bodyPr vert="horz" wrap="square" lIns="0" tIns="97790" rIns="0" bIns="0" rtlCol="0">
            <a:noAutofit/>
          </a:bodyPr>
          <a:lstStyle/>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r>
              <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Gravimetric</a:t>
            </a:r>
          </a:p>
          <a:p>
            <a:pPr marL="457200" marR="0" lvl="1" indent="-228600" algn="l" defTabSz="457200" rtl="0" eaLnBrk="1" fontAlgn="base" latinLnBrk="0" hangingPunct="1">
              <a:lnSpc>
                <a:spcPct val="100000"/>
              </a:lnSpc>
              <a:spcBef>
                <a:spcPts val="545"/>
              </a:spcBef>
              <a:spcAft>
                <a:spcPct val="0"/>
              </a:spcAft>
              <a:buClrTx/>
              <a:buSzTx/>
              <a:buFont typeface="Arial" panose="020B0604020202020204" pitchFamily="34" charset="0"/>
              <a:buChar char="•"/>
              <a:tabLst/>
              <a:defRPr/>
            </a:pPr>
            <a:endPar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1" indent="-228600" algn="l" defTabSz="457200" rtl="0" eaLnBrk="1" fontAlgn="base" latinLnBrk="0" hangingPunct="1">
              <a:lnSpc>
                <a:spcPct val="100000"/>
              </a:lnSpc>
              <a:spcBef>
                <a:spcPts val="545"/>
              </a:spcBef>
              <a:spcAft>
                <a:spcPct val="0"/>
              </a:spcAft>
              <a:buClrTx/>
              <a:buSzTx/>
              <a:buFont typeface="Arial" panose="020B0604020202020204" pitchFamily="34" charset="0"/>
              <a:buChar char="•"/>
              <a:tabLst/>
              <a:defRPr/>
            </a:pPr>
            <a:endPar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1" indent="-228600" algn="l" defTabSz="457200" rtl="0" eaLnBrk="1" fontAlgn="base" latinLnBrk="0" hangingPunct="1">
              <a:lnSpc>
                <a:spcPct val="100000"/>
              </a:lnSpc>
              <a:spcBef>
                <a:spcPts val="545"/>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r>
              <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Hybrid</a:t>
            </a: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Two types of geoid models</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spTree>
    <p:extLst>
      <p:ext uri="{BB962C8B-B14F-4D97-AF65-F5344CB8AC3E}">
        <p14:creationId xmlns:p14="http://schemas.microsoft.com/office/powerpoint/2010/main" val="8466197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606705"/>
            <a:ext cx="8739769" cy="4079720"/>
          </a:xfrm>
          <a:prstGeom prst="rect">
            <a:avLst/>
          </a:prstGeom>
        </p:spPr>
        <p:txBody>
          <a:bodyPr vert="horz" wrap="square" lIns="0" tIns="97790" rIns="0" bIns="0" rtlCol="0">
            <a:noAutofit/>
          </a:bodyPr>
          <a:lstStyle/>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r>
              <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Gravimetric</a:t>
            </a: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geoid is created from “scratch” with various types of gravity data</a:t>
            </a:r>
          </a:p>
          <a:p>
            <a:pPr marL="465138" marR="0" lvl="3" indent="-236538" algn="l" defTabSz="457200" rtl="0" eaLnBrk="1" fontAlgn="base" latinLnBrk="0" hangingPunct="1">
              <a:lnSpc>
                <a:spcPct val="100000"/>
              </a:lnSpc>
              <a:spcBef>
                <a:spcPts val="900"/>
              </a:spcBef>
              <a:spcAft>
                <a:spcPct val="0"/>
              </a:spcAft>
              <a:buClrTx/>
              <a:buSzTx/>
              <a:buFont typeface="Cambria" panose="02040503050406030204" pitchFamily="18" charset="0"/>
              <a:buChar char="–"/>
              <a:tabLst/>
              <a:defRPr/>
            </a:pP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USGG2003, USGG2009, USGG2012, xGEOID19</a:t>
            </a:r>
          </a:p>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1" indent="-228600" algn="l" defTabSz="457200" rtl="0" eaLnBrk="1" fontAlgn="base" latinLnBrk="0" hangingPunct="1">
              <a:lnSpc>
                <a:spcPct val="100000"/>
              </a:lnSpc>
              <a:spcBef>
                <a:spcPts val="670"/>
              </a:spcBef>
              <a:spcAft>
                <a:spcPts val="800"/>
              </a:spcAft>
              <a:buClrTx/>
              <a:buSzTx/>
              <a:buFont typeface="Arial" panose="020B0604020202020204" pitchFamily="34" charset="0"/>
              <a:buChar char="•"/>
              <a:tabLst/>
              <a:defRPr/>
            </a:pPr>
            <a:r>
              <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Hybrid</a:t>
            </a: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geoid is simply a gravimetric geoid then </a:t>
            </a:r>
            <a:r>
              <a:rPr kumimoji="0" lang="en-US" sz="3000" b="0" i="0" u="sng"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best fit some vertical datum</a:t>
            </a: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like NAVD88</a:t>
            </a:r>
          </a:p>
          <a:p>
            <a:pPr marL="465138" marR="0" lvl="3" indent="-236538" algn="l" defTabSz="457200" rtl="0" eaLnBrk="1" fontAlgn="base" latinLnBrk="0" hangingPunct="1">
              <a:lnSpc>
                <a:spcPct val="100000"/>
              </a:lnSpc>
              <a:spcBef>
                <a:spcPts val="900"/>
              </a:spcBef>
              <a:spcAft>
                <a:spcPct val="0"/>
              </a:spcAft>
              <a:buClrTx/>
              <a:buSzTx/>
              <a:buFont typeface="Cambria" panose="02040503050406030204" pitchFamily="18" charset="0"/>
              <a:buChar char="–"/>
              <a:tabLst/>
              <a:defRPr/>
            </a:pP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Gravimetric </a:t>
            </a: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sym typeface="Wingdings" panose="05000000000000000000" pitchFamily="2" charset="2"/>
              </a:rPr>
              <a:t> Hybrid</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spTree>
    <p:extLst>
      <p:ext uri="{BB962C8B-B14F-4D97-AF65-F5344CB8AC3E}">
        <p14:creationId xmlns:p14="http://schemas.microsoft.com/office/powerpoint/2010/main" val="2366023901"/>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301" y="1295402"/>
            <a:ext cx="8925791" cy="5249829"/>
          </a:xfrm>
        </p:spPr>
        <p:txBody>
          <a:bodyPr/>
          <a:lstStyle/>
          <a:p>
            <a:pPr>
              <a:defRPr/>
            </a:pPr>
            <a:r>
              <a:rPr lang="en-US" sz="2800" dirty="0">
                <a:latin typeface="Cambria" panose="02040503050406030204" pitchFamily="18" charset="0"/>
              </a:rPr>
              <a:t>Not necessarily, but it’s a great idea!</a:t>
            </a:r>
          </a:p>
          <a:p>
            <a:pPr>
              <a:defRPr/>
            </a:pPr>
            <a:endParaRPr lang="en-US" sz="2800" dirty="0">
              <a:latin typeface="Cambria" panose="02040503050406030204" pitchFamily="18" charset="0"/>
            </a:endParaRPr>
          </a:p>
          <a:p>
            <a:pPr>
              <a:defRPr/>
            </a:pPr>
            <a:r>
              <a:rPr lang="en-US" sz="2800" dirty="0">
                <a:latin typeface="Cambria" panose="02040503050406030204" pitchFamily="18" charset="0"/>
              </a:rPr>
              <a:t>States may mandate use of NSRS</a:t>
            </a:r>
          </a:p>
          <a:p>
            <a:pPr>
              <a:defRPr/>
            </a:pPr>
            <a:endParaRPr lang="en-US" sz="2800" dirty="0">
              <a:latin typeface="Cambria" panose="02040503050406030204" pitchFamily="18" charset="0"/>
            </a:endParaRPr>
          </a:p>
          <a:p>
            <a:pPr>
              <a:defRPr/>
            </a:pPr>
            <a:r>
              <a:rPr lang="en-US" sz="2800" dirty="0">
                <a:latin typeface="Cambria" panose="02040503050406030204" pitchFamily="18" charset="0"/>
              </a:rPr>
              <a:t>All Federal spatial data and GIS activities financed directly or indirectly, in whole or in part, by Federal funds are required to be tied to the NSRS</a:t>
            </a:r>
          </a:p>
          <a:p>
            <a:pPr>
              <a:defRPr/>
            </a:pPr>
            <a:endParaRPr lang="en-US" sz="2800" dirty="0">
              <a:latin typeface="Cambria" panose="02040503050406030204" pitchFamily="18" charset="0"/>
            </a:endParaRPr>
          </a:p>
          <a:p>
            <a:pPr>
              <a:defRPr/>
            </a:pPr>
            <a:r>
              <a:rPr lang="en-US" sz="2800" dirty="0">
                <a:latin typeface="Cambria" panose="02040503050406030204" pitchFamily="18" charset="0"/>
              </a:rPr>
              <a:t>If you want to get involved in contracted work with the Federal Government it’s a necessity</a:t>
            </a:r>
          </a:p>
        </p:txBody>
      </p:sp>
      <p:sp>
        <p:nvSpPr>
          <p:cNvPr id="5" name="Title 1"/>
          <p:cNvSpPr txBox="1">
            <a:spLocks/>
          </p:cNvSpPr>
          <p:nvPr/>
        </p:nvSpPr>
        <p:spPr bwMode="auto">
          <a:xfrm>
            <a:off x="0" y="274638"/>
            <a:ext cx="9160331" cy="87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latin typeface="Cambria" panose="02040503050406030204" pitchFamily="18" charset="0"/>
                <a:ea typeface="Tahoma" panose="020B0604030504040204" pitchFamily="34" charset="0"/>
                <a:cs typeface="Tahoma" panose="020B0604030504040204" pitchFamily="34" charset="0"/>
              </a:rPr>
              <a:t>NSRS … do I have to use it?</a:t>
            </a:r>
            <a:endParaRPr lang="en-US" dirty="0"/>
          </a:p>
        </p:txBody>
      </p:sp>
    </p:spTree>
    <p:extLst>
      <p:ext uri="{BB962C8B-B14F-4D97-AF65-F5344CB8AC3E}">
        <p14:creationId xmlns:p14="http://schemas.microsoft.com/office/powerpoint/2010/main" val="345600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494739"/>
            <a:ext cx="8739769" cy="4079720"/>
          </a:xfrm>
          <a:prstGeom prst="rect">
            <a:avLst/>
          </a:prstGeom>
        </p:spPr>
        <p:txBody>
          <a:bodyPr vert="horz" wrap="square" lIns="0" tIns="97790" rIns="0" bIns="0" rtlCol="0">
            <a:noAutofit/>
          </a:bodyPr>
          <a:lstStyle/>
          <a:p>
            <a:pPr marL="457200" marR="0" lvl="3" indent="-228600" algn="l" defTabSz="457200" rtl="0" eaLnBrk="1" fontAlgn="base" latinLnBrk="0" hangingPunct="1">
              <a:lnSpc>
                <a:spcPct val="100000"/>
              </a:lnSpc>
              <a:spcBef>
                <a:spcPts val="90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3" indent="-228600" algn="l" defTabSz="457200" rtl="0" eaLnBrk="1" fontAlgn="base" latinLnBrk="0" hangingPunct="1">
              <a:lnSpc>
                <a:spcPct val="100000"/>
              </a:lnSpc>
              <a:spcBef>
                <a:spcPts val="90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65138" marR="0" lvl="3" indent="-236538" algn="l" defTabSz="457200" rtl="0" eaLnBrk="1" fontAlgn="base" latinLnBrk="0" hangingPunct="1">
              <a:lnSpc>
                <a:spcPct val="100000"/>
              </a:lnSpc>
              <a:spcBef>
                <a:spcPts val="900"/>
              </a:spcBef>
              <a:spcAft>
                <a:spcPct val="0"/>
              </a:spcAft>
              <a:buClrTx/>
              <a:buSzTx/>
              <a:buFont typeface="Cambria" panose="02040503050406030204" pitchFamily="18" charset="0"/>
              <a:buChar char="–"/>
              <a:tabLst/>
              <a:defRPr/>
            </a:pP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USGG2003, USGG2009, USGG2012, xGEOID19</a:t>
            </a:r>
          </a:p>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3" indent="-228600" algn="l" defTabSz="457200" rtl="0" eaLnBrk="1" fontAlgn="base" latinLnBrk="0" hangingPunct="1">
              <a:lnSpc>
                <a:spcPct val="100000"/>
              </a:lnSpc>
              <a:spcBef>
                <a:spcPts val="90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65138" marR="0" lvl="3" indent="-236538" algn="l" defTabSz="457200" rtl="0" eaLnBrk="1" fontAlgn="base" latinLnBrk="0" hangingPunct="1">
              <a:lnSpc>
                <a:spcPct val="100000"/>
              </a:lnSpc>
              <a:spcBef>
                <a:spcPts val="900"/>
              </a:spcBef>
              <a:spcAft>
                <a:spcPct val="0"/>
              </a:spcAft>
              <a:buClrTx/>
              <a:buSzTx/>
              <a:buFont typeface="Cambria" panose="02040503050406030204" pitchFamily="18" charset="0"/>
              <a:buChar char="–"/>
              <a:tabLst/>
              <a:defRPr/>
            </a:pP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Gravimetric </a:t>
            </a: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sym typeface="Wingdings" panose="05000000000000000000" pitchFamily="2" charset="2"/>
              </a:rPr>
              <a:t> Hybrid</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cxnSp>
        <p:nvCxnSpPr>
          <p:cNvPr id="5" name="Straight Arrow Connector 4"/>
          <p:cNvCxnSpPr/>
          <p:nvPr/>
        </p:nvCxnSpPr>
        <p:spPr>
          <a:xfrm flipH="1">
            <a:off x="1461972" y="3231309"/>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3106601" y="3231309"/>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831614" y="3231307"/>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677025" y="3231308"/>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902437" y="3736134"/>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bwMode="auto">
          <a:xfrm>
            <a:off x="1042640" y="3764709"/>
            <a:ext cx="1114657"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best fit to NAVD88</a:t>
            </a:r>
          </a:p>
        </p:txBody>
      </p:sp>
      <p:sp>
        <p:nvSpPr>
          <p:cNvPr id="31" name="Oval 30"/>
          <p:cNvSpPr/>
          <p:nvPr/>
        </p:nvSpPr>
        <p:spPr>
          <a:xfrm>
            <a:off x="2635987" y="3766078"/>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bwMode="auto">
          <a:xfrm>
            <a:off x="2776190" y="3794653"/>
            <a:ext cx="1114657"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best fit to NAVD88</a:t>
            </a:r>
          </a:p>
        </p:txBody>
      </p:sp>
      <p:sp>
        <p:nvSpPr>
          <p:cNvPr id="33" name="Oval 32"/>
          <p:cNvSpPr/>
          <p:nvPr/>
        </p:nvSpPr>
        <p:spPr>
          <a:xfrm>
            <a:off x="4410076" y="3767447"/>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bwMode="auto">
          <a:xfrm>
            <a:off x="4550279" y="3796022"/>
            <a:ext cx="1114657"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best fit to NAVD88</a:t>
            </a:r>
          </a:p>
        </p:txBody>
      </p:sp>
      <p:sp>
        <p:nvSpPr>
          <p:cNvPr id="35" name="Oval 34"/>
          <p:cNvSpPr/>
          <p:nvPr/>
        </p:nvSpPr>
        <p:spPr>
          <a:xfrm>
            <a:off x="6215936" y="3766078"/>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p:cNvSpPr txBox="1"/>
          <p:nvPr/>
        </p:nvSpPr>
        <p:spPr bwMode="auto">
          <a:xfrm>
            <a:off x="6356139" y="3794653"/>
            <a:ext cx="1114657"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best fit to NAVD88</a:t>
            </a:r>
          </a:p>
        </p:txBody>
      </p:sp>
    </p:spTree>
    <p:extLst>
      <p:ext uri="{BB962C8B-B14F-4D97-AF65-F5344CB8AC3E}">
        <p14:creationId xmlns:p14="http://schemas.microsoft.com/office/powerpoint/2010/main" val="164416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o surface blue"/>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opo surface brown"/>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datum zero - gray"/>
          <p:cNvPicPr>
            <a:picLocks noChangeAspect="1"/>
          </p:cNvPicPr>
          <p:nvPr/>
        </p:nvPicPr>
        <p:blipFill>
          <a:blip r:embed="rId3"/>
          <a:stretch>
            <a:fillRect/>
          </a:stretch>
        </p:blipFill>
        <p:spPr>
          <a:xfrm rot="21025437">
            <a:off x="807394" y="2622485"/>
            <a:ext cx="7529213" cy="1524132"/>
          </a:xfrm>
          <a:prstGeom prst="rect">
            <a:avLst/>
          </a:prstGeom>
        </p:spPr>
      </p:pic>
      <p:sp>
        <p:nvSpPr>
          <p:cNvPr id="15" name="Concept"/>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marR="0" lvl="0" indent="0" algn="ctr" defTabSz="457200" rtl="0" eaLnBrk="0" fontAlgn="base" latinLnBrk="0" hangingPunct="0">
              <a:lnSpc>
                <a:spcPct val="100000"/>
              </a:lnSpc>
              <a:spcBef>
                <a:spcPts val="133"/>
              </a:spcBef>
              <a:spcAft>
                <a:spcPct val="0"/>
              </a:spcAft>
              <a:buClrTx/>
              <a:buSzTx/>
              <a:buFontTx/>
              <a:buNone/>
              <a:tabLst/>
              <a:defRPr/>
            </a:pPr>
            <a:r>
              <a:rPr kumimoji="0" lang="en-US" sz="4400" b="0" i="1" u="none" strike="noStrike" kern="1200" cap="none" spc="-7"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rPr>
              <a:t>Concept</a:t>
            </a:r>
            <a:endParaRPr kumimoji="0" lang="en-US" sz="4400" b="0" i="1" u="none" strike="noStrike" kern="1200" cap="none" spc="0"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endParaRPr>
          </a:p>
        </p:txBody>
      </p:sp>
      <p:cxnSp>
        <p:nvCxnSpPr>
          <p:cNvPr id="9" name="Straight Arrow Connector 8"/>
          <p:cNvCxnSpPr/>
          <p:nvPr/>
        </p:nvCxnSpPr>
        <p:spPr>
          <a:xfrm>
            <a:off x="1045951" y="2193481"/>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opographic"/>
          <p:cNvSpPr txBox="1"/>
          <p:nvPr/>
        </p:nvSpPr>
        <p:spPr bwMode="auto">
          <a:xfrm>
            <a:off x="152400" y="139065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topographic surface</a:t>
            </a:r>
          </a:p>
        </p:txBody>
      </p:sp>
      <p:grpSp>
        <p:nvGrpSpPr>
          <p:cNvPr id="12" name="Group 11"/>
          <p:cNvGrpSpPr/>
          <p:nvPr/>
        </p:nvGrpSpPr>
        <p:grpSpPr>
          <a:xfrm>
            <a:off x="2765425" y="3646019"/>
            <a:ext cx="2565055" cy="1291230"/>
            <a:chOff x="2765425" y="3646019"/>
            <a:chExt cx="2565055" cy="1291230"/>
          </a:xfrm>
        </p:grpSpPr>
        <p:sp>
          <p:nvSpPr>
            <p:cNvPr id="13" name="TextBox 12"/>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datum zero</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avimetric"/>
          <p:cNvGrpSpPr/>
          <p:nvPr/>
        </p:nvGrpSpPr>
        <p:grpSpPr>
          <a:xfrm>
            <a:off x="6675086" y="1309240"/>
            <a:ext cx="2539975" cy="1176028"/>
            <a:chOff x="6675086" y="1309240"/>
            <a:chExt cx="2539975" cy="1176028"/>
          </a:xfrm>
        </p:grpSpPr>
        <p:sp>
          <p:nvSpPr>
            <p:cNvPr id="18" name="TextBox 17"/>
            <p:cNvSpPr txBox="1"/>
            <p:nvPr/>
          </p:nvSpPr>
          <p:spPr bwMode="auto">
            <a:xfrm>
              <a:off x="7119561" y="130924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animated geoid"/>
          <p:cNvGrpSpPr/>
          <p:nvPr/>
        </p:nvGrpSpPr>
        <p:grpSpPr>
          <a:xfrm>
            <a:off x="749300" y="-2364082"/>
            <a:ext cx="13052769" cy="11155680"/>
            <a:chOff x="749300" y="-2364082"/>
            <a:chExt cx="13052769" cy="11155680"/>
          </a:xfrm>
        </p:grpSpPr>
        <p:sp>
          <p:nvSpPr>
            <p:cNvPr id="17" name="green geoid"/>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invisible circle for animation"/>
            <p:cNvSpPr>
              <a:spLocks/>
            </p:cNvSpPr>
            <p:nvPr/>
          </p:nvSpPr>
          <p:spPr>
            <a:xfrm flipH="1">
              <a:off x="2647040" y="-2364082"/>
              <a:ext cx="11155029" cy="1115568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datum point"/>
          <p:cNvSpPr/>
          <p:nvPr/>
        </p:nvSpPr>
        <p:spPr>
          <a:xfrm>
            <a:off x="7187321" y="3008577"/>
            <a:ext cx="271013" cy="255198"/>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1" name="hybrid"/>
          <p:cNvGrpSpPr/>
          <p:nvPr/>
        </p:nvGrpSpPr>
        <p:grpSpPr>
          <a:xfrm>
            <a:off x="5125212" y="3079716"/>
            <a:ext cx="2565055" cy="1291230"/>
            <a:chOff x="2765425" y="3646019"/>
            <a:chExt cx="2565055" cy="1291230"/>
          </a:xfrm>
        </p:grpSpPr>
        <p:sp>
          <p:nvSpPr>
            <p:cNvPr id="22" name="TextBox 21"/>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hybrid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geoid</a:t>
              </a:r>
            </a:p>
          </p:txBody>
        </p:sp>
        <p:cxnSp>
          <p:nvCxnSpPr>
            <p:cNvPr id="23" name="Straight Arrow Connector 22"/>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4" name="TITLE"/>
          <p:cNvSpPr txBox="1">
            <a:spLocks noGrp="1"/>
          </p:cNvSpPr>
          <p:nvPr>
            <p:ph type="title" idx="4294967295"/>
          </p:nvPr>
        </p:nvSpPr>
        <p:spPr>
          <a:xfrm>
            <a:off x="0" y="422275"/>
            <a:ext cx="9144000" cy="695325"/>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latin typeface="Cambria" panose="02040503050406030204" pitchFamily="18" charset="0"/>
                <a:cs typeface="Calibri"/>
              </a:rPr>
              <a:t>Gravimetric vs. Hybrid Geoid</a:t>
            </a:r>
            <a:endParaRPr dirty="0">
              <a:latin typeface="Cambria" panose="02040503050406030204" pitchFamily="18" charset="0"/>
              <a:cs typeface="Calibri"/>
            </a:endParaRPr>
          </a:p>
        </p:txBody>
      </p:sp>
    </p:spTree>
    <p:extLst>
      <p:ext uri="{BB962C8B-B14F-4D97-AF65-F5344CB8AC3E}">
        <p14:creationId xmlns:p14="http://schemas.microsoft.com/office/powerpoint/2010/main" val="345943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000"/>
                                        <p:tgtEl>
                                          <p:spTgt spid="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540000">
                                      <p:cBhvr>
                                        <p:cTn id="20" dur="1000" fill="hold"/>
                                        <p:tgtEl>
                                          <p:spTgt spid="7"/>
                                        </p:tgtEl>
                                        <p:attrNameLst>
                                          <p:attrName>r</p:attrName>
                                        </p:attrNameLst>
                                      </p:cBhvr>
                                    </p:animRo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o surface blue"/>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opo surface brown"/>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datum zero - gray"/>
          <p:cNvPicPr>
            <a:picLocks noChangeAspect="1"/>
          </p:cNvPicPr>
          <p:nvPr/>
        </p:nvPicPr>
        <p:blipFill>
          <a:blip r:embed="rId3"/>
          <a:stretch>
            <a:fillRect/>
          </a:stretch>
        </p:blipFill>
        <p:spPr>
          <a:xfrm rot="21025437">
            <a:off x="807394" y="2622485"/>
            <a:ext cx="7529213" cy="1524132"/>
          </a:xfrm>
          <a:prstGeom prst="rect">
            <a:avLst/>
          </a:prstGeom>
        </p:spPr>
      </p:pic>
      <p:sp>
        <p:nvSpPr>
          <p:cNvPr id="15" name="Concept"/>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marR="0" lvl="0" indent="0" algn="ctr" defTabSz="457200" rtl="0" eaLnBrk="0" fontAlgn="base" latinLnBrk="0" hangingPunct="0">
              <a:lnSpc>
                <a:spcPct val="100000"/>
              </a:lnSpc>
              <a:spcBef>
                <a:spcPts val="133"/>
              </a:spcBef>
              <a:spcAft>
                <a:spcPct val="0"/>
              </a:spcAft>
              <a:buClrTx/>
              <a:buSzTx/>
              <a:buFontTx/>
              <a:buNone/>
              <a:tabLst/>
              <a:defRPr/>
            </a:pPr>
            <a:r>
              <a:rPr kumimoji="0" lang="en-US" sz="4400" b="0" i="1" u="none" strike="noStrike" kern="1200" cap="none" spc="-7"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rPr>
              <a:t>Concept</a:t>
            </a:r>
            <a:endParaRPr kumimoji="0" lang="en-US" sz="4400" b="0" i="1" u="none" strike="noStrike" kern="1200" cap="none" spc="0"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endParaRPr>
          </a:p>
        </p:txBody>
      </p:sp>
      <p:cxnSp>
        <p:nvCxnSpPr>
          <p:cNvPr id="9" name="Straight Arrow Connector 8"/>
          <p:cNvCxnSpPr/>
          <p:nvPr/>
        </p:nvCxnSpPr>
        <p:spPr>
          <a:xfrm>
            <a:off x="1045951" y="2193481"/>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opographic"/>
          <p:cNvSpPr txBox="1"/>
          <p:nvPr/>
        </p:nvSpPr>
        <p:spPr bwMode="auto">
          <a:xfrm>
            <a:off x="152400" y="139065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topographic surface</a:t>
            </a:r>
          </a:p>
        </p:txBody>
      </p:sp>
      <p:grpSp>
        <p:nvGrpSpPr>
          <p:cNvPr id="12" name="Group 11"/>
          <p:cNvGrpSpPr/>
          <p:nvPr/>
        </p:nvGrpSpPr>
        <p:grpSpPr>
          <a:xfrm>
            <a:off x="2765425" y="3646019"/>
            <a:ext cx="2565055" cy="1291230"/>
            <a:chOff x="2765425" y="3646019"/>
            <a:chExt cx="2565055" cy="1291230"/>
          </a:xfrm>
        </p:grpSpPr>
        <p:sp>
          <p:nvSpPr>
            <p:cNvPr id="13" name="TextBox 12"/>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datum zero</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avimetric"/>
          <p:cNvGrpSpPr/>
          <p:nvPr/>
        </p:nvGrpSpPr>
        <p:grpSpPr>
          <a:xfrm>
            <a:off x="6675086" y="1309240"/>
            <a:ext cx="2539975" cy="1176028"/>
            <a:chOff x="6675086" y="1309240"/>
            <a:chExt cx="2539975" cy="1176028"/>
          </a:xfrm>
        </p:grpSpPr>
        <p:sp>
          <p:nvSpPr>
            <p:cNvPr id="18" name="TextBox 17"/>
            <p:cNvSpPr txBox="1"/>
            <p:nvPr/>
          </p:nvSpPr>
          <p:spPr bwMode="auto">
            <a:xfrm>
              <a:off x="7119561" y="130924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animated geoid"/>
          <p:cNvGrpSpPr/>
          <p:nvPr/>
        </p:nvGrpSpPr>
        <p:grpSpPr>
          <a:xfrm>
            <a:off x="749300" y="-2364082"/>
            <a:ext cx="13052769" cy="11155680"/>
            <a:chOff x="749300" y="-2364082"/>
            <a:chExt cx="13052769" cy="11155680"/>
          </a:xfrm>
        </p:grpSpPr>
        <p:sp>
          <p:nvSpPr>
            <p:cNvPr id="17" name="green geoid"/>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invisible circle for animation"/>
            <p:cNvSpPr>
              <a:spLocks/>
            </p:cNvSpPr>
            <p:nvPr/>
          </p:nvSpPr>
          <p:spPr>
            <a:xfrm flipH="1">
              <a:off x="2647040" y="-2364082"/>
              <a:ext cx="11155029" cy="1115568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datum point"/>
          <p:cNvSpPr/>
          <p:nvPr/>
        </p:nvSpPr>
        <p:spPr>
          <a:xfrm>
            <a:off x="7187321" y="3008577"/>
            <a:ext cx="271013" cy="255198"/>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1" name="hybrid"/>
          <p:cNvGrpSpPr/>
          <p:nvPr/>
        </p:nvGrpSpPr>
        <p:grpSpPr>
          <a:xfrm>
            <a:off x="5125212" y="3079716"/>
            <a:ext cx="2565055" cy="1291230"/>
            <a:chOff x="2765425" y="3646019"/>
            <a:chExt cx="2565055" cy="1291230"/>
          </a:xfrm>
        </p:grpSpPr>
        <p:sp>
          <p:nvSpPr>
            <p:cNvPr id="22" name="TextBox 21"/>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hybrid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geoid</a:t>
              </a:r>
            </a:p>
          </p:txBody>
        </p:sp>
        <p:cxnSp>
          <p:nvCxnSpPr>
            <p:cNvPr id="23" name="Straight Arrow Connector 22"/>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4" name="object 2"/>
          <p:cNvSpPr txBox="1">
            <a:spLocks noGrp="1"/>
          </p:cNvSpPr>
          <p:nvPr>
            <p:ph type="title" idx="4294967295"/>
          </p:nvPr>
        </p:nvSpPr>
        <p:spPr>
          <a:xfrm>
            <a:off x="0" y="422275"/>
            <a:ext cx="9144000" cy="695325"/>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b="1" spc="-7" dirty="0">
                <a:latin typeface="Cambria" panose="02040503050406030204" pitchFamily="18" charset="0"/>
                <a:cs typeface="Calibri"/>
              </a:rPr>
              <a:t>NAVD88 uses a Hybrid Geoid</a:t>
            </a:r>
            <a:endParaRPr b="1" dirty="0">
              <a:latin typeface="Cambria" panose="02040503050406030204" pitchFamily="18" charset="0"/>
              <a:cs typeface="Calibri"/>
            </a:endParaRPr>
          </a:p>
        </p:txBody>
      </p:sp>
    </p:spTree>
    <p:extLst>
      <p:ext uri="{BB962C8B-B14F-4D97-AF65-F5344CB8AC3E}">
        <p14:creationId xmlns:p14="http://schemas.microsoft.com/office/powerpoint/2010/main" val="375539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2000"/>
                                        <p:tgtEl>
                                          <p:spTgt spid="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2500"/>
                            </p:stCondLst>
                            <p:childTnLst>
                              <p:par>
                                <p:cTn id="16" presetID="8" presetClass="emph" presetSubtype="0" fill="hold" nodeType="afterEffect">
                                  <p:stCondLst>
                                    <p:cond delay="0"/>
                                  </p:stCondLst>
                                  <p:childTnLst>
                                    <p:animRot by="-540000">
                                      <p:cBhvr>
                                        <p:cTn id="17" dur="2000" fill="hold"/>
                                        <p:tgtEl>
                                          <p:spTgt spid="7"/>
                                        </p:tgtEl>
                                        <p:attrNameLst>
                                          <p:attrName>r</p:attrName>
                                        </p:attrNameLst>
                                      </p:cBhvr>
                                    </p:animRot>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45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rc 5"/>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2"/>
          <p:cNvSpPr txBox="1">
            <a:spLocks noGrp="1"/>
          </p:cNvSpPr>
          <p:nvPr>
            <p:ph type="title" idx="4294967295"/>
          </p:nvPr>
        </p:nvSpPr>
        <p:spPr>
          <a:xfrm>
            <a:off x="0" y="422275"/>
            <a:ext cx="9144000" cy="695325"/>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latin typeface="Cambria" panose="02040503050406030204" pitchFamily="18" charset="0"/>
                <a:cs typeface="Calibri"/>
              </a:rPr>
              <a:t>NAPGD2022 uses a Gravimetric Geoid</a:t>
            </a:r>
            <a:endParaRPr dirty="0">
              <a:latin typeface="Cambria" panose="02040503050406030204" pitchFamily="18" charset="0"/>
              <a:cs typeface="Calibri"/>
            </a:endParaRPr>
          </a:p>
        </p:txBody>
      </p:sp>
      <p:sp>
        <p:nvSpPr>
          <p:cNvPr id="20" name="Content Placeholder 2"/>
          <p:cNvSpPr>
            <a:spLocks noGrp="1"/>
          </p:cNvSpPr>
          <p:nvPr>
            <p:ph idx="4294967295"/>
          </p:nvPr>
        </p:nvSpPr>
        <p:spPr>
          <a:xfrm>
            <a:off x="0" y="4872038"/>
            <a:ext cx="5541963" cy="2095500"/>
          </a:xfrm>
        </p:spPr>
        <p:txBody>
          <a:bodyPr/>
          <a:lstStyle/>
          <a:p>
            <a:pPr lvl="1"/>
            <a:endParaRPr lang="en-US" sz="2400" dirty="0">
              <a:latin typeface="Cambria" panose="02040503050406030204" pitchFamily="18" charset="0"/>
              <a:ea typeface="Cambria" panose="02040503050406030204" pitchFamily="18" charset="0"/>
            </a:endParaRPr>
          </a:p>
          <a:p>
            <a:pPr lvl="1"/>
            <a:endParaRPr lang="en-US" sz="2400"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Datum zero surface aligned to Global Mean Sea Level (GMSL)</a:t>
            </a:r>
          </a:p>
        </p:txBody>
      </p:sp>
      <p:pic>
        <p:nvPicPr>
          <p:cNvPr id="2" name="Picture 1"/>
          <p:cNvPicPr>
            <a:picLocks noChangeAspect="1"/>
          </p:cNvPicPr>
          <p:nvPr/>
        </p:nvPicPr>
        <p:blipFill>
          <a:blip r:embed="rId3"/>
          <a:stretch>
            <a:fillRect/>
          </a:stretch>
        </p:blipFill>
        <p:spPr>
          <a:xfrm>
            <a:off x="882895" y="2270147"/>
            <a:ext cx="7529213" cy="1524132"/>
          </a:xfrm>
          <a:prstGeom prst="rect">
            <a:avLst/>
          </a:prstGeom>
        </p:spPr>
      </p:pic>
      <p:sp>
        <p:nvSpPr>
          <p:cNvPr id="15" name="object 2"/>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marR="0" lvl="0" indent="0" algn="ctr" defTabSz="457200" rtl="0" eaLnBrk="0" fontAlgn="base" latinLnBrk="0" hangingPunct="0">
              <a:lnSpc>
                <a:spcPct val="100000"/>
              </a:lnSpc>
              <a:spcBef>
                <a:spcPts val="133"/>
              </a:spcBef>
              <a:spcAft>
                <a:spcPct val="0"/>
              </a:spcAft>
              <a:buClrTx/>
              <a:buSzTx/>
              <a:buFontTx/>
              <a:buNone/>
              <a:tabLst/>
              <a:defRPr/>
            </a:pPr>
            <a:r>
              <a:rPr kumimoji="0" lang="en-US" sz="4400" b="0" i="1" u="none" strike="noStrike" kern="1200" cap="none" spc="-7"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rPr>
              <a:t>Concept</a:t>
            </a:r>
            <a:endParaRPr kumimoji="0" lang="en-US" sz="4400" b="0" i="1" u="none" strike="noStrike" kern="1200" cap="none" spc="0"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endParaRPr>
          </a:p>
        </p:txBody>
      </p:sp>
      <p:cxnSp>
        <p:nvCxnSpPr>
          <p:cNvPr id="9" name="Straight Arrow Connector 8"/>
          <p:cNvCxnSpPr/>
          <p:nvPr/>
        </p:nvCxnSpPr>
        <p:spPr>
          <a:xfrm>
            <a:off x="1045951" y="2193481"/>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bwMode="auto">
          <a:xfrm>
            <a:off x="152400" y="139065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topographic surface</a:t>
            </a:r>
          </a:p>
        </p:txBody>
      </p:sp>
      <p:grpSp>
        <p:nvGrpSpPr>
          <p:cNvPr id="12" name="Group 11"/>
          <p:cNvGrpSpPr/>
          <p:nvPr/>
        </p:nvGrpSpPr>
        <p:grpSpPr>
          <a:xfrm>
            <a:off x="2357306" y="3154261"/>
            <a:ext cx="2973174" cy="1782988"/>
            <a:chOff x="2357306" y="3154261"/>
            <a:chExt cx="2973174" cy="1782988"/>
          </a:xfrm>
        </p:grpSpPr>
        <p:sp>
          <p:nvSpPr>
            <p:cNvPr id="13" name="TextBox 12"/>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datum zero</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surface</a:t>
              </a:r>
            </a:p>
          </p:txBody>
        </p:sp>
        <p:cxnSp>
          <p:nvCxnSpPr>
            <p:cNvPr id="16" name="Straight Arrow Connector 15"/>
            <p:cNvCxnSpPr/>
            <p:nvPr/>
          </p:nvCxnSpPr>
          <p:spPr>
            <a:xfrm flipH="1" flipV="1">
              <a:off x="2357306" y="3154261"/>
              <a:ext cx="877675" cy="1003854"/>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7" name="Freeform 16"/>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p:cNvGrpSpPr/>
          <p:nvPr/>
        </p:nvGrpSpPr>
        <p:grpSpPr>
          <a:xfrm>
            <a:off x="6675086" y="1309240"/>
            <a:ext cx="2539975" cy="1176028"/>
            <a:chOff x="6675086" y="1309240"/>
            <a:chExt cx="2539975" cy="1176028"/>
          </a:xfrm>
        </p:grpSpPr>
        <p:sp>
          <p:nvSpPr>
            <p:cNvPr id="18" name="TextBox 17"/>
            <p:cNvSpPr txBox="1"/>
            <p:nvPr/>
          </p:nvSpPr>
          <p:spPr bwMode="auto">
            <a:xfrm>
              <a:off x="7119561" y="130924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41900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 calcmode="lin" valueType="num">
                                      <p:cBhvr additive="base">
                                        <p:cTn id="1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1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DD9555-175D-4624-BD8D-451489979EFB}"/>
              </a:ext>
            </a:extLst>
          </p:cNvPr>
          <p:cNvPicPr>
            <a:picLocks noChangeAspect="1"/>
          </p:cNvPicPr>
          <p:nvPr/>
        </p:nvPicPr>
        <p:blipFill>
          <a:blip r:embed="rId2">
            <a:clrChange>
              <a:clrFrom>
                <a:srgbClr val="F6F703"/>
              </a:clrFrom>
              <a:clrTo>
                <a:srgbClr val="F6F703">
                  <a:alpha val="0"/>
                </a:srgbClr>
              </a:clrTo>
            </a:clrChange>
            <a:extLst>
              <a:ext uri="{837473B0-CC2E-450A-ABE3-18F120FF3D39}">
                <a1611:picAttrSrcUrl xmlns:a1611="http://schemas.microsoft.com/office/drawing/2016/11/main" r:id="rId3"/>
              </a:ext>
            </a:extLst>
          </a:blip>
          <a:stretch>
            <a:fillRect/>
          </a:stretch>
        </p:blipFill>
        <p:spPr>
          <a:xfrm flipH="1">
            <a:off x="176981" y="2649796"/>
            <a:ext cx="1720645" cy="1290484"/>
          </a:xfrm>
          <a:prstGeom prst="rect">
            <a:avLst/>
          </a:prstGeom>
        </p:spPr>
      </p:pic>
      <p:sp>
        <p:nvSpPr>
          <p:cNvPr id="5" name="ground surface">
            <a:extLst>
              <a:ext uri="{FF2B5EF4-FFF2-40B4-BE49-F238E27FC236}">
                <a16:creationId xmlns:a16="http://schemas.microsoft.com/office/drawing/2014/main" id="{0B2F0F56-D1D3-4A9F-BC6C-2814CA036560}"/>
              </a:ext>
            </a:extLst>
          </p:cNvPr>
          <p:cNvSpPr/>
          <p:nvPr/>
        </p:nvSpPr>
        <p:spPr>
          <a:xfrm>
            <a:off x="-314632" y="2851651"/>
            <a:ext cx="9684774" cy="1154698"/>
          </a:xfrm>
          <a:custGeom>
            <a:avLst/>
            <a:gdLst>
              <a:gd name="connsiteX0" fmla="*/ 0 w 9684774"/>
              <a:gd name="connsiteY0" fmla="*/ 1154698 h 1154698"/>
              <a:gd name="connsiteX1" fmla="*/ 1337187 w 9684774"/>
              <a:gd name="connsiteY1" fmla="*/ 918724 h 1154698"/>
              <a:gd name="connsiteX2" fmla="*/ 3362632 w 9684774"/>
              <a:gd name="connsiteY2" fmla="*/ 1095704 h 1154698"/>
              <a:gd name="connsiteX3" fmla="*/ 5043948 w 9684774"/>
              <a:gd name="connsiteY3" fmla="*/ 643420 h 1154698"/>
              <a:gd name="connsiteX4" fmla="*/ 6440129 w 9684774"/>
              <a:gd name="connsiteY4" fmla="*/ 908891 h 1154698"/>
              <a:gd name="connsiteX5" fmla="*/ 7443019 w 9684774"/>
              <a:gd name="connsiteY5" fmla="*/ 200969 h 1154698"/>
              <a:gd name="connsiteX6" fmla="*/ 7983793 w 9684774"/>
              <a:gd name="connsiteY6" fmla="*/ 23988 h 1154698"/>
              <a:gd name="connsiteX7" fmla="*/ 8691716 w 9684774"/>
              <a:gd name="connsiteY7" fmla="*/ 53485 h 1154698"/>
              <a:gd name="connsiteX8" fmla="*/ 9684774 w 9684774"/>
              <a:gd name="connsiteY8" fmla="*/ 495936 h 11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4774" h="1154698">
                <a:moveTo>
                  <a:pt x="0" y="1154698"/>
                </a:moveTo>
                <a:cubicBezTo>
                  <a:pt x="388374" y="1041627"/>
                  <a:pt x="776748" y="928556"/>
                  <a:pt x="1337187" y="918724"/>
                </a:cubicBezTo>
                <a:cubicBezTo>
                  <a:pt x="1897626" y="908892"/>
                  <a:pt x="2744839" y="1141588"/>
                  <a:pt x="3362632" y="1095704"/>
                </a:cubicBezTo>
                <a:cubicBezTo>
                  <a:pt x="3980425" y="1049820"/>
                  <a:pt x="4531032" y="674555"/>
                  <a:pt x="5043948" y="643420"/>
                </a:cubicBezTo>
                <a:cubicBezTo>
                  <a:pt x="5556864" y="612285"/>
                  <a:pt x="6040284" y="982633"/>
                  <a:pt x="6440129" y="908891"/>
                </a:cubicBezTo>
                <a:cubicBezTo>
                  <a:pt x="6839974" y="835149"/>
                  <a:pt x="7185742" y="348453"/>
                  <a:pt x="7443019" y="200969"/>
                </a:cubicBezTo>
                <a:cubicBezTo>
                  <a:pt x="7700296" y="53485"/>
                  <a:pt x="7775677" y="48569"/>
                  <a:pt x="7983793" y="23988"/>
                </a:cubicBezTo>
                <a:cubicBezTo>
                  <a:pt x="8191909" y="-593"/>
                  <a:pt x="8408219" y="-25173"/>
                  <a:pt x="8691716" y="53485"/>
                </a:cubicBezTo>
                <a:cubicBezTo>
                  <a:pt x="8975213" y="132143"/>
                  <a:pt x="9329993" y="314039"/>
                  <a:pt x="9684774" y="495936"/>
                </a:cubicBezTo>
              </a:path>
            </a:pathLst>
          </a:custGeom>
          <a:no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e surf4">
            <a:extLst>
              <a:ext uri="{FF2B5EF4-FFF2-40B4-BE49-F238E27FC236}">
                <a16:creationId xmlns:a16="http://schemas.microsoft.com/office/drawing/2014/main" id="{AA207762-A8B0-4759-AC11-60D0CCBF4CD7}"/>
              </a:ext>
            </a:extLst>
          </p:cNvPr>
          <p:cNvSpPr/>
          <p:nvPr/>
        </p:nvSpPr>
        <p:spPr>
          <a:xfrm>
            <a:off x="-236490" y="6174172"/>
            <a:ext cx="9616980" cy="678616"/>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e surf3">
            <a:extLst>
              <a:ext uri="{FF2B5EF4-FFF2-40B4-BE49-F238E27FC236}">
                <a16:creationId xmlns:a16="http://schemas.microsoft.com/office/drawing/2014/main" id="{66BB6CE2-7279-4CAB-BFF4-E97F61B23DDA}"/>
              </a:ext>
            </a:extLst>
          </p:cNvPr>
          <p:cNvSpPr/>
          <p:nvPr/>
        </p:nvSpPr>
        <p:spPr>
          <a:xfrm>
            <a:off x="-236490" y="5550118"/>
            <a:ext cx="9616980" cy="678616"/>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e surf2">
            <a:extLst>
              <a:ext uri="{FF2B5EF4-FFF2-40B4-BE49-F238E27FC236}">
                <a16:creationId xmlns:a16="http://schemas.microsoft.com/office/drawing/2014/main" id="{44A15C54-E86F-44F3-B458-155A2631D4AB}"/>
              </a:ext>
            </a:extLst>
          </p:cNvPr>
          <p:cNvSpPr/>
          <p:nvPr/>
        </p:nvSpPr>
        <p:spPr>
          <a:xfrm>
            <a:off x="-236490" y="4842391"/>
            <a:ext cx="9616980" cy="678616"/>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e surf1">
            <a:extLst>
              <a:ext uri="{FF2B5EF4-FFF2-40B4-BE49-F238E27FC236}">
                <a16:creationId xmlns:a16="http://schemas.microsoft.com/office/drawing/2014/main" id="{49E21BA9-9700-4967-89FD-57D292C5EBD0}"/>
              </a:ext>
            </a:extLst>
          </p:cNvPr>
          <p:cNvSpPr/>
          <p:nvPr/>
        </p:nvSpPr>
        <p:spPr>
          <a:xfrm>
            <a:off x="-236490" y="4159044"/>
            <a:ext cx="9616980" cy="678616"/>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e surf0">
            <a:extLst>
              <a:ext uri="{FF2B5EF4-FFF2-40B4-BE49-F238E27FC236}">
                <a16:creationId xmlns:a16="http://schemas.microsoft.com/office/drawing/2014/main" id="{AC51802F-0E13-41CC-9951-D54CA6AEF3B8}"/>
              </a:ext>
            </a:extLst>
          </p:cNvPr>
          <p:cNvSpPr/>
          <p:nvPr/>
        </p:nvSpPr>
        <p:spPr>
          <a:xfrm>
            <a:off x="-236490" y="3529588"/>
            <a:ext cx="9616980" cy="678616"/>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950532C7-AA52-454F-8D04-F89538BCF6CB}"/>
              </a:ext>
            </a:extLst>
          </p:cNvPr>
          <p:cNvSpPr txBox="1"/>
          <p:nvPr/>
        </p:nvSpPr>
        <p:spPr>
          <a:xfrm>
            <a:off x="2015613" y="4827442"/>
            <a:ext cx="3559278" cy="646331"/>
          </a:xfrm>
          <a:prstGeom prst="rect">
            <a:avLst/>
          </a:prstGeom>
          <a:noFill/>
        </p:spPr>
        <p:txBody>
          <a:bodyPr wrap="square" rtlCol="0">
            <a:spAutoFit/>
          </a:bodyPr>
          <a:lstStyle/>
          <a:p>
            <a:pPr algn="ctr"/>
            <a:r>
              <a:rPr lang="en-US" dirty="0"/>
              <a:t>equipotential surfaces</a:t>
            </a:r>
          </a:p>
          <a:p>
            <a:pPr algn="ctr"/>
            <a:r>
              <a:rPr lang="en-US" dirty="0"/>
              <a:t>(equal gravity)</a:t>
            </a:r>
          </a:p>
        </p:txBody>
      </p:sp>
      <p:sp>
        <p:nvSpPr>
          <p:cNvPr id="15" name="TextBox 14">
            <a:extLst>
              <a:ext uri="{FF2B5EF4-FFF2-40B4-BE49-F238E27FC236}">
                <a16:creationId xmlns:a16="http://schemas.microsoft.com/office/drawing/2014/main" id="{A93EA169-0D6E-4F75-9974-BB4378E6C3CF}"/>
              </a:ext>
            </a:extLst>
          </p:cNvPr>
          <p:cNvSpPr txBox="1"/>
          <p:nvPr/>
        </p:nvSpPr>
        <p:spPr>
          <a:xfrm>
            <a:off x="7334864" y="2502109"/>
            <a:ext cx="1720645" cy="369332"/>
          </a:xfrm>
          <a:prstGeom prst="rect">
            <a:avLst/>
          </a:prstGeom>
          <a:noFill/>
        </p:spPr>
        <p:txBody>
          <a:bodyPr wrap="square" rtlCol="0">
            <a:spAutoFit/>
          </a:bodyPr>
          <a:lstStyle/>
          <a:p>
            <a:pPr algn="ctr"/>
            <a:r>
              <a:rPr lang="en-US" dirty="0"/>
              <a:t>ground surface</a:t>
            </a:r>
          </a:p>
        </p:txBody>
      </p:sp>
      <p:sp>
        <p:nvSpPr>
          <p:cNvPr id="16" name="TextBox 15">
            <a:extLst>
              <a:ext uri="{FF2B5EF4-FFF2-40B4-BE49-F238E27FC236}">
                <a16:creationId xmlns:a16="http://schemas.microsoft.com/office/drawing/2014/main" id="{75B51845-BE81-4137-B498-52F238B84115}"/>
              </a:ext>
            </a:extLst>
          </p:cNvPr>
          <p:cNvSpPr txBox="1"/>
          <p:nvPr/>
        </p:nvSpPr>
        <p:spPr>
          <a:xfrm>
            <a:off x="0" y="108541"/>
            <a:ext cx="9144000" cy="707886"/>
          </a:xfrm>
          <a:prstGeom prst="rect">
            <a:avLst/>
          </a:prstGeom>
          <a:noFill/>
        </p:spPr>
        <p:txBody>
          <a:bodyPr wrap="square" rtlCol="0">
            <a:spAutoFit/>
          </a:bodyPr>
          <a:lstStyle/>
          <a:p>
            <a:pPr algn="ctr"/>
            <a:r>
              <a:rPr lang="en-US" sz="4000" dirty="0">
                <a:latin typeface="Cambria" panose="02040503050406030204" pitchFamily="18" charset="0"/>
                <a:ea typeface="Cambria" panose="02040503050406030204" pitchFamily="18" charset="0"/>
              </a:rPr>
              <a:t>Why leveling is </a:t>
            </a:r>
            <a:r>
              <a:rPr lang="en-US" sz="4000" b="1" dirty="0">
                <a:latin typeface="Cambria" panose="02040503050406030204" pitchFamily="18" charset="0"/>
                <a:ea typeface="Cambria" panose="02040503050406030204" pitchFamily="18" charset="0"/>
              </a:rPr>
              <a:t>not</a:t>
            </a:r>
            <a:r>
              <a:rPr lang="en-US" sz="4000" dirty="0">
                <a:latin typeface="Cambria" panose="02040503050406030204" pitchFamily="18" charset="0"/>
                <a:ea typeface="Cambria" panose="02040503050406030204" pitchFamily="18" charset="0"/>
              </a:rPr>
              <a:t> part of NAPGD2022</a:t>
            </a:r>
          </a:p>
        </p:txBody>
      </p:sp>
      <p:sp>
        <p:nvSpPr>
          <p:cNvPr id="17" name="TextBox 16">
            <a:extLst>
              <a:ext uri="{FF2B5EF4-FFF2-40B4-BE49-F238E27FC236}">
                <a16:creationId xmlns:a16="http://schemas.microsoft.com/office/drawing/2014/main" id="{9ACEA7CB-8DFA-4129-B040-B29BC1E6148C}"/>
              </a:ext>
            </a:extLst>
          </p:cNvPr>
          <p:cNvSpPr txBox="1"/>
          <p:nvPr/>
        </p:nvSpPr>
        <p:spPr>
          <a:xfrm>
            <a:off x="0" y="820733"/>
            <a:ext cx="9144000" cy="707886"/>
          </a:xfrm>
          <a:prstGeom prst="rect">
            <a:avLst/>
          </a:prstGeom>
          <a:noFill/>
        </p:spPr>
        <p:txBody>
          <a:bodyPr wrap="square" rtlCol="0">
            <a:spAutoFit/>
          </a:bodyPr>
          <a:lstStyle/>
          <a:p>
            <a:pPr algn="ctr"/>
            <a:r>
              <a:rPr lang="en-US" sz="4000" b="1" i="1" dirty="0">
                <a:latin typeface="Cambria" panose="02040503050406030204" pitchFamily="18" charset="0"/>
                <a:ea typeface="Cambria" panose="02040503050406030204" pitchFamily="18" charset="0"/>
              </a:rPr>
              <a:t>…but will still be important for you.</a:t>
            </a:r>
          </a:p>
        </p:txBody>
      </p:sp>
      <p:sp>
        <p:nvSpPr>
          <p:cNvPr id="2" name="Rectangle: Rounded Corners 1">
            <a:extLst>
              <a:ext uri="{FF2B5EF4-FFF2-40B4-BE49-F238E27FC236}">
                <a16:creationId xmlns:a16="http://schemas.microsoft.com/office/drawing/2014/main" id="{269E9E1A-2B5B-4BD2-8500-25CE43ABCC61}"/>
              </a:ext>
            </a:extLst>
          </p:cNvPr>
          <p:cNvSpPr/>
          <p:nvPr/>
        </p:nvSpPr>
        <p:spPr>
          <a:xfrm>
            <a:off x="176982" y="5988108"/>
            <a:ext cx="4395018" cy="64788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Geoid at Site Scale</a:t>
            </a:r>
          </a:p>
        </p:txBody>
      </p:sp>
    </p:spTree>
    <p:extLst>
      <p:ext uri="{BB962C8B-B14F-4D97-AF65-F5344CB8AC3E}">
        <p14:creationId xmlns:p14="http://schemas.microsoft.com/office/powerpoint/2010/main" val="14283278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34EB2D-B2E7-4549-8096-F25A67B89F7B}"/>
              </a:ext>
            </a:extLst>
          </p:cNvPr>
          <p:cNvPicPr>
            <a:picLocks noChangeAspect="1"/>
          </p:cNvPicPr>
          <p:nvPr/>
        </p:nvPicPr>
        <p:blipFill>
          <a:blip r:embed="rId2">
            <a:clrChange>
              <a:clrFrom>
                <a:srgbClr val="F6F703"/>
              </a:clrFrom>
              <a:clrTo>
                <a:srgbClr val="F6F703">
                  <a:alpha val="0"/>
                </a:srgbClr>
              </a:clrTo>
            </a:clrChange>
            <a:extLst>
              <a:ext uri="{837473B0-CC2E-450A-ABE3-18F120FF3D39}">
                <a1611:picAttrSrcUrl xmlns:a1611="http://schemas.microsoft.com/office/drawing/2016/11/main" r:id="rId3"/>
              </a:ext>
            </a:extLst>
          </a:blip>
          <a:stretch>
            <a:fillRect/>
          </a:stretch>
        </p:blipFill>
        <p:spPr>
          <a:xfrm flipH="1">
            <a:off x="3383990" y="3309742"/>
            <a:ext cx="318022" cy="238516"/>
          </a:xfrm>
          <a:prstGeom prst="rect">
            <a:avLst/>
          </a:prstGeom>
        </p:spPr>
      </p:pic>
      <p:sp>
        <p:nvSpPr>
          <p:cNvPr id="2" name="Freeform: Shape 1">
            <a:extLst>
              <a:ext uri="{FF2B5EF4-FFF2-40B4-BE49-F238E27FC236}">
                <a16:creationId xmlns:a16="http://schemas.microsoft.com/office/drawing/2014/main" id="{2B79CCDB-7EA3-4AC2-A3D5-6CBC81367F9E}"/>
              </a:ext>
            </a:extLst>
          </p:cNvPr>
          <p:cNvSpPr/>
          <p:nvPr/>
        </p:nvSpPr>
        <p:spPr>
          <a:xfrm>
            <a:off x="-76200" y="1935480"/>
            <a:ext cx="9563100" cy="2362200"/>
          </a:xfrm>
          <a:custGeom>
            <a:avLst/>
            <a:gdLst>
              <a:gd name="connsiteX0" fmla="*/ 0 w 9563100"/>
              <a:gd name="connsiteY0" fmla="*/ 2308860 h 2362200"/>
              <a:gd name="connsiteX1" fmla="*/ 236220 w 9563100"/>
              <a:gd name="connsiteY1" fmla="*/ 2286000 h 2362200"/>
              <a:gd name="connsiteX2" fmla="*/ 579120 w 9563100"/>
              <a:gd name="connsiteY2" fmla="*/ 2362200 h 2362200"/>
              <a:gd name="connsiteX3" fmla="*/ 922020 w 9563100"/>
              <a:gd name="connsiteY3" fmla="*/ 2286000 h 2362200"/>
              <a:gd name="connsiteX4" fmla="*/ 1097280 w 9563100"/>
              <a:gd name="connsiteY4" fmla="*/ 2087880 h 2362200"/>
              <a:gd name="connsiteX5" fmla="*/ 1234440 w 9563100"/>
              <a:gd name="connsiteY5" fmla="*/ 2042160 h 2362200"/>
              <a:gd name="connsiteX6" fmla="*/ 1447800 w 9563100"/>
              <a:gd name="connsiteY6" fmla="*/ 2072640 h 2362200"/>
              <a:gd name="connsiteX7" fmla="*/ 1859280 w 9563100"/>
              <a:gd name="connsiteY7" fmla="*/ 1988820 h 2362200"/>
              <a:gd name="connsiteX8" fmla="*/ 2263140 w 9563100"/>
              <a:gd name="connsiteY8" fmla="*/ 2042160 h 2362200"/>
              <a:gd name="connsiteX9" fmla="*/ 2651760 w 9563100"/>
              <a:gd name="connsiteY9" fmla="*/ 1958340 h 2362200"/>
              <a:gd name="connsiteX10" fmla="*/ 3002280 w 9563100"/>
              <a:gd name="connsiteY10" fmla="*/ 1760220 h 2362200"/>
              <a:gd name="connsiteX11" fmla="*/ 3429000 w 9563100"/>
              <a:gd name="connsiteY11" fmla="*/ 1623060 h 2362200"/>
              <a:gd name="connsiteX12" fmla="*/ 3688080 w 9563100"/>
              <a:gd name="connsiteY12" fmla="*/ 1584960 h 2362200"/>
              <a:gd name="connsiteX13" fmla="*/ 4206240 w 9563100"/>
              <a:gd name="connsiteY13" fmla="*/ 1623060 h 2362200"/>
              <a:gd name="connsiteX14" fmla="*/ 4541520 w 9563100"/>
              <a:gd name="connsiteY14" fmla="*/ 1546860 h 2362200"/>
              <a:gd name="connsiteX15" fmla="*/ 4701540 w 9563100"/>
              <a:gd name="connsiteY15" fmla="*/ 1508760 h 2362200"/>
              <a:gd name="connsiteX16" fmla="*/ 4853940 w 9563100"/>
              <a:gd name="connsiteY16" fmla="*/ 1531620 h 2362200"/>
              <a:gd name="connsiteX17" fmla="*/ 5029200 w 9563100"/>
              <a:gd name="connsiteY17" fmla="*/ 1562100 h 2362200"/>
              <a:gd name="connsiteX18" fmla="*/ 5257800 w 9563100"/>
              <a:gd name="connsiteY18" fmla="*/ 1447800 h 2362200"/>
              <a:gd name="connsiteX19" fmla="*/ 5356860 w 9563100"/>
              <a:gd name="connsiteY19" fmla="*/ 1371600 h 2362200"/>
              <a:gd name="connsiteX20" fmla="*/ 5562600 w 9563100"/>
              <a:gd name="connsiteY20" fmla="*/ 1341120 h 2362200"/>
              <a:gd name="connsiteX21" fmla="*/ 5814060 w 9563100"/>
              <a:gd name="connsiteY21" fmla="*/ 1447800 h 2362200"/>
              <a:gd name="connsiteX22" fmla="*/ 6065520 w 9563100"/>
              <a:gd name="connsiteY22" fmla="*/ 1615440 h 2362200"/>
              <a:gd name="connsiteX23" fmla="*/ 6530340 w 9563100"/>
              <a:gd name="connsiteY23" fmla="*/ 1714500 h 2362200"/>
              <a:gd name="connsiteX24" fmla="*/ 6987540 w 9563100"/>
              <a:gd name="connsiteY24" fmla="*/ 1135380 h 2362200"/>
              <a:gd name="connsiteX25" fmla="*/ 7360920 w 9563100"/>
              <a:gd name="connsiteY25" fmla="*/ 205740 h 2362200"/>
              <a:gd name="connsiteX26" fmla="*/ 7795260 w 9563100"/>
              <a:gd name="connsiteY26" fmla="*/ 350520 h 2362200"/>
              <a:gd name="connsiteX27" fmla="*/ 8343900 w 9563100"/>
              <a:gd name="connsiteY27" fmla="*/ 1325880 h 2362200"/>
              <a:gd name="connsiteX28" fmla="*/ 8831580 w 9563100"/>
              <a:gd name="connsiteY28" fmla="*/ 1310640 h 2362200"/>
              <a:gd name="connsiteX29" fmla="*/ 9067800 w 9563100"/>
              <a:gd name="connsiteY29" fmla="*/ 472440 h 2362200"/>
              <a:gd name="connsiteX30" fmla="*/ 9563100 w 9563100"/>
              <a:gd name="connsiteY30" fmla="*/ 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63100" h="2362200">
                <a:moveTo>
                  <a:pt x="0" y="2308860"/>
                </a:moveTo>
                <a:cubicBezTo>
                  <a:pt x="69850" y="2292985"/>
                  <a:pt x="139700" y="2277110"/>
                  <a:pt x="236220" y="2286000"/>
                </a:cubicBezTo>
                <a:cubicBezTo>
                  <a:pt x="332740" y="2294890"/>
                  <a:pt x="464820" y="2362200"/>
                  <a:pt x="579120" y="2362200"/>
                </a:cubicBezTo>
                <a:cubicBezTo>
                  <a:pt x="693420" y="2362200"/>
                  <a:pt x="835660" y="2331720"/>
                  <a:pt x="922020" y="2286000"/>
                </a:cubicBezTo>
                <a:cubicBezTo>
                  <a:pt x="1008380" y="2240280"/>
                  <a:pt x="1045210" y="2128520"/>
                  <a:pt x="1097280" y="2087880"/>
                </a:cubicBezTo>
                <a:cubicBezTo>
                  <a:pt x="1149350" y="2047240"/>
                  <a:pt x="1176020" y="2044700"/>
                  <a:pt x="1234440" y="2042160"/>
                </a:cubicBezTo>
                <a:cubicBezTo>
                  <a:pt x="1292860" y="2039620"/>
                  <a:pt x="1343660" y="2081530"/>
                  <a:pt x="1447800" y="2072640"/>
                </a:cubicBezTo>
                <a:cubicBezTo>
                  <a:pt x="1551940" y="2063750"/>
                  <a:pt x="1723390" y="1993900"/>
                  <a:pt x="1859280" y="1988820"/>
                </a:cubicBezTo>
                <a:cubicBezTo>
                  <a:pt x="1995170" y="1983740"/>
                  <a:pt x="2131060" y="2047240"/>
                  <a:pt x="2263140" y="2042160"/>
                </a:cubicBezTo>
                <a:cubicBezTo>
                  <a:pt x="2395220" y="2037080"/>
                  <a:pt x="2528570" y="2005330"/>
                  <a:pt x="2651760" y="1958340"/>
                </a:cubicBezTo>
                <a:cubicBezTo>
                  <a:pt x="2774950" y="1911350"/>
                  <a:pt x="2872740" y="1816100"/>
                  <a:pt x="3002280" y="1760220"/>
                </a:cubicBezTo>
                <a:cubicBezTo>
                  <a:pt x="3131820" y="1704340"/>
                  <a:pt x="3314700" y="1652270"/>
                  <a:pt x="3429000" y="1623060"/>
                </a:cubicBezTo>
                <a:cubicBezTo>
                  <a:pt x="3543300" y="1593850"/>
                  <a:pt x="3558540" y="1584960"/>
                  <a:pt x="3688080" y="1584960"/>
                </a:cubicBezTo>
                <a:cubicBezTo>
                  <a:pt x="3817620" y="1584960"/>
                  <a:pt x="4064000" y="1629410"/>
                  <a:pt x="4206240" y="1623060"/>
                </a:cubicBezTo>
                <a:cubicBezTo>
                  <a:pt x="4348480" y="1616710"/>
                  <a:pt x="4541520" y="1546860"/>
                  <a:pt x="4541520" y="1546860"/>
                </a:cubicBezTo>
                <a:cubicBezTo>
                  <a:pt x="4624070" y="1527810"/>
                  <a:pt x="4649470" y="1511300"/>
                  <a:pt x="4701540" y="1508760"/>
                </a:cubicBezTo>
                <a:cubicBezTo>
                  <a:pt x="4753610" y="1506220"/>
                  <a:pt x="4799330" y="1522730"/>
                  <a:pt x="4853940" y="1531620"/>
                </a:cubicBezTo>
                <a:cubicBezTo>
                  <a:pt x="4908550" y="1540510"/>
                  <a:pt x="4961890" y="1576070"/>
                  <a:pt x="5029200" y="1562100"/>
                </a:cubicBezTo>
                <a:cubicBezTo>
                  <a:pt x="5096510" y="1548130"/>
                  <a:pt x="5203190" y="1479550"/>
                  <a:pt x="5257800" y="1447800"/>
                </a:cubicBezTo>
                <a:cubicBezTo>
                  <a:pt x="5312410" y="1416050"/>
                  <a:pt x="5306060" y="1389380"/>
                  <a:pt x="5356860" y="1371600"/>
                </a:cubicBezTo>
                <a:cubicBezTo>
                  <a:pt x="5407660" y="1353820"/>
                  <a:pt x="5486400" y="1328420"/>
                  <a:pt x="5562600" y="1341120"/>
                </a:cubicBezTo>
                <a:cubicBezTo>
                  <a:pt x="5638800" y="1353820"/>
                  <a:pt x="5730240" y="1402080"/>
                  <a:pt x="5814060" y="1447800"/>
                </a:cubicBezTo>
                <a:cubicBezTo>
                  <a:pt x="5897880" y="1493520"/>
                  <a:pt x="5946140" y="1570990"/>
                  <a:pt x="6065520" y="1615440"/>
                </a:cubicBezTo>
                <a:cubicBezTo>
                  <a:pt x="6184900" y="1659890"/>
                  <a:pt x="6376670" y="1794510"/>
                  <a:pt x="6530340" y="1714500"/>
                </a:cubicBezTo>
                <a:cubicBezTo>
                  <a:pt x="6684010" y="1634490"/>
                  <a:pt x="6849110" y="1386840"/>
                  <a:pt x="6987540" y="1135380"/>
                </a:cubicBezTo>
                <a:cubicBezTo>
                  <a:pt x="7125970" y="883920"/>
                  <a:pt x="7226300" y="336550"/>
                  <a:pt x="7360920" y="205740"/>
                </a:cubicBezTo>
                <a:cubicBezTo>
                  <a:pt x="7495540" y="74930"/>
                  <a:pt x="7631430" y="163830"/>
                  <a:pt x="7795260" y="350520"/>
                </a:cubicBezTo>
                <a:cubicBezTo>
                  <a:pt x="7959090" y="537210"/>
                  <a:pt x="8171180" y="1165860"/>
                  <a:pt x="8343900" y="1325880"/>
                </a:cubicBezTo>
                <a:cubicBezTo>
                  <a:pt x="8516620" y="1485900"/>
                  <a:pt x="8710930" y="1452880"/>
                  <a:pt x="8831580" y="1310640"/>
                </a:cubicBezTo>
                <a:cubicBezTo>
                  <a:pt x="8952230" y="1168400"/>
                  <a:pt x="8945880" y="690880"/>
                  <a:pt x="9067800" y="472440"/>
                </a:cubicBezTo>
                <a:cubicBezTo>
                  <a:pt x="9189720" y="254000"/>
                  <a:pt x="9376410" y="127000"/>
                  <a:pt x="9563100" y="0"/>
                </a:cubicBezTo>
              </a:path>
            </a:pathLst>
          </a:cu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a:extLst>
              <a:ext uri="{FF2B5EF4-FFF2-40B4-BE49-F238E27FC236}">
                <a16:creationId xmlns:a16="http://schemas.microsoft.com/office/drawing/2014/main" id="{405424F4-1FB3-445D-93E8-AF5D14323833}"/>
              </a:ext>
            </a:extLst>
          </p:cNvPr>
          <p:cNvSpPr txBox="1"/>
          <p:nvPr/>
        </p:nvSpPr>
        <p:spPr>
          <a:xfrm>
            <a:off x="0" y="108541"/>
            <a:ext cx="9144000" cy="707886"/>
          </a:xfrm>
          <a:prstGeom prst="rect">
            <a:avLst/>
          </a:prstGeom>
          <a:noFill/>
        </p:spPr>
        <p:txBody>
          <a:bodyPr wrap="square" rtlCol="0">
            <a:spAutoFit/>
          </a:bodyPr>
          <a:lstStyle/>
          <a:p>
            <a:pPr algn="ctr"/>
            <a:r>
              <a:rPr lang="en-US" sz="4000" dirty="0">
                <a:latin typeface="Cambria" panose="02040503050406030204" pitchFamily="18" charset="0"/>
                <a:ea typeface="Cambria" panose="02040503050406030204" pitchFamily="18" charset="0"/>
              </a:rPr>
              <a:t>Why leveling is </a:t>
            </a:r>
            <a:r>
              <a:rPr lang="en-US" sz="4000" b="1" dirty="0">
                <a:latin typeface="Cambria" panose="02040503050406030204" pitchFamily="18" charset="0"/>
                <a:ea typeface="Cambria" panose="02040503050406030204" pitchFamily="18" charset="0"/>
              </a:rPr>
              <a:t>not</a:t>
            </a:r>
            <a:r>
              <a:rPr lang="en-US" sz="4000" dirty="0">
                <a:latin typeface="Cambria" panose="02040503050406030204" pitchFamily="18" charset="0"/>
                <a:ea typeface="Cambria" panose="02040503050406030204" pitchFamily="18" charset="0"/>
              </a:rPr>
              <a:t> part of NAPGD2022</a:t>
            </a:r>
          </a:p>
        </p:txBody>
      </p:sp>
      <p:sp>
        <p:nvSpPr>
          <p:cNvPr id="7" name="TextBox 6">
            <a:extLst>
              <a:ext uri="{FF2B5EF4-FFF2-40B4-BE49-F238E27FC236}">
                <a16:creationId xmlns:a16="http://schemas.microsoft.com/office/drawing/2014/main" id="{BA7AA7C4-7DB2-456F-91AE-DBB66B4722CE}"/>
              </a:ext>
            </a:extLst>
          </p:cNvPr>
          <p:cNvSpPr txBox="1"/>
          <p:nvPr/>
        </p:nvSpPr>
        <p:spPr>
          <a:xfrm>
            <a:off x="0" y="820733"/>
            <a:ext cx="9144000" cy="707886"/>
          </a:xfrm>
          <a:prstGeom prst="rect">
            <a:avLst/>
          </a:prstGeom>
          <a:noFill/>
        </p:spPr>
        <p:txBody>
          <a:bodyPr wrap="square" rtlCol="0">
            <a:spAutoFit/>
          </a:bodyPr>
          <a:lstStyle/>
          <a:p>
            <a:pPr algn="ctr"/>
            <a:r>
              <a:rPr lang="en-US" sz="4000" b="1" i="1" dirty="0">
                <a:latin typeface="Cambria" panose="02040503050406030204" pitchFamily="18" charset="0"/>
                <a:ea typeface="Cambria" panose="02040503050406030204" pitchFamily="18" charset="0"/>
              </a:rPr>
              <a:t>…but will still be important for you.</a:t>
            </a:r>
          </a:p>
        </p:txBody>
      </p:sp>
      <p:sp>
        <p:nvSpPr>
          <p:cNvPr id="4" name="Freeform: Shape 3">
            <a:extLst>
              <a:ext uri="{FF2B5EF4-FFF2-40B4-BE49-F238E27FC236}">
                <a16:creationId xmlns:a16="http://schemas.microsoft.com/office/drawing/2014/main" id="{F8EB734C-B7EF-4ED1-BFF6-54D392F8794F}"/>
              </a:ext>
            </a:extLst>
          </p:cNvPr>
          <p:cNvSpPr/>
          <p:nvPr/>
        </p:nvSpPr>
        <p:spPr>
          <a:xfrm>
            <a:off x="-160020" y="2567940"/>
            <a:ext cx="9471660" cy="1633674"/>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71660" h="1633674">
                <a:moveTo>
                  <a:pt x="0" y="1562100"/>
                </a:moveTo>
                <a:cubicBezTo>
                  <a:pt x="214630" y="1568450"/>
                  <a:pt x="429260" y="1574800"/>
                  <a:pt x="556260" y="1584960"/>
                </a:cubicBezTo>
                <a:cubicBezTo>
                  <a:pt x="683260" y="1595120"/>
                  <a:pt x="694690" y="1616710"/>
                  <a:pt x="762000" y="1623060"/>
                </a:cubicBezTo>
                <a:cubicBezTo>
                  <a:pt x="829310" y="1629410"/>
                  <a:pt x="871220" y="1643380"/>
                  <a:pt x="960120" y="1623060"/>
                </a:cubicBezTo>
                <a:cubicBezTo>
                  <a:pt x="1049020" y="1602740"/>
                  <a:pt x="1182370" y="1517650"/>
                  <a:pt x="1295400" y="1501140"/>
                </a:cubicBezTo>
                <a:cubicBezTo>
                  <a:pt x="1408430" y="1484630"/>
                  <a:pt x="1521460" y="1535430"/>
                  <a:pt x="1638300" y="1524000"/>
                </a:cubicBezTo>
                <a:cubicBezTo>
                  <a:pt x="1755140" y="1512570"/>
                  <a:pt x="1878330" y="1482090"/>
                  <a:pt x="1996440" y="1432560"/>
                </a:cubicBezTo>
                <a:cubicBezTo>
                  <a:pt x="2114550" y="1383030"/>
                  <a:pt x="2230120" y="1264920"/>
                  <a:pt x="2346960" y="1226820"/>
                </a:cubicBezTo>
                <a:cubicBezTo>
                  <a:pt x="2463800" y="1188720"/>
                  <a:pt x="2597150" y="1221740"/>
                  <a:pt x="2697480" y="1203960"/>
                </a:cubicBezTo>
                <a:cubicBezTo>
                  <a:pt x="2797810" y="1186180"/>
                  <a:pt x="2813050" y="1134110"/>
                  <a:pt x="2948940" y="1120140"/>
                </a:cubicBezTo>
                <a:cubicBezTo>
                  <a:pt x="3084830" y="1106170"/>
                  <a:pt x="3347720" y="1121410"/>
                  <a:pt x="3512820" y="1120140"/>
                </a:cubicBezTo>
                <a:cubicBezTo>
                  <a:pt x="3677920" y="1118870"/>
                  <a:pt x="3807460" y="1111250"/>
                  <a:pt x="3939540" y="1112520"/>
                </a:cubicBezTo>
                <a:cubicBezTo>
                  <a:pt x="4071620" y="1113790"/>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79770" y="939800"/>
                  <a:pt x="5943600" y="929640"/>
                </a:cubicBezTo>
                <a:cubicBezTo>
                  <a:pt x="6107430" y="919480"/>
                  <a:pt x="6289040" y="922020"/>
                  <a:pt x="6438900" y="929640"/>
                </a:cubicBezTo>
                <a:cubicBezTo>
                  <a:pt x="6588760" y="937260"/>
                  <a:pt x="6695440" y="1028700"/>
                  <a:pt x="6842760" y="975360"/>
                </a:cubicBezTo>
                <a:cubicBezTo>
                  <a:pt x="6990080" y="922020"/>
                  <a:pt x="7161530" y="678180"/>
                  <a:pt x="7322820" y="609600"/>
                </a:cubicBezTo>
                <a:cubicBezTo>
                  <a:pt x="7484110" y="541020"/>
                  <a:pt x="7653020" y="570230"/>
                  <a:pt x="7810500" y="563880"/>
                </a:cubicBezTo>
                <a:cubicBezTo>
                  <a:pt x="7967980" y="557530"/>
                  <a:pt x="8108950" y="589280"/>
                  <a:pt x="8267700" y="571500"/>
                </a:cubicBezTo>
                <a:cubicBezTo>
                  <a:pt x="8426450" y="553720"/>
                  <a:pt x="8599170" y="520700"/>
                  <a:pt x="8763000" y="457200"/>
                </a:cubicBezTo>
                <a:cubicBezTo>
                  <a:pt x="8926830" y="393700"/>
                  <a:pt x="9132570" y="266700"/>
                  <a:pt x="9250680" y="190500"/>
                </a:cubicBezTo>
                <a:cubicBezTo>
                  <a:pt x="9368790" y="11430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Freeform: Shape 7">
            <a:extLst>
              <a:ext uri="{FF2B5EF4-FFF2-40B4-BE49-F238E27FC236}">
                <a16:creationId xmlns:a16="http://schemas.microsoft.com/office/drawing/2014/main" id="{A8F17D6F-7FBA-4439-B45C-73F626A7EA25}"/>
              </a:ext>
            </a:extLst>
          </p:cNvPr>
          <p:cNvSpPr/>
          <p:nvPr/>
        </p:nvSpPr>
        <p:spPr>
          <a:xfrm>
            <a:off x="-7620" y="3070868"/>
            <a:ext cx="9471660" cy="1750990"/>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48036 w 9471660"/>
              <a:gd name="connsiteY21" fmla="*/ 394520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46189"/>
              <a:gd name="connsiteX1" fmla="*/ 457937 w 9471660"/>
              <a:gd name="connsiteY1" fmla="*/ 1643954 h 1646189"/>
              <a:gd name="connsiteX2" fmla="*/ 762000 w 9471660"/>
              <a:gd name="connsiteY2" fmla="*/ 1623060 h 1646189"/>
              <a:gd name="connsiteX3" fmla="*/ 960120 w 9471660"/>
              <a:gd name="connsiteY3" fmla="*/ 1623060 h 1646189"/>
              <a:gd name="connsiteX4" fmla="*/ 1295400 w 9471660"/>
              <a:gd name="connsiteY4" fmla="*/ 1501140 h 1646189"/>
              <a:gd name="connsiteX5" fmla="*/ 1638300 w 9471660"/>
              <a:gd name="connsiteY5" fmla="*/ 1524000 h 1646189"/>
              <a:gd name="connsiteX6" fmla="*/ 1996440 w 9471660"/>
              <a:gd name="connsiteY6" fmla="*/ 1432560 h 1646189"/>
              <a:gd name="connsiteX7" fmla="*/ 2346960 w 9471660"/>
              <a:gd name="connsiteY7" fmla="*/ 1226820 h 1646189"/>
              <a:gd name="connsiteX8" fmla="*/ 2697480 w 9471660"/>
              <a:gd name="connsiteY8" fmla="*/ 1203960 h 1646189"/>
              <a:gd name="connsiteX9" fmla="*/ 2948940 w 9471660"/>
              <a:gd name="connsiteY9" fmla="*/ 1120140 h 1646189"/>
              <a:gd name="connsiteX10" fmla="*/ 3512820 w 9471660"/>
              <a:gd name="connsiteY10" fmla="*/ 1120140 h 1646189"/>
              <a:gd name="connsiteX11" fmla="*/ 3939540 w 9471660"/>
              <a:gd name="connsiteY11" fmla="*/ 1112520 h 1646189"/>
              <a:gd name="connsiteX12" fmla="*/ 4305300 w 9471660"/>
              <a:gd name="connsiteY12" fmla="*/ 1127760 h 1646189"/>
              <a:gd name="connsiteX13" fmla="*/ 4754880 w 9471660"/>
              <a:gd name="connsiteY13" fmla="*/ 1074420 h 1646189"/>
              <a:gd name="connsiteX14" fmla="*/ 5181600 w 9471660"/>
              <a:gd name="connsiteY14" fmla="*/ 1013460 h 1646189"/>
              <a:gd name="connsiteX15" fmla="*/ 5455920 w 9471660"/>
              <a:gd name="connsiteY15" fmla="*/ 990600 h 1646189"/>
              <a:gd name="connsiteX16" fmla="*/ 5943600 w 9471660"/>
              <a:gd name="connsiteY16" fmla="*/ 929640 h 1646189"/>
              <a:gd name="connsiteX17" fmla="*/ 6438900 w 9471660"/>
              <a:gd name="connsiteY17" fmla="*/ 929640 h 1646189"/>
              <a:gd name="connsiteX18" fmla="*/ 6872257 w 9471660"/>
              <a:gd name="connsiteY18" fmla="*/ 847541 h 1646189"/>
              <a:gd name="connsiteX19" fmla="*/ 7362149 w 9471660"/>
              <a:gd name="connsiteY19" fmla="*/ 462116 h 1646189"/>
              <a:gd name="connsiteX20" fmla="*/ 7810500 w 9471660"/>
              <a:gd name="connsiteY20" fmla="*/ 514719 h 1646189"/>
              <a:gd name="connsiteX21" fmla="*/ 8248036 w 9471660"/>
              <a:gd name="connsiteY21" fmla="*/ 394520 h 1646189"/>
              <a:gd name="connsiteX22" fmla="*/ 8733503 w 9471660"/>
              <a:gd name="connsiteY22" fmla="*/ 309717 h 1646189"/>
              <a:gd name="connsiteX23" fmla="*/ 9250680 w 9471660"/>
              <a:gd name="connsiteY23" fmla="*/ 190500 h 1646189"/>
              <a:gd name="connsiteX24" fmla="*/ 9471660 w 9471660"/>
              <a:gd name="connsiteY24" fmla="*/ 0 h 1646189"/>
              <a:gd name="connsiteX0" fmla="*/ 0 w 9471660"/>
              <a:gd name="connsiteY0" fmla="*/ 1562100 h 1750990"/>
              <a:gd name="connsiteX1" fmla="*/ 457937 w 9471660"/>
              <a:gd name="connsiteY1" fmla="*/ 1643954 h 1750990"/>
              <a:gd name="connsiteX2" fmla="*/ 762000 w 9471660"/>
              <a:gd name="connsiteY2" fmla="*/ 1750879 h 1750990"/>
              <a:gd name="connsiteX3" fmla="*/ 960120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71660" h="1750990">
                <a:moveTo>
                  <a:pt x="0" y="1562100"/>
                </a:moveTo>
                <a:cubicBezTo>
                  <a:pt x="214630" y="1568450"/>
                  <a:pt x="330937" y="1612491"/>
                  <a:pt x="457937" y="1643954"/>
                </a:cubicBezTo>
                <a:cubicBezTo>
                  <a:pt x="584937" y="1675417"/>
                  <a:pt x="670109" y="1754361"/>
                  <a:pt x="762000" y="1750879"/>
                </a:cubicBezTo>
                <a:cubicBezTo>
                  <a:pt x="853891" y="1747397"/>
                  <a:pt x="913826" y="1695819"/>
                  <a:pt x="1009281" y="1623060"/>
                </a:cubicBezTo>
                <a:cubicBezTo>
                  <a:pt x="1104736" y="1550301"/>
                  <a:pt x="1221699" y="1358695"/>
                  <a:pt x="1334729" y="1314327"/>
                </a:cubicBezTo>
                <a:cubicBezTo>
                  <a:pt x="1447759" y="1269959"/>
                  <a:pt x="1572260" y="1358449"/>
                  <a:pt x="1687461" y="1356851"/>
                </a:cubicBezTo>
                <a:cubicBezTo>
                  <a:pt x="1802662" y="1355253"/>
                  <a:pt x="1916021" y="1326413"/>
                  <a:pt x="2025937" y="1304741"/>
                </a:cubicBezTo>
                <a:cubicBezTo>
                  <a:pt x="2135853" y="1283069"/>
                  <a:pt x="2235036" y="1243617"/>
                  <a:pt x="2346960" y="1226820"/>
                </a:cubicBezTo>
                <a:cubicBezTo>
                  <a:pt x="2458884" y="1210023"/>
                  <a:pt x="2597150" y="1221740"/>
                  <a:pt x="2697480" y="1203960"/>
                </a:cubicBezTo>
                <a:cubicBezTo>
                  <a:pt x="2797810" y="1186180"/>
                  <a:pt x="2813050" y="1134110"/>
                  <a:pt x="2948940" y="1120140"/>
                </a:cubicBezTo>
                <a:cubicBezTo>
                  <a:pt x="3084830" y="1106170"/>
                  <a:pt x="3347720" y="1121410"/>
                  <a:pt x="3512820" y="1120140"/>
                </a:cubicBezTo>
                <a:cubicBezTo>
                  <a:pt x="3677920" y="1118870"/>
                  <a:pt x="3807460" y="1111250"/>
                  <a:pt x="3939540" y="1112520"/>
                </a:cubicBezTo>
                <a:cubicBezTo>
                  <a:pt x="4071620" y="1113790"/>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79770" y="939800"/>
                  <a:pt x="5943600" y="929640"/>
                </a:cubicBezTo>
                <a:cubicBezTo>
                  <a:pt x="6107430" y="919480"/>
                  <a:pt x="6284124" y="943323"/>
                  <a:pt x="6438900" y="929640"/>
                </a:cubicBezTo>
                <a:cubicBezTo>
                  <a:pt x="6593676" y="915957"/>
                  <a:pt x="6718382" y="925462"/>
                  <a:pt x="6872257" y="847541"/>
                </a:cubicBezTo>
                <a:cubicBezTo>
                  <a:pt x="7026132" y="769620"/>
                  <a:pt x="7205775" y="517586"/>
                  <a:pt x="7362149" y="462116"/>
                </a:cubicBezTo>
                <a:cubicBezTo>
                  <a:pt x="7518523" y="406646"/>
                  <a:pt x="7662852" y="525985"/>
                  <a:pt x="7810500" y="514719"/>
                </a:cubicBezTo>
                <a:cubicBezTo>
                  <a:pt x="7958148" y="503453"/>
                  <a:pt x="8094202" y="428687"/>
                  <a:pt x="8248036" y="394520"/>
                </a:cubicBezTo>
                <a:cubicBezTo>
                  <a:pt x="8401870" y="360353"/>
                  <a:pt x="8566396" y="343720"/>
                  <a:pt x="8733503" y="309717"/>
                </a:cubicBezTo>
                <a:cubicBezTo>
                  <a:pt x="8900610" y="275714"/>
                  <a:pt x="9132570" y="266700"/>
                  <a:pt x="9250680" y="190500"/>
                </a:cubicBezTo>
                <a:cubicBezTo>
                  <a:pt x="9368790" y="11430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Freeform: Shape 8">
            <a:extLst>
              <a:ext uri="{FF2B5EF4-FFF2-40B4-BE49-F238E27FC236}">
                <a16:creationId xmlns:a16="http://schemas.microsoft.com/office/drawing/2014/main" id="{172969FD-0C87-4629-9C98-3496C9EBF50B}"/>
              </a:ext>
            </a:extLst>
          </p:cNvPr>
          <p:cNvSpPr/>
          <p:nvPr/>
        </p:nvSpPr>
        <p:spPr>
          <a:xfrm>
            <a:off x="-30480" y="3614107"/>
            <a:ext cx="9471660" cy="1576627"/>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48036 w 9471660"/>
              <a:gd name="connsiteY21" fmla="*/ 394520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46189"/>
              <a:gd name="connsiteX1" fmla="*/ 457937 w 9471660"/>
              <a:gd name="connsiteY1" fmla="*/ 1643954 h 1646189"/>
              <a:gd name="connsiteX2" fmla="*/ 762000 w 9471660"/>
              <a:gd name="connsiteY2" fmla="*/ 1623060 h 1646189"/>
              <a:gd name="connsiteX3" fmla="*/ 960120 w 9471660"/>
              <a:gd name="connsiteY3" fmla="*/ 1623060 h 1646189"/>
              <a:gd name="connsiteX4" fmla="*/ 1295400 w 9471660"/>
              <a:gd name="connsiteY4" fmla="*/ 1501140 h 1646189"/>
              <a:gd name="connsiteX5" fmla="*/ 1638300 w 9471660"/>
              <a:gd name="connsiteY5" fmla="*/ 1524000 h 1646189"/>
              <a:gd name="connsiteX6" fmla="*/ 1996440 w 9471660"/>
              <a:gd name="connsiteY6" fmla="*/ 1432560 h 1646189"/>
              <a:gd name="connsiteX7" fmla="*/ 2346960 w 9471660"/>
              <a:gd name="connsiteY7" fmla="*/ 1226820 h 1646189"/>
              <a:gd name="connsiteX8" fmla="*/ 2697480 w 9471660"/>
              <a:gd name="connsiteY8" fmla="*/ 1203960 h 1646189"/>
              <a:gd name="connsiteX9" fmla="*/ 2948940 w 9471660"/>
              <a:gd name="connsiteY9" fmla="*/ 1120140 h 1646189"/>
              <a:gd name="connsiteX10" fmla="*/ 3512820 w 9471660"/>
              <a:gd name="connsiteY10" fmla="*/ 1120140 h 1646189"/>
              <a:gd name="connsiteX11" fmla="*/ 3939540 w 9471660"/>
              <a:gd name="connsiteY11" fmla="*/ 1112520 h 1646189"/>
              <a:gd name="connsiteX12" fmla="*/ 4305300 w 9471660"/>
              <a:gd name="connsiteY12" fmla="*/ 1127760 h 1646189"/>
              <a:gd name="connsiteX13" fmla="*/ 4754880 w 9471660"/>
              <a:gd name="connsiteY13" fmla="*/ 1074420 h 1646189"/>
              <a:gd name="connsiteX14" fmla="*/ 5181600 w 9471660"/>
              <a:gd name="connsiteY14" fmla="*/ 1013460 h 1646189"/>
              <a:gd name="connsiteX15" fmla="*/ 5455920 w 9471660"/>
              <a:gd name="connsiteY15" fmla="*/ 990600 h 1646189"/>
              <a:gd name="connsiteX16" fmla="*/ 5943600 w 9471660"/>
              <a:gd name="connsiteY16" fmla="*/ 929640 h 1646189"/>
              <a:gd name="connsiteX17" fmla="*/ 6438900 w 9471660"/>
              <a:gd name="connsiteY17" fmla="*/ 929640 h 1646189"/>
              <a:gd name="connsiteX18" fmla="*/ 6872257 w 9471660"/>
              <a:gd name="connsiteY18" fmla="*/ 847541 h 1646189"/>
              <a:gd name="connsiteX19" fmla="*/ 7362149 w 9471660"/>
              <a:gd name="connsiteY19" fmla="*/ 462116 h 1646189"/>
              <a:gd name="connsiteX20" fmla="*/ 7810500 w 9471660"/>
              <a:gd name="connsiteY20" fmla="*/ 514719 h 1646189"/>
              <a:gd name="connsiteX21" fmla="*/ 8248036 w 9471660"/>
              <a:gd name="connsiteY21" fmla="*/ 394520 h 1646189"/>
              <a:gd name="connsiteX22" fmla="*/ 8733503 w 9471660"/>
              <a:gd name="connsiteY22" fmla="*/ 309717 h 1646189"/>
              <a:gd name="connsiteX23" fmla="*/ 9250680 w 9471660"/>
              <a:gd name="connsiteY23" fmla="*/ 190500 h 1646189"/>
              <a:gd name="connsiteX24" fmla="*/ 9471660 w 9471660"/>
              <a:gd name="connsiteY24" fmla="*/ 0 h 1646189"/>
              <a:gd name="connsiteX0" fmla="*/ 0 w 9471660"/>
              <a:gd name="connsiteY0" fmla="*/ 1562100 h 1750990"/>
              <a:gd name="connsiteX1" fmla="*/ 457937 w 9471660"/>
              <a:gd name="connsiteY1" fmla="*/ 1643954 h 1750990"/>
              <a:gd name="connsiteX2" fmla="*/ 762000 w 9471660"/>
              <a:gd name="connsiteY2" fmla="*/ 1750879 h 1750990"/>
              <a:gd name="connsiteX3" fmla="*/ 960120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143924 w 9471660"/>
              <a:gd name="connsiteY6" fmla="*/ 1206418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143924 w 9471660"/>
              <a:gd name="connsiteY6" fmla="*/ 1206418 h 1750990"/>
              <a:gd name="connsiteX7" fmla="*/ 2396121 w 9471660"/>
              <a:gd name="connsiteY7" fmla="*/ 1148162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143924 w 9471660"/>
              <a:gd name="connsiteY6" fmla="*/ 1206418 h 1750990"/>
              <a:gd name="connsiteX7" fmla="*/ 2396121 w 9471660"/>
              <a:gd name="connsiteY7" fmla="*/ 1148162 h 1750990"/>
              <a:gd name="connsiteX8" fmla="*/ 2677815 w 9471660"/>
              <a:gd name="connsiteY8" fmla="*/ 1095805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643995"/>
              <a:gd name="connsiteX1" fmla="*/ 457937 w 9471660"/>
              <a:gd name="connsiteY1" fmla="*/ 1643954 h 1643995"/>
              <a:gd name="connsiteX2" fmla="*/ 762000 w 9471660"/>
              <a:gd name="connsiteY2" fmla="*/ 1573898 h 1643995"/>
              <a:gd name="connsiteX3" fmla="*/ 1009281 w 9471660"/>
              <a:gd name="connsiteY3" fmla="*/ 1623060 h 1643995"/>
              <a:gd name="connsiteX4" fmla="*/ 1334729 w 9471660"/>
              <a:gd name="connsiteY4" fmla="*/ 1274998 h 1643995"/>
              <a:gd name="connsiteX5" fmla="*/ 1795616 w 9471660"/>
              <a:gd name="connsiteY5" fmla="*/ 1160205 h 1643995"/>
              <a:gd name="connsiteX6" fmla="*/ 2143924 w 9471660"/>
              <a:gd name="connsiteY6" fmla="*/ 1206418 h 1643995"/>
              <a:gd name="connsiteX7" fmla="*/ 2396121 w 9471660"/>
              <a:gd name="connsiteY7" fmla="*/ 1148162 h 1643995"/>
              <a:gd name="connsiteX8" fmla="*/ 2677815 w 9471660"/>
              <a:gd name="connsiteY8" fmla="*/ 1095805 h 1643995"/>
              <a:gd name="connsiteX9" fmla="*/ 2948940 w 9471660"/>
              <a:gd name="connsiteY9" fmla="*/ 1120140 h 1643995"/>
              <a:gd name="connsiteX10" fmla="*/ 3512820 w 9471660"/>
              <a:gd name="connsiteY10" fmla="*/ 1120140 h 1643995"/>
              <a:gd name="connsiteX11" fmla="*/ 3939540 w 9471660"/>
              <a:gd name="connsiteY11" fmla="*/ 1112520 h 1643995"/>
              <a:gd name="connsiteX12" fmla="*/ 4305300 w 9471660"/>
              <a:gd name="connsiteY12" fmla="*/ 1127760 h 1643995"/>
              <a:gd name="connsiteX13" fmla="*/ 4754880 w 9471660"/>
              <a:gd name="connsiteY13" fmla="*/ 1074420 h 1643995"/>
              <a:gd name="connsiteX14" fmla="*/ 5181600 w 9471660"/>
              <a:gd name="connsiteY14" fmla="*/ 1013460 h 1643995"/>
              <a:gd name="connsiteX15" fmla="*/ 5455920 w 9471660"/>
              <a:gd name="connsiteY15" fmla="*/ 990600 h 1643995"/>
              <a:gd name="connsiteX16" fmla="*/ 5943600 w 9471660"/>
              <a:gd name="connsiteY16" fmla="*/ 929640 h 1643995"/>
              <a:gd name="connsiteX17" fmla="*/ 6438900 w 9471660"/>
              <a:gd name="connsiteY17" fmla="*/ 929640 h 1643995"/>
              <a:gd name="connsiteX18" fmla="*/ 6842761 w 9471660"/>
              <a:gd name="connsiteY18" fmla="*/ 680393 h 1643995"/>
              <a:gd name="connsiteX19" fmla="*/ 7362149 w 9471660"/>
              <a:gd name="connsiteY19" fmla="*/ 462116 h 1643995"/>
              <a:gd name="connsiteX20" fmla="*/ 7800668 w 9471660"/>
              <a:gd name="connsiteY20" fmla="*/ 367235 h 1643995"/>
              <a:gd name="connsiteX21" fmla="*/ 8307029 w 9471660"/>
              <a:gd name="connsiteY21" fmla="*/ 256869 h 1643995"/>
              <a:gd name="connsiteX22" fmla="*/ 8821993 w 9471660"/>
              <a:gd name="connsiteY22" fmla="*/ 231059 h 1643995"/>
              <a:gd name="connsiteX23" fmla="*/ 9250680 w 9471660"/>
              <a:gd name="connsiteY23" fmla="*/ 62680 h 1643995"/>
              <a:gd name="connsiteX24" fmla="*/ 9471660 w 9471660"/>
              <a:gd name="connsiteY24" fmla="*/ 0 h 1643995"/>
              <a:gd name="connsiteX0" fmla="*/ 0 w 9471660"/>
              <a:gd name="connsiteY0" fmla="*/ 1562100 h 1644020"/>
              <a:gd name="connsiteX1" fmla="*/ 457937 w 9471660"/>
              <a:gd name="connsiteY1" fmla="*/ 1643954 h 1644020"/>
              <a:gd name="connsiteX2" fmla="*/ 762000 w 9471660"/>
              <a:gd name="connsiteY2" fmla="*/ 1573898 h 1644020"/>
              <a:gd name="connsiteX3" fmla="*/ 1028946 w 9471660"/>
              <a:gd name="connsiteY3" fmla="*/ 1465744 h 1644020"/>
              <a:gd name="connsiteX4" fmla="*/ 1334729 w 9471660"/>
              <a:gd name="connsiteY4" fmla="*/ 1274998 h 1644020"/>
              <a:gd name="connsiteX5" fmla="*/ 1795616 w 9471660"/>
              <a:gd name="connsiteY5" fmla="*/ 1160205 h 1644020"/>
              <a:gd name="connsiteX6" fmla="*/ 2143924 w 9471660"/>
              <a:gd name="connsiteY6" fmla="*/ 1206418 h 1644020"/>
              <a:gd name="connsiteX7" fmla="*/ 2396121 w 9471660"/>
              <a:gd name="connsiteY7" fmla="*/ 1148162 h 1644020"/>
              <a:gd name="connsiteX8" fmla="*/ 2677815 w 9471660"/>
              <a:gd name="connsiteY8" fmla="*/ 1095805 h 1644020"/>
              <a:gd name="connsiteX9" fmla="*/ 2948940 w 9471660"/>
              <a:gd name="connsiteY9" fmla="*/ 1120140 h 1644020"/>
              <a:gd name="connsiteX10" fmla="*/ 3512820 w 9471660"/>
              <a:gd name="connsiteY10" fmla="*/ 1120140 h 1644020"/>
              <a:gd name="connsiteX11" fmla="*/ 3939540 w 9471660"/>
              <a:gd name="connsiteY11" fmla="*/ 1112520 h 1644020"/>
              <a:gd name="connsiteX12" fmla="*/ 4305300 w 9471660"/>
              <a:gd name="connsiteY12" fmla="*/ 1127760 h 1644020"/>
              <a:gd name="connsiteX13" fmla="*/ 4754880 w 9471660"/>
              <a:gd name="connsiteY13" fmla="*/ 1074420 h 1644020"/>
              <a:gd name="connsiteX14" fmla="*/ 5181600 w 9471660"/>
              <a:gd name="connsiteY14" fmla="*/ 1013460 h 1644020"/>
              <a:gd name="connsiteX15" fmla="*/ 5455920 w 9471660"/>
              <a:gd name="connsiteY15" fmla="*/ 990600 h 1644020"/>
              <a:gd name="connsiteX16" fmla="*/ 5943600 w 9471660"/>
              <a:gd name="connsiteY16" fmla="*/ 929640 h 1644020"/>
              <a:gd name="connsiteX17" fmla="*/ 6438900 w 9471660"/>
              <a:gd name="connsiteY17" fmla="*/ 929640 h 1644020"/>
              <a:gd name="connsiteX18" fmla="*/ 6842761 w 9471660"/>
              <a:gd name="connsiteY18" fmla="*/ 680393 h 1644020"/>
              <a:gd name="connsiteX19" fmla="*/ 7362149 w 9471660"/>
              <a:gd name="connsiteY19" fmla="*/ 462116 h 1644020"/>
              <a:gd name="connsiteX20" fmla="*/ 7800668 w 9471660"/>
              <a:gd name="connsiteY20" fmla="*/ 367235 h 1644020"/>
              <a:gd name="connsiteX21" fmla="*/ 8307029 w 9471660"/>
              <a:gd name="connsiteY21" fmla="*/ 256869 h 1644020"/>
              <a:gd name="connsiteX22" fmla="*/ 8821993 w 9471660"/>
              <a:gd name="connsiteY22" fmla="*/ 231059 h 1644020"/>
              <a:gd name="connsiteX23" fmla="*/ 9250680 w 9471660"/>
              <a:gd name="connsiteY23" fmla="*/ 62680 h 1644020"/>
              <a:gd name="connsiteX24" fmla="*/ 9471660 w 9471660"/>
              <a:gd name="connsiteY24" fmla="*/ 0 h 1644020"/>
              <a:gd name="connsiteX0" fmla="*/ 0 w 9471660"/>
              <a:gd name="connsiteY0" fmla="*/ 1562100 h 1576627"/>
              <a:gd name="connsiteX1" fmla="*/ 349782 w 9471660"/>
              <a:gd name="connsiteY1" fmla="*/ 1545632 h 1576627"/>
              <a:gd name="connsiteX2" fmla="*/ 762000 w 9471660"/>
              <a:gd name="connsiteY2" fmla="*/ 1573898 h 1576627"/>
              <a:gd name="connsiteX3" fmla="*/ 1028946 w 9471660"/>
              <a:gd name="connsiteY3" fmla="*/ 1465744 h 1576627"/>
              <a:gd name="connsiteX4" fmla="*/ 1334729 w 9471660"/>
              <a:gd name="connsiteY4" fmla="*/ 1274998 h 1576627"/>
              <a:gd name="connsiteX5" fmla="*/ 1795616 w 9471660"/>
              <a:gd name="connsiteY5" fmla="*/ 1160205 h 1576627"/>
              <a:gd name="connsiteX6" fmla="*/ 2143924 w 9471660"/>
              <a:gd name="connsiteY6" fmla="*/ 1206418 h 1576627"/>
              <a:gd name="connsiteX7" fmla="*/ 2396121 w 9471660"/>
              <a:gd name="connsiteY7" fmla="*/ 1148162 h 1576627"/>
              <a:gd name="connsiteX8" fmla="*/ 2677815 w 9471660"/>
              <a:gd name="connsiteY8" fmla="*/ 1095805 h 1576627"/>
              <a:gd name="connsiteX9" fmla="*/ 2948940 w 9471660"/>
              <a:gd name="connsiteY9" fmla="*/ 1120140 h 1576627"/>
              <a:gd name="connsiteX10" fmla="*/ 3512820 w 9471660"/>
              <a:gd name="connsiteY10" fmla="*/ 1120140 h 1576627"/>
              <a:gd name="connsiteX11" fmla="*/ 3939540 w 9471660"/>
              <a:gd name="connsiteY11" fmla="*/ 1112520 h 1576627"/>
              <a:gd name="connsiteX12" fmla="*/ 4305300 w 9471660"/>
              <a:gd name="connsiteY12" fmla="*/ 1127760 h 1576627"/>
              <a:gd name="connsiteX13" fmla="*/ 4754880 w 9471660"/>
              <a:gd name="connsiteY13" fmla="*/ 1074420 h 1576627"/>
              <a:gd name="connsiteX14" fmla="*/ 5181600 w 9471660"/>
              <a:gd name="connsiteY14" fmla="*/ 1013460 h 1576627"/>
              <a:gd name="connsiteX15" fmla="*/ 5455920 w 9471660"/>
              <a:gd name="connsiteY15" fmla="*/ 990600 h 1576627"/>
              <a:gd name="connsiteX16" fmla="*/ 5943600 w 9471660"/>
              <a:gd name="connsiteY16" fmla="*/ 929640 h 1576627"/>
              <a:gd name="connsiteX17" fmla="*/ 6438900 w 9471660"/>
              <a:gd name="connsiteY17" fmla="*/ 929640 h 1576627"/>
              <a:gd name="connsiteX18" fmla="*/ 6842761 w 9471660"/>
              <a:gd name="connsiteY18" fmla="*/ 680393 h 1576627"/>
              <a:gd name="connsiteX19" fmla="*/ 7362149 w 9471660"/>
              <a:gd name="connsiteY19" fmla="*/ 462116 h 1576627"/>
              <a:gd name="connsiteX20" fmla="*/ 7800668 w 9471660"/>
              <a:gd name="connsiteY20" fmla="*/ 367235 h 1576627"/>
              <a:gd name="connsiteX21" fmla="*/ 8307029 w 9471660"/>
              <a:gd name="connsiteY21" fmla="*/ 256869 h 1576627"/>
              <a:gd name="connsiteX22" fmla="*/ 8821993 w 9471660"/>
              <a:gd name="connsiteY22" fmla="*/ 231059 h 1576627"/>
              <a:gd name="connsiteX23" fmla="*/ 9250680 w 9471660"/>
              <a:gd name="connsiteY23" fmla="*/ 62680 h 1576627"/>
              <a:gd name="connsiteX24" fmla="*/ 9471660 w 9471660"/>
              <a:gd name="connsiteY24" fmla="*/ 0 h 157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71660" h="1576627">
                <a:moveTo>
                  <a:pt x="0" y="1562100"/>
                </a:moveTo>
                <a:cubicBezTo>
                  <a:pt x="214630" y="1568450"/>
                  <a:pt x="222782" y="1543666"/>
                  <a:pt x="349782" y="1545632"/>
                </a:cubicBezTo>
                <a:cubicBezTo>
                  <a:pt x="476782" y="1547598"/>
                  <a:pt x="648806" y="1587213"/>
                  <a:pt x="762000" y="1573898"/>
                </a:cubicBezTo>
                <a:cubicBezTo>
                  <a:pt x="875194" y="1560583"/>
                  <a:pt x="933491" y="1515561"/>
                  <a:pt x="1028946" y="1465744"/>
                </a:cubicBezTo>
                <a:cubicBezTo>
                  <a:pt x="1124401" y="1415927"/>
                  <a:pt x="1206951" y="1325921"/>
                  <a:pt x="1334729" y="1274998"/>
                </a:cubicBezTo>
                <a:cubicBezTo>
                  <a:pt x="1462507" y="1224075"/>
                  <a:pt x="1660750" y="1171635"/>
                  <a:pt x="1795616" y="1160205"/>
                </a:cubicBezTo>
                <a:cubicBezTo>
                  <a:pt x="1930482" y="1148775"/>
                  <a:pt x="2043840" y="1208425"/>
                  <a:pt x="2143924" y="1206418"/>
                </a:cubicBezTo>
                <a:cubicBezTo>
                  <a:pt x="2244008" y="1204411"/>
                  <a:pt x="2307139" y="1166598"/>
                  <a:pt x="2396121" y="1148162"/>
                </a:cubicBezTo>
                <a:cubicBezTo>
                  <a:pt x="2485103" y="1129726"/>
                  <a:pt x="2585679" y="1100475"/>
                  <a:pt x="2677815" y="1095805"/>
                </a:cubicBezTo>
                <a:cubicBezTo>
                  <a:pt x="2769951" y="1091135"/>
                  <a:pt x="2809773" y="1116084"/>
                  <a:pt x="2948940" y="1120140"/>
                </a:cubicBezTo>
                <a:cubicBezTo>
                  <a:pt x="3088107" y="1124196"/>
                  <a:pt x="3347720" y="1121410"/>
                  <a:pt x="3512820" y="1120140"/>
                </a:cubicBezTo>
                <a:cubicBezTo>
                  <a:pt x="3677920" y="1118870"/>
                  <a:pt x="3807460" y="1111250"/>
                  <a:pt x="3939540" y="1112520"/>
                </a:cubicBezTo>
                <a:cubicBezTo>
                  <a:pt x="4071620" y="1113790"/>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79770" y="939800"/>
                  <a:pt x="5943600" y="929640"/>
                </a:cubicBezTo>
                <a:cubicBezTo>
                  <a:pt x="6107430" y="919480"/>
                  <a:pt x="6289040" y="971181"/>
                  <a:pt x="6438900" y="929640"/>
                </a:cubicBezTo>
                <a:cubicBezTo>
                  <a:pt x="6588760" y="888099"/>
                  <a:pt x="6688886" y="758314"/>
                  <a:pt x="6842761" y="680393"/>
                </a:cubicBezTo>
                <a:cubicBezTo>
                  <a:pt x="6996636" y="602472"/>
                  <a:pt x="7202498" y="514309"/>
                  <a:pt x="7362149" y="462116"/>
                </a:cubicBezTo>
                <a:cubicBezTo>
                  <a:pt x="7521800" y="409923"/>
                  <a:pt x="7643188" y="401443"/>
                  <a:pt x="7800668" y="367235"/>
                </a:cubicBezTo>
                <a:cubicBezTo>
                  <a:pt x="7958148" y="333027"/>
                  <a:pt x="8136808" y="279565"/>
                  <a:pt x="8307029" y="256869"/>
                </a:cubicBezTo>
                <a:cubicBezTo>
                  <a:pt x="8477250" y="234173"/>
                  <a:pt x="8664718" y="263424"/>
                  <a:pt x="8821993" y="231059"/>
                </a:cubicBezTo>
                <a:cubicBezTo>
                  <a:pt x="8979268" y="198694"/>
                  <a:pt x="9132570" y="138880"/>
                  <a:pt x="9250680" y="62680"/>
                </a:cubicBezTo>
                <a:cubicBezTo>
                  <a:pt x="9368790" y="-1352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TextBox 12">
            <a:extLst>
              <a:ext uri="{FF2B5EF4-FFF2-40B4-BE49-F238E27FC236}">
                <a16:creationId xmlns:a16="http://schemas.microsoft.com/office/drawing/2014/main" id="{CFAFDEAE-FCFC-4FBE-A15E-E86E830DDF56}"/>
              </a:ext>
            </a:extLst>
          </p:cNvPr>
          <p:cNvSpPr txBox="1"/>
          <p:nvPr/>
        </p:nvSpPr>
        <p:spPr>
          <a:xfrm>
            <a:off x="6663444" y="1767149"/>
            <a:ext cx="1720645" cy="369332"/>
          </a:xfrm>
          <a:prstGeom prst="rect">
            <a:avLst/>
          </a:prstGeom>
          <a:noFill/>
        </p:spPr>
        <p:txBody>
          <a:bodyPr wrap="square" rtlCol="0">
            <a:spAutoFit/>
          </a:bodyPr>
          <a:lstStyle/>
          <a:p>
            <a:pPr algn="ctr"/>
            <a:r>
              <a:rPr lang="en-US" dirty="0"/>
              <a:t>ground surface</a:t>
            </a:r>
          </a:p>
        </p:txBody>
      </p:sp>
      <p:sp>
        <p:nvSpPr>
          <p:cNvPr id="14" name="Freeform: Shape 13">
            <a:extLst>
              <a:ext uri="{FF2B5EF4-FFF2-40B4-BE49-F238E27FC236}">
                <a16:creationId xmlns:a16="http://schemas.microsoft.com/office/drawing/2014/main" id="{D1B3E5B4-3BB6-40C3-BBF2-344F3885C866}"/>
              </a:ext>
            </a:extLst>
          </p:cNvPr>
          <p:cNvSpPr/>
          <p:nvPr/>
        </p:nvSpPr>
        <p:spPr>
          <a:xfrm>
            <a:off x="-95250" y="4136414"/>
            <a:ext cx="9569982" cy="1554415"/>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27593"/>
              <a:gd name="connsiteX1" fmla="*/ 556260 w 9471660"/>
              <a:gd name="connsiteY1" fmla="*/ 1584960 h 1627593"/>
              <a:gd name="connsiteX2" fmla="*/ 762000 w 9471660"/>
              <a:gd name="connsiteY2" fmla="*/ 1623060 h 1627593"/>
              <a:gd name="connsiteX3" fmla="*/ 1028946 w 9471660"/>
              <a:gd name="connsiteY3" fmla="*/ 1613227 h 1627593"/>
              <a:gd name="connsiteX4" fmla="*/ 1295400 w 9471660"/>
              <a:gd name="connsiteY4" fmla="*/ 1501140 h 1627593"/>
              <a:gd name="connsiteX5" fmla="*/ 1638300 w 9471660"/>
              <a:gd name="connsiteY5" fmla="*/ 1524000 h 1627593"/>
              <a:gd name="connsiteX6" fmla="*/ 1996440 w 9471660"/>
              <a:gd name="connsiteY6" fmla="*/ 1432560 h 1627593"/>
              <a:gd name="connsiteX7" fmla="*/ 2346960 w 9471660"/>
              <a:gd name="connsiteY7" fmla="*/ 1226820 h 1627593"/>
              <a:gd name="connsiteX8" fmla="*/ 2697480 w 9471660"/>
              <a:gd name="connsiteY8" fmla="*/ 1203960 h 1627593"/>
              <a:gd name="connsiteX9" fmla="*/ 2948940 w 9471660"/>
              <a:gd name="connsiteY9" fmla="*/ 1120140 h 1627593"/>
              <a:gd name="connsiteX10" fmla="*/ 3512820 w 9471660"/>
              <a:gd name="connsiteY10" fmla="*/ 1120140 h 1627593"/>
              <a:gd name="connsiteX11" fmla="*/ 3939540 w 9471660"/>
              <a:gd name="connsiteY11" fmla="*/ 1112520 h 1627593"/>
              <a:gd name="connsiteX12" fmla="*/ 4305300 w 9471660"/>
              <a:gd name="connsiteY12" fmla="*/ 1127760 h 1627593"/>
              <a:gd name="connsiteX13" fmla="*/ 4754880 w 9471660"/>
              <a:gd name="connsiteY13" fmla="*/ 1074420 h 1627593"/>
              <a:gd name="connsiteX14" fmla="*/ 5181600 w 9471660"/>
              <a:gd name="connsiteY14" fmla="*/ 1013460 h 1627593"/>
              <a:gd name="connsiteX15" fmla="*/ 5455920 w 9471660"/>
              <a:gd name="connsiteY15" fmla="*/ 990600 h 1627593"/>
              <a:gd name="connsiteX16" fmla="*/ 5943600 w 9471660"/>
              <a:gd name="connsiteY16" fmla="*/ 929640 h 1627593"/>
              <a:gd name="connsiteX17" fmla="*/ 6438900 w 9471660"/>
              <a:gd name="connsiteY17" fmla="*/ 929640 h 1627593"/>
              <a:gd name="connsiteX18" fmla="*/ 6842760 w 9471660"/>
              <a:gd name="connsiteY18" fmla="*/ 975360 h 1627593"/>
              <a:gd name="connsiteX19" fmla="*/ 7322820 w 9471660"/>
              <a:gd name="connsiteY19" fmla="*/ 609600 h 1627593"/>
              <a:gd name="connsiteX20" fmla="*/ 7810500 w 9471660"/>
              <a:gd name="connsiteY20" fmla="*/ 563880 h 1627593"/>
              <a:gd name="connsiteX21" fmla="*/ 8267700 w 9471660"/>
              <a:gd name="connsiteY21" fmla="*/ 571500 h 1627593"/>
              <a:gd name="connsiteX22" fmla="*/ 8763000 w 9471660"/>
              <a:gd name="connsiteY22" fmla="*/ 457200 h 1627593"/>
              <a:gd name="connsiteX23" fmla="*/ 9250680 w 9471660"/>
              <a:gd name="connsiteY23" fmla="*/ 190500 h 1627593"/>
              <a:gd name="connsiteX24" fmla="*/ 9471660 w 9471660"/>
              <a:gd name="connsiteY24" fmla="*/ 0 h 1627593"/>
              <a:gd name="connsiteX0" fmla="*/ 0 w 9471660"/>
              <a:gd name="connsiteY0" fmla="*/ 1562100 h 1630327"/>
              <a:gd name="connsiteX1" fmla="*/ 320285 w 9471660"/>
              <a:gd name="connsiteY1" fmla="*/ 1545631 h 1630327"/>
              <a:gd name="connsiteX2" fmla="*/ 762000 w 9471660"/>
              <a:gd name="connsiteY2" fmla="*/ 1623060 h 1630327"/>
              <a:gd name="connsiteX3" fmla="*/ 1028946 w 9471660"/>
              <a:gd name="connsiteY3" fmla="*/ 1613227 h 1630327"/>
              <a:gd name="connsiteX4" fmla="*/ 1295400 w 9471660"/>
              <a:gd name="connsiteY4" fmla="*/ 1501140 h 1630327"/>
              <a:gd name="connsiteX5" fmla="*/ 1638300 w 9471660"/>
              <a:gd name="connsiteY5" fmla="*/ 1524000 h 1630327"/>
              <a:gd name="connsiteX6" fmla="*/ 1996440 w 9471660"/>
              <a:gd name="connsiteY6" fmla="*/ 1432560 h 1630327"/>
              <a:gd name="connsiteX7" fmla="*/ 2346960 w 9471660"/>
              <a:gd name="connsiteY7" fmla="*/ 1226820 h 1630327"/>
              <a:gd name="connsiteX8" fmla="*/ 2697480 w 9471660"/>
              <a:gd name="connsiteY8" fmla="*/ 1203960 h 1630327"/>
              <a:gd name="connsiteX9" fmla="*/ 2948940 w 9471660"/>
              <a:gd name="connsiteY9" fmla="*/ 1120140 h 1630327"/>
              <a:gd name="connsiteX10" fmla="*/ 3512820 w 9471660"/>
              <a:gd name="connsiteY10" fmla="*/ 1120140 h 1630327"/>
              <a:gd name="connsiteX11" fmla="*/ 3939540 w 9471660"/>
              <a:gd name="connsiteY11" fmla="*/ 1112520 h 1630327"/>
              <a:gd name="connsiteX12" fmla="*/ 4305300 w 9471660"/>
              <a:gd name="connsiteY12" fmla="*/ 1127760 h 1630327"/>
              <a:gd name="connsiteX13" fmla="*/ 4754880 w 9471660"/>
              <a:gd name="connsiteY13" fmla="*/ 1074420 h 1630327"/>
              <a:gd name="connsiteX14" fmla="*/ 5181600 w 9471660"/>
              <a:gd name="connsiteY14" fmla="*/ 1013460 h 1630327"/>
              <a:gd name="connsiteX15" fmla="*/ 5455920 w 9471660"/>
              <a:gd name="connsiteY15" fmla="*/ 990600 h 1630327"/>
              <a:gd name="connsiteX16" fmla="*/ 5943600 w 9471660"/>
              <a:gd name="connsiteY16" fmla="*/ 929640 h 1630327"/>
              <a:gd name="connsiteX17" fmla="*/ 6438900 w 9471660"/>
              <a:gd name="connsiteY17" fmla="*/ 929640 h 1630327"/>
              <a:gd name="connsiteX18" fmla="*/ 6842760 w 9471660"/>
              <a:gd name="connsiteY18" fmla="*/ 975360 h 1630327"/>
              <a:gd name="connsiteX19" fmla="*/ 7322820 w 9471660"/>
              <a:gd name="connsiteY19" fmla="*/ 609600 h 1630327"/>
              <a:gd name="connsiteX20" fmla="*/ 7810500 w 9471660"/>
              <a:gd name="connsiteY20" fmla="*/ 563880 h 1630327"/>
              <a:gd name="connsiteX21" fmla="*/ 8267700 w 9471660"/>
              <a:gd name="connsiteY21" fmla="*/ 571500 h 1630327"/>
              <a:gd name="connsiteX22" fmla="*/ 8763000 w 9471660"/>
              <a:gd name="connsiteY22" fmla="*/ 457200 h 1630327"/>
              <a:gd name="connsiteX23" fmla="*/ 9250680 w 9471660"/>
              <a:gd name="connsiteY23" fmla="*/ 190500 h 1630327"/>
              <a:gd name="connsiteX24" fmla="*/ 9471660 w 9471660"/>
              <a:gd name="connsiteY24" fmla="*/ 0 h 1630327"/>
              <a:gd name="connsiteX0" fmla="*/ 0 w 9471660"/>
              <a:gd name="connsiteY0" fmla="*/ 1562100 h 1613357"/>
              <a:gd name="connsiteX1" fmla="*/ 320285 w 9471660"/>
              <a:gd name="connsiteY1" fmla="*/ 1545631 h 1613357"/>
              <a:gd name="connsiteX2" fmla="*/ 820994 w 9471660"/>
              <a:gd name="connsiteY2" fmla="*/ 1475576 h 1613357"/>
              <a:gd name="connsiteX3" fmla="*/ 1028946 w 9471660"/>
              <a:gd name="connsiteY3" fmla="*/ 1613227 h 1613357"/>
              <a:gd name="connsiteX4" fmla="*/ 1295400 w 9471660"/>
              <a:gd name="connsiteY4" fmla="*/ 1501140 h 1613357"/>
              <a:gd name="connsiteX5" fmla="*/ 1638300 w 9471660"/>
              <a:gd name="connsiteY5" fmla="*/ 1524000 h 1613357"/>
              <a:gd name="connsiteX6" fmla="*/ 1996440 w 9471660"/>
              <a:gd name="connsiteY6" fmla="*/ 1432560 h 1613357"/>
              <a:gd name="connsiteX7" fmla="*/ 2346960 w 9471660"/>
              <a:gd name="connsiteY7" fmla="*/ 1226820 h 1613357"/>
              <a:gd name="connsiteX8" fmla="*/ 2697480 w 9471660"/>
              <a:gd name="connsiteY8" fmla="*/ 1203960 h 1613357"/>
              <a:gd name="connsiteX9" fmla="*/ 2948940 w 9471660"/>
              <a:gd name="connsiteY9" fmla="*/ 1120140 h 1613357"/>
              <a:gd name="connsiteX10" fmla="*/ 3512820 w 9471660"/>
              <a:gd name="connsiteY10" fmla="*/ 1120140 h 1613357"/>
              <a:gd name="connsiteX11" fmla="*/ 3939540 w 9471660"/>
              <a:gd name="connsiteY11" fmla="*/ 1112520 h 1613357"/>
              <a:gd name="connsiteX12" fmla="*/ 4305300 w 9471660"/>
              <a:gd name="connsiteY12" fmla="*/ 1127760 h 1613357"/>
              <a:gd name="connsiteX13" fmla="*/ 4754880 w 9471660"/>
              <a:gd name="connsiteY13" fmla="*/ 1074420 h 1613357"/>
              <a:gd name="connsiteX14" fmla="*/ 5181600 w 9471660"/>
              <a:gd name="connsiteY14" fmla="*/ 1013460 h 1613357"/>
              <a:gd name="connsiteX15" fmla="*/ 5455920 w 9471660"/>
              <a:gd name="connsiteY15" fmla="*/ 990600 h 1613357"/>
              <a:gd name="connsiteX16" fmla="*/ 5943600 w 9471660"/>
              <a:gd name="connsiteY16" fmla="*/ 929640 h 1613357"/>
              <a:gd name="connsiteX17" fmla="*/ 6438900 w 9471660"/>
              <a:gd name="connsiteY17" fmla="*/ 929640 h 1613357"/>
              <a:gd name="connsiteX18" fmla="*/ 6842760 w 9471660"/>
              <a:gd name="connsiteY18" fmla="*/ 975360 h 1613357"/>
              <a:gd name="connsiteX19" fmla="*/ 7322820 w 9471660"/>
              <a:gd name="connsiteY19" fmla="*/ 609600 h 1613357"/>
              <a:gd name="connsiteX20" fmla="*/ 7810500 w 9471660"/>
              <a:gd name="connsiteY20" fmla="*/ 563880 h 1613357"/>
              <a:gd name="connsiteX21" fmla="*/ 8267700 w 9471660"/>
              <a:gd name="connsiteY21" fmla="*/ 571500 h 1613357"/>
              <a:gd name="connsiteX22" fmla="*/ 8763000 w 9471660"/>
              <a:gd name="connsiteY22" fmla="*/ 457200 h 1613357"/>
              <a:gd name="connsiteX23" fmla="*/ 9250680 w 9471660"/>
              <a:gd name="connsiteY23" fmla="*/ 190500 h 1613357"/>
              <a:gd name="connsiteX24" fmla="*/ 9471660 w 9471660"/>
              <a:gd name="connsiteY24" fmla="*/ 0 h 161335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638300 w 9471660"/>
              <a:gd name="connsiteY5" fmla="*/ 1524000 h 1564247"/>
              <a:gd name="connsiteX6" fmla="*/ 1996440 w 9471660"/>
              <a:gd name="connsiteY6" fmla="*/ 1432560 h 1564247"/>
              <a:gd name="connsiteX7" fmla="*/ 2346960 w 9471660"/>
              <a:gd name="connsiteY7" fmla="*/ 1226820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1996440 w 9471660"/>
              <a:gd name="connsiteY6" fmla="*/ 1432560 h 1564247"/>
              <a:gd name="connsiteX7" fmla="*/ 2346960 w 9471660"/>
              <a:gd name="connsiteY7" fmla="*/ 1226820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346960 w 9471660"/>
              <a:gd name="connsiteY7" fmla="*/ 1226820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10500 w 9471660"/>
              <a:gd name="connsiteY20" fmla="*/ 563880 h 1564247"/>
              <a:gd name="connsiteX21" fmla="*/ 8297197 w 9471660"/>
              <a:gd name="connsiteY21" fmla="*/ 473178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39997 w 9471660"/>
              <a:gd name="connsiteY20" fmla="*/ 603209 h 1564247"/>
              <a:gd name="connsiteX21" fmla="*/ 8297197 w 9471660"/>
              <a:gd name="connsiteY21" fmla="*/ 473178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39997 w 9471660"/>
              <a:gd name="connsiteY20" fmla="*/ 603209 h 1564247"/>
              <a:gd name="connsiteX21" fmla="*/ 8297197 w 9471660"/>
              <a:gd name="connsiteY21" fmla="*/ 473178 h 1564247"/>
              <a:gd name="connsiteX22" fmla="*/ 8821994 w 9471660"/>
              <a:gd name="connsiteY22" fmla="*/ 398207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39997 w 9471660"/>
              <a:gd name="connsiteY20" fmla="*/ 603209 h 1564247"/>
              <a:gd name="connsiteX21" fmla="*/ 8297197 w 9471660"/>
              <a:gd name="connsiteY21" fmla="*/ 473178 h 1564247"/>
              <a:gd name="connsiteX22" fmla="*/ 8821994 w 9471660"/>
              <a:gd name="connsiteY22" fmla="*/ 398207 h 1564247"/>
              <a:gd name="connsiteX23" fmla="*/ 9240848 w 9471660"/>
              <a:gd name="connsiteY23" fmla="*/ 131506 h 1564247"/>
              <a:gd name="connsiteX24" fmla="*/ 9471660 w 9471660"/>
              <a:gd name="connsiteY24" fmla="*/ 0 h 1564247"/>
              <a:gd name="connsiteX0" fmla="*/ 0 w 9569982"/>
              <a:gd name="connsiteY0" fmla="*/ 1552268 h 1554415"/>
              <a:gd name="connsiteX1" fmla="*/ 320285 w 9569982"/>
              <a:gd name="connsiteY1" fmla="*/ 1535799 h 1554415"/>
              <a:gd name="connsiteX2" fmla="*/ 820994 w 9569982"/>
              <a:gd name="connsiteY2" fmla="*/ 1465744 h 1554415"/>
              <a:gd name="connsiteX3" fmla="*/ 1146934 w 9569982"/>
              <a:gd name="connsiteY3" fmla="*/ 1544401 h 1554415"/>
              <a:gd name="connsiteX4" fmla="*/ 1295400 w 9569982"/>
              <a:gd name="connsiteY4" fmla="*/ 1491308 h 1554415"/>
              <a:gd name="connsiteX5" fmla="*/ 1736622 w 9569982"/>
              <a:gd name="connsiteY5" fmla="*/ 1356851 h 1554415"/>
              <a:gd name="connsiteX6" fmla="*/ 2094762 w 9569982"/>
              <a:gd name="connsiteY6" fmla="*/ 1275244 h 1554415"/>
              <a:gd name="connsiteX7" fmla="*/ 2435451 w 9569982"/>
              <a:gd name="connsiteY7" fmla="*/ 1315310 h 1554415"/>
              <a:gd name="connsiteX8" fmla="*/ 2825300 w 9569982"/>
              <a:gd name="connsiteY8" fmla="*/ 1233457 h 1554415"/>
              <a:gd name="connsiteX9" fmla="*/ 3175082 w 9569982"/>
              <a:gd name="connsiteY9" fmla="*/ 1070979 h 1554415"/>
              <a:gd name="connsiteX10" fmla="*/ 3552149 w 9569982"/>
              <a:gd name="connsiteY10" fmla="*/ 1139804 h 1554415"/>
              <a:gd name="connsiteX11" fmla="*/ 3939540 w 9569982"/>
              <a:gd name="connsiteY11" fmla="*/ 1102688 h 1554415"/>
              <a:gd name="connsiteX12" fmla="*/ 4305300 w 9569982"/>
              <a:gd name="connsiteY12" fmla="*/ 1117928 h 1554415"/>
              <a:gd name="connsiteX13" fmla="*/ 4754880 w 9569982"/>
              <a:gd name="connsiteY13" fmla="*/ 1064588 h 1554415"/>
              <a:gd name="connsiteX14" fmla="*/ 5181600 w 9569982"/>
              <a:gd name="connsiteY14" fmla="*/ 1003628 h 1554415"/>
              <a:gd name="connsiteX15" fmla="*/ 5455920 w 9569982"/>
              <a:gd name="connsiteY15" fmla="*/ 980768 h 1554415"/>
              <a:gd name="connsiteX16" fmla="*/ 5943600 w 9569982"/>
              <a:gd name="connsiteY16" fmla="*/ 919808 h 1554415"/>
              <a:gd name="connsiteX17" fmla="*/ 6438900 w 9569982"/>
              <a:gd name="connsiteY17" fmla="*/ 919808 h 1554415"/>
              <a:gd name="connsiteX18" fmla="*/ 6832928 w 9569982"/>
              <a:gd name="connsiteY18" fmla="*/ 837709 h 1554415"/>
              <a:gd name="connsiteX19" fmla="*/ 7352317 w 9569982"/>
              <a:gd name="connsiteY19" fmla="*/ 521110 h 1554415"/>
              <a:gd name="connsiteX20" fmla="*/ 7839997 w 9569982"/>
              <a:gd name="connsiteY20" fmla="*/ 593377 h 1554415"/>
              <a:gd name="connsiteX21" fmla="*/ 8297197 w 9569982"/>
              <a:gd name="connsiteY21" fmla="*/ 463346 h 1554415"/>
              <a:gd name="connsiteX22" fmla="*/ 8821994 w 9569982"/>
              <a:gd name="connsiteY22" fmla="*/ 388375 h 1554415"/>
              <a:gd name="connsiteX23" fmla="*/ 9240848 w 9569982"/>
              <a:gd name="connsiteY23" fmla="*/ 121674 h 1554415"/>
              <a:gd name="connsiteX24" fmla="*/ 9569982 w 9569982"/>
              <a:gd name="connsiteY24" fmla="*/ 0 h 1554415"/>
              <a:gd name="connsiteX0" fmla="*/ 0 w 9569982"/>
              <a:gd name="connsiteY0" fmla="*/ 1552268 h 1554415"/>
              <a:gd name="connsiteX1" fmla="*/ 320285 w 9569982"/>
              <a:gd name="connsiteY1" fmla="*/ 1535799 h 1554415"/>
              <a:gd name="connsiteX2" fmla="*/ 820994 w 9569982"/>
              <a:gd name="connsiteY2" fmla="*/ 1465744 h 1554415"/>
              <a:gd name="connsiteX3" fmla="*/ 1146934 w 9569982"/>
              <a:gd name="connsiteY3" fmla="*/ 1544401 h 1554415"/>
              <a:gd name="connsiteX4" fmla="*/ 1295400 w 9569982"/>
              <a:gd name="connsiteY4" fmla="*/ 1491308 h 1554415"/>
              <a:gd name="connsiteX5" fmla="*/ 1736622 w 9569982"/>
              <a:gd name="connsiteY5" fmla="*/ 1356851 h 1554415"/>
              <a:gd name="connsiteX6" fmla="*/ 2094762 w 9569982"/>
              <a:gd name="connsiteY6" fmla="*/ 1275244 h 1554415"/>
              <a:gd name="connsiteX7" fmla="*/ 2435451 w 9569982"/>
              <a:gd name="connsiteY7" fmla="*/ 1315310 h 1554415"/>
              <a:gd name="connsiteX8" fmla="*/ 2825300 w 9569982"/>
              <a:gd name="connsiteY8" fmla="*/ 1233457 h 1554415"/>
              <a:gd name="connsiteX9" fmla="*/ 3175082 w 9569982"/>
              <a:gd name="connsiteY9" fmla="*/ 1070979 h 1554415"/>
              <a:gd name="connsiteX10" fmla="*/ 3552149 w 9569982"/>
              <a:gd name="connsiteY10" fmla="*/ 1139804 h 1554415"/>
              <a:gd name="connsiteX11" fmla="*/ 3939540 w 9569982"/>
              <a:gd name="connsiteY11" fmla="*/ 1102688 h 1554415"/>
              <a:gd name="connsiteX12" fmla="*/ 4305300 w 9569982"/>
              <a:gd name="connsiteY12" fmla="*/ 1117928 h 1554415"/>
              <a:gd name="connsiteX13" fmla="*/ 4754880 w 9569982"/>
              <a:gd name="connsiteY13" fmla="*/ 1064588 h 1554415"/>
              <a:gd name="connsiteX14" fmla="*/ 5181600 w 9569982"/>
              <a:gd name="connsiteY14" fmla="*/ 1003628 h 1554415"/>
              <a:gd name="connsiteX15" fmla="*/ 5455920 w 9569982"/>
              <a:gd name="connsiteY15" fmla="*/ 980768 h 1554415"/>
              <a:gd name="connsiteX16" fmla="*/ 5943600 w 9569982"/>
              <a:gd name="connsiteY16" fmla="*/ 919808 h 1554415"/>
              <a:gd name="connsiteX17" fmla="*/ 6438900 w 9569982"/>
              <a:gd name="connsiteY17" fmla="*/ 919808 h 1554415"/>
              <a:gd name="connsiteX18" fmla="*/ 6862425 w 9569982"/>
              <a:gd name="connsiteY18" fmla="*/ 719722 h 1554415"/>
              <a:gd name="connsiteX19" fmla="*/ 7352317 w 9569982"/>
              <a:gd name="connsiteY19" fmla="*/ 521110 h 1554415"/>
              <a:gd name="connsiteX20" fmla="*/ 7839997 w 9569982"/>
              <a:gd name="connsiteY20" fmla="*/ 593377 h 1554415"/>
              <a:gd name="connsiteX21" fmla="*/ 8297197 w 9569982"/>
              <a:gd name="connsiteY21" fmla="*/ 463346 h 1554415"/>
              <a:gd name="connsiteX22" fmla="*/ 8821994 w 9569982"/>
              <a:gd name="connsiteY22" fmla="*/ 388375 h 1554415"/>
              <a:gd name="connsiteX23" fmla="*/ 9240848 w 9569982"/>
              <a:gd name="connsiteY23" fmla="*/ 121674 h 1554415"/>
              <a:gd name="connsiteX24" fmla="*/ 9569982 w 9569982"/>
              <a:gd name="connsiteY24" fmla="*/ 0 h 1554415"/>
              <a:gd name="connsiteX0" fmla="*/ 0 w 9569982"/>
              <a:gd name="connsiteY0" fmla="*/ 1552268 h 1554415"/>
              <a:gd name="connsiteX1" fmla="*/ 320285 w 9569982"/>
              <a:gd name="connsiteY1" fmla="*/ 1535799 h 1554415"/>
              <a:gd name="connsiteX2" fmla="*/ 820994 w 9569982"/>
              <a:gd name="connsiteY2" fmla="*/ 1465744 h 1554415"/>
              <a:gd name="connsiteX3" fmla="*/ 1146934 w 9569982"/>
              <a:gd name="connsiteY3" fmla="*/ 1544401 h 1554415"/>
              <a:gd name="connsiteX4" fmla="*/ 1295400 w 9569982"/>
              <a:gd name="connsiteY4" fmla="*/ 1491308 h 1554415"/>
              <a:gd name="connsiteX5" fmla="*/ 1736622 w 9569982"/>
              <a:gd name="connsiteY5" fmla="*/ 1356851 h 1554415"/>
              <a:gd name="connsiteX6" fmla="*/ 2094762 w 9569982"/>
              <a:gd name="connsiteY6" fmla="*/ 1275244 h 1554415"/>
              <a:gd name="connsiteX7" fmla="*/ 2435451 w 9569982"/>
              <a:gd name="connsiteY7" fmla="*/ 1315310 h 1554415"/>
              <a:gd name="connsiteX8" fmla="*/ 2825300 w 9569982"/>
              <a:gd name="connsiteY8" fmla="*/ 1233457 h 1554415"/>
              <a:gd name="connsiteX9" fmla="*/ 3175082 w 9569982"/>
              <a:gd name="connsiteY9" fmla="*/ 1070979 h 1554415"/>
              <a:gd name="connsiteX10" fmla="*/ 3552149 w 9569982"/>
              <a:gd name="connsiteY10" fmla="*/ 1139804 h 1554415"/>
              <a:gd name="connsiteX11" fmla="*/ 3939540 w 9569982"/>
              <a:gd name="connsiteY11" fmla="*/ 1102688 h 1554415"/>
              <a:gd name="connsiteX12" fmla="*/ 4305300 w 9569982"/>
              <a:gd name="connsiteY12" fmla="*/ 1117928 h 1554415"/>
              <a:gd name="connsiteX13" fmla="*/ 4754880 w 9569982"/>
              <a:gd name="connsiteY13" fmla="*/ 1064588 h 1554415"/>
              <a:gd name="connsiteX14" fmla="*/ 5181600 w 9569982"/>
              <a:gd name="connsiteY14" fmla="*/ 1003628 h 1554415"/>
              <a:gd name="connsiteX15" fmla="*/ 5455920 w 9569982"/>
              <a:gd name="connsiteY15" fmla="*/ 980768 h 1554415"/>
              <a:gd name="connsiteX16" fmla="*/ 5943600 w 9569982"/>
              <a:gd name="connsiteY16" fmla="*/ 919808 h 1554415"/>
              <a:gd name="connsiteX17" fmla="*/ 6350409 w 9569982"/>
              <a:gd name="connsiteY17" fmla="*/ 821485 h 1554415"/>
              <a:gd name="connsiteX18" fmla="*/ 6862425 w 9569982"/>
              <a:gd name="connsiteY18" fmla="*/ 719722 h 1554415"/>
              <a:gd name="connsiteX19" fmla="*/ 7352317 w 9569982"/>
              <a:gd name="connsiteY19" fmla="*/ 521110 h 1554415"/>
              <a:gd name="connsiteX20" fmla="*/ 7839997 w 9569982"/>
              <a:gd name="connsiteY20" fmla="*/ 593377 h 1554415"/>
              <a:gd name="connsiteX21" fmla="*/ 8297197 w 9569982"/>
              <a:gd name="connsiteY21" fmla="*/ 463346 h 1554415"/>
              <a:gd name="connsiteX22" fmla="*/ 8821994 w 9569982"/>
              <a:gd name="connsiteY22" fmla="*/ 388375 h 1554415"/>
              <a:gd name="connsiteX23" fmla="*/ 9240848 w 9569982"/>
              <a:gd name="connsiteY23" fmla="*/ 121674 h 1554415"/>
              <a:gd name="connsiteX24" fmla="*/ 9569982 w 9569982"/>
              <a:gd name="connsiteY24" fmla="*/ 0 h 155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69982" h="1554415">
                <a:moveTo>
                  <a:pt x="0" y="1552268"/>
                </a:moveTo>
                <a:cubicBezTo>
                  <a:pt x="214630" y="1558618"/>
                  <a:pt x="183453" y="1550220"/>
                  <a:pt x="320285" y="1535799"/>
                </a:cubicBezTo>
                <a:cubicBezTo>
                  <a:pt x="457117" y="1521378"/>
                  <a:pt x="683219" y="1464310"/>
                  <a:pt x="820994" y="1465744"/>
                </a:cubicBezTo>
                <a:cubicBezTo>
                  <a:pt x="958769" y="1467178"/>
                  <a:pt x="1067866" y="1540140"/>
                  <a:pt x="1146934" y="1544401"/>
                </a:cubicBezTo>
                <a:cubicBezTo>
                  <a:pt x="1226002" y="1548662"/>
                  <a:pt x="1197119" y="1522566"/>
                  <a:pt x="1295400" y="1491308"/>
                </a:cubicBezTo>
                <a:cubicBezTo>
                  <a:pt x="1393681" y="1460050"/>
                  <a:pt x="1603395" y="1392862"/>
                  <a:pt x="1736622" y="1356851"/>
                </a:cubicBezTo>
                <a:cubicBezTo>
                  <a:pt x="1869849" y="1320840"/>
                  <a:pt x="1978291" y="1282168"/>
                  <a:pt x="2094762" y="1275244"/>
                </a:cubicBezTo>
                <a:cubicBezTo>
                  <a:pt x="2211234" y="1268321"/>
                  <a:pt x="2313695" y="1322274"/>
                  <a:pt x="2435451" y="1315310"/>
                </a:cubicBezTo>
                <a:cubicBezTo>
                  <a:pt x="2557207" y="1308346"/>
                  <a:pt x="2702028" y="1274179"/>
                  <a:pt x="2825300" y="1233457"/>
                </a:cubicBezTo>
                <a:cubicBezTo>
                  <a:pt x="2948572" y="1192735"/>
                  <a:pt x="3053941" y="1086588"/>
                  <a:pt x="3175082" y="1070979"/>
                </a:cubicBezTo>
                <a:cubicBezTo>
                  <a:pt x="3296224" y="1055370"/>
                  <a:pt x="3424739" y="1134519"/>
                  <a:pt x="3552149" y="1139804"/>
                </a:cubicBezTo>
                <a:cubicBezTo>
                  <a:pt x="3679559" y="1145089"/>
                  <a:pt x="3814015" y="1106334"/>
                  <a:pt x="3939540" y="1102688"/>
                </a:cubicBezTo>
                <a:cubicBezTo>
                  <a:pt x="4065065" y="1099042"/>
                  <a:pt x="4169410" y="1124278"/>
                  <a:pt x="4305300" y="1117928"/>
                </a:cubicBezTo>
                <a:cubicBezTo>
                  <a:pt x="4441190" y="1111578"/>
                  <a:pt x="4608830" y="1083638"/>
                  <a:pt x="4754880" y="1064588"/>
                </a:cubicBezTo>
                <a:cubicBezTo>
                  <a:pt x="4900930" y="1045538"/>
                  <a:pt x="5064760" y="1017598"/>
                  <a:pt x="5181600" y="1003628"/>
                </a:cubicBezTo>
                <a:cubicBezTo>
                  <a:pt x="5298440" y="989658"/>
                  <a:pt x="5328920" y="994738"/>
                  <a:pt x="5455920" y="980768"/>
                </a:cubicBezTo>
                <a:cubicBezTo>
                  <a:pt x="5582920" y="966798"/>
                  <a:pt x="5794519" y="946355"/>
                  <a:pt x="5943600" y="919808"/>
                </a:cubicBezTo>
                <a:cubicBezTo>
                  <a:pt x="6092681" y="893261"/>
                  <a:pt x="6197272" y="854833"/>
                  <a:pt x="6350409" y="821485"/>
                </a:cubicBezTo>
                <a:cubicBezTo>
                  <a:pt x="6503547" y="788137"/>
                  <a:pt x="6695440" y="769785"/>
                  <a:pt x="6862425" y="719722"/>
                </a:cubicBezTo>
                <a:cubicBezTo>
                  <a:pt x="7029410" y="669660"/>
                  <a:pt x="7189388" y="542168"/>
                  <a:pt x="7352317" y="521110"/>
                </a:cubicBezTo>
                <a:cubicBezTo>
                  <a:pt x="7515246" y="500052"/>
                  <a:pt x="7682517" y="603004"/>
                  <a:pt x="7839997" y="593377"/>
                </a:cubicBezTo>
                <a:cubicBezTo>
                  <a:pt x="7997477" y="583750"/>
                  <a:pt x="8133531" y="497513"/>
                  <a:pt x="8297197" y="463346"/>
                </a:cubicBezTo>
                <a:cubicBezTo>
                  <a:pt x="8460863" y="429179"/>
                  <a:pt x="8664719" y="445320"/>
                  <a:pt x="8821994" y="388375"/>
                </a:cubicBezTo>
                <a:cubicBezTo>
                  <a:pt x="8979269" y="331430"/>
                  <a:pt x="9122738" y="197874"/>
                  <a:pt x="9240848" y="121674"/>
                </a:cubicBezTo>
                <a:cubicBezTo>
                  <a:pt x="9358958" y="45474"/>
                  <a:pt x="9518547" y="57150"/>
                  <a:pt x="9569982"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2E470B82-F8DB-44AA-95AB-5FDD92667AB7}"/>
              </a:ext>
            </a:extLst>
          </p:cNvPr>
          <p:cNvSpPr txBox="1"/>
          <p:nvPr/>
        </p:nvSpPr>
        <p:spPr>
          <a:xfrm>
            <a:off x="2015613" y="4886434"/>
            <a:ext cx="3559278" cy="646331"/>
          </a:xfrm>
          <a:prstGeom prst="rect">
            <a:avLst/>
          </a:prstGeom>
          <a:noFill/>
        </p:spPr>
        <p:txBody>
          <a:bodyPr wrap="square" rtlCol="0">
            <a:spAutoFit/>
          </a:bodyPr>
          <a:lstStyle/>
          <a:p>
            <a:pPr algn="ctr"/>
            <a:r>
              <a:rPr lang="en-US" dirty="0"/>
              <a:t>equipotential surfaces</a:t>
            </a:r>
          </a:p>
          <a:p>
            <a:pPr algn="ctr"/>
            <a:r>
              <a:rPr lang="en-US" dirty="0"/>
              <a:t>(equal gravity)</a:t>
            </a:r>
          </a:p>
        </p:txBody>
      </p:sp>
      <p:sp>
        <p:nvSpPr>
          <p:cNvPr id="16" name="Freeform: Shape 15">
            <a:extLst>
              <a:ext uri="{FF2B5EF4-FFF2-40B4-BE49-F238E27FC236}">
                <a16:creationId xmlns:a16="http://schemas.microsoft.com/office/drawing/2014/main" id="{003D04FF-8AD5-4606-AE96-41798079B9F1}"/>
              </a:ext>
            </a:extLst>
          </p:cNvPr>
          <p:cNvSpPr/>
          <p:nvPr/>
        </p:nvSpPr>
        <p:spPr>
          <a:xfrm>
            <a:off x="-163830" y="4651216"/>
            <a:ext cx="9471660" cy="1562502"/>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9219"/>
              <a:gd name="connsiteX1" fmla="*/ 556260 w 9471660"/>
              <a:gd name="connsiteY1" fmla="*/ 1486637 h 1639219"/>
              <a:gd name="connsiteX2" fmla="*/ 762000 w 9471660"/>
              <a:gd name="connsiteY2" fmla="*/ 1623060 h 1639219"/>
              <a:gd name="connsiteX3" fmla="*/ 960120 w 9471660"/>
              <a:gd name="connsiteY3" fmla="*/ 1623060 h 1639219"/>
              <a:gd name="connsiteX4" fmla="*/ 1295400 w 9471660"/>
              <a:gd name="connsiteY4" fmla="*/ 1501140 h 1639219"/>
              <a:gd name="connsiteX5" fmla="*/ 1638300 w 9471660"/>
              <a:gd name="connsiteY5" fmla="*/ 1524000 h 1639219"/>
              <a:gd name="connsiteX6" fmla="*/ 1996440 w 9471660"/>
              <a:gd name="connsiteY6" fmla="*/ 1432560 h 1639219"/>
              <a:gd name="connsiteX7" fmla="*/ 2346960 w 9471660"/>
              <a:gd name="connsiteY7" fmla="*/ 1226820 h 1639219"/>
              <a:gd name="connsiteX8" fmla="*/ 2697480 w 9471660"/>
              <a:gd name="connsiteY8" fmla="*/ 1203960 h 1639219"/>
              <a:gd name="connsiteX9" fmla="*/ 2948940 w 9471660"/>
              <a:gd name="connsiteY9" fmla="*/ 1120140 h 1639219"/>
              <a:gd name="connsiteX10" fmla="*/ 3512820 w 9471660"/>
              <a:gd name="connsiteY10" fmla="*/ 1120140 h 1639219"/>
              <a:gd name="connsiteX11" fmla="*/ 3939540 w 9471660"/>
              <a:gd name="connsiteY11" fmla="*/ 1112520 h 1639219"/>
              <a:gd name="connsiteX12" fmla="*/ 4305300 w 9471660"/>
              <a:gd name="connsiteY12" fmla="*/ 1127760 h 1639219"/>
              <a:gd name="connsiteX13" fmla="*/ 4754880 w 9471660"/>
              <a:gd name="connsiteY13" fmla="*/ 1074420 h 1639219"/>
              <a:gd name="connsiteX14" fmla="*/ 5181600 w 9471660"/>
              <a:gd name="connsiteY14" fmla="*/ 1013460 h 1639219"/>
              <a:gd name="connsiteX15" fmla="*/ 5455920 w 9471660"/>
              <a:gd name="connsiteY15" fmla="*/ 990600 h 1639219"/>
              <a:gd name="connsiteX16" fmla="*/ 5943600 w 9471660"/>
              <a:gd name="connsiteY16" fmla="*/ 929640 h 1639219"/>
              <a:gd name="connsiteX17" fmla="*/ 6438900 w 9471660"/>
              <a:gd name="connsiteY17" fmla="*/ 929640 h 1639219"/>
              <a:gd name="connsiteX18" fmla="*/ 6842760 w 9471660"/>
              <a:gd name="connsiteY18" fmla="*/ 975360 h 1639219"/>
              <a:gd name="connsiteX19" fmla="*/ 7322820 w 9471660"/>
              <a:gd name="connsiteY19" fmla="*/ 609600 h 1639219"/>
              <a:gd name="connsiteX20" fmla="*/ 7810500 w 9471660"/>
              <a:gd name="connsiteY20" fmla="*/ 563880 h 1639219"/>
              <a:gd name="connsiteX21" fmla="*/ 8267700 w 9471660"/>
              <a:gd name="connsiteY21" fmla="*/ 571500 h 1639219"/>
              <a:gd name="connsiteX22" fmla="*/ 8763000 w 9471660"/>
              <a:gd name="connsiteY22" fmla="*/ 457200 h 1639219"/>
              <a:gd name="connsiteX23" fmla="*/ 9250680 w 9471660"/>
              <a:gd name="connsiteY23" fmla="*/ 190500 h 1639219"/>
              <a:gd name="connsiteX24" fmla="*/ 9471660 w 9471660"/>
              <a:gd name="connsiteY24" fmla="*/ 0 h 1639219"/>
              <a:gd name="connsiteX0" fmla="*/ 0 w 9471660"/>
              <a:gd name="connsiteY0" fmla="*/ 1562100 h 1623066"/>
              <a:gd name="connsiteX1" fmla="*/ 556260 w 9471660"/>
              <a:gd name="connsiteY1" fmla="*/ 1486637 h 1623066"/>
              <a:gd name="connsiteX2" fmla="*/ 870155 w 9471660"/>
              <a:gd name="connsiteY2" fmla="*/ 1495240 h 1623066"/>
              <a:gd name="connsiteX3" fmla="*/ 960120 w 9471660"/>
              <a:gd name="connsiteY3" fmla="*/ 1623060 h 1623066"/>
              <a:gd name="connsiteX4" fmla="*/ 1295400 w 9471660"/>
              <a:gd name="connsiteY4" fmla="*/ 1501140 h 1623066"/>
              <a:gd name="connsiteX5" fmla="*/ 1638300 w 9471660"/>
              <a:gd name="connsiteY5" fmla="*/ 1524000 h 1623066"/>
              <a:gd name="connsiteX6" fmla="*/ 1996440 w 9471660"/>
              <a:gd name="connsiteY6" fmla="*/ 1432560 h 1623066"/>
              <a:gd name="connsiteX7" fmla="*/ 2346960 w 9471660"/>
              <a:gd name="connsiteY7" fmla="*/ 1226820 h 1623066"/>
              <a:gd name="connsiteX8" fmla="*/ 2697480 w 9471660"/>
              <a:gd name="connsiteY8" fmla="*/ 1203960 h 1623066"/>
              <a:gd name="connsiteX9" fmla="*/ 2948940 w 9471660"/>
              <a:gd name="connsiteY9" fmla="*/ 1120140 h 1623066"/>
              <a:gd name="connsiteX10" fmla="*/ 3512820 w 9471660"/>
              <a:gd name="connsiteY10" fmla="*/ 1120140 h 1623066"/>
              <a:gd name="connsiteX11" fmla="*/ 3939540 w 9471660"/>
              <a:gd name="connsiteY11" fmla="*/ 1112520 h 1623066"/>
              <a:gd name="connsiteX12" fmla="*/ 4305300 w 9471660"/>
              <a:gd name="connsiteY12" fmla="*/ 1127760 h 1623066"/>
              <a:gd name="connsiteX13" fmla="*/ 4754880 w 9471660"/>
              <a:gd name="connsiteY13" fmla="*/ 1074420 h 1623066"/>
              <a:gd name="connsiteX14" fmla="*/ 5181600 w 9471660"/>
              <a:gd name="connsiteY14" fmla="*/ 1013460 h 1623066"/>
              <a:gd name="connsiteX15" fmla="*/ 5455920 w 9471660"/>
              <a:gd name="connsiteY15" fmla="*/ 990600 h 1623066"/>
              <a:gd name="connsiteX16" fmla="*/ 5943600 w 9471660"/>
              <a:gd name="connsiteY16" fmla="*/ 929640 h 1623066"/>
              <a:gd name="connsiteX17" fmla="*/ 6438900 w 9471660"/>
              <a:gd name="connsiteY17" fmla="*/ 929640 h 1623066"/>
              <a:gd name="connsiteX18" fmla="*/ 6842760 w 9471660"/>
              <a:gd name="connsiteY18" fmla="*/ 975360 h 1623066"/>
              <a:gd name="connsiteX19" fmla="*/ 7322820 w 9471660"/>
              <a:gd name="connsiteY19" fmla="*/ 609600 h 1623066"/>
              <a:gd name="connsiteX20" fmla="*/ 7810500 w 9471660"/>
              <a:gd name="connsiteY20" fmla="*/ 563880 h 1623066"/>
              <a:gd name="connsiteX21" fmla="*/ 8267700 w 9471660"/>
              <a:gd name="connsiteY21" fmla="*/ 571500 h 1623066"/>
              <a:gd name="connsiteX22" fmla="*/ 8763000 w 9471660"/>
              <a:gd name="connsiteY22" fmla="*/ 457200 h 1623066"/>
              <a:gd name="connsiteX23" fmla="*/ 9250680 w 9471660"/>
              <a:gd name="connsiteY23" fmla="*/ 190500 h 1623066"/>
              <a:gd name="connsiteX24" fmla="*/ 9471660 w 9471660"/>
              <a:gd name="connsiteY24" fmla="*/ 0 h 1623066"/>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295400 w 9471660"/>
              <a:gd name="connsiteY4" fmla="*/ 1501140 h 1562502"/>
              <a:gd name="connsiteX5" fmla="*/ 1638300 w 9471660"/>
              <a:gd name="connsiteY5" fmla="*/ 1524000 h 1562502"/>
              <a:gd name="connsiteX6" fmla="*/ 1996440 w 9471660"/>
              <a:gd name="connsiteY6" fmla="*/ 1432560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638300 w 9471660"/>
              <a:gd name="connsiteY5" fmla="*/ 1524000 h 1562502"/>
              <a:gd name="connsiteX6" fmla="*/ 1996440 w 9471660"/>
              <a:gd name="connsiteY6" fmla="*/ 1432560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1996440 w 9471660"/>
              <a:gd name="connsiteY6" fmla="*/ 1432560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7950978 w 9471660"/>
              <a:gd name="connsiteY21" fmla="*/ 481223 h 1562502"/>
              <a:gd name="connsiteX22" fmla="*/ 8267700 w 9471660"/>
              <a:gd name="connsiteY22" fmla="*/ 571500 h 1562502"/>
              <a:gd name="connsiteX23" fmla="*/ 8763000 w 9471660"/>
              <a:gd name="connsiteY23" fmla="*/ 457200 h 1562502"/>
              <a:gd name="connsiteX24" fmla="*/ 9250680 w 9471660"/>
              <a:gd name="connsiteY24" fmla="*/ 190500 h 1562502"/>
              <a:gd name="connsiteX25" fmla="*/ 9471660 w 9471660"/>
              <a:gd name="connsiteY25"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7950978 w 9471660"/>
              <a:gd name="connsiteY21" fmla="*/ 481223 h 1562502"/>
              <a:gd name="connsiteX22" fmla="*/ 8434848 w 9471660"/>
              <a:gd name="connsiteY22" fmla="*/ 345358 h 1562502"/>
              <a:gd name="connsiteX23" fmla="*/ 8763000 w 9471660"/>
              <a:gd name="connsiteY23" fmla="*/ 457200 h 1562502"/>
              <a:gd name="connsiteX24" fmla="*/ 9250680 w 9471660"/>
              <a:gd name="connsiteY24" fmla="*/ 190500 h 1562502"/>
              <a:gd name="connsiteX25" fmla="*/ 9471660 w 9471660"/>
              <a:gd name="connsiteY25"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7950978 w 9471660"/>
              <a:gd name="connsiteY21" fmla="*/ 481223 h 1562502"/>
              <a:gd name="connsiteX22" fmla="*/ 8434848 w 9471660"/>
              <a:gd name="connsiteY22" fmla="*/ 345358 h 1562502"/>
              <a:gd name="connsiteX23" fmla="*/ 8763000 w 9471660"/>
              <a:gd name="connsiteY23" fmla="*/ 457200 h 1562502"/>
              <a:gd name="connsiteX24" fmla="*/ 8855546 w 9471660"/>
              <a:gd name="connsiteY24" fmla="*/ 323907 h 1562502"/>
              <a:gd name="connsiteX25" fmla="*/ 9250680 w 9471660"/>
              <a:gd name="connsiteY25" fmla="*/ 190500 h 1562502"/>
              <a:gd name="connsiteX26" fmla="*/ 9471660 w 9471660"/>
              <a:gd name="connsiteY26"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672849 w 9471660"/>
              <a:gd name="connsiteY20" fmla="*/ 445893 h 1562502"/>
              <a:gd name="connsiteX21" fmla="*/ 7950978 w 9471660"/>
              <a:gd name="connsiteY21" fmla="*/ 481223 h 1562502"/>
              <a:gd name="connsiteX22" fmla="*/ 8434848 w 9471660"/>
              <a:gd name="connsiteY22" fmla="*/ 345358 h 1562502"/>
              <a:gd name="connsiteX23" fmla="*/ 8763000 w 9471660"/>
              <a:gd name="connsiteY23" fmla="*/ 457200 h 1562502"/>
              <a:gd name="connsiteX24" fmla="*/ 8855546 w 9471660"/>
              <a:gd name="connsiteY24" fmla="*/ 323907 h 1562502"/>
              <a:gd name="connsiteX25" fmla="*/ 9250680 w 9471660"/>
              <a:gd name="connsiteY25" fmla="*/ 190500 h 1562502"/>
              <a:gd name="connsiteX26" fmla="*/ 9471660 w 9471660"/>
              <a:gd name="connsiteY26"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672849 w 9471660"/>
              <a:gd name="connsiteY20" fmla="*/ 445893 h 1562502"/>
              <a:gd name="connsiteX21" fmla="*/ 8068965 w 9471660"/>
              <a:gd name="connsiteY21" fmla="*/ 412397 h 1562502"/>
              <a:gd name="connsiteX22" fmla="*/ 8434848 w 9471660"/>
              <a:gd name="connsiteY22" fmla="*/ 345358 h 1562502"/>
              <a:gd name="connsiteX23" fmla="*/ 8763000 w 9471660"/>
              <a:gd name="connsiteY23" fmla="*/ 457200 h 1562502"/>
              <a:gd name="connsiteX24" fmla="*/ 8855546 w 9471660"/>
              <a:gd name="connsiteY24" fmla="*/ 323907 h 1562502"/>
              <a:gd name="connsiteX25" fmla="*/ 9250680 w 9471660"/>
              <a:gd name="connsiteY25" fmla="*/ 190500 h 1562502"/>
              <a:gd name="connsiteX26" fmla="*/ 9471660 w 9471660"/>
              <a:gd name="connsiteY26"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672849 w 9471660"/>
              <a:gd name="connsiteY20" fmla="*/ 445893 h 1562502"/>
              <a:gd name="connsiteX21" fmla="*/ 8068965 w 9471660"/>
              <a:gd name="connsiteY21" fmla="*/ 412397 h 1562502"/>
              <a:gd name="connsiteX22" fmla="*/ 8434848 w 9471660"/>
              <a:gd name="connsiteY22" fmla="*/ 345358 h 1562502"/>
              <a:gd name="connsiteX23" fmla="*/ 8654845 w 9471660"/>
              <a:gd name="connsiteY23" fmla="*/ 260555 h 1562502"/>
              <a:gd name="connsiteX24" fmla="*/ 8855546 w 9471660"/>
              <a:gd name="connsiteY24" fmla="*/ 323907 h 1562502"/>
              <a:gd name="connsiteX25" fmla="*/ 9250680 w 9471660"/>
              <a:gd name="connsiteY25" fmla="*/ 190500 h 1562502"/>
              <a:gd name="connsiteX26" fmla="*/ 9471660 w 9471660"/>
              <a:gd name="connsiteY26" fmla="*/ 0 h 156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71660" h="1562502">
                <a:moveTo>
                  <a:pt x="0" y="1562100"/>
                </a:moveTo>
                <a:cubicBezTo>
                  <a:pt x="214630" y="1568450"/>
                  <a:pt x="411234" y="1497780"/>
                  <a:pt x="556260" y="1486637"/>
                </a:cubicBezTo>
                <a:cubicBezTo>
                  <a:pt x="701286" y="1475494"/>
                  <a:pt x="778264" y="1508554"/>
                  <a:pt x="870155" y="1495240"/>
                </a:cubicBezTo>
                <a:cubicBezTo>
                  <a:pt x="962046" y="1481926"/>
                  <a:pt x="1030175" y="1422155"/>
                  <a:pt x="1107604" y="1406751"/>
                </a:cubicBezTo>
                <a:cubicBezTo>
                  <a:pt x="1185033" y="1391347"/>
                  <a:pt x="1234810" y="1404579"/>
                  <a:pt x="1334730" y="1402817"/>
                </a:cubicBezTo>
                <a:cubicBezTo>
                  <a:pt x="1434650" y="1401055"/>
                  <a:pt x="1580454" y="1415803"/>
                  <a:pt x="1707126" y="1396180"/>
                </a:cubicBezTo>
                <a:cubicBezTo>
                  <a:pt x="1833798" y="1376557"/>
                  <a:pt x="1988124" y="1313304"/>
                  <a:pt x="2094763" y="1285077"/>
                </a:cubicBezTo>
                <a:cubicBezTo>
                  <a:pt x="2201402" y="1256850"/>
                  <a:pt x="2246507" y="1240339"/>
                  <a:pt x="2346960" y="1226820"/>
                </a:cubicBezTo>
                <a:cubicBezTo>
                  <a:pt x="2447413" y="1213301"/>
                  <a:pt x="2585679" y="1215185"/>
                  <a:pt x="2697480" y="1203960"/>
                </a:cubicBezTo>
                <a:cubicBezTo>
                  <a:pt x="2809281" y="1192735"/>
                  <a:pt x="2881875" y="1157052"/>
                  <a:pt x="3017765" y="1159469"/>
                </a:cubicBezTo>
                <a:cubicBezTo>
                  <a:pt x="3153655" y="1161886"/>
                  <a:pt x="3359191" y="1226287"/>
                  <a:pt x="3512820" y="1218462"/>
                </a:cubicBezTo>
                <a:cubicBezTo>
                  <a:pt x="3666449" y="1210637"/>
                  <a:pt x="3807460" y="1127637"/>
                  <a:pt x="3939540" y="1112520"/>
                </a:cubicBezTo>
                <a:cubicBezTo>
                  <a:pt x="4071620" y="1097403"/>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68299" y="970936"/>
                  <a:pt x="5943600" y="929640"/>
                </a:cubicBezTo>
                <a:cubicBezTo>
                  <a:pt x="6118901" y="888344"/>
                  <a:pt x="6349672" y="772897"/>
                  <a:pt x="6507726" y="742827"/>
                </a:cubicBezTo>
                <a:cubicBezTo>
                  <a:pt x="6665780" y="712757"/>
                  <a:pt x="6747880" y="797642"/>
                  <a:pt x="6891922" y="749218"/>
                </a:cubicBezTo>
                <a:cubicBezTo>
                  <a:pt x="7035964" y="700794"/>
                  <a:pt x="7241827" y="502838"/>
                  <a:pt x="7371981" y="452284"/>
                </a:cubicBezTo>
                <a:cubicBezTo>
                  <a:pt x="7502136" y="401730"/>
                  <a:pt x="7556685" y="452541"/>
                  <a:pt x="7672849" y="445893"/>
                </a:cubicBezTo>
                <a:cubicBezTo>
                  <a:pt x="7789013" y="439245"/>
                  <a:pt x="7992765" y="411127"/>
                  <a:pt x="8068965" y="412397"/>
                </a:cubicBezTo>
                <a:cubicBezTo>
                  <a:pt x="8145165" y="413667"/>
                  <a:pt x="8337201" y="370665"/>
                  <a:pt x="8434848" y="345358"/>
                </a:cubicBezTo>
                <a:cubicBezTo>
                  <a:pt x="8532495" y="320051"/>
                  <a:pt x="8584729" y="264130"/>
                  <a:pt x="8654845" y="260555"/>
                </a:cubicBezTo>
                <a:cubicBezTo>
                  <a:pt x="8724961" y="256980"/>
                  <a:pt x="8774266" y="368357"/>
                  <a:pt x="8855546" y="323907"/>
                </a:cubicBezTo>
                <a:cubicBezTo>
                  <a:pt x="8936826" y="279457"/>
                  <a:pt x="9144717" y="265788"/>
                  <a:pt x="9250680" y="190500"/>
                </a:cubicBezTo>
                <a:cubicBezTo>
                  <a:pt x="9368790" y="11430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Rounded Corners 17">
            <a:extLst>
              <a:ext uri="{FF2B5EF4-FFF2-40B4-BE49-F238E27FC236}">
                <a16:creationId xmlns:a16="http://schemas.microsoft.com/office/drawing/2014/main" id="{52C0B3C8-EA13-4E30-9F52-3533F7153F8E}"/>
              </a:ext>
            </a:extLst>
          </p:cNvPr>
          <p:cNvSpPr/>
          <p:nvPr/>
        </p:nvSpPr>
        <p:spPr>
          <a:xfrm>
            <a:off x="176981" y="5988108"/>
            <a:ext cx="6056671" cy="64788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Geoid at Continental Scale</a:t>
            </a:r>
          </a:p>
        </p:txBody>
      </p:sp>
    </p:spTree>
    <p:extLst>
      <p:ext uri="{BB962C8B-B14F-4D97-AF65-F5344CB8AC3E}">
        <p14:creationId xmlns:p14="http://schemas.microsoft.com/office/powerpoint/2010/main" val="227080518"/>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B402-E0DE-4977-863F-21020896BBA6}"/>
              </a:ext>
            </a:extLst>
          </p:cNvPr>
          <p:cNvSpPr>
            <a:spLocks noGrp="1"/>
          </p:cNvSpPr>
          <p:nvPr>
            <p:ph type="title"/>
          </p:nvPr>
        </p:nvSpPr>
        <p:spPr>
          <a:xfrm>
            <a:off x="0" y="274638"/>
            <a:ext cx="9144000" cy="1143000"/>
          </a:xfrm>
        </p:spPr>
        <p:txBody>
          <a:bodyPr/>
          <a:lstStyle/>
          <a:p>
            <a:r>
              <a:rPr lang="en-US" sz="4000" dirty="0">
                <a:ea typeface="Cambria" panose="02040503050406030204" pitchFamily="18" charset="0"/>
              </a:rPr>
              <a:t>Why leveling is </a:t>
            </a:r>
            <a:r>
              <a:rPr lang="en-US" sz="4000" b="1" dirty="0">
                <a:ea typeface="Cambria" panose="02040503050406030204" pitchFamily="18" charset="0"/>
              </a:rPr>
              <a:t>not</a:t>
            </a:r>
            <a:r>
              <a:rPr lang="en-US" sz="4000" dirty="0">
                <a:ea typeface="Cambria" panose="02040503050406030204" pitchFamily="18" charset="0"/>
              </a:rPr>
              <a:t> part of NAPGD2022</a:t>
            </a:r>
            <a:endParaRPr lang="en-US" sz="4000" dirty="0"/>
          </a:p>
        </p:txBody>
      </p:sp>
      <p:sp>
        <p:nvSpPr>
          <p:cNvPr id="3" name="Content Placeholder 2">
            <a:extLst>
              <a:ext uri="{FF2B5EF4-FFF2-40B4-BE49-F238E27FC236}">
                <a16:creationId xmlns:a16="http://schemas.microsoft.com/office/drawing/2014/main" id="{A9ECC263-5080-462E-8E00-3DB99DBE152B}"/>
              </a:ext>
            </a:extLst>
          </p:cNvPr>
          <p:cNvSpPr>
            <a:spLocks noGrp="1"/>
          </p:cNvSpPr>
          <p:nvPr>
            <p:ph idx="1"/>
          </p:nvPr>
        </p:nvSpPr>
        <p:spPr>
          <a:xfrm>
            <a:off x="457199" y="1600200"/>
            <a:ext cx="8509819" cy="4525963"/>
          </a:xfrm>
        </p:spPr>
        <p:txBody>
          <a:bodyPr/>
          <a:lstStyle/>
          <a:p>
            <a:r>
              <a:rPr lang="en-US" dirty="0"/>
              <a:t>We are determining height differences across the whole continent</a:t>
            </a:r>
          </a:p>
          <a:p>
            <a:pPr lvl="1"/>
            <a:r>
              <a:rPr lang="en-US" dirty="0"/>
              <a:t>Large Area</a:t>
            </a:r>
          </a:p>
          <a:p>
            <a:pPr lvl="1"/>
            <a:r>
              <a:rPr lang="en-US" dirty="0"/>
              <a:t>Gravity varies due to: geology, water, etc.</a:t>
            </a:r>
          </a:p>
          <a:p>
            <a:pPr>
              <a:spcBef>
                <a:spcPts val="1800"/>
              </a:spcBef>
            </a:pPr>
            <a:r>
              <a:rPr lang="en-US" dirty="0"/>
              <a:t>You are determining height differences across your area/site</a:t>
            </a:r>
          </a:p>
          <a:p>
            <a:pPr lvl="1"/>
            <a:r>
              <a:rPr lang="en-US" dirty="0"/>
              <a:t>Small Area (comparably)</a:t>
            </a:r>
          </a:p>
          <a:p>
            <a:pPr lvl="1"/>
            <a:r>
              <a:rPr lang="en-US" dirty="0"/>
              <a:t>Gravity does </a:t>
            </a:r>
            <a:r>
              <a:rPr lang="en-US" b="1" dirty="0"/>
              <a:t>not</a:t>
            </a:r>
            <a:r>
              <a:rPr lang="en-US" dirty="0"/>
              <a:t> change that much locally</a:t>
            </a:r>
          </a:p>
        </p:txBody>
      </p:sp>
    </p:spTree>
    <p:extLst>
      <p:ext uri="{BB962C8B-B14F-4D97-AF65-F5344CB8AC3E}">
        <p14:creationId xmlns:p14="http://schemas.microsoft.com/office/powerpoint/2010/main" val="25238266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84FB-8C2D-4E37-8681-C92AE333A043}"/>
              </a:ext>
            </a:extLst>
          </p:cNvPr>
          <p:cNvSpPr>
            <a:spLocks noGrp="1"/>
          </p:cNvSpPr>
          <p:nvPr>
            <p:ph type="title"/>
          </p:nvPr>
        </p:nvSpPr>
        <p:spPr>
          <a:xfrm>
            <a:off x="0" y="274638"/>
            <a:ext cx="9144000" cy="1143000"/>
          </a:xfrm>
        </p:spPr>
        <p:txBody>
          <a:bodyPr/>
          <a:lstStyle/>
          <a:p>
            <a:r>
              <a:rPr lang="en-US" sz="4000" dirty="0">
                <a:ea typeface="Cambria" panose="02040503050406030204" pitchFamily="18" charset="0"/>
              </a:rPr>
              <a:t>Why leveling is </a:t>
            </a:r>
            <a:r>
              <a:rPr lang="en-US" sz="4000" b="1" dirty="0">
                <a:ea typeface="Cambria" panose="02040503050406030204" pitchFamily="18" charset="0"/>
              </a:rPr>
              <a:t>not</a:t>
            </a:r>
            <a:r>
              <a:rPr lang="en-US" sz="4000" dirty="0">
                <a:ea typeface="Cambria" panose="02040503050406030204" pitchFamily="18" charset="0"/>
              </a:rPr>
              <a:t> part of NAPGD2022</a:t>
            </a:r>
            <a:endParaRPr lang="en-US" sz="4000" dirty="0"/>
          </a:p>
        </p:txBody>
      </p:sp>
      <p:sp>
        <p:nvSpPr>
          <p:cNvPr id="3" name="Content Placeholder 2">
            <a:extLst>
              <a:ext uri="{FF2B5EF4-FFF2-40B4-BE49-F238E27FC236}">
                <a16:creationId xmlns:a16="http://schemas.microsoft.com/office/drawing/2014/main" id="{1204BE71-7100-4E0E-8BE4-DB3DBF9ED3BC}"/>
              </a:ext>
            </a:extLst>
          </p:cNvPr>
          <p:cNvSpPr>
            <a:spLocks noGrp="1"/>
          </p:cNvSpPr>
          <p:nvPr>
            <p:ph idx="1"/>
          </p:nvPr>
        </p:nvSpPr>
        <p:spPr>
          <a:xfrm>
            <a:off x="457200" y="2035277"/>
            <a:ext cx="8229600" cy="4090886"/>
          </a:xfrm>
        </p:spPr>
        <p:txBody>
          <a:bodyPr/>
          <a:lstStyle/>
          <a:p>
            <a:r>
              <a:rPr lang="en-US" dirty="0"/>
              <a:t>When you’re working on a site, you need high accuracy relative height differences</a:t>
            </a:r>
          </a:p>
          <a:p>
            <a:pPr lvl="1"/>
            <a:r>
              <a:rPr lang="en-US" dirty="0"/>
              <a:t>Geoid model is not able to provide that</a:t>
            </a:r>
          </a:p>
          <a:p>
            <a:pPr lvl="1"/>
            <a:r>
              <a:rPr lang="en-US" dirty="0"/>
              <a:t>So don’t toss out your level come 2025!</a:t>
            </a:r>
          </a:p>
          <a:p>
            <a:pPr>
              <a:spcBef>
                <a:spcPts val="1800"/>
              </a:spcBef>
            </a:pPr>
            <a:r>
              <a:rPr lang="en-US" dirty="0"/>
              <a:t>What about if submitting data to NGS?</a:t>
            </a:r>
          </a:p>
          <a:p>
            <a:pPr lvl="1"/>
            <a:r>
              <a:rPr lang="en-US" dirty="0"/>
              <a:t>Yes, we will accept leveling, but…</a:t>
            </a:r>
          </a:p>
          <a:p>
            <a:pPr lvl="1"/>
            <a:r>
              <a:rPr lang="en-US" i="1" dirty="0"/>
              <a:t>GNSS ties will be required</a:t>
            </a:r>
          </a:p>
        </p:txBody>
      </p:sp>
      <p:sp>
        <p:nvSpPr>
          <p:cNvPr id="4" name="TextBox 3">
            <a:extLst>
              <a:ext uri="{FF2B5EF4-FFF2-40B4-BE49-F238E27FC236}">
                <a16:creationId xmlns:a16="http://schemas.microsoft.com/office/drawing/2014/main" id="{B166CBB4-DE97-46B9-AC01-177F06F1958D}"/>
              </a:ext>
            </a:extLst>
          </p:cNvPr>
          <p:cNvSpPr txBox="1"/>
          <p:nvPr/>
        </p:nvSpPr>
        <p:spPr>
          <a:xfrm>
            <a:off x="0" y="1162015"/>
            <a:ext cx="9144000" cy="707886"/>
          </a:xfrm>
          <a:prstGeom prst="rect">
            <a:avLst/>
          </a:prstGeom>
          <a:noFill/>
        </p:spPr>
        <p:txBody>
          <a:bodyPr wrap="square" rtlCol="0">
            <a:spAutoFit/>
          </a:bodyPr>
          <a:lstStyle/>
          <a:p>
            <a:pPr algn="ctr"/>
            <a:r>
              <a:rPr lang="en-US" sz="4000" b="1" i="1" dirty="0">
                <a:latin typeface="Cambria" panose="02040503050406030204" pitchFamily="18" charset="0"/>
                <a:ea typeface="Cambria" panose="02040503050406030204" pitchFamily="18" charset="0"/>
              </a:rPr>
              <a:t>…but will still be important for you.</a:t>
            </a:r>
          </a:p>
        </p:txBody>
      </p:sp>
    </p:spTree>
    <p:extLst>
      <p:ext uri="{BB962C8B-B14F-4D97-AF65-F5344CB8AC3E}">
        <p14:creationId xmlns:p14="http://schemas.microsoft.com/office/powerpoint/2010/main" val="17889047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606704"/>
            <a:ext cx="8739769" cy="4851245"/>
          </a:xfrm>
          <a:prstGeom prst="rect">
            <a:avLst/>
          </a:prstGeom>
        </p:spPr>
        <p:txBody>
          <a:bodyPr vert="horz" wrap="square" lIns="0" tIns="97790" rIns="0" bIns="0" rtlCol="0">
            <a:noAutofit/>
          </a:bodyPr>
          <a:lstStyle/>
          <a:p>
            <a:pPr marL="914400" lvl="1" indent="-457200">
              <a:buFont typeface="Arial" panose="020B0604020202020204" pitchFamily="34" charset="0"/>
              <a:buChar char="•"/>
            </a:pPr>
            <a:endParaRPr lang="en-US" sz="2600" dirty="0">
              <a:latin typeface="Cambria" panose="02040503050406030204" pitchFamily="18" charset="0"/>
              <a:ea typeface="Cambria" panose="02040503050406030204" pitchFamily="18" charset="0"/>
            </a:endParaRPr>
          </a:p>
          <a:p>
            <a:pPr marL="914400" lvl="1"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airborne observations of </a:t>
            </a:r>
            <a:r>
              <a:rPr lang="en-US" sz="2800" i="1" dirty="0">
                <a:latin typeface="Cambria" panose="02040503050406030204" pitchFamily="18" charset="0"/>
                <a:ea typeface="Cambria" panose="02040503050406030204" pitchFamily="18" charset="0"/>
              </a:rPr>
              <a:t>relative gravity</a:t>
            </a:r>
          </a:p>
          <a:p>
            <a:pPr marL="914400" lvl="1"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collected in as short of a timespan as is realistic</a:t>
            </a:r>
          </a:p>
          <a:p>
            <a:pPr marL="914400" lvl="1"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full coverage</a:t>
            </a:r>
          </a:p>
          <a:p>
            <a:pPr marL="914400" lvl="1" indent="-457200">
              <a:buFont typeface="Arial" panose="020B0604020202020204" pitchFamily="34" charset="0"/>
              <a:buChar char="•"/>
            </a:pPr>
            <a:endParaRPr lang="en-US" sz="2800" dirty="0">
              <a:latin typeface="Cambria" panose="02040503050406030204" pitchFamily="18" charset="0"/>
              <a:ea typeface="Cambria" panose="02040503050406030204" pitchFamily="18" charset="0"/>
            </a:endParaRPr>
          </a:p>
          <a:p>
            <a:pPr marL="914400" lvl="1"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on-the-ground observations of </a:t>
            </a:r>
            <a:r>
              <a:rPr lang="en-US" sz="2800" i="1" dirty="0">
                <a:latin typeface="Cambria" panose="02040503050406030204" pitchFamily="18" charset="0"/>
                <a:ea typeface="Cambria" panose="02040503050406030204" pitchFamily="18" charset="0"/>
              </a:rPr>
              <a:t>absolute gravity</a:t>
            </a:r>
          </a:p>
          <a:p>
            <a:pPr marL="914400" lvl="1"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periodic or episodic; repeat every ___ years</a:t>
            </a:r>
          </a:p>
          <a:p>
            <a:pPr marL="914400" lvl="1" indent="-457200">
              <a:buFont typeface="Arial" panose="020B0604020202020204" pitchFamily="34" charset="0"/>
              <a:buChar char="•"/>
            </a:pPr>
            <a:r>
              <a:rPr lang="en-US" sz="2800" dirty="0">
                <a:latin typeface="Cambria" panose="02040503050406030204" pitchFamily="18" charset="0"/>
                <a:ea typeface="Cambria" panose="02040503050406030204" pitchFamily="18" charset="0"/>
              </a:rPr>
              <a:t>large spacing, a few per state</a:t>
            </a:r>
            <a:endParaRPr lang="en-US" sz="2000" dirty="0">
              <a:latin typeface="Cambria" panose="02040503050406030204" pitchFamily="18" charset="0"/>
              <a:ea typeface="Cambria" panose="02040503050406030204" pitchFamily="18" charset="0"/>
            </a:endParaRP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How do we measure gravity?</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spTree>
    <p:extLst>
      <p:ext uri="{BB962C8B-B14F-4D97-AF65-F5344CB8AC3E}">
        <p14:creationId xmlns:p14="http://schemas.microsoft.com/office/powerpoint/2010/main" val="426106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house"/>
          <p:cNvGrpSpPr/>
          <p:nvPr/>
        </p:nvGrpSpPr>
        <p:grpSpPr>
          <a:xfrm>
            <a:off x="1737552" y="1401887"/>
            <a:ext cx="755314" cy="742296"/>
            <a:chOff x="2919413" y="2290697"/>
            <a:chExt cx="476250" cy="641323"/>
          </a:xfrm>
          <a:solidFill>
            <a:srgbClr val="00B050"/>
          </a:solidFill>
        </p:grpSpPr>
        <p:sp>
          <p:nvSpPr>
            <p:cNvPr id="17" name="Rectangle 16"/>
            <p:cNvSpPr/>
            <p:nvPr/>
          </p:nvSpPr>
          <p:spPr>
            <a:xfrm>
              <a:off x="2987040" y="2595312"/>
              <a:ext cx="342900" cy="33670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Isosceles Triangle 17"/>
            <p:cNvSpPr/>
            <p:nvPr/>
          </p:nvSpPr>
          <p:spPr>
            <a:xfrm>
              <a:off x="2919413" y="2290697"/>
              <a:ext cx="476250" cy="31032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1" name="Group Sea Level"/>
          <p:cNvGrpSpPr/>
          <p:nvPr/>
        </p:nvGrpSpPr>
        <p:grpSpPr>
          <a:xfrm>
            <a:off x="2345053" y="4774716"/>
            <a:ext cx="6157487" cy="1004071"/>
            <a:chOff x="2345053" y="4774716"/>
            <a:chExt cx="6157487" cy="1004071"/>
          </a:xfrm>
        </p:grpSpPr>
        <p:grpSp>
          <p:nvGrpSpPr>
            <p:cNvPr id="52" name="water level"/>
            <p:cNvGrpSpPr/>
            <p:nvPr/>
          </p:nvGrpSpPr>
          <p:grpSpPr>
            <a:xfrm>
              <a:off x="2345053" y="4774716"/>
              <a:ext cx="5074157" cy="866089"/>
              <a:chOff x="2345053" y="1559324"/>
              <a:chExt cx="5074157" cy="866089"/>
            </a:xfrm>
          </p:grpSpPr>
          <p:sp>
            <p:nvSpPr>
              <p:cNvPr id="22" name="Arc 21"/>
              <p:cNvSpPr/>
              <p:nvPr/>
            </p:nvSpPr>
            <p:spPr>
              <a:xfrm>
                <a:off x="6326003" y="1559324"/>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Arc 22"/>
              <p:cNvSpPr/>
              <p:nvPr/>
            </p:nvSpPr>
            <p:spPr>
              <a:xfrm>
                <a:off x="5529226" y="1561299"/>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Arc 23"/>
              <p:cNvSpPr/>
              <p:nvPr/>
            </p:nvSpPr>
            <p:spPr>
              <a:xfrm>
                <a:off x="4734280" y="1561299"/>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Arc 24"/>
              <p:cNvSpPr/>
              <p:nvPr/>
            </p:nvSpPr>
            <p:spPr>
              <a:xfrm>
                <a:off x="3938539" y="1561299"/>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Arc 46"/>
              <p:cNvSpPr/>
              <p:nvPr/>
            </p:nvSpPr>
            <p:spPr>
              <a:xfrm>
                <a:off x="3145191" y="1560486"/>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Arc 48"/>
              <p:cNvSpPr/>
              <p:nvPr/>
            </p:nvSpPr>
            <p:spPr>
              <a:xfrm>
                <a:off x="2345053" y="1563624"/>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5" name="GMSL"/>
            <p:cNvSpPr txBox="1"/>
            <p:nvPr/>
          </p:nvSpPr>
          <p:spPr bwMode="auto">
            <a:xfrm>
              <a:off x="7267478" y="5194012"/>
              <a:ext cx="1235062" cy="584775"/>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GMSL</a:t>
              </a:r>
            </a:p>
          </p:txBody>
        </p:sp>
      </p:grpSp>
      <p:grpSp>
        <p:nvGrpSpPr>
          <p:cNvPr id="37" name="land mass"/>
          <p:cNvGrpSpPr>
            <a:grpSpLocks noChangeAspect="1"/>
          </p:cNvGrpSpPr>
          <p:nvPr/>
        </p:nvGrpSpPr>
        <p:grpSpPr>
          <a:xfrm>
            <a:off x="1533445" y="2162175"/>
            <a:ext cx="4156437" cy="4258687"/>
            <a:chOff x="2738434" y="2957512"/>
            <a:chExt cx="3138492" cy="3215700"/>
          </a:xfrm>
        </p:grpSpPr>
        <p:sp>
          <p:nvSpPr>
            <p:cNvPr id="36" name="land color"/>
            <p:cNvSpPr/>
            <p:nvPr/>
          </p:nvSpPr>
          <p:spPr>
            <a:xfrm>
              <a:off x="2738434" y="2957512"/>
              <a:ext cx="3134973" cy="3215700"/>
            </a:xfrm>
            <a:custGeom>
              <a:avLst/>
              <a:gdLst>
                <a:gd name="connsiteX0" fmla="*/ 2173574 w 2173574"/>
                <a:gd name="connsiteY0" fmla="*/ 3117954 h 3117954"/>
                <a:gd name="connsiteX1" fmla="*/ 0 w 2173574"/>
                <a:gd name="connsiteY1" fmla="*/ 0 h 3117954"/>
                <a:gd name="connsiteX0" fmla="*/ 2332007 w 2332007"/>
                <a:gd name="connsiteY0" fmla="*/ 3353543 h 3353543"/>
                <a:gd name="connsiteX1" fmla="*/ 158433 w 2332007"/>
                <a:gd name="connsiteY1" fmla="*/ 235589 h 3353543"/>
                <a:gd name="connsiteX2" fmla="*/ 167474 w 2332007"/>
                <a:gd name="connsiteY2" fmla="*/ 219642 h 3353543"/>
                <a:gd name="connsiteX0" fmla="*/ 2526967 w 2526967"/>
                <a:gd name="connsiteY0" fmla="*/ 3456552 h 3456552"/>
                <a:gd name="connsiteX1" fmla="*/ 353393 w 2526967"/>
                <a:gd name="connsiteY1" fmla="*/ 338598 h 3456552"/>
                <a:gd name="connsiteX2" fmla="*/ 338 w 2526967"/>
                <a:gd name="connsiteY2" fmla="*/ 51525 h 3456552"/>
                <a:gd name="connsiteX0" fmla="*/ 2526646 w 2526646"/>
                <a:gd name="connsiteY0" fmla="*/ 3407286 h 3407286"/>
                <a:gd name="connsiteX1" fmla="*/ 353072 w 2526646"/>
                <a:gd name="connsiteY1" fmla="*/ 289332 h 3407286"/>
                <a:gd name="connsiteX2" fmla="*/ 17 w 2526646"/>
                <a:gd name="connsiteY2" fmla="*/ 2259 h 3407286"/>
                <a:gd name="connsiteX0" fmla="*/ 2552926 w 2552926"/>
                <a:gd name="connsiteY0" fmla="*/ 3423861 h 3423861"/>
                <a:gd name="connsiteX1" fmla="*/ 379352 w 2552926"/>
                <a:gd name="connsiteY1" fmla="*/ 305907 h 3423861"/>
                <a:gd name="connsiteX2" fmla="*/ 26297 w 2552926"/>
                <a:gd name="connsiteY2" fmla="*/ 18834 h 3423861"/>
                <a:gd name="connsiteX3" fmla="*/ 25793 w 2552926"/>
                <a:gd name="connsiteY3" fmla="*/ 27889 h 3423861"/>
                <a:gd name="connsiteX0" fmla="*/ 3334978 w 3334978"/>
                <a:gd name="connsiteY0" fmla="*/ 3426339 h 3426339"/>
                <a:gd name="connsiteX1" fmla="*/ 1161404 w 3334978"/>
                <a:gd name="connsiteY1" fmla="*/ 308385 h 3426339"/>
                <a:gd name="connsiteX2" fmla="*/ 808349 w 3334978"/>
                <a:gd name="connsiteY2" fmla="*/ 21312 h 3426339"/>
                <a:gd name="connsiteX3" fmla="*/ 0 w 3334978"/>
                <a:gd name="connsiteY3" fmla="*/ 20233 h 3426339"/>
                <a:gd name="connsiteX0" fmla="*/ 3334978 w 3334978"/>
                <a:gd name="connsiteY0" fmla="*/ 3407286 h 3407286"/>
                <a:gd name="connsiteX1" fmla="*/ 1161404 w 3334978"/>
                <a:gd name="connsiteY1" fmla="*/ 289332 h 3407286"/>
                <a:gd name="connsiteX2" fmla="*/ 808349 w 3334978"/>
                <a:gd name="connsiteY2" fmla="*/ 2259 h 3407286"/>
                <a:gd name="connsiteX3" fmla="*/ 0 w 3334978"/>
                <a:gd name="connsiteY3" fmla="*/ 1180 h 3407286"/>
                <a:gd name="connsiteX0" fmla="*/ 3314526 w 3314526"/>
                <a:gd name="connsiteY0" fmla="*/ 3416240 h 3416240"/>
                <a:gd name="connsiteX1" fmla="*/ 1140952 w 3314526"/>
                <a:gd name="connsiteY1" fmla="*/ 298286 h 3416240"/>
                <a:gd name="connsiteX2" fmla="*/ 787897 w 3314526"/>
                <a:gd name="connsiteY2" fmla="*/ 11213 h 3416240"/>
                <a:gd name="connsiteX3" fmla="*/ 0 w 3314526"/>
                <a:gd name="connsiteY3" fmla="*/ 0 h 3416240"/>
                <a:gd name="connsiteX0" fmla="*/ 3314526 w 3314526"/>
                <a:gd name="connsiteY0" fmla="*/ 3416240 h 3416240"/>
                <a:gd name="connsiteX1" fmla="*/ 1140952 w 3314526"/>
                <a:gd name="connsiteY1" fmla="*/ 298286 h 3416240"/>
                <a:gd name="connsiteX2" fmla="*/ 787897 w 3314526"/>
                <a:gd name="connsiteY2" fmla="*/ 11213 h 3416240"/>
                <a:gd name="connsiteX3" fmla="*/ 0 w 3314526"/>
                <a:gd name="connsiteY3" fmla="*/ 0 h 3416240"/>
                <a:gd name="connsiteX0" fmla="*/ 3314526 w 3314526"/>
                <a:gd name="connsiteY0" fmla="*/ 3416240 h 3416240"/>
                <a:gd name="connsiteX1" fmla="*/ 1176742 w 3314526"/>
                <a:gd name="connsiteY1" fmla="*/ 288152 h 3416240"/>
                <a:gd name="connsiteX2" fmla="*/ 787897 w 3314526"/>
                <a:gd name="connsiteY2" fmla="*/ 11213 h 3416240"/>
                <a:gd name="connsiteX3" fmla="*/ 0 w 3314526"/>
                <a:gd name="connsiteY3" fmla="*/ 0 h 3416240"/>
                <a:gd name="connsiteX0" fmla="*/ 3372888 w 3372888"/>
                <a:gd name="connsiteY0" fmla="*/ 3416240 h 3416240"/>
                <a:gd name="connsiteX1" fmla="*/ 1235104 w 3372888"/>
                <a:gd name="connsiteY1" fmla="*/ 288152 h 3416240"/>
                <a:gd name="connsiteX2" fmla="*/ 846259 w 3372888"/>
                <a:gd name="connsiteY2" fmla="*/ 11213 h 3416240"/>
                <a:gd name="connsiteX3" fmla="*/ 58362 w 3372888"/>
                <a:gd name="connsiteY3" fmla="*/ 0 h 3416240"/>
                <a:gd name="connsiteX4" fmla="*/ 58362 w 3372888"/>
                <a:gd name="connsiteY4" fmla="*/ 20269 h 3416240"/>
                <a:gd name="connsiteX0" fmla="*/ 3351662 w 3351662"/>
                <a:gd name="connsiteY0" fmla="*/ 3416240 h 3416240"/>
                <a:gd name="connsiteX1" fmla="*/ 1213878 w 3351662"/>
                <a:gd name="connsiteY1" fmla="*/ 288152 h 3416240"/>
                <a:gd name="connsiteX2" fmla="*/ 825033 w 3351662"/>
                <a:gd name="connsiteY2" fmla="*/ 11213 h 3416240"/>
                <a:gd name="connsiteX3" fmla="*/ 37136 w 3351662"/>
                <a:gd name="connsiteY3" fmla="*/ 0 h 3416240"/>
                <a:gd name="connsiteX4" fmla="*/ 164960 w 3351662"/>
                <a:gd name="connsiteY4" fmla="*/ 1940664 h 3416240"/>
                <a:gd name="connsiteX0" fmla="*/ 3314526 w 3314526"/>
                <a:gd name="connsiteY0" fmla="*/ 3416240 h 3416240"/>
                <a:gd name="connsiteX1" fmla="*/ 1176742 w 3314526"/>
                <a:gd name="connsiteY1" fmla="*/ 288152 h 3416240"/>
                <a:gd name="connsiteX2" fmla="*/ 787897 w 3314526"/>
                <a:gd name="connsiteY2" fmla="*/ 11213 h 3416240"/>
                <a:gd name="connsiteX3" fmla="*/ 0 w 3314526"/>
                <a:gd name="connsiteY3" fmla="*/ 0 h 3416240"/>
                <a:gd name="connsiteX4" fmla="*/ 127824 w 3314526"/>
                <a:gd name="connsiteY4" fmla="*/ 1940664 h 3416240"/>
                <a:gd name="connsiteX0" fmla="*/ 3314526 w 3314526"/>
                <a:gd name="connsiteY0" fmla="*/ 3416240 h 3416240"/>
                <a:gd name="connsiteX1" fmla="*/ 1176742 w 3314526"/>
                <a:gd name="connsiteY1" fmla="*/ 288152 h 3416240"/>
                <a:gd name="connsiteX2" fmla="*/ 787897 w 3314526"/>
                <a:gd name="connsiteY2" fmla="*/ 11213 h 3416240"/>
                <a:gd name="connsiteX3" fmla="*/ 0 w 3314526"/>
                <a:gd name="connsiteY3" fmla="*/ 0 h 3416240"/>
                <a:gd name="connsiteX4" fmla="*/ 61356 w 3314526"/>
                <a:gd name="connsiteY4" fmla="*/ 3369560 h 3416240"/>
                <a:gd name="connsiteX0" fmla="*/ 3314526 w 3314526"/>
                <a:gd name="connsiteY0" fmla="*/ 3416240 h 3420230"/>
                <a:gd name="connsiteX1" fmla="*/ 1176742 w 3314526"/>
                <a:gd name="connsiteY1" fmla="*/ 288152 h 3420230"/>
                <a:gd name="connsiteX2" fmla="*/ 787897 w 3314526"/>
                <a:gd name="connsiteY2" fmla="*/ 11213 h 3420230"/>
                <a:gd name="connsiteX3" fmla="*/ 0 w 3314526"/>
                <a:gd name="connsiteY3" fmla="*/ 0 h 3420230"/>
                <a:gd name="connsiteX4" fmla="*/ 56244 w 3314526"/>
                <a:gd name="connsiteY4" fmla="*/ 3420230 h 3420230"/>
                <a:gd name="connsiteX0" fmla="*/ 3365655 w 3365655"/>
                <a:gd name="connsiteY0" fmla="*/ 3421307 h 3421307"/>
                <a:gd name="connsiteX1" fmla="*/ 1176742 w 3365655"/>
                <a:gd name="connsiteY1" fmla="*/ 288152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38577 h 3438577"/>
                <a:gd name="connsiteX1" fmla="*/ 1135838 w 3365655"/>
                <a:gd name="connsiteY1" fmla="*/ 229416 h 3438577"/>
                <a:gd name="connsiteX2" fmla="*/ 787897 w 3365655"/>
                <a:gd name="connsiteY2" fmla="*/ 28483 h 3438577"/>
                <a:gd name="connsiteX3" fmla="*/ 0 w 3365655"/>
                <a:gd name="connsiteY3" fmla="*/ 17270 h 3438577"/>
                <a:gd name="connsiteX4" fmla="*/ 56244 w 3365655"/>
                <a:gd name="connsiteY4" fmla="*/ 3437500 h 3438577"/>
                <a:gd name="connsiteX0" fmla="*/ 3365655 w 3365655"/>
                <a:gd name="connsiteY0" fmla="*/ 3421307 h 3421307"/>
                <a:gd name="connsiteX1" fmla="*/ 1135838 w 3365655"/>
                <a:gd name="connsiteY1" fmla="*/ 212146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115387 w 3365655"/>
                <a:gd name="connsiteY1" fmla="*/ 217214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115387 w 3365655"/>
                <a:gd name="connsiteY1" fmla="*/ 217214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054031 w 3365655"/>
                <a:gd name="connsiteY1" fmla="*/ 156410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054031 w 3365655"/>
                <a:gd name="connsiteY1" fmla="*/ 156410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074483 w 3365655"/>
                <a:gd name="connsiteY1" fmla="*/ 156410 h 3421307"/>
                <a:gd name="connsiteX2" fmla="*/ 787897 w 3365655"/>
                <a:gd name="connsiteY2" fmla="*/ 11213 h 3421307"/>
                <a:gd name="connsiteX3" fmla="*/ 0 w 3365655"/>
                <a:gd name="connsiteY3" fmla="*/ 0 h 3421307"/>
                <a:gd name="connsiteX4" fmla="*/ 56244 w 3365655"/>
                <a:gd name="connsiteY4" fmla="*/ 3420230 h 3421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655" h="3421307">
                  <a:moveTo>
                    <a:pt x="3365655" y="3421307"/>
                  </a:moveTo>
                  <a:lnTo>
                    <a:pt x="1074483" y="156410"/>
                  </a:lnTo>
                  <a:cubicBezTo>
                    <a:pt x="1005165" y="14120"/>
                    <a:pt x="786014" y="14535"/>
                    <a:pt x="787897" y="11213"/>
                  </a:cubicBezTo>
                  <a:lnTo>
                    <a:pt x="0" y="0"/>
                  </a:lnTo>
                  <a:lnTo>
                    <a:pt x="56244" y="3420230"/>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land edge"/>
            <p:cNvGrpSpPr/>
            <p:nvPr/>
          </p:nvGrpSpPr>
          <p:grpSpPr>
            <a:xfrm>
              <a:off x="2738434" y="2957512"/>
              <a:ext cx="3138492" cy="3212308"/>
              <a:chOff x="2738434" y="2957512"/>
              <a:chExt cx="3138492" cy="3212308"/>
            </a:xfrm>
            <a:effectLst/>
          </p:grpSpPr>
          <p:cxnSp>
            <p:nvCxnSpPr>
              <p:cNvPr id="4" name="Straight Connector 3"/>
              <p:cNvCxnSpPr>
                <a:stCxn id="36" idx="3"/>
              </p:cNvCxnSpPr>
              <p:nvPr/>
            </p:nvCxnSpPr>
            <p:spPr>
              <a:xfrm>
                <a:off x="2738434" y="2957512"/>
                <a:ext cx="785816" cy="16669"/>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Arc 8"/>
              <p:cNvSpPr/>
              <p:nvPr/>
            </p:nvSpPr>
            <p:spPr>
              <a:xfrm rot="18632524">
                <a:off x="3005685" y="2971801"/>
                <a:ext cx="914400" cy="914400"/>
              </a:xfrm>
              <a:prstGeom prst="arc">
                <a:avLst>
                  <a:gd name="adj1" fmla="val 19529078"/>
                  <a:gd name="adj2" fmla="val 20976395"/>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4" name="Straight Connector 13"/>
              <p:cNvCxnSpPr/>
              <p:nvPr/>
            </p:nvCxnSpPr>
            <p:spPr>
              <a:xfrm>
                <a:off x="3685554" y="3025239"/>
                <a:ext cx="2191372" cy="3144581"/>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43" name="height arrow"/>
          <p:cNvCxnSpPr>
            <a:stCxn id="41" idx="1"/>
          </p:cNvCxnSpPr>
          <p:nvPr/>
        </p:nvCxnSpPr>
        <p:spPr>
          <a:xfrm flipH="1" flipV="1">
            <a:off x="2115210" y="2200173"/>
            <a:ext cx="5902" cy="3286228"/>
          </a:xfrm>
          <a:prstGeom prst="straightConnector1">
            <a:avLst/>
          </a:prstGeom>
          <a:ln w="82550">
            <a:solidFill>
              <a:srgbClr val="934BC9"/>
            </a:solidFill>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68" name="Group Geoid"/>
          <p:cNvGrpSpPr/>
          <p:nvPr/>
        </p:nvGrpSpPr>
        <p:grpSpPr>
          <a:xfrm>
            <a:off x="86621" y="4980595"/>
            <a:ext cx="7168623" cy="3683718"/>
            <a:chOff x="86621" y="4980595"/>
            <a:chExt cx="7168623" cy="3683718"/>
          </a:xfrm>
        </p:grpSpPr>
        <p:sp>
          <p:nvSpPr>
            <p:cNvPr id="67" name="white masking"/>
            <p:cNvSpPr/>
            <p:nvPr/>
          </p:nvSpPr>
          <p:spPr>
            <a:xfrm>
              <a:off x="2023672" y="5493893"/>
              <a:ext cx="179882" cy="31704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geoid line"/>
            <p:cNvSpPr/>
            <p:nvPr/>
          </p:nvSpPr>
          <p:spPr>
            <a:xfrm>
              <a:off x="427223" y="5486354"/>
              <a:ext cx="6828021" cy="180098"/>
            </a:xfrm>
            <a:custGeom>
              <a:avLst/>
              <a:gdLst>
                <a:gd name="connsiteX0" fmla="*/ 0 w 6820525"/>
                <a:gd name="connsiteY0" fmla="*/ 120140 h 189871"/>
                <a:gd name="connsiteX1" fmla="*/ 1753849 w 6820525"/>
                <a:gd name="connsiteY1" fmla="*/ 105150 h 189871"/>
                <a:gd name="connsiteX2" fmla="*/ 3927423 w 6820525"/>
                <a:gd name="connsiteY2" fmla="*/ 187596 h 189871"/>
                <a:gd name="connsiteX3" fmla="*/ 5651292 w 6820525"/>
                <a:gd name="connsiteY3" fmla="*/ 219 h 189871"/>
                <a:gd name="connsiteX4" fmla="*/ 6820525 w 6820525"/>
                <a:gd name="connsiteY4" fmla="*/ 157615 h 189871"/>
                <a:gd name="connsiteX0" fmla="*/ 0 w 6820525"/>
                <a:gd name="connsiteY0" fmla="*/ 120140 h 187661"/>
                <a:gd name="connsiteX1" fmla="*/ 1693889 w 6820525"/>
                <a:gd name="connsiteY1" fmla="*/ 22704 h 187661"/>
                <a:gd name="connsiteX2" fmla="*/ 3927423 w 6820525"/>
                <a:gd name="connsiteY2" fmla="*/ 187596 h 187661"/>
                <a:gd name="connsiteX3" fmla="*/ 5651292 w 6820525"/>
                <a:gd name="connsiteY3" fmla="*/ 219 h 187661"/>
                <a:gd name="connsiteX4" fmla="*/ 6820525 w 6820525"/>
                <a:gd name="connsiteY4" fmla="*/ 157615 h 187661"/>
                <a:gd name="connsiteX0" fmla="*/ 0 w 6820525"/>
                <a:gd name="connsiteY0" fmla="*/ 98354 h 173120"/>
                <a:gd name="connsiteX1" fmla="*/ 1693889 w 6820525"/>
                <a:gd name="connsiteY1" fmla="*/ 918 h 173120"/>
                <a:gd name="connsiteX2" fmla="*/ 3927423 w 6820525"/>
                <a:gd name="connsiteY2" fmla="*/ 165810 h 173120"/>
                <a:gd name="connsiteX3" fmla="*/ 5269042 w 6820525"/>
                <a:gd name="connsiteY3" fmla="*/ 143325 h 173120"/>
                <a:gd name="connsiteX4" fmla="*/ 6820525 w 6820525"/>
                <a:gd name="connsiteY4" fmla="*/ 135829 h 173120"/>
                <a:gd name="connsiteX0" fmla="*/ 0 w 6820525"/>
                <a:gd name="connsiteY0" fmla="*/ 98354 h 360812"/>
                <a:gd name="connsiteX1" fmla="*/ 1693889 w 6820525"/>
                <a:gd name="connsiteY1" fmla="*/ 918 h 360812"/>
                <a:gd name="connsiteX2" fmla="*/ 3927423 w 6820525"/>
                <a:gd name="connsiteY2" fmla="*/ 165810 h 360812"/>
                <a:gd name="connsiteX3" fmla="*/ 5284033 w 6820525"/>
                <a:gd name="connsiteY3" fmla="*/ 360682 h 360812"/>
                <a:gd name="connsiteX4" fmla="*/ 6820525 w 6820525"/>
                <a:gd name="connsiteY4" fmla="*/ 135829 h 360812"/>
                <a:gd name="connsiteX0" fmla="*/ 0 w 6820525"/>
                <a:gd name="connsiteY0" fmla="*/ 98354 h 218999"/>
                <a:gd name="connsiteX1" fmla="*/ 1693889 w 6820525"/>
                <a:gd name="connsiteY1" fmla="*/ 918 h 218999"/>
                <a:gd name="connsiteX2" fmla="*/ 3927423 w 6820525"/>
                <a:gd name="connsiteY2" fmla="*/ 165810 h 218999"/>
                <a:gd name="connsiteX3" fmla="*/ 5388964 w 6820525"/>
                <a:gd name="connsiteY3" fmla="*/ 218276 h 218999"/>
                <a:gd name="connsiteX4" fmla="*/ 6820525 w 6820525"/>
                <a:gd name="connsiteY4" fmla="*/ 135829 h 218999"/>
                <a:gd name="connsiteX0" fmla="*/ 0 w 6835516"/>
                <a:gd name="connsiteY0" fmla="*/ 163232 h 295362"/>
                <a:gd name="connsiteX1" fmla="*/ 1693889 w 6835516"/>
                <a:gd name="connsiteY1" fmla="*/ 65796 h 295362"/>
                <a:gd name="connsiteX2" fmla="*/ 3927423 w 6835516"/>
                <a:gd name="connsiteY2" fmla="*/ 230688 h 295362"/>
                <a:gd name="connsiteX3" fmla="*/ 5388964 w 6835516"/>
                <a:gd name="connsiteY3" fmla="*/ 283154 h 295362"/>
                <a:gd name="connsiteX4" fmla="*/ 6835516 w 6835516"/>
                <a:gd name="connsiteY4" fmla="*/ 13330 h 295362"/>
                <a:gd name="connsiteX0" fmla="*/ 0 w 6835516"/>
                <a:gd name="connsiteY0" fmla="*/ 152096 h 284226"/>
                <a:gd name="connsiteX1" fmla="*/ 1693889 w 6835516"/>
                <a:gd name="connsiteY1" fmla="*/ 54660 h 284226"/>
                <a:gd name="connsiteX2" fmla="*/ 3927423 w 6835516"/>
                <a:gd name="connsiteY2" fmla="*/ 219552 h 284226"/>
                <a:gd name="connsiteX3" fmla="*/ 5388964 w 6835516"/>
                <a:gd name="connsiteY3" fmla="*/ 272018 h 284226"/>
                <a:gd name="connsiteX4" fmla="*/ 6835516 w 6835516"/>
                <a:gd name="connsiteY4" fmla="*/ 2194 h 284226"/>
                <a:gd name="connsiteX0" fmla="*/ 0 w 6820526"/>
                <a:gd name="connsiteY0" fmla="*/ 98354 h 219154"/>
                <a:gd name="connsiteX1" fmla="*/ 1693889 w 6820526"/>
                <a:gd name="connsiteY1" fmla="*/ 918 h 219154"/>
                <a:gd name="connsiteX2" fmla="*/ 3927423 w 6820526"/>
                <a:gd name="connsiteY2" fmla="*/ 165810 h 219154"/>
                <a:gd name="connsiteX3" fmla="*/ 5388964 w 6820526"/>
                <a:gd name="connsiteY3" fmla="*/ 218276 h 219154"/>
                <a:gd name="connsiteX4" fmla="*/ 6820526 w 6820526"/>
                <a:gd name="connsiteY4" fmla="*/ 210780 h 219154"/>
                <a:gd name="connsiteX0" fmla="*/ 0 w 6820526"/>
                <a:gd name="connsiteY0" fmla="*/ 98354 h 218552"/>
                <a:gd name="connsiteX1" fmla="*/ 1693889 w 6820526"/>
                <a:gd name="connsiteY1" fmla="*/ 918 h 218552"/>
                <a:gd name="connsiteX2" fmla="*/ 3927423 w 6820526"/>
                <a:gd name="connsiteY2" fmla="*/ 165810 h 218552"/>
                <a:gd name="connsiteX3" fmla="*/ 5388964 w 6820526"/>
                <a:gd name="connsiteY3" fmla="*/ 218276 h 218552"/>
                <a:gd name="connsiteX4" fmla="*/ 6820526 w 6820526"/>
                <a:gd name="connsiteY4" fmla="*/ 210780 h 218552"/>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4909279 w 6820526"/>
                <a:gd name="connsiteY3" fmla="*/ 180801 h 210780"/>
                <a:gd name="connsiteX4" fmla="*/ 6820526 w 6820526"/>
                <a:gd name="connsiteY4" fmla="*/ 210780 h 210780"/>
                <a:gd name="connsiteX0" fmla="*/ 0 w 6820526"/>
                <a:gd name="connsiteY0" fmla="*/ 97455 h 209881"/>
                <a:gd name="connsiteX1" fmla="*/ 1693889 w 6820526"/>
                <a:gd name="connsiteY1" fmla="*/ 19 h 209881"/>
                <a:gd name="connsiteX2" fmla="*/ 3222885 w 6820526"/>
                <a:gd name="connsiteY2" fmla="*/ 89960 h 209881"/>
                <a:gd name="connsiteX3" fmla="*/ 4909279 w 6820526"/>
                <a:gd name="connsiteY3" fmla="*/ 179902 h 209881"/>
                <a:gd name="connsiteX4" fmla="*/ 6820526 w 6820526"/>
                <a:gd name="connsiteY4" fmla="*/ 209881 h 209881"/>
                <a:gd name="connsiteX0" fmla="*/ 0 w 6820526"/>
                <a:gd name="connsiteY0" fmla="*/ 120390 h 232816"/>
                <a:gd name="connsiteX1" fmla="*/ 1693889 w 6820526"/>
                <a:gd name="connsiteY1" fmla="*/ 22954 h 232816"/>
                <a:gd name="connsiteX2" fmla="*/ 3222885 w 6820526"/>
                <a:gd name="connsiteY2" fmla="*/ 112895 h 232816"/>
                <a:gd name="connsiteX3" fmla="*/ 4909279 w 6820526"/>
                <a:gd name="connsiteY3" fmla="*/ 202837 h 232816"/>
                <a:gd name="connsiteX4" fmla="*/ 6820526 w 6820526"/>
                <a:gd name="connsiteY4" fmla="*/ 232816 h 232816"/>
                <a:gd name="connsiteX0" fmla="*/ 0 w 6820526"/>
                <a:gd name="connsiteY0" fmla="*/ 97483 h 209909"/>
                <a:gd name="connsiteX1" fmla="*/ 1693889 w 6820526"/>
                <a:gd name="connsiteY1" fmla="*/ 47 h 209909"/>
                <a:gd name="connsiteX2" fmla="*/ 3222885 w 6820526"/>
                <a:gd name="connsiteY2" fmla="*/ 89988 h 209909"/>
                <a:gd name="connsiteX3" fmla="*/ 4909279 w 6820526"/>
                <a:gd name="connsiteY3" fmla="*/ 179930 h 209909"/>
                <a:gd name="connsiteX4" fmla="*/ 6820526 w 6820526"/>
                <a:gd name="connsiteY4" fmla="*/ 209909 h 209909"/>
                <a:gd name="connsiteX0" fmla="*/ 0 w 6820526"/>
                <a:gd name="connsiteY0" fmla="*/ 97483 h 209909"/>
                <a:gd name="connsiteX1" fmla="*/ 1693889 w 6820526"/>
                <a:gd name="connsiteY1" fmla="*/ 47 h 209909"/>
                <a:gd name="connsiteX2" fmla="*/ 3222885 w 6820526"/>
                <a:gd name="connsiteY2" fmla="*/ 89988 h 209909"/>
                <a:gd name="connsiteX3" fmla="*/ 4909279 w 6820526"/>
                <a:gd name="connsiteY3" fmla="*/ 179930 h 209909"/>
                <a:gd name="connsiteX4" fmla="*/ 6820526 w 6820526"/>
                <a:gd name="connsiteY4" fmla="*/ 209909 h 209909"/>
                <a:gd name="connsiteX0" fmla="*/ 0 w 6828021"/>
                <a:gd name="connsiteY0" fmla="*/ 97483 h 180098"/>
                <a:gd name="connsiteX1" fmla="*/ 1693889 w 6828021"/>
                <a:gd name="connsiteY1" fmla="*/ 47 h 180098"/>
                <a:gd name="connsiteX2" fmla="*/ 3222885 w 6828021"/>
                <a:gd name="connsiteY2" fmla="*/ 89988 h 180098"/>
                <a:gd name="connsiteX3" fmla="*/ 4909279 w 6828021"/>
                <a:gd name="connsiteY3" fmla="*/ 179930 h 180098"/>
                <a:gd name="connsiteX4" fmla="*/ 6828021 w 6828021"/>
                <a:gd name="connsiteY4" fmla="*/ 74998 h 180098"/>
                <a:gd name="connsiteX0" fmla="*/ 0 w 6828021"/>
                <a:gd name="connsiteY0" fmla="*/ 97483 h 180098"/>
                <a:gd name="connsiteX1" fmla="*/ 1693889 w 6828021"/>
                <a:gd name="connsiteY1" fmla="*/ 47 h 180098"/>
                <a:gd name="connsiteX2" fmla="*/ 3222885 w 6828021"/>
                <a:gd name="connsiteY2" fmla="*/ 89988 h 180098"/>
                <a:gd name="connsiteX3" fmla="*/ 4909279 w 6828021"/>
                <a:gd name="connsiteY3" fmla="*/ 179930 h 180098"/>
                <a:gd name="connsiteX4" fmla="*/ 6828021 w 6828021"/>
                <a:gd name="connsiteY4" fmla="*/ 74998 h 18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8021" h="180098">
                  <a:moveTo>
                    <a:pt x="0" y="97483"/>
                  </a:moveTo>
                  <a:cubicBezTo>
                    <a:pt x="549639" y="84366"/>
                    <a:pt x="1156742" y="1296"/>
                    <a:pt x="1693889" y="47"/>
                  </a:cubicBezTo>
                  <a:cubicBezTo>
                    <a:pt x="2231036" y="-1202"/>
                    <a:pt x="2567066" y="22531"/>
                    <a:pt x="3222885" y="89988"/>
                  </a:cubicBezTo>
                  <a:cubicBezTo>
                    <a:pt x="3878704" y="157445"/>
                    <a:pt x="4308423" y="182428"/>
                    <a:pt x="4909279" y="179930"/>
                  </a:cubicBezTo>
                  <a:cubicBezTo>
                    <a:pt x="5510135" y="177432"/>
                    <a:pt x="5645046" y="76246"/>
                    <a:pt x="6828021" y="74998"/>
                  </a:cubicBezTo>
                </a:path>
              </a:pathLst>
            </a:custGeom>
            <a:noFill/>
            <a:ln w="1016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Geoid"/>
            <p:cNvSpPr txBox="1"/>
            <p:nvPr/>
          </p:nvSpPr>
          <p:spPr bwMode="auto">
            <a:xfrm>
              <a:off x="86621" y="4980595"/>
              <a:ext cx="1235062" cy="584775"/>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Geoid</a:t>
              </a:r>
            </a:p>
          </p:txBody>
        </p:sp>
      </p:grpSp>
      <p:cxnSp>
        <p:nvCxnSpPr>
          <p:cNvPr id="57" name="threshold line"/>
          <p:cNvCxnSpPr/>
          <p:nvPr/>
        </p:nvCxnSpPr>
        <p:spPr>
          <a:xfrm flipV="1">
            <a:off x="337279" y="3957401"/>
            <a:ext cx="7081931" cy="11168"/>
          </a:xfrm>
          <a:prstGeom prst="line">
            <a:avLst/>
          </a:prstGeom>
          <a:ln w="1016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60" name="threshold text 1"/>
          <p:cNvSpPr txBox="1"/>
          <p:nvPr/>
        </p:nvSpPr>
        <p:spPr bwMode="auto">
          <a:xfrm>
            <a:off x="7493283" y="3621107"/>
            <a:ext cx="1829713" cy="707886"/>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Threshold Level</a:t>
            </a:r>
          </a:p>
        </p:txBody>
      </p:sp>
      <p:sp>
        <p:nvSpPr>
          <p:cNvPr id="3" name="Title 2"/>
          <p:cNvSpPr>
            <a:spLocks noGrp="1"/>
          </p:cNvSpPr>
          <p:nvPr>
            <p:ph type="title" idx="4294967295"/>
          </p:nvPr>
        </p:nvSpPr>
        <p:spPr>
          <a:xfrm>
            <a:off x="0" y="106363"/>
            <a:ext cx="8229600" cy="1143000"/>
          </a:xfrm>
        </p:spPr>
        <p:txBody>
          <a:bodyPr/>
          <a:lstStyle/>
          <a:p>
            <a:r>
              <a:rPr lang="en-US" dirty="0">
                <a:latin typeface="Cambria" panose="02040503050406030204" pitchFamily="18" charset="0"/>
                <a:ea typeface="Cambria" panose="02040503050406030204" pitchFamily="18" charset="0"/>
              </a:rPr>
              <a:t>Sea Level Change and the Geoid</a:t>
            </a:r>
          </a:p>
        </p:txBody>
      </p:sp>
      <p:sp>
        <p:nvSpPr>
          <p:cNvPr id="82" name="H 2020"/>
          <p:cNvSpPr txBox="1"/>
          <p:nvPr/>
        </p:nvSpPr>
        <p:spPr bwMode="auto">
          <a:xfrm>
            <a:off x="2131271" y="2786587"/>
            <a:ext cx="1096064" cy="584775"/>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r>
              <a:rPr kumimoji="0" lang="en-US" sz="18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2020.000</a:t>
            </a:r>
          </a:p>
        </p:txBody>
      </p:sp>
      <p:sp>
        <p:nvSpPr>
          <p:cNvPr id="83" name="H future"/>
          <p:cNvSpPr txBox="1"/>
          <p:nvPr/>
        </p:nvSpPr>
        <p:spPr bwMode="auto">
          <a:xfrm>
            <a:off x="2131271" y="2784555"/>
            <a:ext cx="1096064" cy="584775"/>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r>
              <a:rPr kumimoji="0" lang="en-US" sz="18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2087.257</a:t>
            </a:r>
          </a:p>
        </p:txBody>
      </p:sp>
      <p:sp>
        <p:nvSpPr>
          <p:cNvPr id="85" name="Up Arrow 84"/>
          <p:cNvSpPr/>
          <p:nvPr/>
        </p:nvSpPr>
        <p:spPr>
          <a:xfrm>
            <a:off x="2487997" y="3308256"/>
            <a:ext cx="645319" cy="743294"/>
          </a:xfrm>
          <a:prstGeom prst="upArrow">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 Notes"/>
          <p:cNvSpPr txBox="1"/>
          <p:nvPr/>
        </p:nvSpPr>
        <p:spPr bwMode="auto">
          <a:xfrm>
            <a:off x="5437688" y="3767704"/>
            <a:ext cx="3402338" cy="2246769"/>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-Threshold Level is published as 20 cm</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-Process is repeated as GMSL changes</a:t>
            </a:r>
          </a:p>
        </p:txBody>
      </p:sp>
      <p:cxnSp>
        <p:nvCxnSpPr>
          <p:cNvPr id="20" name="scrap" hidden="1"/>
          <p:cNvCxnSpPr/>
          <p:nvPr/>
        </p:nvCxnSpPr>
        <p:spPr>
          <a:xfrm flipV="1">
            <a:off x="1409075" y="5561351"/>
            <a:ext cx="6850505" cy="29980"/>
          </a:xfrm>
          <a:prstGeom prst="line">
            <a:avLst/>
          </a:prstGeom>
          <a:ln w="254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4" name="scrap" hidden="1"/>
          <p:cNvCxnSpPr/>
          <p:nvPr/>
        </p:nvCxnSpPr>
        <p:spPr>
          <a:xfrm flipH="1">
            <a:off x="1614930" y="3957401"/>
            <a:ext cx="24235" cy="1528998"/>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crap" hidden="1"/>
          <p:cNvCxnSpPr/>
          <p:nvPr/>
        </p:nvCxnSpPr>
        <p:spPr>
          <a:xfrm flipH="1">
            <a:off x="1634505" y="2413539"/>
            <a:ext cx="24235" cy="1528998"/>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crap" hidden="1"/>
          <p:cNvCxnSpPr/>
          <p:nvPr/>
        </p:nvCxnSpPr>
        <p:spPr>
          <a:xfrm rot="5400000" flipH="1">
            <a:off x="6805856" y="2674667"/>
            <a:ext cx="24235" cy="152899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crap" hidden="1"/>
          <p:cNvCxnSpPr/>
          <p:nvPr/>
        </p:nvCxnSpPr>
        <p:spPr>
          <a:xfrm>
            <a:off x="1648301" y="2413538"/>
            <a:ext cx="67611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crap" hidden="1"/>
          <p:cNvCxnSpPr/>
          <p:nvPr/>
        </p:nvCxnSpPr>
        <p:spPr>
          <a:xfrm flipH="1" flipV="1">
            <a:off x="3880047" y="2413538"/>
            <a:ext cx="4" cy="156989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74043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par>
                                <p:cTn id="13" presetID="53" presetClass="entr" presetSubtype="16" fill="hold" grpId="1"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p:cTn id="15" dur="500" fill="hold"/>
                                        <p:tgtEl>
                                          <p:spTgt spid="82"/>
                                        </p:tgtEl>
                                        <p:attrNameLst>
                                          <p:attrName>ppt_w</p:attrName>
                                        </p:attrNameLst>
                                      </p:cBhvr>
                                      <p:tavLst>
                                        <p:tav tm="0">
                                          <p:val>
                                            <p:fltVal val="0"/>
                                          </p:val>
                                        </p:tav>
                                        <p:tav tm="100000">
                                          <p:val>
                                            <p:strVal val="#ppt_w"/>
                                          </p:val>
                                        </p:tav>
                                      </p:tavLst>
                                    </p:anim>
                                    <p:anim calcmode="lin" valueType="num">
                                      <p:cBhvr>
                                        <p:cTn id="16" dur="500" fill="hold"/>
                                        <p:tgtEl>
                                          <p:spTgt spid="82"/>
                                        </p:tgtEl>
                                        <p:attrNameLst>
                                          <p:attrName>ppt_h</p:attrName>
                                        </p:attrNameLst>
                                      </p:cBhvr>
                                      <p:tavLst>
                                        <p:tav tm="0">
                                          <p:val>
                                            <p:fltVal val="0"/>
                                          </p:val>
                                        </p:tav>
                                        <p:tav tm="100000">
                                          <p:val>
                                            <p:strVal val="#ppt_h"/>
                                          </p:val>
                                        </p:tav>
                                      </p:tavLst>
                                    </p:anim>
                                    <p:animEffect transition="in" filter="fade">
                                      <p:cBhvr>
                                        <p:cTn id="17" dur="5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4.44444E-6 0.00139 L 4.44444E-6 -0.06944 " pathEditMode="relative" rAng="0" ptsTypes="AA">
                                      <p:cBhvr>
                                        <p:cTn id="21" dur="2000" fill="hold"/>
                                        <p:tgtEl>
                                          <p:spTgt spid="61"/>
                                        </p:tgtEl>
                                        <p:attrNameLst>
                                          <p:attrName>ppt_x</p:attrName>
                                          <p:attrName>ppt_y</p:attrName>
                                        </p:attrNameLst>
                                      </p:cBhvr>
                                      <p:rCtr x="0" y="-3542"/>
                                    </p:animMotion>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4.44444E-6 -0.06944 L -0.00018 -0.16388 " pathEditMode="fixed" rAng="0" ptsTypes="AA">
                                      <p:cBhvr>
                                        <p:cTn id="25" dur="2000" fill="hold"/>
                                        <p:tgtEl>
                                          <p:spTgt spid="61"/>
                                        </p:tgtEl>
                                        <p:attrNameLst>
                                          <p:attrName>ppt_x</p:attrName>
                                          <p:attrName>ppt_y</p:attrName>
                                        </p:attrNameLst>
                                      </p:cBhvr>
                                      <p:rCtr x="-17" y="-4722"/>
                                    </p:animMotion>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0.00018 -0.16388 L -0.00018 -0.30254 " pathEditMode="relative" rAng="0" ptsTypes="AA">
                                      <p:cBhvr>
                                        <p:cTn id="29" dur="2000" fill="hold"/>
                                        <p:tgtEl>
                                          <p:spTgt spid="61"/>
                                        </p:tgtEl>
                                        <p:attrNameLst>
                                          <p:attrName>ppt_x</p:attrName>
                                          <p:attrName>ppt_y</p:attrName>
                                        </p:attrNameLst>
                                      </p:cBhvr>
                                      <p:rCtr x="0" y="-6944"/>
                                    </p:animMotion>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1.11111E-6 4.07407E-6 L -0.00017 -0.29954 " pathEditMode="relative" rAng="0" ptsTypes="AA">
                                      <p:cBhvr>
                                        <p:cTn id="33" dur="2000" fill="hold"/>
                                        <p:tgtEl>
                                          <p:spTgt spid="68"/>
                                        </p:tgtEl>
                                        <p:attrNameLst>
                                          <p:attrName>ppt_x</p:attrName>
                                          <p:attrName>ppt_y</p:attrName>
                                        </p:attrNameLst>
                                      </p:cBhvr>
                                      <p:rCtr x="-17" y="-14977"/>
                                    </p:animMotion>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85"/>
                                        </p:tgtEl>
                                        <p:attrNameLst>
                                          <p:attrName>style.visibility</p:attrName>
                                        </p:attrNameLst>
                                      </p:cBhvr>
                                      <p:to>
                                        <p:strVal val="visible"/>
                                      </p:to>
                                    </p:set>
                                    <p:anim calcmode="lin" valueType="num">
                                      <p:cBhvr>
                                        <p:cTn id="38" dur="1000" fill="hold"/>
                                        <p:tgtEl>
                                          <p:spTgt spid="85"/>
                                        </p:tgtEl>
                                        <p:attrNameLst>
                                          <p:attrName>ppt_w</p:attrName>
                                        </p:attrNameLst>
                                      </p:cBhvr>
                                      <p:tavLst>
                                        <p:tav tm="0">
                                          <p:val>
                                            <p:fltVal val="0"/>
                                          </p:val>
                                        </p:tav>
                                        <p:tav tm="100000">
                                          <p:val>
                                            <p:strVal val="#ppt_w"/>
                                          </p:val>
                                        </p:tav>
                                      </p:tavLst>
                                    </p:anim>
                                    <p:anim calcmode="lin" valueType="num">
                                      <p:cBhvr>
                                        <p:cTn id="39" dur="1000" fill="hold"/>
                                        <p:tgtEl>
                                          <p:spTgt spid="85"/>
                                        </p:tgtEl>
                                        <p:attrNameLst>
                                          <p:attrName>ppt_h</p:attrName>
                                        </p:attrNameLst>
                                      </p:cBhvr>
                                      <p:tavLst>
                                        <p:tav tm="0">
                                          <p:val>
                                            <p:fltVal val="0"/>
                                          </p:val>
                                        </p:tav>
                                        <p:tav tm="100000">
                                          <p:val>
                                            <p:strVal val="#ppt_h"/>
                                          </p:val>
                                        </p:tav>
                                      </p:tavLst>
                                    </p:anim>
                                    <p:anim calcmode="lin" valueType="num">
                                      <p:cBhvr>
                                        <p:cTn id="40" dur="1000" fill="hold"/>
                                        <p:tgtEl>
                                          <p:spTgt spid="85"/>
                                        </p:tgtEl>
                                        <p:attrNameLst>
                                          <p:attrName>style.rotation</p:attrName>
                                        </p:attrNameLst>
                                      </p:cBhvr>
                                      <p:tavLst>
                                        <p:tav tm="0">
                                          <p:val>
                                            <p:fltVal val="90"/>
                                          </p:val>
                                        </p:tav>
                                        <p:tav tm="100000">
                                          <p:val>
                                            <p:fltVal val="0"/>
                                          </p:val>
                                        </p:tav>
                                      </p:tavLst>
                                    </p:anim>
                                    <p:animEffect transition="in" filter="fade">
                                      <p:cBhvr>
                                        <p:cTn id="41" dur="1000"/>
                                        <p:tgtEl>
                                          <p:spTgt spid="85"/>
                                        </p:tgtEl>
                                      </p:cBhvr>
                                    </p:animEffect>
                                  </p:childTnLst>
                                </p:cTn>
                              </p:par>
                            </p:childTnLst>
                          </p:cTn>
                        </p:par>
                        <p:par>
                          <p:cTn id="42" fill="hold">
                            <p:stCondLst>
                              <p:cond delay="1000"/>
                            </p:stCondLst>
                            <p:childTnLst>
                              <p:par>
                                <p:cTn id="43" presetID="22" presetClass="exit" presetSubtype="8" fill="hold" grpId="0" nodeType="afterEffect">
                                  <p:stCondLst>
                                    <p:cond delay="0"/>
                                  </p:stCondLst>
                                  <p:childTnLst>
                                    <p:animEffect transition="out" filter="wipe(left)">
                                      <p:cBhvr>
                                        <p:cTn id="44" dur="500"/>
                                        <p:tgtEl>
                                          <p:spTgt spid="82"/>
                                        </p:tgtEl>
                                      </p:cBhvr>
                                    </p:animEffect>
                                    <p:set>
                                      <p:cBhvr>
                                        <p:cTn id="45" dur="1" fill="hold">
                                          <p:stCondLst>
                                            <p:cond delay="499"/>
                                          </p:stCondLst>
                                        </p:cTn>
                                        <p:tgtEl>
                                          <p:spTgt spid="82"/>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wipe(left)">
                                      <p:cBhvr>
                                        <p:cTn id="48" dur="500"/>
                                        <p:tgtEl>
                                          <p:spTgt spid="83"/>
                                        </p:tgtEl>
                                      </p:cBhvr>
                                    </p:animEffect>
                                  </p:childTnLst>
                                </p:cTn>
                              </p:par>
                            </p:childTnLst>
                          </p:cTn>
                        </p:par>
                      </p:childTnLst>
                    </p:cTn>
                  </p:par>
                  <p:par>
                    <p:cTn id="49" fill="hold">
                      <p:stCondLst>
                        <p:cond delay="indefinite"/>
                      </p:stCondLst>
                      <p:childTnLst>
                        <p:par>
                          <p:cTn id="50" fill="hold">
                            <p:stCondLst>
                              <p:cond delay="0"/>
                            </p:stCondLst>
                            <p:childTnLst>
                              <p:par>
                                <p:cTn id="51" presetID="64" presetClass="path" presetSubtype="0" accel="50000" decel="50000" fill="hold" nodeType="clickEffect">
                                  <p:stCondLst>
                                    <p:cond delay="0"/>
                                  </p:stCondLst>
                                  <p:childTnLst>
                                    <p:animMotion origin="layout" path="M -1.94444E-6 2.22222E-6 L 0.00018 -0.22361 " pathEditMode="relative" rAng="0" ptsTypes="AA">
                                      <p:cBhvr>
                                        <p:cTn id="52" dur="2000" fill="hold"/>
                                        <p:tgtEl>
                                          <p:spTgt spid="57"/>
                                        </p:tgtEl>
                                        <p:attrNameLst>
                                          <p:attrName>ppt_x</p:attrName>
                                          <p:attrName>ppt_y</p:attrName>
                                        </p:attrNameLst>
                                      </p:cBhvr>
                                      <p:rCtr x="0" y="-11181"/>
                                    </p:animMotion>
                                  </p:childTnLst>
                                </p:cTn>
                              </p:par>
                              <p:par>
                                <p:cTn id="53" presetID="64" presetClass="path" presetSubtype="0" accel="50000" decel="50000" fill="hold" grpId="0" nodeType="withEffect">
                                  <p:stCondLst>
                                    <p:cond delay="0"/>
                                  </p:stCondLst>
                                  <p:childTnLst>
                                    <p:animMotion origin="layout" path="M -4.44444E-6 0.00116 L 0.00018 -0.22778 " pathEditMode="relative" rAng="0" ptsTypes="AA">
                                      <p:cBhvr>
                                        <p:cTn id="54" dur="2000" fill="hold"/>
                                        <p:tgtEl>
                                          <p:spTgt spid="60"/>
                                        </p:tgtEl>
                                        <p:attrNameLst>
                                          <p:attrName>ppt_x</p:attrName>
                                          <p:attrName>ppt_y</p:attrName>
                                        </p:attrNameLst>
                                      </p:cBhvr>
                                      <p:rCtr x="0" y="-11458"/>
                                    </p:animMotion>
                                  </p:childTnLst>
                                </p:cTn>
                              </p:par>
                            </p:childTnLst>
                          </p:cTn>
                        </p:par>
                        <p:par>
                          <p:cTn id="55" fill="hold">
                            <p:stCondLst>
                              <p:cond delay="2000"/>
                            </p:stCondLst>
                            <p:childTnLst>
                              <p:par>
                                <p:cTn id="56" presetID="22" presetClass="entr" presetSubtype="8" fill="hold" grpId="0" nodeType="after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left)">
                                      <p:cBhvr>
                                        <p:cTn id="5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82" grpId="0"/>
      <p:bldP spid="82" grpId="1"/>
      <p:bldP spid="83" grpId="0"/>
      <p:bldP spid="85" grpId="0" animBg="1"/>
      <p:bldP spid="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2025870"/>
            <a:ext cx="8899633" cy="4547458"/>
          </a:xfrm>
        </p:spPr>
        <p:txBody>
          <a:bodyPr>
            <a:noAutofit/>
          </a:bodyPr>
          <a:lstStyle/>
          <a:p>
            <a:r>
              <a:rPr lang="en-US" b="1" dirty="0">
                <a:latin typeface="Cambria" panose="02040503050406030204" pitchFamily="18" charset="0"/>
                <a:ea typeface="Cambria" panose="02040503050406030204" pitchFamily="18" charset="0"/>
              </a:rPr>
              <a:t>US Survey Foot </a:t>
            </a:r>
            <a:r>
              <a:rPr lang="en-US" b="1" u="sng" dirty="0">
                <a:latin typeface="Cambria" panose="02040503050406030204" pitchFamily="18" charset="0"/>
                <a:ea typeface="Cambria" panose="02040503050406030204" pitchFamily="18" charset="0"/>
              </a:rPr>
              <a:t>is</a:t>
            </a:r>
            <a:r>
              <a:rPr lang="en-US" b="1" dirty="0">
                <a:latin typeface="Cambria" panose="02040503050406030204" pitchFamily="18" charset="0"/>
                <a:ea typeface="Cambria" panose="02040503050406030204" pitchFamily="18" charset="0"/>
              </a:rPr>
              <a:t> officially deprecated</a:t>
            </a:r>
          </a:p>
          <a:p>
            <a:pPr lvl="1"/>
            <a:r>
              <a:rPr lang="en-US" dirty="0">
                <a:latin typeface="Cambria" panose="02040503050406030204" pitchFamily="18" charset="0"/>
                <a:ea typeface="Cambria" panose="02040503050406030204" pitchFamily="18" charset="0"/>
              </a:rPr>
              <a:t>As of 31 December 2022</a:t>
            </a:r>
          </a:p>
          <a:p>
            <a:r>
              <a:rPr lang="en-US" b="1" dirty="0">
                <a:latin typeface="Cambria" panose="02040503050406030204" pitchFamily="18" charset="0"/>
                <a:ea typeface="Cambria" panose="02040503050406030204" pitchFamily="18" charset="0"/>
              </a:rPr>
              <a:t>So now what do we do?</a:t>
            </a:r>
          </a:p>
          <a:p>
            <a:pPr lvl="1"/>
            <a:r>
              <a:rPr lang="en-US" sz="5400" dirty="0">
                <a:latin typeface="Cambria" panose="02040503050406030204" pitchFamily="18" charset="0"/>
                <a:ea typeface="Cambria" panose="02040503050406030204" pitchFamily="18" charset="0"/>
              </a:rPr>
              <a:t>Nothing!</a:t>
            </a:r>
          </a:p>
          <a:p>
            <a:pPr lvl="1"/>
            <a:r>
              <a:rPr lang="en-US" dirty="0">
                <a:latin typeface="Cambria" panose="02040503050406030204" pitchFamily="18" charset="0"/>
                <a:ea typeface="Cambria" panose="02040503050406030204" pitchFamily="18" charset="0"/>
              </a:rPr>
              <a:t>Do not change anything you do until you are working in the new datums.</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1548073"/>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latin typeface="Cambria" panose="02040503050406030204" pitchFamily="18" charset="0"/>
                <a:ea typeface="Cambria" panose="02040503050406030204" pitchFamily="18" charset="0"/>
              </a:rPr>
              <a:t>The US Survey Foot is dead!</a:t>
            </a:r>
          </a:p>
          <a:p>
            <a:r>
              <a:rPr lang="en-US" sz="4000" b="1" i="1" dirty="0">
                <a:solidFill>
                  <a:srgbClr val="C00000"/>
                </a:solidFill>
                <a:latin typeface="Cambria" panose="02040503050406030204" pitchFamily="18" charset="0"/>
                <a:ea typeface="Cambria" panose="02040503050406030204" pitchFamily="18" charset="0"/>
              </a:rPr>
              <a:t>Long live the US Survey Foot!</a:t>
            </a:r>
          </a:p>
        </p:txBody>
      </p:sp>
    </p:spTree>
    <p:extLst>
      <p:ext uri="{BB962C8B-B14F-4D97-AF65-F5344CB8AC3E}">
        <p14:creationId xmlns:p14="http://schemas.microsoft.com/office/powerpoint/2010/main" val="10593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175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iterate type="lt">
                                    <p:tmPct val="0"/>
                                  </p:iterate>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5" presetClass="emph" presetSubtype="0" nodeType="clickEffect">
                                  <p:stCondLst>
                                    <p:cond delay="0"/>
                                  </p:stCondLst>
                                  <p:iterate type="lt">
                                    <p:tmAbs val="25"/>
                                  </p:iterate>
                                  <p:childTnLst>
                                    <p:set>
                                      <p:cBhvr override="childStyle">
                                        <p:cTn id="32" dur="indefinite"/>
                                        <p:tgtEl>
                                          <p:spTgt spid="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3999" cy="6858000"/>
          </a:xfrm>
          <a:prstGeom prst="rect">
            <a:avLst/>
          </a:prstGeom>
        </p:spPr>
      </p:pic>
      <p:sp>
        <p:nvSpPr>
          <p:cNvPr id="6" name="Title 4"/>
          <p:cNvSpPr txBox="1">
            <a:spLocks/>
          </p:cNvSpPr>
          <p:nvPr/>
        </p:nvSpPr>
        <p:spPr bwMode="auto">
          <a:xfrm>
            <a:off x="0" y="1"/>
            <a:ext cx="9144000" cy="577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defRPr/>
            </a:pPr>
            <a:r>
              <a:rPr lang="en-US" sz="2300" dirty="0">
                <a:solidFill>
                  <a:schemeClr val="tx2">
                    <a:lumMod val="75000"/>
                  </a:schemeClr>
                </a:solidFill>
                <a:latin typeface="Cambria" panose="02040503050406030204" pitchFamily="18" charset="0"/>
              </a:rPr>
              <a:t>Estimated change in orthometric heights from NAVD88 to </a:t>
            </a:r>
            <a:r>
              <a:rPr lang="en-US" sz="2300" b="1" dirty="0">
                <a:solidFill>
                  <a:schemeClr val="tx2">
                    <a:lumMod val="75000"/>
                  </a:schemeClr>
                </a:solidFill>
                <a:latin typeface="Cambria" panose="02040503050406030204" pitchFamily="18" charset="0"/>
              </a:rPr>
              <a:t>NAPGD2022</a:t>
            </a:r>
          </a:p>
        </p:txBody>
      </p:sp>
      <p:sp>
        <p:nvSpPr>
          <p:cNvPr id="4" name="TextBox 3"/>
          <p:cNvSpPr txBox="1"/>
          <p:nvPr/>
        </p:nvSpPr>
        <p:spPr>
          <a:xfrm>
            <a:off x="4632384" y="5745193"/>
            <a:ext cx="1940944" cy="923330"/>
          </a:xfrm>
          <a:prstGeom prst="rect">
            <a:avLst/>
          </a:prstGeom>
          <a:noFill/>
        </p:spPr>
        <p:txBody>
          <a:bodyPr wrap="square" rtlCol="0">
            <a:spAutoFit/>
          </a:bodyPr>
          <a:lstStyle/>
          <a:p>
            <a:pPr fontAlgn="auto">
              <a:spcBef>
                <a:spcPts val="0"/>
              </a:spcBef>
              <a:spcAft>
                <a:spcPts val="0"/>
              </a:spcAft>
              <a:defRPr/>
            </a:pPr>
            <a:r>
              <a:rPr lang="en-US" b="1" i="1" dirty="0">
                <a:solidFill>
                  <a:srgbClr val="000000"/>
                </a:solidFill>
                <a:latin typeface="Calibri"/>
                <a:ea typeface="+mn-ea"/>
              </a:rPr>
              <a:t>(NAPGD2022 approximated using xGEOID16B)</a:t>
            </a:r>
          </a:p>
        </p:txBody>
      </p:sp>
    </p:spTree>
    <p:extLst>
      <p:ext uri="{BB962C8B-B14F-4D97-AF65-F5344CB8AC3E}">
        <p14:creationId xmlns:p14="http://schemas.microsoft.com/office/powerpoint/2010/main" val="127878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5000" b="1" dirty="0">
                <a:ea typeface="Cambria" panose="02040503050406030204" pitchFamily="18" charset="0"/>
              </a:rPr>
              <a:t>Preparing for NAPGD2022</a:t>
            </a:r>
            <a:endParaRPr lang="en-US" sz="5000" b="1"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200" dirty="0">
                <a:latin typeface="Cambria" panose="02040503050406030204" pitchFamily="18" charset="0"/>
                <a:ea typeface="Cambria" panose="02040503050406030204" pitchFamily="18" charset="0"/>
              </a:rPr>
              <a:t>Inventory heights in your data/datasets</a:t>
            </a:r>
          </a:p>
          <a:p>
            <a:pPr lvl="2">
              <a:spcAft>
                <a:spcPts val="1200"/>
              </a:spcAft>
            </a:pPr>
            <a:r>
              <a:rPr lang="en-US" sz="2800" dirty="0">
                <a:latin typeface="Cambria" panose="02040503050406030204" pitchFamily="18" charset="0"/>
                <a:ea typeface="Cambria" panose="02040503050406030204" pitchFamily="18" charset="0"/>
              </a:rPr>
              <a:t>Have you mix &amp; matched geoid models?</a:t>
            </a:r>
          </a:p>
          <a:p>
            <a:pPr lvl="3">
              <a:spcAft>
                <a:spcPts val="1200"/>
              </a:spcAft>
            </a:pPr>
            <a:r>
              <a:rPr lang="en-US" sz="2400" dirty="0">
                <a:latin typeface="Cambria" panose="02040503050406030204" pitchFamily="18" charset="0"/>
                <a:ea typeface="Cambria" panose="02040503050406030204" pitchFamily="18" charset="0"/>
              </a:rPr>
              <a:t>Are you tracking levees or other flood control?</a:t>
            </a:r>
          </a:p>
          <a:p>
            <a:pPr lvl="3">
              <a:spcAft>
                <a:spcPts val="600"/>
              </a:spcAft>
              <a:buFont typeface="Arial" charset="0"/>
              <a:buChar char="–"/>
            </a:pPr>
            <a:r>
              <a:rPr lang="en-US" sz="2400" dirty="0">
                <a:latin typeface="Cambria" panose="02040503050406030204" pitchFamily="18" charset="0"/>
                <a:ea typeface="Cambria" panose="02040503050406030204" pitchFamily="18" charset="0"/>
                <a:cs typeface="+mn-cs"/>
              </a:rPr>
              <a:t>Are you managing subsurface utilities?</a:t>
            </a:r>
          </a:p>
          <a:p>
            <a:pPr lvl="4">
              <a:spcBef>
                <a:spcPts val="0"/>
              </a:spcBef>
              <a:spcAft>
                <a:spcPts val="1200"/>
              </a:spcAft>
              <a:buFont typeface="Arial" charset="0"/>
              <a:buChar char="»"/>
            </a:pPr>
            <a:r>
              <a:rPr lang="en-US" dirty="0">
                <a:latin typeface="Cambria" panose="02040503050406030204" pitchFamily="18" charset="0"/>
                <a:ea typeface="Cambria" panose="02040503050406030204" pitchFamily="18" charset="0"/>
                <a:cs typeface="+mn-cs"/>
              </a:rPr>
              <a:t>Access covers, junction boxes, cleanouts, etc.</a:t>
            </a:r>
          </a:p>
          <a:p>
            <a:pPr lvl="3">
              <a:spcAft>
                <a:spcPts val="600"/>
              </a:spcAft>
              <a:buFont typeface="Arial" charset="0"/>
              <a:buChar char="–"/>
            </a:pPr>
            <a:r>
              <a:rPr lang="en-US" sz="2400" b="1" dirty="0">
                <a:latin typeface="Cambria" panose="02040503050406030204" pitchFamily="18" charset="0"/>
                <a:ea typeface="Cambria" panose="02040503050406030204" pitchFamily="18" charset="0"/>
                <a:cs typeface="+mn-cs"/>
              </a:rPr>
              <a:t>Maybe</a:t>
            </a:r>
            <a:r>
              <a:rPr lang="en-US" sz="2400" dirty="0">
                <a:latin typeface="Cambria" panose="02040503050406030204" pitchFamily="18" charset="0"/>
                <a:ea typeface="Cambria" panose="02040503050406030204" pitchFamily="18" charset="0"/>
                <a:cs typeface="+mn-cs"/>
              </a:rPr>
              <a:t> geoid differences aren’t even significant?</a:t>
            </a:r>
          </a:p>
          <a:p>
            <a:pPr lvl="4">
              <a:spcBef>
                <a:spcPts val="0"/>
              </a:spcBef>
              <a:spcAft>
                <a:spcPts val="1200"/>
              </a:spcAft>
              <a:buFont typeface="Arial" charset="0"/>
              <a:buChar char="»"/>
            </a:pPr>
            <a:r>
              <a:rPr lang="en-US" dirty="0">
                <a:latin typeface="Cambria" panose="02040503050406030204" pitchFamily="18" charset="0"/>
                <a:ea typeface="Cambria" panose="02040503050406030204" pitchFamily="18" charset="0"/>
                <a:cs typeface="+mn-cs"/>
              </a:rPr>
              <a:t>VADOT story…</a:t>
            </a:r>
          </a:p>
          <a:p>
            <a:pPr lvl="2">
              <a:spcAft>
                <a:spcPts val="1200"/>
              </a:spcAft>
            </a:pPr>
            <a:r>
              <a:rPr lang="en-US" sz="2800" b="1" i="1" dirty="0">
                <a:latin typeface="Cambria" panose="02040503050406030204" pitchFamily="18" charset="0"/>
                <a:ea typeface="Cambria" panose="02040503050406030204" pitchFamily="18" charset="0"/>
              </a:rPr>
              <a:t>Know your goals, know your data.</a:t>
            </a:r>
          </a:p>
          <a:p>
            <a:pPr lvl="3">
              <a:spcAft>
                <a:spcPts val="1200"/>
              </a:spcAft>
            </a:pP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7138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5000" b="1" dirty="0">
                <a:ea typeface="Cambria" panose="02040503050406030204" pitchFamily="18" charset="0"/>
              </a:rPr>
              <a:t>Preparing for NAPGD2022</a:t>
            </a:r>
            <a:endParaRPr lang="en-US" sz="5000" b="1"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200" dirty="0">
                <a:latin typeface="Cambria" panose="02040503050406030204" pitchFamily="18" charset="0"/>
                <a:ea typeface="Cambria" panose="02040503050406030204" pitchFamily="18" charset="0"/>
              </a:rPr>
              <a:t>Know the epoch of your data/datasets</a:t>
            </a:r>
          </a:p>
          <a:p>
            <a:pPr lvl="2">
              <a:spcAft>
                <a:spcPts val="1200"/>
              </a:spcAft>
            </a:pPr>
            <a:r>
              <a:rPr lang="en-US" sz="2800" dirty="0">
                <a:latin typeface="Cambria" panose="02040503050406030204" pitchFamily="18" charset="0"/>
                <a:ea typeface="Cambria" panose="02040503050406030204" pitchFamily="18" charset="0"/>
              </a:rPr>
              <a:t>consider how you will track this</a:t>
            </a:r>
          </a:p>
          <a:p>
            <a:pPr lvl="3">
              <a:spcAft>
                <a:spcPts val="600"/>
              </a:spcAft>
            </a:pPr>
            <a:r>
              <a:rPr lang="en-US" sz="2400" dirty="0">
                <a:latin typeface="Cambria" panose="02040503050406030204" pitchFamily="18" charset="0"/>
                <a:ea typeface="Cambria" panose="02040503050406030204" pitchFamily="18" charset="0"/>
              </a:rPr>
              <a:t>full to-the-second timestamp on every feature?</a:t>
            </a:r>
          </a:p>
          <a:p>
            <a:pPr lvl="4">
              <a:spcBef>
                <a:spcPts val="0"/>
              </a:spcBef>
              <a:spcAft>
                <a:spcPts val="1200"/>
              </a:spcAft>
            </a:pPr>
            <a:r>
              <a:rPr lang="en-US" dirty="0">
                <a:latin typeface="Cambria" panose="02040503050406030204" pitchFamily="18" charset="0"/>
                <a:ea typeface="Cambria" panose="02040503050406030204" pitchFamily="18" charset="0"/>
              </a:rPr>
              <a:t>Modern survey equipment makes this possible</a:t>
            </a:r>
          </a:p>
          <a:p>
            <a:pPr lvl="3">
              <a:spcAft>
                <a:spcPts val="600"/>
              </a:spcAft>
            </a:pPr>
            <a:r>
              <a:rPr lang="en-US" sz="2400" dirty="0">
                <a:latin typeface="Cambria" panose="02040503050406030204" pitchFamily="18" charset="0"/>
                <a:ea typeface="Cambria" panose="02040503050406030204" pitchFamily="18" charset="0"/>
              </a:rPr>
              <a:t>labeling a year for each dataset?</a:t>
            </a:r>
          </a:p>
          <a:p>
            <a:pPr lvl="4">
              <a:spcBef>
                <a:spcPts val="0"/>
              </a:spcBef>
              <a:spcAft>
                <a:spcPts val="1200"/>
              </a:spcAft>
            </a:pPr>
            <a:r>
              <a:rPr lang="en-US" dirty="0">
                <a:latin typeface="Cambria" panose="02040503050406030204" pitchFamily="18" charset="0"/>
                <a:ea typeface="Cambria" panose="02040503050406030204" pitchFamily="18" charset="0"/>
              </a:rPr>
              <a:t>Easy to add to workflows, datasets/databases, folders</a:t>
            </a:r>
          </a:p>
          <a:p>
            <a:pPr lvl="3">
              <a:spcAft>
                <a:spcPts val="1200"/>
              </a:spcAft>
            </a:pPr>
            <a:r>
              <a:rPr lang="en-US" sz="2400" dirty="0">
                <a:latin typeface="Cambria" panose="02040503050406030204" pitchFamily="18" charset="0"/>
                <a:ea typeface="Cambria" panose="02040503050406030204" pitchFamily="18" charset="0"/>
              </a:rPr>
              <a:t>something in-between that works for your needs?</a:t>
            </a:r>
          </a:p>
          <a:p>
            <a:pPr lvl="3">
              <a:spcAft>
                <a:spcPts val="1200"/>
              </a:spcAft>
            </a:pPr>
            <a:endParaRPr lang="en-US" sz="2400" dirty="0">
              <a:latin typeface="Cambria" panose="02040503050406030204" pitchFamily="18" charset="0"/>
              <a:ea typeface="Cambria" panose="02040503050406030204" pitchFamily="18" charset="0"/>
            </a:endParaRPr>
          </a:p>
        </p:txBody>
      </p:sp>
      <p:pic>
        <p:nvPicPr>
          <p:cNvPr id="4" name="thumbs up" descr="Image result for like">
            <a:extLst>
              <a:ext uri="{FF2B5EF4-FFF2-40B4-BE49-F238E27FC236}">
                <a16:creationId xmlns:a16="http://schemas.microsoft.com/office/drawing/2014/main" id="{04EC7B36-98FB-4F55-9B53-85907284026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057037" y="5219878"/>
            <a:ext cx="1748005" cy="14962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7CB4B9-8EA5-432D-85E8-2D7AB2D0A171}"/>
              </a:ext>
            </a:extLst>
          </p:cNvPr>
          <p:cNvSpPr txBox="1"/>
          <p:nvPr/>
        </p:nvSpPr>
        <p:spPr>
          <a:xfrm>
            <a:off x="591208" y="5506329"/>
            <a:ext cx="1411014" cy="923330"/>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2023.1957</a:t>
            </a:r>
          </a:p>
          <a:p>
            <a:r>
              <a:rPr lang="en-US" dirty="0">
                <a:latin typeface="Cambria" panose="02040503050406030204" pitchFamily="18" charset="0"/>
                <a:ea typeface="Cambria" panose="02040503050406030204" pitchFamily="18" charset="0"/>
              </a:rPr>
              <a:t>2023:27</a:t>
            </a:r>
          </a:p>
          <a:p>
            <a:r>
              <a:rPr lang="en-US" dirty="0">
                <a:latin typeface="Cambria" panose="02040503050406030204" pitchFamily="18" charset="0"/>
                <a:ea typeface="Cambria" panose="02040503050406030204" pitchFamily="18" charset="0"/>
              </a:rPr>
              <a:t>20230127</a:t>
            </a:r>
          </a:p>
        </p:txBody>
      </p:sp>
      <p:sp>
        <p:nvSpPr>
          <p:cNvPr id="6" name="Right Brace 5">
            <a:extLst>
              <a:ext uri="{FF2B5EF4-FFF2-40B4-BE49-F238E27FC236}">
                <a16:creationId xmlns:a16="http://schemas.microsoft.com/office/drawing/2014/main" id="{8A2CB9AA-BDD8-415F-8633-20A408F56B6D}"/>
              </a:ext>
            </a:extLst>
          </p:cNvPr>
          <p:cNvSpPr/>
          <p:nvPr/>
        </p:nvSpPr>
        <p:spPr>
          <a:xfrm>
            <a:off x="1702676" y="5506329"/>
            <a:ext cx="299545" cy="923330"/>
          </a:xfrm>
          <a:prstGeom prst="rightBrace">
            <a:avLst>
              <a:gd name="adj1" fmla="val 4254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A8114FD5-394A-4DB6-95FD-DBD23BCBDA84}"/>
              </a:ext>
            </a:extLst>
          </p:cNvPr>
          <p:cNvSpPr txBox="1"/>
          <p:nvPr/>
        </p:nvSpPr>
        <p:spPr>
          <a:xfrm>
            <a:off x="2161182" y="5506329"/>
            <a:ext cx="2498835" cy="646331"/>
          </a:xfrm>
          <a:prstGeom prst="rect">
            <a:avLst/>
          </a:prstGeom>
          <a:noFill/>
        </p:spPr>
        <p:txBody>
          <a:bodyPr wrap="square" rtlCol="0">
            <a:spAutoFit/>
          </a:bodyPr>
          <a:lstStyle/>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Your choice</a:t>
            </a:r>
          </a:p>
        </p:txBody>
      </p:sp>
    </p:spTree>
    <p:custDataLst>
      <p:tags r:id="rId1"/>
    </p:custDataLst>
    <p:extLst>
      <p:ext uri="{BB962C8B-B14F-4D97-AF65-F5344CB8AC3E}">
        <p14:creationId xmlns:p14="http://schemas.microsoft.com/office/powerpoint/2010/main" val="328198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00000" fill="hold" nodeType="click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5000" b="1" dirty="0">
                <a:ea typeface="Cambria" panose="02040503050406030204" pitchFamily="18" charset="0"/>
              </a:rPr>
              <a:t>Preparing for NAPGD2022</a:t>
            </a:r>
            <a:endParaRPr lang="en-US" sz="5000" b="1"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1409704"/>
            <a:ext cx="8934450" cy="5448296"/>
          </a:xfrm>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perfect world = everyone reprocesses everything</a:t>
            </a:r>
          </a:p>
          <a:p>
            <a:pPr marL="1319213" lvl="3">
              <a:spcAft>
                <a:spcPts val="1200"/>
              </a:spcAft>
            </a:pPr>
            <a:r>
              <a:rPr lang="en-US" sz="2400" dirty="0">
                <a:latin typeface="Cambria" panose="02040503050406030204" pitchFamily="18" charset="0"/>
                <a:ea typeface="Cambria" panose="02040503050406030204" pitchFamily="18" charset="0"/>
              </a:rPr>
              <a:t>what does this mean?</a:t>
            </a:r>
          </a:p>
          <a:p>
            <a:pPr marL="1776413" lvl="4">
              <a:spcAft>
                <a:spcPts val="1200"/>
              </a:spcAft>
            </a:pPr>
            <a:r>
              <a:rPr lang="en-US" sz="2400" dirty="0">
                <a:latin typeface="Cambria" panose="02040503050406030204" pitchFamily="18" charset="0"/>
                <a:ea typeface="Cambria" panose="02040503050406030204" pitchFamily="18" charset="0"/>
              </a:rPr>
              <a:t>consider an ALTA w/topo</a:t>
            </a:r>
          </a:p>
          <a:p>
            <a:pPr marL="2233613" lvl="5">
              <a:spcAft>
                <a:spcPts val="1200"/>
              </a:spcAft>
            </a:pPr>
            <a:r>
              <a:rPr lang="en-US" sz="2400" dirty="0">
                <a:latin typeface="Cambria" panose="02040503050406030204" pitchFamily="18" charset="0"/>
                <a:ea typeface="Cambria" panose="02040503050406030204" pitchFamily="18" charset="0"/>
              </a:rPr>
              <a:t>start over with the onsite GNSS-based control</a:t>
            </a:r>
          </a:p>
          <a:p>
            <a:pPr marL="2233613" lvl="5">
              <a:spcAft>
                <a:spcPts val="1200"/>
              </a:spcAft>
            </a:pPr>
            <a:r>
              <a:rPr lang="en-US" sz="2400" dirty="0">
                <a:latin typeface="Cambria" panose="02040503050406030204" pitchFamily="18" charset="0"/>
                <a:ea typeface="Cambria" panose="02040503050406030204" pitchFamily="18" charset="0"/>
              </a:rPr>
              <a:t>reorient all your shots/ties (</a:t>
            </a:r>
            <a:r>
              <a:rPr lang="en-US" sz="2400" i="1" dirty="0">
                <a:latin typeface="Cambria" panose="02040503050406030204" pitchFamily="18" charset="0"/>
                <a:ea typeface="Cambria" panose="02040503050406030204" pitchFamily="18" charset="0"/>
              </a:rPr>
              <a:t>hopefully linked</a:t>
            </a:r>
            <a:r>
              <a:rPr lang="en-US" sz="2400" dirty="0">
                <a:latin typeface="Cambria" panose="02040503050406030204" pitchFamily="18" charset="0"/>
                <a:ea typeface="Cambria" panose="02040503050406030204" pitchFamily="18" charset="0"/>
              </a:rPr>
              <a:t>)</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1319213" lvl="3">
              <a:spcAft>
                <a:spcPts val="1200"/>
              </a:spcAft>
            </a:pPr>
            <a:r>
              <a:rPr lang="en-US" sz="2400" b="1" i="1" dirty="0">
                <a:latin typeface="Cambria" panose="02040503050406030204" pitchFamily="18" charset="0"/>
                <a:ea typeface="Cambria" panose="02040503050406030204" pitchFamily="18" charset="0"/>
              </a:rPr>
              <a:t>unrealistic! </a:t>
            </a:r>
            <a:r>
              <a:rPr lang="en-US" sz="2400" dirty="0">
                <a:latin typeface="Cambria" panose="02040503050406030204" pitchFamily="18" charset="0"/>
                <a:ea typeface="Cambria" panose="02040503050406030204" pitchFamily="18" charset="0"/>
              </a:rPr>
              <a:t>… and unnecessary for majority users</a:t>
            </a:r>
          </a:p>
        </p:txBody>
      </p:sp>
    </p:spTree>
    <p:custDataLst>
      <p:tags r:id="rId1"/>
    </p:custDataLst>
    <p:extLst>
      <p:ext uri="{BB962C8B-B14F-4D97-AF65-F5344CB8AC3E}">
        <p14:creationId xmlns:p14="http://schemas.microsoft.com/office/powerpoint/2010/main" val="238729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5000" b="1" dirty="0">
                <a:ea typeface="Cambria" panose="02040503050406030204" pitchFamily="18" charset="0"/>
              </a:rPr>
              <a:t>Preparing for NAPGD2022</a:t>
            </a:r>
            <a:endParaRPr lang="en-US" sz="5000" b="1"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0" y="1409704"/>
            <a:ext cx="8934450" cy="5448296"/>
          </a:xfrm>
        </p:spPr>
        <p:txBody>
          <a:bodyPr/>
          <a:lstStyle/>
          <a:p>
            <a:pPr marL="457200" lvl="1">
              <a:spcAft>
                <a:spcPts val="1200"/>
              </a:spcAft>
            </a:pPr>
            <a:r>
              <a:rPr lang="en-US" sz="3200" dirty="0">
                <a:latin typeface="Cambria" panose="02040503050406030204" pitchFamily="18" charset="0"/>
                <a:ea typeface="Cambria" panose="02040503050406030204" pitchFamily="18" charset="0"/>
              </a:rPr>
              <a:t>Transforming your data</a:t>
            </a:r>
          </a:p>
          <a:p>
            <a:pPr marL="862013" lvl="2">
              <a:spcAft>
                <a:spcPts val="1200"/>
              </a:spcAft>
            </a:pPr>
            <a:r>
              <a:rPr lang="en-US" sz="2800" dirty="0">
                <a:latin typeface="Cambria" panose="02040503050406030204" pitchFamily="18" charset="0"/>
                <a:ea typeface="Cambria" panose="02040503050406030204" pitchFamily="18" charset="0"/>
              </a:rPr>
              <a:t>NCAT </a:t>
            </a:r>
            <a:r>
              <a:rPr lang="en-US" sz="2300" dirty="0">
                <a:latin typeface="Cambria" panose="02040503050406030204" pitchFamily="18" charset="0"/>
                <a:ea typeface="Cambria" panose="02040503050406030204" pitchFamily="18" charset="0"/>
              </a:rPr>
              <a:t>- NGS Coordinate Conversion and Transformation Tool</a:t>
            </a:r>
          </a:p>
          <a:p>
            <a:pPr marL="1319213" lvl="3">
              <a:spcAft>
                <a:spcPts val="1200"/>
              </a:spcAft>
            </a:pPr>
            <a:r>
              <a:rPr lang="en-US" sz="2400" dirty="0">
                <a:latin typeface="Cambria" panose="02040503050406030204" pitchFamily="18" charset="0"/>
                <a:ea typeface="Cambria" panose="02040503050406030204" pitchFamily="18" charset="0"/>
              </a:rPr>
              <a:t>available now: ASCII upload, Web Services, GitHub</a:t>
            </a:r>
          </a:p>
          <a:p>
            <a:pPr marL="1319213" lvl="3">
              <a:spcAft>
                <a:spcPts val="1200"/>
              </a:spcAft>
            </a:pPr>
            <a:r>
              <a:rPr lang="en-US" sz="2400" dirty="0">
                <a:latin typeface="Cambria" panose="02040503050406030204" pitchFamily="18" charset="0"/>
                <a:ea typeface="Cambria" panose="02040503050406030204" pitchFamily="18" charset="0"/>
              </a:rPr>
              <a:t>ask your software provider(s) about integration</a:t>
            </a:r>
          </a:p>
          <a:p>
            <a:pPr marL="1776413" lvl="4">
              <a:spcAft>
                <a:spcPts val="1200"/>
              </a:spcAft>
            </a:pPr>
            <a:r>
              <a:rPr lang="en-US" sz="2400" dirty="0">
                <a:latin typeface="Cambria" panose="02040503050406030204" pitchFamily="18" charset="0"/>
                <a:ea typeface="Cambria" panose="02040503050406030204" pitchFamily="18" charset="0"/>
              </a:rPr>
              <a:t>we envision this as most popular method of access</a:t>
            </a:r>
          </a:p>
          <a:p>
            <a:pPr marL="1776413" lvl="4">
              <a:spcAft>
                <a:spcPts val="1200"/>
              </a:spcAft>
            </a:pPr>
            <a:r>
              <a:rPr lang="en-US" sz="2400" dirty="0">
                <a:latin typeface="Cambria" panose="02040503050406030204" pitchFamily="18" charset="0"/>
                <a:ea typeface="Cambria" panose="02040503050406030204" pitchFamily="18" charset="0"/>
              </a:rPr>
              <a:t>Industry Workshops held in 2021 and 2022</a:t>
            </a:r>
          </a:p>
          <a:p>
            <a:pPr marL="2233613" lvl="5">
              <a:spcAft>
                <a:spcPts val="1200"/>
              </a:spcAft>
            </a:pPr>
            <a:r>
              <a:rPr lang="en-US" sz="1600" dirty="0">
                <a:latin typeface="Cambria" panose="02040503050406030204" pitchFamily="18" charset="0"/>
                <a:ea typeface="Cambria" panose="02040503050406030204" pitchFamily="18" charset="0"/>
              </a:rPr>
              <a:t>All the well known commercial names attended</a:t>
            </a:r>
          </a:p>
          <a:p>
            <a:pPr marL="2233613" lvl="5">
              <a:spcAft>
                <a:spcPts val="1200"/>
              </a:spcAft>
            </a:pPr>
            <a:r>
              <a:rPr lang="en-US" sz="1600" dirty="0">
                <a:latin typeface="Cambria" panose="02040503050406030204" pitchFamily="18" charset="0"/>
                <a:ea typeface="Cambria" panose="02040503050406030204" pitchFamily="18" charset="0"/>
              </a:rPr>
              <a:t>Plus some open-source advocates</a:t>
            </a:r>
          </a:p>
          <a:p>
            <a:pPr marL="1319213" lvl="3">
              <a:spcAft>
                <a:spcPts val="1200"/>
              </a:spcAft>
            </a:pPr>
            <a:endParaRPr lang="en-US" sz="24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28836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802" y="1328605"/>
            <a:ext cx="9008199" cy="5529396"/>
          </a:xfrm>
        </p:spPr>
        <p:txBody>
          <a:bodyPr/>
          <a:lstStyle/>
          <a:p>
            <a:pPr>
              <a:spcBef>
                <a:spcPts val="3600"/>
              </a:spcBef>
            </a:pPr>
            <a:r>
              <a:rPr lang="en-US" dirty="0">
                <a:latin typeface="Cambria" panose="02040503050406030204" pitchFamily="18" charset="0"/>
                <a:ea typeface="Cambria" panose="02040503050406030204" pitchFamily="18" charset="0"/>
              </a:rPr>
              <a:t>What can you do to ensure your control will get coordinates in the new </a:t>
            </a:r>
            <a:r>
              <a:rPr lang="en-US" dirty="0" err="1">
                <a:latin typeface="Cambria" panose="02040503050406030204" pitchFamily="18" charset="0"/>
                <a:ea typeface="Cambria" panose="02040503050406030204" pitchFamily="18" charset="0"/>
              </a:rPr>
              <a:t>datums</a:t>
            </a:r>
            <a:r>
              <a:rPr lang="en-US" dirty="0">
                <a:latin typeface="Cambria" panose="02040503050406030204" pitchFamily="18" charset="0"/>
                <a:ea typeface="Cambria" panose="02040503050406030204" pitchFamily="18" charset="0"/>
              </a:rPr>
              <a:t> on rollout?</a:t>
            </a:r>
          </a:p>
          <a:p>
            <a:pPr>
              <a:spcBef>
                <a:spcPts val="2000"/>
              </a:spcBef>
            </a:pPr>
            <a:r>
              <a:rPr lang="en-US" b="1" dirty="0">
                <a:latin typeface="Cambria" panose="02040503050406030204" pitchFamily="18" charset="0"/>
                <a:ea typeface="Cambria" panose="02040503050406030204" pitchFamily="18" charset="0"/>
              </a:rPr>
              <a:t>Re-observe and submit the data to NGS</a:t>
            </a:r>
          </a:p>
          <a:p>
            <a:pPr lvl="1">
              <a:spcBef>
                <a:spcPts val="600"/>
              </a:spcBef>
            </a:pPr>
            <a:r>
              <a:rPr lang="en-US" dirty="0">
                <a:latin typeface="Cambria" panose="02040503050406030204" pitchFamily="18" charset="0"/>
                <a:ea typeface="Cambria" panose="02040503050406030204" pitchFamily="18" charset="0"/>
              </a:rPr>
              <a:t>must be submitted by </a:t>
            </a:r>
            <a:r>
              <a:rPr lang="en-US" b="1" dirty="0">
                <a:latin typeface="Cambria" panose="02040503050406030204" pitchFamily="18" charset="0"/>
                <a:ea typeface="Cambria" panose="02040503050406030204" pitchFamily="18" charset="0"/>
              </a:rPr>
              <a:t>30 September 2023</a:t>
            </a:r>
            <a:endParaRPr lang="en-US" dirty="0">
              <a:latin typeface="Cambria" panose="02040503050406030204" pitchFamily="18" charset="0"/>
              <a:ea typeface="Cambria" panose="02040503050406030204" pitchFamily="18" charset="0"/>
            </a:endParaRPr>
          </a:p>
          <a:p>
            <a:pPr>
              <a:spcBef>
                <a:spcPts val="2000"/>
              </a:spcBef>
            </a:pPr>
            <a:r>
              <a:rPr lang="en-US" dirty="0">
                <a:latin typeface="Cambria" panose="02040503050406030204" pitchFamily="18" charset="0"/>
                <a:ea typeface="Cambria" panose="02040503050406030204" pitchFamily="18" charset="0"/>
              </a:rPr>
              <a:t>Options to submit your data:</a:t>
            </a:r>
          </a:p>
          <a:p>
            <a:pPr lvl="1">
              <a:spcBef>
                <a:spcPts val="600"/>
              </a:spcBef>
            </a:pPr>
            <a:r>
              <a:rPr lang="en-US" dirty="0">
                <a:latin typeface="Cambria" panose="02040503050406030204" pitchFamily="18" charset="0"/>
                <a:ea typeface="Cambria" panose="02040503050406030204" pitchFamily="18" charset="0"/>
              </a:rPr>
              <a:t>OPUS Share </a:t>
            </a:r>
            <a:r>
              <a:rPr lang="en-US" dirty="0">
                <a:latin typeface="Cambria" panose="02040503050406030204" pitchFamily="18" charset="0"/>
                <a:ea typeface="Cambria" panose="02040503050406030204" pitchFamily="18" charset="0"/>
                <a:sym typeface="Wingdings" panose="05000000000000000000" pitchFamily="2" charset="2"/>
              </a:rPr>
              <a:t> </a:t>
            </a:r>
            <a:r>
              <a:rPr lang="en-US" dirty="0">
                <a:latin typeface="Cambria" panose="02040503050406030204" pitchFamily="18" charset="0"/>
                <a:ea typeface="Cambria" panose="02040503050406030204" pitchFamily="18" charset="0"/>
              </a:rPr>
              <a:t>4+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static data; 2 photos; mark ties</a:t>
            </a:r>
          </a:p>
          <a:p>
            <a:pPr lvl="2">
              <a:spcBef>
                <a:spcPts val="600"/>
              </a:spcBef>
            </a:pPr>
            <a:r>
              <a:rPr lang="en-US" dirty="0">
                <a:latin typeface="Cambria" panose="02040503050406030204" pitchFamily="18" charset="0"/>
                <a:ea typeface="Cambria" panose="02040503050406030204" pitchFamily="18" charset="0"/>
              </a:rPr>
              <a:t>rinse &amp; repeat … as we need </a:t>
            </a:r>
            <a:r>
              <a:rPr lang="en-US" b="1" dirty="0">
                <a:latin typeface="Cambria" panose="02040503050406030204" pitchFamily="18" charset="0"/>
                <a:ea typeface="Cambria" panose="02040503050406030204" pitchFamily="18" charset="0"/>
              </a:rPr>
              <a:t>redundancy</a:t>
            </a:r>
          </a:p>
          <a:p>
            <a:pPr lvl="1">
              <a:spcBef>
                <a:spcPts val="600"/>
              </a:spcBef>
            </a:pPr>
            <a:r>
              <a:rPr lang="en-US" dirty="0">
                <a:latin typeface="Cambria" panose="02040503050406030204" pitchFamily="18" charset="0"/>
                <a:ea typeface="Cambria" panose="02040503050406030204" pitchFamily="18" charset="0"/>
              </a:rPr>
              <a:t>OPUS Projects </a:t>
            </a:r>
            <a:r>
              <a:rPr lang="en-US" sz="2400" dirty="0">
                <a:latin typeface="Cambria" panose="02040503050406030204" pitchFamily="18" charset="0"/>
                <a:ea typeface="Cambria" panose="02040503050406030204" pitchFamily="18" charset="0"/>
                <a:sym typeface="Wingdings" panose="05000000000000000000" pitchFamily="2" charset="2"/>
              </a:rPr>
              <a:t></a:t>
            </a:r>
            <a:r>
              <a:rPr lang="en-US" sz="2400" dirty="0">
                <a:latin typeface="Cambria" panose="02040503050406030204" pitchFamily="18" charset="0"/>
                <a:ea typeface="Cambria" panose="02040503050406030204" pitchFamily="18" charset="0"/>
              </a:rPr>
              <a:t> 2+ </a:t>
            </a:r>
            <a:r>
              <a:rPr lang="en-US" sz="2400" dirty="0" err="1">
                <a:latin typeface="Cambria" panose="02040503050406030204" pitchFamily="18" charset="0"/>
                <a:ea typeface="Cambria" panose="02040503050406030204" pitchFamily="18" charset="0"/>
              </a:rPr>
              <a:t>hrs</a:t>
            </a:r>
            <a:r>
              <a:rPr lang="en-US" sz="2400" dirty="0">
                <a:latin typeface="Cambria" panose="02040503050406030204" pitchFamily="18" charset="0"/>
                <a:ea typeface="Cambria" panose="02040503050406030204" pitchFamily="18" charset="0"/>
              </a:rPr>
              <a:t> static GPS data</a:t>
            </a:r>
          </a:p>
          <a:p>
            <a:pPr marL="457200" lvl="1" indent="2514600">
              <a:spcBef>
                <a:spcPts val="600"/>
              </a:spcBef>
              <a:buNone/>
            </a:pPr>
            <a:r>
              <a:rPr lang="en-US" sz="2400" dirty="0">
                <a:latin typeface="Cambria" panose="02040503050406030204" pitchFamily="18" charset="0"/>
                <a:ea typeface="Cambria" panose="02040503050406030204" pitchFamily="18" charset="0"/>
                <a:sym typeface="Wingdings" panose="05000000000000000000" pitchFamily="2" charset="2"/>
              </a:rPr>
              <a:t></a:t>
            </a:r>
            <a:r>
              <a:rPr lang="en-US" sz="2400" dirty="0">
                <a:latin typeface="Cambria" panose="02040503050406030204" pitchFamily="18" charset="0"/>
                <a:ea typeface="Cambria" panose="02040503050406030204" pitchFamily="18" charset="0"/>
              </a:rPr>
              <a:t> 5+ minutes RTN-GNSS data, 3x per mark</a:t>
            </a:r>
          </a:p>
          <a:p>
            <a:pPr marL="457200" lvl="1" indent="0">
              <a:spcBef>
                <a:spcPts val="600"/>
              </a:spcBef>
              <a:buNone/>
            </a:pPr>
            <a:r>
              <a:rPr lang="en-US" sz="2400" dirty="0">
                <a:latin typeface="Cambria" panose="02040503050406030204" pitchFamily="18" charset="0"/>
                <a:ea typeface="Cambria" panose="02040503050406030204" pitchFamily="18" charset="0"/>
              </a:rPr>
              <a:t>		</a:t>
            </a:r>
            <a:r>
              <a:rPr lang="en-US" sz="2400" i="1" dirty="0">
                <a:latin typeface="Cambria" panose="02040503050406030204" pitchFamily="18" charset="0"/>
                <a:ea typeface="Cambria" panose="02040503050406030204" pitchFamily="18" charset="0"/>
              </a:rPr>
              <a:t>Also</a:t>
            </a:r>
            <a:r>
              <a:rPr lang="en-US" sz="2400" dirty="0">
                <a:latin typeface="Cambria" panose="02040503050406030204" pitchFamily="18" charset="0"/>
                <a:ea typeface="Cambria" panose="02040503050406030204" pitchFamily="18" charset="0"/>
              </a:rPr>
              <a:t>: photos, field logs, descriptions, survey report</a:t>
            </a:r>
          </a:p>
        </p:txBody>
      </p:sp>
      <p:sp>
        <p:nvSpPr>
          <p:cNvPr id="3" name="Title 2"/>
          <p:cNvSpPr>
            <a:spLocks noGrp="1"/>
          </p:cNvSpPr>
          <p:nvPr>
            <p:ph type="title"/>
          </p:nvPr>
        </p:nvSpPr>
        <p:spPr>
          <a:xfrm>
            <a:off x="0" y="274639"/>
            <a:ext cx="9144000" cy="1143000"/>
          </a:xfrm>
        </p:spPr>
        <p:txBody>
          <a:bodyPr/>
          <a:lstStyle/>
          <a:p>
            <a:r>
              <a:rPr lang="en-US" sz="5000" b="1" dirty="0">
                <a:ea typeface="Cambria" panose="02040503050406030204" pitchFamily="18" charset="0"/>
              </a:rPr>
              <a:t>Preparing for NAPGD2022</a:t>
            </a:r>
            <a:endParaRPr lang="en-US"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206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500"/>
                                        <p:tgtEl>
                                          <p:spTgt spid="2">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fade">
                                      <p:cBhvr>
                                        <p:cTn id="20" dur="500"/>
                                        <p:tgtEl>
                                          <p:spTgt spid="2">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802" y="1328605"/>
            <a:ext cx="9008199" cy="5529396"/>
          </a:xfrm>
        </p:spPr>
        <p:txBody>
          <a:bodyPr/>
          <a:lstStyle/>
          <a:p>
            <a:pPr>
              <a:spcBef>
                <a:spcPts val="3600"/>
              </a:spcBef>
            </a:pPr>
            <a:r>
              <a:rPr lang="en-US" dirty="0">
                <a:latin typeface="Cambria" panose="02040503050406030204" pitchFamily="18" charset="0"/>
                <a:ea typeface="Cambria" panose="02040503050406030204" pitchFamily="18" charset="0"/>
              </a:rPr>
              <a:t>What’s this 5 minute RTN observations deal?</a:t>
            </a:r>
          </a:p>
          <a:p>
            <a:pPr lvl="1">
              <a:spcBef>
                <a:spcPts val="0"/>
              </a:spcBef>
            </a:pPr>
            <a:r>
              <a:rPr lang="en-US" dirty="0">
                <a:latin typeface="Cambria" panose="02040503050406030204" pitchFamily="18" charset="0"/>
                <a:ea typeface="Cambria" panose="02040503050406030204" pitchFamily="18" charset="0"/>
              </a:rPr>
              <a:t>Not just GPSonBM … but </a:t>
            </a:r>
            <a:r>
              <a:rPr lang="en-US" dirty="0" err="1">
                <a:latin typeface="Cambria" panose="02040503050406030204" pitchFamily="18" charset="0"/>
                <a:ea typeface="Cambria" panose="02040503050406030204" pitchFamily="18" charset="0"/>
                <a:hlinkClick r:id="rId3"/>
              </a:rPr>
              <a:t>GVXonBM</a:t>
            </a:r>
            <a:endParaRPr lang="en-US" dirty="0">
              <a:latin typeface="Cambria" panose="02040503050406030204" pitchFamily="18" charset="0"/>
              <a:ea typeface="Cambria" panose="02040503050406030204" pitchFamily="18" charset="0"/>
            </a:endParaRPr>
          </a:p>
          <a:p>
            <a:pPr marL="0" indent="0">
              <a:spcBef>
                <a:spcPts val="2000"/>
              </a:spcBef>
              <a:buNone/>
            </a:pP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a:xfrm>
            <a:off x="0" y="274639"/>
            <a:ext cx="9144000" cy="1143000"/>
          </a:xfrm>
        </p:spPr>
        <p:txBody>
          <a:bodyPr/>
          <a:lstStyle/>
          <a:p>
            <a:r>
              <a:rPr lang="en-US" sz="5400" b="1" dirty="0">
                <a:latin typeface="Cambria" panose="02040503050406030204" pitchFamily="18" charset="0"/>
                <a:ea typeface="Cambria" panose="02040503050406030204" pitchFamily="18" charset="0"/>
              </a:rPr>
              <a:t>Preparing</a:t>
            </a:r>
          </a:p>
        </p:txBody>
      </p:sp>
      <p:pic>
        <p:nvPicPr>
          <p:cNvPr id="5" name="Picture 4">
            <a:extLst>
              <a:ext uri="{FF2B5EF4-FFF2-40B4-BE49-F238E27FC236}">
                <a16:creationId xmlns:a16="http://schemas.microsoft.com/office/drawing/2014/main" id="{6FD7F094-3BB0-4D74-A44A-FB4571122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02" y="2378740"/>
            <a:ext cx="5888068" cy="3245248"/>
          </a:xfrm>
          <a:prstGeom prst="rect">
            <a:avLst/>
          </a:prstGeom>
          <a:ln w="22225">
            <a:solidFill>
              <a:schemeClr val="bg1">
                <a:lumMod val="65000"/>
              </a:schemeClr>
            </a:solidFill>
          </a:ln>
        </p:spPr>
      </p:pic>
      <p:pic>
        <p:nvPicPr>
          <p:cNvPr id="15" name="Picture 14">
            <a:extLst>
              <a:ext uri="{FF2B5EF4-FFF2-40B4-BE49-F238E27FC236}">
                <a16:creationId xmlns:a16="http://schemas.microsoft.com/office/drawing/2014/main" id="{9F59B078-DC30-4FDC-BF03-99CC30C8AA12}"/>
              </a:ext>
            </a:extLst>
          </p:cNvPr>
          <p:cNvPicPr>
            <a:picLocks noChangeAspect="1"/>
          </p:cNvPicPr>
          <p:nvPr/>
        </p:nvPicPr>
        <p:blipFill>
          <a:blip r:embed="rId5"/>
          <a:stretch>
            <a:fillRect/>
          </a:stretch>
        </p:blipFill>
        <p:spPr>
          <a:xfrm>
            <a:off x="4489910" y="2378740"/>
            <a:ext cx="4518288" cy="2665842"/>
          </a:xfrm>
          <a:prstGeom prst="rect">
            <a:avLst/>
          </a:prstGeom>
          <a:ln w="22225">
            <a:solidFill>
              <a:schemeClr val="bg1">
                <a:lumMod val="65000"/>
              </a:schemeClr>
            </a:solidFill>
          </a:ln>
        </p:spPr>
      </p:pic>
      <p:pic>
        <p:nvPicPr>
          <p:cNvPr id="12" name="Picture 11">
            <a:extLst>
              <a:ext uri="{FF2B5EF4-FFF2-40B4-BE49-F238E27FC236}">
                <a16:creationId xmlns:a16="http://schemas.microsoft.com/office/drawing/2014/main" id="{2F4217B2-C025-44D2-8178-CD991997A138}"/>
              </a:ext>
            </a:extLst>
          </p:cNvPr>
          <p:cNvPicPr>
            <a:picLocks noChangeAspect="1"/>
          </p:cNvPicPr>
          <p:nvPr/>
        </p:nvPicPr>
        <p:blipFill>
          <a:blip r:embed="rId6"/>
          <a:stretch>
            <a:fillRect/>
          </a:stretch>
        </p:blipFill>
        <p:spPr>
          <a:xfrm>
            <a:off x="1667342" y="3970821"/>
            <a:ext cx="6126911" cy="2854815"/>
          </a:xfrm>
          <a:prstGeom prst="rect">
            <a:avLst/>
          </a:prstGeom>
        </p:spPr>
      </p:pic>
    </p:spTree>
    <p:extLst>
      <p:ext uri="{BB962C8B-B14F-4D97-AF65-F5344CB8AC3E}">
        <p14:creationId xmlns:p14="http://schemas.microsoft.com/office/powerpoint/2010/main" val="234515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24504E-CDF2-45B7-9663-09529E8813CC}"/>
              </a:ext>
            </a:extLst>
          </p:cNvPr>
          <p:cNvSpPr/>
          <p:nvPr/>
        </p:nvSpPr>
        <p:spPr>
          <a:xfrm>
            <a:off x="0" y="1720625"/>
            <a:ext cx="9144000" cy="2573797"/>
          </a:xfrm>
          <a:prstGeom prst="rect">
            <a:avLst/>
          </a:prstGeom>
          <a:gradFill>
            <a:gsLst>
              <a:gs pos="50600">
                <a:schemeClr val="bg1"/>
              </a:gs>
              <a:gs pos="0">
                <a:schemeClr val="accent1">
                  <a:tint val="100000"/>
                  <a:shade val="100000"/>
                  <a:satMod val="130000"/>
                </a:schemeClr>
              </a:gs>
              <a:gs pos="100000">
                <a:srgbClr val="FF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Franklin Gothic Demi" panose="020B0703020102020204" pitchFamily="34" charset="0"/>
                <a:ea typeface="Cambria" panose="02040503050406030204" pitchFamily="18" charset="0"/>
                <a:cs typeface="+mn-cs"/>
              </a:rPr>
              <a:t>SPCS2022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Franklin Gothic Demi" panose="020B0703020102020204" pitchFamily="34" charset="0"/>
                <a:ea typeface="Cambria" panose="02040503050406030204" pitchFamily="18" charset="0"/>
                <a:cs typeface="+mn-cs"/>
              </a:rPr>
              <a:t>MAKING EARTH FLAT AGAIN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1" u="none" strike="noStrike" kern="1200" cap="none" spc="0" normalizeH="0" baseline="0" noProof="0" dirty="0">
                <a:ln>
                  <a:noFill/>
                </a:ln>
                <a:solidFill>
                  <a:prstClr val="black"/>
                </a:solidFill>
                <a:effectLst/>
                <a:uLnTx/>
                <a:uFillTx/>
                <a:latin typeface="Franklin Gothic Demi" panose="020B0703020102020204" pitchFamily="34" charset="0"/>
                <a:ea typeface="Cambria" panose="02040503050406030204" pitchFamily="18" charset="0"/>
                <a:cs typeface="+mn-cs"/>
              </a:rPr>
              <a:t>…ONE ZONE AT A TIME</a:t>
            </a:r>
          </a:p>
        </p:txBody>
      </p:sp>
      <p:sp>
        <p:nvSpPr>
          <p:cNvPr id="5" name="Rectangle 4">
            <a:extLst>
              <a:ext uri="{FF2B5EF4-FFF2-40B4-BE49-F238E27FC236}">
                <a16:creationId xmlns:a16="http://schemas.microsoft.com/office/drawing/2014/main" id="{8218D8AB-3388-4883-B7B0-A4F74B5268D4}"/>
              </a:ext>
            </a:extLst>
          </p:cNvPr>
          <p:cNvSpPr/>
          <p:nvPr/>
        </p:nvSpPr>
        <p:spPr>
          <a:xfrm>
            <a:off x="1346200" y="226143"/>
            <a:ext cx="6451600" cy="1112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I’ll be selling these bumper stickers in hospitality room tonight…</a:t>
            </a:r>
          </a:p>
        </p:txBody>
      </p:sp>
      <p:pic>
        <p:nvPicPr>
          <p:cNvPr id="4" name="Picture 3">
            <a:extLst>
              <a:ext uri="{FF2B5EF4-FFF2-40B4-BE49-F238E27FC236}">
                <a16:creationId xmlns:a16="http://schemas.microsoft.com/office/drawing/2014/main" id="{A727C9A3-4CD3-4F3F-9B85-A05E58DA71D9}"/>
              </a:ext>
            </a:extLst>
          </p:cNvPr>
          <p:cNvPicPr>
            <a:picLocks noChangeAspect="1"/>
          </p:cNvPicPr>
          <p:nvPr/>
        </p:nvPicPr>
        <p:blipFill>
          <a:blip r:embed="rId2"/>
          <a:stretch>
            <a:fillRect/>
          </a:stretch>
        </p:blipFill>
        <p:spPr>
          <a:xfrm>
            <a:off x="285135" y="4624233"/>
            <a:ext cx="3569109" cy="2007624"/>
          </a:xfrm>
          <a:prstGeom prst="rect">
            <a:avLst/>
          </a:prstGeom>
        </p:spPr>
      </p:pic>
      <p:sp>
        <p:nvSpPr>
          <p:cNvPr id="6" name="Rectangle 5">
            <a:extLst>
              <a:ext uri="{FF2B5EF4-FFF2-40B4-BE49-F238E27FC236}">
                <a16:creationId xmlns:a16="http://schemas.microsoft.com/office/drawing/2014/main" id="{778AD640-7D4A-497E-852D-9C64456C41FA}"/>
              </a:ext>
            </a:extLst>
          </p:cNvPr>
          <p:cNvSpPr/>
          <p:nvPr/>
        </p:nvSpPr>
        <p:spPr>
          <a:xfrm>
            <a:off x="3854244" y="4989872"/>
            <a:ext cx="5289756" cy="1112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i="1" dirty="0">
                <a:solidFill>
                  <a:prstClr val="black"/>
                </a:solidFill>
                <a:latin typeface="Cambria" panose="02040503050406030204" pitchFamily="18" charset="0"/>
                <a:ea typeface="Cambria" panose="02040503050406030204" pitchFamily="18" charset="0"/>
              </a:rPr>
              <a:t>Really?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No… not really!</a:t>
            </a:r>
          </a:p>
        </p:txBody>
      </p:sp>
    </p:spTree>
    <p:extLst>
      <p:ext uri="{BB962C8B-B14F-4D97-AF65-F5344CB8AC3E}">
        <p14:creationId xmlns:p14="http://schemas.microsoft.com/office/powerpoint/2010/main" val="268467703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left)">
                                      <p:cBhvr>
                                        <p:cTn id="2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E2B5F8-055A-4BBE-AEB1-6625A4B6A409}"/>
              </a:ext>
            </a:extLst>
          </p:cNvPr>
          <p:cNvPicPr>
            <a:picLocks noChangeAspect="1"/>
          </p:cNvPicPr>
          <p:nvPr/>
        </p:nvPicPr>
        <p:blipFill>
          <a:blip r:embed="rId2"/>
          <a:stretch>
            <a:fillRect/>
          </a:stretch>
        </p:blipFill>
        <p:spPr>
          <a:xfrm>
            <a:off x="0" y="0"/>
            <a:ext cx="9144000" cy="6858001"/>
          </a:xfrm>
          <a:prstGeom prst="rect">
            <a:avLst/>
          </a:prstGeom>
        </p:spPr>
      </p:pic>
    </p:spTree>
    <p:extLst>
      <p:ext uri="{BB962C8B-B14F-4D97-AF65-F5344CB8AC3E}">
        <p14:creationId xmlns:p14="http://schemas.microsoft.com/office/powerpoint/2010/main" val="29627551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2B0A18-7B51-47A8-8038-4902EB41CFC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7591723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Autofit/>
          </a:bodyPr>
          <a:lstStyle/>
          <a:p>
            <a:r>
              <a:rPr lang="en-US" sz="4000" b="1" dirty="0">
                <a:latin typeface="Cambria" panose="02040503050406030204" pitchFamily="18" charset="0"/>
                <a:ea typeface="Cambria" panose="02040503050406030204" pitchFamily="18" charset="0"/>
              </a:rPr>
              <a:t>When does this matter?</a:t>
            </a:r>
          </a:p>
          <a:p>
            <a:pPr lvl="1"/>
            <a:r>
              <a:rPr lang="en-US" sz="3600" b="1" i="1" dirty="0">
                <a:latin typeface="Cambria" panose="02040503050406030204" pitchFamily="18" charset="0"/>
                <a:ea typeface="Cambria" panose="02040503050406030204" pitchFamily="18" charset="0"/>
              </a:rPr>
              <a:t>Not</a:t>
            </a:r>
            <a:r>
              <a:rPr lang="en-US" sz="3600" dirty="0">
                <a:latin typeface="Cambria" panose="02040503050406030204" pitchFamily="18" charset="0"/>
                <a:ea typeface="Cambria" panose="02040503050406030204" pitchFamily="18" charset="0"/>
              </a:rPr>
              <a:t> typically in lengths/distances</a:t>
            </a:r>
          </a:p>
          <a:p>
            <a:pPr lvl="1"/>
            <a:r>
              <a:rPr lang="en-US" sz="3600" dirty="0">
                <a:latin typeface="Cambria" panose="02040503050406030204" pitchFamily="18" charset="0"/>
                <a:ea typeface="Cambria" panose="02040503050406030204" pitchFamily="18" charset="0"/>
              </a:rPr>
              <a:t>Published planar coordinate systems</a:t>
            </a:r>
          </a:p>
          <a:p>
            <a:pPr lvl="2"/>
            <a:r>
              <a:rPr lang="en-US" sz="3200" dirty="0">
                <a:latin typeface="Cambria" panose="02040503050406030204" pitchFamily="18" charset="0"/>
                <a:ea typeface="Cambria" panose="02040503050406030204" pitchFamily="18" charset="0"/>
              </a:rPr>
              <a:t>Why? </a:t>
            </a:r>
            <a:r>
              <a:rPr lang="en-US" sz="3200" dirty="0">
                <a:latin typeface="Cambria" panose="02040503050406030204" pitchFamily="18" charset="0"/>
                <a:ea typeface="Cambria" panose="02040503050406030204" pitchFamily="18" charset="0"/>
                <a:sym typeface="Wingdings" panose="05000000000000000000" pitchFamily="2" charset="2"/>
              </a:rPr>
              <a:t> </a:t>
            </a:r>
            <a:r>
              <a:rPr lang="en-US" sz="3200" dirty="0">
                <a:latin typeface="Cambria" panose="02040503050406030204" pitchFamily="18" charset="0"/>
                <a:ea typeface="Cambria" panose="02040503050406030204" pitchFamily="18" charset="0"/>
              </a:rPr>
              <a:t>large false eastings and northings</a:t>
            </a:r>
          </a:p>
          <a:p>
            <a:r>
              <a:rPr lang="en-US" sz="4000" b="1" dirty="0">
                <a:latin typeface="Cambria" panose="02040503050406030204" pitchFamily="18" charset="0"/>
                <a:ea typeface="Cambria" panose="02040503050406030204" pitchFamily="18" charset="0"/>
              </a:rPr>
              <a:t>Like what?</a:t>
            </a:r>
          </a:p>
          <a:p>
            <a:pPr lvl="1"/>
            <a:r>
              <a:rPr lang="en-US" sz="3600" dirty="0">
                <a:latin typeface="Cambria" panose="02040503050406030204" pitchFamily="18" charset="0"/>
                <a:ea typeface="Cambria" panose="02040503050406030204" pitchFamily="18" charset="0"/>
              </a:rPr>
              <a:t>SPCS and UTM are very popular and </a:t>
            </a:r>
            <a:r>
              <a:rPr lang="en-US" sz="3600" b="1" i="1" dirty="0">
                <a:latin typeface="Cambria" panose="02040503050406030204" pitchFamily="18" charset="0"/>
                <a:ea typeface="Cambria" panose="02040503050406030204" pitchFamily="18" charset="0"/>
              </a:rPr>
              <a:t>both</a:t>
            </a:r>
            <a:r>
              <a:rPr lang="en-US" sz="3600" dirty="0">
                <a:latin typeface="Cambria" panose="02040503050406030204" pitchFamily="18" charset="0"/>
                <a:ea typeface="Cambria" panose="02040503050406030204" pitchFamily="18" charset="0"/>
              </a:rPr>
              <a:t> fall victim to mix-ups</a:t>
            </a:r>
          </a:p>
          <a:p>
            <a:pPr lvl="2"/>
            <a:r>
              <a:rPr lang="en-US" sz="3200" dirty="0">
                <a:latin typeface="Cambria" panose="02040503050406030204" pitchFamily="18" charset="0"/>
                <a:ea typeface="Cambria" panose="02040503050406030204" pitchFamily="18" charset="0"/>
              </a:rPr>
              <a:t>due to… the large false E/N in their zones</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latin typeface="Cambria" panose="02040503050406030204" pitchFamily="18" charset="0"/>
                <a:ea typeface="Cambria" panose="02040503050406030204" pitchFamily="18" charset="0"/>
              </a:rPr>
              <a:t>What’s impacted?</a:t>
            </a:r>
          </a:p>
        </p:txBody>
      </p:sp>
    </p:spTree>
    <p:extLst>
      <p:ext uri="{BB962C8B-B14F-4D97-AF65-F5344CB8AC3E}">
        <p14:creationId xmlns:p14="http://schemas.microsoft.com/office/powerpoint/2010/main" val="119348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2B0A18-7B51-47A8-8038-4902EB41CFC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p:spPr>
      </p:pic>
      <p:sp>
        <p:nvSpPr>
          <p:cNvPr id="3" name="TextBox 2">
            <a:extLst>
              <a:ext uri="{FF2B5EF4-FFF2-40B4-BE49-F238E27FC236}">
                <a16:creationId xmlns:a16="http://schemas.microsoft.com/office/drawing/2014/main" id="{03590E52-A2CB-4A58-B37F-B5E27F289DF1}"/>
              </a:ext>
            </a:extLst>
          </p:cNvPr>
          <p:cNvSpPr txBox="1"/>
          <p:nvPr/>
        </p:nvSpPr>
        <p:spPr bwMode="auto">
          <a:xfrm>
            <a:off x="1691014" y="5681985"/>
            <a:ext cx="3575986" cy="830997"/>
          </a:xfrm>
          <a:prstGeom prst="rect">
            <a:avLst/>
          </a:prstGeom>
          <a:solidFill>
            <a:schemeClr val="bg1">
              <a:lumMod val="85000"/>
            </a:schemeClr>
          </a:solidFill>
          <a:ln w="9525">
            <a:noFill/>
            <a:miter lim="800000"/>
            <a:headEnd/>
            <a:tailEnd/>
          </a:ln>
          <a:effectLst>
            <a:softEdge rad="3175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Northings are still North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Eastings are still East</a:t>
            </a:r>
          </a:p>
        </p:txBody>
      </p:sp>
    </p:spTree>
    <p:extLst>
      <p:ext uri="{BB962C8B-B14F-4D97-AF65-F5344CB8AC3E}">
        <p14:creationId xmlns:p14="http://schemas.microsoft.com/office/powerpoint/2010/main" val="17458063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par>
                          <p:cTn id="8" fill="hold">
                            <p:stCondLst>
                              <p:cond delay="2500"/>
                            </p:stCondLst>
                            <p:childTnLst>
                              <p:par>
                                <p:cTn id="9" presetID="26" presetClass="emph" presetSubtype="0" repeatCount="3000" fill="hold" grpId="1" nodeType="afterEffect">
                                  <p:stCondLst>
                                    <p:cond delay="1000"/>
                                  </p:stCondLst>
                                  <p:childTnLst>
                                    <p:animEffect transition="out" filter="fade">
                                      <p:cBhvr>
                                        <p:cTn id="10" dur="500" tmFilter="0, 0; .2, .5; .8, .5; 1, 0"/>
                                        <p:tgtEl>
                                          <p:spTgt spid="3"/>
                                        </p:tgtEl>
                                      </p:cBhvr>
                                    </p:animEffect>
                                    <p:animScale>
                                      <p:cBhvr>
                                        <p:cTn id="11"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93D11C-C9BB-4776-BA6E-6413C85E521C}"/>
              </a:ext>
            </a:extLst>
          </p:cNvPr>
          <p:cNvSpPr/>
          <p:nvPr/>
        </p:nvSpPr>
        <p:spPr>
          <a:xfrm>
            <a:off x="72000" y="4159046"/>
            <a:ext cx="8993342" cy="1632154"/>
          </a:xfrm>
          <a:prstGeom prst="rect">
            <a:avLst/>
          </a:prstGeom>
          <a:solidFill>
            <a:srgbClr val="FFFF00"/>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bject 4"/>
          <p:cNvSpPr txBox="1"/>
          <p:nvPr/>
        </p:nvSpPr>
        <p:spPr>
          <a:xfrm>
            <a:off x="1" y="347192"/>
            <a:ext cx="9144000" cy="5372411"/>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The Survey Foot is dead!</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5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1"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Long live the Survey Foot!</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5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2600" b="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US Survey Foot was deprecated 31 December 2022</a:t>
            </a:r>
            <a:r>
              <a:rPr kumimoji="0" lang="en-US" sz="2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a:t>
            </a:r>
          </a:p>
          <a:p>
            <a:pPr marL="16933" marR="0" lvl="0" indent="0" algn="ctr" defTabSz="457200" rtl="0" eaLnBrk="1" fontAlgn="base" latinLnBrk="0" hangingPunct="1">
              <a:lnSpc>
                <a:spcPct val="100000"/>
              </a:lnSpc>
              <a:spcBef>
                <a:spcPts val="1200"/>
              </a:spcBef>
              <a:spcAft>
                <a:spcPct val="0"/>
              </a:spcAft>
              <a:buClrTx/>
              <a:buSzPct val="159375"/>
              <a:buFontTx/>
              <a:buNone/>
              <a:tabLst/>
              <a:defRPr/>
            </a:pPr>
            <a:r>
              <a:rPr lang="en-US" sz="4800" i="1" spc="-20" dirty="0">
                <a:solidFill>
                  <a:prstClr val="black"/>
                </a:solidFill>
                <a:uFill>
                  <a:solidFill>
                    <a:srgbClr val="C00000"/>
                  </a:solidFill>
                </a:uFill>
                <a:latin typeface="Cambria" panose="02040503050406030204" pitchFamily="18" charset="0"/>
                <a:ea typeface="ＭＳ Ｐゴシック" pitchFamily="34" charset="-128"/>
                <a:cs typeface="Arial Black"/>
              </a:rPr>
              <a:t>But will </a:t>
            </a:r>
            <a:r>
              <a:rPr lang="en-US" sz="4800" b="1" i="1" spc="-20" dirty="0">
                <a:solidFill>
                  <a:prstClr val="black"/>
                </a:solidFill>
                <a:uFill>
                  <a:solidFill>
                    <a:srgbClr val="C00000"/>
                  </a:solidFill>
                </a:uFill>
                <a:latin typeface="Cambria" panose="02040503050406030204" pitchFamily="18" charset="0"/>
                <a:ea typeface="ＭＳ Ｐゴシック" pitchFamily="34" charset="-128"/>
                <a:cs typeface="Arial Black"/>
              </a:rPr>
              <a:t>always</a:t>
            </a:r>
            <a:r>
              <a:rPr lang="en-US" sz="4800" i="1" spc="-20" dirty="0">
                <a:solidFill>
                  <a:prstClr val="black"/>
                </a:solidFill>
                <a:uFill>
                  <a:solidFill>
                    <a:srgbClr val="C00000"/>
                  </a:solidFill>
                </a:uFill>
                <a:latin typeface="Cambria" panose="02040503050406030204" pitchFamily="18" charset="0"/>
                <a:ea typeface="ＭＳ Ｐゴシック" pitchFamily="34" charset="-128"/>
                <a:cs typeface="Arial Black"/>
              </a:rPr>
              <a:t> be available in NGS tools for NAD83 and NAD27</a:t>
            </a:r>
            <a:endParaRPr kumimoji="0" lang="en-US" sz="48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128252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b="90" l="126" r="144" t="128"/>
          <a:stretch/>
        </p:blipFill>
        <p:spPr>
          <a:xfrm>
            <a:off x="-43543" y="0"/>
            <a:ext cx="9187543" cy="6858000"/>
          </a:xfrm>
          <a:prstGeom prst="rect">
            <a:avLst/>
          </a:prstGeom>
        </p:spPr>
      </p:pic>
      <p:sp>
        <p:nvSpPr>
          <p:cNvPr id="5" name="Title 4"/>
          <p:cNvSpPr>
            <a:spLocks noGrp="1"/>
          </p:cNvSpPr>
          <p:nvPr>
            <p:ph type="title"/>
          </p:nvPr>
        </p:nvSpPr>
        <p:spPr>
          <a:xfrm>
            <a:off x="722313" y="5444395"/>
            <a:ext cx="7772400" cy="1362075"/>
          </a:xfrm>
        </p:spPr>
        <p:txBody>
          <a:bodyPr/>
          <a:lstStyle/>
          <a:p>
            <a:r>
              <a:rPr dirty="0" lang="en-US" sz="4400">
                <a:latin charset="0" panose="02040503050406030204" pitchFamily="18" typeface="Cambria"/>
                <a:ea charset="0" panose="02040503050406030204" pitchFamily="18" typeface="Cambria"/>
              </a:rPr>
              <a:t>additional Resources</a:t>
            </a:r>
          </a:p>
        </p:txBody>
      </p:sp>
    </p:spTree>
    <p:extLst>
      <p:ext uri="{BB962C8B-B14F-4D97-AF65-F5344CB8AC3E}">
        <p14:creationId xmlns:p14="http://schemas.microsoft.com/office/powerpoint/2010/main" val="852633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335713-7A71-4591-9AFB-C550C743D6FD}"/>
              </a:ext>
            </a:extLst>
          </p:cNvPr>
          <p:cNvPicPr>
            <a:picLocks noChangeAspect="1"/>
          </p:cNvPicPr>
          <p:nvPr/>
        </p:nvPicPr>
        <p:blipFill>
          <a:blip r:embed="rId3"/>
          <a:stretch>
            <a:fillRect/>
          </a:stretch>
        </p:blipFill>
        <p:spPr>
          <a:xfrm>
            <a:off x="30278" y="0"/>
            <a:ext cx="9083444" cy="6858000"/>
          </a:xfrm>
          <a:prstGeom prst="rect">
            <a:avLst/>
          </a:prstGeom>
        </p:spPr>
      </p:pic>
      <p:sp>
        <p:nvSpPr>
          <p:cNvPr id="11" name="TextBox 10"/>
          <p:cNvSpPr txBox="1"/>
          <p:nvPr/>
        </p:nvSpPr>
        <p:spPr>
          <a:xfrm>
            <a:off x="2615380" y="28800"/>
            <a:ext cx="5928851" cy="523220"/>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7" normalizeH="0" baseline="0" noProof="0" dirty="0">
                <a:ln>
                  <a:noFill/>
                </a:ln>
                <a:solidFill>
                  <a:prstClr val="black"/>
                </a:solidFill>
                <a:effectLst/>
                <a:uLnTx/>
                <a:uFillTx/>
                <a:latin typeface="Cambria" panose="02040503050406030204" pitchFamily="18" charset="0"/>
                <a:ea typeface="MS PGothic" pitchFamily="34" charset="-128"/>
                <a:cs typeface="Calibri"/>
              </a:rPr>
              <a:t>geodesy.noaa.gov/ADVISORS/</a:t>
            </a:r>
            <a:endParaRPr kumimoji="0" lang="en-US" sz="28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271831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574675" y="1401763"/>
            <a:ext cx="8569325" cy="4525962"/>
          </a:xfrm>
          <a:prstGeom prst="rect">
            <a:avLst/>
          </a:prstGeom>
        </p:spPr>
        <p:txBody>
          <a:bodyPr/>
          <a:lstStyle/>
          <a:p>
            <a:pPr marL="0" indent="0" algn="ctr">
              <a:buNone/>
            </a:pPr>
            <a:r>
              <a:rPr lang="en-US" b="1" dirty="0">
                <a:latin typeface="Cambria" panose="02040503050406030204" pitchFamily="18" charset="0"/>
                <a:ea typeface="Cambria" panose="02040503050406030204" pitchFamily="18" charset="0"/>
              </a:rPr>
              <a:t>geodesy.noaa.gov/ADVISORS/</a:t>
            </a:r>
          </a:p>
          <a:p>
            <a:pPr marL="227013" indent="-227013"/>
            <a:r>
              <a:rPr lang="en-US" dirty="0">
                <a:latin typeface="Cambria" panose="02040503050406030204" pitchFamily="18" charset="0"/>
                <a:ea typeface="Cambria" panose="02040503050406030204" pitchFamily="18" charset="0"/>
              </a:rPr>
              <a:t>query any major search engine: “</a:t>
            </a:r>
            <a:r>
              <a:rPr lang="en-US" dirty="0" err="1">
                <a:latin typeface="Cambria" panose="02040503050406030204" pitchFamily="18" charset="0"/>
                <a:ea typeface="Cambria" panose="02040503050406030204" pitchFamily="18" charset="0"/>
              </a:rPr>
              <a:t>ngs</a:t>
            </a:r>
            <a:r>
              <a:rPr lang="en-US" dirty="0">
                <a:latin typeface="Cambria" panose="02040503050406030204" pitchFamily="18" charset="0"/>
                <a:ea typeface="Cambria" panose="02040503050406030204" pitchFamily="18" charset="0"/>
              </a:rPr>
              <a:t> advisors”</a:t>
            </a:r>
          </a:p>
          <a:p>
            <a:pPr marL="0" indent="0">
              <a:buNone/>
            </a:pP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idx="4294967295"/>
          </p:nvPr>
        </p:nvSpPr>
        <p:spPr>
          <a:xfrm>
            <a:off x="254000" y="249238"/>
            <a:ext cx="8890000" cy="1143000"/>
          </a:xfrm>
          <a:prstGeom prst="rect">
            <a:avLst/>
          </a:prstGeom>
        </p:spPr>
        <p:txBody>
          <a:bodyPr/>
          <a:lstStyle/>
          <a:p>
            <a:r>
              <a:rPr lang="en-US" dirty="0">
                <a:latin typeface="Cambria" panose="02040503050406030204" pitchFamily="18" charset="0"/>
                <a:ea typeface="Cambria" panose="02040503050406030204" pitchFamily="18" charset="0"/>
              </a:rPr>
              <a:t>Regional Geodetic Advisor Program</a:t>
            </a:r>
          </a:p>
        </p:txBody>
      </p:sp>
      <p:pic>
        <p:nvPicPr>
          <p:cNvPr id="9" name="Picture 8">
            <a:extLst>
              <a:ext uri="{FF2B5EF4-FFF2-40B4-BE49-F238E27FC236}">
                <a16:creationId xmlns:a16="http://schemas.microsoft.com/office/drawing/2014/main" id="{BDBE1318-E724-478A-8AF5-D89D9E721BC6}"/>
              </a:ext>
            </a:extLst>
          </p:cNvPr>
          <p:cNvPicPr>
            <a:picLocks noChangeAspect="1"/>
          </p:cNvPicPr>
          <p:nvPr/>
        </p:nvPicPr>
        <p:blipFill>
          <a:blip r:embed="rId3"/>
          <a:stretch>
            <a:fillRect/>
          </a:stretch>
        </p:blipFill>
        <p:spPr>
          <a:xfrm>
            <a:off x="1209765" y="2988151"/>
            <a:ext cx="6724471" cy="3621338"/>
          </a:xfrm>
          <a:prstGeom prst="rect">
            <a:avLst/>
          </a:prstGeom>
          <a:ln w="38100">
            <a:solidFill>
              <a:srgbClr val="C3C3C3"/>
            </a:solidFill>
          </a:ln>
        </p:spPr>
      </p:pic>
      <p:sp>
        <p:nvSpPr>
          <p:cNvPr id="8" name="Rectangle 7">
            <a:extLst>
              <a:ext uri="{FF2B5EF4-FFF2-40B4-BE49-F238E27FC236}">
                <a16:creationId xmlns:a16="http://schemas.microsoft.com/office/drawing/2014/main" id="{FB81FB0C-C99D-4C27-99AB-7690194238B6}"/>
              </a:ext>
            </a:extLst>
          </p:cNvPr>
          <p:cNvSpPr/>
          <p:nvPr/>
        </p:nvSpPr>
        <p:spPr>
          <a:xfrm>
            <a:off x="1448534" y="5006206"/>
            <a:ext cx="2669223" cy="815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32F9CC7-E793-4EA6-BAC8-50768F4348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8164" y="5145449"/>
            <a:ext cx="1352462" cy="1352462"/>
          </a:xfrm>
          <a:prstGeom prst="rect">
            <a:avLst/>
          </a:prstGeom>
        </p:spPr>
      </p:pic>
      <p:sp>
        <p:nvSpPr>
          <p:cNvPr id="7" name="TextBox 6">
            <a:extLst>
              <a:ext uri="{FF2B5EF4-FFF2-40B4-BE49-F238E27FC236}">
                <a16:creationId xmlns:a16="http://schemas.microsoft.com/office/drawing/2014/main" id="{9B679399-64FD-431C-AEFE-AEC2D144A63E}"/>
              </a:ext>
            </a:extLst>
          </p:cNvPr>
          <p:cNvSpPr txBox="1"/>
          <p:nvPr/>
        </p:nvSpPr>
        <p:spPr>
          <a:xfrm>
            <a:off x="3390627" y="5353919"/>
            <a:ext cx="1468710"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SCAN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QR CODE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TO EMAIL ME</a:t>
            </a:r>
          </a:p>
        </p:txBody>
      </p:sp>
    </p:spTree>
    <p:extLst>
      <p:ext uri="{BB962C8B-B14F-4D97-AF65-F5344CB8AC3E}">
        <p14:creationId xmlns:p14="http://schemas.microsoft.com/office/powerpoint/2010/main" val="137547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803" y="239802"/>
            <a:ext cx="8890503" cy="1143000"/>
          </a:xfrm>
        </p:spPr>
        <p:txBody>
          <a:bodyPr/>
          <a:lstStyle/>
          <a:p>
            <a:r>
              <a:rPr lang="en-US" dirty="0">
                <a:latin typeface="Cambria" panose="02040503050406030204" pitchFamily="18" charset="0"/>
                <a:ea typeface="Cambria" panose="02040503050406030204" pitchFamily="18" charset="0"/>
              </a:rPr>
              <a:t>State Geodetic Coordinators</a:t>
            </a:r>
          </a:p>
        </p:txBody>
      </p:sp>
      <p:sp>
        <p:nvSpPr>
          <p:cNvPr id="6" name="Content Placeholder 5"/>
          <p:cNvSpPr>
            <a:spLocks noGrp="1"/>
          </p:cNvSpPr>
          <p:nvPr>
            <p:ph idx="1"/>
          </p:nvPr>
        </p:nvSpPr>
        <p:spPr>
          <a:xfrm>
            <a:off x="252549" y="1183748"/>
            <a:ext cx="8773758" cy="4525963"/>
          </a:xfrm>
        </p:spPr>
        <p:txBody>
          <a:bodyPr/>
          <a:lstStyle/>
          <a:p>
            <a:pPr marL="227013" indent="-227013"/>
            <a:r>
              <a:rPr lang="en-US" dirty="0">
                <a:latin typeface="Cambria" panose="02040503050406030204" pitchFamily="18" charset="0"/>
                <a:ea typeface="Cambria" panose="02040503050406030204" pitchFamily="18" charset="0"/>
              </a:rPr>
              <a:t>Not an NGS employee</a:t>
            </a:r>
          </a:p>
          <a:p>
            <a:pPr marL="227013" indent="-227013"/>
            <a:r>
              <a:rPr lang="en-US" dirty="0">
                <a:latin typeface="Cambria" panose="02040503050406030204" pitchFamily="18" charset="0"/>
                <a:ea typeface="Cambria" panose="02040503050406030204" pitchFamily="18" charset="0"/>
              </a:rPr>
              <a:t>Serves as a liaison between the State’s geospatial community and the NGS</a:t>
            </a:r>
          </a:p>
          <a:p>
            <a:pPr marL="227013" indent="-227013"/>
            <a:r>
              <a:rPr lang="en-US" dirty="0">
                <a:latin typeface="Cambria" panose="02040503050406030204" pitchFamily="18" charset="0"/>
                <a:ea typeface="Cambria" panose="02040503050406030204" pitchFamily="18" charset="0"/>
              </a:rPr>
              <a:t>Erik Baldwin over at Bluefield State College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557" y="3638744"/>
            <a:ext cx="4251775" cy="3087277"/>
          </a:xfrm>
          <a:prstGeom prst="rect">
            <a:avLst/>
          </a:prstGeom>
          <a:ln w="19050">
            <a:solidFill>
              <a:schemeClr val="tx2">
                <a:lumMod val="60000"/>
                <a:lumOff val="40000"/>
              </a:schemeClr>
            </a:solidFill>
          </a:ln>
        </p:spPr>
      </p:pic>
    </p:spTree>
    <p:extLst>
      <p:ext uri="{BB962C8B-B14F-4D97-AF65-F5344CB8AC3E}">
        <p14:creationId xmlns:p14="http://schemas.microsoft.com/office/powerpoint/2010/main" val="412636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p1"/>
          <p:cNvSpPr txBox="1"/>
          <p:nvPr/>
        </p:nvSpPr>
        <p:spPr>
          <a:xfrm>
            <a:off x="406180" y="5149938"/>
            <a:ext cx="2465527" cy="71558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ＭＳ Ｐゴシック" pitchFamily="34" charset="-128"/>
                <a:cs typeface="+mn-cs"/>
              </a:rPr>
              <a:t>Geometric</a:t>
            </a:r>
            <a:endParaRPr kumimoji="0" lang="en-US" sz="135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ＭＳ Ｐゴシック" pitchFamily="34" charset="-128"/>
                <a:cs typeface="+mn-cs"/>
              </a:rPr>
              <a:t>Sep 2017; </a:t>
            </a:r>
            <a:r>
              <a:rPr kumimoji="0" lang="en-US" sz="13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Rev. Apr 2021</a:t>
            </a:r>
            <a:endParaRPr kumimoji="0" lang="en-US" sz="1350" b="0" i="1"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1" i="1" u="none" strike="noStrike" kern="1200" cap="none" spc="0" normalizeH="0" baseline="0" noProof="0" dirty="0">
                <a:ln>
                  <a:noFill/>
                </a:ln>
                <a:solidFill>
                  <a:prstClr val="black"/>
                </a:solidFill>
                <a:effectLst/>
                <a:uLnTx/>
                <a:uFillTx/>
                <a:latin typeface="Calibri"/>
                <a:ea typeface="ＭＳ Ｐゴシック" pitchFamily="34" charset="-128"/>
                <a:cs typeface="+mn-cs"/>
              </a:rPr>
              <a:t>NOAA TR NOS NGS </a:t>
            </a:r>
            <a:r>
              <a:rPr kumimoji="0" lang="en-US" sz="1350" b="1" i="1" u="none" strike="noStrike" kern="1200" cap="none" spc="0" normalizeH="0" baseline="0" noProof="0" dirty="0">
                <a:ln>
                  <a:noFill/>
                </a:ln>
                <a:solidFill>
                  <a:srgbClr val="FF0000"/>
                </a:solidFill>
                <a:effectLst/>
                <a:uLnTx/>
                <a:uFillTx/>
                <a:latin typeface="Calibri"/>
                <a:ea typeface="ＭＳ Ｐゴシック" pitchFamily="34" charset="-128"/>
                <a:cs typeface="+mn-cs"/>
              </a:rPr>
              <a:t>62</a:t>
            </a:r>
          </a:p>
        </p:txBody>
      </p:sp>
      <p:sp>
        <p:nvSpPr>
          <p:cNvPr id="15" name="TextBox p2"/>
          <p:cNvSpPr txBox="1"/>
          <p:nvPr/>
        </p:nvSpPr>
        <p:spPr>
          <a:xfrm>
            <a:off x="3298574" y="5149937"/>
            <a:ext cx="2523044" cy="71558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ＭＳ Ｐゴシック" pitchFamily="34" charset="-128"/>
                <a:cs typeface="+mn-cs"/>
              </a:rPr>
              <a:t>Geopotential</a:t>
            </a:r>
            <a:endParaRPr kumimoji="0" lang="en-US" sz="135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ＭＳ Ｐゴシック" pitchFamily="34" charset="-128"/>
                <a:cs typeface="+mn-cs"/>
              </a:rPr>
              <a:t>Nov 2017; Rev. Feb 2021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1" i="1" u="none" strike="noStrike" kern="1200" cap="none" spc="0" normalizeH="0" baseline="0" noProof="0" dirty="0">
                <a:ln>
                  <a:noFill/>
                </a:ln>
                <a:solidFill>
                  <a:prstClr val="black"/>
                </a:solidFill>
                <a:effectLst/>
                <a:uLnTx/>
                <a:uFillTx/>
                <a:latin typeface="Calibri"/>
                <a:ea typeface="ＭＳ Ｐゴシック" pitchFamily="34" charset="-128"/>
                <a:cs typeface="+mn-cs"/>
              </a:rPr>
              <a:t>NOAA TR NOS NGS </a:t>
            </a:r>
            <a:r>
              <a:rPr kumimoji="0" lang="en-US" sz="1350" b="1" i="1" u="none" strike="noStrike" kern="1200" cap="none" spc="0" normalizeH="0" baseline="0" noProof="0" dirty="0">
                <a:ln>
                  <a:noFill/>
                </a:ln>
                <a:solidFill>
                  <a:srgbClr val="FF0000"/>
                </a:solidFill>
                <a:effectLst/>
                <a:uLnTx/>
                <a:uFillTx/>
                <a:latin typeface="Calibri"/>
                <a:ea typeface="ＭＳ Ｐゴシック" pitchFamily="34" charset="-128"/>
                <a:cs typeface="+mn-cs"/>
              </a:rPr>
              <a:t>64</a:t>
            </a:r>
          </a:p>
        </p:txBody>
      </p:sp>
      <p:sp>
        <p:nvSpPr>
          <p:cNvPr id="16" name="TextBox p3"/>
          <p:cNvSpPr txBox="1"/>
          <p:nvPr/>
        </p:nvSpPr>
        <p:spPr>
          <a:xfrm>
            <a:off x="6170280" y="5149937"/>
            <a:ext cx="2563403" cy="71558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ＭＳ Ｐゴシック" pitchFamily="34" charset="-128"/>
                <a:cs typeface="+mn-cs"/>
              </a:rPr>
              <a:t>Working in the modernized NSRS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ＭＳ Ｐゴシック" pitchFamily="34" charset="-128"/>
                <a:cs typeface="+mn-cs"/>
              </a:rPr>
              <a:t>Apr 2019; Rev. Feb 2021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50" b="1" i="1" u="none" strike="noStrike" kern="1200" cap="none" spc="0" normalizeH="0" baseline="0" noProof="0" dirty="0">
                <a:ln>
                  <a:noFill/>
                </a:ln>
                <a:solidFill>
                  <a:prstClr val="black"/>
                </a:solidFill>
                <a:effectLst/>
                <a:uLnTx/>
                <a:uFillTx/>
                <a:latin typeface="Calibri"/>
                <a:ea typeface="ＭＳ Ｐゴシック" pitchFamily="34" charset="-128"/>
                <a:cs typeface="+mn-cs"/>
              </a:rPr>
              <a:t>NOAA TR NOS NGS </a:t>
            </a:r>
            <a:r>
              <a:rPr kumimoji="0" lang="en-US" sz="1350" b="1" i="1" u="none" strike="noStrike" kern="1200" cap="none" spc="0" normalizeH="0" baseline="0" noProof="0" dirty="0">
                <a:ln>
                  <a:noFill/>
                </a:ln>
                <a:solidFill>
                  <a:srgbClr val="FF0000"/>
                </a:solidFill>
                <a:effectLst/>
                <a:uLnTx/>
                <a:uFillTx/>
                <a:latin typeface="Calibri"/>
                <a:ea typeface="ＭＳ Ｐゴシック" pitchFamily="34" charset="-128"/>
                <a:cs typeface="+mn-cs"/>
              </a:rPr>
              <a:t>67</a:t>
            </a:r>
          </a:p>
        </p:txBody>
      </p:sp>
      <p:pic>
        <p:nvPicPr>
          <p:cNvPr id="11" name="p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79" y="1914723"/>
            <a:ext cx="2465528" cy="3190732"/>
          </a:xfrm>
          <a:prstGeom prst="rect">
            <a:avLst/>
          </a:prstGeom>
          <a:ln w="31750">
            <a:solidFill>
              <a:schemeClr val="bg1">
                <a:lumMod val="65000"/>
              </a:schemeClr>
            </a:solidFill>
          </a:ln>
        </p:spPr>
      </p:pic>
      <p:pic>
        <p:nvPicPr>
          <p:cNvPr id="17" name="p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8574" y="1873141"/>
            <a:ext cx="2523044" cy="3265165"/>
          </a:xfrm>
          <a:prstGeom prst="rect">
            <a:avLst/>
          </a:prstGeom>
          <a:ln w="31750">
            <a:solidFill>
              <a:schemeClr val="bg1">
                <a:lumMod val="65000"/>
              </a:schemeClr>
            </a:solidFill>
          </a:ln>
        </p:spPr>
      </p:pic>
      <p:pic>
        <p:nvPicPr>
          <p:cNvPr id="18" name="p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0641" y="1873141"/>
            <a:ext cx="2523043" cy="3265165"/>
          </a:xfrm>
          <a:prstGeom prst="rect">
            <a:avLst/>
          </a:prstGeom>
          <a:ln w="31750">
            <a:solidFill>
              <a:schemeClr val="bg1">
                <a:lumMod val="65000"/>
              </a:schemeClr>
            </a:solidFill>
          </a:ln>
        </p:spPr>
      </p:pic>
      <p:sp>
        <p:nvSpPr>
          <p:cNvPr id="19" name="revised for 2021"/>
          <p:cNvSpPr txBox="1"/>
          <p:nvPr/>
        </p:nvSpPr>
        <p:spPr>
          <a:xfrm>
            <a:off x="184417" y="3602378"/>
            <a:ext cx="8805902" cy="646331"/>
          </a:xfrm>
          <a:prstGeom prst="rect">
            <a:avLst/>
          </a:prstGeom>
          <a:solidFill>
            <a:schemeClr val="bg1">
              <a:lumMod val="85000"/>
            </a:schemeClr>
          </a:solidFill>
          <a:effectLst>
            <a:softEdge rad="31750"/>
          </a:effectLst>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a:ea typeface="ＭＳ Ｐゴシック" pitchFamily="34" charset="-128"/>
                <a:cs typeface="+mn-cs"/>
              </a:rPr>
              <a:t>All three were revised in 2021</a:t>
            </a:r>
          </a:p>
        </p:txBody>
      </p:sp>
      <p:sp>
        <p:nvSpPr>
          <p:cNvPr id="13" name="blueprints"/>
          <p:cNvSpPr txBox="1">
            <a:spLocks/>
          </p:cNvSpPr>
          <p:nvPr/>
        </p:nvSpPr>
        <p:spPr>
          <a:xfrm>
            <a:off x="1" y="453440"/>
            <a:ext cx="9143999" cy="52840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Blueprints for the Modernized NSRS</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best"/>
          <p:cNvSpPr txBox="1">
            <a:spLocks/>
          </p:cNvSpPr>
          <p:nvPr/>
        </p:nvSpPr>
        <p:spPr>
          <a:xfrm>
            <a:off x="2" y="1254165"/>
            <a:ext cx="9143999" cy="52840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…your best source for information on modernization</a:t>
            </a:r>
            <a:endParaRPr kumimoji="0" lang="en-US" altLang="en-US" sz="27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44155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p:bldLst>
  </p:timing>
</p:sld>
</file>

<file path=ppt/slides/slide1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35" l="157" t="111"/>
          <a:stretch/>
        </p:blipFill>
        <p:spPr>
          <a:xfrm>
            <a:off x="60159" y="1181099"/>
            <a:ext cx="4410777" cy="5293495"/>
          </a:xfrm>
          <a:prstGeom prst="rect">
            <a:avLst/>
          </a:prstGeom>
          <a:ln w="12700">
            <a:solidFill>
              <a:schemeClr val="accent1">
                <a:shade val="50000"/>
              </a:schemeClr>
            </a:solidFill>
          </a:ln>
          <a:effectLst/>
        </p:spPr>
      </p:pic>
      <p:pic>
        <p:nvPicPr>
          <p:cNvPr id="4" name="Picture 3"/>
          <p:cNvPicPr>
            <a:picLocks noChangeAspect="1"/>
          </p:cNvPicPr>
          <p:nvPr/>
        </p:nvPicPr>
        <p:blipFill>
          <a:blip r:embed="rId4"/>
          <a:stretch>
            <a:fillRect/>
          </a:stretch>
        </p:blipFill>
        <p:spPr>
          <a:xfrm>
            <a:off x="4514979" y="1181099"/>
            <a:ext cx="4532768" cy="3801473"/>
          </a:xfrm>
          <a:prstGeom prst="rect">
            <a:avLst/>
          </a:prstGeom>
          <a:ln w="12700">
            <a:solidFill>
              <a:schemeClr val="accent1">
                <a:shade val="50000"/>
              </a:schemeClr>
            </a:solidFill>
          </a:ln>
        </p:spPr>
      </p:pic>
      <p:grpSp>
        <p:nvGrpSpPr>
          <p:cNvPr id="15" name="Group 14"/>
          <p:cNvGrpSpPr/>
          <p:nvPr/>
        </p:nvGrpSpPr>
        <p:grpSpPr>
          <a:xfrm>
            <a:off x="4499855" y="5007968"/>
            <a:ext cx="4547891" cy="1466625"/>
            <a:chOff x="4403571" y="5339913"/>
            <a:chExt cx="4586432" cy="1399549"/>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7" name="TextBox 6"/>
            <p:cNvSpPr txBox="1"/>
            <p:nvPr/>
          </p:nvSpPr>
          <p:spPr>
            <a:xfrm>
              <a:off x="4719081" y="5658267"/>
              <a:ext cx="1647191" cy="931801"/>
            </a:xfrm>
            <a:prstGeom prst="rect">
              <a:avLst/>
            </a:prstGeom>
            <a:noFill/>
          </p:spPr>
          <p:txBody>
            <a:bodyPr rtlCol="0" wrap="square">
              <a:spAutoFit/>
            </a:bodyPr>
            <a:lstStyle/>
            <a:p>
              <a:pPr algn="ctr" defTabSz="457200" eaLnBrk="1" fontAlgn="base" hangingPunct="1" indent="0" latinLnBrk="0" lvl="0" marL="0" marR="0" rtl="0">
                <a:lnSpc>
                  <a:spcPct val="100000"/>
                </a:lnSpc>
                <a:spcBef>
                  <a:spcPct val="0"/>
                </a:spcBef>
                <a:spcAft>
                  <a:spcPct val="0"/>
                </a:spcAft>
                <a:buClrTx/>
                <a:buSzTx/>
                <a:buFontTx/>
                <a:buNone/>
                <a:tabLst/>
                <a:defRPr/>
              </a:pPr>
              <a:r>
                <a:rPr b="1" baseline="0" cap="none" dirty="0" i="0" kern="1200" kumimoji="0" lang="en-US" noProof="0" normalizeH="0" spc="0" strike="noStrike" sz="1800" u="none">
                  <a:ln>
                    <a:noFill/>
                  </a:ln>
                  <a:solidFill>
                    <a:srgbClr val="781D22"/>
                  </a:solidFill>
                  <a:effectLst/>
                  <a:uLnTx/>
                  <a:uFillTx/>
                  <a:latin charset="0" pitchFamily="34" typeface="Calibri"/>
                  <a:ea charset="-128" pitchFamily="34" typeface="ＭＳ Ｐゴシック"/>
                  <a:cs typeface="+mn-cs"/>
                </a:rPr>
                <a:t>Educational Videos</a:t>
              </a:r>
            </a:p>
            <a:p>
              <a:pPr algn="ctr" defTabSz="457200" eaLnBrk="1" fontAlgn="base" hangingPunct="1" indent="0" latinLnBrk="0" lvl="0" marL="0" marR="0" rtl="0">
                <a:lnSpc>
                  <a:spcPct val="100000"/>
                </a:lnSpc>
                <a:spcBef>
                  <a:spcPct val="0"/>
                </a:spcBef>
                <a:spcAft>
                  <a:spcPct val="0"/>
                </a:spcAft>
                <a:buClrTx/>
                <a:buSzTx/>
                <a:buFontTx/>
                <a:buNone/>
                <a:tabLst/>
                <a:defRPr/>
              </a:pPr>
              <a:r>
                <a:rPr b="1" baseline="0" cap="none" dirty="0" i="0" kern="1200" kumimoji="0" lang="en-US" noProof="0" normalizeH="0" spc="0" strike="noStrike" sz="1800" u="none">
                  <a:ln>
                    <a:noFill/>
                  </a:ln>
                  <a:solidFill>
                    <a:srgbClr val="781D22"/>
                  </a:solidFill>
                  <a:effectLst/>
                  <a:uLnTx/>
                  <a:uFillTx/>
                  <a:latin charset="0" pitchFamily="34" typeface="Calibri"/>
                  <a:ea charset="-128" pitchFamily="34" typeface="ＭＳ Ｐゴシック"/>
                  <a:cs typeface="+mn-cs"/>
                </a:rPr>
                <a:t>&lt;5 minutes</a:t>
              </a:r>
            </a:p>
          </p:txBody>
        </p:sp>
        <p:sp>
          <p:nvSpPr>
            <p:cNvPr id="9" name="TextBox 8"/>
            <p:cNvSpPr txBox="1"/>
            <p:nvPr/>
          </p:nvSpPr>
          <p:spPr>
            <a:xfrm>
              <a:off x="6608810" y="5709063"/>
              <a:ext cx="2291134" cy="931801"/>
            </a:xfrm>
            <a:prstGeom prst="rect">
              <a:avLst/>
            </a:prstGeom>
            <a:noFill/>
          </p:spPr>
          <p:txBody>
            <a:bodyPr rtlCol="0" wrap="square">
              <a:spAutoFit/>
            </a:bodyPr>
            <a:lstStyle/>
            <a:p>
              <a:pPr algn="ctr" defTabSz="457200" eaLnBrk="1" fontAlgn="base" hangingPunct="1" indent="0" latinLnBrk="0" lvl="0" marL="0" marR="0" rtl="0">
                <a:lnSpc>
                  <a:spcPct val="100000"/>
                </a:lnSpc>
                <a:spcBef>
                  <a:spcPct val="0"/>
                </a:spcBef>
                <a:spcAft>
                  <a:spcPct val="0"/>
                </a:spcAft>
                <a:buClrTx/>
                <a:buSzTx/>
                <a:buFontTx/>
                <a:buNone/>
                <a:tabLst/>
                <a:defRPr/>
              </a:pPr>
              <a:r>
                <a:rPr b="1" baseline="0" cap="none" dirty="0" i="0" kern="1200" kumimoji="0" lang="en-US" noProof="0" normalizeH="0" spc="0" strike="noStrike" sz="1800" u="none">
                  <a:ln>
                    <a:noFill/>
                  </a:ln>
                  <a:solidFill>
                    <a:srgbClr val="781D22"/>
                  </a:solidFill>
                  <a:effectLst/>
                  <a:uLnTx/>
                  <a:uFillTx/>
                  <a:latin charset="0" pitchFamily="34" typeface="Calibri"/>
                  <a:ea charset="-128" pitchFamily="34" typeface="ＭＳ Ｐゴシック"/>
                  <a:cs typeface="+mn-cs"/>
                </a:rPr>
                <a:t>Online Lesson </a:t>
              </a:r>
            </a:p>
            <a:p>
              <a:pPr algn="ctr" defTabSz="457200" eaLnBrk="1" fontAlgn="base" hangingPunct="1" indent="0" latinLnBrk="0" lvl="0" marL="0" marR="0" rtl="0">
                <a:lnSpc>
                  <a:spcPct val="100000"/>
                </a:lnSpc>
                <a:spcBef>
                  <a:spcPct val="0"/>
                </a:spcBef>
                <a:spcAft>
                  <a:spcPct val="0"/>
                </a:spcAft>
                <a:buClrTx/>
                <a:buSzTx/>
                <a:buFontTx/>
                <a:buNone/>
                <a:tabLst/>
                <a:defRPr/>
              </a:pPr>
              <a:r>
                <a:rPr b="1" baseline="0" cap="none" dirty="0" i="0" kern="1200" kumimoji="0" lang="en-US" noProof="0" normalizeH="0" spc="0" strike="noStrike" sz="1800" u="none">
                  <a:ln>
                    <a:noFill/>
                  </a:ln>
                  <a:solidFill>
                    <a:srgbClr val="781D22"/>
                  </a:solidFill>
                  <a:effectLst/>
                  <a:uLnTx/>
                  <a:uFillTx/>
                  <a:latin charset="0" pitchFamily="34" typeface="Calibri"/>
                  <a:ea charset="-128" pitchFamily="34" typeface="ＭＳ Ｐゴシック"/>
                  <a:cs typeface="+mn-cs"/>
                </a:rPr>
                <a:t>(via </a:t>
              </a:r>
              <a:r>
                <a:rPr b="1" baseline="0" cap="none" dirty="0" err="1" i="0" kern="1200" kumimoji="0" lang="en-US" noProof="0" normalizeH="0" spc="0" strike="noStrike" sz="1800" u="none">
                  <a:ln>
                    <a:noFill/>
                  </a:ln>
                  <a:solidFill>
                    <a:srgbClr val="781D22"/>
                  </a:solidFill>
                  <a:effectLst/>
                  <a:uLnTx/>
                  <a:uFillTx/>
                  <a:latin charset="0" pitchFamily="34" typeface="Calibri"/>
                  <a:ea charset="-128" pitchFamily="34" typeface="ＭＳ Ｐゴシック"/>
                  <a:cs typeface="+mn-cs"/>
                </a:rPr>
                <a:t>MetEd</a:t>
              </a:r>
              <a:r>
                <a:rPr b="1" baseline="0" cap="none" dirty="0" i="0" kern="1200" kumimoji="0" lang="en-US" noProof="0" normalizeH="0" spc="0" strike="noStrike" sz="1800" u="none">
                  <a:ln>
                    <a:noFill/>
                  </a:ln>
                  <a:solidFill>
                    <a:srgbClr val="781D22"/>
                  </a:solidFill>
                  <a:effectLst/>
                  <a:uLnTx/>
                  <a:uFillTx/>
                  <a:latin charset="0" pitchFamily="34" typeface="Calibri"/>
                  <a:ea charset="-128" pitchFamily="34" typeface="ＭＳ Ｐゴシック"/>
                  <a:cs typeface="+mn-cs"/>
                </a:rPr>
                <a:t>/COMET)</a:t>
              </a:r>
            </a:p>
            <a:p>
              <a:pPr algn="ctr" defTabSz="457200" eaLnBrk="1" fontAlgn="base" hangingPunct="1" indent="0" latinLnBrk="0" lvl="0" marL="0" marR="0" rtl="0">
                <a:lnSpc>
                  <a:spcPct val="100000"/>
                </a:lnSpc>
                <a:spcBef>
                  <a:spcPct val="0"/>
                </a:spcBef>
                <a:spcAft>
                  <a:spcPct val="0"/>
                </a:spcAft>
                <a:buClrTx/>
                <a:buSzTx/>
                <a:buFontTx/>
                <a:buNone/>
                <a:tabLst/>
                <a:defRPr/>
              </a:pPr>
              <a:r>
                <a:rPr b="1" baseline="0" cap="none" dirty="0" i="0" kern="1200" kumimoji="0" lang="en-US" noProof="0" normalizeH="0" spc="0" strike="noStrike" sz="1800" u="none">
                  <a:ln>
                    <a:noFill/>
                  </a:ln>
                  <a:solidFill>
                    <a:srgbClr val="781D22"/>
                  </a:solidFill>
                  <a:effectLst/>
                  <a:uLnTx/>
                  <a:uFillTx/>
                  <a:latin charset="0" pitchFamily="34" typeface="Calibri"/>
                  <a:ea charset="-128" pitchFamily="34" typeface="ＭＳ Ｐゴシック"/>
                  <a:cs typeface="+mn-cs"/>
                </a:rPr>
                <a:t>~1 hour</a:t>
              </a:r>
            </a:p>
          </p:txBody>
        </p:sp>
      </p:grpSp>
      <p:sp>
        <p:nvSpPr>
          <p:cNvPr id="13" name="Title 1"/>
          <p:cNvSpPr txBox="1">
            <a:spLocks/>
          </p:cNvSpPr>
          <p:nvPr/>
        </p:nvSpPr>
        <p:spPr>
          <a:xfrm>
            <a:off x="0" y="395288"/>
            <a:ext cx="9144000" cy="685800"/>
          </a:xfrm>
          <a:prstGeom prst="rect">
            <a:avLst/>
          </a:prstGeom>
        </p:spPr>
        <p:txBody>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algn="ctr" defTabSz="457200" eaLnBrk="1" fontAlgn="base" hangingPunct="1" indent="0" latinLnBrk="0" lvl="0" marL="0" marR="0" rtl="0">
              <a:lnSpc>
                <a:spcPct val="100000"/>
              </a:lnSpc>
              <a:spcBef>
                <a:spcPct val="0"/>
              </a:spcBef>
              <a:spcAft>
                <a:spcPct val="0"/>
              </a:spcAft>
              <a:buClrTx/>
              <a:buSzTx/>
              <a:buFontTx/>
              <a:buNone/>
              <a:tabLst/>
              <a:defRPr/>
            </a:pPr>
            <a:r>
              <a:rPr altLang="en-US" b="0" baseline="0" cap="none" dirty="0" i="0" kern="1200" kumimoji="0" lang="en-US" noProof="0" normalizeH="0" spc="0" strike="noStrike" sz="4000" u="none">
                <a:ln>
                  <a:noFill/>
                </a:ln>
                <a:solidFill>
                  <a:prstClr val="black"/>
                </a:solidFill>
                <a:effectLst/>
                <a:uLnTx/>
                <a:uFillTx/>
                <a:latin charset="0" panose="02040503050406030204" pitchFamily="18" typeface="Cambria"/>
                <a:ea charset="0" panose="02040503050406030204" pitchFamily="18" typeface="Cambria"/>
                <a:cs charset="0" pitchFamily="34" typeface="Arial"/>
              </a:rPr>
              <a:t>Resources at </a:t>
            </a:r>
            <a:r>
              <a:rPr altLang="en-US" b="1" baseline="0" cap="none" dirty="0" i="0" kern="1200" kumimoji="0" lang="en-US" noProof="0" normalizeH="0" spc="0" strike="noStrike" sz="4000" u="none">
                <a:ln>
                  <a:noFill/>
                </a:ln>
                <a:solidFill>
                  <a:prstClr val="black"/>
                </a:solidFill>
                <a:effectLst/>
                <a:uLnTx/>
                <a:uFillTx/>
                <a:latin charset="0" panose="02040503050406030204" pitchFamily="18" typeface="Cambria"/>
                <a:ea charset="0" panose="02040503050406030204" pitchFamily="18" typeface="Cambria"/>
                <a:cs charset="0" pitchFamily="34" typeface="Arial"/>
              </a:rPr>
              <a:t>geodesy.noaa.gov </a:t>
            </a:r>
          </a:p>
        </p:txBody>
      </p:sp>
      <p:sp>
        <p:nvSpPr>
          <p:cNvPr id="2" name="Rounded Rectangle 1"/>
          <p:cNvSpPr/>
          <p:nvPr/>
        </p:nvSpPr>
        <p:spPr>
          <a:xfrm>
            <a:off x="1386840" y="1847918"/>
            <a:ext cx="1112520" cy="278062"/>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cxnSp>
        <p:nvCxnSpPr>
          <p:cNvPr id="5" name="Straight Arrow Connector 4"/>
          <p:cNvCxnSpPr/>
          <p:nvPr/>
        </p:nvCxnSpPr>
        <p:spPr>
          <a:xfrm flipH="1" flipV="1">
            <a:off x="4513667" y="5835428"/>
            <a:ext cx="459693" cy="331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V="1">
            <a:off x="7811455" y="5045824"/>
            <a:ext cx="0" cy="327939"/>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990870" y="5359111"/>
            <a:ext cx="1316330"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17" name="Rounded Rectangle 16"/>
          <p:cNvSpPr/>
          <p:nvPr/>
        </p:nvSpPr>
        <p:spPr>
          <a:xfrm>
            <a:off x="6766239" y="5391604"/>
            <a:ext cx="2082485"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66759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2">
                                  <p:stCondLst>
                                    <p:cond delay="600"/>
                                  </p:stCondLst>
                                  <p:childTnLst>
                                    <p:set>
                                      <p:cBhvr>
                                        <p:cTn dur="1" fill="hold" id="6">
                                          <p:stCondLst>
                                            <p:cond delay="0"/>
                                          </p:stCondLst>
                                        </p:cTn>
                                        <p:tgtEl>
                                          <p:spTgt spid="2"/>
                                        </p:tgtEl>
                                        <p:attrNameLst>
                                          <p:attrName>style.visibility</p:attrName>
                                        </p:attrNameLst>
                                      </p:cBhvr>
                                      <p:to>
                                        <p:strVal val="visible"/>
                                      </p:to>
                                    </p:set>
                                    <p:animEffect filter="wheel(2)" transition="in">
                                      <p:cBhvr>
                                        <p:cTn dur="2000" id="7"/>
                                        <p:tgtEl>
                                          <p:spTgt spid="2"/>
                                        </p:tgtEl>
                                      </p:cBhvr>
                                    </p:animEffect>
                                  </p:childTnLst>
                                </p:cTn>
                              </p:par>
                            </p:childTnLst>
                          </p:cTn>
                        </p:par>
                        <p:par>
                          <p:cTn fill="hold" id="8">
                            <p:stCondLst>
                              <p:cond delay="2600"/>
                            </p:stCondLst>
                            <p:childTnLst>
                              <p:par>
                                <p:cTn fill="hold" grpId="0" id="9" nodeType="afterEffect" presetClass="entr" presetID="21" presetSubtype="2">
                                  <p:stCondLst>
                                    <p:cond delay="1000"/>
                                  </p:stCondLst>
                                  <p:childTnLst>
                                    <p:set>
                                      <p:cBhvr>
                                        <p:cTn dur="1" fill="hold" id="10">
                                          <p:stCondLst>
                                            <p:cond delay="0"/>
                                          </p:stCondLst>
                                        </p:cTn>
                                        <p:tgtEl>
                                          <p:spTgt spid="14"/>
                                        </p:tgtEl>
                                        <p:attrNameLst>
                                          <p:attrName>style.visibility</p:attrName>
                                        </p:attrNameLst>
                                      </p:cBhvr>
                                      <p:to>
                                        <p:strVal val="visible"/>
                                      </p:to>
                                    </p:set>
                                    <p:animEffect filter="wheel(2)" transition="in">
                                      <p:cBhvr>
                                        <p:cTn dur="2000" id="11"/>
                                        <p:tgtEl>
                                          <p:spTgt spid="14"/>
                                        </p:tgtEl>
                                      </p:cBhvr>
                                    </p:animEffect>
                                  </p:childTnLst>
                                </p:cTn>
                              </p:par>
                            </p:childTnLst>
                          </p:cTn>
                        </p:par>
                        <p:par>
                          <p:cTn fill="hold" id="12">
                            <p:stCondLst>
                              <p:cond delay="5600"/>
                            </p:stCondLst>
                            <p:childTnLst>
                              <p:par>
                                <p:cTn fill="hold" grpId="0" id="13" nodeType="afterEffect" presetClass="entr" presetID="21" presetSubtype="2">
                                  <p:stCondLst>
                                    <p:cond delay="800"/>
                                  </p:stCondLst>
                                  <p:childTnLst>
                                    <p:set>
                                      <p:cBhvr>
                                        <p:cTn dur="1" fill="hold" id="14">
                                          <p:stCondLst>
                                            <p:cond delay="0"/>
                                          </p:stCondLst>
                                        </p:cTn>
                                        <p:tgtEl>
                                          <p:spTgt spid="17"/>
                                        </p:tgtEl>
                                        <p:attrNameLst>
                                          <p:attrName>style.visibility</p:attrName>
                                        </p:attrNameLst>
                                      </p:cBhvr>
                                      <p:to>
                                        <p:strVal val="visible"/>
                                      </p:to>
                                    </p:set>
                                    <p:animEffect filter="wheel(2)" transition="in">
                                      <p:cBhvr>
                                        <p:cTn dur="2000" id="15"/>
                                        <p:tgtEl>
                                          <p:spTgt spid="1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
      <p:bldP animBg="1" grpId="0" spid="14"/>
      <p:bldP animBg="1" grpId="0" spid="17"/>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99855" y="5007968"/>
            <a:ext cx="4547891" cy="1466625"/>
            <a:chOff x="4403571" y="5339913"/>
            <a:chExt cx="4586432" cy="1399549"/>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4719081" y="5658267"/>
              <a:ext cx="1647191" cy="93180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Educational Videos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&lt;5 minutes</a:t>
              </a:r>
            </a:p>
          </p:txBody>
        </p:sp>
        <p:sp>
          <p:nvSpPr>
            <p:cNvPr id="9" name="TextBox 8"/>
            <p:cNvSpPr txBox="1"/>
            <p:nvPr/>
          </p:nvSpPr>
          <p:spPr>
            <a:xfrm>
              <a:off x="6608810" y="5709063"/>
              <a:ext cx="2291134" cy="93180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Online Lesson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(via </a:t>
              </a:r>
              <a:r>
                <a:rPr kumimoji="0" lang="en-US" sz="1800" b="1" i="0" u="none" strike="noStrike" kern="1200" cap="none" spc="0" normalizeH="0" baseline="0" noProof="0" dirty="0" err="1">
                  <a:ln>
                    <a:noFill/>
                  </a:ln>
                  <a:solidFill>
                    <a:srgbClr val="781D22"/>
                  </a:solidFill>
                  <a:effectLst/>
                  <a:uLnTx/>
                  <a:uFillTx/>
                  <a:latin typeface="Calibri" pitchFamily="34" charset="0"/>
                  <a:ea typeface="ＭＳ Ｐゴシック" pitchFamily="34" charset="-128"/>
                  <a:cs typeface="+mn-cs"/>
                </a:rPr>
                <a:t>MetEd</a:t>
              </a: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/COMET)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pitchFamily="34" charset="0"/>
                  <a:ea typeface="ＭＳ Ｐゴシック" pitchFamily="34" charset="-128"/>
                  <a:cs typeface="+mn-cs"/>
                </a:rPr>
                <a:t>~1 hour</a:t>
              </a:r>
            </a:p>
          </p:txBody>
        </p:sp>
      </p:grpSp>
      <p:sp>
        <p:nvSpPr>
          <p:cNvPr id="13" name="Title 1"/>
          <p:cNvSpPr txBox="1">
            <a:spLocks/>
          </p:cNvSpPr>
          <p:nvPr/>
        </p:nvSpPr>
        <p:spPr>
          <a:xfrm>
            <a:off x="0" y="6371268"/>
            <a:ext cx="9144000" cy="45619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itchFamily="34" charset="0"/>
              </a:rPr>
              <a:t>NGS homepage: </a:t>
            </a:r>
            <a:r>
              <a:rPr kumimoji="0" lang="en-US" alt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itchFamily="34" charset="0"/>
              </a:rPr>
              <a:t>geodesy.noaa.gov </a:t>
            </a:r>
          </a:p>
        </p:txBody>
      </p:sp>
      <p:cxnSp>
        <p:nvCxnSpPr>
          <p:cNvPr id="5" name="Straight Arrow Connector 4"/>
          <p:cNvCxnSpPr/>
          <p:nvPr/>
        </p:nvCxnSpPr>
        <p:spPr>
          <a:xfrm flipH="1" flipV="1">
            <a:off x="4513667" y="5835428"/>
            <a:ext cx="459693" cy="331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V="1">
            <a:off x="7811455" y="5045824"/>
            <a:ext cx="0" cy="327939"/>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990870" y="5359111"/>
            <a:ext cx="1316330"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6"/>
          <p:cNvSpPr/>
          <p:nvPr/>
        </p:nvSpPr>
        <p:spPr>
          <a:xfrm>
            <a:off x="6766239" y="5391604"/>
            <a:ext cx="2082485"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AEA598D-89C4-4855-B4EA-5D999538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
            <a:ext cx="9144000" cy="6522720"/>
          </a:xfrm>
          <a:prstGeom prst="rect">
            <a:avLst/>
          </a:prstGeom>
        </p:spPr>
      </p:pic>
    </p:spTree>
    <p:extLst>
      <p:ext uri="{BB962C8B-B14F-4D97-AF65-F5344CB8AC3E}">
        <p14:creationId xmlns:p14="http://schemas.microsoft.com/office/powerpoint/2010/main" val="503943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2)">
                                      <p:cBhvr>
                                        <p:cTn id="7" dur="2000"/>
                                        <p:tgtEl>
                                          <p:spTgt spid="14"/>
                                        </p:tgtEl>
                                      </p:cBhvr>
                                    </p:animEffect>
                                  </p:childTnLst>
                                </p:cTn>
                              </p:par>
                            </p:childTnLst>
                          </p:cTn>
                        </p:par>
                        <p:par>
                          <p:cTn id="8" fill="hold">
                            <p:stCondLst>
                              <p:cond delay="3000"/>
                            </p:stCondLst>
                            <p:childTnLst>
                              <p:par>
                                <p:cTn id="9" presetID="21" presetClass="entr" presetSubtype="2" fill="hold" grpId="0" nodeType="afterEffect">
                                  <p:stCondLst>
                                    <p:cond delay="800"/>
                                  </p:stCondLst>
                                  <p:childTnLst>
                                    <p:set>
                                      <p:cBhvr>
                                        <p:cTn id="10" dur="1" fill="hold">
                                          <p:stCondLst>
                                            <p:cond delay="0"/>
                                          </p:stCondLst>
                                        </p:cTn>
                                        <p:tgtEl>
                                          <p:spTgt spid="17"/>
                                        </p:tgtEl>
                                        <p:attrNameLst>
                                          <p:attrName>style.visibility</p:attrName>
                                        </p:attrNameLst>
                                      </p:cBhvr>
                                      <p:to>
                                        <p:strVal val="visible"/>
                                      </p:to>
                                    </p:set>
                                    <p:animEffect transition="in" filter="wheel(2)">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8" l="94" t="62"/>
          <a:stretch/>
        </p:blipFill>
        <p:spPr>
          <a:xfrm>
            <a:off x="3862874" y="998057"/>
            <a:ext cx="5172842" cy="5755669"/>
          </a:xfrm>
          <a:prstGeom prst="rect">
            <a:avLst/>
          </a:prstGeom>
          <a:ln w="25400">
            <a:solidFill>
              <a:schemeClr val="bg1">
                <a:lumMod val="75000"/>
              </a:schemeClr>
            </a:solidFill>
          </a:ln>
          <a:effectLst>
            <a:outerShdw algn="tl" blurRad="50800" dir="2700000" dist="38100" rotWithShape="0">
              <a:prstClr val="black">
                <a:alpha val="40000"/>
              </a:prstClr>
            </a:outerShdw>
          </a:effectLst>
        </p:spPr>
      </p:pic>
      <p:sp>
        <p:nvSpPr>
          <p:cNvPr id="15" name="Rectangle 14"/>
          <p:cNvSpPr/>
          <p:nvPr/>
        </p:nvSpPr>
        <p:spPr>
          <a:xfrm rot="406022">
            <a:off x="6063116" y="3657351"/>
            <a:ext cx="2717554" cy="2065341"/>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17" name="TextBox 16"/>
          <p:cNvSpPr txBox="1"/>
          <p:nvPr/>
        </p:nvSpPr>
        <p:spPr>
          <a:xfrm rot="408422">
            <a:off x="6143762" y="3712211"/>
            <a:ext cx="2662602" cy="646331"/>
          </a:xfrm>
          <a:prstGeom prst="rect">
            <a:avLst/>
          </a:prstGeom>
          <a:noFill/>
        </p:spPr>
        <p:txBody>
          <a:bodyPr rtlCol="0" wrap="square">
            <a:spAutoFit/>
          </a:bodyPr>
          <a:lstStyle/>
          <a:p>
            <a:pPr algn="ctr" defTabSz="457200" eaLnBrk="1" fontAlgn="base" hangingPunct="1" indent="0" latinLnBrk="0" lvl="0" marL="0" marR="0" rtl="0">
              <a:lnSpc>
                <a:spcPct val="100000"/>
              </a:lnSpc>
              <a:spcBef>
                <a:spcPct val="0"/>
              </a:spcBef>
              <a:spcAft>
                <a:spcPct val="0"/>
              </a:spcAft>
              <a:buClrTx/>
              <a:buSzTx/>
              <a:buFontTx/>
              <a:buNone/>
              <a:tabLst/>
              <a:defRPr/>
            </a:pPr>
            <a:r>
              <a:rPr b="0" baseline="0" cap="none" dirty="0" i="1" kern="1200" kumimoji="0" lang="en-US" noProof="0" normalizeH="0" spc="0" strike="noStrike" sz="1800" u="none">
                <a:ln>
                  <a:noFill/>
                </a:ln>
                <a:solidFill>
                  <a:prstClr val="black"/>
                </a:solidFill>
                <a:effectLst/>
                <a:uLnTx/>
                <a:uFillTx/>
                <a:latin charset="0" pitchFamily="34" typeface="Calibri"/>
                <a:ea charset="-128" pitchFamily="34" typeface="ＭＳ Ｐゴシック"/>
                <a:cs typeface="+mn-cs"/>
              </a:rPr>
              <a:t>Click this icon on homepage</a:t>
            </a:r>
          </a:p>
        </p:txBody>
      </p:sp>
      <p:sp>
        <p:nvSpPr>
          <p:cNvPr id="18" name="Right Arrow 17"/>
          <p:cNvSpPr/>
          <p:nvPr/>
        </p:nvSpPr>
        <p:spPr>
          <a:xfrm rot="5832851">
            <a:off x="7083570" y="4361402"/>
            <a:ext cx="676645"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26" name="Title 1"/>
          <p:cNvSpPr txBox="1">
            <a:spLocks/>
          </p:cNvSpPr>
          <p:nvPr/>
        </p:nvSpPr>
        <p:spPr>
          <a:xfrm>
            <a:off x="0" y="518205"/>
            <a:ext cx="3862874" cy="1373354"/>
          </a:xfrm>
          <a:prstGeom prst="rect">
            <a:avLst/>
          </a:prstGeom>
        </p:spPr>
        <p:txBody>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algn="ctr" defTabSz="457200" eaLnBrk="1" fontAlgn="base" hangingPunct="1" indent="0" latinLnBrk="0" lvl="0" marL="0" marR="0" rtl="0">
              <a:lnSpc>
                <a:spcPct val="100000"/>
              </a:lnSpc>
              <a:spcBef>
                <a:spcPct val="0"/>
              </a:spcBef>
              <a:spcAft>
                <a:spcPct val="0"/>
              </a:spcAft>
              <a:buClrTx/>
              <a:buSzTx/>
              <a:buFontTx/>
              <a:buNone/>
              <a:tabLst/>
              <a:defRPr/>
            </a:pPr>
            <a:r>
              <a:rPr altLang="en-US" b="1" baseline="0" cap="none" dirty="0" i="0" kern="1200" kumimoji="0" lang="en-US" noProof="0" normalizeH="0" spc="0" strike="noStrike" sz="4000" u="none">
                <a:ln>
                  <a:noFill/>
                </a:ln>
                <a:solidFill>
                  <a:prstClr val="black"/>
                </a:solidFill>
                <a:effectLst/>
                <a:uLnTx/>
                <a:uFillTx/>
                <a:latin charset="0" panose="02040503050406030204" pitchFamily="18" typeface="Cambria"/>
                <a:ea charset="0" panose="02040503050406030204" pitchFamily="18" typeface="Cambria"/>
                <a:cs charset="0" pitchFamily="34" typeface="Arial"/>
              </a:rPr>
              <a:t>Email Subscriptions</a:t>
            </a:r>
          </a:p>
        </p:txBody>
      </p:sp>
      <p:sp>
        <p:nvSpPr>
          <p:cNvPr id="27" name="TextBox 26"/>
          <p:cNvSpPr txBox="1"/>
          <p:nvPr/>
        </p:nvSpPr>
        <p:spPr>
          <a:xfrm>
            <a:off x="1" y="1891559"/>
            <a:ext cx="3862873" cy="4303053"/>
          </a:xfrm>
          <a:prstGeom prst="rect">
            <a:avLst/>
          </a:prstGeom>
          <a:noFill/>
        </p:spPr>
        <p:txBody>
          <a:bodyPr rtlCol="0" wrap="square">
            <a:noAutofit/>
          </a:bodyPr>
          <a:lstStyle/>
          <a:p>
            <a:pPr algn="l" defTabSz="457200" eaLnBrk="1" fontAlgn="base" hangingPunct="1" indent="0" latinLnBrk="0" lvl="0" marL="0" marR="0" rtl="0">
              <a:lnSpc>
                <a:spcPct val="100000"/>
              </a:lnSpc>
              <a:spcBef>
                <a:spcPts val="600"/>
              </a:spcBef>
              <a:spcAft>
                <a:spcPct val="0"/>
              </a:spcAft>
              <a:buClrTx/>
              <a:buSzTx/>
              <a:buFontTx/>
              <a:buNone/>
              <a:tabLst/>
              <a:defRPr/>
            </a:pPr>
            <a:r>
              <a:rPr b="1" baseline="0" cap="none" dirty="0" i="1" kern="1200" kumimoji="0" lang="en-US" noProof="0" normalizeH="0" spc="0" strike="noStrike" sz="2000" u="none">
                <a:ln>
                  <a:noFill/>
                </a:ln>
                <a:solidFill>
                  <a:prstClr val="black"/>
                </a:solidFill>
                <a:effectLst/>
                <a:uLnTx/>
                <a:uFillTx/>
                <a:latin charset="0" panose="02040503050406030204" pitchFamily="18" typeface="Cambria"/>
                <a:ea charset="0" panose="02040503050406030204" pitchFamily="18" typeface="Cambria"/>
                <a:cs typeface="+mn-cs"/>
              </a:rPr>
              <a:t>*Only 1-2 messages per month*</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endPar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endParaRP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NGS News</a:t>
            </a:r>
          </a:p>
          <a:p>
            <a:pPr algn="l" defTabSz="457200" eaLnBrk="1" fontAlgn="base" hangingPunct="1" indent="0" latinLnBrk="0" lvl="1" marL="457200" marR="0" rtl="0">
              <a:lnSpc>
                <a:spcPct val="100000"/>
              </a:lnSpc>
              <a:spcBef>
                <a:spcPts val="600"/>
              </a:spcBef>
              <a:spcAft>
                <a:spcPct val="0"/>
              </a:spcAft>
              <a:buClrTx/>
              <a:buSzTx/>
              <a:buFontTx/>
              <a:buNone/>
              <a:tabLst/>
              <a:defRPr/>
            </a:pPr>
            <a:r>
              <a:rPr b="0" baseline="0" cap="none" dirty="0" i="1" kern="1200" kumimoji="0" lang="en-US" noProof="0" normalizeH="0" spc="0" strike="noStrike" sz="2000" u="none">
                <a:ln>
                  <a:noFill/>
                </a:ln>
                <a:solidFill>
                  <a:prstClr val="black"/>
                </a:solidFill>
                <a:effectLst/>
                <a:uLnTx/>
                <a:uFillTx/>
                <a:latin charset="0" panose="02040503050406030204" pitchFamily="18" typeface="Cambria"/>
                <a:ea charset="0" panose="02040503050406030204" pitchFamily="18" typeface="Cambria"/>
                <a:cs typeface="+mn-cs"/>
              </a:rPr>
              <a:t>Includes quarterly NSRS Modernization newsletter</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Webinar Series</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Training</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GPS on Benchmarks</a:t>
            </a:r>
          </a:p>
          <a:p>
            <a:pPr algn="l" defTabSz="457200" eaLnBrk="1" fontAlgn="base" hangingPunct="1" indent="0" latinLnBrk="0" lvl="0" marL="0" marR="0" rtl="0">
              <a:lnSpc>
                <a:spcPct val="100000"/>
              </a:lnSpc>
              <a:spcBef>
                <a:spcPts val="600"/>
              </a:spcBef>
              <a:spcAft>
                <a:spcPct val="0"/>
              </a:spcAft>
              <a:buClrTx/>
              <a:buSzTx/>
              <a:buFontTx/>
              <a:buNone/>
              <a:tabLst/>
              <a:defRPr/>
            </a:pPr>
            <a:endParaRPr b="0"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endParaRPr>
          </a:p>
        </p:txBody>
      </p:sp>
      <p:pic>
        <p:nvPicPr>
          <p:cNvPr id="2" name="Picture 1">
            <a:extLst>
              <a:ext uri="{FF2B5EF4-FFF2-40B4-BE49-F238E27FC236}">
                <a16:creationId xmlns:a16="http://schemas.microsoft.com/office/drawing/2014/main" id="{60A08195-D018-4732-80EA-E95417E0F7DE}"/>
              </a:ext>
            </a:extLst>
          </p:cNvPr>
          <p:cNvPicPr>
            <a:picLocks noChangeAspect="1"/>
          </p:cNvPicPr>
          <p:nvPr/>
        </p:nvPicPr>
        <p:blipFill>
          <a:blip r:embed="rId4"/>
          <a:stretch>
            <a:fillRect/>
          </a:stretch>
        </p:blipFill>
        <p:spPr>
          <a:xfrm rot="420000">
            <a:off x="6018264" y="5111006"/>
            <a:ext cx="2638095" cy="561905"/>
          </a:xfrm>
          <a:prstGeom prst="rect">
            <a:avLst/>
          </a:prstGeom>
        </p:spPr>
      </p:pic>
    </p:spTree>
    <p:extLst>
      <p:ext uri="{BB962C8B-B14F-4D97-AF65-F5344CB8AC3E}">
        <p14:creationId xmlns:p14="http://schemas.microsoft.com/office/powerpoint/2010/main" val="1901345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mph" presetID="26" presetSubtype="0" repeatCount="indefinite">
                                  <p:stCondLst>
                                    <p:cond delay="0"/>
                                  </p:stCondLst>
                                  <p:childTnLst>
                                    <p:animEffect filter="fade" transition="out">
                                      <p:cBhvr>
                                        <p:cTn dur="1000" id="6" tmFilter="0, 0; .2, .5; .8, .5; 1, 0"/>
                                        <p:tgtEl>
                                          <p:spTgt spid="18"/>
                                        </p:tgtEl>
                                      </p:cBhvr>
                                    </p:animEffect>
                                    <p:animScale>
                                      <p:cBhvr>
                                        <p:cTn autoRev="1" dur="500" fill="hold" id="7"/>
                                        <p:tgtEl>
                                          <p:spTgt spid="18"/>
                                        </p:tgtEl>
                                      </p:cBhvr>
                                      <p:by x="105000" y="105000"/>
                                    </p:animScale>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8"/>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Autofit/>
          </a:bodyPr>
          <a:lstStyle/>
          <a:p>
            <a:r>
              <a:rPr lang="en-US" sz="4000" dirty="0">
                <a:latin typeface="Cambria" panose="02040503050406030204" pitchFamily="18" charset="0"/>
                <a:ea typeface="Cambria" panose="02040503050406030204" pitchFamily="18" charset="0"/>
              </a:rPr>
              <a:t>1,000,000.00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a:t>
            </a:r>
            <a:r>
              <a:rPr lang="en-US" sz="4000" b="1" dirty="0">
                <a:latin typeface="Cambria" panose="02040503050406030204" pitchFamily="18" charset="0"/>
                <a:ea typeface="Cambria" panose="02040503050406030204" pitchFamily="18" charset="0"/>
              </a:rPr>
              <a:t>8</a:t>
            </a:r>
            <a:r>
              <a:rPr lang="en-US" sz="4000" dirty="0">
                <a:latin typeface="Cambria" panose="02040503050406030204" pitchFamily="18" charset="0"/>
                <a:ea typeface="Cambria" panose="02040503050406030204" pitchFamily="18" charset="0"/>
              </a:rPr>
              <a:t>.00 </a:t>
            </a:r>
            <a:r>
              <a:rPr lang="en-US" sz="4000" dirty="0" err="1">
                <a:latin typeface="Cambria" panose="02040503050406030204" pitchFamily="18" charset="0"/>
                <a:ea typeface="Cambria" panose="02040503050406030204" pitchFamily="18" charset="0"/>
              </a:rPr>
              <a:t>ift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10,000,000.00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a:t>
            </a:r>
            <a:r>
              <a:rPr lang="en-US" sz="4000" b="1" dirty="0">
                <a:latin typeface="Cambria" panose="02040503050406030204" pitchFamily="18" charset="0"/>
                <a:ea typeface="Cambria" panose="02040503050406030204" pitchFamily="18" charset="0"/>
              </a:rPr>
              <a:t>80</a:t>
            </a:r>
            <a:r>
              <a:rPr lang="en-US" sz="4000" dirty="0">
                <a:latin typeface="Cambria" panose="02040503050406030204" pitchFamily="18" charset="0"/>
                <a:ea typeface="Cambria" panose="02040503050406030204" pitchFamily="18" charset="0"/>
              </a:rPr>
              <a:t>.00 </a:t>
            </a:r>
            <a:r>
              <a:rPr lang="en-US" sz="4000" dirty="0" err="1">
                <a:latin typeface="Cambria" panose="02040503050406030204" pitchFamily="18" charset="0"/>
                <a:ea typeface="Cambria" panose="02040503050406030204" pitchFamily="18" charset="0"/>
              </a:rPr>
              <a:t>ift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1,000.00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a:t>
            </a:r>
            <a:r>
              <a:rPr lang="en-US" sz="4000" b="1" dirty="0">
                <a:latin typeface="Cambria" panose="02040503050406030204" pitchFamily="18" charset="0"/>
                <a:ea typeface="Cambria" panose="02040503050406030204" pitchFamily="18" charset="0"/>
              </a:rPr>
              <a:t>8</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ift</a:t>
            </a:r>
            <a:r>
              <a:rPr lang="en-US" sz="4000" dirty="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(can you measure that?)</a:t>
            </a:r>
          </a:p>
          <a:p>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International </a:t>
            </a:r>
            <a:r>
              <a:rPr lang="en-US" sz="4000" dirty="0">
                <a:latin typeface="Cambria" panose="02040503050406030204" pitchFamily="18" charset="0"/>
                <a:ea typeface="Cambria" panose="02040503050406030204" pitchFamily="18" charset="0"/>
                <a:sym typeface="Wingdings" panose="05000000000000000000" pitchFamily="2" charset="2"/>
              </a:rPr>
              <a:t> 1 </a:t>
            </a:r>
            <a:r>
              <a:rPr lang="en-US" sz="4000" dirty="0" err="1">
                <a:latin typeface="Cambria" panose="02040503050406030204" pitchFamily="18" charset="0"/>
                <a:ea typeface="Cambria" panose="02040503050406030204" pitchFamily="18" charset="0"/>
                <a:sym typeface="Wingdings" panose="05000000000000000000" pitchFamily="2" charset="2"/>
              </a:rPr>
              <a:t>ft</a:t>
            </a:r>
            <a:r>
              <a:rPr lang="en-US" sz="4000" dirty="0">
                <a:latin typeface="Cambria" panose="02040503050406030204" pitchFamily="18" charset="0"/>
                <a:ea typeface="Cambria" panose="02040503050406030204" pitchFamily="18" charset="0"/>
                <a:sym typeface="Wingdings" panose="05000000000000000000" pitchFamily="2" charset="2"/>
              </a:rPr>
              <a:t> = .3048 m</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US </a:t>
            </a:r>
            <a:r>
              <a:rPr lang="en-US" sz="4000" dirty="0">
                <a:latin typeface="Cambria" panose="02040503050406030204" pitchFamily="18" charset="0"/>
                <a:ea typeface="Cambria" panose="02040503050406030204" pitchFamily="18" charset="0"/>
                <a:sym typeface="Wingdings" panose="05000000000000000000" pitchFamily="2" charset="2"/>
              </a:rPr>
              <a:t></a:t>
            </a:r>
            <a:r>
              <a:rPr lang="en-US" sz="4000" dirty="0">
                <a:latin typeface="Cambria" panose="02040503050406030204" pitchFamily="18" charset="0"/>
                <a:ea typeface="Cambria" panose="02040503050406030204" pitchFamily="18" charset="0"/>
              </a:rPr>
              <a:t> 1 ft = .30480061 m (approx.)</a:t>
            </a:r>
          </a:p>
          <a:p>
            <a:r>
              <a:rPr lang="en-US" sz="4000" dirty="0" err="1">
                <a:latin typeface="Cambria" panose="02040503050406030204" pitchFamily="18" charset="0"/>
                <a:ea typeface="Cambria" panose="02040503050406030204" pitchFamily="18" charset="0"/>
              </a:rPr>
              <a:t>approx</a:t>
            </a:r>
            <a:r>
              <a:rPr lang="en-US" sz="4000" dirty="0">
                <a:latin typeface="Cambria" panose="02040503050406030204" pitchFamily="18" charset="0"/>
                <a:ea typeface="Cambria" panose="02040503050406030204" pitchFamily="18" charset="0"/>
              </a:rPr>
              <a:t> 0.02 ft in about 2 miles</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latin typeface="Cambria" panose="02040503050406030204" pitchFamily="18" charset="0"/>
                <a:ea typeface="Cambria" panose="02040503050406030204" pitchFamily="18" charset="0"/>
              </a:rPr>
              <a:t>2 parts per million (ppm)?</a:t>
            </a:r>
          </a:p>
        </p:txBody>
      </p:sp>
    </p:spTree>
    <p:extLst>
      <p:ext uri="{BB962C8B-B14F-4D97-AF65-F5344CB8AC3E}">
        <p14:creationId xmlns:p14="http://schemas.microsoft.com/office/powerpoint/2010/main" val="376172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txBox="1">
            <a:spLocks/>
          </p:cNvSpPr>
          <p:nvPr/>
        </p:nvSpPr>
        <p:spPr bwMode="auto">
          <a:xfrm>
            <a:off x="218365" y="4382101"/>
            <a:ext cx="8707271" cy="172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hlinkClick r:id="rId3"/>
              </a:rPr>
              <a:t>https://www.ngs.noaa.gov/ADVISORS/</a:t>
            </a:r>
            <a:endPar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endParaRPr lang="en-GB" sz="3200" dirty="0">
              <a:solidFill>
                <a:prstClr val="black"/>
              </a:solidFill>
              <a:latin typeface="Cambria" panose="02040503050406030204" pitchFamily="18" charset="0"/>
              <a:ea typeface="Cambria" panose="02040503050406030204" pitchFamily="18" charset="0"/>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use any major search engine: “NGS advisors”</a:t>
            </a:r>
          </a:p>
        </p:txBody>
      </p:sp>
      <p:sp>
        <p:nvSpPr>
          <p:cNvPr id="6" name="TextBox 1"/>
          <p:cNvSpPr txBox="1">
            <a:spLocks noChangeArrowheads="1"/>
          </p:cNvSpPr>
          <p:nvPr/>
        </p:nvSpPr>
        <p:spPr bwMode="auto">
          <a:xfrm>
            <a:off x="218365" y="646504"/>
            <a:ext cx="8707271"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GISP, CFS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Advisor</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p>
        </p:txBody>
      </p:sp>
    </p:spTree>
    <p:extLst>
      <p:ext uri="{BB962C8B-B14F-4D97-AF65-F5344CB8AC3E}">
        <p14:creationId xmlns:p14="http://schemas.microsoft.com/office/powerpoint/2010/main" val="34574437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2025870"/>
            <a:ext cx="8899633" cy="4547458"/>
          </a:xfrm>
        </p:spPr>
        <p:txBody>
          <a:bodyPr>
            <a:noAutofit/>
          </a:bodyPr>
          <a:lstStyle/>
          <a:p>
            <a:r>
              <a:rPr lang="en-US" b="1" dirty="0">
                <a:latin typeface="Cambria" panose="02040503050406030204" pitchFamily="18" charset="0"/>
                <a:ea typeface="Cambria" panose="02040503050406030204" pitchFamily="18" charset="0"/>
              </a:rPr>
              <a:t>US Survey Foot </a:t>
            </a:r>
            <a:r>
              <a:rPr lang="en-US" b="1" u="sng" dirty="0">
                <a:latin typeface="Cambria" panose="02040503050406030204" pitchFamily="18" charset="0"/>
                <a:ea typeface="Cambria" panose="02040503050406030204" pitchFamily="18" charset="0"/>
              </a:rPr>
              <a:t>is</a:t>
            </a:r>
            <a:r>
              <a:rPr lang="en-US" b="1" dirty="0">
                <a:latin typeface="Cambria" panose="02040503050406030204" pitchFamily="18" charset="0"/>
                <a:ea typeface="Cambria" panose="02040503050406030204" pitchFamily="18" charset="0"/>
              </a:rPr>
              <a:t> officially deprecated</a:t>
            </a:r>
          </a:p>
          <a:p>
            <a:pPr lvl="1"/>
            <a:r>
              <a:rPr lang="en-US" dirty="0">
                <a:latin typeface="Cambria" panose="02040503050406030204" pitchFamily="18" charset="0"/>
                <a:ea typeface="Cambria" panose="02040503050406030204" pitchFamily="18" charset="0"/>
              </a:rPr>
              <a:t>As of 31 December 2022</a:t>
            </a:r>
          </a:p>
          <a:p>
            <a:r>
              <a:rPr lang="en-US" b="1" dirty="0">
                <a:latin typeface="Cambria" panose="02040503050406030204" pitchFamily="18" charset="0"/>
                <a:ea typeface="Cambria" panose="02040503050406030204" pitchFamily="18" charset="0"/>
              </a:rPr>
              <a:t>So now what do we do?</a:t>
            </a:r>
          </a:p>
          <a:p>
            <a:pPr lvl="1"/>
            <a:r>
              <a:rPr lang="en-US" sz="5400" dirty="0">
                <a:latin typeface="Cambria" panose="02040503050406030204" pitchFamily="18" charset="0"/>
                <a:ea typeface="Cambria" panose="02040503050406030204" pitchFamily="18" charset="0"/>
              </a:rPr>
              <a:t>Nothing!</a:t>
            </a:r>
          </a:p>
          <a:p>
            <a:pPr lvl="1"/>
            <a:r>
              <a:rPr lang="en-US" dirty="0">
                <a:latin typeface="Cambria" panose="02040503050406030204" pitchFamily="18" charset="0"/>
                <a:ea typeface="Cambria" panose="02040503050406030204" pitchFamily="18" charset="0"/>
              </a:rPr>
              <a:t>Do not change anything you do until you are working in the new datums.</a:t>
            </a:r>
          </a:p>
        </p:txBody>
      </p:sp>
      <p:sp>
        <p:nvSpPr>
          <p:cNvPr id="8" name="Freeform: Shape 7">
            <a:extLst>
              <a:ext uri="{FF2B5EF4-FFF2-40B4-BE49-F238E27FC236}">
                <a16:creationId xmlns:a16="http://schemas.microsoft.com/office/drawing/2014/main" id="{4CCF2560-7DC5-442A-83F4-C65BDD1BF3D5}"/>
              </a:ext>
            </a:extLst>
          </p:cNvPr>
          <p:cNvSpPr/>
          <p:nvPr/>
        </p:nvSpPr>
        <p:spPr>
          <a:xfrm>
            <a:off x="162257" y="3028230"/>
            <a:ext cx="3878647" cy="1803802"/>
          </a:xfrm>
          <a:custGeom>
            <a:avLst/>
            <a:gdLst>
              <a:gd name="connsiteX0" fmla="*/ 1666543 w 3888083"/>
              <a:gd name="connsiteY0" fmla="*/ 59099 h 1803802"/>
              <a:gd name="connsiteX1" fmla="*/ 172040 w 3888083"/>
              <a:gd name="connsiteY1" fmla="*/ 157422 h 1803802"/>
              <a:gd name="connsiteX2" fmla="*/ 221201 w 3888083"/>
              <a:gd name="connsiteY2" fmla="*/ 1406118 h 1803802"/>
              <a:gd name="connsiteX3" fmla="*/ 1863188 w 3888083"/>
              <a:gd name="connsiteY3" fmla="*/ 1779744 h 1803802"/>
              <a:gd name="connsiteX4" fmla="*/ 3819808 w 3888083"/>
              <a:gd name="connsiteY4" fmla="*/ 1651925 h 1803802"/>
              <a:gd name="connsiteX5" fmla="*/ 3288866 w 3888083"/>
              <a:gd name="connsiteY5" fmla="*/ 727693 h 1803802"/>
              <a:gd name="connsiteX6" fmla="*/ 1804195 w 3888083"/>
              <a:gd name="connsiteY6" fmla="*/ 678531 h 1803802"/>
              <a:gd name="connsiteX7" fmla="*/ 1597717 w 3888083"/>
              <a:gd name="connsiteY7" fmla="*/ 747357 h 1803802"/>
              <a:gd name="connsiteX0" fmla="*/ 1666543 w 3878647"/>
              <a:gd name="connsiteY0" fmla="*/ 59099 h 1803802"/>
              <a:gd name="connsiteX1" fmla="*/ 172040 w 3878647"/>
              <a:gd name="connsiteY1" fmla="*/ 157422 h 1803802"/>
              <a:gd name="connsiteX2" fmla="*/ 221201 w 3878647"/>
              <a:gd name="connsiteY2" fmla="*/ 1406118 h 1803802"/>
              <a:gd name="connsiteX3" fmla="*/ 1863188 w 3878647"/>
              <a:gd name="connsiteY3" fmla="*/ 1779744 h 1803802"/>
              <a:gd name="connsiteX4" fmla="*/ 3819808 w 3878647"/>
              <a:gd name="connsiteY4" fmla="*/ 1651925 h 1803802"/>
              <a:gd name="connsiteX5" fmla="*/ 3288866 w 3878647"/>
              <a:gd name="connsiteY5" fmla="*/ 727693 h 1803802"/>
              <a:gd name="connsiteX6" fmla="*/ 2472789 w 3878647"/>
              <a:gd name="connsiteY6" fmla="*/ 658866 h 1803802"/>
              <a:gd name="connsiteX7" fmla="*/ 1597717 w 3878647"/>
              <a:gd name="connsiteY7" fmla="*/ 747357 h 1803802"/>
              <a:gd name="connsiteX0" fmla="*/ 1666543 w 3878647"/>
              <a:gd name="connsiteY0" fmla="*/ 59099 h 1803802"/>
              <a:gd name="connsiteX1" fmla="*/ 172040 w 3878647"/>
              <a:gd name="connsiteY1" fmla="*/ 157422 h 1803802"/>
              <a:gd name="connsiteX2" fmla="*/ 221201 w 3878647"/>
              <a:gd name="connsiteY2" fmla="*/ 1406118 h 1803802"/>
              <a:gd name="connsiteX3" fmla="*/ 1863188 w 3878647"/>
              <a:gd name="connsiteY3" fmla="*/ 1779744 h 1803802"/>
              <a:gd name="connsiteX4" fmla="*/ 3819808 w 3878647"/>
              <a:gd name="connsiteY4" fmla="*/ 1651925 h 1803802"/>
              <a:gd name="connsiteX5" fmla="*/ 3288866 w 3878647"/>
              <a:gd name="connsiteY5" fmla="*/ 727693 h 1803802"/>
              <a:gd name="connsiteX6" fmla="*/ 2472789 w 3878647"/>
              <a:gd name="connsiteY6" fmla="*/ 658866 h 1803802"/>
              <a:gd name="connsiteX7" fmla="*/ 1991007 w 3878647"/>
              <a:gd name="connsiteY7" fmla="*/ 708028 h 180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647" h="1803802">
                <a:moveTo>
                  <a:pt x="1666543" y="59099"/>
                </a:moveTo>
                <a:cubicBezTo>
                  <a:pt x="1039736" y="-3991"/>
                  <a:pt x="412930" y="-67081"/>
                  <a:pt x="172040" y="157422"/>
                </a:cubicBezTo>
                <a:cubicBezTo>
                  <a:pt x="-68850" y="381925"/>
                  <a:pt x="-60657" y="1135731"/>
                  <a:pt x="221201" y="1406118"/>
                </a:cubicBezTo>
                <a:cubicBezTo>
                  <a:pt x="503059" y="1676505"/>
                  <a:pt x="1263420" y="1738776"/>
                  <a:pt x="1863188" y="1779744"/>
                </a:cubicBezTo>
                <a:cubicBezTo>
                  <a:pt x="2462956" y="1820712"/>
                  <a:pt x="3582195" y="1827267"/>
                  <a:pt x="3819808" y="1651925"/>
                </a:cubicBezTo>
                <a:cubicBezTo>
                  <a:pt x="4057421" y="1476583"/>
                  <a:pt x="3513369" y="893203"/>
                  <a:pt x="3288866" y="727693"/>
                </a:cubicBezTo>
                <a:cubicBezTo>
                  <a:pt x="3064363" y="562183"/>
                  <a:pt x="2689099" y="662143"/>
                  <a:pt x="2472789" y="658866"/>
                </a:cubicBezTo>
                <a:cubicBezTo>
                  <a:pt x="2256479" y="655589"/>
                  <a:pt x="1953317" y="675253"/>
                  <a:pt x="1991007" y="708028"/>
                </a:cubicBezTo>
              </a:path>
            </a:pathLst>
          </a:custGeom>
          <a:noFill/>
          <a:ln w="1016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056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DCF4D7-01B6-4DCE-9B94-6743F8678F19}"/>
              </a:ext>
            </a:extLst>
          </p:cNvPr>
          <p:cNvSpPr/>
          <p:nvPr/>
        </p:nvSpPr>
        <p:spPr>
          <a:xfrm>
            <a:off x="72000" y="1161069"/>
            <a:ext cx="8488676" cy="1388907"/>
          </a:xfrm>
          <a:prstGeom prst="rect">
            <a:avLst/>
          </a:prstGeom>
          <a:solidFill>
            <a:srgbClr val="92D05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6" name="Rectangle 5"/>
          <p:cNvSpPr/>
          <p:nvPr/>
        </p:nvSpPr>
        <p:spPr>
          <a:xfrm>
            <a:off x="72000" y="4352924"/>
            <a:ext cx="8488674" cy="1713579"/>
          </a:xfrm>
          <a:prstGeom prst="rect">
            <a:avLst/>
          </a:prstGeom>
          <a:solidFill>
            <a:srgbClr val="FFFF00"/>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71999" y="2635701"/>
            <a:ext cx="8488675" cy="1631499"/>
          </a:xfrm>
          <a:prstGeom prst="rect">
            <a:avLst/>
          </a:prstGeom>
          <a:solidFill>
            <a:srgbClr val="FFC0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3" name="Content Placeholder 2"/>
          <p:cNvSpPr>
            <a:spLocks noGrp="1"/>
          </p:cNvSpPr>
          <p:nvPr>
            <p:ph idx="1"/>
          </p:nvPr>
        </p:nvSpPr>
        <p:spPr>
          <a:xfrm>
            <a:off x="127819" y="1181100"/>
            <a:ext cx="8825681" cy="5549899"/>
          </a:xfrm>
        </p:spPr>
        <p:txBody>
          <a:bodyPr/>
          <a:lstStyle/>
          <a:p>
            <a:pPr marL="0" indent="0">
              <a:buNone/>
            </a:pPr>
            <a:r>
              <a:rPr lang="en-US" sz="2800" b="1" dirty="0">
                <a:latin typeface="Cambria" panose="02040503050406030204" pitchFamily="18" charset="0"/>
                <a:ea typeface="Cambria" panose="02040503050406030204" pitchFamily="18" charset="0"/>
              </a:rPr>
              <a:t>Conversion</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dirty="0">
                <a:latin typeface="Cambria" panose="02040503050406030204" pitchFamily="18" charset="0"/>
                <a:ea typeface="Cambria" panose="02040503050406030204" pitchFamily="18" charset="0"/>
              </a:rPr>
              <a:t>change the </a:t>
            </a:r>
            <a:r>
              <a:rPr lang="en-US" b="1" i="1" dirty="0">
                <a:latin typeface="Cambria" panose="02040503050406030204" pitchFamily="18" charset="0"/>
                <a:ea typeface="Cambria" panose="02040503050406030204" pitchFamily="18" charset="0"/>
              </a:rPr>
              <a:t>type</a:t>
            </a:r>
            <a:r>
              <a:rPr lang="en-US" dirty="0">
                <a:latin typeface="Cambria" panose="02040503050406030204" pitchFamily="18" charset="0"/>
                <a:ea typeface="Cambria" panose="02040503050406030204" pitchFamily="18" charset="0"/>
              </a:rPr>
              <a:t> of coordinate</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sym typeface="Wingdings" panose="05000000000000000000" pitchFamily="2" charset="2"/>
              </a:rPr>
              <a:t>eNAD83(2011) </a:t>
            </a:r>
            <a:r>
              <a:rPr lang="en-US" sz="2000" i="1" u="sng" dirty="0">
                <a:latin typeface="Cambria" panose="02040503050406030204" pitchFamily="18" charset="0"/>
                <a:ea typeface="Cambria" panose="02040503050406030204" pitchFamily="18" charset="0"/>
              </a:rPr>
              <a:t>latitude &amp; longitude</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sym typeface="Wingdings" panose="05000000000000000000" pitchFamily="2" charset="2"/>
              </a:rPr>
              <a:t> NAD83(2011)</a:t>
            </a:r>
            <a:r>
              <a:rPr lang="en-US" sz="2000" dirty="0">
                <a:latin typeface="Cambria" panose="02040503050406030204" pitchFamily="18" charset="0"/>
                <a:ea typeface="Cambria" panose="02040503050406030204" pitchFamily="18" charset="0"/>
              </a:rPr>
              <a:t> </a:t>
            </a:r>
            <a:r>
              <a:rPr lang="en-US" sz="2000" i="1" u="sng" dirty="0">
                <a:latin typeface="Cambria" panose="02040503050406030204" pitchFamily="18" charset="0"/>
                <a:ea typeface="Cambria" panose="02040503050406030204" pitchFamily="18" charset="0"/>
              </a:rPr>
              <a:t>SPCS</a:t>
            </a:r>
          </a:p>
          <a:p>
            <a:pPr marL="0" lvl="1" indent="0">
              <a:spcBef>
                <a:spcPts val="1200"/>
              </a:spcBef>
              <a:buNone/>
            </a:pPr>
            <a:r>
              <a:rPr lang="en-US" b="1" dirty="0">
                <a:latin typeface="Cambria" panose="02040503050406030204" pitchFamily="18" charset="0"/>
                <a:ea typeface="Cambria" panose="02040503050406030204" pitchFamily="18" charset="0"/>
              </a:rPr>
              <a:t>Transformation</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dirty="0">
                <a:latin typeface="Cambria" panose="02040503050406030204" pitchFamily="18" charset="0"/>
                <a:ea typeface="Cambria" panose="02040503050406030204" pitchFamily="18" charset="0"/>
              </a:rPr>
              <a:t>change the </a:t>
            </a:r>
            <a:r>
              <a:rPr lang="en-US" b="1" i="1" dirty="0">
                <a:latin typeface="Cambria" panose="02040503050406030204" pitchFamily="18" charset="0"/>
                <a:ea typeface="Cambria" panose="02040503050406030204" pitchFamily="18" charset="0"/>
              </a:rPr>
              <a:t>datum</a:t>
            </a:r>
            <a:r>
              <a:rPr lang="en-US" dirty="0">
                <a:latin typeface="Cambria" panose="02040503050406030204" pitchFamily="18" charset="0"/>
                <a:ea typeface="Cambria" panose="02040503050406030204" pitchFamily="18" charset="0"/>
              </a:rPr>
              <a:t> of coordinate</a:t>
            </a:r>
          </a:p>
          <a:p>
            <a:pPr marL="688975" lvl="2" indent="-231775">
              <a:buFont typeface="Cambria" panose="02040503050406030204" pitchFamily="18" charset="0"/>
              <a:buChar char="–"/>
            </a:pPr>
            <a:r>
              <a:rPr lang="en-US" sz="2000" i="1" u="sng" dirty="0">
                <a:latin typeface="Cambria" panose="02040503050406030204" pitchFamily="18" charset="0"/>
                <a:ea typeface="Cambria" panose="02040503050406030204" pitchFamily="18" charset="0"/>
              </a:rPr>
              <a:t>NGVD29</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height </a:t>
            </a:r>
            <a:r>
              <a:rPr lang="en-US" sz="2000" dirty="0">
                <a:latin typeface="Cambria" panose="02040503050406030204" pitchFamily="18" charset="0"/>
                <a:ea typeface="Cambria" panose="02040503050406030204" pitchFamily="18" charset="0"/>
                <a:sym typeface="Wingdings" panose="05000000000000000000" pitchFamily="2" charset="2"/>
              </a:rPr>
              <a:t></a:t>
            </a:r>
            <a:r>
              <a:rPr lang="en-US" sz="2000" dirty="0">
                <a:latin typeface="Cambria" panose="02040503050406030204" pitchFamily="18" charset="0"/>
                <a:ea typeface="Cambria" panose="02040503050406030204" pitchFamily="18" charset="0"/>
              </a:rPr>
              <a:t> </a:t>
            </a:r>
            <a:r>
              <a:rPr lang="en-US" sz="2000" i="1" u="sng" dirty="0">
                <a:latin typeface="Cambria" panose="02040503050406030204" pitchFamily="18" charset="0"/>
                <a:ea typeface="Cambria" panose="02040503050406030204" pitchFamily="18" charset="0"/>
              </a:rPr>
              <a:t>NAVD88</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height</a:t>
            </a:r>
          </a:p>
          <a:p>
            <a:pPr marL="688975" lvl="2" indent="-231775">
              <a:buFont typeface="Cambria" panose="02040503050406030204" pitchFamily="18" charset="0"/>
              <a:buChar char="–"/>
            </a:pPr>
            <a:r>
              <a:rPr lang="en-US" sz="2000" i="1" u="sng" dirty="0">
                <a:latin typeface="Cambria" panose="02040503050406030204" pitchFamily="18" charset="0"/>
                <a:ea typeface="Cambria" panose="02040503050406030204" pitchFamily="18" charset="0"/>
              </a:rPr>
              <a:t>NAD 27</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latitude &amp; longitude </a:t>
            </a:r>
            <a:r>
              <a:rPr lang="en-US" sz="2000" dirty="0">
                <a:latin typeface="Cambria" panose="02040503050406030204" pitchFamily="18" charset="0"/>
                <a:ea typeface="Cambria" panose="02040503050406030204" pitchFamily="18" charset="0"/>
                <a:sym typeface="Wingdings" panose="05000000000000000000" pitchFamily="2" charset="2"/>
              </a:rPr>
              <a:t></a:t>
            </a:r>
            <a:r>
              <a:rPr lang="en-US" sz="2000" dirty="0">
                <a:latin typeface="Cambria" panose="02040503050406030204" pitchFamily="18" charset="0"/>
                <a:ea typeface="Cambria" panose="02040503050406030204" pitchFamily="18" charset="0"/>
              </a:rPr>
              <a:t> </a:t>
            </a:r>
            <a:r>
              <a:rPr lang="en-US" sz="2000" i="1" u="sng" dirty="0">
                <a:latin typeface="Cambria" panose="02040503050406030204" pitchFamily="18" charset="0"/>
                <a:ea typeface="Cambria" panose="02040503050406030204" pitchFamily="18" charset="0"/>
              </a:rPr>
              <a:t>NAD 83(2011)</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latitude &amp; longitude</a:t>
            </a:r>
          </a:p>
          <a:p>
            <a:pPr marL="0" indent="0">
              <a:spcBef>
                <a:spcPts val="1200"/>
              </a:spcBef>
              <a:buNone/>
            </a:pPr>
            <a:r>
              <a:rPr lang="en-US" sz="2800" b="1" dirty="0">
                <a:latin typeface="Cambria" panose="02040503050406030204" pitchFamily="18" charset="0"/>
                <a:ea typeface="Cambria" panose="02040503050406030204" pitchFamily="18" charset="0"/>
              </a:rPr>
              <a:t>Propagation</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dirty="0">
                <a:latin typeface="Cambria" panose="02040503050406030204" pitchFamily="18" charset="0"/>
                <a:ea typeface="Cambria" panose="02040503050406030204" pitchFamily="18" charset="0"/>
              </a:rPr>
              <a:t>change the </a:t>
            </a:r>
            <a:r>
              <a:rPr lang="en-US" b="1" i="1" dirty="0">
                <a:latin typeface="Cambria" panose="02040503050406030204" pitchFamily="18" charset="0"/>
                <a:ea typeface="Cambria" panose="02040503050406030204" pitchFamily="18" charset="0"/>
              </a:rPr>
              <a:t>epoch</a:t>
            </a:r>
            <a:r>
              <a:rPr lang="en-US" dirty="0">
                <a:latin typeface="Cambria" panose="02040503050406030204" pitchFamily="18" charset="0"/>
                <a:ea typeface="Cambria" panose="02040503050406030204" pitchFamily="18" charset="0"/>
              </a:rPr>
              <a:t> of coordinate</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NAPGD2022 </a:t>
            </a:r>
            <a:r>
              <a:rPr lang="en-US" sz="2000" i="1" u="sng" dirty="0">
                <a:latin typeface="Cambria" panose="02040503050406030204" pitchFamily="18" charset="0"/>
                <a:ea typeface="Cambria" panose="02040503050406030204" pitchFamily="18" charset="0"/>
              </a:rPr>
              <a:t>epoch 2020.00</a:t>
            </a:r>
            <a:r>
              <a:rPr lang="en-US" sz="2000" dirty="0">
                <a:latin typeface="Cambria" panose="02040503050406030204" pitchFamily="18" charset="0"/>
                <a:ea typeface="Cambria" panose="02040503050406030204" pitchFamily="18" charset="0"/>
              </a:rPr>
              <a:t> to NAPGD2022 </a:t>
            </a:r>
            <a:r>
              <a:rPr lang="en-US" sz="2000" i="1" u="sng" dirty="0">
                <a:latin typeface="Cambria" panose="02040503050406030204" pitchFamily="18" charset="0"/>
                <a:ea typeface="Cambria" panose="02040503050406030204" pitchFamily="18" charset="0"/>
              </a:rPr>
              <a:t>epoch 2087.2570</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NATRF2022 </a:t>
            </a:r>
            <a:r>
              <a:rPr lang="en-US" sz="2000" i="1" u="sng" dirty="0">
                <a:latin typeface="Cambria" panose="02040503050406030204" pitchFamily="18" charset="0"/>
                <a:ea typeface="Cambria" panose="02040503050406030204" pitchFamily="18" charset="0"/>
              </a:rPr>
              <a:t>epoch 2020.00</a:t>
            </a:r>
            <a:r>
              <a:rPr lang="en-US" sz="2000" dirty="0">
                <a:latin typeface="Cambria" panose="02040503050406030204" pitchFamily="18" charset="0"/>
                <a:ea typeface="Cambria" panose="02040503050406030204" pitchFamily="18" charset="0"/>
              </a:rPr>
              <a:t> to NATRF2022 </a:t>
            </a:r>
            <a:r>
              <a:rPr lang="en-US" sz="2000" i="1" u="sng" dirty="0">
                <a:latin typeface="Cambria" panose="02040503050406030204" pitchFamily="18" charset="0"/>
                <a:ea typeface="Cambria" panose="02040503050406030204" pitchFamily="18" charset="0"/>
              </a:rPr>
              <a:t>epoch 2023.243</a:t>
            </a:r>
          </a:p>
        </p:txBody>
      </p:sp>
      <p:sp>
        <p:nvSpPr>
          <p:cNvPr id="7" name="Title 1">
            <a:extLst>
              <a:ext uri="{FF2B5EF4-FFF2-40B4-BE49-F238E27FC236}">
                <a16:creationId xmlns:a16="http://schemas.microsoft.com/office/drawing/2014/main" id="{C1258C19-2F64-4EAA-B34C-016C4EDB4B16}"/>
              </a:ext>
            </a:extLst>
          </p:cNvPr>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latin typeface="Cambria" panose="02040503050406030204" pitchFamily="18" charset="0"/>
                <a:ea typeface="Tahoma" panose="020B0604030504040204" pitchFamily="34" charset="0"/>
                <a:cs typeface="Tahoma" panose="020B0604030504040204" pitchFamily="34" charset="0"/>
              </a:rPr>
              <a:t>Terminology - </a:t>
            </a:r>
            <a:r>
              <a:rPr lang="en-US" dirty="0">
                <a:latin typeface="Cambria" panose="02040503050406030204" pitchFamily="18" charset="0"/>
                <a:ea typeface="Cambria" panose="02040503050406030204" pitchFamily="18" charset="0"/>
              </a:rPr>
              <a:t>Changing Coordinates</a:t>
            </a:r>
          </a:p>
        </p:txBody>
      </p:sp>
    </p:spTree>
    <p:extLst>
      <p:ext uri="{BB962C8B-B14F-4D97-AF65-F5344CB8AC3E}">
        <p14:creationId xmlns:p14="http://schemas.microsoft.com/office/powerpoint/2010/main" val="138505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text"/>
          <p:cNvSpPr>
            <a:spLocks noGrp="1"/>
          </p:cNvSpPr>
          <p:nvPr>
            <p:ph idx="1"/>
          </p:nvPr>
        </p:nvSpPr>
        <p:spPr>
          <a:xfrm>
            <a:off x="457199" y="1161070"/>
            <a:ext cx="8471647" cy="5186118"/>
          </a:xfrm>
        </p:spPr>
        <p:txBody>
          <a:bodyPr/>
          <a:lstStyle/>
          <a:p>
            <a:pPr indent="0" marL="0">
              <a:buNone/>
            </a:pPr>
            <a:r>
              <a:rPr b="1" dirty="0" lang="en-US" sz="4400">
                <a:latin charset="0" panose="02040503050406030204" pitchFamily="18" typeface="Cambria"/>
                <a:ea charset="0" panose="02040503050406030204" pitchFamily="18" typeface="Cambria"/>
              </a:rPr>
              <a:t>Epoch</a:t>
            </a:r>
            <a:endParaRPr b="1" dirty="0" lang="en-US" sz="2400">
              <a:latin charset="0" panose="02040503050406030204" pitchFamily="18" typeface="Cambria"/>
              <a:ea charset="0" panose="02040503050406030204" pitchFamily="18" typeface="Cambria"/>
            </a:endParaRPr>
          </a:p>
          <a:p>
            <a:r>
              <a:rPr dirty="0" lang="en-US">
                <a:latin charset="0" panose="02040503050406030204" pitchFamily="18" typeface="Cambria"/>
                <a:ea charset="0" panose="02040503050406030204" pitchFamily="18" typeface="Cambria"/>
              </a:rPr>
              <a:t>eh-puck? </a:t>
            </a:r>
            <a:r>
              <a:rPr dirty="0" err="1" lang="en-US">
                <a:latin charset="0" panose="02040503050406030204" pitchFamily="18" typeface="Cambria"/>
                <a:ea charset="0" panose="02040503050406030204" pitchFamily="18" typeface="Cambria"/>
              </a:rPr>
              <a:t>ee</a:t>
            </a:r>
            <a:r>
              <a:rPr dirty="0" lang="en-US">
                <a:latin charset="0" panose="02040503050406030204" pitchFamily="18" typeface="Cambria"/>
                <a:ea charset="0" panose="02040503050406030204" pitchFamily="18" typeface="Cambria"/>
              </a:rPr>
              <a:t>-pock? </a:t>
            </a:r>
            <a:r>
              <a:rPr dirty="0" lang="en-US">
                <a:solidFill>
                  <a:schemeClr val="tx1">
                    <a:lumMod val="50000"/>
                    <a:lumOff val="50000"/>
                  </a:schemeClr>
                </a:solidFill>
                <a:latin charset="0" panose="02040503050406030204" pitchFamily="18" typeface="Cambria"/>
                <a:ea charset="0" panose="02040503050406030204" pitchFamily="18" typeface="Cambria"/>
              </a:rPr>
              <a:t>… </a:t>
            </a:r>
            <a:r>
              <a:rPr dirty="0" i="1" lang="en-US">
                <a:solidFill>
                  <a:schemeClr val="tx1">
                    <a:lumMod val="50000"/>
                    <a:lumOff val="50000"/>
                  </a:schemeClr>
                </a:solidFill>
                <a:latin charset="0" panose="02040503050406030204" pitchFamily="18" typeface="Cambria"/>
                <a:ea charset="0" panose="02040503050406030204" pitchFamily="18" typeface="Cambria"/>
              </a:rPr>
              <a:t>to-may-to, to-</a:t>
            </a:r>
            <a:r>
              <a:rPr dirty="0" err="1" i="1" lang="en-US">
                <a:solidFill>
                  <a:schemeClr val="tx1">
                    <a:lumMod val="50000"/>
                    <a:lumOff val="50000"/>
                  </a:schemeClr>
                </a:solidFill>
                <a:latin charset="0" panose="02040503050406030204" pitchFamily="18" typeface="Cambria"/>
                <a:ea charset="0" panose="02040503050406030204" pitchFamily="18" typeface="Cambria"/>
              </a:rPr>
              <a:t>mah</a:t>
            </a:r>
            <a:r>
              <a:rPr dirty="0" i="1" lang="en-US">
                <a:solidFill>
                  <a:schemeClr val="tx1">
                    <a:lumMod val="50000"/>
                    <a:lumOff val="50000"/>
                  </a:schemeClr>
                </a:solidFill>
                <a:latin charset="0" panose="02040503050406030204" pitchFamily="18" typeface="Cambria"/>
                <a:ea charset="0" panose="02040503050406030204" pitchFamily="18" typeface="Cambria"/>
              </a:rPr>
              <a:t>-to</a:t>
            </a:r>
          </a:p>
          <a:p>
            <a:r>
              <a:rPr b="1" dirty="0" lang="en-US" sz="3200">
                <a:latin charset="0" panose="02040503050406030204" pitchFamily="18" typeface="Cambria"/>
                <a:ea charset="0" panose="02040503050406030204" pitchFamily="18" typeface="Cambria"/>
              </a:rPr>
              <a:t>an instant of time</a:t>
            </a:r>
            <a:endParaRPr dirty="0" lang="en-US">
              <a:latin charset="0" panose="02040503050406030204" pitchFamily="18" typeface="Cambria"/>
              <a:ea charset="0" panose="02040503050406030204" pitchFamily="18" typeface="Cambria"/>
            </a:endParaRPr>
          </a:p>
          <a:p>
            <a:r>
              <a:rPr dirty="0" lang="en-US">
                <a:latin charset="0" panose="02040503050406030204" pitchFamily="18" typeface="Cambria"/>
                <a:ea charset="0" panose="02040503050406030204" pitchFamily="18" typeface="Cambria"/>
              </a:rPr>
              <a:t>astronomy &amp; geodesy use a decimal date</a:t>
            </a:r>
          </a:p>
          <a:p>
            <a:pPr lvl="1"/>
            <a:r>
              <a:rPr dirty="0" lang="en-US">
                <a:latin charset="0" panose="02040503050406030204" pitchFamily="18" typeface="Cambria"/>
                <a:ea charset="0" panose="02040503050406030204" pitchFamily="18" typeface="Cambria"/>
              </a:rPr>
              <a:t>2021.4762 = 23 June 2021</a:t>
            </a:r>
          </a:p>
          <a:p>
            <a:pPr lvl="1"/>
            <a:r>
              <a:rPr dirty="0" lang="en-US">
                <a:latin charset="0" panose="02040503050406030204" pitchFamily="18" typeface="Cambria"/>
                <a:ea charset="0" panose="02040503050406030204" pitchFamily="18" typeface="Cambria"/>
              </a:rPr>
              <a:t>doesn’t have to be!</a:t>
            </a:r>
          </a:p>
          <a:p>
            <a:pPr lvl="1"/>
            <a:r>
              <a:rPr dirty="0" lang="en-US">
                <a:latin charset="0" panose="02040503050406030204" pitchFamily="18" typeface="Cambria"/>
                <a:ea charset="0" panose="02040503050406030204" pitchFamily="18" typeface="Cambria"/>
              </a:rPr>
              <a:t>using epochs is important, not format</a:t>
            </a:r>
          </a:p>
          <a:p>
            <a:pPr lvl="2"/>
            <a:r>
              <a:rPr dirty="0" lang="en-US">
                <a:latin charset="0" panose="02040503050406030204" pitchFamily="18" typeface="Cambria"/>
                <a:ea charset="0" panose="02040503050406030204" pitchFamily="18" typeface="Cambria"/>
              </a:rPr>
              <a:t>It doesn’t have to be in decimal years… just start assigning dates to your data</a:t>
            </a:r>
          </a:p>
          <a:p>
            <a:pPr lvl="2"/>
            <a:endParaRPr dirty="0" lang="en-US">
              <a:latin charset="0" panose="02040503050406030204" pitchFamily="18" typeface="Cambria"/>
              <a:ea charset="0" panose="02040503050406030204" pitchFamily="18" typeface="Cambria"/>
            </a:endParaRPr>
          </a:p>
        </p:txBody>
      </p:sp>
      <p:sp>
        <p:nvSpPr>
          <p:cNvPr id="1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45720" compatLnSpc="1" lIns="91440" numCol="1" rIns="91440" tIns="4572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altLang="en-US" dirty="0" lang="en-US" sz="4800">
                <a:latin charset="0" panose="02040503050406030204" pitchFamily="18" typeface="Cambria"/>
                <a:ea charset="0" panose="020B0604030504040204" pitchFamily="34" typeface="Tahoma"/>
                <a:cs charset="0" panose="020B0604030504040204" pitchFamily="34" typeface="Tahoma"/>
              </a:rPr>
              <a:t>Terminology – Time/4D</a:t>
            </a:r>
            <a:endParaRPr dirty="0" lang="en-US" sz="4800"/>
          </a:p>
        </p:txBody>
      </p:sp>
      <p:pic>
        <p:nvPicPr>
          <p:cNvPr id="4" name="OPUS solution report">
            <a:extLst>
              <a:ext uri="{FF2B5EF4-FFF2-40B4-BE49-F238E27FC236}">
                <a16:creationId xmlns:a16="http://schemas.microsoft.com/office/drawing/2014/main" id="{D2E0B807-A2D0-4237-82C8-31393469B917}"/>
              </a:ext>
            </a:extLst>
          </p:cNvPr>
          <p:cNvPicPr>
            <a:picLocks noChangeAspect="1"/>
          </p:cNvPicPr>
          <p:nvPr/>
        </p:nvPicPr>
        <p:blipFill rotWithShape="1">
          <a:blip r:embed="rId4">
            <a:extLst>
              <a:ext uri="{28A0092B-C50C-407E-A947-70E740481C1C}">
                <a14:useLocalDpi xmlns:a14="http://schemas.microsoft.com/office/drawing/2010/main" val="0"/>
              </a:ext>
            </a:extLst>
          </a:blip>
          <a:srcRect b="52" l="51" r="81" t="189"/>
          <a:stretch/>
        </p:blipFill>
        <p:spPr>
          <a:xfrm>
            <a:off x="131081" y="30117"/>
            <a:ext cx="8890908" cy="6788137"/>
          </a:xfrm>
          <a:prstGeom prst="rect">
            <a:avLst/>
          </a:prstGeom>
          <a:ln w="25400">
            <a:solidFill>
              <a:schemeClr val="tx1"/>
            </a:solidFill>
          </a:ln>
        </p:spPr>
      </p:pic>
      <p:sp>
        <p:nvSpPr>
          <p:cNvPr id="5" name="Rounded Rectangle 8">
            <a:extLst>
              <a:ext uri="{FF2B5EF4-FFF2-40B4-BE49-F238E27FC236}">
                <a16:creationId xmlns:a16="http://schemas.microsoft.com/office/drawing/2014/main" id="{AC3FD8DB-C2A5-48FA-A52B-41937B5B0BFB}"/>
              </a:ext>
            </a:extLst>
          </p:cNvPr>
          <p:cNvSpPr/>
          <p:nvPr/>
        </p:nvSpPr>
        <p:spPr>
          <a:xfrm>
            <a:off x="5911397" y="3929751"/>
            <a:ext cx="3110592" cy="598714"/>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a:endParaRPr lang="en-US"/>
          </a:p>
        </p:txBody>
      </p:sp>
      <p:sp>
        <p:nvSpPr>
          <p:cNvPr id="6" name="Rounded Rectangle 4">
            <a:extLst>
              <a:ext uri="{FF2B5EF4-FFF2-40B4-BE49-F238E27FC236}">
                <a16:creationId xmlns:a16="http://schemas.microsoft.com/office/drawing/2014/main" id="{599BF4FF-C619-462F-A6DF-9ACA46C67905}"/>
              </a:ext>
            </a:extLst>
          </p:cNvPr>
          <p:cNvSpPr/>
          <p:nvPr/>
        </p:nvSpPr>
        <p:spPr>
          <a:xfrm>
            <a:off x="1349829" y="3929751"/>
            <a:ext cx="3338285" cy="598714"/>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a:endParaRPr lang="en-US"/>
          </a:p>
        </p:txBody>
      </p:sp>
      <p:pic>
        <p:nvPicPr>
          <p:cNvPr id="7" name="datasheet">
            <a:extLst>
              <a:ext uri="{FF2B5EF4-FFF2-40B4-BE49-F238E27FC236}">
                <a16:creationId xmlns:a16="http://schemas.microsoft.com/office/drawing/2014/main" id="{C5F4CFF0-836A-4FB3-AC6F-FEB7A8E73C9B}"/>
              </a:ext>
            </a:extLst>
          </p:cNvPr>
          <p:cNvPicPr>
            <a:picLocks noChangeAspect="1"/>
          </p:cNvPicPr>
          <p:nvPr/>
        </p:nvPicPr>
        <p:blipFill rotWithShape="1">
          <a:blip r:embed="rId5"/>
          <a:srcRect b="215" t="123"/>
          <a:stretch/>
        </p:blipFill>
        <p:spPr>
          <a:xfrm>
            <a:off x="73886" y="6979252"/>
            <a:ext cx="6400251" cy="2180123"/>
          </a:xfrm>
          <a:prstGeom prst="rect">
            <a:avLst/>
          </a:prstGeom>
          <a:ln w="25400">
            <a:solidFill>
              <a:schemeClr val="bg1">
                <a:lumMod val="65000"/>
              </a:schemeClr>
            </a:solidFill>
          </a:ln>
        </p:spPr>
      </p:pic>
      <p:sp>
        <p:nvSpPr>
          <p:cNvPr id="8" name="Rounded Rectangle 18">
            <a:extLst>
              <a:ext uri="{FF2B5EF4-FFF2-40B4-BE49-F238E27FC236}">
                <a16:creationId xmlns:a16="http://schemas.microsoft.com/office/drawing/2014/main" id="{F71F7EF1-E122-44D7-AB10-3930D894C5AB}"/>
              </a:ext>
            </a:extLst>
          </p:cNvPr>
          <p:cNvSpPr/>
          <p:nvPr/>
        </p:nvSpPr>
        <p:spPr>
          <a:xfrm>
            <a:off x="712957" y="6324601"/>
            <a:ext cx="2684761" cy="291614"/>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9ED78B6A-9669-4A2F-B60E-A3E9D8D89DE1}"/>
              </a:ext>
            </a:extLst>
          </p:cNvPr>
          <p:cNvSpPr txBox="1">
            <a:spLocks/>
          </p:cNvSpPr>
          <p:nvPr/>
        </p:nvSpPr>
        <p:spPr bwMode="auto">
          <a:xfrm>
            <a:off x="344245" y="4579620"/>
            <a:ext cx="8455511" cy="2298751"/>
          </a:xfrm>
          <a:prstGeom prst="rect">
            <a:avLst/>
          </a:prstGeom>
          <a:solidFill>
            <a:schemeClr val="bg1">
              <a:lumMod val="95000"/>
            </a:schemeClr>
          </a:solidFill>
          <a:ln>
            <a:noFill/>
          </a:ln>
          <a:effectLst>
            <a:softEdge rad="31750"/>
          </a:effectLst>
          <a:extLs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lvl1pPr algn="l" defTabSz="457200" eaLnBrk="1" fontAlgn="base" hangingPunct="1" indent="-342900" marL="342900" rtl="0">
              <a:spcBef>
                <a:spcPct val="20000"/>
              </a:spcBef>
              <a:spcAft>
                <a:spcPct val="0"/>
              </a:spcAft>
              <a:buFont charset="0" panose="020B0604020202020204" pitchFamily="34" typeface="Arial"/>
              <a:buChar char="•"/>
              <a:defRPr baseline="0" kern="1200" sz="3200">
                <a:solidFill>
                  <a:schemeClr val="tx1"/>
                </a:solidFill>
                <a:latin charset="0" panose="02040503050406030204" pitchFamily="18" typeface="Cambria"/>
                <a:ea charset="-128" panose="020B0600070205080204" pitchFamily="34" typeface="MS PGothic"/>
                <a:cs charset="0" typeface="ＭＳ Ｐゴシック"/>
              </a:defRPr>
            </a:lvl1pPr>
            <a:lvl2pPr algn="l" defTabSz="457200" eaLnBrk="1" fontAlgn="base" hangingPunct="1" indent="-285750" marL="742950" rtl="0">
              <a:spcBef>
                <a:spcPct val="20000"/>
              </a:spcBef>
              <a:spcAft>
                <a:spcPct val="0"/>
              </a:spcAft>
              <a:buFont charset="0" panose="020B0604020202020204" pitchFamily="34" typeface="Arial"/>
              <a:buChar char="–"/>
              <a:defRPr kern="1200" sz="2800">
                <a:solidFill>
                  <a:schemeClr val="tx1"/>
                </a:solidFill>
                <a:latin charset="0" panose="02040503050406030204" pitchFamily="18" typeface="Cambria"/>
                <a:ea charset="-128" panose="020B0600070205080204" pitchFamily="34" typeface="MS PGothic"/>
                <a:cs typeface="+mn-cs"/>
              </a:defRPr>
            </a:lvl2pPr>
            <a:lvl3pPr algn="l" defTabSz="457200" eaLnBrk="1" fontAlgn="base" hangingPunct="1" indent="-228600" marL="1143000" rtl="0">
              <a:spcBef>
                <a:spcPct val="20000"/>
              </a:spcBef>
              <a:spcAft>
                <a:spcPct val="0"/>
              </a:spcAft>
              <a:buFont charset="0" panose="020B0604020202020204" pitchFamily="34" typeface="Arial"/>
              <a:buChar char="•"/>
              <a:defRPr baseline="0" kern="1200" sz="2400">
                <a:solidFill>
                  <a:schemeClr val="tx1"/>
                </a:solidFill>
                <a:latin charset="0" panose="02040503050406030204" pitchFamily="18" typeface="Cambria"/>
                <a:ea charset="-128" panose="020B0600070205080204" pitchFamily="34" typeface="MS PGothic"/>
                <a:cs charset="0" panose="02020603050405020304" pitchFamily="18" typeface="Times New Roman"/>
              </a:defRPr>
            </a:lvl3pPr>
            <a:lvl4pPr algn="l" defTabSz="457200" eaLnBrk="1" fontAlgn="base" hangingPunct="1" indent="-228600" marL="1600200" rtl="0">
              <a:spcBef>
                <a:spcPct val="20000"/>
              </a:spcBef>
              <a:spcAft>
                <a:spcPct val="0"/>
              </a:spcAft>
              <a:buFont charset="0" panose="020B0604020202020204" pitchFamily="34" typeface="Arial"/>
              <a:buChar char="–"/>
              <a:defRPr baseline="0" kern="1200" sz="2000">
                <a:solidFill>
                  <a:schemeClr val="tx1"/>
                </a:solidFill>
                <a:latin charset="0" panose="02040503050406030204" pitchFamily="18" typeface="Cambria"/>
                <a:ea charset="-128" panose="020B0600070205080204" pitchFamily="34" typeface="MS PGothic"/>
                <a:cs typeface="+mn-cs"/>
              </a:defRPr>
            </a:lvl4pPr>
            <a:lvl5pPr algn="l" defTabSz="457200" eaLnBrk="1" fontAlgn="base" hangingPunct="1" indent="-228600" marL="2057400" rtl="0">
              <a:spcBef>
                <a:spcPct val="20000"/>
              </a:spcBef>
              <a:spcAft>
                <a:spcPct val="0"/>
              </a:spcAft>
              <a:buFont charset="0" panose="020B0604020202020204" pitchFamily="34" typeface="Arial"/>
              <a:buChar char="»"/>
              <a:defRPr baseline="0" kern="1200" sz="2000">
                <a:solidFill>
                  <a:schemeClr val="tx1"/>
                </a:solidFill>
                <a:latin charset="0" panose="02040503050406030204" pitchFamily="18" typeface="Cambria"/>
                <a:ea charset="-128" panose="020B0600070205080204" pitchFamily="34" typeface="MS PGothic"/>
                <a:cs typeface="+mn-cs"/>
              </a:defRPr>
            </a:lvl5pPr>
            <a:lvl6pPr algn="l" defTabSz="457200" eaLnBrk="1" hangingPunct="1" indent="-228600" latinLnBrk="0" marL="2514600" rtl="0">
              <a:spcBef>
                <a:spcPct val="20000"/>
              </a:spcBef>
              <a:buFont typeface="Arial"/>
              <a:buChar char="•"/>
              <a:defRPr kern="1200" sz="2000">
                <a:solidFill>
                  <a:schemeClr val="tx1"/>
                </a:solidFill>
                <a:latin typeface="+mn-lt"/>
                <a:ea typeface="+mn-ea"/>
                <a:cs typeface="+mn-cs"/>
              </a:defRPr>
            </a:lvl6pPr>
            <a:lvl7pPr algn="l" defTabSz="457200" eaLnBrk="1" hangingPunct="1" indent="-228600" latinLnBrk="0" marL="2971800" rtl="0">
              <a:spcBef>
                <a:spcPct val="20000"/>
              </a:spcBef>
              <a:buFont typeface="Arial"/>
              <a:buChar char="•"/>
              <a:defRPr kern="1200" sz="2000">
                <a:solidFill>
                  <a:schemeClr val="tx1"/>
                </a:solidFill>
                <a:latin typeface="+mn-lt"/>
                <a:ea typeface="+mn-ea"/>
                <a:cs typeface="+mn-cs"/>
              </a:defRPr>
            </a:lvl7pPr>
            <a:lvl8pPr algn="l" defTabSz="457200" eaLnBrk="1" hangingPunct="1" indent="-228600" latinLnBrk="0" marL="3429000" rtl="0">
              <a:spcBef>
                <a:spcPct val="20000"/>
              </a:spcBef>
              <a:buFont typeface="Arial"/>
              <a:buChar char="•"/>
              <a:defRPr kern="1200" sz="2000">
                <a:solidFill>
                  <a:schemeClr val="tx1"/>
                </a:solidFill>
                <a:latin typeface="+mn-lt"/>
                <a:ea typeface="+mn-ea"/>
                <a:cs typeface="+mn-cs"/>
              </a:defRPr>
            </a:lvl8pPr>
            <a:lvl9pPr algn="l" defTabSz="457200" eaLnBrk="1" hangingPunct="1" indent="-228600" latinLnBrk="0" marL="3886200" rtl="0">
              <a:spcBef>
                <a:spcPct val="20000"/>
              </a:spcBef>
              <a:buFont typeface="Arial"/>
              <a:buChar char="•"/>
              <a:defRPr kern="1200" sz="2000">
                <a:solidFill>
                  <a:schemeClr val="tx1"/>
                </a:solidFill>
                <a:latin typeface="+mn-lt"/>
                <a:ea typeface="+mn-ea"/>
                <a:cs typeface="+mn-cs"/>
              </a:defRPr>
            </a:lvl9pPr>
          </a:lstStyle>
          <a:p>
            <a:pPr indent="0" lvl="1" marL="0">
              <a:spcBef>
                <a:spcPts val="1200"/>
              </a:spcBef>
              <a:buFont charset="0" panose="020B0604020202020204" pitchFamily="34" typeface="Arial"/>
              <a:buNone/>
            </a:pPr>
            <a:r>
              <a:rPr dirty="0" lang="en-US">
                <a:ea charset="0" panose="02040503050406030204" pitchFamily="18" typeface="Cambria"/>
              </a:rPr>
              <a:t>Here above we’re looking at a</a:t>
            </a:r>
          </a:p>
          <a:p>
            <a:pPr algn="ctr" indent="0" lvl="1" marL="0">
              <a:spcBef>
                <a:spcPts val="1200"/>
              </a:spcBef>
              <a:buFont charset="0" panose="020B0604020202020204" pitchFamily="34" typeface="Arial"/>
              <a:buNone/>
            </a:pPr>
            <a:r>
              <a:rPr b="1" dirty="0" lang="en-US">
                <a:ea charset="0" panose="02040503050406030204" pitchFamily="18" typeface="Cambria"/>
              </a:rPr>
              <a:t>Transformation and Propagation</a:t>
            </a:r>
          </a:p>
          <a:p>
            <a:pPr algn="ctr" indent="0" lvl="1" marL="0">
              <a:spcBef>
                <a:spcPts val="1200"/>
              </a:spcBef>
              <a:buFont charset="0" panose="020B0604020202020204" pitchFamily="34" typeface="Arial"/>
              <a:buNone/>
            </a:pPr>
            <a:r>
              <a:rPr b="1" dirty="0" lang="en-US" sz="2000">
                <a:ea charset="0" panose="02040503050406030204" pitchFamily="18" typeface="Cambria"/>
              </a:rPr>
              <a:t>Transform </a:t>
            </a:r>
            <a:r>
              <a:rPr dirty="0" lang="en-US" sz="2000">
                <a:ea charset="0" panose="02040503050406030204" pitchFamily="18" typeface="Cambria"/>
              </a:rPr>
              <a:t>from ITRF2014 to NAD83(2011)</a:t>
            </a:r>
          </a:p>
          <a:p>
            <a:pPr algn="ctr" indent="0" lvl="1" marL="0">
              <a:spcBef>
                <a:spcPts val="1200"/>
              </a:spcBef>
              <a:buFont charset="0" panose="020B0604020202020204" pitchFamily="34" typeface="Arial"/>
              <a:buNone/>
            </a:pPr>
            <a:r>
              <a:rPr b="1" dirty="0" lang="en-US" sz="2000">
                <a:ea charset="0" panose="02040503050406030204" pitchFamily="18" typeface="Cambria"/>
              </a:rPr>
              <a:t>Propagate </a:t>
            </a:r>
            <a:r>
              <a:rPr dirty="0" lang="en-US" sz="2000">
                <a:ea charset="0" panose="02040503050406030204" pitchFamily="18" typeface="Cambria"/>
              </a:rPr>
              <a:t>from </a:t>
            </a:r>
            <a:r>
              <a:rPr b="1" dirty="0" i="1" lang="en-US" sz="2000">
                <a:ea charset="0" panose="02040503050406030204" pitchFamily="18" typeface="Cambria"/>
              </a:rPr>
              <a:t>survey epoch</a:t>
            </a:r>
            <a:r>
              <a:rPr dirty="0" lang="en-US" sz="2000">
                <a:ea charset="0" panose="02040503050406030204" pitchFamily="18" typeface="Cambria"/>
              </a:rPr>
              <a:t> 2019.9185 to </a:t>
            </a:r>
            <a:r>
              <a:rPr b="1" dirty="0" i="1" lang="en-US" sz="2000">
                <a:ea charset="0" panose="02040503050406030204" pitchFamily="18" typeface="Cambria"/>
              </a:rPr>
              <a:t>reference epoch</a:t>
            </a:r>
            <a:r>
              <a:rPr dirty="0" lang="en-US" sz="2000">
                <a:ea charset="0" panose="02040503050406030204" pitchFamily="18" typeface="Cambria"/>
              </a:rPr>
              <a:t> 2010.0000</a:t>
            </a:r>
          </a:p>
        </p:txBody>
      </p:sp>
    </p:spTree>
    <p:custDataLst>
      <p:tags r:id="rId1"/>
    </p:custDataLst>
    <p:extLst>
      <p:ext uri="{BB962C8B-B14F-4D97-AF65-F5344CB8AC3E}">
        <p14:creationId xmlns:p14="http://schemas.microsoft.com/office/powerpoint/2010/main" val="3527330018"/>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accel="50000" decel="50000" fill="hold" id="5" nodeType="clickEffect" presetClass="path" presetID="64" presetSubtype="0">
                                  <p:stCondLst>
                                    <p:cond delay="0"/>
                                  </p:stCondLst>
                                  <p:childTnLst>
                                    <p:animMotion origin="layout" path="M -0.00087 -0.01157 L 3.88889E-6 -0.34167 " pathEditMode="relative" ptsTypes="AA" rAng="0">
                                      <p:cBhvr>
                                        <p:cTn dur="2000" fill="hold" id="6"/>
                                        <p:tgtEl>
                                          <p:spTgt spid="7"/>
                                        </p:tgtEl>
                                        <p:attrNameLst>
                                          <p:attrName>ppt_x</p:attrName>
                                          <p:attrName>ppt_y</p:attrName>
                                        </p:attrNameLst>
                                      </p:cBhvr>
                                      <p:rCtr x="35" y="-16505"/>
                                    </p:animMotion>
                                  </p:childTnLst>
                                </p:cTn>
                              </p:par>
                            </p:childTnLst>
                          </p:cTn>
                        </p:par>
                        <p:par>
                          <p:cTn fill="hold" id="7">
                            <p:stCondLst>
                              <p:cond delay="2000"/>
                            </p:stCondLst>
                            <p:childTnLst>
                              <p:par>
                                <p:cTn fill="hold" grpId="0" id="8" nodeType="afterEffect" presetClass="entr" presetID="21" presetSubtype="4">
                                  <p:stCondLst>
                                    <p:cond delay="0"/>
                                  </p:stCondLst>
                                  <p:childTnLst>
                                    <p:set>
                                      <p:cBhvr>
                                        <p:cTn dur="1" fill="hold" id="9">
                                          <p:stCondLst>
                                            <p:cond delay="0"/>
                                          </p:stCondLst>
                                        </p:cTn>
                                        <p:tgtEl>
                                          <p:spTgt spid="8"/>
                                        </p:tgtEl>
                                        <p:attrNameLst>
                                          <p:attrName>style.visibility</p:attrName>
                                        </p:attrNameLst>
                                      </p:cBhvr>
                                      <p:to>
                                        <p:strVal val="visible"/>
                                      </p:to>
                                    </p:set>
                                    <p:animEffect filter="wheel(4)" transition="in">
                                      <p:cBhvr>
                                        <p:cTn dur="2000" id="10"/>
                                        <p:tgtEl>
                                          <p:spTgt spid="8"/>
                                        </p:tgtEl>
                                      </p:cBhvr>
                                    </p:animEffect>
                                  </p:childTnLst>
                                </p:cTn>
                              </p:par>
                            </p:childTnLst>
                          </p:cTn>
                        </p:par>
                        <p:par>
                          <p:cTn fill="hold" id="11">
                            <p:stCondLst>
                              <p:cond delay="4000"/>
                            </p:stCondLst>
                            <p:childTnLst>
                              <p:par>
                                <p:cTn fill="hold" id="12" nodeType="afterEffect" presetClass="entr" presetID="6" presetSubtype="16">
                                  <p:stCondLst>
                                    <p:cond delay="2500"/>
                                  </p:stCondLst>
                                  <p:childTnLst>
                                    <p:set>
                                      <p:cBhvr>
                                        <p:cTn dur="1" fill="hold" id="13">
                                          <p:stCondLst>
                                            <p:cond delay="0"/>
                                          </p:stCondLst>
                                        </p:cTn>
                                        <p:tgtEl>
                                          <p:spTgt spid="4"/>
                                        </p:tgtEl>
                                        <p:attrNameLst>
                                          <p:attrName>style.visibility</p:attrName>
                                        </p:attrNameLst>
                                      </p:cBhvr>
                                      <p:to>
                                        <p:strVal val="visible"/>
                                      </p:to>
                                    </p:set>
                                    <p:animEffect filter="circle(in)" transition="in">
                                      <p:cBhvr>
                                        <p:cTn dur="2000" id="14"/>
                                        <p:tgtEl>
                                          <p:spTgt spid="4"/>
                                        </p:tgtEl>
                                      </p:cBhvr>
                                    </p:animEffect>
                                  </p:childTnLst>
                                </p:cTn>
                              </p:par>
                            </p:childTnLst>
                          </p:cTn>
                        </p:par>
                        <p:par>
                          <p:cTn fill="hold" id="15">
                            <p:stCondLst>
                              <p:cond delay="8500"/>
                            </p:stCondLst>
                            <p:childTnLst>
                              <p:par>
                                <p:cTn fill="hold" grpId="0" id="16" nodeType="afterEffect" presetClass="entr" presetID="21" presetSubtype="4">
                                  <p:stCondLst>
                                    <p:cond delay="250"/>
                                  </p:stCondLst>
                                  <p:childTnLst>
                                    <p:set>
                                      <p:cBhvr>
                                        <p:cTn dur="1" fill="hold" id="17">
                                          <p:stCondLst>
                                            <p:cond delay="0"/>
                                          </p:stCondLst>
                                        </p:cTn>
                                        <p:tgtEl>
                                          <p:spTgt spid="6"/>
                                        </p:tgtEl>
                                        <p:attrNameLst>
                                          <p:attrName>style.visibility</p:attrName>
                                        </p:attrNameLst>
                                      </p:cBhvr>
                                      <p:to>
                                        <p:strVal val="visible"/>
                                      </p:to>
                                    </p:set>
                                    <p:animEffect filter="wheel(4)" transition="in">
                                      <p:cBhvr>
                                        <p:cTn dur="2000" id="18"/>
                                        <p:tgtEl>
                                          <p:spTgt spid="6"/>
                                        </p:tgtEl>
                                      </p:cBhvr>
                                    </p:animEffect>
                                  </p:childTnLst>
                                </p:cTn>
                              </p:par>
                            </p:childTnLst>
                          </p:cTn>
                        </p:par>
                        <p:par>
                          <p:cTn fill="hold" id="19">
                            <p:stCondLst>
                              <p:cond delay="10750"/>
                            </p:stCondLst>
                            <p:childTnLst>
                              <p:par>
                                <p:cTn fill="hold" grpId="0" id="20" nodeType="afterEffect" presetClass="entr" presetID="21" presetSubtype="4">
                                  <p:stCondLst>
                                    <p:cond delay="1000"/>
                                  </p:stCondLst>
                                  <p:childTnLst>
                                    <p:set>
                                      <p:cBhvr>
                                        <p:cTn dur="1" fill="hold" id="21">
                                          <p:stCondLst>
                                            <p:cond delay="0"/>
                                          </p:stCondLst>
                                        </p:cTn>
                                        <p:tgtEl>
                                          <p:spTgt spid="5"/>
                                        </p:tgtEl>
                                        <p:attrNameLst>
                                          <p:attrName>style.visibility</p:attrName>
                                        </p:attrNameLst>
                                      </p:cBhvr>
                                      <p:to>
                                        <p:strVal val="visible"/>
                                      </p:to>
                                    </p:set>
                                    <p:animEffect filter="wheel(4)" transition="in">
                                      <p:cBhvr>
                                        <p:cTn dur="2000" id="22"/>
                                        <p:tgtEl>
                                          <p:spTgt spid="5"/>
                                        </p:tgtEl>
                                      </p:cBhvr>
                                    </p:animEffec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10" presetSubtype="0">
                                  <p:stCondLst>
                                    <p:cond delay="0"/>
                                  </p:stCondLst>
                                  <p:childTnLst>
                                    <p:set>
                                      <p:cBhvr>
                                        <p:cTn dur="1" fill="hold" id="26">
                                          <p:stCondLst>
                                            <p:cond delay="0"/>
                                          </p:stCondLst>
                                        </p:cTn>
                                        <p:tgtEl>
                                          <p:spTgt spid="9">
                                            <p:bg/>
                                          </p:spTgt>
                                        </p:tgtEl>
                                        <p:attrNameLst>
                                          <p:attrName>style.visibility</p:attrName>
                                        </p:attrNameLst>
                                      </p:cBhvr>
                                      <p:to>
                                        <p:strVal val="visible"/>
                                      </p:to>
                                    </p:set>
                                    <p:animEffect filter="fade" transition="in">
                                      <p:cBhvr>
                                        <p:cTn dur="500" id="27"/>
                                        <p:tgtEl>
                                          <p:spTgt spid="9">
                                            <p:bg/>
                                          </p:spTgt>
                                        </p:tgtEl>
                                      </p:cBhvr>
                                    </p:animEffect>
                                  </p:childTnLst>
                                </p:cTn>
                              </p:par>
                              <p:par>
                                <p:cTn fill="hold" grpId="0" id="28" nodeType="withEffect" presetClass="entr" presetID="10" presetSubtype="0">
                                  <p:stCondLst>
                                    <p:cond delay="0"/>
                                  </p:stCondLst>
                                  <p:childTnLst>
                                    <p:set>
                                      <p:cBhvr>
                                        <p:cTn dur="1" fill="hold" id="29">
                                          <p:stCondLst>
                                            <p:cond delay="0"/>
                                          </p:stCondLst>
                                        </p:cTn>
                                        <p:tgtEl>
                                          <p:spTgt spid="9">
                                            <p:txEl>
                                              <p:pRg end="0" st="0"/>
                                            </p:txEl>
                                          </p:spTgt>
                                        </p:tgtEl>
                                        <p:attrNameLst>
                                          <p:attrName>style.visibility</p:attrName>
                                        </p:attrNameLst>
                                      </p:cBhvr>
                                      <p:to>
                                        <p:strVal val="visible"/>
                                      </p:to>
                                    </p:set>
                                    <p:animEffect filter="fade" transition="in">
                                      <p:cBhvr>
                                        <p:cTn dur="500" id="30"/>
                                        <p:tgtEl>
                                          <p:spTgt spid="9">
                                            <p:txEl>
                                              <p:pRg end="0" st="0"/>
                                            </p:txEl>
                                          </p:spTgt>
                                        </p:tgtEl>
                                      </p:cBhvr>
                                    </p:animEffect>
                                  </p:childTnLst>
                                </p:cTn>
                              </p:par>
                              <p:par>
                                <p:cTn fill="hold" grpId="0" id="31" nodeType="withEffect" presetClass="entr" presetID="10" presetSubtype="0">
                                  <p:stCondLst>
                                    <p:cond delay="0"/>
                                  </p:stCondLst>
                                  <p:childTnLst>
                                    <p:set>
                                      <p:cBhvr>
                                        <p:cTn dur="1" fill="hold" id="32">
                                          <p:stCondLst>
                                            <p:cond delay="0"/>
                                          </p:stCondLst>
                                        </p:cTn>
                                        <p:tgtEl>
                                          <p:spTgt spid="9">
                                            <p:txEl>
                                              <p:pRg end="1" st="1"/>
                                            </p:txEl>
                                          </p:spTgt>
                                        </p:tgtEl>
                                        <p:attrNameLst>
                                          <p:attrName>style.visibility</p:attrName>
                                        </p:attrNameLst>
                                      </p:cBhvr>
                                      <p:to>
                                        <p:strVal val="visible"/>
                                      </p:to>
                                    </p:set>
                                    <p:animEffect filter="fade" transition="in">
                                      <p:cBhvr>
                                        <p:cTn dur="500" id="33"/>
                                        <p:tgtEl>
                                          <p:spTgt spid="9">
                                            <p:txEl>
                                              <p:pRg end="1" st="1"/>
                                            </p:txEl>
                                          </p:spTgt>
                                        </p:tgtEl>
                                      </p:cBhvr>
                                    </p:animEffect>
                                  </p:childTnLst>
                                </p:cTn>
                              </p:par>
                              <p:par>
                                <p:cTn fill="hold" grpId="0" id="34" nodeType="withEffect" presetClass="entr" presetID="10" presetSubtype="0">
                                  <p:stCondLst>
                                    <p:cond delay="0"/>
                                  </p:stCondLst>
                                  <p:childTnLst>
                                    <p:set>
                                      <p:cBhvr>
                                        <p:cTn dur="1" fill="hold" id="35">
                                          <p:stCondLst>
                                            <p:cond delay="0"/>
                                          </p:stCondLst>
                                        </p:cTn>
                                        <p:tgtEl>
                                          <p:spTgt spid="9">
                                            <p:txEl>
                                              <p:pRg end="2" st="2"/>
                                            </p:txEl>
                                          </p:spTgt>
                                        </p:tgtEl>
                                        <p:attrNameLst>
                                          <p:attrName>style.visibility</p:attrName>
                                        </p:attrNameLst>
                                      </p:cBhvr>
                                      <p:to>
                                        <p:strVal val="visible"/>
                                      </p:to>
                                    </p:set>
                                    <p:animEffect filter="fade" transition="in">
                                      <p:cBhvr>
                                        <p:cTn dur="500" id="36"/>
                                        <p:tgtEl>
                                          <p:spTgt spid="9">
                                            <p:txEl>
                                              <p:pRg end="2" st="2"/>
                                            </p:txEl>
                                          </p:spTgt>
                                        </p:tgtEl>
                                      </p:cBhvr>
                                    </p:animEffect>
                                  </p:childTnLst>
                                </p:cTn>
                              </p:par>
                              <p:par>
                                <p:cTn fill="hold" grpId="0" id="37" nodeType="withEffect" presetClass="entr" presetID="10" presetSubtype="0">
                                  <p:stCondLst>
                                    <p:cond delay="0"/>
                                  </p:stCondLst>
                                  <p:childTnLst>
                                    <p:set>
                                      <p:cBhvr>
                                        <p:cTn dur="1" fill="hold" id="38">
                                          <p:stCondLst>
                                            <p:cond delay="0"/>
                                          </p:stCondLst>
                                        </p:cTn>
                                        <p:tgtEl>
                                          <p:spTgt spid="9">
                                            <p:txEl>
                                              <p:pRg end="3" st="3"/>
                                            </p:txEl>
                                          </p:spTgt>
                                        </p:tgtEl>
                                        <p:attrNameLst>
                                          <p:attrName>style.visibility</p:attrName>
                                        </p:attrNameLst>
                                      </p:cBhvr>
                                      <p:to>
                                        <p:strVal val="visible"/>
                                      </p:to>
                                    </p:set>
                                    <p:animEffect filter="fade" transition="in">
                                      <p:cBhvr>
                                        <p:cTn dur="500" id="39"/>
                                        <p:tgtEl>
                                          <p:spTgt spid="9">
                                            <p:txEl>
                                              <p:pRg end="3" st="3"/>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P animBg="1" grpId="0" spid="6"/>
      <p:bldP animBg="1" grpId="0" spid="8"/>
      <p:bldP animBg="1" build="p" grpId="0" spid="9" uiExpan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0" y="0"/>
            <a:ext cx="9143997" cy="4726966"/>
          </a:xfrm>
          <a:ln w="38100">
            <a:solidFill>
              <a:schemeClr val="bg1">
                <a:lumMod val="50000"/>
              </a:schemeClr>
            </a:solidFill>
          </a:ln>
        </p:spPr>
      </p:pic>
      <p:sp>
        <p:nvSpPr>
          <p:cNvPr id="3" name="Title 2"/>
          <p:cNvSpPr>
            <a:spLocks noGrp="1"/>
          </p:cNvSpPr>
          <p:nvPr>
            <p:ph type="title"/>
          </p:nvPr>
        </p:nvSpPr>
        <p:spPr>
          <a:xfrm>
            <a:off x="0" y="4855080"/>
            <a:ext cx="9144001" cy="1739290"/>
          </a:xfrm>
        </p:spPr>
        <p:txBody>
          <a:bodyPr/>
          <a:lstStyle/>
          <a:p>
            <a:r>
              <a:rPr lang="en-US" sz="5000" dirty="0">
                <a:latin typeface="Cambria" panose="02040503050406030204" pitchFamily="18" charset="0"/>
                <a:ea typeface="Cambria" panose="02040503050406030204" pitchFamily="18" charset="0"/>
              </a:rPr>
              <a:t>NGS Coordinate Conversion And Transformation Tool (NCAT)</a:t>
            </a:r>
          </a:p>
        </p:txBody>
      </p:sp>
      <p:sp>
        <p:nvSpPr>
          <p:cNvPr id="5" name="Rounded Rectangle 4"/>
          <p:cNvSpPr/>
          <p:nvPr/>
        </p:nvSpPr>
        <p:spPr>
          <a:xfrm>
            <a:off x="93132" y="34358"/>
            <a:ext cx="1240367" cy="355110"/>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7209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06C226-DBC0-41AE-9D1E-03501D2DC19B}"/>
              </a:ext>
            </a:extLst>
          </p:cNvPr>
          <p:cNvPicPr>
            <a:picLocks noChangeAspect="1"/>
          </p:cNvPicPr>
          <p:nvPr/>
        </p:nvPicPr>
        <p:blipFill rotWithShape="1">
          <a:blip r:embed="rId2"/>
          <a:srcRect b="275" l="24" r="227" t="13"/>
          <a:stretch/>
        </p:blipFill>
        <p:spPr>
          <a:xfrm>
            <a:off x="3858323" y="0"/>
            <a:ext cx="5285677" cy="5012708"/>
          </a:xfrm>
          <a:prstGeom prst="rect">
            <a:avLst/>
          </a:prstGeom>
        </p:spPr>
      </p:pic>
      <p:sp>
        <p:nvSpPr>
          <p:cNvPr id="3" name="TextBox 2">
            <a:extLst>
              <a:ext uri="{FF2B5EF4-FFF2-40B4-BE49-F238E27FC236}">
                <a16:creationId xmlns:a16="http://schemas.microsoft.com/office/drawing/2014/main" id="{1D5D35A2-A72F-45DC-9368-23F42ADC9A7C}"/>
              </a:ext>
            </a:extLst>
          </p:cNvPr>
          <p:cNvSpPr txBox="1"/>
          <p:nvPr/>
        </p:nvSpPr>
        <p:spPr bwMode="auto">
          <a:xfrm>
            <a:off x="111513" y="454538"/>
            <a:ext cx="3746810" cy="1938992"/>
          </a:xfrm>
          <a:prstGeom prst="rect">
            <a:avLst/>
          </a:prstGeom>
          <a:noFill/>
          <a:ln w="9525">
            <a:noFill/>
            <a:miter lim="800000"/>
            <a:headEnd/>
            <a:tailEnd/>
          </a:ln>
        </p:spPr>
        <p:txBody>
          <a:bodyPr rtlCol="0" wrap="square">
            <a:spAutoFit/>
          </a:bodyPr>
          <a:lstStyle/>
          <a:p>
            <a:r>
              <a:rPr dirty="0" lang="en-US" sz="2800">
                <a:latin charset="0" panose="02040503050406030204" pitchFamily="18" typeface="Cambria"/>
                <a:ea charset="0" panose="02040503050406030204" pitchFamily="18" typeface="Cambria"/>
              </a:rPr>
              <a:t>We will do a few audience polls today.</a:t>
            </a:r>
          </a:p>
          <a:p>
            <a:endParaRPr dirty="0" lang="en-US" sz="2800">
              <a:latin charset="0" panose="02040503050406030204" pitchFamily="18" typeface="Cambria"/>
              <a:ea charset="0" panose="02040503050406030204" pitchFamily="18" typeface="Cambria"/>
            </a:endParaRPr>
          </a:p>
          <a:p>
            <a:r>
              <a:rPr b="1" dirty="0" lang="en-US" sz="3600">
                <a:latin charset="0" panose="02040503050406030204" pitchFamily="18" typeface="Cambria"/>
                <a:ea charset="0" panose="02040503050406030204" pitchFamily="18" typeface="Cambria"/>
              </a:rPr>
              <a:t>To participate…</a:t>
            </a:r>
          </a:p>
        </p:txBody>
      </p:sp>
      <p:pic>
        <p:nvPicPr>
          <p:cNvPr id="5" name="Picture 4">
            <a:extLst>
              <a:ext uri="{FF2B5EF4-FFF2-40B4-BE49-F238E27FC236}">
                <a16:creationId xmlns:a16="http://schemas.microsoft.com/office/drawing/2014/main" id="{35F3E4BF-2073-49A2-8C21-7D61BB2F22C3}"/>
              </a:ext>
            </a:extLst>
          </p:cNvPr>
          <p:cNvPicPr>
            <a:picLocks noChangeAspect="1"/>
          </p:cNvPicPr>
          <p:nvPr/>
        </p:nvPicPr>
        <p:blipFill>
          <a:blip r:embed="rId3"/>
          <a:stretch>
            <a:fillRect/>
          </a:stretch>
        </p:blipFill>
        <p:spPr>
          <a:xfrm>
            <a:off x="0" y="2439447"/>
            <a:ext cx="3858323" cy="3858323"/>
          </a:xfrm>
          <a:prstGeom prst="rect">
            <a:avLst/>
          </a:prstGeom>
        </p:spPr>
      </p:pic>
      <p:sp>
        <p:nvSpPr>
          <p:cNvPr id="6" name="TextBox 5">
            <a:extLst>
              <a:ext uri="{FF2B5EF4-FFF2-40B4-BE49-F238E27FC236}">
                <a16:creationId xmlns:a16="http://schemas.microsoft.com/office/drawing/2014/main" id="{4E2D10C6-AD60-45D1-8F5C-50A3CEA12577}"/>
              </a:ext>
            </a:extLst>
          </p:cNvPr>
          <p:cNvSpPr txBox="1"/>
          <p:nvPr/>
        </p:nvSpPr>
        <p:spPr bwMode="auto">
          <a:xfrm>
            <a:off x="0" y="6343687"/>
            <a:ext cx="3858323" cy="523220"/>
          </a:xfrm>
          <a:prstGeom prst="rect">
            <a:avLst/>
          </a:prstGeom>
          <a:noFill/>
          <a:ln w="9525">
            <a:noFill/>
            <a:miter lim="800000"/>
            <a:headEnd/>
            <a:tailEnd/>
          </a:ln>
        </p:spPr>
        <p:txBody>
          <a:bodyPr rtlCol="0" wrap="square">
            <a:spAutoFit/>
          </a:bodyPr>
          <a:lstStyle/>
          <a:p>
            <a:pPr algn="ctr"/>
            <a:r>
              <a:rPr dirty="0" lang="en-US" sz="2800">
                <a:latin typeface="+mn-lt"/>
                <a:cs charset="0" panose="020B0604020202020204" pitchFamily="34" typeface="Arial"/>
              </a:rPr>
              <a:t>Or use the QR code </a:t>
            </a:r>
          </a:p>
        </p:txBody>
      </p:sp>
    </p:spTree>
    <p:extLst>
      <p:ext uri="{BB962C8B-B14F-4D97-AF65-F5344CB8AC3E}">
        <p14:creationId xmlns:p14="http://schemas.microsoft.com/office/powerpoint/2010/main" val="162874531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25400"/>
            <a:ext cx="9131300" cy="4752366"/>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bwMode="auto">
          <a:xfrm>
            <a:off x="0" y="4855080"/>
            <a:ext cx="9144001" cy="173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NGS Coordinate Conversion And Transformation Tool (NCAT)</a:t>
            </a:r>
          </a:p>
        </p:txBody>
      </p:sp>
      <p:sp>
        <p:nvSpPr>
          <p:cNvPr id="9" name="Rounded Rectangle 8"/>
          <p:cNvSpPr/>
          <p:nvPr/>
        </p:nvSpPr>
        <p:spPr>
          <a:xfrm>
            <a:off x="163773" y="3439235"/>
            <a:ext cx="8134066" cy="818865"/>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10"/>
          <p:cNvSpPr/>
          <p:nvPr/>
        </p:nvSpPr>
        <p:spPr>
          <a:xfrm>
            <a:off x="1329266" y="16932"/>
            <a:ext cx="1176867" cy="33020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11"/>
          <p:cNvSpPr/>
          <p:nvPr/>
        </p:nvSpPr>
        <p:spPr>
          <a:xfrm>
            <a:off x="2506133" y="16932"/>
            <a:ext cx="808567" cy="33020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424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3000"/>
                            </p:stCondLst>
                            <p:childTnLst>
                              <p:par>
                                <p:cTn id="9" presetID="21" presetClass="entr" presetSubtype="8" fill="hold" grpId="0"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wheel(8)">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10" presetClass="exit" presetSubtype="0" fill="hold" grpId="1"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924481"/>
            <a:ext cx="9144000" cy="5933519"/>
          </a:xfrm>
          <a:prstGeom prst="rect">
            <a:avLst/>
          </a:prstGeom>
          <a:ln w="25400">
            <a:solidFill>
              <a:schemeClr val="tx1">
                <a:lumMod val="50000"/>
                <a:lumOff val="50000"/>
              </a:schemeClr>
            </a:solidFill>
          </a:ln>
        </p:spPr>
      </p:pic>
      <p:sp>
        <p:nvSpPr>
          <p:cNvPr id="4" name="Title 1">
            <a:extLst>
              <a:ext uri="{FF2B5EF4-FFF2-40B4-BE49-F238E27FC236}">
                <a16:creationId xmlns:a16="http://schemas.microsoft.com/office/drawing/2014/main" id="{AD275E1E-ED24-465E-987A-1D5F63827627}"/>
              </a:ext>
            </a:extLst>
          </p:cNvPr>
          <p:cNvSpPr txBox="1">
            <a:spLocks/>
          </p:cNvSpPr>
          <p:nvPr/>
        </p:nvSpPr>
        <p:spPr bwMode="auto">
          <a:xfrm>
            <a:off x="0" y="6942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dirty="0">
                <a:solidFill>
                  <a:prstClr val="black"/>
                </a:solidFill>
                <a:latin typeface="Cambria" panose="02040503050406030204" pitchFamily="18" charset="0"/>
                <a:ea typeface="Cambria" panose="02040503050406030204" pitchFamily="18" charset="0"/>
              </a:rPr>
              <a:t>NCAT is available via web services</a:t>
            </a:r>
            <a:endParaRPr lang="en-US" sz="3200" dirty="0"/>
          </a:p>
        </p:txBody>
      </p:sp>
    </p:spTree>
    <p:extLst>
      <p:ext uri="{BB962C8B-B14F-4D97-AF65-F5344CB8AC3E}">
        <p14:creationId xmlns:p14="http://schemas.microsoft.com/office/powerpoint/2010/main" val="2228180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261272"/>
            <a:ext cx="2668044" cy="5596728"/>
          </a:xfrm>
          <a:prstGeom prst="rect">
            <a:avLst/>
          </a:prstGeom>
          <a:ln w="25400">
            <a:solidFill>
              <a:schemeClr val="tx1">
                <a:lumMod val="50000"/>
                <a:lumOff val="50000"/>
              </a:schemeClr>
            </a:solidFill>
          </a:ln>
        </p:spPr>
      </p:pic>
      <p:pic>
        <p:nvPicPr>
          <p:cNvPr id="4" name="Picture 3">
            <a:extLst>
              <a:ext uri="{FF2B5EF4-FFF2-40B4-BE49-F238E27FC236}">
                <a16:creationId xmlns:a16="http://schemas.microsoft.com/office/drawing/2014/main" id="{37C323D2-F2AD-4A3B-A0BE-3053C8203D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82889" y="1361659"/>
            <a:ext cx="5661764" cy="562265"/>
          </a:xfrm>
          <a:prstGeom prst="rect">
            <a:avLst/>
          </a:prstGeom>
          <a:ln w="25400">
            <a:solidFill>
              <a:schemeClr val="tx1">
                <a:lumMod val="50000"/>
                <a:lumOff val="50000"/>
              </a:schemeClr>
            </a:solidFill>
          </a:ln>
        </p:spPr>
      </p:pic>
      <p:sp>
        <p:nvSpPr>
          <p:cNvPr id="7" name="Title 1">
            <a:extLst>
              <a:ext uri="{FF2B5EF4-FFF2-40B4-BE49-F238E27FC236}">
                <a16:creationId xmlns:a16="http://schemas.microsoft.com/office/drawing/2014/main" id="{8710F9CA-5D2F-4D25-842A-54246CD5AE69}"/>
              </a:ext>
            </a:extLst>
          </p:cNvPr>
          <p:cNvSpPr txBox="1">
            <a:spLocks/>
          </p:cNvSpPr>
          <p:nvPr/>
        </p:nvSpPr>
        <p:spPr bwMode="auto">
          <a:xfrm>
            <a:off x="0" y="6942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dirty="0">
                <a:solidFill>
                  <a:prstClr val="black"/>
                </a:solidFill>
                <a:latin typeface="Cambria" panose="02040503050406030204" pitchFamily="18" charset="0"/>
                <a:ea typeface="Cambria" panose="02040503050406030204" pitchFamily="18" charset="0"/>
              </a:rPr>
              <a:t>NCAT is available via web services</a:t>
            </a:r>
            <a:endParaRPr lang="en-US" sz="3200" dirty="0"/>
          </a:p>
        </p:txBody>
      </p:sp>
      <p:sp>
        <p:nvSpPr>
          <p:cNvPr id="8" name="text">
            <a:extLst>
              <a:ext uri="{FF2B5EF4-FFF2-40B4-BE49-F238E27FC236}">
                <a16:creationId xmlns:a16="http://schemas.microsoft.com/office/drawing/2014/main" id="{F47B067D-6752-4B95-B88E-AE22C7DAFD3A}"/>
              </a:ext>
            </a:extLst>
          </p:cNvPr>
          <p:cNvSpPr txBox="1">
            <a:spLocks/>
          </p:cNvSpPr>
          <p:nvPr/>
        </p:nvSpPr>
        <p:spPr>
          <a:xfrm>
            <a:off x="2843408" y="1966586"/>
            <a:ext cx="6085438" cy="4380602"/>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Cambria" panose="02040503050406030204" pitchFamily="18" charset="0"/>
                <a:ea typeface="Cambria" panose="02040503050406030204" pitchFamily="18" charset="0"/>
              </a:rPr>
              <a:t>Note that each operation is a separate service</a:t>
            </a:r>
            <a:endParaRPr lang="en-US" i="1" dirty="0">
              <a:solidFill>
                <a:schemeClr val="tx1">
                  <a:lumMod val="50000"/>
                  <a:lumOff val="50000"/>
                </a:schemeClr>
              </a:solidFill>
              <a:latin typeface="Cambria" panose="02040503050406030204" pitchFamily="18" charset="0"/>
              <a:ea typeface="Cambria" panose="02040503050406030204" pitchFamily="18" charset="0"/>
            </a:endParaRPr>
          </a:p>
          <a:p>
            <a:pPr marL="914400" lvl="2" indent="0">
              <a:buNone/>
            </a:pPr>
            <a:endParaRPr lang="en-US"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ABE6A81-01CD-486F-8F6C-E3864F57B7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560623" y="2678090"/>
            <a:ext cx="2271923" cy="3390798"/>
          </a:xfrm>
          <a:prstGeom prst="rect">
            <a:avLst/>
          </a:prstGeom>
          <a:ln w="25400">
            <a:solidFill>
              <a:schemeClr val="tx1">
                <a:lumMod val="50000"/>
                <a:lumOff val="50000"/>
              </a:schemeClr>
            </a:solidFill>
          </a:ln>
        </p:spPr>
      </p:pic>
      <p:sp>
        <p:nvSpPr>
          <p:cNvPr id="12" name="Cloud 11">
            <a:extLst>
              <a:ext uri="{FF2B5EF4-FFF2-40B4-BE49-F238E27FC236}">
                <a16:creationId xmlns:a16="http://schemas.microsoft.com/office/drawing/2014/main" id="{C30EFE7F-C98D-4353-936B-B75384102C8B}"/>
              </a:ext>
            </a:extLst>
          </p:cNvPr>
          <p:cNvSpPr/>
          <p:nvPr/>
        </p:nvSpPr>
        <p:spPr>
          <a:xfrm>
            <a:off x="2857442" y="3429000"/>
            <a:ext cx="3429116" cy="234865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Struggling?</a:t>
            </a:r>
          </a:p>
          <a:p>
            <a:pPr algn="ctr"/>
            <a:r>
              <a:rPr lang="en-US" sz="2800" dirty="0"/>
              <a:t>Contact us.</a:t>
            </a:r>
          </a:p>
          <a:p>
            <a:pPr algn="ctr"/>
            <a:r>
              <a:rPr lang="en-US" sz="2800" dirty="0"/>
              <a:t>We can help!</a:t>
            </a:r>
          </a:p>
        </p:txBody>
      </p:sp>
    </p:spTree>
    <p:extLst>
      <p:ext uri="{BB962C8B-B14F-4D97-AF65-F5344CB8AC3E}">
        <p14:creationId xmlns:p14="http://schemas.microsoft.com/office/powerpoint/2010/main" val="1394075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3F371F0-4147-4A87-A649-2D0CC65580DC}"/>
              </a:ext>
            </a:extLst>
          </p:cNvPr>
          <p:cNvSpPr>
            <a:spLocks noGrp="1"/>
          </p:cNvSpPr>
          <p:nvPr>
            <p:ph type="title"/>
          </p:nvPr>
        </p:nvSpPr>
        <p:spPr>
          <a:xfrm>
            <a:off x="0" y="69420"/>
            <a:ext cx="9144000" cy="1143000"/>
          </a:xfrm>
        </p:spPr>
        <p:txBody>
          <a:bodyPr/>
          <a:lstStyle/>
          <a:p>
            <a:r>
              <a:rPr dirty="0" lang="en-US" sz="4000">
                <a:solidFill>
                  <a:prstClr val="black"/>
                </a:solidFill>
                <a:latin charset="0" panose="02040503050406030204" pitchFamily="18" typeface="Cambria"/>
                <a:ea charset="0" panose="02040503050406030204" pitchFamily="18" typeface="Cambria"/>
              </a:rPr>
              <a:t>NCAT source code is on GitHub</a:t>
            </a:r>
            <a:endParaRPr dirty="0" lang="en-US" sz="3200"/>
          </a:p>
        </p:txBody>
      </p:sp>
      <p:pic>
        <p:nvPicPr>
          <p:cNvPr id="7" name="Picture 6">
            <a:extLst>
              <a:ext uri="{FF2B5EF4-FFF2-40B4-BE49-F238E27FC236}">
                <a16:creationId xmlns:a16="http://schemas.microsoft.com/office/drawing/2014/main" id="{C17D5E2C-3DC0-44D8-A514-22D2F395ED34}"/>
              </a:ext>
            </a:extLst>
          </p:cNvPr>
          <p:cNvPicPr>
            <a:picLocks noChangeAspect="1"/>
          </p:cNvPicPr>
          <p:nvPr/>
        </p:nvPicPr>
        <p:blipFill rotWithShape="1">
          <a:blip r:embed="rId2"/>
          <a:srcRect b="47"/>
          <a:stretch/>
        </p:blipFill>
        <p:spPr>
          <a:xfrm>
            <a:off x="0" y="988641"/>
            <a:ext cx="9144000" cy="5869359"/>
          </a:xfrm>
          <a:prstGeom prst="rect">
            <a:avLst/>
          </a:prstGeom>
          <a:ln w="25400">
            <a:solidFill>
              <a:schemeClr val="tx1">
                <a:lumMod val="50000"/>
                <a:lumOff val="50000"/>
              </a:schemeClr>
            </a:solidFill>
          </a:ln>
        </p:spPr>
      </p:pic>
    </p:spTree>
    <p:extLst>
      <p:ext uri="{BB962C8B-B14F-4D97-AF65-F5344CB8AC3E}">
        <p14:creationId xmlns:p14="http://schemas.microsoft.com/office/powerpoint/2010/main" val="3441109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CFE8D9B-7B1B-48D3-A61F-BC1D74597C50}"/>
              </a:ext>
            </a:extLst>
          </p:cNvPr>
          <p:cNvSpPr txBox="1"/>
          <p:nvPr/>
        </p:nvSpPr>
        <p:spPr>
          <a:xfrm>
            <a:off x="968991" y="4953102"/>
            <a:ext cx="16924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NAVD88</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E2F1C6B3-50CF-4C20-AA9F-173D268B53E7}"/>
              </a:ext>
            </a:extLst>
          </p:cNvPr>
          <p:cNvSpPr txBox="1"/>
          <p:nvPr/>
        </p:nvSpPr>
        <p:spPr>
          <a:xfrm>
            <a:off x="3593283" y="1724466"/>
            <a:ext cx="1968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NGVD29</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9" name="Straight Arrow Connector 8">
            <a:extLst>
              <a:ext uri="{FF2B5EF4-FFF2-40B4-BE49-F238E27FC236}">
                <a16:creationId xmlns:a16="http://schemas.microsoft.com/office/drawing/2014/main" id="{7B5A2611-C938-4EA1-A968-33038BAAF114}"/>
              </a:ext>
            </a:extLst>
          </p:cNvPr>
          <p:cNvCxnSpPr>
            <a:cxnSpLocks/>
            <a:endCxn id="48" idx="3"/>
          </p:cNvCxnSpPr>
          <p:nvPr/>
        </p:nvCxnSpPr>
        <p:spPr>
          <a:xfrm flipH="1">
            <a:off x="2661413" y="2258655"/>
            <a:ext cx="1822730" cy="2986835"/>
          </a:xfrm>
          <a:prstGeom prst="straightConnector1">
            <a:avLst/>
          </a:prstGeom>
          <a:ln w="28575">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 y="5905382"/>
            <a:ext cx="9143999" cy="876418"/>
          </a:xfrm>
          <a:prstGeom prst="rect">
            <a:avLst/>
          </a:prstGeom>
          <a:noFill/>
          <a:ln w="19050">
            <a:noFill/>
          </a:ln>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NCAT is a container for newest version of VERTCON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It will be upgraded to include NAPGD2022</a:t>
            </a:r>
          </a:p>
        </p:txBody>
      </p:sp>
      <p:sp>
        <p:nvSpPr>
          <p:cNvPr id="3" name="TextBox 2"/>
          <p:cNvSpPr txBox="1"/>
          <p:nvPr/>
        </p:nvSpPr>
        <p:spPr>
          <a:xfrm rot="18060000">
            <a:off x="2378579" y="3408895"/>
            <a:ext cx="22422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210" normalizeH="0" baseline="0" noProof="0" dirty="0">
                <a:ln>
                  <a:noFill/>
                </a:ln>
                <a:solidFill>
                  <a:prstClr val="black"/>
                </a:solidFill>
                <a:effectLst/>
                <a:uLnTx/>
                <a:uFillTx/>
                <a:latin typeface="Calibri"/>
                <a:ea typeface="+mn-ea"/>
                <a:cs typeface="+mn-cs"/>
              </a:rPr>
              <a:t>transformation</a:t>
            </a:r>
          </a:p>
        </p:txBody>
      </p:sp>
      <p:grpSp>
        <p:nvGrpSpPr>
          <p:cNvPr id="6" name="Group 5"/>
          <p:cNvGrpSpPr/>
          <p:nvPr/>
        </p:nvGrpSpPr>
        <p:grpSpPr>
          <a:xfrm>
            <a:off x="2782343" y="2330841"/>
            <a:ext cx="6056857" cy="3298719"/>
            <a:chOff x="2782343" y="2130816"/>
            <a:chExt cx="6056857" cy="3298719"/>
          </a:xfrm>
        </p:grpSpPr>
        <p:sp>
          <p:nvSpPr>
            <p:cNvPr id="47" name="TextBox 46">
              <a:extLst>
                <a:ext uri="{FF2B5EF4-FFF2-40B4-BE49-F238E27FC236}">
                  <a16:creationId xmlns:a16="http://schemas.microsoft.com/office/drawing/2014/main" id="{6FA9F934-BA13-413C-9FBD-1C8DA339A48E}"/>
                </a:ext>
              </a:extLst>
            </p:cNvPr>
            <p:cNvSpPr txBox="1"/>
            <p:nvPr/>
          </p:nvSpPr>
          <p:spPr>
            <a:xfrm>
              <a:off x="6416358" y="4790129"/>
              <a:ext cx="24228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NAPGD2022</a:t>
              </a:r>
            </a:p>
          </p:txBody>
        </p:sp>
        <p:cxnSp>
          <p:nvCxnSpPr>
            <p:cNvPr id="14" name="Straight Arrow Connector 13">
              <a:extLst>
                <a:ext uri="{FF2B5EF4-FFF2-40B4-BE49-F238E27FC236}">
                  <a16:creationId xmlns:a16="http://schemas.microsoft.com/office/drawing/2014/main" id="{2B009063-DAE0-41F4-A20D-6C35B73F0AA2}"/>
                </a:ext>
              </a:extLst>
            </p:cNvPr>
            <p:cNvCxnSpPr>
              <a:cxnSpLocks/>
            </p:cNvCxnSpPr>
            <p:nvPr/>
          </p:nvCxnSpPr>
          <p:spPr>
            <a:xfrm>
              <a:off x="4535013" y="2130816"/>
              <a:ext cx="1829218" cy="2857655"/>
            </a:xfrm>
            <a:prstGeom prst="straightConnector1">
              <a:avLst/>
            </a:prstGeom>
            <a:ln w="28575">
              <a:prstDash val="dash"/>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2C7CB57-5BCA-41B6-AFDE-34E883774FE1}"/>
                </a:ext>
              </a:extLst>
            </p:cNvPr>
            <p:cNvCxnSpPr>
              <a:cxnSpLocks/>
            </p:cNvCxnSpPr>
            <p:nvPr/>
          </p:nvCxnSpPr>
          <p:spPr>
            <a:xfrm flipH="1">
              <a:off x="2782343" y="5082517"/>
              <a:ext cx="3653065" cy="0"/>
            </a:xfrm>
            <a:prstGeom prst="straightConnector1">
              <a:avLst/>
            </a:prstGeom>
            <a:ln w="28575">
              <a:prstDash val="dash"/>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3466000">
              <a:off x="4560135" y="3464599"/>
              <a:ext cx="22422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210" normalizeH="0" baseline="0" noProof="0" dirty="0">
                  <a:ln>
                    <a:noFill/>
                  </a:ln>
                  <a:solidFill>
                    <a:prstClr val="black"/>
                  </a:solidFill>
                  <a:effectLst/>
                  <a:uLnTx/>
                  <a:uFillTx/>
                  <a:latin typeface="Calibri"/>
                  <a:ea typeface="+mn-ea"/>
                  <a:cs typeface="+mn-cs"/>
                </a:rPr>
                <a:t>transformation</a:t>
              </a:r>
            </a:p>
          </p:txBody>
        </p:sp>
        <p:sp>
          <p:nvSpPr>
            <p:cNvPr id="12" name="TextBox 11"/>
            <p:cNvSpPr txBox="1"/>
            <p:nvPr/>
          </p:nvSpPr>
          <p:spPr>
            <a:xfrm>
              <a:off x="3487770" y="5060203"/>
              <a:ext cx="22422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210" normalizeH="0" baseline="0" noProof="0" dirty="0">
                  <a:ln>
                    <a:noFill/>
                  </a:ln>
                  <a:solidFill>
                    <a:prstClr val="black"/>
                  </a:solidFill>
                  <a:effectLst/>
                  <a:uLnTx/>
                  <a:uFillTx/>
                  <a:latin typeface="Calibri"/>
                  <a:ea typeface="+mn-ea"/>
                  <a:cs typeface="+mn-cs"/>
                </a:rPr>
                <a:t>transformation</a:t>
              </a:r>
            </a:p>
          </p:txBody>
        </p:sp>
      </p:grpSp>
      <p:sp>
        <p:nvSpPr>
          <p:cNvPr id="17" name="Title 1">
            <a:extLst>
              <a:ext uri="{FF2B5EF4-FFF2-40B4-BE49-F238E27FC236}">
                <a16:creationId xmlns:a16="http://schemas.microsoft.com/office/drawing/2014/main" id="{B41A7495-5F7B-4293-AFE5-550201EB5A60}"/>
              </a:ext>
            </a:extLst>
          </p:cNvPr>
          <p:cNvSpPr>
            <a:spLocks noGrp="1"/>
          </p:cNvSpPr>
          <p:nvPr>
            <p:ph type="title"/>
          </p:nvPr>
        </p:nvSpPr>
        <p:spPr>
          <a:xfrm>
            <a:off x="0" y="274638"/>
            <a:ext cx="9144000" cy="1143000"/>
          </a:xfrm>
        </p:spPr>
        <p:txBody>
          <a:bodyPr/>
          <a:lstStyle/>
          <a:p>
            <a:r>
              <a:rPr lang="en-US" sz="4000" dirty="0">
                <a:solidFill>
                  <a:prstClr val="black"/>
                </a:solidFill>
                <a:latin typeface="Cambria" panose="02040503050406030204" pitchFamily="18" charset="0"/>
                <a:ea typeface="Cambria" panose="02040503050406030204" pitchFamily="18" charset="0"/>
              </a:rPr>
              <a:t>NGS Coordinate Conversion and Transformation Tool (NCAT) </a:t>
            </a:r>
            <a:endParaRPr lang="en-US" sz="3200" dirty="0"/>
          </a:p>
        </p:txBody>
      </p:sp>
      <p:sp>
        <p:nvSpPr>
          <p:cNvPr id="2" name="TextBox 1">
            <a:extLst>
              <a:ext uri="{FF2B5EF4-FFF2-40B4-BE49-F238E27FC236}">
                <a16:creationId xmlns:a16="http://schemas.microsoft.com/office/drawing/2014/main" id="{BDFDAAF5-BA6C-4239-A746-D8B90832D474}"/>
              </a:ext>
            </a:extLst>
          </p:cNvPr>
          <p:cNvSpPr txBox="1"/>
          <p:nvPr/>
        </p:nvSpPr>
        <p:spPr>
          <a:xfrm>
            <a:off x="177282" y="2221603"/>
            <a:ext cx="3363874" cy="646331"/>
          </a:xfrm>
          <a:prstGeom prst="rect">
            <a:avLst/>
          </a:prstGeom>
          <a:solidFill>
            <a:schemeClr val="bg1">
              <a:lumMod val="95000"/>
            </a:schemeClr>
          </a:solidFill>
          <a:ln w="28575">
            <a:solidFill>
              <a:schemeClr val="bg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Please… don’t continue to use NGS VERTCON or USACE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CorpsCon</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3695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Passive Control</a:t>
            </a:r>
          </a:p>
        </p:txBody>
      </p:sp>
      <p:sp>
        <p:nvSpPr>
          <p:cNvPr id="3" name="text"/>
          <p:cNvSpPr>
            <a:spLocks noGrp="1"/>
          </p:cNvSpPr>
          <p:nvPr>
            <p:ph idx="1"/>
          </p:nvPr>
        </p:nvSpPr>
        <p:spPr>
          <a:xfrm>
            <a:off x="180869" y="2043752"/>
            <a:ext cx="8979461" cy="4525963"/>
          </a:xfrm>
        </p:spPr>
        <p:txBody>
          <a:bodyPr/>
          <a:lstStyle/>
          <a:p>
            <a:r>
              <a:rPr lang="en-US" sz="2800" i="1" dirty="0">
                <a:latin typeface="Cambria" panose="02040503050406030204" pitchFamily="18" charset="0"/>
                <a:ea typeface="Cambria" panose="02040503050406030204" pitchFamily="18" charset="0"/>
              </a:rPr>
              <a:t>All marks </a:t>
            </a:r>
            <a:r>
              <a:rPr lang="en-US" sz="2800" dirty="0">
                <a:latin typeface="Cambria" panose="02040503050406030204" pitchFamily="18" charset="0"/>
                <a:ea typeface="Cambria" panose="02040503050406030204" pitchFamily="18" charset="0"/>
              </a:rPr>
              <a:t>are </a:t>
            </a:r>
            <a:r>
              <a:rPr lang="en-US" sz="2800" b="1" dirty="0">
                <a:latin typeface="Cambria" panose="02040503050406030204" pitchFamily="18" charset="0"/>
                <a:ea typeface="Cambria" panose="02040503050406030204" pitchFamily="18" charset="0"/>
              </a:rPr>
              <a:t>passive</a:t>
            </a:r>
            <a:r>
              <a:rPr lang="en-US" sz="2800" dirty="0">
                <a:latin typeface="Cambria" panose="02040503050406030204" pitchFamily="18" charset="0"/>
                <a:ea typeface="Cambria" panose="02040503050406030204" pitchFamily="18" charset="0"/>
              </a:rPr>
              <a:t>—they sit there and hold a </a:t>
            </a:r>
            <a:r>
              <a:rPr lang="en-US" sz="2800" b="1" dirty="0">
                <a:latin typeface="Cambria" panose="02040503050406030204" pitchFamily="18" charset="0"/>
                <a:ea typeface="Cambria" panose="02040503050406030204" pitchFamily="18" charset="0"/>
              </a:rPr>
              <a:t>point</a:t>
            </a:r>
          </a:p>
        </p:txBody>
      </p:sp>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48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872" y="2621867"/>
            <a:ext cx="6158255" cy="4105504"/>
          </a:xfrm>
          <a:prstGeom prst="rect">
            <a:avLst/>
          </a:prstGeom>
        </p:spPr>
      </p:pic>
      <p:cxnSp>
        <p:nvCxnSpPr>
          <p:cNvPr id="14" name="Straight Arrow Connector 13"/>
          <p:cNvCxnSpPr/>
          <p:nvPr/>
        </p:nvCxnSpPr>
        <p:spPr>
          <a:xfrm flipH="1">
            <a:off x="4521757" y="2540000"/>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021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ea typeface="Cambria" panose="02040503050406030204" pitchFamily="18" charset="0"/>
              </a:rPr>
              <a:t>Passive Control</a:t>
            </a:r>
            <a:endParaRPr lang="en-US" sz="4800" b="1" dirty="0"/>
          </a:p>
        </p:txBody>
      </p:sp>
      <p:pic>
        <p:nvPicPr>
          <p:cNvPr id="11" name="Picture 10">
            <a:extLst>
              <a:ext uri="{FF2B5EF4-FFF2-40B4-BE49-F238E27FC236}">
                <a16:creationId xmlns:a16="http://schemas.microsoft.com/office/drawing/2014/main" id="{C5E271B3-A2D3-4795-A8DF-9CB4F69CE997}"/>
              </a:ext>
            </a:extLst>
          </p:cNvPr>
          <p:cNvPicPr>
            <a:picLocks noChangeAspect="1"/>
          </p:cNvPicPr>
          <p:nvPr/>
        </p:nvPicPr>
        <p:blipFill>
          <a:blip r:embed="rId3"/>
          <a:stretch>
            <a:fillRect/>
          </a:stretch>
        </p:blipFill>
        <p:spPr>
          <a:xfrm rot="16200000">
            <a:off x="1710516" y="-339511"/>
            <a:ext cx="5722970" cy="8672052"/>
          </a:xfrm>
          <a:prstGeom prst="rect">
            <a:avLst/>
          </a:prstGeom>
        </p:spPr>
      </p:pic>
      <p:cxnSp>
        <p:nvCxnSpPr>
          <p:cNvPr id="14" name="Straight Arrow Connector 13"/>
          <p:cNvCxnSpPr/>
          <p:nvPr/>
        </p:nvCxnSpPr>
        <p:spPr>
          <a:xfrm flipH="1">
            <a:off x="4118634" y="1822245"/>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291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Terminology - </a:t>
            </a:r>
            <a:r>
              <a:rPr lang="en-US" sz="4800" dirty="0">
                <a:latin typeface="Cambria" panose="02040503050406030204" pitchFamily="18" charset="0"/>
                <a:ea typeface="Cambria" panose="02040503050406030204" pitchFamily="18" charset="0"/>
              </a:rPr>
              <a:t>Passive Control</a:t>
            </a:r>
            <a:endParaRPr lang="en-US" sz="4800" dirty="0"/>
          </a:p>
        </p:txBody>
      </p:sp>
      <p:pic>
        <p:nvPicPr>
          <p:cNvPr id="3" name="Picture 2">
            <a:extLst>
              <a:ext uri="{FF2B5EF4-FFF2-40B4-BE49-F238E27FC236}">
                <a16:creationId xmlns:a16="http://schemas.microsoft.com/office/drawing/2014/main" id="{445F7E68-FD65-40F6-B608-2438F10672DE}"/>
              </a:ext>
            </a:extLst>
          </p:cNvPr>
          <p:cNvPicPr>
            <a:picLocks noChangeAspect="1"/>
          </p:cNvPicPr>
          <p:nvPr/>
        </p:nvPicPr>
        <p:blipFill>
          <a:blip r:embed="rId3"/>
          <a:stretch>
            <a:fillRect/>
          </a:stretch>
        </p:blipFill>
        <p:spPr>
          <a:xfrm>
            <a:off x="0" y="0"/>
            <a:ext cx="9144000" cy="6858000"/>
          </a:xfrm>
          <a:prstGeom prst="rect">
            <a:avLst/>
          </a:prstGeom>
        </p:spPr>
      </p:pic>
      <p:cxnSp>
        <p:nvCxnSpPr>
          <p:cNvPr id="14" name="Straight Arrow Connector 13"/>
          <p:cNvCxnSpPr/>
          <p:nvPr/>
        </p:nvCxnSpPr>
        <p:spPr>
          <a:xfrm flipH="1">
            <a:off x="4944544" y="1586271"/>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299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Terminology - </a:t>
            </a:r>
            <a:r>
              <a:rPr lang="en-US" sz="4800" dirty="0">
                <a:latin typeface="Cambria" panose="02040503050406030204" pitchFamily="18" charset="0"/>
                <a:ea typeface="Cambria" panose="02040503050406030204" pitchFamily="18" charset="0"/>
              </a:rPr>
              <a:t>Passive Control</a:t>
            </a:r>
            <a:endParaRPr lang="en-US" sz="4800" dirty="0"/>
          </a:p>
        </p:txBody>
      </p:sp>
      <p:pic>
        <p:nvPicPr>
          <p:cNvPr id="4" name="Picture 3">
            <a:extLst>
              <a:ext uri="{FF2B5EF4-FFF2-40B4-BE49-F238E27FC236}">
                <a16:creationId xmlns:a16="http://schemas.microsoft.com/office/drawing/2014/main" id="{F891E9F1-E5B9-439E-A908-89DBE68E8154}"/>
              </a:ext>
            </a:extLst>
          </p:cNvPr>
          <p:cNvPicPr>
            <a:picLocks noChangeAspect="1"/>
          </p:cNvPicPr>
          <p:nvPr/>
        </p:nvPicPr>
        <p:blipFill>
          <a:blip r:embed="rId3"/>
          <a:stretch>
            <a:fillRect/>
          </a:stretch>
        </p:blipFill>
        <p:spPr>
          <a:xfrm>
            <a:off x="0" y="4465"/>
            <a:ext cx="9144000" cy="6849070"/>
          </a:xfrm>
          <a:prstGeom prst="rect">
            <a:avLst/>
          </a:prstGeom>
        </p:spPr>
      </p:pic>
      <p:cxnSp>
        <p:nvCxnSpPr>
          <p:cNvPr id="14" name="Straight Arrow Connector 13"/>
          <p:cNvCxnSpPr/>
          <p:nvPr/>
        </p:nvCxnSpPr>
        <p:spPr>
          <a:xfrm flipH="1">
            <a:off x="5210015" y="1161070"/>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345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45720" compatLnSpc="1" lIns="91440" numCol="1" rIns="91440" tIns="4572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altLang="en-US" dirty="0" lang="en-US" sz="4800">
                <a:latin charset="0" panose="02040503050406030204" pitchFamily="18" typeface="Cambria"/>
                <a:ea charset="0" panose="020B0604030504040204" pitchFamily="34" typeface="Tahoma"/>
                <a:cs charset="0" panose="020B0604030504040204" pitchFamily="34" typeface="Tahoma"/>
              </a:rPr>
              <a:t>Terminology - </a:t>
            </a:r>
            <a:r>
              <a:rPr dirty="0" lang="en-US" sz="4800">
                <a:latin charset="0" panose="02040503050406030204" pitchFamily="18" typeface="Cambria"/>
                <a:ea charset="0" panose="02040503050406030204" pitchFamily="18" typeface="Cambria"/>
              </a:rPr>
              <a:t>Passive Control</a:t>
            </a:r>
            <a:endParaRPr dirty="0" lang="en-US" sz="4800"/>
          </a:p>
        </p:txBody>
      </p:sp>
      <p:pic>
        <p:nvPicPr>
          <p:cNvPr id="3" name="Picture 2">
            <a:extLst>
              <a:ext uri="{FF2B5EF4-FFF2-40B4-BE49-F238E27FC236}">
                <a16:creationId xmlns:a16="http://schemas.microsoft.com/office/drawing/2014/main" id="{AB1372DE-FB4A-4798-8D2E-D37CF6BFFAD2}"/>
              </a:ext>
            </a:extLst>
          </p:cNvPr>
          <p:cNvPicPr>
            <a:picLocks noChangeAspect="1"/>
          </p:cNvPicPr>
          <p:nvPr/>
        </p:nvPicPr>
        <p:blipFill rotWithShape="1">
          <a:blip r:embed="rId3"/>
          <a:srcRect b="158" l="92" t="93"/>
          <a:stretch/>
        </p:blipFill>
        <p:spPr>
          <a:xfrm>
            <a:off x="-11081" y="-6282"/>
            <a:ext cx="9160331" cy="6878552"/>
          </a:xfrm>
          <a:prstGeom prst="rect">
            <a:avLst/>
          </a:prstGeom>
        </p:spPr>
      </p:pic>
      <p:cxnSp>
        <p:nvCxnSpPr>
          <p:cNvPr id="14" name="Straight Arrow Connector 13"/>
          <p:cNvCxnSpPr/>
          <p:nvPr/>
        </p:nvCxnSpPr>
        <p:spPr>
          <a:xfrm flipH="1">
            <a:off x="4572000" y="1251974"/>
            <a:ext cx="3751386" cy="2094425"/>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0070072"/>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2">
                                  <p:stCondLst>
                                    <p:cond delay="0"/>
                                  </p:stCondLst>
                                  <p:childTnLst>
                                    <p:set>
                                      <p:cBhvr>
                                        <p:cTn dur="1" fill="hold" id="6">
                                          <p:stCondLst>
                                            <p:cond delay="0"/>
                                          </p:stCondLst>
                                        </p:cTn>
                                        <p:tgtEl>
                                          <p:spTgt spid="14"/>
                                        </p:tgtEl>
                                        <p:attrNameLst>
                                          <p:attrName>style.visibility</p:attrName>
                                        </p:attrNameLst>
                                      </p:cBhvr>
                                      <p:to>
                                        <p:strVal val="visible"/>
                                      </p:to>
                                    </p:set>
                                    <p:animEffect filter="wipe(right)" transition="in">
                                      <p:cBhvr>
                                        <p:cTn dur="500" id="7"/>
                                        <p:tgtEl>
                                          <p:spTgt spid="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1842F3-46BF-4D62-A929-DF2EDE69309D}"/>
              </a:ext>
            </a:extLst>
          </p:cNvPr>
          <p:cNvPicPr>
            <a:picLocks noChangeAspect="1"/>
          </p:cNvPicPr>
          <p:nvPr/>
        </p:nvPicPr>
        <p:blipFill rotWithShape="1">
          <a:blip r:embed="rId2"/>
          <a:srcRect b="9" t="107"/>
          <a:stretch/>
        </p:blipFill>
        <p:spPr>
          <a:xfrm>
            <a:off x="-526474" y="455146"/>
            <a:ext cx="10196947" cy="6331734"/>
          </a:xfrm>
          <a:prstGeom prst="rect">
            <a:avLst/>
          </a:prstGeom>
          <a:effectLst>
            <a:softEdge rad="317500"/>
          </a:effectLst>
        </p:spPr>
      </p:pic>
    </p:spTree>
    <p:extLst>
      <p:ext uri="{BB962C8B-B14F-4D97-AF65-F5344CB8AC3E}">
        <p14:creationId xmlns:p14="http://schemas.microsoft.com/office/powerpoint/2010/main" val="367573984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D7F1E-7AD2-4DD2-9736-E1F010A8FA12}"/>
              </a:ext>
            </a:extLst>
          </p:cNvPr>
          <p:cNvPicPr>
            <a:picLocks noChangeAspect="1"/>
          </p:cNvPicPr>
          <p:nvPr/>
        </p:nvPicPr>
        <p:blipFill rotWithShape="1">
          <a:blip r:embed="rId3"/>
          <a:srcRect l="55"/>
          <a:stretch/>
        </p:blipFill>
        <p:spPr>
          <a:xfrm>
            <a:off x="0" y="0"/>
            <a:ext cx="9144000" cy="6946900"/>
          </a:xfrm>
          <a:prstGeom prst="rect">
            <a:avLst/>
          </a:prstGeom>
        </p:spPr>
      </p:pic>
      <p:cxnSp>
        <p:nvCxnSpPr>
          <p:cNvPr id="5" name="Straight Arrow Connector 4">
            <a:extLst>
              <a:ext uri="{FF2B5EF4-FFF2-40B4-BE49-F238E27FC236}">
                <a16:creationId xmlns:a16="http://schemas.microsoft.com/office/drawing/2014/main" id="{6BABBBC7-0DF8-4BCB-A4C3-04D59DCDF12E}"/>
              </a:ext>
            </a:extLst>
          </p:cNvPr>
          <p:cNvCxnSpPr/>
          <p:nvPr/>
        </p:nvCxnSpPr>
        <p:spPr>
          <a:xfrm>
            <a:off x="-965200" y="2227580"/>
            <a:ext cx="3136900" cy="3022600"/>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95602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8">
                                  <p:stCondLst>
                                    <p:cond delay="0"/>
                                  </p:stCondLst>
                                  <p:childTnLst>
                                    <p:set>
                                      <p:cBhvr>
                                        <p:cTn dur="1" fill="hold" id="6">
                                          <p:stCondLst>
                                            <p:cond delay="0"/>
                                          </p:stCondLst>
                                        </p:cTn>
                                        <p:tgtEl>
                                          <p:spTgt spid="5"/>
                                        </p:tgtEl>
                                        <p:attrNameLst>
                                          <p:attrName>style.visibility</p:attrName>
                                        </p:attrNameLst>
                                      </p:cBhvr>
                                      <p:to>
                                        <p:strVal val="visible"/>
                                      </p:to>
                                    </p:set>
                                    <p:animEffect filter="wipe(left)" transition="in">
                                      <p:cBhvr>
                                        <p:cTn dur="500" id="7"/>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Terminology - </a:t>
            </a:r>
            <a:r>
              <a:rPr lang="en-US" sz="4800" dirty="0">
                <a:latin typeface="Cambria" panose="02040503050406030204" pitchFamily="18" charset="0"/>
                <a:ea typeface="Cambria" panose="02040503050406030204" pitchFamily="18" charset="0"/>
              </a:rPr>
              <a:t>Passive Control</a:t>
            </a:r>
            <a:endParaRPr lang="en-US" sz="4800" dirty="0"/>
          </a:p>
        </p:txBody>
      </p:sp>
      <p:pic>
        <p:nvPicPr>
          <p:cNvPr id="3" name="Picture 2">
            <a:extLst>
              <a:ext uri="{FF2B5EF4-FFF2-40B4-BE49-F238E27FC236}">
                <a16:creationId xmlns:a16="http://schemas.microsoft.com/office/drawing/2014/main" id="{AE612B96-C90F-4310-9A24-6377FF63B357}"/>
              </a:ext>
            </a:extLst>
          </p:cNvPr>
          <p:cNvPicPr>
            <a:picLocks noChangeAspect="1"/>
          </p:cNvPicPr>
          <p:nvPr/>
        </p:nvPicPr>
        <p:blipFill>
          <a:blip r:embed="rId3"/>
          <a:stretch>
            <a:fillRect/>
          </a:stretch>
        </p:blipFill>
        <p:spPr>
          <a:xfrm>
            <a:off x="0" y="0"/>
            <a:ext cx="9144000" cy="6858000"/>
          </a:xfrm>
          <a:prstGeom prst="rect">
            <a:avLst/>
          </a:prstGeom>
        </p:spPr>
      </p:pic>
      <p:cxnSp>
        <p:nvCxnSpPr>
          <p:cNvPr id="14" name="Straight Arrow Connector 13"/>
          <p:cNvCxnSpPr/>
          <p:nvPr/>
        </p:nvCxnSpPr>
        <p:spPr>
          <a:xfrm flipH="1">
            <a:off x="4738066" y="717854"/>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F8A893E8-7657-4419-83FA-768D8977411C}"/>
              </a:ext>
            </a:extLst>
          </p:cNvPr>
          <p:cNvCxnSpPr/>
          <p:nvPr/>
        </p:nvCxnSpPr>
        <p:spPr>
          <a:xfrm flipH="1">
            <a:off x="4721735" y="1334575"/>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415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50FD78-A6B8-4709-A821-AF1BD24BDD42}"/>
              </a:ext>
            </a:extLst>
          </p:cNvPr>
          <p:cNvPicPr>
            <a:picLocks noChangeAspect="1"/>
          </p:cNvPicPr>
          <p:nvPr/>
        </p:nvPicPr>
        <p:blipFill>
          <a:blip r:embed="rId3"/>
          <a:stretch>
            <a:fillRect/>
          </a:stretch>
        </p:blipFill>
        <p:spPr>
          <a:xfrm>
            <a:off x="0" y="0"/>
            <a:ext cx="6910137" cy="6858000"/>
          </a:xfrm>
          <a:prstGeom prst="rect">
            <a:avLst/>
          </a:prstGeom>
        </p:spPr>
      </p:pic>
      <p:cxnSp>
        <p:nvCxnSpPr>
          <p:cNvPr id="14" name="Straight Arrow Connector 13"/>
          <p:cNvCxnSpPr/>
          <p:nvPr/>
        </p:nvCxnSpPr>
        <p:spPr>
          <a:xfrm flipH="1">
            <a:off x="3679516" y="-400213"/>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F8A893E8-7657-4419-83FA-768D8977411C}"/>
              </a:ext>
            </a:extLst>
          </p:cNvPr>
          <p:cNvCxnSpPr/>
          <p:nvPr/>
        </p:nvCxnSpPr>
        <p:spPr>
          <a:xfrm flipH="1">
            <a:off x="3679516" y="1435708"/>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20EA3F81-5004-4259-BC6F-46877178C4D2}"/>
              </a:ext>
            </a:extLst>
          </p:cNvPr>
          <p:cNvSpPr txBox="1"/>
          <p:nvPr/>
        </p:nvSpPr>
        <p:spPr bwMode="auto">
          <a:xfrm>
            <a:off x="6998627" y="2626274"/>
            <a:ext cx="1938895" cy="1384995"/>
          </a:xfrm>
          <a:prstGeom prst="rect">
            <a:avLst/>
          </a:prstGeom>
          <a:noFill/>
          <a:ln w="9525">
            <a:noFill/>
            <a:miter lim="800000"/>
            <a:headEnd/>
            <a:tailEnd/>
          </a:ln>
        </p:spPr>
        <p:txBody>
          <a:bodyPr wrap="square" rtlCol="0">
            <a:spAutoFit/>
          </a:bodyPr>
          <a:lstStyle/>
          <a:p>
            <a:r>
              <a:rPr lang="en-US" sz="3600" b="1" i="1" dirty="0"/>
              <a:t>Please … </a:t>
            </a:r>
            <a:r>
              <a:rPr lang="en-US" sz="2400" dirty="0"/>
              <a:t>do not add a new dimple</a:t>
            </a:r>
          </a:p>
        </p:txBody>
      </p:sp>
      <p:pic>
        <p:nvPicPr>
          <p:cNvPr id="10" name="Picture 9">
            <a:extLst>
              <a:ext uri="{FF2B5EF4-FFF2-40B4-BE49-F238E27FC236}">
                <a16:creationId xmlns:a16="http://schemas.microsoft.com/office/drawing/2014/main" id="{594C5135-1CBB-4821-8440-EAD587F227B4}"/>
              </a:ext>
            </a:extLst>
          </p:cNvPr>
          <p:cNvPicPr>
            <a:picLocks noChangeAspect="1"/>
          </p:cNvPicPr>
          <p:nvPr/>
        </p:nvPicPr>
        <p:blipFill>
          <a:blip r:embed="rId4"/>
          <a:stretch>
            <a:fillRect/>
          </a:stretch>
        </p:blipFill>
        <p:spPr>
          <a:xfrm>
            <a:off x="5203980" y="4320676"/>
            <a:ext cx="3940020" cy="2537324"/>
          </a:xfrm>
          <a:prstGeom prst="rect">
            <a:avLst/>
          </a:prstGeom>
        </p:spPr>
      </p:pic>
    </p:spTree>
    <p:extLst>
      <p:ext uri="{BB962C8B-B14F-4D97-AF65-F5344CB8AC3E}">
        <p14:creationId xmlns:p14="http://schemas.microsoft.com/office/powerpoint/2010/main" val="527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0" y="988071"/>
            <a:ext cx="9144000" cy="1143000"/>
          </a:xfrm>
        </p:spPr>
        <p:txBody>
          <a:bodyPr/>
          <a:lstStyle/>
          <a:p>
            <a:r>
              <a:rPr b="1" dirty="0" lang="en-US" sz="5400">
                <a:latin charset="0" panose="02040503050406030204" pitchFamily="18" typeface="Cambria"/>
                <a:ea charset="0" panose="02040503050406030204" pitchFamily="18" typeface="Cambria"/>
              </a:rPr>
              <a:t>Active Control</a:t>
            </a:r>
          </a:p>
        </p:txBody>
      </p:sp>
      <p:sp>
        <p:nvSpPr>
          <p:cNvPr id="3" name="text"/>
          <p:cNvSpPr>
            <a:spLocks noGrp="1"/>
          </p:cNvSpPr>
          <p:nvPr>
            <p:ph idx="1"/>
          </p:nvPr>
        </p:nvSpPr>
        <p:spPr>
          <a:xfrm>
            <a:off x="180869" y="2043752"/>
            <a:ext cx="8687359" cy="4525963"/>
          </a:xfrm>
        </p:spPr>
        <p:txBody>
          <a:bodyPr/>
          <a:lstStyle/>
          <a:p>
            <a:pPr>
              <a:spcBef>
                <a:spcPts val="2400"/>
              </a:spcBef>
            </a:pPr>
            <a:r>
              <a:rPr dirty="0" i="1" lang="en-US" sz="2800">
                <a:latin charset="0" panose="02040503050406030204" pitchFamily="18" typeface="Cambria"/>
                <a:ea charset="0" panose="02040503050406030204" pitchFamily="18" typeface="Cambria"/>
              </a:rPr>
              <a:t>Some marks </a:t>
            </a:r>
            <a:r>
              <a:rPr dirty="0" lang="en-US" sz="2800">
                <a:latin charset="0" panose="02040503050406030204" pitchFamily="18" typeface="Cambria"/>
                <a:ea charset="0" panose="02040503050406030204" pitchFamily="18" typeface="Cambria"/>
              </a:rPr>
              <a:t>have permanently installed equipment (e.g. CORS) that enables continuous observations</a:t>
            </a:r>
            <a:endParaRPr dirty="0" lang="en-US" sz="2800">
              <a:solidFill>
                <a:srgbClr val="FF0000"/>
              </a:solidFill>
              <a:latin charset="0" panose="02040503050406030204" pitchFamily="18" typeface="Cambria"/>
              <a:ea charset="0" panose="02040503050406030204" pitchFamily="18" typeface="Cambria"/>
            </a:endParaRPr>
          </a:p>
        </p:txBody>
      </p:sp>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45720" compatLnSpc="1" lIns="91440" numCol="1" rIns="91440" tIns="4572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altLang="en-US" dirty="0" lang="en-US" sz="4800">
                <a:latin charset="0" panose="02040503050406030204" pitchFamily="18" typeface="Cambria"/>
                <a:ea charset="0" panose="020B0604030504040204" pitchFamily="34" typeface="Tahoma"/>
                <a:cs charset="0" panose="020B0604030504040204" pitchFamily="34" typeface="Tahoma"/>
              </a:rPr>
              <a:t>Geodetic Control – Terminology</a:t>
            </a:r>
            <a:endParaRPr dirty="0" lang="en-US" sz="480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34" l="66" r="108" t="9"/>
          <a:stretch/>
        </p:blipFill>
        <p:spPr>
          <a:xfrm>
            <a:off x="59031" y="3449884"/>
            <a:ext cx="3946912" cy="335833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9"/>
          <a:stretch/>
        </p:blipFill>
        <p:spPr>
          <a:xfrm>
            <a:off x="4081626" y="3449884"/>
            <a:ext cx="4960773" cy="3335588"/>
          </a:xfrm>
          <a:prstGeom prst="rect">
            <a:avLst/>
          </a:prstGeom>
        </p:spPr>
      </p:pic>
      <p:sp>
        <p:nvSpPr>
          <p:cNvPr id="11" name="text"/>
          <p:cNvSpPr txBox="1">
            <a:spLocks/>
          </p:cNvSpPr>
          <p:nvPr/>
        </p:nvSpPr>
        <p:spPr bwMode="auto">
          <a:xfrm>
            <a:off x="15241" y="2972163"/>
            <a:ext cx="9160330" cy="56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lvl1pPr algn="l" defTabSz="457200" eaLnBrk="0" fontAlgn="base" hangingPunct="0" indent="-342900" marL="342900" rtl="0">
              <a:spcBef>
                <a:spcPct val="20000"/>
              </a:spcBef>
              <a:spcAft>
                <a:spcPct val="0"/>
              </a:spcAft>
              <a:buFont charset="0" pitchFamily="34" typeface="Arial"/>
              <a:buChar char="•"/>
              <a:defRPr kern="1200" sz="3200">
                <a:solidFill>
                  <a:schemeClr val="tx1"/>
                </a:solidFill>
                <a:latin charset="0" pitchFamily="18" typeface="Times New Roman"/>
                <a:ea charset="0" typeface="ＭＳ Ｐゴシック"/>
                <a:cs charset="0" pitchFamily="18" typeface="Times New Roman"/>
              </a:defRPr>
            </a:lvl1pPr>
            <a:lvl2pPr algn="l" defTabSz="457200" eaLnBrk="0" fontAlgn="base" hangingPunct="0" indent="-285750" marL="742950" rtl="0">
              <a:spcBef>
                <a:spcPct val="20000"/>
              </a:spcBef>
              <a:spcAft>
                <a:spcPct val="0"/>
              </a:spcAft>
              <a:buFont charset="0" pitchFamily="34" typeface="Arial"/>
              <a:buChar char="–"/>
              <a:defRPr kern="1200" sz="2800">
                <a:solidFill>
                  <a:schemeClr val="tx1"/>
                </a:solidFill>
                <a:latin charset="0" pitchFamily="18" typeface="Times New Roman"/>
                <a:ea charset="0" typeface="ＭＳ Ｐゴシック"/>
                <a:cs charset="0" pitchFamily="18" typeface="Times New Roman"/>
              </a:defRPr>
            </a:lvl2pPr>
            <a:lvl3pPr algn="l" defTabSz="457200" eaLnBrk="0" fontAlgn="base" hangingPunct="0" indent="-228600" marL="1143000" rtl="0">
              <a:spcBef>
                <a:spcPct val="20000"/>
              </a:spcBef>
              <a:spcAft>
                <a:spcPct val="0"/>
              </a:spcAft>
              <a:buFont charset="0" pitchFamily="34" typeface="Arial"/>
              <a:buChar char="•"/>
              <a:defRPr kern="1200" sz="2400">
                <a:solidFill>
                  <a:schemeClr val="tx1"/>
                </a:solidFill>
                <a:latin charset="0" pitchFamily="18" typeface="Times New Roman"/>
                <a:ea charset="0" typeface="ＭＳ Ｐゴシック"/>
                <a:cs charset="0" pitchFamily="18" typeface="Times New Roman"/>
              </a:defRPr>
            </a:lvl3pPr>
            <a:lvl4pPr algn="l" defTabSz="457200" eaLnBrk="0" fontAlgn="base" hangingPunct="0" indent="-228600" marL="1600200" rtl="0">
              <a:spcBef>
                <a:spcPct val="20000"/>
              </a:spcBef>
              <a:spcAft>
                <a:spcPct val="0"/>
              </a:spcAft>
              <a:buFont charset="0" pitchFamily="34" typeface="Arial"/>
              <a:buChar char="–"/>
              <a:defRPr kern="1200" sz="2000">
                <a:solidFill>
                  <a:schemeClr val="tx1"/>
                </a:solidFill>
                <a:latin charset="0" pitchFamily="18" typeface="Times New Roman"/>
                <a:ea charset="0" typeface="ＭＳ Ｐゴシック"/>
                <a:cs charset="0" pitchFamily="18" typeface="Times New Roman"/>
              </a:defRPr>
            </a:lvl4pPr>
            <a:lvl5pPr algn="l" defTabSz="457200" eaLnBrk="0" fontAlgn="base" hangingPunct="0" indent="-228600" marL="2057400" rtl="0">
              <a:spcBef>
                <a:spcPct val="20000"/>
              </a:spcBef>
              <a:spcAft>
                <a:spcPct val="0"/>
              </a:spcAft>
              <a:buFont charset="0" pitchFamily="34" typeface="Arial"/>
              <a:buChar char="»"/>
              <a:defRPr kern="1200" sz="2000">
                <a:solidFill>
                  <a:schemeClr val="tx1"/>
                </a:solidFill>
                <a:latin charset="0" pitchFamily="18" typeface="Times New Roman"/>
                <a:ea charset="0" typeface="ＭＳ Ｐゴシック"/>
                <a:cs charset="0" pitchFamily="18" typeface="Times New Roman"/>
              </a:defRPr>
            </a:lvl5pPr>
            <a:lvl6pPr algn="l" defTabSz="457200" eaLnBrk="1" hangingPunct="1" indent="-228600" latinLnBrk="0" marL="2514600" rtl="0">
              <a:spcBef>
                <a:spcPct val="20000"/>
              </a:spcBef>
              <a:buFont typeface="Arial"/>
              <a:buChar char="•"/>
              <a:defRPr kern="1200" sz="2000">
                <a:solidFill>
                  <a:schemeClr val="tx1"/>
                </a:solidFill>
                <a:latin typeface="+mn-lt"/>
                <a:ea typeface="+mn-ea"/>
                <a:cs typeface="+mn-cs"/>
              </a:defRPr>
            </a:lvl6pPr>
            <a:lvl7pPr algn="l" defTabSz="457200" eaLnBrk="1" hangingPunct="1" indent="-228600" latinLnBrk="0" marL="2971800" rtl="0">
              <a:spcBef>
                <a:spcPct val="20000"/>
              </a:spcBef>
              <a:buFont typeface="Arial"/>
              <a:buChar char="•"/>
              <a:defRPr kern="1200" sz="2000">
                <a:solidFill>
                  <a:schemeClr val="tx1"/>
                </a:solidFill>
                <a:latin typeface="+mn-lt"/>
                <a:ea typeface="+mn-ea"/>
                <a:cs typeface="+mn-cs"/>
              </a:defRPr>
            </a:lvl7pPr>
            <a:lvl8pPr algn="l" defTabSz="457200" eaLnBrk="1" hangingPunct="1" indent="-228600" latinLnBrk="0" marL="3429000" rtl="0">
              <a:spcBef>
                <a:spcPct val="20000"/>
              </a:spcBef>
              <a:buFont typeface="Arial"/>
              <a:buChar char="•"/>
              <a:defRPr kern="1200" sz="2000">
                <a:solidFill>
                  <a:schemeClr val="tx1"/>
                </a:solidFill>
                <a:latin typeface="+mn-lt"/>
                <a:ea typeface="+mn-ea"/>
                <a:cs typeface="+mn-cs"/>
              </a:defRPr>
            </a:lvl8pPr>
            <a:lvl9pPr algn="l" defTabSz="457200" eaLnBrk="1" hangingPunct="1" indent="-228600" latinLnBrk="0" marL="3886200" rtl="0">
              <a:spcBef>
                <a:spcPct val="20000"/>
              </a:spcBef>
              <a:buFont typeface="Arial"/>
              <a:buChar char="•"/>
              <a:defRPr kern="1200" sz="2000">
                <a:solidFill>
                  <a:schemeClr val="tx1"/>
                </a:solidFill>
                <a:latin typeface="+mn-lt"/>
                <a:ea typeface="+mn-ea"/>
                <a:cs typeface="+mn-cs"/>
              </a:defRPr>
            </a:lvl9pPr>
          </a:lstStyle>
          <a:p>
            <a:pPr algn="ctr" indent="0" marL="0">
              <a:buNone/>
            </a:pPr>
            <a:r>
              <a:rPr dirty="0" i="1" lang="en-US" sz="2400">
                <a:latin charset="0" panose="02040503050406030204" pitchFamily="18" typeface="Cambria"/>
                <a:ea charset="0" panose="02040503050406030204" pitchFamily="18" typeface="Cambria"/>
              </a:rPr>
              <a:t>But they still sit there and hold a point…</a:t>
            </a:r>
          </a:p>
        </p:txBody>
      </p:sp>
      <p:cxnSp>
        <p:nvCxnSpPr>
          <p:cNvPr id="12" name="Straight Arrow Connector 11"/>
          <p:cNvCxnSpPr/>
          <p:nvPr/>
        </p:nvCxnSpPr>
        <p:spPr>
          <a:xfrm flipH="1">
            <a:off x="2595563" y="3395272"/>
            <a:ext cx="3925161" cy="2579284"/>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416675" y="3422578"/>
            <a:ext cx="99135" cy="2619447"/>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7646597"/>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1">
                                  <p:stCondLst>
                                    <p:cond delay="0"/>
                                  </p:stCondLst>
                                  <p:childTnLst>
                                    <p:set>
                                      <p:cBhvr>
                                        <p:cTn dur="1" fill="hold" id="6">
                                          <p:stCondLst>
                                            <p:cond delay="0"/>
                                          </p:stCondLst>
                                        </p:cTn>
                                        <p:tgtEl>
                                          <p:spTgt spid="11"/>
                                        </p:tgtEl>
                                        <p:attrNameLst>
                                          <p:attrName>style.visibility</p:attrName>
                                        </p:attrNameLst>
                                      </p:cBhvr>
                                      <p:to>
                                        <p:strVal val="visible"/>
                                      </p:to>
                                    </p:set>
                                    <p:animEffect filter="wipe(up)" transition="in">
                                      <p:cBhvr>
                                        <p:cTn dur="500" id="7"/>
                                        <p:tgtEl>
                                          <p:spTgt spid="11"/>
                                        </p:tgtEl>
                                      </p:cBhvr>
                                    </p:animEffect>
                                  </p:childTnLst>
                                </p:cTn>
                              </p:par>
                            </p:childTnLst>
                          </p:cTn>
                        </p:par>
                        <p:par>
                          <p:cTn fill="hold" id="8">
                            <p:stCondLst>
                              <p:cond delay="500"/>
                            </p:stCondLst>
                            <p:childTnLst>
                              <p:par>
                                <p:cTn fill="hold" id="9" nodeType="afterEffect" presetClass="entr" presetID="22" presetSubtype="1">
                                  <p:stCondLst>
                                    <p:cond delay="0"/>
                                  </p:stCondLst>
                                  <p:childTnLst>
                                    <p:set>
                                      <p:cBhvr>
                                        <p:cTn dur="1" fill="hold" id="10">
                                          <p:stCondLst>
                                            <p:cond delay="0"/>
                                          </p:stCondLst>
                                        </p:cTn>
                                        <p:tgtEl>
                                          <p:spTgt spid="12"/>
                                        </p:tgtEl>
                                        <p:attrNameLst>
                                          <p:attrName>style.visibility</p:attrName>
                                        </p:attrNameLst>
                                      </p:cBhvr>
                                      <p:to>
                                        <p:strVal val="visible"/>
                                      </p:to>
                                    </p:set>
                                    <p:animEffect filter="wipe(up)" transition="in">
                                      <p:cBhvr>
                                        <p:cTn dur="500" id="11"/>
                                        <p:tgtEl>
                                          <p:spTgt spid="12"/>
                                        </p:tgtEl>
                                      </p:cBhvr>
                                    </p:animEffect>
                                  </p:childTnLst>
                                </p:cTn>
                              </p:par>
                              <p:par>
                                <p:cTn fill="hold" id="12" nodeType="withEffect" presetClass="entr" presetID="22" presetSubtype="1">
                                  <p:stCondLst>
                                    <p:cond delay="0"/>
                                  </p:stCondLst>
                                  <p:childTnLst>
                                    <p:set>
                                      <p:cBhvr>
                                        <p:cTn dur="1" fill="hold" id="13">
                                          <p:stCondLst>
                                            <p:cond delay="0"/>
                                          </p:stCondLst>
                                        </p:cTn>
                                        <p:tgtEl>
                                          <p:spTgt spid="16"/>
                                        </p:tgtEl>
                                        <p:attrNameLst>
                                          <p:attrName>style.visibility</p:attrName>
                                        </p:attrNameLst>
                                      </p:cBhvr>
                                      <p:to>
                                        <p:strVal val="visible"/>
                                      </p:to>
                                    </p:set>
                                    <p:animEffect filter="wipe(up)" transition="in">
                                      <p:cBhvr>
                                        <p:cTn dur="500" id="14"/>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ea typeface="Cambria" panose="02040503050406030204" pitchFamily="18" charset="0"/>
              </a:rPr>
              <a:t>Active Control</a:t>
            </a:r>
            <a:endParaRPr lang="en-US" sz="4800" b="1" dirty="0"/>
          </a:p>
        </p:txBody>
      </p:sp>
      <p:pic>
        <p:nvPicPr>
          <p:cNvPr id="3" name="Picture 2">
            <a:extLst>
              <a:ext uri="{FF2B5EF4-FFF2-40B4-BE49-F238E27FC236}">
                <a16:creationId xmlns:a16="http://schemas.microsoft.com/office/drawing/2014/main" id="{D9EF27AE-3BAA-4A28-96F1-04A0A684BD1E}"/>
              </a:ext>
            </a:extLst>
          </p:cNvPr>
          <p:cNvPicPr>
            <a:picLocks noChangeAspect="1"/>
          </p:cNvPicPr>
          <p:nvPr/>
        </p:nvPicPr>
        <p:blipFill>
          <a:blip r:embed="rId3"/>
          <a:stretch>
            <a:fillRect/>
          </a:stretch>
        </p:blipFill>
        <p:spPr>
          <a:xfrm>
            <a:off x="760332" y="1161070"/>
            <a:ext cx="7639665" cy="5729749"/>
          </a:xfrm>
          <a:prstGeom prst="rect">
            <a:avLst/>
          </a:prstGeom>
        </p:spPr>
      </p:pic>
      <p:cxnSp>
        <p:nvCxnSpPr>
          <p:cNvPr id="14" name="Straight Arrow Connector 13"/>
          <p:cNvCxnSpPr/>
          <p:nvPr/>
        </p:nvCxnSpPr>
        <p:spPr>
          <a:xfrm flipH="1">
            <a:off x="4384105" y="933026"/>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102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ea typeface="Cambria" panose="02040503050406030204" pitchFamily="18" charset="0"/>
              </a:rPr>
              <a:t>Active Control</a:t>
            </a:r>
            <a:endParaRPr lang="en-US" sz="4800" b="1" dirty="0"/>
          </a:p>
        </p:txBody>
      </p:sp>
      <p:pic>
        <p:nvPicPr>
          <p:cNvPr id="4" name="Picture 3">
            <a:extLst>
              <a:ext uri="{FF2B5EF4-FFF2-40B4-BE49-F238E27FC236}">
                <a16:creationId xmlns:a16="http://schemas.microsoft.com/office/drawing/2014/main" id="{8D6ADECB-E6EB-4EFB-98D5-D956CA74964E}"/>
              </a:ext>
            </a:extLst>
          </p:cNvPr>
          <p:cNvPicPr>
            <a:picLocks noChangeAspect="1"/>
          </p:cNvPicPr>
          <p:nvPr/>
        </p:nvPicPr>
        <p:blipFill>
          <a:blip r:embed="rId3"/>
          <a:stretch>
            <a:fillRect/>
          </a:stretch>
        </p:blipFill>
        <p:spPr>
          <a:xfrm>
            <a:off x="0" y="0"/>
            <a:ext cx="9144000" cy="6858000"/>
          </a:xfrm>
          <a:prstGeom prst="rect">
            <a:avLst/>
          </a:prstGeom>
        </p:spPr>
      </p:pic>
      <p:cxnSp>
        <p:nvCxnSpPr>
          <p:cNvPr id="14" name="Straight Arrow Connector 13"/>
          <p:cNvCxnSpPr/>
          <p:nvPr/>
        </p:nvCxnSpPr>
        <p:spPr>
          <a:xfrm flipH="1">
            <a:off x="4659408" y="2702832"/>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744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ea typeface="Cambria" panose="02040503050406030204" pitchFamily="18" charset="0"/>
              </a:rPr>
              <a:t>Active Control</a:t>
            </a:r>
            <a:endParaRPr lang="en-US" sz="4800" b="1" dirty="0"/>
          </a:p>
        </p:txBody>
      </p:sp>
      <p:pic>
        <p:nvPicPr>
          <p:cNvPr id="4" name="Picture 3">
            <a:extLst>
              <a:ext uri="{FF2B5EF4-FFF2-40B4-BE49-F238E27FC236}">
                <a16:creationId xmlns:a16="http://schemas.microsoft.com/office/drawing/2014/main" id="{CB1C79AD-18C6-46BE-B794-52D0EE5D64EF}"/>
              </a:ext>
            </a:extLst>
          </p:cNvPr>
          <p:cNvPicPr>
            <a:picLocks noChangeAspect="1"/>
          </p:cNvPicPr>
          <p:nvPr/>
        </p:nvPicPr>
        <p:blipFill>
          <a:blip r:embed="rId3"/>
          <a:stretch>
            <a:fillRect/>
          </a:stretch>
        </p:blipFill>
        <p:spPr>
          <a:xfrm>
            <a:off x="90297" y="0"/>
            <a:ext cx="8963406" cy="6858000"/>
          </a:xfrm>
          <a:prstGeom prst="rect">
            <a:avLst/>
          </a:prstGeom>
        </p:spPr>
      </p:pic>
      <p:cxnSp>
        <p:nvCxnSpPr>
          <p:cNvPr id="14" name="Straight Arrow Connector 13"/>
          <p:cNvCxnSpPr>
            <a:cxnSpLocks/>
          </p:cNvCxnSpPr>
          <p:nvPr/>
        </p:nvCxnSpPr>
        <p:spPr>
          <a:xfrm>
            <a:off x="2890684" y="1946787"/>
            <a:ext cx="3204234" cy="1621438"/>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C877297A-7CDC-4EC2-8D09-5A2C5CD4C2AA}"/>
              </a:ext>
            </a:extLst>
          </p:cNvPr>
          <p:cNvSpPr txBox="1">
            <a:spLocks/>
          </p:cNvSpPr>
          <p:nvPr/>
        </p:nvSpPr>
        <p:spPr bwMode="auto">
          <a:xfrm>
            <a:off x="152400" y="-55506"/>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ea typeface="Cambria" panose="02040503050406030204" pitchFamily="18" charset="0"/>
              </a:rPr>
              <a:t>Active Control</a:t>
            </a:r>
            <a:endParaRPr lang="en-US" sz="4800" b="1" dirty="0"/>
          </a:p>
        </p:txBody>
      </p:sp>
    </p:spTree>
    <p:extLst>
      <p:ext uri="{BB962C8B-B14F-4D97-AF65-F5344CB8AC3E}">
        <p14:creationId xmlns:p14="http://schemas.microsoft.com/office/powerpoint/2010/main" val="201889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 y="2131071"/>
            <a:ext cx="8679180" cy="4452291"/>
          </a:xfrm>
        </p:spPr>
        <p:txBody>
          <a:bodyPr/>
          <a:lstStyle/>
          <a:p>
            <a:pPr marL="0" indent="0">
              <a:buNone/>
            </a:pPr>
            <a:r>
              <a:rPr lang="en-US" b="1" dirty="0">
                <a:ea typeface="Cambria" panose="02040503050406030204" pitchFamily="18" charset="0"/>
              </a:rPr>
              <a:t>Passive </a:t>
            </a:r>
            <a:r>
              <a:rPr lang="en-US" sz="2800" dirty="0">
                <a:ea typeface="Cambria" panose="02040503050406030204" pitchFamily="18" charset="0"/>
              </a:rPr>
              <a:t>– some sort of mark with a defined </a:t>
            </a:r>
            <a:r>
              <a:rPr lang="en-US" sz="2800" b="1" dirty="0">
                <a:solidFill>
                  <a:srgbClr val="C00000"/>
                </a:solidFill>
                <a:ea typeface="Cambria" panose="02040503050406030204" pitchFamily="18" charset="0"/>
              </a:rPr>
              <a:t>point</a:t>
            </a:r>
          </a:p>
          <a:p>
            <a:pPr marL="0" indent="0">
              <a:buNone/>
            </a:pPr>
            <a:r>
              <a:rPr lang="en-US" b="1" dirty="0">
                <a:latin typeface="Cambria" panose="02040503050406030204" pitchFamily="18" charset="0"/>
                <a:ea typeface="Cambria" panose="02040503050406030204" pitchFamily="18" charset="0"/>
              </a:rPr>
              <a:t>Active </a:t>
            </a:r>
            <a:r>
              <a:rPr lang="en-US" sz="2800" dirty="0">
                <a:ea typeface="Cambria" panose="02040503050406030204" pitchFamily="18" charset="0"/>
              </a:rPr>
              <a:t>– some equipment continuously collecting </a:t>
            </a:r>
            <a:r>
              <a:rPr lang="en-US" sz="2800" dirty="0">
                <a:latin typeface="Cambria" panose="02040503050406030204" pitchFamily="18" charset="0"/>
                <a:ea typeface="Cambria" panose="02040503050406030204" pitchFamily="18" charset="0"/>
              </a:rPr>
              <a:t>observations on a </a:t>
            </a:r>
            <a:r>
              <a:rPr lang="en-US" sz="2800" b="1" dirty="0">
                <a:solidFill>
                  <a:srgbClr val="C00000"/>
                </a:solidFill>
                <a:latin typeface="Cambria" panose="02040503050406030204" pitchFamily="18" charset="0"/>
                <a:ea typeface="Cambria" panose="02040503050406030204" pitchFamily="18" charset="0"/>
              </a:rPr>
              <a:t>point</a:t>
            </a:r>
            <a:endParaRPr lang="en-US" sz="2800" dirty="0">
              <a:ea typeface="Cambria" panose="02040503050406030204" pitchFamily="18" charset="0"/>
            </a:endParaRPr>
          </a:p>
          <a:p>
            <a:pPr marL="0" indent="0">
              <a:buNone/>
            </a:pPr>
            <a:endParaRPr lang="en-US" sz="2800" dirty="0">
              <a:ea typeface="Cambria" panose="02040503050406030204" pitchFamily="18" charset="0"/>
            </a:endParaRPr>
          </a:p>
          <a:p>
            <a:pPr marL="0" indent="0">
              <a:buNone/>
            </a:pPr>
            <a:endParaRPr lang="en-US" sz="2800" dirty="0">
              <a:ea typeface="Cambria" panose="02040503050406030204" pitchFamily="18" charset="0"/>
            </a:endParaRPr>
          </a:p>
          <a:p>
            <a:pPr marL="0" indent="0">
              <a:buNone/>
            </a:pPr>
            <a:r>
              <a:rPr lang="en-US" sz="2800" dirty="0">
                <a:ea typeface="Cambria" panose="02040503050406030204" pitchFamily="18" charset="0"/>
              </a:rPr>
              <a:t>In the modernized NSRS, our emphasis will be to provide accurate coordinates on </a:t>
            </a:r>
            <a:r>
              <a:rPr lang="en-US" sz="2800" b="1" dirty="0">
                <a:ea typeface="Cambria" panose="02040503050406030204" pitchFamily="18" charset="0"/>
              </a:rPr>
              <a:t>Active Control</a:t>
            </a:r>
            <a:r>
              <a:rPr lang="en-US" sz="2800" dirty="0">
                <a:ea typeface="Cambria" panose="02040503050406030204" pitchFamily="18" charset="0"/>
              </a:rPr>
              <a:t>… so that you can go out and set your own </a:t>
            </a:r>
            <a:r>
              <a:rPr lang="en-US" sz="2800" b="1" dirty="0">
                <a:ea typeface="Cambria" panose="02040503050406030204" pitchFamily="18" charset="0"/>
              </a:rPr>
              <a:t>Passive Control</a:t>
            </a:r>
          </a:p>
        </p:txBody>
      </p:sp>
      <p:sp>
        <p:nvSpPr>
          <p:cNvPr id="7"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Active vs. Passive Control</a:t>
            </a:r>
          </a:p>
        </p:txBody>
      </p:sp>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4800" dirty="0"/>
          </a:p>
        </p:txBody>
      </p:sp>
      <p:sp>
        <p:nvSpPr>
          <p:cNvPr id="9" name="Content Placeholder 2"/>
          <p:cNvSpPr txBox="1">
            <a:spLocks/>
          </p:cNvSpPr>
          <p:nvPr/>
        </p:nvSpPr>
        <p:spPr bwMode="auto">
          <a:xfrm>
            <a:off x="1476252" y="3950323"/>
            <a:ext cx="6191496" cy="52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sz="2600" dirty="0">
                <a:latin typeface="Cambria" panose="02040503050406030204" pitchFamily="18" charset="0"/>
                <a:ea typeface="Cambria" panose="02040503050406030204" pitchFamily="18" charset="0"/>
              </a:rPr>
              <a:t>My point: </a:t>
            </a:r>
            <a:r>
              <a:rPr lang="en-US" sz="2600" i="1" dirty="0">
                <a:latin typeface="Cambria" panose="02040503050406030204" pitchFamily="18" charset="0"/>
                <a:ea typeface="Cambria" panose="02040503050406030204" pitchFamily="18" charset="0"/>
              </a:rPr>
              <a:t>surveying is still surveying</a:t>
            </a:r>
            <a:endParaRPr lang="en-US" sz="26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796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hidden="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457200" y="1624013"/>
            <a:ext cx="4453592" cy="45259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28176" y="1988190"/>
            <a:ext cx="7503977" cy="584775"/>
          </a:xfrm>
          <a:prstGeom prst="rect">
            <a:avLst/>
          </a:prstGeom>
          <a:noFill/>
        </p:spPr>
        <p:txBody>
          <a:bodyPr wrap="none" rtlCol="0">
            <a:spAutoFit/>
          </a:bodyPr>
          <a:lstStyle/>
          <a:p>
            <a:r>
              <a:rPr lang="en-US" sz="3200" dirty="0">
                <a:latin typeface="Cambria" panose="02040503050406030204" pitchFamily="18" charset="0"/>
                <a:ea typeface="Cambria" panose="02040503050406030204" pitchFamily="18" charset="0"/>
              </a:rPr>
              <a:t>Continuously Operating Reference Station</a:t>
            </a:r>
            <a:endParaRPr lang="en-US" sz="3200" dirty="0">
              <a:latin typeface="Times New Roman" panose="02020603050405020304" pitchFamily="18" charset="0"/>
            </a:endParaRPr>
          </a:p>
        </p:txBody>
      </p:sp>
      <p:sp>
        <p:nvSpPr>
          <p:cNvPr id="9" name="Rounded Rectangle 8"/>
          <p:cNvSpPr/>
          <p:nvPr/>
        </p:nvSpPr>
        <p:spPr>
          <a:xfrm>
            <a:off x="1928327" y="4959032"/>
            <a:ext cx="4191000" cy="1499960"/>
          </a:xfrm>
          <a:prstGeom prst="roundRect">
            <a:avLst/>
          </a:prstGeom>
          <a:gradFill>
            <a:gsLst>
              <a:gs pos="0">
                <a:schemeClr val="bg2">
                  <a:lumMod val="25000"/>
                </a:schemeClr>
              </a:gs>
              <a:gs pos="54000">
                <a:schemeClr val="bg2">
                  <a:lumMod val="50000"/>
                </a:schemeClr>
              </a:gs>
            </a:gsLst>
          </a:gradFill>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3900002" y="3379238"/>
            <a:ext cx="2381" cy="216694"/>
          </a:xfrm>
          <a:prstGeom prst="line">
            <a:avLst/>
          </a:prstGeom>
          <a:ln>
            <a:solidFill>
              <a:srgbClr val="7F7F7F"/>
            </a:solidFill>
          </a:ln>
          <a:effectLst>
            <a:outerShdw blurRad="40000" dist="20000" dir="5400000" rotWithShape="0">
              <a:srgbClr val="7F7F7F"/>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021446" y="3379238"/>
            <a:ext cx="2381" cy="216694"/>
          </a:xfrm>
          <a:prstGeom prst="line">
            <a:avLst/>
          </a:prstGeom>
          <a:ln>
            <a:solidFill>
              <a:srgbClr val="7F7F7F"/>
            </a:solidFill>
          </a:ln>
          <a:effectLst>
            <a:outerShdw blurRad="40000" dist="20000" dir="5400000" rotWithShape="0">
              <a:srgbClr val="7F7F7F"/>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133820" y="3379238"/>
            <a:ext cx="2381" cy="216694"/>
          </a:xfrm>
          <a:prstGeom prst="line">
            <a:avLst/>
          </a:prstGeom>
          <a:ln>
            <a:solidFill>
              <a:srgbClr val="7F7F7F"/>
            </a:solidFill>
          </a:ln>
          <a:effectLst>
            <a:outerShdw blurRad="40000" dist="20000" dir="5400000" rotWithShape="0">
              <a:srgbClr val="7F7F7F"/>
            </a:outerShdw>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3848567" y="3546878"/>
            <a:ext cx="350520" cy="2225040"/>
          </a:xfrm>
          <a:prstGeom prst="rect">
            <a:avLst/>
          </a:prstGeom>
          <a:solidFill>
            <a:schemeClr val="bg1">
              <a:lumMod val="6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4210290" y="3398288"/>
            <a:ext cx="727937" cy="1238331"/>
          </a:xfrm>
          <a:custGeom>
            <a:avLst/>
            <a:gdLst>
              <a:gd name="connsiteX0" fmla="*/ 10387 w 727937"/>
              <a:gd name="connsiteY0" fmla="*/ 0 h 1238331"/>
              <a:gd name="connsiteX1" fmla="*/ 10387 w 727937"/>
              <a:gd name="connsiteY1" fmla="*/ 57150 h 1238331"/>
              <a:gd name="connsiteX2" fmla="*/ 118337 w 727937"/>
              <a:gd name="connsiteY2" fmla="*/ 304800 h 1238331"/>
              <a:gd name="connsiteX3" fmla="*/ 111987 w 727937"/>
              <a:gd name="connsiteY3" fmla="*/ 1041400 h 1238331"/>
              <a:gd name="connsiteX4" fmla="*/ 238987 w 727937"/>
              <a:gd name="connsiteY4" fmla="*/ 1238250 h 1238331"/>
              <a:gd name="connsiteX5" fmla="*/ 727937 w 727937"/>
              <a:gd name="connsiteY5" fmla="*/ 1060450 h 123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37" h="1238331">
                <a:moveTo>
                  <a:pt x="10387" y="0"/>
                </a:moveTo>
                <a:cubicBezTo>
                  <a:pt x="1391" y="3175"/>
                  <a:pt x="-7605" y="6350"/>
                  <a:pt x="10387" y="57150"/>
                </a:cubicBezTo>
                <a:cubicBezTo>
                  <a:pt x="28379" y="107950"/>
                  <a:pt x="101404" y="140758"/>
                  <a:pt x="118337" y="304800"/>
                </a:cubicBezTo>
                <a:cubicBezTo>
                  <a:pt x="135270" y="468842"/>
                  <a:pt x="91879" y="885825"/>
                  <a:pt x="111987" y="1041400"/>
                </a:cubicBezTo>
                <a:cubicBezTo>
                  <a:pt x="132095" y="1196975"/>
                  <a:pt x="136329" y="1235075"/>
                  <a:pt x="238987" y="1238250"/>
                </a:cubicBezTo>
                <a:cubicBezTo>
                  <a:pt x="341645" y="1241425"/>
                  <a:pt x="534791" y="1150937"/>
                  <a:pt x="727937" y="1060450"/>
                </a:cubicBezTo>
              </a:path>
            </a:pathLst>
          </a:cu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Delay 4"/>
          <p:cNvSpPr/>
          <p:nvPr/>
        </p:nvSpPr>
        <p:spPr>
          <a:xfrm rot="16200000">
            <a:off x="3776980" y="2847326"/>
            <a:ext cx="493694" cy="715288"/>
          </a:xfrm>
          <a:prstGeom prst="flowChartDelay">
            <a:avLst/>
          </a:prstGeom>
          <a:solidFill>
            <a:schemeClr val="bg1"/>
          </a:solidFill>
          <a:ln>
            <a:solidFill>
              <a:schemeClr val="bg1">
                <a:lumMod val="50000"/>
              </a:schemeClr>
            </a:solidFill>
          </a:ln>
          <a:effectLst>
            <a:outerShdw blurRad="50800" dist="254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885587" y="3398287"/>
            <a:ext cx="1899305" cy="2185446"/>
          </a:xfrm>
          <a:prstGeom prst="rect">
            <a:avLst/>
          </a:prstGeom>
          <a:solidFill>
            <a:schemeClr val="bg1">
              <a:lumMod val="95000"/>
            </a:schemeClr>
          </a:solidFill>
          <a:ln w="2222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5012316" y="3513986"/>
            <a:ext cx="960961" cy="399844"/>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bwMode="auto">
          <a:xfrm>
            <a:off x="4996139" y="3551139"/>
            <a:ext cx="1072955" cy="338554"/>
          </a:xfrm>
          <a:prstGeom prst="rect">
            <a:avLst/>
          </a:prstGeom>
          <a:noFill/>
          <a:ln w="9525">
            <a:noFill/>
            <a:miter lim="800000"/>
            <a:headEnd/>
            <a:tailEnd/>
          </a:ln>
        </p:spPr>
        <p:txBody>
          <a:bodyPr wrap="square" rtlCol="0">
            <a:spAutoFit/>
          </a:bodyPr>
          <a:lstStyle/>
          <a:p>
            <a:r>
              <a:rPr lang="en-US" sz="1600" dirty="0"/>
              <a:t>RECEIVER</a:t>
            </a:r>
          </a:p>
        </p:txBody>
      </p:sp>
      <p:sp>
        <p:nvSpPr>
          <p:cNvPr id="26" name="Rounded Rectangle 25"/>
          <p:cNvSpPr/>
          <p:nvPr/>
        </p:nvSpPr>
        <p:spPr>
          <a:xfrm>
            <a:off x="5012316" y="4501451"/>
            <a:ext cx="1354661" cy="399844"/>
          </a:xfrm>
          <a:prstGeom prst="round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5005912" y="4001683"/>
            <a:ext cx="745115" cy="399844"/>
          </a:xfrm>
          <a:prstGeom prst="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bwMode="auto">
          <a:xfrm>
            <a:off x="4959639" y="4533957"/>
            <a:ext cx="1455866" cy="338554"/>
          </a:xfrm>
          <a:prstGeom prst="rect">
            <a:avLst/>
          </a:prstGeom>
          <a:noFill/>
          <a:ln w="9525">
            <a:noFill/>
            <a:miter lim="800000"/>
            <a:headEnd/>
            <a:tailEnd/>
          </a:ln>
        </p:spPr>
        <p:txBody>
          <a:bodyPr wrap="square" rtlCol="0">
            <a:spAutoFit/>
          </a:bodyPr>
          <a:lstStyle/>
          <a:p>
            <a:r>
              <a:rPr lang="en-US" sz="1600" dirty="0"/>
              <a:t>DATA STORAGE</a:t>
            </a:r>
          </a:p>
        </p:txBody>
      </p:sp>
      <p:sp>
        <p:nvSpPr>
          <p:cNvPr id="25" name="TextBox 24"/>
          <p:cNvSpPr txBox="1"/>
          <p:nvPr/>
        </p:nvSpPr>
        <p:spPr bwMode="auto">
          <a:xfrm>
            <a:off x="4959639" y="4035191"/>
            <a:ext cx="851716" cy="338554"/>
          </a:xfrm>
          <a:prstGeom prst="rect">
            <a:avLst/>
          </a:prstGeom>
          <a:noFill/>
          <a:ln w="9525">
            <a:noFill/>
            <a:miter lim="800000"/>
            <a:headEnd/>
            <a:tailEnd/>
          </a:ln>
        </p:spPr>
        <p:txBody>
          <a:bodyPr wrap="square" rtlCol="0">
            <a:spAutoFit/>
          </a:bodyPr>
          <a:lstStyle/>
          <a:p>
            <a:r>
              <a:rPr lang="en-US" sz="1600" dirty="0"/>
              <a:t>POWER</a:t>
            </a:r>
          </a:p>
        </p:txBody>
      </p:sp>
      <p:sp>
        <p:nvSpPr>
          <p:cNvPr id="28" name="Rounded Rectangle 27"/>
          <p:cNvSpPr/>
          <p:nvPr/>
        </p:nvSpPr>
        <p:spPr>
          <a:xfrm>
            <a:off x="5012316" y="4983968"/>
            <a:ext cx="1663765" cy="399844"/>
          </a:xfrm>
          <a:prstGeom prst="roundRect">
            <a:avLst/>
          </a:prstGeom>
          <a:solidFill>
            <a:srgbClr val="FFFF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bwMode="auto">
          <a:xfrm>
            <a:off x="4948473" y="5014952"/>
            <a:ext cx="1858409" cy="338554"/>
          </a:xfrm>
          <a:prstGeom prst="rect">
            <a:avLst/>
          </a:prstGeom>
          <a:noFill/>
          <a:ln w="9525">
            <a:noFill/>
            <a:miter lim="800000"/>
            <a:headEnd/>
            <a:tailEnd/>
          </a:ln>
        </p:spPr>
        <p:txBody>
          <a:bodyPr wrap="square" rtlCol="0">
            <a:spAutoFit/>
          </a:bodyPr>
          <a:lstStyle/>
          <a:p>
            <a:r>
              <a:rPr lang="en-US" sz="1600" dirty="0"/>
              <a:t>COMMUNICATIONS</a:t>
            </a:r>
          </a:p>
        </p:txBody>
      </p:sp>
      <p:sp>
        <p:nvSpPr>
          <p:cNvPr id="30" name="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Active Control</a:t>
            </a:r>
            <a:endParaRPr lang="en-US" sz="4800" dirty="0"/>
          </a:p>
        </p:txBody>
      </p:sp>
      <p:sp>
        <p:nvSpPr>
          <p:cNvPr id="32"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CORS</a:t>
            </a:r>
          </a:p>
        </p:txBody>
      </p:sp>
      <p:sp>
        <p:nvSpPr>
          <p:cNvPr id="34" name="TextBox 33"/>
          <p:cNvSpPr txBox="1"/>
          <p:nvPr/>
        </p:nvSpPr>
        <p:spPr bwMode="auto">
          <a:xfrm>
            <a:off x="4996138" y="2836778"/>
            <a:ext cx="1599439" cy="338554"/>
          </a:xfrm>
          <a:prstGeom prst="rect">
            <a:avLst/>
          </a:prstGeom>
          <a:noFill/>
          <a:ln w="9525">
            <a:noFill/>
            <a:miter lim="800000"/>
            <a:headEnd/>
            <a:tailEnd/>
          </a:ln>
        </p:spPr>
        <p:txBody>
          <a:bodyPr wrap="square" rtlCol="0">
            <a:spAutoFit/>
          </a:bodyPr>
          <a:lstStyle/>
          <a:p>
            <a:r>
              <a:rPr lang="en-US" sz="1600" dirty="0"/>
              <a:t>GNSS ANTENNA</a:t>
            </a:r>
          </a:p>
        </p:txBody>
      </p:sp>
      <p:cxnSp>
        <p:nvCxnSpPr>
          <p:cNvPr id="36" name="Straight Connector 35"/>
          <p:cNvCxnSpPr/>
          <p:nvPr/>
        </p:nvCxnSpPr>
        <p:spPr>
          <a:xfrm flipV="1">
            <a:off x="4404827" y="3012527"/>
            <a:ext cx="666750" cy="123824"/>
          </a:xfrm>
          <a:prstGeom prst="line">
            <a:avLst/>
          </a:prstGeom>
          <a:ln w="15875">
            <a:solidFill>
              <a:schemeClr val="tx1"/>
            </a:solidFill>
            <a:headEnd type="triangle"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738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1000"/>
                            </p:stCondLst>
                            <p:childTnLst>
                              <p:par>
                                <p:cTn id="18" presetID="22" presetClass="entr" presetSubtype="8" fill="hold" grpId="0" nodeType="afterEffect">
                                  <p:stCondLst>
                                    <p:cond delay="150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grpId="0" nodeType="withEffect">
                                  <p:stCondLst>
                                    <p:cond delay="150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grpId="0" nodeType="withEffect">
                                  <p:stCondLst>
                                    <p:cond delay="150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grpId="0" nodeType="withEffect">
                                  <p:stCondLst>
                                    <p:cond delay="150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par>
                                <p:cTn id="33" presetID="22" presetClass="entr" presetSubtype="8" fill="hold" grpId="0" nodeType="withEffect">
                                  <p:stCondLst>
                                    <p:cond delay="150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par>
                                <p:cTn id="36" presetID="22" presetClass="entr" presetSubtype="8" fill="hold" grpId="0" nodeType="withEffect">
                                  <p:stCondLst>
                                    <p:cond delay="150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par>
                                <p:cTn id="39" presetID="22" presetClass="entr" presetSubtype="8" fill="hold" grpId="0" nodeType="withEffect">
                                  <p:stCondLst>
                                    <p:cond delay="150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1" grpId="0" animBg="1"/>
      <p:bldP spid="22" grpId="0" animBg="1"/>
      <p:bldP spid="23" grpId="0"/>
      <p:bldP spid="26" grpId="0" animBg="1"/>
      <p:bldP spid="27" grpId="0" animBg="1"/>
      <p:bldP spid="24" grpId="0"/>
      <p:bldP spid="25" grpId="0"/>
      <p:bldP spid="28" grpId="0" animBg="1"/>
      <p:bldP spid="29" grpId="0"/>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16280"/>
            <a:ext cx="918360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b="1" spc="-7" dirty="0">
                <a:latin typeface="Cambria" panose="02040503050406030204" pitchFamily="18" charset="0"/>
                <a:cs typeface="Calibri"/>
              </a:rPr>
              <a:t>NOAA CORS Network (NCN)</a:t>
            </a:r>
            <a:endParaRPr sz="4800" b="1" dirty="0">
              <a:latin typeface="Cambria" panose="02040503050406030204" pitchFamily="18" charset="0"/>
              <a:cs typeface="Calibri"/>
            </a:endParaRPr>
          </a:p>
        </p:txBody>
      </p:sp>
      <p:sp>
        <p:nvSpPr>
          <p:cNvPr id="3" name="object 3"/>
          <p:cNvSpPr>
            <a:spLocks noChangeAspect="1"/>
          </p:cNvSpPr>
          <p:nvPr/>
        </p:nvSpPr>
        <p:spPr>
          <a:xfrm>
            <a:off x="-279377" y="1072042"/>
            <a:ext cx="10283932" cy="5619135"/>
          </a:xfrm>
          <a:prstGeom prst="rect">
            <a:avLst/>
          </a:prstGeom>
          <a:blipFill>
            <a:blip r:embed="rId3" cstate="print"/>
            <a:stretch>
              <a:fillRect/>
            </a:stretch>
          </a:blipFill>
        </p:spPr>
        <p:txBody>
          <a:bodyPr wrap="square" lIns="0" tIns="0" rIns="0" bIns="0" rtlCol="0"/>
          <a:lstStyle/>
          <a:p>
            <a:endParaRPr/>
          </a:p>
        </p:txBody>
      </p:sp>
      <p:sp>
        <p:nvSpPr>
          <p:cNvPr id="14" name="object 4">
            <a:extLst>
              <a:ext uri="{FF2B5EF4-FFF2-40B4-BE49-F238E27FC236}">
                <a16:creationId xmlns:a16="http://schemas.microsoft.com/office/drawing/2014/main" id="{326CC026-B379-4671-8A19-347CE73C04A2}"/>
              </a:ext>
            </a:extLst>
          </p:cNvPr>
          <p:cNvSpPr/>
          <p:nvPr/>
        </p:nvSpPr>
        <p:spPr>
          <a:xfrm>
            <a:off x="72809" y="1349329"/>
            <a:ext cx="2243639" cy="786958"/>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chemeClr val="bg1">
                <a:lumMod val="65000"/>
              </a:schemeClr>
            </a:solidFill>
          </a:ln>
        </p:spPr>
        <p:txBody>
          <a:bodyPr wrap="square" lIns="0" tIns="0" rIns="0" bIns="0" rtlCol="0"/>
          <a:lstStyle/>
          <a:p>
            <a:endParaRPr sz="467"/>
          </a:p>
        </p:txBody>
      </p:sp>
      <p:sp>
        <p:nvSpPr>
          <p:cNvPr id="15" name="object 6">
            <a:extLst>
              <a:ext uri="{FF2B5EF4-FFF2-40B4-BE49-F238E27FC236}">
                <a16:creationId xmlns:a16="http://schemas.microsoft.com/office/drawing/2014/main" id="{7C098D24-3023-43BB-9EFF-9652FDAB07A4}"/>
              </a:ext>
            </a:extLst>
          </p:cNvPr>
          <p:cNvSpPr txBox="1"/>
          <p:nvPr/>
        </p:nvSpPr>
        <p:spPr>
          <a:xfrm>
            <a:off x="181668" y="1463185"/>
            <a:ext cx="2093600" cy="603157"/>
          </a:xfrm>
          <a:prstGeom prst="rect">
            <a:avLst/>
          </a:prstGeom>
        </p:spPr>
        <p:txBody>
          <a:bodyPr vert="horz" wrap="square" lIns="0" tIns="8044" rIns="0" bIns="0" rtlCol="0">
            <a:spAutoFit/>
          </a:bodyPr>
          <a:lstStyle/>
          <a:p>
            <a:pPr marL="228611" indent="-228611">
              <a:spcBef>
                <a:spcPts val="64"/>
              </a:spcBef>
              <a:buFont typeface="Arial" panose="020B0604020202020204" pitchFamily="34" charset="0"/>
              <a:buChar char="•"/>
              <a:tabLst>
                <a:tab pos="228182" algn="l"/>
                <a:tab pos="228606" algn="l"/>
              </a:tabLst>
            </a:pPr>
            <a:r>
              <a:rPr lang="en-US" sz="1600" b="1" spc="-4" dirty="0">
                <a:latin typeface="Cambria" panose="02040503050406030204" pitchFamily="18" charset="0"/>
                <a:ea typeface="Cambria" panose="02040503050406030204" pitchFamily="18" charset="0"/>
                <a:cs typeface="Open Sans" panose="020B0606030504020204" pitchFamily="34" charset="0"/>
              </a:rPr>
              <a:t>1695</a:t>
            </a:r>
            <a:r>
              <a:rPr sz="1600" b="1" dirty="0">
                <a:latin typeface="Cambria" panose="02040503050406030204" pitchFamily="18" charset="0"/>
                <a:ea typeface="Cambria" panose="02040503050406030204" pitchFamily="18" charset="0"/>
                <a:cs typeface="Open Sans" panose="020B0606030504020204" pitchFamily="34" charset="0"/>
              </a:rPr>
              <a:t> </a:t>
            </a:r>
            <a:r>
              <a:rPr sz="1600" b="1" spc="-7" dirty="0">
                <a:latin typeface="Cambria" panose="02040503050406030204" pitchFamily="18" charset="0"/>
                <a:ea typeface="Cambria" panose="02040503050406030204" pitchFamily="18" charset="0"/>
                <a:cs typeface="Open Sans" panose="020B0606030504020204" pitchFamily="34" charset="0"/>
              </a:rPr>
              <a:t>sites</a:t>
            </a:r>
            <a:endParaRPr sz="1600" dirty="0">
              <a:latin typeface="Cambria" panose="02040503050406030204" pitchFamily="18" charset="0"/>
              <a:ea typeface="Cambria" panose="02040503050406030204" pitchFamily="18" charset="0"/>
              <a:cs typeface="Open Sans" panose="020B0606030504020204" pitchFamily="34" charset="0"/>
            </a:endParaRPr>
          </a:p>
          <a:p>
            <a:pPr marL="228611" indent="-228611">
              <a:spcBef>
                <a:spcPts val="760"/>
              </a:spcBef>
              <a:buFont typeface="Arial" panose="020B0604020202020204" pitchFamily="34" charset="0"/>
              <a:buChar char="•"/>
              <a:tabLst>
                <a:tab pos="228182" algn="l"/>
                <a:tab pos="228606" algn="l"/>
              </a:tabLst>
            </a:pPr>
            <a:r>
              <a:rPr lang="en-US" sz="1600" b="1" spc="-4" dirty="0">
                <a:latin typeface="Cambria" panose="02040503050406030204" pitchFamily="18" charset="0"/>
                <a:ea typeface="Cambria" panose="02040503050406030204" pitchFamily="18" charset="0"/>
                <a:cs typeface="Open Sans" panose="020B0606030504020204" pitchFamily="34" charset="0"/>
              </a:rPr>
              <a:t>241 </a:t>
            </a:r>
            <a:r>
              <a:rPr sz="1600" b="1" spc="-7" dirty="0">
                <a:latin typeface="Cambria" panose="02040503050406030204" pitchFamily="18" charset="0"/>
                <a:ea typeface="Cambria" panose="02040503050406030204" pitchFamily="18" charset="0"/>
                <a:cs typeface="Open Sans" panose="020B0606030504020204" pitchFamily="34" charset="0"/>
              </a:rPr>
              <a:t>organizations</a:t>
            </a:r>
            <a:endParaRPr sz="1600" dirty="0">
              <a:latin typeface="Cambria" panose="02040503050406030204" pitchFamily="18" charset="0"/>
              <a:ea typeface="Cambria" panose="02040503050406030204" pitchFamily="18" charset="0"/>
              <a:cs typeface="Open Sans" panose="020B0606030504020204" pitchFamily="34" charset="0"/>
            </a:endParaRPr>
          </a:p>
        </p:txBody>
      </p:sp>
      <p:pic>
        <p:nvPicPr>
          <p:cNvPr id="16" name="Picture 15">
            <a:extLst>
              <a:ext uri="{FF2B5EF4-FFF2-40B4-BE49-F238E27FC236}">
                <a16:creationId xmlns:a16="http://schemas.microsoft.com/office/drawing/2014/main" id="{9951EBF2-7F58-4406-8A12-716F5EF5869A}"/>
              </a:ext>
            </a:extLst>
          </p:cNvPr>
          <p:cNvPicPr>
            <a:picLocks noChangeAspect="1"/>
          </p:cNvPicPr>
          <p:nvPr/>
        </p:nvPicPr>
        <p:blipFill>
          <a:blip r:embed="rId4"/>
          <a:stretch>
            <a:fillRect/>
          </a:stretch>
        </p:blipFill>
        <p:spPr>
          <a:xfrm>
            <a:off x="62977" y="5174786"/>
            <a:ext cx="4990574" cy="1653539"/>
          </a:xfrm>
          <a:prstGeom prst="rect">
            <a:avLst/>
          </a:prstGeom>
          <a:solidFill>
            <a:srgbClr val="FFFFFF"/>
          </a:solidFill>
          <a:ln w="28575">
            <a:solidFill>
              <a:schemeClr val="bg1">
                <a:lumMod val="65000"/>
              </a:schemeClr>
            </a:solidFill>
          </a:ln>
        </p:spPr>
      </p:pic>
    </p:spTree>
    <p:extLst>
      <p:ext uri="{BB962C8B-B14F-4D97-AF65-F5344CB8AC3E}">
        <p14:creationId xmlns:p14="http://schemas.microsoft.com/office/powerpoint/2010/main" val="422845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60093"/>
            <a:ext cx="8229600" cy="4026631"/>
          </a:xfrm>
        </p:spPr>
        <p:txBody>
          <a:bodyPr/>
          <a:lstStyle/>
          <a:p>
            <a:pPr marL="0"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200" lvl="1" indent="0">
              <a:buNone/>
            </a:pPr>
            <a:r>
              <a:rPr lang="en-US" dirty="0">
                <a:latin typeface="Cambria" panose="02040503050406030204" pitchFamily="18" charset="0"/>
                <a:ea typeface="Cambria" panose="02040503050406030204" pitchFamily="18" charset="0"/>
              </a:rPr>
              <a:t>					(~47,000 employees)</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Oceanic and Atmospheric 						Administration (NOAA)</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457200" y="160337"/>
            <a:ext cx="8229600" cy="1143000"/>
          </a:xfrm>
        </p:spPr>
        <p:txBody>
          <a:bodyPr/>
          <a:lstStyle/>
          <a:p>
            <a:r>
              <a:rPr lang="en-US" dirty="0">
                <a:latin typeface="Cambria" panose="02040503050406030204" pitchFamily="18" charset="0"/>
                <a:ea typeface="Cambria" panose="02040503050406030204" pitchFamily="18" charset="0"/>
              </a:rPr>
              <a:t>Organizational Structure</a:t>
            </a:r>
          </a:p>
        </p:txBody>
      </p:sp>
      <p:pic>
        <p:nvPicPr>
          <p:cNvPr id="4" name="DoC logo"/>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8836" y="1386457"/>
            <a:ext cx="997792" cy="997792"/>
          </a:xfrm>
          <a:prstGeom prst="rect">
            <a:avLst/>
          </a:prstGeom>
          <a:noFill/>
          <a:ln>
            <a:noFill/>
          </a:ln>
        </p:spPr>
      </p:pic>
      <p:pic>
        <p:nvPicPr>
          <p:cNvPr id="5" name="NOAA logo"/>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79877" y="2843649"/>
            <a:ext cx="1135710" cy="1135710"/>
          </a:xfrm>
          <a:prstGeom prst="rect">
            <a:avLst/>
          </a:prstGeom>
          <a:noFill/>
          <a:ln>
            <a:noFill/>
          </a:ln>
        </p:spPr>
      </p:pic>
      <p:pic>
        <p:nvPicPr>
          <p:cNvPr id="6" name="NGS logo"/>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7311" y="5272872"/>
            <a:ext cx="1258634" cy="1265665"/>
          </a:xfrm>
          <a:prstGeom prst="rect">
            <a:avLst/>
          </a:prstGeom>
        </p:spPr>
      </p:pic>
      <p:cxnSp>
        <p:nvCxnSpPr>
          <p:cNvPr id="11" name="Straight Arrow Connector 10"/>
          <p:cNvCxnSpPr/>
          <p:nvPr/>
        </p:nvCxnSpPr>
        <p:spPr>
          <a:xfrm>
            <a:off x="4572000" y="2470452"/>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3896847"/>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82274" y="4953373"/>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457200" y="4939673"/>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-National Geodetic Survey (NGS)</a:t>
            </a:r>
          </a:p>
          <a:p>
            <a:pPr marL="457200" lvl="1" indent="0">
              <a:buNone/>
            </a:pPr>
            <a:r>
              <a:rPr lang="en-US" dirty="0">
                <a:latin typeface="Cambria" panose="02040503050406030204" pitchFamily="18" charset="0"/>
                <a:ea typeface="Cambria" panose="02040503050406030204" pitchFamily="18" charset="0"/>
              </a:rPr>
              <a:t>						(~175 employees)</a:t>
            </a:r>
          </a:p>
          <a:p>
            <a:pPr marL="457200" lvl="1" indent="0">
              <a:buNone/>
            </a:pP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62169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1788"/>
            <a:ext cx="9220200" cy="887412"/>
          </a:xfrm>
        </p:spPr>
        <p:txBody>
          <a:bodyPr/>
          <a:lstStyle/>
          <a:p>
            <a:r>
              <a:rPr lang="en-US" sz="5400" dirty="0">
                <a:latin typeface="Cambria" panose="02040503050406030204" pitchFamily="18" charset="0"/>
                <a:ea typeface="Cambria" panose="02040503050406030204" pitchFamily="18" charset="0"/>
              </a:rPr>
              <a:t>CORS Networks</a:t>
            </a:r>
          </a:p>
        </p:txBody>
      </p:sp>
      <p:sp>
        <p:nvSpPr>
          <p:cNvPr id="3" name="Content Placeholder 2"/>
          <p:cNvSpPr>
            <a:spLocks noGrp="1"/>
          </p:cNvSpPr>
          <p:nvPr>
            <p:ph idx="1"/>
          </p:nvPr>
        </p:nvSpPr>
        <p:spPr>
          <a:xfrm>
            <a:off x="279952" y="1219200"/>
            <a:ext cx="8584096" cy="5638800"/>
          </a:xfrm>
        </p:spPr>
        <p:txBody>
          <a:bodyPr/>
          <a:lstStyle/>
          <a:p>
            <a:pPr marL="0" indent="0">
              <a:buNone/>
            </a:pPr>
            <a:r>
              <a:rPr lang="en-US" sz="2800" dirty="0">
                <a:ea typeface="Cambria" panose="02040503050406030204" pitchFamily="18" charset="0"/>
              </a:rPr>
              <a:t>Global = International </a:t>
            </a:r>
            <a:r>
              <a:rPr lang="en-US" sz="2800" dirty="0">
                <a:latin typeface="Cambria" panose="02040503050406030204" pitchFamily="18" charset="0"/>
                <a:ea typeface="Cambria" panose="02040503050406030204" pitchFamily="18" charset="0"/>
              </a:rPr>
              <a:t>GNSS Service (IGS) Network</a:t>
            </a:r>
          </a:p>
          <a:p>
            <a:pPr lvl="1"/>
            <a:r>
              <a:rPr lang="en-US" sz="2400" dirty="0">
                <a:latin typeface="Cambria" panose="02040503050406030204" pitchFamily="18" charset="0"/>
                <a:ea typeface="Cambria" panose="02040503050406030204" pitchFamily="18" charset="0"/>
              </a:rPr>
              <a:t>The world standard since mid-1990s</a:t>
            </a:r>
          </a:p>
          <a:p>
            <a:pPr lvl="1"/>
            <a:r>
              <a:rPr lang="en-US" sz="2400" dirty="0">
                <a:latin typeface="Cambria" panose="02040503050406030204" pitchFamily="18" charset="0"/>
                <a:ea typeface="Cambria" panose="02040503050406030204" pitchFamily="18" charset="0"/>
              </a:rPr>
              <a:t>Supported by IGS Analysis Centers (ACs)</a:t>
            </a:r>
            <a:r>
              <a:rPr lang="en-US" sz="2000" dirty="0">
                <a:latin typeface="Cambria" panose="02040503050406030204" pitchFamily="18" charset="0"/>
                <a:ea typeface="Cambria" panose="02040503050406030204" pitchFamily="18" charset="0"/>
              </a:rPr>
              <a:t> </a:t>
            </a:r>
            <a:r>
              <a:rPr lang="en-US" sz="1800" dirty="0">
                <a:latin typeface="Cambria" panose="02040503050406030204" pitchFamily="18" charset="0"/>
                <a:ea typeface="Cambria" panose="02040503050406030204" pitchFamily="18" charset="0"/>
                <a:sym typeface="Wingdings" panose="05000000000000000000" pitchFamily="2" charset="2"/>
              </a:rPr>
              <a:t> NGS is 1 of 7</a:t>
            </a:r>
            <a:endParaRPr lang="en-US" sz="2000" dirty="0">
              <a:latin typeface="Cambria" panose="02040503050406030204" pitchFamily="18" charset="0"/>
              <a:ea typeface="Cambria" panose="02040503050406030204" pitchFamily="18" charset="0"/>
              <a:sym typeface="Wingdings" panose="05000000000000000000" pitchFamily="2" charset="2"/>
            </a:endParaRPr>
          </a:p>
          <a:p>
            <a:pPr lvl="1"/>
            <a:r>
              <a:rPr lang="en-US" sz="2400" dirty="0">
                <a:latin typeface="Cambria" panose="02040503050406030204" pitchFamily="18" charset="0"/>
                <a:ea typeface="Cambria" panose="02040503050406030204" pitchFamily="18" charset="0"/>
                <a:sym typeface="Wingdings" panose="05000000000000000000" pitchFamily="2" charset="2"/>
              </a:rPr>
              <a:t>Overall system sponsored by NASA</a:t>
            </a:r>
            <a:endParaRPr lang="en-US" sz="2400" dirty="0">
              <a:latin typeface="Cambria" panose="02040503050406030204" pitchFamily="18" charset="0"/>
              <a:ea typeface="Cambria" panose="02040503050406030204" pitchFamily="18" charset="0"/>
            </a:endParaRPr>
          </a:p>
          <a:p>
            <a:pPr marL="0" indent="0">
              <a:spcBef>
                <a:spcPts val="1200"/>
              </a:spcBef>
              <a:buNone/>
            </a:pPr>
            <a:r>
              <a:rPr lang="en-US" sz="2800" dirty="0">
                <a:latin typeface="Cambria" panose="02040503050406030204" pitchFamily="18" charset="0"/>
                <a:ea typeface="Cambria" panose="02040503050406030204" pitchFamily="18" charset="0"/>
              </a:rPr>
              <a:t>NSRS = NOAA CORS Network (NCN)</a:t>
            </a:r>
          </a:p>
          <a:p>
            <a:pPr lvl="1"/>
            <a:r>
              <a:rPr lang="en-US" sz="2400" dirty="0">
                <a:latin typeface="Cambria" panose="02040503050406030204" pitchFamily="18" charset="0"/>
                <a:ea typeface="Cambria" panose="02040503050406030204" pitchFamily="18" charset="0"/>
              </a:rPr>
              <a:t>NGS processes/distributes data, but </a:t>
            </a:r>
            <a:r>
              <a:rPr lang="en-US" sz="2400" b="1" i="1" dirty="0">
                <a:latin typeface="Cambria" panose="02040503050406030204" pitchFamily="18" charset="0"/>
                <a:ea typeface="Cambria" panose="02040503050406030204" pitchFamily="18" charset="0"/>
              </a:rPr>
              <a:t>few</a:t>
            </a:r>
            <a:r>
              <a:rPr lang="en-US" sz="2400" dirty="0">
                <a:latin typeface="Cambria" panose="02040503050406030204" pitchFamily="18" charset="0"/>
                <a:ea typeface="Cambria" panose="02040503050406030204" pitchFamily="18" charset="0"/>
              </a:rPr>
              <a:t> are NGS-operated</a:t>
            </a:r>
          </a:p>
          <a:p>
            <a:pPr lvl="1"/>
            <a:r>
              <a:rPr lang="en-US" sz="2400" dirty="0">
                <a:ea typeface="Cambria" panose="02040503050406030204" pitchFamily="18" charset="0"/>
              </a:rPr>
              <a:t>Currently </a:t>
            </a:r>
            <a:r>
              <a:rPr lang="en-US" sz="2400" b="1" i="1" dirty="0">
                <a:ea typeface="Cambria" panose="02040503050406030204" pitchFamily="18" charset="0"/>
              </a:rPr>
              <a:t>semi-coupled</a:t>
            </a:r>
            <a:r>
              <a:rPr lang="en-US" sz="2400" dirty="0">
                <a:ea typeface="Cambria" panose="02040503050406030204" pitchFamily="18" charset="0"/>
              </a:rPr>
              <a:t> to the IGS Network</a:t>
            </a:r>
            <a:endParaRPr lang="en-US" sz="2000" dirty="0">
              <a:ea typeface="Cambria" panose="02040503050406030204" pitchFamily="18" charset="0"/>
            </a:endParaRPr>
          </a:p>
          <a:p>
            <a:pPr marL="0" indent="0">
              <a:spcBef>
                <a:spcPts val="1200"/>
              </a:spcBef>
              <a:buNone/>
            </a:pPr>
            <a:r>
              <a:rPr lang="en-US" sz="2800" dirty="0">
                <a:ea typeface="Cambria" panose="02040503050406030204" pitchFamily="18" charset="0"/>
              </a:rPr>
              <a:t>Regional = WVDOT Real Time Network (WVRTN)</a:t>
            </a:r>
          </a:p>
          <a:p>
            <a:pPr lvl="1"/>
            <a:r>
              <a:rPr lang="en-US" sz="2400" dirty="0">
                <a:latin typeface="Cambria" panose="02040503050406030204" pitchFamily="18" charset="0"/>
                <a:ea typeface="Cambria" panose="02040503050406030204" pitchFamily="18" charset="0"/>
              </a:rPr>
              <a:t>Most regional CORS networks are also RTN</a:t>
            </a:r>
            <a:r>
              <a:rPr lang="en-US" sz="2400" dirty="0">
                <a:ea typeface="Cambria" panose="02040503050406030204" pitchFamily="18" charset="0"/>
              </a:rPr>
              <a:t>s</a:t>
            </a:r>
            <a:endParaRPr lang="en-US" sz="2400" dirty="0">
              <a:latin typeface="Cambria" panose="02040503050406030204" pitchFamily="18" charset="0"/>
              <a:ea typeface="Cambria" panose="02040503050406030204" pitchFamily="18" charset="0"/>
            </a:endParaRPr>
          </a:p>
          <a:p>
            <a:pPr lvl="2"/>
            <a:r>
              <a:rPr lang="en-US" sz="2000" dirty="0">
                <a:ea typeface="Cambria" panose="02040503050406030204" pitchFamily="18" charset="0"/>
              </a:rPr>
              <a:t>Log data, but also deliver corrections to users like you all</a:t>
            </a:r>
          </a:p>
          <a:p>
            <a:pPr lvl="2"/>
            <a:r>
              <a:rPr lang="en-US" sz="2000" dirty="0">
                <a:ea typeface="Cambria" panose="02040503050406030204" pitchFamily="18" charset="0"/>
              </a:rPr>
              <a:t>Note that not all </a:t>
            </a:r>
            <a:r>
              <a:rPr lang="en-US" sz="2000" dirty="0">
                <a:latin typeface="Cambria" panose="02040503050406030204" pitchFamily="18" charset="0"/>
                <a:ea typeface="Cambria" panose="02040503050406030204" pitchFamily="18" charset="0"/>
              </a:rPr>
              <a:t>RTNs use “VRS” method</a:t>
            </a:r>
          </a:p>
          <a:p>
            <a:pPr lvl="1"/>
            <a:r>
              <a:rPr lang="en-US" sz="2400" dirty="0">
                <a:latin typeface="Cambria" panose="02040503050406030204" pitchFamily="18" charset="0"/>
                <a:ea typeface="Cambria" panose="02040503050406030204" pitchFamily="18" charset="0"/>
              </a:rPr>
              <a:t>Currently </a:t>
            </a:r>
            <a:r>
              <a:rPr lang="en-US" sz="2400" b="1" i="1" dirty="0">
                <a:latin typeface="Cambria" panose="02040503050406030204" pitchFamily="18" charset="0"/>
                <a:ea typeface="Cambria" panose="02040503050406030204" pitchFamily="18" charset="0"/>
              </a:rPr>
              <a:t>semi-coupled</a:t>
            </a:r>
            <a:r>
              <a:rPr lang="en-US" sz="2400" dirty="0">
                <a:latin typeface="Cambria" panose="02040503050406030204" pitchFamily="18" charset="0"/>
                <a:ea typeface="Cambria" panose="02040503050406030204" pitchFamily="18" charset="0"/>
              </a:rPr>
              <a:t> to the NCN</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0118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250"/>
                            </p:stCondLst>
                            <p:childTnLst>
                              <p:par>
                                <p:cTn id="9" presetID="22" presetClass="entr" presetSubtype="8" fill="hold" nodeType="after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1000"/>
                                        <p:tgtEl>
                                          <p:spTgt spid="3">
                                            <p:txEl>
                                              <p:pRg st="1" end="1"/>
                                            </p:txEl>
                                          </p:spTgt>
                                        </p:tgtEl>
                                      </p:cBhvr>
                                    </p:animEffect>
                                  </p:childTnLst>
                                </p:cTn>
                              </p:par>
                            </p:childTnLst>
                          </p:cTn>
                        </p:par>
                        <p:par>
                          <p:cTn id="12" fill="hold">
                            <p:stCondLst>
                              <p:cond delay="2500"/>
                            </p:stCondLst>
                            <p:childTnLst>
                              <p:par>
                                <p:cTn id="13" presetID="22" presetClass="entr" presetSubtype="8" fill="hold"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1000"/>
                                        <p:tgtEl>
                                          <p:spTgt spid="3">
                                            <p:txEl>
                                              <p:pRg st="2" end="2"/>
                                            </p:txEl>
                                          </p:spTgt>
                                        </p:tgtEl>
                                      </p:cBhvr>
                                    </p:animEffect>
                                  </p:childTnLst>
                                </p:cTn>
                              </p:par>
                            </p:childTnLst>
                          </p:cTn>
                        </p:par>
                        <p:par>
                          <p:cTn id="16" fill="hold">
                            <p:stCondLst>
                              <p:cond delay="3750"/>
                            </p:stCondLst>
                            <p:childTnLst>
                              <p:par>
                                <p:cTn id="17" presetID="22" presetClass="entr" presetSubtype="8" fill="hold" nodeType="afterEffect">
                                  <p:stCondLst>
                                    <p:cond delay="2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1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1000"/>
                                        <p:tgtEl>
                                          <p:spTgt spid="3">
                                            <p:txEl>
                                              <p:pRg st="4" end="4"/>
                                            </p:txEl>
                                          </p:spTgt>
                                        </p:tgtEl>
                                      </p:cBhvr>
                                    </p:animEffect>
                                  </p:childTnLst>
                                </p:cTn>
                              </p:par>
                            </p:childTnLst>
                          </p:cTn>
                        </p:par>
                        <p:par>
                          <p:cTn id="25" fill="hold">
                            <p:stCondLst>
                              <p:cond delay="1000"/>
                            </p:stCondLst>
                            <p:childTnLst>
                              <p:par>
                                <p:cTn id="26" presetID="22" presetClass="entr" presetSubtype="8" fill="hold" nodeType="afterEffect">
                                  <p:stCondLst>
                                    <p:cond delay="25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10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left)">
                                      <p:cBhvr>
                                        <p:cTn id="33" dur="10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left)">
                                      <p:cBhvr>
                                        <p:cTn id="38" dur="1000"/>
                                        <p:tgtEl>
                                          <p:spTgt spid="3">
                                            <p:txEl>
                                              <p:pRg st="6" end="6"/>
                                            </p:txEl>
                                          </p:spTgt>
                                        </p:tgtEl>
                                      </p:cBhvr>
                                    </p:animEffect>
                                  </p:childTnLst>
                                </p:cTn>
                              </p:par>
                            </p:childTnLst>
                          </p:cTn>
                        </p:par>
                        <p:par>
                          <p:cTn id="39" fill="hold">
                            <p:stCondLst>
                              <p:cond delay="1000"/>
                            </p:stCondLst>
                            <p:childTnLst>
                              <p:par>
                                <p:cTn id="40" presetID="22" presetClass="entr" presetSubtype="8" fill="hold" nodeType="afterEffect">
                                  <p:stCondLst>
                                    <p:cond delay="25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left)">
                                      <p:cBhvr>
                                        <p:cTn id="42" dur="1000"/>
                                        <p:tgtEl>
                                          <p:spTgt spid="3">
                                            <p:txEl>
                                              <p:pRg st="8" end="8"/>
                                            </p:txEl>
                                          </p:spTgt>
                                        </p:tgtEl>
                                      </p:cBhvr>
                                    </p:animEffect>
                                  </p:childTnLst>
                                </p:cTn>
                              </p:par>
                            </p:childTnLst>
                          </p:cTn>
                        </p:par>
                        <p:par>
                          <p:cTn id="43" fill="hold">
                            <p:stCondLst>
                              <p:cond delay="2250"/>
                            </p:stCondLst>
                            <p:childTnLst>
                              <p:par>
                                <p:cTn id="44" presetID="22" presetClass="entr" presetSubtype="8" fill="hold" nodeType="afterEffect">
                                  <p:stCondLst>
                                    <p:cond delay="25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wipe(left)">
                                      <p:cBhvr>
                                        <p:cTn id="46" dur="1000"/>
                                        <p:tgtEl>
                                          <p:spTgt spid="3">
                                            <p:txEl>
                                              <p:pRg st="9" end="9"/>
                                            </p:txEl>
                                          </p:spTgt>
                                        </p:tgtEl>
                                      </p:cBhvr>
                                    </p:animEffect>
                                  </p:childTnLst>
                                </p:cTn>
                              </p:par>
                            </p:childTnLst>
                          </p:cTn>
                        </p:par>
                        <p:par>
                          <p:cTn id="47" fill="hold">
                            <p:stCondLst>
                              <p:cond delay="3500"/>
                            </p:stCondLst>
                            <p:childTnLst>
                              <p:par>
                                <p:cTn id="48" presetID="22" presetClass="entr" presetSubtype="8" fill="hold" nodeType="afterEffect">
                                  <p:stCondLst>
                                    <p:cond delay="25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wipe(left)">
                                      <p:cBhvr>
                                        <p:cTn id="50" dur="1000"/>
                                        <p:tgtEl>
                                          <p:spTgt spid="3">
                                            <p:txEl>
                                              <p:pRg st="10" end="10"/>
                                            </p:txEl>
                                          </p:spTgt>
                                        </p:tgtEl>
                                      </p:cBhvr>
                                    </p:animEffect>
                                  </p:childTnLst>
                                </p:cTn>
                              </p:par>
                            </p:childTnLst>
                          </p:cTn>
                        </p:par>
                        <p:par>
                          <p:cTn id="51" fill="hold">
                            <p:stCondLst>
                              <p:cond delay="4750"/>
                            </p:stCondLst>
                            <p:childTnLst>
                              <p:par>
                                <p:cTn id="52" presetID="22" presetClass="entr" presetSubtype="8" fill="hold" nodeType="afterEffect">
                                  <p:stCondLst>
                                    <p:cond delay="25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wipe(left)">
                                      <p:cBhvr>
                                        <p:cTn id="54"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17"/>
          <a:stretch/>
        </p:blipFill>
        <p:spPr>
          <a:xfrm>
            <a:off x="-7617" y="0"/>
            <a:ext cx="9151617" cy="6705600"/>
          </a:xfrm>
          <a:prstGeom prst="rect">
            <a:avLst/>
          </a:prstGeom>
        </p:spPr>
      </p:pic>
      <p:sp>
        <p:nvSpPr>
          <p:cNvPr id="6" name="TextBox 5"/>
          <p:cNvSpPr txBox="1"/>
          <p:nvPr/>
        </p:nvSpPr>
        <p:spPr bwMode="auto">
          <a:xfrm>
            <a:off x="5458823" y="6418185"/>
            <a:ext cx="3957320" cy="307777"/>
          </a:xfrm>
          <a:prstGeom prst="rect">
            <a:avLst/>
          </a:prstGeom>
          <a:noFill/>
          <a:ln w="9525">
            <a:noFill/>
            <a:miter lim="800000"/>
            <a:headEnd/>
            <a:tailEnd/>
          </a:ln>
        </p:spPr>
        <p:txBody>
          <a:bodyPr rtlCol="0" wrap="square">
            <a:spAutoFit/>
          </a:bodyPr>
          <a:lstStyle/>
          <a:p>
            <a:r>
              <a:rPr dirty="0" lang="en-US" sz="1400"/>
              <a:t>Source: https://www.igs.org/maps/#station-map</a:t>
            </a:r>
          </a:p>
        </p:txBody>
      </p:sp>
      <p:sp>
        <p:nvSpPr>
          <p:cNvPr id="4" name="object 3"/>
          <p:cNvSpPr>
            <a:spLocks noChangeAspect="1"/>
          </p:cNvSpPr>
          <p:nvPr/>
        </p:nvSpPr>
        <p:spPr>
          <a:xfrm>
            <a:off x="1257910" y="2408218"/>
            <a:ext cx="1728739" cy="944582"/>
          </a:xfrm>
          <a:prstGeom prst="rect">
            <a:avLst/>
          </a:prstGeom>
          <a:blipFill>
            <a:blip cstate="print" r:embed="rId4"/>
            <a:stretch>
              <a:fillRect/>
            </a:stretch>
          </a:blipFill>
        </p:spPr>
        <p:txBody>
          <a:bodyPr bIns="0" lIns="0" rIns="0" rtlCol="0" tIns="0" wrap="square"/>
          <a:lstStyle/>
          <a:p>
            <a:endParaRPr/>
          </a:p>
        </p:txBody>
      </p:sp>
      <p:sp>
        <p:nvSpPr>
          <p:cNvPr id="2" name="Title 1"/>
          <p:cNvSpPr>
            <a:spLocks noGrp="1"/>
          </p:cNvSpPr>
          <p:nvPr>
            <p:ph type="title"/>
          </p:nvPr>
        </p:nvSpPr>
        <p:spPr>
          <a:xfrm>
            <a:off x="136072" y="-20362"/>
            <a:ext cx="9144000" cy="633538"/>
          </a:xfrm>
        </p:spPr>
        <p:txBody>
          <a:bodyPr/>
          <a:lstStyle/>
          <a:p>
            <a:r>
              <a:rPr b="1" dirty="0" lang="en-US">
                <a:latin charset="0" panose="02040503050406030204" pitchFamily="18" typeface="Cambria"/>
                <a:ea charset="0" panose="02040503050406030204" pitchFamily="18" typeface="Cambria"/>
              </a:rPr>
              <a:t>IGS Network</a:t>
            </a:r>
          </a:p>
        </p:txBody>
      </p:sp>
    </p:spTree>
    <p:extLst>
      <p:ext uri="{BB962C8B-B14F-4D97-AF65-F5344CB8AC3E}">
        <p14:creationId xmlns:p14="http://schemas.microsoft.com/office/powerpoint/2010/main" val="3945324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8">
                                  <p:stCondLst>
                                    <p:cond delay="0"/>
                                  </p:stCondLst>
                                  <p:childTnLst>
                                    <p:set>
                                      <p:cBhvr>
                                        <p:cTn dur="1" fill="hold" id="6">
                                          <p:stCondLst>
                                            <p:cond delay="0"/>
                                          </p:stCondLst>
                                        </p:cTn>
                                        <p:tgtEl>
                                          <p:spTgt spid="4"/>
                                        </p:tgtEl>
                                        <p:attrNameLst>
                                          <p:attrName>style.visibility</p:attrName>
                                        </p:attrNameLst>
                                      </p:cBhvr>
                                      <p:to>
                                        <p:strVal val="visible"/>
                                      </p:to>
                                    </p:set>
                                    <p:anim calcmode="lin" valueType="num">
                                      <p:cBhvr additive="base">
                                        <p:cTn dur="500" fill="hold" id="7"/>
                                        <p:tgtEl>
                                          <p:spTgt spid="4"/>
                                        </p:tgtEl>
                                        <p:attrNameLst>
                                          <p:attrName>ppt_x</p:attrName>
                                        </p:attrNameLst>
                                      </p:cBhvr>
                                      <p:tavLst>
                                        <p:tav tm="0">
                                          <p:val>
                                            <p:strVal val="0-#ppt_w/2"/>
                                          </p:val>
                                        </p:tav>
                                        <p:tav tm="100000">
                                          <p:val>
                                            <p:strVal val="#ppt_x"/>
                                          </p:val>
                                        </p:tav>
                                      </p:tavLst>
                                    </p:anim>
                                    <p:anim calcmode="lin" valueType="num">
                                      <p:cBhvr additive="base">
                                        <p:cTn dur="500" fill="hold" id="8"/>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4"/>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16280"/>
            <a:ext cx="918360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b="1" spc="-7" dirty="0">
                <a:latin typeface="Cambria" panose="02040503050406030204" pitchFamily="18" charset="0"/>
                <a:cs typeface="Calibri"/>
              </a:rPr>
              <a:t>NOAA CORS Network (NCN)</a:t>
            </a:r>
            <a:endParaRPr sz="4800" b="1" dirty="0">
              <a:latin typeface="Cambria" panose="02040503050406030204" pitchFamily="18" charset="0"/>
              <a:cs typeface="Calibri"/>
            </a:endParaRPr>
          </a:p>
        </p:txBody>
      </p:sp>
      <p:sp>
        <p:nvSpPr>
          <p:cNvPr id="3" name="object 3"/>
          <p:cNvSpPr>
            <a:spLocks noChangeAspect="1"/>
          </p:cNvSpPr>
          <p:nvPr/>
        </p:nvSpPr>
        <p:spPr>
          <a:xfrm>
            <a:off x="-361" y="1261450"/>
            <a:ext cx="9144362" cy="4996475"/>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9357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11" name="NCN in WV">
            <a:extLst>
              <a:ext uri="{FF2B5EF4-FFF2-40B4-BE49-F238E27FC236}">
                <a16:creationId xmlns:a16="http://schemas.microsoft.com/office/drawing/2014/main" id="{77A0B12E-FF03-48E9-A684-69A6C79BC77D}"/>
              </a:ext>
            </a:extLst>
          </p:cNvPr>
          <p:cNvPicPr>
            <a:picLocks noChangeAspect="1"/>
          </p:cNvPicPr>
          <p:nvPr/>
        </p:nvPicPr>
        <p:blipFill rotWithShape="1">
          <a:blip r:embed="rId2">
            <a:extLst>
              <a:ext uri="{28A0092B-C50C-407E-A947-70E740481C1C}">
                <a14:useLocalDpi xmlns:a14="http://schemas.microsoft.com/office/drawing/2010/main" val="0"/>
              </a:ext>
            </a:extLst>
          </a:blip>
          <a:srcRect b="116"/>
          <a:stretch/>
        </p:blipFill>
        <p:spPr>
          <a:xfrm>
            <a:off x="-25469" y="0"/>
            <a:ext cx="9169469" cy="6857999"/>
          </a:xfrm>
          <a:prstGeom prst="rect">
            <a:avLst/>
          </a:prstGeom>
        </p:spPr>
      </p:pic>
      <p:sp>
        <p:nvSpPr>
          <p:cNvPr id="12" name="Title 1">
            <a:extLst>
              <a:ext uri="{FF2B5EF4-FFF2-40B4-BE49-F238E27FC236}">
                <a16:creationId xmlns:a16="http://schemas.microsoft.com/office/drawing/2014/main" id="{FD92AF23-9B13-422C-9B8D-FEE28159E670}"/>
              </a:ext>
            </a:extLst>
          </p:cNvPr>
          <p:cNvSpPr txBox="1">
            <a:spLocks/>
          </p:cNvSpPr>
          <p:nvPr/>
        </p:nvSpPr>
        <p:spPr>
          <a:xfrm>
            <a:off x="0" y="0"/>
            <a:ext cx="9144000" cy="719359"/>
          </a:xfrm>
          <a:prstGeom prst="rect">
            <a:avLst/>
          </a:prstGeom>
        </p:spPr>
        <p:txBody>
          <a:bodyPr anchor="ctr"/>
          <a:lstStyle>
            <a:lvl1pPr algn="ctr" defTabSz="457200" eaLnBrk="1" hangingPunct="1" latinLnBrk="0" rtl="0">
              <a:spcBef>
                <a:spcPct val="0"/>
              </a:spcBef>
              <a:buNone/>
              <a:defRPr kern="1200" sz="4400">
                <a:solidFill>
                  <a:schemeClr val="tx1"/>
                </a:solidFill>
                <a:latin typeface="+mj-lt"/>
                <a:ea typeface="+mj-ea"/>
                <a:cs typeface="+mj-cs"/>
              </a:defRPr>
            </a:lvl1pPr>
          </a:lstStyle>
          <a:p>
            <a:r>
              <a:rPr b="1" dirty="0" lang="en-US" sz="4100">
                <a:ln w="12700">
                  <a:solidFill>
                    <a:schemeClr val="tx1"/>
                  </a:solidFill>
                </a:ln>
                <a:solidFill>
                  <a:srgbClr val="FFC000"/>
                </a:solidFill>
                <a:latin charset="0" panose="020B0606030504020204" pitchFamily="34" typeface="Open Sans"/>
                <a:ea charset="0" panose="020B0606030504020204" pitchFamily="34" typeface="Open Sans"/>
                <a:cs charset="0" panose="020B0606030504020204" pitchFamily="34" typeface="Open Sans"/>
              </a:rPr>
              <a:t>NOAA CORS Network (NCN) in WV</a:t>
            </a:r>
          </a:p>
        </p:txBody>
      </p:sp>
    </p:spTree>
    <p:extLst>
      <p:ext uri="{BB962C8B-B14F-4D97-AF65-F5344CB8AC3E}">
        <p14:creationId xmlns:p14="http://schemas.microsoft.com/office/powerpoint/2010/main" val="635632231"/>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H CORS in WV">
            <a:extLst>
              <a:ext uri="{FF2B5EF4-FFF2-40B4-BE49-F238E27FC236}">
                <a16:creationId xmlns:a16="http://schemas.microsoft.com/office/drawing/2014/main" id="{6AE3586B-E85D-41E5-9435-0D9B01F70740}"/>
              </a:ext>
            </a:extLst>
          </p:cNvPr>
          <p:cNvSpPr>
            <a:spLocks noChangeAspect="1"/>
          </p:cNvSpPr>
          <p:nvPr/>
        </p:nvSpPr>
        <p:spPr>
          <a:xfrm>
            <a:off x="-13590" y="10997"/>
            <a:ext cx="9157590" cy="6761827"/>
          </a:xfrm>
          <a:prstGeom prst="rect">
            <a:avLst/>
          </a:prstGeom>
          <a:blipFill dpi="0" rotWithShape="1">
            <a:blip r:embed="rId2">
              <a:alphaModFix amt="79000"/>
              <a:extLst>
                <a:ext uri="{28A0092B-C50C-407E-A947-70E740481C1C}">
                  <a14:useLocalDpi xmlns:a14="http://schemas.microsoft.com/office/drawing/2010/main" val="0"/>
                </a:ext>
              </a:extLst>
            </a:blip>
            <a:srcRect/>
            <a:stretch>
              <a:fillRect l="-1" r="-6847" b="-3582"/>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342934" fontAlgn="base">
              <a:spcBef>
                <a:spcPct val="0"/>
              </a:spcBef>
              <a:spcAft>
                <a:spcPct val="0"/>
              </a:spcAft>
              <a:buClrTx/>
              <a:defRPr/>
            </a:pPr>
            <a:endParaRPr lang="en-US" sz="1350" kern="1200">
              <a:solidFill>
                <a:prstClr val="white"/>
              </a:solidFill>
              <a:latin typeface="Calibri"/>
            </a:endParaRPr>
          </a:p>
        </p:txBody>
      </p:sp>
      <p:sp>
        <p:nvSpPr>
          <p:cNvPr id="5" name="Freeform: Shape 4">
            <a:extLst>
              <a:ext uri="{FF2B5EF4-FFF2-40B4-BE49-F238E27FC236}">
                <a16:creationId xmlns:a16="http://schemas.microsoft.com/office/drawing/2014/main" id="{EF33BDD3-BC72-4F46-B70E-86AEE341E532}"/>
              </a:ext>
            </a:extLst>
          </p:cNvPr>
          <p:cNvSpPr/>
          <p:nvPr/>
        </p:nvSpPr>
        <p:spPr>
          <a:xfrm>
            <a:off x="2026588" y="3539613"/>
            <a:ext cx="2545412" cy="2174514"/>
          </a:xfrm>
          <a:custGeom>
            <a:avLst/>
            <a:gdLst>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684207 w 4233527"/>
              <a:gd name="connsiteY58" fmla="*/ 1622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93142 w 4233527"/>
              <a:gd name="connsiteY57" fmla="*/ 19369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93142 w 4233527"/>
              <a:gd name="connsiteY56" fmla="*/ 193697 h 3406879"/>
              <a:gd name="connsiteX57" fmla="*/ 2722307 w 4233527"/>
              <a:gd name="connsiteY57" fmla="*/ 276533 h 3406879"/>
              <a:gd name="connsiteX58" fmla="*/ 2403987 w 4233527"/>
              <a:gd name="connsiteY58" fmla="*/ 206479 h 3406879"/>
              <a:gd name="connsiteX59" fmla="*/ 2300749 w 4233527"/>
              <a:gd name="connsiteY59" fmla="*/ 221227 h 3406879"/>
              <a:gd name="connsiteX60" fmla="*/ 2138517 w 4233527"/>
              <a:gd name="connsiteY60" fmla="*/ 235975 h 3406879"/>
              <a:gd name="connsiteX61" fmla="*/ 1961536 w 4233527"/>
              <a:gd name="connsiteY61" fmla="*/ 265472 h 3406879"/>
              <a:gd name="connsiteX62" fmla="*/ 1917291 w 4233527"/>
              <a:gd name="connsiteY62" fmla="*/ 280221 h 3406879"/>
              <a:gd name="connsiteX63" fmla="*/ 1828800 w 4233527"/>
              <a:gd name="connsiteY63" fmla="*/ 294969 h 3406879"/>
              <a:gd name="connsiteX64" fmla="*/ 1312607 w 4233527"/>
              <a:gd name="connsiteY64" fmla="*/ 280221 h 3406879"/>
              <a:gd name="connsiteX65" fmla="*/ 929149 w 4233527"/>
              <a:gd name="connsiteY65" fmla="*/ 280221 h 3406879"/>
              <a:gd name="connsiteX66" fmla="*/ 884904 w 4233527"/>
              <a:gd name="connsiteY66" fmla="*/ 294969 h 3406879"/>
              <a:gd name="connsiteX67" fmla="*/ 796413 w 4233527"/>
              <a:gd name="connsiteY67" fmla="*/ 353962 h 3406879"/>
              <a:gd name="connsiteX68" fmla="*/ 707923 w 4233527"/>
              <a:gd name="connsiteY68" fmla="*/ 442453 h 3406879"/>
              <a:gd name="connsiteX69" fmla="*/ 648929 w 4233527"/>
              <a:gd name="connsiteY69" fmla="*/ 530943 h 3406879"/>
              <a:gd name="connsiteX70" fmla="*/ 545691 w 4233527"/>
              <a:gd name="connsiteY70" fmla="*/ 663679 h 3406879"/>
              <a:gd name="connsiteX71" fmla="*/ 501446 w 4233527"/>
              <a:gd name="connsiteY71" fmla="*/ 766917 h 3406879"/>
              <a:gd name="connsiteX72" fmla="*/ 471949 w 4233527"/>
              <a:gd name="connsiteY72" fmla="*/ 855408 h 3406879"/>
              <a:gd name="connsiteX73" fmla="*/ 457200 w 4233527"/>
              <a:gd name="connsiteY73" fmla="*/ 899653 h 3406879"/>
              <a:gd name="connsiteX74" fmla="*/ 442452 w 4233527"/>
              <a:gd name="connsiteY74" fmla="*/ 943898 h 3406879"/>
              <a:gd name="connsiteX75" fmla="*/ 412955 w 4233527"/>
              <a:gd name="connsiteY75" fmla="*/ 988143 h 3406879"/>
              <a:gd name="connsiteX76" fmla="*/ 383458 w 4233527"/>
              <a:gd name="connsiteY76" fmla="*/ 1106130 h 3406879"/>
              <a:gd name="connsiteX77" fmla="*/ 353962 w 4233527"/>
              <a:gd name="connsiteY77" fmla="*/ 1150375 h 3406879"/>
              <a:gd name="connsiteX78" fmla="*/ 324465 w 4233527"/>
              <a:gd name="connsiteY78" fmla="*/ 1268362 h 3406879"/>
              <a:gd name="connsiteX79" fmla="*/ 309717 w 4233527"/>
              <a:gd name="connsiteY79" fmla="*/ 1312608 h 3406879"/>
              <a:gd name="connsiteX80" fmla="*/ 265471 w 4233527"/>
              <a:gd name="connsiteY80" fmla="*/ 1371601 h 3406879"/>
              <a:gd name="connsiteX81" fmla="*/ 235975 w 4233527"/>
              <a:gd name="connsiteY81" fmla="*/ 1460092 h 3406879"/>
              <a:gd name="connsiteX82" fmla="*/ 221226 w 4233527"/>
              <a:gd name="connsiteY82" fmla="*/ 1504337 h 3406879"/>
              <a:gd name="connsiteX83" fmla="*/ 191729 w 4233527"/>
              <a:gd name="connsiteY83" fmla="*/ 1548582 h 3406879"/>
              <a:gd name="connsiteX84" fmla="*/ 162233 w 4233527"/>
              <a:gd name="connsiteY84" fmla="*/ 1651821 h 3406879"/>
              <a:gd name="connsiteX85" fmla="*/ 147484 w 4233527"/>
              <a:gd name="connsiteY85" fmla="*/ 1696066 h 3406879"/>
              <a:gd name="connsiteX86" fmla="*/ 132736 w 4233527"/>
              <a:gd name="connsiteY86" fmla="*/ 1755059 h 3406879"/>
              <a:gd name="connsiteX87" fmla="*/ 103239 w 4233527"/>
              <a:gd name="connsiteY87" fmla="*/ 1799304 h 3406879"/>
              <a:gd name="connsiteX88" fmla="*/ 88491 w 4233527"/>
              <a:gd name="connsiteY88" fmla="*/ 1873046 h 3406879"/>
              <a:gd name="connsiteX89" fmla="*/ 73742 w 4233527"/>
              <a:gd name="connsiteY89" fmla="*/ 1917292 h 3406879"/>
              <a:gd name="connsiteX90" fmla="*/ 58994 w 4233527"/>
              <a:gd name="connsiteY90" fmla="*/ 2005782 h 3406879"/>
              <a:gd name="connsiteX91" fmla="*/ 29497 w 4233527"/>
              <a:gd name="connsiteY91" fmla="*/ 2300750 h 3406879"/>
              <a:gd name="connsiteX92" fmla="*/ 0 w 4233527"/>
              <a:gd name="connsiteY92" fmla="*/ 2477730 h 3406879"/>
              <a:gd name="connsiteX93" fmla="*/ 14749 w 4233527"/>
              <a:gd name="connsiteY93" fmla="*/ 2684208 h 3406879"/>
              <a:gd name="connsiteX94" fmla="*/ 29497 w 4233527"/>
              <a:gd name="connsiteY94" fmla="*/ 2728453 h 3406879"/>
              <a:gd name="connsiteX95" fmla="*/ 58994 w 4233527"/>
              <a:gd name="connsiteY95" fmla="*/ 2979175 h 3406879"/>
              <a:gd name="connsiteX96" fmla="*/ 73742 w 4233527"/>
              <a:gd name="connsiteY96" fmla="*/ 3023421 h 3406879"/>
              <a:gd name="connsiteX97" fmla="*/ 132736 w 4233527"/>
              <a:gd name="connsiteY97" fmla="*/ 3111911 h 3406879"/>
              <a:gd name="connsiteX98" fmla="*/ 206478 w 4233527"/>
              <a:gd name="connsiteY98" fmla="*/ 3200401 h 3406879"/>
              <a:gd name="connsiteX99" fmla="*/ 265471 w 4233527"/>
              <a:gd name="connsiteY99" fmla="*/ 3200401 h 3406879"/>
              <a:gd name="connsiteX100" fmla="*/ 457200 w 4233527"/>
              <a:gd name="connsiteY100"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403987 w 4233527"/>
              <a:gd name="connsiteY57" fmla="*/ 206479 h 3406879"/>
              <a:gd name="connsiteX58" fmla="*/ 2300749 w 4233527"/>
              <a:gd name="connsiteY58" fmla="*/ 221227 h 3406879"/>
              <a:gd name="connsiteX59" fmla="*/ 2138517 w 4233527"/>
              <a:gd name="connsiteY59" fmla="*/ 235975 h 3406879"/>
              <a:gd name="connsiteX60" fmla="*/ 1961536 w 4233527"/>
              <a:gd name="connsiteY60" fmla="*/ 265472 h 3406879"/>
              <a:gd name="connsiteX61" fmla="*/ 1917291 w 4233527"/>
              <a:gd name="connsiteY61" fmla="*/ 280221 h 3406879"/>
              <a:gd name="connsiteX62" fmla="*/ 1828800 w 4233527"/>
              <a:gd name="connsiteY62" fmla="*/ 294969 h 3406879"/>
              <a:gd name="connsiteX63" fmla="*/ 1312607 w 4233527"/>
              <a:gd name="connsiteY63" fmla="*/ 280221 h 3406879"/>
              <a:gd name="connsiteX64" fmla="*/ 929149 w 4233527"/>
              <a:gd name="connsiteY64" fmla="*/ 280221 h 3406879"/>
              <a:gd name="connsiteX65" fmla="*/ 884904 w 4233527"/>
              <a:gd name="connsiteY65" fmla="*/ 294969 h 3406879"/>
              <a:gd name="connsiteX66" fmla="*/ 796413 w 4233527"/>
              <a:gd name="connsiteY66" fmla="*/ 353962 h 3406879"/>
              <a:gd name="connsiteX67" fmla="*/ 707923 w 4233527"/>
              <a:gd name="connsiteY67" fmla="*/ 442453 h 3406879"/>
              <a:gd name="connsiteX68" fmla="*/ 648929 w 4233527"/>
              <a:gd name="connsiteY68" fmla="*/ 530943 h 3406879"/>
              <a:gd name="connsiteX69" fmla="*/ 545691 w 4233527"/>
              <a:gd name="connsiteY69" fmla="*/ 663679 h 3406879"/>
              <a:gd name="connsiteX70" fmla="*/ 501446 w 4233527"/>
              <a:gd name="connsiteY70" fmla="*/ 766917 h 3406879"/>
              <a:gd name="connsiteX71" fmla="*/ 471949 w 4233527"/>
              <a:gd name="connsiteY71" fmla="*/ 855408 h 3406879"/>
              <a:gd name="connsiteX72" fmla="*/ 457200 w 4233527"/>
              <a:gd name="connsiteY72" fmla="*/ 899653 h 3406879"/>
              <a:gd name="connsiteX73" fmla="*/ 442452 w 4233527"/>
              <a:gd name="connsiteY73" fmla="*/ 943898 h 3406879"/>
              <a:gd name="connsiteX74" fmla="*/ 412955 w 4233527"/>
              <a:gd name="connsiteY74" fmla="*/ 988143 h 3406879"/>
              <a:gd name="connsiteX75" fmla="*/ 383458 w 4233527"/>
              <a:gd name="connsiteY75" fmla="*/ 1106130 h 3406879"/>
              <a:gd name="connsiteX76" fmla="*/ 353962 w 4233527"/>
              <a:gd name="connsiteY76" fmla="*/ 1150375 h 3406879"/>
              <a:gd name="connsiteX77" fmla="*/ 324465 w 4233527"/>
              <a:gd name="connsiteY77" fmla="*/ 1268362 h 3406879"/>
              <a:gd name="connsiteX78" fmla="*/ 309717 w 4233527"/>
              <a:gd name="connsiteY78" fmla="*/ 1312608 h 3406879"/>
              <a:gd name="connsiteX79" fmla="*/ 265471 w 4233527"/>
              <a:gd name="connsiteY79" fmla="*/ 1371601 h 3406879"/>
              <a:gd name="connsiteX80" fmla="*/ 235975 w 4233527"/>
              <a:gd name="connsiteY80" fmla="*/ 1460092 h 3406879"/>
              <a:gd name="connsiteX81" fmla="*/ 221226 w 4233527"/>
              <a:gd name="connsiteY81" fmla="*/ 1504337 h 3406879"/>
              <a:gd name="connsiteX82" fmla="*/ 191729 w 4233527"/>
              <a:gd name="connsiteY82" fmla="*/ 1548582 h 3406879"/>
              <a:gd name="connsiteX83" fmla="*/ 162233 w 4233527"/>
              <a:gd name="connsiteY83" fmla="*/ 1651821 h 3406879"/>
              <a:gd name="connsiteX84" fmla="*/ 147484 w 4233527"/>
              <a:gd name="connsiteY84" fmla="*/ 1696066 h 3406879"/>
              <a:gd name="connsiteX85" fmla="*/ 132736 w 4233527"/>
              <a:gd name="connsiteY85" fmla="*/ 1755059 h 3406879"/>
              <a:gd name="connsiteX86" fmla="*/ 103239 w 4233527"/>
              <a:gd name="connsiteY86" fmla="*/ 1799304 h 3406879"/>
              <a:gd name="connsiteX87" fmla="*/ 88491 w 4233527"/>
              <a:gd name="connsiteY87" fmla="*/ 1873046 h 3406879"/>
              <a:gd name="connsiteX88" fmla="*/ 73742 w 4233527"/>
              <a:gd name="connsiteY88" fmla="*/ 1917292 h 3406879"/>
              <a:gd name="connsiteX89" fmla="*/ 58994 w 4233527"/>
              <a:gd name="connsiteY89" fmla="*/ 2005782 h 3406879"/>
              <a:gd name="connsiteX90" fmla="*/ 29497 w 4233527"/>
              <a:gd name="connsiteY90" fmla="*/ 2300750 h 3406879"/>
              <a:gd name="connsiteX91" fmla="*/ 0 w 4233527"/>
              <a:gd name="connsiteY91" fmla="*/ 2477730 h 3406879"/>
              <a:gd name="connsiteX92" fmla="*/ 14749 w 4233527"/>
              <a:gd name="connsiteY92" fmla="*/ 2684208 h 3406879"/>
              <a:gd name="connsiteX93" fmla="*/ 29497 w 4233527"/>
              <a:gd name="connsiteY93" fmla="*/ 2728453 h 3406879"/>
              <a:gd name="connsiteX94" fmla="*/ 58994 w 4233527"/>
              <a:gd name="connsiteY94" fmla="*/ 2979175 h 3406879"/>
              <a:gd name="connsiteX95" fmla="*/ 73742 w 4233527"/>
              <a:gd name="connsiteY95" fmla="*/ 3023421 h 3406879"/>
              <a:gd name="connsiteX96" fmla="*/ 132736 w 4233527"/>
              <a:gd name="connsiteY96" fmla="*/ 3111911 h 3406879"/>
              <a:gd name="connsiteX97" fmla="*/ 206478 w 4233527"/>
              <a:gd name="connsiteY97" fmla="*/ 3200401 h 3406879"/>
              <a:gd name="connsiteX98" fmla="*/ 265471 w 4233527"/>
              <a:gd name="connsiteY98" fmla="*/ 3200401 h 3406879"/>
              <a:gd name="connsiteX99" fmla="*/ 457200 w 4233527"/>
              <a:gd name="connsiteY99"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300749 w 4233527"/>
              <a:gd name="connsiteY57" fmla="*/ 221227 h 3406879"/>
              <a:gd name="connsiteX58" fmla="*/ 2138517 w 4233527"/>
              <a:gd name="connsiteY58" fmla="*/ 235975 h 3406879"/>
              <a:gd name="connsiteX59" fmla="*/ 1961536 w 4233527"/>
              <a:gd name="connsiteY59" fmla="*/ 265472 h 3406879"/>
              <a:gd name="connsiteX60" fmla="*/ 1917291 w 4233527"/>
              <a:gd name="connsiteY60" fmla="*/ 280221 h 3406879"/>
              <a:gd name="connsiteX61" fmla="*/ 1828800 w 4233527"/>
              <a:gd name="connsiteY61" fmla="*/ 294969 h 3406879"/>
              <a:gd name="connsiteX62" fmla="*/ 1312607 w 4233527"/>
              <a:gd name="connsiteY62" fmla="*/ 280221 h 3406879"/>
              <a:gd name="connsiteX63" fmla="*/ 929149 w 4233527"/>
              <a:gd name="connsiteY63" fmla="*/ 280221 h 3406879"/>
              <a:gd name="connsiteX64" fmla="*/ 884904 w 4233527"/>
              <a:gd name="connsiteY64" fmla="*/ 294969 h 3406879"/>
              <a:gd name="connsiteX65" fmla="*/ 796413 w 4233527"/>
              <a:gd name="connsiteY65" fmla="*/ 353962 h 3406879"/>
              <a:gd name="connsiteX66" fmla="*/ 707923 w 4233527"/>
              <a:gd name="connsiteY66" fmla="*/ 442453 h 3406879"/>
              <a:gd name="connsiteX67" fmla="*/ 648929 w 4233527"/>
              <a:gd name="connsiteY67" fmla="*/ 530943 h 3406879"/>
              <a:gd name="connsiteX68" fmla="*/ 545691 w 4233527"/>
              <a:gd name="connsiteY68" fmla="*/ 663679 h 3406879"/>
              <a:gd name="connsiteX69" fmla="*/ 501446 w 4233527"/>
              <a:gd name="connsiteY69" fmla="*/ 766917 h 3406879"/>
              <a:gd name="connsiteX70" fmla="*/ 471949 w 4233527"/>
              <a:gd name="connsiteY70" fmla="*/ 855408 h 3406879"/>
              <a:gd name="connsiteX71" fmla="*/ 457200 w 4233527"/>
              <a:gd name="connsiteY71" fmla="*/ 899653 h 3406879"/>
              <a:gd name="connsiteX72" fmla="*/ 442452 w 4233527"/>
              <a:gd name="connsiteY72" fmla="*/ 943898 h 3406879"/>
              <a:gd name="connsiteX73" fmla="*/ 412955 w 4233527"/>
              <a:gd name="connsiteY73" fmla="*/ 988143 h 3406879"/>
              <a:gd name="connsiteX74" fmla="*/ 383458 w 4233527"/>
              <a:gd name="connsiteY74" fmla="*/ 1106130 h 3406879"/>
              <a:gd name="connsiteX75" fmla="*/ 353962 w 4233527"/>
              <a:gd name="connsiteY75" fmla="*/ 1150375 h 3406879"/>
              <a:gd name="connsiteX76" fmla="*/ 324465 w 4233527"/>
              <a:gd name="connsiteY76" fmla="*/ 1268362 h 3406879"/>
              <a:gd name="connsiteX77" fmla="*/ 309717 w 4233527"/>
              <a:gd name="connsiteY77" fmla="*/ 1312608 h 3406879"/>
              <a:gd name="connsiteX78" fmla="*/ 265471 w 4233527"/>
              <a:gd name="connsiteY78" fmla="*/ 1371601 h 3406879"/>
              <a:gd name="connsiteX79" fmla="*/ 235975 w 4233527"/>
              <a:gd name="connsiteY79" fmla="*/ 1460092 h 3406879"/>
              <a:gd name="connsiteX80" fmla="*/ 221226 w 4233527"/>
              <a:gd name="connsiteY80" fmla="*/ 1504337 h 3406879"/>
              <a:gd name="connsiteX81" fmla="*/ 191729 w 4233527"/>
              <a:gd name="connsiteY81" fmla="*/ 1548582 h 3406879"/>
              <a:gd name="connsiteX82" fmla="*/ 162233 w 4233527"/>
              <a:gd name="connsiteY82" fmla="*/ 1651821 h 3406879"/>
              <a:gd name="connsiteX83" fmla="*/ 147484 w 4233527"/>
              <a:gd name="connsiteY83" fmla="*/ 1696066 h 3406879"/>
              <a:gd name="connsiteX84" fmla="*/ 132736 w 4233527"/>
              <a:gd name="connsiteY84" fmla="*/ 1755059 h 3406879"/>
              <a:gd name="connsiteX85" fmla="*/ 103239 w 4233527"/>
              <a:gd name="connsiteY85" fmla="*/ 1799304 h 3406879"/>
              <a:gd name="connsiteX86" fmla="*/ 88491 w 4233527"/>
              <a:gd name="connsiteY86" fmla="*/ 1873046 h 3406879"/>
              <a:gd name="connsiteX87" fmla="*/ 73742 w 4233527"/>
              <a:gd name="connsiteY87" fmla="*/ 1917292 h 3406879"/>
              <a:gd name="connsiteX88" fmla="*/ 58994 w 4233527"/>
              <a:gd name="connsiteY88" fmla="*/ 2005782 h 3406879"/>
              <a:gd name="connsiteX89" fmla="*/ 29497 w 4233527"/>
              <a:gd name="connsiteY89" fmla="*/ 2300750 h 3406879"/>
              <a:gd name="connsiteX90" fmla="*/ 0 w 4233527"/>
              <a:gd name="connsiteY90" fmla="*/ 2477730 h 3406879"/>
              <a:gd name="connsiteX91" fmla="*/ 14749 w 4233527"/>
              <a:gd name="connsiteY91" fmla="*/ 2684208 h 3406879"/>
              <a:gd name="connsiteX92" fmla="*/ 29497 w 4233527"/>
              <a:gd name="connsiteY92" fmla="*/ 2728453 h 3406879"/>
              <a:gd name="connsiteX93" fmla="*/ 58994 w 4233527"/>
              <a:gd name="connsiteY93" fmla="*/ 2979175 h 3406879"/>
              <a:gd name="connsiteX94" fmla="*/ 73742 w 4233527"/>
              <a:gd name="connsiteY94" fmla="*/ 3023421 h 3406879"/>
              <a:gd name="connsiteX95" fmla="*/ 132736 w 4233527"/>
              <a:gd name="connsiteY95" fmla="*/ 3111911 h 3406879"/>
              <a:gd name="connsiteX96" fmla="*/ 206478 w 4233527"/>
              <a:gd name="connsiteY96" fmla="*/ 3200401 h 3406879"/>
              <a:gd name="connsiteX97" fmla="*/ 265471 w 4233527"/>
              <a:gd name="connsiteY97" fmla="*/ 3200401 h 3406879"/>
              <a:gd name="connsiteX98" fmla="*/ 457200 w 4233527"/>
              <a:gd name="connsiteY98" fmla="*/ 3406879 h 3406879"/>
              <a:gd name="connsiteX0" fmla="*/ 206478 w 4233527"/>
              <a:gd name="connsiteY0" fmla="*/ 3303640 h 3303640"/>
              <a:gd name="connsiteX1" fmla="*/ 206478 w 4233527"/>
              <a:gd name="connsiteY1" fmla="*/ 330364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06478 w 4233527"/>
              <a:gd name="connsiteY0" fmla="*/ 3303640 h 3303640"/>
              <a:gd name="connsiteX1" fmla="*/ 297918 w 4233527"/>
              <a:gd name="connsiteY1" fmla="*/ 315632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97918 w 4233527"/>
              <a:gd name="connsiteY0" fmla="*/ 3156320 h 3202801"/>
              <a:gd name="connsiteX1" fmla="*/ 1106129 w 4233527"/>
              <a:gd name="connsiteY1" fmla="*/ 2934930 h 3202801"/>
              <a:gd name="connsiteX2" fmla="*/ 1194620 w 4233527"/>
              <a:gd name="connsiteY2" fmla="*/ 2905433 h 3202801"/>
              <a:gd name="connsiteX3" fmla="*/ 1283110 w 4233527"/>
              <a:gd name="connsiteY3" fmla="*/ 2846440 h 3202801"/>
              <a:gd name="connsiteX4" fmla="*/ 1401097 w 4233527"/>
              <a:gd name="connsiteY4" fmla="*/ 2743201 h 3202801"/>
              <a:gd name="connsiteX5" fmla="*/ 1445342 w 4233527"/>
              <a:gd name="connsiteY5" fmla="*/ 2713704 h 3202801"/>
              <a:gd name="connsiteX6" fmla="*/ 1474839 w 4233527"/>
              <a:gd name="connsiteY6" fmla="*/ 2669459 h 3202801"/>
              <a:gd name="connsiteX7" fmla="*/ 1563329 w 4233527"/>
              <a:gd name="connsiteY7" fmla="*/ 2610466 h 3202801"/>
              <a:gd name="connsiteX8" fmla="*/ 1607575 w 4233527"/>
              <a:gd name="connsiteY8" fmla="*/ 2580969 h 3202801"/>
              <a:gd name="connsiteX9" fmla="*/ 1696065 w 4233527"/>
              <a:gd name="connsiteY9" fmla="*/ 2492479 h 3202801"/>
              <a:gd name="connsiteX10" fmla="*/ 1740310 w 4233527"/>
              <a:gd name="connsiteY10" fmla="*/ 2448233 h 3202801"/>
              <a:gd name="connsiteX11" fmla="*/ 1799304 w 4233527"/>
              <a:gd name="connsiteY11" fmla="*/ 2374492 h 3202801"/>
              <a:gd name="connsiteX12" fmla="*/ 1902542 w 4233527"/>
              <a:gd name="connsiteY12" fmla="*/ 2256504 h 3202801"/>
              <a:gd name="connsiteX13" fmla="*/ 1961536 w 4233527"/>
              <a:gd name="connsiteY13" fmla="*/ 2182762 h 3202801"/>
              <a:gd name="connsiteX14" fmla="*/ 1976284 w 4233527"/>
              <a:gd name="connsiteY14" fmla="*/ 2138517 h 3202801"/>
              <a:gd name="connsiteX15" fmla="*/ 2064775 w 4233527"/>
              <a:gd name="connsiteY15" fmla="*/ 2079524 h 3202801"/>
              <a:gd name="connsiteX16" fmla="*/ 2109020 w 4233527"/>
              <a:gd name="connsiteY16" fmla="*/ 1991033 h 3202801"/>
              <a:gd name="connsiteX17" fmla="*/ 2153265 w 4233527"/>
              <a:gd name="connsiteY17" fmla="*/ 1976285 h 3202801"/>
              <a:gd name="connsiteX18" fmla="*/ 2197510 w 4233527"/>
              <a:gd name="connsiteY18" fmla="*/ 1887795 h 3202801"/>
              <a:gd name="connsiteX19" fmla="*/ 2241755 w 4233527"/>
              <a:gd name="connsiteY19" fmla="*/ 1858298 h 3202801"/>
              <a:gd name="connsiteX20" fmla="*/ 2418736 w 4233527"/>
              <a:gd name="connsiteY20" fmla="*/ 1710814 h 3202801"/>
              <a:gd name="connsiteX21" fmla="*/ 2507226 w 4233527"/>
              <a:gd name="connsiteY21" fmla="*/ 1681317 h 3202801"/>
              <a:gd name="connsiteX22" fmla="*/ 2551471 w 4233527"/>
              <a:gd name="connsiteY22" fmla="*/ 1666569 h 3202801"/>
              <a:gd name="connsiteX23" fmla="*/ 2595717 w 4233527"/>
              <a:gd name="connsiteY23" fmla="*/ 1637072 h 3202801"/>
              <a:gd name="connsiteX24" fmla="*/ 2684207 w 4233527"/>
              <a:gd name="connsiteY24" fmla="*/ 1607575 h 3202801"/>
              <a:gd name="connsiteX25" fmla="*/ 2772697 w 4233527"/>
              <a:gd name="connsiteY25" fmla="*/ 1563330 h 3202801"/>
              <a:gd name="connsiteX26" fmla="*/ 2861187 w 4233527"/>
              <a:gd name="connsiteY26" fmla="*/ 1519085 h 3202801"/>
              <a:gd name="connsiteX27" fmla="*/ 2949678 w 4233527"/>
              <a:gd name="connsiteY27" fmla="*/ 1474840 h 3202801"/>
              <a:gd name="connsiteX28" fmla="*/ 3038168 w 4233527"/>
              <a:gd name="connsiteY28" fmla="*/ 1430595 h 3202801"/>
              <a:gd name="connsiteX29" fmla="*/ 3170904 w 4233527"/>
              <a:gd name="connsiteY29" fmla="*/ 1356853 h 3202801"/>
              <a:gd name="connsiteX30" fmla="*/ 3274142 w 4233527"/>
              <a:gd name="connsiteY30" fmla="*/ 1283111 h 3202801"/>
              <a:gd name="connsiteX31" fmla="*/ 3318387 w 4233527"/>
              <a:gd name="connsiteY31" fmla="*/ 1238866 h 3202801"/>
              <a:gd name="connsiteX32" fmla="*/ 3406878 w 4233527"/>
              <a:gd name="connsiteY32" fmla="*/ 1194621 h 3202801"/>
              <a:gd name="connsiteX33" fmla="*/ 3451123 w 4233527"/>
              <a:gd name="connsiteY33" fmla="*/ 1165124 h 3202801"/>
              <a:gd name="connsiteX34" fmla="*/ 3539613 w 4233527"/>
              <a:gd name="connsiteY34" fmla="*/ 1091382 h 3202801"/>
              <a:gd name="connsiteX35" fmla="*/ 3583858 w 4233527"/>
              <a:gd name="connsiteY35" fmla="*/ 1076633 h 3202801"/>
              <a:gd name="connsiteX36" fmla="*/ 3672349 w 4233527"/>
              <a:gd name="connsiteY36" fmla="*/ 1017640 h 3202801"/>
              <a:gd name="connsiteX37" fmla="*/ 3701846 w 4233527"/>
              <a:gd name="connsiteY37" fmla="*/ 973395 h 3202801"/>
              <a:gd name="connsiteX38" fmla="*/ 3790336 w 4233527"/>
              <a:gd name="connsiteY38" fmla="*/ 899653 h 3202801"/>
              <a:gd name="connsiteX39" fmla="*/ 3805084 w 4233527"/>
              <a:gd name="connsiteY39" fmla="*/ 855408 h 3202801"/>
              <a:gd name="connsiteX40" fmla="*/ 3849329 w 4233527"/>
              <a:gd name="connsiteY40" fmla="*/ 840659 h 3202801"/>
              <a:gd name="connsiteX41" fmla="*/ 3908323 w 4233527"/>
              <a:gd name="connsiteY41" fmla="*/ 766917 h 3202801"/>
              <a:gd name="connsiteX42" fmla="*/ 3982065 w 4233527"/>
              <a:gd name="connsiteY42" fmla="*/ 663679 h 3202801"/>
              <a:gd name="connsiteX43" fmla="*/ 4026310 w 4233527"/>
              <a:gd name="connsiteY43" fmla="*/ 619433 h 3202801"/>
              <a:gd name="connsiteX44" fmla="*/ 4085304 w 4233527"/>
              <a:gd name="connsiteY44" fmla="*/ 530943 h 3202801"/>
              <a:gd name="connsiteX45" fmla="*/ 4100052 w 4233527"/>
              <a:gd name="connsiteY45" fmla="*/ 486698 h 3202801"/>
              <a:gd name="connsiteX46" fmla="*/ 4159046 w 4233527"/>
              <a:gd name="connsiteY46" fmla="*/ 398208 h 3202801"/>
              <a:gd name="connsiteX47" fmla="*/ 4188542 w 4233527"/>
              <a:gd name="connsiteY47" fmla="*/ 309717 h 3202801"/>
              <a:gd name="connsiteX48" fmla="*/ 4203291 w 4233527"/>
              <a:gd name="connsiteY48" fmla="*/ 265472 h 3202801"/>
              <a:gd name="connsiteX49" fmla="*/ 4232787 w 4233527"/>
              <a:gd name="connsiteY49" fmla="*/ 147485 h 3202801"/>
              <a:gd name="connsiteX50" fmla="*/ 4218039 w 4233527"/>
              <a:gd name="connsiteY50" fmla="*/ 29498 h 3202801"/>
              <a:gd name="connsiteX51" fmla="*/ 4100052 w 4233527"/>
              <a:gd name="connsiteY51" fmla="*/ 1 h 3202801"/>
              <a:gd name="connsiteX52" fmla="*/ 3215149 w 4233527"/>
              <a:gd name="connsiteY52" fmla="*/ 14750 h 3202801"/>
              <a:gd name="connsiteX53" fmla="*/ 3097162 w 4233527"/>
              <a:gd name="connsiteY53" fmla="*/ 44246 h 3202801"/>
              <a:gd name="connsiteX54" fmla="*/ 2893142 w 4233527"/>
              <a:gd name="connsiteY54" fmla="*/ 193697 h 3202801"/>
              <a:gd name="connsiteX55" fmla="*/ 2722307 w 4233527"/>
              <a:gd name="connsiteY55" fmla="*/ 276533 h 3202801"/>
              <a:gd name="connsiteX56" fmla="*/ 2300749 w 4233527"/>
              <a:gd name="connsiteY56" fmla="*/ 221227 h 3202801"/>
              <a:gd name="connsiteX57" fmla="*/ 2138517 w 4233527"/>
              <a:gd name="connsiteY57" fmla="*/ 235975 h 3202801"/>
              <a:gd name="connsiteX58" fmla="*/ 1961536 w 4233527"/>
              <a:gd name="connsiteY58" fmla="*/ 265472 h 3202801"/>
              <a:gd name="connsiteX59" fmla="*/ 1917291 w 4233527"/>
              <a:gd name="connsiteY59" fmla="*/ 280221 h 3202801"/>
              <a:gd name="connsiteX60" fmla="*/ 1828800 w 4233527"/>
              <a:gd name="connsiteY60" fmla="*/ 294969 h 3202801"/>
              <a:gd name="connsiteX61" fmla="*/ 1312607 w 4233527"/>
              <a:gd name="connsiteY61" fmla="*/ 280221 h 3202801"/>
              <a:gd name="connsiteX62" fmla="*/ 929149 w 4233527"/>
              <a:gd name="connsiteY62" fmla="*/ 280221 h 3202801"/>
              <a:gd name="connsiteX63" fmla="*/ 884904 w 4233527"/>
              <a:gd name="connsiteY63" fmla="*/ 294969 h 3202801"/>
              <a:gd name="connsiteX64" fmla="*/ 796413 w 4233527"/>
              <a:gd name="connsiteY64" fmla="*/ 353962 h 3202801"/>
              <a:gd name="connsiteX65" fmla="*/ 707923 w 4233527"/>
              <a:gd name="connsiteY65" fmla="*/ 442453 h 3202801"/>
              <a:gd name="connsiteX66" fmla="*/ 648929 w 4233527"/>
              <a:gd name="connsiteY66" fmla="*/ 530943 h 3202801"/>
              <a:gd name="connsiteX67" fmla="*/ 545691 w 4233527"/>
              <a:gd name="connsiteY67" fmla="*/ 663679 h 3202801"/>
              <a:gd name="connsiteX68" fmla="*/ 501446 w 4233527"/>
              <a:gd name="connsiteY68" fmla="*/ 766917 h 3202801"/>
              <a:gd name="connsiteX69" fmla="*/ 471949 w 4233527"/>
              <a:gd name="connsiteY69" fmla="*/ 855408 h 3202801"/>
              <a:gd name="connsiteX70" fmla="*/ 457200 w 4233527"/>
              <a:gd name="connsiteY70" fmla="*/ 899653 h 3202801"/>
              <a:gd name="connsiteX71" fmla="*/ 442452 w 4233527"/>
              <a:gd name="connsiteY71" fmla="*/ 943898 h 3202801"/>
              <a:gd name="connsiteX72" fmla="*/ 412955 w 4233527"/>
              <a:gd name="connsiteY72" fmla="*/ 988143 h 3202801"/>
              <a:gd name="connsiteX73" fmla="*/ 383458 w 4233527"/>
              <a:gd name="connsiteY73" fmla="*/ 1106130 h 3202801"/>
              <a:gd name="connsiteX74" fmla="*/ 353962 w 4233527"/>
              <a:gd name="connsiteY74" fmla="*/ 1150375 h 3202801"/>
              <a:gd name="connsiteX75" fmla="*/ 324465 w 4233527"/>
              <a:gd name="connsiteY75" fmla="*/ 1268362 h 3202801"/>
              <a:gd name="connsiteX76" fmla="*/ 309717 w 4233527"/>
              <a:gd name="connsiteY76" fmla="*/ 1312608 h 3202801"/>
              <a:gd name="connsiteX77" fmla="*/ 265471 w 4233527"/>
              <a:gd name="connsiteY77" fmla="*/ 1371601 h 3202801"/>
              <a:gd name="connsiteX78" fmla="*/ 235975 w 4233527"/>
              <a:gd name="connsiteY78" fmla="*/ 1460092 h 3202801"/>
              <a:gd name="connsiteX79" fmla="*/ 221226 w 4233527"/>
              <a:gd name="connsiteY79" fmla="*/ 1504337 h 3202801"/>
              <a:gd name="connsiteX80" fmla="*/ 191729 w 4233527"/>
              <a:gd name="connsiteY80" fmla="*/ 1548582 h 3202801"/>
              <a:gd name="connsiteX81" fmla="*/ 162233 w 4233527"/>
              <a:gd name="connsiteY81" fmla="*/ 1651821 h 3202801"/>
              <a:gd name="connsiteX82" fmla="*/ 147484 w 4233527"/>
              <a:gd name="connsiteY82" fmla="*/ 1696066 h 3202801"/>
              <a:gd name="connsiteX83" fmla="*/ 132736 w 4233527"/>
              <a:gd name="connsiteY83" fmla="*/ 1755059 h 3202801"/>
              <a:gd name="connsiteX84" fmla="*/ 103239 w 4233527"/>
              <a:gd name="connsiteY84" fmla="*/ 1799304 h 3202801"/>
              <a:gd name="connsiteX85" fmla="*/ 88491 w 4233527"/>
              <a:gd name="connsiteY85" fmla="*/ 1873046 h 3202801"/>
              <a:gd name="connsiteX86" fmla="*/ 73742 w 4233527"/>
              <a:gd name="connsiteY86" fmla="*/ 1917292 h 3202801"/>
              <a:gd name="connsiteX87" fmla="*/ 58994 w 4233527"/>
              <a:gd name="connsiteY87" fmla="*/ 2005782 h 3202801"/>
              <a:gd name="connsiteX88" fmla="*/ 29497 w 4233527"/>
              <a:gd name="connsiteY88" fmla="*/ 2300750 h 3202801"/>
              <a:gd name="connsiteX89" fmla="*/ 0 w 4233527"/>
              <a:gd name="connsiteY89" fmla="*/ 2477730 h 3202801"/>
              <a:gd name="connsiteX90" fmla="*/ 14749 w 4233527"/>
              <a:gd name="connsiteY90" fmla="*/ 2684208 h 3202801"/>
              <a:gd name="connsiteX91" fmla="*/ 29497 w 4233527"/>
              <a:gd name="connsiteY91" fmla="*/ 2728453 h 3202801"/>
              <a:gd name="connsiteX92" fmla="*/ 58994 w 4233527"/>
              <a:gd name="connsiteY92" fmla="*/ 2979175 h 3202801"/>
              <a:gd name="connsiteX93" fmla="*/ 73742 w 4233527"/>
              <a:gd name="connsiteY93" fmla="*/ 3023421 h 3202801"/>
              <a:gd name="connsiteX94" fmla="*/ 132736 w 4233527"/>
              <a:gd name="connsiteY94" fmla="*/ 3111911 h 3202801"/>
              <a:gd name="connsiteX95" fmla="*/ 206478 w 4233527"/>
              <a:gd name="connsiteY95" fmla="*/ 3200401 h 3202801"/>
              <a:gd name="connsiteX96" fmla="*/ 265471 w 4233527"/>
              <a:gd name="connsiteY96" fmla="*/ 3200401 h 320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33527" h="3202801">
                <a:moveTo>
                  <a:pt x="297918" y="3156320"/>
                </a:moveTo>
                <a:lnTo>
                  <a:pt x="1106129" y="2934930"/>
                </a:lnTo>
                <a:cubicBezTo>
                  <a:pt x="1255579" y="2893116"/>
                  <a:pt x="1168749" y="2922680"/>
                  <a:pt x="1194620" y="2905433"/>
                </a:cubicBezTo>
                <a:lnTo>
                  <a:pt x="1283110" y="2846440"/>
                </a:lnTo>
                <a:cubicBezTo>
                  <a:pt x="1332272" y="2772698"/>
                  <a:pt x="1297859" y="2812027"/>
                  <a:pt x="1401097" y="2743201"/>
                </a:cubicBezTo>
                <a:lnTo>
                  <a:pt x="1445342" y="2713704"/>
                </a:lnTo>
                <a:cubicBezTo>
                  <a:pt x="1455174" y="2698956"/>
                  <a:pt x="1461499" y="2681131"/>
                  <a:pt x="1474839" y="2669459"/>
                </a:cubicBezTo>
                <a:cubicBezTo>
                  <a:pt x="1501518" y="2646115"/>
                  <a:pt x="1533832" y="2630130"/>
                  <a:pt x="1563329" y="2610466"/>
                </a:cubicBezTo>
                <a:cubicBezTo>
                  <a:pt x="1578078" y="2600634"/>
                  <a:pt x="1595041" y="2593503"/>
                  <a:pt x="1607575" y="2580969"/>
                </a:cubicBezTo>
                <a:lnTo>
                  <a:pt x="1696065" y="2492479"/>
                </a:lnTo>
                <a:lnTo>
                  <a:pt x="1740310" y="2448233"/>
                </a:lnTo>
                <a:cubicBezTo>
                  <a:pt x="1773523" y="2348593"/>
                  <a:pt x="1727461" y="2456598"/>
                  <a:pt x="1799304" y="2374492"/>
                </a:cubicBezTo>
                <a:cubicBezTo>
                  <a:pt x="1919754" y="2236836"/>
                  <a:pt x="1802988" y="2322874"/>
                  <a:pt x="1902542" y="2256504"/>
                </a:cubicBezTo>
                <a:cubicBezTo>
                  <a:pt x="1939615" y="2145291"/>
                  <a:pt x="1885294" y="2278065"/>
                  <a:pt x="1961536" y="2182762"/>
                </a:cubicBezTo>
                <a:cubicBezTo>
                  <a:pt x="1971247" y="2170623"/>
                  <a:pt x="1965291" y="2149510"/>
                  <a:pt x="1976284" y="2138517"/>
                </a:cubicBezTo>
                <a:cubicBezTo>
                  <a:pt x="2001352" y="2113450"/>
                  <a:pt x="2064775" y="2079524"/>
                  <a:pt x="2064775" y="2079524"/>
                </a:cubicBezTo>
                <a:cubicBezTo>
                  <a:pt x="2074491" y="2050377"/>
                  <a:pt x="2083029" y="2011826"/>
                  <a:pt x="2109020" y="1991033"/>
                </a:cubicBezTo>
                <a:cubicBezTo>
                  <a:pt x="2121159" y="1981321"/>
                  <a:pt x="2138517" y="1981201"/>
                  <a:pt x="2153265" y="1976285"/>
                </a:cubicBezTo>
                <a:cubicBezTo>
                  <a:pt x="2165260" y="1940298"/>
                  <a:pt x="2168919" y="1916386"/>
                  <a:pt x="2197510" y="1887795"/>
                </a:cubicBezTo>
                <a:cubicBezTo>
                  <a:pt x="2210044" y="1875261"/>
                  <a:pt x="2228507" y="1870074"/>
                  <a:pt x="2241755" y="1858298"/>
                </a:cubicBezTo>
                <a:cubicBezTo>
                  <a:pt x="2291041" y="1814488"/>
                  <a:pt x="2350158" y="1733674"/>
                  <a:pt x="2418736" y="1710814"/>
                </a:cubicBezTo>
                <a:lnTo>
                  <a:pt x="2507226" y="1681317"/>
                </a:lnTo>
                <a:lnTo>
                  <a:pt x="2551471" y="1666569"/>
                </a:lnTo>
                <a:cubicBezTo>
                  <a:pt x="2566220" y="1656737"/>
                  <a:pt x="2579519" y="1644271"/>
                  <a:pt x="2595717" y="1637072"/>
                </a:cubicBezTo>
                <a:cubicBezTo>
                  <a:pt x="2624129" y="1624444"/>
                  <a:pt x="2658337" y="1624822"/>
                  <a:pt x="2684207" y="1607575"/>
                </a:cubicBezTo>
                <a:cubicBezTo>
                  <a:pt x="2811016" y="1523038"/>
                  <a:pt x="2650568" y="1624396"/>
                  <a:pt x="2772697" y="1563330"/>
                </a:cubicBezTo>
                <a:cubicBezTo>
                  <a:pt x="2887049" y="1506153"/>
                  <a:pt x="2749983" y="1556152"/>
                  <a:pt x="2861187" y="1519085"/>
                </a:cubicBezTo>
                <a:cubicBezTo>
                  <a:pt x="2987996" y="1434546"/>
                  <a:pt x="2827550" y="1535904"/>
                  <a:pt x="2949678" y="1474840"/>
                </a:cubicBezTo>
                <a:cubicBezTo>
                  <a:pt x="3064038" y="1417660"/>
                  <a:pt x="2926957" y="1467664"/>
                  <a:pt x="3038168" y="1430595"/>
                </a:cubicBezTo>
                <a:cubicBezTo>
                  <a:pt x="3139593" y="1362977"/>
                  <a:pt x="3093026" y="1382811"/>
                  <a:pt x="3170904" y="1356853"/>
                </a:cubicBezTo>
                <a:cubicBezTo>
                  <a:pt x="3205920" y="1333509"/>
                  <a:pt x="3242129" y="1310551"/>
                  <a:pt x="3274142" y="1283111"/>
                </a:cubicBezTo>
                <a:cubicBezTo>
                  <a:pt x="3289978" y="1269537"/>
                  <a:pt x="3302364" y="1252218"/>
                  <a:pt x="3318387" y="1238866"/>
                </a:cubicBezTo>
                <a:cubicBezTo>
                  <a:pt x="3356508" y="1207099"/>
                  <a:pt x="3362534" y="1209402"/>
                  <a:pt x="3406878" y="1194621"/>
                </a:cubicBezTo>
                <a:cubicBezTo>
                  <a:pt x="3421626" y="1184789"/>
                  <a:pt x="3437506" y="1176472"/>
                  <a:pt x="3451123" y="1165124"/>
                </a:cubicBezTo>
                <a:cubicBezTo>
                  <a:pt x="3500049" y="1124352"/>
                  <a:pt x="3484687" y="1118846"/>
                  <a:pt x="3539613" y="1091382"/>
                </a:cubicBezTo>
                <a:cubicBezTo>
                  <a:pt x="3553518" y="1084429"/>
                  <a:pt x="3570268" y="1084183"/>
                  <a:pt x="3583858" y="1076633"/>
                </a:cubicBezTo>
                <a:cubicBezTo>
                  <a:pt x="3614848" y="1059417"/>
                  <a:pt x="3672349" y="1017640"/>
                  <a:pt x="3672349" y="1017640"/>
                </a:cubicBezTo>
                <a:cubicBezTo>
                  <a:pt x="3682181" y="1002892"/>
                  <a:pt x="3690498" y="987012"/>
                  <a:pt x="3701846" y="973395"/>
                </a:cubicBezTo>
                <a:cubicBezTo>
                  <a:pt x="3737333" y="930811"/>
                  <a:pt x="3746831" y="928656"/>
                  <a:pt x="3790336" y="899653"/>
                </a:cubicBezTo>
                <a:cubicBezTo>
                  <a:pt x="3795252" y="884905"/>
                  <a:pt x="3794091" y="866401"/>
                  <a:pt x="3805084" y="855408"/>
                </a:cubicBezTo>
                <a:cubicBezTo>
                  <a:pt x="3816077" y="844415"/>
                  <a:pt x="3839617" y="852798"/>
                  <a:pt x="3849329" y="840659"/>
                </a:cubicBezTo>
                <a:cubicBezTo>
                  <a:pt x="3923405" y="748064"/>
                  <a:pt x="3802238" y="802280"/>
                  <a:pt x="3908323" y="766917"/>
                </a:cubicBezTo>
                <a:cubicBezTo>
                  <a:pt x="3931668" y="731900"/>
                  <a:pt x="3954624" y="695693"/>
                  <a:pt x="3982065" y="663679"/>
                </a:cubicBezTo>
                <a:cubicBezTo>
                  <a:pt x="3995639" y="647843"/>
                  <a:pt x="4013505" y="635897"/>
                  <a:pt x="4026310" y="619433"/>
                </a:cubicBezTo>
                <a:cubicBezTo>
                  <a:pt x="4048075" y="591450"/>
                  <a:pt x="4085304" y="530943"/>
                  <a:pt x="4085304" y="530943"/>
                </a:cubicBezTo>
                <a:cubicBezTo>
                  <a:pt x="4090220" y="516195"/>
                  <a:pt x="4092502" y="500288"/>
                  <a:pt x="4100052" y="486698"/>
                </a:cubicBezTo>
                <a:cubicBezTo>
                  <a:pt x="4117268" y="455709"/>
                  <a:pt x="4159046" y="398208"/>
                  <a:pt x="4159046" y="398208"/>
                </a:cubicBezTo>
                <a:lnTo>
                  <a:pt x="4188542" y="309717"/>
                </a:lnTo>
                <a:cubicBezTo>
                  <a:pt x="4193458" y="294969"/>
                  <a:pt x="4199521" y="280554"/>
                  <a:pt x="4203291" y="265472"/>
                </a:cubicBezTo>
                <a:lnTo>
                  <a:pt x="4232787" y="147485"/>
                </a:lnTo>
                <a:cubicBezTo>
                  <a:pt x="4227871" y="108156"/>
                  <a:pt x="4244553" y="58959"/>
                  <a:pt x="4218039" y="29498"/>
                </a:cubicBezTo>
                <a:cubicBezTo>
                  <a:pt x="4190920" y="-635"/>
                  <a:pt x="4100052" y="1"/>
                  <a:pt x="4100052" y="1"/>
                </a:cubicBezTo>
                <a:lnTo>
                  <a:pt x="3215149" y="14750"/>
                </a:lnTo>
                <a:cubicBezTo>
                  <a:pt x="3164745" y="16301"/>
                  <a:pt x="3150830" y="14421"/>
                  <a:pt x="3097162" y="44246"/>
                </a:cubicBezTo>
                <a:cubicBezTo>
                  <a:pt x="3043494" y="74071"/>
                  <a:pt x="2955618" y="154983"/>
                  <a:pt x="2893142" y="193697"/>
                </a:cubicBezTo>
                <a:cubicBezTo>
                  <a:pt x="2830666" y="232411"/>
                  <a:pt x="2756291" y="270869"/>
                  <a:pt x="2722307" y="276533"/>
                </a:cubicBezTo>
                <a:cubicBezTo>
                  <a:pt x="2623575" y="281121"/>
                  <a:pt x="2398047" y="227987"/>
                  <a:pt x="2300749" y="221227"/>
                </a:cubicBezTo>
                <a:cubicBezTo>
                  <a:pt x="2203451" y="214467"/>
                  <a:pt x="2192594" y="231059"/>
                  <a:pt x="2138517" y="235975"/>
                </a:cubicBezTo>
                <a:cubicBezTo>
                  <a:pt x="1982217" y="275051"/>
                  <a:pt x="2214718" y="219438"/>
                  <a:pt x="1961536" y="265472"/>
                </a:cubicBezTo>
                <a:cubicBezTo>
                  <a:pt x="1946241" y="268253"/>
                  <a:pt x="1932467" y="276849"/>
                  <a:pt x="1917291" y="280221"/>
                </a:cubicBezTo>
                <a:cubicBezTo>
                  <a:pt x="1888099" y="286708"/>
                  <a:pt x="1858297" y="290053"/>
                  <a:pt x="1828800" y="294969"/>
                </a:cubicBezTo>
                <a:lnTo>
                  <a:pt x="1312607" y="280221"/>
                </a:lnTo>
                <a:cubicBezTo>
                  <a:pt x="977259" y="267323"/>
                  <a:pt x="1166459" y="253852"/>
                  <a:pt x="929149" y="280221"/>
                </a:cubicBezTo>
                <a:cubicBezTo>
                  <a:pt x="914401" y="285137"/>
                  <a:pt x="897839" y="286346"/>
                  <a:pt x="884904" y="294969"/>
                </a:cubicBezTo>
                <a:cubicBezTo>
                  <a:pt x="774428" y="368619"/>
                  <a:pt x="901616" y="318895"/>
                  <a:pt x="796413" y="353962"/>
                </a:cubicBezTo>
                <a:cubicBezTo>
                  <a:pt x="766916" y="383459"/>
                  <a:pt x="731062" y="407744"/>
                  <a:pt x="707923" y="442453"/>
                </a:cubicBezTo>
                <a:cubicBezTo>
                  <a:pt x="688258" y="471950"/>
                  <a:pt x="673996" y="505876"/>
                  <a:pt x="648929" y="530943"/>
                </a:cubicBezTo>
                <a:cubicBezTo>
                  <a:pt x="610752" y="569120"/>
                  <a:pt x="563334" y="610753"/>
                  <a:pt x="545691" y="663679"/>
                </a:cubicBezTo>
                <a:cubicBezTo>
                  <a:pt x="498208" y="806121"/>
                  <a:pt x="574354" y="584645"/>
                  <a:pt x="501446" y="766917"/>
                </a:cubicBezTo>
                <a:cubicBezTo>
                  <a:pt x="489899" y="795786"/>
                  <a:pt x="481781" y="825911"/>
                  <a:pt x="471949" y="855408"/>
                </a:cubicBezTo>
                <a:lnTo>
                  <a:pt x="457200" y="899653"/>
                </a:lnTo>
                <a:cubicBezTo>
                  <a:pt x="452284" y="914401"/>
                  <a:pt x="451075" y="930963"/>
                  <a:pt x="442452" y="943898"/>
                </a:cubicBezTo>
                <a:lnTo>
                  <a:pt x="412955" y="988143"/>
                </a:lnTo>
                <a:cubicBezTo>
                  <a:pt x="407344" y="1016198"/>
                  <a:pt x="398577" y="1075892"/>
                  <a:pt x="383458" y="1106130"/>
                </a:cubicBezTo>
                <a:cubicBezTo>
                  <a:pt x="375531" y="1121984"/>
                  <a:pt x="361889" y="1134521"/>
                  <a:pt x="353962" y="1150375"/>
                </a:cubicBezTo>
                <a:cubicBezTo>
                  <a:pt x="337104" y="1184091"/>
                  <a:pt x="332881" y="1234699"/>
                  <a:pt x="324465" y="1268362"/>
                </a:cubicBezTo>
                <a:cubicBezTo>
                  <a:pt x="320695" y="1283444"/>
                  <a:pt x="317430" y="1299110"/>
                  <a:pt x="309717" y="1312608"/>
                </a:cubicBezTo>
                <a:cubicBezTo>
                  <a:pt x="297522" y="1333950"/>
                  <a:pt x="280220" y="1351937"/>
                  <a:pt x="265471" y="1371601"/>
                </a:cubicBezTo>
                <a:lnTo>
                  <a:pt x="235975" y="1460092"/>
                </a:lnTo>
                <a:cubicBezTo>
                  <a:pt x="231059" y="1474840"/>
                  <a:pt x="229850" y="1491402"/>
                  <a:pt x="221226" y="1504337"/>
                </a:cubicBezTo>
                <a:lnTo>
                  <a:pt x="191729" y="1548582"/>
                </a:lnTo>
                <a:cubicBezTo>
                  <a:pt x="156362" y="1654686"/>
                  <a:pt x="199279" y="1522162"/>
                  <a:pt x="162233" y="1651821"/>
                </a:cubicBezTo>
                <a:cubicBezTo>
                  <a:pt x="157962" y="1666769"/>
                  <a:pt x="151755" y="1681118"/>
                  <a:pt x="147484" y="1696066"/>
                </a:cubicBezTo>
                <a:cubicBezTo>
                  <a:pt x="141915" y="1715556"/>
                  <a:pt x="140721" y="1736428"/>
                  <a:pt x="132736" y="1755059"/>
                </a:cubicBezTo>
                <a:cubicBezTo>
                  <a:pt x="125754" y="1771351"/>
                  <a:pt x="113071" y="1784556"/>
                  <a:pt x="103239" y="1799304"/>
                </a:cubicBezTo>
                <a:cubicBezTo>
                  <a:pt x="98323" y="1823885"/>
                  <a:pt x="94571" y="1848727"/>
                  <a:pt x="88491" y="1873046"/>
                </a:cubicBezTo>
                <a:cubicBezTo>
                  <a:pt x="84720" y="1888128"/>
                  <a:pt x="77115" y="1902116"/>
                  <a:pt x="73742" y="1917292"/>
                </a:cubicBezTo>
                <a:cubicBezTo>
                  <a:pt x="67255" y="1946483"/>
                  <a:pt x="63910" y="1976285"/>
                  <a:pt x="58994" y="2005782"/>
                </a:cubicBezTo>
                <a:cubicBezTo>
                  <a:pt x="33513" y="2362519"/>
                  <a:pt x="59318" y="2092003"/>
                  <a:pt x="29497" y="2300750"/>
                </a:cubicBezTo>
                <a:cubicBezTo>
                  <a:pt x="6480" y="2461869"/>
                  <a:pt x="27306" y="2368513"/>
                  <a:pt x="0" y="2477730"/>
                </a:cubicBezTo>
                <a:cubicBezTo>
                  <a:pt x="4916" y="2546556"/>
                  <a:pt x="6687" y="2615679"/>
                  <a:pt x="14749" y="2684208"/>
                </a:cubicBezTo>
                <a:cubicBezTo>
                  <a:pt x="16565" y="2699648"/>
                  <a:pt x="27442" y="2713043"/>
                  <a:pt x="29497" y="2728453"/>
                </a:cubicBezTo>
                <a:cubicBezTo>
                  <a:pt x="50182" y="2883585"/>
                  <a:pt x="31005" y="2867214"/>
                  <a:pt x="58994" y="2979175"/>
                </a:cubicBezTo>
                <a:cubicBezTo>
                  <a:pt x="62764" y="2994257"/>
                  <a:pt x="66192" y="3009831"/>
                  <a:pt x="73742" y="3023421"/>
                </a:cubicBezTo>
                <a:cubicBezTo>
                  <a:pt x="90958" y="3054411"/>
                  <a:pt x="116882" y="3080203"/>
                  <a:pt x="132736" y="3111911"/>
                </a:cubicBezTo>
                <a:cubicBezTo>
                  <a:pt x="152922" y="3152283"/>
                  <a:pt x="157838" y="3186504"/>
                  <a:pt x="206478" y="3200401"/>
                </a:cubicBezTo>
                <a:cubicBezTo>
                  <a:pt x="225386" y="3205803"/>
                  <a:pt x="245807" y="3200401"/>
                  <a:pt x="265471" y="320040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7" dirty="0"/>
          </a:p>
        </p:txBody>
      </p:sp>
      <p:sp>
        <p:nvSpPr>
          <p:cNvPr id="6" name="Title 1">
            <a:extLst>
              <a:ext uri="{FF2B5EF4-FFF2-40B4-BE49-F238E27FC236}">
                <a16:creationId xmlns:a16="http://schemas.microsoft.com/office/drawing/2014/main" id="{F3FE8745-F496-4CC0-BC6E-B2EF5B76A2CA}"/>
              </a:ext>
            </a:extLst>
          </p:cNvPr>
          <p:cNvSpPr txBox="1">
            <a:spLocks/>
          </p:cNvSpPr>
          <p:nvPr/>
        </p:nvSpPr>
        <p:spPr>
          <a:xfrm>
            <a:off x="0" y="0"/>
            <a:ext cx="9144000" cy="71935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n w="12700">
                  <a:solidFill>
                    <a:schemeClr val="tx1"/>
                  </a:solidFill>
                </a:ln>
                <a:solidFill>
                  <a:srgbClr val="FFC000"/>
                </a:solidFill>
                <a:latin typeface="Open Sans" panose="020B0606030504020204" pitchFamily="34" charset="0"/>
                <a:ea typeface="Open Sans" panose="020B0606030504020204" pitchFamily="34" charset="0"/>
                <a:cs typeface="Open Sans" panose="020B0606030504020204" pitchFamily="34" charset="0"/>
              </a:rPr>
              <a:t>WVDOT CORS Network</a:t>
            </a:r>
          </a:p>
        </p:txBody>
      </p:sp>
    </p:spTree>
    <p:extLst>
      <p:ext uri="{BB962C8B-B14F-4D97-AF65-F5344CB8AC3E}">
        <p14:creationId xmlns:p14="http://schemas.microsoft.com/office/powerpoint/2010/main" val="28177608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11" name="NCN in WV">
            <a:extLst>
              <a:ext uri="{FF2B5EF4-FFF2-40B4-BE49-F238E27FC236}">
                <a16:creationId xmlns:a16="http://schemas.microsoft.com/office/drawing/2014/main" id="{77A0B12E-FF03-48E9-A684-69A6C79BC77D}"/>
              </a:ext>
            </a:extLst>
          </p:cNvPr>
          <p:cNvPicPr>
            <a:picLocks noChangeAspect="1"/>
          </p:cNvPicPr>
          <p:nvPr/>
        </p:nvPicPr>
        <p:blipFill rotWithShape="1">
          <a:blip r:embed="rId2">
            <a:extLst>
              <a:ext uri="{28A0092B-C50C-407E-A947-70E740481C1C}">
                <a14:useLocalDpi xmlns:a14="http://schemas.microsoft.com/office/drawing/2010/main" val="0"/>
              </a:ext>
            </a:extLst>
          </a:blip>
          <a:srcRect b="116"/>
          <a:stretch/>
        </p:blipFill>
        <p:spPr>
          <a:xfrm>
            <a:off x="-25469" y="0"/>
            <a:ext cx="9169469" cy="6857999"/>
          </a:xfrm>
          <a:prstGeom prst="rect">
            <a:avLst/>
          </a:prstGeom>
        </p:spPr>
      </p:pic>
      <p:sp>
        <p:nvSpPr>
          <p:cNvPr id="12" name="Title 1">
            <a:extLst>
              <a:ext uri="{FF2B5EF4-FFF2-40B4-BE49-F238E27FC236}">
                <a16:creationId xmlns:a16="http://schemas.microsoft.com/office/drawing/2014/main" id="{FD92AF23-9B13-422C-9B8D-FEE28159E670}"/>
              </a:ext>
            </a:extLst>
          </p:cNvPr>
          <p:cNvSpPr txBox="1">
            <a:spLocks/>
          </p:cNvSpPr>
          <p:nvPr/>
        </p:nvSpPr>
        <p:spPr>
          <a:xfrm>
            <a:off x="0" y="0"/>
            <a:ext cx="9144000" cy="719359"/>
          </a:xfrm>
          <a:prstGeom prst="rect">
            <a:avLst/>
          </a:prstGeom>
        </p:spPr>
        <p:txBody>
          <a:bodyPr anchor="ctr"/>
          <a:lstStyle>
            <a:lvl1pPr algn="ctr" defTabSz="457200" eaLnBrk="1" hangingPunct="1" latinLnBrk="0" rtl="0">
              <a:spcBef>
                <a:spcPct val="0"/>
              </a:spcBef>
              <a:buNone/>
              <a:defRPr kern="1200" sz="4400">
                <a:solidFill>
                  <a:schemeClr val="tx1"/>
                </a:solidFill>
                <a:latin typeface="+mj-lt"/>
                <a:ea typeface="+mj-ea"/>
                <a:cs typeface="+mj-cs"/>
              </a:defRPr>
            </a:lvl1pPr>
          </a:lstStyle>
          <a:p>
            <a:r>
              <a:rPr b="1" dirty="0" lang="en-US" sz="4100">
                <a:ln w="12700">
                  <a:solidFill>
                    <a:schemeClr val="tx1"/>
                  </a:solidFill>
                </a:ln>
                <a:solidFill>
                  <a:srgbClr val="FFC000"/>
                </a:solidFill>
                <a:latin charset="0" panose="020B0606030504020204" pitchFamily="34" typeface="Open Sans"/>
                <a:ea charset="0" panose="020B0606030504020204" pitchFamily="34" typeface="Open Sans"/>
                <a:cs charset="0" panose="020B0606030504020204" pitchFamily="34" typeface="Open Sans"/>
              </a:rPr>
              <a:t>NOAA CORS Network (NCN) in WV</a:t>
            </a:r>
          </a:p>
        </p:txBody>
      </p:sp>
    </p:spTree>
    <p:extLst>
      <p:ext uri="{BB962C8B-B14F-4D97-AF65-F5344CB8AC3E}">
        <p14:creationId xmlns:p14="http://schemas.microsoft.com/office/powerpoint/2010/main" val="361443600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H CORS in WV">
            <a:extLst>
              <a:ext uri="{FF2B5EF4-FFF2-40B4-BE49-F238E27FC236}">
                <a16:creationId xmlns:a16="http://schemas.microsoft.com/office/drawing/2014/main" id="{6AE3586B-E85D-41E5-9435-0D9B01F70740}"/>
              </a:ext>
            </a:extLst>
          </p:cNvPr>
          <p:cNvSpPr>
            <a:spLocks noChangeAspect="1"/>
          </p:cNvSpPr>
          <p:nvPr/>
        </p:nvSpPr>
        <p:spPr>
          <a:xfrm>
            <a:off x="-13590" y="10997"/>
            <a:ext cx="9157590" cy="6761827"/>
          </a:xfrm>
          <a:prstGeom prst="rect">
            <a:avLst/>
          </a:prstGeom>
          <a:blipFill dpi="0" rotWithShape="1">
            <a:blip r:embed="rId2">
              <a:alphaModFix amt="79000"/>
              <a:extLst>
                <a:ext uri="{28A0092B-C50C-407E-A947-70E740481C1C}">
                  <a14:useLocalDpi xmlns:a14="http://schemas.microsoft.com/office/drawing/2010/main" val="0"/>
                </a:ext>
              </a:extLst>
            </a:blip>
            <a:srcRect/>
            <a:stretch>
              <a:fillRect l="-1" r="-6847" b="-3582"/>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342934" fontAlgn="base">
              <a:spcBef>
                <a:spcPct val="0"/>
              </a:spcBef>
              <a:spcAft>
                <a:spcPct val="0"/>
              </a:spcAft>
              <a:buClrTx/>
              <a:defRPr/>
            </a:pPr>
            <a:endParaRPr lang="en-US" sz="1350" kern="1200">
              <a:solidFill>
                <a:prstClr val="white"/>
              </a:solidFill>
              <a:latin typeface="Calibri"/>
            </a:endParaRPr>
          </a:p>
        </p:txBody>
      </p:sp>
      <p:sp>
        <p:nvSpPr>
          <p:cNvPr id="5" name="Freeform: Shape 4">
            <a:extLst>
              <a:ext uri="{FF2B5EF4-FFF2-40B4-BE49-F238E27FC236}">
                <a16:creationId xmlns:a16="http://schemas.microsoft.com/office/drawing/2014/main" id="{EF33BDD3-BC72-4F46-B70E-86AEE341E532}"/>
              </a:ext>
            </a:extLst>
          </p:cNvPr>
          <p:cNvSpPr/>
          <p:nvPr/>
        </p:nvSpPr>
        <p:spPr>
          <a:xfrm>
            <a:off x="2026588" y="3539613"/>
            <a:ext cx="2545412" cy="2174514"/>
          </a:xfrm>
          <a:custGeom>
            <a:avLst/>
            <a:gdLst>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684207 w 4233527"/>
              <a:gd name="connsiteY58" fmla="*/ 1622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16942 w 4233527"/>
              <a:gd name="connsiteY57" fmla="*/ 13273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61187 w 4233527"/>
              <a:gd name="connsiteY56" fmla="*/ 103240 h 3406879"/>
              <a:gd name="connsiteX57" fmla="*/ 2893142 w 4233527"/>
              <a:gd name="connsiteY57" fmla="*/ 193697 h 3406879"/>
              <a:gd name="connsiteX58" fmla="*/ 2722307 w 4233527"/>
              <a:gd name="connsiteY58" fmla="*/ 276533 h 3406879"/>
              <a:gd name="connsiteX59" fmla="*/ 2403987 w 4233527"/>
              <a:gd name="connsiteY59" fmla="*/ 206479 h 3406879"/>
              <a:gd name="connsiteX60" fmla="*/ 2300749 w 4233527"/>
              <a:gd name="connsiteY60" fmla="*/ 221227 h 3406879"/>
              <a:gd name="connsiteX61" fmla="*/ 2138517 w 4233527"/>
              <a:gd name="connsiteY61" fmla="*/ 235975 h 3406879"/>
              <a:gd name="connsiteX62" fmla="*/ 1961536 w 4233527"/>
              <a:gd name="connsiteY62" fmla="*/ 265472 h 3406879"/>
              <a:gd name="connsiteX63" fmla="*/ 1917291 w 4233527"/>
              <a:gd name="connsiteY63" fmla="*/ 280221 h 3406879"/>
              <a:gd name="connsiteX64" fmla="*/ 1828800 w 4233527"/>
              <a:gd name="connsiteY64" fmla="*/ 294969 h 3406879"/>
              <a:gd name="connsiteX65" fmla="*/ 1312607 w 4233527"/>
              <a:gd name="connsiteY65" fmla="*/ 280221 h 3406879"/>
              <a:gd name="connsiteX66" fmla="*/ 929149 w 4233527"/>
              <a:gd name="connsiteY66" fmla="*/ 280221 h 3406879"/>
              <a:gd name="connsiteX67" fmla="*/ 884904 w 4233527"/>
              <a:gd name="connsiteY67" fmla="*/ 294969 h 3406879"/>
              <a:gd name="connsiteX68" fmla="*/ 796413 w 4233527"/>
              <a:gd name="connsiteY68" fmla="*/ 353962 h 3406879"/>
              <a:gd name="connsiteX69" fmla="*/ 707923 w 4233527"/>
              <a:gd name="connsiteY69" fmla="*/ 442453 h 3406879"/>
              <a:gd name="connsiteX70" fmla="*/ 648929 w 4233527"/>
              <a:gd name="connsiteY70" fmla="*/ 530943 h 3406879"/>
              <a:gd name="connsiteX71" fmla="*/ 545691 w 4233527"/>
              <a:gd name="connsiteY71" fmla="*/ 663679 h 3406879"/>
              <a:gd name="connsiteX72" fmla="*/ 501446 w 4233527"/>
              <a:gd name="connsiteY72" fmla="*/ 766917 h 3406879"/>
              <a:gd name="connsiteX73" fmla="*/ 471949 w 4233527"/>
              <a:gd name="connsiteY73" fmla="*/ 855408 h 3406879"/>
              <a:gd name="connsiteX74" fmla="*/ 457200 w 4233527"/>
              <a:gd name="connsiteY74" fmla="*/ 899653 h 3406879"/>
              <a:gd name="connsiteX75" fmla="*/ 442452 w 4233527"/>
              <a:gd name="connsiteY75" fmla="*/ 943898 h 3406879"/>
              <a:gd name="connsiteX76" fmla="*/ 412955 w 4233527"/>
              <a:gd name="connsiteY76" fmla="*/ 988143 h 3406879"/>
              <a:gd name="connsiteX77" fmla="*/ 383458 w 4233527"/>
              <a:gd name="connsiteY77" fmla="*/ 1106130 h 3406879"/>
              <a:gd name="connsiteX78" fmla="*/ 353962 w 4233527"/>
              <a:gd name="connsiteY78" fmla="*/ 1150375 h 3406879"/>
              <a:gd name="connsiteX79" fmla="*/ 324465 w 4233527"/>
              <a:gd name="connsiteY79" fmla="*/ 1268362 h 3406879"/>
              <a:gd name="connsiteX80" fmla="*/ 309717 w 4233527"/>
              <a:gd name="connsiteY80" fmla="*/ 1312608 h 3406879"/>
              <a:gd name="connsiteX81" fmla="*/ 265471 w 4233527"/>
              <a:gd name="connsiteY81" fmla="*/ 1371601 h 3406879"/>
              <a:gd name="connsiteX82" fmla="*/ 235975 w 4233527"/>
              <a:gd name="connsiteY82" fmla="*/ 1460092 h 3406879"/>
              <a:gd name="connsiteX83" fmla="*/ 221226 w 4233527"/>
              <a:gd name="connsiteY83" fmla="*/ 1504337 h 3406879"/>
              <a:gd name="connsiteX84" fmla="*/ 191729 w 4233527"/>
              <a:gd name="connsiteY84" fmla="*/ 1548582 h 3406879"/>
              <a:gd name="connsiteX85" fmla="*/ 162233 w 4233527"/>
              <a:gd name="connsiteY85" fmla="*/ 1651821 h 3406879"/>
              <a:gd name="connsiteX86" fmla="*/ 147484 w 4233527"/>
              <a:gd name="connsiteY86" fmla="*/ 1696066 h 3406879"/>
              <a:gd name="connsiteX87" fmla="*/ 132736 w 4233527"/>
              <a:gd name="connsiteY87" fmla="*/ 1755059 h 3406879"/>
              <a:gd name="connsiteX88" fmla="*/ 103239 w 4233527"/>
              <a:gd name="connsiteY88" fmla="*/ 1799304 h 3406879"/>
              <a:gd name="connsiteX89" fmla="*/ 88491 w 4233527"/>
              <a:gd name="connsiteY89" fmla="*/ 1873046 h 3406879"/>
              <a:gd name="connsiteX90" fmla="*/ 73742 w 4233527"/>
              <a:gd name="connsiteY90" fmla="*/ 1917292 h 3406879"/>
              <a:gd name="connsiteX91" fmla="*/ 58994 w 4233527"/>
              <a:gd name="connsiteY91" fmla="*/ 2005782 h 3406879"/>
              <a:gd name="connsiteX92" fmla="*/ 29497 w 4233527"/>
              <a:gd name="connsiteY92" fmla="*/ 2300750 h 3406879"/>
              <a:gd name="connsiteX93" fmla="*/ 0 w 4233527"/>
              <a:gd name="connsiteY93" fmla="*/ 2477730 h 3406879"/>
              <a:gd name="connsiteX94" fmla="*/ 14749 w 4233527"/>
              <a:gd name="connsiteY94" fmla="*/ 2684208 h 3406879"/>
              <a:gd name="connsiteX95" fmla="*/ 29497 w 4233527"/>
              <a:gd name="connsiteY95" fmla="*/ 2728453 h 3406879"/>
              <a:gd name="connsiteX96" fmla="*/ 58994 w 4233527"/>
              <a:gd name="connsiteY96" fmla="*/ 2979175 h 3406879"/>
              <a:gd name="connsiteX97" fmla="*/ 73742 w 4233527"/>
              <a:gd name="connsiteY97" fmla="*/ 3023421 h 3406879"/>
              <a:gd name="connsiteX98" fmla="*/ 132736 w 4233527"/>
              <a:gd name="connsiteY98" fmla="*/ 3111911 h 3406879"/>
              <a:gd name="connsiteX99" fmla="*/ 206478 w 4233527"/>
              <a:gd name="connsiteY99" fmla="*/ 3200401 h 3406879"/>
              <a:gd name="connsiteX100" fmla="*/ 265471 w 4233527"/>
              <a:gd name="connsiteY100" fmla="*/ 3200401 h 3406879"/>
              <a:gd name="connsiteX101" fmla="*/ 457200 w 4233527"/>
              <a:gd name="connsiteY101"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964426 w 4233527"/>
              <a:gd name="connsiteY55" fmla="*/ 73743 h 3406879"/>
              <a:gd name="connsiteX56" fmla="*/ 2893142 w 4233527"/>
              <a:gd name="connsiteY56" fmla="*/ 193697 h 3406879"/>
              <a:gd name="connsiteX57" fmla="*/ 2722307 w 4233527"/>
              <a:gd name="connsiteY57" fmla="*/ 276533 h 3406879"/>
              <a:gd name="connsiteX58" fmla="*/ 2403987 w 4233527"/>
              <a:gd name="connsiteY58" fmla="*/ 206479 h 3406879"/>
              <a:gd name="connsiteX59" fmla="*/ 2300749 w 4233527"/>
              <a:gd name="connsiteY59" fmla="*/ 221227 h 3406879"/>
              <a:gd name="connsiteX60" fmla="*/ 2138517 w 4233527"/>
              <a:gd name="connsiteY60" fmla="*/ 235975 h 3406879"/>
              <a:gd name="connsiteX61" fmla="*/ 1961536 w 4233527"/>
              <a:gd name="connsiteY61" fmla="*/ 265472 h 3406879"/>
              <a:gd name="connsiteX62" fmla="*/ 1917291 w 4233527"/>
              <a:gd name="connsiteY62" fmla="*/ 280221 h 3406879"/>
              <a:gd name="connsiteX63" fmla="*/ 1828800 w 4233527"/>
              <a:gd name="connsiteY63" fmla="*/ 294969 h 3406879"/>
              <a:gd name="connsiteX64" fmla="*/ 1312607 w 4233527"/>
              <a:gd name="connsiteY64" fmla="*/ 280221 h 3406879"/>
              <a:gd name="connsiteX65" fmla="*/ 929149 w 4233527"/>
              <a:gd name="connsiteY65" fmla="*/ 280221 h 3406879"/>
              <a:gd name="connsiteX66" fmla="*/ 884904 w 4233527"/>
              <a:gd name="connsiteY66" fmla="*/ 294969 h 3406879"/>
              <a:gd name="connsiteX67" fmla="*/ 796413 w 4233527"/>
              <a:gd name="connsiteY67" fmla="*/ 353962 h 3406879"/>
              <a:gd name="connsiteX68" fmla="*/ 707923 w 4233527"/>
              <a:gd name="connsiteY68" fmla="*/ 442453 h 3406879"/>
              <a:gd name="connsiteX69" fmla="*/ 648929 w 4233527"/>
              <a:gd name="connsiteY69" fmla="*/ 530943 h 3406879"/>
              <a:gd name="connsiteX70" fmla="*/ 545691 w 4233527"/>
              <a:gd name="connsiteY70" fmla="*/ 663679 h 3406879"/>
              <a:gd name="connsiteX71" fmla="*/ 501446 w 4233527"/>
              <a:gd name="connsiteY71" fmla="*/ 766917 h 3406879"/>
              <a:gd name="connsiteX72" fmla="*/ 471949 w 4233527"/>
              <a:gd name="connsiteY72" fmla="*/ 855408 h 3406879"/>
              <a:gd name="connsiteX73" fmla="*/ 457200 w 4233527"/>
              <a:gd name="connsiteY73" fmla="*/ 899653 h 3406879"/>
              <a:gd name="connsiteX74" fmla="*/ 442452 w 4233527"/>
              <a:gd name="connsiteY74" fmla="*/ 943898 h 3406879"/>
              <a:gd name="connsiteX75" fmla="*/ 412955 w 4233527"/>
              <a:gd name="connsiteY75" fmla="*/ 988143 h 3406879"/>
              <a:gd name="connsiteX76" fmla="*/ 383458 w 4233527"/>
              <a:gd name="connsiteY76" fmla="*/ 1106130 h 3406879"/>
              <a:gd name="connsiteX77" fmla="*/ 353962 w 4233527"/>
              <a:gd name="connsiteY77" fmla="*/ 1150375 h 3406879"/>
              <a:gd name="connsiteX78" fmla="*/ 324465 w 4233527"/>
              <a:gd name="connsiteY78" fmla="*/ 1268362 h 3406879"/>
              <a:gd name="connsiteX79" fmla="*/ 309717 w 4233527"/>
              <a:gd name="connsiteY79" fmla="*/ 1312608 h 3406879"/>
              <a:gd name="connsiteX80" fmla="*/ 265471 w 4233527"/>
              <a:gd name="connsiteY80" fmla="*/ 1371601 h 3406879"/>
              <a:gd name="connsiteX81" fmla="*/ 235975 w 4233527"/>
              <a:gd name="connsiteY81" fmla="*/ 1460092 h 3406879"/>
              <a:gd name="connsiteX82" fmla="*/ 221226 w 4233527"/>
              <a:gd name="connsiteY82" fmla="*/ 1504337 h 3406879"/>
              <a:gd name="connsiteX83" fmla="*/ 191729 w 4233527"/>
              <a:gd name="connsiteY83" fmla="*/ 1548582 h 3406879"/>
              <a:gd name="connsiteX84" fmla="*/ 162233 w 4233527"/>
              <a:gd name="connsiteY84" fmla="*/ 1651821 h 3406879"/>
              <a:gd name="connsiteX85" fmla="*/ 147484 w 4233527"/>
              <a:gd name="connsiteY85" fmla="*/ 1696066 h 3406879"/>
              <a:gd name="connsiteX86" fmla="*/ 132736 w 4233527"/>
              <a:gd name="connsiteY86" fmla="*/ 1755059 h 3406879"/>
              <a:gd name="connsiteX87" fmla="*/ 103239 w 4233527"/>
              <a:gd name="connsiteY87" fmla="*/ 1799304 h 3406879"/>
              <a:gd name="connsiteX88" fmla="*/ 88491 w 4233527"/>
              <a:gd name="connsiteY88" fmla="*/ 1873046 h 3406879"/>
              <a:gd name="connsiteX89" fmla="*/ 73742 w 4233527"/>
              <a:gd name="connsiteY89" fmla="*/ 1917292 h 3406879"/>
              <a:gd name="connsiteX90" fmla="*/ 58994 w 4233527"/>
              <a:gd name="connsiteY90" fmla="*/ 2005782 h 3406879"/>
              <a:gd name="connsiteX91" fmla="*/ 29497 w 4233527"/>
              <a:gd name="connsiteY91" fmla="*/ 2300750 h 3406879"/>
              <a:gd name="connsiteX92" fmla="*/ 0 w 4233527"/>
              <a:gd name="connsiteY92" fmla="*/ 2477730 h 3406879"/>
              <a:gd name="connsiteX93" fmla="*/ 14749 w 4233527"/>
              <a:gd name="connsiteY93" fmla="*/ 2684208 h 3406879"/>
              <a:gd name="connsiteX94" fmla="*/ 29497 w 4233527"/>
              <a:gd name="connsiteY94" fmla="*/ 2728453 h 3406879"/>
              <a:gd name="connsiteX95" fmla="*/ 58994 w 4233527"/>
              <a:gd name="connsiteY95" fmla="*/ 2979175 h 3406879"/>
              <a:gd name="connsiteX96" fmla="*/ 73742 w 4233527"/>
              <a:gd name="connsiteY96" fmla="*/ 3023421 h 3406879"/>
              <a:gd name="connsiteX97" fmla="*/ 132736 w 4233527"/>
              <a:gd name="connsiteY97" fmla="*/ 3111911 h 3406879"/>
              <a:gd name="connsiteX98" fmla="*/ 206478 w 4233527"/>
              <a:gd name="connsiteY98" fmla="*/ 3200401 h 3406879"/>
              <a:gd name="connsiteX99" fmla="*/ 265471 w 4233527"/>
              <a:gd name="connsiteY99" fmla="*/ 3200401 h 3406879"/>
              <a:gd name="connsiteX100" fmla="*/ 457200 w 4233527"/>
              <a:gd name="connsiteY100"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403987 w 4233527"/>
              <a:gd name="connsiteY57" fmla="*/ 206479 h 3406879"/>
              <a:gd name="connsiteX58" fmla="*/ 2300749 w 4233527"/>
              <a:gd name="connsiteY58" fmla="*/ 221227 h 3406879"/>
              <a:gd name="connsiteX59" fmla="*/ 2138517 w 4233527"/>
              <a:gd name="connsiteY59" fmla="*/ 235975 h 3406879"/>
              <a:gd name="connsiteX60" fmla="*/ 1961536 w 4233527"/>
              <a:gd name="connsiteY60" fmla="*/ 265472 h 3406879"/>
              <a:gd name="connsiteX61" fmla="*/ 1917291 w 4233527"/>
              <a:gd name="connsiteY61" fmla="*/ 280221 h 3406879"/>
              <a:gd name="connsiteX62" fmla="*/ 1828800 w 4233527"/>
              <a:gd name="connsiteY62" fmla="*/ 294969 h 3406879"/>
              <a:gd name="connsiteX63" fmla="*/ 1312607 w 4233527"/>
              <a:gd name="connsiteY63" fmla="*/ 280221 h 3406879"/>
              <a:gd name="connsiteX64" fmla="*/ 929149 w 4233527"/>
              <a:gd name="connsiteY64" fmla="*/ 280221 h 3406879"/>
              <a:gd name="connsiteX65" fmla="*/ 884904 w 4233527"/>
              <a:gd name="connsiteY65" fmla="*/ 294969 h 3406879"/>
              <a:gd name="connsiteX66" fmla="*/ 796413 w 4233527"/>
              <a:gd name="connsiteY66" fmla="*/ 353962 h 3406879"/>
              <a:gd name="connsiteX67" fmla="*/ 707923 w 4233527"/>
              <a:gd name="connsiteY67" fmla="*/ 442453 h 3406879"/>
              <a:gd name="connsiteX68" fmla="*/ 648929 w 4233527"/>
              <a:gd name="connsiteY68" fmla="*/ 530943 h 3406879"/>
              <a:gd name="connsiteX69" fmla="*/ 545691 w 4233527"/>
              <a:gd name="connsiteY69" fmla="*/ 663679 h 3406879"/>
              <a:gd name="connsiteX70" fmla="*/ 501446 w 4233527"/>
              <a:gd name="connsiteY70" fmla="*/ 766917 h 3406879"/>
              <a:gd name="connsiteX71" fmla="*/ 471949 w 4233527"/>
              <a:gd name="connsiteY71" fmla="*/ 855408 h 3406879"/>
              <a:gd name="connsiteX72" fmla="*/ 457200 w 4233527"/>
              <a:gd name="connsiteY72" fmla="*/ 899653 h 3406879"/>
              <a:gd name="connsiteX73" fmla="*/ 442452 w 4233527"/>
              <a:gd name="connsiteY73" fmla="*/ 943898 h 3406879"/>
              <a:gd name="connsiteX74" fmla="*/ 412955 w 4233527"/>
              <a:gd name="connsiteY74" fmla="*/ 988143 h 3406879"/>
              <a:gd name="connsiteX75" fmla="*/ 383458 w 4233527"/>
              <a:gd name="connsiteY75" fmla="*/ 1106130 h 3406879"/>
              <a:gd name="connsiteX76" fmla="*/ 353962 w 4233527"/>
              <a:gd name="connsiteY76" fmla="*/ 1150375 h 3406879"/>
              <a:gd name="connsiteX77" fmla="*/ 324465 w 4233527"/>
              <a:gd name="connsiteY77" fmla="*/ 1268362 h 3406879"/>
              <a:gd name="connsiteX78" fmla="*/ 309717 w 4233527"/>
              <a:gd name="connsiteY78" fmla="*/ 1312608 h 3406879"/>
              <a:gd name="connsiteX79" fmla="*/ 265471 w 4233527"/>
              <a:gd name="connsiteY79" fmla="*/ 1371601 h 3406879"/>
              <a:gd name="connsiteX80" fmla="*/ 235975 w 4233527"/>
              <a:gd name="connsiteY80" fmla="*/ 1460092 h 3406879"/>
              <a:gd name="connsiteX81" fmla="*/ 221226 w 4233527"/>
              <a:gd name="connsiteY81" fmla="*/ 1504337 h 3406879"/>
              <a:gd name="connsiteX82" fmla="*/ 191729 w 4233527"/>
              <a:gd name="connsiteY82" fmla="*/ 1548582 h 3406879"/>
              <a:gd name="connsiteX83" fmla="*/ 162233 w 4233527"/>
              <a:gd name="connsiteY83" fmla="*/ 1651821 h 3406879"/>
              <a:gd name="connsiteX84" fmla="*/ 147484 w 4233527"/>
              <a:gd name="connsiteY84" fmla="*/ 1696066 h 3406879"/>
              <a:gd name="connsiteX85" fmla="*/ 132736 w 4233527"/>
              <a:gd name="connsiteY85" fmla="*/ 1755059 h 3406879"/>
              <a:gd name="connsiteX86" fmla="*/ 103239 w 4233527"/>
              <a:gd name="connsiteY86" fmla="*/ 1799304 h 3406879"/>
              <a:gd name="connsiteX87" fmla="*/ 88491 w 4233527"/>
              <a:gd name="connsiteY87" fmla="*/ 1873046 h 3406879"/>
              <a:gd name="connsiteX88" fmla="*/ 73742 w 4233527"/>
              <a:gd name="connsiteY88" fmla="*/ 1917292 h 3406879"/>
              <a:gd name="connsiteX89" fmla="*/ 58994 w 4233527"/>
              <a:gd name="connsiteY89" fmla="*/ 2005782 h 3406879"/>
              <a:gd name="connsiteX90" fmla="*/ 29497 w 4233527"/>
              <a:gd name="connsiteY90" fmla="*/ 2300750 h 3406879"/>
              <a:gd name="connsiteX91" fmla="*/ 0 w 4233527"/>
              <a:gd name="connsiteY91" fmla="*/ 2477730 h 3406879"/>
              <a:gd name="connsiteX92" fmla="*/ 14749 w 4233527"/>
              <a:gd name="connsiteY92" fmla="*/ 2684208 h 3406879"/>
              <a:gd name="connsiteX93" fmla="*/ 29497 w 4233527"/>
              <a:gd name="connsiteY93" fmla="*/ 2728453 h 3406879"/>
              <a:gd name="connsiteX94" fmla="*/ 58994 w 4233527"/>
              <a:gd name="connsiteY94" fmla="*/ 2979175 h 3406879"/>
              <a:gd name="connsiteX95" fmla="*/ 73742 w 4233527"/>
              <a:gd name="connsiteY95" fmla="*/ 3023421 h 3406879"/>
              <a:gd name="connsiteX96" fmla="*/ 132736 w 4233527"/>
              <a:gd name="connsiteY96" fmla="*/ 3111911 h 3406879"/>
              <a:gd name="connsiteX97" fmla="*/ 206478 w 4233527"/>
              <a:gd name="connsiteY97" fmla="*/ 3200401 h 3406879"/>
              <a:gd name="connsiteX98" fmla="*/ 265471 w 4233527"/>
              <a:gd name="connsiteY98" fmla="*/ 3200401 h 3406879"/>
              <a:gd name="connsiteX99" fmla="*/ 457200 w 4233527"/>
              <a:gd name="connsiteY99" fmla="*/ 3406879 h 3406879"/>
              <a:gd name="connsiteX0" fmla="*/ 206478 w 4233527"/>
              <a:gd name="connsiteY0" fmla="*/ 3303640 h 3406879"/>
              <a:gd name="connsiteX1" fmla="*/ 206478 w 4233527"/>
              <a:gd name="connsiteY1" fmla="*/ 3303640 h 3406879"/>
              <a:gd name="connsiteX2" fmla="*/ 1106129 w 4233527"/>
              <a:gd name="connsiteY2" fmla="*/ 2934930 h 3406879"/>
              <a:gd name="connsiteX3" fmla="*/ 1194620 w 4233527"/>
              <a:gd name="connsiteY3" fmla="*/ 2905433 h 3406879"/>
              <a:gd name="connsiteX4" fmla="*/ 1283110 w 4233527"/>
              <a:gd name="connsiteY4" fmla="*/ 2846440 h 3406879"/>
              <a:gd name="connsiteX5" fmla="*/ 1401097 w 4233527"/>
              <a:gd name="connsiteY5" fmla="*/ 2743201 h 3406879"/>
              <a:gd name="connsiteX6" fmla="*/ 1445342 w 4233527"/>
              <a:gd name="connsiteY6" fmla="*/ 2713704 h 3406879"/>
              <a:gd name="connsiteX7" fmla="*/ 1474839 w 4233527"/>
              <a:gd name="connsiteY7" fmla="*/ 2669459 h 3406879"/>
              <a:gd name="connsiteX8" fmla="*/ 1563329 w 4233527"/>
              <a:gd name="connsiteY8" fmla="*/ 2610466 h 3406879"/>
              <a:gd name="connsiteX9" fmla="*/ 1607575 w 4233527"/>
              <a:gd name="connsiteY9" fmla="*/ 2580969 h 3406879"/>
              <a:gd name="connsiteX10" fmla="*/ 1696065 w 4233527"/>
              <a:gd name="connsiteY10" fmla="*/ 2492479 h 3406879"/>
              <a:gd name="connsiteX11" fmla="*/ 1740310 w 4233527"/>
              <a:gd name="connsiteY11" fmla="*/ 2448233 h 3406879"/>
              <a:gd name="connsiteX12" fmla="*/ 1799304 w 4233527"/>
              <a:gd name="connsiteY12" fmla="*/ 2374492 h 3406879"/>
              <a:gd name="connsiteX13" fmla="*/ 1902542 w 4233527"/>
              <a:gd name="connsiteY13" fmla="*/ 2256504 h 3406879"/>
              <a:gd name="connsiteX14" fmla="*/ 1961536 w 4233527"/>
              <a:gd name="connsiteY14" fmla="*/ 2182762 h 3406879"/>
              <a:gd name="connsiteX15" fmla="*/ 1976284 w 4233527"/>
              <a:gd name="connsiteY15" fmla="*/ 2138517 h 3406879"/>
              <a:gd name="connsiteX16" fmla="*/ 2064775 w 4233527"/>
              <a:gd name="connsiteY16" fmla="*/ 2079524 h 3406879"/>
              <a:gd name="connsiteX17" fmla="*/ 2109020 w 4233527"/>
              <a:gd name="connsiteY17" fmla="*/ 1991033 h 3406879"/>
              <a:gd name="connsiteX18" fmla="*/ 2153265 w 4233527"/>
              <a:gd name="connsiteY18" fmla="*/ 1976285 h 3406879"/>
              <a:gd name="connsiteX19" fmla="*/ 2197510 w 4233527"/>
              <a:gd name="connsiteY19" fmla="*/ 1887795 h 3406879"/>
              <a:gd name="connsiteX20" fmla="*/ 2241755 w 4233527"/>
              <a:gd name="connsiteY20" fmla="*/ 1858298 h 3406879"/>
              <a:gd name="connsiteX21" fmla="*/ 2418736 w 4233527"/>
              <a:gd name="connsiteY21" fmla="*/ 1710814 h 3406879"/>
              <a:gd name="connsiteX22" fmla="*/ 2507226 w 4233527"/>
              <a:gd name="connsiteY22" fmla="*/ 1681317 h 3406879"/>
              <a:gd name="connsiteX23" fmla="*/ 2551471 w 4233527"/>
              <a:gd name="connsiteY23" fmla="*/ 1666569 h 3406879"/>
              <a:gd name="connsiteX24" fmla="*/ 2595717 w 4233527"/>
              <a:gd name="connsiteY24" fmla="*/ 1637072 h 3406879"/>
              <a:gd name="connsiteX25" fmla="*/ 2684207 w 4233527"/>
              <a:gd name="connsiteY25" fmla="*/ 1607575 h 3406879"/>
              <a:gd name="connsiteX26" fmla="*/ 2772697 w 4233527"/>
              <a:gd name="connsiteY26" fmla="*/ 1563330 h 3406879"/>
              <a:gd name="connsiteX27" fmla="*/ 2861187 w 4233527"/>
              <a:gd name="connsiteY27" fmla="*/ 1519085 h 3406879"/>
              <a:gd name="connsiteX28" fmla="*/ 2949678 w 4233527"/>
              <a:gd name="connsiteY28" fmla="*/ 1474840 h 3406879"/>
              <a:gd name="connsiteX29" fmla="*/ 3038168 w 4233527"/>
              <a:gd name="connsiteY29" fmla="*/ 1430595 h 3406879"/>
              <a:gd name="connsiteX30" fmla="*/ 3170904 w 4233527"/>
              <a:gd name="connsiteY30" fmla="*/ 1356853 h 3406879"/>
              <a:gd name="connsiteX31" fmla="*/ 3274142 w 4233527"/>
              <a:gd name="connsiteY31" fmla="*/ 1283111 h 3406879"/>
              <a:gd name="connsiteX32" fmla="*/ 3318387 w 4233527"/>
              <a:gd name="connsiteY32" fmla="*/ 1238866 h 3406879"/>
              <a:gd name="connsiteX33" fmla="*/ 3406878 w 4233527"/>
              <a:gd name="connsiteY33" fmla="*/ 1194621 h 3406879"/>
              <a:gd name="connsiteX34" fmla="*/ 3451123 w 4233527"/>
              <a:gd name="connsiteY34" fmla="*/ 1165124 h 3406879"/>
              <a:gd name="connsiteX35" fmla="*/ 3539613 w 4233527"/>
              <a:gd name="connsiteY35" fmla="*/ 1091382 h 3406879"/>
              <a:gd name="connsiteX36" fmla="*/ 3583858 w 4233527"/>
              <a:gd name="connsiteY36" fmla="*/ 1076633 h 3406879"/>
              <a:gd name="connsiteX37" fmla="*/ 3672349 w 4233527"/>
              <a:gd name="connsiteY37" fmla="*/ 1017640 h 3406879"/>
              <a:gd name="connsiteX38" fmla="*/ 3701846 w 4233527"/>
              <a:gd name="connsiteY38" fmla="*/ 973395 h 3406879"/>
              <a:gd name="connsiteX39" fmla="*/ 3790336 w 4233527"/>
              <a:gd name="connsiteY39" fmla="*/ 899653 h 3406879"/>
              <a:gd name="connsiteX40" fmla="*/ 3805084 w 4233527"/>
              <a:gd name="connsiteY40" fmla="*/ 855408 h 3406879"/>
              <a:gd name="connsiteX41" fmla="*/ 3849329 w 4233527"/>
              <a:gd name="connsiteY41" fmla="*/ 840659 h 3406879"/>
              <a:gd name="connsiteX42" fmla="*/ 3908323 w 4233527"/>
              <a:gd name="connsiteY42" fmla="*/ 766917 h 3406879"/>
              <a:gd name="connsiteX43" fmla="*/ 3982065 w 4233527"/>
              <a:gd name="connsiteY43" fmla="*/ 663679 h 3406879"/>
              <a:gd name="connsiteX44" fmla="*/ 4026310 w 4233527"/>
              <a:gd name="connsiteY44" fmla="*/ 619433 h 3406879"/>
              <a:gd name="connsiteX45" fmla="*/ 4085304 w 4233527"/>
              <a:gd name="connsiteY45" fmla="*/ 530943 h 3406879"/>
              <a:gd name="connsiteX46" fmla="*/ 4100052 w 4233527"/>
              <a:gd name="connsiteY46" fmla="*/ 486698 h 3406879"/>
              <a:gd name="connsiteX47" fmla="*/ 4159046 w 4233527"/>
              <a:gd name="connsiteY47" fmla="*/ 398208 h 3406879"/>
              <a:gd name="connsiteX48" fmla="*/ 4188542 w 4233527"/>
              <a:gd name="connsiteY48" fmla="*/ 309717 h 3406879"/>
              <a:gd name="connsiteX49" fmla="*/ 4203291 w 4233527"/>
              <a:gd name="connsiteY49" fmla="*/ 265472 h 3406879"/>
              <a:gd name="connsiteX50" fmla="*/ 4232787 w 4233527"/>
              <a:gd name="connsiteY50" fmla="*/ 147485 h 3406879"/>
              <a:gd name="connsiteX51" fmla="*/ 4218039 w 4233527"/>
              <a:gd name="connsiteY51" fmla="*/ 29498 h 3406879"/>
              <a:gd name="connsiteX52" fmla="*/ 4100052 w 4233527"/>
              <a:gd name="connsiteY52" fmla="*/ 1 h 3406879"/>
              <a:gd name="connsiteX53" fmla="*/ 3215149 w 4233527"/>
              <a:gd name="connsiteY53" fmla="*/ 14750 h 3406879"/>
              <a:gd name="connsiteX54" fmla="*/ 3097162 w 4233527"/>
              <a:gd name="connsiteY54" fmla="*/ 44246 h 3406879"/>
              <a:gd name="connsiteX55" fmla="*/ 2893142 w 4233527"/>
              <a:gd name="connsiteY55" fmla="*/ 193697 h 3406879"/>
              <a:gd name="connsiteX56" fmla="*/ 2722307 w 4233527"/>
              <a:gd name="connsiteY56" fmla="*/ 276533 h 3406879"/>
              <a:gd name="connsiteX57" fmla="*/ 2300749 w 4233527"/>
              <a:gd name="connsiteY57" fmla="*/ 221227 h 3406879"/>
              <a:gd name="connsiteX58" fmla="*/ 2138517 w 4233527"/>
              <a:gd name="connsiteY58" fmla="*/ 235975 h 3406879"/>
              <a:gd name="connsiteX59" fmla="*/ 1961536 w 4233527"/>
              <a:gd name="connsiteY59" fmla="*/ 265472 h 3406879"/>
              <a:gd name="connsiteX60" fmla="*/ 1917291 w 4233527"/>
              <a:gd name="connsiteY60" fmla="*/ 280221 h 3406879"/>
              <a:gd name="connsiteX61" fmla="*/ 1828800 w 4233527"/>
              <a:gd name="connsiteY61" fmla="*/ 294969 h 3406879"/>
              <a:gd name="connsiteX62" fmla="*/ 1312607 w 4233527"/>
              <a:gd name="connsiteY62" fmla="*/ 280221 h 3406879"/>
              <a:gd name="connsiteX63" fmla="*/ 929149 w 4233527"/>
              <a:gd name="connsiteY63" fmla="*/ 280221 h 3406879"/>
              <a:gd name="connsiteX64" fmla="*/ 884904 w 4233527"/>
              <a:gd name="connsiteY64" fmla="*/ 294969 h 3406879"/>
              <a:gd name="connsiteX65" fmla="*/ 796413 w 4233527"/>
              <a:gd name="connsiteY65" fmla="*/ 353962 h 3406879"/>
              <a:gd name="connsiteX66" fmla="*/ 707923 w 4233527"/>
              <a:gd name="connsiteY66" fmla="*/ 442453 h 3406879"/>
              <a:gd name="connsiteX67" fmla="*/ 648929 w 4233527"/>
              <a:gd name="connsiteY67" fmla="*/ 530943 h 3406879"/>
              <a:gd name="connsiteX68" fmla="*/ 545691 w 4233527"/>
              <a:gd name="connsiteY68" fmla="*/ 663679 h 3406879"/>
              <a:gd name="connsiteX69" fmla="*/ 501446 w 4233527"/>
              <a:gd name="connsiteY69" fmla="*/ 766917 h 3406879"/>
              <a:gd name="connsiteX70" fmla="*/ 471949 w 4233527"/>
              <a:gd name="connsiteY70" fmla="*/ 855408 h 3406879"/>
              <a:gd name="connsiteX71" fmla="*/ 457200 w 4233527"/>
              <a:gd name="connsiteY71" fmla="*/ 899653 h 3406879"/>
              <a:gd name="connsiteX72" fmla="*/ 442452 w 4233527"/>
              <a:gd name="connsiteY72" fmla="*/ 943898 h 3406879"/>
              <a:gd name="connsiteX73" fmla="*/ 412955 w 4233527"/>
              <a:gd name="connsiteY73" fmla="*/ 988143 h 3406879"/>
              <a:gd name="connsiteX74" fmla="*/ 383458 w 4233527"/>
              <a:gd name="connsiteY74" fmla="*/ 1106130 h 3406879"/>
              <a:gd name="connsiteX75" fmla="*/ 353962 w 4233527"/>
              <a:gd name="connsiteY75" fmla="*/ 1150375 h 3406879"/>
              <a:gd name="connsiteX76" fmla="*/ 324465 w 4233527"/>
              <a:gd name="connsiteY76" fmla="*/ 1268362 h 3406879"/>
              <a:gd name="connsiteX77" fmla="*/ 309717 w 4233527"/>
              <a:gd name="connsiteY77" fmla="*/ 1312608 h 3406879"/>
              <a:gd name="connsiteX78" fmla="*/ 265471 w 4233527"/>
              <a:gd name="connsiteY78" fmla="*/ 1371601 h 3406879"/>
              <a:gd name="connsiteX79" fmla="*/ 235975 w 4233527"/>
              <a:gd name="connsiteY79" fmla="*/ 1460092 h 3406879"/>
              <a:gd name="connsiteX80" fmla="*/ 221226 w 4233527"/>
              <a:gd name="connsiteY80" fmla="*/ 1504337 h 3406879"/>
              <a:gd name="connsiteX81" fmla="*/ 191729 w 4233527"/>
              <a:gd name="connsiteY81" fmla="*/ 1548582 h 3406879"/>
              <a:gd name="connsiteX82" fmla="*/ 162233 w 4233527"/>
              <a:gd name="connsiteY82" fmla="*/ 1651821 h 3406879"/>
              <a:gd name="connsiteX83" fmla="*/ 147484 w 4233527"/>
              <a:gd name="connsiteY83" fmla="*/ 1696066 h 3406879"/>
              <a:gd name="connsiteX84" fmla="*/ 132736 w 4233527"/>
              <a:gd name="connsiteY84" fmla="*/ 1755059 h 3406879"/>
              <a:gd name="connsiteX85" fmla="*/ 103239 w 4233527"/>
              <a:gd name="connsiteY85" fmla="*/ 1799304 h 3406879"/>
              <a:gd name="connsiteX86" fmla="*/ 88491 w 4233527"/>
              <a:gd name="connsiteY86" fmla="*/ 1873046 h 3406879"/>
              <a:gd name="connsiteX87" fmla="*/ 73742 w 4233527"/>
              <a:gd name="connsiteY87" fmla="*/ 1917292 h 3406879"/>
              <a:gd name="connsiteX88" fmla="*/ 58994 w 4233527"/>
              <a:gd name="connsiteY88" fmla="*/ 2005782 h 3406879"/>
              <a:gd name="connsiteX89" fmla="*/ 29497 w 4233527"/>
              <a:gd name="connsiteY89" fmla="*/ 2300750 h 3406879"/>
              <a:gd name="connsiteX90" fmla="*/ 0 w 4233527"/>
              <a:gd name="connsiteY90" fmla="*/ 2477730 h 3406879"/>
              <a:gd name="connsiteX91" fmla="*/ 14749 w 4233527"/>
              <a:gd name="connsiteY91" fmla="*/ 2684208 h 3406879"/>
              <a:gd name="connsiteX92" fmla="*/ 29497 w 4233527"/>
              <a:gd name="connsiteY92" fmla="*/ 2728453 h 3406879"/>
              <a:gd name="connsiteX93" fmla="*/ 58994 w 4233527"/>
              <a:gd name="connsiteY93" fmla="*/ 2979175 h 3406879"/>
              <a:gd name="connsiteX94" fmla="*/ 73742 w 4233527"/>
              <a:gd name="connsiteY94" fmla="*/ 3023421 h 3406879"/>
              <a:gd name="connsiteX95" fmla="*/ 132736 w 4233527"/>
              <a:gd name="connsiteY95" fmla="*/ 3111911 h 3406879"/>
              <a:gd name="connsiteX96" fmla="*/ 206478 w 4233527"/>
              <a:gd name="connsiteY96" fmla="*/ 3200401 h 3406879"/>
              <a:gd name="connsiteX97" fmla="*/ 265471 w 4233527"/>
              <a:gd name="connsiteY97" fmla="*/ 3200401 h 3406879"/>
              <a:gd name="connsiteX98" fmla="*/ 457200 w 4233527"/>
              <a:gd name="connsiteY98" fmla="*/ 3406879 h 3406879"/>
              <a:gd name="connsiteX0" fmla="*/ 206478 w 4233527"/>
              <a:gd name="connsiteY0" fmla="*/ 3303640 h 3303640"/>
              <a:gd name="connsiteX1" fmla="*/ 206478 w 4233527"/>
              <a:gd name="connsiteY1" fmla="*/ 330364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06478 w 4233527"/>
              <a:gd name="connsiteY0" fmla="*/ 3303640 h 3303640"/>
              <a:gd name="connsiteX1" fmla="*/ 297918 w 4233527"/>
              <a:gd name="connsiteY1" fmla="*/ 3156320 h 3303640"/>
              <a:gd name="connsiteX2" fmla="*/ 1106129 w 4233527"/>
              <a:gd name="connsiteY2" fmla="*/ 2934930 h 3303640"/>
              <a:gd name="connsiteX3" fmla="*/ 1194620 w 4233527"/>
              <a:gd name="connsiteY3" fmla="*/ 2905433 h 3303640"/>
              <a:gd name="connsiteX4" fmla="*/ 1283110 w 4233527"/>
              <a:gd name="connsiteY4" fmla="*/ 2846440 h 3303640"/>
              <a:gd name="connsiteX5" fmla="*/ 1401097 w 4233527"/>
              <a:gd name="connsiteY5" fmla="*/ 2743201 h 3303640"/>
              <a:gd name="connsiteX6" fmla="*/ 1445342 w 4233527"/>
              <a:gd name="connsiteY6" fmla="*/ 2713704 h 3303640"/>
              <a:gd name="connsiteX7" fmla="*/ 1474839 w 4233527"/>
              <a:gd name="connsiteY7" fmla="*/ 2669459 h 3303640"/>
              <a:gd name="connsiteX8" fmla="*/ 1563329 w 4233527"/>
              <a:gd name="connsiteY8" fmla="*/ 2610466 h 3303640"/>
              <a:gd name="connsiteX9" fmla="*/ 1607575 w 4233527"/>
              <a:gd name="connsiteY9" fmla="*/ 2580969 h 3303640"/>
              <a:gd name="connsiteX10" fmla="*/ 1696065 w 4233527"/>
              <a:gd name="connsiteY10" fmla="*/ 2492479 h 3303640"/>
              <a:gd name="connsiteX11" fmla="*/ 1740310 w 4233527"/>
              <a:gd name="connsiteY11" fmla="*/ 2448233 h 3303640"/>
              <a:gd name="connsiteX12" fmla="*/ 1799304 w 4233527"/>
              <a:gd name="connsiteY12" fmla="*/ 2374492 h 3303640"/>
              <a:gd name="connsiteX13" fmla="*/ 1902542 w 4233527"/>
              <a:gd name="connsiteY13" fmla="*/ 2256504 h 3303640"/>
              <a:gd name="connsiteX14" fmla="*/ 1961536 w 4233527"/>
              <a:gd name="connsiteY14" fmla="*/ 2182762 h 3303640"/>
              <a:gd name="connsiteX15" fmla="*/ 1976284 w 4233527"/>
              <a:gd name="connsiteY15" fmla="*/ 2138517 h 3303640"/>
              <a:gd name="connsiteX16" fmla="*/ 2064775 w 4233527"/>
              <a:gd name="connsiteY16" fmla="*/ 2079524 h 3303640"/>
              <a:gd name="connsiteX17" fmla="*/ 2109020 w 4233527"/>
              <a:gd name="connsiteY17" fmla="*/ 1991033 h 3303640"/>
              <a:gd name="connsiteX18" fmla="*/ 2153265 w 4233527"/>
              <a:gd name="connsiteY18" fmla="*/ 1976285 h 3303640"/>
              <a:gd name="connsiteX19" fmla="*/ 2197510 w 4233527"/>
              <a:gd name="connsiteY19" fmla="*/ 1887795 h 3303640"/>
              <a:gd name="connsiteX20" fmla="*/ 2241755 w 4233527"/>
              <a:gd name="connsiteY20" fmla="*/ 1858298 h 3303640"/>
              <a:gd name="connsiteX21" fmla="*/ 2418736 w 4233527"/>
              <a:gd name="connsiteY21" fmla="*/ 1710814 h 3303640"/>
              <a:gd name="connsiteX22" fmla="*/ 2507226 w 4233527"/>
              <a:gd name="connsiteY22" fmla="*/ 1681317 h 3303640"/>
              <a:gd name="connsiteX23" fmla="*/ 2551471 w 4233527"/>
              <a:gd name="connsiteY23" fmla="*/ 1666569 h 3303640"/>
              <a:gd name="connsiteX24" fmla="*/ 2595717 w 4233527"/>
              <a:gd name="connsiteY24" fmla="*/ 1637072 h 3303640"/>
              <a:gd name="connsiteX25" fmla="*/ 2684207 w 4233527"/>
              <a:gd name="connsiteY25" fmla="*/ 1607575 h 3303640"/>
              <a:gd name="connsiteX26" fmla="*/ 2772697 w 4233527"/>
              <a:gd name="connsiteY26" fmla="*/ 1563330 h 3303640"/>
              <a:gd name="connsiteX27" fmla="*/ 2861187 w 4233527"/>
              <a:gd name="connsiteY27" fmla="*/ 1519085 h 3303640"/>
              <a:gd name="connsiteX28" fmla="*/ 2949678 w 4233527"/>
              <a:gd name="connsiteY28" fmla="*/ 1474840 h 3303640"/>
              <a:gd name="connsiteX29" fmla="*/ 3038168 w 4233527"/>
              <a:gd name="connsiteY29" fmla="*/ 1430595 h 3303640"/>
              <a:gd name="connsiteX30" fmla="*/ 3170904 w 4233527"/>
              <a:gd name="connsiteY30" fmla="*/ 1356853 h 3303640"/>
              <a:gd name="connsiteX31" fmla="*/ 3274142 w 4233527"/>
              <a:gd name="connsiteY31" fmla="*/ 1283111 h 3303640"/>
              <a:gd name="connsiteX32" fmla="*/ 3318387 w 4233527"/>
              <a:gd name="connsiteY32" fmla="*/ 1238866 h 3303640"/>
              <a:gd name="connsiteX33" fmla="*/ 3406878 w 4233527"/>
              <a:gd name="connsiteY33" fmla="*/ 1194621 h 3303640"/>
              <a:gd name="connsiteX34" fmla="*/ 3451123 w 4233527"/>
              <a:gd name="connsiteY34" fmla="*/ 1165124 h 3303640"/>
              <a:gd name="connsiteX35" fmla="*/ 3539613 w 4233527"/>
              <a:gd name="connsiteY35" fmla="*/ 1091382 h 3303640"/>
              <a:gd name="connsiteX36" fmla="*/ 3583858 w 4233527"/>
              <a:gd name="connsiteY36" fmla="*/ 1076633 h 3303640"/>
              <a:gd name="connsiteX37" fmla="*/ 3672349 w 4233527"/>
              <a:gd name="connsiteY37" fmla="*/ 1017640 h 3303640"/>
              <a:gd name="connsiteX38" fmla="*/ 3701846 w 4233527"/>
              <a:gd name="connsiteY38" fmla="*/ 973395 h 3303640"/>
              <a:gd name="connsiteX39" fmla="*/ 3790336 w 4233527"/>
              <a:gd name="connsiteY39" fmla="*/ 899653 h 3303640"/>
              <a:gd name="connsiteX40" fmla="*/ 3805084 w 4233527"/>
              <a:gd name="connsiteY40" fmla="*/ 855408 h 3303640"/>
              <a:gd name="connsiteX41" fmla="*/ 3849329 w 4233527"/>
              <a:gd name="connsiteY41" fmla="*/ 840659 h 3303640"/>
              <a:gd name="connsiteX42" fmla="*/ 3908323 w 4233527"/>
              <a:gd name="connsiteY42" fmla="*/ 766917 h 3303640"/>
              <a:gd name="connsiteX43" fmla="*/ 3982065 w 4233527"/>
              <a:gd name="connsiteY43" fmla="*/ 663679 h 3303640"/>
              <a:gd name="connsiteX44" fmla="*/ 4026310 w 4233527"/>
              <a:gd name="connsiteY44" fmla="*/ 619433 h 3303640"/>
              <a:gd name="connsiteX45" fmla="*/ 4085304 w 4233527"/>
              <a:gd name="connsiteY45" fmla="*/ 530943 h 3303640"/>
              <a:gd name="connsiteX46" fmla="*/ 4100052 w 4233527"/>
              <a:gd name="connsiteY46" fmla="*/ 486698 h 3303640"/>
              <a:gd name="connsiteX47" fmla="*/ 4159046 w 4233527"/>
              <a:gd name="connsiteY47" fmla="*/ 398208 h 3303640"/>
              <a:gd name="connsiteX48" fmla="*/ 4188542 w 4233527"/>
              <a:gd name="connsiteY48" fmla="*/ 309717 h 3303640"/>
              <a:gd name="connsiteX49" fmla="*/ 4203291 w 4233527"/>
              <a:gd name="connsiteY49" fmla="*/ 265472 h 3303640"/>
              <a:gd name="connsiteX50" fmla="*/ 4232787 w 4233527"/>
              <a:gd name="connsiteY50" fmla="*/ 147485 h 3303640"/>
              <a:gd name="connsiteX51" fmla="*/ 4218039 w 4233527"/>
              <a:gd name="connsiteY51" fmla="*/ 29498 h 3303640"/>
              <a:gd name="connsiteX52" fmla="*/ 4100052 w 4233527"/>
              <a:gd name="connsiteY52" fmla="*/ 1 h 3303640"/>
              <a:gd name="connsiteX53" fmla="*/ 3215149 w 4233527"/>
              <a:gd name="connsiteY53" fmla="*/ 14750 h 3303640"/>
              <a:gd name="connsiteX54" fmla="*/ 3097162 w 4233527"/>
              <a:gd name="connsiteY54" fmla="*/ 44246 h 3303640"/>
              <a:gd name="connsiteX55" fmla="*/ 2893142 w 4233527"/>
              <a:gd name="connsiteY55" fmla="*/ 193697 h 3303640"/>
              <a:gd name="connsiteX56" fmla="*/ 2722307 w 4233527"/>
              <a:gd name="connsiteY56" fmla="*/ 276533 h 3303640"/>
              <a:gd name="connsiteX57" fmla="*/ 2300749 w 4233527"/>
              <a:gd name="connsiteY57" fmla="*/ 221227 h 3303640"/>
              <a:gd name="connsiteX58" fmla="*/ 2138517 w 4233527"/>
              <a:gd name="connsiteY58" fmla="*/ 235975 h 3303640"/>
              <a:gd name="connsiteX59" fmla="*/ 1961536 w 4233527"/>
              <a:gd name="connsiteY59" fmla="*/ 265472 h 3303640"/>
              <a:gd name="connsiteX60" fmla="*/ 1917291 w 4233527"/>
              <a:gd name="connsiteY60" fmla="*/ 280221 h 3303640"/>
              <a:gd name="connsiteX61" fmla="*/ 1828800 w 4233527"/>
              <a:gd name="connsiteY61" fmla="*/ 294969 h 3303640"/>
              <a:gd name="connsiteX62" fmla="*/ 1312607 w 4233527"/>
              <a:gd name="connsiteY62" fmla="*/ 280221 h 3303640"/>
              <a:gd name="connsiteX63" fmla="*/ 929149 w 4233527"/>
              <a:gd name="connsiteY63" fmla="*/ 280221 h 3303640"/>
              <a:gd name="connsiteX64" fmla="*/ 884904 w 4233527"/>
              <a:gd name="connsiteY64" fmla="*/ 294969 h 3303640"/>
              <a:gd name="connsiteX65" fmla="*/ 796413 w 4233527"/>
              <a:gd name="connsiteY65" fmla="*/ 353962 h 3303640"/>
              <a:gd name="connsiteX66" fmla="*/ 707923 w 4233527"/>
              <a:gd name="connsiteY66" fmla="*/ 442453 h 3303640"/>
              <a:gd name="connsiteX67" fmla="*/ 648929 w 4233527"/>
              <a:gd name="connsiteY67" fmla="*/ 530943 h 3303640"/>
              <a:gd name="connsiteX68" fmla="*/ 545691 w 4233527"/>
              <a:gd name="connsiteY68" fmla="*/ 663679 h 3303640"/>
              <a:gd name="connsiteX69" fmla="*/ 501446 w 4233527"/>
              <a:gd name="connsiteY69" fmla="*/ 766917 h 3303640"/>
              <a:gd name="connsiteX70" fmla="*/ 471949 w 4233527"/>
              <a:gd name="connsiteY70" fmla="*/ 855408 h 3303640"/>
              <a:gd name="connsiteX71" fmla="*/ 457200 w 4233527"/>
              <a:gd name="connsiteY71" fmla="*/ 899653 h 3303640"/>
              <a:gd name="connsiteX72" fmla="*/ 442452 w 4233527"/>
              <a:gd name="connsiteY72" fmla="*/ 943898 h 3303640"/>
              <a:gd name="connsiteX73" fmla="*/ 412955 w 4233527"/>
              <a:gd name="connsiteY73" fmla="*/ 988143 h 3303640"/>
              <a:gd name="connsiteX74" fmla="*/ 383458 w 4233527"/>
              <a:gd name="connsiteY74" fmla="*/ 1106130 h 3303640"/>
              <a:gd name="connsiteX75" fmla="*/ 353962 w 4233527"/>
              <a:gd name="connsiteY75" fmla="*/ 1150375 h 3303640"/>
              <a:gd name="connsiteX76" fmla="*/ 324465 w 4233527"/>
              <a:gd name="connsiteY76" fmla="*/ 1268362 h 3303640"/>
              <a:gd name="connsiteX77" fmla="*/ 309717 w 4233527"/>
              <a:gd name="connsiteY77" fmla="*/ 1312608 h 3303640"/>
              <a:gd name="connsiteX78" fmla="*/ 265471 w 4233527"/>
              <a:gd name="connsiteY78" fmla="*/ 1371601 h 3303640"/>
              <a:gd name="connsiteX79" fmla="*/ 235975 w 4233527"/>
              <a:gd name="connsiteY79" fmla="*/ 1460092 h 3303640"/>
              <a:gd name="connsiteX80" fmla="*/ 221226 w 4233527"/>
              <a:gd name="connsiteY80" fmla="*/ 1504337 h 3303640"/>
              <a:gd name="connsiteX81" fmla="*/ 191729 w 4233527"/>
              <a:gd name="connsiteY81" fmla="*/ 1548582 h 3303640"/>
              <a:gd name="connsiteX82" fmla="*/ 162233 w 4233527"/>
              <a:gd name="connsiteY82" fmla="*/ 1651821 h 3303640"/>
              <a:gd name="connsiteX83" fmla="*/ 147484 w 4233527"/>
              <a:gd name="connsiteY83" fmla="*/ 1696066 h 3303640"/>
              <a:gd name="connsiteX84" fmla="*/ 132736 w 4233527"/>
              <a:gd name="connsiteY84" fmla="*/ 1755059 h 3303640"/>
              <a:gd name="connsiteX85" fmla="*/ 103239 w 4233527"/>
              <a:gd name="connsiteY85" fmla="*/ 1799304 h 3303640"/>
              <a:gd name="connsiteX86" fmla="*/ 88491 w 4233527"/>
              <a:gd name="connsiteY86" fmla="*/ 1873046 h 3303640"/>
              <a:gd name="connsiteX87" fmla="*/ 73742 w 4233527"/>
              <a:gd name="connsiteY87" fmla="*/ 1917292 h 3303640"/>
              <a:gd name="connsiteX88" fmla="*/ 58994 w 4233527"/>
              <a:gd name="connsiteY88" fmla="*/ 2005782 h 3303640"/>
              <a:gd name="connsiteX89" fmla="*/ 29497 w 4233527"/>
              <a:gd name="connsiteY89" fmla="*/ 2300750 h 3303640"/>
              <a:gd name="connsiteX90" fmla="*/ 0 w 4233527"/>
              <a:gd name="connsiteY90" fmla="*/ 2477730 h 3303640"/>
              <a:gd name="connsiteX91" fmla="*/ 14749 w 4233527"/>
              <a:gd name="connsiteY91" fmla="*/ 2684208 h 3303640"/>
              <a:gd name="connsiteX92" fmla="*/ 29497 w 4233527"/>
              <a:gd name="connsiteY92" fmla="*/ 2728453 h 3303640"/>
              <a:gd name="connsiteX93" fmla="*/ 58994 w 4233527"/>
              <a:gd name="connsiteY93" fmla="*/ 2979175 h 3303640"/>
              <a:gd name="connsiteX94" fmla="*/ 73742 w 4233527"/>
              <a:gd name="connsiteY94" fmla="*/ 3023421 h 3303640"/>
              <a:gd name="connsiteX95" fmla="*/ 132736 w 4233527"/>
              <a:gd name="connsiteY95" fmla="*/ 3111911 h 3303640"/>
              <a:gd name="connsiteX96" fmla="*/ 206478 w 4233527"/>
              <a:gd name="connsiteY96" fmla="*/ 3200401 h 3303640"/>
              <a:gd name="connsiteX97" fmla="*/ 265471 w 4233527"/>
              <a:gd name="connsiteY97" fmla="*/ 3200401 h 3303640"/>
              <a:gd name="connsiteX0" fmla="*/ 297918 w 4233527"/>
              <a:gd name="connsiteY0" fmla="*/ 3156320 h 3202801"/>
              <a:gd name="connsiteX1" fmla="*/ 1106129 w 4233527"/>
              <a:gd name="connsiteY1" fmla="*/ 2934930 h 3202801"/>
              <a:gd name="connsiteX2" fmla="*/ 1194620 w 4233527"/>
              <a:gd name="connsiteY2" fmla="*/ 2905433 h 3202801"/>
              <a:gd name="connsiteX3" fmla="*/ 1283110 w 4233527"/>
              <a:gd name="connsiteY3" fmla="*/ 2846440 h 3202801"/>
              <a:gd name="connsiteX4" fmla="*/ 1401097 w 4233527"/>
              <a:gd name="connsiteY4" fmla="*/ 2743201 h 3202801"/>
              <a:gd name="connsiteX5" fmla="*/ 1445342 w 4233527"/>
              <a:gd name="connsiteY5" fmla="*/ 2713704 h 3202801"/>
              <a:gd name="connsiteX6" fmla="*/ 1474839 w 4233527"/>
              <a:gd name="connsiteY6" fmla="*/ 2669459 h 3202801"/>
              <a:gd name="connsiteX7" fmla="*/ 1563329 w 4233527"/>
              <a:gd name="connsiteY7" fmla="*/ 2610466 h 3202801"/>
              <a:gd name="connsiteX8" fmla="*/ 1607575 w 4233527"/>
              <a:gd name="connsiteY8" fmla="*/ 2580969 h 3202801"/>
              <a:gd name="connsiteX9" fmla="*/ 1696065 w 4233527"/>
              <a:gd name="connsiteY9" fmla="*/ 2492479 h 3202801"/>
              <a:gd name="connsiteX10" fmla="*/ 1740310 w 4233527"/>
              <a:gd name="connsiteY10" fmla="*/ 2448233 h 3202801"/>
              <a:gd name="connsiteX11" fmla="*/ 1799304 w 4233527"/>
              <a:gd name="connsiteY11" fmla="*/ 2374492 h 3202801"/>
              <a:gd name="connsiteX12" fmla="*/ 1902542 w 4233527"/>
              <a:gd name="connsiteY12" fmla="*/ 2256504 h 3202801"/>
              <a:gd name="connsiteX13" fmla="*/ 1961536 w 4233527"/>
              <a:gd name="connsiteY13" fmla="*/ 2182762 h 3202801"/>
              <a:gd name="connsiteX14" fmla="*/ 1976284 w 4233527"/>
              <a:gd name="connsiteY14" fmla="*/ 2138517 h 3202801"/>
              <a:gd name="connsiteX15" fmla="*/ 2064775 w 4233527"/>
              <a:gd name="connsiteY15" fmla="*/ 2079524 h 3202801"/>
              <a:gd name="connsiteX16" fmla="*/ 2109020 w 4233527"/>
              <a:gd name="connsiteY16" fmla="*/ 1991033 h 3202801"/>
              <a:gd name="connsiteX17" fmla="*/ 2153265 w 4233527"/>
              <a:gd name="connsiteY17" fmla="*/ 1976285 h 3202801"/>
              <a:gd name="connsiteX18" fmla="*/ 2197510 w 4233527"/>
              <a:gd name="connsiteY18" fmla="*/ 1887795 h 3202801"/>
              <a:gd name="connsiteX19" fmla="*/ 2241755 w 4233527"/>
              <a:gd name="connsiteY19" fmla="*/ 1858298 h 3202801"/>
              <a:gd name="connsiteX20" fmla="*/ 2418736 w 4233527"/>
              <a:gd name="connsiteY20" fmla="*/ 1710814 h 3202801"/>
              <a:gd name="connsiteX21" fmla="*/ 2507226 w 4233527"/>
              <a:gd name="connsiteY21" fmla="*/ 1681317 h 3202801"/>
              <a:gd name="connsiteX22" fmla="*/ 2551471 w 4233527"/>
              <a:gd name="connsiteY22" fmla="*/ 1666569 h 3202801"/>
              <a:gd name="connsiteX23" fmla="*/ 2595717 w 4233527"/>
              <a:gd name="connsiteY23" fmla="*/ 1637072 h 3202801"/>
              <a:gd name="connsiteX24" fmla="*/ 2684207 w 4233527"/>
              <a:gd name="connsiteY24" fmla="*/ 1607575 h 3202801"/>
              <a:gd name="connsiteX25" fmla="*/ 2772697 w 4233527"/>
              <a:gd name="connsiteY25" fmla="*/ 1563330 h 3202801"/>
              <a:gd name="connsiteX26" fmla="*/ 2861187 w 4233527"/>
              <a:gd name="connsiteY26" fmla="*/ 1519085 h 3202801"/>
              <a:gd name="connsiteX27" fmla="*/ 2949678 w 4233527"/>
              <a:gd name="connsiteY27" fmla="*/ 1474840 h 3202801"/>
              <a:gd name="connsiteX28" fmla="*/ 3038168 w 4233527"/>
              <a:gd name="connsiteY28" fmla="*/ 1430595 h 3202801"/>
              <a:gd name="connsiteX29" fmla="*/ 3170904 w 4233527"/>
              <a:gd name="connsiteY29" fmla="*/ 1356853 h 3202801"/>
              <a:gd name="connsiteX30" fmla="*/ 3274142 w 4233527"/>
              <a:gd name="connsiteY30" fmla="*/ 1283111 h 3202801"/>
              <a:gd name="connsiteX31" fmla="*/ 3318387 w 4233527"/>
              <a:gd name="connsiteY31" fmla="*/ 1238866 h 3202801"/>
              <a:gd name="connsiteX32" fmla="*/ 3406878 w 4233527"/>
              <a:gd name="connsiteY32" fmla="*/ 1194621 h 3202801"/>
              <a:gd name="connsiteX33" fmla="*/ 3451123 w 4233527"/>
              <a:gd name="connsiteY33" fmla="*/ 1165124 h 3202801"/>
              <a:gd name="connsiteX34" fmla="*/ 3539613 w 4233527"/>
              <a:gd name="connsiteY34" fmla="*/ 1091382 h 3202801"/>
              <a:gd name="connsiteX35" fmla="*/ 3583858 w 4233527"/>
              <a:gd name="connsiteY35" fmla="*/ 1076633 h 3202801"/>
              <a:gd name="connsiteX36" fmla="*/ 3672349 w 4233527"/>
              <a:gd name="connsiteY36" fmla="*/ 1017640 h 3202801"/>
              <a:gd name="connsiteX37" fmla="*/ 3701846 w 4233527"/>
              <a:gd name="connsiteY37" fmla="*/ 973395 h 3202801"/>
              <a:gd name="connsiteX38" fmla="*/ 3790336 w 4233527"/>
              <a:gd name="connsiteY38" fmla="*/ 899653 h 3202801"/>
              <a:gd name="connsiteX39" fmla="*/ 3805084 w 4233527"/>
              <a:gd name="connsiteY39" fmla="*/ 855408 h 3202801"/>
              <a:gd name="connsiteX40" fmla="*/ 3849329 w 4233527"/>
              <a:gd name="connsiteY40" fmla="*/ 840659 h 3202801"/>
              <a:gd name="connsiteX41" fmla="*/ 3908323 w 4233527"/>
              <a:gd name="connsiteY41" fmla="*/ 766917 h 3202801"/>
              <a:gd name="connsiteX42" fmla="*/ 3982065 w 4233527"/>
              <a:gd name="connsiteY42" fmla="*/ 663679 h 3202801"/>
              <a:gd name="connsiteX43" fmla="*/ 4026310 w 4233527"/>
              <a:gd name="connsiteY43" fmla="*/ 619433 h 3202801"/>
              <a:gd name="connsiteX44" fmla="*/ 4085304 w 4233527"/>
              <a:gd name="connsiteY44" fmla="*/ 530943 h 3202801"/>
              <a:gd name="connsiteX45" fmla="*/ 4100052 w 4233527"/>
              <a:gd name="connsiteY45" fmla="*/ 486698 h 3202801"/>
              <a:gd name="connsiteX46" fmla="*/ 4159046 w 4233527"/>
              <a:gd name="connsiteY46" fmla="*/ 398208 h 3202801"/>
              <a:gd name="connsiteX47" fmla="*/ 4188542 w 4233527"/>
              <a:gd name="connsiteY47" fmla="*/ 309717 h 3202801"/>
              <a:gd name="connsiteX48" fmla="*/ 4203291 w 4233527"/>
              <a:gd name="connsiteY48" fmla="*/ 265472 h 3202801"/>
              <a:gd name="connsiteX49" fmla="*/ 4232787 w 4233527"/>
              <a:gd name="connsiteY49" fmla="*/ 147485 h 3202801"/>
              <a:gd name="connsiteX50" fmla="*/ 4218039 w 4233527"/>
              <a:gd name="connsiteY50" fmla="*/ 29498 h 3202801"/>
              <a:gd name="connsiteX51" fmla="*/ 4100052 w 4233527"/>
              <a:gd name="connsiteY51" fmla="*/ 1 h 3202801"/>
              <a:gd name="connsiteX52" fmla="*/ 3215149 w 4233527"/>
              <a:gd name="connsiteY52" fmla="*/ 14750 h 3202801"/>
              <a:gd name="connsiteX53" fmla="*/ 3097162 w 4233527"/>
              <a:gd name="connsiteY53" fmla="*/ 44246 h 3202801"/>
              <a:gd name="connsiteX54" fmla="*/ 2893142 w 4233527"/>
              <a:gd name="connsiteY54" fmla="*/ 193697 h 3202801"/>
              <a:gd name="connsiteX55" fmla="*/ 2722307 w 4233527"/>
              <a:gd name="connsiteY55" fmla="*/ 276533 h 3202801"/>
              <a:gd name="connsiteX56" fmla="*/ 2300749 w 4233527"/>
              <a:gd name="connsiteY56" fmla="*/ 221227 h 3202801"/>
              <a:gd name="connsiteX57" fmla="*/ 2138517 w 4233527"/>
              <a:gd name="connsiteY57" fmla="*/ 235975 h 3202801"/>
              <a:gd name="connsiteX58" fmla="*/ 1961536 w 4233527"/>
              <a:gd name="connsiteY58" fmla="*/ 265472 h 3202801"/>
              <a:gd name="connsiteX59" fmla="*/ 1917291 w 4233527"/>
              <a:gd name="connsiteY59" fmla="*/ 280221 h 3202801"/>
              <a:gd name="connsiteX60" fmla="*/ 1828800 w 4233527"/>
              <a:gd name="connsiteY60" fmla="*/ 294969 h 3202801"/>
              <a:gd name="connsiteX61" fmla="*/ 1312607 w 4233527"/>
              <a:gd name="connsiteY61" fmla="*/ 280221 h 3202801"/>
              <a:gd name="connsiteX62" fmla="*/ 929149 w 4233527"/>
              <a:gd name="connsiteY62" fmla="*/ 280221 h 3202801"/>
              <a:gd name="connsiteX63" fmla="*/ 884904 w 4233527"/>
              <a:gd name="connsiteY63" fmla="*/ 294969 h 3202801"/>
              <a:gd name="connsiteX64" fmla="*/ 796413 w 4233527"/>
              <a:gd name="connsiteY64" fmla="*/ 353962 h 3202801"/>
              <a:gd name="connsiteX65" fmla="*/ 707923 w 4233527"/>
              <a:gd name="connsiteY65" fmla="*/ 442453 h 3202801"/>
              <a:gd name="connsiteX66" fmla="*/ 648929 w 4233527"/>
              <a:gd name="connsiteY66" fmla="*/ 530943 h 3202801"/>
              <a:gd name="connsiteX67" fmla="*/ 545691 w 4233527"/>
              <a:gd name="connsiteY67" fmla="*/ 663679 h 3202801"/>
              <a:gd name="connsiteX68" fmla="*/ 501446 w 4233527"/>
              <a:gd name="connsiteY68" fmla="*/ 766917 h 3202801"/>
              <a:gd name="connsiteX69" fmla="*/ 471949 w 4233527"/>
              <a:gd name="connsiteY69" fmla="*/ 855408 h 3202801"/>
              <a:gd name="connsiteX70" fmla="*/ 457200 w 4233527"/>
              <a:gd name="connsiteY70" fmla="*/ 899653 h 3202801"/>
              <a:gd name="connsiteX71" fmla="*/ 442452 w 4233527"/>
              <a:gd name="connsiteY71" fmla="*/ 943898 h 3202801"/>
              <a:gd name="connsiteX72" fmla="*/ 412955 w 4233527"/>
              <a:gd name="connsiteY72" fmla="*/ 988143 h 3202801"/>
              <a:gd name="connsiteX73" fmla="*/ 383458 w 4233527"/>
              <a:gd name="connsiteY73" fmla="*/ 1106130 h 3202801"/>
              <a:gd name="connsiteX74" fmla="*/ 353962 w 4233527"/>
              <a:gd name="connsiteY74" fmla="*/ 1150375 h 3202801"/>
              <a:gd name="connsiteX75" fmla="*/ 324465 w 4233527"/>
              <a:gd name="connsiteY75" fmla="*/ 1268362 h 3202801"/>
              <a:gd name="connsiteX76" fmla="*/ 309717 w 4233527"/>
              <a:gd name="connsiteY76" fmla="*/ 1312608 h 3202801"/>
              <a:gd name="connsiteX77" fmla="*/ 265471 w 4233527"/>
              <a:gd name="connsiteY77" fmla="*/ 1371601 h 3202801"/>
              <a:gd name="connsiteX78" fmla="*/ 235975 w 4233527"/>
              <a:gd name="connsiteY78" fmla="*/ 1460092 h 3202801"/>
              <a:gd name="connsiteX79" fmla="*/ 221226 w 4233527"/>
              <a:gd name="connsiteY79" fmla="*/ 1504337 h 3202801"/>
              <a:gd name="connsiteX80" fmla="*/ 191729 w 4233527"/>
              <a:gd name="connsiteY80" fmla="*/ 1548582 h 3202801"/>
              <a:gd name="connsiteX81" fmla="*/ 162233 w 4233527"/>
              <a:gd name="connsiteY81" fmla="*/ 1651821 h 3202801"/>
              <a:gd name="connsiteX82" fmla="*/ 147484 w 4233527"/>
              <a:gd name="connsiteY82" fmla="*/ 1696066 h 3202801"/>
              <a:gd name="connsiteX83" fmla="*/ 132736 w 4233527"/>
              <a:gd name="connsiteY83" fmla="*/ 1755059 h 3202801"/>
              <a:gd name="connsiteX84" fmla="*/ 103239 w 4233527"/>
              <a:gd name="connsiteY84" fmla="*/ 1799304 h 3202801"/>
              <a:gd name="connsiteX85" fmla="*/ 88491 w 4233527"/>
              <a:gd name="connsiteY85" fmla="*/ 1873046 h 3202801"/>
              <a:gd name="connsiteX86" fmla="*/ 73742 w 4233527"/>
              <a:gd name="connsiteY86" fmla="*/ 1917292 h 3202801"/>
              <a:gd name="connsiteX87" fmla="*/ 58994 w 4233527"/>
              <a:gd name="connsiteY87" fmla="*/ 2005782 h 3202801"/>
              <a:gd name="connsiteX88" fmla="*/ 29497 w 4233527"/>
              <a:gd name="connsiteY88" fmla="*/ 2300750 h 3202801"/>
              <a:gd name="connsiteX89" fmla="*/ 0 w 4233527"/>
              <a:gd name="connsiteY89" fmla="*/ 2477730 h 3202801"/>
              <a:gd name="connsiteX90" fmla="*/ 14749 w 4233527"/>
              <a:gd name="connsiteY90" fmla="*/ 2684208 h 3202801"/>
              <a:gd name="connsiteX91" fmla="*/ 29497 w 4233527"/>
              <a:gd name="connsiteY91" fmla="*/ 2728453 h 3202801"/>
              <a:gd name="connsiteX92" fmla="*/ 58994 w 4233527"/>
              <a:gd name="connsiteY92" fmla="*/ 2979175 h 3202801"/>
              <a:gd name="connsiteX93" fmla="*/ 73742 w 4233527"/>
              <a:gd name="connsiteY93" fmla="*/ 3023421 h 3202801"/>
              <a:gd name="connsiteX94" fmla="*/ 132736 w 4233527"/>
              <a:gd name="connsiteY94" fmla="*/ 3111911 h 3202801"/>
              <a:gd name="connsiteX95" fmla="*/ 206478 w 4233527"/>
              <a:gd name="connsiteY95" fmla="*/ 3200401 h 3202801"/>
              <a:gd name="connsiteX96" fmla="*/ 265471 w 4233527"/>
              <a:gd name="connsiteY96" fmla="*/ 3200401 h 320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33527" h="3202801">
                <a:moveTo>
                  <a:pt x="297918" y="3156320"/>
                </a:moveTo>
                <a:lnTo>
                  <a:pt x="1106129" y="2934930"/>
                </a:lnTo>
                <a:cubicBezTo>
                  <a:pt x="1255579" y="2893116"/>
                  <a:pt x="1168749" y="2922680"/>
                  <a:pt x="1194620" y="2905433"/>
                </a:cubicBezTo>
                <a:lnTo>
                  <a:pt x="1283110" y="2846440"/>
                </a:lnTo>
                <a:cubicBezTo>
                  <a:pt x="1332272" y="2772698"/>
                  <a:pt x="1297859" y="2812027"/>
                  <a:pt x="1401097" y="2743201"/>
                </a:cubicBezTo>
                <a:lnTo>
                  <a:pt x="1445342" y="2713704"/>
                </a:lnTo>
                <a:cubicBezTo>
                  <a:pt x="1455174" y="2698956"/>
                  <a:pt x="1461499" y="2681131"/>
                  <a:pt x="1474839" y="2669459"/>
                </a:cubicBezTo>
                <a:cubicBezTo>
                  <a:pt x="1501518" y="2646115"/>
                  <a:pt x="1533832" y="2630130"/>
                  <a:pt x="1563329" y="2610466"/>
                </a:cubicBezTo>
                <a:cubicBezTo>
                  <a:pt x="1578078" y="2600634"/>
                  <a:pt x="1595041" y="2593503"/>
                  <a:pt x="1607575" y="2580969"/>
                </a:cubicBezTo>
                <a:lnTo>
                  <a:pt x="1696065" y="2492479"/>
                </a:lnTo>
                <a:lnTo>
                  <a:pt x="1740310" y="2448233"/>
                </a:lnTo>
                <a:cubicBezTo>
                  <a:pt x="1773523" y="2348593"/>
                  <a:pt x="1727461" y="2456598"/>
                  <a:pt x="1799304" y="2374492"/>
                </a:cubicBezTo>
                <a:cubicBezTo>
                  <a:pt x="1919754" y="2236836"/>
                  <a:pt x="1802988" y="2322874"/>
                  <a:pt x="1902542" y="2256504"/>
                </a:cubicBezTo>
                <a:cubicBezTo>
                  <a:pt x="1939615" y="2145291"/>
                  <a:pt x="1885294" y="2278065"/>
                  <a:pt x="1961536" y="2182762"/>
                </a:cubicBezTo>
                <a:cubicBezTo>
                  <a:pt x="1971247" y="2170623"/>
                  <a:pt x="1965291" y="2149510"/>
                  <a:pt x="1976284" y="2138517"/>
                </a:cubicBezTo>
                <a:cubicBezTo>
                  <a:pt x="2001352" y="2113450"/>
                  <a:pt x="2064775" y="2079524"/>
                  <a:pt x="2064775" y="2079524"/>
                </a:cubicBezTo>
                <a:cubicBezTo>
                  <a:pt x="2074491" y="2050377"/>
                  <a:pt x="2083029" y="2011826"/>
                  <a:pt x="2109020" y="1991033"/>
                </a:cubicBezTo>
                <a:cubicBezTo>
                  <a:pt x="2121159" y="1981321"/>
                  <a:pt x="2138517" y="1981201"/>
                  <a:pt x="2153265" y="1976285"/>
                </a:cubicBezTo>
                <a:cubicBezTo>
                  <a:pt x="2165260" y="1940298"/>
                  <a:pt x="2168919" y="1916386"/>
                  <a:pt x="2197510" y="1887795"/>
                </a:cubicBezTo>
                <a:cubicBezTo>
                  <a:pt x="2210044" y="1875261"/>
                  <a:pt x="2228507" y="1870074"/>
                  <a:pt x="2241755" y="1858298"/>
                </a:cubicBezTo>
                <a:cubicBezTo>
                  <a:pt x="2291041" y="1814488"/>
                  <a:pt x="2350158" y="1733674"/>
                  <a:pt x="2418736" y="1710814"/>
                </a:cubicBezTo>
                <a:lnTo>
                  <a:pt x="2507226" y="1681317"/>
                </a:lnTo>
                <a:lnTo>
                  <a:pt x="2551471" y="1666569"/>
                </a:lnTo>
                <a:cubicBezTo>
                  <a:pt x="2566220" y="1656737"/>
                  <a:pt x="2579519" y="1644271"/>
                  <a:pt x="2595717" y="1637072"/>
                </a:cubicBezTo>
                <a:cubicBezTo>
                  <a:pt x="2624129" y="1624444"/>
                  <a:pt x="2658337" y="1624822"/>
                  <a:pt x="2684207" y="1607575"/>
                </a:cubicBezTo>
                <a:cubicBezTo>
                  <a:pt x="2811016" y="1523038"/>
                  <a:pt x="2650568" y="1624396"/>
                  <a:pt x="2772697" y="1563330"/>
                </a:cubicBezTo>
                <a:cubicBezTo>
                  <a:pt x="2887049" y="1506153"/>
                  <a:pt x="2749983" y="1556152"/>
                  <a:pt x="2861187" y="1519085"/>
                </a:cubicBezTo>
                <a:cubicBezTo>
                  <a:pt x="2987996" y="1434546"/>
                  <a:pt x="2827550" y="1535904"/>
                  <a:pt x="2949678" y="1474840"/>
                </a:cubicBezTo>
                <a:cubicBezTo>
                  <a:pt x="3064038" y="1417660"/>
                  <a:pt x="2926957" y="1467664"/>
                  <a:pt x="3038168" y="1430595"/>
                </a:cubicBezTo>
                <a:cubicBezTo>
                  <a:pt x="3139593" y="1362977"/>
                  <a:pt x="3093026" y="1382811"/>
                  <a:pt x="3170904" y="1356853"/>
                </a:cubicBezTo>
                <a:cubicBezTo>
                  <a:pt x="3205920" y="1333509"/>
                  <a:pt x="3242129" y="1310551"/>
                  <a:pt x="3274142" y="1283111"/>
                </a:cubicBezTo>
                <a:cubicBezTo>
                  <a:pt x="3289978" y="1269537"/>
                  <a:pt x="3302364" y="1252218"/>
                  <a:pt x="3318387" y="1238866"/>
                </a:cubicBezTo>
                <a:cubicBezTo>
                  <a:pt x="3356508" y="1207099"/>
                  <a:pt x="3362534" y="1209402"/>
                  <a:pt x="3406878" y="1194621"/>
                </a:cubicBezTo>
                <a:cubicBezTo>
                  <a:pt x="3421626" y="1184789"/>
                  <a:pt x="3437506" y="1176472"/>
                  <a:pt x="3451123" y="1165124"/>
                </a:cubicBezTo>
                <a:cubicBezTo>
                  <a:pt x="3500049" y="1124352"/>
                  <a:pt x="3484687" y="1118846"/>
                  <a:pt x="3539613" y="1091382"/>
                </a:cubicBezTo>
                <a:cubicBezTo>
                  <a:pt x="3553518" y="1084429"/>
                  <a:pt x="3570268" y="1084183"/>
                  <a:pt x="3583858" y="1076633"/>
                </a:cubicBezTo>
                <a:cubicBezTo>
                  <a:pt x="3614848" y="1059417"/>
                  <a:pt x="3672349" y="1017640"/>
                  <a:pt x="3672349" y="1017640"/>
                </a:cubicBezTo>
                <a:cubicBezTo>
                  <a:pt x="3682181" y="1002892"/>
                  <a:pt x="3690498" y="987012"/>
                  <a:pt x="3701846" y="973395"/>
                </a:cubicBezTo>
                <a:cubicBezTo>
                  <a:pt x="3737333" y="930811"/>
                  <a:pt x="3746831" y="928656"/>
                  <a:pt x="3790336" y="899653"/>
                </a:cubicBezTo>
                <a:cubicBezTo>
                  <a:pt x="3795252" y="884905"/>
                  <a:pt x="3794091" y="866401"/>
                  <a:pt x="3805084" y="855408"/>
                </a:cubicBezTo>
                <a:cubicBezTo>
                  <a:pt x="3816077" y="844415"/>
                  <a:pt x="3839617" y="852798"/>
                  <a:pt x="3849329" y="840659"/>
                </a:cubicBezTo>
                <a:cubicBezTo>
                  <a:pt x="3923405" y="748064"/>
                  <a:pt x="3802238" y="802280"/>
                  <a:pt x="3908323" y="766917"/>
                </a:cubicBezTo>
                <a:cubicBezTo>
                  <a:pt x="3931668" y="731900"/>
                  <a:pt x="3954624" y="695693"/>
                  <a:pt x="3982065" y="663679"/>
                </a:cubicBezTo>
                <a:cubicBezTo>
                  <a:pt x="3995639" y="647843"/>
                  <a:pt x="4013505" y="635897"/>
                  <a:pt x="4026310" y="619433"/>
                </a:cubicBezTo>
                <a:cubicBezTo>
                  <a:pt x="4048075" y="591450"/>
                  <a:pt x="4085304" y="530943"/>
                  <a:pt x="4085304" y="530943"/>
                </a:cubicBezTo>
                <a:cubicBezTo>
                  <a:pt x="4090220" y="516195"/>
                  <a:pt x="4092502" y="500288"/>
                  <a:pt x="4100052" y="486698"/>
                </a:cubicBezTo>
                <a:cubicBezTo>
                  <a:pt x="4117268" y="455709"/>
                  <a:pt x="4159046" y="398208"/>
                  <a:pt x="4159046" y="398208"/>
                </a:cubicBezTo>
                <a:lnTo>
                  <a:pt x="4188542" y="309717"/>
                </a:lnTo>
                <a:cubicBezTo>
                  <a:pt x="4193458" y="294969"/>
                  <a:pt x="4199521" y="280554"/>
                  <a:pt x="4203291" y="265472"/>
                </a:cubicBezTo>
                <a:lnTo>
                  <a:pt x="4232787" y="147485"/>
                </a:lnTo>
                <a:cubicBezTo>
                  <a:pt x="4227871" y="108156"/>
                  <a:pt x="4244553" y="58959"/>
                  <a:pt x="4218039" y="29498"/>
                </a:cubicBezTo>
                <a:cubicBezTo>
                  <a:pt x="4190920" y="-635"/>
                  <a:pt x="4100052" y="1"/>
                  <a:pt x="4100052" y="1"/>
                </a:cubicBezTo>
                <a:lnTo>
                  <a:pt x="3215149" y="14750"/>
                </a:lnTo>
                <a:cubicBezTo>
                  <a:pt x="3164745" y="16301"/>
                  <a:pt x="3150830" y="14421"/>
                  <a:pt x="3097162" y="44246"/>
                </a:cubicBezTo>
                <a:cubicBezTo>
                  <a:pt x="3043494" y="74071"/>
                  <a:pt x="2955618" y="154983"/>
                  <a:pt x="2893142" y="193697"/>
                </a:cubicBezTo>
                <a:cubicBezTo>
                  <a:pt x="2830666" y="232411"/>
                  <a:pt x="2756291" y="270869"/>
                  <a:pt x="2722307" y="276533"/>
                </a:cubicBezTo>
                <a:cubicBezTo>
                  <a:pt x="2623575" y="281121"/>
                  <a:pt x="2398047" y="227987"/>
                  <a:pt x="2300749" y="221227"/>
                </a:cubicBezTo>
                <a:cubicBezTo>
                  <a:pt x="2203451" y="214467"/>
                  <a:pt x="2192594" y="231059"/>
                  <a:pt x="2138517" y="235975"/>
                </a:cubicBezTo>
                <a:cubicBezTo>
                  <a:pt x="1982217" y="275051"/>
                  <a:pt x="2214718" y="219438"/>
                  <a:pt x="1961536" y="265472"/>
                </a:cubicBezTo>
                <a:cubicBezTo>
                  <a:pt x="1946241" y="268253"/>
                  <a:pt x="1932467" y="276849"/>
                  <a:pt x="1917291" y="280221"/>
                </a:cubicBezTo>
                <a:cubicBezTo>
                  <a:pt x="1888099" y="286708"/>
                  <a:pt x="1858297" y="290053"/>
                  <a:pt x="1828800" y="294969"/>
                </a:cubicBezTo>
                <a:lnTo>
                  <a:pt x="1312607" y="280221"/>
                </a:lnTo>
                <a:cubicBezTo>
                  <a:pt x="977259" y="267323"/>
                  <a:pt x="1166459" y="253852"/>
                  <a:pt x="929149" y="280221"/>
                </a:cubicBezTo>
                <a:cubicBezTo>
                  <a:pt x="914401" y="285137"/>
                  <a:pt x="897839" y="286346"/>
                  <a:pt x="884904" y="294969"/>
                </a:cubicBezTo>
                <a:cubicBezTo>
                  <a:pt x="774428" y="368619"/>
                  <a:pt x="901616" y="318895"/>
                  <a:pt x="796413" y="353962"/>
                </a:cubicBezTo>
                <a:cubicBezTo>
                  <a:pt x="766916" y="383459"/>
                  <a:pt x="731062" y="407744"/>
                  <a:pt x="707923" y="442453"/>
                </a:cubicBezTo>
                <a:cubicBezTo>
                  <a:pt x="688258" y="471950"/>
                  <a:pt x="673996" y="505876"/>
                  <a:pt x="648929" y="530943"/>
                </a:cubicBezTo>
                <a:cubicBezTo>
                  <a:pt x="610752" y="569120"/>
                  <a:pt x="563334" y="610753"/>
                  <a:pt x="545691" y="663679"/>
                </a:cubicBezTo>
                <a:cubicBezTo>
                  <a:pt x="498208" y="806121"/>
                  <a:pt x="574354" y="584645"/>
                  <a:pt x="501446" y="766917"/>
                </a:cubicBezTo>
                <a:cubicBezTo>
                  <a:pt x="489899" y="795786"/>
                  <a:pt x="481781" y="825911"/>
                  <a:pt x="471949" y="855408"/>
                </a:cubicBezTo>
                <a:lnTo>
                  <a:pt x="457200" y="899653"/>
                </a:lnTo>
                <a:cubicBezTo>
                  <a:pt x="452284" y="914401"/>
                  <a:pt x="451075" y="930963"/>
                  <a:pt x="442452" y="943898"/>
                </a:cubicBezTo>
                <a:lnTo>
                  <a:pt x="412955" y="988143"/>
                </a:lnTo>
                <a:cubicBezTo>
                  <a:pt x="407344" y="1016198"/>
                  <a:pt x="398577" y="1075892"/>
                  <a:pt x="383458" y="1106130"/>
                </a:cubicBezTo>
                <a:cubicBezTo>
                  <a:pt x="375531" y="1121984"/>
                  <a:pt x="361889" y="1134521"/>
                  <a:pt x="353962" y="1150375"/>
                </a:cubicBezTo>
                <a:cubicBezTo>
                  <a:pt x="337104" y="1184091"/>
                  <a:pt x="332881" y="1234699"/>
                  <a:pt x="324465" y="1268362"/>
                </a:cubicBezTo>
                <a:cubicBezTo>
                  <a:pt x="320695" y="1283444"/>
                  <a:pt x="317430" y="1299110"/>
                  <a:pt x="309717" y="1312608"/>
                </a:cubicBezTo>
                <a:cubicBezTo>
                  <a:pt x="297522" y="1333950"/>
                  <a:pt x="280220" y="1351937"/>
                  <a:pt x="265471" y="1371601"/>
                </a:cubicBezTo>
                <a:lnTo>
                  <a:pt x="235975" y="1460092"/>
                </a:lnTo>
                <a:cubicBezTo>
                  <a:pt x="231059" y="1474840"/>
                  <a:pt x="229850" y="1491402"/>
                  <a:pt x="221226" y="1504337"/>
                </a:cubicBezTo>
                <a:lnTo>
                  <a:pt x="191729" y="1548582"/>
                </a:lnTo>
                <a:cubicBezTo>
                  <a:pt x="156362" y="1654686"/>
                  <a:pt x="199279" y="1522162"/>
                  <a:pt x="162233" y="1651821"/>
                </a:cubicBezTo>
                <a:cubicBezTo>
                  <a:pt x="157962" y="1666769"/>
                  <a:pt x="151755" y="1681118"/>
                  <a:pt x="147484" y="1696066"/>
                </a:cubicBezTo>
                <a:cubicBezTo>
                  <a:pt x="141915" y="1715556"/>
                  <a:pt x="140721" y="1736428"/>
                  <a:pt x="132736" y="1755059"/>
                </a:cubicBezTo>
                <a:cubicBezTo>
                  <a:pt x="125754" y="1771351"/>
                  <a:pt x="113071" y="1784556"/>
                  <a:pt x="103239" y="1799304"/>
                </a:cubicBezTo>
                <a:cubicBezTo>
                  <a:pt x="98323" y="1823885"/>
                  <a:pt x="94571" y="1848727"/>
                  <a:pt x="88491" y="1873046"/>
                </a:cubicBezTo>
                <a:cubicBezTo>
                  <a:pt x="84720" y="1888128"/>
                  <a:pt x="77115" y="1902116"/>
                  <a:pt x="73742" y="1917292"/>
                </a:cubicBezTo>
                <a:cubicBezTo>
                  <a:pt x="67255" y="1946483"/>
                  <a:pt x="63910" y="1976285"/>
                  <a:pt x="58994" y="2005782"/>
                </a:cubicBezTo>
                <a:cubicBezTo>
                  <a:pt x="33513" y="2362519"/>
                  <a:pt x="59318" y="2092003"/>
                  <a:pt x="29497" y="2300750"/>
                </a:cubicBezTo>
                <a:cubicBezTo>
                  <a:pt x="6480" y="2461869"/>
                  <a:pt x="27306" y="2368513"/>
                  <a:pt x="0" y="2477730"/>
                </a:cubicBezTo>
                <a:cubicBezTo>
                  <a:pt x="4916" y="2546556"/>
                  <a:pt x="6687" y="2615679"/>
                  <a:pt x="14749" y="2684208"/>
                </a:cubicBezTo>
                <a:cubicBezTo>
                  <a:pt x="16565" y="2699648"/>
                  <a:pt x="27442" y="2713043"/>
                  <a:pt x="29497" y="2728453"/>
                </a:cubicBezTo>
                <a:cubicBezTo>
                  <a:pt x="50182" y="2883585"/>
                  <a:pt x="31005" y="2867214"/>
                  <a:pt x="58994" y="2979175"/>
                </a:cubicBezTo>
                <a:cubicBezTo>
                  <a:pt x="62764" y="2994257"/>
                  <a:pt x="66192" y="3009831"/>
                  <a:pt x="73742" y="3023421"/>
                </a:cubicBezTo>
                <a:cubicBezTo>
                  <a:pt x="90958" y="3054411"/>
                  <a:pt x="116882" y="3080203"/>
                  <a:pt x="132736" y="3111911"/>
                </a:cubicBezTo>
                <a:cubicBezTo>
                  <a:pt x="152922" y="3152283"/>
                  <a:pt x="157838" y="3186504"/>
                  <a:pt x="206478" y="3200401"/>
                </a:cubicBezTo>
                <a:cubicBezTo>
                  <a:pt x="225386" y="3205803"/>
                  <a:pt x="245807" y="3200401"/>
                  <a:pt x="265471" y="320040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7" dirty="0"/>
          </a:p>
        </p:txBody>
      </p:sp>
      <p:sp>
        <p:nvSpPr>
          <p:cNvPr id="6" name="Title 1">
            <a:extLst>
              <a:ext uri="{FF2B5EF4-FFF2-40B4-BE49-F238E27FC236}">
                <a16:creationId xmlns:a16="http://schemas.microsoft.com/office/drawing/2014/main" id="{F3FE8745-F496-4CC0-BC6E-B2EF5B76A2CA}"/>
              </a:ext>
            </a:extLst>
          </p:cNvPr>
          <p:cNvSpPr txBox="1">
            <a:spLocks/>
          </p:cNvSpPr>
          <p:nvPr/>
        </p:nvSpPr>
        <p:spPr>
          <a:xfrm>
            <a:off x="0" y="0"/>
            <a:ext cx="9144000" cy="71935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n w="12700">
                  <a:solidFill>
                    <a:schemeClr val="tx1"/>
                  </a:solidFill>
                </a:ln>
                <a:solidFill>
                  <a:srgbClr val="FFC000"/>
                </a:solidFill>
                <a:latin typeface="Open Sans" panose="020B0606030504020204" pitchFamily="34" charset="0"/>
                <a:ea typeface="Open Sans" panose="020B0606030504020204" pitchFamily="34" charset="0"/>
                <a:cs typeface="Open Sans" panose="020B0606030504020204" pitchFamily="34" charset="0"/>
              </a:rPr>
              <a:t>WVDOT CORS Network</a:t>
            </a:r>
          </a:p>
        </p:txBody>
      </p:sp>
      <p:sp>
        <p:nvSpPr>
          <p:cNvPr id="7" name="Speech Bubble: Rectangle with Corners Rounded 6">
            <a:extLst>
              <a:ext uri="{FF2B5EF4-FFF2-40B4-BE49-F238E27FC236}">
                <a16:creationId xmlns:a16="http://schemas.microsoft.com/office/drawing/2014/main" id="{CE27FC60-F3AD-4B68-93D4-C0F442C2E6BC}"/>
              </a:ext>
            </a:extLst>
          </p:cNvPr>
          <p:cNvSpPr/>
          <p:nvPr/>
        </p:nvSpPr>
        <p:spPr>
          <a:xfrm>
            <a:off x="85074" y="2202874"/>
            <a:ext cx="2770269" cy="640080"/>
          </a:xfrm>
          <a:prstGeom prst="wedgeRoundRectCallout">
            <a:avLst>
              <a:gd name="adj1" fmla="val 59635"/>
              <a:gd name="adj2" fmla="val 174117"/>
              <a:gd name="adj3" fmla="val 1666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b="1" dirty="0">
                <a:solidFill>
                  <a:srgbClr val="1C1C1C"/>
                </a:solidFill>
                <a:latin typeface="Cambria" panose="02040503050406030204" pitchFamily="18" charset="0"/>
                <a:ea typeface="Cambria" panose="02040503050406030204" pitchFamily="18" charset="0"/>
              </a:rPr>
              <a:t>non-NCN CORS</a:t>
            </a:r>
          </a:p>
        </p:txBody>
      </p:sp>
    </p:spTree>
    <p:extLst>
      <p:ext uri="{BB962C8B-B14F-4D97-AF65-F5344CB8AC3E}">
        <p14:creationId xmlns:p14="http://schemas.microsoft.com/office/powerpoint/2010/main" val="108104609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ipe(down)">
                                      <p:cBhvr>
                                        <p:cTn id="12" dur="500"/>
                                        <p:tgtEl>
                                          <p:spTgt spid="7">
                                            <p:bg/>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repeatCount="3000" fill="hold" nodeType="clickEffect">
                                  <p:stCondLst>
                                    <p:cond delay="0"/>
                                  </p:stCondLst>
                                  <p:childTnLst>
                                    <p:animEffect transition="out" filter="fade">
                                      <p:cBhvr>
                                        <p:cTn id="20" dur="750" tmFilter="0, 0; .2, .5; .8, .5; 1, 0"/>
                                        <p:tgtEl>
                                          <p:spTgt spid="7">
                                            <p:txEl>
                                              <p:pRg st="0" end="0"/>
                                            </p:txEl>
                                          </p:spTgt>
                                        </p:tgtEl>
                                      </p:cBhvr>
                                    </p:animEffect>
                                    <p:animScale>
                                      <p:cBhvr>
                                        <p:cTn id="21" dur="375" autoRev="1" fill="hold"/>
                                        <p:tgtEl>
                                          <p:spTgt spid="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uiExpand="1" build="allAtOnce" animBg="1"/>
    </p:bldLst>
  </p:timing>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E74CA97-7FF7-4340-A747-71CAF773C5F2}"/>
              </a:ext>
            </a:extLst>
          </p:cNvPr>
          <p:cNvSpPr txBox="1"/>
          <p:nvPr/>
        </p:nvSpPr>
        <p:spPr>
          <a:xfrm>
            <a:off x="172996" y="2835987"/>
            <a:ext cx="8497918" cy="2329869"/>
          </a:xfrm>
          <a:prstGeom prst="rect">
            <a:avLst/>
          </a:prstGeom>
          <a:noFill/>
        </p:spPr>
        <p:txBody>
          <a:bodyPr rtlCol="0" wrap="square">
            <a:spAutoFit/>
          </a:bodyPr>
          <a:lstStyle/>
          <a:p>
            <a:pPr defTabSz="228623" eaLnBrk="0" hangingPunct="0">
              <a:spcBef>
                <a:spcPts val="600"/>
              </a:spcBef>
              <a:tabLst>
                <a:tab algn="l" pos="0"/>
              </a:tabLst>
            </a:pPr>
            <a:r>
              <a:rPr altLang="zh-CN" b="1" dirty="0" lang="en-US" sz="2400">
                <a:solidFill>
                  <a:prstClr val="black"/>
                </a:solidFill>
                <a:latin panose="02040503050406030204" typeface="Cambria"/>
                <a:ea charset="0" panose="02040503050406030204" pitchFamily="18" typeface="Cambria"/>
                <a:cs charset="0" panose="020B0606030504020204" pitchFamily="34" typeface="Open Sans"/>
                <a:sym typeface="Open Sans"/>
              </a:rPr>
              <a:t>access</a:t>
            </a:r>
            <a:r>
              <a:rPr altLang="zh-CN" dirty="0" lang="en-US" sz="2400">
                <a:solidFill>
                  <a:prstClr val="black"/>
                </a:solidFill>
                <a:latin panose="02040503050406030204" typeface="Cambria"/>
                <a:ea charset="0" panose="02040503050406030204" pitchFamily="18" typeface="Cambria"/>
                <a:cs charset="0" panose="020B0606030504020204" pitchFamily="34" typeface="Open Sans"/>
                <a:sym typeface="Open Sans"/>
              </a:rPr>
              <a:t>… ? </a:t>
            </a:r>
            <a:r>
              <a:rPr altLang="zh-CN" dirty="0" lang="en-US" sz="2400">
                <a:solidFill>
                  <a:prstClr val="black"/>
                </a:solidFill>
                <a:latin panose="02040503050406030204" typeface="Cambria"/>
                <a:ea charset="0" panose="02040503050406030204" pitchFamily="18" typeface="Cambria"/>
                <a:cs charset="0" panose="020B0606030504020204" pitchFamily="34" typeface="Open Sans"/>
                <a:sym charset="2" panose="05000000000000000000" pitchFamily="2" typeface="Wingdings"/>
              </a:rPr>
              <a:t>= traditionally  passive control </a:t>
            </a:r>
            <a:r>
              <a:rPr altLang="zh-CN" dirty="0" lang="en-US" sz="2000">
                <a:solidFill>
                  <a:prstClr val="black"/>
                </a:solidFill>
                <a:latin panose="02040503050406030204" typeface="Cambria"/>
                <a:ea charset="0" panose="02040503050406030204" pitchFamily="18" typeface="Cambria"/>
                <a:cs charset="0" panose="020B0606030504020204" pitchFamily="34" typeface="Open Sans"/>
                <a:sym charset="2" panose="05000000000000000000" pitchFamily="2" typeface="Wingdings"/>
              </a:rPr>
              <a:t>(marks/disks/objects)</a:t>
            </a:r>
            <a:endParaRPr altLang="zh-CN" dirty="0" lang="en-US" sz="2400">
              <a:solidFill>
                <a:prstClr val="black"/>
              </a:solidFill>
              <a:latin panose="02040503050406030204" typeface="Cambria"/>
              <a:ea charset="0" panose="02040503050406030204" pitchFamily="18" typeface="Cambria"/>
              <a:cs charset="0" panose="020B0606030504020204" pitchFamily="34" typeface="Open Sans"/>
              <a:sym charset="2" panose="05000000000000000000" pitchFamily="2" typeface="Wingdings"/>
            </a:endParaRPr>
          </a:p>
          <a:p>
            <a:pPr defTabSz="228623" eaLnBrk="0" hangingPunct="0">
              <a:spcBef>
                <a:spcPts val="600"/>
              </a:spcBef>
              <a:tabLst>
                <a:tab algn="l" pos="0"/>
                <a:tab algn="l" pos="1317625"/>
              </a:tabLst>
            </a:pPr>
            <a:r>
              <a:rPr altLang="zh-CN" dirty="0" lang="en-US" sz="2400">
                <a:solidFill>
                  <a:prstClr val="black"/>
                </a:solidFill>
                <a:latin panose="02040503050406030204" typeface="Cambria"/>
                <a:ea charset="0" panose="02040503050406030204" pitchFamily="18" typeface="Cambria"/>
                <a:cs charset="0" panose="020B0606030504020204" pitchFamily="34" typeface="Open Sans"/>
                <a:sym charset="2" panose="05000000000000000000" pitchFamily="2" typeface="Wingdings"/>
              </a:rPr>
              <a:t>		 = modern and future  active control (NCN CORS)</a:t>
            </a:r>
          </a:p>
          <a:p>
            <a:pPr defTabSz="228623" eaLnBrk="0" hangingPunct="0">
              <a:spcBef>
                <a:spcPct val="20000"/>
              </a:spcBef>
              <a:tabLst>
                <a:tab algn="l" pos="0"/>
              </a:tabLst>
            </a:pPr>
            <a:endParaRPr altLang="zh-CN" dirty="0" lang="en-US" sz="2400">
              <a:solidFill>
                <a:prstClr val="black"/>
              </a:solidFill>
              <a:latin panose="02040503050406030204" typeface="Cambria"/>
              <a:ea charset="0" panose="02040503050406030204" pitchFamily="18" typeface="Cambria"/>
              <a:cs charset="0" panose="020B0606030504020204" pitchFamily="34" typeface="Open Sans"/>
              <a:sym charset="2" panose="05000000000000000000" pitchFamily="2" typeface="Wingdings"/>
            </a:endParaRPr>
          </a:p>
          <a:p>
            <a:pPr defTabSz="228623" eaLnBrk="0" hangingPunct="0">
              <a:spcBef>
                <a:spcPct val="20000"/>
              </a:spcBef>
              <a:tabLst>
                <a:tab algn="l" pos="0"/>
              </a:tabLst>
            </a:pPr>
            <a:endParaRPr altLang="zh-CN" dirty="0" i="1" lang="en-US" sz="2400">
              <a:solidFill>
                <a:prstClr val="black"/>
              </a:solidFill>
              <a:latin panose="02040503050406030204" typeface="Cambria"/>
              <a:ea charset="0" panose="02040503050406030204" pitchFamily="18" typeface="Cambria"/>
              <a:cs charset="0" panose="020B0606030504020204" pitchFamily="34" typeface="Open Sans"/>
              <a:sym charset="2" panose="05000000000000000000" pitchFamily="2" typeface="Wingdings"/>
            </a:endParaRPr>
          </a:p>
          <a:p>
            <a:pPr defTabSz="228623" eaLnBrk="0" hangingPunct="0">
              <a:spcBef>
                <a:spcPct val="20000"/>
              </a:spcBef>
              <a:tabLst>
                <a:tab algn="l" pos="0"/>
              </a:tabLst>
            </a:pPr>
            <a:r>
              <a:rPr altLang="zh-CN" dirty="0" i="1" lang="en-US" sz="2400">
                <a:solidFill>
                  <a:prstClr val="black"/>
                </a:solidFill>
                <a:latin panose="02040503050406030204" typeface="Cambria"/>
                <a:ea charset="0" panose="02040503050406030204" pitchFamily="18" typeface="Cambria"/>
                <a:cs charset="0" panose="020B0606030504020204" pitchFamily="34" typeface="Open Sans"/>
                <a:sym charset="2" panose="05000000000000000000" pitchFamily="2" typeface="Wingdings"/>
              </a:rPr>
              <a:t>	via OPUS</a:t>
            </a:r>
          </a:p>
          <a:p>
            <a:pPr fontAlgn="auto">
              <a:spcBef>
                <a:spcPts val="0"/>
              </a:spcBef>
              <a:spcAft>
                <a:spcPts val="0"/>
              </a:spcAft>
            </a:pPr>
            <a:endParaRPr dirty="0" lang="en-US" sz="600">
              <a:solidFill>
                <a:prstClr val="black"/>
              </a:solidFill>
              <a:latin panose="02040503050406030204" typeface="Cambria"/>
              <a:ea typeface="+mn-ea"/>
            </a:endParaRPr>
          </a:p>
        </p:txBody>
      </p:sp>
      <p:sp>
        <p:nvSpPr>
          <p:cNvPr id="15" name="text">
            <a:extLst>
              <a:ext uri="{FF2B5EF4-FFF2-40B4-BE49-F238E27FC236}">
                <a16:creationId xmlns:a16="http://schemas.microsoft.com/office/drawing/2014/main" id="{1AD228D2-06A2-4B84-ABD6-DC5B526E9E2A}"/>
              </a:ext>
            </a:extLst>
          </p:cNvPr>
          <p:cNvSpPr txBox="1">
            <a:spLocks/>
          </p:cNvSpPr>
          <p:nvPr/>
        </p:nvSpPr>
        <p:spPr>
          <a:xfrm>
            <a:off x="0" y="1187770"/>
            <a:ext cx="9144000" cy="1470427"/>
          </a:xfrm>
          <a:prstGeom prst="rect">
            <a:avLst/>
          </a:prstGeom>
        </p:spPr>
        <p:txBody>
          <a:bodyPr bIns="45720" lIns="91440" rIns="91440" rtlCol="0" tIns="45720" vert="horz">
            <a:normAutofit/>
          </a:bodyPr>
          <a:lstStyle>
            <a:lvl1pPr algn="l" defTabSz="457200" eaLnBrk="1" hangingPunct="1" indent="-342900" latinLnBrk="0" marL="342900" rtl="0">
              <a:spcBef>
                <a:spcPct val="20000"/>
              </a:spcBef>
              <a:buFont typeface="Arial"/>
              <a:buChar char="•"/>
              <a:defRPr kern="1200" sz="3200">
                <a:solidFill>
                  <a:schemeClr val="tx1"/>
                </a:solidFill>
                <a:latin typeface="+mj-lt"/>
                <a:ea typeface="+mn-ea"/>
                <a:cs typeface="+mn-cs"/>
              </a:defRPr>
            </a:lvl1pPr>
            <a:lvl2pPr algn="l" defTabSz="457200" eaLnBrk="1" hangingPunct="1" indent="-285750" latinLnBrk="0" marL="742950" rtl="0">
              <a:spcBef>
                <a:spcPct val="20000"/>
              </a:spcBef>
              <a:buFont typeface="Arial"/>
              <a:buChar char="–"/>
              <a:defRPr kern="1200" sz="2800">
                <a:solidFill>
                  <a:schemeClr val="tx1"/>
                </a:solidFill>
                <a:latin typeface="+mj-lt"/>
                <a:ea typeface="+mn-ea"/>
                <a:cs typeface="+mn-cs"/>
              </a:defRPr>
            </a:lvl2pPr>
            <a:lvl3pPr algn="l" defTabSz="457200" eaLnBrk="1" hangingPunct="1" indent="-228600" latinLnBrk="0" marL="1143000" rtl="0">
              <a:spcBef>
                <a:spcPct val="20000"/>
              </a:spcBef>
              <a:buFont typeface="Arial"/>
              <a:buChar char="•"/>
              <a:defRPr kern="1200" sz="2400">
                <a:solidFill>
                  <a:schemeClr val="tx1"/>
                </a:solidFill>
                <a:latin typeface="+mj-lt"/>
                <a:ea typeface="+mn-ea"/>
                <a:cs typeface="+mn-cs"/>
              </a:defRPr>
            </a:lvl3pPr>
            <a:lvl4pPr algn="l" defTabSz="457200" eaLnBrk="1" hangingPunct="1" indent="-228600" latinLnBrk="0" marL="1600200" rtl="0">
              <a:spcBef>
                <a:spcPct val="20000"/>
              </a:spcBef>
              <a:buFont typeface="Arial"/>
              <a:buChar char="–"/>
              <a:defRPr kern="1200" sz="2000">
                <a:solidFill>
                  <a:schemeClr val="tx1"/>
                </a:solidFill>
                <a:latin typeface="+mj-lt"/>
                <a:ea typeface="+mn-ea"/>
                <a:cs typeface="+mn-cs"/>
              </a:defRPr>
            </a:lvl4pPr>
            <a:lvl5pPr algn="l" defTabSz="457200" eaLnBrk="1" hangingPunct="1" indent="-228600" latinLnBrk="0" marL="2057400" rtl="0">
              <a:spcBef>
                <a:spcPct val="20000"/>
              </a:spcBef>
              <a:buFont typeface="Arial"/>
              <a:buChar char="»"/>
              <a:defRPr kern="1200" sz="2000">
                <a:solidFill>
                  <a:schemeClr val="tx1"/>
                </a:solidFill>
                <a:latin typeface="+mj-lt"/>
                <a:ea typeface="+mn-ea"/>
                <a:cs typeface="+mn-cs"/>
              </a:defRPr>
            </a:lvl5pPr>
            <a:lvl6pPr algn="l" defTabSz="457200" eaLnBrk="1" hangingPunct="1" indent="-228600" latinLnBrk="0" marL="2514600" rtl="0">
              <a:spcBef>
                <a:spcPct val="20000"/>
              </a:spcBef>
              <a:buFont typeface="Arial"/>
              <a:buChar char="•"/>
              <a:defRPr kern="1200" sz="2000">
                <a:solidFill>
                  <a:schemeClr val="tx1"/>
                </a:solidFill>
                <a:latin typeface="+mn-lt"/>
                <a:ea typeface="+mn-ea"/>
                <a:cs typeface="+mn-cs"/>
              </a:defRPr>
            </a:lvl6pPr>
            <a:lvl7pPr algn="l" defTabSz="457200" eaLnBrk="1" hangingPunct="1" indent="-228600" latinLnBrk="0" marL="2971800" rtl="0">
              <a:spcBef>
                <a:spcPct val="20000"/>
              </a:spcBef>
              <a:buFont typeface="Arial"/>
              <a:buChar char="•"/>
              <a:defRPr kern="1200" sz="2000">
                <a:solidFill>
                  <a:schemeClr val="tx1"/>
                </a:solidFill>
                <a:latin typeface="+mn-lt"/>
                <a:ea typeface="+mn-ea"/>
                <a:cs typeface="+mn-cs"/>
              </a:defRPr>
            </a:lvl7pPr>
            <a:lvl8pPr algn="l" defTabSz="457200" eaLnBrk="1" hangingPunct="1" indent="-228600" latinLnBrk="0" marL="3429000" rtl="0">
              <a:spcBef>
                <a:spcPct val="20000"/>
              </a:spcBef>
              <a:buFont typeface="Arial"/>
              <a:buChar char="•"/>
              <a:defRPr kern="1200" sz="2000">
                <a:solidFill>
                  <a:schemeClr val="tx1"/>
                </a:solidFill>
                <a:latin typeface="+mn-lt"/>
                <a:ea typeface="+mn-ea"/>
                <a:cs typeface="+mn-cs"/>
              </a:defRPr>
            </a:lvl8pPr>
            <a:lvl9pPr algn="l" defTabSz="457200" eaLnBrk="1" hangingPunct="1" indent="-228600" latinLnBrk="0" marL="3886200" rtl="0">
              <a:spcBef>
                <a:spcPct val="20000"/>
              </a:spcBef>
              <a:buFont typeface="Arial"/>
              <a:buChar char="•"/>
              <a:defRPr kern="1200" sz="2000">
                <a:solidFill>
                  <a:schemeClr val="tx1"/>
                </a:solidFill>
                <a:latin typeface="+mn-lt"/>
                <a:ea typeface="+mn-ea"/>
                <a:cs typeface="+mn-cs"/>
              </a:defRPr>
            </a:lvl9pPr>
          </a:lstStyle>
          <a:p>
            <a:pPr algn="ctr" defTabSz="457200" eaLnBrk="1" fontAlgn="auto" hangingPunct="1" indent="0" latinLnBrk="0" lvl="0" marL="0" marR="0" rtl="0">
              <a:lnSpc>
                <a:spcPct val="100000"/>
              </a:lnSpc>
              <a:spcBef>
                <a:spcPct val="20000"/>
              </a:spcBef>
              <a:spcAft>
                <a:spcPts val="0"/>
              </a:spcAft>
              <a:buClrTx/>
              <a:buSzTx/>
              <a:buFont typeface="Arial"/>
              <a:buNone/>
              <a:tabLst/>
              <a:defRPr/>
            </a:pPr>
            <a:r>
              <a:rPr altLang="zh-CN" b="0" baseline="0" cap="none" dirty="0" i="0" kern="1200" kumimoji="0" lang="en-US" noProof="0" normalizeH="0" spc="0" strike="noStrike" sz="2400" u="none">
                <a:ln>
                  <a:noFill/>
                </a:ln>
                <a:solidFill>
                  <a:sysClr lastClr="000000" val="windowText"/>
                </a:solidFill>
                <a:effectLst/>
                <a:uLnTx/>
                <a:uFillTx/>
                <a:latin panose="02040503050406030204" typeface="Cambria"/>
                <a:ea charset="0" panose="02040503050406030204" pitchFamily="18" typeface="Cambria"/>
                <a:cs charset="0" panose="020B0606030504020204" pitchFamily="34" typeface="Open Sans"/>
              </a:rPr>
              <a:t>To define, maintain and provide </a:t>
            </a:r>
            <a:r>
              <a:rPr altLang="zh-CN" b="0" baseline="0" cap="none" dirty="0" i="1" kern="1200" kumimoji="0" lang="en-US" noProof="0" normalizeH="0" spc="0" strike="noStrike" sz="2400" u="none">
                <a:ln>
                  <a:noFill/>
                </a:ln>
                <a:solidFill>
                  <a:sysClr lastClr="000000" val="windowText"/>
                </a:solidFill>
                <a:effectLst/>
                <a:uLnTx/>
                <a:uFillTx/>
                <a:latin panose="02040503050406030204" typeface="Cambria"/>
                <a:ea charset="0" panose="02040503050406030204" pitchFamily="18" typeface="Cambria"/>
                <a:cs charset="0" panose="020B0606030504020204" pitchFamily="34" typeface="Open Sans"/>
              </a:rPr>
              <a:t>access to</a:t>
            </a:r>
            <a:r>
              <a:rPr altLang="zh-CN" b="0" baseline="0" cap="none" dirty="0" i="0" kern="1200" kumimoji="0" lang="en-US" noProof="0" normalizeH="0" spc="0" strike="noStrike" sz="2400" u="none">
                <a:ln>
                  <a:noFill/>
                </a:ln>
                <a:solidFill>
                  <a:sysClr lastClr="000000" val="windowText"/>
                </a:solidFill>
                <a:effectLst/>
                <a:uLnTx/>
                <a:uFillTx/>
                <a:latin panose="02040503050406030204" typeface="Cambria"/>
                <a:ea charset="0" panose="02040503050406030204" pitchFamily="18" typeface="Cambria"/>
                <a:cs charset="0" panose="020B0606030504020204" pitchFamily="34" typeface="Open Sans"/>
              </a:rPr>
              <a:t> the                     </a:t>
            </a:r>
            <a:r>
              <a:rPr altLang="zh-CN" b="1" baseline="0" cap="none" dirty="0" i="0" kern="1200" kumimoji="0" lang="en-US" noProof="0" normalizeH="0" spc="0" strike="noStrike" sz="3700" u="none">
                <a:ln>
                  <a:noFill/>
                </a:ln>
                <a:solidFill>
                  <a:srgbClr val="C00000"/>
                </a:solidFill>
                <a:effectLst/>
                <a:uLnTx/>
                <a:uFillTx/>
                <a:latin panose="02040503050406030204" typeface="Cambria"/>
                <a:ea charset="0" panose="02040503050406030204" pitchFamily="18" typeface="Cambria"/>
                <a:cs charset="0" panose="020B0606030504020204" pitchFamily="34" typeface="Open Sans"/>
              </a:rPr>
              <a:t>National Spatial Reference System (NSRS) </a:t>
            </a:r>
            <a:r>
              <a:rPr altLang="zh-CN" b="0" baseline="0" cap="none" dirty="0" i="0" kern="1200" kumimoji="0" lang="en-US" noProof="0" normalizeH="0" spc="0" strike="noStrike" sz="2400" u="none">
                <a:ln>
                  <a:noFill/>
                </a:ln>
                <a:solidFill>
                  <a:sysClr lastClr="000000" val="windowText"/>
                </a:solidFill>
                <a:effectLst/>
                <a:uLnTx/>
                <a:uFillTx/>
                <a:latin panose="02040503050406030204" typeface="Cambria"/>
                <a:ea charset="0" panose="02040503050406030204" pitchFamily="18" typeface="Cambria"/>
                <a:cs charset="0" panose="020B0606030504020204" pitchFamily="34" typeface="Open Sans"/>
              </a:rPr>
              <a:t>to meet our Nation’s economic, social, and environmental needs.</a:t>
            </a:r>
            <a:endParaRPr b="0" baseline="0" cap="none" dirty="0" i="0" kern="1200" kumimoji="0" lang="en-US" noProof="0" normalizeH="0" spc="0" strike="noStrike" sz="2400" u="none">
              <a:ln>
                <a:noFill/>
              </a:ln>
              <a:solidFill>
                <a:sysClr lastClr="000000" val="windowText"/>
              </a:solidFill>
              <a:effectLst/>
              <a:uLnTx/>
              <a:uFillTx/>
              <a:latin panose="02040503050406030204" typeface="Cambria"/>
              <a:ea typeface="+mn-ea"/>
              <a:cs typeface="+mn-cs"/>
            </a:endParaRPr>
          </a:p>
        </p:txBody>
      </p:sp>
      <p:pic>
        <p:nvPicPr>
          <p:cNvPr id="16" name="OPUS ss">
            <a:extLst>
              <a:ext uri="{FF2B5EF4-FFF2-40B4-BE49-F238E27FC236}">
                <a16:creationId xmlns:a16="http://schemas.microsoft.com/office/drawing/2014/main" id="{CB25F7BC-2415-4148-B18B-2DA9BDA2443A}"/>
              </a:ext>
            </a:extLst>
          </p:cNvPr>
          <p:cNvPicPr>
            <a:picLocks noChangeAspect="1"/>
          </p:cNvPicPr>
          <p:nvPr/>
        </p:nvPicPr>
        <p:blipFill rotWithShape="1">
          <a:blip r:embed="rId2"/>
          <a:srcRect b="36"/>
          <a:stretch/>
        </p:blipFill>
        <p:spPr>
          <a:xfrm>
            <a:off x="1553653" y="3824749"/>
            <a:ext cx="5993546" cy="2993923"/>
          </a:xfrm>
          <a:prstGeom prst="rect">
            <a:avLst/>
          </a:prstGeom>
          <a:ln w="25400">
            <a:solidFill>
              <a:sysClr lastClr="FFFFFF" val="window">
                <a:lumMod val="50000"/>
              </a:sysClr>
            </a:solidFill>
          </a:ln>
        </p:spPr>
      </p:pic>
      <p:sp>
        <p:nvSpPr>
          <p:cNvPr id="17" name="Title 9">
            <a:extLst>
              <a:ext uri="{FF2B5EF4-FFF2-40B4-BE49-F238E27FC236}">
                <a16:creationId xmlns:a16="http://schemas.microsoft.com/office/drawing/2014/main" id="{5A65BD16-5FCC-4997-B34B-020B5A1BAAEC}"/>
              </a:ext>
            </a:extLst>
          </p:cNvPr>
          <p:cNvSpPr txBox="1">
            <a:spLocks/>
          </p:cNvSpPr>
          <p:nvPr/>
        </p:nvSpPr>
        <p:spPr>
          <a:xfrm>
            <a:off x="457200" y="432121"/>
            <a:ext cx="8229600" cy="857250"/>
          </a:xfrm>
          <a:prstGeom prst="rect">
            <a:avLst/>
          </a:prstGeom>
        </p:spPr>
        <p:txBody>
          <a:bodyPr anchor="ctr" bIns="45720" lIns="91440" rIns="91440" rtlCol="0" tIns="45720" vert="horz">
            <a:normAutofit/>
          </a:bodyPr>
          <a:lstStyle>
            <a:lvl1pPr algn="ctr" defTabSz="457200" eaLnBrk="1" hangingPunct="1" latinLnBrk="0" rtl="0">
              <a:spcBef>
                <a:spcPct val="0"/>
              </a:spcBef>
              <a:buNone/>
              <a:defRPr kern="1200" sz="4400">
                <a:solidFill>
                  <a:schemeClr val="tx1"/>
                </a:solidFill>
                <a:latin typeface="+mj-lt"/>
                <a:ea typeface="+mj-ea"/>
                <a:cs typeface="+mj-cs"/>
              </a:defRPr>
            </a:lvl1pPr>
          </a:lstStyle>
          <a:p>
            <a:pPr algn="ctr" defTabSz="457200" eaLnBrk="1" fontAlgn="auto" hangingPunct="1" indent="0" latinLnBrk="0" lvl="0" marL="0" marR="0" rtl="0">
              <a:lnSpc>
                <a:spcPct val="100000"/>
              </a:lnSpc>
              <a:spcBef>
                <a:spcPct val="0"/>
              </a:spcBef>
              <a:spcAft>
                <a:spcPts val="0"/>
              </a:spcAft>
              <a:buClrTx/>
              <a:buSzTx/>
              <a:buFontTx/>
              <a:buNone/>
              <a:tabLst/>
              <a:defRPr/>
            </a:pPr>
            <a:r>
              <a:rPr b="1" baseline="0" cap="none" dirty="0" i="0" kern="1200" kumimoji="0" lang="en-US" noProof="0" normalizeH="0" spc="0" strike="noStrike" sz="4400" u="none">
                <a:ln>
                  <a:noFill/>
                </a:ln>
                <a:solidFill>
                  <a:sysClr lastClr="000000" val="windowText"/>
                </a:solidFill>
                <a:effectLst/>
                <a:uLnTx/>
                <a:uFillTx/>
                <a:latin panose="02040503050406030204" typeface="Cambria"/>
                <a:ea typeface="+mj-ea"/>
                <a:cs typeface="+mj-cs"/>
              </a:rPr>
              <a:t>NGS Mission</a:t>
            </a:r>
          </a:p>
        </p:txBody>
      </p:sp>
      <p:cxnSp>
        <p:nvCxnSpPr>
          <p:cNvPr id="14" name="Connector: Curved 13">
            <a:extLst>
              <a:ext uri="{FF2B5EF4-FFF2-40B4-BE49-F238E27FC236}">
                <a16:creationId xmlns:a16="http://schemas.microsoft.com/office/drawing/2014/main" id="{BD66C913-1A3A-438F-B6BA-778B7A7BCE82}"/>
              </a:ext>
            </a:extLst>
          </p:cNvPr>
          <p:cNvCxnSpPr>
            <a:cxnSpLocks/>
          </p:cNvCxnSpPr>
          <p:nvPr/>
        </p:nvCxnSpPr>
        <p:spPr>
          <a:xfrm flipV="1" rot="10800000">
            <a:off x="7245469" y="3604965"/>
            <a:ext cx="1004465" cy="395955"/>
          </a:xfrm>
          <a:prstGeom prst="curvedConnector3">
            <a:avLst>
              <a:gd fmla="val -56695" name="adj1"/>
            </a:avLst>
          </a:prstGeom>
          <a:noFill/>
          <a:ln algn="ctr" cap="flat" cmpd="sng" w="76200">
            <a:solidFill>
              <a:srgbClr val="C00000"/>
            </a:solidFill>
            <a:prstDash val="solid"/>
            <a:tailEnd type="triangle"/>
          </a:ln>
          <a:effectLst/>
        </p:spPr>
      </p:cxnSp>
    </p:spTree>
    <p:extLst>
      <p:ext uri="{BB962C8B-B14F-4D97-AF65-F5344CB8AC3E}">
        <p14:creationId xmlns:p14="http://schemas.microsoft.com/office/powerpoint/2010/main" val="1483942604"/>
      </p:ext>
    </p:extLst>
  </p:cSld>
  <p:clrMapOvr>
    <a:masterClrMapping/>
  </p:clrMapOvr>
  <mc:AlternateContent xmlns:mc="http://schemas.openxmlformats.org/markup-compatibility/2006" xmlns:p14="http://schemas.microsoft.com/office/powerpoint/2010/main">
    <mc:Choice Requires="p14">
      <p:transition p14:dur="1300" spd="slow">
        <p14:pan/>
      </p:transition>
    </mc:Choice>
    <mc:Fallback xmlns="">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8">
                                  <p:stCondLst>
                                    <p:cond delay="0"/>
                                  </p:stCondLst>
                                  <p:childTnLst>
                                    <p:set>
                                      <p:cBhvr>
                                        <p:cTn dur="1" fill="hold" id="6">
                                          <p:stCondLst>
                                            <p:cond delay="0"/>
                                          </p:stCondLst>
                                        </p:cTn>
                                        <p:tgtEl>
                                          <p:spTgt spid="13">
                                            <p:txEl>
                                              <p:pRg end="0" st="0"/>
                                            </p:txEl>
                                          </p:spTgt>
                                        </p:tgtEl>
                                        <p:attrNameLst>
                                          <p:attrName>style.visibility</p:attrName>
                                        </p:attrNameLst>
                                      </p:cBhvr>
                                      <p:to>
                                        <p:strVal val="visible"/>
                                      </p:to>
                                    </p:set>
                                    <p:animEffect filter="wipe(left)" transition="in">
                                      <p:cBhvr>
                                        <p:cTn dur="1000" id="7"/>
                                        <p:tgtEl>
                                          <p:spTgt spid="13">
                                            <p:txEl>
                                              <p:pRg end="0" st="0"/>
                                            </p:txEl>
                                          </p:spTgt>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22" presetSubtype="8">
                                  <p:stCondLst>
                                    <p:cond delay="0"/>
                                  </p:stCondLst>
                                  <p:childTnLst>
                                    <p:set>
                                      <p:cBhvr>
                                        <p:cTn dur="1" fill="hold" id="11">
                                          <p:stCondLst>
                                            <p:cond delay="0"/>
                                          </p:stCondLst>
                                        </p:cTn>
                                        <p:tgtEl>
                                          <p:spTgt spid="13">
                                            <p:txEl>
                                              <p:pRg end="1" st="1"/>
                                            </p:txEl>
                                          </p:spTgt>
                                        </p:tgtEl>
                                        <p:attrNameLst>
                                          <p:attrName>style.visibility</p:attrName>
                                        </p:attrNameLst>
                                      </p:cBhvr>
                                      <p:to>
                                        <p:strVal val="visible"/>
                                      </p:to>
                                    </p:set>
                                    <p:animEffect filter="wipe(left)" transition="in">
                                      <p:cBhvr>
                                        <p:cTn dur="1000" id="12"/>
                                        <p:tgtEl>
                                          <p:spTgt spid="13">
                                            <p:txEl>
                                              <p:pRg end="1" st="1"/>
                                            </p:txEl>
                                          </p:spTgt>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13">
                                            <p:txEl>
                                              <p:pRg end="4" st="4"/>
                                            </p:txEl>
                                          </p:spTgt>
                                        </p:tgtEl>
                                        <p:attrNameLst>
                                          <p:attrName>style.visibility</p:attrName>
                                        </p:attrNameLst>
                                      </p:cBhvr>
                                      <p:to>
                                        <p:strVal val="visible"/>
                                      </p:to>
                                    </p:set>
                                    <p:animEffect filter="fade" transition="in">
                                      <p:cBhvr>
                                        <p:cTn dur="500" id="17"/>
                                        <p:tgtEl>
                                          <p:spTgt spid="13">
                                            <p:txEl>
                                              <p:pRg end="4" st="4"/>
                                            </p:txEl>
                                          </p:spTgt>
                                        </p:tgtEl>
                                      </p:cBhvr>
                                    </p:animEffect>
                                  </p:childTnLst>
                                </p:cTn>
                              </p:par>
                              <p:par>
                                <p:cTn fill="hold" id="18" nodeType="withEffect" presetClass="entr" presetID="2" presetSubtype="4">
                                  <p:stCondLst>
                                    <p:cond delay="0"/>
                                  </p:stCondLst>
                                  <p:childTnLst>
                                    <p:set>
                                      <p:cBhvr>
                                        <p:cTn dur="1" fill="hold" id="19">
                                          <p:stCondLst>
                                            <p:cond delay="0"/>
                                          </p:stCondLst>
                                        </p:cTn>
                                        <p:tgtEl>
                                          <p:spTgt spid="16"/>
                                        </p:tgtEl>
                                        <p:attrNameLst>
                                          <p:attrName>style.visibility</p:attrName>
                                        </p:attrNameLst>
                                      </p:cBhvr>
                                      <p:to>
                                        <p:strVal val="visible"/>
                                      </p:to>
                                    </p:set>
                                    <p:anim calcmode="lin" valueType="num">
                                      <p:cBhvr additive="base">
                                        <p:cTn dur="2000" fill="hold" id="20"/>
                                        <p:tgtEl>
                                          <p:spTgt spid="16"/>
                                        </p:tgtEl>
                                        <p:attrNameLst>
                                          <p:attrName>ppt_x</p:attrName>
                                        </p:attrNameLst>
                                      </p:cBhvr>
                                      <p:tavLst>
                                        <p:tav tm="0">
                                          <p:val>
                                            <p:strVal val="#ppt_x"/>
                                          </p:val>
                                        </p:tav>
                                        <p:tav tm="100000">
                                          <p:val>
                                            <p:strVal val="#ppt_x"/>
                                          </p:val>
                                        </p:tav>
                                      </p:tavLst>
                                    </p:anim>
                                    <p:anim calcmode="lin" valueType="num">
                                      <p:cBhvr additive="base">
                                        <p:cTn dur="2000" fill="hold" id="21"/>
                                        <p:tgtEl>
                                          <p:spTgt spid="16"/>
                                        </p:tgtEl>
                                        <p:attrNameLst>
                                          <p:attrName>ppt_y</p:attrName>
                                        </p:attrNameLst>
                                      </p:cBhvr>
                                      <p:tavLst>
                                        <p:tav tm="0">
                                          <p:val>
                                            <p:strVal val="1+#ppt_h/2"/>
                                          </p:val>
                                        </p:tav>
                                        <p:tav tm="100000">
                                          <p:val>
                                            <p:strVal val="#ppt_y"/>
                                          </p:val>
                                        </p:tav>
                                      </p:tavLst>
                                    </p:anim>
                                  </p:childTnLst>
                                </p:cTn>
                              </p:par>
                            </p:childTnLst>
                          </p:cTn>
                        </p:par>
                        <p:par>
                          <p:cTn fill="hold" id="22">
                            <p:stCondLst>
                              <p:cond delay="2000"/>
                            </p:stCondLst>
                            <p:childTnLst>
                              <p:par>
                                <p:cTn fill="hold" id="23" nodeType="afterEffect" presetClass="entr" presetID="21" presetSubtype="1">
                                  <p:stCondLst>
                                    <p:cond delay="0"/>
                                  </p:stCondLst>
                                  <p:childTnLst>
                                    <p:set>
                                      <p:cBhvr>
                                        <p:cTn dur="1" fill="hold" id="24">
                                          <p:stCondLst>
                                            <p:cond delay="0"/>
                                          </p:stCondLst>
                                        </p:cTn>
                                        <p:tgtEl>
                                          <p:spTgt spid="14"/>
                                        </p:tgtEl>
                                        <p:attrNameLst>
                                          <p:attrName>style.visibility</p:attrName>
                                        </p:attrNameLst>
                                      </p:cBhvr>
                                      <p:to>
                                        <p:strVal val="visible"/>
                                      </p:to>
                                    </p:set>
                                    <p:animEffect filter="wheel(1)" transition="in">
                                      <p:cBhvr>
                                        <p:cTn dur="3000" id="25"/>
                                        <p:tgtEl>
                                          <p:spTgt spid="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526018"/>
            <a:ext cx="9144000" cy="2756310"/>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International Terrestrial Reference Frame</a:t>
            </a:r>
          </a:p>
          <a:p>
            <a:pPr marL="16933" marR="0" lvl="0" indent="0" algn="ctr" defTabSz="457200" rtl="0" eaLnBrk="1" fontAlgn="base" latinLnBrk="0" hangingPunct="1">
              <a:lnSpc>
                <a:spcPct val="100000"/>
              </a:lnSpc>
              <a:spcBef>
                <a:spcPts val="600"/>
              </a:spcBef>
              <a:spcAft>
                <a:spcPct val="0"/>
              </a:spcAft>
              <a:buClrTx/>
              <a:buSzPct val="159375"/>
              <a:buFontTx/>
              <a:buNone/>
              <a:tabLst>
                <a:tab pos="397077" algn="l"/>
                <a:tab pos="397923" algn="l"/>
              </a:tabLst>
              <a:defRPr/>
            </a:pPr>
            <a:r>
              <a:rPr kumimoji="0" lang="en-US" sz="6000" b="1"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(I</a:t>
            </a:r>
            <a:r>
              <a:rPr kumimoji="0" sz="6000" b="1"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TRF</a:t>
            </a:r>
            <a:r>
              <a:rPr kumimoji="0" lang="en-US" sz="6000" b="1"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a:t>
            </a:r>
          </a:p>
        </p:txBody>
      </p:sp>
      <p:sp>
        <p:nvSpPr>
          <p:cNvPr id="10" name="object 4"/>
          <p:cNvSpPr txBox="1"/>
          <p:nvPr/>
        </p:nvSpPr>
        <p:spPr>
          <a:xfrm>
            <a:off x="471236" y="3498838"/>
            <a:ext cx="8223585" cy="3069793"/>
          </a:xfrm>
          <a:prstGeom prst="rect">
            <a:avLst/>
          </a:prstGeom>
        </p:spPr>
        <p:txBody>
          <a:bodyPr vert="horz" wrap="square" lIns="0" tIns="16933" rIns="0" bIns="0" rtlCol="0">
            <a:noAutofit/>
          </a:bodyPr>
          <a:lstStyle/>
          <a:p>
            <a:pPr marL="588433" marR="0" lvl="0" indent="-571500" algn="l" defTabSz="457200" rtl="0" eaLnBrk="1" fontAlgn="base" latinLnBrk="0" hangingPunct="1">
              <a:lnSpc>
                <a:spcPct val="100000"/>
              </a:lnSpc>
              <a:spcBef>
                <a:spcPts val="1800"/>
              </a:spcBef>
              <a:spcAft>
                <a:spcPct val="0"/>
              </a:spcAft>
              <a:buClrTx/>
              <a:buSzPct val="100000"/>
              <a:buFont typeface="Wingdings" panose="05000000000000000000" pitchFamily="2" charset="2"/>
              <a:buChar char="Ø"/>
              <a:tabLst>
                <a:tab pos="397077" algn="l"/>
                <a:tab pos="397923" algn="l"/>
              </a:tabLst>
              <a:defRPr/>
            </a:pPr>
            <a:r>
              <a:rPr kumimoji="0" lang="en-US" sz="3600" b="0"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Is native coordinate</a:t>
            </a:r>
            <a:r>
              <a:rPr kumimoji="0" lang="en-US" sz="3600" b="0" i="0" u="none" strike="noStrike" kern="1200" cap="none" spc="-20" normalizeH="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 system for NCN.</a:t>
            </a:r>
          </a:p>
          <a:p>
            <a:pPr marL="588433" marR="0" lvl="0" indent="-571500" algn="l" defTabSz="457200" rtl="0" eaLnBrk="1" fontAlgn="base" latinLnBrk="0" hangingPunct="1">
              <a:lnSpc>
                <a:spcPct val="100000"/>
              </a:lnSpc>
              <a:spcBef>
                <a:spcPts val="1800"/>
              </a:spcBef>
              <a:spcAft>
                <a:spcPct val="0"/>
              </a:spcAft>
              <a:buClrTx/>
              <a:buSzPct val="100000"/>
              <a:buFont typeface="Wingdings" panose="05000000000000000000" pitchFamily="2" charset="2"/>
              <a:buChar char="Ø"/>
              <a:tabLst>
                <a:tab pos="397077" algn="l"/>
                <a:tab pos="397923" algn="l"/>
              </a:tabLst>
              <a:defRPr/>
            </a:pPr>
            <a:r>
              <a:rPr lang="en-US" sz="3600" spc="-20" baseline="0" dirty="0">
                <a:solidFill>
                  <a:prstClr val="black"/>
                </a:solidFill>
                <a:uFill>
                  <a:solidFill>
                    <a:srgbClr val="C00000"/>
                  </a:solidFill>
                </a:uFill>
                <a:latin typeface="Cambria" panose="02040503050406030204" pitchFamily="18" charset="0"/>
                <a:cs typeface="Arial Black"/>
              </a:rPr>
              <a:t>Is</a:t>
            </a:r>
            <a:r>
              <a:rPr kumimoji="0" lang="en-US" sz="3600" b="0"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 what OPUS uses.</a:t>
            </a:r>
          </a:p>
          <a:p>
            <a:pPr marL="588433" marR="0" lvl="0" indent="-571500" algn="l" defTabSz="457200" rtl="0" eaLnBrk="1" fontAlgn="base" latinLnBrk="0" hangingPunct="1">
              <a:lnSpc>
                <a:spcPct val="100000"/>
              </a:lnSpc>
              <a:spcBef>
                <a:spcPts val="1800"/>
              </a:spcBef>
              <a:spcAft>
                <a:spcPct val="0"/>
              </a:spcAft>
              <a:buClrTx/>
              <a:buSzPct val="100000"/>
              <a:buFont typeface="Wingdings" panose="05000000000000000000" pitchFamily="2" charset="2"/>
              <a:buChar char="Ø"/>
              <a:tabLst>
                <a:tab pos="397077" algn="l"/>
                <a:tab pos="397923" algn="l"/>
              </a:tabLst>
              <a:defRPr/>
            </a:pPr>
            <a:r>
              <a:rPr lang="en-US" sz="3600" spc="-20" dirty="0">
                <a:solidFill>
                  <a:prstClr val="black"/>
                </a:solidFill>
                <a:uFill>
                  <a:solidFill>
                    <a:srgbClr val="C00000"/>
                  </a:solidFill>
                </a:uFill>
                <a:latin typeface="Cambria" panose="02040503050406030204" pitchFamily="18" charset="0"/>
                <a:cs typeface="Arial Black"/>
              </a:rPr>
              <a:t>Is what most of world uses.</a:t>
            </a:r>
          </a:p>
          <a:p>
            <a:pPr marL="588433" marR="0" lvl="0" indent="-571500" algn="l" defTabSz="457200" rtl="0" eaLnBrk="1" fontAlgn="base" latinLnBrk="0" hangingPunct="1">
              <a:lnSpc>
                <a:spcPct val="100000"/>
              </a:lnSpc>
              <a:spcBef>
                <a:spcPts val="1800"/>
              </a:spcBef>
              <a:spcAft>
                <a:spcPct val="0"/>
              </a:spcAft>
              <a:buClrTx/>
              <a:buSzPct val="100000"/>
              <a:buFont typeface="Wingdings" panose="05000000000000000000" pitchFamily="2" charset="2"/>
              <a:buChar char="Ø"/>
              <a:tabLst>
                <a:tab pos="397077" algn="l"/>
                <a:tab pos="397923" algn="l"/>
              </a:tabLst>
              <a:defRPr/>
            </a:pPr>
            <a:r>
              <a:rPr kumimoji="0" lang="en-US" sz="3600" b="0"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Is</a:t>
            </a:r>
            <a:r>
              <a:rPr kumimoji="0" lang="en-US" sz="3600" b="0" i="0" u="none" strike="noStrike" kern="1200" cap="none" spc="-20" normalizeH="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 what NGA aligns WGS-84 to.</a:t>
            </a:r>
            <a:endParaRPr kumimoji="0" lang="en-US" sz="3600" b="0" i="0"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90586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196" y="176896"/>
            <a:ext cx="6547608" cy="6547608"/>
          </a:xfrm>
          <a:prstGeom prst="rect">
            <a:avLst/>
          </a:prstGeom>
        </p:spPr>
      </p:pic>
      <p:sp>
        <p:nvSpPr>
          <p:cNvPr id="6" name="TextBox 5"/>
          <p:cNvSpPr txBox="1"/>
          <p:nvPr/>
        </p:nvSpPr>
        <p:spPr>
          <a:xfrm>
            <a:off x="6429725" y="238451"/>
            <a:ext cx="2530180"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Watch the grid!</a:t>
            </a:r>
          </a:p>
        </p:txBody>
      </p:sp>
      <p:sp>
        <p:nvSpPr>
          <p:cNvPr id="5" name="TextBox 4"/>
          <p:cNvSpPr txBox="1"/>
          <p:nvPr/>
        </p:nvSpPr>
        <p:spPr>
          <a:xfrm>
            <a:off x="126945" y="176896"/>
            <a:ext cx="265444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ITRF concept</a:t>
            </a:r>
          </a:p>
        </p:txBody>
      </p:sp>
      <p:sp>
        <p:nvSpPr>
          <p:cNvPr id="7" name="TextBox 6"/>
          <p:cNvSpPr txBox="1"/>
          <p:nvPr/>
        </p:nvSpPr>
        <p:spPr>
          <a:xfrm>
            <a:off x="126945" y="5236366"/>
            <a:ext cx="2311454" cy="707886"/>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Drift…</a:t>
            </a:r>
          </a:p>
        </p:txBody>
      </p:sp>
      <p:sp>
        <p:nvSpPr>
          <p:cNvPr id="8" name="TextBox 7"/>
          <p:cNvSpPr txBox="1"/>
          <p:nvPr/>
        </p:nvSpPr>
        <p:spPr>
          <a:xfrm>
            <a:off x="6115050" y="6249367"/>
            <a:ext cx="1295400"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Epoch:</a:t>
            </a:r>
          </a:p>
        </p:txBody>
      </p:sp>
    </p:spTree>
    <p:extLst>
      <p:ext uri="{BB962C8B-B14F-4D97-AF65-F5344CB8AC3E}">
        <p14:creationId xmlns:p14="http://schemas.microsoft.com/office/powerpoint/2010/main" val="61431414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750" tmFilter="0, 0; .2, .5; .8, .5; 1, 0"/>
                                        <p:tgtEl>
                                          <p:spTgt spid="6"/>
                                        </p:tgtEl>
                                      </p:cBhvr>
                                    </p:animEffect>
                                    <p:animScale>
                                      <p:cBhvr>
                                        <p:cTn id="7" dur="875" autoRev="1" fill="hold"/>
                                        <p:tgtEl>
                                          <p:spTgt spid="6"/>
                                        </p:tgtEl>
                                      </p:cBhvr>
                                      <p:by x="105000" y="105000"/>
                                    </p:animScale>
                                  </p:childTnLst>
                                </p:cTn>
                              </p:par>
                            </p:childTnLst>
                          </p:cTn>
                        </p:par>
                        <p:par>
                          <p:cTn id="8" fill="hold">
                            <p:stCondLst>
                              <p:cond delay="1750"/>
                            </p:stCondLst>
                            <p:childTnLst>
                              <p:par>
                                <p:cTn id="9" presetID="42" presetClass="entr" presetSubtype="0" fill="hold" nodeType="afterEffect">
                                  <p:stCondLst>
                                    <p:cond delay="30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60091"/>
            <a:ext cx="8229600" cy="4026631"/>
          </a:xfrm>
        </p:spPr>
        <p:txBody>
          <a:bodyPr/>
          <a:lstStyle/>
          <a:p>
            <a:pPr marL="0"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200" lvl="1" indent="0">
              <a:buNone/>
            </a:pPr>
            <a:r>
              <a:rPr lang="en-US" dirty="0">
                <a:latin typeface="Cambria" panose="02040503050406030204" pitchFamily="18" charset="0"/>
                <a:ea typeface="Cambria" panose="02040503050406030204" pitchFamily="18" charset="0"/>
              </a:rPr>
              <a:t>					(~47,000 employees)</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Oceanic and Atmospheric 						Administration (NOAA)</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 Service (NOS)</a:t>
            </a:r>
          </a:p>
        </p:txBody>
      </p:sp>
      <p:sp>
        <p:nvSpPr>
          <p:cNvPr id="3" name="organizational structure"/>
          <p:cNvSpPr>
            <a:spLocks noGrp="1"/>
          </p:cNvSpPr>
          <p:nvPr>
            <p:ph type="title"/>
          </p:nvPr>
        </p:nvSpPr>
        <p:spPr>
          <a:xfrm>
            <a:off x="457200" y="160337"/>
            <a:ext cx="8229600" cy="1143000"/>
          </a:xfrm>
        </p:spPr>
        <p:txBody>
          <a:bodyPr/>
          <a:lstStyle/>
          <a:p>
            <a:r>
              <a:rPr lang="en-US" dirty="0">
                <a:latin typeface="Cambria" panose="02040503050406030204" pitchFamily="18" charset="0"/>
                <a:ea typeface="Cambria" panose="02040503050406030204" pitchFamily="18" charset="0"/>
              </a:rPr>
              <a:t>Organizational Structure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8836" y="1386455"/>
            <a:ext cx="997792" cy="99779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79877" y="2843647"/>
            <a:ext cx="1135710" cy="1135710"/>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7311" y="5272870"/>
            <a:ext cx="1258634" cy="1265665"/>
          </a:xfrm>
          <a:prstGeom prst="rect">
            <a:avLst/>
          </a:prstGeom>
        </p:spPr>
      </p:pic>
      <p:cxnSp>
        <p:nvCxnSpPr>
          <p:cNvPr id="11" name="Straight Arrow Connector 10"/>
          <p:cNvCxnSpPr/>
          <p:nvPr/>
        </p:nvCxnSpPr>
        <p:spPr>
          <a:xfrm>
            <a:off x="4572000" y="2470450"/>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3896845"/>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82274" y="4953371"/>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457200" y="4939671"/>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-National Geodetic Survey (NGS)</a:t>
            </a:r>
          </a:p>
          <a:p>
            <a:pPr marL="457200" lvl="1" indent="0">
              <a:buNone/>
            </a:pPr>
            <a:r>
              <a:rPr lang="en-US" dirty="0">
                <a:latin typeface="Cambria" panose="02040503050406030204" pitchFamily="18" charset="0"/>
                <a:ea typeface="Cambria" panose="02040503050406030204" pitchFamily="18" charset="0"/>
              </a:rPr>
              <a:t>						(~175 employees)</a:t>
            </a:r>
          </a:p>
          <a:p>
            <a:pPr marL="457200" lvl="1" indent="0">
              <a:buNone/>
            </a:pPr>
            <a:endParaRPr lang="en-US"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19451" y="1393730"/>
            <a:ext cx="1038629" cy="103468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77702" y="5375351"/>
            <a:ext cx="2522125" cy="1008850"/>
          </a:xfrm>
          <a:prstGeom prst="rect">
            <a:avLst/>
          </a:prstGeom>
        </p:spPr>
      </p:pic>
      <p:cxnSp>
        <p:nvCxnSpPr>
          <p:cNvPr id="13" name="Straight Arrow Connector 12"/>
          <p:cNvCxnSpPr/>
          <p:nvPr/>
        </p:nvCxnSpPr>
        <p:spPr>
          <a:xfrm>
            <a:off x="5038764" y="2575455"/>
            <a:ext cx="0" cy="269741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not equal"/>
          <p:cNvSpPr txBox="1"/>
          <p:nvPr/>
        </p:nvSpPr>
        <p:spPr bwMode="auto">
          <a:xfrm>
            <a:off x="3003626" y="5255617"/>
            <a:ext cx="1145628" cy="1107996"/>
          </a:xfrm>
          <a:prstGeom prst="rect">
            <a:avLst/>
          </a:prstGeom>
          <a:noFill/>
          <a:ln w="9525">
            <a:noFill/>
            <a:miter lim="800000"/>
            <a:headEnd/>
            <a:tailEnd/>
          </a:ln>
        </p:spPr>
        <p:txBody>
          <a:bodyPr wrap="square" rtlCol="0">
            <a:spAutoFit/>
          </a:bodyPr>
          <a:lstStyle/>
          <a:p>
            <a:r>
              <a:rPr lang="en-US" sz="6600" dirty="0"/>
              <a:t>≠</a:t>
            </a:r>
          </a:p>
        </p:txBody>
      </p:sp>
      <p:sp>
        <p:nvSpPr>
          <p:cNvPr id="17" name="we're not usgs"/>
          <p:cNvSpPr txBox="1">
            <a:spLocks/>
          </p:cNvSpPr>
          <p:nvPr/>
        </p:nvSpPr>
        <p:spPr bwMode="auto">
          <a:xfrm>
            <a:off x="467474" y="17655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latin typeface="Cambria" panose="02040503050406030204" pitchFamily="18" charset="0"/>
                <a:ea typeface="Cambria" panose="02040503050406030204" pitchFamily="18" charset="0"/>
              </a:rPr>
              <a:t>We’re not USGS, we’re NGS</a:t>
            </a:r>
          </a:p>
        </p:txBody>
      </p:sp>
    </p:spTree>
    <p:extLst>
      <p:ext uri="{BB962C8B-B14F-4D97-AF65-F5344CB8AC3E}">
        <p14:creationId xmlns:p14="http://schemas.microsoft.com/office/powerpoint/2010/main" val="294709365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500"/>
                                        <p:tgtEl>
                                          <p:spTgt spid="2">
                                            <p:txEl>
                                              <p:pRg st="1" end="1"/>
                                            </p:txEl>
                                          </p:spTgt>
                                        </p:tgtEl>
                                      </p:cBhvr>
                                    </p:animEffect>
                                    <p:set>
                                      <p:cBhvr>
                                        <p:cTn id="16" dur="1" fill="hold">
                                          <p:stCondLst>
                                            <p:cond delay="499"/>
                                          </p:stCondLst>
                                        </p:cTn>
                                        <p:tgtEl>
                                          <p:spTgt spid="2">
                                            <p:txEl>
                                              <p:pRg st="1" end="1"/>
                                            </p:txEl>
                                          </p:spTgt>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
                                            <p:txEl>
                                              <p:pRg st="2" end="2"/>
                                            </p:txEl>
                                          </p:spTgt>
                                        </p:tgtEl>
                                      </p:cBhvr>
                                    </p:animEffect>
                                    <p:set>
                                      <p:cBhvr>
                                        <p:cTn id="19" dur="1" fill="hold">
                                          <p:stCondLst>
                                            <p:cond delay="499"/>
                                          </p:stCondLst>
                                        </p:cTn>
                                        <p:tgtEl>
                                          <p:spTgt spid="2">
                                            <p:txEl>
                                              <p:pRg st="2" end="2"/>
                                            </p:txEl>
                                          </p:spTgt>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2">
                                            <p:txEl>
                                              <p:pRg st="3" end="3"/>
                                            </p:txEl>
                                          </p:spTgt>
                                        </p:tgtEl>
                                      </p:cBhvr>
                                    </p:animEffect>
                                    <p:set>
                                      <p:cBhvr>
                                        <p:cTn id="22" dur="1" fill="hold">
                                          <p:stCondLst>
                                            <p:cond delay="499"/>
                                          </p:stCondLst>
                                        </p:cTn>
                                        <p:tgtEl>
                                          <p:spTgt spid="2">
                                            <p:txEl>
                                              <p:pRg st="3" end="3"/>
                                            </p:txEl>
                                          </p:spTgt>
                                        </p:tgtEl>
                                        <p:attrNameLst>
                                          <p:attrName>style.visibility</p:attrName>
                                        </p:attrNameLst>
                                      </p:cBhvr>
                                      <p:to>
                                        <p:strVal val="hidden"/>
                                      </p:to>
                                    </p:set>
                                  </p:childTnLst>
                                </p:cTn>
                              </p:par>
                              <p:par>
                                <p:cTn id="23" presetID="10" presetClass="exit" presetSubtype="0" fill="hold" grpId="0" nodeType="withEffect">
                                  <p:stCondLst>
                                    <p:cond delay="500"/>
                                  </p:stCondLst>
                                  <p:childTnLst>
                                    <p:animEffect transition="out" filter="fade">
                                      <p:cBhvr>
                                        <p:cTn id="24" dur="500"/>
                                        <p:tgtEl>
                                          <p:spTgt spid="2">
                                            <p:txEl>
                                              <p:pRg st="4" end="4"/>
                                            </p:txEl>
                                          </p:spTgt>
                                        </p:tgtEl>
                                      </p:cBhvr>
                                    </p:animEffect>
                                    <p:set>
                                      <p:cBhvr>
                                        <p:cTn id="25" dur="1" fill="hold">
                                          <p:stCondLst>
                                            <p:cond delay="499"/>
                                          </p:stCondLst>
                                        </p:cTn>
                                        <p:tgtEl>
                                          <p:spTgt spid="2">
                                            <p:txEl>
                                              <p:pRg st="4" end="4"/>
                                            </p:txEl>
                                          </p:spTgt>
                                        </p:tgtEl>
                                        <p:attrNameLst>
                                          <p:attrName>style.visibility</p:attrName>
                                        </p:attrNameLst>
                                      </p:cBhvr>
                                      <p:to>
                                        <p:strVal val="hidden"/>
                                      </p:to>
                                    </p:set>
                                  </p:childTnLst>
                                </p:cTn>
                              </p:par>
                              <p:par>
                                <p:cTn id="26" presetID="10" presetClass="exit" presetSubtype="0" fill="hold" grpId="0" nodeType="withEffect">
                                  <p:stCondLst>
                                    <p:cond delay="500"/>
                                  </p:stCondLst>
                                  <p:childTnLst>
                                    <p:animEffect transition="out" filter="fade">
                                      <p:cBhvr>
                                        <p:cTn id="27" dur="500"/>
                                        <p:tgtEl>
                                          <p:spTgt spid="2">
                                            <p:txEl>
                                              <p:pRg st="5" end="5"/>
                                            </p:txEl>
                                          </p:spTgt>
                                        </p:tgtEl>
                                      </p:cBhvr>
                                    </p:animEffect>
                                    <p:set>
                                      <p:cBhvr>
                                        <p:cTn id="28" dur="1" fill="hold">
                                          <p:stCondLst>
                                            <p:cond delay="499"/>
                                          </p:stCondLst>
                                        </p:cTn>
                                        <p:tgtEl>
                                          <p:spTgt spid="2">
                                            <p:txEl>
                                              <p:pRg st="5" end="5"/>
                                            </p:txEl>
                                          </p:spTgt>
                                        </p:tgtEl>
                                        <p:attrNameLst>
                                          <p:attrName>style.visibility</p:attrName>
                                        </p:attrNameLst>
                                      </p:cBhvr>
                                      <p:to>
                                        <p:strVal val="hidden"/>
                                      </p:to>
                                    </p:set>
                                  </p:childTnLst>
                                </p:cTn>
                              </p:par>
                              <p:par>
                                <p:cTn id="29" presetID="10" presetClass="exit" presetSubtype="0" fill="hold" grpId="0" nodeType="withEffect">
                                  <p:stCondLst>
                                    <p:cond delay="500"/>
                                  </p:stCondLst>
                                  <p:childTnLst>
                                    <p:animEffect transition="out" filter="fade">
                                      <p:cBhvr>
                                        <p:cTn id="30" dur="500"/>
                                        <p:tgtEl>
                                          <p:spTgt spid="2">
                                            <p:txEl>
                                              <p:pRg st="6" end="6"/>
                                            </p:txEl>
                                          </p:spTgt>
                                        </p:tgtEl>
                                      </p:cBhvr>
                                    </p:animEffect>
                                    <p:set>
                                      <p:cBhvr>
                                        <p:cTn id="31" dur="1" fill="hold">
                                          <p:stCondLst>
                                            <p:cond delay="499"/>
                                          </p:stCondLst>
                                        </p:cTn>
                                        <p:tgtEl>
                                          <p:spTgt spid="2">
                                            <p:txEl>
                                              <p:pRg st="6" end="6"/>
                                            </p:txEl>
                                          </p:spTgt>
                                        </p:tgtEl>
                                        <p:attrNameLst>
                                          <p:attrName>style.visibility</p:attrName>
                                        </p:attrNameLst>
                                      </p:cBhvr>
                                      <p:to>
                                        <p:strVal val="hidden"/>
                                      </p:to>
                                    </p:set>
                                  </p:childTnLst>
                                </p:cTn>
                              </p:par>
                              <p:par>
                                <p:cTn id="32" presetID="10" presetClass="exit" presetSubtype="0" fill="hold" grpId="0" nodeType="withEffect">
                                  <p:stCondLst>
                                    <p:cond delay="50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1000"/>
                            </p:stCondLst>
                            <p:childTnLst>
                              <p:par>
                                <p:cTn id="42" presetID="2" presetClass="entr" presetSubtype="2" fill="hold" nodeType="afterEffect">
                                  <p:stCondLst>
                                    <p:cond delay="100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1+#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100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100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 presetClass="entr" presetSubtype="4" fill="hold" grpId="0" nodeType="withEffect">
                                  <p:stCondLst>
                                    <p:cond delay="10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 fill="hold" grpId="0" nodeType="withEffect">
                                  <p:stCondLst>
                                    <p:cond delay="100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6" grpId="0"/>
      <p:bldP spid="10"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rotating</a:t>
            </a:r>
          </a:p>
        </p:txBody>
      </p:sp>
      <p:sp>
        <p:nvSpPr>
          <p:cNvPr id="16" name="TextBox 15"/>
          <p:cNvSpPr txBox="1"/>
          <p:nvPr/>
        </p:nvSpPr>
        <p:spPr bwMode="auto">
          <a:xfrm>
            <a:off x="4030864" y="2609744"/>
            <a:ext cx="5113136" cy="2554545"/>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rotating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relative to 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relative to NATRF2022</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285625491"/>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849368" y="602007"/>
            <a:ext cx="10785848" cy="6513506"/>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constant frame, rotating plate</a:t>
            </a:r>
          </a:p>
        </p:txBody>
      </p:sp>
    </p:spTree>
    <p:extLst>
      <p:ext uri="{BB962C8B-B14F-4D97-AF65-F5344CB8AC3E}">
        <p14:creationId xmlns:p14="http://schemas.microsoft.com/office/powerpoint/2010/main" val="171509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849368" y="602007"/>
            <a:ext cx="10785848" cy="23092412"/>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rotating frame, constant with plate</a:t>
            </a:r>
          </a:p>
        </p:txBody>
      </p:sp>
      <p:sp>
        <p:nvSpPr>
          <p:cNvPr id="26" name="object 2"/>
          <p:cNvSpPr txBox="1">
            <a:spLocks noGrp="1"/>
          </p:cNvSpPr>
          <p:nvPr>
            <p:ph type="title"/>
          </p:nvPr>
        </p:nvSpPr>
        <p:spPr>
          <a:xfrm>
            <a:off x="2773078" y="562954"/>
            <a:ext cx="3547130" cy="754908"/>
          </a:xfrm>
          <a:prstGeom prst="rect">
            <a:avLst/>
          </a:prstGeom>
          <a:solidFill>
            <a:schemeClr val="bg1"/>
          </a:solidFill>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“Plate-Fixed”</a:t>
            </a:r>
          </a:p>
        </p:txBody>
      </p:sp>
    </p:spTree>
    <p:extLst>
      <p:ext uri="{BB962C8B-B14F-4D97-AF65-F5344CB8AC3E}">
        <p14:creationId xmlns:p14="http://schemas.microsoft.com/office/powerpoint/2010/main" val="2905246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p:cNvGrpSpPr/>
          <p:nvPr/>
        </p:nvGrpSpPr>
        <p:grpSpPr>
          <a:xfrm>
            <a:off x="-849368" y="602007"/>
            <a:ext cx="10785848" cy="23092412"/>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EEF895EC-4A5B-4E3C-BC23-A527B301D396}"/>
              </a:ext>
            </a:extLst>
          </p:cNvPr>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or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your choice, just use </a:t>
            </a:r>
            <a:r>
              <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EPP</a:t>
            </a:r>
          </a:p>
        </p:txBody>
      </p:sp>
      <p:sp>
        <p:nvSpPr>
          <p:cNvPr id="2" name="Arc 1">
            <a:extLst>
              <a:ext uri="{FF2B5EF4-FFF2-40B4-BE49-F238E27FC236}">
                <a16:creationId xmlns:a16="http://schemas.microsoft.com/office/drawing/2014/main" id="{A1389F58-F6F7-4C6F-AC48-93F986056D1E}"/>
              </a:ext>
            </a:extLst>
          </p:cNvPr>
          <p:cNvSpPr/>
          <p:nvPr/>
        </p:nvSpPr>
        <p:spPr>
          <a:xfrm rot="923700" flipH="1">
            <a:off x="575344" y="3320384"/>
            <a:ext cx="9265290" cy="9260858"/>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libri"/>
              <a:ea typeface="+mn-ea"/>
              <a:cs typeface="+mn-cs"/>
            </a:endParaRPr>
          </a:p>
        </p:txBody>
      </p:sp>
      <p:grpSp>
        <p:nvGrpSpPr>
          <p:cNvPr id="52" name="Group 51"/>
          <p:cNvGrpSpPr/>
          <p:nvPr/>
        </p:nvGrpSpPr>
        <p:grpSpPr>
          <a:xfrm>
            <a:off x="-849368" y="602007"/>
            <a:ext cx="10785848" cy="6513506"/>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87170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 y="693655"/>
            <a:ext cx="9144000" cy="1186649"/>
          </a:xfrm>
          <a:prstGeom prst="rect">
            <a:avLst/>
          </a:prstGeom>
        </p:spPr>
        <p:txBody>
          <a:bodyPr vert="horz" wrap="square" lIns="0" tIns="16933" rIns="0" bIns="0" rtlCol="0">
            <a:spAutoFit/>
          </a:bodyPr>
          <a:lstStyle/>
          <a:p>
            <a:pPr marL="0" lvl="1" algn="ctr">
              <a:spcBef>
                <a:spcPts val="133"/>
              </a:spcBef>
            </a:pPr>
            <a:r>
              <a:rPr lang="en-US" sz="7600" spc="-7" dirty="0">
                <a:solidFill>
                  <a:prstClr val="black"/>
                </a:solidFill>
                <a:latin typeface="Cambria" panose="02040503050406030204" pitchFamily="18" charset="0"/>
                <a:cs typeface="Calibri"/>
              </a:rPr>
              <a:t>How?</a:t>
            </a:r>
          </a:p>
        </p:txBody>
      </p:sp>
      <p:sp>
        <p:nvSpPr>
          <p:cNvPr id="13" name="Title"/>
          <p:cNvSpPr txBox="1">
            <a:spLocks noGrp="1"/>
          </p:cNvSpPr>
          <p:nvPr>
            <p:ph type="title"/>
          </p:nvPr>
        </p:nvSpPr>
        <p:spPr>
          <a:xfrm>
            <a:off x="345600" y="2342573"/>
            <a:ext cx="8452800" cy="632651"/>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000" b="1" spc="-40" dirty="0">
                <a:latin typeface="Cambria" panose="02040503050406030204" pitchFamily="18" charset="0"/>
                <a:cs typeface="Calibri"/>
              </a:rPr>
              <a:t>CORS</a:t>
            </a:r>
            <a:endParaRPr sz="2400" b="1" dirty="0">
              <a:latin typeface="Cambria" panose="02040503050406030204" pitchFamily="18" charset="0"/>
              <a:cs typeface="Calibri"/>
            </a:endParaRPr>
          </a:p>
        </p:txBody>
      </p:sp>
      <p:sp>
        <p:nvSpPr>
          <p:cNvPr id="4" name="Title"/>
          <p:cNvSpPr txBox="1">
            <a:spLocks/>
          </p:cNvSpPr>
          <p:nvPr/>
        </p:nvSpPr>
        <p:spPr bwMode="auto">
          <a:xfrm>
            <a:off x="345600" y="3149180"/>
            <a:ext cx="8452800" cy="186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sz="4000" spc="-40" dirty="0">
                <a:latin typeface="Cambria" panose="02040503050406030204" pitchFamily="18" charset="0"/>
                <a:cs typeface="Calibri"/>
              </a:rPr>
              <a:t>We can use logged CORS data to propagate surveyed coordinates back in time to reference epochs.</a:t>
            </a:r>
            <a:endParaRPr lang="en-US" sz="4000" dirty="0">
              <a:latin typeface="Cambria" panose="02040503050406030204" pitchFamily="18" charset="0"/>
              <a:cs typeface="Calibri"/>
            </a:endParaRPr>
          </a:p>
        </p:txBody>
      </p:sp>
    </p:spTree>
    <p:extLst>
      <p:ext uri="{BB962C8B-B14F-4D97-AF65-F5344CB8AC3E}">
        <p14:creationId xmlns:p14="http://schemas.microsoft.com/office/powerpoint/2010/main" val="70660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1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9" name="citation">
            <a:extLst>
              <a:ext uri="{FF2B5EF4-FFF2-40B4-BE49-F238E27FC236}">
                <a16:creationId xmlns:a16="http://schemas.microsoft.com/office/drawing/2014/main" id="{76FEE429-345B-C143-8CC6-45F7884C12DD}"/>
              </a:ext>
            </a:extLst>
          </p:cNvPr>
          <p:cNvSpPr txBox="1"/>
          <p:nvPr/>
        </p:nvSpPr>
        <p:spPr>
          <a:xfrm>
            <a:off x="-43180" y="6596390"/>
            <a:ext cx="4413388" cy="261610"/>
          </a:xfrm>
          <a:prstGeom prst="rect">
            <a:avLst/>
          </a:prstGeom>
          <a:noFill/>
        </p:spPr>
        <p:txBody>
          <a:bodyPr rtlCol="0" wrap="none">
            <a:spAutoFit/>
          </a:bodyPr>
          <a:lstStyle/>
          <a:p>
            <a:r>
              <a:rPr baseline="30000" dirty="0" lang="en-US" sz="1100">
                <a:latin charset="0" panose="02040503050406030204" pitchFamily="18" typeface="Cambria"/>
                <a:ea charset="0" panose="02040503050406030204" pitchFamily="18" typeface="Cambria"/>
                <a:cs charset="0" panose="020B0604020202020204" pitchFamily="34" typeface="Arial"/>
              </a:rPr>
              <a:t>1</a:t>
            </a:r>
            <a:r>
              <a:rPr dirty="0" lang="en-US" sz="1100">
                <a:latin charset="0" panose="02040503050406030204" pitchFamily="18" typeface="Cambria"/>
                <a:ea charset="0" panose="02040503050406030204" pitchFamily="18" typeface="Cambria"/>
                <a:cs charset="0" panose="020B0604020202020204" pitchFamily="34" typeface="Arial"/>
              </a:rPr>
              <a:t>Springer Handbook of Global Navigation Satellite Systems, Ch. 2, p. 34</a:t>
            </a:r>
          </a:p>
        </p:txBody>
      </p:sp>
      <p:pic>
        <p:nvPicPr>
          <p:cNvPr id="2" name="recipe"/>
          <p:cNvPicPr>
            <a:picLocks noChangeAspect="1"/>
          </p:cNvPicPr>
          <p:nvPr/>
        </p:nvPicPr>
        <p:blipFill rotWithShape="1">
          <a:blip r:embed="rId3">
            <a:extLst>
              <a:ext uri="{28A0092B-C50C-407E-A947-70E740481C1C}">
                <a14:useLocalDpi xmlns:a14="http://schemas.microsoft.com/office/drawing/2010/main" val="0"/>
              </a:ext>
            </a:extLst>
          </a:blip>
          <a:srcRect b="25" l="51" r="32" t="3"/>
          <a:stretch/>
        </p:blipFill>
        <p:spPr>
          <a:xfrm rot="5400000">
            <a:off x="5479892" y="799653"/>
            <a:ext cx="2518836" cy="4121736"/>
          </a:xfrm>
          <a:prstGeom prst="rect">
            <a:avLst/>
          </a:prstGeom>
        </p:spPr>
      </p:pic>
      <p:pic>
        <p:nvPicPr>
          <p:cNvPr id="10" name="cake"/>
          <p:cNvPicPr>
            <a:picLocks noChangeAspect="1"/>
          </p:cNvPicPr>
          <p:nvPr/>
        </p:nvPicPr>
        <p:blipFill rotWithShape="1">
          <a:blip r:embed="rId4">
            <a:extLst>
              <a:ext uri="{28A0092B-C50C-407E-A947-70E740481C1C}">
                <a14:useLocalDpi xmlns:a14="http://schemas.microsoft.com/office/drawing/2010/main" val="0"/>
              </a:ext>
            </a:extLst>
          </a:blip>
          <a:srcRect b="73" t="207"/>
          <a:stretch/>
        </p:blipFill>
        <p:spPr>
          <a:xfrm>
            <a:off x="5217560" y="4545378"/>
            <a:ext cx="3039858" cy="1952483"/>
          </a:xfrm>
          <a:prstGeom prst="rect">
            <a:avLst/>
          </a:prstGeom>
        </p:spPr>
      </p:pic>
      <p:pic>
        <p:nvPicPr>
          <p:cNvPr id="30" name="System">
            <a:extLst>
              <a:ext uri="{FF2B5EF4-FFF2-40B4-BE49-F238E27FC236}">
                <a16:creationId xmlns:a16="http://schemas.microsoft.com/office/drawing/2014/main" id="{AFBC9CF6-3D1A-3C41-9AEE-0548AF66AB7D}"/>
              </a:ext>
            </a:extLst>
          </p:cNvPr>
          <p:cNvPicPr>
            <a:picLocks noChangeAspect="1"/>
          </p:cNvPicPr>
          <p:nvPr/>
        </p:nvPicPr>
        <p:blipFill>
          <a:blip r:embed="rId5"/>
          <a:stretch>
            <a:fillRect/>
          </a:stretch>
        </p:blipFill>
        <p:spPr>
          <a:xfrm>
            <a:off x="4700187" y="2084818"/>
            <a:ext cx="4307808" cy="4012949"/>
          </a:xfrm>
          <a:prstGeom prst="rect">
            <a:avLst/>
          </a:prstGeom>
        </p:spPr>
      </p:pic>
      <p:pic>
        <p:nvPicPr>
          <p:cNvPr id="31" name="Frame">
            <a:extLst>
              <a:ext uri="{FF2B5EF4-FFF2-40B4-BE49-F238E27FC236}">
                <a16:creationId xmlns:a16="http://schemas.microsoft.com/office/drawing/2014/main" id="{AFBC9CF6-3D1A-3C41-9AEE-0548AF66AB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00187" y="2090896"/>
            <a:ext cx="4307808" cy="4000792"/>
          </a:xfrm>
          <a:prstGeom prst="rect">
            <a:avLst/>
          </a:prstGeom>
        </p:spPr>
      </p:pic>
      <p:cxnSp>
        <p:nvCxnSpPr>
          <p:cNvPr id="54" name="System Arrow"/>
          <p:cNvCxnSpPr/>
          <p:nvPr/>
        </p:nvCxnSpPr>
        <p:spPr>
          <a:xfrm>
            <a:off x="2959510" y="2302955"/>
            <a:ext cx="3601310" cy="375729"/>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65" name="Frame arrows to CORS"/>
          <p:cNvGrpSpPr/>
          <p:nvPr/>
        </p:nvGrpSpPr>
        <p:grpSpPr>
          <a:xfrm>
            <a:off x="2800350" y="3553941"/>
            <a:ext cx="4857750" cy="1940079"/>
            <a:chOff x="2800350" y="3553941"/>
            <a:chExt cx="4857750" cy="1940079"/>
          </a:xfrm>
          <a:effectLst/>
        </p:grpSpPr>
        <p:cxnSp>
          <p:nvCxnSpPr>
            <p:cNvPr id="46" name="Straight Arrow Connector 45"/>
            <p:cNvCxnSpPr/>
            <p:nvPr/>
          </p:nvCxnSpPr>
          <p:spPr>
            <a:xfrm flipV="1">
              <a:off x="2800350" y="4419867"/>
              <a:ext cx="2656718" cy="380733"/>
            </a:xfrm>
            <a:prstGeom prst="straightConnector1">
              <a:avLst/>
            </a:prstGeom>
            <a:ln w="508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800350" y="4800600"/>
              <a:ext cx="3897630" cy="693420"/>
            </a:xfrm>
            <a:prstGeom prst="straightConnector1">
              <a:avLst/>
            </a:prstGeom>
            <a:ln w="508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2800350" y="3553941"/>
              <a:ext cx="4857750" cy="1246659"/>
            </a:xfrm>
            <a:prstGeom prst="straightConnector1">
              <a:avLst/>
            </a:prstGeom>
            <a:ln w="508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4" name="CORS symbol"/>
          <p:cNvGrpSpPr/>
          <p:nvPr/>
        </p:nvGrpSpPr>
        <p:grpSpPr>
          <a:xfrm>
            <a:off x="7670799" y="6014055"/>
            <a:ext cx="1145540" cy="400110"/>
            <a:chOff x="7503160" y="5907635"/>
            <a:chExt cx="1145540" cy="400110"/>
          </a:xfrm>
        </p:grpSpPr>
        <p:sp>
          <p:nvSpPr>
            <p:cNvPr id="61" name="Oval 60"/>
            <p:cNvSpPr/>
            <p:nvPr/>
          </p:nvSpPr>
          <p:spPr>
            <a:xfrm>
              <a:off x="7503160" y="6038850"/>
              <a:ext cx="167640" cy="175260"/>
            </a:xfrm>
            <a:prstGeom prst="ellipse">
              <a:avLst/>
            </a:prstGeom>
            <a:solidFill>
              <a:srgbClr val="FFF200"/>
            </a:solidFill>
            <a:effectLst/>
          </p:spPr>
          <p:style>
            <a:lnRef idx="1">
              <a:schemeClr val="accent1"/>
            </a:lnRef>
            <a:fillRef idx="3">
              <a:schemeClr val="accent1"/>
            </a:fillRef>
            <a:effectRef idx="2">
              <a:schemeClr val="accent1"/>
            </a:effectRef>
            <a:fontRef idx="minor">
              <a:schemeClr val="lt1"/>
            </a:fontRef>
          </p:style>
          <p:txBody>
            <a:bodyPr anchor="ctr" rtlCol="0"/>
            <a:lstStyle/>
            <a:p>
              <a:pPr algn="ctr"/>
              <a:endParaRPr lang="en-US"/>
            </a:p>
          </p:txBody>
        </p:sp>
        <p:sp>
          <p:nvSpPr>
            <p:cNvPr id="63" name="TextBox 62">
              <a:extLst>
                <a:ext uri="{FF2B5EF4-FFF2-40B4-BE49-F238E27FC236}">
                  <a16:creationId xmlns:a16="http://schemas.microsoft.com/office/drawing/2014/main" id="{54F5483D-9608-D148-A4E9-72CFCB85CF81}"/>
                </a:ext>
              </a:extLst>
            </p:cNvPr>
            <p:cNvSpPr txBox="1"/>
            <p:nvPr/>
          </p:nvSpPr>
          <p:spPr>
            <a:xfrm>
              <a:off x="7670799" y="5907635"/>
              <a:ext cx="977901" cy="400110"/>
            </a:xfrm>
            <a:prstGeom prst="rect">
              <a:avLst/>
            </a:prstGeom>
            <a:noFill/>
          </p:spPr>
          <p:txBody>
            <a:bodyPr rtlCol="0" wrap="square">
              <a:spAutoFit/>
            </a:bodyPr>
            <a:lstStyle/>
            <a:p>
              <a:r>
                <a:rPr dirty="0" lang="en-US" sz="2000">
                  <a:latin charset="0" panose="02040503050406030204" pitchFamily="18" typeface="Cambria"/>
                  <a:ea charset="0" panose="02040503050406030204" pitchFamily="18" typeface="Cambria"/>
                  <a:cs charset="0" panose="02020603050405020304" pitchFamily="18" typeface="Times New Roman"/>
                </a:rPr>
                <a:t>= CORS</a:t>
              </a:r>
            </a:p>
          </p:txBody>
        </p:sp>
      </p:grpSp>
      <p:sp>
        <p:nvSpPr>
          <p:cNvPr id="70" name="text -the cake">
            <a:extLst>
              <a:ext uri="{FF2B5EF4-FFF2-40B4-BE49-F238E27FC236}">
                <a16:creationId xmlns:a16="http://schemas.microsoft.com/office/drawing/2014/main" id="{54F5483D-9608-D148-A4E9-72CFCB85CF81}"/>
              </a:ext>
            </a:extLst>
          </p:cNvPr>
          <p:cNvSpPr txBox="1"/>
          <p:nvPr/>
        </p:nvSpPr>
        <p:spPr>
          <a:xfrm>
            <a:off x="2549122" y="6036791"/>
            <a:ext cx="1657117" cy="461665"/>
          </a:xfrm>
          <a:prstGeom prst="rect">
            <a:avLst/>
          </a:prstGeom>
          <a:noFill/>
        </p:spPr>
        <p:txBody>
          <a:bodyPr rtlCol="0" wrap="square">
            <a:spAutoFit/>
          </a:bodyPr>
          <a:lstStyle/>
          <a:p>
            <a:r>
              <a:rPr b="1" dirty="0" lang="en-US" sz="2400">
                <a:latin charset="0" panose="02040503050406030204" pitchFamily="18" typeface="Cambria"/>
                <a:ea charset="0" panose="02040503050406030204" pitchFamily="18" typeface="Cambria"/>
                <a:cs charset="0" panose="02020603050405020304" pitchFamily="18" typeface="Times New Roman"/>
              </a:rPr>
              <a:t>-the cake</a:t>
            </a:r>
            <a:endParaRPr b="1" dirty="0" lang="en-US" sz="2000">
              <a:latin charset="0" panose="02040503050406030204" pitchFamily="18" typeface="Cambria"/>
              <a:ea charset="0" panose="02040503050406030204" pitchFamily="18" typeface="Cambria"/>
              <a:cs charset="0" panose="02020603050405020304" pitchFamily="18" typeface="Times New Roman"/>
            </a:endParaRPr>
          </a:p>
        </p:txBody>
      </p:sp>
      <p:sp>
        <p:nvSpPr>
          <p:cNvPr id="71" name="text -the recipe">
            <a:extLst>
              <a:ext uri="{FF2B5EF4-FFF2-40B4-BE49-F238E27FC236}">
                <a16:creationId xmlns:a16="http://schemas.microsoft.com/office/drawing/2014/main" id="{54F5483D-9608-D148-A4E9-72CFCB85CF81}"/>
              </a:ext>
            </a:extLst>
          </p:cNvPr>
          <p:cNvSpPr txBox="1"/>
          <p:nvPr/>
        </p:nvSpPr>
        <p:spPr>
          <a:xfrm>
            <a:off x="2552853" y="3488290"/>
            <a:ext cx="1744827" cy="461665"/>
          </a:xfrm>
          <a:prstGeom prst="rect">
            <a:avLst/>
          </a:prstGeom>
          <a:noFill/>
        </p:spPr>
        <p:txBody>
          <a:bodyPr rtlCol="0" wrap="square">
            <a:spAutoFit/>
          </a:bodyPr>
          <a:lstStyle/>
          <a:p>
            <a:r>
              <a:rPr b="1" dirty="0" lang="en-US" sz="2400">
                <a:latin charset="0" panose="02040503050406030204" pitchFamily="18" typeface="Cambria"/>
                <a:ea charset="0" panose="02040503050406030204" pitchFamily="18" typeface="Cambria"/>
                <a:cs charset="0" panose="02020603050405020304" pitchFamily="18" typeface="Times New Roman"/>
              </a:rPr>
              <a:t>-the recipe</a:t>
            </a:r>
          </a:p>
        </p:txBody>
      </p:sp>
      <p:sp>
        <p:nvSpPr>
          <p:cNvPr id="8" name="frame text">
            <a:extLst>
              <a:ext uri="{FF2B5EF4-FFF2-40B4-BE49-F238E27FC236}">
                <a16:creationId xmlns:a16="http://schemas.microsoft.com/office/drawing/2014/main" id="{992DF09C-AD15-B848-83CF-720764D7F918}"/>
              </a:ext>
            </a:extLst>
          </p:cNvPr>
          <p:cNvSpPr txBox="1"/>
          <p:nvPr/>
        </p:nvSpPr>
        <p:spPr>
          <a:xfrm>
            <a:off x="157241" y="5022116"/>
            <a:ext cx="4414760" cy="1323439"/>
          </a:xfrm>
          <a:prstGeom prst="rect">
            <a:avLst/>
          </a:prstGeom>
          <a:noFill/>
        </p:spPr>
        <p:txBody>
          <a:bodyPr rtlCol="0" wrap="square">
            <a:spAutoFit/>
          </a:bodyPr>
          <a:lstStyle/>
          <a:p>
            <a:r>
              <a:rPr dirty="0" lang="en-US" sz="2000">
                <a:latin charset="0" panose="02040503050406030204" pitchFamily="18" typeface="Cambria"/>
                <a:ea charset="0" panose="02040503050406030204" pitchFamily="18" typeface="Cambria"/>
                <a:cs charset="0" panose="02020603050405020304" pitchFamily="18" typeface="Times New Roman"/>
              </a:rPr>
              <a:t>Realizes the system by means of coordinates of definite points that are accessible directly </a:t>
            </a:r>
            <a:r>
              <a:rPr dirty="0" i="1" lang="en-US" sz="2000">
                <a:latin charset="0" panose="02040503050406030204" pitchFamily="18" typeface="Cambria"/>
                <a:ea charset="0" panose="02040503050406030204" pitchFamily="18" typeface="Cambria"/>
                <a:cs charset="0" panose="02020603050405020304" pitchFamily="18" typeface="Times New Roman"/>
              </a:rPr>
              <a:t>by occupation or observation</a:t>
            </a:r>
            <a:r>
              <a:rPr baseline="30000" dirty="0" lang="en-US" sz="2000">
                <a:latin charset="0" panose="02040503050406030204" pitchFamily="18" typeface="Cambria"/>
                <a:ea charset="0" panose="02040503050406030204" pitchFamily="18" typeface="Cambria"/>
                <a:cs charset="0" panose="02020603050405020304" pitchFamily="18" typeface="Times New Roman"/>
              </a:rPr>
              <a:t>1</a:t>
            </a:r>
            <a:endParaRPr dirty="0" lang="en-US" sz="2000">
              <a:latin charset="0" panose="02040503050406030204" pitchFamily="18" typeface="Cambria"/>
              <a:ea charset="0" panose="02040503050406030204" pitchFamily="18" typeface="Cambria"/>
              <a:cs charset="0" panose="02020603050405020304" pitchFamily="18" typeface="Times New Roman"/>
            </a:endParaRPr>
          </a:p>
        </p:txBody>
      </p:sp>
      <p:sp>
        <p:nvSpPr>
          <p:cNvPr id="7" name="Reference Frame">
            <a:extLst>
              <a:ext uri="{FF2B5EF4-FFF2-40B4-BE49-F238E27FC236}">
                <a16:creationId xmlns:a16="http://schemas.microsoft.com/office/drawing/2014/main" id="{FF1B5919-A217-BF4A-ACC0-A20EDA34E6F3}"/>
              </a:ext>
            </a:extLst>
          </p:cNvPr>
          <p:cNvSpPr txBox="1">
            <a:spLocks/>
          </p:cNvSpPr>
          <p:nvPr/>
        </p:nvSpPr>
        <p:spPr>
          <a:xfrm>
            <a:off x="0" y="4487706"/>
            <a:ext cx="2959510" cy="534410"/>
          </a:xfrm>
          <a:prstGeom prst="rect">
            <a:avLst/>
          </a:prstGeom>
        </p:spPr>
        <p:txBody>
          <a:bodyPr anchor="ctr" bIns="45720" lIns="91440" rIns="91440" rtlCol="0" tIns="45720" vert="horz">
            <a:noAutofit/>
          </a:bodyPr>
          <a:lstStyle>
            <a:lvl1pPr algn="ctr" defTabSz="457200" eaLnBrk="1" hangingPunct="1" latinLnBrk="0" rtl="0">
              <a:spcBef>
                <a:spcPct val="0"/>
              </a:spcBef>
              <a:buNone/>
              <a:defRPr kern="1200" sz="4400">
                <a:solidFill>
                  <a:schemeClr val="tx1"/>
                </a:solidFill>
                <a:latin typeface="+mj-lt"/>
                <a:ea typeface="+mj-ea"/>
                <a:cs typeface="+mj-cs"/>
              </a:defRPr>
            </a:lvl1pPr>
          </a:lstStyle>
          <a:p>
            <a:pPr algn="l"/>
            <a:r>
              <a:rPr dirty="0" lang="en-US" sz="2800">
                <a:latin charset="0" panose="02040503050406030204" pitchFamily="18" typeface="Cambria"/>
                <a:ea charset="0" panose="02040503050406030204" pitchFamily="18" typeface="Cambria"/>
                <a:cs charset="0" typeface="Times New Roman"/>
              </a:rPr>
              <a:t>Reference Frame:</a:t>
            </a:r>
          </a:p>
        </p:txBody>
      </p:sp>
      <p:sp>
        <p:nvSpPr>
          <p:cNvPr id="6" name="system text">
            <a:extLst>
              <a:ext uri="{FF2B5EF4-FFF2-40B4-BE49-F238E27FC236}">
                <a16:creationId xmlns:a16="http://schemas.microsoft.com/office/drawing/2014/main" id="{54F5483D-9608-D148-A4E9-72CFCB85CF81}"/>
              </a:ext>
            </a:extLst>
          </p:cNvPr>
          <p:cNvSpPr txBox="1"/>
          <p:nvPr/>
        </p:nvSpPr>
        <p:spPr>
          <a:xfrm>
            <a:off x="157241" y="2528145"/>
            <a:ext cx="4363960" cy="1015663"/>
          </a:xfrm>
          <a:prstGeom prst="rect">
            <a:avLst/>
          </a:prstGeom>
          <a:noFill/>
        </p:spPr>
        <p:txBody>
          <a:bodyPr rtlCol="0" wrap="square">
            <a:spAutoFit/>
          </a:bodyPr>
          <a:lstStyle/>
          <a:p>
            <a:r>
              <a:rPr dirty="0" lang="en-US" sz="2000">
                <a:latin charset="0" panose="02040503050406030204" pitchFamily="18" typeface="Cambria"/>
                <a:ea charset="0" panose="02040503050406030204" pitchFamily="18" typeface="Cambria"/>
                <a:cs charset="0" panose="02020603050405020304" pitchFamily="18" typeface="Times New Roman"/>
              </a:rPr>
              <a:t>A set of prescriptions and conventions together with the modeling required to define a </a:t>
            </a:r>
            <a:r>
              <a:rPr dirty="0" i="1" lang="en-US" sz="2000">
                <a:latin charset="0" panose="02040503050406030204" pitchFamily="18" typeface="Cambria"/>
                <a:ea charset="0" panose="02040503050406030204" pitchFamily="18" typeface="Cambria"/>
                <a:cs charset="0" panose="02020603050405020304" pitchFamily="18" typeface="Times New Roman"/>
              </a:rPr>
              <a:t>triad of coordinate axes</a:t>
            </a:r>
            <a:r>
              <a:rPr baseline="30000" dirty="0" lang="en-US" sz="2000">
                <a:latin charset="0" panose="02040503050406030204" pitchFamily="18" typeface="Cambria"/>
                <a:ea charset="0" panose="02040503050406030204" pitchFamily="18" typeface="Cambria"/>
                <a:cs charset="0" panose="02020603050405020304" pitchFamily="18" typeface="Times New Roman"/>
              </a:rPr>
              <a:t>1</a:t>
            </a:r>
            <a:endParaRPr dirty="0" lang="en-US" sz="2000">
              <a:latin charset="0" panose="02040503050406030204" pitchFamily="18" typeface="Cambria"/>
              <a:ea charset="0" panose="02040503050406030204" pitchFamily="18" typeface="Cambria"/>
              <a:cs charset="0" panose="02020603050405020304" pitchFamily="18" typeface="Times New Roman"/>
            </a:endParaRPr>
          </a:p>
        </p:txBody>
      </p:sp>
      <p:sp>
        <p:nvSpPr>
          <p:cNvPr id="4" name="Reference System">
            <a:extLst>
              <a:ext uri="{FF2B5EF4-FFF2-40B4-BE49-F238E27FC236}">
                <a16:creationId xmlns:a16="http://schemas.microsoft.com/office/drawing/2014/main" id="{B045FDE4-FEDD-9E49-94C1-1A12CCFC3813}"/>
              </a:ext>
            </a:extLst>
          </p:cNvPr>
          <p:cNvSpPr txBox="1">
            <a:spLocks/>
          </p:cNvSpPr>
          <p:nvPr/>
        </p:nvSpPr>
        <p:spPr>
          <a:xfrm>
            <a:off x="0" y="1993735"/>
            <a:ext cx="2959510" cy="534410"/>
          </a:xfrm>
          <a:prstGeom prst="rect">
            <a:avLst/>
          </a:prstGeom>
        </p:spPr>
        <p:txBody>
          <a:bodyPr anchor="ctr" bIns="45720" lIns="91440" rIns="91440" rtlCol="0" tIns="45720" vert="horz">
            <a:noAutofit/>
          </a:bodyPr>
          <a:lstStyle>
            <a:lvl1pPr algn="ctr" defTabSz="457200" eaLnBrk="1" hangingPunct="1" latinLnBrk="0" rtl="0">
              <a:spcBef>
                <a:spcPct val="0"/>
              </a:spcBef>
              <a:buNone/>
              <a:defRPr kern="1200" sz="4400">
                <a:solidFill>
                  <a:schemeClr val="tx1"/>
                </a:solidFill>
                <a:latin typeface="+mj-lt"/>
                <a:ea typeface="+mj-ea"/>
                <a:cs typeface="+mj-cs"/>
              </a:defRPr>
            </a:lvl1pPr>
          </a:lstStyle>
          <a:p>
            <a:pPr algn="l"/>
            <a:r>
              <a:rPr dirty="0" lang="en-US" sz="2800">
                <a:latin charset="0" panose="02040503050406030204" pitchFamily="18" typeface="Cambria"/>
                <a:ea charset="0" panose="02040503050406030204" pitchFamily="18" typeface="Cambria"/>
                <a:cs charset="0" typeface="Times New Roman"/>
              </a:rPr>
              <a:t>Reference System:</a:t>
            </a:r>
          </a:p>
        </p:txBody>
      </p:sp>
      <p:sp>
        <p:nvSpPr>
          <p:cNvPr id="3" name="subtitle"/>
          <p:cNvSpPr>
            <a:spLocks noGrp="1"/>
          </p:cNvSpPr>
          <p:nvPr>
            <p:ph idx="1"/>
          </p:nvPr>
        </p:nvSpPr>
        <p:spPr>
          <a:xfrm>
            <a:off x="-1" y="1107341"/>
            <a:ext cx="9160331" cy="471787"/>
          </a:xfrm>
        </p:spPr>
        <p:txBody>
          <a:bodyPr/>
          <a:lstStyle/>
          <a:p>
            <a:pPr algn="ctr" indent="0" marL="0">
              <a:buNone/>
            </a:pPr>
            <a:r>
              <a:rPr dirty="0" i="1" lang="en-US" sz="2000">
                <a:latin charset="0" panose="02040503050406030204" pitchFamily="18" typeface="Cambria"/>
                <a:ea charset="0" panose="02040503050406030204" pitchFamily="18" typeface="Cambria"/>
              </a:rPr>
              <a:t>Before you can </a:t>
            </a:r>
            <a:r>
              <a:rPr dirty="0" i="1" lang="en-US" sz="2000" u="sng">
                <a:latin charset="0" panose="02040503050406030204" pitchFamily="18" typeface="Cambria"/>
                <a:ea charset="0" panose="02040503050406030204" pitchFamily="18" typeface="Cambria"/>
              </a:rPr>
              <a:t>realize a Reference Frame</a:t>
            </a:r>
            <a:r>
              <a:rPr dirty="0" i="1" lang="en-US" sz="2000">
                <a:latin charset="0" panose="02040503050406030204" pitchFamily="18" typeface="Cambria"/>
                <a:ea charset="0" panose="02040503050406030204" pitchFamily="18" typeface="Cambria"/>
              </a:rPr>
              <a:t>… you must </a:t>
            </a:r>
            <a:r>
              <a:rPr b="1" dirty="0" i="1" lang="en-US" sz="2000">
                <a:latin charset="0" panose="02040503050406030204" pitchFamily="18" typeface="Cambria"/>
                <a:ea charset="0" panose="02040503050406030204" pitchFamily="18" typeface="Cambria"/>
              </a:rPr>
              <a:t>define a Reference System</a:t>
            </a:r>
            <a:endParaRPr b="1" dirty="0" i="1" lang="en-US" sz="1600">
              <a:latin charset="0" panose="02040503050406030204" pitchFamily="18" typeface="Cambria"/>
              <a:ea charset="0" panose="02040503050406030204" pitchFamily="18" typeface="Cambria"/>
            </a:endParaRPr>
          </a:p>
        </p:txBody>
      </p:sp>
      <p:sp>
        <p:nvSpPr>
          <p:cNvPr id="5" name="Title"/>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45720" compatLnSpc="1" lIns="91440" numCol="1" rIns="91440" tIns="4572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altLang="en-US" dirty="0" lang="en-US">
                <a:latin charset="0" panose="02040503050406030204" pitchFamily="18" typeface="Cambria"/>
                <a:ea charset="0" panose="020B0604030504040204" pitchFamily="34" typeface="Tahoma"/>
                <a:cs charset="0" panose="020B0604030504040204" pitchFamily="34" typeface="Tahoma"/>
              </a:rPr>
              <a:t>Reference System &amp; Frame</a:t>
            </a:r>
          </a:p>
        </p:txBody>
      </p:sp>
    </p:spTree>
    <p:extLst>
      <p:ext uri="{BB962C8B-B14F-4D97-AF65-F5344CB8AC3E}">
        <p14:creationId xmlns:p14="http://schemas.microsoft.com/office/powerpoint/2010/main" val="3845898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1" presetSubtype="0">
                                  <p:stCondLst>
                                    <p:cond delay="0"/>
                                  </p:stCondLst>
                                  <p:childTnLst>
                                    <p:set>
                                      <p:cBhvr>
                                        <p:cTn dur="1" fill="hold" id="6">
                                          <p:stCondLst>
                                            <p:cond delay="0"/>
                                          </p:stCondLst>
                                        </p:cTn>
                                        <p:tgtEl>
                                          <p:spTgt spid="2"/>
                                        </p:tgtEl>
                                        <p:attrNameLst>
                                          <p:attrName>style.visibility</p:attrName>
                                        </p:attrNameLst>
                                      </p:cBhvr>
                                      <p:to>
                                        <p:strVal val="visible"/>
                                      </p:to>
                                    </p:set>
                                    <p:anim calcmode="lin" valueType="num">
                                      <p:cBhvr>
                                        <p:cTn dur="1000" fill="hold" id="7"/>
                                        <p:tgtEl>
                                          <p:spTgt spid="2"/>
                                        </p:tgtEl>
                                        <p:attrNameLst>
                                          <p:attrName>ppt_w</p:attrName>
                                        </p:attrNameLst>
                                      </p:cBhvr>
                                      <p:tavLst>
                                        <p:tav tm="0">
                                          <p:val>
                                            <p:fltVal val="0"/>
                                          </p:val>
                                        </p:tav>
                                        <p:tav tm="100000">
                                          <p:val>
                                            <p:strVal val="#ppt_w"/>
                                          </p:val>
                                        </p:tav>
                                      </p:tavLst>
                                    </p:anim>
                                    <p:anim calcmode="lin" valueType="num">
                                      <p:cBhvr>
                                        <p:cTn dur="1000" fill="hold" id="8"/>
                                        <p:tgtEl>
                                          <p:spTgt spid="2"/>
                                        </p:tgtEl>
                                        <p:attrNameLst>
                                          <p:attrName>ppt_h</p:attrName>
                                        </p:attrNameLst>
                                      </p:cBhvr>
                                      <p:tavLst>
                                        <p:tav tm="0">
                                          <p:val>
                                            <p:fltVal val="0"/>
                                          </p:val>
                                        </p:tav>
                                        <p:tav tm="100000">
                                          <p:val>
                                            <p:strVal val="#ppt_h"/>
                                          </p:val>
                                        </p:tav>
                                      </p:tavLst>
                                    </p:anim>
                                    <p:anim calcmode="lin" valueType="num">
                                      <p:cBhvr>
                                        <p:cTn dur="1000" fill="hold" id="9"/>
                                        <p:tgtEl>
                                          <p:spTgt spid="2"/>
                                        </p:tgtEl>
                                        <p:attrNameLst>
                                          <p:attrName>style.rotation</p:attrName>
                                        </p:attrNameLst>
                                      </p:cBhvr>
                                      <p:tavLst>
                                        <p:tav tm="0">
                                          <p:val>
                                            <p:fltVal val="90"/>
                                          </p:val>
                                        </p:tav>
                                        <p:tav tm="100000">
                                          <p:val>
                                            <p:fltVal val="0"/>
                                          </p:val>
                                        </p:tav>
                                      </p:tavLst>
                                    </p:anim>
                                    <p:animEffect filter="fade" transition="in">
                                      <p:cBhvr>
                                        <p:cTn dur="1000" id="10"/>
                                        <p:tgtEl>
                                          <p:spTgt spid="2"/>
                                        </p:tgtEl>
                                      </p:cBhvr>
                                    </p:animEffec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18" presetSubtype="12">
                                  <p:stCondLst>
                                    <p:cond delay="0"/>
                                  </p:stCondLst>
                                  <p:childTnLst>
                                    <p:set>
                                      <p:cBhvr>
                                        <p:cTn dur="1" fill="hold" id="14">
                                          <p:stCondLst>
                                            <p:cond delay="0"/>
                                          </p:stCondLst>
                                        </p:cTn>
                                        <p:tgtEl>
                                          <p:spTgt spid="10"/>
                                        </p:tgtEl>
                                        <p:attrNameLst>
                                          <p:attrName>style.visibility</p:attrName>
                                        </p:attrNameLst>
                                      </p:cBhvr>
                                      <p:to>
                                        <p:strVal val="visible"/>
                                      </p:to>
                                    </p:set>
                                    <p:animEffect filter="strips(downLeft)" transition="in">
                                      <p:cBhvr>
                                        <p:cTn dur="500" id="15"/>
                                        <p:tgtEl>
                                          <p:spTgt spid="10"/>
                                        </p:tgtEl>
                                      </p:cBhvr>
                                    </p:animEffect>
                                  </p:childTnLst>
                                </p:cTn>
                              </p:par>
                            </p:childTnLst>
                          </p:cTn>
                        </p:par>
                      </p:childTnLst>
                    </p:cTn>
                  </p:par>
                  <p:par>
                    <p:cTn fill="hold" id="16">
                      <p:stCondLst>
                        <p:cond delay="indefinite"/>
                      </p:stCondLst>
                      <p:childTnLst>
                        <p:par>
                          <p:cTn fill="hold" id="17">
                            <p:stCondLst>
                              <p:cond delay="0"/>
                            </p:stCondLst>
                            <p:childTnLst>
                              <p:par>
                                <p:cTn fill="hold" id="18" nodeType="clickEffect" presetClass="exit" presetID="10" presetSubtype="0">
                                  <p:stCondLst>
                                    <p:cond delay="0"/>
                                  </p:stCondLst>
                                  <p:childTnLst>
                                    <p:animEffect filter="fade" transition="out">
                                      <p:cBhvr>
                                        <p:cTn dur="500" id="19"/>
                                        <p:tgtEl>
                                          <p:spTgt spid="2"/>
                                        </p:tgtEl>
                                      </p:cBhvr>
                                    </p:animEffect>
                                    <p:set>
                                      <p:cBhvr>
                                        <p:cTn dur="1" fill="hold" id="20">
                                          <p:stCondLst>
                                            <p:cond delay="499"/>
                                          </p:stCondLst>
                                        </p:cTn>
                                        <p:tgtEl>
                                          <p:spTgt spid="2"/>
                                        </p:tgtEl>
                                        <p:attrNameLst>
                                          <p:attrName>style.visibility</p:attrName>
                                        </p:attrNameLst>
                                      </p:cBhvr>
                                      <p:to>
                                        <p:strVal val="hidden"/>
                                      </p:to>
                                    </p:set>
                                  </p:childTnLst>
                                </p:cTn>
                              </p:par>
                              <p:par>
                                <p:cTn fill="hold" id="21" nodeType="withEffect" presetClass="exit" presetID="10" presetSubtype="0">
                                  <p:stCondLst>
                                    <p:cond delay="0"/>
                                  </p:stCondLst>
                                  <p:childTnLst>
                                    <p:animEffect filter="fade" transition="out">
                                      <p:cBhvr>
                                        <p:cTn dur="500" id="22"/>
                                        <p:tgtEl>
                                          <p:spTgt spid="10"/>
                                        </p:tgtEl>
                                      </p:cBhvr>
                                    </p:animEffect>
                                    <p:set>
                                      <p:cBhvr>
                                        <p:cTn dur="1" fill="hold" id="23">
                                          <p:stCondLst>
                                            <p:cond delay="499"/>
                                          </p:stCondLst>
                                        </p:cTn>
                                        <p:tgtEl>
                                          <p:spTgt spid="10"/>
                                        </p:tgtEl>
                                        <p:attrNameLst>
                                          <p:attrName>style.visibility</p:attrName>
                                        </p:attrNameLst>
                                      </p:cBhvr>
                                      <p:to>
                                        <p:strVal val="hidden"/>
                                      </p:to>
                                    </p:set>
                                  </p:childTnLst>
                                </p:cTn>
                              </p:par>
                              <p:par>
                                <p:cTn fill="hold" id="24" nodeType="withEffect" presetClass="entr" presetID="53" presetSubtype="16">
                                  <p:stCondLst>
                                    <p:cond delay="0"/>
                                  </p:stCondLst>
                                  <p:childTnLst>
                                    <p:set>
                                      <p:cBhvr>
                                        <p:cTn dur="1" fill="hold" id="25">
                                          <p:stCondLst>
                                            <p:cond delay="0"/>
                                          </p:stCondLst>
                                        </p:cTn>
                                        <p:tgtEl>
                                          <p:spTgt spid="30"/>
                                        </p:tgtEl>
                                        <p:attrNameLst>
                                          <p:attrName>style.visibility</p:attrName>
                                        </p:attrNameLst>
                                      </p:cBhvr>
                                      <p:to>
                                        <p:strVal val="visible"/>
                                      </p:to>
                                    </p:set>
                                    <p:anim calcmode="lin" valueType="num">
                                      <p:cBhvr>
                                        <p:cTn dur="500" fill="hold" id="26"/>
                                        <p:tgtEl>
                                          <p:spTgt spid="30"/>
                                        </p:tgtEl>
                                        <p:attrNameLst>
                                          <p:attrName>ppt_w</p:attrName>
                                        </p:attrNameLst>
                                      </p:cBhvr>
                                      <p:tavLst>
                                        <p:tav tm="0">
                                          <p:val>
                                            <p:fltVal val="0"/>
                                          </p:val>
                                        </p:tav>
                                        <p:tav tm="100000">
                                          <p:val>
                                            <p:strVal val="#ppt_w"/>
                                          </p:val>
                                        </p:tav>
                                      </p:tavLst>
                                    </p:anim>
                                    <p:anim calcmode="lin" valueType="num">
                                      <p:cBhvr>
                                        <p:cTn dur="500" fill="hold" id="27"/>
                                        <p:tgtEl>
                                          <p:spTgt spid="30"/>
                                        </p:tgtEl>
                                        <p:attrNameLst>
                                          <p:attrName>ppt_h</p:attrName>
                                        </p:attrNameLst>
                                      </p:cBhvr>
                                      <p:tavLst>
                                        <p:tav tm="0">
                                          <p:val>
                                            <p:fltVal val="0"/>
                                          </p:val>
                                        </p:tav>
                                        <p:tav tm="100000">
                                          <p:val>
                                            <p:strVal val="#ppt_h"/>
                                          </p:val>
                                        </p:tav>
                                      </p:tavLst>
                                    </p:anim>
                                    <p:animEffect filter="fade" transition="in">
                                      <p:cBhvr>
                                        <p:cTn dur="500" id="28"/>
                                        <p:tgtEl>
                                          <p:spTgt spid="30"/>
                                        </p:tgtEl>
                                      </p:cBhvr>
                                    </p:animEffect>
                                  </p:childTnLst>
                                </p:cTn>
                              </p:par>
                            </p:childTnLst>
                          </p:cTn>
                        </p:par>
                        <p:par>
                          <p:cTn fill="hold" id="29">
                            <p:stCondLst>
                              <p:cond delay="500"/>
                            </p:stCondLst>
                            <p:childTnLst>
                              <p:par>
                                <p:cTn fill="hold" id="30" nodeType="afterEffect" presetClass="entr" presetID="22" presetSubtype="8">
                                  <p:stCondLst>
                                    <p:cond delay="500"/>
                                  </p:stCondLst>
                                  <p:childTnLst>
                                    <p:set>
                                      <p:cBhvr>
                                        <p:cTn dur="1" fill="hold" id="31">
                                          <p:stCondLst>
                                            <p:cond delay="0"/>
                                          </p:stCondLst>
                                        </p:cTn>
                                        <p:tgtEl>
                                          <p:spTgt spid="54"/>
                                        </p:tgtEl>
                                        <p:attrNameLst>
                                          <p:attrName>style.visibility</p:attrName>
                                        </p:attrNameLst>
                                      </p:cBhvr>
                                      <p:to>
                                        <p:strVal val="visible"/>
                                      </p:to>
                                    </p:set>
                                    <p:animEffect filter="wipe(left)" transition="in">
                                      <p:cBhvr>
                                        <p:cTn dur="500" id="32"/>
                                        <p:tgtEl>
                                          <p:spTgt spid="54"/>
                                        </p:tgtEl>
                                      </p:cBhvr>
                                    </p:animEffect>
                                  </p:childTnLst>
                                </p:cTn>
                              </p:par>
                            </p:childTnLst>
                          </p:cTn>
                        </p:par>
                      </p:childTnLst>
                    </p:cTn>
                  </p:par>
                  <p:par>
                    <p:cTn fill="hold" id="33">
                      <p:stCondLst>
                        <p:cond delay="indefinite"/>
                      </p:stCondLst>
                      <p:childTnLst>
                        <p:par>
                          <p:cTn fill="hold" id="34">
                            <p:stCondLst>
                              <p:cond delay="0"/>
                            </p:stCondLst>
                            <p:childTnLst>
                              <p:par>
                                <p:cTn fill="hold" id="35" nodeType="clickEffect" presetClass="entr" presetID="2" presetSubtype="6">
                                  <p:stCondLst>
                                    <p:cond delay="0"/>
                                  </p:stCondLst>
                                  <p:childTnLst>
                                    <p:set>
                                      <p:cBhvr>
                                        <p:cTn dur="1" fill="hold" id="36">
                                          <p:stCondLst>
                                            <p:cond delay="0"/>
                                          </p:stCondLst>
                                        </p:cTn>
                                        <p:tgtEl>
                                          <p:spTgt spid="64"/>
                                        </p:tgtEl>
                                        <p:attrNameLst>
                                          <p:attrName>style.visibility</p:attrName>
                                        </p:attrNameLst>
                                      </p:cBhvr>
                                      <p:to>
                                        <p:strVal val="visible"/>
                                      </p:to>
                                    </p:set>
                                    <p:anim calcmode="lin" valueType="num">
                                      <p:cBhvr additive="base">
                                        <p:cTn dur="500" fill="hold" id="37"/>
                                        <p:tgtEl>
                                          <p:spTgt spid="64"/>
                                        </p:tgtEl>
                                        <p:attrNameLst>
                                          <p:attrName>ppt_x</p:attrName>
                                        </p:attrNameLst>
                                      </p:cBhvr>
                                      <p:tavLst>
                                        <p:tav tm="0">
                                          <p:val>
                                            <p:strVal val="1+#ppt_w/2"/>
                                          </p:val>
                                        </p:tav>
                                        <p:tav tm="100000">
                                          <p:val>
                                            <p:strVal val="#ppt_x"/>
                                          </p:val>
                                        </p:tav>
                                      </p:tavLst>
                                    </p:anim>
                                    <p:anim calcmode="lin" valueType="num">
                                      <p:cBhvr additive="base">
                                        <p:cTn dur="500" fill="hold" id="38"/>
                                        <p:tgtEl>
                                          <p:spTgt spid="64"/>
                                        </p:tgtEl>
                                        <p:attrNameLst>
                                          <p:attrName>ppt_y</p:attrName>
                                        </p:attrNameLst>
                                      </p:cBhvr>
                                      <p:tavLst>
                                        <p:tav tm="0">
                                          <p:val>
                                            <p:strVal val="1+#ppt_h/2"/>
                                          </p:val>
                                        </p:tav>
                                        <p:tav tm="100000">
                                          <p:val>
                                            <p:strVal val="#ppt_y"/>
                                          </p:val>
                                        </p:tav>
                                      </p:tavLst>
                                    </p:anim>
                                  </p:childTnLst>
                                </p:cTn>
                              </p:par>
                            </p:childTnLst>
                          </p:cTn>
                        </p:par>
                        <p:par>
                          <p:cTn fill="hold" id="39">
                            <p:stCondLst>
                              <p:cond delay="500"/>
                            </p:stCondLst>
                            <p:childTnLst>
                              <p:par>
                                <p:cTn fill="hold" id="40" nodeType="afterEffect" presetClass="entr" presetID="6" presetSubtype="32">
                                  <p:stCondLst>
                                    <p:cond delay="1000"/>
                                  </p:stCondLst>
                                  <p:childTnLst>
                                    <p:set>
                                      <p:cBhvr>
                                        <p:cTn dur="1" fill="hold" id="41">
                                          <p:stCondLst>
                                            <p:cond delay="0"/>
                                          </p:stCondLst>
                                        </p:cTn>
                                        <p:tgtEl>
                                          <p:spTgt spid="31"/>
                                        </p:tgtEl>
                                        <p:attrNameLst>
                                          <p:attrName>style.visibility</p:attrName>
                                        </p:attrNameLst>
                                      </p:cBhvr>
                                      <p:to>
                                        <p:strVal val="visible"/>
                                      </p:to>
                                    </p:set>
                                    <p:animEffect filter="circle(out)" transition="in">
                                      <p:cBhvr>
                                        <p:cTn dur="3000" id="42"/>
                                        <p:tgtEl>
                                          <p:spTgt spid="31"/>
                                        </p:tgtEl>
                                      </p:cBhvr>
                                    </p:animEffect>
                                  </p:childTnLst>
                                </p:cTn>
                              </p:par>
                            </p:childTnLst>
                          </p:cTn>
                        </p:par>
                        <p:par>
                          <p:cTn fill="hold" id="43">
                            <p:stCondLst>
                              <p:cond delay="4500"/>
                            </p:stCondLst>
                            <p:childTnLst>
                              <p:par>
                                <p:cTn fill="hold" id="44" nodeType="afterEffect" presetClass="entr" presetID="22" presetSubtype="8">
                                  <p:stCondLst>
                                    <p:cond delay="0"/>
                                  </p:stCondLst>
                                  <p:childTnLst>
                                    <p:set>
                                      <p:cBhvr>
                                        <p:cTn dur="1" fill="hold" id="45">
                                          <p:stCondLst>
                                            <p:cond delay="0"/>
                                          </p:stCondLst>
                                        </p:cTn>
                                        <p:tgtEl>
                                          <p:spTgt spid="65"/>
                                        </p:tgtEl>
                                        <p:attrNameLst>
                                          <p:attrName>style.visibility</p:attrName>
                                        </p:attrNameLst>
                                      </p:cBhvr>
                                      <p:to>
                                        <p:strVal val="visible"/>
                                      </p:to>
                                    </p:set>
                                    <p:animEffect filter="wipe(left)" transition="in">
                                      <p:cBhvr>
                                        <p:cTn dur="500" id="46"/>
                                        <p:tgtEl>
                                          <p:spTgt spid="65"/>
                                        </p:tgtEl>
                                      </p:cBhvr>
                                    </p:animEffect>
                                  </p:childTnLst>
                                </p:cTn>
                              </p:par>
                            </p:childTnLst>
                          </p:cTn>
                        </p:par>
                      </p:childTnLst>
                    </p:cTn>
                  </p:par>
                  <p:par>
                    <p:cTn fill="hold" id="47">
                      <p:stCondLst>
                        <p:cond delay="indefinite"/>
                      </p:stCondLst>
                      <p:childTnLst>
                        <p:par>
                          <p:cTn fill="hold" id="48">
                            <p:stCondLst>
                              <p:cond delay="0"/>
                            </p:stCondLst>
                            <p:childTnLst>
                              <p:par>
                                <p:cTn fill="hold" id="49" nodeType="clickEffect" presetClass="exit" presetID="9" presetSubtype="0">
                                  <p:stCondLst>
                                    <p:cond delay="0"/>
                                  </p:stCondLst>
                                  <p:childTnLst>
                                    <p:animEffect filter="dissolve" transition="out">
                                      <p:cBhvr>
                                        <p:cTn dur="500" id="50"/>
                                        <p:tgtEl>
                                          <p:spTgt spid="30"/>
                                        </p:tgtEl>
                                      </p:cBhvr>
                                    </p:animEffect>
                                    <p:set>
                                      <p:cBhvr>
                                        <p:cTn dur="1" fill="hold" id="51">
                                          <p:stCondLst>
                                            <p:cond delay="499"/>
                                          </p:stCondLst>
                                        </p:cTn>
                                        <p:tgtEl>
                                          <p:spTgt spid="30"/>
                                        </p:tgtEl>
                                        <p:attrNameLst>
                                          <p:attrName>style.visibility</p:attrName>
                                        </p:attrNameLst>
                                      </p:cBhvr>
                                      <p:to>
                                        <p:strVal val="hidden"/>
                                      </p:to>
                                    </p:set>
                                  </p:childTnLst>
                                </p:cTn>
                              </p:par>
                              <p:par>
                                <p:cTn fill="hold" id="52" nodeType="withEffect" presetClass="exit" presetID="9" presetSubtype="0">
                                  <p:stCondLst>
                                    <p:cond delay="0"/>
                                  </p:stCondLst>
                                  <p:childTnLst>
                                    <p:animEffect filter="dissolve" transition="out">
                                      <p:cBhvr>
                                        <p:cTn dur="500" id="53"/>
                                        <p:tgtEl>
                                          <p:spTgt spid="54"/>
                                        </p:tgtEl>
                                      </p:cBhvr>
                                    </p:animEffect>
                                    <p:set>
                                      <p:cBhvr>
                                        <p:cTn dur="1" fill="hold" id="54">
                                          <p:stCondLst>
                                            <p:cond delay="499"/>
                                          </p:stCondLst>
                                        </p:cTn>
                                        <p:tgtEl>
                                          <p:spTgt spid="54"/>
                                        </p:tgtEl>
                                        <p:attrNameLst>
                                          <p:attrName>style.visibility</p:attrName>
                                        </p:attrNameLst>
                                      </p:cBhvr>
                                      <p:to>
                                        <p:strVal val="hidden"/>
                                      </p:to>
                                    </p:set>
                                  </p:childTnLst>
                                </p:cTn>
                              </p:par>
                              <p:par>
                                <p:cTn fill="hold" id="55" nodeType="withEffect" presetClass="exit" presetID="9" presetSubtype="0">
                                  <p:stCondLst>
                                    <p:cond delay="0"/>
                                  </p:stCondLst>
                                  <p:childTnLst>
                                    <p:animEffect filter="dissolve" transition="out">
                                      <p:cBhvr>
                                        <p:cTn dur="500" id="56"/>
                                        <p:tgtEl>
                                          <p:spTgt spid="64"/>
                                        </p:tgtEl>
                                      </p:cBhvr>
                                    </p:animEffect>
                                    <p:set>
                                      <p:cBhvr>
                                        <p:cTn dur="1" fill="hold" id="57">
                                          <p:stCondLst>
                                            <p:cond delay="499"/>
                                          </p:stCondLst>
                                        </p:cTn>
                                        <p:tgtEl>
                                          <p:spTgt spid="64"/>
                                        </p:tgtEl>
                                        <p:attrNameLst>
                                          <p:attrName>style.visibility</p:attrName>
                                        </p:attrNameLst>
                                      </p:cBhvr>
                                      <p:to>
                                        <p:strVal val="hidden"/>
                                      </p:to>
                                    </p:set>
                                  </p:childTnLst>
                                </p:cTn>
                              </p:par>
                              <p:par>
                                <p:cTn fill="hold" id="58" nodeType="withEffect" presetClass="exit" presetID="9" presetSubtype="0">
                                  <p:stCondLst>
                                    <p:cond delay="0"/>
                                  </p:stCondLst>
                                  <p:childTnLst>
                                    <p:animEffect filter="dissolve" transition="out">
                                      <p:cBhvr>
                                        <p:cTn dur="500" id="59"/>
                                        <p:tgtEl>
                                          <p:spTgt spid="31"/>
                                        </p:tgtEl>
                                      </p:cBhvr>
                                    </p:animEffect>
                                    <p:set>
                                      <p:cBhvr>
                                        <p:cTn dur="1" fill="hold" id="60">
                                          <p:stCondLst>
                                            <p:cond delay="499"/>
                                          </p:stCondLst>
                                        </p:cTn>
                                        <p:tgtEl>
                                          <p:spTgt spid="31"/>
                                        </p:tgtEl>
                                        <p:attrNameLst>
                                          <p:attrName>style.visibility</p:attrName>
                                        </p:attrNameLst>
                                      </p:cBhvr>
                                      <p:to>
                                        <p:strVal val="hidden"/>
                                      </p:to>
                                    </p:set>
                                  </p:childTnLst>
                                </p:cTn>
                              </p:par>
                              <p:par>
                                <p:cTn fill="hold" id="61" nodeType="withEffect" presetClass="exit" presetID="9" presetSubtype="0">
                                  <p:stCondLst>
                                    <p:cond delay="0"/>
                                  </p:stCondLst>
                                  <p:childTnLst>
                                    <p:animEffect filter="dissolve" transition="out">
                                      <p:cBhvr>
                                        <p:cTn dur="500" id="62"/>
                                        <p:tgtEl>
                                          <p:spTgt spid="65"/>
                                        </p:tgtEl>
                                      </p:cBhvr>
                                    </p:animEffect>
                                    <p:set>
                                      <p:cBhvr>
                                        <p:cTn dur="1" fill="hold" id="63">
                                          <p:stCondLst>
                                            <p:cond delay="499"/>
                                          </p:stCondLst>
                                        </p:cTn>
                                        <p:tgtEl>
                                          <p:spTgt spid="65"/>
                                        </p:tgtEl>
                                        <p:attrNameLst>
                                          <p:attrName>style.visibility</p:attrName>
                                        </p:attrNameLst>
                                      </p:cBhvr>
                                      <p:to>
                                        <p:strVal val="hidden"/>
                                      </p:to>
                                    </p:set>
                                  </p:childTnLst>
                                </p:cTn>
                              </p:par>
                              <p:par>
                                <p:cTn fill="hold" id="64" nodeType="withEffect" presetClass="entr" presetID="9" presetSubtype="0">
                                  <p:stCondLst>
                                    <p:cond delay="0"/>
                                  </p:stCondLst>
                                  <p:childTnLst>
                                    <p:set>
                                      <p:cBhvr>
                                        <p:cTn dur="1" fill="hold" id="65">
                                          <p:stCondLst>
                                            <p:cond delay="0"/>
                                          </p:stCondLst>
                                        </p:cTn>
                                        <p:tgtEl>
                                          <p:spTgt spid="2"/>
                                        </p:tgtEl>
                                        <p:attrNameLst>
                                          <p:attrName>style.visibility</p:attrName>
                                        </p:attrNameLst>
                                      </p:cBhvr>
                                      <p:to>
                                        <p:strVal val="visible"/>
                                      </p:to>
                                    </p:set>
                                    <p:animEffect filter="dissolve" transition="in">
                                      <p:cBhvr>
                                        <p:cTn dur="500" id="66"/>
                                        <p:tgtEl>
                                          <p:spTgt spid="2"/>
                                        </p:tgtEl>
                                      </p:cBhvr>
                                    </p:animEffect>
                                  </p:childTnLst>
                                </p:cTn>
                              </p:par>
                              <p:par>
                                <p:cTn fill="hold" id="67" nodeType="withEffect" presetClass="entr" presetID="9" presetSubtype="0">
                                  <p:stCondLst>
                                    <p:cond delay="0"/>
                                  </p:stCondLst>
                                  <p:childTnLst>
                                    <p:set>
                                      <p:cBhvr>
                                        <p:cTn dur="1" fill="hold" id="68">
                                          <p:stCondLst>
                                            <p:cond delay="0"/>
                                          </p:stCondLst>
                                        </p:cTn>
                                        <p:tgtEl>
                                          <p:spTgt spid="10"/>
                                        </p:tgtEl>
                                        <p:attrNameLst>
                                          <p:attrName>style.visibility</p:attrName>
                                        </p:attrNameLst>
                                      </p:cBhvr>
                                      <p:to>
                                        <p:strVal val="visible"/>
                                      </p:to>
                                    </p:set>
                                    <p:animEffect filter="dissolve" transition="in">
                                      <p:cBhvr>
                                        <p:cTn dur="500" id="69"/>
                                        <p:tgtEl>
                                          <p:spTgt spid="10"/>
                                        </p:tgtEl>
                                      </p:cBhvr>
                                    </p:animEffect>
                                  </p:childTnLst>
                                </p:cTn>
                              </p:par>
                            </p:childTnLst>
                          </p:cTn>
                        </p:par>
                        <p:par>
                          <p:cTn fill="hold" id="70">
                            <p:stCondLst>
                              <p:cond delay="500"/>
                            </p:stCondLst>
                            <p:childTnLst>
                              <p:par>
                                <p:cTn fill="hold" grpId="1" id="71" nodeType="afterEffect" presetClass="entr" presetID="1" presetSubtype="0">
                                  <p:stCondLst>
                                    <p:cond delay="0"/>
                                  </p:stCondLst>
                                  <p:childTnLst>
                                    <p:set>
                                      <p:cBhvr>
                                        <p:cTn dur="1" fill="hold" id="72">
                                          <p:stCondLst>
                                            <p:cond delay="0"/>
                                          </p:stCondLst>
                                        </p:cTn>
                                        <p:tgtEl>
                                          <p:spTgt spid="70"/>
                                        </p:tgtEl>
                                        <p:attrNameLst>
                                          <p:attrName>style.visibility</p:attrName>
                                        </p:attrNameLst>
                                      </p:cBhvr>
                                      <p:to>
                                        <p:strVal val="visible"/>
                                      </p:to>
                                    </p:set>
                                  </p:childTnLst>
                                </p:cTn>
                              </p:par>
                              <p:par>
                                <p:cTn fill="hold" grpId="1" id="73" nodeType="withEffect" presetClass="entr" presetID="1" presetSubtype="0">
                                  <p:stCondLst>
                                    <p:cond delay="0"/>
                                  </p:stCondLst>
                                  <p:childTnLst>
                                    <p:set>
                                      <p:cBhvr>
                                        <p:cTn dur="1" fill="hold" id="74">
                                          <p:stCondLst>
                                            <p:cond delay="0"/>
                                          </p:stCondLst>
                                        </p:cTn>
                                        <p:tgtEl>
                                          <p:spTgt spid="71"/>
                                        </p:tgtEl>
                                        <p:attrNameLst>
                                          <p:attrName>style.visibility</p:attrName>
                                        </p:attrNameLst>
                                      </p:cBhvr>
                                      <p:to>
                                        <p:strVal val="visible"/>
                                      </p:to>
                                    </p:set>
                                  </p:childTnLst>
                                </p:cTn>
                              </p:par>
                              <p:par>
                                <p:cTn fill="hold" grpId="0" id="75" nodeType="withEffect" presetClass="emph" presetID="32" presetSubtype="0" repeatCount="indefinite">
                                  <p:stCondLst>
                                    <p:cond delay="0"/>
                                  </p:stCondLst>
                                  <p:childTnLst>
                                    <p:animRot by="120000">
                                      <p:cBhvr>
                                        <p:cTn dur="100" fill="hold" id="76">
                                          <p:stCondLst>
                                            <p:cond delay="0"/>
                                          </p:stCondLst>
                                        </p:cTn>
                                        <p:tgtEl>
                                          <p:spTgt spid="70"/>
                                        </p:tgtEl>
                                        <p:attrNameLst>
                                          <p:attrName>r</p:attrName>
                                        </p:attrNameLst>
                                      </p:cBhvr>
                                    </p:animRot>
                                    <p:animRot by="-240000">
                                      <p:cBhvr>
                                        <p:cTn dur="200" fill="hold" id="77">
                                          <p:stCondLst>
                                            <p:cond delay="200"/>
                                          </p:stCondLst>
                                        </p:cTn>
                                        <p:tgtEl>
                                          <p:spTgt spid="70"/>
                                        </p:tgtEl>
                                        <p:attrNameLst>
                                          <p:attrName>r</p:attrName>
                                        </p:attrNameLst>
                                      </p:cBhvr>
                                    </p:animRot>
                                    <p:animRot by="240000">
                                      <p:cBhvr>
                                        <p:cTn dur="200" fill="hold" id="78">
                                          <p:stCondLst>
                                            <p:cond delay="400"/>
                                          </p:stCondLst>
                                        </p:cTn>
                                        <p:tgtEl>
                                          <p:spTgt spid="70"/>
                                        </p:tgtEl>
                                        <p:attrNameLst>
                                          <p:attrName>r</p:attrName>
                                        </p:attrNameLst>
                                      </p:cBhvr>
                                    </p:animRot>
                                    <p:animRot by="-240000">
                                      <p:cBhvr>
                                        <p:cTn dur="200" fill="hold" id="79">
                                          <p:stCondLst>
                                            <p:cond delay="600"/>
                                          </p:stCondLst>
                                        </p:cTn>
                                        <p:tgtEl>
                                          <p:spTgt spid="70"/>
                                        </p:tgtEl>
                                        <p:attrNameLst>
                                          <p:attrName>r</p:attrName>
                                        </p:attrNameLst>
                                      </p:cBhvr>
                                    </p:animRot>
                                    <p:animRot by="120000">
                                      <p:cBhvr>
                                        <p:cTn dur="200" fill="hold" id="80">
                                          <p:stCondLst>
                                            <p:cond delay="800"/>
                                          </p:stCondLst>
                                        </p:cTn>
                                        <p:tgtEl>
                                          <p:spTgt spid="70"/>
                                        </p:tgtEl>
                                        <p:attrNameLst>
                                          <p:attrName>r</p:attrName>
                                        </p:attrNameLst>
                                      </p:cBhvr>
                                    </p:animRot>
                                  </p:childTnLst>
                                </p:cTn>
                              </p:par>
                              <p:par>
                                <p:cTn fill="hold" grpId="0" id="81" nodeType="withEffect" presetClass="emph" presetID="32" presetSubtype="0" repeatCount="indefinite">
                                  <p:stCondLst>
                                    <p:cond delay="0"/>
                                  </p:stCondLst>
                                  <p:childTnLst>
                                    <p:animRot by="120000">
                                      <p:cBhvr>
                                        <p:cTn dur="100" fill="hold" id="82">
                                          <p:stCondLst>
                                            <p:cond delay="0"/>
                                          </p:stCondLst>
                                        </p:cTn>
                                        <p:tgtEl>
                                          <p:spTgt spid="71"/>
                                        </p:tgtEl>
                                        <p:attrNameLst>
                                          <p:attrName>r</p:attrName>
                                        </p:attrNameLst>
                                      </p:cBhvr>
                                    </p:animRot>
                                    <p:animRot by="-240000">
                                      <p:cBhvr>
                                        <p:cTn dur="200" fill="hold" id="83">
                                          <p:stCondLst>
                                            <p:cond delay="200"/>
                                          </p:stCondLst>
                                        </p:cTn>
                                        <p:tgtEl>
                                          <p:spTgt spid="71"/>
                                        </p:tgtEl>
                                        <p:attrNameLst>
                                          <p:attrName>r</p:attrName>
                                        </p:attrNameLst>
                                      </p:cBhvr>
                                    </p:animRot>
                                    <p:animRot by="240000">
                                      <p:cBhvr>
                                        <p:cTn dur="200" fill="hold" id="84">
                                          <p:stCondLst>
                                            <p:cond delay="400"/>
                                          </p:stCondLst>
                                        </p:cTn>
                                        <p:tgtEl>
                                          <p:spTgt spid="71"/>
                                        </p:tgtEl>
                                        <p:attrNameLst>
                                          <p:attrName>r</p:attrName>
                                        </p:attrNameLst>
                                      </p:cBhvr>
                                    </p:animRot>
                                    <p:animRot by="-240000">
                                      <p:cBhvr>
                                        <p:cTn dur="200" fill="hold" id="85">
                                          <p:stCondLst>
                                            <p:cond delay="600"/>
                                          </p:stCondLst>
                                        </p:cTn>
                                        <p:tgtEl>
                                          <p:spTgt spid="71"/>
                                        </p:tgtEl>
                                        <p:attrNameLst>
                                          <p:attrName>r</p:attrName>
                                        </p:attrNameLst>
                                      </p:cBhvr>
                                    </p:animRot>
                                    <p:animRot by="120000">
                                      <p:cBhvr>
                                        <p:cTn dur="200" fill="hold" id="86">
                                          <p:stCondLst>
                                            <p:cond delay="800"/>
                                          </p:stCondLst>
                                        </p:cTn>
                                        <p:tgtEl>
                                          <p:spTgt spid="71"/>
                                        </p:tgtEl>
                                        <p:attrNameLst>
                                          <p:attrName>r</p:attrName>
                                        </p:attrNameLst>
                                      </p:cBhvr>
                                    </p:animRo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0"/>
      <p:bldP grpId="1" spid="70"/>
      <p:bldP grpId="0" spid="71"/>
      <p:bldP grpId="1" spid="7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504" y="1161070"/>
            <a:ext cx="8584096" cy="5195281"/>
          </a:xfrm>
        </p:spPr>
        <p:txBody>
          <a:bodyPr/>
          <a:lstStyle/>
          <a:p>
            <a:r>
              <a:rPr lang="en-US" sz="2800" dirty="0">
                <a:latin typeface="Cambria" panose="02040503050406030204" pitchFamily="18" charset="0"/>
                <a:ea typeface="Cambria" panose="02040503050406030204" pitchFamily="18" charset="0"/>
              </a:rPr>
              <a:t>International Terrestrial Reference System (ITRS)</a:t>
            </a:r>
          </a:p>
          <a:p>
            <a:pPr lvl="1"/>
            <a:r>
              <a:rPr lang="en-US" sz="2400" dirty="0">
                <a:latin typeface="Cambria" panose="02040503050406030204" pitchFamily="18" charset="0"/>
                <a:ea typeface="Cambria" panose="02040503050406030204" pitchFamily="18" charset="0"/>
              </a:rPr>
              <a:t>IERS’s recipe</a:t>
            </a:r>
          </a:p>
          <a:p>
            <a:r>
              <a:rPr lang="en-US" sz="2800" dirty="0">
                <a:latin typeface="Cambria" panose="02040503050406030204" pitchFamily="18" charset="0"/>
                <a:ea typeface="Cambria" panose="02040503050406030204" pitchFamily="18" charset="0"/>
              </a:rPr>
              <a:t>International Terrestrial Reference Frame</a:t>
            </a:r>
          </a:p>
          <a:p>
            <a:pPr lvl="1"/>
            <a:r>
              <a:rPr lang="en-US" sz="2400" dirty="0">
                <a:latin typeface="Cambria" panose="02040503050406030204" pitchFamily="18" charset="0"/>
                <a:ea typeface="Cambria" panose="02040503050406030204" pitchFamily="18" charset="0"/>
              </a:rPr>
              <a:t>Realized by the ITRF Network (the SGT stations)</a:t>
            </a:r>
          </a:p>
          <a:p>
            <a:r>
              <a:rPr lang="en-US" sz="2800" dirty="0">
                <a:latin typeface="Cambria" panose="02040503050406030204" pitchFamily="18" charset="0"/>
                <a:ea typeface="Cambria" panose="02040503050406030204" pitchFamily="18" charset="0"/>
              </a:rPr>
              <a:t>True for </a:t>
            </a:r>
            <a:r>
              <a:rPr lang="en-US" sz="2800" b="1" dirty="0">
                <a:latin typeface="Cambria" panose="02040503050406030204" pitchFamily="18" charset="0"/>
                <a:ea typeface="Cambria" panose="02040503050406030204" pitchFamily="18" charset="0"/>
              </a:rPr>
              <a:t>any</a:t>
            </a:r>
            <a:r>
              <a:rPr lang="en-US" sz="2800" dirty="0">
                <a:latin typeface="Cambria" panose="02040503050406030204" pitchFamily="18" charset="0"/>
                <a:ea typeface="Cambria" panose="02040503050406030204" pitchFamily="18" charset="0"/>
              </a:rPr>
              <a:t> System and Frame</a:t>
            </a:r>
          </a:p>
          <a:p>
            <a:pPr lvl="1"/>
            <a:r>
              <a:rPr lang="en-US" sz="2400" i="1" dirty="0">
                <a:latin typeface="Cambria" panose="02040503050406030204" pitchFamily="18" charset="0"/>
                <a:ea typeface="Cambria" panose="02040503050406030204" pitchFamily="18" charset="0"/>
              </a:rPr>
              <a:t>Not just the</a:t>
            </a:r>
            <a:r>
              <a:rPr lang="en-US" sz="2400" dirty="0">
                <a:latin typeface="Cambria" panose="02040503050406030204" pitchFamily="18" charset="0"/>
                <a:ea typeface="Cambria" panose="02040503050406030204" pitchFamily="18" charset="0"/>
              </a:rPr>
              <a:t> ITRF</a:t>
            </a:r>
          </a:p>
        </p:txBody>
      </p:sp>
      <p:sp>
        <p:nvSpPr>
          <p:cNvPr id="5" name="Title"/>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latin typeface="Cambria" panose="02040503050406030204" pitchFamily="18" charset="0"/>
                <a:ea typeface="Tahoma" panose="020B0604030504040204" pitchFamily="34" charset="0"/>
                <a:cs typeface="Tahoma" panose="020B0604030504040204" pitchFamily="34" charset="0"/>
              </a:rPr>
              <a:t>Reference System &amp; Frame</a:t>
            </a:r>
          </a:p>
        </p:txBody>
      </p:sp>
    </p:spTree>
    <p:extLst>
      <p:ext uri="{BB962C8B-B14F-4D97-AF65-F5344CB8AC3E}">
        <p14:creationId xmlns:p14="http://schemas.microsoft.com/office/powerpoint/2010/main" val="4146164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1000"/>
                                        <p:tgtEl>
                                          <p:spTgt spid="3">
                                            <p:txEl>
                                              <p:pRg st="4" end="4"/>
                                            </p:txEl>
                                          </p:spTgt>
                                        </p:tgtEl>
                                      </p:cBhvr>
                                    </p:animEffect>
                                  </p:childTnLst>
                                </p:cTn>
                              </p:par>
                            </p:childTnLst>
                          </p:cTn>
                        </p:par>
                        <p:par>
                          <p:cTn id="8" fill="hold">
                            <p:stCondLst>
                              <p:cond delay="1250"/>
                            </p:stCondLst>
                            <p:childTnLst>
                              <p:par>
                                <p:cTn id="9" presetID="22" presetClass="entr" presetSubtype="8" fill="hold" nodeType="afterEffect">
                                  <p:stCondLst>
                                    <p:cond delay="25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wipe(left)">
                                      <p:cBhvr>
                                        <p:cTn id="11"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6" name="Text Box 16"/>
          <p:cNvSpPr txBox="1">
            <a:spLocks noChangeArrowheads="1"/>
          </p:cNvSpPr>
          <p:nvPr/>
        </p:nvSpPr>
        <p:spPr bwMode="auto">
          <a:xfrm>
            <a:off x="3611572" y="3302174"/>
            <a:ext cx="1936814" cy="1077218"/>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GRS80 ellipsoid</a:t>
            </a: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04688" y="232665"/>
            <a:ext cx="7085312" cy="5931889"/>
          </a:xfrm>
          <a:prstGeom prst="rect">
            <a:avLst/>
          </a:prstGeom>
        </p:spPr>
      </p:pic>
      <p:sp>
        <p:nvSpPr>
          <p:cNvPr id="35" name="Oval 34"/>
          <p:cNvSpPr/>
          <p:nvPr/>
        </p:nvSpPr>
        <p:spPr>
          <a:xfrm>
            <a:off x="2002536" y="1596419"/>
            <a:ext cx="5154886" cy="4336328"/>
          </a:xfrm>
          <a:prstGeom prst="ellipse">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1998980" y="1596419"/>
            <a:ext cx="5154886" cy="4336328"/>
          </a:xfrm>
          <a:prstGeom prst="ellipse">
            <a:avLst/>
          </a:prstGeom>
          <a:noFill/>
          <a:ln w="825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r>
              <a:rPr lang="en-US" altLang="en-US" dirty="0">
                <a:latin typeface="Cambria" panose="02040503050406030204" pitchFamily="18" charset="0"/>
                <a:ea typeface="Tahoma" panose="020B0604030504040204" pitchFamily="34" charset="0"/>
                <a:cs typeface="Tahoma" panose="020B0604030504040204" pitchFamily="34" charset="0"/>
              </a:rPr>
              <a:t>Reference System &amp; Frame</a:t>
            </a:r>
          </a:p>
        </p:txBody>
      </p:sp>
      <p:sp>
        <p:nvSpPr>
          <p:cNvPr id="34" name="Oval 33"/>
          <p:cNvSpPr/>
          <p:nvPr/>
        </p:nvSpPr>
        <p:spPr>
          <a:xfrm>
            <a:off x="1917700" y="1672619"/>
            <a:ext cx="5154886" cy="4336328"/>
          </a:xfrm>
          <a:prstGeom prst="ellipse">
            <a:avLst/>
          </a:prstGeom>
          <a:noFill/>
          <a:ln w="7620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Text Box 19"/>
          <p:cNvSpPr txBox="1">
            <a:spLocks noChangeArrowheads="1"/>
          </p:cNvSpPr>
          <p:nvPr/>
        </p:nvSpPr>
        <p:spPr bwMode="auto">
          <a:xfrm>
            <a:off x="6375714" y="1565641"/>
            <a:ext cx="225012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ITRF2020</a:t>
            </a:r>
          </a:p>
        </p:txBody>
      </p:sp>
      <p:sp>
        <p:nvSpPr>
          <p:cNvPr id="38" name="Text Box 19"/>
          <p:cNvSpPr txBox="1">
            <a:spLocks noChangeArrowheads="1"/>
          </p:cNvSpPr>
          <p:nvPr/>
        </p:nvSpPr>
        <p:spPr bwMode="auto">
          <a:xfrm>
            <a:off x="1073325" y="5501975"/>
            <a:ext cx="158097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p:txBody>
      </p:sp>
      <p:sp>
        <p:nvSpPr>
          <p:cNvPr id="39" name="Text Box 19"/>
          <p:cNvSpPr txBox="1">
            <a:spLocks noChangeArrowheads="1"/>
          </p:cNvSpPr>
          <p:nvPr/>
        </p:nvSpPr>
        <p:spPr bwMode="auto">
          <a:xfrm>
            <a:off x="0" y="6085147"/>
            <a:ext cx="9144000"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 = Geodetic Reference System</a:t>
            </a:r>
          </a:p>
        </p:txBody>
      </p:sp>
      <p:sp>
        <p:nvSpPr>
          <p:cNvPr id="42" name="Flowchart: Connector 41"/>
          <p:cNvSpPr/>
          <p:nvPr/>
        </p:nvSpPr>
        <p:spPr>
          <a:xfrm>
            <a:off x="4461642" y="3654699"/>
            <a:ext cx="210312" cy="210312"/>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1" name="Flowchart: Connector 40"/>
          <p:cNvSpPr/>
          <p:nvPr/>
        </p:nvSpPr>
        <p:spPr>
          <a:xfrm>
            <a:off x="4375975" y="3726103"/>
            <a:ext cx="210312" cy="210312"/>
          </a:xfrm>
          <a:prstGeom prst="flowChartConnector">
            <a:avLst/>
          </a:prstGeom>
          <a:solidFill>
            <a:srgbClr val="F6AB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1552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par>
                                <p:cTn id="17" presetID="2" presetClass="exit" presetSubtype="4" fill="hold" grpId="1" nodeType="withEffect">
                                  <p:stCondLst>
                                    <p:cond delay="0"/>
                                  </p:stCondLst>
                                  <p:childTnLst>
                                    <p:anim calcmode="lin" valueType="num">
                                      <p:cBhvr additive="base">
                                        <p:cTn id="18" dur="500"/>
                                        <p:tgtEl>
                                          <p:spTgt spid="39"/>
                                        </p:tgtEl>
                                        <p:attrNameLst>
                                          <p:attrName>ppt_x</p:attrName>
                                        </p:attrNameLst>
                                      </p:cBhvr>
                                      <p:tavLst>
                                        <p:tav tm="0">
                                          <p:val>
                                            <p:strVal val="ppt_x"/>
                                          </p:val>
                                        </p:tav>
                                        <p:tav tm="100000">
                                          <p:val>
                                            <p:strVal val="ppt_x"/>
                                          </p:val>
                                        </p:tav>
                                      </p:tavLst>
                                    </p:anim>
                                    <p:anim calcmode="lin" valueType="num">
                                      <p:cBhvr additive="base">
                                        <p:cTn id="19" dur="500"/>
                                        <p:tgtEl>
                                          <p:spTgt spid="39"/>
                                        </p:tgtEl>
                                        <p:attrNameLst>
                                          <p:attrName>ppt_y</p:attrName>
                                        </p:attrNameLst>
                                      </p:cBhvr>
                                      <p:tavLst>
                                        <p:tav tm="0">
                                          <p:val>
                                            <p:strVal val="ppt_y"/>
                                          </p:val>
                                        </p:tav>
                                        <p:tav tm="100000">
                                          <p:val>
                                            <p:strVal val="1+ppt_h/2"/>
                                          </p:val>
                                        </p:tav>
                                      </p:tavLst>
                                    </p:anim>
                                    <p:set>
                                      <p:cBhvr>
                                        <p:cTn id="20" dur="1" fill="hold">
                                          <p:stCondLst>
                                            <p:cond delay="499"/>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par>
                                <p:cTn id="29" presetID="26"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80">
                                          <p:stCondLst>
                                            <p:cond delay="0"/>
                                          </p:stCondLst>
                                        </p:cTn>
                                        <p:tgtEl>
                                          <p:spTgt spid="42"/>
                                        </p:tgtEl>
                                      </p:cBhvr>
                                    </p:animEffect>
                                    <p:anim calcmode="lin" valueType="num">
                                      <p:cBhvr>
                                        <p:cTn id="3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37" dur="26">
                                          <p:stCondLst>
                                            <p:cond delay="650"/>
                                          </p:stCondLst>
                                        </p:cTn>
                                        <p:tgtEl>
                                          <p:spTgt spid="42"/>
                                        </p:tgtEl>
                                      </p:cBhvr>
                                      <p:to x="100000" y="60000"/>
                                    </p:animScale>
                                    <p:animScale>
                                      <p:cBhvr>
                                        <p:cTn id="38" dur="166" decel="50000">
                                          <p:stCondLst>
                                            <p:cond delay="676"/>
                                          </p:stCondLst>
                                        </p:cTn>
                                        <p:tgtEl>
                                          <p:spTgt spid="42"/>
                                        </p:tgtEl>
                                      </p:cBhvr>
                                      <p:to x="100000" y="100000"/>
                                    </p:animScale>
                                    <p:animScale>
                                      <p:cBhvr>
                                        <p:cTn id="39" dur="26">
                                          <p:stCondLst>
                                            <p:cond delay="1312"/>
                                          </p:stCondLst>
                                        </p:cTn>
                                        <p:tgtEl>
                                          <p:spTgt spid="42"/>
                                        </p:tgtEl>
                                      </p:cBhvr>
                                      <p:to x="100000" y="80000"/>
                                    </p:animScale>
                                    <p:animScale>
                                      <p:cBhvr>
                                        <p:cTn id="40" dur="166" decel="50000">
                                          <p:stCondLst>
                                            <p:cond delay="1338"/>
                                          </p:stCondLst>
                                        </p:cTn>
                                        <p:tgtEl>
                                          <p:spTgt spid="42"/>
                                        </p:tgtEl>
                                      </p:cBhvr>
                                      <p:to x="100000" y="100000"/>
                                    </p:animScale>
                                    <p:animScale>
                                      <p:cBhvr>
                                        <p:cTn id="41" dur="26">
                                          <p:stCondLst>
                                            <p:cond delay="1642"/>
                                          </p:stCondLst>
                                        </p:cTn>
                                        <p:tgtEl>
                                          <p:spTgt spid="42"/>
                                        </p:tgtEl>
                                      </p:cBhvr>
                                      <p:to x="100000" y="90000"/>
                                    </p:animScale>
                                    <p:animScale>
                                      <p:cBhvr>
                                        <p:cTn id="42" dur="166" decel="50000">
                                          <p:stCondLst>
                                            <p:cond delay="1668"/>
                                          </p:stCondLst>
                                        </p:cTn>
                                        <p:tgtEl>
                                          <p:spTgt spid="42"/>
                                        </p:tgtEl>
                                      </p:cBhvr>
                                      <p:to x="100000" y="100000"/>
                                    </p:animScale>
                                    <p:animScale>
                                      <p:cBhvr>
                                        <p:cTn id="43" dur="26">
                                          <p:stCondLst>
                                            <p:cond delay="1808"/>
                                          </p:stCondLst>
                                        </p:cTn>
                                        <p:tgtEl>
                                          <p:spTgt spid="42"/>
                                        </p:tgtEl>
                                      </p:cBhvr>
                                      <p:to x="100000" y="95000"/>
                                    </p:animScale>
                                    <p:animScale>
                                      <p:cBhvr>
                                        <p:cTn id="44" dur="166" decel="50000">
                                          <p:stCondLst>
                                            <p:cond delay="1834"/>
                                          </p:stCondLst>
                                        </p:cTn>
                                        <p:tgtEl>
                                          <p:spTgt spid="42"/>
                                        </p:tgtEl>
                                      </p:cBhvr>
                                      <p:to x="100000" y="100000"/>
                                    </p:animScale>
                                  </p:childTnLst>
                                </p:cTn>
                              </p:par>
                            </p:childTnLst>
                          </p:cTn>
                        </p:par>
                        <p:par>
                          <p:cTn id="45" fill="hold">
                            <p:stCondLst>
                              <p:cond delay="2000"/>
                            </p:stCondLst>
                            <p:childTnLst>
                              <p:par>
                                <p:cTn id="46" presetID="1" presetClass="exit" presetSubtype="0" fill="hold" grpId="0" nodeType="afterEffect">
                                  <p:stCondLst>
                                    <p:cond delay="0"/>
                                  </p:stCondLst>
                                  <p:childTnLst>
                                    <p:set>
                                      <p:cBhvr>
                                        <p:cTn id="47" dur="1" fill="hold">
                                          <p:stCondLst>
                                            <p:cond delay="0"/>
                                          </p:stCondLst>
                                        </p:cTn>
                                        <p:tgtEl>
                                          <p:spTgt spid="3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heel(1)">
                                      <p:cBhvr>
                                        <p:cTn id="52" dur="20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randombar(horizontal)">
                                      <p:cBhvr>
                                        <p:cTn id="55" dur="500"/>
                                        <p:tgtEl>
                                          <p:spTgt spid="38"/>
                                        </p:tgtEl>
                                      </p:cBhvr>
                                    </p:animEffect>
                                  </p:childTnLst>
                                </p:cTn>
                              </p:par>
                              <p:par>
                                <p:cTn id="56" presetID="26"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down)">
                                      <p:cBhvr>
                                        <p:cTn id="58" dur="580">
                                          <p:stCondLst>
                                            <p:cond delay="0"/>
                                          </p:stCondLst>
                                        </p:cTn>
                                        <p:tgtEl>
                                          <p:spTgt spid="41"/>
                                        </p:tgtEl>
                                      </p:cBhvr>
                                    </p:animEffect>
                                    <p:anim calcmode="lin" valueType="num">
                                      <p:cBhvr>
                                        <p:cTn id="5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64" dur="26">
                                          <p:stCondLst>
                                            <p:cond delay="650"/>
                                          </p:stCondLst>
                                        </p:cTn>
                                        <p:tgtEl>
                                          <p:spTgt spid="41"/>
                                        </p:tgtEl>
                                      </p:cBhvr>
                                      <p:to x="100000" y="60000"/>
                                    </p:animScale>
                                    <p:animScale>
                                      <p:cBhvr>
                                        <p:cTn id="65" dur="166" decel="50000">
                                          <p:stCondLst>
                                            <p:cond delay="676"/>
                                          </p:stCondLst>
                                        </p:cTn>
                                        <p:tgtEl>
                                          <p:spTgt spid="41"/>
                                        </p:tgtEl>
                                      </p:cBhvr>
                                      <p:to x="100000" y="100000"/>
                                    </p:animScale>
                                    <p:animScale>
                                      <p:cBhvr>
                                        <p:cTn id="66" dur="26">
                                          <p:stCondLst>
                                            <p:cond delay="1312"/>
                                          </p:stCondLst>
                                        </p:cTn>
                                        <p:tgtEl>
                                          <p:spTgt spid="41"/>
                                        </p:tgtEl>
                                      </p:cBhvr>
                                      <p:to x="100000" y="80000"/>
                                    </p:animScale>
                                    <p:animScale>
                                      <p:cBhvr>
                                        <p:cTn id="67" dur="166" decel="50000">
                                          <p:stCondLst>
                                            <p:cond delay="1338"/>
                                          </p:stCondLst>
                                        </p:cTn>
                                        <p:tgtEl>
                                          <p:spTgt spid="41"/>
                                        </p:tgtEl>
                                      </p:cBhvr>
                                      <p:to x="100000" y="100000"/>
                                    </p:animScale>
                                    <p:animScale>
                                      <p:cBhvr>
                                        <p:cTn id="68" dur="26">
                                          <p:stCondLst>
                                            <p:cond delay="1642"/>
                                          </p:stCondLst>
                                        </p:cTn>
                                        <p:tgtEl>
                                          <p:spTgt spid="41"/>
                                        </p:tgtEl>
                                      </p:cBhvr>
                                      <p:to x="100000" y="90000"/>
                                    </p:animScale>
                                    <p:animScale>
                                      <p:cBhvr>
                                        <p:cTn id="69" dur="166" decel="50000">
                                          <p:stCondLst>
                                            <p:cond delay="1668"/>
                                          </p:stCondLst>
                                        </p:cTn>
                                        <p:tgtEl>
                                          <p:spTgt spid="41"/>
                                        </p:tgtEl>
                                      </p:cBhvr>
                                      <p:to x="100000" y="100000"/>
                                    </p:animScale>
                                    <p:animScale>
                                      <p:cBhvr>
                                        <p:cTn id="70" dur="26">
                                          <p:stCondLst>
                                            <p:cond delay="1808"/>
                                          </p:stCondLst>
                                        </p:cTn>
                                        <p:tgtEl>
                                          <p:spTgt spid="41"/>
                                        </p:tgtEl>
                                      </p:cBhvr>
                                      <p:to x="100000" y="95000"/>
                                    </p:animScale>
                                    <p:animScale>
                                      <p:cBhvr>
                                        <p:cTn id="71"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 grpId="0" animBg="1"/>
      <p:bldP spid="34" grpId="0" animBg="1"/>
      <p:bldP spid="37" grpId="0"/>
      <p:bldP spid="38" grpId="0"/>
      <p:bldP spid="39" grpId="0"/>
      <p:bldP spid="39" grpId="1"/>
      <p:bldP spid="42" grpId="0" animBg="1"/>
      <p:bldP spid="4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r>
              <a:rPr lang="en-US" altLang="en-US" dirty="0">
                <a:latin typeface="Cambria" panose="02040503050406030204" pitchFamily="18" charset="0"/>
                <a:ea typeface="Tahoma" panose="020B0604030504040204" pitchFamily="34" charset="0"/>
                <a:cs typeface="Tahoma" panose="020B0604030504040204" pitchFamily="34" charset="0"/>
              </a:rPr>
              <a:t>Reference System &amp; Frame</a:t>
            </a:r>
          </a:p>
        </p:txBody>
      </p:sp>
      <p:sp>
        <p:nvSpPr>
          <p:cNvPr id="37" name="Text Box 19"/>
          <p:cNvSpPr txBox="1">
            <a:spLocks noChangeArrowheads="1"/>
          </p:cNvSpPr>
          <p:nvPr/>
        </p:nvSpPr>
        <p:spPr bwMode="auto">
          <a:xfrm>
            <a:off x="6375714" y="1565641"/>
            <a:ext cx="225012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ITRF2020</a:t>
            </a:r>
          </a:p>
        </p:txBody>
      </p:sp>
      <p:sp>
        <p:nvSpPr>
          <p:cNvPr id="38" name="Text Box 19"/>
          <p:cNvSpPr txBox="1">
            <a:spLocks noChangeArrowheads="1"/>
          </p:cNvSpPr>
          <p:nvPr/>
        </p:nvSpPr>
        <p:spPr bwMode="auto">
          <a:xfrm>
            <a:off x="1073325" y="5501975"/>
            <a:ext cx="158097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p:txBody>
      </p:sp>
      <p:grpSp>
        <p:nvGrpSpPr>
          <p:cNvPr id="3" name="Group 2"/>
          <p:cNvGrpSpPr/>
          <p:nvPr/>
        </p:nvGrpSpPr>
        <p:grpSpPr>
          <a:xfrm>
            <a:off x="1804688" y="232665"/>
            <a:ext cx="7085312" cy="5931889"/>
            <a:chOff x="1804688" y="232665"/>
            <a:chExt cx="7085312" cy="5931889"/>
          </a:xfrm>
        </p:grpSpPr>
        <p:sp>
          <p:nvSpPr>
            <p:cNvPr id="36" name="Text Box 16"/>
            <p:cNvSpPr txBox="1">
              <a:spLocks noChangeArrowheads="1"/>
            </p:cNvSpPr>
            <p:nvPr/>
          </p:nvSpPr>
          <p:spPr bwMode="auto">
            <a:xfrm>
              <a:off x="3611572" y="3302174"/>
              <a:ext cx="1936814" cy="1077218"/>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GRS80 ellipsoid</a:t>
              </a: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04688" y="232665"/>
              <a:ext cx="7085312" cy="5931889"/>
            </a:xfrm>
            <a:prstGeom prst="rect">
              <a:avLst/>
            </a:prstGeom>
          </p:spPr>
        </p:pic>
        <p:sp>
          <p:nvSpPr>
            <p:cNvPr id="35" name="Oval 34"/>
            <p:cNvSpPr/>
            <p:nvPr/>
          </p:nvSpPr>
          <p:spPr>
            <a:xfrm>
              <a:off x="2002536" y="1596419"/>
              <a:ext cx="5154886" cy="4336328"/>
            </a:xfrm>
            <a:prstGeom prst="ellipse">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1998980" y="1596419"/>
              <a:ext cx="5154886" cy="4336328"/>
            </a:xfrm>
            <a:prstGeom prst="ellipse">
              <a:avLst/>
            </a:prstGeom>
            <a:noFill/>
            <a:ln w="825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917700" y="1672619"/>
              <a:ext cx="5154886" cy="4336328"/>
            </a:xfrm>
            <a:prstGeom prst="ellipse">
              <a:avLst/>
            </a:prstGeom>
            <a:noFill/>
            <a:ln w="7620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TextBox 25"/>
            <p:cNvSpPr txBox="1"/>
            <p:nvPr/>
          </p:nvSpPr>
          <p:spPr bwMode="auto">
            <a:xfrm>
              <a:off x="4329186" y="3190468"/>
              <a:ext cx="914400" cy="1107996"/>
            </a:xfrm>
            <a:prstGeom prst="rect">
              <a:avLst/>
            </a:prstGeom>
            <a:noFill/>
            <a:ln w="9525">
              <a:noFill/>
              <a:miter lim="800000"/>
              <a:headEnd/>
              <a:tailEnd/>
            </a:ln>
          </p:spPr>
          <p:txBody>
            <a:bodyPr wrap="square" rtlCol="0">
              <a:spAutoFit/>
            </a:bodyPr>
            <a:lstStyle/>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p>
          </p:txBody>
        </p:sp>
        <p:sp>
          <p:nvSpPr>
            <p:cNvPr id="40" name="TextBox 39"/>
            <p:cNvSpPr txBox="1"/>
            <p:nvPr/>
          </p:nvSpPr>
          <p:spPr bwMode="auto">
            <a:xfrm>
              <a:off x="4242816" y="3264408"/>
              <a:ext cx="914400" cy="1107996"/>
            </a:xfrm>
            <a:prstGeom prst="rect">
              <a:avLst/>
            </a:prstGeom>
            <a:noFill/>
            <a:ln w="9525">
              <a:noFill/>
              <a:miter lim="800000"/>
              <a:headEnd/>
              <a:tailEnd/>
            </a:ln>
          </p:spPr>
          <p:txBody>
            <a:bodyPr wrap="square" rtlCol="0">
              <a:spAutoFit/>
            </a:bodyPr>
            <a:lstStyle/>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600" b="0"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mn-cs"/>
                </a:rPr>
                <a:t> </a:t>
              </a:r>
            </a:p>
          </p:txBody>
        </p:sp>
      </p:grpSp>
    </p:spTree>
    <p:extLst>
      <p:ext uri="{BB962C8B-B14F-4D97-AF65-F5344CB8AC3E}">
        <p14:creationId xmlns:p14="http://schemas.microsoft.com/office/powerpoint/2010/main" val="3648812684"/>
      </p:ext>
    </p:extLst>
  </p:cSld>
  <p:clrMapOvr>
    <a:masterClrMapping/>
  </p:clrMapOvr>
  <mc:AlternateContent xmlns:mc="http://schemas.openxmlformats.org/markup-compatibility/2006" xmlns:p14="http://schemas.microsoft.com/office/powerpoint/2010/main">
    <mc:Choice Requires="p14">
      <p:transition spd="med" p14:dur="700" advClick="0" advTm="4500">
        <p:fade/>
      </p:transition>
    </mc:Choice>
    <mc:Fallback xmlns="">
      <p:transition spd="med"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22222E-6 4.81481E-6 L -0.29444 0.37037 " pathEditMode="relative" rAng="0" ptsTypes="AA">
                                      <p:cBhvr>
                                        <p:cTn id="6" dur="2000" fill="hold"/>
                                        <p:tgtEl>
                                          <p:spTgt spid="3"/>
                                        </p:tgtEl>
                                        <p:attrNameLst>
                                          <p:attrName>ppt_x</p:attrName>
                                          <p:attrName>ppt_y</p:attrName>
                                        </p:attrNameLst>
                                      </p:cBhvr>
                                      <p:rCtr x="-14722" y="18519"/>
                                    </p:animMotion>
                                  </p:childTnLst>
                                </p:cTn>
                              </p:par>
                              <p:par>
                                <p:cTn id="7" presetID="10" presetClass="exit" presetSubtype="0" fill="hold" grpId="0" nodeType="withEffect">
                                  <p:stCondLst>
                                    <p:cond delay="0"/>
                                  </p:stCondLst>
                                  <p:childTnLst>
                                    <p:animEffect transition="out" filter="fade">
                                      <p:cBhvr>
                                        <p:cTn id="8" dur="500"/>
                                        <p:tgtEl>
                                          <p:spTgt spid="37"/>
                                        </p:tgtEl>
                                      </p:cBhvr>
                                    </p:animEffect>
                                    <p:set>
                                      <p:cBhvr>
                                        <p:cTn id="9" dur="1" fill="hold">
                                          <p:stCondLst>
                                            <p:cond delay="499"/>
                                          </p:stCondLst>
                                        </p:cTn>
                                        <p:tgtEl>
                                          <p:spTgt spid="37"/>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par>
                          <p:cTn id="13" fill="hold">
                            <p:stCondLst>
                              <p:cond delay="2000"/>
                            </p:stCondLst>
                            <p:childTnLst>
                              <p:par>
                                <p:cTn id="14" presetID="6" presetClass="emph" presetSubtype="0" fill="hold" nodeType="afterEffect">
                                  <p:stCondLst>
                                    <p:cond delay="0"/>
                                  </p:stCondLst>
                                  <p:childTnLst>
                                    <p:animScale>
                                      <p:cBhvr>
                                        <p:cTn id="15" dur="2000" fill="hold"/>
                                        <p:tgtEl>
                                          <p:spTgt spid="3"/>
                                        </p:tgtEl>
                                      </p:cBhvr>
                                      <p:by x="280000" y="2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latin typeface="Cambria" panose="02040503050406030204" pitchFamily="18" charset="0"/>
                <a:ea typeface="Cambria" panose="02040503050406030204" pitchFamily="18" charset="0"/>
                <a:cs typeface="Calibri"/>
              </a:rPr>
              <a:t>Update Center of Mass point of </a:t>
            </a:r>
            <a:r>
              <a:rPr dirty="0">
                <a:latin typeface="Cambria" panose="02040503050406030204" pitchFamily="18" charset="0"/>
                <a:ea typeface="Cambria" panose="02040503050406030204" pitchFamily="18" charset="0"/>
                <a:cs typeface="Calibri"/>
              </a:rPr>
              <a:t>NAD83</a:t>
            </a:r>
          </a:p>
        </p:txBody>
      </p:sp>
      <p:sp>
        <p:nvSpPr>
          <p:cNvPr id="5" name="Line 3"/>
          <p:cNvSpPr>
            <a:spLocks noChangeShapeType="1"/>
          </p:cNvSpPr>
          <p:nvPr/>
        </p:nvSpPr>
        <p:spPr bwMode="auto">
          <a:xfrm flipV="1">
            <a:off x="1568142" y="1942919"/>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Line 4"/>
          <p:cNvSpPr>
            <a:spLocks noChangeShapeType="1"/>
          </p:cNvSpPr>
          <p:nvPr/>
        </p:nvSpPr>
        <p:spPr bwMode="auto">
          <a:xfrm>
            <a:off x="1360975" y="5317171"/>
            <a:ext cx="4819251"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Line 6"/>
          <p:cNvSpPr>
            <a:spLocks noChangeShapeType="1"/>
          </p:cNvSpPr>
          <p:nvPr/>
        </p:nvSpPr>
        <p:spPr bwMode="auto">
          <a:xfrm flipV="1">
            <a:off x="2691002" y="1354341"/>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Line 7"/>
          <p:cNvSpPr>
            <a:spLocks noChangeShapeType="1"/>
          </p:cNvSpPr>
          <p:nvPr/>
        </p:nvSpPr>
        <p:spPr bwMode="auto">
          <a:xfrm>
            <a:off x="2483836" y="4729888"/>
            <a:ext cx="4820547"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Line 11"/>
          <p:cNvSpPr>
            <a:spLocks noChangeShapeType="1"/>
          </p:cNvSpPr>
          <p:nvPr/>
        </p:nvSpPr>
        <p:spPr bwMode="auto">
          <a:xfrm flipV="1">
            <a:off x="5760909" y="1681926"/>
            <a:ext cx="510219" cy="795042"/>
          </a:xfrm>
          <a:prstGeom prst="line">
            <a:avLst/>
          </a:prstGeom>
          <a:noFill/>
          <a:ln w="28575">
            <a:solidFill>
              <a:schemeClr val="bg1">
                <a:lumMod val="50000"/>
              </a:schemeClr>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2"/>
          <p:cNvSpPr>
            <a:spLocks/>
          </p:cNvSpPr>
          <p:nvPr/>
        </p:nvSpPr>
        <p:spPr bwMode="auto">
          <a:xfrm>
            <a:off x="5010328" y="3147523"/>
            <a:ext cx="99699" cy="205646"/>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13"/>
          <p:cNvSpPr>
            <a:spLocks/>
          </p:cNvSpPr>
          <p:nvPr/>
        </p:nvSpPr>
        <p:spPr bwMode="auto">
          <a:xfrm>
            <a:off x="5845141" y="2364288"/>
            <a:ext cx="98405" cy="186451"/>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Freeform 14"/>
          <p:cNvSpPr>
            <a:spLocks/>
          </p:cNvSpPr>
          <p:nvPr/>
        </p:nvSpPr>
        <p:spPr bwMode="auto">
          <a:xfrm>
            <a:off x="5243058" y="1478644"/>
            <a:ext cx="1613323" cy="947795"/>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 Box 16"/>
          <p:cNvSpPr txBox="1">
            <a:spLocks noChangeArrowheads="1"/>
          </p:cNvSpPr>
          <p:nvPr/>
        </p:nvSpPr>
        <p:spPr bwMode="auto">
          <a:xfrm>
            <a:off x="2150265" y="5551505"/>
            <a:ext cx="2309108" cy="523220"/>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~2.2 meters</a:t>
            </a:r>
          </a:p>
        </p:txBody>
      </p:sp>
      <p:sp>
        <p:nvSpPr>
          <p:cNvPr id="19" name="Text Box 17"/>
          <p:cNvSpPr txBox="1">
            <a:spLocks noChangeArrowheads="1"/>
          </p:cNvSpPr>
          <p:nvPr/>
        </p:nvSpPr>
        <p:spPr bwMode="auto">
          <a:xfrm>
            <a:off x="69268" y="3451752"/>
            <a:ext cx="1169487"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origin</a:t>
            </a:r>
          </a:p>
        </p:txBody>
      </p:sp>
      <p:sp>
        <p:nvSpPr>
          <p:cNvPr id="21" name="Text Box 19"/>
          <p:cNvSpPr txBox="1">
            <a:spLocks noChangeArrowheads="1"/>
          </p:cNvSpPr>
          <p:nvPr/>
        </p:nvSpPr>
        <p:spPr bwMode="auto">
          <a:xfrm>
            <a:off x="3088236" y="3451256"/>
            <a:ext cx="1676342" cy="830997"/>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ITRF2020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origin</a:t>
            </a:r>
          </a:p>
        </p:txBody>
      </p:sp>
      <p:sp>
        <p:nvSpPr>
          <p:cNvPr id="23" name="Line 21"/>
          <p:cNvSpPr>
            <a:spLocks noChangeShapeType="1"/>
          </p:cNvSpPr>
          <p:nvPr/>
        </p:nvSpPr>
        <p:spPr bwMode="auto">
          <a:xfrm>
            <a:off x="1068913" y="4195969"/>
            <a:ext cx="421064" cy="1002208"/>
          </a:xfrm>
          <a:prstGeom prst="line">
            <a:avLst/>
          </a:prstGeom>
          <a:noFill/>
          <a:ln w="38100">
            <a:solidFill>
              <a:srgbClr val="F6AB16"/>
            </a:solidFill>
            <a:round/>
            <a:headEnd/>
            <a:tailEnd type="triangle" w="lg" len="lg"/>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Line 22"/>
          <p:cNvSpPr>
            <a:spLocks noChangeShapeType="1"/>
          </p:cNvSpPr>
          <p:nvPr/>
        </p:nvSpPr>
        <p:spPr bwMode="auto">
          <a:xfrm flipH="1">
            <a:off x="2769168" y="4142606"/>
            <a:ext cx="682691" cy="510535"/>
          </a:xfrm>
          <a:prstGeom prst="line">
            <a:avLst/>
          </a:prstGeom>
          <a:noFill/>
          <a:ln w="38100">
            <a:solidFill>
              <a:srgbClr val="00B0F0"/>
            </a:solidFill>
            <a:round/>
            <a:headEnd/>
            <a:tailEnd type="triangle" w="lg" len="lg"/>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Text Box 23"/>
          <p:cNvSpPr txBox="1">
            <a:spLocks noChangeArrowheads="1"/>
          </p:cNvSpPr>
          <p:nvPr/>
        </p:nvSpPr>
        <p:spPr bwMode="auto">
          <a:xfrm>
            <a:off x="6957556" y="1060243"/>
            <a:ext cx="1064715"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Earth’s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Surface</a:t>
            </a:r>
          </a:p>
        </p:txBody>
      </p:sp>
      <p:sp>
        <p:nvSpPr>
          <p:cNvPr id="27" name="Text Box 25"/>
          <p:cNvSpPr txBox="1">
            <a:spLocks noChangeArrowheads="1"/>
          </p:cNvSpPr>
          <p:nvPr/>
        </p:nvSpPr>
        <p:spPr bwMode="auto">
          <a:xfrm>
            <a:off x="5148241" y="2793174"/>
            <a:ext cx="612668"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83</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28" name="Text Box 26"/>
          <p:cNvSpPr txBox="1">
            <a:spLocks noChangeArrowheads="1"/>
          </p:cNvSpPr>
          <p:nvPr/>
        </p:nvSpPr>
        <p:spPr bwMode="auto">
          <a:xfrm>
            <a:off x="5931662" y="1991965"/>
            <a:ext cx="612668"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14</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31" name="Text Box 19"/>
          <p:cNvSpPr txBox="1">
            <a:spLocks noChangeArrowheads="1"/>
          </p:cNvSpPr>
          <p:nvPr/>
        </p:nvSpPr>
        <p:spPr bwMode="auto">
          <a:xfrm>
            <a:off x="7218513" y="5623592"/>
            <a:ext cx="1414170"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GRS80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ellipsoid</a:t>
            </a:r>
          </a:p>
        </p:txBody>
      </p:sp>
      <p:sp>
        <p:nvSpPr>
          <p:cNvPr id="32" name="Line 21"/>
          <p:cNvSpPr>
            <a:spLocks noChangeShapeType="1"/>
          </p:cNvSpPr>
          <p:nvPr/>
        </p:nvSpPr>
        <p:spPr bwMode="auto">
          <a:xfrm flipH="1" flipV="1">
            <a:off x="6062360" y="5177524"/>
            <a:ext cx="1336660" cy="624462"/>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Line 21"/>
          <p:cNvSpPr>
            <a:spLocks noChangeShapeType="1"/>
          </p:cNvSpPr>
          <p:nvPr/>
        </p:nvSpPr>
        <p:spPr bwMode="auto">
          <a:xfrm flipH="1" flipV="1">
            <a:off x="7105649" y="4767263"/>
            <a:ext cx="381378" cy="940117"/>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Line 22"/>
          <p:cNvSpPr>
            <a:spLocks noChangeShapeType="1"/>
          </p:cNvSpPr>
          <p:nvPr/>
        </p:nvSpPr>
        <p:spPr bwMode="auto">
          <a:xfrm flipH="1">
            <a:off x="6577185" y="1466990"/>
            <a:ext cx="418005" cy="398796"/>
          </a:xfrm>
          <a:prstGeom prst="line">
            <a:avLst/>
          </a:prstGeom>
          <a:noFill/>
          <a:ln w="38100">
            <a:solidFill>
              <a:srgbClr val="00B050"/>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rc 8"/>
          <p:cNvSpPr>
            <a:spLocks/>
          </p:cNvSpPr>
          <p:nvPr/>
        </p:nvSpPr>
        <p:spPr bwMode="auto">
          <a:xfrm>
            <a:off x="2691002" y="1589995"/>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B0F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Line 10"/>
          <p:cNvSpPr>
            <a:spLocks noChangeShapeType="1"/>
          </p:cNvSpPr>
          <p:nvPr/>
        </p:nvSpPr>
        <p:spPr bwMode="auto">
          <a:xfrm flipV="1">
            <a:off x="4904581" y="1681926"/>
            <a:ext cx="1366549" cy="1568746"/>
          </a:xfrm>
          <a:prstGeom prst="line">
            <a:avLst/>
          </a:prstGeom>
          <a:noFill/>
          <a:ln w="28575">
            <a:solidFill>
              <a:schemeClr val="bg1">
                <a:lumMod val="50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Arc 5"/>
          <p:cNvSpPr>
            <a:spLocks noChangeAspect="1"/>
          </p:cNvSpPr>
          <p:nvPr/>
        </p:nvSpPr>
        <p:spPr bwMode="auto">
          <a:xfrm>
            <a:off x="1568142" y="2178574"/>
            <a:ext cx="4406210" cy="313859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F6AB16"/>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lowchart: Connector 2"/>
          <p:cNvSpPr/>
          <p:nvPr/>
        </p:nvSpPr>
        <p:spPr>
          <a:xfrm>
            <a:off x="6212736" y="1588870"/>
            <a:ext cx="137160" cy="137160"/>
          </a:xfrm>
          <a:prstGeom prst="flowChartConnector">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Line 21"/>
          <p:cNvSpPr>
            <a:spLocks noChangeShapeType="1"/>
          </p:cNvSpPr>
          <p:nvPr/>
        </p:nvSpPr>
        <p:spPr bwMode="auto">
          <a:xfrm flipH="1" flipV="1">
            <a:off x="2238273" y="5078820"/>
            <a:ext cx="357862" cy="544772"/>
          </a:xfrm>
          <a:prstGeom prst="line">
            <a:avLst/>
          </a:prstGeom>
          <a:noFill/>
          <a:ln w="19050">
            <a:solidFill>
              <a:schemeClr val="tx1"/>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7" name="Flowchart: Connector 46"/>
          <p:cNvSpPr/>
          <p:nvPr/>
        </p:nvSpPr>
        <p:spPr>
          <a:xfrm>
            <a:off x="1466146" y="5212015"/>
            <a:ext cx="210312" cy="210312"/>
          </a:xfrm>
          <a:prstGeom prst="flowChartConnector">
            <a:avLst/>
          </a:prstGeom>
          <a:solidFill>
            <a:srgbClr val="F6AB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Flowchart: Connector 47"/>
          <p:cNvSpPr/>
          <p:nvPr/>
        </p:nvSpPr>
        <p:spPr>
          <a:xfrm>
            <a:off x="2583627" y="4624733"/>
            <a:ext cx="210312" cy="210312"/>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1" name="AutoShape 9"/>
          <p:cNvCxnSpPr>
            <a:cxnSpLocks noChangeShapeType="1"/>
          </p:cNvCxnSpPr>
          <p:nvPr/>
        </p:nvCxnSpPr>
        <p:spPr bwMode="auto">
          <a:xfrm flipV="1">
            <a:off x="1574461" y="4727805"/>
            <a:ext cx="1116541" cy="603206"/>
          </a:xfrm>
          <a:prstGeom prst="straightConnector1">
            <a:avLst/>
          </a:prstGeom>
          <a:noFill/>
          <a:ln w="44450" cmpd="sng">
            <a:solidFill>
              <a:srgbClr val="C00000"/>
            </a:solidFill>
            <a:prstDash val="solid"/>
            <a:round/>
            <a:headEnd type="triangle" w="lg" len="med"/>
            <a:tailEnd type="triangle" w="lg" len="med"/>
          </a:ln>
        </p:spPr>
      </p:cxnSp>
    </p:spTree>
    <p:extLst>
      <p:ext uri="{BB962C8B-B14F-4D97-AF65-F5344CB8AC3E}">
        <p14:creationId xmlns:p14="http://schemas.microsoft.com/office/powerpoint/2010/main" val="1473922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1000" tmFilter="0, 0; .2, .5; .8, .5; 1, 0"/>
                                        <p:tgtEl>
                                          <p:spTgt spid="31"/>
                                        </p:tgtEl>
                                      </p:cBhvr>
                                    </p:animEffect>
                                    <p:animScale>
                                      <p:cBhvr>
                                        <p:cTn id="7" dur="500" autoRev="1" fill="hold"/>
                                        <p:tgtEl>
                                          <p:spTgt spid="31"/>
                                        </p:tgtEl>
                                      </p:cBhvr>
                                      <p:by x="105000" y="105000"/>
                                    </p:animScale>
                                  </p:childTnLst>
                                </p:cTn>
                              </p:par>
                              <p:par>
                                <p:cTn id="8" presetID="26" presetClass="emph" presetSubtype="0" repeatCount="3000" fill="hold" grpId="0" nodeType="withEffect">
                                  <p:stCondLst>
                                    <p:cond delay="0"/>
                                  </p:stCondLst>
                                  <p:childTnLst>
                                    <p:animEffect transition="out" filter="fade">
                                      <p:cBhvr>
                                        <p:cTn id="9" dur="1000" tmFilter="0, 0; .2, .5; .8, .5; 1, 0"/>
                                        <p:tgtEl>
                                          <p:spTgt spid="32"/>
                                        </p:tgtEl>
                                      </p:cBhvr>
                                    </p:animEffect>
                                    <p:animScale>
                                      <p:cBhvr>
                                        <p:cTn id="10" dur="500" autoRev="1" fill="hold"/>
                                        <p:tgtEl>
                                          <p:spTgt spid="32"/>
                                        </p:tgtEl>
                                      </p:cBhvr>
                                      <p:by x="105000" y="105000"/>
                                    </p:animScale>
                                  </p:childTnLst>
                                </p:cTn>
                              </p:par>
                              <p:par>
                                <p:cTn id="11" presetID="26" presetClass="emph" presetSubtype="0" repeatCount="3000" fill="hold" grpId="0" nodeType="withEffect">
                                  <p:stCondLst>
                                    <p:cond delay="0"/>
                                  </p:stCondLst>
                                  <p:childTnLst>
                                    <p:animEffect transition="out" filter="fade">
                                      <p:cBhvr>
                                        <p:cTn id="12" dur="1000" tmFilter="0, 0; .2, .5; .8, .5; 1, 0"/>
                                        <p:tgtEl>
                                          <p:spTgt spid="33"/>
                                        </p:tgtEl>
                                      </p:cBhvr>
                                    </p:animEffect>
                                    <p:animScale>
                                      <p:cBhvr>
                                        <p:cTn id="13" dur="500" autoRev="1" fill="hold"/>
                                        <p:tgtEl>
                                          <p:spTgt spid="3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1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childTnLst>
                          </p:cTn>
                        </p:par>
                        <p:par>
                          <p:cTn id="25" fill="hold">
                            <p:stCondLst>
                              <p:cond delay="1000"/>
                            </p:stCondLst>
                            <p:childTnLst>
                              <p:par>
                                <p:cTn id="26" presetID="26" presetClass="emph" presetSubtype="0" repeatCount="3000" fill="hold" nodeType="afterEffect">
                                  <p:stCondLst>
                                    <p:cond delay="0"/>
                                  </p:stCondLst>
                                  <p:childTnLst>
                                    <p:animEffect transition="out" filter="fade">
                                      <p:cBhvr>
                                        <p:cTn id="27" dur="1000" tmFilter="0, 0; .2, .5; .8, .5; 1, 0"/>
                                        <p:tgtEl>
                                          <p:spTgt spid="11"/>
                                        </p:tgtEl>
                                      </p:cBhvr>
                                    </p:animEffect>
                                    <p:animScale>
                                      <p:cBhvr>
                                        <p:cTn id="28"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p:bldP spid="32" grpId="0" animBg="1"/>
      <p:bldP spid="33"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47271" y="410693"/>
            <a:ext cx="7465332" cy="914400"/>
          </a:xfrm>
        </p:spPr>
        <p:txBody>
          <a:bodyPr/>
          <a:lstStyle/>
          <a:p>
            <a:pPr eaLnBrk="1" hangingPunct="1"/>
            <a:r>
              <a:rPr lang="en-US" altLang="en-US" sz="5400" b="1" dirty="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249382" y="1527465"/>
            <a:ext cx="8666018" cy="4468091"/>
          </a:xfrm>
        </p:spPr>
        <p:txBody>
          <a:bodyPr/>
          <a:lstStyle/>
          <a:p>
            <a:pPr marL="0" indent="0">
              <a:buNone/>
              <a:tabLst>
                <a:tab pos="0" algn="l"/>
              </a:tabLst>
            </a:pP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define, maintain and provide access to the </a:t>
            </a:r>
            <a:r>
              <a:rPr lang="en-US" altLang="zh-CN" sz="4800" b="1" dirty="0">
                <a:solidFill>
                  <a:srgbClr val="C00000"/>
                </a:solidFill>
                <a:latin typeface="Cambria" panose="02040503050406030204" pitchFamily="18" charset="0"/>
                <a:ea typeface="ＭＳ Ｐゴシック" panose="020B0600070205080204" pitchFamily="34" charset="-128"/>
                <a:cs typeface="Arial" panose="020B0604020202020204" pitchFamily="34" charset="0"/>
              </a:rPr>
              <a:t>National Spatial Reference System (NSRS) </a:t>
            </a: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meet our Nation’s economic, social, and environmental needs. </a:t>
            </a:r>
          </a:p>
        </p:txBody>
      </p:sp>
    </p:spTree>
    <p:extLst>
      <p:ext uri="{BB962C8B-B14F-4D97-AF65-F5344CB8AC3E}">
        <p14:creationId xmlns:p14="http://schemas.microsoft.com/office/powerpoint/2010/main" val="29261026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Line 11"/>
          <p:cNvSpPr>
            <a:spLocks noChangeShapeType="1"/>
          </p:cNvSpPr>
          <p:nvPr/>
        </p:nvSpPr>
        <p:spPr bwMode="auto">
          <a:xfrm flipV="1">
            <a:off x="5760909" y="1681926"/>
            <a:ext cx="510219" cy="795042"/>
          </a:xfrm>
          <a:prstGeom prst="line">
            <a:avLst/>
          </a:prstGeom>
          <a:noFill/>
          <a:ln w="28575">
            <a:solidFill>
              <a:schemeClr val="bg1">
                <a:lumMod val="50000"/>
              </a:schemeClr>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13"/>
          <p:cNvSpPr>
            <a:spLocks/>
          </p:cNvSpPr>
          <p:nvPr/>
        </p:nvSpPr>
        <p:spPr bwMode="auto">
          <a:xfrm>
            <a:off x="5845141" y="2364288"/>
            <a:ext cx="98405" cy="186451"/>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rc 8"/>
          <p:cNvSpPr>
            <a:spLocks/>
          </p:cNvSpPr>
          <p:nvPr/>
        </p:nvSpPr>
        <p:spPr bwMode="auto">
          <a:xfrm>
            <a:off x="2691002" y="1589995"/>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B0F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7" name="Arc 8"/>
          <p:cNvSpPr>
            <a:spLocks/>
          </p:cNvSpPr>
          <p:nvPr/>
        </p:nvSpPr>
        <p:spPr bwMode="auto">
          <a:xfrm>
            <a:off x="2691002" y="1589347"/>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FF000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Line 6"/>
          <p:cNvSpPr>
            <a:spLocks noChangeShapeType="1"/>
          </p:cNvSpPr>
          <p:nvPr/>
        </p:nvSpPr>
        <p:spPr bwMode="auto">
          <a:xfrm flipV="1">
            <a:off x="2691002" y="1354341"/>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Line 7"/>
          <p:cNvSpPr>
            <a:spLocks noChangeShapeType="1"/>
          </p:cNvSpPr>
          <p:nvPr/>
        </p:nvSpPr>
        <p:spPr bwMode="auto">
          <a:xfrm>
            <a:off x="2483836" y="4729888"/>
            <a:ext cx="4820547"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8" name="Flowchart: Connector 47"/>
          <p:cNvSpPr/>
          <p:nvPr/>
        </p:nvSpPr>
        <p:spPr>
          <a:xfrm>
            <a:off x="2587752" y="4626864"/>
            <a:ext cx="210312" cy="210312"/>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latin typeface="Cambria" panose="02040503050406030204" pitchFamily="18" charset="0"/>
                <a:ea typeface="Cambria" panose="02040503050406030204" pitchFamily="18" charset="0"/>
                <a:cs typeface="Calibri"/>
              </a:rPr>
              <a:t>Update Center of Mass point of </a:t>
            </a:r>
            <a:r>
              <a:rPr lang="en-US" dirty="0">
                <a:latin typeface="Cambria" panose="02040503050406030204" pitchFamily="18" charset="0"/>
                <a:ea typeface="Cambria" panose="02040503050406030204" pitchFamily="18" charset="0"/>
                <a:cs typeface="Calibri"/>
              </a:rPr>
              <a:t>NAD83</a:t>
            </a:r>
            <a:endParaRPr dirty="0">
              <a:latin typeface="Cambria" panose="02040503050406030204" pitchFamily="18" charset="0"/>
              <a:ea typeface="Cambria" panose="02040503050406030204" pitchFamily="18" charset="0"/>
              <a:cs typeface="Calibri"/>
            </a:endParaRPr>
          </a:p>
        </p:txBody>
      </p:sp>
      <p:sp>
        <p:nvSpPr>
          <p:cNvPr id="14" name="Freeform 12"/>
          <p:cNvSpPr>
            <a:spLocks/>
          </p:cNvSpPr>
          <p:nvPr/>
        </p:nvSpPr>
        <p:spPr bwMode="auto">
          <a:xfrm>
            <a:off x="5010328" y="3147523"/>
            <a:ext cx="99699" cy="205646"/>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Freeform 14"/>
          <p:cNvSpPr>
            <a:spLocks/>
          </p:cNvSpPr>
          <p:nvPr/>
        </p:nvSpPr>
        <p:spPr bwMode="auto">
          <a:xfrm>
            <a:off x="5243058" y="1478644"/>
            <a:ext cx="1613323" cy="947795"/>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Text Box 23"/>
          <p:cNvSpPr txBox="1">
            <a:spLocks noChangeArrowheads="1"/>
          </p:cNvSpPr>
          <p:nvPr/>
        </p:nvSpPr>
        <p:spPr bwMode="auto">
          <a:xfrm>
            <a:off x="6957556" y="1060243"/>
            <a:ext cx="1064715"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Earth’s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Surface</a:t>
            </a:r>
          </a:p>
        </p:txBody>
      </p:sp>
      <p:sp>
        <p:nvSpPr>
          <p:cNvPr id="31" name="Text Box 19"/>
          <p:cNvSpPr txBox="1">
            <a:spLocks noChangeArrowheads="1"/>
          </p:cNvSpPr>
          <p:nvPr/>
        </p:nvSpPr>
        <p:spPr bwMode="auto">
          <a:xfrm>
            <a:off x="7218513" y="5623592"/>
            <a:ext cx="1414170"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GRS80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ellipsoid</a:t>
            </a:r>
          </a:p>
        </p:txBody>
      </p:sp>
      <p:sp>
        <p:nvSpPr>
          <p:cNvPr id="32" name="Line 21"/>
          <p:cNvSpPr>
            <a:spLocks noChangeShapeType="1"/>
          </p:cNvSpPr>
          <p:nvPr/>
        </p:nvSpPr>
        <p:spPr bwMode="auto">
          <a:xfrm flipH="1" flipV="1">
            <a:off x="6062360" y="5177524"/>
            <a:ext cx="1336660" cy="624462"/>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Line 22"/>
          <p:cNvSpPr>
            <a:spLocks noChangeShapeType="1"/>
          </p:cNvSpPr>
          <p:nvPr/>
        </p:nvSpPr>
        <p:spPr bwMode="auto">
          <a:xfrm flipH="1">
            <a:off x="6577185" y="1466990"/>
            <a:ext cx="418005" cy="398796"/>
          </a:xfrm>
          <a:prstGeom prst="line">
            <a:avLst/>
          </a:prstGeom>
          <a:noFill/>
          <a:ln w="38100">
            <a:solidFill>
              <a:srgbClr val="00B050"/>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Line 10"/>
          <p:cNvSpPr>
            <a:spLocks noChangeShapeType="1"/>
          </p:cNvSpPr>
          <p:nvPr/>
        </p:nvSpPr>
        <p:spPr bwMode="auto">
          <a:xfrm flipV="1">
            <a:off x="4904581" y="1681926"/>
            <a:ext cx="1366549" cy="1568746"/>
          </a:xfrm>
          <a:prstGeom prst="line">
            <a:avLst/>
          </a:prstGeom>
          <a:noFill/>
          <a:ln w="28575">
            <a:solidFill>
              <a:schemeClr val="bg1">
                <a:lumMod val="50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lowchart: Connector 2"/>
          <p:cNvSpPr/>
          <p:nvPr/>
        </p:nvSpPr>
        <p:spPr>
          <a:xfrm>
            <a:off x="6212736" y="1588870"/>
            <a:ext cx="137160" cy="137160"/>
          </a:xfrm>
          <a:prstGeom prst="flowChartConnector">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4" name="Group 3"/>
          <p:cNvGrpSpPr/>
          <p:nvPr/>
        </p:nvGrpSpPr>
        <p:grpSpPr>
          <a:xfrm>
            <a:off x="1360975" y="1942919"/>
            <a:ext cx="4819251" cy="3609906"/>
            <a:chOff x="1360975" y="1942919"/>
            <a:chExt cx="4819251" cy="3609906"/>
          </a:xfrm>
        </p:grpSpPr>
        <p:sp>
          <p:nvSpPr>
            <p:cNvPr id="5" name="Line 3"/>
            <p:cNvSpPr>
              <a:spLocks noChangeShapeType="1"/>
            </p:cNvSpPr>
            <p:nvPr/>
          </p:nvSpPr>
          <p:spPr bwMode="auto">
            <a:xfrm flipV="1">
              <a:off x="1568142" y="1942919"/>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Line 4"/>
            <p:cNvSpPr>
              <a:spLocks noChangeShapeType="1"/>
            </p:cNvSpPr>
            <p:nvPr/>
          </p:nvSpPr>
          <p:spPr bwMode="auto">
            <a:xfrm>
              <a:off x="1360975" y="5317171"/>
              <a:ext cx="4819251"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Arc 5"/>
            <p:cNvSpPr>
              <a:spLocks noChangeAspect="1"/>
            </p:cNvSpPr>
            <p:nvPr/>
          </p:nvSpPr>
          <p:spPr bwMode="auto">
            <a:xfrm>
              <a:off x="1568142" y="2178574"/>
              <a:ext cx="4406210" cy="313859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F6AB16"/>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7" name="Flowchart: Connector 46"/>
            <p:cNvSpPr/>
            <p:nvPr/>
          </p:nvSpPr>
          <p:spPr>
            <a:xfrm>
              <a:off x="1466146" y="5212015"/>
              <a:ext cx="210312" cy="210312"/>
            </a:xfrm>
            <a:prstGeom prst="flowChartConnector">
              <a:avLst/>
            </a:prstGeom>
            <a:solidFill>
              <a:srgbClr val="F6AB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lowchart: Connector 37"/>
          <p:cNvSpPr/>
          <p:nvPr/>
        </p:nvSpPr>
        <p:spPr>
          <a:xfrm>
            <a:off x="2588228" y="4625232"/>
            <a:ext cx="210312" cy="210312"/>
          </a:xfrm>
          <a:prstGeom prst="flowChartConnector">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1" name="AutoShape 9"/>
          <p:cNvCxnSpPr>
            <a:cxnSpLocks noChangeShapeType="1"/>
          </p:cNvCxnSpPr>
          <p:nvPr/>
        </p:nvCxnSpPr>
        <p:spPr bwMode="auto">
          <a:xfrm flipV="1">
            <a:off x="1574461" y="4727805"/>
            <a:ext cx="1116541" cy="603206"/>
          </a:xfrm>
          <a:prstGeom prst="straightConnector1">
            <a:avLst/>
          </a:prstGeom>
          <a:noFill/>
          <a:ln w="44450" cmpd="sng">
            <a:solidFill>
              <a:srgbClr val="C00000"/>
            </a:solidFill>
            <a:prstDash val="solid"/>
            <a:round/>
            <a:headEnd type="triangle" w="lg" len="med"/>
            <a:tailEnd type="triangle" w="lg" len="med"/>
          </a:ln>
        </p:spPr>
      </p:cxnSp>
      <p:sp>
        <p:nvSpPr>
          <p:cNvPr id="39" name="Text Box 17"/>
          <p:cNvSpPr txBox="1">
            <a:spLocks noChangeArrowheads="1"/>
          </p:cNvSpPr>
          <p:nvPr/>
        </p:nvSpPr>
        <p:spPr bwMode="auto">
          <a:xfrm>
            <a:off x="69268" y="3451752"/>
            <a:ext cx="1169487"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p>
        </p:txBody>
      </p:sp>
      <p:sp>
        <p:nvSpPr>
          <p:cNvPr id="40" name="Text Box 19"/>
          <p:cNvSpPr txBox="1">
            <a:spLocks noChangeArrowheads="1"/>
          </p:cNvSpPr>
          <p:nvPr/>
        </p:nvSpPr>
        <p:spPr bwMode="auto">
          <a:xfrm>
            <a:off x="3088236" y="3451256"/>
            <a:ext cx="1676342" cy="830997"/>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ITRF2020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p>
        </p:txBody>
      </p:sp>
      <p:sp>
        <p:nvSpPr>
          <p:cNvPr id="41" name="Text Box 19"/>
          <p:cNvSpPr txBox="1">
            <a:spLocks noChangeArrowheads="1"/>
          </p:cNvSpPr>
          <p:nvPr/>
        </p:nvSpPr>
        <p:spPr bwMode="auto">
          <a:xfrm>
            <a:off x="2832653" y="3453195"/>
            <a:ext cx="1921502" cy="461665"/>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NATRF2022</a:t>
            </a:r>
          </a:p>
        </p:txBody>
      </p:sp>
      <p:sp>
        <p:nvSpPr>
          <p:cNvPr id="42" name="Line 21"/>
          <p:cNvSpPr>
            <a:spLocks noChangeShapeType="1"/>
          </p:cNvSpPr>
          <p:nvPr/>
        </p:nvSpPr>
        <p:spPr bwMode="auto">
          <a:xfrm flipH="1" flipV="1">
            <a:off x="7105649" y="4767263"/>
            <a:ext cx="381378" cy="940117"/>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0" name="Text Box 26"/>
          <p:cNvSpPr txBox="1">
            <a:spLocks noChangeArrowheads="1"/>
          </p:cNvSpPr>
          <p:nvPr/>
        </p:nvSpPr>
        <p:spPr bwMode="auto">
          <a:xfrm>
            <a:off x="5931662" y="1991965"/>
            <a:ext cx="612668"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22</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33" name="Title 1"/>
          <p:cNvSpPr txBox="1">
            <a:spLocks/>
          </p:cNvSpPr>
          <p:nvPr/>
        </p:nvSpPr>
        <p:spPr bwMode="auto">
          <a:xfrm>
            <a:off x="3715656" y="5859940"/>
            <a:ext cx="1712686"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srgbClr val="424242"/>
                </a:solidFill>
                <a:effectLst/>
                <a:uLnTx/>
                <a:uFillTx/>
                <a:latin typeface="Times New Roman" pitchFamily="18" charset="0"/>
                <a:ea typeface="ＭＳ Ｐゴシック" charset="0"/>
                <a:cs typeface="Times New Roman" pitchFamily="18" charset="0"/>
              </a:rPr>
              <a:t>Shift…</a:t>
            </a:r>
          </a:p>
        </p:txBody>
      </p:sp>
    </p:spTree>
    <p:extLst>
      <p:ext uri="{BB962C8B-B14F-4D97-AF65-F5344CB8AC3E}">
        <p14:creationId xmlns:p14="http://schemas.microsoft.com/office/powerpoint/2010/main" val="141718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00018 0.00023 L 0.12205 -0.08565 " pathEditMode="relative" rAng="0" ptsTypes="AA">
                                      <p:cBhvr>
                                        <p:cTn id="6" dur="2000" fill="hold"/>
                                        <p:tgtEl>
                                          <p:spTgt spid="4"/>
                                        </p:tgtEl>
                                        <p:attrNameLst>
                                          <p:attrName>ppt_x</p:attrName>
                                          <p:attrName>ppt_y</p:attrName>
                                        </p:attrNameLst>
                                      </p:cBhvr>
                                      <p:rCtr x="6111" y="-4306"/>
                                    </p:animMotion>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par>
                                <p:cTn id="7" presetID="10" presetClass="exit" presetSubtype="0" fill="hold" grpId="0" nodeType="withEffect">
                                  <p:stCondLst>
                                    <p:cond delay="0"/>
                                  </p:stCondLst>
                                  <p:childTnLst>
                                    <p:animEffect transition="out" filter="fade">
                                      <p:cBhvr>
                                        <p:cTn id="8" dur="1500"/>
                                        <p:tgtEl>
                                          <p:spTgt spid="32"/>
                                        </p:tgtEl>
                                      </p:cBhvr>
                                    </p:animEffect>
                                    <p:set>
                                      <p:cBhvr>
                                        <p:cTn id="9" dur="1" fill="hold">
                                          <p:stCondLst>
                                            <p:cond delay="1499"/>
                                          </p:stCondLst>
                                        </p:cTn>
                                        <p:tgtEl>
                                          <p:spTgt spid="32"/>
                                        </p:tgtEl>
                                        <p:attrNameLst>
                                          <p:attrName>style.visibility</p:attrName>
                                        </p:attrNameLst>
                                      </p:cBhvr>
                                      <p:to>
                                        <p:strVal val="hidden"/>
                                      </p:to>
                                    </p:set>
                                  </p:childTnLst>
                                </p:cTn>
                              </p:par>
                              <p:par>
                                <p:cTn id="10" presetID="22" presetClass="exit" presetSubtype="8" fill="hold" nodeType="withEffect">
                                  <p:stCondLst>
                                    <p:cond delay="0"/>
                                  </p:stCondLst>
                                  <p:childTnLst>
                                    <p:animEffect transition="out" filter="wipe(left)">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par>
                                <p:cTn id="13" presetID="22" presetClass="exit" presetSubtype="8" fill="hold" grpId="0" nodeType="withEffect">
                                  <p:stCondLst>
                                    <p:cond delay="0"/>
                                  </p:stCondLst>
                                  <p:childTnLst>
                                    <p:animEffect transition="out" filter="wipe(left)">
                                      <p:cBhvr>
                                        <p:cTn id="14" dur="2000"/>
                                        <p:tgtEl>
                                          <p:spTgt spid="12"/>
                                        </p:tgtEl>
                                      </p:cBhvr>
                                    </p:animEffect>
                                    <p:set>
                                      <p:cBhvr>
                                        <p:cTn id="15" dur="1" fill="hold">
                                          <p:stCondLst>
                                            <p:cond delay="1999"/>
                                          </p:stCondLst>
                                        </p:cTn>
                                        <p:tgtEl>
                                          <p:spTgt spid="12"/>
                                        </p:tgtEl>
                                        <p:attrNameLst>
                                          <p:attrName>style.visibility</p:attrName>
                                        </p:attrNameLst>
                                      </p:cBhvr>
                                      <p:to>
                                        <p:strVal val="hidden"/>
                                      </p:to>
                                    </p:set>
                                  </p:childTnLst>
                                </p:cTn>
                              </p:par>
                              <p:par>
                                <p:cTn id="16" presetID="22" presetClass="exit" presetSubtype="8" fill="hold" grpId="0" nodeType="withEffect">
                                  <p:stCondLst>
                                    <p:cond delay="0"/>
                                  </p:stCondLst>
                                  <p:childTnLst>
                                    <p:animEffect transition="out" filter="wipe(left)">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39"/>
                                        </p:tgtEl>
                                      </p:cBhvr>
                                    </p:animEffect>
                                    <p:set>
                                      <p:cBhvr>
                                        <p:cTn id="21" dur="1" fill="hold">
                                          <p:stCondLst>
                                            <p:cond delay="1999"/>
                                          </p:stCondLst>
                                        </p:cTn>
                                        <p:tgtEl>
                                          <p:spTgt spid="3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40"/>
                                        </p:tgtEl>
                                      </p:cBhvr>
                                    </p:animEffect>
                                    <p:set>
                                      <p:cBhvr>
                                        <p:cTn id="24" dur="1" fill="hold">
                                          <p:stCondLst>
                                            <p:cond delay="1999"/>
                                          </p:stCondLst>
                                        </p:cTn>
                                        <p:tgtEl>
                                          <p:spTgt spid="40"/>
                                        </p:tgtEl>
                                        <p:attrNameLst>
                                          <p:attrName>style.visibility</p:attrName>
                                        </p:attrNameLst>
                                      </p:cBhvr>
                                      <p:to>
                                        <p:strVal val="hidden"/>
                                      </p:to>
                                    </p:se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par>
                                <p:cTn id="28" presetID="1" presetClass="exit"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mph" presetSubtype="0" repeatCount="2000" fill="hold" grpId="0" nodeType="clickEffect">
                                  <p:stCondLst>
                                    <p:cond delay="0"/>
                                  </p:stCondLst>
                                  <p:childTnLst>
                                    <p:animEffect transition="out" filter="fade">
                                      <p:cBhvr>
                                        <p:cTn id="46" dur="1000" tmFilter="0, 0; .2, .5; .8, .5; 1, 0"/>
                                        <p:tgtEl>
                                          <p:spTgt spid="31"/>
                                        </p:tgtEl>
                                      </p:cBhvr>
                                    </p:animEffect>
                                    <p:animScale>
                                      <p:cBhvr>
                                        <p:cTn id="47" dur="500" autoRev="1" fill="hold"/>
                                        <p:tgtEl>
                                          <p:spTgt spid="31"/>
                                        </p:tgtEl>
                                      </p:cBhvr>
                                      <p:by x="105000" y="105000"/>
                                    </p:animScale>
                                  </p:childTnLst>
                                </p:cTn>
                              </p:par>
                              <p:par>
                                <p:cTn id="48" presetID="26" presetClass="emph" presetSubtype="0" repeatCount="2000" fill="hold" grpId="0" nodeType="withEffect">
                                  <p:stCondLst>
                                    <p:cond delay="0"/>
                                  </p:stCondLst>
                                  <p:childTnLst>
                                    <p:animEffect transition="out" filter="fade">
                                      <p:cBhvr>
                                        <p:cTn id="49" dur="1000" tmFilter="0, 0; .2, .5; .8, .5; 1, 0"/>
                                        <p:tgtEl>
                                          <p:spTgt spid="42"/>
                                        </p:tgtEl>
                                      </p:cBhvr>
                                    </p:animEffect>
                                    <p:animScale>
                                      <p:cBhvr>
                                        <p:cTn id="50" dur="50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animBg="1"/>
      <p:bldP spid="14" grpId="0" animBg="1"/>
      <p:bldP spid="31" grpId="0"/>
      <p:bldP spid="32" grpId="0" animBg="1"/>
      <p:bldP spid="12" grpId="0" animBg="1"/>
      <p:bldP spid="38" grpId="0" animBg="1"/>
      <p:bldP spid="39" grpId="0"/>
      <p:bldP spid="40" grpId="0"/>
      <p:bldP spid="41" grpId="0"/>
      <p:bldP spid="42" grpId="0" animBg="1"/>
      <p:bldP spid="30" grpId="0"/>
      <p:bldP spid="3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504" y="1161070"/>
            <a:ext cx="8584096" cy="5195281"/>
          </a:xfrm>
        </p:spPr>
        <p:txBody>
          <a:bodyPr/>
          <a:lstStyle/>
          <a:p>
            <a:r>
              <a:rPr lang="en-US" sz="2800" dirty="0">
                <a:solidFill>
                  <a:schemeClr val="bg1">
                    <a:lumMod val="50000"/>
                  </a:schemeClr>
                </a:solidFill>
                <a:latin typeface="Cambria" panose="02040503050406030204" pitchFamily="18" charset="0"/>
                <a:ea typeface="Cambria" panose="02040503050406030204" pitchFamily="18" charset="0"/>
              </a:rPr>
              <a:t>International Terrestrial Reference System (ITRS)</a:t>
            </a:r>
          </a:p>
          <a:p>
            <a:pPr lvl="1"/>
            <a:r>
              <a:rPr lang="en-US" sz="2400" dirty="0">
                <a:solidFill>
                  <a:schemeClr val="bg1">
                    <a:lumMod val="50000"/>
                  </a:schemeClr>
                </a:solidFill>
                <a:latin typeface="Cambria" panose="02040503050406030204" pitchFamily="18" charset="0"/>
                <a:ea typeface="Cambria" panose="02040503050406030204" pitchFamily="18" charset="0"/>
              </a:rPr>
              <a:t>IERS’s recipe</a:t>
            </a:r>
          </a:p>
          <a:p>
            <a:r>
              <a:rPr lang="en-US" sz="2800" dirty="0">
                <a:solidFill>
                  <a:schemeClr val="bg1">
                    <a:lumMod val="50000"/>
                  </a:schemeClr>
                </a:solidFill>
                <a:latin typeface="Cambria" panose="02040503050406030204" pitchFamily="18" charset="0"/>
                <a:ea typeface="Cambria" panose="02040503050406030204" pitchFamily="18" charset="0"/>
              </a:rPr>
              <a:t>International Terrestrial Reference Frame</a:t>
            </a:r>
          </a:p>
          <a:p>
            <a:pPr lvl="1"/>
            <a:r>
              <a:rPr lang="en-US" sz="2400" dirty="0">
                <a:solidFill>
                  <a:schemeClr val="bg1">
                    <a:lumMod val="50000"/>
                  </a:schemeClr>
                </a:solidFill>
                <a:latin typeface="Cambria" panose="02040503050406030204" pitchFamily="18" charset="0"/>
                <a:ea typeface="Cambria" panose="02040503050406030204" pitchFamily="18" charset="0"/>
              </a:rPr>
              <a:t>Realized by the ITRF Network (the SGT stations)</a:t>
            </a:r>
          </a:p>
          <a:p>
            <a:r>
              <a:rPr lang="en-US" sz="2800" dirty="0">
                <a:latin typeface="Cambria" panose="02040503050406030204" pitchFamily="18" charset="0"/>
                <a:ea typeface="Cambria" panose="02040503050406030204" pitchFamily="18" charset="0"/>
              </a:rPr>
              <a:t>True for </a:t>
            </a:r>
            <a:r>
              <a:rPr lang="en-US" sz="2800" b="1" dirty="0">
                <a:latin typeface="Cambria" panose="02040503050406030204" pitchFamily="18" charset="0"/>
                <a:ea typeface="Cambria" panose="02040503050406030204" pitchFamily="18" charset="0"/>
              </a:rPr>
              <a:t>any</a:t>
            </a:r>
            <a:r>
              <a:rPr lang="en-US" sz="2800" dirty="0">
                <a:latin typeface="Cambria" panose="02040503050406030204" pitchFamily="18" charset="0"/>
                <a:ea typeface="Cambria" panose="02040503050406030204" pitchFamily="18" charset="0"/>
              </a:rPr>
              <a:t> System and Frame</a:t>
            </a:r>
          </a:p>
          <a:p>
            <a:pPr lvl="1"/>
            <a:r>
              <a:rPr lang="en-US" sz="2400" i="1" dirty="0">
                <a:latin typeface="Cambria" panose="02040503050406030204" pitchFamily="18" charset="0"/>
                <a:ea typeface="Cambria" panose="02040503050406030204" pitchFamily="18" charset="0"/>
              </a:rPr>
              <a:t>Not just the</a:t>
            </a:r>
            <a:r>
              <a:rPr lang="en-US" sz="2400" dirty="0">
                <a:latin typeface="Cambria" panose="02040503050406030204" pitchFamily="18" charset="0"/>
                <a:ea typeface="Cambria" panose="02040503050406030204" pitchFamily="18" charset="0"/>
              </a:rPr>
              <a:t> ITRF</a:t>
            </a:r>
          </a:p>
          <a:p>
            <a:r>
              <a:rPr lang="en-US" sz="2800" dirty="0">
                <a:latin typeface="Cambria" panose="02040503050406030204" pitchFamily="18" charset="0"/>
                <a:ea typeface="Cambria" panose="02040503050406030204" pitchFamily="18" charset="0"/>
              </a:rPr>
              <a:t>National Spatial </a:t>
            </a:r>
            <a:r>
              <a:rPr lang="en-US" sz="2800" u="sng" dirty="0">
                <a:latin typeface="Cambria" panose="02040503050406030204" pitchFamily="18" charset="0"/>
                <a:ea typeface="Cambria" panose="02040503050406030204" pitchFamily="18" charset="0"/>
              </a:rPr>
              <a:t>Reference System</a:t>
            </a:r>
          </a:p>
          <a:p>
            <a:pPr lvl="1"/>
            <a:r>
              <a:rPr lang="en-US" sz="2400" dirty="0">
                <a:latin typeface="Cambria" panose="02040503050406030204" pitchFamily="18" charset="0"/>
                <a:ea typeface="Cambria" panose="02040503050406030204" pitchFamily="18" charset="0"/>
              </a:rPr>
              <a:t>NGS’s recipe</a:t>
            </a:r>
          </a:p>
          <a:p>
            <a:r>
              <a:rPr lang="en-US" sz="2800" dirty="0">
                <a:latin typeface="Cambria" panose="02040503050406030204" pitchFamily="18" charset="0"/>
                <a:ea typeface="Cambria" panose="02040503050406030204" pitchFamily="18" charset="0"/>
              </a:rPr>
              <a:t>North American Terrestrial </a:t>
            </a:r>
            <a:r>
              <a:rPr lang="en-US" sz="2800" u="sng" dirty="0">
                <a:latin typeface="Cambria" panose="02040503050406030204" pitchFamily="18" charset="0"/>
                <a:ea typeface="Cambria" panose="02040503050406030204" pitchFamily="18" charset="0"/>
              </a:rPr>
              <a:t>Reference Frame</a:t>
            </a:r>
          </a:p>
          <a:p>
            <a:pPr lvl="1"/>
            <a:r>
              <a:rPr lang="en-US" sz="2000" dirty="0">
                <a:latin typeface="Cambria" panose="02040503050406030204" pitchFamily="18" charset="0"/>
                <a:ea typeface="Cambria" panose="02040503050406030204" pitchFamily="18" charset="0"/>
              </a:rPr>
              <a:t>Realized by the NOAA CORS Network</a:t>
            </a:r>
          </a:p>
          <a:p>
            <a:pPr lvl="1"/>
            <a:r>
              <a:rPr lang="en-US" sz="2000" dirty="0">
                <a:latin typeface="Cambria" panose="02040503050406030204" pitchFamily="18" charset="0"/>
                <a:ea typeface="Cambria" panose="02040503050406030204" pitchFamily="18" charset="0"/>
              </a:rPr>
              <a:t>Accessible easily with GPS, by using OPUS</a:t>
            </a:r>
          </a:p>
        </p:txBody>
      </p:sp>
      <p:sp>
        <p:nvSpPr>
          <p:cNvPr id="5" name="Title"/>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latin typeface="Cambria" panose="02040503050406030204" pitchFamily="18" charset="0"/>
                <a:ea typeface="Tahoma" panose="020B0604030504040204" pitchFamily="34" charset="0"/>
                <a:cs typeface="Tahoma" panose="020B0604030504040204" pitchFamily="34" charset="0"/>
              </a:rPr>
              <a:t>Reference System &amp; Frame</a:t>
            </a:r>
          </a:p>
        </p:txBody>
      </p:sp>
    </p:spTree>
    <p:extLst>
      <p:ext uri="{BB962C8B-B14F-4D97-AF65-F5344CB8AC3E}">
        <p14:creationId xmlns:p14="http://schemas.microsoft.com/office/powerpoint/2010/main" val="3672998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left)">
                                      <p:cBhvr>
                                        <p:cTn id="7" dur="1000"/>
                                        <p:tgtEl>
                                          <p:spTgt spid="3">
                                            <p:txEl>
                                              <p:pRg st="6" end="6"/>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wipe(left)">
                                      <p:cBhvr>
                                        <p:cTn id="10" dur="1000"/>
                                        <p:tgtEl>
                                          <p:spTgt spid="3">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wipe(left)">
                                      <p:cBhvr>
                                        <p:cTn id="15" dur="1000"/>
                                        <p:tgtEl>
                                          <p:spTgt spid="3">
                                            <p:txEl>
                                              <p:pRg st="8" end="8"/>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wipe(left)">
                                      <p:cBhvr>
                                        <p:cTn id="18" dur="1000"/>
                                        <p:tgtEl>
                                          <p:spTgt spid="3">
                                            <p:txEl>
                                              <p:pRg st="9" end="9"/>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wipe(left)">
                                      <p:cBhvr>
                                        <p:cTn id="21"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825" y="364865"/>
            <a:ext cx="8915400" cy="805079"/>
          </a:xfrm>
        </p:spPr>
        <p:txBody>
          <a:bodyPr/>
          <a:lstStyle/>
          <a:p>
            <a:r>
              <a:rPr lang="en-US" sz="5000" dirty="0">
                <a:latin typeface="Cambria" panose="02040503050406030204" pitchFamily="18" charset="0"/>
                <a:ea typeface="Cambria" panose="02040503050406030204" pitchFamily="18" charset="0"/>
              </a:rPr>
              <a:t>Online Positioning User Service</a:t>
            </a:r>
          </a:p>
        </p:txBody>
      </p:sp>
      <p:sp>
        <p:nvSpPr>
          <p:cNvPr id="2" name="Content Placeholder 1"/>
          <p:cNvSpPr>
            <a:spLocks noGrp="1"/>
          </p:cNvSpPr>
          <p:nvPr>
            <p:ph idx="1"/>
          </p:nvPr>
        </p:nvSpPr>
        <p:spPr>
          <a:xfrm>
            <a:off x="457199" y="1196079"/>
            <a:ext cx="8582025" cy="5361905"/>
          </a:xfrm>
        </p:spPr>
        <p:txBody>
          <a:bodyPr/>
          <a:lstStyle/>
          <a:p>
            <a:pPr marL="1138238" lvl="3">
              <a:spcBef>
                <a:spcPts val="0"/>
              </a:spcBef>
              <a:spcAft>
                <a:spcPts val="300"/>
              </a:spcAft>
            </a:pPr>
            <a:r>
              <a:rPr lang="en-US" sz="2400" dirty="0">
                <a:ea typeface="Cambria" panose="02040503050406030204" pitchFamily="18" charset="0"/>
              </a:rPr>
              <a:t>dual frequency receiver</a:t>
            </a:r>
          </a:p>
          <a:p>
            <a:pPr marL="1138238" lvl="3">
              <a:spcBef>
                <a:spcPts val="0"/>
              </a:spcBef>
              <a:spcAft>
                <a:spcPts val="300"/>
              </a:spcAft>
            </a:pPr>
            <a:r>
              <a:rPr lang="en-US" sz="2400" dirty="0">
                <a:ea typeface="Cambria" panose="02040503050406030204" pitchFamily="18" charset="0"/>
              </a:rPr>
              <a:t>static observations (via RINEX </a:t>
            </a:r>
            <a:r>
              <a:rPr lang="en-US" sz="2400" dirty="0">
                <a:ea typeface="Cambria" panose="02040503050406030204" pitchFamily="18" charset="0"/>
                <a:sym typeface="Wingdings" panose="05000000000000000000" pitchFamily="2" charset="2"/>
              </a:rPr>
              <a:t> ______</a:t>
            </a:r>
            <a:r>
              <a:rPr lang="en-US" sz="2400" dirty="0">
                <a:ea typeface="Cambria" panose="02040503050406030204" pitchFamily="18" charset="0"/>
              </a:rPr>
              <a:t>.23o)</a:t>
            </a:r>
          </a:p>
          <a:p>
            <a:pPr marL="1138238" lvl="3">
              <a:spcBef>
                <a:spcPts val="0"/>
              </a:spcBef>
              <a:spcAft>
                <a:spcPts val="300"/>
              </a:spcAft>
            </a:pPr>
            <a:r>
              <a:rPr lang="en-US" sz="2400" dirty="0">
                <a:ea typeface="Cambria" panose="02040503050406030204" pitchFamily="18" charset="0"/>
              </a:rPr>
              <a:t>30 seconds epoch/logging rate aka recording interval</a:t>
            </a:r>
          </a:p>
          <a:p>
            <a:pPr marL="457200" lvl="1" indent="0">
              <a:spcBef>
                <a:spcPts val="1800"/>
              </a:spcBef>
              <a:spcAft>
                <a:spcPts val="300"/>
              </a:spcAft>
              <a:buNone/>
            </a:pPr>
            <a:r>
              <a:rPr lang="en-US" dirty="0">
                <a:ea typeface="Cambria" panose="02040503050406030204" pitchFamily="18" charset="0"/>
              </a:rPr>
              <a:t>OPUS Rapid Static  (OPUS-RS)</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15 minutes to 2 hours of GPS data</a:t>
            </a:r>
          </a:p>
          <a:p>
            <a:pPr marL="457200" lvl="1" indent="0">
              <a:spcBef>
                <a:spcPts val="1800"/>
              </a:spcBef>
              <a:spcAft>
                <a:spcPts val="300"/>
              </a:spcAft>
              <a:buNone/>
            </a:pPr>
            <a:r>
              <a:rPr lang="en-US" dirty="0">
                <a:latin typeface="Cambria" panose="02040503050406030204" pitchFamily="18" charset="0"/>
                <a:ea typeface="Cambria" panose="02040503050406030204" pitchFamily="18" charset="0"/>
              </a:rPr>
              <a:t>OPUS Static  (OPUS-S)</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same requirements as above</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2 to 48 hours of GPS data</a:t>
            </a:r>
          </a:p>
          <a:p>
            <a:pPr marL="457200" lvl="1" indent="0">
              <a:spcBef>
                <a:spcPts val="1800"/>
              </a:spcBef>
              <a:spcAft>
                <a:spcPts val="300"/>
              </a:spcAft>
              <a:buNone/>
            </a:pPr>
            <a:r>
              <a:rPr lang="en-US" dirty="0">
                <a:latin typeface="Cambria" panose="02040503050406030204" pitchFamily="18" charset="0"/>
                <a:ea typeface="Cambria" panose="02040503050406030204" pitchFamily="18" charset="0"/>
              </a:rPr>
              <a:t>OPUS Projects  (OP) </a:t>
            </a:r>
            <a:r>
              <a:rPr lang="en-US" dirty="0">
                <a:latin typeface="Cambria" panose="02040503050406030204" pitchFamily="18" charset="0"/>
                <a:ea typeface="Cambria" panose="02040503050406030204" pitchFamily="18" charset="0"/>
                <a:sym typeface="Wingdings" panose="05000000000000000000" pitchFamily="2" charset="2"/>
              </a:rPr>
              <a:t> also Beta OPUS Projects</a:t>
            </a:r>
            <a:endParaRPr lang="en-US" dirty="0">
              <a:latin typeface="Cambria" panose="02040503050406030204" pitchFamily="18" charset="0"/>
              <a:ea typeface="Cambria" panose="02040503050406030204" pitchFamily="18" charset="0"/>
            </a:endParaRPr>
          </a:p>
          <a:p>
            <a:pPr marL="1138238" lvl="3">
              <a:spcBef>
                <a:spcPts val="0"/>
              </a:spcBef>
              <a:spcAft>
                <a:spcPts val="300"/>
              </a:spcAft>
            </a:pPr>
            <a:r>
              <a:rPr lang="en-US" sz="2400" dirty="0">
                <a:latin typeface="Cambria" panose="02040503050406030204" pitchFamily="18" charset="0"/>
                <a:ea typeface="Cambria" panose="02040503050406030204" pitchFamily="18" charset="0"/>
              </a:rPr>
              <a:t>adds session processing and network adjustment</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training by NGS currently required (~12 hours)</a:t>
            </a:r>
          </a:p>
        </p:txBody>
      </p:sp>
      <p:sp>
        <p:nvSpPr>
          <p:cNvPr id="4" name="Curved Right Arrow 3"/>
          <p:cNvSpPr/>
          <p:nvPr/>
        </p:nvSpPr>
        <p:spPr>
          <a:xfrm>
            <a:off x="369009" y="3953452"/>
            <a:ext cx="533400" cy="1684020"/>
          </a:xfrm>
          <a:prstGeom prst="curved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0045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5238" y="1228309"/>
            <a:ext cx="6931152" cy="5775960"/>
          </a:xfrm>
          <a:prstGeom prst="rect">
            <a:avLst/>
          </a:prstGeom>
        </p:spPr>
      </p:pic>
      <p:grpSp>
        <p:nvGrpSpPr>
          <p:cNvPr id="15" name="Group 14"/>
          <p:cNvGrpSpPr/>
          <p:nvPr/>
        </p:nvGrpSpPr>
        <p:grpSpPr>
          <a:xfrm>
            <a:off x="2466083" y="1850818"/>
            <a:ext cx="4255875" cy="3558437"/>
            <a:chOff x="2466083" y="1850818"/>
            <a:chExt cx="4255875" cy="3558437"/>
          </a:xfrm>
        </p:grpSpPr>
        <p:cxnSp>
          <p:nvCxnSpPr>
            <p:cNvPr id="14" name="Straight Connector 13"/>
            <p:cNvCxnSpPr/>
            <p:nvPr/>
          </p:nvCxnSpPr>
          <p:spPr>
            <a:xfrm>
              <a:off x="4575867" y="1850818"/>
              <a:ext cx="0" cy="1595336"/>
            </a:xfrm>
            <a:prstGeom prst="line">
              <a:avLst/>
            </a:prstGeom>
            <a:ln w="1746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204443" y="4650498"/>
              <a:ext cx="1517515" cy="758757"/>
            </a:xfrm>
            <a:prstGeom prst="line">
              <a:avLst/>
            </a:prstGeom>
            <a:ln w="139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466083" y="4650498"/>
              <a:ext cx="1517515" cy="758757"/>
            </a:xfrm>
            <a:prstGeom prst="line">
              <a:avLst/>
            </a:prstGeom>
            <a:ln w="1397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6" name="Title 2"/>
          <p:cNvSpPr>
            <a:spLocks noGrp="1"/>
          </p:cNvSpPr>
          <p:nvPr>
            <p:ph type="title"/>
          </p:nvPr>
        </p:nvSpPr>
        <p:spPr>
          <a:xfrm>
            <a:off x="0" y="364865"/>
            <a:ext cx="9144000" cy="805079"/>
          </a:xfrm>
        </p:spPr>
        <p:txBody>
          <a:bodyPr/>
          <a:lstStyle/>
          <a:p>
            <a:r>
              <a:rPr lang="en-US" sz="5000" dirty="0">
                <a:ea typeface="Cambria" panose="02040503050406030204" pitchFamily="18" charset="0"/>
              </a:rPr>
              <a:t>OPUS processes every 30s</a:t>
            </a:r>
            <a:endParaRPr lang="en-US" sz="5000" dirty="0">
              <a:latin typeface="Cambria" panose="02040503050406030204" pitchFamily="18" charset="0"/>
              <a:ea typeface="Cambria" panose="02040503050406030204" pitchFamily="18" charset="0"/>
            </a:endParaRPr>
          </a:p>
        </p:txBody>
      </p:sp>
      <p:cxnSp>
        <p:nvCxnSpPr>
          <p:cNvPr id="8" name="Straight Connector 7"/>
          <p:cNvCxnSpPr>
            <a:cxnSpLocks/>
          </p:cNvCxnSpPr>
          <p:nvPr/>
        </p:nvCxnSpPr>
        <p:spPr>
          <a:xfrm>
            <a:off x="4572000" y="1828800"/>
            <a:ext cx="3867" cy="1988191"/>
          </a:xfrm>
          <a:prstGeom prst="line">
            <a:avLst/>
          </a:prstGeom>
          <a:ln w="762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p:nvCxnSpPr>
        <p:spPr>
          <a:xfrm>
            <a:off x="4572000" y="4650498"/>
            <a:ext cx="16213" cy="1961068"/>
          </a:xfrm>
          <a:prstGeom prst="line">
            <a:avLst/>
          </a:prstGeom>
          <a:ln w="76200">
            <a:solidFill>
              <a:srgbClr val="00B0F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E879AA9-D6FC-4DD0-BE9B-F72C4A4AB04F}"/>
              </a:ext>
            </a:extLst>
          </p:cNvPr>
          <p:cNvSpPr txBox="1"/>
          <p:nvPr/>
        </p:nvSpPr>
        <p:spPr>
          <a:xfrm>
            <a:off x="89354" y="6426900"/>
            <a:ext cx="2360516"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20s decimates to 60s </a:t>
            </a:r>
          </a:p>
        </p:txBody>
      </p:sp>
    </p:spTree>
    <p:extLst>
      <p:ext uri="{BB962C8B-B14F-4D97-AF65-F5344CB8AC3E}">
        <p14:creationId xmlns:p14="http://schemas.microsoft.com/office/powerpoint/2010/main" val="17775111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0" y="274638"/>
            <a:ext cx="9144000" cy="1143000"/>
          </a:xfrm>
        </p:spPr>
        <p:txBody>
          <a:bodyPr/>
          <a:lstStyle/>
          <a:p>
            <a:r>
              <a:rPr lang="en-US" sz="5000" dirty="0">
                <a:ea typeface="Cambria" panose="02040503050406030204" pitchFamily="18" charset="0"/>
              </a:rPr>
              <a:t>OPUS </a:t>
            </a:r>
            <a:r>
              <a:rPr lang="en-US" sz="5000" b="1" i="1" dirty="0">
                <a:ea typeface="Cambria" panose="02040503050406030204" pitchFamily="18" charset="0"/>
              </a:rPr>
              <a:t>only</a:t>
            </a:r>
            <a:r>
              <a:rPr lang="en-US" sz="5000" dirty="0">
                <a:ea typeface="Cambria" panose="02040503050406030204" pitchFamily="18" charset="0"/>
              </a:rPr>
              <a:t> processes every 30s</a:t>
            </a:r>
            <a:endParaRPr lang="en-US" sz="5000"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C2B941F8-C34C-44A7-B113-4683111EE06C}"/>
              </a:ext>
            </a:extLst>
          </p:cNvPr>
          <p:cNvSpPr>
            <a:spLocks noGrp="1"/>
          </p:cNvSpPr>
          <p:nvPr>
            <p:ph idx="1"/>
          </p:nvPr>
        </p:nvSpPr>
        <p:spPr>
          <a:xfrm>
            <a:off x="457200" y="1264640"/>
            <a:ext cx="8229600" cy="5593360"/>
          </a:xfrm>
        </p:spPr>
        <p:txBody>
          <a:bodyPr/>
          <a:lstStyle/>
          <a:p>
            <a:r>
              <a:rPr lang="en-US" dirty="0"/>
              <a:t>You </a:t>
            </a:r>
            <a:r>
              <a:rPr lang="en-US" i="1" dirty="0"/>
              <a:t>can</a:t>
            </a:r>
            <a:r>
              <a:rPr lang="en-US" dirty="0"/>
              <a:t> upload 5s interval data</a:t>
            </a:r>
          </a:p>
          <a:p>
            <a:pPr lvl="1">
              <a:spcBef>
                <a:spcPts val="300"/>
              </a:spcBef>
            </a:pPr>
            <a:r>
              <a:rPr lang="en-US" dirty="0"/>
              <a:t>But OPUS will trim/decimate to 30s interval</a:t>
            </a:r>
          </a:p>
          <a:p>
            <a:pPr lvl="1">
              <a:spcBef>
                <a:spcPts val="300"/>
              </a:spcBef>
            </a:pPr>
            <a:r>
              <a:rPr lang="en-US" i="1" dirty="0"/>
              <a:t>And</a:t>
            </a:r>
            <a:r>
              <a:rPr lang="en-US" dirty="0"/>
              <a:t> this may result in delays or error messages</a:t>
            </a:r>
          </a:p>
          <a:p>
            <a:pPr>
              <a:spcBef>
                <a:spcPts val="1800"/>
              </a:spcBef>
            </a:pPr>
            <a:r>
              <a:rPr lang="en-US" dirty="0"/>
              <a:t>You </a:t>
            </a:r>
            <a:r>
              <a:rPr lang="en-US" i="1" dirty="0"/>
              <a:t>can</a:t>
            </a:r>
            <a:r>
              <a:rPr lang="en-US" dirty="0"/>
              <a:t> even upload 1s interval data</a:t>
            </a:r>
          </a:p>
          <a:p>
            <a:pPr lvl="1">
              <a:spcBef>
                <a:spcPts val="300"/>
              </a:spcBef>
            </a:pPr>
            <a:r>
              <a:rPr lang="en-US" dirty="0"/>
              <a:t>But only shorter files, or OPUS kicks it back</a:t>
            </a:r>
          </a:p>
          <a:p>
            <a:pPr>
              <a:spcBef>
                <a:spcPts val="1800"/>
              </a:spcBef>
            </a:pPr>
            <a:r>
              <a:rPr lang="en-US" dirty="0"/>
              <a:t>Even if you’re running RTK…</a:t>
            </a:r>
          </a:p>
          <a:p>
            <a:pPr lvl="1">
              <a:spcBef>
                <a:spcPts val="300"/>
              </a:spcBef>
            </a:pPr>
            <a:r>
              <a:rPr lang="en-US" dirty="0"/>
              <a:t>You can setup your base to only log @ 30s rate</a:t>
            </a:r>
          </a:p>
          <a:p>
            <a:pPr lvl="1">
              <a:spcBef>
                <a:spcPts val="300"/>
              </a:spcBef>
            </a:pPr>
            <a:r>
              <a:rPr lang="en-US" dirty="0"/>
              <a:t>Know your equipment</a:t>
            </a:r>
          </a:p>
          <a:p>
            <a:pPr>
              <a:spcBef>
                <a:spcPts val="1800"/>
              </a:spcBef>
            </a:pPr>
            <a:r>
              <a:rPr lang="en-US" dirty="0"/>
              <a:t>For static, 30s yields good results</a:t>
            </a:r>
          </a:p>
          <a:p>
            <a:pPr lvl="1">
              <a:spcBef>
                <a:spcPts val="300"/>
              </a:spcBef>
            </a:pPr>
            <a:r>
              <a:rPr lang="en-US" dirty="0"/>
              <a:t>If using commercial software, maybe 15s</a:t>
            </a:r>
          </a:p>
        </p:txBody>
      </p:sp>
    </p:spTree>
    <p:extLst>
      <p:ext uri="{BB962C8B-B14F-4D97-AF65-F5344CB8AC3E}">
        <p14:creationId xmlns:p14="http://schemas.microsoft.com/office/powerpoint/2010/main" val="118591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1" y="320819"/>
            <a:ext cx="9144000" cy="53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Arial" panose="020B0604020202020204" pitchFamily="34"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6pPr>
            <a:lvl7pPr marL="9144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7pPr>
            <a:lvl8pPr marL="13716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8pPr>
            <a:lvl9pPr marL="18288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9pPr>
          </a:lstStyle>
          <a:p>
            <a:pPr>
              <a:defRPr/>
            </a:pPr>
            <a:r>
              <a:rPr lang="en-US" sz="4800" b="1" dirty="0">
                <a:latin typeface="Cambria" panose="02040503050406030204" pitchFamily="18" charset="0"/>
                <a:ea typeface="Cambria" panose="02040503050406030204" pitchFamily="18" charset="0"/>
                <a:cs typeface="Open Sans" panose="020B0606030504020204" pitchFamily="34" charset="0"/>
                <a:sym typeface="Arial"/>
              </a:rPr>
              <a:t>OPUS Rapid Static (OPUS-RS)</a:t>
            </a: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1" y="967048"/>
            <a:ext cx="8003097" cy="171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Arial" panose="020B0604020202020204" pitchFamily="34"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Arial" panose="020B0604020202020204" pitchFamily="34"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Arial" panose="020B0604020202020204" pitchFamily="34"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15 min to 2 hours</a:t>
            </a:r>
          </a:p>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Computes atmospheric delay at up to 9 NCN CORS within 250km</a:t>
            </a:r>
          </a:p>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Interpolates that delay to your position</a:t>
            </a:r>
          </a:p>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Reports corrected position with standard deviation stats</a:t>
            </a:r>
          </a:p>
        </p:txBody>
      </p:sp>
      <p:grpSp>
        <p:nvGrpSpPr>
          <p:cNvPr id="119" name="Group 118">
            <a:extLst>
              <a:ext uri="{FF2B5EF4-FFF2-40B4-BE49-F238E27FC236}">
                <a16:creationId xmlns:a16="http://schemas.microsoft.com/office/drawing/2014/main" id="{244CF431-8207-4AA2-A2D9-B57766B2614D}"/>
              </a:ext>
            </a:extLst>
          </p:cNvPr>
          <p:cNvGrpSpPr>
            <a:grpSpLocks noChangeAspect="1"/>
          </p:cNvGrpSpPr>
          <p:nvPr/>
        </p:nvGrpSpPr>
        <p:grpSpPr>
          <a:xfrm>
            <a:off x="7153355" y="2407257"/>
            <a:ext cx="264419" cy="264419"/>
            <a:chOff x="8189735" y="2209800"/>
            <a:chExt cx="762000" cy="762000"/>
          </a:xfrm>
        </p:grpSpPr>
        <p:sp>
          <p:nvSpPr>
            <p:cNvPr id="120" name="Oval 119">
              <a:extLst>
                <a:ext uri="{FF2B5EF4-FFF2-40B4-BE49-F238E27FC236}">
                  <a16:creationId xmlns:a16="http://schemas.microsoft.com/office/drawing/2014/main" id="{A28737D3-4139-4219-AA4F-AEACF575D7E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21" name="Isosceles Triangle 120">
              <a:extLst>
                <a:ext uri="{FF2B5EF4-FFF2-40B4-BE49-F238E27FC236}">
                  <a16:creationId xmlns:a16="http://schemas.microsoft.com/office/drawing/2014/main" id="{4BAC38E3-9D36-4053-B553-5CEA52F59EC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22" name="Group 121">
            <a:extLst>
              <a:ext uri="{FF2B5EF4-FFF2-40B4-BE49-F238E27FC236}">
                <a16:creationId xmlns:a16="http://schemas.microsoft.com/office/drawing/2014/main" id="{8DB0B720-CB73-4AB4-88F4-C5A2A23D3CC3}"/>
              </a:ext>
            </a:extLst>
          </p:cNvPr>
          <p:cNvGrpSpPr>
            <a:grpSpLocks noChangeAspect="1"/>
          </p:cNvGrpSpPr>
          <p:nvPr/>
        </p:nvGrpSpPr>
        <p:grpSpPr>
          <a:xfrm>
            <a:off x="8251743" y="5400188"/>
            <a:ext cx="264419" cy="264419"/>
            <a:chOff x="8189735" y="2209800"/>
            <a:chExt cx="762000" cy="762000"/>
          </a:xfrm>
        </p:grpSpPr>
        <p:sp>
          <p:nvSpPr>
            <p:cNvPr id="123" name="Oval 122">
              <a:extLst>
                <a:ext uri="{FF2B5EF4-FFF2-40B4-BE49-F238E27FC236}">
                  <a16:creationId xmlns:a16="http://schemas.microsoft.com/office/drawing/2014/main" id="{95CC8ED7-40A5-4F0C-A1B7-205B976F422B}"/>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24" name="Isosceles Triangle 123">
              <a:extLst>
                <a:ext uri="{FF2B5EF4-FFF2-40B4-BE49-F238E27FC236}">
                  <a16:creationId xmlns:a16="http://schemas.microsoft.com/office/drawing/2014/main" id="{E58A895C-9F57-43A6-9331-C3796776BAD2}"/>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28" name="Group 127">
            <a:extLst>
              <a:ext uri="{FF2B5EF4-FFF2-40B4-BE49-F238E27FC236}">
                <a16:creationId xmlns:a16="http://schemas.microsoft.com/office/drawing/2014/main" id="{4E84A47A-5DE7-416D-A0F1-16FDD987431A}"/>
              </a:ext>
            </a:extLst>
          </p:cNvPr>
          <p:cNvGrpSpPr>
            <a:grpSpLocks noChangeAspect="1"/>
          </p:cNvGrpSpPr>
          <p:nvPr/>
        </p:nvGrpSpPr>
        <p:grpSpPr>
          <a:xfrm>
            <a:off x="4638944" y="2803887"/>
            <a:ext cx="264419" cy="264419"/>
            <a:chOff x="8189735" y="2209800"/>
            <a:chExt cx="762000" cy="762000"/>
          </a:xfrm>
        </p:grpSpPr>
        <p:sp>
          <p:nvSpPr>
            <p:cNvPr id="129" name="Oval 128">
              <a:extLst>
                <a:ext uri="{FF2B5EF4-FFF2-40B4-BE49-F238E27FC236}">
                  <a16:creationId xmlns:a16="http://schemas.microsoft.com/office/drawing/2014/main" id="{A36B4BD8-32A9-412F-8C95-E39182E14E8F}"/>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30" name="Isosceles Triangle 129">
              <a:extLst>
                <a:ext uri="{FF2B5EF4-FFF2-40B4-BE49-F238E27FC236}">
                  <a16:creationId xmlns:a16="http://schemas.microsoft.com/office/drawing/2014/main" id="{2FE7CA19-7ECD-46B0-ABF3-8D1B40674CA1}"/>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31" name="Group 130">
            <a:extLst>
              <a:ext uri="{FF2B5EF4-FFF2-40B4-BE49-F238E27FC236}">
                <a16:creationId xmlns:a16="http://schemas.microsoft.com/office/drawing/2014/main" id="{20F4D852-EBE5-4539-AD75-A6C5129B3DEF}"/>
              </a:ext>
            </a:extLst>
          </p:cNvPr>
          <p:cNvGrpSpPr>
            <a:grpSpLocks noChangeAspect="1"/>
          </p:cNvGrpSpPr>
          <p:nvPr/>
        </p:nvGrpSpPr>
        <p:grpSpPr>
          <a:xfrm>
            <a:off x="8693320" y="2931024"/>
            <a:ext cx="264419" cy="264419"/>
            <a:chOff x="8189735" y="2209800"/>
            <a:chExt cx="762000" cy="762000"/>
          </a:xfrm>
        </p:grpSpPr>
        <p:sp>
          <p:nvSpPr>
            <p:cNvPr id="132" name="Oval 131">
              <a:extLst>
                <a:ext uri="{FF2B5EF4-FFF2-40B4-BE49-F238E27FC236}">
                  <a16:creationId xmlns:a16="http://schemas.microsoft.com/office/drawing/2014/main" id="{240C0EB1-DC94-4CF7-AD98-E18C9D8CC516}"/>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33" name="Isosceles Triangle 132">
              <a:extLst>
                <a:ext uri="{FF2B5EF4-FFF2-40B4-BE49-F238E27FC236}">
                  <a16:creationId xmlns:a16="http://schemas.microsoft.com/office/drawing/2014/main" id="{C07BC056-1EB8-4FE7-81CD-399B8E9232FE}"/>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115" name="OPUS name">
            <a:extLst>
              <a:ext uri="{FF2B5EF4-FFF2-40B4-BE49-F238E27FC236}">
                <a16:creationId xmlns:a16="http://schemas.microsoft.com/office/drawing/2014/main" id="{98419B32-5F03-4D49-95DD-B9AF3A725BAC}"/>
              </a:ext>
            </a:extLst>
          </p:cNvPr>
          <p:cNvSpPr txBox="1"/>
          <p:nvPr/>
        </p:nvSpPr>
        <p:spPr>
          <a:xfrm>
            <a:off x="5053869" y="4058739"/>
            <a:ext cx="716863" cy="379656"/>
          </a:xfrm>
          <a:prstGeom prst="rect">
            <a:avLst/>
          </a:prstGeom>
          <a:noFill/>
          <a:ln>
            <a:noFill/>
          </a:ln>
        </p:spPr>
        <p:txBody>
          <a:bodyPr wrap="none">
            <a:spAutoFit/>
          </a:bodyPr>
          <a:lstStyle/>
          <a:p>
            <a:pPr defTabSz="304815">
              <a:defRPr/>
            </a:pPr>
            <a:r>
              <a:rPr lang="en-US" sz="1867" dirty="0">
                <a:solidFill>
                  <a:srgbClr val="003054"/>
                </a:solidFill>
                <a:latin typeface="Cambria" panose="02040503050406030204" pitchFamily="18" charset="0"/>
                <a:ea typeface="Cambria" panose="02040503050406030204" pitchFamily="18" charset="0"/>
                <a:cs typeface="Arial"/>
                <a:sym typeface="Arial"/>
              </a:rPr>
              <a:t>5001</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sp>
        <p:nvSpPr>
          <p:cNvPr id="134" name="legend text">
            <a:extLst>
              <a:ext uri="{FF2B5EF4-FFF2-40B4-BE49-F238E27FC236}">
                <a16:creationId xmlns:a16="http://schemas.microsoft.com/office/drawing/2014/main" id="{D2C1CA97-1528-494F-8038-E09D7C7B6312}"/>
              </a:ext>
            </a:extLst>
          </p:cNvPr>
          <p:cNvSpPr txBox="1"/>
          <p:nvPr/>
        </p:nvSpPr>
        <p:spPr>
          <a:xfrm>
            <a:off x="3054149" y="6389049"/>
            <a:ext cx="1773212" cy="379656"/>
          </a:xfrm>
          <a:prstGeom prst="rect">
            <a:avLst/>
          </a:prstGeom>
          <a:noFill/>
        </p:spPr>
        <p:txBody>
          <a:bodyPr wrap="square" rtlCol="0">
            <a:spAutoFit/>
          </a:bodyPr>
          <a:lstStyle/>
          <a:p>
            <a:pPr defTabSz="304815">
              <a:defRPr/>
            </a:pPr>
            <a:r>
              <a:rPr lang="en-US" sz="1867" dirty="0">
                <a:solidFill>
                  <a:srgbClr val="000000"/>
                </a:solidFill>
                <a:latin typeface="Cambria" panose="02040503050406030204" pitchFamily="18" charset="0"/>
                <a:ea typeface="Cambria" panose="02040503050406030204" pitchFamily="18" charset="0"/>
                <a:cs typeface="Arial"/>
                <a:sym typeface="Arial"/>
              </a:rPr>
              <a:t>OPUS Solution</a:t>
            </a:r>
            <a:endParaRPr lang="en-US" sz="2133" dirty="0">
              <a:solidFill>
                <a:srgbClr val="000000"/>
              </a:solidFill>
              <a:latin typeface="Cambria" panose="02040503050406030204" pitchFamily="18" charset="0"/>
              <a:ea typeface="Cambria" panose="02040503050406030204" pitchFamily="18" charset="0"/>
              <a:cs typeface="Arial"/>
              <a:sym typeface="Arial"/>
            </a:endParaRPr>
          </a:p>
        </p:txBody>
      </p:sp>
      <p:sp>
        <p:nvSpPr>
          <p:cNvPr id="139" name="legend text">
            <a:extLst>
              <a:ext uri="{FF2B5EF4-FFF2-40B4-BE49-F238E27FC236}">
                <a16:creationId xmlns:a16="http://schemas.microsoft.com/office/drawing/2014/main" id="{A3FC9927-AC0D-4062-8A65-44B5D6329F72}"/>
              </a:ext>
            </a:extLst>
          </p:cNvPr>
          <p:cNvSpPr txBox="1"/>
          <p:nvPr/>
        </p:nvSpPr>
        <p:spPr>
          <a:xfrm>
            <a:off x="3055102" y="6067689"/>
            <a:ext cx="739177" cy="379656"/>
          </a:xfrm>
          <a:prstGeom prst="rect">
            <a:avLst/>
          </a:prstGeom>
          <a:noFill/>
        </p:spPr>
        <p:txBody>
          <a:bodyPr wrap="none" rtlCol="0">
            <a:spAutoFit/>
          </a:bodyPr>
          <a:lstStyle/>
          <a:p>
            <a:pPr defTabSz="304815">
              <a:defRPr/>
            </a:pPr>
            <a:r>
              <a:rPr lang="en-US" sz="1867" dirty="0">
                <a:solidFill>
                  <a:srgbClr val="000000"/>
                </a:solidFill>
                <a:latin typeface="Cambria" panose="02040503050406030204" pitchFamily="18" charset="0"/>
                <a:ea typeface="Cambria" panose="02040503050406030204" pitchFamily="18" charset="0"/>
                <a:cs typeface="Arial"/>
                <a:sym typeface="Arial"/>
              </a:rPr>
              <a:t>CORS</a:t>
            </a:r>
          </a:p>
        </p:txBody>
      </p:sp>
      <p:grpSp>
        <p:nvGrpSpPr>
          <p:cNvPr id="151" name="Group 150">
            <a:extLst>
              <a:ext uri="{FF2B5EF4-FFF2-40B4-BE49-F238E27FC236}">
                <a16:creationId xmlns:a16="http://schemas.microsoft.com/office/drawing/2014/main" id="{CBA01078-62B0-4EB3-BDE3-C0FB265893CE}"/>
              </a:ext>
            </a:extLst>
          </p:cNvPr>
          <p:cNvGrpSpPr>
            <a:grpSpLocks noChangeAspect="1"/>
          </p:cNvGrpSpPr>
          <p:nvPr/>
        </p:nvGrpSpPr>
        <p:grpSpPr>
          <a:xfrm>
            <a:off x="978979" y="5839116"/>
            <a:ext cx="264419" cy="264419"/>
            <a:chOff x="8189735" y="2209800"/>
            <a:chExt cx="762000" cy="762000"/>
          </a:xfrm>
        </p:grpSpPr>
        <p:sp>
          <p:nvSpPr>
            <p:cNvPr id="152" name="Oval 151">
              <a:extLst>
                <a:ext uri="{FF2B5EF4-FFF2-40B4-BE49-F238E27FC236}">
                  <a16:creationId xmlns:a16="http://schemas.microsoft.com/office/drawing/2014/main" id="{F06005A0-9A7F-499C-852A-B2F14F0EE7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3" name="Isosceles Triangle 152">
              <a:extLst>
                <a:ext uri="{FF2B5EF4-FFF2-40B4-BE49-F238E27FC236}">
                  <a16:creationId xmlns:a16="http://schemas.microsoft.com/office/drawing/2014/main" id="{ADB1C4B4-F230-4B57-8AED-09F3D7677309}"/>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57" name="Group 156">
            <a:extLst>
              <a:ext uri="{FF2B5EF4-FFF2-40B4-BE49-F238E27FC236}">
                <a16:creationId xmlns:a16="http://schemas.microsoft.com/office/drawing/2014/main" id="{FB900C21-6951-4262-B85A-C654149A69B5}"/>
              </a:ext>
            </a:extLst>
          </p:cNvPr>
          <p:cNvGrpSpPr>
            <a:grpSpLocks noChangeAspect="1"/>
          </p:cNvGrpSpPr>
          <p:nvPr/>
        </p:nvGrpSpPr>
        <p:grpSpPr>
          <a:xfrm>
            <a:off x="5175820" y="5372781"/>
            <a:ext cx="264419" cy="264419"/>
            <a:chOff x="8189735" y="2209800"/>
            <a:chExt cx="762000" cy="762000"/>
          </a:xfrm>
        </p:grpSpPr>
        <p:sp>
          <p:nvSpPr>
            <p:cNvPr id="158" name="Oval 157">
              <a:extLst>
                <a:ext uri="{FF2B5EF4-FFF2-40B4-BE49-F238E27FC236}">
                  <a16:creationId xmlns:a16="http://schemas.microsoft.com/office/drawing/2014/main" id="{078740E6-4580-4B4B-98C7-876AF30C46B1}"/>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9" name="Isosceles Triangle 158">
              <a:extLst>
                <a:ext uri="{FF2B5EF4-FFF2-40B4-BE49-F238E27FC236}">
                  <a16:creationId xmlns:a16="http://schemas.microsoft.com/office/drawing/2014/main" id="{D5956D56-C075-4587-A138-F5FD48E5941D}"/>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118" name="OPUS solution">
            <a:extLst>
              <a:ext uri="{FF2B5EF4-FFF2-40B4-BE49-F238E27FC236}">
                <a16:creationId xmlns:a16="http://schemas.microsoft.com/office/drawing/2014/main" id="{92CBF154-DD75-49DD-BB1B-FF1A34A7667D}"/>
              </a:ext>
            </a:extLst>
          </p:cNvPr>
          <p:cNvSpPr>
            <a:spLocks noChangeAspect="1"/>
          </p:cNvSpPr>
          <p:nvPr/>
        </p:nvSpPr>
        <p:spPr bwMode="auto">
          <a:xfrm>
            <a:off x="4829291" y="4096267"/>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defRPr/>
            </a:pPr>
            <a:endParaRPr lang="en-US" sz="2133">
              <a:solidFill>
                <a:srgbClr val="003054"/>
              </a:solidFill>
              <a:latin typeface="Calibri"/>
              <a:sym typeface="Arial"/>
            </a:endParaRPr>
          </a:p>
        </p:txBody>
      </p:sp>
      <p:grpSp>
        <p:nvGrpSpPr>
          <p:cNvPr id="54" name="Group 53">
            <a:extLst>
              <a:ext uri="{FF2B5EF4-FFF2-40B4-BE49-F238E27FC236}">
                <a16:creationId xmlns:a16="http://schemas.microsoft.com/office/drawing/2014/main" id="{E52F2F44-DA69-4800-B9A2-09A21A7BC0DA}"/>
              </a:ext>
            </a:extLst>
          </p:cNvPr>
          <p:cNvGrpSpPr>
            <a:grpSpLocks noChangeAspect="1"/>
          </p:cNvGrpSpPr>
          <p:nvPr/>
        </p:nvGrpSpPr>
        <p:grpSpPr>
          <a:xfrm>
            <a:off x="978979" y="2994044"/>
            <a:ext cx="264419" cy="264419"/>
            <a:chOff x="8189735" y="2209800"/>
            <a:chExt cx="762000" cy="762000"/>
          </a:xfrm>
        </p:grpSpPr>
        <p:sp>
          <p:nvSpPr>
            <p:cNvPr id="55" name="Oval 54">
              <a:extLst>
                <a:ext uri="{FF2B5EF4-FFF2-40B4-BE49-F238E27FC236}">
                  <a16:creationId xmlns:a16="http://schemas.microsoft.com/office/drawing/2014/main" id="{7337D9D1-60F6-415C-AAD8-07F90D230E25}"/>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a:solidFill>
                  <a:srgbClr val="003054"/>
                </a:solidFill>
                <a:latin typeface="Calibri"/>
                <a:sym typeface="Arial"/>
              </a:endParaRPr>
            </a:p>
          </p:txBody>
        </p:sp>
        <p:sp>
          <p:nvSpPr>
            <p:cNvPr id="56" name="Isosceles Triangle 55">
              <a:extLst>
                <a:ext uri="{FF2B5EF4-FFF2-40B4-BE49-F238E27FC236}">
                  <a16:creationId xmlns:a16="http://schemas.microsoft.com/office/drawing/2014/main" id="{EE44A955-65E8-4E1D-ABB1-70BFA35714F8}"/>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dirty="0">
                <a:solidFill>
                  <a:srgbClr val="003054"/>
                </a:solidFill>
                <a:latin typeface="Calibri"/>
                <a:sym typeface="Arial"/>
              </a:endParaRPr>
            </a:p>
          </p:txBody>
        </p:sp>
      </p:grpSp>
      <p:grpSp>
        <p:nvGrpSpPr>
          <p:cNvPr id="50" name="Group 49">
            <a:extLst>
              <a:ext uri="{FF2B5EF4-FFF2-40B4-BE49-F238E27FC236}">
                <a16:creationId xmlns:a16="http://schemas.microsoft.com/office/drawing/2014/main" id="{6FCE97C9-AFE2-48A2-8984-B6459B208107}"/>
              </a:ext>
            </a:extLst>
          </p:cNvPr>
          <p:cNvGrpSpPr>
            <a:grpSpLocks noChangeAspect="1"/>
          </p:cNvGrpSpPr>
          <p:nvPr/>
        </p:nvGrpSpPr>
        <p:grpSpPr>
          <a:xfrm>
            <a:off x="2830208" y="6142513"/>
            <a:ext cx="264419" cy="264419"/>
            <a:chOff x="8189735" y="2209800"/>
            <a:chExt cx="762000" cy="762000"/>
          </a:xfrm>
        </p:grpSpPr>
        <p:sp>
          <p:nvSpPr>
            <p:cNvPr id="51" name="Oval 50">
              <a:extLst>
                <a:ext uri="{FF2B5EF4-FFF2-40B4-BE49-F238E27FC236}">
                  <a16:creationId xmlns:a16="http://schemas.microsoft.com/office/drawing/2014/main" id="{02EE42FF-E04A-41D9-B01F-501CC8E5BF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52" name="Isosceles Triangle 51">
              <a:extLst>
                <a:ext uri="{FF2B5EF4-FFF2-40B4-BE49-F238E27FC236}">
                  <a16:creationId xmlns:a16="http://schemas.microsoft.com/office/drawing/2014/main" id="{286EAD36-1E6F-481C-899D-F6F10B01684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53" name="OPUS solution">
            <a:extLst>
              <a:ext uri="{FF2B5EF4-FFF2-40B4-BE49-F238E27FC236}">
                <a16:creationId xmlns:a16="http://schemas.microsoft.com/office/drawing/2014/main" id="{391CA1F5-AC38-484C-BFFA-D93503A31F1D}"/>
              </a:ext>
            </a:extLst>
          </p:cNvPr>
          <p:cNvSpPr>
            <a:spLocks noChangeAspect="1"/>
          </p:cNvSpPr>
          <p:nvPr/>
        </p:nvSpPr>
        <p:spPr bwMode="auto">
          <a:xfrm>
            <a:off x="2862798" y="6497885"/>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defRPr/>
            </a:pPr>
            <a:endParaRPr lang="en-US" sz="2133">
              <a:solidFill>
                <a:srgbClr val="003054"/>
              </a:solidFill>
              <a:latin typeface="Calibri"/>
              <a:sym typeface="Arial"/>
            </a:endParaRPr>
          </a:p>
        </p:txBody>
      </p:sp>
      <p:grpSp>
        <p:nvGrpSpPr>
          <p:cNvPr id="59" name="Group 58">
            <a:extLst>
              <a:ext uri="{FF2B5EF4-FFF2-40B4-BE49-F238E27FC236}">
                <a16:creationId xmlns:a16="http://schemas.microsoft.com/office/drawing/2014/main" id="{F522D77D-EE08-431A-9791-9E9B8BA41A80}"/>
              </a:ext>
            </a:extLst>
          </p:cNvPr>
          <p:cNvGrpSpPr>
            <a:grpSpLocks noChangeAspect="1"/>
          </p:cNvGrpSpPr>
          <p:nvPr/>
        </p:nvGrpSpPr>
        <p:grpSpPr>
          <a:xfrm>
            <a:off x="6884404" y="4851325"/>
            <a:ext cx="264419" cy="264419"/>
            <a:chOff x="8189735" y="2209800"/>
            <a:chExt cx="762000" cy="762000"/>
          </a:xfrm>
        </p:grpSpPr>
        <p:sp>
          <p:nvSpPr>
            <p:cNvPr id="60" name="Oval 59">
              <a:extLst>
                <a:ext uri="{FF2B5EF4-FFF2-40B4-BE49-F238E27FC236}">
                  <a16:creationId xmlns:a16="http://schemas.microsoft.com/office/drawing/2014/main" id="{FD2680AD-CC85-4E96-80FE-135B67A4B4F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61" name="Isosceles Triangle 60">
              <a:extLst>
                <a:ext uri="{FF2B5EF4-FFF2-40B4-BE49-F238E27FC236}">
                  <a16:creationId xmlns:a16="http://schemas.microsoft.com/office/drawing/2014/main" id="{53B26B7A-53F9-4B38-B447-74D7DBBCD5AB}"/>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49" name="Group 48">
            <a:extLst>
              <a:ext uri="{FF2B5EF4-FFF2-40B4-BE49-F238E27FC236}">
                <a16:creationId xmlns:a16="http://schemas.microsoft.com/office/drawing/2014/main" id="{BA764D60-9BB7-44F8-A8B0-B7C14A4E761B}"/>
              </a:ext>
            </a:extLst>
          </p:cNvPr>
          <p:cNvGrpSpPr>
            <a:grpSpLocks noChangeAspect="1"/>
          </p:cNvGrpSpPr>
          <p:nvPr/>
        </p:nvGrpSpPr>
        <p:grpSpPr>
          <a:xfrm>
            <a:off x="3121348" y="3996485"/>
            <a:ext cx="264419" cy="264419"/>
            <a:chOff x="8189735" y="2209800"/>
            <a:chExt cx="762000" cy="762000"/>
          </a:xfrm>
        </p:grpSpPr>
        <p:sp>
          <p:nvSpPr>
            <p:cNvPr id="57" name="Oval 56">
              <a:extLst>
                <a:ext uri="{FF2B5EF4-FFF2-40B4-BE49-F238E27FC236}">
                  <a16:creationId xmlns:a16="http://schemas.microsoft.com/office/drawing/2014/main" id="{1218DA61-4B94-4C48-BB40-3AB21A2CE35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58" name="Isosceles Triangle 57">
              <a:extLst>
                <a:ext uri="{FF2B5EF4-FFF2-40B4-BE49-F238E27FC236}">
                  <a16:creationId xmlns:a16="http://schemas.microsoft.com/office/drawing/2014/main" id="{634640F0-5F11-45B9-B444-1E8AB0396D5B}"/>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9" name="Flowchart: Punched Tape 8">
            <a:extLst>
              <a:ext uri="{FF2B5EF4-FFF2-40B4-BE49-F238E27FC236}">
                <a16:creationId xmlns:a16="http://schemas.microsoft.com/office/drawing/2014/main" id="{110A5A69-5618-4775-B2B1-6969C90D32EF}"/>
              </a:ext>
            </a:extLst>
          </p:cNvPr>
          <p:cNvSpPr/>
          <p:nvPr/>
        </p:nvSpPr>
        <p:spPr>
          <a:xfrm>
            <a:off x="1985105" y="3261675"/>
            <a:ext cx="2536905" cy="1786116"/>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2" name="Flowchart: Punched Tape 61">
            <a:extLst>
              <a:ext uri="{FF2B5EF4-FFF2-40B4-BE49-F238E27FC236}">
                <a16:creationId xmlns:a16="http://schemas.microsoft.com/office/drawing/2014/main" id="{C099B46F-350F-4CBB-951F-70DF175A4476}"/>
              </a:ext>
            </a:extLst>
          </p:cNvPr>
          <p:cNvSpPr/>
          <p:nvPr/>
        </p:nvSpPr>
        <p:spPr>
          <a:xfrm rot="1321356">
            <a:off x="63927" y="2302385"/>
            <a:ext cx="2536905" cy="1786116"/>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3" name="Flowchart: Punched Tape 62">
            <a:extLst>
              <a:ext uri="{FF2B5EF4-FFF2-40B4-BE49-F238E27FC236}">
                <a16:creationId xmlns:a16="http://schemas.microsoft.com/office/drawing/2014/main" id="{9E8FAA43-BEA7-443B-BE7D-71C71782ED99}"/>
              </a:ext>
            </a:extLst>
          </p:cNvPr>
          <p:cNvSpPr/>
          <p:nvPr/>
        </p:nvSpPr>
        <p:spPr>
          <a:xfrm rot="20528881">
            <a:off x="232234" y="4837979"/>
            <a:ext cx="2536905" cy="1786116"/>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4" name="Flowchart: Punched Tape 63">
            <a:extLst>
              <a:ext uri="{FF2B5EF4-FFF2-40B4-BE49-F238E27FC236}">
                <a16:creationId xmlns:a16="http://schemas.microsoft.com/office/drawing/2014/main" id="{8967BA53-FE72-4CDF-8BD3-A3FD533D9E56}"/>
              </a:ext>
            </a:extLst>
          </p:cNvPr>
          <p:cNvSpPr/>
          <p:nvPr/>
        </p:nvSpPr>
        <p:spPr>
          <a:xfrm rot="371544">
            <a:off x="3827332" y="4580155"/>
            <a:ext cx="2536905" cy="1786116"/>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5" name="Flowchart: Punched Tape 64">
            <a:extLst>
              <a:ext uri="{FF2B5EF4-FFF2-40B4-BE49-F238E27FC236}">
                <a16:creationId xmlns:a16="http://schemas.microsoft.com/office/drawing/2014/main" id="{4FBEF3A2-D1E4-42AA-9775-79E84E311385}"/>
              </a:ext>
            </a:extLst>
          </p:cNvPr>
          <p:cNvSpPr/>
          <p:nvPr/>
        </p:nvSpPr>
        <p:spPr>
          <a:xfrm rot="20164521">
            <a:off x="5714666" y="2037119"/>
            <a:ext cx="2536905" cy="1786116"/>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7" name="Flowchart: Punched Tape 66">
            <a:extLst>
              <a:ext uri="{FF2B5EF4-FFF2-40B4-BE49-F238E27FC236}">
                <a16:creationId xmlns:a16="http://schemas.microsoft.com/office/drawing/2014/main" id="{723D20CF-19AD-40B2-B232-0DFE270B9E3A}"/>
              </a:ext>
            </a:extLst>
          </p:cNvPr>
          <p:cNvSpPr/>
          <p:nvPr/>
        </p:nvSpPr>
        <p:spPr>
          <a:xfrm rot="5033422">
            <a:off x="6983291" y="4175654"/>
            <a:ext cx="2536905" cy="1786116"/>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8" name="Flowchart: Punched Tape 67">
            <a:extLst>
              <a:ext uri="{FF2B5EF4-FFF2-40B4-BE49-F238E27FC236}">
                <a16:creationId xmlns:a16="http://schemas.microsoft.com/office/drawing/2014/main" id="{ABD67CF4-C63C-49C6-921B-5B7135ED317F}"/>
              </a:ext>
            </a:extLst>
          </p:cNvPr>
          <p:cNvSpPr/>
          <p:nvPr/>
        </p:nvSpPr>
        <p:spPr>
          <a:xfrm rot="3760236">
            <a:off x="5564121" y="4044227"/>
            <a:ext cx="2536905" cy="1786116"/>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9" name="Flowchart: Punched Tape 68">
            <a:extLst>
              <a:ext uri="{FF2B5EF4-FFF2-40B4-BE49-F238E27FC236}">
                <a16:creationId xmlns:a16="http://schemas.microsoft.com/office/drawing/2014/main" id="{0BB3F2FD-9C33-4FCE-8F59-A30058B06CA8}"/>
              </a:ext>
            </a:extLst>
          </p:cNvPr>
          <p:cNvSpPr/>
          <p:nvPr/>
        </p:nvSpPr>
        <p:spPr>
          <a:xfrm rot="1933132">
            <a:off x="3531274" y="2240325"/>
            <a:ext cx="2536905" cy="1786116"/>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0" name="Flowchart: Punched Tape 69">
            <a:extLst>
              <a:ext uri="{FF2B5EF4-FFF2-40B4-BE49-F238E27FC236}">
                <a16:creationId xmlns:a16="http://schemas.microsoft.com/office/drawing/2014/main" id="{9B442FEB-1653-42B1-BC16-E62B1B035C6B}"/>
              </a:ext>
            </a:extLst>
          </p:cNvPr>
          <p:cNvSpPr/>
          <p:nvPr/>
        </p:nvSpPr>
        <p:spPr>
          <a:xfrm rot="21355142">
            <a:off x="7805420" y="2178258"/>
            <a:ext cx="2536905" cy="1786116"/>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34BDFCD-5B4C-4902-B571-C285C3B496B0}"/>
              </a:ext>
            </a:extLst>
          </p:cNvPr>
          <p:cNvSpPr/>
          <p:nvPr/>
        </p:nvSpPr>
        <p:spPr>
          <a:xfrm>
            <a:off x="4173808" y="3527560"/>
            <a:ext cx="1596924" cy="1304006"/>
          </a:xfrm>
          <a:prstGeom prst="roundRect">
            <a:avLst/>
          </a:prstGeom>
          <a:gradFill>
            <a:gsLst>
              <a:gs pos="0">
                <a:schemeClr val="accent1">
                  <a:tint val="100000"/>
                  <a:shade val="100000"/>
                  <a:satMod val="130000"/>
                  <a:alpha val="40000"/>
                </a:schemeClr>
              </a:gs>
              <a:gs pos="100000">
                <a:schemeClr val="accent1">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08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p:cTn id="7" dur="1000" fill="hold"/>
                                        <p:tgtEl>
                                          <p:spTgt spid="118"/>
                                        </p:tgtEl>
                                        <p:attrNameLst>
                                          <p:attrName>ppt_w</p:attrName>
                                        </p:attrNameLst>
                                      </p:cBhvr>
                                      <p:tavLst>
                                        <p:tav tm="0">
                                          <p:val>
                                            <p:fltVal val="0"/>
                                          </p:val>
                                        </p:tav>
                                        <p:tav tm="100000">
                                          <p:val>
                                            <p:strVal val="#ppt_w"/>
                                          </p:val>
                                        </p:tav>
                                      </p:tavLst>
                                    </p:anim>
                                    <p:anim calcmode="lin" valueType="num">
                                      <p:cBhvr>
                                        <p:cTn id="8" dur="1000" fill="hold"/>
                                        <p:tgtEl>
                                          <p:spTgt spid="118"/>
                                        </p:tgtEl>
                                        <p:attrNameLst>
                                          <p:attrName>ppt_h</p:attrName>
                                        </p:attrNameLst>
                                      </p:cBhvr>
                                      <p:tavLst>
                                        <p:tav tm="0">
                                          <p:val>
                                            <p:fltVal val="0"/>
                                          </p:val>
                                        </p:tav>
                                        <p:tav tm="100000">
                                          <p:val>
                                            <p:strVal val="#ppt_h"/>
                                          </p:val>
                                        </p:tav>
                                      </p:tavLst>
                                    </p:anim>
                                    <p:anim calcmode="lin" valueType="num">
                                      <p:cBhvr>
                                        <p:cTn id="9" dur="1000" fill="hold"/>
                                        <p:tgtEl>
                                          <p:spTgt spid="118"/>
                                        </p:tgtEl>
                                        <p:attrNameLst>
                                          <p:attrName>style.rotation</p:attrName>
                                        </p:attrNameLst>
                                      </p:cBhvr>
                                      <p:tavLst>
                                        <p:tav tm="0">
                                          <p:val>
                                            <p:fltVal val="90"/>
                                          </p:val>
                                        </p:tav>
                                        <p:tav tm="100000">
                                          <p:val>
                                            <p:fltVal val="0"/>
                                          </p:val>
                                        </p:tav>
                                      </p:tavLst>
                                    </p:anim>
                                    <p:animEffect transition="in" filter="fade">
                                      <p:cBhvr>
                                        <p:cTn id="10"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1" y="320819"/>
            <a:ext cx="9144000" cy="53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Arial" panose="020B0604020202020204" pitchFamily="34"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6pPr>
            <a:lvl7pPr marL="9144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7pPr>
            <a:lvl8pPr marL="13716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8pPr>
            <a:lvl9pPr marL="18288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9pPr>
          </a:lstStyle>
          <a:p>
            <a:pPr>
              <a:defRPr/>
            </a:pPr>
            <a:r>
              <a:rPr lang="en-US" sz="4800" b="1" dirty="0">
                <a:latin typeface="Cambria" panose="02040503050406030204" pitchFamily="18" charset="0"/>
                <a:ea typeface="Cambria" panose="02040503050406030204" pitchFamily="18" charset="0"/>
                <a:cs typeface="Open Sans" panose="020B0606030504020204" pitchFamily="34" charset="0"/>
                <a:sym typeface="Arial"/>
              </a:rPr>
              <a:t>OPUS Static (OPUS-S)</a:t>
            </a: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0" y="967048"/>
            <a:ext cx="6263856" cy="171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Arial" panose="020B0604020202020204" pitchFamily="34"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Arial" panose="020B0604020202020204" pitchFamily="34"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Arial" panose="020B0604020202020204" pitchFamily="34"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2 to 48 hours</a:t>
            </a:r>
          </a:p>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Processes 5 vectors from NCN CORS, keeps best 3</a:t>
            </a:r>
          </a:p>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Sequentially processed</a:t>
            </a:r>
          </a:p>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Reports your peak-to-peak (P2P) average position</a:t>
            </a:r>
          </a:p>
        </p:txBody>
      </p:sp>
      <p:cxnSp>
        <p:nvCxnSpPr>
          <p:cNvPr id="112" name="baseline1">
            <a:extLst>
              <a:ext uri="{FF2B5EF4-FFF2-40B4-BE49-F238E27FC236}">
                <a16:creationId xmlns:a16="http://schemas.microsoft.com/office/drawing/2014/main" id="{73609D0E-F41A-46C1-9671-18FDEA6B419B}"/>
              </a:ext>
            </a:extLst>
          </p:cNvPr>
          <p:cNvCxnSpPr>
            <a:cxnSpLocks/>
            <a:stCxn id="129" idx="6"/>
            <a:endCxn id="118" idx="2"/>
          </p:cNvCxnSpPr>
          <p:nvPr/>
        </p:nvCxnSpPr>
        <p:spPr>
          <a:xfrm>
            <a:off x="4903363" y="2936099"/>
            <a:ext cx="1662445" cy="702647"/>
          </a:xfrm>
          <a:prstGeom prst="line">
            <a:avLst/>
          </a:prstGeom>
          <a:noFill/>
          <a:ln w="76200" cap="sq">
            <a:solidFill>
              <a:srgbClr val="0000FF"/>
            </a:solidFill>
            <a:round/>
            <a:headEnd/>
            <a:tailEnd/>
          </a:ln>
          <a:extLst>
            <a:ext uri="{909E8E84-426E-40DD-AFC4-6F175D3DCCD1}">
              <a14:hiddenFill xmlns:a14="http://schemas.microsoft.com/office/drawing/2010/main">
                <a:noFill/>
              </a14:hiddenFill>
            </a:ext>
          </a:extLst>
        </p:spPr>
      </p:cxnSp>
      <p:cxnSp>
        <p:nvCxnSpPr>
          <p:cNvPr id="113" name="baseline2">
            <a:extLst>
              <a:ext uri="{FF2B5EF4-FFF2-40B4-BE49-F238E27FC236}">
                <a16:creationId xmlns:a16="http://schemas.microsoft.com/office/drawing/2014/main" id="{E819B6E3-F386-453A-83C8-6098A1D8246A}"/>
              </a:ext>
            </a:extLst>
          </p:cNvPr>
          <p:cNvCxnSpPr>
            <a:cxnSpLocks/>
            <a:stCxn id="120" idx="4"/>
            <a:endCxn id="118" idx="0"/>
          </p:cNvCxnSpPr>
          <p:nvPr/>
        </p:nvCxnSpPr>
        <p:spPr>
          <a:xfrm>
            <a:off x="6464055" y="2228715"/>
            <a:ext cx="197904" cy="1313875"/>
          </a:xfrm>
          <a:prstGeom prst="line">
            <a:avLst/>
          </a:prstGeom>
          <a:noFill/>
          <a:ln w="76200" cap="sq">
            <a:solidFill>
              <a:srgbClr val="FFC000"/>
            </a:solidFill>
            <a:round/>
            <a:headEnd/>
            <a:tailEnd/>
          </a:ln>
          <a:extLst>
            <a:ext uri="{909E8E84-426E-40DD-AFC4-6F175D3DCCD1}">
              <a14:hiddenFill xmlns:a14="http://schemas.microsoft.com/office/drawing/2010/main">
                <a:noFill/>
              </a14:hiddenFill>
            </a:ext>
          </a:extLst>
        </p:spPr>
      </p:cxnSp>
      <p:cxnSp>
        <p:nvCxnSpPr>
          <p:cNvPr id="114" name="baseline3">
            <a:extLst>
              <a:ext uri="{FF2B5EF4-FFF2-40B4-BE49-F238E27FC236}">
                <a16:creationId xmlns:a16="http://schemas.microsoft.com/office/drawing/2014/main" id="{4D526FF3-7D4B-4987-8E83-E10AF7AC28E2}"/>
              </a:ext>
            </a:extLst>
          </p:cNvPr>
          <p:cNvCxnSpPr>
            <a:cxnSpLocks/>
            <a:stCxn id="132" idx="3"/>
            <a:endCxn id="118" idx="7"/>
          </p:cNvCxnSpPr>
          <p:nvPr/>
        </p:nvCxnSpPr>
        <p:spPr>
          <a:xfrm flipH="1">
            <a:off x="6729951" y="2897372"/>
            <a:ext cx="1663637" cy="673379"/>
          </a:xfrm>
          <a:prstGeom prst="line">
            <a:avLst/>
          </a:prstGeom>
          <a:noFill/>
          <a:ln w="76200" cap="sq">
            <a:solidFill>
              <a:srgbClr val="92D050"/>
            </a:solidFill>
            <a:round/>
            <a:headEnd/>
            <a:tailEnd/>
          </a:ln>
          <a:extLst>
            <a:ext uri="{909E8E84-426E-40DD-AFC4-6F175D3DCCD1}">
              <a14:hiddenFill xmlns:a14="http://schemas.microsoft.com/office/drawing/2010/main">
                <a:noFill/>
              </a14:hiddenFill>
            </a:ext>
          </a:extLst>
        </p:spPr>
      </p:cxnSp>
      <p:cxnSp>
        <p:nvCxnSpPr>
          <p:cNvPr id="116" name="baseline4">
            <a:extLst>
              <a:ext uri="{FF2B5EF4-FFF2-40B4-BE49-F238E27FC236}">
                <a16:creationId xmlns:a16="http://schemas.microsoft.com/office/drawing/2014/main" id="{B6E5E662-9A89-4757-AA19-B96FCDF7F03B}"/>
              </a:ext>
            </a:extLst>
          </p:cNvPr>
          <p:cNvCxnSpPr>
            <a:cxnSpLocks/>
            <a:stCxn id="123" idx="1"/>
            <a:endCxn id="118" idx="5"/>
          </p:cNvCxnSpPr>
          <p:nvPr/>
        </p:nvCxnSpPr>
        <p:spPr>
          <a:xfrm flipH="1" flipV="1">
            <a:off x="6729952" y="3706731"/>
            <a:ext cx="1560515" cy="1732181"/>
          </a:xfrm>
          <a:prstGeom prst="line">
            <a:avLst/>
          </a:prstGeom>
          <a:noFill/>
          <a:ln w="76200" cap="sq">
            <a:solidFill>
              <a:schemeClr val="tx1"/>
            </a:solidFill>
            <a:round/>
            <a:headEnd/>
            <a:tailEnd/>
          </a:ln>
          <a:extLst>
            <a:ext uri="{909E8E84-426E-40DD-AFC4-6F175D3DCCD1}">
              <a14:hiddenFill xmlns:a14="http://schemas.microsoft.com/office/drawing/2010/main">
                <a:noFill/>
              </a14:hiddenFill>
            </a:ext>
          </a:extLst>
        </p:spPr>
      </p:cxnSp>
      <p:cxnSp>
        <p:nvCxnSpPr>
          <p:cNvPr id="117" name="baseline5">
            <a:extLst>
              <a:ext uri="{FF2B5EF4-FFF2-40B4-BE49-F238E27FC236}">
                <a16:creationId xmlns:a16="http://schemas.microsoft.com/office/drawing/2014/main" id="{404E200F-2835-4DE0-85F1-8D59B6ECE9FE}"/>
              </a:ext>
            </a:extLst>
          </p:cNvPr>
          <p:cNvCxnSpPr>
            <a:cxnSpLocks/>
            <a:stCxn id="126" idx="7"/>
            <a:endCxn id="118" idx="3"/>
          </p:cNvCxnSpPr>
          <p:nvPr/>
        </p:nvCxnSpPr>
        <p:spPr>
          <a:xfrm flipV="1">
            <a:off x="5914230" y="3706732"/>
            <a:ext cx="679745" cy="1825667"/>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19" name="Group 118">
            <a:extLst>
              <a:ext uri="{FF2B5EF4-FFF2-40B4-BE49-F238E27FC236}">
                <a16:creationId xmlns:a16="http://schemas.microsoft.com/office/drawing/2014/main" id="{244CF431-8207-4AA2-A2D9-B57766B2614D}"/>
              </a:ext>
            </a:extLst>
          </p:cNvPr>
          <p:cNvGrpSpPr>
            <a:grpSpLocks noChangeAspect="1"/>
          </p:cNvGrpSpPr>
          <p:nvPr/>
        </p:nvGrpSpPr>
        <p:grpSpPr>
          <a:xfrm>
            <a:off x="6331848" y="1964296"/>
            <a:ext cx="264419" cy="264419"/>
            <a:chOff x="8189735" y="2209800"/>
            <a:chExt cx="762000" cy="762000"/>
          </a:xfrm>
        </p:grpSpPr>
        <p:sp>
          <p:nvSpPr>
            <p:cNvPr id="120" name="Oval 119">
              <a:extLst>
                <a:ext uri="{FF2B5EF4-FFF2-40B4-BE49-F238E27FC236}">
                  <a16:creationId xmlns:a16="http://schemas.microsoft.com/office/drawing/2014/main" id="{A28737D3-4139-4219-AA4F-AEACF575D7E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21" name="Isosceles Triangle 120">
              <a:extLst>
                <a:ext uri="{FF2B5EF4-FFF2-40B4-BE49-F238E27FC236}">
                  <a16:creationId xmlns:a16="http://schemas.microsoft.com/office/drawing/2014/main" id="{4BAC38E3-9D36-4053-B553-5CEA52F59EC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22" name="Group 121">
            <a:extLst>
              <a:ext uri="{FF2B5EF4-FFF2-40B4-BE49-F238E27FC236}">
                <a16:creationId xmlns:a16="http://schemas.microsoft.com/office/drawing/2014/main" id="{8DB0B720-CB73-4AB4-88F4-C5A2A23D3CC3}"/>
              </a:ext>
            </a:extLst>
          </p:cNvPr>
          <p:cNvGrpSpPr>
            <a:grpSpLocks noChangeAspect="1"/>
          </p:cNvGrpSpPr>
          <p:nvPr/>
        </p:nvGrpSpPr>
        <p:grpSpPr>
          <a:xfrm>
            <a:off x="8251743" y="5400188"/>
            <a:ext cx="264419" cy="264419"/>
            <a:chOff x="8189735" y="2209800"/>
            <a:chExt cx="762000" cy="762000"/>
          </a:xfrm>
        </p:grpSpPr>
        <p:sp>
          <p:nvSpPr>
            <p:cNvPr id="123" name="Oval 122">
              <a:extLst>
                <a:ext uri="{FF2B5EF4-FFF2-40B4-BE49-F238E27FC236}">
                  <a16:creationId xmlns:a16="http://schemas.microsoft.com/office/drawing/2014/main" id="{95CC8ED7-40A5-4F0C-A1B7-205B976F422B}"/>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24" name="Isosceles Triangle 123">
              <a:extLst>
                <a:ext uri="{FF2B5EF4-FFF2-40B4-BE49-F238E27FC236}">
                  <a16:creationId xmlns:a16="http://schemas.microsoft.com/office/drawing/2014/main" id="{E58A895C-9F57-43A6-9331-C3796776BAD2}"/>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25" name="Group 124">
            <a:extLst>
              <a:ext uri="{FF2B5EF4-FFF2-40B4-BE49-F238E27FC236}">
                <a16:creationId xmlns:a16="http://schemas.microsoft.com/office/drawing/2014/main" id="{3C81BB80-4069-4339-9341-105171526DDA}"/>
              </a:ext>
            </a:extLst>
          </p:cNvPr>
          <p:cNvGrpSpPr>
            <a:grpSpLocks noChangeAspect="1"/>
          </p:cNvGrpSpPr>
          <p:nvPr/>
        </p:nvGrpSpPr>
        <p:grpSpPr>
          <a:xfrm>
            <a:off x="5688532" y="5493675"/>
            <a:ext cx="264419" cy="264419"/>
            <a:chOff x="8189735" y="2209800"/>
            <a:chExt cx="762000" cy="762000"/>
          </a:xfrm>
        </p:grpSpPr>
        <p:sp>
          <p:nvSpPr>
            <p:cNvPr id="126" name="Oval 125">
              <a:extLst>
                <a:ext uri="{FF2B5EF4-FFF2-40B4-BE49-F238E27FC236}">
                  <a16:creationId xmlns:a16="http://schemas.microsoft.com/office/drawing/2014/main" id="{32125782-8895-4AA5-BF94-C9D3F301AF4F}"/>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a:solidFill>
                  <a:srgbClr val="003054"/>
                </a:solidFill>
                <a:latin typeface="Calibri"/>
                <a:sym typeface="Arial"/>
              </a:endParaRPr>
            </a:p>
          </p:txBody>
        </p:sp>
        <p:sp>
          <p:nvSpPr>
            <p:cNvPr id="127" name="Isosceles Triangle 126">
              <a:extLst>
                <a:ext uri="{FF2B5EF4-FFF2-40B4-BE49-F238E27FC236}">
                  <a16:creationId xmlns:a16="http://schemas.microsoft.com/office/drawing/2014/main" id="{E1407A39-945B-4EF5-9E11-F8B8B6E44AE4}"/>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a:solidFill>
                  <a:srgbClr val="003054"/>
                </a:solidFill>
                <a:latin typeface="Calibri"/>
                <a:sym typeface="Arial"/>
              </a:endParaRPr>
            </a:p>
          </p:txBody>
        </p:sp>
      </p:grpSp>
      <p:grpSp>
        <p:nvGrpSpPr>
          <p:cNvPr id="128" name="Group 127">
            <a:extLst>
              <a:ext uri="{FF2B5EF4-FFF2-40B4-BE49-F238E27FC236}">
                <a16:creationId xmlns:a16="http://schemas.microsoft.com/office/drawing/2014/main" id="{4E84A47A-5DE7-416D-A0F1-16FDD987431A}"/>
              </a:ext>
            </a:extLst>
          </p:cNvPr>
          <p:cNvGrpSpPr>
            <a:grpSpLocks noChangeAspect="1"/>
          </p:cNvGrpSpPr>
          <p:nvPr/>
        </p:nvGrpSpPr>
        <p:grpSpPr>
          <a:xfrm>
            <a:off x="4638944" y="2803887"/>
            <a:ext cx="264419" cy="264419"/>
            <a:chOff x="8189735" y="2209800"/>
            <a:chExt cx="762000" cy="762000"/>
          </a:xfrm>
        </p:grpSpPr>
        <p:sp>
          <p:nvSpPr>
            <p:cNvPr id="129" name="Oval 128">
              <a:extLst>
                <a:ext uri="{FF2B5EF4-FFF2-40B4-BE49-F238E27FC236}">
                  <a16:creationId xmlns:a16="http://schemas.microsoft.com/office/drawing/2014/main" id="{A36B4BD8-32A9-412F-8C95-E39182E14E8F}"/>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30" name="Isosceles Triangle 129">
              <a:extLst>
                <a:ext uri="{FF2B5EF4-FFF2-40B4-BE49-F238E27FC236}">
                  <a16:creationId xmlns:a16="http://schemas.microsoft.com/office/drawing/2014/main" id="{2FE7CA19-7ECD-46B0-ABF3-8D1B40674CA1}"/>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31" name="Group 130">
            <a:extLst>
              <a:ext uri="{FF2B5EF4-FFF2-40B4-BE49-F238E27FC236}">
                <a16:creationId xmlns:a16="http://schemas.microsoft.com/office/drawing/2014/main" id="{20F4D852-EBE5-4539-AD75-A6C5129B3DEF}"/>
              </a:ext>
            </a:extLst>
          </p:cNvPr>
          <p:cNvGrpSpPr>
            <a:grpSpLocks noChangeAspect="1"/>
          </p:cNvGrpSpPr>
          <p:nvPr/>
        </p:nvGrpSpPr>
        <p:grpSpPr>
          <a:xfrm>
            <a:off x="8354864" y="2671676"/>
            <a:ext cx="264419" cy="264419"/>
            <a:chOff x="8189735" y="2209800"/>
            <a:chExt cx="762000" cy="762000"/>
          </a:xfrm>
        </p:grpSpPr>
        <p:sp>
          <p:nvSpPr>
            <p:cNvPr id="132" name="Oval 131">
              <a:extLst>
                <a:ext uri="{FF2B5EF4-FFF2-40B4-BE49-F238E27FC236}">
                  <a16:creationId xmlns:a16="http://schemas.microsoft.com/office/drawing/2014/main" id="{240C0EB1-DC94-4CF7-AD98-E18C9D8CC516}"/>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33" name="Isosceles Triangle 132">
              <a:extLst>
                <a:ext uri="{FF2B5EF4-FFF2-40B4-BE49-F238E27FC236}">
                  <a16:creationId xmlns:a16="http://schemas.microsoft.com/office/drawing/2014/main" id="{C07BC056-1EB8-4FE7-81CD-399B8E9232FE}"/>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115" name="OPUS name">
            <a:extLst>
              <a:ext uri="{FF2B5EF4-FFF2-40B4-BE49-F238E27FC236}">
                <a16:creationId xmlns:a16="http://schemas.microsoft.com/office/drawing/2014/main" id="{98419B32-5F03-4D49-95DD-B9AF3A725BAC}"/>
              </a:ext>
            </a:extLst>
          </p:cNvPr>
          <p:cNvSpPr txBox="1"/>
          <p:nvPr/>
        </p:nvSpPr>
        <p:spPr>
          <a:xfrm>
            <a:off x="6790392" y="3505065"/>
            <a:ext cx="716863" cy="379656"/>
          </a:xfrm>
          <a:prstGeom prst="rect">
            <a:avLst/>
          </a:prstGeom>
          <a:noFill/>
          <a:ln>
            <a:noFill/>
          </a:ln>
        </p:spPr>
        <p:txBody>
          <a:bodyPr wrap="none">
            <a:spAutoFit/>
          </a:bodyPr>
          <a:lstStyle/>
          <a:p>
            <a:pPr defTabSz="304815">
              <a:defRPr/>
            </a:pPr>
            <a:r>
              <a:rPr lang="en-US" sz="1867" dirty="0">
                <a:solidFill>
                  <a:srgbClr val="003054"/>
                </a:solidFill>
                <a:latin typeface="Cambria" panose="02040503050406030204" pitchFamily="18" charset="0"/>
                <a:ea typeface="Cambria" panose="02040503050406030204" pitchFamily="18" charset="0"/>
                <a:cs typeface="Arial"/>
                <a:sym typeface="Arial"/>
              </a:rPr>
              <a:t>5001</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sp>
        <p:nvSpPr>
          <p:cNvPr id="134" name="legend text">
            <a:extLst>
              <a:ext uri="{FF2B5EF4-FFF2-40B4-BE49-F238E27FC236}">
                <a16:creationId xmlns:a16="http://schemas.microsoft.com/office/drawing/2014/main" id="{D2C1CA97-1528-494F-8038-E09D7C7B6312}"/>
              </a:ext>
            </a:extLst>
          </p:cNvPr>
          <p:cNvSpPr txBox="1"/>
          <p:nvPr/>
        </p:nvSpPr>
        <p:spPr>
          <a:xfrm>
            <a:off x="3054149" y="6389049"/>
            <a:ext cx="1773212" cy="379656"/>
          </a:xfrm>
          <a:prstGeom prst="rect">
            <a:avLst/>
          </a:prstGeom>
          <a:noFill/>
        </p:spPr>
        <p:txBody>
          <a:bodyPr wrap="square" rtlCol="0">
            <a:spAutoFit/>
          </a:bodyPr>
          <a:lstStyle/>
          <a:p>
            <a:pPr defTabSz="304815">
              <a:defRPr/>
            </a:pPr>
            <a:r>
              <a:rPr lang="en-US" sz="1867" dirty="0">
                <a:solidFill>
                  <a:srgbClr val="000000"/>
                </a:solidFill>
                <a:latin typeface="Cambria" panose="02040503050406030204" pitchFamily="18" charset="0"/>
                <a:ea typeface="Cambria" panose="02040503050406030204" pitchFamily="18" charset="0"/>
                <a:cs typeface="Arial"/>
                <a:sym typeface="Arial"/>
              </a:rPr>
              <a:t>OPUS Solution</a:t>
            </a:r>
            <a:endParaRPr lang="en-US" sz="2133" dirty="0">
              <a:solidFill>
                <a:srgbClr val="000000"/>
              </a:solidFill>
              <a:latin typeface="Cambria" panose="02040503050406030204" pitchFamily="18" charset="0"/>
              <a:ea typeface="Cambria" panose="02040503050406030204" pitchFamily="18" charset="0"/>
              <a:cs typeface="Arial"/>
              <a:sym typeface="Arial"/>
            </a:endParaRPr>
          </a:p>
        </p:txBody>
      </p:sp>
      <p:sp>
        <p:nvSpPr>
          <p:cNvPr id="139" name="legend text">
            <a:extLst>
              <a:ext uri="{FF2B5EF4-FFF2-40B4-BE49-F238E27FC236}">
                <a16:creationId xmlns:a16="http://schemas.microsoft.com/office/drawing/2014/main" id="{A3FC9927-AC0D-4062-8A65-44B5D6329F72}"/>
              </a:ext>
            </a:extLst>
          </p:cNvPr>
          <p:cNvSpPr txBox="1"/>
          <p:nvPr/>
        </p:nvSpPr>
        <p:spPr>
          <a:xfrm>
            <a:off x="3055102" y="6067689"/>
            <a:ext cx="739177" cy="379656"/>
          </a:xfrm>
          <a:prstGeom prst="rect">
            <a:avLst/>
          </a:prstGeom>
          <a:noFill/>
        </p:spPr>
        <p:txBody>
          <a:bodyPr wrap="none" rtlCol="0">
            <a:spAutoFit/>
          </a:bodyPr>
          <a:lstStyle/>
          <a:p>
            <a:pPr defTabSz="304815">
              <a:defRPr/>
            </a:pPr>
            <a:r>
              <a:rPr lang="en-US" sz="1867" dirty="0">
                <a:solidFill>
                  <a:srgbClr val="000000"/>
                </a:solidFill>
                <a:latin typeface="Cambria" panose="02040503050406030204" pitchFamily="18" charset="0"/>
                <a:ea typeface="Cambria" panose="02040503050406030204" pitchFamily="18" charset="0"/>
                <a:cs typeface="Arial"/>
                <a:sym typeface="Arial"/>
              </a:rPr>
              <a:t>CORS</a:t>
            </a:r>
          </a:p>
        </p:txBody>
      </p:sp>
      <p:cxnSp>
        <p:nvCxnSpPr>
          <p:cNvPr id="140" name="baseline1">
            <a:extLst>
              <a:ext uri="{FF2B5EF4-FFF2-40B4-BE49-F238E27FC236}">
                <a16:creationId xmlns:a16="http://schemas.microsoft.com/office/drawing/2014/main" id="{60BCD041-6E0C-434B-B90E-1C6BE255D73E}"/>
              </a:ext>
            </a:extLst>
          </p:cNvPr>
          <p:cNvCxnSpPr>
            <a:cxnSpLocks/>
            <a:stCxn id="55" idx="5"/>
            <a:endCxn id="161" idx="2"/>
          </p:cNvCxnSpPr>
          <p:nvPr/>
        </p:nvCxnSpPr>
        <p:spPr>
          <a:xfrm>
            <a:off x="1204675" y="3219745"/>
            <a:ext cx="651583" cy="764441"/>
          </a:xfrm>
          <a:prstGeom prst="line">
            <a:avLst/>
          </a:prstGeom>
          <a:noFill/>
          <a:ln w="76200" cap="sq">
            <a:solidFill>
              <a:srgbClr val="00B0F0"/>
            </a:solidFill>
            <a:round/>
            <a:headEnd/>
            <a:tailEnd/>
          </a:ln>
          <a:extLst>
            <a:ext uri="{909E8E84-426E-40DD-AFC4-6F175D3DCCD1}">
              <a14:hiddenFill xmlns:a14="http://schemas.microsoft.com/office/drawing/2010/main">
                <a:noFill/>
              </a14:hiddenFill>
            </a:ext>
          </a:extLst>
        </p:spPr>
      </p:cxnSp>
      <p:cxnSp>
        <p:nvCxnSpPr>
          <p:cNvPr id="142" name="baseline3">
            <a:extLst>
              <a:ext uri="{FF2B5EF4-FFF2-40B4-BE49-F238E27FC236}">
                <a16:creationId xmlns:a16="http://schemas.microsoft.com/office/drawing/2014/main" id="{CF90FC83-F342-4024-84EE-20FC5AAA6360}"/>
              </a:ext>
            </a:extLst>
          </p:cNvPr>
          <p:cNvCxnSpPr>
            <a:cxnSpLocks/>
            <a:stCxn id="158" idx="1"/>
            <a:endCxn id="161" idx="5"/>
          </p:cNvCxnSpPr>
          <p:nvPr/>
        </p:nvCxnSpPr>
        <p:spPr>
          <a:xfrm flipH="1" flipV="1">
            <a:off x="2020396" y="4052167"/>
            <a:ext cx="3706859" cy="1480896"/>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4" name="baseline5">
            <a:extLst>
              <a:ext uri="{FF2B5EF4-FFF2-40B4-BE49-F238E27FC236}">
                <a16:creationId xmlns:a16="http://schemas.microsoft.com/office/drawing/2014/main" id="{0C731F3B-824D-4F0B-BF26-A855AC07F11E}"/>
              </a:ext>
            </a:extLst>
          </p:cNvPr>
          <p:cNvCxnSpPr>
            <a:cxnSpLocks/>
            <a:stCxn id="152" idx="7"/>
            <a:endCxn id="161" idx="3"/>
          </p:cNvCxnSpPr>
          <p:nvPr/>
        </p:nvCxnSpPr>
        <p:spPr>
          <a:xfrm flipV="1">
            <a:off x="1204678" y="4052172"/>
            <a:ext cx="679745" cy="1825667"/>
          </a:xfrm>
          <a:prstGeom prst="line">
            <a:avLst/>
          </a:prstGeom>
          <a:noFill/>
          <a:ln w="76200" cap="sq">
            <a:solidFill>
              <a:srgbClr val="7030A0"/>
            </a:solidFill>
            <a:round/>
            <a:headEnd/>
            <a:tailEnd/>
          </a:ln>
          <a:extLst>
            <a:ext uri="{909E8E84-426E-40DD-AFC4-6F175D3DCCD1}">
              <a14:hiddenFill xmlns:a14="http://schemas.microsoft.com/office/drawing/2010/main">
                <a:noFill/>
              </a14:hiddenFill>
            </a:ext>
          </a:extLst>
        </p:spPr>
      </p:cxnSp>
      <p:grpSp>
        <p:nvGrpSpPr>
          <p:cNvPr id="151" name="Group 150">
            <a:extLst>
              <a:ext uri="{FF2B5EF4-FFF2-40B4-BE49-F238E27FC236}">
                <a16:creationId xmlns:a16="http://schemas.microsoft.com/office/drawing/2014/main" id="{CBA01078-62B0-4EB3-BDE3-C0FB265893CE}"/>
              </a:ext>
            </a:extLst>
          </p:cNvPr>
          <p:cNvGrpSpPr>
            <a:grpSpLocks noChangeAspect="1"/>
          </p:cNvGrpSpPr>
          <p:nvPr/>
        </p:nvGrpSpPr>
        <p:grpSpPr>
          <a:xfrm>
            <a:off x="978979" y="5839116"/>
            <a:ext cx="264419" cy="264419"/>
            <a:chOff x="8189735" y="2209800"/>
            <a:chExt cx="762000" cy="762000"/>
          </a:xfrm>
        </p:grpSpPr>
        <p:sp>
          <p:nvSpPr>
            <p:cNvPr id="152" name="Oval 151">
              <a:extLst>
                <a:ext uri="{FF2B5EF4-FFF2-40B4-BE49-F238E27FC236}">
                  <a16:creationId xmlns:a16="http://schemas.microsoft.com/office/drawing/2014/main" id="{F06005A0-9A7F-499C-852A-B2F14F0EE7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3" name="Isosceles Triangle 152">
              <a:extLst>
                <a:ext uri="{FF2B5EF4-FFF2-40B4-BE49-F238E27FC236}">
                  <a16:creationId xmlns:a16="http://schemas.microsoft.com/office/drawing/2014/main" id="{ADB1C4B4-F230-4B57-8AED-09F3D7677309}"/>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57" name="Group 156">
            <a:extLst>
              <a:ext uri="{FF2B5EF4-FFF2-40B4-BE49-F238E27FC236}">
                <a16:creationId xmlns:a16="http://schemas.microsoft.com/office/drawing/2014/main" id="{FB900C21-6951-4262-B85A-C654149A69B5}"/>
              </a:ext>
            </a:extLst>
          </p:cNvPr>
          <p:cNvGrpSpPr>
            <a:grpSpLocks noChangeAspect="1"/>
          </p:cNvGrpSpPr>
          <p:nvPr/>
        </p:nvGrpSpPr>
        <p:grpSpPr>
          <a:xfrm>
            <a:off x="5688532" y="5494344"/>
            <a:ext cx="264419" cy="264419"/>
            <a:chOff x="8189735" y="2209800"/>
            <a:chExt cx="762000" cy="762000"/>
          </a:xfrm>
        </p:grpSpPr>
        <p:sp>
          <p:nvSpPr>
            <p:cNvPr id="158" name="Oval 157">
              <a:extLst>
                <a:ext uri="{FF2B5EF4-FFF2-40B4-BE49-F238E27FC236}">
                  <a16:creationId xmlns:a16="http://schemas.microsoft.com/office/drawing/2014/main" id="{078740E6-4580-4B4B-98C7-876AF30C46B1}"/>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9" name="Isosceles Triangle 158">
              <a:extLst>
                <a:ext uri="{FF2B5EF4-FFF2-40B4-BE49-F238E27FC236}">
                  <a16:creationId xmlns:a16="http://schemas.microsoft.com/office/drawing/2014/main" id="{D5956D56-C075-4587-A138-F5FD48E5941D}"/>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160" name="OPUS name">
            <a:extLst>
              <a:ext uri="{FF2B5EF4-FFF2-40B4-BE49-F238E27FC236}">
                <a16:creationId xmlns:a16="http://schemas.microsoft.com/office/drawing/2014/main" id="{9BA9F6D4-5F25-4010-B75C-A4115DCB933C}"/>
              </a:ext>
            </a:extLst>
          </p:cNvPr>
          <p:cNvSpPr txBox="1"/>
          <p:nvPr/>
        </p:nvSpPr>
        <p:spPr>
          <a:xfrm>
            <a:off x="1141537" y="3916817"/>
            <a:ext cx="716863" cy="379656"/>
          </a:xfrm>
          <a:prstGeom prst="rect">
            <a:avLst/>
          </a:prstGeom>
          <a:noFill/>
          <a:ln>
            <a:noFill/>
          </a:ln>
        </p:spPr>
        <p:txBody>
          <a:bodyPr wrap="none">
            <a:spAutoFit/>
          </a:bodyPr>
          <a:lstStyle/>
          <a:p>
            <a:pPr defTabSz="304815">
              <a:defRPr/>
            </a:pPr>
            <a:r>
              <a:rPr lang="en-US" sz="1867" dirty="0">
                <a:solidFill>
                  <a:srgbClr val="003054"/>
                </a:solidFill>
                <a:latin typeface="Cambria" panose="02040503050406030204" pitchFamily="18" charset="0"/>
                <a:ea typeface="Cambria" panose="02040503050406030204" pitchFamily="18" charset="0"/>
                <a:cs typeface="Arial"/>
                <a:sym typeface="Arial"/>
              </a:rPr>
              <a:t>5002</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cxnSp>
        <p:nvCxnSpPr>
          <p:cNvPr id="162" name="baseline3">
            <a:extLst>
              <a:ext uri="{FF2B5EF4-FFF2-40B4-BE49-F238E27FC236}">
                <a16:creationId xmlns:a16="http://schemas.microsoft.com/office/drawing/2014/main" id="{02FB685A-2F90-45E2-8A8B-A646135021E7}"/>
              </a:ext>
            </a:extLst>
          </p:cNvPr>
          <p:cNvCxnSpPr>
            <a:cxnSpLocks/>
            <a:stCxn id="118" idx="2"/>
            <a:endCxn id="161" idx="6"/>
          </p:cNvCxnSpPr>
          <p:nvPr/>
        </p:nvCxnSpPr>
        <p:spPr>
          <a:xfrm flipH="1">
            <a:off x="2048562" y="3638746"/>
            <a:ext cx="4517249" cy="345441"/>
          </a:xfrm>
          <a:prstGeom prst="line">
            <a:avLst/>
          </a:prstGeom>
          <a:noFill/>
          <a:ln w="76200" cap="sq">
            <a:solidFill>
              <a:schemeClr val="bg1">
                <a:lumMod val="50000"/>
              </a:schemeClr>
            </a:solidFill>
            <a:prstDash val="sysDot"/>
            <a:round/>
            <a:headEnd/>
            <a:tailEnd/>
          </a:ln>
          <a:extLst>
            <a:ext uri="{909E8E84-426E-40DD-AFC4-6F175D3DCCD1}">
              <a14:hiddenFill xmlns:a14="http://schemas.microsoft.com/office/drawing/2010/main">
                <a:noFill/>
              </a14:hiddenFill>
            </a:ext>
          </a:extLst>
        </p:spPr>
      </p:cxnSp>
      <p:sp>
        <p:nvSpPr>
          <p:cNvPr id="161" name="OPUS solution">
            <a:extLst>
              <a:ext uri="{FF2B5EF4-FFF2-40B4-BE49-F238E27FC236}">
                <a16:creationId xmlns:a16="http://schemas.microsoft.com/office/drawing/2014/main" id="{E339044F-9A9A-40D6-8093-8EA059886984}"/>
              </a:ext>
            </a:extLst>
          </p:cNvPr>
          <p:cNvSpPr>
            <a:spLocks noChangeAspect="1"/>
          </p:cNvSpPr>
          <p:nvPr/>
        </p:nvSpPr>
        <p:spPr bwMode="auto">
          <a:xfrm>
            <a:off x="1856258" y="3888034"/>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defRPr/>
            </a:pPr>
            <a:endParaRPr lang="en-US" sz="2133">
              <a:solidFill>
                <a:srgbClr val="003054"/>
              </a:solidFill>
              <a:latin typeface="Calibri"/>
              <a:sym typeface="Arial"/>
            </a:endParaRPr>
          </a:p>
        </p:txBody>
      </p:sp>
      <p:sp>
        <p:nvSpPr>
          <p:cNvPr id="118" name="OPUS solution">
            <a:extLst>
              <a:ext uri="{FF2B5EF4-FFF2-40B4-BE49-F238E27FC236}">
                <a16:creationId xmlns:a16="http://schemas.microsoft.com/office/drawing/2014/main" id="{92CBF154-DD75-49DD-BB1B-FF1A34A7667D}"/>
              </a:ext>
            </a:extLst>
          </p:cNvPr>
          <p:cNvSpPr>
            <a:spLocks noChangeAspect="1"/>
          </p:cNvSpPr>
          <p:nvPr/>
        </p:nvSpPr>
        <p:spPr bwMode="auto">
          <a:xfrm>
            <a:off x="6565814" y="3542593"/>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defRPr/>
            </a:pPr>
            <a:endParaRPr lang="en-US" sz="2133">
              <a:solidFill>
                <a:srgbClr val="003054"/>
              </a:solidFill>
              <a:latin typeface="Calibri"/>
              <a:sym typeface="Arial"/>
            </a:endParaRPr>
          </a:p>
        </p:txBody>
      </p:sp>
      <p:grpSp>
        <p:nvGrpSpPr>
          <p:cNvPr id="54" name="Group 53">
            <a:extLst>
              <a:ext uri="{FF2B5EF4-FFF2-40B4-BE49-F238E27FC236}">
                <a16:creationId xmlns:a16="http://schemas.microsoft.com/office/drawing/2014/main" id="{E52F2F44-DA69-4800-B9A2-09A21A7BC0DA}"/>
              </a:ext>
            </a:extLst>
          </p:cNvPr>
          <p:cNvGrpSpPr>
            <a:grpSpLocks noChangeAspect="1"/>
          </p:cNvGrpSpPr>
          <p:nvPr/>
        </p:nvGrpSpPr>
        <p:grpSpPr>
          <a:xfrm>
            <a:off x="978979" y="2994044"/>
            <a:ext cx="264419" cy="264419"/>
            <a:chOff x="8189735" y="2209800"/>
            <a:chExt cx="762000" cy="762000"/>
          </a:xfrm>
        </p:grpSpPr>
        <p:sp>
          <p:nvSpPr>
            <p:cNvPr id="55" name="Oval 54">
              <a:extLst>
                <a:ext uri="{FF2B5EF4-FFF2-40B4-BE49-F238E27FC236}">
                  <a16:creationId xmlns:a16="http://schemas.microsoft.com/office/drawing/2014/main" id="{7337D9D1-60F6-415C-AAD8-07F90D230E25}"/>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a:solidFill>
                  <a:srgbClr val="003054"/>
                </a:solidFill>
                <a:latin typeface="Calibri"/>
                <a:sym typeface="Arial"/>
              </a:endParaRPr>
            </a:p>
          </p:txBody>
        </p:sp>
        <p:sp>
          <p:nvSpPr>
            <p:cNvPr id="56" name="Isosceles Triangle 55">
              <a:extLst>
                <a:ext uri="{FF2B5EF4-FFF2-40B4-BE49-F238E27FC236}">
                  <a16:creationId xmlns:a16="http://schemas.microsoft.com/office/drawing/2014/main" id="{EE44A955-65E8-4E1D-ABB1-70BFA35714F8}"/>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dirty="0">
                <a:solidFill>
                  <a:srgbClr val="003054"/>
                </a:solidFill>
                <a:latin typeface="Calibri"/>
                <a:sym typeface="Arial"/>
              </a:endParaRPr>
            </a:p>
          </p:txBody>
        </p:sp>
      </p:grpSp>
      <p:grpSp>
        <p:nvGrpSpPr>
          <p:cNvPr id="50" name="Group 49">
            <a:extLst>
              <a:ext uri="{FF2B5EF4-FFF2-40B4-BE49-F238E27FC236}">
                <a16:creationId xmlns:a16="http://schemas.microsoft.com/office/drawing/2014/main" id="{6FCE97C9-AFE2-48A2-8984-B6459B208107}"/>
              </a:ext>
            </a:extLst>
          </p:cNvPr>
          <p:cNvGrpSpPr>
            <a:grpSpLocks noChangeAspect="1"/>
          </p:cNvGrpSpPr>
          <p:nvPr/>
        </p:nvGrpSpPr>
        <p:grpSpPr>
          <a:xfrm>
            <a:off x="2830208" y="6142513"/>
            <a:ext cx="264419" cy="264419"/>
            <a:chOff x="8189735" y="2209800"/>
            <a:chExt cx="762000" cy="762000"/>
          </a:xfrm>
        </p:grpSpPr>
        <p:sp>
          <p:nvSpPr>
            <p:cNvPr id="51" name="Oval 50">
              <a:extLst>
                <a:ext uri="{FF2B5EF4-FFF2-40B4-BE49-F238E27FC236}">
                  <a16:creationId xmlns:a16="http://schemas.microsoft.com/office/drawing/2014/main" id="{02EE42FF-E04A-41D9-B01F-501CC8E5BF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52" name="Isosceles Triangle 51">
              <a:extLst>
                <a:ext uri="{FF2B5EF4-FFF2-40B4-BE49-F238E27FC236}">
                  <a16:creationId xmlns:a16="http://schemas.microsoft.com/office/drawing/2014/main" id="{286EAD36-1E6F-481C-899D-F6F10B01684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53" name="OPUS solution">
            <a:extLst>
              <a:ext uri="{FF2B5EF4-FFF2-40B4-BE49-F238E27FC236}">
                <a16:creationId xmlns:a16="http://schemas.microsoft.com/office/drawing/2014/main" id="{391CA1F5-AC38-484C-BFFA-D93503A31F1D}"/>
              </a:ext>
            </a:extLst>
          </p:cNvPr>
          <p:cNvSpPr>
            <a:spLocks noChangeAspect="1"/>
          </p:cNvSpPr>
          <p:nvPr/>
        </p:nvSpPr>
        <p:spPr bwMode="auto">
          <a:xfrm>
            <a:off x="2862798" y="6497885"/>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defRPr/>
            </a:pPr>
            <a:endParaRPr lang="en-US" sz="2133">
              <a:solidFill>
                <a:srgbClr val="003054"/>
              </a:solidFill>
              <a:latin typeface="Calibri"/>
              <a:sym typeface="Arial"/>
            </a:endParaRPr>
          </a:p>
        </p:txBody>
      </p:sp>
    </p:spTree>
    <p:extLst>
      <p:ext uri="{BB962C8B-B14F-4D97-AF65-F5344CB8AC3E}">
        <p14:creationId xmlns:p14="http://schemas.microsoft.com/office/powerpoint/2010/main" val="147742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wipe(left)">
                                      <p:cBhvr>
                                        <p:cTn id="11" dur="1000"/>
                                        <p:tgtEl>
                                          <p:spTgt spid="11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wipe(up)">
                                      <p:cBhvr>
                                        <p:cTn id="15" dur="1000"/>
                                        <p:tgtEl>
                                          <p:spTgt spid="113"/>
                                        </p:tgtEl>
                                      </p:cBhvr>
                                    </p:animEffect>
                                  </p:childTnLst>
                                </p:cTn>
                              </p:par>
                            </p:childTnLst>
                          </p:cTn>
                        </p:par>
                        <p:par>
                          <p:cTn id="16" fill="hold">
                            <p:stCondLst>
                              <p:cond delay="2500"/>
                            </p:stCondLst>
                            <p:childTnLst>
                              <p:par>
                                <p:cTn id="17" presetID="22" presetClass="entr" presetSubtype="2" fill="hold" nodeType="after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wipe(right)">
                                      <p:cBhvr>
                                        <p:cTn id="19" dur="1000"/>
                                        <p:tgtEl>
                                          <p:spTgt spid="114"/>
                                        </p:tgtEl>
                                      </p:cBhvr>
                                    </p:animEffect>
                                  </p:childTnLst>
                                </p:cTn>
                              </p:par>
                            </p:childTnLst>
                          </p:cTn>
                        </p:par>
                        <p:par>
                          <p:cTn id="20" fill="hold">
                            <p:stCondLst>
                              <p:cond delay="3500"/>
                            </p:stCondLst>
                            <p:childTnLst>
                              <p:par>
                                <p:cTn id="21" presetID="22" presetClass="entr" presetSubtype="4" fill="hold" nodeType="after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wipe(down)">
                                      <p:cBhvr>
                                        <p:cTn id="23" dur="1000"/>
                                        <p:tgtEl>
                                          <p:spTgt spid="116"/>
                                        </p:tgtEl>
                                      </p:cBhvr>
                                    </p:animEffect>
                                  </p:childTnLst>
                                </p:cTn>
                              </p:par>
                            </p:childTnLst>
                          </p:cTn>
                        </p:par>
                        <p:par>
                          <p:cTn id="24" fill="hold">
                            <p:stCondLst>
                              <p:cond delay="4500"/>
                            </p:stCondLst>
                            <p:childTnLst>
                              <p:par>
                                <p:cTn id="25" presetID="22" presetClass="entr" presetSubtype="4" fill="hold" nodeType="after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wipe(down)">
                                      <p:cBhvr>
                                        <p:cTn id="27" dur="1000"/>
                                        <p:tgtEl>
                                          <p:spTgt spid="117"/>
                                        </p:tgtEl>
                                      </p:cBhvr>
                                    </p:animEffect>
                                  </p:childTnLst>
                                </p:cTn>
                              </p:par>
                            </p:childTnLst>
                          </p:cTn>
                        </p:par>
                        <p:par>
                          <p:cTn id="28" fill="hold">
                            <p:stCondLst>
                              <p:cond delay="5500"/>
                            </p:stCondLst>
                            <p:childTnLst>
                              <p:par>
                                <p:cTn id="29" presetID="14" presetClass="exit" presetSubtype="10" fill="hold" nodeType="afterEffect">
                                  <p:stCondLst>
                                    <p:cond delay="0"/>
                                  </p:stCondLst>
                                  <p:childTnLst>
                                    <p:animEffect transition="out" filter="randombar(horizontal)">
                                      <p:cBhvr>
                                        <p:cTn id="30" dur="500"/>
                                        <p:tgtEl>
                                          <p:spTgt spid="112"/>
                                        </p:tgtEl>
                                      </p:cBhvr>
                                    </p:animEffect>
                                    <p:set>
                                      <p:cBhvr>
                                        <p:cTn id="31" dur="1" fill="hold">
                                          <p:stCondLst>
                                            <p:cond delay="499"/>
                                          </p:stCondLst>
                                        </p:cTn>
                                        <p:tgtEl>
                                          <p:spTgt spid="112"/>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114"/>
                                        </p:tgtEl>
                                      </p:cBhvr>
                                    </p:animEffect>
                                    <p:set>
                                      <p:cBhvr>
                                        <p:cTn id="34" dur="1" fill="hold">
                                          <p:stCondLst>
                                            <p:cond delay="499"/>
                                          </p:stCondLst>
                                        </p:cTn>
                                        <p:tgtEl>
                                          <p:spTgt spid="1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1000" fill="hold"/>
                                        <p:tgtEl>
                                          <p:spTgt spid="118"/>
                                        </p:tgtEl>
                                        <p:attrNameLst>
                                          <p:attrName>ppt_w</p:attrName>
                                        </p:attrNameLst>
                                      </p:cBhvr>
                                      <p:tavLst>
                                        <p:tav tm="0">
                                          <p:val>
                                            <p:fltVal val="0"/>
                                          </p:val>
                                        </p:tav>
                                        <p:tav tm="100000">
                                          <p:val>
                                            <p:strVal val="#ppt_w"/>
                                          </p:val>
                                        </p:tav>
                                      </p:tavLst>
                                    </p:anim>
                                    <p:anim calcmode="lin" valueType="num">
                                      <p:cBhvr>
                                        <p:cTn id="40" dur="1000" fill="hold"/>
                                        <p:tgtEl>
                                          <p:spTgt spid="118"/>
                                        </p:tgtEl>
                                        <p:attrNameLst>
                                          <p:attrName>ppt_h</p:attrName>
                                        </p:attrNameLst>
                                      </p:cBhvr>
                                      <p:tavLst>
                                        <p:tav tm="0">
                                          <p:val>
                                            <p:fltVal val="0"/>
                                          </p:val>
                                        </p:tav>
                                        <p:tav tm="100000">
                                          <p:val>
                                            <p:strVal val="#ppt_h"/>
                                          </p:val>
                                        </p:tav>
                                      </p:tavLst>
                                    </p:anim>
                                    <p:anim calcmode="lin" valueType="num">
                                      <p:cBhvr>
                                        <p:cTn id="41" dur="1000" fill="hold"/>
                                        <p:tgtEl>
                                          <p:spTgt spid="118"/>
                                        </p:tgtEl>
                                        <p:attrNameLst>
                                          <p:attrName>style.rotation</p:attrName>
                                        </p:attrNameLst>
                                      </p:cBhvr>
                                      <p:tavLst>
                                        <p:tav tm="0">
                                          <p:val>
                                            <p:fltVal val="90"/>
                                          </p:val>
                                        </p:tav>
                                        <p:tav tm="100000">
                                          <p:val>
                                            <p:fltVal val="0"/>
                                          </p:val>
                                        </p:tav>
                                      </p:tavLst>
                                    </p:anim>
                                    <p:animEffect transition="in" filter="fade">
                                      <p:cBhvr>
                                        <p:cTn id="42" dur="1000"/>
                                        <p:tgtEl>
                                          <p:spTgt spid="1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fade">
                                      <p:cBhvr>
                                        <p:cTn id="47" dur="500"/>
                                        <p:tgtEl>
                                          <p:spTgt spid="115"/>
                                        </p:tgtEl>
                                      </p:cBhvr>
                                    </p:animEffect>
                                  </p:childTnLst>
                                </p:cTn>
                              </p:par>
                              <p:par>
                                <p:cTn id="48" presetID="10" presetClass="entr" presetSubtype="0" fill="hold" nodeType="withEffect">
                                  <p:stCondLst>
                                    <p:cond delay="0"/>
                                  </p:stCondLst>
                                  <p:childTnLst>
                                    <p:set>
                                      <p:cBhvr>
                                        <p:cTn id="49" dur="1" fill="hold">
                                          <p:stCondLst>
                                            <p:cond delay="0"/>
                                          </p:stCondLst>
                                        </p:cTn>
                                        <p:tgtEl>
                                          <p:spTgt spid="140"/>
                                        </p:tgtEl>
                                        <p:attrNameLst>
                                          <p:attrName>style.visibility</p:attrName>
                                        </p:attrNameLst>
                                      </p:cBhvr>
                                      <p:to>
                                        <p:strVal val="visible"/>
                                      </p:to>
                                    </p:set>
                                    <p:animEffect transition="in" filter="fade">
                                      <p:cBhvr>
                                        <p:cTn id="50" dur="500"/>
                                        <p:tgtEl>
                                          <p:spTgt spid="140"/>
                                        </p:tgtEl>
                                      </p:cBhvr>
                                    </p:animEffect>
                                  </p:childTnLst>
                                </p:cTn>
                              </p:par>
                              <p:par>
                                <p:cTn id="51" presetID="10" presetClass="entr" presetSubtype="0" fill="hold" nodeType="withEffect">
                                  <p:stCondLst>
                                    <p:cond delay="0"/>
                                  </p:stCondLst>
                                  <p:childTnLst>
                                    <p:set>
                                      <p:cBhvr>
                                        <p:cTn id="52" dur="1" fill="hold">
                                          <p:stCondLst>
                                            <p:cond delay="0"/>
                                          </p:stCondLst>
                                        </p:cTn>
                                        <p:tgtEl>
                                          <p:spTgt spid="142"/>
                                        </p:tgtEl>
                                        <p:attrNameLst>
                                          <p:attrName>style.visibility</p:attrName>
                                        </p:attrNameLst>
                                      </p:cBhvr>
                                      <p:to>
                                        <p:strVal val="visible"/>
                                      </p:to>
                                    </p:set>
                                    <p:animEffect transition="in" filter="fade">
                                      <p:cBhvr>
                                        <p:cTn id="53" dur="500"/>
                                        <p:tgtEl>
                                          <p:spTgt spid="142"/>
                                        </p:tgtEl>
                                      </p:cBhvr>
                                    </p:animEffect>
                                  </p:childTnLst>
                                </p:cTn>
                              </p:par>
                              <p:par>
                                <p:cTn id="54" presetID="10" presetClass="entr" presetSubtype="0" fill="hold" nodeType="withEffect">
                                  <p:stCondLst>
                                    <p:cond delay="0"/>
                                  </p:stCondLst>
                                  <p:childTnLst>
                                    <p:set>
                                      <p:cBhvr>
                                        <p:cTn id="55" dur="1" fill="hold">
                                          <p:stCondLst>
                                            <p:cond delay="0"/>
                                          </p:stCondLst>
                                        </p:cTn>
                                        <p:tgtEl>
                                          <p:spTgt spid="144"/>
                                        </p:tgtEl>
                                        <p:attrNameLst>
                                          <p:attrName>style.visibility</p:attrName>
                                        </p:attrNameLst>
                                      </p:cBhvr>
                                      <p:to>
                                        <p:strVal val="visible"/>
                                      </p:to>
                                    </p:set>
                                    <p:animEffect transition="in" filter="fade">
                                      <p:cBhvr>
                                        <p:cTn id="56" dur="500"/>
                                        <p:tgtEl>
                                          <p:spTgt spid="14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1"/>
                                        </p:tgtEl>
                                        <p:attrNameLst>
                                          <p:attrName>style.visibility</p:attrName>
                                        </p:attrNameLst>
                                      </p:cBhvr>
                                      <p:to>
                                        <p:strVal val="visible"/>
                                      </p:to>
                                    </p:set>
                                    <p:animEffect transition="in" filter="fade">
                                      <p:cBhvr>
                                        <p:cTn id="59" dur="500"/>
                                        <p:tgtEl>
                                          <p:spTgt spid="16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60"/>
                                        </p:tgtEl>
                                        <p:attrNameLst>
                                          <p:attrName>style.visibility</p:attrName>
                                        </p:attrNameLst>
                                      </p:cBhvr>
                                      <p:to>
                                        <p:strVal val="visible"/>
                                      </p:to>
                                    </p:set>
                                    <p:animEffect transition="in" filter="fade">
                                      <p:cBhvr>
                                        <p:cTn id="62" dur="500"/>
                                        <p:tgtEl>
                                          <p:spTgt spid="160"/>
                                        </p:tgtEl>
                                      </p:cBhvr>
                                    </p:animEffect>
                                  </p:childTnLst>
                                </p:cTn>
                              </p:par>
                              <p:par>
                                <p:cTn id="63" presetID="10" presetClass="entr" presetSubtype="0" fill="hold" nodeType="withEffect">
                                  <p:stCondLst>
                                    <p:cond delay="0"/>
                                  </p:stCondLst>
                                  <p:childTnLst>
                                    <p:set>
                                      <p:cBhvr>
                                        <p:cTn id="64" dur="1" fill="hold">
                                          <p:stCondLst>
                                            <p:cond delay="0"/>
                                          </p:stCondLst>
                                        </p:cTn>
                                        <p:tgtEl>
                                          <p:spTgt spid="162"/>
                                        </p:tgtEl>
                                        <p:attrNameLst>
                                          <p:attrName>style.visibility</p:attrName>
                                        </p:attrNameLst>
                                      </p:cBhvr>
                                      <p:to>
                                        <p:strVal val="visible"/>
                                      </p:to>
                                    </p:set>
                                    <p:animEffect transition="in" filter="fade">
                                      <p:cBhvr>
                                        <p:cTn id="65"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60" grpId="0"/>
      <p:bldP spid="161" grpId="0" animBg="1"/>
      <p:bldP spid="1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1" y="320819"/>
            <a:ext cx="9144000" cy="53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Arial" panose="020B0604020202020204" pitchFamily="34"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6pPr>
            <a:lvl7pPr marL="9144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7pPr>
            <a:lvl8pPr marL="13716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8pPr>
            <a:lvl9pPr marL="18288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9pPr>
          </a:lstStyle>
          <a:p>
            <a:pPr lvl="0">
              <a:defRPr/>
            </a:pPr>
            <a:r>
              <a:rPr lang="en-US" sz="4800" b="1" dirty="0">
                <a:latin typeface="Cambria" panose="02040503050406030204" pitchFamily="18" charset="0"/>
                <a:ea typeface="Cambria" panose="02040503050406030204" pitchFamily="18" charset="0"/>
                <a:cs typeface="Open Sans" panose="020B0606030504020204" pitchFamily="34" charset="0"/>
                <a:sym typeface="Arial"/>
              </a:rPr>
              <a:t>OPUS Static (OPUS-S)</a:t>
            </a: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0" y="991476"/>
            <a:ext cx="6203417" cy="206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Arial" panose="020B0604020202020204" pitchFamily="34"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Arial" panose="020B0604020202020204" pitchFamily="34"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Arial" panose="020B0604020202020204" pitchFamily="34"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6910" lvl="1" indent="-306910"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No correlation between your observed marks</a:t>
            </a:r>
          </a:p>
          <a:p>
            <a:pPr marL="380990" lvl="1" indent="150280"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	</a:t>
            </a: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Low Relative Accuracy</a:t>
            </a:r>
          </a:p>
          <a:p>
            <a:pPr marL="306910" lvl="1" indent="-306910"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Even if … collected simultaneously</a:t>
            </a:r>
          </a:p>
          <a:p>
            <a:pPr marL="0" lvl="1" indent="0" defTabSz="304815">
              <a:spcBef>
                <a:spcPts val="0"/>
              </a:spcBef>
              <a:spcAft>
                <a:spcPts val="200"/>
              </a:spcAft>
              <a:buNone/>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			    … and submitted to OPUS simultaneously</a:t>
            </a:r>
          </a:p>
          <a:p>
            <a:pPr marL="306910" lvl="1" indent="-306910"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OPUS-S = independent solutions</a:t>
            </a:r>
          </a:p>
          <a:p>
            <a:pPr marL="0" lvl="1" indent="0" defTabSz="304815">
              <a:spcBef>
                <a:spcPts val="0"/>
              </a:spcBef>
              <a:spcAft>
                <a:spcPts val="200"/>
              </a:spcAft>
              <a:buNone/>
              <a:defRPr/>
            </a:pPr>
            <a:endPar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endParaRPr>
          </a:p>
        </p:txBody>
      </p:sp>
      <p:cxnSp>
        <p:nvCxnSpPr>
          <p:cNvPr id="113" name="baseline2">
            <a:extLst>
              <a:ext uri="{FF2B5EF4-FFF2-40B4-BE49-F238E27FC236}">
                <a16:creationId xmlns:a16="http://schemas.microsoft.com/office/drawing/2014/main" id="{E819B6E3-F386-453A-83C8-6098A1D8246A}"/>
              </a:ext>
            </a:extLst>
          </p:cNvPr>
          <p:cNvCxnSpPr>
            <a:cxnSpLocks/>
            <a:stCxn id="120" idx="4"/>
            <a:endCxn id="118" idx="0"/>
          </p:cNvCxnSpPr>
          <p:nvPr/>
        </p:nvCxnSpPr>
        <p:spPr>
          <a:xfrm>
            <a:off x="6464055" y="2228715"/>
            <a:ext cx="197904" cy="1313875"/>
          </a:xfrm>
          <a:prstGeom prst="line">
            <a:avLst/>
          </a:prstGeom>
          <a:noFill/>
          <a:ln w="76200" cap="sq">
            <a:solidFill>
              <a:srgbClr val="FFC000"/>
            </a:solidFill>
            <a:round/>
            <a:headEnd/>
            <a:tailEnd/>
          </a:ln>
          <a:extLst>
            <a:ext uri="{909E8E84-426E-40DD-AFC4-6F175D3DCCD1}">
              <a14:hiddenFill xmlns:a14="http://schemas.microsoft.com/office/drawing/2010/main">
                <a:noFill/>
              </a14:hiddenFill>
            </a:ext>
          </a:extLst>
        </p:spPr>
      </p:cxnSp>
      <p:cxnSp>
        <p:nvCxnSpPr>
          <p:cNvPr id="116" name="baseline4">
            <a:extLst>
              <a:ext uri="{FF2B5EF4-FFF2-40B4-BE49-F238E27FC236}">
                <a16:creationId xmlns:a16="http://schemas.microsoft.com/office/drawing/2014/main" id="{B6E5E662-9A89-4757-AA19-B96FCDF7F03B}"/>
              </a:ext>
            </a:extLst>
          </p:cNvPr>
          <p:cNvCxnSpPr>
            <a:cxnSpLocks/>
            <a:stCxn id="123" idx="1"/>
            <a:endCxn id="118" idx="5"/>
          </p:cNvCxnSpPr>
          <p:nvPr/>
        </p:nvCxnSpPr>
        <p:spPr>
          <a:xfrm flipH="1" flipV="1">
            <a:off x="6729952" y="3706731"/>
            <a:ext cx="1560515" cy="1732181"/>
          </a:xfrm>
          <a:prstGeom prst="line">
            <a:avLst/>
          </a:prstGeom>
          <a:noFill/>
          <a:ln w="76200" cap="sq">
            <a:solidFill>
              <a:schemeClr val="tx1"/>
            </a:solidFill>
            <a:round/>
            <a:headEnd/>
            <a:tailEnd/>
          </a:ln>
          <a:extLst>
            <a:ext uri="{909E8E84-426E-40DD-AFC4-6F175D3DCCD1}">
              <a14:hiddenFill xmlns:a14="http://schemas.microsoft.com/office/drawing/2010/main">
                <a:noFill/>
              </a14:hiddenFill>
            </a:ext>
          </a:extLst>
        </p:spPr>
      </p:cxnSp>
      <p:cxnSp>
        <p:nvCxnSpPr>
          <p:cNvPr id="117" name="baseline5">
            <a:extLst>
              <a:ext uri="{FF2B5EF4-FFF2-40B4-BE49-F238E27FC236}">
                <a16:creationId xmlns:a16="http://schemas.microsoft.com/office/drawing/2014/main" id="{404E200F-2835-4DE0-85F1-8D59B6ECE9FE}"/>
              </a:ext>
            </a:extLst>
          </p:cNvPr>
          <p:cNvCxnSpPr>
            <a:cxnSpLocks/>
            <a:stCxn id="126" idx="7"/>
            <a:endCxn id="118" idx="3"/>
          </p:cNvCxnSpPr>
          <p:nvPr/>
        </p:nvCxnSpPr>
        <p:spPr>
          <a:xfrm flipV="1">
            <a:off x="5914230" y="3706732"/>
            <a:ext cx="679745" cy="1825667"/>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19" name="Group 118">
            <a:extLst>
              <a:ext uri="{FF2B5EF4-FFF2-40B4-BE49-F238E27FC236}">
                <a16:creationId xmlns:a16="http://schemas.microsoft.com/office/drawing/2014/main" id="{244CF431-8207-4AA2-A2D9-B57766B2614D}"/>
              </a:ext>
            </a:extLst>
          </p:cNvPr>
          <p:cNvGrpSpPr>
            <a:grpSpLocks noChangeAspect="1"/>
          </p:cNvGrpSpPr>
          <p:nvPr/>
        </p:nvGrpSpPr>
        <p:grpSpPr>
          <a:xfrm>
            <a:off x="6331848" y="1964296"/>
            <a:ext cx="264419" cy="264419"/>
            <a:chOff x="8189735" y="2209800"/>
            <a:chExt cx="762000" cy="762000"/>
          </a:xfrm>
        </p:grpSpPr>
        <p:sp>
          <p:nvSpPr>
            <p:cNvPr id="120" name="Oval 119">
              <a:extLst>
                <a:ext uri="{FF2B5EF4-FFF2-40B4-BE49-F238E27FC236}">
                  <a16:creationId xmlns:a16="http://schemas.microsoft.com/office/drawing/2014/main" id="{A28737D3-4139-4219-AA4F-AEACF575D7E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21" name="Isosceles Triangle 120">
              <a:extLst>
                <a:ext uri="{FF2B5EF4-FFF2-40B4-BE49-F238E27FC236}">
                  <a16:creationId xmlns:a16="http://schemas.microsoft.com/office/drawing/2014/main" id="{4BAC38E3-9D36-4053-B553-5CEA52F59EC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22" name="Group 121">
            <a:extLst>
              <a:ext uri="{FF2B5EF4-FFF2-40B4-BE49-F238E27FC236}">
                <a16:creationId xmlns:a16="http://schemas.microsoft.com/office/drawing/2014/main" id="{8DB0B720-CB73-4AB4-88F4-C5A2A23D3CC3}"/>
              </a:ext>
            </a:extLst>
          </p:cNvPr>
          <p:cNvGrpSpPr>
            <a:grpSpLocks noChangeAspect="1"/>
          </p:cNvGrpSpPr>
          <p:nvPr/>
        </p:nvGrpSpPr>
        <p:grpSpPr>
          <a:xfrm>
            <a:off x="8251743" y="5400188"/>
            <a:ext cx="264419" cy="264419"/>
            <a:chOff x="8189735" y="2209800"/>
            <a:chExt cx="762000" cy="762000"/>
          </a:xfrm>
        </p:grpSpPr>
        <p:sp>
          <p:nvSpPr>
            <p:cNvPr id="123" name="Oval 122">
              <a:extLst>
                <a:ext uri="{FF2B5EF4-FFF2-40B4-BE49-F238E27FC236}">
                  <a16:creationId xmlns:a16="http://schemas.microsoft.com/office/drawing/2014/main" id="{95CC8ED7-40A5-4F0C-A1B7-205B976F422B}"/>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24" name="Isosceles Triangle 123">
              <a:extLst>
                <a:ext uri="{FF2B5EF4-FFF2-40B4-BE49-F238E27FC236}">
                  <a16:creationId xmlns:a16="http://schemas.microsoft.com/office/drawing/2014/main" id="{E58A895C-9F57-43A6-9331-C3796776BAD2}"/>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25" name="Group 124">
            <a:extLst>
              <a:ext uri="{FF2B5EF4-FFF2-40B4-BE49-F238E27FC236}">
                <a16:creationId xmlns:a16="http://schemas.microsoft.com/office/drawing/2014/main" id="{3C81BB80-4069-4339-9341-105171526DDA}"/>
              </a:ext>
            </a:extLst>
          </p:cNvPr>
          <p:cNvGrpSpPr>
            <a:grpSpLocks noChangeAspect="1"/>
          </p:cNvGrpSpPr>
          <p:nvPr/>
        </p:nvGrpSpPr>
        <p:grpSpPr>
          <a:xfrm>
            <a:off x="5688532" y="5493675"/>
            <a:ext cx="264419" cy="264419"/>
            <a:chOff x="8189735" y="2209800"/>
            <a:chExt cx="762000" cy="762000"/>
          </a:xfrm>
        </p:grpSpPr>
        <p:sp>
          <p:nvSpPr>
            <p:cNvPr id="126" name="Oval 125">
              <a:extLst>
                <a:ext uri="{FF2B5EF4-FFF2-40B4-BE49-F238E27FC236}">
                  <a16:creationId xmlns:a16="http://schemas.microsoft.com/office/drawing/2014/main" id="{32125782-8895-4AA5-BF94-C9D3F301AF4F}"/>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a:solidFill>
                  <a:srgbClr val="003054"/>
                </a:solidFill>
                <a:latin typeface="Calibri"/>
                <a:sym typeface="Arial"/>
              </a:endParaRPr>
            </a:p>
          </p:txBody>
        </p:sp>
        <p:sp>
          <p:nvSpPr>
            <p:cNvPr id="127" name="Isosceles Triangle 126">
              <a:extLst>
                <a:ext uri="{FF2B5EF4-FFF2-40B4-BE49-F238E27FC236}">
                  <a16:creationId xmlns:a16="http://schemas.microsoft.com/office/drawing/2014/main" id="{E1407A39-945B-4EF5-9E11-F8B8B6E44AE4}"/>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a:solidFill>
                  <a:srgbClr val="003054"/>
                </a:solidFill>
                <a:latin typeface="Calibri"/>
                <a:sym typeface="Arial"/>
              </a:endParaRPr>
            </a:p>
          </p:txBody>
        </p:sp>
      </p:grpSp>
      <p:sp>
        <p:nvSpPr>
          <p:cNvPr id="115" name="OPUS name">
            <a:extLst>
              <a:ext uri="{FF2B5EF4-FFF2-40B4-BE49-F238E27FC236}">
                <a16:creationId xmlns:a16="http://schemas.microsoft.com/office/drawing/2014/main" id="{98419B32-5F03-4D49-95DD-B9AF3A725BAC}"/>
              </a:ext>
            </a:extLst>
          </p:cNvPr>
          <p:cNvSpPr txBox="1"/>
          <p:nvPr/>
        </p:nvSpPr>
        <p:spPr>
          <a:xfrm>
            <a:off x="6790392" y="3505065"/>
            <a:ext cx="716863" cy="379656"/>
          </a:xfrm>
          <a:prstGeom prst="rect">
            <a:avLst/>
          </a:prstGeom>
          <a:noFill/>
          <a:ln>
            <a:noFill/>
          </a:ln>
        </p:spPr>
        <p:txBody>
          <a:bodyPr wrap="none">
            <a:spAutoFit/>
          </a:bodyPr>
          <a:lstStyle/>
          <a:p>
            <a:pPr defTabSz="304815">
              <a:defRPr/>
            </a:pPr>
            <a:r>
              <a:rPr lang="en-US" sz="1867" dirty="0">
                <a:solidFill>
                  <a:srgbClr val="003054"/>
                </a:solidFill>
                <a:latin typeface="Cambria" panose="02040503050406030204" pitchFamily="18" charset="0"/>
                <a:ea typeface="Cambria" panose="02040503050406030204" pitchFamily="18" charset="0"/>
                <a:cs typeface="Arial"/>
                <a:sym typeface="Arial"/>
              </a:rPr>
              <a:t>5001</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sp>
        <p:nvSpPr>
          <p:cNvPr id="134" name="legend text">
            <a:extLst>
              <a:ext uri="{FF2B5EF4-FFF2-40B4-BE49-F238E27FC236}">
                <a16:creationId xmlns:a16="http://schemas.microsoft.com/office/drawing/2014/main" id="{D2C1CA97-1528-494F-8038-E09D7C7B6312}"/>
              </a:ext>
            </a:extLst>
          </p:cNvPr>
          <p:cNvSpPr txBox="1"/>
          <p:nvPr/>
        </p:nvSpPr>
        <p:spPr>
          <a:xfrm>
            <a:off x="3054149" y="6389049"/>
            <a:ext cx="1773212" cy="379656"/>
          </a:xfrm>
          <a:prstGeom prst="rect">
            <a:avLst/>
          </a:prstGeom>
          <a:noFill/>
        </p:spPr>
        <p:txBody>
          <a:bodyPr wrap="square" rtlCol="0">
            <a:spAutoFit/>
          </a:bodyPr>
          <a:lstStyle/>
          <a:p>
            <a:pPr defTabSz="304815">
              <a:defRPr/>
            </a:pPr>
            <a:r>
              <a:rPr lang="en-US" sz="1867" dirty="0">
                <a:solidFill>
                  <a:srgbClr val="000000"/>
                </a:solidFill>
                <a:latin typeface="Cambria" panose="02040503050406030204" pitchFamily="18" charset="0"/>
                <a:ea typeface="Cambria" panose="02040503050406030204" pitchFamily="18" charset="0"/>
                <a:cs typeface="Arial"/>
                <a:sym typeface="Arial"/>
              </a:rPr>
              <a:t>OPUS Solution</a:t>
            </a:r>
            <a:endParaRPr lang="en-US" sz="2133" dirty="0">
              <a:solidFill>
                <a:srgbClr val="000000"/>
              </a:solidFill>
              <a:latin typeface="Cambria" panose="02040503050406030204" pitchFamily="18" charset="0"/>
              <a:ea typeface="Cambria" panose="02040503050406030204" pitchFamily="18" charset="0"/>
              <a:cs typeface="Arial"/>
              <a:sym typeface="Arial"/>
            </a:endParaRPr>
          </a:p>
        </p:txBody>
      </p:sp>
      <p:sp>
        <p:nvSpPr>
          <p:cNvPr id="139" name="legend text">
            <a:extLst>
              <a:ext uri="{FF2B5EF4-FFF2-40B4-BE49-F238E27FC236}">
                <a16:creationId xmlns:a16="http://schemas.microsoft.com/office/drawing/2014/main" id="{A3FC9927-AC0D-4062-8A65-44B5D6329F72}"/>
              </a:ext>
            </a:extLst>
          </p:cNvPr>
          <p:cNvSpPr txBox="1"/>
          <p:nvPr/>
        </p:nvSpPr>
        <p:spPr>
          <a:xfrm>
            <a:off x="3055102" y="6067689"/>
            <a:ext cx="739177" cy="379656"/>
          </a:xfrm>
          <a:prstGeom prst="rect">
            <a:avLst/>
          </a:prstGeom>
          <a:noFill/>
        </p:spPr>
        <p:txBody>
          <a:bodyPr wrap="none" rtlCol="0">
            <a:spAutoFit/>
          </a:bodyPr>
          <a:lstStyle/>
          <a:p>
            <a:pPr defTabSz="304815">
              <a:defRPr/>
            </a:pPr>
            <a:r>
              <a:rPr lang="en-US" sz="1867" dirty="0">
                <a:solidFill>
                  <a:srgbClr val="000000"/>
                </a:solidFill>
                <a:latin typeface="Cambria" panose="02040503050406030204" pitchFamily="18" charset="0"/>
                <a:ea typeface="Cambria" panose="02040503050406030204" pitchFamily="18" charset="0"/>
                <a:cs typeface="Arial"/>
                <a:sym typeface="Arial"/>
              </a:rPr>
              <a:t>CORS</a:t>
            </a:r>
          </a:p>
        </p:txBody>
      </p:sp>
      <p:cxnSp>
        <p:nvCxnSpPr>
          <p:cNvPr id="140" name="baseline1">
            <a:extLst>
              <a:ext uri="{FF2B5EF4-FFF2-40B4-BE49-F238E27FC236}">
                <a16:creationId xmlns:a16="http://schemas.microsoft.com/office/drawing/2014/main" id="{60BCD041-6E0C-434B-B90E-1C6BE255D73E}"/>
              </a:ext>
            </a:extLst>
          </p:cNvPr>
          <p:cNvCxnSpPr>
            <a:cxnSpLocks/>
            <a:stCxn id="42" idx="5"/>
            <a:endCxn id="161" idx="2"/>
          </p:cNvCxnSpPr>
          <p:nvPr/>
        </p:nvCxnSpPr>
        <p:spPr>
          <a:xfrm>
            <a:off x="1204675" y="3219745"/>
            <a:ext cx="651583" cy="764441"/>
          </a:xfrm>
          <a:prstGeom prst="line">
            <a:avLst/>
          </a:prstGeom>
          <a:noFill/>
          <a:ln w="76200" cap="sq">
            <a:solidFill>
              <a:srgbClr val="00B0F0"/>
            </a:solidFill>
            <a:round/>
            <a:headEnd/>
            <a:tailEnd/>
          </a:ln>
          <a:extLst>
            <a:ext uri="{909E8E84-426E-40DD-AFC4-6F175D3DCCD1}">
              <a14:hiddenFill xmlns:a14="http://schemas.microsoft.com/office/drawing/2010/main">
                <a:noFill/>
              </a14:hiddenFill>
            </a:ext>
          </a:extLst>
        </p:spPr>
      </p:cxnSp>
      <p:cxnSp>
        <p:nvCxnSpPr>
          <p:cNvPr id="142" name="baseline3">
            <a:extLst>
              <a:ext uri="{FF2B5EF4-FFF2-40B4-BE49-F238E27FC236}">
                <a16:creationId xmlns:a16="http://schemas.microsoft.com/office/drawing/2014/main" id="{CF90FC83-F342-4024-84EE-20FC5AAA6360}"/>
              </a:ext>
            </a:extLst>
          </p:cNvPr>
          <p:cNvCxnSpPr>
            <a:cxnSpLocks/>
            <a:stCxn id="158" idx="1"/>
            <a:endCxn id="161" idx="5"/>
          </p:cNvCxnSpPr>
          <p:nvPr/>
        </p:nvCxnSpPr>
        <p:spPr>
          <a:xfrm flipH="1" flipV="1">
            <a:off x="2020396" y="4052167"/>
            <a:ext cx="3706859" cy="1480896"/>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4" name="baseline5">
            <a:extLst>
              <a:ext uri="{FF2B5EF4-FFF2-40B4-BE49-F238E27FC236}">
                <a16:creationId xmlns:a16="http://schemas.microsoft.com/office/drawing/2014/main" id="{0C731F3B-824D-4F0B-BF26-A855AC07F11E}"/>
              </a:ext>
            </a:extLst>
          </p:cNvPr>
          <p:cNvCxnSpPr>
            <a:cxnSpLocks/>
            <a:stCxn id="152" idx="7"/>
            <a:endCxn id="161" idx="3"/>
          </p:cNvCxnSpPr>
          <p:nvPr/>
        </p:nvCxnSpPr>
        <p:spPr>
          <a:xfrm flipV="1">
            <a:off x="1204678" y="4052172"/>
            <a:ext cx="679745" cy="1825667"/>
          </a:xfrm>
          <a:prstGeom prst="line">
            <a:avLst/>
          </a:prstGeom>
          <a:noFill/>
          <a:ln w="76200" cap="sq">
            <a:solidFill>
              <a:srgbClr val="7030A0"/>
            </a:solidFill>
            <a:round/>
            <a:headEnd/>
            <a:tailEnd/>
          </a:ln>
          <a:extLst>
            <a:ext uri="{909E8E84-426E-40DD-AFC4-6F175D3DCCD1}">
              <a14:hiddenFill xmlns:a14="http://schemas.microsoft.com/office/drawing/2010/main">
                <a:noFill/>
              </a14:hiddenFill>
            </a:ext>
          </a:extLst>
        </p:spPr>
      </p:cxnSp>
      <p:grpSp>
        <p:nvGrpSpPr>
          <p:cNvPr id="151" name="Group 150">
            <a:extLst>
              <a:ext uri="{FF2B5EF4-FFF2-40B4-BE49-F238E27FC236}">
                <a16:creationId xmlns:a16="http://schemas.microsoft.com/office/drawing/2014/main" id="{CBA01078-62B0-4EB3-BDE3-C0FB265893CE}"/>
              </a:ext>
            </a:extLst>
          </p:cNvPr>
          <p:cNvGrpSpPr>
            <a:grpSpLocks noChangeAspect="1"/>
          </p:cNvGrpSpPr>
          <p:nvPr/>
        </p:nvGrpSpPr>
        <p:grpSpPr>
          <a:xfrm>
            <a:off x="978979" y="5839116"/>
            <a:ext cx="264419" cy="264419"/>
            <a:chOff x="8189735" y="2209800"/>
            <a:chExt cx="762000" cy="762000"/>
          </a:xfrm>
        </p:grpSpPr>
        <p:sp>
          <p:nvSpPr>
            <p:cNvPr id="152" name="Oval 151">
              <a:extLst>
                <a:ext uri="{FF2B5EF4-FFF2-40B4-BE49-F238E27FC236}">
                  <a16:creationId xmlns:a16="http://schemas.microsoft.com/office/drawing/2014/main" id="{F06005A0-9A7F-499C-852A-B2F14F0EE7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3" name="Isosceles Triangle 152">
              <a:extLst>
                <a:ext uri="{FF2B5EF4-FFF2-40B4-BE49-F238E27FC236}">
                  <a16:creationId xmlns:a16="http://schemas.microsoft.com/office/drawing/2014/main" id="{ADB1C4B4-F230-4B57-8AED-09F3D7677309}"/>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57" name="Group 156">
            <a:extLst>
              <a:ext uri="{FF2B5EF4-FFF2-40B4-BE49-F238E27FC236}">
                <a16:creationId xmlns:a16="http://schemas.microsoft.com/office/drawing/2014/main" id="{FB900C21-6951-4262-B85A-C654149A69B5}"/>
              </a:ext>
            </a:extLst>
          </p:cNvPr>
          <p:cNvGrpSpPr>
            <a:grpSpLocks noChangeAspect="1"/>
          </p:cNvGrpSpPr>
          <p:nvPr/>
        </p:nvGrpSpPr>
        <p:grpSpPr>
          <a:xfrm>
            <a:off x="5688532" y="5494344"/>
            <a:ext cx="264419" cy="264419"/>
            <a:chOff x="8189735" y="2209800"/>
            <a:chExt cx="762000" cy="762000"/>
          </a:xfrm>
        </p:grpSpPr>
        <p:sp>
          <p:nvSpPr>
            <p:cNvPr id="158" name="Oval 157">
              <a:extLst>
                <a:ext uri="{FF2B5EF4-FFF2-40B4-BE49-F238E27FC236}">
                  <a16:creationId xmlns:a16="http://schemas.microsoft.com/office/drawing/2014/main" id="{078740E6-4580-4B4B-98C7-876AF30C46B1}"/>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9" name="Isosceles Triangle 158">
              <a:extLst>
                <a:ext uri="{FF2B5EF4-FFF2-40B4-BE49-F238E27FC236}">
                  <a16:creationId xmlns:a16="http://schemas.microsoft.com/office/drawing/2014/main" id="{D5956D56-C075-4587-A138-F5FD48E5941D}"/>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160" name="OPUS name">
            <a:extLst>
              <a:ext uri="{FF2B5EF4-FFF2-40B4-BE49-F238E27FC236}">
                <a16:creationId xmlns:a16="http://schemas.microsoft.com/office/drawing/2014/main" id="{9BA9F6D4-5F25-4010-B75C-A4115DCB933C}"/>
              </a:ext>
            </a:extLst>
          </p:cNvPr>
          <p:cNvSpPr txBox="1"/>
          <p:nvPr/>
        </p:nvSpPr>
        <p:spPr>
          <a:xfrm>
            <a:off x="1141537" y="3916817"/>
            <a:ext cx="716863" cy="379656"/>
          </a:xfrm>
          <a:prstGeom prst="rect">
            <a:avLst/>
          </a:prstGeom>
          <a:noFill/>
          <a:ln>
            <a:noFill/>
          </a:ln>
        </p:spPr>
        <p:txBody>
          <a:bodyPr wrap="none">
            <a:spAutoFit/>
          </a:bodyPr>
          <a:lstStyle/>
          <a:p>
            <a:pPr defTabSz="304815">
              <a:defRPr/>
            </a:pPr>
            <a:r>
              <a:rPr lang="en-US" sz="1867" dirty="0">
                <a:solidFill>
                  <a:srgbClr val="003054"/>
                </a:solidFill>
                <a:latin typeface="Cambria" panose="02040503050406030204" pitchFamily="18" charset="0"/>
                <a:ea typeface="Cambria" panose="02040503050406030204" pitchFamily="18" charset="0"/>
                <a:cs typeface="Arial"/>
                <a:sym typeface="Arial"/>
              </a:rPr>
              <a:t>5002</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cxnSp>
        <p:nvCxnSpPr>
          <p:cNvPr id="162" name="baseline3">
            <a:extLst>
              <a:ext uri="{FF2B5EF4-FFF2-40B4-BE49-F238E27FC236}">
                <a16:creationId xmlns:a16="http://schemas.microsoft.com/office/drawing/2014/main" id="{02FB685A-2F90-45E2-8A8B-A646135021E7}"/>
              </a:ext>
            </a:extLst>
          </p:cNvPr>
          <p:cNvCxnSpPr>
            <a:cxnSpLocks/>
            <a:stCxn id="118" idx="2"/>
            <a:endCxn id="161" idx="6"/>
          </p:cNvCxnSpPr>
          <p:nvPr/>
        </p:nvCxnSpPr>
        <p:spPr>
          <a:xfrm flipH="1">
            <a:off x="2048562" y="3638746"/>
            <a:ext cx="4517249" cy="345441"/>
          </a:xfrm>
          <a:prstGeom prst="line">
            <a:avLst/>
          </a:prstGeom>
          <a:noFill/>
          <a:ln w="76200" cap="sq">
            <a:solidFill>
              <a:schemeClr val="bg1">
                <a:lumMod val="50000"/>
              </a:schemeClr>
            </a:solidFill>
            <a:prstDash val="sysDot"/>
            <a:round/>
            <a:headEnd/>
            <a:tailEnd/>
          </a:ln>
          <a:extLst>
            <a:ext uri="{909E8E84-426E-40DD-AFC4-6F175D3DCCD1}">
              <a14:hiddenFill xmlns:a14="http://schemas.microsoft.com/office/drawing/2010/main">
                <a:noFill/>
              </a14:hiddenFill>
            </a:ext>
          </a:extLst>
        </p:spPr>
      </p:cxnSp>
      <p:sp>
        <p:nvSpPr>
          <p:cNvPr id="161" name="OPUS solution">
            <a:extLst>
              <a:ext uri="{FF2B5EF4-FFF2-40B4-BE49-F238E27FC236}">
                <a16:creationId xmlns:a16="http://schemas.microsoft.com/office/drawing/2014/main" id="{E339044F-9A9A-40D6-8093-8EA059886984}"/>
              </a:ext>
            </a:extLst>
          </p:cNvPr>
          <p:cNvSpPr>
            <a:spLocks noChangeAspect="1"/>
          </p:cNvSpPr>
          <p:nvPr/>
        </p:nvSpPr>
        <p:spPr bwMode="auto">
          <a:xfrm>
            <a:off x="1856258" y="3888034"/>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endParaRPr lang="en-US" sz="2133">
              <a:solidFill>
                <a:srgbClr val="003054"/>
              </a:solidFill>
              <a:latin typeface="Calibri"/>
              <a:sym typeface="Arial"/>
            </a:endParaRPr>
          </a:p>
        </p:txBody>
      </p:sp>
      <p:sp>
        <p:nvSpPr>
          <p:cNvPr id="118" name="OPUS solution">
            <a:extLst>
              <a:ext uri="{FF2B5EF4-FFF2-40B4-BE49-F238E27FC236}">
                <a16:creationId xmlns:a16="http://schemas.microsoft.com/office/drawing/2014/main" id="{92CBF154-DD75-49DD-BB1B-FF1A34A7667D}"/>
              </a:ext>
            </a:extLst>
          </p:cNvPr>
          <p:cNvSpPr>
            <a:spLocks noChangeAspect="1"/>
          </p:cNvSpPr>
          <p:nvPr/>
        </p:nvSpPr>
        <p:spPr bwMode="auto">
          <a:xfrm>
            <a:off x="6565814" y="3542593"/>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endParaRPr lang="en-US" sz="2133">
              <a:solidFill>
                <a:srgbClr val="003054"/>
              </a:solidFill>
              <a:latin typeface="Calibri"/>
              <a:sym typeface="Arial"/>
            </a:endParaRPr>
          </a:p>
        </p:txBody>
      </p:sp>
      <p:pic>
        <p:nvPicPr>
          <p:cNvPr id="3" name="Graphic 2" descr="Question mark">
            <a:extLst>
              <a:ext uri="{FF2B5EF4-FFF2-40B4-BE49-F238E27FC236}">
                <a16:creationId xmlns:a16="http://schemas.microsoft.com/office/drawing/2014/main" id="{AB5BC241-5116-4A29-82E1-E6A28BE0D9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7387" y="2777884"/>
            <a:ext cx="1065936" cy="1065936"/>
          </a:xfrm>
          <a:prstGeom prst="rect">
            <a:avLst/>
          </a:prstGeom>
        </p:spPr>
      </p:pic>
      <p:grpSp>
        <p:nvGrpSpPr>
          <p:cNvPr id="41" name="Group 40">
            <a:extLst>
              <a:ext uri="{FF2B5EF4-FFF2-40B4-BE49-F238E27FC236}">
                <a16:creationId xmlns:a16="http://schemas.microsoft.com/office/drawing/2014/main" id="{526AE383-585B-4729-B5BE-579E8A7A9507}"/>
              </a:ext>
            </a:extLst>
          </p:cNvPr>
          <p:cNvGrpSpPr>
            <a:grpSpLocks noChangeAspect="1"/>
          </p:cNvGrpSpPr>
          <p:nvPr/>
        </p:nvGrpSpPr>
        <p:grpSpPr>
          <a:xfrm>
            <a:off x="978979" y="2994044"/>
            <a:ext cx="264419" cy="264419"/>
            <a:chOff x="8189735" y="2209800"/>
            <a:chExt cx="762000" cy="762000"/>
          </a:xfrm>
        </p:grpSpPr>
        <p:sp>
          <p:nvSpPr>
            <p:cNvPr id="42" name="Oval 41">
              <a:extLst>
                <a:ext uri="{FF2B5EF4-FFF2-40B4-BE49-F238E27FC236}">
                  <a16:creationId xmlns:a16="http://schemas.microsoft.com/office/drawing/2014/main" id="{92AFE5D4-52EC-46B6-9118-EA01FD4E490F}"/>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43" name="Isosceles Triangle 42">
              <a:extLst>
                <a:ext uri="{FF2B5EF4-FFF2-40B4-BE49-F238E27FC236}">
                  <a16:creationId xmlns:a16="http://schemas.microsoft.com/office/drawing/2014/main" id="{3F114231-6EFB-4DB4-86E0-8E248890BCE6}"/>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45" name="Group 44">
            <a:extLst>
              <a:ext uri="{FF2B5EF4-FFF2-40B4-BE49-F238E27FC236}">
                <a16:creationId xmlns:a16="http://schemas.microsoft.com/office/drawing/2014/main" id="{5002002C-6468-4D5F-99A1-58ACB745A700}"/>
              </a:ext>
            </a:extLst>
          </p:cNvPr>
          <p:cNvGrpSpPr>
            <a:grpSpLocks noChangeAspect="1"/>
          </p:cNvGrpSpPr>
          <p:nvPr/>
        </p:nvGrpSpPr>
        <p:grpSpPr>
          <a:xfrm>
            <a:off x="4638944" y="2803887"/>
            <a:ext cx="264419" cy="264419"/>
            <a:chOff x="8189735" y="2209800"/>
            <a:chExt cx="762000" cy="762000"/>
          </a:xfrm>
        </p:grpSpPr>
        <p:sp>
          <p:nvSpPr>
            <p:cNvPr id="46" name="Oval 45">
              <a:extLst>
                <a:ext uri="{FF2B5EF4-FFF2-40B4-BE49-F238E27FC236}">
                  <a16:creationId xmlns:a16="http://schemas.microsoft.com/office/drawing/2014/main" id="{AC783D32-C99F-448C-894F-B2684A06B0A5}"/>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47" name="Isosceles Triangle 46">
              <a:extLst>
                <a:ext uri="{FF2B5EF4-FFF2-40B4-BE49-F238E27FC236}">
                  <a16:creationId xmlns:a16="http://schemas.microsoft.com/office/drawing/2014/main" id="{E34F0A92-6B7C-413A-93ED-8D38B5AC0445}"/>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48" name="Group 47">
            <a:extLst>
              <a:ext uri="{FF2B5EF4-FFF2-40B4-BE49-F238E27FC236}">
                <a16:creationId xmlns:a16="http://schemas.microsoft.com/office/drawing/2014/main" id="{8D3CABC5-94F1-4BAE-8DBE-593AAE104BAD}"/>
              </a:ext>
            </a:extLst>
          </p:cNvPr>
          <p:cNvGrpSpPr>
            <a:grpSpLocks noChangeAspect="1"/>
          </p:cNvGrpSpPr>
          <p:nvPr/>
        </p:nvGrpSpPr>
        <p:grpSpPr>
          <a:xfrm>
            <a:off x="8354864" y="2671676"/>
            <a:ext cx="264419" cy="264419"/>
            <a:chOff x="8189735" y="2209800"/>
            <a:chExt cx="762000" cy="762000"/>
          </a:xfrm>
        </p:grpSpPr>
        <p:sp>
          <p:nvSpPr>
            <p:cNvPr id="49" name="Oval 48">
              <a:extLst>
                <a:ext uri="{FF2B5EF4-FFF2-40B4-BE49-F238E27FC236}">
                  <a16:creationId xmlns:a16="http://schemas.microsoft.com/office/drawing/2014/main" id="{61626D04-04F8-4E3B-B53E-C69B762AC1AD}"/>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50" name="Isosceles Triangle 49">
              <a:extLst>
                <a:ext uri="{FF2B5EF4-FFF2-40B4-BE49-F238E27FC236}">
                  <a16:creationId xmlns:a16="http://schemas.microsoft.com/office/drawing/2014/main" id="{AE3673EC-F5E4-485F-B45E-C7B1C6A42EBB}"/>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51" name="Group 50">
            <a:extLst>
              <a:ext uri="{FF2B5EF4-FFF2-40B4-BE49-F238E27FC236}">
                <a16:creationId xmlns:a16="http://schemas.microsoft.com/office/drawing/2014/main" id="{36BFE2B2-A6A8-4AAB-8CB2-3C029A8D1A2C}"/>
              </a:ext>
            </a:extLst>
          </p:cNvPr>
          <p:cNvGrpSpPr>
            <a:grpSpLocks noChangeAspect="1"/>
          </p:cNvGrpSpPr>
          <p:nvPr/>
        </p:nvGrpSpPr>
        <p:grpSpPr>
          <a:xfrm>
            <a:off x="2830208" y="6142513"/>
            <a:ext cx="264419" cy="264419"/>
            <a:chOff x="8189735" y="2209800"/>
            <a:chExt cx="762000" cy="762000"/>
          </a:xfrm>
        </p:grpSpPr>
        <p:sp>
          <p:nvSpPr>
            <p:cNvPr id="52" name="Oval 51">
              <a:extLst>
                <a:ext uri="{FF2B5EF4-FFF2-40B4-BE49-F238E27FC236}">
                  <a16:creationId xmlns:a16="http://schemas.microsoft.com/office/drawing/2014/main" id="{4274D3C1-B32F-49ED-8EC1-25D0F59B45A7}"/>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53" name="Isosceles Triangle 52">
              <a:extLst>
                <a:ext uri="{FF2B5EF4-FFF2-40B4-BE49-F238E27FC236}">
                  <a16:creationId xmlns:a16="http://schemas.microsoft.com/office/drawing/2014/main" id="{296D4CCF-5505-4341-A8B1-A8B5198E6937}"/>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54" name="OPUS solution">
            <a:extLst>
              <a:ext uri="{FF2B5EF4-FFF2-40B4-BE49-F238E27FC236}">
                <a16:creationId xmlns:a16="http://schemas.microsoft.com/office/drawing/2014/main" id="{805E1924-36F1-4ACC-92AE-CDF69DE7113C}"/>
              </a:ext>
            </a:extLst>
          </p:cNvPr>
          <p:cNvSpPr>
            <a:spLocks noChangeAspect="1"/>
          </p:cNvSpPr>
          <p:nvPr/>
        </p:nvSpPr>
        <p:spPr bwMode="auto">
          <a:xfrm>
            <a:off x="2862798" y="6497885"/>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endParaRPr lang="en-US" sz="2133">
              <a:solidFill>
                <a:srgbClr val="003054"/>
              </a:solidFill>
              <a:latin typeface="Calibri"/>
              <a:sym typeface="Arial"/>
            </a:endParaRPr>
          </a:p>
        </p:txBody>
      </p:sp>
    </p:spTree>
    <p:extLst>
      <p:ext uri="{BB962C8B-B14F-4D97-AF65-F5344CB8AC3E}">
        <p14:creationId xmlns:p14="http://schemas.microsoft.com/office/powerpoint/2010/main" val="152978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asvg="http://schemas.microsoft.com/office/drawing/2016/SVG/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barn(inVertical)">
                                      <p:cBhvr>
                                        <p:cTn id="7" dur="750"/>
                                        <p:tgtEl>
                                          <p:spTgt spid="162"/>
                                        </p:tgtEl>
                                      </p:cBhvr>
                                    </p:animEffect>
                                  </p:childTnLst>
                                </p:cTn>
                              </p:par>
                            </p:childTnLst>
                          </p:cTn>
                        </p:par>
                        <p:par>
                          <p:cTn id="8" fill="hold">
                            <p:stCondLst>
                              <p:cond delay="75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750"/>
                            </p:stCondLst>
                            <p:childTnLst>
                              <p:par>
                                <p:cTn id="16" presetID="35" presetClass="emph" presetSubtype="0" repeatCount="indefinite" fill="hold" nodeType="afterEffect">
                                  <p:stCondLst>
                                    <p:cond delay="0"/>
                                  </p:stCondLst>
                                  <p:endCondLst>
                                    <p:cond evt="onNext" delay="0">
                                      <p:tgtEl>
                                        <p:sldTgt/>
                                      </p:tgtEl>
                                    </p:cond>
                                  </p:endCondLst>
                                  <p:childTnLst>
                                    <p:anim calcmode="discrete" valueType="str">
                                      <p:cBhvr>
                                        <p:cTn id="17" dur="1000" fill="hold"/>
                                        <p:tgtEl>
                                          <p:spTgt spid="16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C7AA517C-A4DC-481D-B496-AF01E31937EF}"/>
              </a:ext>
            </a:extLst>
          </p:cNvPr>
          <p:cNvCxnSpPr>
            <a:cxnSpLocks/>
            <a:stCxn id="71" idx="7"/>
            <a:endCxn id="161" idx="2"/>
          </p:cNvCxnSpPr>
          <p:nvPr/>
        </p:nvCxnSpPr>
        <p:spPr>
          <a:xfrm flipV="1">
            <a:off x="526771" y="3984187"/>
            <a:ext cx="1329487" cy="697637"/>
          </a:xfrm>
          <a:prstGeom prst="line">
            <a:avLst/>
          </a:prstGeom>
          <a:ln w="66675" cap="rnd">
            <a:solidFill>
              <a:srgbClr val="00CE00"/>
            </a:solidFill>
            <a:prstDash val="solid"/>
            <a:round/>
            <a:tailEnd type="none" w="sm" len="me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1" y="320819"/>
            <a:ext cx="9144000" cy="53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Arial" panose="020B0604020202020204" pitchFamily="34"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6pPr>
            <a:lvl7pPr marL="9144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7pPr>
            <a:lvl8pPr marL="13716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8pPr>
            <a:lvl9pPr marL="18288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9pPr>
          </a:lstStyle>
          <a:p>
            <a:pPr>
              <a:defRPr/>
            </a:pPr>
            <a:r>
              <a:rPr lang="en-US" sz="4800" b="1" dirty="0">
                <a:latin typeface="Cambria" panose="02040503050406030204" pitchFamily="18" charset="0"/>
                <a:ea typeface="Cambria" panose="02040503050406030204" pitchFamily="18" charset="0"/>
                <a:cs typeface="Open Sans" panose="020B0606030504020204" pitchFamily="34" charset="0"/>
                <a:sym typeface="Arial"/>
              </a:rPr>
              <a:t>OPUS Projects (OP)</a:t>
            </a: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0" y="957920"/>
            <a:ext cx="6152689" cy="206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Arial" panose="020B0604020202020204" pitchFamily="34"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Arial" panose="020B0604020202020204" pitchFamily="34"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Arial" panose="020B0604020202020204" pitchFamily="34"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Simultaneous processing of your observed marks</a:t>
            </a:r>
          </a:p>
          <a:p>
            <a:pPr marL="306910" lvl="1" indent="22436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Improved Relative Accuracy</a:t>
            </a:r>
          </a:p>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Requires more preparations and office effort</a:t>
            </a:r>
          </a:p>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OP = true network solutions</a:t>
            </a:r>
          </a:p>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And of course, </a:t>
            </a:r>
            <a:r>
              <a:rPr lang="en-US" sz="2100" b="1" i="1"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least squares adjustment</a:t>
            </a:r>
          </a:p>
          <a:p>
            <a:pPr marL="0" lvl="1" indent="0" defTabSz="304815">
              <a:spcBef>
                <a:spcPts val="0"/>
              </a:spcBef>
              <a:spcAft>
                <a:spcPts val="200"/>
              </a:spcAft>
              <a:buNone/>
              <a:defRPr/>
            </a:pPr>
            <a:endPar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endParaRPr>
          </a:p>
        </p:txBody>
      </p:sp>
      <p:cxnSp>
        <p:nvCxnSpPr>
          <p:cNvPr id="113" name="baseline2">
            <a:extLst>
              <a:ext uri="{FF2B5EF4-FFF2-40B4-BE49-F238E27FC236}">
                <a16:creationId xmlns:a16="http://schemas.microsoft.com/office/drawing/2014/main" id="{E819B6E3-F386-453A-83C8-6098A1D8246A}"/>
              </a:ext>
            </a:extLst>
          </p:cNvPr>
          <p:cNvCxnSpPr>
            <a:cxnSpLocks/>
            <a:stCxn id="120" idx="4"/>
            <a:endCxn id="159" idx="0"/>
          </p:cNvCxnSpPr>
          <p:nvPr/>
        </p:nvCxnSpPr>
        <p:spPr>
          <a:xfrm flipH="1">
            <a:off x="5820743" y="2228709"/>
            <a:ext cx="643317" cy="3276648"/>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17" name="baseline5">
            <a:extLst>
              <a:ext uri="{FF2B5EF4-FFF2-40B4-BE49-F238E27FC236}">
                <a16:creationId xmlns:a16="http://schemas.microsoft.com/office/drawing/2014/main" id="{404E200F-2835-4DE0-85F1-8D59B6ECE9FE}"/>
              </a:ext>
            </a:extLst>
          </p:cNvPr>
          <p:cNvCxnSpPr>
            <a:cxnSpLocks/>
            <a:stCxn id="126" idx="7"/>
            <a:endCxn id="118" idx="3"/>
          </p:cNvCxnSpPr>
          <p:nvPr/>
        </p:nvCxnSpPr>
        <p:spPr>
          <a:xfrm flipV="1">
            <a:off x="5914230" y="3706732"/>
            <a:ext cx="679745" cy="1825667"/>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19" name="Group 118">
            <a:extLst>
              <a:ext uri="{FF2B5EF4-FFF2-40B4-BE49-F238E27FC236}">
                <a16:creationId xmlns:a16="http://schemas.microsoft.com/office/drawing/2014/main" id="{244CF431-8207-4AA2-A2D9-B57766B2614D}"/>
              </a:ext>
            </a:extLst>
          </p:cNvPr>
          <p:cNvGrpSpPr>
            <a:grpSpLocks noChangeAspect="1"/>
          </p:cNvGrpSpPr>
          <p:nvPr/>
        </p:nvGrpSpPr>
        <p:grpSpPr>
          <a:xfrm>
            <a:off x="6331848" y="1964296"/>
            <a:ext cx="264419" cy="264419"/>
            <a:chOff x="8189735" y="2209800"/>
            <a:chExt cx="762000" cy="762000"/>
          </a:xfrm>
        </p:grpSpPr>
        <p:sp>
          <p:nvSpPr>
            <p:cNvPr id="120" name="Oval 119">
              <a:extLst>
                <a:ext uri="{FF2B5EF4-FFF2-40B4-BE49-F238E27FC236}">
                  <a16:creationId xmlns:a16="http://schemas.microsoft.com/office/drawing/2014/main" id="{A28737D3-4139-4219-AA4F-AEACF575D7E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21" name="Isosceles Triangle 120">
              <a:extLst>
                <a:ext uri="{FF2B5EF4-FFF2-40B4-BE49-F238E27FC236}">
                  <a16:creationId xmlns:a16="http://schemas.microsoft.com/office/drawing/2014/main" id="{4BAC38E3-9D36-4053-B553-5CEA52F59EC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22" name="Group 121">
            <a:extLst>
              <a:ext uri="{FF2B5EF4-FFF2-40B4-BE49-F238E27FC236}">
                <a16:creationId xmlns:a16="http://schemas.microsoft.com/office/drawing/2014/main" id="{8DB0B720-CB73-4AB4-88F4-C5A2A23D3CC3}"/>
              </a:ext>
            </a:extLst>
          </p:cNvPr>
          <p:cNvGrpSpPr>
            <a:grpSpLocks noChangeAspect="1"/>
          </p:cNvGrpSpPr>
          <p:nvPr/>
        </p:nvGrpSpPr>
        <p:grpSpPr>
          <a:xfrm>
            <a:off x="8251743" y="5400188"/>
            <a:ext cx="264419" cy="264419"/>
            <a:chOff x="8189735" y="2209800"/>
            <a:chExt cx="762000" cy="762000"/>
          </a:xfrm>
        </p:grpSpPr>
        <p:sp>
          <p:nvSpPr>
            <p:cNvPr id="123" name="Oval 122">
              <a:extLst>
                <a:ext uri="{FF2B5EF4-FFF2-40B4-BE49-F238E27FC236}">
                  <a16:creationId xmlns:a16="http://schemas.microsoft.com/office/drawing/2014/main" id="{95CC8ED7-40A5-4F0C-A1B7-205B976F422B}"/>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24" name="Isosceles Triangle 123">
              <a:extLst>
                <a:ext uri="{FF2B5EF4-FFF2-40B4-BE49-F238E27FC236}">
                  <a16:creationId xmlns:a16="http://schemas.microsoft.com/office/drawing/2014/main" id="{E58A895C-9F57-43A6-9331-C3796776BAD2}"/>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25" name="Group 124">
            <a:extLst>
              <a:ext uri="{FF2B5EF4-FFF2-40B4-BE49-F238E27FC236}">
                <a16:creationId xmlns:a16="http://schemas.microsoft.com/office/drawing/2014/main" id="{3C81BB80-4069-4339-9341-105171526DDA}"/>
              </a:ext>
            </a:extLst>
          </p:cNvPr>
          <p:cNvGrpSpPr>
            <a:grpSpLocks noChangeAspect="1"/>
          </p:cNvGrpSpPr>
          <p:nvPr/>
        </p:nvGrpSpPr>
        <p:grpSpPr>
          <a:xfrm>
            <a:off x="5688532" y="5493675"/>
            <a:ext cx="264419" cy="264419"/>
            <a:chOff x="8189735" y="2209800"/>
            <a:chExt cx="762000" cy="762000"/>
          </a:xfrm>
        </p:grpSpPr>
        <p:sp>
          <p:nvSpPr>
            <p:cNvPr id="126" name="Oval 125">
              <a:extLst>
                <a:ext uri="{FF2B5EF4-FFF2-40B4-BE49-F238E27FC236}">
                  <a16:creationId xmlns:a16="http://schemas.microsoft.com/office/drawing/2014/main" id="{32125782-8895-4AA5-BF94-C9D3F301AF4F}"/>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a:solidFill>
                  <a:srgbClr val="003054"/>
                </a:solidFill>
                <a:latin typeface="Calibri"/>
                <a:sym typeface="Arial"/>
              </a:endParaRPr>
            </a:p>
          </p:txBody>
        </p:sp>
        <p:sp>
          <p:nvSpPr>
            <p:cNvPr id="127" name="Isosceles Triangle 126">
              <a:extLst>
                <a:ext uri="{FF2B5EF4-FFF2-40B4-BE49-F238E27FC236}">
                  <a16:creationId xmlns:a16="http://schemas.microsoft.com/office/drawing/2014/main" id="{E1407A39-945B-4EF5-9E11-F8B8B6E44AE4}"/>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defRPr/>
              </a:pPr>
              <a:endParaRPr lang="en-US" sz="2133">
                <a:solidFill>
                  <a:srgbClr val="003054"/>
                </a:solidFill>
                <a:latin typeface="Calibri"/>
                <a:sym typeface="Arial"/>
              </a:endParaRPr>
            </a:p>
          </p:txBody>
        </p:sp>
      </p:grpSp>
      <p:sp>
        <p:nvSpPr>
          <p:cNvPr id="134" name="legend text">
            <a:extLst>
              <a:ext uri="{FF2B5EF4-FFF2-40B4-BE49-F238E27FC236}">
                <a16:creationId xmlns:a16="http://schemas.microsoft.com/office/drawing/2014/main" id="{D2C1CA97-1528-494F-8038-E09D7C7B6312}"/>
              </a:ext>
            </a:extLst>
          </p:cNvPr>
          <p:cNvSpPr txBox="1"/>
          <p:nvPr/>
        </p:nvSpPr>
        <p:spPr>
          <a:xfrm>
            <a:off x="3054149" y="6389049"/>
            <a:ext cx="1773212" cy="379656"/>
          </a:xfrm>
          <a:prstGeom prst="rect">
            <a:avLst/>
          </a:prstGeom>
          <a:noFill/>
        </p:spPr>
        <p:txBody>
          <a:bodyPr wrap="square" rtlCol="0">
            <a:spAutoFit/>
          </a:bodyPr>
          <a:lstStyle/>
          <a:p>
            <a:pPr defTabSz="304815">
              <a:defRPr/>
            </a:pPr>
            <a:r>
              <a:rPr lang="en-US" sz="1867" dirty="0">
                <a:solidFill>
                  <a:srgbClr val="000000"/>
                </a:solidFill>
                <a:latin typeface="Cambria" panose="02040503050406030204" pitchFamily="18" charset="0"/>
                <a:ea typeface="Cambria" panose="02040503050406030204" pitchFamily="18" charset="0"/>
                <a:cs typeface="Arial"/>
                <a:sym typeface="Arial"/>
              </a:rPr>
              <a:t>OPUS Solution</a:t>
            </a:r>
            <a:endParaRPr lang="en-US" sz="2133" dirty="0">
              <a:solidFill>
                <a:srgbClr val="000000"/>
              </a:solidFill>
              <a:latin typeface="Cambria" panose="02040503050406030204" pitchFamily="18" charset="0"/>
              <a:ea typeface="Cambria" panose="02040503050406030204" pitchFamily="18" charset="0"/>
              <a:cs typeface="Arial"/>
              <a:sym typeface="Arial"/>
            </a:endParaRPr>
          </a:p>
        </p:txBody>
      </p:sp>
      <p:sp>
        <p:nvSpPr>
          <p:cNvPr id="139" name="legend text">
            <a:extLst>
              <a:ext uri="{FF2B5EF4-FFF2-40B4-BE49-F238E27FC236}">
                <a16:creationId xmlns:a16="http://schemas.microsoft.com/office/drawing/2014/main" id="{A3FC9927-AC0D-4062-8A65-44B5D6329F72}"/>
              </a:ext>
            </a:extLst>
          </p:cNvPr>
          <p:cNvSpPr txBox="1"/>
          <p:nvPr/>
        </p:nvSpPr>
        <p:spPr>
          <a:xfrm>
            <a:off x="3055102" y="6067689"/>
            <a:ext cx="739177" cy="379656"/>
          </a:xfrm>
          <a:prstGeom prst="rect">
            <a:avLst/>
          </a:prstGeom>
          <a:noFill/>
        </p:spPr>
        <p:txBody>
          <a:bodyPr wrap="none" rtlCol="0">
            <a:spAutoFit/>
          </a:bodyPr>
          <a:lstStyle/>
          <a:p>
            <a:pPr defTabSz="304815">
              <a:defRPr/>
            </a:pPr>
            <a:r>
              <a:rPr lang="en-US" sz="1867" dirty="0">
                <a:solidFill>
                  <a:srgbClr val="000000"/>
                </a:solidFill>
                <a:latin typeface="Cambria" panose="02040503050406030204" pitchFamily="18" charset="0"/>
                <a:ea typeface="Cambria" panose="02040503050406030204" pitchFamily="18" charset="0"/>
                <a:cs typeface="Arial"/>
                <a:sym typeface="Arial"/>
              </a:rPr>
              <a:t>CORS</a:t>
            </a:r>
          </a:p>
        </p:txBody>
      </p:sp>
      <p:cxnSp>
        <p:nvCxnSpPr>
          <p:cNvPr id="140" name="baseline1">
            <a:extLst>
              <a:ext uri="{FF2B5EF4-FFF2-40B4-BE49-F238E27FC236}">
                <a16:creationId xmlns:a16="http://schemas.microsoft.com/office/drawing/2014/main" id="{60BCD041-6E0C-434B-B90E-1C6BE255D73E}"/>
              </a:ext>
            </a:extLst>
          </p:cNvPr>
          <p:cNvCxnSpPr>
            <a:cxnSpLocks/>
            <a:stCxn id="155" idx="6"/>
            <a:endCxn id="158" idx="1"/>
          </p:cNvCxnSpPr>
          <p:nvPr/>
        </p:nvCxnSpPr>
        <p:spPr>
          <a:xfrm>
            <a:off x="1243396" y="3126255"/>
            <a:ext cx="4483859" cy="2406813"/>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2" name="baseline3">
            <a:extLst>
              <a:ext uri="{FF2B5EF4-FFF2-40B4-BE49-F238E27FC236}">
                <a16:creationId xmlns:a16="http://schemas.microsoft.com/office/drawing/2014/main" id="{CF90FC83-F342-4024-84EE-20FC5AAA6360}"/>
              </a:ext>
            </a:extLst>
          </p:cNvPr>
          <p:cNvCxnSpPr>
            <a:cxnSpLocks/>
            <a:stCxn id="158" idx="1"/>
            <a:endCxn id="161" idx="5"/>
          </p:cNvCxnSpPr>
          <p:nvPr/>
        </p:nvCxnSpPr>
        <p:spPr>
          <a:xfrm flipH="1" flipV="1">
            <a:off x="2020396" y="4052167"/>
            <a:ext cx="3706859" cy="1480896"/>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4" name="baseline5">
            <a:extLst>
              <a:ext uri="{FF2B5EF4-FFF2-40B4-BE49-F238E27FC236}">
                <a16:creationId xmlns:a16="http://schemas.microsoft.com/office/drawing/2014/main" id="{0C731F3B-824D-4F0B-BF26-A855AC07F11E}"/>
              </a:ext>
            </a:extLst>
          </p:cNvPr>
          <p:cNvCxnSpPr>
            <a:cxnSpLocks/>
            <a:stCxn id="152" idx="7"/>
            <a:endCxn id="158" idx="2"/>
          </p:cNvCxnSpPr>
          <p:nvPr/>
        </p:nvCxnSpPr>
        <p:spPr>
          <a:xfrm flipV="1">
            <a:off x="1204672" y="5626555"/>
            <a:ext cx="4483859" cy="251285"/>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51" name="Group 150">
            <a:extLst>
              <a:ext uri="{FF2B5EF4-FFF2-40B4-BE49-F238E27FC236}">
                <a16:creationId xmlns:a16="http://schemas.microsoft.com/office/drawing/2014/main" id="{CBA01078-62B0-4EB3-BDE3-C0FB265893CE}"/>
              </a:ext>
            </a:extLst>
          </p:cNvPr>
          <p:cNvGrpSpPr>
            <a:grpSpLocks noChangeAspect="1"/>
          </p:cNvGrpSpPr>
          <p:nvPr/>
        </p:nvGrpSpPr>
        <p:grpSpPr>
          <a:xfrm>
            <a:off x="978979" y="5839116"/>
            <a:ext cx="264419" cy="264419"/>
            <a:chOff x="8189735" y="2209800"/>
            <a:chExt cx="762000" cy="762000"/>
          </a:xfrm>
        </p:grpSpPr>
        <p:sp>
          <p:nvSpPr>
            <p:cNvPr id="152" name="Oval 151">
              <a:extLst>
                <a:ext uri="{FF2B5EF4-FFF2-40B4-BE49-F238E27FC236}">
                  <a16:creationId xmlns:a16="http://schemas.microsoft.com/office/drawing/2014/main" id="{F06005A0-9A7F-499C-852A-B2F14F0EE7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3" name="Isosceles Triangle 152">
              <a:extLst>
                <a:ext uri="{FF2B5EF4-FFF2-40B4-BE49-F238E27FC236}">
                  <a16:creationId xmlns:a16="http://schemas.microsoft.com/office/drawing/2014/main" id="{ADB1C4B4-F230-4B57-8AED-09F3D7677309}"/>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54" name="Group 153">
            <a:extLst>
              <a:ext uri="{FF2B5EF4-FFF2-40B4-BE49-F238E27FC236}">
                <a16:creationId xmlns:a16="http://schemas.microsoft.com/office/drawing/2014/main" id="{E5A8EF83-B35C-459A-9017-04C7A71F488C}"/>
              </a:ext>
            </a:extLst>
          </p:cNvPr>
          <p:cNvGrpSpPr>
            <a:grpSpLocks noChangeAspect="1"/>
          </p:cNvGrpSpPr>
          <p:nvPr/>
        </p:nvGrpSpPr>
        <p:grpSpPr>
          <a:xfrm>
            <a:off x="978979" y="2994044"/>
            <a:ext cx="264419" cy="264419"/>
            <a:chOff x="8189735" y="2209800"/>
            <a:chExt cx="762000" cy="762000"/>
          </a:xfrm>
        </p:grpSpPr>
        <p:sp>
          <p:nvSpPr>
            <p:cNvPr id="155" name="Oval 154">
              <a:extLst>
                <a:ext uri="{FF2B5EF4-FFF2-40B4-BE49-F238E27FC236}">
                  <a16:creationId xmlns:a16="http://schemas.microsoft.com/office/drawing/2014/main" id="{0B2968B6-7CC8-48CA-AF17-CAACC1C6D0BA}"/>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6" name="Isosceles Triangle 155">
              <a:extLst>
                <a:ext uri="{FF2B5EF4-FFF2-40B4-BE49-F238E27FC236}">
                  <a16:creationId xmlns:a16="http://schemas.microsoft.com/office/drawing/2014/main" id="{6CCA7A4E-1971-43F6-80B2-30FE7DD94CBE}"/>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160" name="OPUS name">
            <a:extLst>
              <a:ext uri="{FF2B5EF4-FFF2-40B4-BE49-F238E27FC236}">
                <a16:creationId xmlns:a16="http://schemas.microsoft.com/office/drawing/2014/main" id="{9BA9F6D4-5F25-4010-B75C-A4115DCB933C}"/>
              </a:ext>
            </a:extLst>
          </p:cNvPr>
          <p:cNvSpPr txBox="1"/>
          <p:nvPr/>
        </p:nvSpPr>
        <p:spPr>
          <a:xfrm>
            <a:off x="1141537" y="3916817"/>
            <a:ext cx="716863" cy="379656"/>
          </a:xfrm>
          <a:prstGeom prst="rect">
            <a:avLst/>
          </a:prstGeom>
          <a:noFill/>
          <a:ln>
            <a:noFill/>
          </a:ln>
        </p:spPr>
        <p:txBody>
          <a:bodyPr wrap="none">
            <a:spAutoFit/>
          </a:bodyPr>
          <a:lstStyle/>
          <a:p>
            <a:pPr defTabSz="304815">
              <a:defRPr/>
            </a:pPr>
            <a:r>
              <a:rPr lang="en-US" sz="1867" dirty="0">
                <a:solidFill>
                  <a:srgbClr val="003054"/>
                </a:solidFill>
                <a:latin typeface="Cambria" panose="02040503050406030204" pitchFamily="18" charset="0"/>
                <a:ea typeface="Cambria" panose="02040503050406030204" pitchFamily="18" charset="0"/>
                <a:cs typeface="Arial"/>
                <a:sym typeface="Arial"/>
              </a:rPr>
              <a:t>5002</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grpSp>
        <p:nvGrpSpPr>
          <p:cNvPr id="49" name="Group 48">
            <a:extLst>
              <a:ext uri="{FF2B5EF4-FFF2-40B4-BE49-F238E27FC236}">
                <a16:creationId xmlns:a16="http://schemas.microsoft.com/office/drawing/2014/main" id="{E026A491-D37F-4445-9CCA-6C61EE69F792}"/>
              </a:ext>
            </a:extLst>
          </p:cNvPr>
          <p:cNvGrpSpPr>
            <a:grpSpLocks noChangeAspect="1"/>
          </p:cNvGrpSpPr>
          <p:nvPr/>
        </p:nvGrpSpPr>
        <p:grpSpPr>
          <a:xfrm>
            <a:off x="4638944" y="2803887"/>
            <a:ext cx="264419" cy="264419"/>
            <a:chOff x="8189735" y="2209800"/>
            <a:chExt cx="762000" cy="762000"/>
          </a:xfrm>
        </p:grpSpPr>
        <p:sp>
          <p:nvSpPr>
            <p:cNvPr id="50" name="Oval 49">
              <a:extLst>
                <a:ext uri="{FF2B5EF4-FFF2-40B4-BE49-F238E27FC236}">
                  <a16:creationId xmlns:a16="http://schemas.microsoft.com/office/drawing/2014/main" id="{BE5CE2A1-6BAD-4EBF-8B2D-C652D1AA4420}"/>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51" name="Isosceles Triangle 50">
              <a:extLst>
                <a:ext uri="{FF2B5EF4-FFF2-40B4-BE49-F238E27FC236}">
                  <a16:creationId xmlns:a16="http://schemas.microsoft.com/office/drawing/2014/main" id="{653009C6-1893-4593-9495-3B10E2712BB3}"/>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52" name="Group 51">
            <a:extLst>
              <a:ext uri="{FF2B5EF4-FFF2-40B4-BE49-F238E27FC236}">
                <a16:creationId xmlns:a16="http://schemas.microsoft.com/office/drawing/2014/main" id="{93F397E7-7002-4161-8B26-AA8CF2EE0F65}"/>
              </a:ext>
            </a:extLst>
          </p:cNvPr>
          <p:cNvGrpSpPr>
            <a:grpSpLocks noChangeAspect="1"/>
          </p:cNvGrpSpPr>
          <p:nvPr/>
        </p:nvGrpSpPr>
        <p:grpSpPr>
          <a:xfrm>
            <a:off x="8354864" y="2671676"/>
            <a:ext cx="264419" cy="264419"/>
            <a:chOff x="8189735" y="2209800"/>
            <a:chExt cx="762000" cy="762000"/>
          </a:xfrm>
        </p:grpSpPr>
        <p:sp>
          <p:nvSpPr>
            <p:cNvPr id="53" name="Oval 52">
              <a:extLst>
                <a:ext uri="{FF2B5EF4-FFF2-40B4-BE49-F238E27FC236}">
                  <a16:creationId xmlns:a16="http://schemas.microsoft.com/office/drawing/2014/main" id="{2B66CC30-424F-4DDA-8299-0D1CA36AB7C0}"/>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54" name="Isosceles Triangle 53">
              <a:extLst>
                <a:ext uri="{FF2B5EF4-FFF2-40B4-BE49-F238E27FC236}">
                  <a16:creationId xmlns:a16="http://schemas.microsoft.com/office/drawing/2014/main" id="{94BF744A-BBC1-4045-B602-0B2C7D638BDB}"/>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grpSp>
        <p:nvGrpSpPr>
          <p:cNvPr id="16" name="Group 15">
            <a:extLst>
              <a:ext uri="{FF2B5EF4-FFF2-40B4-BE49-F238E27FC236}">
                <a16:creationId xmlns:a16="http://schemas.microsoft.com/office/drawing/2014/main" id="{D8404A24-AF0D-4873-8859-6ACF4E223A04}"/>
              </a:ext>
            </a:extLst>
          </p:cNvPr>
          <p:cNvGrpSpPr/>
          <p:nvPr/>
        </p:nvGrpSpPr>
        <p:grpSpPr>
          <a:xfrm>
            <a:off x="5952952" y="617499"/>
            <a:ext cx="2893208" cy="5009055"/>
            <a:chOff x="13455668" y="1932035"/>
            <a:chExt cx="4339811" cy="7513583"/>
          </a:xfrm>
        </p:grpSpPr>
        <p:cxnSp>
          <p:nvCxnSpPr>
            <p:cNvPr id="116" name="baseline4">
              <a:extLst>
                <a:ext uri="{FF2B5EF4-FFF2-40B4-BE49-F238E27FC236}">
                  <a16:creationId xmlns:a16="http://schemas.microsoft.com/office/drawing/2014/main" id="{B6E5E662-9A89-4757-AA19-B96FCDF7F03B}"/>
                </a:ext>
              </a:extLst>
            </p:cNvPr>
            <p:cNvCxnSpPr>
              <a:cxnSpLocks/>
              <a:stCxn id="57" idx="2"/>
              <a:endCxn id="158" idx="6"/>
            </p:cNvCxnSpPr>
            <p:nvPr/>
          </p:nvCxnSpPr>
          <p:spPr>
            <a:xfrm flipH="1">
              <a:off x="13455668" y="1932035"/>
              <a:ext cx="4339811" cy="7513583"/>
            </a:xfrm>
            <a:prstGeom prst="line">
              <a:avLst/>
            </a:prstGeom>
            <a:noFill/>
            <a:ln w="76200" cap="rnd">
              <a:solidFill>
                <a:srgbClr val="FF0000">
                  <a:alpha val="48000"/>
                </a:srgbClr>
              </a:solidFill>
              <a:prstDash val="solid"/>
              <a:round/>
              <a:headEnd/>
              <a:tailEnd/>
            </a:ln>
            <a:extLst>
              <a:ext uri="{909E8E84-426E-40DD-AFC4-6F175D3DCCD1}">
                <a14:hiddenFill xmlns:a14="http://schemas.microsoft.com/office/drawing/2010/main">
                  <a:noFill/>
                </a14:hiddenFill>
              </a:ext>
            </a:extLst>
          </p:spPr>
        </p:cxnSp>
        <p:cxnSp>
          <p:nvCxnSpPr>
            <p:cNvPr id="64" name="Connector: Curved 63">
              <a:extLst>
                <a:ext uri="{FF2B5EF4-FFF2-40B4-BE49-F238E27FC236}">
                  <a16:creationId xmlns:a16="http://schemas.microsoft.com/office/drawing/2014/main" id="{10DCF17F-25D3-473D-AB9E-CD18E9C6D0D6}"/>
                </a:ext>
              </a:extLst>
            </p:cNvPr>
            <p:cNvCxnSpPr>
              <a:cxnSpLocks/>
            </p:cNvCxnSpPr>
            <p:nvPr/>
          </p:nvCxnSpPr>
          <p:spPr>
            <a:xfrm>
              <a:off x="16299988" y="2433852"/>
              <a:ext cx="1011541" cy="814681"/>
            </a:xfrm>
            <a:prstGeom prst="curvedConnector3">
              <a:avLst/>
            </a:prstGeom>
            <a:ln w="190500" cmpd="sng">
              <a:solidFill>
                <a:srgbClr val="F1F1F6"/>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CEC60F52-78BF-4AFB-8A8B-BD2C1BA5335A}"/>
                </a:ext>
              </a:extLst>
            </p:cNvPr>
            <p:cNvCxnSpPr>
              <a:cxnSpLocks/>
            </p:cNvCxnSpPr>
            <p:nvPr/>
          </p:nvCxnSpPr>
          <p:spPr>
            <a:xfrm>
              <a:off x="16551658" y="2735857"/>
              <a:ext cx="1011541" cy="814682"/>
            </a:xfrm>
            <a:prstGeom prst="curvedConnector3">
              <a:avLst/>
            </a:prstGeom>
            <a:ln w="190500" cmpd="dbl">
              <a:solidFill>
                <a:schemeClr val="bg1">
                  <a:lumMod val="50000"/>
                </a:schemeClr>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grpSp>
      <p:sp>
        <p:nvSpPr>
          <p:cNvPr id="65" name="OPUS name">
            <a:extLst>
              <a:ext uri="{FF2B5EF4-FFF2-40B4-BE49-F238E27FC236}">
                <a16:creationId xmlns:a16="http://schemas.microsoft.com/office/drawing/2014/main" id="{6675E0D9-98F1-431A-92A5-879EA14ED625}"/>
              </a:ext>
            </a:extLst>
          </p:cNvPr>
          <p:cNvSpPr txBox="1"/>
          <p:nvPr/>
        </p:nvSpPr>
        <p:spPr>
          <a:xfrm>
            <a:off x="7548828" y="76072"/>
            <a:ext cx="1532664" cy="584775"/>
          </a:xfrm>
          <a:prstGeom prst="rect">
            <a:avLst/>
          </a:prstGeom>
          <a:noFill/>
          <a:ln>
            <a:noFill/>
          </a:ln>
        </p:spPr>
        <p:txBody>
          <a:bodyPr wrap="none">
            <a:spAutoFit/>
          </a:bodyPr>
          <a:lstStyle/>
          <a:p>
            <a:pPr defTabSz="304815">
              <a:defRPr/>
            </a:pPr>
            <a:r>
              <a:rPr lang="en-US" sz="1867" dirty="0">
                <a:solidFill>
                  <a:srgbClr val="003054"/>
                </a:solidFill>
                <a:latin typeface="Cambria" panose="02040503050406030204" pitchFamily="18" charset="0"/>
                <a:ea typeface="Cambria" panose="02040503050406030204" pitchFamily="18" charset="0"/>
                <a:cs typeface="Arial"/>
                <a:sym typeface="Arial"/>
              </a:rPr>
              <a:t>Distant CORS</a:t>
            </a:r>
          </a:p>
          <a:p>
            <a:pPr defTabSz="304815">
              <a:defRPr/>
            </a:pPr>
            <a:r>
              <a:rPr lang="en-US" sz="1333" dirty="0">
                <a:solidFill>
                  <a:srgbClr val="003054"/>
                </a:solidFill>
                <a:latin typeface="Cambria" panose="02040503050406030204" pitchFamily="18" charset="0"/>
                <a:ea typeface="Cambria" panose="02040503050406030204" pitchFamily="18" charset="0"/>
                <a:cs typeface="Arial"/>
                <a:sym typeface="Arial"/>
              </a:rPr>
              <a:t>~400-800 km</a:t>
            </a:r>
            <a:endParaRPr lang="en-US" sz="1200" dirty="0">
              <a:solidFill>
                <a:srgbClr val="003054"/>
              </a:solidFill>
              <a:latin typeface="Cambria" panose="02040503050406030204" pitchFamily="18" charset="0"/>
              <a:ea typeface="Cambria" panose="02040503050406030204" pitchFamily="18" charset="0"/>
              <a:cs typeface="Arial"/>
              <a:sym typeface="Arial"/>
            </a:endParaRPr>
          </a:p>
        </p:txBody>
      </p:sp>
      <p:grpSp>
        <p:nvGrpSpPr>
          <p:cNvPr id="55" name="Group 54">
            <a:extLst>
              <a:ext uri="{FF2B5EF4-FFF2-40B4-BE49-F238E27FC236}">
                <a16:creationId xmlns:a16="http://schemas.microsoft.com/office/drawing/2014/main" id="{A6D57122-EAD8-458F-93DC-EE3ADABBDD02}"/>
              </a:ext>
            </a:extLst>
          </p:cNvPr>
          <p:cNvGrpSpPr>
            <a:grpSpLocks noChangeAspect="1"/>
          </p:cNvGrpSpPr>
          <p:nvPr/>
        </p:nvGrpSpPr>
        <p:grpSpPr>
          <a:xfrm>
            <a:off x="8817073" y="416100"/>
            <a:ext cx="264419" cy="264419"/>
            <a:chOff x="8189735" y="2209800"/>
            <a:chExt cx="762000" cy="762000"/>
          </a:xfrm>
        </p:grpSpPr>
        <p:sp>
          <p:nvSpPr>
            <p:cNvPr id="56" name="Oval 55">
              <a:extLst>
                <a:ext uri="{FF2B5EF4-FFF2-40B4-BE49-F238E27FC236}">
                  <a16:creationId xmlns:a16="http://schemas.microsoft.com/office/drawing/2014/main" id="{714BEB97-3ACD-4BA7-8A6F-B3E00078906F}"/>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57" name="Isosceles Triangle 56">
              <a:extLst>
                <a:ext uri="{FF2B5EF4-FFF2-40B4-BE49-F238E27FC236}">
                  <a16:creationId xmlns:a16="http://schemas.microsoft.com/office/drawing/2014/main" id="{5A2A667A-9024-44F2-B46B-196C2E773375}"/>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70" name="OPUS name">
            <a:extLst>
              <a:ext uri="{FF2B5EF4-FFF2-40B4-BE49-F238E27FC236}">
                <a16:creationId xmlns:a16="http://schemas.microsoft.com/office/drawing/2014/main" id="{20CD91C9-4D27-430C-ABE6-C721EFC7E874}"/>
              </a:ext>
            </a:extLst>
          </p:cNvPr>
          <p:cNvSpPr txBox="1"/>
          <p:nvPr/>
        </p:nvSpPr>
        <p:spPr>
          <a:xfrm>
            <a:off x="-66826" y="4302168"/>
            <a:ext cx="716863" cy="379656"/>
          </a:xfrm>
          <a:prstGeom prst="rect">
            <a:avLst/>
          </a:prstGeom>
          <a:noFill/>
          <a:ln>
            <a:noFill/>
          </a:ln>
        </p:spPr>
        <p:txBody>
          <a:bodyPr wrap="none">
            <a:spAutoFit/>
          </a:bodyPr>
          <a:lstStyle/>
          <a:p>
            <a:pPr defTabSz="304815">
              <a:defRPr/>
            </a:pPr>
            <a:r>
              <a:rPr lang="en-US" sz="1867" dirty="0">
                <a:solidFill>
                  <a:srgbClr val="003054"/>
                </a:solidFill>
                <a:latin typeface="Cambria" panose="02040503050406030204" pitchFamily="18" charset="0"/>
                <a:ea typeface="Cambria" panose="02040503050406030204" pitchFamily="18" charset="0"/>
                <a:cs typeface="Arial"/>
                <a:sym typeface="Arial"/>
              </a:rPr>
              <a:t>5004</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cxnSp>
        <p:nvCxnSpPr>
          <p:cNvPr id="73" name="baseline3">
            <a:extLst>
              <a:ext uri="{FF2B5EF4-FFF2-40B4-BE49-F238E27FC236}">
                <a16:creationId xmlns:a16="http://schemas.microsoft.com/office/drawing/2014/main" id="{31859321-1109-4545-8B5D-7B41DC18A808}"/>
              </a:ext>
            </a:extLst>
          </p:cNvPr>
          <p:cNvCxnSpPr>
            <a:cxnSpLocks/>
            <a:stCxn id="158" idx="2"/>
            <a:endCxn id="71" idx="6"/>
          </p:cNvCxnSpPr>
          <p:nvPr/>
        </p:nvCxnSpPr>
        <p:spPr>
          <a:xfrm flipH="1" flipV="1">
            <a:off x="554933" y="4749815"/>
            <a:ext cx="5133599" cy="876739"/>
          </a:xfrm>
          <a:prstGeom prst="line">
            <a:avLst/>
          </a:prstGeom>
          <a:noFill/>
          <a:ln w="76200" cap="sq">
            <a:solidFill>
              <a:srgbClr val="0070C0"/>
            </a:solidFill>
            <a:round/>
            <a:headEnd/>
            <a:tailEnd/>
          </a:ln>
          <a:extLst>
            <a:ext uri="{909E8E84-426E-40DD-AFC4-6F175D3DCCD1}">
              <a14:hiddenFill xmlns:a14="http://schemas.microsoft.com/office/drawing/2010/main">
                <a:noFill/>
              </a14:hiddenFill>
            </a:ext>
          </a:extLst>
        </p:spPr>
      </p:cxnSp>
      <p:cxnSp>
        <p:nvCxnSpPr>
          <p:cNvPr id="78" name="baseline3">
            <a:extLst>
              <a:ext uri="{FF2B5EF4-FFF2-40B4-BE49-F238E27FC236}">
                <a16:creationId xmlns:a16="http://schemas.microsoft.com/office/drawing/2014/main" id="{1BBB6976-656E-42AF-9047-1149BF968BE9}"/>
              </a:ext>
            </a:extLst>
          </p:cNvPr>
          <p:cNvCxnSpPr>
            <a:cxnSpLocks/>
            <a:stCxn id="158" idx="1"/>
            <a:endCxn id="72" idx="5"/>
          </p:cNvCxnSpPr>
          <p:nvPr/>
        </p:nvCxnSpPr>
        <p:spPr>
          <a:xfrm flipH="1" flipV="1">
            <a:off x="4730610" y="4472359"/>
            <a:ext cx="996649" cy="1060709"/>
          </a:xfrm>
          <a:prstGeom prst="line">
            <a:avLst/>
          </a:prstGeom>
          <a:noFill/>
          <a:ln w="76200" cap="sq">
            <a:solidFill>
              <a:srgbClr val="0070C0"/>
            </a:solidFill>
            <a:round/>
            <a:headEnd/>
            <a:tailEnd/>
          </a:ln>
          <a:extLst>
            <a:ext uri="{909E8E84-426E-40DD-AFC4-6F175D3DCCD1}">
              <a14:hiddenFill xmlns:a14="http://schemas.microsoft.com/office/drawing/2010/main">
                <a:noFill/>
              </a14:hiddenFill>
            </a:ext>
          </a:extLst>
        </p:spPr>
      </p:cxnSp>
      <p:grpSp>
        <p:nvGrpSpPr>
          <p:cNvPr id="157" name="Group 156">
            <a:extLst>
              <a:ext uri="{FF2B5EF4-FFF2-40B4-BE49-F238E27FC236}">
                <a16:creationId xmlns:a16="http://schemas.microsoft.com/office/drawing/2014/main" id="{FB900C21-6951-4262-B85A-C654149A69B5}"/>
              </a:ext>
            </a:extLst>
          </p:cNvPr>
          <p:cNvGrpSpPr>
            <a:grpSpLocks noChangeAspect="1"/>
          </p:cNvGrpSpPr>
          <p:nvPr/>
        </p:nvGrpSpPr>
        <p:grpSpPr>
          <a:xfrm>
            <a:off x="5688532" y="5494344"/>
            <a:ext cx="264419" cy="264419"/>
            <a:chOff x="8189735" y="2209800"/>
            <a:chExt cx="762000" cy="762000"/>
          </a:xfrm>
        </p:grpSpPr>
        <p:sp>
          <p:nvSpPr>
            <p:cNvPr id="158" name="Oval 157">
              <a:extLst>
                <a:ext uri="{FF2B5EF4-FFF2-40B4-BE49-F238E27FC236}">
                  <a16:creationId xmlns:a16="http://schemas.microsoft.com/office/drawing/2014/main" id="{078740E6-4580-4B4B-98C7-876AF30C46B1}"/>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159" name="Isosceles Triangle 158">
              <a:extLst>
                <a:ext uri="{FF2B5EF4-FFF2-40B4-BE49-F238E27FC236}">
                  <a16:creationId xmlns:a16="http://schemas.microsoft.com/office/drawing/2014/main" id="{D5956D56-C075-4587-A138-F5FD48E5941D}"/>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cxnSp>
        <p:nvCxnSpPr>
          <p:cNvPr id="85" name="Straight Connector 84">
            <a:extLst>
              <a:ext uri="{FF2B5EF4-FFF2-40B4-BE49-F238E27FC236}">
                <a16:creationId xmlns:a16="http://schemas.microsoft.com/office/drawing/2014/main" id="{6905B9F0-262D-49F9-8A8B-EA80739C680C}"/>
              </a:ext>
            </a:extLst>
          </p:cNvPr>
          <p:cNvCxnSpPr>
            <a:cxnSpLocks/>
            <a:stCxn id="72" idx="2"/>
            <a:endCxn id="161" idx="6"/>
          </p:cNvCxnSpPr>
          <p:nvPr/>
        </p:nvCxnSpPr>
        <p:spPr>
          <a:xfrm flipH="1" flipV="1">
            <a:off x="2048556" y="3984184"/>
            <a:ext cx="2517904" cy="420187"/>
          </a:xfrm>
          <a:prstGeom prst="line">
            <a:avLst/>
          </a:prstGeom>
          <a:ln w="66675" cap="rnd">
            <a:solidFill>
              <a:srgbClr val="00CE00"/>
            </a:solidFill>
            <a:prstDash val="solid"/>
            <a:round/>
            <a:tailEnd type="none" w="sm" len="me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69E1444-4C60-4900-87B1-3BFF0A48C3E5}"/>
              </a:ext>
            </a:extLst>
          </p:cNvPr>
          <p:cNvCxnSpPr>
            <a:cxnSpLocks/>
            <a:stCxn id="72" idx="6"/>
            <a:endCxn id="118" idx="2"/>
          </p:cNvCxnSpPr>
          <p:nvPr/>
        </p:nvCxnSpPr>
        <p:spPr>
          <a:xfrm flipV="1">
            <a:off x="4758773" y="3638741"/>
            <a:ext cx="1807041" cy="765628"/>
          </a:xfrm>
          <a:prstGeom prst="line">
            <a:avLst/>
          </a:prstGeom>
          <a:ln w="66675" cap="rnd">
            <a:solidFill>
              <a:srgbClr val="00CE00"/>
            </a:solidFill>
            <a:prstDash val="solid"/>
            <a:round/>
            <a:tailEnd type="none" w="sm" len="me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
        <p:nvSpPr>
          <p:cNvPr id="161" name="OPUS solution">
            <a:extLst>
              <a:ext uri="{FF2B5EF4-FFF2-40B4-BE49-F238E27FC236}">
                <a16:creationId xmlns:a16="http://schemas.microsoft.com/office/drawing/2014/main" id="{E339044F-9A9A-40D6-8093-8EA059886984}"/>
              </a:ext>
            </a:extLst>
          </p:cNvPr>
          <p:cNvSpPr>
            <a:spLocks noChangeAspect="1"/>
          </p:cNvSpPr>
          <p:nvPr/>
        </p:nvSpPr>
        <p:spPr bwMode="auto">
          <a:xfrm>
            <a:off x="1856258" y="3888034"/>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endParaRPr lang="en-US" sz="2133">
              <a:solidFill>
                <a:srgbClr val="003054"/>
              </a:solidFill>
              <a:latin typeface="Calibri"/>
              <a:sym typeface="Arial"/>
            </a:endParaRPr>
          </a:p>
        </p:txBody>
      </p:sp>
      <p:sp>
        <p:nvSpPr>
          <p:cNvPr id="118" name="OPUS solution">
            <a:extLst>
              <a:ext uri="{FF2B5EF4-FFF2-40B4-BE49-F238E27FC236}">
                <a16:creationId xmlns:a16="http://schemas.microsoft.com/office/drawing/2014/main" id="{92CBF154-DD75-49DD-BB1B-FF1A34A7667D}"/>
              </a:ext>
            </a:extLst>
          </p:cNvPr>
          <p:cNvSpPr>
            <a:spLocks noChangeAspect="1"/>
          </p:cNvSpPr>
          <p:nvPr/>
        </p:nvSpPr>
        <p:spPr bwMode="auto">
          <a:xfrm>
            <a:off x="6565814" y="3542593"/>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endParaRPr lang="en-US" sz="2133">
              <a:solidFill>
                <a:srgbClr val="003054"/>
              </a:solidFill>
              <a:latin typeface="Calibri"/>
              <a:sym typeface="Arial"/>
            </a:endParaRPr>
          </a:p>
        </p:txBody>
      </p:sp>
      <p:sp>
        <p:nvSpPr>
          <p:cNvPr id="71" name="OPUS solution">
            <a:extLst>
              <a:ext uri="{FF2B5EF4-FFF2-40B4-BE49-F238E27FC236}">
                <a16:creationId xmlns:a16="http://schemas.microsoft.com/office/drawing/2014/main" id="{D54B42E5-A192-45C1-A4E0-B1901A67B70F}"/>
              </a:ext>
            </a:extLst>
          </p:cNvPr>
          <p:cNvSpPr>
            <a:spLocks noChangeAspect="1"/>
          </p:cNvSpPr>
          <p:nvPr/>
        </p:nvSpPr>
        <p:spPr bwMode="auto">
          <a:xfrm>
            <a:off x="362628" y="4653662"/>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endParaRPr lang="en-US" sz="2133">
              <a:solidFill>
                <a:srgbClr val="003054"/>
              </a:solidFill>
              <a:latin typeface="Calibri"/>
              <a:sym typeface="Arial"/>
            </a:endParaRPr>
          </a:p>
        </p:txBody>
      </p:sp>
      <p:sp>
        <p:nvSpPr>
          <p:cNvPr id="72" name="OPUS solution">
            <a:extLst>
              <a:ext uri="{FF2B5EF4-FFF2-40B4-BE49-F238E27FC236}">
                <a16:creationId xmlns:a16="http://schemas.microsoft.com/office/drawing/2014/main" id="{4EB68FDB-1038-4DB6-B4CD-DDB5CBC5B4AB}"/>
              </a:ext>
            </a:extLst>
          </p:cNvPr>
          <p:cNvSpPr>
            <a:spLocks noChangeAspect="1"/>
          </p:cNvSpPr>
          <p:nvPr/>
        </p:nvSpPr>
        <p:spPr bwMode="auto">
          <a:xfrm>
            <a:off x="4566466" y="4308221"/>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endParaRPr lang="en-US" sz="2133">
              <a:solidFill>
                <a:srgbClr val="003054"/>
              </a:solidFill>
              <a:latin typeface="Calibri"/>
              <a:sym typeface="Arial"/>
            </a:endParaRPr>
          </a:p>
        </p:txBody>
      </p:sp>
      <p:sp>
        <p:nvSpPr>
          <p:cNvPr id="69" name="OPUS name">
            <a:extLst>
              <a:ext uri="{FF2B5EF4-FFF2-40B4-BE49-F238E27FC236}">
                <a16:creationId xmlns:a16="http://schemas.microsoft.com/office/drawing/2014/main" id="{963785F8-F44C-43FD-AD5B-2EC12DC65AB5}"/>
              </a:ext>
            </a:extLst>
          </p:cNvPr>
          <p:cNvSpPr txBox="1"/>
          <p:nvPr/>
        </p:nvSpPr>
        <p:spPr>
          <a:xfrm>
            <a:off x="3918840" y="4120053"/>
            <a:ext cx="716863" cy="379656"/>
          </a:xfrm>
          <a:prstGeom prst="rect">
            <a:avLst/>
          </a:prstGeom>
          <a:noFill/>
          <a:ln>
            <a:noFill/>
          </a:ln>
        </p:spPr>
        <p:txBody>
          <a:bodyPr wrap="none">
            <a:spAutoFit/>
          </a:bodyPr>
          <a:lstStyle/>
          <a:p>
            <a:pPr defTabSz="304815">
              <a:defRPr/>
            </a:pPr>
            <a:r>
              <a:rPr lang="en-US" sz="1867" dirty="0">
                <a:solidFill>
                  <a:srgbClr val="003054"/>
                </a:solidFill>
                <a:latin typeface="Cambria" panose="02040503050406030204" pitchFamily="18" charset="0"/>
                <a:ea typeface="Cambria" panose="02040503050406030204" pitchFamily="18" charset="0"/>
                <a:cs typeface="Arial"/>
                <a:sym typeface="Arial"/>
              </a:rPr>
              <a:t>5003</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grpSp>
        <p:nvGrpSpPr>
          <p:cNvPr id="60" name="Group 59">
            <a:extLst>
              <a:ext uri="{FF2B5EF4-FFF2-40B4-BE49-F238E27FC236}">
                <a16:creationId xmlns:a16="http://schemas.microsoft.com/office/drawing/2014/main" id="{A2C209E1-C6AD-40E6-8192-1FDDC54B134A}"/>
              </a:ext>
            </a:extLst>
          </p:cNvPr>
          <p:cNvGrpSpPr>
            <a:grpSpLocks noChangeAspect="1"/>
          </p:cNvGrpSpPr>
          <p:nvPr/>
        </p:nvGrpSpPr>
        <p:grpSpPr>
          <a:xfrm>
            <a:off x="2830208" y="6142513"/>
            <a:ext cx="264419" cy="264419"/>
            <a:chOff x="8189735" y="2209800"/>
            <a:chExt cx="762000" cy="762000"/>
          </a:xfrm>
        </p:grpSpPr>
        <p:sp>
          <p:nvSpPr>
            <p:cNvPr id="61" name="Oval 60">
              <a:extLst>
                <a:ext uri="{FF2B5EF4-FFF2-40B4-BE49-F238E27FC236}">
                  <a16:creationId xmlns:a16="http://schemas.microsoft.com/office/drawing/2014/main" id="{9ACF5EA5-8E72-4740-AC02-4E2ACF16E500}"/>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sp>
          <p:nvSpPr>
            <p:cNvPr id="62" name="Isosceles Triangle 61">
              <a:extLst>
                <a:ext uri="{FF2B5EF4-FFF2-40B4-BE49-F238E27FC236}">
                  <a16:creationId xmlns:a16="http://schemas.microsoft.com/office/drawing/2014/main" id="{168BBD57-17F0-479B-88A6-C8E852AD47F4}"/>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6422"/>
              <a:endParaRPr lang="en-US" sz="2133">
                <a:solidFill>
                  <a:srgbClr val="003054"/>
                </a:solidFill>
                <a:latin typeface="Calibri"/>
                <a:sym typeface="Arial"/>
              </a:endParaRPr>
            </a:p>
          </p:txBody>
        </p:sp>
      </p:grpSp>
      <p:sp>
        <p:nvSpPr>
          <p:cNvPr id="63" name="OPUS solution">
            <a:extLst>
              <a:ext uri="{FF2B5EF4-FFF2-40B4-BE49-F238E27FC236}">
                <a16:creationId xmlns:a16="http://schemas.microsoft.com/office/drawing/2014/main" id="{73441BE9-4820-430D-8CA1-FACE2433877C}"/>
              </a:ext>
            </a:extLst>
          </p:cNvPr>
          <p:cNvSpPr>
            <a:spLocks noChangeAspect="1"/>
          </p:cNvSpPr>
          <p:nvPr/>
        </p:nvSpPr>
        <p:spPr bwMode="auto">
          <a:xfrm>
            <a:off x="2862798" y="6497885"/>
            <a:ext cx="192305" cy="192305"/>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06422">
              <a:defRPr/>
            </a:pPr>
            <a:endParaRPr lang="en-US" sz="2133">
              <a:solidFill>
                <a:srgbClr val="003054"/>
              </a:solidFill>
              <a:latin typeface="Calibri"/>
              <a:sym typeface="Arial"/>
            </a:endParaRPr>
          </a:p>
        </p:txBody>
      </p:sp>
      <p:sp>
        <p:nvSpPr>
          <p:cNvPr id="115" name="OPUS name">
            <a:extLst>
              <a:ext uri="{FF2B5EF4-FFF2-40B4-BE49-F238E27FC236}">
                <a16:creationId xmlns:a16="http://schemas.microsoft.com/office/drawing/2014/main" id="{98419B32-5F03-4D49-95DD-B9AF3A725BAC}"/>
              </a:ext>
            </a:extLst>
          </p:cNvPr>
          <p:cNvSpPr txBox="1"/>
          <p:nvPr/>
        </p:nvSpPr>
        <p:spPr>
          <a:xfrm>
            <a:off x="6790392" y="3505065"/>
            <a:ext cx="716863" cy="379656"/>
          </a:xfrm>
          <a:prstGeom prst="rect">
            <a:avLst/>
          </a:prstGeom>
          <a:noFill/>
          <a:ln>
            <a:noFill/>
          </a:ln>
        </p:spPr>
        <p:txBody>
          <a:bodyPr wrap="none">
            <a:spAutoFit/>
          </a:bodyPr>
          <a:lstStyle/>
          <a:p>
            <a:pPr defTabSz="304815">
              <a:defRPr/>
            </a:pPr>
            <a:r>
              <a:rPr lang="en-US" sz="1867" dirty="0">
                <a:solidFill>
                  <a:srgbClr val="003054"/>
                </a:solidFill>
                <a:latin typeface="Cambria" panose="02040503050406030204" pitchFamily="18" charset="0"/>
                <a:ea typeface="Cambria" panose="02040503050406030204" pitchFamily="18" charset="0"/>
                <a:cs typeface="Arial"/>
                <a:sym typeface="Arial"/>
              </a:rPr>
              <a:t>5001</a:t>
            </a:r>
            <a:endParaRPr lang="en-US" sz="1600" dirty="0">
              <a:solidFill>
                <a:srgbClr val="003054"/>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89601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500"/>
                                        <p:tgtEl>
                                          <p:spTgt spid="7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childTnLst>
                          </p:cTn>
                        </p:par>
                        <p:par>
                          <p:cTn id="28" fill="hold">
                            <p:stCondLst>
                              <p:cond delay="500"/>
                            </p:stCondLst>
                            <p:childTnLst>
                              <p:par>
                                <p:cTn id="29" presetID="22" presetClass="entr" presetSubtype="2" fill="hold"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right)">
                                      <p:cBhvr>
                                        <p:cTn id="31" dur="500"/>
                                        <p:tgtEl>
                                          <p:spTgt spid="73"/>
                                        </p:tgtEl>
                                      </p:cBhvr>
                                    </p:animEffect>
                                  </p:childTnLst>
                                </p:cTn>
                              </p:par>
                              <p:par>
                                <p:cTn id="32" presetID="22" presetClass="entr" presetSubtype="2" fill="hold" nodeType="with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wipe(right)">
                                      <p:cBhvr>
                                        <p:cTn id="34" dur="500"/>
                                        <p:tgtEl>
                                          <p:spTgt spid="7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9">
                                            <p:txEl>
                                              <p:pRg st="4" end="4"/>
                                            </p:txEl>
                                          </p:spTgt>
                                        </p:tgtEl>
                                        <p:attrNameLst>
                                          <p:attrName>style.visibility</p:attrName>
                                        </p:attrNameLst>
                                      </p:cBhvr>
                                      <p:to>
                                        <p:strVal val="visible"/>
                                      </p:to>
                                    </p:set>
                                    <p:animEffect transition="in" filter="wipe(left)">
                                      <p:cBhvr>
                                        <p:cTn id="39" dur="500"/>
                                        <p:tgtEl>
                                          <p:spTgt spid="89">
                                            <p:txEl>
                                              <p:pRg st="4" end="4"/>
                                            </p:txEl>
                                          </p:spTgt>
                                        </p:tgtEl>
                                      </p:cBhvr>
                                    </p:animEffect>
                                  </p:childTnLst>
                                </p:cTn>
                              </p:par>
                            </p:childTnLst>
                          </p:cTn>
                        </p:par>
                        <p:par>
                          <p:cTn id="40" fill="hold">
                            <p:stCondLst>
                              <p:cond delay="500"/>
                            </p:stCondLst>
                            <p:childTnLst>
                              <p:par>
                                <p:cTn id="41" presetID="16" presetClass="entr" presetSubtype="21"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nodeType="with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barn(inVertical)">
                                      <p:cBhvr>
                                        <p:cTn id="46" dur="500"/>
                                        <p:tgtEl>
                                          <p:spTgt spid="85"/>
                                        </p:tgtEl>
                                      </p:cBhvr>
                                    </p:animEffect>
                                  </p:childTnLst>
                                </p:cTn>
                              </p:par>
                              <p:par>
                                <p:cTn id="47" presetID="16" presetClass="entr" presetSubtype="21" fill="hold" nodeType="with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barn(inVertical)">
                                      <p:cBhvr>
                                        <p:cTn id="4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70" grpId="0"/>
      <p:bldP spid="71" grpId="0" animBg="1"/>
      <p:bldP spid="72" grpId="0" animBg="1"/>
      <p:bldP spid="6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1" y="320819"/>
            <a:ext cx="9144000" cy="53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Arial" panose="020B0604020202020204" pitchFamily="34"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6pPr>
            <a:lvl7pPr marL="9144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7pPr>
            <a:lvl8pPr marL="13716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8pPr>
            <a:lvl9pPr marL="18288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9pPr>
          </a:lstStyle>
          <a:p>
            <a:pPr>
              <a:defRPr/>
            </a:pPr>
            <a:r>
              <a:rPr lang="en-US" sz="4800" b="1" dirty="0">
                <a:latin typeface="Cambria" panose="02040503050406030204" pitchFamily="18" charset="0"/>
                <a:ea typeface="Cambria" panose="02040503050406030204" pitchFamily="18" charset="0"/>
                <a:cs typeface="Open Sans" panose="020B0606030504020204" pitchFamily="34" charset="0"/>
                <a:sym typeface="Arial"/>
              </a:rPr>
              <a:t>OPUS Projects (OP)</a:t>
            </a: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0" y="957920"/>
            <a:ext cx="8976220" cy="549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Arial" panose="020B0604020202020204" pitchFamily="34"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Arial" panose="020B0604020202020204" pitchFamily="34"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Arial" panose="020B0604020202020204" pitchFamily="34"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Simultaneous processing of your observed marks</a:t>
            </a:r>
          </a:p>
          <a:p>
            <a:pPr marL="306910" lvl="1" indent="22436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Improved Relative Accuracy</a:t>
            </a:r>
          </a:p>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Requires more preparations and office effort</a:t>
            </a:r>
          </a:p>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OP = true network solutions</a:t>
            </a:r>
          </a:p>
          <a:p>
            <a:pPr marL="380990" lvl="1" defTabSz="304815">
              <a:spcBef>
                <a:spcPts val="0"/>
              </a:spcBef>
              <a:spcAft>
                <a:spcPts val="200"/>
              </a:spcAft>
              <a:defRPr/>
            </a:pPr>
            <a:r>
              <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And of course, </a:t>
            </a:r>
            <a:r>
              <a:rPr lang="en-US" sz="2100" b="1" i="1"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least squares adjustment</a:t>
            </a:r>
          </a:p>
          <a:p>
            <a:pPr marL="380990" lvl="1" defTabSz="304815">
              <a:spcBef>
                <a:spcPts val="0"/>
              </a:spcBef>
              <a:spcAft>
                <a:spcPts val="200"/>
              </a:spcAft>
              <a:defRPr/>
            </a:pPr>
            <a:endParaRPr lang="en-US" sz="2100" b="1" i="1"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endParaRPr>
          </a:p>
          <a:p>
            <a:pPr marL="380990" lvl="1" defTabSz="304815">
              <a:spcBef>
                <a:spcPts val="0"/>
              </a:spcBef>
              <a:spcAft>
                <a:spcPts val="200"/>
              </a:spcAft>
              <a:defRPr/>
            </a:pPr>
            <a:r>
              <a:rPr lang="en-US" sz="24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For years now, OPUS-S was the only entry point to OP</a:t>
            </a:r>
          </a:p>
          <a:p>
            <a:pPr marL="781040" lvl="2" defTabSz="304815">
              <a:spcBef>
                <a:spcPts val="0"/>
              </a:spcBef>
              <a:spcAft>
                <a:spcPts val="200"/>
              </a:spcAft>
              <a:defRPr/>
            </a:pPr>
            <a:r>
              <a:rPr lang="en-US"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Recall that requires ≥2 hours static session</a:t>
            </a:r>
          </a:p>
          <a:p>
            <a:pPr marL="781040" lvl="2" defTabSz="304815">
              <a:spcBef>
                <a:spcPts val="0"/>
              </a:spcBef>
              <a:spcAft>
                <a:spcPts val="200"/>
              </a:spcAft>
              <a:defRPr/>
            </a:pPr>
            <a:r>
              <a:rPr lang="en-US"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Even if NGS specs allowed &lt;2hrs… OP didn’t support it</a:t>
            </a:r>
          </a:p>
          <a:p>
            <a:pPr marL="380990" lvl="1" defTabSz="304815">
              <a:spcBef>
                <a:spcPts val="1200"/>
              </a:spcBef>
              <a:spcAft>
                <a:spcPts val="200"/>
              </a:spcAft>
              <a:defRPr/>
            </a:pPr>
            <a:r>
              <a:rPr lang="en-US" sz="24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Now you have the ability to upload RTN, RTK, and sub-2hrs static</a:t>
            </a:r>
          </a:p>
          <a:p>
            <a:pPr marL="781040" lvl="2" defTabSz="304815">
              <a:spcBef>
                <a:spcPts val="0"/>
              </a:spcBef>
              <a:spcAft>
                <a:spcPts val="200"/>
              </a:spcAft>
              <a:defRPr/>
            </a:pPr>
            <a:r>
              <a:rPr lang="en-US"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GNSS Vector </a:t>
            </a:r>
            <a:r>
              <a:rPr lang="en-US" dirty="0" err="1">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eXchange</a:t>
            </a:r>
            <a:r>
              <a:rPr lang="en-US"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 (</a:t>
            </a:r>
            <a:r>
              <a:rPr lang="en-US" b="1"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GVX</a:t>
            </a:r>
            <a:r>
              <a:rPr lang="en-US"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 file format makes it possible</a:t>
            </a:r>
          </a:p>
          <a:p>
            <a:pPr marL="781040" lvl="2" defTabSz="304815">
              <a:spcBef>
                <a:spcPts val="0"/>
              </a:spcBef>
              <a:spcAft>
                <a:spcPts val="200"/>
              </a:spcAft>
              <a:defRPr/>
            </a:pPr>
            <a:r>
              <a:rPr lang="en-US"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Currently still only in Beta OP</a:t>
            </a:r>
          </a:p>
          <a:p>
            <a:pPr marL="1238240" lvl="3" defTabSz="304815">
              <a:spcBef>
                <a:spcPts val="0"/>
              </a:spcBef>
              <a:spcAft>
                <a:spcPts val="200"/>
              </a:spcAft>
              <a:defRPr/>
            </a:pPr>
            <a:r>
              <a:rPr lang="en-US"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Development Team says </a:t>
            </a:r>
            <a:r>
              <a:rPr lang="en-US" dirty="0">
                <a:solidFill>
                  <a:prstClr val="black"/>
                </a:solidFill>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 “matter of weeks” before rolled out</a:t>
            </a:r>
            <a:endParaRPr lang="en-US"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endParaRPr>
          </a:p>
          <a:p>
            <a:pPr marL="0" lvl="1" indent="0" defTabSz="304815">
              <a:spcBef>
                <a:spcPts val="0"/>
              </a:spcBef>
              <a:spcAft>
                <a:spcPts val="200"/>
              </a:spcAft>
              <a:buNone/>
              <a:defRPr/>
            </a:pPr>
            <a:endParaRPr lang="en-US" sz="21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endParaRPr>
          </a:p>
        </p:txBody>
      </p:sp>
    </p:spTree>
    <p:extLst>
      <p:ext uri="{BB962C8B-B14F-4D97-AF65-F5344CB8AC3E}">
        <p14:creationId xmlns:p14="http://schemas.microsoft.com/office/powerpoint/2010/main" val="326895281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9">
                                            <p:txEl>
                                              <p:pRg st="6" end="6"/>
                                            </p:txEl>
                                          </p:spTgt>
                                        </p:tgtEl>
                                        <p:attrNameLst>
                                          <p:attrName>style.visibility</p:attrName>
                                        </p:attrNameLst>
                                      </p:cBhvr>
                                      <p:to>
                                        <p:strVal val="visible"/>
                                      </p:to>
                                    </p:set>
                                    <p:animEffect transition="in" filter="wipe(left)">
                                      <p:cBhvr>
                                        <p:cTn id="7" dur="500"/>
                                        <p:tgtEl>
                                          <p:spTgt spid="89">
                                            <p:txEl>
                                              <p:pRg st="6" end="6"/>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9">
                                            <p:txEl>
                                              <p:pRg st="7" end="7"/>
                                            </p:txEl>
                                          </p:spTgt>
                                        </p:tgtEl>
                                        <p:attrNameLst>
                                          <p:attrName>style.visibility</p:attrName>
                                        </p:attrNameLst>
                                      </p:cBhvr>
                                      <p:to>
                                        <p:strVal val="visible"/>
                                      </p:to>
                                    </p:set>
                                    <p:animEffect transition="in" filter="wipe(left)">
                                      <p:cBhvr>
                                        <p:cTn id="10" dur="500"/>
                                        <p:tgtEl>
                                          <p:spTgt spid="89">
                                            <p:txEl>
                                              <p:pRg st="7" end="7"/>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89">
                                            <p:txEl>
                                              <p:pRg st="8" end="8"/>
                                            </p:txEl>
                                          </p:spTgt>
                                        </p:tgtEl>
                                        <p:attrNameLst>
                                          <p:attrName>style.visibility</p:attrName>
                                        </p:attrNameLst>
                                      </p:cBhvr>
                                      <p:to>
                                        <p:strVal val="visible"/>
                                      </p:to>
                                    </p:set>
                                    <p:animEffect transition="in" filter="wipe(left)">
                                      <p:cBhvr>
                                        <p:cTn id="13" dur="500"/>
                                        <p:tgtEl>
                                          <p:spTgt spid="89">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9">
                                            <p:txEl>
                                              <p:pRg st="9" end="9"/>
                                            </p:txEl>
                                          </p:spTgt>
                                        </p:tgtEl>
                                        <p:attrNameLst>
                                          <p:attrName>style.visibility</p:attrName>
                                        </p:attrNameLst>
                                      </p:cBhvr>
                                      <p:to>
                                        <p:strVal val="visible"/>
                                      </p:to>
                                    </p:set>
                                    <p:animEffect transition="in" filter="wipe(left)">
                                      <p:cBhvr>
                                        <p:cTn id="18" dur="500"/>
                                        <p:tgtEl>
                                          <p:spTgt spid="89">
                                            <p:txEl>
                                              <p:pRg st="9" end="9"/>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89">
                                            <p:txEl>
                                              <p:pRg st="10" end="10"/>
                                            </p:txEl>
                                          </p:spTgt>
                                        </p:tgtEl>
                                        <p:attrNameLst>
                                          <p:attrName>style.visibility</p:attrName>
                                        </p:attrNameLst>
                                      </p:cBhvr>
                                      <p:to>
                                        <p:strVal val="visible"/>
                                      </p:to>
                                    </p:set>
                                    <p:animEffect transition="in" filter="wipe(left)">
                                      <p:cBhvr>
                                        <p:cTn id="21" dur="500"/>
                                        <p:tgtEl>
                                          <p:spTgt spid="89">
                                            <p:txEl>
                                              <p:pRg st="10" end="1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89">
                                            <p:txEl>
                                              <p:pRg st="11" end="11"/>
                                            </p:txEl>
                                          </p:spTgt>
                                        </p:tgtEl>
                                        <p:attrNameLst>
                                          <p:attrName>style.visibility</p:attrName>
                                        </p:attrNameLst>
                                      </p:cBhvr>
                                      <p:to>
                                        <p:strVal val="visible"/>
                                      </p:to>
                                    </p:set>
                                    <p:animEffect transition="in" filter="wipe(left)">
                                      <p:cBhvr>
                                        <p:cTn id="24" dur="500"/>
                                        <p:tgtEl>
                                          <p:spTgt spid="89">
                                            <p:txEl>
                                              <p:pRg st="11" end="11"/>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89">
                                            <p:txEl>
                                              <p:pRg st="12" end="12"/>
                                            </p:txEl>
                                          </p:spTgt>
                                        </p:tgtEl>
                                        <p:attrNameLst>
                                          <p:attrName>style.visibility</p:attrName>
                                        </p:attrNameLst>
                                      </p:cBhvr>
                                      <p:to>
                                        <p:strVal val="visible"/>
                                      </p:to>
                                    </p:set>
                                    <p:animEffect transition="in" filter="wipe(left)">
                                      <p:cBhvr>
                                        <p:cTn id="27" dur="500"/>
                                        <p:tgtEl>
                                          <p:spTgt spid="8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AFFDA6A9-1C45-4D78-B952-3B75952DB5C4}"/>
              </a:ext>
            </a:extLst>
          </p:cNvPr>
          <p:cNvSpPr txBox="1">
            <a:spLocks/>
          </p:cNvSpPr>
          <p:nvPr/>
        </p:nvSpPr>
        <p:spPr>
          <a:xfrm>
            <a:off x="0" y="457200"/>
            <a:ext cx="9144000" cy="9144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b="1" dirty="0">
                <a:latin typeface="Cambria" panose="02040503050406030204" pitchFamily="18" charset="0"/>
                <a:ea typeface="Cambria" panose="02040503050406030204" pitchFamily="18" charset="0"/>
              </a:rPr>
              <a:t>Modernizing the NSRS means:</a:t>
            </a:r>
          </a:p>
        </p:txBody>
      </p:sp>
      <p:sp>
        <p:nvSpPr>
          <p:cNvPr id="5" name="Content Placeholder 10">
            <a:extLst>
              <a:ext uri="{FF2B5EF4-FFF2-40B4-BE49-F238E27FC236}">
                <a16:creationId xmlns:a16="http://schemas.microsoft.com/office/drawing/2014/main" id="{123694CD-8652-4FD2-B506-FBF0B0688DBD}"/>
              </a:ext>
            </a:extLst>
          </p:cNvPr>
          <p:cNvSpPr txBox="1">
            <a:spLocks/>
          </p:cNvSpPr>
          <p:nvPr/>
        </p:nvSpPr>
        <p:spPr>
          <a:xfrm>
            <a:off x="361336" y="1371600"/>
            <a:ext cx="8421329" cy="4846320"/>
          </a:xfrm>
          <a:prstGeom prst="rect">
            <a:avLst/>
          </a:prstGeom>
        </p:spPr>
        <p:txBody>
          <a:bodyPr>
            <a:normAutofit fontScale="92500" lnSpcReduction="10000"/>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a:latin typeface="Cambria" panose="02040503050406030204" pitchFamily="18" charset="0"/>
                <a:ea typeface="Cambria" panose="02040503050406030204" pitchFamily="18" charset="0"/>
              </a:rPr>
              <a:t>Updating </a:t>
            </a:r>
            <a:r>
              <a:rPr lang="en-US" b="1" i="1" dirty="0">
                <a:latin typeface="Cambria" panose="02040503050406030204" pitchFamily="18" charset="0"/>
                <a:ea typeface="Cambria" panose="02040503050406030204" pitchFamily="18" charset="0"/>
              </a:rPr>
              <a:t>all</a:t>
            </a:r>
            <a:r>
              <a:rPr lang="en-US" dirty="0">
                <a:latin typeface="Cambria" panose="02040503050406030204" pitchFamily="18" charset="0"/>
                <a:ea typeface="Cambria" panose="02040503050406030204" pitchFamily="18" charset="0"/>
              </a:rPr>
              <a:t> NSRS coordinates</a:t>
            </a:r>
          </a:p>
          <a:p>
            <a:pPr lvl="1">
              <a:defRPr/>
            </a:pPr>
            <a:r>
              <a:rPr lang="en-US" dirty="0">
                <a:latin typeface="Cambria" panose="02040503050406030204" pitchFamily="18" charset="0"/>
                <a:ea typeface="Cambria" panose="02040503050406030204" pitchFamily="18" charset="0"/>
              </a:rPr>
              <a:t>Replace existing datums with new datums</a:t>
            </a:r>
          </a:p>
          <a:p>
            <a:pPr lvl="1">
              <a:defRPr/>
            </a:pPr>
            <a:r>
              <a:rPr lang="en-US" dirty="0">
                <a:latin typeface="Cambria" panose="02040503050406030204" pitchFamily="18" charset="0"/>
                <a:ea typeface="Cambria" panose="02040503050406030204" pitchFamily="18" charset="0"/>
              </a:rPr>
              <a:t>Replacing </a:t>
            </a:r>
            <a:r>
              <a:rPr lang="en-US" i="1" dirty="0">
                <a:latin typeface="Cambria" panose="02040503050406030204" pitchFamily="18" charset="0"/>
                <a:ea typeface="Cambria" panose="02040503050406030204" pitchFamily="18" charset="0"/>
              </a:rPr>
              <a:t>existing</a:t>
            </a:r>
            <a:r>
              <a:rPr lang="en-US" dirty="0">
                <a:latin typeface="Cambria" panose="02040503050406030204" pitchFamily="18" charset="0"/>
                <a:ea typeface="Cambria" panose="02040503050406030204" pitchFamily="18" charset="0"/>
              </a:rPr>
              <a:t> State Plane with </a:t>
            </a:r>
            <a:r>
              <a:rPr lang="en-US" b="1" i="1" dirty="0">
                <a:latin typeface="Cambria" panose="02040503050406030204" pitchFamily="18" charset="0"/>
                <a:ea typeface="Cambria" panose="02040503050406030204" pitchFamily="18" charset="0"/>
              </a:rPr>
              <a:t>new</a:t>
            </a:r>
            <a:r>
              <a:rPr lang="en-US" dirty="0">
                <a:latin typeface="Cambria" panose="02040503050406030204" pitchFamily="18" charset="0"/>
                <a:ea typeface="Cambria" panose="02040503050406030204" pitchFamily="18" charset="0"/>
              </a:rPr>
              <a:t> State Plane </a:t>
            </a:r>
          </a:p>
          <a:p>
            <a:pPr lvl="1">
              <a:defRPr/>
            </a:pPr>
            <a:r>
              <a:rPr lang="en-US" dirty="0">
                <a:latin typeface="Cambria" panose="02040503050406030204" pitchFamily="18" charset="0"/>
                <a:ea typeface="Cambria" panose="02040503050406030204" pitchFamily="18" charset="0"/>
              </a:rPr>
              <a:t>Accounting for coordinates changing with time</a:t>
            </a:r>
          </a:p>
          <a:p>
            <a:pPr>
              <a:defRPr/>
            </a:pPr>
            <a:r>
              <a:rPr lang="en-US" dirty="0">
                <a:latin typeface="Cambria" panose="02040503050406030204" pitchFamily="18" charset="0"/>
                <a:ea typeface="Cambria" panose="02040503050406030204" pitchFamily="18" charset="0"/>
              </a:rPr>
              <a:t>Improving NGS products and services</a:t>
            </a:r>
          </a:p>
          <a:p>
            <a:pPr>
              <a:defRPr/>
            </a:pPr>
            <a:r>
              <a:rPr lang="en-US" dirty="0">
                <a:latin typeface="Cambria" panose="02040503050406030204" pitchFamily="18" charset="0"/>
                <a:ea typeface="Cambria" panose="02040503050406030204" pitchFamily="18" charset="0"/>
              </a:rPr>
              <a:t>Simplifying customer contributions</a:t>
            </a:r>
          </a:p>
          <a:p>
            <a:pPr>
              <a:defRPr/>
            </a:pPr>
            <a:r>
              <a:rPr lang="en-US" dirty="0">
                <a:latin typeface="Cambria" panose="02040503050406030204" pitchFamily="18" charset="0"/>
                <a:ea typeface="Cambria" panose="02040503050406030204" pitchFamily="18" charset="0"/>
              </a:rPr>
              <a:t>Making the NSRS:</a:t>
            </a:r>
          </a:p>
          <a:p>
            <a:pPr lvl="1">
              <a:defRPr/>
            </a:pPr>
            <a:r>
              <a:rPr lang="en-US" b="1" i="1" dirty="0">
                <a:latin typeface="Cambria" panose="02040503050406030204" pitchFamily="18" charset="0"/>
                <a:ea typeface="Cambria" panose="02040503050406030204" pitchFamily="18" charset="0"/>
              </a:rPr>
              <a:t>More</a:t>
            </a:r>
            <a:r>
              <a:rPr lang="en-US" dirty="0">
                <a:latin typeface="Cambria" panose="02040503050406030204" pitchFamily="18" charset="0"/>
                <a:ea typeface="Cambria" panose="02040503050406030204" pitchFamily="18" charset="0"/>
              </a:rPr>
              <a:t> accurate</a:t>
            </a:r>
          </a:p>
          <a:p>
            <a:pPr lvl="1">
              <a:defRPr/>
            </a:pPr>
            <a:r>
              <a:rPr lang="en-US" b="1" i="1" dirty="0">
                <a:latin typeface="Cambria" panose="02040503050406030204" pitchFamily="18" charset="0"/>
                <a:ea typeface="Cambria" panose="02040503050406030204" pitchFamily="18" charset="0"/>
              </a:rPr>
              <a:t>More</a:t>
            </a:r>
            <a:r>
              <a:rPr lang="en-US" dirty="0">
                <a:latin typeface="Cambria" panose="02040503050406030204" pitchFamily="18" charset="0"/>
                <a:ea typeface="Cambria" panose="02040503050406030204" pitchFamily="18" charset="0"/>
              </a:rPr>
              <a:t> accessible</a:t>
            </a:r>
          </a:p>
          <a:p>
            <a:pPr lvl="1">
              <a:defRPr/>
            </a:pPr>
            <a:r>
              <a:rPr lang="en-US" b="1" i="1" dirty="0">
                <a:latin typeface="Cambria" panose="02040503050406030204" pitchFamily="18" charset="0"/>
                <a:ea typeface="Cambria" panose="02040503050406030204" pitchFamily="18" charset="0"/>
              </a:rPr>
              <a:t>More</a:t>
            </a:r>
            <a:r>
              <a:rPr lang="en-US" dirty="0">
                <a:latin typeface="Cambria" panose="02040503050406030204" pitchFamily="18" charset="0"/>
                <a:ea typeface="Cambria" panose="02040503050406030204" pitchFamily="18" charset="0"/>
              </a:rPr>
              <a:t> efficient</a:t>
            </a:r>
          </a:p>
        </p:txBody>
      </p:sp>
      <p:sp>
        <p:nvSpPr>
          <p:cNvPr id="7" name="Rectangle 6">
            <a:extLst>
              <a:ext uri="{FF2B5EF4-FFF2-40B4-BE49-F238E27FC236}">
                <a16:creationId xmlns:a16="http://schemas.microsoft.com/office/drawing/2014/main" id="{951DEC2B-4045-482E-8EC3-D210E2D0A0E8}"/>
              </a:ext>
            </a:extLst>
          </p:cNvPr>
          <p:cNvSpPr/>
          <p:nvPr/>
        </p:nvSpPr>
        <p:spPr>
          <a:xfrm rot="20193485">
            <a:off x="5533775" y="4122619"/>
            <a:ext cx="2922595" cy="2246769"/>
          </a:xfrm>
          <a:prstGeom prst="rect">
            <a:avLst/>
          </a:prstGeom>
          <a:noFill/>
        </p:spPr>
        <p:txBody>
          <a:bodyPr wrap="none" lIns="91440" tIns="45720" rIns="91440" bIns="45720">
            <a:spAutoFit/>
          </a:bodyPr>
          <a:lstStyle/>
          <a:p>
            <a:pPr algn="ctr" defTabSz="914400"/>
            <a:r>
              <a:rPr lang="en-US" sz="44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Rollout in</a:t>
            </a:r>
          </a:p>
          <a:p>
            <a:pPr algn="ctr" defTabSz="914400"/>
            <a:r>
              <a:rPr lang="en-US" sz="96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2025</a:t>
            </a:r>
          </a:p>
        </p:txBody>
      </p:sp>
      <p:sp>
        <p:nvSpPr>
          <p:cNvPr id="8" name="Slide Number Placeholder 1">
            <a:extLst>
              <a:ext uri="{FF2B5EF4-FFF2-40B4-BE49-F238E27FC236}">
                <a16:creationId xmlns:a16="http://schemas.microsoft.com/office/drawing/2014/main" id="{0777C5B3-0705-4DF1-AF6B-78A7505D5CEA}"/>
              </a:ext>
            </a:extLst>
          </p:cNvPr>
          <p:cNvSpPr txBox="1">
            <a:spLocks/>
          </p:cNvSpPr>
          <p:nvPr/>
        </p:nvSpPr>
        <p:spPr>
          <a:xfrm>
            <a:off x="9144000" y="6492240"/>
            <a:ext cx="27432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fld id="{FCA8DAF9-CFC1-344C-89B7-DCB2EBBDC673}" type="slidenum">
              <a:rPr lang="en-US" smtClean="0"/>
              <a:pPr/>
              <a:t>7</a:t>
            </a:fld>
            <a:endParaRPr lang="en-US" dirty="0"/>
          </a:p>
        </p:txBody>
      </p:sp>
    </p:spTree>
    <p:extLst>
      <p:ext uri="{BB962C8B-B14F-4D97-AF65-F5344CB8AC3E}">
        <p14:creationId xmlns:p14="http://schemas.microsoft.com/office/powerpoint/2010/main" val="324059055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500"/>
                                        <p:tgtEl>
                                          <p:spTgt spid="5">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animEffect transition="in" filter="fade">
                                      <p:cBhvr>
                                        <p:cTn id="15" dur="500"/>
                                        <p:tgtEl>
                                          <p:spTgt spid="5">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8" end="8"/>
                                            </p:txEl>
                                          </p:spTgt>
                                        </p:tgtEl>
                                        <p:attrNameLst>
                                          <p:attrName>style.visibility</p:attrName>
                                        </p:attrNameLst>
                                      </p:cBhvr>
                                      <p:to>
                                        <p:strVal val="visible"/>
                                      </p:to>
                                    </p:set>
                                    <p:animEffect transition="in" filter="fade">
                                      <p:cBhvr>
                                        <p:cTn id="18" dur="500"/>
                                        <p:tgtEl>
                                          <p:spTgt spid="5">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animEffect transition="in" filter="fade">
                                      <p:cBhvr>
                                        <p:cTn id="21" dur="500"/>
                                        <p:tgtEl>
                                          <p:spTgt spid="5">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0654-50E8-4A2A-B33F-8329CBAB4AC4}"/>
              </a:ext>
            </a:extLst>
          </p:cNvPr>
          <p:cNvSpPr>
            <a:spLocks noGrp="1"/>
          </p:cNvSpPr>
          <p:nvPr>
            <p:ph type="title"/>
          </p:nvPr>
        </p:nvSpPr>
        <p:spPr>
          <a:xfrm>
            <a:off x="0" y="274638"/>
            <a:ext cx="9144000" cy="1143000"/>
          </a:xfrm>
        </p:spPr>
        <p:txBody>
          <a:bodyPr>
            <a:normAutofit/>
          </a:bodyPr>
          <a:lstStyle/>
          <a:p>
            <a:r>
              <a:rPr b="1" dirty="0" lang="en-US"/>
              <a:t>G</a:t>
            </a:r>
            <a:r>
              <a:rPr dirty="0" lang="en-US"/>
              <a:t>NSS </a:t>
            </a:r>
            <a:r>
              <a:rPr b="1" dirty="0" lang="en-US"/>
              <a:t>V</a:t>
            </a:r>
            <a:r>
              <a:rPr dirty="0" lang="en-US"/>
              <a:t>ector </a:t>
            </a:r>
            <a:r>
              <a:rPr dirty="0" err="1" lang="en-US"/>
              <a:t>e</a:t>
            </a:r>
            <a:r>
              <a:rPr b="1" dirty="0" err="1" lang="en-US"/>
              <a:t>X</a:t>
            </a:r>
            <a:r>
              <a:rPr dirty="0" err="1" lang="en-US"/>
              <a:t>change</a:t>
            </a:r>
            <a:r>
              <a:rPr dirty="0" lang="en-US"/>
              <a:t> (GVX)</a:t>
            </a:r>
          </a:p>
        </p:txBody>
      </p:sp>
      <p:sp>
        <p:nvSpPr>
          <p:cNvPr id="3" name="Content Placeholder 2">
            <a:extLst>
              <a:ext uri="{FF2B5EF4-FFF2-40B4-BE49-F238E27FC236}">
                <a16:creationId xmlns:a16="http://schemas.microsoft.com/office/drawing/2014/main" id="{D9A6AC89-8298-4083-A953-57CBAB242CE7}"/>
              </a:ext>
            </a:extLst>
          </p:cNvPr>
          <p:cNvSpPr>
            <a:spLocks noGrp="1"/>
          </p:cNvSpPr>
          <p:nvPr>
            <p:ph idx="1"/>
          </p:nvPr>
        </p:nvSpPr>
        <p:spPr>
          <a:xfrm>
            <a:off x="0" y="1417641"/>
            <a:ext cx="9144000" cy="2595559"/>
          </a:xfrm>
        </p:spPr>
        <p:txBody>
          <a:bodyPr>
            <a:noAutofit/>
          </a:bodyPr>
          <a:lstStyle/>
          <a:p>
            <a:pPr algn="ctr" indent="0" marL="0">
              <a:buNone/>
            </a:pPr>
            <a:r>
              <a:rPr dirty="0" lang="en-US" sz="2000">
                <a:ea charset="0" panose="02040503050406030204" pitchFamily="18" typeface="Cambria"/>
                <a:cs charset="0" panose="020B0606030504020204" pitchFamily="34" typeface="Open Sans"/>
                <a:hlinkClick r:id="rId2"/>
              </a:rPr>
              <a:t>Hyperlink to GVX Info Page</a:t>
            </a:r>
            <a:endParaRPr dirty="0" lang="en-US" sz="2000">
              <a:ea charset="0" panose="02040503050406030204" pitchFamily="18" typeface="Cambria"/>
              <a:cs charset="0" panose="020B0606030504020204" pitchFamily="34" typeface="Open Sans"/>
            </a:endParaRPr>
          </a:p>
          <a:p>
            <a:r>
              <a:rPr dirty="0" lang="en-US" sz="2400">
                <a:ea charset="0" panose="02040503050406030204" pitchFamily="18" typeface="Cambria"/>
                <a:cs charset="0" panose="020B0606030504020204" pitchFamily="34" typeface="Open Sans"/>
              </a:rPr>
              <a:t>Detailed documentation, Schema, and Example File available</a:t>
            </a:r>
          </a:p>
          <a:p>
            <a:r>
              <a:rPr dirty="0" lang="en-US" sz="2400">
                <a:ea charset="0" panose="02040503050406030204" pitchFamily="18" typeface="Cambria"/>
                <a:cs charset="0" panose="020B0606030504020204" pitchFamily="34" typeface="Open Sans"/>
              </a:rPr>
              <a:t>Any major search engine: “</a:t>
            </a:r>
            <a:r>
              <a:rPr dirty="0" err="1" lang="en-US" sz="2400">
                <a:ea charset="0" panose="02040503050406030204" pitchFamily="18" typeface="Cambria"/>
                <a:cs charset="0" panose="020B0606030504020204" pitchFamily="34" typeface="Open Sans"/>
              </a:rPr>
              <a:t>ngs</a:t>
            </a:r>
            <a:r>
              <a:rPr dirty="0" lang="en-US" sz="2400">
                <a:ea charset="0" panose="02040503050406030204" pitchFamily="18" typeface="Cambria"/>
                <a:cs charset="0" panose="020B0606030504020204" pitchFamily="34" typeface="Open Sans"/>
              </a:rPr>
              <a:t> </a:t>
            </a:r>
            <a:r>
              <a:rPr dirty="0" err="1" lang="en-US" sz="2400">
                <a:ea charset="0" panose="02040503050406030204" pitchFamily="18" typeface="Cambria"/>
                <a:cs charset="0" panose="020B0606030504020204" pitchFamily="34" typeface="Open Sans"/>
              </a:rPr>
              <a:t>gvx</a:t>
            </a:r>
            <a:r>
              <a:rPr dirty="0" lang="en-US" sz="2400">
                <a:ea charset="0" panose="02040503050406030204" pitchFamily="18" typeface="Cambria"/>
                <a:cs charset="0" panose="020B0606030504020204" pitchFamily="34" typeface="Open Sans"/>
              </a:rPr>
              <a:t> file format”</a:t>
            </a:r>
          </a:p>
          <a:p>
            <a:r>
              <a:rPr dirty="0" lang="en-US" sz="2400">
                <a:ea charset="0" panose="02040503050406030204" pitchFamily="18" typeface="Cambria"/>
                <a:cs charset="0" panose="020B0606030504020204" pitchFamily="34" typeface="Open Sans"/>
              </a:rPr>
              <a:t>Open standard for anyone to use or integrate</a:t>
            </a:r>
          </a:p>
          <a:p>
            <a:pPr algn="ctr" indent="0" marL="0">
              <a:spcBef>
                <a:spcPts val="1800"/>
              </a:spcBef>
              <a:buNone/>
            </a:pPr>
            <a:r>
              <a:rPr b="1" dirty="0" lang="en-US" sz="3300">
                <a:ea charset="0" panose="02040503050406030204" pitchFamily="18" typeface="Cambria"/>
                <a:cs charset="0" panose="020B0606030504020204" pitchFamily="34" typeface="Open Sans"/>
              </a:rPr>
              <a:t>GVX is sort of like… RINEX for RTK/RTN data</a:t>
            </a:r>
            <a:endParaRPr dirty="0" lang="en-US" sz="3300">
              <a:ea charset="0" panose="02040503050406030204" pitchFamily="18" typeface="Cambria"/>
              <a:cs charset="0" panose="020B0606030504020204" pitchFamily="34" typeface="Open Sans"/>
            </a:endParaRPr>
          </a:p>
        </p:txBody>
      </p:sp>
      <p:pic>
        <p:nvPicPr>
          <p:cNvPr descr="C:\Users\JEFF~1.JAL\AppData\Local\Temp\1\SNAGHTML14ca860a.PNG" id="8" name="FIG paper">
            <a:extLst>
              <a:ext uri="{FF2B5EF4-FFF2-40B4-BE49-F238E27FC236}">
                <a16:creationId xmlns:a16="http://schemas.microsoft.com/office/drawing/2014/main" id="{5A3AFEF2-73B3-4E93-9627-093A8F886E39}"/>
              </a:ext>
            </a:extLst>
          </p:cNvPr>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63" y="5386108"/>
            <a:ext cx="4065817" cy="1386937"/>
          </a:xfrm>
          <a:prstGeom prst="rect">
            <a:avLst/>
          </a:prstGeom>
          <a:solidFill>
            <a:schemeClr val="lt2"/>
          </a:solidFill>
          <a:ln w="38100">
            <a:solidFill>
              <a:schemeClr val="bg1">
                <a:lumMod val="75000"/>
              </a:schemeClr>
            </a:solidFill>
          </a:ln>
        </p:spPr>
      </p:pic>
      <p:pic>
        <p:nvPicPr>
          <p:cNvPr id="9" name="GVX homepage">
            <a:extLst>
              <a:ext uri="{FF2B5EF4-FFF2-40B4-BE49-F238E27FC236}">
                <a16:creationId xmlns:a16="http://schemas.microsoft.com/office/drawing/2014/main" id="{4DCA50BD-7DEF-4FAD-96AF-E8F5B73D99C0}"/>
              </a:ext>
            </a:extLst>
          </p:cNvPr>
          <p:cNvPicPr>
            <a:picLocks noChangeAspect="1"/>
          </p:cNvPicPr>
          <p:nvPr/>
        </p:nvPicPr>
        <p:blipFill rotWithShape="1">
          <a:blip r:embed="rId4"/>
          <a:srcRect b="53" t="132"/>
          <a:stretch/>
        </p:blipFill>
        <p:spPr>
          <a:xfrm>
            <a:off x="1327163" y="4369200"/>
            <a:ext cx="4414396" cy="1386937"/>
          </a:xfrm>
          <a:prstGeom prst="rect">
            <a:avLst/>
          </a:prstGeom>
          <a:solidFill>
            <a:schemeClr val="lt2"/>
          </a:solidFill>
          <a:ln w="38100">
            <a:solidFill>
              <a:schemeClr val="bg1">
                <a:lumMod val="75000"/>
              </a:schemeClr>
            </a:solidFill>
          </a:ln>
        </p:spPr>
      </p:pic>
      <p:pic>
        <p:nvPicPr>
          <p:cNvPr id="10" name="2020 May webinar">
            <a:extLst>
              <a:ext uri="{FF2B5EF4-FFF2-40B4-BE49-F238E27FC236}">
                <a16:creationId xmlns:a16="http://schemas.microsoft.com/office/drawing/2014/main" id="{609B9E6D-61C7-4FC5-9169-3FDA239C0EFC}"/>
              </a:ext>
            </a:extLst>
          </p:cNvPr>
          <p:cNvPicPr>
            <a:picLocks noChangeAspect="1"/>
          </p:cNvPicPr>
          <p:nvPr/>
        </p:nvPicPr>
        <p:blipFill>
          <a:blip r:embed="rId5"/>
          <a:stretch>
            <a:fillRect/>
          </a:stretch>
        </p:blipFill>
        <p:spPr>
          <a:xfrm>
            <a:off x="4242511" y="5668465"/>
            <a:ext cx="4038303" cy="1104580"/>
          </a:xfrm>
          <a:prstGeom prst="rect">
            <a:avLst/>
          </a:prstGeom>
          <a:solidFill>
            <a:schemeClr val="lt2"/>
          </a:solidFill>
          <a:ln w="38100">
            <a:solidFill>
              <a:schemeClr val="bg1">
                <a:lumMod val="75000"/>
              </a:schemeClr>
            </a:solidFill>
          </a:ln>
        </p:spPr>
      </p:pic>
      <p:pic>
        <p:nvPicPr>
          <p:cNvPr id="11" name="2022 March webinar">
            <a:extLst>
              <a:ext uri="{FF2B5EF4-FFF2-40B4-BE49-F238E27FC236}">
                <a16:creationId xmlns:a16="http://schemas.microsoft.com/office/drawing/2014/main" id="{177905FB-9F1A-421A-A10F-82860867414E}"/>
              </a:ext>
            </a:extLst>
          </p:cNvPr>
          <p:cNvPicPr>
            <a:picLocks noChangeAspect="1"/>
          </p:cNvPicPr>
          <p:nvPr/>
        </p:nvPicPr>
        <p:blipFill>
          <a:blip r:embed="rId6"/>
          <a:stretch>
            <a:fillRect/>
          </a:stretch>
        </p:blipFill>
        <p:spPr>
          <a:xfrm>
            <a:off x="5112563" y="4458250"/>
            <a:ext cx="4337247" cy="1216049"/>
          </a:xfrm>
          <a:prstGeom prst="rect">
            <a:avLst/>
          </a:prstGeom>
          <a:solidFill>
            <a:schemeClr val="lt2"/>
          </a:solidFill>
          <a:ln w="38100">
            <a:solidFill>
              <a:schemeClr val="bg1">
                <a:lumMod val="75000"/>
              </a:schemeClr>
            </a:solidFill>
          </a:ln>
        </p:spPr>
      </p:pic>
      <p:sp>
        <p:nvSpPr>
          <p:cNvPr id="13" name="TextBox 12">
            <a:extLst>
              <a:ext uri="{FF2B5EF4-FFF2-40B4-BE49-F238E27FC236}">
                <a16:creationId xmlns:a16="http://schemas.microsoft.com/office/drawing/2014/main" id="{14B059A2-F201-4ED4-A7EB-2B330E410270}"/>
              </a:ext>
            </a:extLst>
          </p:cNvPr>
          <p:cNvSpPr txBox="1"/>
          <p:nvPr/>
        </p:nvSpPr>
        <p:spPr>
          <a:xfrm>
            <a:off x="-40017" y="4643122"/>
            <a:ext cx="1864191" cy="864140"/>
          </a:xfrm>
          <a:prstGeom prst="rect">
            <a:avLst/>
          </a:prstGeom>
          <a:noFill/>
        </p:spPr>
        <p:txBody>
          <a:bodyPr rtlCol="0" wrap="square">
            <a:noAutofit/>
          </a:bodyPr>
          <a:lstStyle/>
          <a:p>
            <a:r>
              <a:rPr dirty="0" i="1" lang="en-US">
                <a:latin typeface="+mj-lt"/>
              </a:rPr>
              <a:t>GVX details?</a:t>
            </a:r>
          </a:p>
          <a:p>
            <a:r>
              <a:rPr dirty="0" i="1" lang="en-US">
                <a:latin typeface="+mj-lt"/>
              </a:rPr>
              <a:t>Check out:</a:t>
            </a:r>
          </a:p>
        </p:txBody>
      </p:sp>
    </p:spTree>
    <p:extLst>
      <p:ext uri="{BB962C8B-B14F-4D97-AF65-F5344CB8AC3E}">
        <p14:creationId xmlns:p14="http://schemas.microsoft.com/office/powerpoint/2010/main" val="984960658"/>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xmlns:a14="http://schemas.microsoft.com/office/drawing/2010/main" xmlns:a16="http://schemas.microsoft.com/office/drawing/2014/main">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42" presetSubtype="0">
                                  <p:stCondLst>
                                    <p:cond delay="0"/>
                                  </p:stCondLst>
                                  <p:childTnLst>
                                    <p:set>
                                      <p:cBhvr>
                                        <p:cTn dur="1" fill="hold" id="6">
                                          <p:stCondLst>
                                            <p:cond delay="0"/>
                                          </p:stCondLst>
                                        </p:cTn>
                                        <p:tgtEl>
                                          <p:spTgt spid="3">
                                            <p:txEl>
                                              <p:pRg end="4" st="4"/>
                                            </p:txEl>
                                          </p:spTgt>
                                        </p:tgtEl>
                                        <p:attrNameLst>
                                          <p:attrName>style.visibility</p:attrName>
                                        </p:attrNameLst>
                                      </p:cBhvr>
                                      <p:to>
                                        <p:strVal val="visible"/>
                                      </p:to>
                                    </p:set>
                                    <p:animEffect filter="fade" transition="in">
                                      <p:cBhvr>
                                        <p:cTn dur="1000" id="7"/>
                                        <p:tgtEl>
                                          <p:spTgt spid="3">
                                            <p:txEl>
                                              <p:pRg end="4" st="4"/>
                                            </p:txEl>
                                          </p:spTgt>
                                        </p:tgtEl>
                                      </p:cBhvr>
                                    </p:animEffect>
                                    <p:anim calcmode="lin" valueType="num">
                                      <p:cBhvr>
                                        <p:cTn dur="1000" fill="hold" id="8"/>
                                        <p:tgtEl>
                                          <p:spTgt spid="3">
                                            <p:txEl>
                                              <p:pRg end="4" st="4"/>
                                            </p:txEl>
                                          </p:spTgt>
                                        </p:tgtEl>
                                        <p:attrNameLst>
                                          <p:attrName>ppt_x</p:attrName>
                                        </p:attrNameLst>
                                      </p:cBhvr>
                                      <p:tavLst>
                                        <p:tav tm="0">
                                          <p:val>
                                            <p:strVal val="#ppt_x"/>
                                          </p:val>
                                        </p:tav>
                                        <p:tav tm="100000">
                                          <p:val>
                                            <p:strVal val="#ppt_x"/>
                                          </p:val>
                                        </p:tav>
                                      </p:tavLst>
                                    </p:anim>
                                    <p:anim calcmode="lin" valueType="num">
                                      <p:cBhvr>
                                        <p:cTn dur="1000" fill="hold" id="9"/>
                                        <p:tgtEl>
                                          <p:spTgt spid="3">
                                            <p:txEl>
                                              <p:pRg end="4" st="4"/>
                                            </p:txEl>
                                          </p:spTgt>
                                        </p:tgtEl>
                                        <p:attrNameLst>
                                          <p:attrName>ppt_y</p:attrName>
                                        </p:attrNameLst>
                                      </p:cBhvr>
                                      <p:tavLst>
                                        <p:tav tm="0">
                                          <p:val>
                                            <p:strVal val="#ppt_y+.1"/>
                                          </p:val>
                                        </p:tav>
                                        <p:tav tm="100000">
                                          <p:val>
                                            <p:strVal val="#ppt_y"/>
                                          </p:val>
                                        </p:tav>
                                      </p:tavLst>
                                    </p:anim>
                                  </p:childTnLst>
                                </p:cTn>
                              </p:par>
                            </p:childTnLst>
                          </p:cTn>
                        </p:par>
                        <p:par>
                          <p:cTn fill="hold" id="10">
                            <p:stCondLst>
                              <p:cond delay="1000"/>
                            </p:stCondLst>
                            <p:childTnLst>
                              <p:par>
                                <p:cTn fill="hold" id="11" nodeType="afterEffect" presetClass="entr" presetID="22" presetSubtype="8">
                                  <p:stCondLst>
                                    <p:cond delay="1000"/>
                                  </p:stCondLst>
                                  <p:childTnLst>
                                    <p:set>
                                      <p:cBhvr>
                                        <p:cTn dur="1" fill="hold" id="12">
                                          <p:stCondLst>
                                            <p:cond delay="0"/>
                                          </p:stCondLst>
                                        </p:cTn>
                                        <p:tgtEl>
                                          <p:spTgt spid="13">
                                            <p:txEl>
                                              <p:pRg end="0" st="0"/>
                                            </p:txEl>
                                          </p:spTgt>
                                        </p:tgtEl>
                                        <p:attrNameLst>
                                          <p:attrName>style.visibility</p:attrName>
                                        </p:attrNameLst>
                                      </p:cBhvr>
                                      <p:to>
                                        <p:strVal val="visible"/>
                                      </p:to>
                                    </p:set>
                                    <p:animEffect filter="wipe(left)" transition="in">
                                      <p:cBhvr>
                                        <p:cTn dur="500" id="13"/>
                                        <p:tgtEl>
                                          <p:spTgt spid="13">
                                            <p:txEl>
                                              <p:pRg end="0" st="0"/>
                                            </p:txEl>
                                          </p:spTgt>
                                        </p:tgtEl>
                                      </p:cBhvr>
                                    </p:animEffect>
                                  </p:childTnLst>
                                </p:cTn>
                              </p:par>
                            </p:childTnLst>
                          </p:cTn>
                        </p:par>
                        <p:par>
                          <p:cTn fill="hold" id="14">
                            <p:stCondLst>
                              <p:cond delay="2500"/>
                            </p:stCondLst>
                            <p:childTnLst>
                              <p:par>
                                <p:cTn fill="hold" id="15" nodeType="afterEffect" presetClass="entr" presetID="22" presetSubtype="8">
                                  <p:stCondLst>
                                    <p:cond delay="0"/>
                                  </p:stCondLst>
                                  <p:childTnLst>
                                    <p:set>
                                      <p:cBhvr>
                                        <p:cTn dur="1" fill="hold" id="16">
                                          <p:stCondLst>
                                            <p:cond delay="0"/>
                                          </p:stCondLst>
                                        </p:cTn>
                                        <p:tgtEl>
                                          <p:spTgt spid="13">
                                            <p:txEl>
                                              <p:pRg end="1" st="1"/>
                                            </p:txEl>
                                          </p:spTgt>
                                        </p:tgtEl>
                                        <p:attrNameLst>
                                          <p:attrName>style.visibility</p:attrName>
                                        </p:attrNameLst>
                                      </p:cBhvr>
                                      <p:to>
                                        <p:strVal val="visible"/>
                                      </p:to>
                                    </p:set>
                                    <p:animEffect filter="wipe(left)" transition="in">
                                      <p:cBhvr>
                                        <p:cTn dur="500" id="17"/>
                                        <p:tgtEl>
                                          <p:spTgt spid="13">
                                            <p:txEl>
                                              <p:pRg end="1" st="1"/>
                                            </p:txEl>
                                          </p:spTgt>
                                        </p:tgtEl>
                                      </p:cBhvr>
                                    </p:animEffect>
                                  </p:childTnLst>
                                </p:cTn>
                              </p:par>
                            </p:childTnLst>
                          </p:cTn>
                        </p:par>
                        <p:par>
                          <p:cTn fill="hold" id="18">
                            <p:stCondLst>
                              <p:cond delay="3000"/>
                            </p:stCondLst>
                            <p:childTnLst>
                              <p:par>
                                <p:cTn fill="hold" id="19" nodeType="afterEffect" presetClass="entr" presetID="10" presetSubtype="0">
                                  <p:stCondLst>
                                    <p:cond delay="0"/>
                                  </p:stCondLst>
                                  <p:childTnLst>
                                    <p:set>
                                      <p:cBhvr>
                                        <p:cTn dur="1" fill="hold" id="20">
                                          <p:stCondLst>
                                            <p:cond delay="0"/>
                                          </p:stCondLst>
                                        </p:cTn>
                                        <p:tgtEl>
                                          <p:spTgt spid="8"/>
                                        </p:tgtEl>
                                        <p:attrNameLst>
                                          <p:attrName>style.visibility</p:attrName>
                                        </p:attrNameLst>
                                      </p:cBhvr>
                                      <p:to>
                                        <p:strVal val="visible"/>
                                      </p:to>
                                    </p:set>
                                    <p:animEffect filter="fade" transition="in">
                                      <p:cBhvr>
                                        <p:cTn dur="500" id="21"/>
                                        <p:tgtEl>
                                          <p:spTgt spid="8"/>
                                        </p:tgtEl>
                                      </p:cBhvr>
                                    </p:animEffect>
                                  </p:childTnLst>
                                </p:cTn>
                              </p:par>
                            </p:childTnLst>
                          </p:cTn>
                        </p:par>
                        <p:par>
                          <p:cTn fill="hold" id="22">
                            <p:stCondLst>
                              <p:cond delay="3500"/>
                            </p:stCondLst>
                            <p:childTnLst>
                              <p:par>
                                <p:cTn fill="hold" id="23" nodeType="afterEffect" presetClass="entr" presetID="10" presetSubtype="0">
                                  <p:stCondLst>
                                    <p:cond delay="0"/>
                                  </p:stCondLst>
                                  <p:childTnLst>
                                    <p:set>
                                      <p:cBhvr>
                                        <p:cTn dur="1" fill="hold" id="24">
                                          <p:stCondLst>
                                            <p:cond delay="0"/>
                                          </p:stCondLst>
                                        </p:cTn>
                                        <p:tgtEl>
                                          <p:spTgt spid="9"/>
                                        </p:tgtEl>
                                        <p:attrNameLst>
                                          <p:attrName>style.visibility</p:attrName>
                                        </p:attrNameLst>
                                      </p:cBhvr>
                                      <p:to>
                                        <p:strVal val="visible"/>
                                      </p:to>
                                    </p:set>
                                    <p:animEffect filter="fade" transition="in">
                                      <p:cBhvr>
                                        <p:cTn dur="500" id="25"/>
                                        <p:tgtEl>
                                          <p:spTgt spid="9"/>
                                        </p:tgtEl>
                                      </p:cBhvr>
                                    </p:animEffect>
                                  </p:childTnLst>
                                </p:cTn>
                              </p:par>
                            </p:childTnLst>
                          </p:cTn>
                        </p:par>
                        <p:par>
                          <p:cTn fill="hold" id="26">
                            <p:stCondLst>
                              <p:cond delay="4000"/>
                            </p:stCondLst>
                            <p:childTnLst>
                              <p:par>
                                <p:cTn fill="hold" id="27" nodeType="afterEffect" presetClass="entr" presetID="10" presetSubtype="0">
                                  <p:stCondLst>
                                    <p:cond delay="0"/>
                                  </p:stCondLst>
                                  <p:childTnLst>
                                    <p:set>
                                      <p:cBhvr>
                                        <p:cTn dur="1" fill="hold" id="28">
                                          <p:stCondLst>
                                            <p:cond delay="0"/>
                                          </p:stCondLst>
                                        </p:cTn>
                                        <p:tgtEl>
                                          <p:spTgt spid="10"/>
                                        </p:tgtEl>
                                        <p:attrNameLst>
                                          <p:attrName>style.visibility</p:attrName>
                                        </p:attrNameLst>
                                      </p:cBhvr>
                                      <p:to>
                                        <p:strVal val="visible"/>
                                      </p:to>
                                    </p:set>
                                    <p:animEffect filter="fade" transition="in">
                                      <p:cBhvr>
                                        <p:cTn dur="500" id="29"/>
                                        <p:tgtEl>
                                          <p:spTgt spid="10"/>
                                        </p:tgtEl>
                                      </p:cBhvr>
                                    </p:animEffect>
                                  </p:childTnLst>
                                </p:cTn>
                              </p:par>
                            </p:childTnLst>
                          </p:cTn>
                        </p:par>
                        <p:par>
                          <p:cTn fill="hold" id="30">
                            <p:stCondLst>
                              <p:cond delay="4500"/>
                            </p:stCondLst>
                            <p:childTnLst>
                              <p:par>
                                <p:cTn fill="hold" id="31" nodeType="afterEffect" presetClass="entr" presetID="10" presetSubtype="0">
                                  <p:stCondLst>
                                    <p:cond delay="0"/>
                                  </p:stCondLst>
                                  <p:childTnLst>
                                    <p:set>
                                      <p:cBhvr>
                                        <p:cTn dur="1" fill="hold" id="32">
                                          <p:stCondLst>
                                            <p:cond delay="0"/>
                                          </p:stCondLst>
                                        </p:cTn>
                                        <p:tgtEl>
                                          <p:spTgt spid="11"/>
                                        </p:tgtEl>
                                        <p:attrNameLst>
                                          <p:attrName>style.visibility</p:attrName>
                                        </p:attrNameLst>
                                      </p:cBhvr>
                                      <p:to>
                                        <p:strVal val="visible"/>
                                      </p:to>
                                    </p:set>
                                    <p:animEffect filter="fade" transition="in">
                                      <p:cBhvr>
                                        <p:cTn dur="500" id="33"/>
                                        <p:tgtEl>
                                          <p:spTgt spid="1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A0A1-FB69-49C7-9803-F885179E58B9}"/>
              </a:ext>
            </a:extLst>
          </p:cNvPr>
          <p:cNvSpPr>
            <a:spLocks noGrp="1"/>
          </p:cNvSpPr>
          <p:nvPr>
            <p:ph type="title"/>
          </p:nvPr>
        </p:nvSpPr>
        <p:spPr>
          <a:xfrm>
            <a:off x="-1" y="274638"/>
            <a:ext cx="9144001" cy="1143000"/>
          </a:xfrm>
        </p:spPr>
        <p:txBody>
          <a:bodyPr>
            <a:normAutofit/>
          </a:bodyPr>
          <a:lstStyle/>
          <a:p>
            <a:r>
              <a:rPr lang="en-US" dirty="0"/>
              <a:t>GVX ≈ RINEX for RTK/RTN data</a:t>
            </a:r>
          </a:p>
        </p:txBody>
      </p:sp>
      <p:sp>
        <p:nvSpPr>
          <p:cNvPr id="3" name="Text Placeholder 2">
            <a:extLst>
              <a:ext uri="{FF2B5EF4-FFF2-40B4-BE49-F238E27FC236}">
                <a16:creationId xmlns:a16="http://schemas.microsoft.com/office/drawing/2014/main" id="{0CE2FA01-D215-4F4C-8ADD-EC8ED181B012}"/>
              </a:ext>
            </a:extLst>
          </p:cNvPr>
          <p:cNvSpPr>
            <a:spLocks noGrp="1"/>
          </p:cNvSpPr>
          <p:nvPr>
            <p:ph type="body" idx="1"/>
          </p:nvPr>
        </p:nvSpPr>
        <p:spPr>
          <a:xfrm>
            <a:off x="0" y="1417639"/>
            <a:ext cx="4437347" cy="639763"/>
          </a:xfrm>
        </p:spPr>
        <p:txBody>
          <a:bodyPr>
            <a:noAutofit/>
          </a:bodyPr>
          <a:lstStyle/>
          <a:p>
            <a:pPr algn="ctr"/>
            <a:r>
              <a:rPr lang="en-US" sz="3733" dirty="0"/>
              <a:t>RINEX</a:t>
            </a:r>
          </a:p>
        </p:txBody>
      </p:sp>
      <p:sp>
        <p:nvSpPr>
          <p:cNvPr id="4" name="Content Placeholder 3">
            <a:extLst>
              <a:ext uri="{FF2B5EF4-FFF2-40B4-BE49-F238E27FC236}">
                <a16:creationId xmlns:a16="http://schemas.microsoft.com/office/drawing/2014/main" id="{825AB0B0-DEAB-481F-99B0-D8AD78C6C59C}"/>
              </a:ext>
            </a:extLst>
          </p:cNvPr>
          <p:cNvSpPr>
            <a:spLocks noGrp="1"/>
          </p:cNvSpPr>
          <p:nvPr>
            <p:ph sz="half" idx="2"/>
          </p:nvPr>
        </p:nvSpPr>
        <p:spPr>
          <a:xfrm>
            <a:off x="133642" y="2057401"/>
            <a:ext cx="4338873" cy="4613030"/>
          </a:xfrm>
        </p:spPr>
        <p:txBody>
          <a:bodyPr>
            <a:noAutofit/>
          </a:bodyPr>
          <a:lstStyle/>
          <a:p>
            <a:pPr marL="0" indent="0">
              <a:spcBef>
                <a:spcPts val="0"/>
              </a:spcBef>
              <a:buNone/>
            </a:pPr>
            <a:r>
              <a:rPr lang="en-US" sz="2000" b="1" u="sng" dirty="0"/>
              <a:t>Un</a:t>
            </a:r>
            <a:r>
              <a:rPr lang="en-US" sz="2000" dirty="0"/>
              <a:t>corrected </a:t>
            </a:r>
            <a:r>
              <a:rPr lang="en-US" sz="2000" b="1" dirty="0"/>
              <a:t>Observations</a:t>
            </a:r>
          </a:p>
          <a:p>
            <a:pPr marL="232828" indent="-150280">
              <a:spcBef>
                <a:spcPts val="0"/>
              </a:spcBef>
            </a:pPr>
            <a:r>
              <a:rPr lang="en-US" sz="1800" dirty="0"/>
              <a:t>That’s why we post-process them</a:t>
            </a:r>
          </a:p>
          <a:p>
            <a:pPr marL="0" indent="0">
              <a:spcBef>
                <a:spcPts val="800"/>
              </a:spcBef>
              <a:buNone/>
            </a:pPr>
            <a:r>
              <a:rPr lang="en-US" sz="2000" dirty="0"/>
              <a:t>Static Observations</a:t>
            </a:r>
          </a:p>
          <a:p>
            <a:pPr marL="232828" indent="-150280">
              <a:spcBef>
                <a:spcPts val="0"/>
              </a:spcBef>
            </a:pPr>
            <a:r>
              <a:rPr lang="en-US" sz="1800" dirty="0"/>
              <a:t>One per file</a:t>
            </a:r>
          </a:p>
          <a:p>
            <a:pPr marL="0" indent="0">
              <a:spcBef>
                <a:spcPts val="800"/>
              </a:spcBef>
              <a:buNone/>
            </a:pPr>
            <a:r>
              <a:rPr lang="en-US" sz="2000" dirty="0"/>
              <a:t>Proprietary Format </a:t>
            </a:r>
            <a:r>
              <a:rPr lang="en-US" sz="2000" dirty="0">
                <a:sym typeface="Wingdings" panose="05000000000000000000" pitchFamily="2" charset="2"/>
              </a:rPr>
              <a:t> Open Standard</a:t>
            </a:r>
            <a:endParaRPr lang="en-US" sz="2000" dirty="0"/>
          </a:p>
          <a:p>
            <a:pPr marL="232828" indent="-150280">
              <a:spcBef>
                <a:spcPts val="0"/>
              </a:spcBef>
            </a:pPr>
            <a:r>
              <a:rPr lang="en-US" sz="1800" dirty="0"/>
              <a:t>Export RINEX using your COTS software</a:t>
            </a:r>
          </a:p>
          <a:p>
            <a:pPr marL="0" indent="0">
              <a:spcBef>
                <a:spcPts val="800"/>
              </a:spcBef>
              <a:buNone/>
            </a:pPr>
            <a:r>
              <a:rPr lang="en-US" sz="2000" dirty="0"/>
              <a:t>Metadata</a:t>
            </a:r>
          </a:p>
          <a:p>
            <a:pPr marL="232828" indent="-150280">
              <a:spcBef>
                <a:spcPts val="0"/>
              </a:spcBef>
            </a:pPr>
            <a:r>
              <a:rPr lang="en-US" sz="1800" dirty="0"/>
              <a:t>Antenna, Rx, HI, Point Name, Start Time, SVs at each epoch</a:t>
            </a:r>
          </a:p>
          <a:p>
            <a:pPr marL="0" indent="0">
              <a:spcBef>
                <a:spcPts val="800"/>
              </a:spcBef>
              <a:buNone/>
            </a:pPr>
            <a:r>
              <a:rPr lang="en-US" sz="2000" dirty="0"/>
              <a:t>Based on ASCII Text File Format</a:t>
            </a:r>
          </a:p>
          <a:p>
            <a:pPr marL="232828" indent="-150280">
              <a:spcBef>
                <a:spcPts val="0"/>
              </a:spcBef>
            </a:pPr>
            <a:r>
              <a:rPr lang="en-US" sz="1800" dirty="0"/>
              <a:t>Longtime industry standard</a:t>
            </a:r>
          </a:p>
          <a:p>
            <a:pPr marL="766214" lvl="1" indent="-150280">
              <a:spcBef>
                <a:spcPts val="0"/>
              </a:spcBef>
            </a:pPr>
            <a:r>
              <a:rPr lang="en-US" sz="1400" dirty="0"/>
              <a:t>Way too many to list!</a:t>
            </a:r>
            <a:endParaRPr lang="en-US" dirty="0"/>
          </a:p>
        </p:txBody>
      </p:sp>
      <p:sp>
        <p:nvSpPr>
          <p:cNvPr id="5" name="Text Placeholder 4">
            <a:extLst>
              <a:ext uri="{FF2B5EF4-FFF2-40B4-BE49-F238E27FC236}">
                <a16:creationId xmlns:a16="http://schemas.microsoft.com/office/drawing/2014/main" id="{567F70D6-5357-4FDF-A2C3-530ACBEC1193}"/>
              </a:ext>
            </a:extLst>
          </p:cNvPr>
          <p:cNvSpPr>
            <a:spLocks noGrp="1"/>
          </p:cNvSpPr>
          <p:nvPr>
            <p:ph type="body" sz="quarter" idx="3"/>
          </p:nvPr>
        </p:nvSpPr>
        <p:spPr>
          <a:xfrm>
            <a:off x="4472517" y="1417639"/>
            <a:ext cx="4671484" cy="639763"/>
          </a:xfrm>
        </p:spPr>
        <p:txBody>
          <a:bodyPr>
            <a:noAutofit/>
          </a:bodyPr>
          <a:lstStyle/>
          <a:p>
            <a:pPr algn="ctr"/>
            <a:r>
              <a:rPr lang="en-US" sz="3733" dirty="0"/>
              <a:t>GVX</a:t>
            </a:r>
          </a:p>
        </p:txBody>
      </p:sp>
      <p:sp>
        <p:nvSpPr>
          <p:cNvPr id="6" name="Content Placeholder 5">
            <a:extLst>
              <a:ext uri="{FF2B5EF4-FFF2-40B4-BE49-F238E27FC236}">
                <a16:creationId xmlns:a16="http://schemas.microsoft.com/office/drawing/2014/main" id="{0026090F-A6E0-4C31-8EE0-949944482F89}"/>
              </a:ext>
            </a:extLst>
          </p:cNvPr>
          <p:cNvSpPr>
            <a:spLocks noGrp="1"/>
          </p:cNvSpPr>
          <p:nvPr>
            <p:ph sz="quarter" idx="4"/>
          </p:nvPr>
        </p:nvSpPr>
        <p:spPr>
          <a:xfrm>
            <a:off x="4570990" y="2057401"/>
            <a:ext cx="4573010" cy="4613030"/>
          </a:xfrm>
        </p:spPr>
        <p:txBody>
          <a:bodyPr>
            <a:normAutofit lnSpcReduction="10000"/>
          </a:bodyPr>
          <a:lstStyle/>
          <a:p>
            <a:pPr marL="0" indent="0">
              <a:lnSpc>
                <a:spcPct val="110000"/>
              </a:lnSpc>
              <a:spcBef>
                <a:spcPts val="0"/>
              </a:spcBef>
              <a:buNone/>
            </a:pPr>
            <a:r>
              <a:rPr lang="en-US" sz="2000" dirty="0"/>
              <a:t>Corrected/Processed </a:t>
            </a:r>
            <a:r>
              <a:rPr lang="en-US" sz="2000" b="1" dirty="0"/>
              <a:t>Positions</a:t>
            </a:r>
          </a:p>
          <a:p>
            <a:pPr marL="232828" indent="-150280">
              <a:lnSpc>
                <a:spcPct val="110000"/>
              </a:lnSpc>
              <a:spcBef>
                <a:spcPts val="0"/>
              </a:spcBef>
            </a:pPr>
            <a:r>
              <a:rPr lang="en-US" sz="1800" i="1" dirty="0">
                <a:solidFill>
                  <a:prstClr val="black"/>
                </a:solidFill>
              </a:rPr>
              <a:t>And</a:t>
            </a:r>
            <a:r>
              <a:rPr lang="en-US" sz="1800" dirty="0">
                <a:solidFill>
                  <a:prstClr val="black"/>
                </a:solidFill>
              </a:rPr>
              <a:t> Vectors used to create them</a:t>
            </a:r>
          </a:p>
          <a:p>
            <a:pPr marL="0" indent="0">
              <a:lnSpc>
                <a:spcPct val="110000"/>
              </a:lnSpc>
              <a:spcBef>
                <a:spcPts val="800"/>
              </a:spcBef>
              <a:buNone/>
            </a:pPr>
            <a:r>
              <a:rPr lang="nl-NL" sz="2000" dirty="0"/>
              <a:t>RTN, RTK, PP Static, even PPK</a:t>
            </a:r>
          </a:p>
          <a:p>
            <a:pPr marL="232828" indent="-150280">
              <a:lnSpc>
                <a:spcPct val="110000"/>
              </a:lnSpc>
              <a:spcBef>
                <a:spcPts val="0"/>
              </a:spcBef>
            </a:pPr>
            <a:r>
              <a:rPr lang="en-US" sz="1800" dirty="0">
                <a:solidFill>
                  <a:prstClr val="black"/>
                </a:solidFill>
              </a:rPr>
              <a:t>Many observations, any mix of above</a:t>
            </a:r>
          </a:p>
          <a:p>
            <a:pPr marL="0" indent="0">
              <a:lnSpc>
                <a:spcPct val="110000"/>
              </a:lnSpc>
              <a:spcBef>
                <a:spcPts val="800"/>
              </a:spcBef>
              <a:buNone/>
            </a:pPr>
            <a:r>
              <a:rPr lang="en-US" sz="2000" dirty="0"/>
              <a:t>Proprietary Format </a:t>
            </a:r>
            <a:r>
              <a:rPr lang="en-US" sz="2000" dirty="0">
                <a:sym typeface="Wingdings" panose="05000000000000000000" pitchFamily="2" charset="2"/>
              </a:rPr>
              <a:t> Open Standard</a:t>
            </a:r>
            <a:endParaRPr lang="en-US" sz="2000" dirty="0"/>
          </a:p>
          <a:p>
            <a:pPr marL="232828" indent="-150280">
              <a:lnSpc>
                <a:spcPct val="110000"/>
              </a:lnSpc>
              <a:spcBef>
                <a:spcPts val="0"/>
              </a:spcBef>
            </a:pPr>
            <a:r>
              <a:rPr lang="en-US" sz="1800" dirty="0">
                <a:solidFill>
                  <a:prstClr val="black"/>
                </a:solidFill>
              </a:rPr>
              <a:t>Export GVX using your COTS software</a:t>
            </a:r>
          </a:p>
          <a:p>
            <a:pPr marL="0" indent="0">
              <a:lnSpc>
                <a:spcPct val="110000"/>
              </a:lnSpc>
              <a:spcBef>
                <a:spcPts val="800"/>
              </a:spcBef>
              <a:buNone/>
            </a:pPr>
            <a:r>
              <a:rPr lang="en-US" sz="2000" dirty="0"/>
              <a:t>Metadata - same as RINEX, </a:t>
            </a:r>
            <a:r>
              <a:rPr lang="en-US" sz="2000" i="1" dirty="0"/>
              <a:t>plus…</a:t>
            </a:r>
          </a:p>
          <a:p>
            <a:pPr marL="232828" indent="-150280">
              <a:lnSpc>
                <a:spcPct val="110000"/>
              </a:lnSpc>
              <a:spcBef>
                <a:spcPts val="0"/>
              </a:spcBef>
            </a:pPr>
            <a:r>
              <a:rPr lang="en-US" sz="1800" dirty="0">
                <a:solidFill>
                  <a:prstClr val="black"/>
                </a:solidFill>
              </a:rPr>
              <a:t>Project Info, Solution Types, PDOP, Mount Points, Correlation Matrices, QC data</a:t>
            </a:r>
          </a:p>
          <a:p>
            <a:pPr marL="0" indent="0">
              <a:lnSpc>
                <a:spcPct val="110000"/>
              </a:lnSpc>
              <a:spcBef>
                <a:spcPts val="800"/>
              </a:spcBef>
              <a:buNone/>
            </a:pPr>
            <a:r>
              <a:rPr lang="en-US" sz="2000" dirty="0"/>
              <a:t>Based on XML File Format</a:t>
            </a:r>
          </a:p>
          <a:p>
            <a:pPr marL="232828" indent="-150280">
              <a:lnSpc>
                <a:spcPct val="110000"/>
              </a:lnSpc>
              <a:spcBef>
                <a:spcPts val="0"/>
              </a:spcBef>
            </a:pPr>
            <a:r>
              <a:rPr lang="en-US" sz="1800" dirty="0">
                <a:solidFill>
                  <a:prstClr val="black"/>
                </a:solidFill>
              </a:rPr>
              <a:t>Longtime industry standard</a:t>
            </a:r>
          </a:p>
          <a:p>
            <a:pPr marL="766214" lvl="1" indent="-150280">
              <a:lnSpc>
                <a:spcPct val="110000"/>
              </a:lnSpc>
              <a:spcBef>
                <a:spcPts val="0"/>
              </a:spcBef>
            </a:pPr>
            <a:r>
              <a:rPr lang="en-US" sz="1400" dirty="0">
                <a:solidFill>
                  <a:prstClr val="black"/>
                </a:solidFill>
              </a:rPr>
              <a:t>e.g. </a:t>
            </a:r>
            <a:r>
              <a:rPr lang="en-US" sz="1400" dirty="0" err="1">
                <a:solidFill>
                  <a:prstClr val="black"/>
                </a:solidFill>
              </a:rPr>
              <a:t>LandXML</a:t>
            </a:r>
            <a:r>
              <a:rPr lang="en-US" sz="1400" dirty="0">
                <a:solidFill>
                  <a:prstClr val="black"/>
                </a:solidFill>
              </a:rPr>
              <a:t>, JXL, MAXML, KML/KMZ</a:t>
            </a:r>
            <a:endParaRPr lang="en-US" sz="2000" dirty="0"/>
          </a:p>
        </p:txBody>
      </p:sp>
      <p:cxnSp>
        <p:nvCxnSpPr>
          <p:cNvPr id="11" name="Straight Connector 10">
            <a:extLst>
              <a:ext uri="{FF2B5EF4-FFF2-40B4-BE49-F238E27FC236}">
                <a16:creationId xmlns:a16="http://schemas.microsoft.com/office/drawing/2014/main" id="{1C4A7ECC-CC30-47CA-B12E-5467D9016F20}"/>
              </a:ext>
            </a:extLst>
          </p:cNvPr>
          <p:cNvCxnSpPr>
            <a:cxnSpLocks/>
          </p:cNvCxnSpPr>
          <p:nvPr/>
        </p:nvCxnSpPr>
        <p:spPr>
          <a:xfrm>
            <a:off x="4460793" y="1417639"/>
            <a:ext cx="11723" cy="5252792"/>
          </a:xfrm>
          <a:prstGeom prst="line">
            <a:avLst/>
          </a:prstGeom>
          <a:ln w="38100"/>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48290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500"/>
                                        <p:tgtEl>
                                          <p:spTgt spid="4">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5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animEffect transition="in" filter="fade">
                                      <p:cBhvr>
                                        <p:cTn id="50" dur="500"/>
                                        <p:tgtEl>
                                          <p:spTgt spid="6">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Effect transition="in" filter="fade">
                                      <p:cBhvr>
                                        <p:cTn id="55" dur="500"/>
                                        <p:tgtEl>
                                          <p:spTgt spid="4">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4">
                                            <p:txEl>
                                              <p:pRg st="7" end="7"/>
                                            </p:txEl>
                                          </p:spTgt>
                                        </p:tgtEl>
                                        <p:attrNameLst>
                                          <p:attrName>style.visibility</p:attrName>
                                        </p:attrNameLst>
                                      </p:cBhvr>
                                      <p:to>
                                        <p:strVal val="visible"/>
                                      </p:to>
                                    </p:set>
                                    <p:animEffect transition="in" filter="fade">
                                      <p:cBhvr>
                                        <p:cTn id="58" dur="500"/>
                                        <p:tgtEl>
                                          <p:spTgt spid="4">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
                                            <p:txEl>
                                              <p:pRg st="6" end="6"/>
                                            </p:txEl>
                                          </p:spTgt>
                                        </p:tgtEl>
                                        <p:attrNameLst>
                                          <p:attrName>style.visibility</p:attrName>
                                        </p:attrNameLst>
                                      </p:cBhvr>
                                      <p:to>
                                        <p:strVal val="visible"/>
                                      </p:to>
                                    </p:set>
                                    <p:animEffect transition="in" filter="fade">
                                      <p:cBhvr>
                                        <p:cTn id="63" dur="500"/>
                                        <p:tgtEl>
                                          <p:spTgt spid="6">
                                            <p:txEl>
                                              <p:pRg st="6" end="6"/>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6">
                                            <p:txEl>
                                              <p:pRg st="7" end="7"/>
                                            </p:txEl>
                                          </p:spTgt>
                                        </p:tgtEl>
                                        <p:attrNameLst>
                                          <p:attrName>style.visibility</p:attrName>
                                        </p:attrNameLst>
                                      </p:cBhvr>
                                      <p:to>
                                        <p:strVal val="visible"/>
                                      </p:to>
                                    </p:set>
                                    <p:animEffect transition="in" filter="fade">
                                      <p:cBhvr>
                                        <p:cTn id="66" dur="500"/>
                                        <p:tgtEl>
                                          <p:spTgt spid="6">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
                                            <p:txEl>
                                              <p:pRg st="8" end="8"/>
                                            </p:txEl>
                                          </p:spTgt>
                                        </p:tgtEl>
                                        <p:attrNameLst>
                                          <p:attrName>style.visibility</p:attrName>
                                        </p:attrNameLst>
                                      </p:cBhvr>
                                      <p:to>
                                        <p:strVal val="visible"/>
                                      </p:to>
                                    </p:set>
                                    <p:animEffect transition="in" filter="fade">
                                      <p:cBhvr>
                                        <p:cTn id="71" dur="500"/>
                                        <p:tgtEl>
                                          <p:spTgt spid="4">
                                            <p:txEl>
                                              <p:pRg st="8" end="8"/>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4">
                                            <p:txEl>
                                              <p:pRg st="9" end="9"/>
                                            </p:txEl>
                                          </p:spTgt>
                                        </p:tgtEl>
                                        <p:attrNameLst>
                                          <p:attrName>style.visibility</p:attrName>
                                        </p:attrNameLst>
                                      </p:cBhvr>
                                      <p:to>
                                        <p:strVal val="visible"/>
                                      </p:to>
                                    </p:set>
                                    <p:animEffect transition="in" filter="fade">
                                      <p:cBhvr>
                                        <p:cTn id="74" dur="500"/>
                                        <p:tgtEl>
                                          <p:spTgt spid="4">
                                            <p:txEl>
                                              <p:pRg st="9" end="9"/>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4">
                                            <p:txEl>
                                              <p:pRg st="10" end="10"/>
                                            </p:txEl>
                                          </p:spTgt>
                                        </p:tgtEl>
                                        <p:attrNameLst>
                                          <p:attrName>style.visibility</p:attrName>
                                        </p:attrNameLst>
                                      </p:cBhvr>
                                      <p:to>
                                        <p:strVal val="visible"/>
                                      </p:to>
                                    </p:set>
                                    <p:animEffect transition="in" filter="fade">
                                      <p:cBhvr>
                                        <p:cTn id="77" dur="500"/>
                                        <p:tgtEl>
                                          <p:spTgt spid="4">
                                            <p:txEl>
                                              <p:pRg st="10" end="1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
                                            <p:txEl>
                                              <p:pRg st="8" end="8"/>
                                            </p:txEl>
                                          </p:spTgt>
                                        </p:tgtEl>
                                        <p:attrNameLst>
                                          <p:attrName>style.visibility</p:attrName>
                                        </p:attrNameLst>
                                      </p:cBhvr>
                                      <p:to>
                                        <p:strVal val="visible"/>
                                      </p:to>
                                    </p:set>
                                    <p:animEffect transition="in" filter="fade">
                                      <p:cBhvr>
                                        <p:cTn id="82" dur="500"/>
                                        <p:tgtEl>
                                          <p:spTgt spid="6">
                                            <p:txEl>
                                              <p:pRg st="8" end="8"/>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6">
                                            <p:txEl>
                                              <p:pRg st="9" end="9"/>
                                            </p:txEl>
                                          </p:spTgt>
                                        </p:tgtEl>
                                        <p:attrNameLst>
                                          <p:attrName>style.visibility</p:attrName>
                                        </p:attrNameLst>
                                      </p:cBhvr>
                                      <p:to>
                                        <p:strVal val="visible"/>
                                      </p:to>
                                    </p:set>
                                    <p:animEffect transition="in" filter="fade">
                                      <p:cBhvr>
                                        <p:cTn id="85" dur="500"/>
                                        <p:tgtEl>
                                          <p:spTgt spid="6">
                                            <p:txEl>
                                              <p:pRg st="9" end="9"/>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6">
                                            <p:txEl>
                                              <p:pRg st="10" end="10"/>
                                            </p:txEl>
                                          </p:spTgt>
                                        </p:tgtEl>
                                        <p:attrNameLst>
                                          <p:attrName>style.visibility</p:attrName>
                                        </p:attrNameLst>
                                      </p:cBhvr>
                                      <p:to>
                                        <p:strVal val="visible"/>
                                      </p:to>
                                    </p:set>
                                    <p:animEffect transition="in" filter="fade">
                                      <p:cBhvr>
                                        <p:cTn id="8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A5502B8-40E1-42FA-8C6B-92FDC171B68C}"/>
              </a:ext>
            </a:extLst>
          </p:cNvPr>
          <p:cNvSpPr>
            <a:spLocks noGrp="1"/>
          </p:cNvSpPr>
          <p:nvPr>
            <p:ph type="title"/>
          </p:nvPr>
        </p:nvSpPr>
        <p:spPr>
          <a:xfrm>
            <a:off x="0" y="315279"/>
            <a:ext cx="9144000" cy="1143000"/>
          </a:xfrm>
        </p:spPr>
        <p:txBody>
          <a:bodyPr/>
          <a:lstStyle/>
          <a:p>
            <a:r>
              <a:rPr dirty="0" lang="en-US"/>
              <a:t>Status of GVX Exporters</a:t>
            </a:r>
          </a:p>
        </p:txBody>
      </p:sp>
      <p:sp>
        <p:nvSpPr>
          <p:cNvPr id="10" name="main text">
            <a:extLst>
              <a:ext uri="{FF2B5EF4-FFF2-40B4-BE49-F238E27FC236}">
                <a16:creationId xmlns:a16="http://schemas.microsoft.com/office/drawing/2014/main" id="{0740CCE9-BC68-42D7-9C80-548D5FCC8DD1}"/>
              </a:ext>
            </a:extLst>
          </p:cNvPr>
          <p:cNvSpPr txBox="1"/>
          <p:nvPr/>
        </p:nvSpPr>
        <p:spPr>
          <a:xfrm>
            <a:off x="0" y="1458281"/>
            <a:ext cx="9143999" cy="4607240"/>
          </a:xfrm>
          <a:prstGeom prst="rect">
            <a:avLst/>
          </a:prstGeom>
          <a:noFill/>
        </p:spPr>
        <p:txBody>
          <a:bodyPr rtlCol="0" wrap="square">
            <a:noAutofit/>
          </a:bodyPr>
          <a:lstStyle/>
          <a:p>
            <a:pPr algn="ctr"/>
            <a:r>
              <a:rPr b="1" dirty="0" lang="en-US" sz="2667" u="sng">
                <a:latin charset="0" panose="02040503050406030204" pitchFamily="18" typeface="Cambria"/>
                <a:ea charset="0" panose="02040503050406030204" pitchFamily="18" typeface="Cambria"/>
                <a:cs charset="0" panose="02020603050405020304" pitchFamily="18" typeface="Times New Roman"/>
              </a:rPr>
              <a:t>Available Now</a:t>
            </a:r>
          </a:p>
          <a:p>
            <a:pPr eaLnBrk="0" hangingPunct="0" indent="-228594" marL="228594">
              <a:spcBef>
                <a:spcPct val="20000"/>
              </a:spcBef>
              <a:buFont typeface="Arial"/>
              <a:buChar char="•"/>
            </a:pPr>
            <a:r>
              <a:rPr dirty="0" lang="en-US">
                <a:solidFill>
                  <a:prstClr val="black"/>
                </a:solidFill>
                <a:latin charset="0" panose="02040503050406030204" pitchFamily="18" typeface="Cambria"/>
                <a:ea charset="0" panose="02040503050406030204" pitchFamily="18" typeface="Cambria"/>
                <a:cs charset="0" pitchFamily="18" typeface="Times New Roman"/>
              </a:rPr>
              <a:t>Trimble Business Center (TBC) v5.60</a:t>
            </a:r>
          </a:p>
          <a:p>
            <a:pPr eaLnBrk="0" hangingPunct="0" indent="-228594" marL="228594">
              <a:spcBef>
                <a:spcPct val="20000"/>
              </a:spcBef>
              <a:buFont typeface="Arial"/>
              <a:buChar char="•"/>
            </a:pPr>
            <a:r>
              <a:rPr dirty="0" lang="en-US">
                <a:solidFill>
                  <a:prstClr val="black"/>
                </a:solidFill>
                <a:latin charset="0" panose="02040503050406030204" pitchFamily="18" typeface="Cambria"/>
                <a:ea charset="0" panose="02040503050406030204" pitchFamily="18" typeface="Cambria"/>
                <a:cs charset="0" pitchFamily="18" typeface="Times New Roman"/>
              </a:rPr>
              <a:t>Topcon MAGNET Software v7.2</a:t>
            </a:r>
          </a:p>
          <a:p>
            <a:pPr eaLnBrk="0" hangingPunct="0" indent="-228594" marL="228594">
              <a:spcBef>
                <a:spcPct val="20000"/>
              </a:spcBef>
              <a:buFont typeface="Arial"/>
              <a:buChar char="•"/>
            </a:pPr>
            <a:r>
              <a:rPr dirty="0" lang="en-US">
                <a:solidFill>
                  <a:prstClr val="black"/>
                </a:solidFill>
                <a:latin charset="0" panose="02040503050406030204" pitchFamily="18" typeface="Cambria"/>
                <a:ea charset="0" panose="02040503050406030204" pitchFamily="18" typeface="Cambria"/>
                <a:cs charset="0" pitchFamily="18" typeface="Times New Roman"/>
              </a:rPr>
              <a:t>Leica Infinity 4.0.0</a:t>
            </a:r>
          </a:p>
          <a:p>
            <a:pPr algn="ctr" eaLnBrk="0" hangingPunct="0">
              <a:spcBef>
                <a:spcPts val="1600"/>
              </a:spcBef>
            </a:pPr>
            <a:r>
              <a:rPr b="1" dirty="0" lang="en-US" sz="2667" u="sng">
                <a:latin charset="0" panose="02040503050406030204" pitchFamily="18" typeface="Cambria"/>
                <a:ea charset="0" panose="02040503050406030204" pitchFamily="18" typeface="Cambria"/>
                <a:cs charset="0" panose="02020603050405020304" pitchFamily="18" typeface="Times New Roman"/>
              </a:rPr>
              <a:t>Developers who have expressed interest to us</a:t>
            </a:r>
          </a:p>
          <a:p>
            <a:pPr eaLnBrk="0" hangingPunct="0" indent="-228594" marL="228594">
              <a:spcBef>
                <a:spcPct val="20000"/>
              </a:spcBef>
              <a:buFont typeface="Arial"/>
              <a:buChar char="•"/>
            </a:pPr>
            <a:r>
              <a:rPr dirty="0" err="1" lang="en-US">
                <a:solidFill>
                  <a:prstClr val="black"/>
                </a:solidFill>
                <a:latin charset="0" panose="02040503050406030204" pitchFamily="18" typeface="Cambria"/>
                <a:ea charset="0" panose="02040503050406030204" pitchFamily="18" typeface="Cambria"/>
                <a:cs charset="0" pitchFamily="18" typeface="Times New Roman"/>
              </a:rPr>
              <a:t>iGage</a:t>
            </a:r>
            <a:endParaRPr dirty="0" lang="en-US">
              <a:solidFill>
                <a:prstClr val="black"/>
              </a:solidFill>
              <a:latin charset="0" panose="02040503050406030204" pitchFamily="18" typeface="Cambria"/>
              <a:ea charset="0" panose="02040503050406030204" pitchFamily="18" typeface="Cambria"/>
              <a:cs charset="0" pitchFamily="18" typeface="Times New Roman"/>
            </a:endParaRPr>
          </a:p>
          <a:p>
            <a:pPr eaLnBrk="0" hangingPunct="0" indent="-228594" marL="228594">
              <a:spcBef>
                <a:spcPct val="20000"/>
              </a:spcBef>
              <a:buFont typeface="Arial"/>
              <a:buChar char="•"/>
            </a:pPr>
            <a:r>
              <a:rPr dirty="0" lang="en-US">
                <a:solidFill>
                  <a:prstClr val="black"/>
                </a:solidFill>
                <a:latin charset="0" panose="02040503050406030204" pitchFamily="18" typeface="Cambria"/>
                <a:ea charset="0" panose="02040503050406030204" pitchFamily="18" typeface="Cambria"/>
                <a:cs charset="0" pitchFamily="18" typeface="Times New Roman"/>
              </a:rPr>
              <a:t>Carlson</a:t>
            </a:r>
          </a:p>
          <a:p>
            <a:pPr eaLnBrk="0" hangingPunct="0" indent="-228594" marL="228594">
              <a:spcBef>
                <a:spcPct val="20000"/>
              </a:spcBef>
              <a:buFont typeface="Arial"/>
              <a:buChar char="•"/>
            </a:pPr>
            <a:r>
              <a:rPr dirty="0" err="1" lang="en-US">
                <a:solidFill>
                  <a:prstClr val="black"/>
                </a:solidFill>
                <a:latin charset="0" panose="02040503050406030204" pitchFamily="18" typeface="Cambria"/>
                <a:ea charset="0" panose="02040503050406030204" pitchFamily="18" typeface="Cambria"/>
                <a:cs charset="0" pitchFamily="18" typeface="Times New Roman"/>
              </a:rPr>
              <a:t>Emlid</a:t>
            </a:r>
            <a:endParaRPr dirty="0" lang="en-US">
              <a:solidFill>
                <a:prstClr val="black"/>
              </a:solidFill>
              <a:latin charset="0" panose="02040503050406030204" pitchFamily="18" typeface="Cambria"/>
              <a:ea charset="0" panose="02040503050406030204" pitchFamily="18" typeface="Cambria"/>
              <a:cs charset="0" pitchFamily="18" typeface="Times New Roman"/>
            </a:endParaRPr>
          </a:p>
          <a:p>
            <a:pPr algn="ctr" eaLnBrk="0" hangingPunct="0">
              <a:spcBef>
                <a:spcPts val="1600"/>
              </a:spcBef>
            </a:pPr>
            <a:r>
              <a:rPr b="1" dirty="0" lang="en-US" sz="2667" u="sng">
                <a:latin charset="0" panose="02040503050406030204" pitchFamily="18" typeface="Cambria"/>
                <a:ea charset="0" panose="02040503050406030204" pitchFamily="18" typeface="Cambria"/>
                <a:cs charset="0" panose="02020603050405020304" pitchFamily="18" typeface="Times New Roman"/>
              </a:rPr>
              <a:t>Available, but not fully functional</a:t>
            </a:r>
          </a:p>
          <a:p>
            <a:pPr eaLnBrk="0" hangingPunct="0" indent="-228594" marL="228594">
              <a:spcBef>
                <a:spcPct val="20000"/>
              </a:spcBef>
              <a:buFont typeface="Arial"/>
              <a:buChar char="•"/>
            </a:pPr>
            <a:r>
              <a:rPr dirty="0" lang="en-US">
                <a:solidFill>
                  <a:prstClr val="black"/>
                </a:solidFill>
                <a:latin charset="0" panose="02040503050406030204" pitchFamily="18" typeface="Cambria"/>
                <a:ea charset="0" panose="02040503050406030204" pitchFamily="18" typeface="Cambria"/>
                <a:cs charset="0" pitchFamily="18" typeface="Times New Roman"/>
              </a:rPr>
              <a:t>JAVAD J-field - onboard Triumph-LS device</a:t>
            </a:r>
          </a:p>
          <a:p>
            <a:pPr eaLnBrk="0" hangingPunct="0" indent="-228594" marL="228594">
              <a:spcBef>
                <a:spcPct val="20000"/>
              </a:spcBef>
              <a:buFont typeface="Arial"/>
              <a:buChar char="•"/>
            </a:pPr>
            <a:endParaRPr dirty="0" lang="en-US">
              <a:solidFill>
                <a:prstClr val="black"/>
              </a:solidFill>
              <a:latin charset="0" panose="02040503050406030204" pitchFamily="18" typeface="Cambria"/>
              <a:ea charset="0" panose="02040503050406030204" pitchFamily="18" typeface="Cambria"/>
              <a:cs charset="0" pitchFamily="18" typeface="Times New Roman"/>
            </a:endParaRPr>
          </a:p>
        </p:txBody>
      </p:sp>
      <p:pic>
        <p:nvPicPr>
          <p:cNvPr descr="Image result for trimble logo" id="11" name="trimble">
            <a:extLst>
              <a:ext uri="{FF2B5EF4-FFF2-40B4-BE49-F238E27FC236}">
                <a16:creationId xmlns:a16="http://schemas.microsoft.com/office/drawing/2014/main" id="{67DA834D-E979-4F37-BA85-AAC8D938EFE8}"/>
              </a:ext>
            </a:extLst>
          </p:cNvPr>
          <p:cNvPicPr>
            <a:picLocks noChangeArrowheads="1" noChangeAspect="1"/>
          </p:cNvPicPr>
          <p:nvPr/>
        </p:nvPicPr>
        <p:blipFill rotWithShape="1">
          <a:blip cstate="print" r:embed="rId3">
            <a:clrChange>
              <a:clrFrom>
                <a:srgbClr val="FFFFFF"/>
              </a:clrFrom>
              <a:clrTo>
                <a:srgbClr val="FFFFFF">
                  <a:alpha val="0"/>
                </a:srgbClr>
              </a:clrTo>
            </a:clrChange>
            <a:extLst>
              <a:ext uri="{28A0092B-C50C-407E-A947-70E740481C1C}">
                <a14:useLocalDpi xmlns:a14="http://schemas.microsoft.com/office/drawing/2010/main"/>
              </a:ext>
            </a:extLst>
          </a:blip>
          <a:srcRect b="31915"/>
          <a:stretch/>
        </p:blipFill>
        <p:spPr bwMode="auto">
          <a:xfrm>
            <a:off x="5835452" y="1564085"/>
            <a:ext cx="1872700" cy="662348"/>
          </a:xfrm>
          <a:prstGeom prst="rect">
            <a:avLst/>
          </a:prstGeom>
          <a:noFill/>
          <a:extLst>
            <a:ext uri="{909E8E84-426E-40DD-AFC4-6F175D3DCCD1}">
              <a14:hiddenFill xmlns:a14="http://schemas.microsoft.com/office/drawing/2010/main">
                <a:solidFill>
                  <a:srgbClr val="FFFFFF"/>
                </a:solidFill>
              </a14:hiddenFill>
            </a:ext>
          </a:extLst>
        </p:spPr>
      </p:pic>
      <p:pic>
        <p:nvPicPr>
          <p:cNvPr descr="Image result for topcon logo" id="12" name="topcon">
            <a:extLst>
              <a:ext uri="{FF2B5EF4-FFF2-40B4-BE49-F238E27FC236}">
                <a16:creationId xmlns:a16="http://schemas.microsoft.com/office/drawing/2014/main" id="{B16072DA-222B-4989-ABB3-D23BD4C382CC}"/>
              </a:ext>
            </a:extLst>
          </p:cNvPr>
          <p:cNvPicPr>
            <a:picLocks noChangeArrowheads="1" noChangeAspect="1"/>
          </p:cNvPicPr>
          <p:nvPr/>
        </p:nvPicPr>
        <p:blipFill>
          <a:blip cstate="print" r:embed="rId4">
            <a:extLst>
              <a:ext uri="{28A0092B-C50C-407E-A947-70E740481C1C}">
                <a14:useLocalDpi xmlns:a14="http://schemas.microsoft.com/office/drawing/2010/main"/>
              </a:ext>
            </a:extLst>
          </a:blip>
          <a:srcRect/>
          <a:stretch>
            <a:fillRect/>
          </a:stretch>
        </p:blipFill>
        <p:spPr bwMode="auto">
          <a:xfrm>
            <a:off x="5993331" y="2337336"/>
            <a:ext cx="778471" cy="662349"/>
          </a:xfrm>
          <a:prstGeom prst="rect">
            <a:avLst/>
          </a:prstGeom>
          <a:noFill/>
          <a:extLst>
            <a:ext uri="{909E8E84-426E-40DD-AFC4-6F175D3DCCD1}">
              <a14:hiddenFill xmlns:a14="http://schemas.microsoft.com/office/drawing/2010/main">
                <a:solidFill>
                  <a:srgbClr val="FFFFFF"/>
                </a:solidFill>
              </a14:hiddenFill>
            </a:ext>
          </a:extLst>
        </p:spPr>
      </p:pic>
      <p:pic>
        <p:nvPicPr>
          <p:cNvPr descr="Image result for leica geosystems logo" id="13" name="leica">
            <a:extLst>
              <a:ext uri="{FF2B5EF4-FFF2-40B4-BE49-F238E27FC236}">
                <a16:creationId xmlns:a16="http://schemas.microsoft.com/office/drawing/2014/main" id="{348D1474-5218-42A0-AB2E-2985E962A735}"/>
              </a:ext>
            </a:extLst>
          </p:cNvPr>
          <p:cNvPicPr>
            <a:picLocks noChangeArrowheads="1" noChangeAspect="1"/>
          </p:cNvPicPr>
          <p:nvPr/>
        </p:nvPicPr>
        <p:blipFill>
          <a:blip cstate="print" r:embed="rId5">
            <a:extLst>
              <a:ext uri="{28A0092B-C50C-407E-A947-70E740481C1C}">
                <a14:useLocalDpi xmlns:a14="http://schemas.microsoft.com/office/drawing/2010/main"/>
              </a:ext>
            </a:extLst>
          </a:blip>
          <a:srcRect/>
          <a:stretch>
            <a:fillRect/>
          </a:stretch>
        </p:blipFill>
        <p:spPr bwMode="auto">
          <a:xfrm>
            <a:off x="4062499" y="2466975"/>
            <a:ext cx="1018999" cy="662349"/>
          </a:xfrm>
          <a:prstGeom prst="rect">
            <a:avLst/>
          </a:prstGeom>
          <a:noFill/>
          <a:extLst>
            <a:ext uri="{909E8E84-426E-40DD-AFC4-6F175D3DCCD1}">
              <a14:hiddenFill xmlns:a14="http://schemas.microsoft.com/office/drawing/2010/main">
                <a:solidFill>
                  <a:srgbClr val="FFFFFF"/>
                </a:solidFill>
              </a14:hiddenFill>
            </a:ext>
          </a:extLst>
        </p:spPr>
      </p:pic>
      <p:pic>
        <p:nvPicPr>
          <p:cNvPr descr="Image result for igage gnss logo" id="14" name="igage">
            <a:extLst>
              <a:ext uri="{FF2B5EF4-FFF2-40B4-BE49-F238E27FC236}">
                <a16:creationId xmlns:a16="http://schemas.microsoft.com/office/drawing/2014/main" id="{A474BADF-56DF-4D60-9A5B-1D95B3C96299}"/>
              </a:ext>
            </a:extLst>
          </p:cNvPr>
          <p:cNvPicPr>
            <a:picLocks noChangeArrowheads="1"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818641" y="3597487"/>
            <a:ext cx="1244648" cy="556817"/>
          </a:xfrm>
          <a:prstGeom prst="rect">
            <a:avLst/>
          </a:prstGeom>
          <a:noFill/>
          <a:extLst>
            <a:ext uri="{909E8E84-426E-40DD-AFC4-6F175D3DCCD1}">
              <a14:hiddenFill xmlns:a14="http://schemas.microsoft.com/office/drawing/2010/main">
                <a:solidFill>
                  <a:srgbClr val="FFFFFF"/>
                </a:solidFill>
              </a14:hiddenFill>
            </a:ext>
          </a:extLst>
        </p:spPr>
      </p:pic>
      <p:pic>
        <p:nvPicPr>
          <p:cNvPr descr="Image result for javad gnss logo" id="15" name="javad">
            <a:extLst>
              <a:ext uri="{FF2B5EF4-FFF2-40B4-BE49-F238E27FC236}">
                <a16:creationId xmlns:a16="http://schemas.microsoft.com/office/drawing/2014/main" id="{F8D0ABBA-5A13-424F-93A8-C80D1B6B8E79}"/>
              </a:ext>
            </a:extLst>
          </p:cNvPr>
          <p:cNvPicPr>
            <a:picLocks noChangeArrowheads="1" noChangeAspect="1"/>
          </p:cNvPicPr>
          <p:nvPr/>
        </p:nvPicPr>
        <p:blipFill rotWithShape="1">
          <a:blip cstate="print" r:embed="rId7">
            <a:extLst>
              <a:ext uri="{28A0092B-C50C-407E-A947-70E740481C1C}">
                <a14:useLocalDpi xmlns:a14="http://schemas.microsoft.com/office/drawing/2010/main"/>
              </a:ext>
            </a:extLst>
          </a:blip>
          <a:srcRect b="596" t="873"/>
          <a:stretch/>
        </p:blipFill>
        <p:spPr bwMode="auto">
          <a:xfrm>
            <a:off x="4592279" y="5367366"/>
            <a:ext cx="2255601" cy="5508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D67A032-9AC9-4B90-B704-263EBCDAC375}"/>
              </a:ext>
            </a:extLst>
          </p:cNvPr>
          <p:cNvSpPr txBox="1"/>
          <p:nvPr/>
        </p:nvSpPr>
        <p:spPr bwMode="auto">
          <a:xfrm>
            <a:off x="6244172" y="1044889"/>
            <a:ext cx="2870289" cy="502766"/>
          </a:xfrm>
          <a:prstGeom prst="rect">
            <a:avLst/>
          </a:prstGeom>
          <a:noFill/>
          <a:ln w="9525">
            <a:noFill/>
            <a:miter lim="800000"/>
            <a:headEnd/>
            <a:tailEnd/>
          </a:ln>
        </p:spPr>
        <p:txBody>
          <a:bodyPr rtlCol="0" wrap="square">
            <a:spAutoFit/>
          </a:bodyPr>
          <a:lstStyle/>
          <a:p>
            <a:pPr algn="ctr"/>
            <a:r>
              <a:rPr dirty="0" i="1" lang="en-US" sz="2667">
                <a:latin charset="0" panose="02040503050406030204" pitchFamily="18" typeface="Cambria"/>
                <a:ea charset="0" panose="02040503050406030204" pitchFamily="18" typeface="Cambria"/>
              </a:rPr>
              <a:t>…that we know of.</a:t>
            </a:r>
          </a:p>
        </p:txBody>
      </p:sp>
      <p:pic>
        <p:nvPicPr>
          <p:cNvPr descr="https://static.wixstatic.com/media/b9bdd5_59f02afd99cb476dbf85ca36a9b95c29~mv2.jpg/v1/fill/w_454,h_104,al_c,lg_1,q_80,enc_auto/Logo%20EMLID.jpg" id="2050" name="Picture 2">
            <a:extLst>
              <a:ext uri="{FF2B5EF4-FFF2-40B4-BE49-F238E27FC236}">
                <a16:creationId xmlns:a16="http://schemas.microsoft.com/office/drawing/2014/main" id="{00DB9264-2CD6-4717-BB6F-A4C7AE4ED98D}"/>
              </a:ext>
            </a:extLst>
          </p:cNvPr>
          <p:cNvPicPr>
            <a:picLocks noChangeArrowheads="1"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18430" y="4113456"/>
            <a:ext cx="1694534" cy="388175"/>
          </a:xfrm>
          <a:prstGeom prst="rect">
            <a:avLst/>
          </a:prstGeom>
          <a:noFill/>
          <a:extLst>
            <a:ext uri="{909E8E84-426E-40DD-AFC4-6F175D3DCCD1}">
              <a14:hiddenFill xmlns:a14="http://schemas.microsoft.com/office/drawing/2010/main">
                <a:solidFill>
                  <a:srgbClr val="FFFFFF"/>
                </a:solidFill>
              </a14:hiddenFill>
            </a:ext>
          </a:extLst>
        </p:spPr>
      </p:pic>
      <p:pic>
        <p:nvPicPr>
          <p:cNvPr descr="https://static.opendesign.com/files/upload/member-showcases/logo/carlson-logo.png" id="2054" name="Picture 6">
            <a:extLst>
              <a:ext uri="{FF2B5EF4-FFF2-40B4-BE49-F238E27FC236}">
                <a16:creationId xmlns:a16="http://schemas.microsoft.com/office/drawing/2014/main" id="{EB0DB964-C2FC-4AD3-9EF0-D3CA0FB7FA3E}"/>
              </a:ext>
            </a:extLst>
          </p:cNvPr>
          <p:cNvPicPr>
            <a:picLocks noChangeArrowheads="1"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11611" y="3986460"/>
            <a:ext cx="1694534" cy="41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292189"/>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xmlns:a14="http://schemas.microsoft.com/office/drawing/2010/main" xmlns:a16="http://schemas.microsoft.com/office/drawing/2014/main">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0654-50E8-4A2A-B33F-8329CBAB4AC4}"/>
              </a:ext>
            </a:extLst>
          </p:cNvPr>
          <p:cNvSpPr>
            <a:spLocks noGrp="1"/>
          </p:cNvSpPr>
          <p:nvPr>
            <p:ph type="title"/>
          </p:nvPr>
        </p:nvSpPr>
        <p:spPr>
          <a:xfrm>
            <a:off x="0" y="274638"/>
            <a:ext cx="9144000" cy="1143000"/>
          </a:xfrm>
        </p:spPr>
        <p:txBody>
          <a:bodyPr>
            <a:normAutofit/>
          </a:bodyPr>
          <a:lstStyle/>
          <a:p>
            <a:r>
              <a:rPr lang="en-US" dirty="0"/>
              <a:t>GVX in OPUS Projects</a:t>
            </a:r>
          </a:p>
        </p:txBody>
      </p:sp>
      <p:sp>
        <p:nvSpPr>
          <p:cNvPr id="3" name="Content Placeholder 2">
            <a:extLst>
              <a:ext uri="{FF2B5EF4-FFF2-40B4-BE49-F238E27FC236}">
                <a16:creationId xmlns:a16="http://schemas.microsoft.com/office/drawing/2014/main" id="{D9A6AC89-8298-4083-A953-57CBAB242CE7}"/>
              </a:ext>
            </a:extLst>
          </p:cNvPr>
          <p:cNvSpPr>
            <a:spLocks noGrp="1"/>
          </p:cNvSpPr>
          <p:nvPr>
            <p:ph idx="1"/>
          </p:nvPr>
        </p:nvSpPr>
        <p:spPr>
          <a:xfrm>
            <a:off x="0" y="1417641"/>
            <a:ext cx="9144000" cy="2595559"/>
          </a:xfrm>
        </p:spPr>
        <p:txBody>
          <a:bodyPr>
            <a:noAutofit/>
          </a:bodyPr>
          <a:lstStyle/>
          <a:p>
            <a:r>
              <a:rPr lang="en-US" sz="4000" i="1" dirty="0">
                <a:ea typeface="Cambria" panose="02040503050406030204" pitchFamily="18" charset="0"/>
                <a:cs typeface="Open Sans" panose="020B0606030504020204" pitchFamily="34" charset="0"/>
              </a:rPr>
              <a:t>Why would I want to do this?</a:t>
            </a:r>
          </a:p>
          <a:p>
            <a:endParaRPr lang="en-US" sz="4000" dirty="0">
              <a:ea typeface="Cambria" panose="02040503050406030204" pitchFamily="18" charset="0"/>
              <a:cs typeface="Open Sans" panose="020B0606030504020204" pitchFamily="34" charset="0"/>
            </a:endParaRPr>
          </a:p>
          <a:p>
            <a:r>
              <a:rPr lang="en-US" sz="4000" dirty="0">
                <a:ea typeface="Cambria" panose="02040503050406030204" pitchFamily="18" charset="0"/>
                <a:cs typeface="Open Sans" panose="020B0606030504020204" pitchFamily="34" charset="0"/>
              </a:rPr>
              <a:t>You can use it for GPSonBM right now.</a:t>
            </a:r>
          </a:p>
          <a:p>
            <a:pPr lvl="1"/>
            <a:r>
              <a:rPr lang="en-US" dirty="0">
                <a:ea typeface="Cambria" panose="02040503050406030204" pitchFamily="18" charset="0"/>
                <a:cs typeface="Open Sans" panose="020B0606030504020204" pitchFamily="34" charset="0"/>
                <a:hlinkClick r:id="rId2"/>
              </a:rPr>
              <a:t>Hyperlink to January 2023 webinar</a:t>
            </a:r>
            <a:endParaRPr lang="en-US" dirty="0">
              <a:ea typeface="Cambria" panose="02040503050406030204" pitchFamily="18" charset="0"/>
              <a:cs typeface="Open Sans" panose="020B0606030504020204" pitchFamily="34" charset="0"/>
            </a:endParaRPr>
          </a:p>
        </p:txBody>
      </p:sp>
      <p:pic>
        <p:nvPicPr>
          <p:cNvPr id="4" name="Picture 3">
            <a:hlinkClick r:id="rId2"/>
            <a:extLst>
              <a:ext uri="{FF2B5EF4-FFF2-40B4-BE49-F238E27FC236}">
                <a16:creationId xmlns:a16="http://schemas.microsoft.com/office/drawing/2014/main" id="{7D9C248E-6042-4805-9FDD-C0035827C723}"/>
              </a:ext>
            </a:extLst>
          </p:cNvPr>
          <p:cNvPicPr>
            <a:picLocks noChangeAspect="1"/>
          </p:cNvPicPr>
          <p:nvPr/>
        </p:nvPicPr>
        <p:blipFill>
          <a:blip r:embed="rId3"/>
          <a:stretch>
            <a:fillRect/>
          </a:stretch>
        </p:blipFill>
        <p:spPr>
          <a:xfrm>
            <a:off x="830256" y="4354415"/>
            <a:ext cx="7483488" cy="2171888"/>
          </a:xfrm>
          <a:prstGeom prst="rect">
            <a:avLst/>
          </a:prstGeom>
          <a:ln w="25400">
            <a:solidFill>
              <a:schemeClr val="bg1">
                <a:lumMod val="75000"/>
              </a:schemeClr>
            </a:solidFill>
          </a:ln>
        </p:spPr>
      </p:pic>
    </p:spTree>
    <p:extLst>
      <p:ext uri="{BB962C8B-B14F-4D97-AF65-F5344CB8AC3E}">
        <p14:creationId xmlns:p14="http://schemas.microsoft.com/office/powerpoint/2010/main" val="155894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79AAA68-D4FF-491F-9731-0DFF8616FAB0}"/>
              </a:ext>
            </a:extLst>
          </p:cNvPr>
          <p:cNvSpPr>
            <a:spLocks noGrp="1"/>
          </p:cNvSpPr>
          <p:nvPr>
            <p:ph type="title" idx="4294967295"/>
          </p:nvPr>
        </p:nvSpPr>
        <p:spPr>
          <a:xfrm>
            <a:off x="0" y="274638"/>
            <a:ext cx="9144000" cy="769854"/>
          </a:xfrm>
        </p:spPr>
        <p:txBody>
          <a:bodyPr>
            <a:normAutofit/>
          </a:bodyPr>
          <a:lstStyle/>
          <a:p>
            <a:r>
              <a:rPr lang="en-US" b="1" dirty="0"/>
              <a:t>What’s the deal with GPSonBM?</a:t>
            </a:r>
          </a:p>
        </p:txBody>
      </p:sp>
      <p:sp>
        <p:nvSpPr>
          <p:cNvPr id="18" name="Content Placeholder 17">
            <a:extLst>
              <a:ext uri="{FF2B5EF4-FFF2-40B4-BE49-F238E27FC236}">
                <a16:creationId xmlns:a16="http://schemas.microsoft.com/office/drawing/2014/main" id="{E4E51D6B-F302-47DF-92A2-BC64AA73EEBF}"/>
              </a:ext>
            </a:extLst>
          </p:cNvPr>
          <p:cNvSpPr>
            <a:spLocks noGrp="1"/>
          </p:cNvSpPr>
          <p:nvPr>
            <p:ph sz="quarter" idx="4294967295"/>
          </p:nvPr>
        </p:nvSpPr>
        <p:spPr>
          <a:xfrm>
            <a:off x="4267200" y="1691332"/>
            <a:ext cx="4876800" cy="2626667"/>
          </a:xfrm>
        </p:spPr>
        <p:txBody>
          <a:bodyPr>
            <a:normAutofit/>
          </a:bodyPr>
          <a:lstStyle/>
          <a:p>
            <a:pPr marL="0" indent="0">
              <a:buNone/>
            </a:pPr>
            <a:r>
              <a:rPr lang="en-US" dirty="0"/>
              <a:t>OPUS Shared Solutions</a:t>
            </a:r>
          </a:p>
          <a:p>
            <a:pPr marL="346075" lvl="1" indent="187325">
              <a:buFont typeface="Cambria" panose="02040503050406030204" pitchFamily="18" charset="0"/>
              <a:buChar char="‒"/>
            </a:pPr>
            <a:r>
              <a:rPr lang="en-US" sz="2400" dirty="0"/>
              <a:t>2 OPUS-Static, ≥4 hours each</a:t>
            </a:r>
          </a:p>
          <a:p>
            <a:pPr marL="346075" lvl="1" indent="187325">
              <a:buFont typeface="Cambria" panose="02040503050406030204" pitchFamily="18" charset="0"/>
              <a:buChar char="‒"/>
            </a:pPr>
            <a:r>
              <a:rPr lang="en-US" sz="2400" dirty="0"/>
              <a:t>2 photos of each setup</a:t>
            </a:r>
          </a:p>
          <a:p>
            <a:pPr marL="346075" lvl="1" indent="187325">
              <a:buFont typeface="Cambria" panose="02040503050406030204" pitchFamily="18" charset="0"/>
              <a:buChar char="‒"/>
            </a:pPr>
            <a:r>
              <a:rPr lang="en-US" sz="2400" dirty="0"/>
              <a:t>Brief Description w/Ties</a:t>
            </a:r>
          </a:p>
        </p:txBody>
      </p:sp>
      <p:grpSp>
        <p:nvGrpSpPr>
          <p:cNvPr id="11" name="web app">
            <a:extLst>
              <a:ext uri="{FF2B5EF4-FFF2-40B4-BE49-F238E27FC236}">
                <a16:creationId xmlns:a16="http://schemas.microsoft.com/office/drawing/2014/main" id="{44F3BAA1-E4F9-478A-8897-952C22761E5D}"/>
              </a:ext>
            </a:extLst>
          </p:cNvPr>
          <p:cNvGrpSpPr/>
          <p:nvPr/>
        </p:nvGrpSpPr>
        <p:grpSpPr>
          <a:xfrm>
            <a:off x="99804" y="1892838"/>
            <a:ext cx="4258834" cy="3397817"/>
            <a:chOff x="2572970" y="2948942"/>
            <a:chExt cx="4654179" cy="3443010"/>
          </a:xfrm>
        </p:grpSpPr>
        <p:pic>
          <p:nvPicPr>
            <p:cNvPr id="9" name="Picture 8">
              <a:extLst>
                <a:ext uri="{FF2B5EF4-FFF2-40B4-BE49-F238E27FC236}">
                  <a16:creationId xmlns:a16="http://schemas.microsoft.com/office/drawing/2014/main" id="{A62076D8-2A04-478A-AD9D-06639B00F339}"/>
                </a:ext>
              </a:extLst>
            </p:cNvPr>
            <p:cNvPicPr>
              <a:picLocks noChangeAspect="1"/>
            </p:cNvPicPr>
            <p:nvPr/>
          </p:nvPicPr>
          <p:blipFill>
            <a:blip r:embed="rId3"/>
            <a:stretch>
              <a:fillRect/>
            </a:stretch>
          </p:blipFill>
          <p:spPr>
            <a:xfrm>
              <a:off x="2572970" y="3483090"/>
              <a:ext cx="4654179" cy="2908862"/>
            </a:xfrm>
            <a:prstGeom prst="rect">
              <a:avLst/>
            </a:prstGeom>
          </p:spPr>
        </p:pic>
        <p:sp>
          <p:nvSpPr>
            <p:cNvPr id="24" name="Text Placeholder 9">
              <a:extLst>
                <a:ext uri="{FF2B5EF4-FFF2-40B4-BE49-F238E27FC236}">
                  <a16:creationId xmlns:a16="http://schemas.microsoft.com/office/drawing/2014/main" id="{2FB0C79B-870E-409C-8B1B-2FD676F3F28E}"/>
                </a:ext>
              </a:extLst>
            </p:cNvPr>
            <p:cNvSpPr txBox="1">
              <a:spLocks/>
            </p:cNvSpPr>
            <p:nvPr/>
          </p:nvSpPr>
          <p:spPr>
            <a:xfrm>
              <a:off x="2590800" y="2948942"/>
              <a:ext cx="4636349" cy="534147"/>
            </a:xfrm>
            <a:prstGeom prst="rect">
              <a:avLst/>
            </a:prstGeom>
          </p:spPr>
          <p:txBody>
            <a:bodyPr vert="horz" lIns="121920" tIns="60960" rIns="121920" bIns="60960" rtlCol="0" anchor="b">
              <a:noAutofit/>
            </a:bodyPr>
            <a:lstStyle>
              <a:lvl1pPr marL="0" indent="0" algn="l" defTabSz="457200" rtl="0" eaLnBrk="1" latinLnBrk="0" hangingPunct="1">
                <a:spcBef>
                  <a:spcPct val="20000"/>
                </a:spcBef>
                <a:buFont typeface="Arial"/>
                <a:buNone/>
                <a:defRPr sz="2400" b="1" kern="1200">
                  <a:solidFill>
                    <a:schemeClr val="tx1"/>
                  </a:solidFill>
                  <a:latin typeface="+mj-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j-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j-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j-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j-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933" b="0" dirty="0">
                  <a:latin typeface="Cambria" panose="02040503050406030204" pitchFamily="18" charset="0"/>
                  <a:ea typeface="Cambria" panose="02040503050406030204" pitchFamily="18" charset="0"/>
                </a:rPr>
                <a:t>Web Map Application</a:t>
              </a:r>
            </a:p>
          </p:txBody>
        </p:sp>
      </p:grpSp>
      <p:pic>
        <p:nvPicPr>
          <p:cNvPr id="27" name="Picture 26">
            <a:extLst>
              <a:ext uri="{FF2B5EF4-FFF2-40B4-BE49-F238E27FC236}">
                <a16:creationId xmlns:a16="http://schemas.microsoft.com/office/drawing/2014/main" id="{1B1A02A2-DE14-4D4E-9A6B-460B01573473}"/>
              </a:ext>
            </a:extLst>
          </p:cNvPr>
          <p:cNvPicPr>
            <a:picLocks noChangeAspect="1"/>
          </p:cNvPicPr>
          <p:nvPr/>
        </p:nvPicPr>
        <p:blipFill>
          <a:blip r:embed="rId4"/>
          <a:stretch>
            <a:fillRect/>
          </a:stretch>
        </p:blipFill>
        <p:spPr>
          <a:xfrm>
            <a:off x="4877609" y="3865474"/>
            <a:ext cx="3747416" cy="669181"/>
          </a:xfrm>
          <a:prstGeom prst="rect">
            <a:avLst/>
          </a:prstGeom>
          <a:ln w="19050">
            <a:solidFill>
              <a:schemeClr val="accent1"/>
            </a:solidFill>
          </a:ln>
        </p:spPr>
      </p:pic>
      <p:sp>
        <p:nvSpPr>
          <p:cNvPr id="28" name="TextBox 27">
            <a:extLst>
              <a:ext uri="{FF2B5EF4-FFF2-40B4-BE49-F238E27FC236}">
                <a16:creationId xmlns:a16="http://schemas.microsoft.com/office/drawing/2014/main" id="{32F5FA0C-A9D5-462F-A24C-AAC15DB0AD81}"/>
              </a:ext>
            </a:extLst>
          </p:cNvPr>
          <p:cNvSpPr txBox="1"/>
          <p:nvPr/>
        </p:nvSpPr>
        <p:spPr>
          <a:xfrm>
            <a:off x="4572000" y="4767749"/>
            <a:ext cx="4495260" cy="1720148"/>
          </a:xfrm>
          <a:prstGeom prst="rect">
            <a:avLst/>
          </a:prstGeom>
          <a:solidFill>
            <a:srgbClr val="CEDEEE"/>
          </a:solidFill>
        </p:spPr>
        <p:txBody>
          <a:bodyPr wrap="square" rtlCol="0">
            <a:noAutofit/>
          </a:bodyPr>
          <a:lstStyle/>
          <a:p>
            <a:pPr algn="ctr">
              <a:spcAft>
                <a:spcPts val="800"/>
              </a:spcAft>
            </a:pPr>
            <a:r>
              <a:rPr lang="en-US" sz="2400" u="sng" dirty="0">
                <a:latin typeface="+mj-lt"/>
              </a:rPr>
              <a:t>The struggle is real.</a:t>
            </a:r>
          </a:p>
          <a:p>
            <a:pPr algn="r"/>
            <a:r>
              <a:rPr lang="en-US" sz="2400" i="1" dirty="0"/>
              <a:t>“too much field time”</a:t>
            </a:r>
          </a:p>
          <a:p>
            <a:pPr algn="ctr"/>
            <a:r>
              <a:rPr lang="en-US" sz="2400" i="1" dirty="0"/>
              <a:t>“we don’t do static”</a:t>
            </a:r>
          </a:p>
          <a:p>
            <a:r>
              <a:rPr lang="en-US" sz="2200" i="1" dirty="0"/>
              <a:t>“poor site, if only we had multi-GNSS”</a:t>
            </a:r>
          </a:p>
        </p:txBody>
      </p:sp>
      <p:grpSp>
        <p:nvGrpSpPr>
          <p:cNvPr id="14" name="dashboard">
            <a:extLst>
              <a:ext uri="{FF2B5EF4-FFF2-40B4-BE49-F238E27FC236}">
                <a16:creationId xmlns:a16="http://schemas.microsoft.com/office/drawing/2014/main" id="{B8B958A1-4155-4466-A2FC-29EAD3A1D391}"/>
              </a:ext>
            </a:extLst>
          </p:cNvPr>
          <p:cNvGrpSpPr/>
          <p:nvPr/>
        </p:nvGrpSpPr>
        <p:grpSpPr>
          <a:xfrm>
            <a:off x="99805" y="3090079"/>
            <a:ext cx="4258836" cy="3397817"/>
            <a:chOff x="1212455" y="1417562"/>
            <a:chExt cx="4798375" cy="3028185"/>
          </a:xfrm>
        </p:grpSpPr>
        <p:pic>
          <p:nvPicPr>
            <p:cNvPr id="25" name="Picture 24">
              <a:extLst>
                <a:ext uri="{FF2B5EF4-FFF2-40B4-BE49-F238E27FC236}">
                  <a16:creationId xmlns:a16="http://schemas.microsoft.com/office/drawing/2014/main" id="{56B46FA4-D6F8-4C58-9F7B-E79EF3D0BE63}"/>
                </a:ext>
              </a:extLst>
            </p:cNvPr>
            <p:cNvPicPr>
              <a:picLocks noChangeAspect="1"/>
            </p:cNvPicPr>
            <p:nvPr/>
          </p:nvPicPr>
          <p:blipFill>
            <a:blip r:embed="rId5"/>
            <a:stretch>
              <a:fillRect/>
            </a:stretch>
          </p:blipFill>
          <p:spPr>
            <a:xfrm>
              <a:off x="1212456" y="1891612"/>
              <a:ext cx="4798374" cy="2554135"/>
            </a:xfrm>
            <a:prstGeom prst="rect">
              <a:avLst/>
            </a:prstGeom>
          </p:spPr>
        </p:pic>
        <p:sp>
          <p:nvSpPr>
            <p:cNvPr id="26" name="Text Placeholder 9">
              <a:extLst>
                <a:ext uri="{FF2B5EF4-FFF2-40B4-BE49-F238E27FC236}">
                  <a16:creationId xmlns:a16="http://schemas.microsoft.com/office/drawing/2014/main" id="{4E6F6162-7357-4416-845E-14A0868D68E4}"/>
                </a:ext>
              </a:extLst>
            </p:cNvPr>
            <p:cNvSpPr txBox="1">
              <a:spLocks/>
            </p:cNvSpPr>
            <p:nvPr/>
          </p:nvSpPr>
          <p:spPr>
            <a:xfrm>
              <a:off x="1212455" y="1417562"/>
              <a:ext cx="4798374" cy="479822"/>
            </a:xfrm>
            <a:prstGeom prst="rect">
              <a:avLst/>
            </a:prstGeom>
          </p:spPr>
          <p:txBody>
            <a:bodyPr vert="horz" lIns="121920" tIns="60960" rIns="121920" bIns="60960" rtlCol="0" anchor="b">
              <a:noAutofit/>
            </a:bodyPr>
            <a:lstStyle>
              <a:lvl1pPr marL="0" indent="0" algn="l" defTabSz="457200" rtl="0" eaLnBrk="1" latinLnBrk="0" hangingPunct="1">
                <a:spcBef>
                  <a:spcPct val="20000"/>
                </a:spcBef>
                <a:buFont typeface="Arial"/>
                <a:buNone/>
                <a:defRPr sz="2400" b="1" kern="1200">
                  <a:solidFill>
                    <a:schemeClr val="tx1"/>
                  </a:solidFill>
                  <a:latin typeface="+mj-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j-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j-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j-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j-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933" b="0" dirty="0">
                  <a:latin typeface="Cambria" panose="02040503050406030204" pitchFamily="18" charset="0"/>
                  <a:ea typeface="Cambria" panose="02040503050406030204" pitchFamily="18" charset="0"/>
                </a:rPr>
                <a:t>Progress Dashboard</a:t>
              </a:r>
            </a:p>
          </p:txBody>
        </p:sp>
      </p:grpSp>
      <p:sp>
        <p:nvSpPr>
          <p:cNvPr id="2" name="TextBox 1">
            <a:extLst>
              <a:ext uri="{FF2B5EF4-FFF2-40B4-BE49-F238E27FC236}">
                <a16:creationId xmlns:a16="http://schemas.microsoft.com/office/drawing/2014/main" id="{0AF82286-E1BE-4D4E-BE84-1DC542548A4C}"/>
              </a:ext>
            </a:extLst>
          </p:cNvPr>
          <p:cNvSpPr txBox="1"/>
          <p:nvPr/>
        </p:nvSpPr>
        <p:spPr>
          <a:xfrm>
            <a:off x="1" y="1001803"/>
            <a:ext cx="9144000" cy="663391"/>
          </a:xfrm>
          <a:prstGeom prst="rect">
            <a:avLst/>
          </a:prstGeom>
          <a:noFill/>
        </p:spPr>
        <p:txBody>
          <a:bodyPr wrap="square" rtlCol="0">
            <a:noAutofit/>
          </a:bodyPr>
          <a:lstStyle/>
          <a:p>
            <a:pPr algn="ctr"/>
            <a:r>
              <a:rPr lang="en-US" sz="3200" b="1" i="1" u="sng" dirty="0">
                <a:latin typeface="Cambria" panose="02040503050406030204" pitchFamily="18" charset="0"/>
                <a:ea typeface="Cambria" panose="02040503050406030204" pitchFamily="18" charset="0"/>
              </a:rPr>
              <a:t>Deadline</a:t>
            </a:r>
            <a:r>
              <a:rPr lang="en-US" sz="3200" b="1" dirty="0">
                <a:latin typeface="Cambria" panose="02040503050406030204" pitchFamily="18" charset="0"/>
                <a:ea typeface="Cambria" panose="02040503050406030204" pitchFamily="18" charset="0"/>
              </a:rPr>
              <a:t> = 30 September 2023</a:t>
            </a:r>
          </a:p>
          <a:p>
            <a:endParaRPr lang="en-US" dirty="0"/>
          </a:p>
        </p:txBody>
      </p:sp>
    </p:spTree>
    <p:extLst>
      <p:ext uri="{BB962C8B-B14F-4D97-AF65-F5344CB8AC3E}">
        <p14:creationId xmlns:p14="http://schemas.microsoft.com/office/powerpoint/2010/main" val="202130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79AAA68-D4FF-491F-9731-0DFF8616FAB0}"/>
              </a:ext>
            </a:extLst>
          </p:cNvPr>
          <p:cNvSpPr>
            <a:spLocks noGrp="1"/>
          </p:cNvSpPr>
          <p:nvPr>
            <p:ph type="title" idx="4294967295"/>
          </p:nvPr>
        </p:nvSpPr>
        <p:spPr>
          <a:xfrm>
            <a:off x="0" y="274638"/>
            <a:ext cx="9144000" cy="769854"/>
          </a:xfrm>
        </p:spPr>
        <p:txBody>
          <a:bodyPr>
            <a:normAutofit/>
          </a:bodyPr>
          <a:lstStyle/>
          <a:p>
            <a:r>
              <a:rPr lang="en-US" b="1" dirty="0"/>
              <a:t>What’s the deal with GPSonBM?</a:t>
            </a:r>
          </a:p>
        </p:txBody>
      </p:sp>
      <p:sp>
        <p:nvSpPr>
          <p:cNvPr id="18" name="Content Placeholder 17">
            <a:extLst>
              <a:ext uri="{FF2B5EF4-FFF2-40B4-BE49-F238E27FC236}">
                <a16:creationId xmlns:a16="http://schemas.microsoft.com/office/drawing/2014/main" id="{E4E51D6B-F302-47DF-92A2-BC64AA73EEBF}"/>
              </a:ext>
            </a:extLst>
          </p:cNvPr>
          <p:cNvSpPr>
            <a:spLocks noGrp="1"/>
          </p:cNvSpPr>
          <p:nvPr>
            <p:ph sz="quarter" idx="4294967295"/>
          </p:nvPr>
        </p:nvSpPr>
        <p:spPr>
          <a:xfrm>
            <a:off x="254643" y="2513136"/>
            <a:ext cx="8657863" cy="3690896"/>
          </a:xfrm>
        </p:spPr>
        <p:txBody>
          <a:bodyPr>
            <a:normAutofit/>
          </a:bodyPr>
          <a:lstStyle/>
          <a:p>
            <a:r>
              <a:rPr lang="en-US" dirty="0"/>
              <a:t>OPUS Shared Solutions</a:t>
            </a:r>
          </a:p>
          <a:p>
            <a:pPr lvl="1"/>
            <a:r>
              <a:rPr lang="en-US" dirty="0"/>
              <a:t>primary mechanism for GPSonBM</a:t>
            </a:r>
          </a:p>
          <a:p>
            <a:pPr lvl="1"/>
            <a:r>
              <a:rPr lang="en-US" i="1" dirty="0"/>
              <a:t>still good </a:t>
            </a:r>
            <a:r>
              <a:rPr lang="en-US" dirty="0"/>
              <a:t>for GPSonBM</a:t>
            </a:r>
          </a:p>
          <a:p>
            <a:r>
              <a:rPr lang="en-US" dirty="0"/>
              <a:t>OPUS Projects</a:t>
            </a:r>
          </a:p>
          <a:p>
            <a:pPr lvl="1"/>
            <a:r>
              <a:rPr lang="en-US" dirty="0"/>
              <a:t>has been a secondary option for years</a:t>
            </a:r>
          </a:p>
          <a:p>
            <a:pPr lvl="1"/>
            <a:r>
              <a:rPr lang="en-US" dirty="0"/>
              <a:t>now includes ability to use GVX</a:t>
            </a:r>
          </a:p>
          <a:p>
            <a:pPr lvl="2"/>
            <a:r>
              <a:rPr lang="en-US" dirty="0"/>
              <a:t>GVX opens the door to using RTN (like WVDOT’s)</a:t>
            </a:r>
          </a:p>
        </p:txBody>
      </p:sp>
      <p:sp>
        <p:nvSpPr>
          <p:cNvPr id="2" name="TextBox 1">
            <a:extLst>
              <a:ext uri="{FF2B5EF4-FFF2-40B4-BE49-F238E27FC236}">
                <a16:creationId xmlns:a16="http://schemas.microsoft.com/office/drawing/2014/main" id="{0AF82286-E1BE-4D4E-BE84-1DC542548A4C}"/>
              </a:ext>
            </a:extLst>
          </p:cNvPr>
          <p:cNvSpPr txBox="1"/>
          <p:nvPr/>
        </p:nvSpPr>
        <p:spPr>
          <a:xfrm>
            <a:off x="254643" y="1105978"/>
            <a:ext cx="8657863" cy="1278408"/>
          </a:xfrm>
          <a:prstGeom prst="rect">
            <a:avLst/>
          </a:prstGeom>
          <a:noFill/>
        </p:spPr>
        <p:txBody>
          <a:bodyPr wrap="square" rtlCol="0">
            <a:noAutofit/>
          </a:bodyPr>
          <a:lstStyle/>
          <a:p>
            <a:pPr algn="ctr"/>
            <a:r>
              <a:rPr lang="en-US" sz="3600" dirty="0">
                <a:latin typeface="Cambria" panose="02040503050406030204" pitchFamily="18" charset="0"/>
                <a:ea typeface="Cambria" panose="02040503050406030204" pitchFamily="18" charset="0"/>
              </a:rPr>
              <a:t>Important to note that GVX is a </a:t>
            </a:r>
            <a:r>
              <a:rPr lang="en-US" sz="3600" b="1" i="1" dirty="0">
                <a:latin typeface="Cambria" panose="02040503050406030204" pitchFamily="18" charset="0"/>
                <a:ea typeface="Cambria" panose="02040503050406030204" pitchFamily="18" charset="0"/>
              </a:rPr>
              <a:t>supplement</a:t>
            </a:r>
            <a:r>
              <a:rPr lang="en-US" sz="3600" dirty="0">
                <a:latin typeface="Cambria" panose="02040503050406030204" pitchFamily="18" charset="0"/>
                <a:ea typeface="Cambria" panose="02040503050406030204" pitchFamily="18" charset="0"/>
              </a:rPr>
              <a:t> to OPUS Shared Solutions</a:t>
            </a:r>
          </a:p>
          <a:p>
            <a:endParaRPr lang="en-US" dirty="0"/>
          </a:p>
        </p:txBody>
      </p:sp>
    </p:spTree>
    <p:extLst>
      <p:ext uri="{BB962C8B-B14F-4D97-AF65-F5344CB8AC3E}">
        <p14:creationId xmlns:p14="http://schemas.microsoft.com/office/powerpoint/2010/main" val="247590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88F099-C1B4-4A35-8F21-5390A7136BD0}"/>
              </a:ext>
            </a:extLst>
          </p:cNvPr>
          <p:cNvSpPr txBox="1"/>
          <p:nvPr/>
        </p:nvSpPr>
        <p:spPr>
          <a:xfrm>
            <a:off x="81023" y="5625804"/>
            <a:ext cx="9062977"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*Need 2 or more GPS datasets in our database, existing data holdings count toward that.</a:t>
            </a:r>
          </a:p>
        </p:txBody>
      </p:sp>
      <p:graphicFrame>
        <p:nvGraphicFramePr>
          <p:cNvPr id="6" name="Content Placeholder 5">
            <a:extLst>
              <a:ext uri="{FF2B5EF4-FFF2-40B4-BE49-F238E27FC236}">
                <a16:creationId xmlns:a16="http://schemas.microsoft.com/office/drawing/2014/main" id="{00F386D7-C9A1-4950-9AEF-A7ED7ED5AC85}"/>
              </a:ext>
            </a:extLst>
          </p:cNvPr>
          <p:cNvGraphicFramePr>
            <a:graphicFrameLocks noGrp="1"/>
          </p:cNvGraphicFramePr>
          <p:nvPr>
            <p:ph idx="1"/>
            <p:extLst>
              <p:ext uri="{D42A27DB-BD31-4B8C-83A1-F6EECF244321}">
                <p14:modId xmlns:p14="http://schemas.microsoft.com/office/powerpoint/2010/main" val="969110065"/>
              </p:ext>
            </p:extLst>
          </p:nvPr>
        </p:nvGraphicFramePr>
        <p:xfrm>
          <a:off x="0" y="1417639"/>
          <a:ext cx="9144001" cy="4158552"/>
        </p:xfrm>
        <a:graphic>
          <a:graphicData uri="http://schemas.openxmlformats.org/drawingml/2006/table">
            <a:tbl>
              <a:tblPr firstRow="1" bandRow="1">
                <a:tableStyleId>{21E4AEA4-8DFA-4A89-87EB-49C32662AFE0}</a:tableStyleId>
              </a:tblPr>
              <a:tblGrid>
                <a:gridCol w="1868265">
                  <a:extLst>
                    <a:ext uri="{9D8B030D-6E8A-4147-A177-3AD203B41FA5}">
                      <a16:colId xmlns:a16="http://schemas.microsoft.com/office/drawing/2014/main" val="2006460299"/>
                    </a:ext>
                  </a:extLst>
                </a:gridCol>
                <a:gridCol w="2225125">
                  <a:extLst>
                    <a:ext uri="{9D8B030D-6E8A-4147-A177-3AD203B41FA5}">
                      <a16:colId xmlns:a16="http://schemas.microsoft.com/office/drawing/2014/main" val="981147893"/>
                    </a:ext>
                  </a:extLst>
                </a:gridCol>
                <a:gridCol w="2586181">
                  <a:extLst>
                    <a:ext uri="{9D8B030D-6E8A-4147-A177-3AD203B41FA5}">
                      <a16:colId xmlns:a16="http://schemas.microsoft.com/office/drawing/2014/main" val="933821154"/>
                    </a:ext>
                  </a:extLst>
                </a:gridCol>
                <a:gridCol w="2464430">
                  <a:extLst>
                    <a:ext uri="{9D8B030D-6E8A-4147-A177-3AD203B41FA5}">
                      <a16:colId xmlns:a16="http://schemas.microsoft.com/office/drawing/2014/main" val="2234004974"/>
                    </a:ext>
                  </a:extLst>
                </a:gridCol>
              </a:tblGrid>
              <a:tr h="96968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900" dirty="0">
                        <a:latin typeface="Cambria" panose="02040503050406030204" pitchFamily="18" charset="0"/>
                        <a:ea typeface="Cambria" panose="02040503050406030204" pitchFamily="18" charset="0"/>
                      </a:endParaRPr>
                    </a:p>
                  </a:txBody>
                  <a:tcPr marL="60960" marR="60960" marT="30480" marB="3048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700" dirty="0">
                          <a:latin typeface="Cambria" panose="02040503050406030204" pitchFamily="18" charset="0"/>
                          <a:ea typeface="Cambria" panose="02040503050406030204" pitchFamily="18" charset="0"/>
                        </a:rPr>
                        <a:t>OPUS Shared</a:t>
                      </a:r>
                    </a:p>
                  </a:txBody>
                  <a:tcPr marL="60960" marR="60960" marT="30480" marB="30480"/>
                </a:tc>
                <a:tc>
                  <a:txBody>
                    <a:bodyPr/>
                    <a:lstStyle/>
                    <a:p>
                      <a:pPr algn="ctr"/>
                      <a:r>
                        <a:rPr lang="en-US" sz="2700" dirty="0">
                          <a:latin typeface="Cambria" panose="02040503050406030204" pitchFamily="18" charset="0"/>
                          <a:ea typeface="Cambria" panose="02040503050406030204" pitchFamily="18" charset="0"/>
                        </a:rPr>
                        <a:t>OPUS Projects</a:t>
                      </a:r>
                    </a:p>
                    <a:p>
                      <a:pPr algn="ctr"/>
                      <a:r>
                        <a:rPr lang="en-US" sz="2700" dirty="0">
                          <a:latin typeface="Cambria" panose="02040503050406030204" pitchFamily="18" charset="0"/>
                          <a:ea typeface="Cambria" panose="02040503050406030204" pitchFamily="18" charset="0"/>
                        </a:rPr>
                        <a:t>(RINEX)</a:t>
                      </a:r>
                    </a:p>
                  </a:txBody>
                  <a:tcPr marL="60960" marR="60960" marT="30480" marB="3048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700" dirty="0">
                          <a:latin typeface="Cambria" panose="02040503050406030204" pitchFamily="18" charset="0"/>
                          <a:ea typeface="Cambria" panose="02040503050406030204" pitchFamily="18" charset="0"/>
                        </a:rPr>
                        <a:t>OPUS Projects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700" dirty="0">
                          <a:latin typeface="Cambria" panose="02040503050406030204" pitchFamily="18" charset="0"/>
                          <a:ea typeface="Cambria" panose="02040503050406030204" pitchFamily="18" charset="0"/>
                        </a:rPr>
                        <a:t>(GVX)</a:t>
                      </a:r>
                    </a:p>
                  </a:txBody>
                  <a:tcPr marL="60960" marR="60960" marT="30480" marB="30480"/>
                </a:tc>
                <a:extLst>
                  <a:ext uri="{0D108BD9-81ED-4DB2-BD59-A6C34878D82A}">
                    <a16:rowId xmlns:a16="http://schemas.microsoft.com/office/drawing/2014/main" val="313045139"/>
                  </a:ext>
                </a:extLst>
              </a:tr>
              <a:tr h="888695">
                <a:tc>
                  <a:txBody>
                    <a:bodyPr/>
                    <a:lstStyle/>
                    <a:p>
                      <a:pPr algn="ctr"/>
                      <a:r>
                        <a:rPr lang="en-US" sz="2200" b="1" dirty="0">
                          <a:latin typeface="Cambria" panose="02040503050406030204" pitchFamily="18" charset="0"/>
                          <a:ea typeface="Cambria" panose="02040503050406030204" pitchFamily="18" charset="0"/>
                        </a:rPr>
                        <a:t>Minimum Occupations</a:t>
                      </a:r>
                    </a:p>
                  </a:txBody>
                  <a:tcPr marL="60960" marR="60960" marT="30480" marB="30480" anchor="ctr"/>
                </a:tc>
                <a:tc>
                  <a:txBody>
                    <a:bodyPr/>
                    <a:lstStyle/>
                    <a:p>
                      <a:pPr algn="ctr"/>
                      <a:r>
                        <a:rPr lang="en-US" sz="1800" dirty="0">
                          <a:latin typeface="Cambria" panose="02040503050406030204" pitchFamily="18" charset="0"/>
                          <a:ea typeface="Cambria" panose="02040503050406030204" pitchFamily="18" charset="0"/>
                        </a:rPr>
                        <a:t>4 hours</a:t>
                      </a:r>
                    </a:p>
                    <a:p>
                      <a:pPr algn="ctr"/>
                      <a:r>
                        <a:rPr lang="en-US" sz="1800" dirty="0">
                          <a:latin typeface="Cambria" panose="02040503050406030204" pitchFamily="18" charset="0"/>
                          <a:ea typeface="Cambria" panose="02040503050406030204" pitchFamily="18" charset="0"/>
                        </a:rPr>
                        <a:t>At least 1, maybe 2*</a:t>
                      </a:r>
                    </a:p>
                  </a:txBody>
                  <a:tcPr marL="60960" marR="60960" marT="30480" marB="30480" anchor="ctr"/>
                </a:tc>
                <a:tc>
                  <a:txBody>
                    <a:bodyPr/>
                    <a:lstStyle/>
                    <a:p>
                      <a:pPr algn="ctr"/>
                      <a:r>
                        <a:rPr lang="en-US" sz="2100" dirty="0">
                          <a:latin typeface="Cambria" panose="02040503050406030204" pitchFamily="18" charset="0"/>
                          <a:ea typeface="Cambria" panose="02040503050406030204" pitchFamily="18" charset="0"/>
                        </a:rPr>
                        <a:t>2 hours</a:t>
                      </a:r>
                    </a:p>
                    <a:p>
                      <a:pPr algn="ctr"/>
                      <a:r>
                        <a:rPr lang="en-US" sz="2100" dirty="0">
                          <a:latin typeface="Cambria" panose="02040503050406030204" pitchFamily="18" charset="0"/>
                          <a:ea typeface="Cambria" panose="02040503050406030204" pitchFamily="18" charset="0"/>
                        </a:rPr>
                        <a:t>At least 2</a:t>
                      </a:r>
                    </a:p>
                  </a:txBody>
                  <a:tcPr marL="60960" marR="60960" marT="30480" marB="30480" anchor="ctr"/>
                </a:tc>
                <a:tc>
                  <a:txBody>
                    <a:bodyPr/>
                    <a:lstStyle/>
                    <a:p>
                      <a:pPr algn="ctr"/>
                      <a:r>
                        <a:rPr lang="en-US" sz="2100" dirty="0">
                          <a:latin typeface="Cambria" panose="02040503050406030204" pitchFamily="18" charset="0"/>
                          <a:ea typeface="Cambria" panose="02040503050406030204" pitchFamily="18" charset="0"/>
                        </a:rPr>
                        <a:t>5 minutes</a:t>
                      </a:r>
                    </a:p>
                    <a:p>
                      <a:pPr algn="ctr"/>
                      <a:r>
                        <a:rPr lang="en-US" sz="2100" dirty="0">
                          <a:latin typeface="Cambria" panose="02040503050406030204" pitchFamily="18" charset="0"/>
                          <a:ea typeface="Cambria" panose="02040503050406030204" pitchFamily="18" charset="0"/>
                        </a:rPr>
                        <a:t>At least 3</a:t>
                      </a:r>
                    </a:p>
                  </a:txBody>
                  <a:tcPr marL="60960" marR="60960" marT="30480" marB="30480" anchor="ctr"/>
                </a:tc>
                <a:extLst>
                  <a:ext uri="{0D108BD9-81ED-4DB2-BD59-A6C34878D82A}">
                    <a16:rowId xmlns:a16="http://schemas.microsoft.com/office/drawing/2014/main" val="3060021914"/>
                  </a:ext>
                </a:extLst>
              </a:tr>
              <a:tr h="814807">
                <a:tc>
                  <a:txBody>
                    <a:bodyPr/>
                    <a:lstStyle/>
                    <a:p>
                      <a:pPr algn="ctr"/>
                      <a:r>
                        <a:rPr lang="en-US" sz="2200" b="1" dirty="0">
                          <a:latin typeface="Cambria" panose="02040503050406030204" pitchFamily="18" charset="0"/>
                          <a:ea typeface="Cambria" panose="02040503050406030204" pitchFamily="18" charset="0"/>
                        </a:rPr>
                        <a:t>Processing</a:t>
                      </a:r>
                    </a:p>
                  </a:txBody>
                  <a:tcPr marL="60960" marR="60960" marT="30480" marB="30480" anchor="ctr"/>
                </a:tc>
                <a:tc>
                  <a:txBody>
                    <a:bodyPr/>
                    <a:lstStyle/>
                    <a:p>
                      <a:pPr algn="ctr"/>
                      <a:r>
                        <a:rPr lang="en-US" sz="2100" dirty="0">
                          <a:latin typeface="Cambria" panose="02040503050406030204" pitchFamily="18" charset="0"/>
                          <a:ea typeface="Cambria" panose="02040503050406030204" pitchFamily="18" charset="0"/>
                        </a:rPr>
                        <a:t>OPUS-S</a:t>
                      </a:r>
                    </a:p>
                    <a:p>
                      <a:pPr algn="ctr"/>
                      <a:r>
                        <a:rPr lang="en-US" sz="2100" dirty="0">
                          <a:latin typeface="Cambria" panose="02040503050406030204" pitchFamily="18" charset="0"/>
                          <a:ea typeface="Cambria" panose="02040503050406030204" pitchFamily="18" charset="0"/>
                        </a:rPr>
                        <a:t>(sequential)</a:t>
                      </a:r>
                    </a:p>
                  </a:txBody>
                  <a:tcPr marL="60960" marR="60960" marT="30480" marB="30480" anchor="ctr"/>
                </a:tc>
                <a:tc>
                  <a:txBody>
                    <a:bodyPr/>
                    <a:lstStyle/>
                    <a:p>
                      <a:pPr algn="ctr"/>
                      <a:r>
                        <a:rPr lang="en-US" sz="2100" dirty="0">
                          <a:latin typeface="Cambria" panose="02040503050406030204" pitchFamily="18" charset="0"/>
                          <a:ea typeface="Cambria" panose="02040503050406030204" pitchFamily="18" charset="0"/>
                        </a:rPr>
                        <a:t>PAGES</a:t>
                      </a:r>
                    </a:p>
                    <a:p>
                      <a:pPr algn="ctr"/>
                      <a:r>
                        <a:rPr lang="en-US" sz="2100" dirty="0">
                          <a:latin typeface="Cambria" panose="02040503050406030204" pitchFamily="18" charset="0"/>
                          <a:ea typeface="Cambria" panose="02040503050406030204" pitchFamily="18" charset="0"/>
                        </a:rPr>
                        <a:t>(simultaneous)</a:t>
                      </a:r>
                    </a:p>
                  </a:txBody>
                  <a:tcPr marL="60960" marR="60960" marT="30480" marB="30480" anchor="ctr"/>
                </a:tc>
                <a:tc>
                  <a:txBody>
                    <a:bodyPr/>
                    <a:lstStyle/>
                    <a:p>
                      <a:pPr algn="ctr"/>
                      <a:r>
                        <a:rPr lang="en-US" sz="2100" dirty="0">
                          <a:latin typeface="Cambria" panose="02040503050406030204" pitchFamily="18" charset="0"/>
                          <a:ea typeface="Cambria" panose="02040503050406030204" pitchFamily="18" charset="0"/>
                        </a:rPr>
                        <a:t>Real Time</a:t>
                      </a:r>
                    </a:p>
                    <a:p>
                      <a:pPr algn="ctr"/>
                      <a:r>
                        <a:rPr lang="en-US" sz="2100" dirty="0">
                          <a:latin typeface="Cambria" panose="02040503050406030204" pitchFamily="18" charset="0"/>
                          <a:ea typeface="Cambria" panose="02040503050406030204" pitchFamily="18" charset="0"/>
                        </a:rPr>
                        <a:t>(RTN/NRTK)</a:t>
                      </a:r>
                    </a:p>
                  </a:txBody>
                  <a:tcPr marL="60960" marR="60960" marT="30480" marB="30480" anchor="ctr"/>
                </a:tc>
                <a:extLst>
                  <a:ext uri="{0D108BD9-81ED-4DB2-BD59-A6C34878D82A}">
                    <a16:rowId xmlns:a16="http://schemas.microsoft.com/office/drawing/2014/main" val="650301564"/>
                  </a:ext>
                </a:extLst>
              </a:tr>
              <a:tr h="639580">
                <a:tc>
                  <a:txBody>
                    <a:bodyPr/>
                    <a:lstStyle/>
                    <a:p>
                      <a:pPr algn="ctr"/>
                      <a:r>
                        <a:rPr lang="en-US" sz="2200" b="1" dirty="0">
                          <a:latin typeface="Cambria" panose="02040503050406030204" pitchFamily="18" charset="0"/>
                          <a:ea typeface="Cambria" panose="02040503050406030204" pitchFamily="18" charset="0"/>
                        </a:rPr>
                        <a:t>Adjustment</a:t>
                      </a:r>
                    </a:p>
                  </a:txBody>
                  <a:tcPr marL="60960" marR="60960" marT="30480" marB="30480" anchor="ctr"/>
                </a:tc>
                <a:tc>
                  <a:txBody>
                    <a:bodyPr/>
                    <a:lstStyle/>
                    <a:p>
                      <a:pPr algn="ctr"/>
                      <a:r>
                        <a:rPr lang="en-US" sz="2000" dirty="0">
                          <a:latin typeface="Cambria" panose="02040503050406030204" pitchFamily="18" charset="0"/>
                          <a:ea typeface="Cambria" panose="02040503050406030204" pitchFamily="18" charset="0"/>
                        </a:rPr>
                        <a:t>None</a:t>
                      </a:r>
                    </a:p>
                  </a:txBody>
                  <a:tcPr marL="60960" marR="60960" marT="30480" marB="30480" anchor="ctr"/>
                </a:tc>
                <a:tc>
                  <a:txBody>
                    <a:bodyPr/>
                    <a:lstStyle/>
                    <a:p>
                      <a:pPr algn="ctr"/>
                      <a:r>
                        <a:rPr lang="en-US" sz="2000" dirty="0">
                          <a:latin typeface="Cambria" panose="02040503050406030204" pitchFamily="18" charset="0"/>
                          <a:ea typeface="Cambria" panose="02040503050406030204" pitchFamily="18" charset="0"/>
                        </a:rPr>
                        <a:t>Least Squares Network</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mbria" panose="02040503050406030204" pitchFamily="18" charset="0"/>
                          <a:ea typeface="Cambria" panose="02040503050406030204" pitchFamily="18" charset="0"/>
                        </a:rPr>
                        <a:t>Least Squares Network</a:t>
                      </a:r>
                    </a:p>
                  </a:txBody>
                  <a:tcPr marL="60960" marR="60960" marT="30480" marB="30480" anchor="ctr"/>
                </a:tc>
                <a:extLst>
                  <a:ext uri="{0D108BD9-81ED-4DB2-BD59-A6C34878D82A}">
                    <a16:rowId xmlns:a16="http://schemas.microsoft.com/office/drawing/2014/main" val="2445670978"/>
                  </a:ext>
                </a:extLst>
              </a:tr>
              <a:tr h="814807">
                <a:tc>
                  <a:txBody>
                    <a:bodyPr/>
                    <a:lstStyle/>
                    <a:p>
                      <a:pPr algn="ctr"/>
                      <a:r>
                        <a:rPr lang="en-US" sz="2200" b="1" dirty="0">
                          <a:latin typeface="Cambria" panose="02040503050406030204" pitchFamily="18" charset="0"/>
                          <a:ea typeface="Cambria" panose="02040503050406030204" pitchFamily="18" charset="0"/>
                        </a:rPr>
                        <a:t>Metadata</a:t>
                      </a:r>
                    </a:p>
                  </a:txBody>
                  <a:tcPr marL="60960" marR="60960" marT="30480" marB="30480" anchor="ctr"/>
                </a:tc>
                <a:tc>
                  <a:txBody>
                    <a:bodyPr/>
                    <a:lstStyle/>
                    <a:p>
                      <a:pPr algn="ctr"/>
                      <a:r>
                        <a:rPr lang="en-US" sz="2100" dirty="0">
                          <a:latin typeface="Cambria" panose="02040503050406030204" pitchFamily="18" charset="0"/>
                          <a:ea typeface="Cambria" panose="02040503050406030204" pitchFamily="18" charset="0"/>
                        </a:rPr>
                        <a:t>2 photos</a:t>
                      </a:r>
                    </a:p>
                    <a:p>
                      <a:pPr algn="ctr"/>
                      <a:r>
                        <a:rPr lang="en-US" sz="2100" dirty="0">
                          <a:latin typeface="Cambria" panose="02040503050406030204" pitchFamily="18" charset="0"/>
                          <a:ea typeface="Cambria" panose="02040503050406030204" pitchFamily="18" charset="0"/>
                        </a:rPr>
                        <a:t>Brief Description</a:t>
                      </a:r>
                    </a:p>
                  </a:txBody>
                  <a:tcPr marL="60960" marR="60960" marT="30480" marB="30480" anchor="ctr"/>
                </a:tc>
                <a:tc>
                  <a:txBody>
                    <a:bodyPr/>
                    <a:lstStyle/>
                    <a:p>
                      <a:pPr algn="ctr"/>
                      <a:r>
                        <a:rPr lang="en-US" sz="1800" dirty="0">
                          <a:latin typeface="Cambria" panose="02040503050406030204" pitchFamily="18" charset="0"/>
                          <a:ea typeface="Cambria" panose="02040503050406030204" pitchFamily="18" charset="0"/>
                        </a:rPr>
                        <a:t>3 photos, WinDesc files,</a:t>
                      </a:r>
                    </a:p>
                    <a:p>
                      <a:pPr algn="ctr"/>
                      <a:r>
                        <a:rPr lang="en-US" sz="1800" dirty="0">
                          <a:latin typeface="Cambria" panose="02040503050406030204" pitchFamily="18" charset="0"/>
                          <a:ea typeface="Cambria" panose="02040503050406030204" pitchFamily="18" charset="0"/>
                        </a:rPr>
                        <a:t>Logs, &amp; Report</a:t>
                      </a:r>
                    </a:p>
                  </a:txBody>
                  <a:tcPr marL="60960" marR="60960" marT="30480" marB="30480" anchor="ctr"/>
                </a:tc>
                <a:tc>
                  <a:txBody>
                    <a:bodyPr/>
                    <a:lstStyle/>
                    <a:p>
                      <a:pPr algn="ctr"/>
                      <a:r>
                        <a:rPr lang="en-US" sz="1800" dirty="0">
                          <a:latin typeface="Cambria" panose="02040503050406030204" pitchFamily="18" charset="0"/>
                          <a:ea typeface="Cambria" panose="02040503050406030204" pitchFamily="18" charset="0"/>
                        </a:rPr>
                        <a:t>3 photos, WinDesc files,</a:t>
                      </a:r>
                    </a:p>
                    <a:p>
                      <a:pPr algn="ctr"/>
                      <a:r>
                        <a:rPr lang="en-US" sz="1800" dirty="0">
                          <a:latin typeface="Cambria" panose="02040503050406030204" pitchFamily="18" charset="0"/>
                          <a:ea typeface="Cambria" panose="02040503050406030204" pitchFamily="18" charset="0"/>
                        </a:rPr>
                        <a:t>Logs, &amp; Report</a:t>
                      </a:r>
                    </a:p>
                  </a:txBody>
                  <a:tcPr marL="60960" marR="60960" marT="30480" marB="30480" anchor="ctr"/>
                </a:tc>
                <a:extLst>
                  <a:ext uri="{0D108BD9-81ED-4DB2-BD59-A6C34878D82A}">
                    <a16:rowId xmlns:a16="http://schemas.microsoft.com/office/drawing/2014/main" val="1259129272"/>
                  </a:ext>
                </a:extLst>
              </a:tr>
            </a:tbl>
          </a:graphicData>
        </a:graphic>
      </p:graphicFrame>
      <p:sp>
        <p:nvSpPr>
          <p:cNvPr id="5" name="Slide Number Placeholder 4">
            <a:extLst>
              <a:ext uri="{FF2B5EF4-FFF2-40B4-BE49-F238E27FC236}">
                <a16:creationId xmlns:a16="http://schemas.microsoft.com/office/drawing/2014/main" id="{E1511C41-4976-4C8D-8A3C-963E0CF5C792}"/>
              </a:ext>
            </a:extLst>
          </p:cNvPr>
          <p:cNvSpPr>
            <a:spLocks noGrp="1"/>
          </p:cNvSpPr>
          <p:nvPr>
            <p:ph type="sldNum" sz="quarter" idx="12"/>
          </p:nvPr>
        </p:nvSpPr>
        <p:spPr>
          <a:xfrm>
            <a:off x="7033291" y="5912327"/>
            <a:ext cx="2133600" cy="365125"/>
          </a:xfrm>
        </p:spPr>
        <p:txBody>
          <a:bodyPr/>
          <a:lstStyle/>
          <a:p>
            <a:fld id="{D3D538F9-49A3-B84F-B36B-A7030CDE5D5B}" type="slidenum">
              <a:rPr lang="en-US" smtClean="0"/>
              <a:t>76</a:t>
            </a:fld>
            <a:endParaRPr lang="en-US"/>
          </a:p>
        </p:txBody>
      </p:sp>
      <p:pic>
        <p:nvPicPr>
          <p:cNvPr id="7" name="OPUS shared">
            <a:extLst>
              <a:ext uri="{FF2B5EF4-FFF2-40B4-BE49-F238E27FC236}">
                <a16:creationId xmlns:a16="http://schemas.microsoft.com/office/drawing/2014/main" id="{D22E484A-654C-4FE4-8BC5-1F2545CFF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51" y="1944148"/>
            <a:ext cx="3884887" cy="4445109"/>
          </a:xfrm>
          <a:prstGeom prst="rect">
            <a:avLst/>
          </a:prstGeom>
          <a:ln w="31750">
            <a:solidFill>
              <a:schemeClr val="bg1">
                <a:lumMod val="75000"/>
              </a:schemeClr>
            </a:solidFill>
          </a:ln>
        </p:spPr>
      </p:pic>
      <p:pic>
        <p:nvPicPr>
          <p:cNvPr id="8" name="datasheet1">
            <a:extLst>
              <a:ext uri="{FF2B5EF4-FFF2-40B4-BE49-F238E27FC236}">
                <a16:creationId xmlns:a16="http://schemas.microsoft.com/office/drawing/2014/main" id="{7ED13A3B-4371-4C04-8E29-5B5492F2BB4E}"/>
              </a:ext>
            </a:extLst>
          </p:cNvPr>
          <p:cNvPicPr>
            <a:picLocks noChangeAspect="1"/>
          </p:cNvPicPr>
          <p:nvPr/>
        </p:nvPicPr>
        <p:blipFill>
          <a:blip r:embed="rId3"/>
          <a:stretch>
            <a:fillRect/>
          </a:stretch>
        </p:blipFill>
        <p:spPr>
          <a:xfrm>
            <a:off x="4218521" y="2427389"/>
            <a:ext cx="3714005" cy="3924955"/>
          </a:xfrm>
          <a:prstGeom prst="rect">
            <a:avLst/>
          </a:prstGeom>
          <a:ln w="31750">
            <a:solidFill>
              <a:schemeClr val="bg1">
                <a:lumMod val="75000"/>
              </a:schemeClr>
            </a:solidFill>
          </a:ln>
        </p:spPr>
      </p:pic>
      <p:pic>
        <p:nvPicPr>
          <p:cNvPr id="9" name="datasheet2">
            <a:extLst>
              <a:ext uri="{FF2B5EF4-FFF2-40B4-BE49-F238E27FC236}">
                <a16:creationId xmlns:a16="http://schemas.microsoft.com/office/drawing/2014/main" id="{24DE7948-1973-42D2-B45B-31AFFB04D570}"/>
              </a:ext>
            </a:extLst>
          </p:cNvPr>
          <p:cNvPicPr>
            <a:picLocks noChangeAspect="1"/>
          </p:cNvPicPr>
          <p:nvPr/>
        </p:nvPicPr>
        <p:blipFill>
          <a:blip r:embed="rId4"/>
          <a:stretch>
            <a:fillRect/>
          </a:stretch>
        </p:blipFill>
        <p:spPr>
          <a:xfrm>
            <a:off x="5090126" y="4010316"/>
            <a:ext cx="3714005" cy="3924955"/>
          </a:xfrm>
          <a:prstGeom prst="rect">
            <a:avLst/>
          </a:prstGeom>
          <a:ln w="31750">
            <a:solidFill>
              <a:schemeClr val="bg1">
                <a:lumMod val="75000"/>
              </a:schemeClr>
            </a:solidFill>
          </a:ln>
        </p:spPr>
      </p:pic>
      <p:pic>
        <p:nvPicPr>
          <p:cNvPr id="10" name="datasheet3">
            <a:extLst>
              <a:ext uri="{FF2B5EF4-FFF2-40B4-BE49-F238E27FC236}">
                <a16:creationId xmlns:a16="http://schemas.microsoft.com/office/drawing/2014/main" id="{616F8AE2-8332-4998-8DC1-4E17DF40D4B6}"/>
              </a:ext>
            </a:extLst>
          </p:cNvPr>
          <p:cNvPicPr>
            <a:picLocks noChangeAspect="1"/>
          </p:cNvPicPr>
          <p:nvPr/>
        </p:nvPicPr>
        <p:blipFill>
          <a:blip r:embed="rId5"/>
          <a:stretch>
            <a:fillRect/>
          </a:stretch>
        </p:blipFill>
        <p:spPr>
          <a:xfrm>
            <a:off x="6952742" y="2670685"/>
            <a:ext cx="3714005" cy="3924955"/>
          </a:xfrm>
          <a:prstGeom prst="rect">
            <a:avLst/>
          </a:prstGeom>
          <a:ln w="31750">
            <a:solidFill>
              <a:schemeClr val="bg1">
                <a:lumMod val="75000"/>
              </a:schemeClr>
            </a:solidFill>
          </a:ln>
        </p:spPr>
      </p:pic>
      <p:sp>
        <p:nvSpPr>
          <p:cNvPr id="13" name="Title 15">
            <a:extLst>
              <a:ext uri="{FF2B5EF4-FFF2-40B4-BE49-F238E27FC236}">
                <a16:creationId xmlns:a16="http://schemas.microsoft.com/office/drawing/2014/main" id="{4F6F18F9-E373-420D-A78B-795AEEEC96F2}"/>
              </a:ext>
            </a:extLst>
          </p:cNvPr>
          <p:cNvSpPr txBox="1">
            <a:spLocks/>
          </p:cNvSpPr>
          <p:nvPr/>
        </p:nvSpPr>
        <p:spPr>
          <a:xfrm>
            <a:off x="0" y="274639"/>
            <a:ext cx="9144000" cy="1143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Cambria" panose="02040503050406030204" pitchFamily="18" charset="0"/>
                <a:ea typeface="Cambria" panose="02040503050406030204" pitchFamily="18" charset="0"/>
              </a:rPr>
              <a:t>OPUS Shared vs. OPUS Projects</a:t>
            </a:r>
          </a:p>
        </p:txBody>
      </p:sp>
    </p:spTree>
    <p:extLst>
      <p:ext uri="{BB962C8B-B14F-4D97-AF65-F5344CB8AC3E}">
        <p14:creationId xmlns:p14="http://schemas.microsoft.com/office/powerpoint/2010/main" val="39064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413984"/>
            <a:ext cx="9144000" cy="5957186"/>
          </a:xfrm>
          <a:prstGeom prst="rect">
            <a:avLst/>
          </a:prstGeom>
        </p:spPr>
        <p:txBody>
          <a:bodyPr vert="horz" wrap="square" lIns="0" tIns="16933" rIns="0" bIns="0" rtlCol="0">
            <a:spAutoFit/>
          </a:bodyPr>
          <a:lstStyle/>
          <a:p>
            <a:pPr algn="ctr">
              <a:buSzPct val="159375"/>
            </a:pPr>
            <a:r>
              <a:rPr lang="en-US" sz="5000" b="1" dirty="0">
                <a:uFill>
                  <a:solidFill>
                    <a:srgbClr val="1F497D"/>
                  </a:solidFill>
                </a:uFill>
                <a:latin typeface="Cambria" panose="02040503050406030204" pitchFamily="18" charset="0"/>
                <a:cs typeface="Arial"/>
              </a:rPr>
              <a:t>Positional Components of </a:t>
            </a:r>
          </a:p>
          <a:p>
            <a:pPr algn="ctr">
              <a:buSzPct val="159375"/>
            </a:pPr>
            <a:r>
              <a:rPr lang="en-US" sz="5000" b="1" dirty="0">
                <a:uFill>
                  <a:solidFill>
                    <a:srgbClr val="1F497D"/>
                  </a:solidFill>
                </a:uFill>
                <a:latin typeface="Cambria" panose="02040503050406030204" pitchFamily="18" charset="0"/>
                <a:cs typeface="Arial"/>
              </a:rPr>
              <a:t>the NSRS</a:t>
            </a:r>
            <a:endParaRPr lang="en-US" sz="5000" b="1" spc="-7" dirty="0">
              <a:uFill>
                <a:solidFill>
                  <a:srgbClr val="1F497D"/>
                </a:solidFill>
              </a:uFill>
              <a:latin typeface="Cambria" panose="02040503050406030204" pitchFamily="18" charset="0"/>
              <a:cs typeface="Arial"/>
            </a:endParaRPr>
          </a:p>
          <a:p>
            <a:pPr algn="ctr">
              <a:spcBef>
                <a:spcPts val="3000"/>
              </a:spcBef>
              <a:buSzPct val="159375"/>
            </a:pPr>
            <a:r>
              <a:rPr lang="en-US" sz="4800" b="1" spc="-20" dirty="0">
                <a:solidFill>
                  <a:srgbClr val="C00000"/>
                </a:solidFill>
                <a:uFill>
                  <a:solidFill>
                    <a:srgbClr val="C00000"/>
                  </a:solidFill>
                </a:uFill>
                <a:latin typeface="Cambria" panose="02040503050406030204" pitchFamily="18" charset="0"/>
                <a:cs typeface="Arial Black"/>
              </a:rPr>
              <a:t>Geometric</a:t>
            </a:r>
          </a:p>
          <a:p>
            <a:pPr algn="ctr">
              <a:buSzPct val="159375"/>
            </a:pPr>
            <a:r>
              <a:rPr lang="en-US" sz="3600" b="1" spc="-20" dirty="0">
                <a:solidFill>
                  <a:schemeClr val="tx1">
                    <a:lumMod val="65000"/>
                    <a:lumOff val="35000"/>
                  </a:schemeClr>
                </a:solidFill>
                <a:uFill>
                  <a:solidFill>
                    <a:srgbClr val="C00000"/>
                  </a:solidFill>
                </a:uFill>
                <a:latin typeface="Cambria" panose="02040503050406030204" pitchFamily="18" charset="0"/>
                <a:cs typeface="Arial Black"/>
              </a:rPr>
              <a:t>aka “Horizontal”</a:t>
            </a:r>
          </a:p>
          <a:p>
            <a:pPr algn="ctr">
              <a:buSzPct val="159375"/>
            </a:pPr>
            <a:r>
              <a:rPr lang="en-US" sz="3200" b="1" spc="-20" dirty="0">
                <a:solidFill>
                  <a:schemeClr val="tx1">
                    <a:lumMod val="65000"/>
                    <a:lumOff val="35000"/>
                  </a:schemeClr>
                </a:solidFill>
                <a:uFill>
                  <a:solidFill>
                    <a:srgbClr val="C00000"/>
                  </a:solidFill>
                </a:uFill>
                <a:latin typeface="Cambria" panose="02040503050406030204" pitchFamily="18" charset="0"/>
                <a:cs typeface="Arial Black"/>
              </a:rPr>
              <a:t>Latitude, Longitude, </a:t>
            </a:r>
            <a:r>
              <a:rPr lang="en-US" sz="3200" b="1" i="1" spc="-20" dirty="0">
                <a:solidFill>
                  <a:schemeClr val="tx1">
                    <a:lumMod val="65000"/>
                    <a:lumOff val="35000"/>
                  </a:schemeClr>
                </a:solidFill>
                <a:uFill>
                  <a:solidFill>
                    <a:srgbClr val="C00000"/>
                  </a:solidFill>
                </a:uFill>
                <a:latin typeface="Cambria" panose="02040503050406030204" pitchFamily="18" charset="0"/>
                <a:cs typeface="Arial Black"/>
              </a:rPr>
              <a:t>Ellipsoid Height</a:t>
            </a:r>
          </a:p>
          <a:p>
            <a:pPr algn="ctr">
              <a:spcBef>
                <a:spcPts val="3000"/>
              </a:spcBef>
              <a:buSzPct val="159375"/>
            </a:pPr>
            <a:r>
              <a:rPr lang="en-US" sz="4800" b="1" spc="-20" dirty="0">
                <a:solidFill>
                  <a:srgbClr val="C00000"/>
                </a:solidFill>
                <a:uFill>
                  <a:solidFill>
                    <a:srgbClr val="C00000"/>
                  </a:solidFill>
                </a:uFill>
                <a:latin typeface="Cambria" panose="02040503050406030204" pitchFamily="18" charset="0"/>
                <a:cs typeface="Arial Black"/>
              </a:rPr>
              <a:t>Geopotential</a:t>
            </a:r>
          </a:p>
          <a:p>
            <a:pPr lvl="0" algn="ctr">
              <a:buSzPct val="159375"/>
            </a:pPr>
            <a:r>
              <a:rPr lang="en-US" sz="3600" b="1" spc="-20" dirty="0">
                <a:solidFill>
                  <a:schemeClr val="tx1">
                    <a:lumMod val="65000"/>
                    <a:lumOff val="35000"/>
                  </a:schemeClr>
                </a:solidFill>
                <a:uFill>
                  <a:solidFill>
                    <a:srgbClr val="C00000"/>
                  </a:solidFill>
                </a:uFill>
                <a:latin typeface="Cambria" panose="02040503050406030204" pitchFamily="18" charset="0"/>
                <a:cs typeface="Arial Black"/>
              </a:rPr>
              <a:t>aka Orthometric Height</a:t>
            </a:r>
          </a:p>
          <a:p>
            <a:pPr lvl="0" algn="ctr">
              <a:buSzPct val="159375"/>
            </a:pPr>
            <a:r>
              <a:rPr lang="en-US" sz="3600" b="1" spc="-20" dirty="0">
                <a:solidFill>
                  <a:schemeClr val="tx1">
                    <a:lumMod val="65000"/>
                    <a:lumOff val="35000"/>
                  </a:schemeClr>
                </a:solidFill>
                <a:uFill>
                  <a:solidFill>
                    <a:srgbClr val="C00000"/>
                  </a:solidFill>
                </a:uFill>
                <a:latin typeface="Cambria" panose="02040503050406030204" pitchFamily="18" charset="0"/>
                <a:cs typeface="Arial Black"/>
              </a:rPr>
              <a:t>aka “Elevation”</a:t>
            </a:r>
            <a:endParaRPr lang="en-US" sz="4800" b="1" spc="-20" dirty="0">
              <a:solidFill>
                <a:schemeClr val="tx1">
                  <a:lumMod val="65000"/>
                  <a:lumOff val="35000"/>
                </a:schemeClr>
              </a:solidFill>
              <a:uFill>
                <a:solidFill>
                  <a:srgbClr val="C00000"/>
                </a:solidFill>
              </a:uFill>
              <a:latin typeface="Cambria" panose="02040503050406030204" pitchFamily="18" charset="0"/>
              <a:cs typeface="Arial Black"/>
            </a:endParaRPr>
          </a:p>
        </p:txBody>
      </p:sp>
      <p:sp>
        <p:nvSpPr>
          <p:cNvPr id="3" name="TextBox 2"/>
          <p:cNvSpPr txBox="1"/>
          <p:nvPr/>
        </p:nvSpPr>
        <p:spPr bwMode="auto">
          <a:xfrm>
            <a:off x="7287208" y="2550956"/>
            <a:ext cx="1315616" cy="461665"/>
          </a:xfrm>
          <a:prstGeom prst="rect">
            <a:avLst/>
          </a:prstGeom>
          <a:noFill/>
          <a:ln w="9525">
            <a:noFill/>
            <a:miter lim="800000"/>
            <a:headEnd/>
            <a:tailEnd/>
          </a:ln>
        </p:spPr>
        <p:txBody>
          <a:bodyPr wrap="square" rtlCol="0">
            <a:spAutoFit/>
          </a:bodyPr>
          <a:lstStyle/>
          <a:p>
            <a:r>
              <a:rPr lang="en-US" sz="2400" b="1" spc="-20" dirty="0">
                <a:solidFill>
                  <a:schemeClr val="tx1">
                    <a:lumMod val="65000"/>
                    <a:lumOff val="35000"/>
                  </a:schemeClr>
                </a:solidFill>
                <a:uFill>
                  <a:solidFill>
                    <a:srgbClr val="C00000"/>
                  </a:solidFill>
                </a:uFill>
                <a:latin typeface="Cambria" panose="02040503050406030204" pitchFamily="18" charset="0"/>
              </a:rPr>
              <a:t>NAD83</a:t>
            </a:r>
            <a:endParaRPr lang="en-US" sz="2400" dirty="0"/>
          </a:p>
        </p:txBody>
      </p:sp>
      <p:sp>
        <p:nvSpPr>
          <p:cNvPr id="5" name="TextBox 4"/>
          <p:cNvSpPr txBox="1"/>
          <p:nvPr/>
        </p:nvSpPr>
        <p:spPr bwMode="auto">
          <a:xfrm>
            <a:off x="7287208" y="4665697"/>
            <a:ext cx="1558212" cy="461665"/>
          </a:xfrm>
          <a:prstGeom prst="rect">
            <a:avLst/>
          </a:prstGeom>
          <a:noFill/>
          <a:ln w="9525">
            <a:noFill/>
            <a:miter lim="800000"/>
            <a:headEnd/>
            <a:tailEnd/>
          </a:ln>
        </p:spPr>
        <p:txBody>
          <a:bodyPr wrap="square" rtlCol="0">
            <a:spAutoFit/>
          </a:bodyPr>
          <a:lstStyle/>
          <a:p>
            <a:r>
              <a:rPr lang="en-US" sz="2400" b="1" spc="-20" dirty="0">
                <a:solidFill>
                  <a:schemeClr val="tx1">
                    <a:lumMod val="65000"/>
                    <a:lumOff val="35000"/>
                  </a:schemeClr>
                </a:solidFill>
                <a:uFill>
                  <a:solidFill>
                    <a:srgbClr val="C00000"/>
                  </a:solidFill>
                </a:uFill>
                <a:latin typeface="Cambria" panose="02040503050406030204" pitchFamily="18" charset="0"/>
              </a:rPr>
              <a:t>NAVD88</a:t>
            </a:r>
            <a:endParaRPr lang="en-US" sz="2400" dirty="0"/>
          </a:p>
        </p:txBody>
      </p:sp>
      <p:cxnSp>
        <p:nvCxnSpPr>
          <p:cNvPr id="7" name="Straight Arrow Connector 6"/>
          <p:cNvCxnSpPr/>
          <p:nvPr/>
        </p:nvCxnSpPr>
        <p:spPr>
          <a:xfrm>
            <a:off x="6186196" y="2774886"/>
            <a:ext cx="1063690" cy="9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endCxn id="5" idx="1"/>
          </p:cNvCxnSpPr>
          <p:nvPr/>
        </p:nvCxnSpPr>
        <p:spPr>
          <a:xfrm>
            <a:off x="6438900" y="4895850"/>
            <a:ext cx="848308" cy="6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34387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8" fill="hold" grpId="1"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xEl>
                                              <p:pRg st="0" end="0"/>
                                            </p:txEl>
                                          </p:spTgt>
                                        </p:tgtEl>
                                      </p:cBhvr>
                                    </p:animEffect>
                                    <p:set>
                                      <p:cBhvr>
                                        <p:cTn id="22" dur="1" fill="hold">
                                          <p:stCondLst>
                                            <p:cond delay="499"/>
                                          </p:stCondLst>
                                        </p:cTn>
                                        <p:tgtEl>
                                          <p:spTgt spid="4">
                                            <p:txEl>
                                              <p:pRg st="0" end="0"/>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
                                            <p:txEl>
                                              <p:pRg st="2" end="2"/>
                                            </p:txEl>
                                          </p:spTgt>
                                        </p:tgtEl>
                                      </p:cBhvr>
                                    </p:animEffect>
                                    <p:set>
                                      <p:cBhvr>
                                        <p:cTn id="25" dur="1" fill="hold">
                                          <p:stCondLst>
                                            <p:cond delay="499"/>
                                          </p:stCondLst>
                                        </p:cTn>
                                        <p:tgtEl>
                                          <p:spTgt spid="4">
                                            <p:txEl>
                                              <p:pRg st="2" end="2"/>
                                            </p:txEl>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4">
                                            <p:txEl>
                                              <p:pRg st="3" end="3"/>
                                            </p:txEl>
                                          </p:spTgt>
                                        </p:tgtEl>
                                      </p:cBhvr>
                                    </p:animEffect>
                                    <p:set>
                                      <p:cBhvr>
                                        <p:cTn id="28" dur="1" fill="hold">
                                          <p:stCondLst>
                                            <p:cond delay="499"/>
                                          </p:stCondLst>
                                        </p:cTn>
                                        <p:tgtEl>
                                          <p:spTgt spid="4">
                                            <p:txEl>
                                              <p:pRg st="3" end="3"/>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
                                            <p:txEl>
                                              <p:pRg st="4" end="4"/>
                                            </p:txEl>
                                          </p:spTgt>
                                        </p:tgtEl>
                                      </p:cBhvr>
                                    </p:animEffect>
                                    <p:set>
                                      <p:cBhvr>
                                        <p:cTn id="31" dur="1" fill="hold">
                                          <p:stCondLst>
                                            <p:cond delay="499"/>
                                          </p:stCondLst>
                                        </p:cTn>
                                        <p:tgtEl>
                                          <p:spTgt spid="4">
                                            <p:txEl>
                                              <p:pRg st="4" end="4"/>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
                                            <p:txEl>
                                              <p:pRg st="1" end="1"/>
                                            </p:txEl>
                                          </p:spTgt>
                                        </p:tgtEl>
                                      </p:cBhvr>
                                    </p:animEffect>
                                    <p:set>
                                      <p:cBhvr>
                                        <p:cTn id="34" dur="1" fill="hold">
                                          <p:stCondLst>
                                            <p:cond delay="499"/>
                                          </p:stCondLst>
                                        </p:cTn>
                                        <p:tgtEl>
                                          <p:spTgt spid="4">
                                            <p:txEl>
                                              <p:pRg st="1" end="1"/>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079023" y="3123972"/>
            <a:ext cx="893103" cy="878300"/>
          </a:xfrm>
          <a:prstGeom prst="rect">
            <a:avLst/>
          </a:prstGeom>
          <a:ln>
            <a:noFill/>
          </a:ln>
          <a:effectLst>
            <a:outerShdw algn="tl" blurRad="292100" dir="2700000" dist="139700" rotWithShape="0">
              <a:srgbClr val="333333">
                <a:alpha val="65000"/>
              </a:srgbClr>
            </a:outerShdw>
          </a:effectLst>
        </p:spPr>
      </p:pic>
      <p:sp>
        <p:nvSpPr>
          <p:cNvPr id="16" name="Title 1"/>
          <p:cNvSpPr txBox="1">
            <a:spLocks/>
          </p:cNvSpPr>
          <p:nvPr/>
        </p:nvSpPr>
        <p:spPr>
          <a:xfrm>
            <a:off x="0" y="173736"/>
            <a:ext cx="9144000" cy="1325563"/>
          </a:xfrm>
          <a:prstGeom prst="rect">
            <a:avLst/>
          </a:prstGeom>
        </p:spPr>
        <p:txBody>
          <a:bodyPr anchor="ctr" bIns="45720" lIns="91440" rIns="91440" rtlCol="0" tIns="45720" vert="horz">
            <a:normAutofit/>
          </a:bodyPr>
          <a:lstStyle>
            <a:lvl1pPr algn="l" defTabSz="914400" eaLnBrk="1" hangingPunct="1" latinLnBrk="0" rtl="0">
              <a:lnSpc>
                <a:spcPct val="90000"/>
              </a:lnSpc>
              <a:spcBef>
                <a:spcPct val="0"/>
              </a:spcBef>
              <a:buNone/>
              <a:defRPr kern="1200" sz="4400">
                <a:solidFill>
                  <a:schemeClr val="tx1"/>
                </a:solidFill>
                <a:latin typeface="+mj-lt"/>
                <a:ea typeface="+mj-ea"/>
                <a:cs typeface="+mj-cs"/>
              </a:defRPr>
            </a:lvl1pPr>
          </a:lstStyle>
          <a:p>
            <a:pPr algn="ctr" defTabSz="914400" eaLnBrk="1" fontAlgn="auto" hangingPunct="1" indent="0" latinLnBrk="0" lvl="0" marL="0" marR="0" rtl="0">
              <a:lnSpc>
                <a:spcPct val="90000"/>
              </a:lnSpc>
              <a:spcBef>
                <a:spcPct val="0"/>
              </a:spcBef>
              <a:spcAft>
                <a:spcPts val="0"/>
              </a:spcAft>
              <a:buClrTx/>
              <a:buSzTx/>
              <a:buFontTx/>
              <a:buNone/>
              <a:tabLst/>
              <a:defRPr/>
            </a:pPr>
            <a:r>
              <a:rPr b="1" baseline="0" cap="none" dirty="0" i="0" kern="1200" kumimoji="0" lang="en-US" noProof="0" normalizeH="0" spc="0" strike="noStrike" u="none">
                <a:ln>
                  <a:noFill/>
                </a:ln>
                <a:solidFill>
                  <a:sysClr lastClr="000000" val="windowText"/>
                </a:solidFill>
                <a:effectLst/>
                <a:uLnTx/>
                <a:uFillTx/>
                <a:latin charset="0" panose="02040503050406030204" pitchFamily="18" typeface="Cambria"/>
                <a:ea charset="0" panose="02040503050406030204" pitchFamily="18" typeface="Cambria"/>
              </a:rPr>
              <a:t>Why does the NSRS</a:t>
            </a:r>
            <a:r>
              <a:rPr b="1" cap="none" dirty="0" i="0" kern="1200" kumimoji="0" lang="en-US" noProof="0" normalizeH="0" spc="0" strike="noStrike" u="none">
                <a:ln>
                  <a:noFill/>
                </a:ln>
                <a:solidFill>
                  <a:sysClr lastClr="000000" val="windowText"/>
                </a:solidFill>
                <a:effectLst/>
                <a:uLnTx/>
                <a:uFillTx/>
                <a:latin charset="0" panose="02040503050406030204" pitchFamily="18" typeface="Cambria"/>
                <a:ea charset="0" panose="02040503050406030204" pitchFamily="18" typeface="Cambria"/>
              </a:rPr>
              <a:t> matter to me?</a:t>
            </a:r>
            <a:endParaRPr b="1" baseline="0" cap="none" dirty="0" i="0" kern="1200" kumimoji="0" lang="en-US" noProof="0" normalizeH="0" spc="0" strike="noStrike" u="none">
              <a:ln>
                <a:noFill/>
              </a:ln>
              <a:solidFill>
                <a:sysClr lastClr="000000" val="windowText"/>
              </a:solidFill>
              <a:effectLst/>
              <a:uLnTx/>
              <a:uFillTx/>
              <a:latin charset="0" panose="02040503050406030204" pitchFamily="18" typeface="Cambria"/>
              <a:ea charset="0" panose="02040503050406030204" pitchFamily="18" typeface="Cambria"/>
            </a:endParaRPr>
          </a:p>
        </p:txBody>
      </p:sp>
      <p:sp>
        <p:nvSpPr>
          <p:cNvPr id="23" name="TextBox 22"/>
          <p:cNvSpPr txBox="1"/>
          <p:nvPr/>
        </p:nvSpPr>
        <p:spPr>
          <a:xfrm>
            <a:off x="2030730" y="2376707"/>
            <a:ext cx="873197" cy="707886"/>
          </a:xfrm>
          <a:prstGeom prst="rect">
            <a:avLst/>
          </a:prstGeom>
          <a:noFill/>
        </p:spPr>
        <p:txBody>
          <a:bodyPr rtlCol="0" wrap="square">
            <a:spAutoFit/>
          </a:bodyPr>
          <a:lstStyle/>
          <a:p>
            <a:pPr eaLnBrk="1" fontAlgn="auto" hangingPunct="1">
              <a:spcBef>
                <a:spcPts val="0"/>
              </a:spcBef>
              <a:spcAft>
                <a:spcPts val="0"/>
              </a:spcAft>
            </a:pPr>
            <a:r>
              <a:rPr b="1" dirty="0" lang="en-US" sz="4000">
                <a:solidFill>
                  <a:prstClr val="black"/>
                </a:solidFill>
                <a:latin charset="0" panose="02040503050406030204" pitchFamily="18" typeface="Cambria"/>
                <a:ea charset="0" panose="02040503050406030204" pitchFamily="18" typeface="Cambria"/>
              </a:rPr>
              <a:t>+</a:t>
            </a:r>
          </a:p>
        </p:txBody>
      </p:sp>
      <p:sp>
        <p:nvSpPr>
          <p:cNvPr id="24" name="TextBox 23"/>
          <p:cNvSpPr txBox="1"/>
          <p:nvPr/>
        </p:nvSpPr>
        <p:spPr>
          <a:xfrm>
            <a:off x="5288508" y="2374242"/>
            <a:ext cx="253916" cy="707886"/>
          </a:xfrm>
          <a:prstGeom prst="rect">
            <a:avLst/>
          </a:prstGeom>
          <a:noFill/>
        </p:spPr>
        <p:txBody>
          <a:bodyPr rtlCol="0" wrap="square">
            <a:spAutoFit/>
          </a:bodyPr>
          <a:lstStyle/>
          <a:p>
            <a:pPr eaLnBrk="1" fontAlgn="auto" hangingPunct="1">
              <a:spcBef>
                <a:spcPts val="0"/>
              </a:spcBef>
              <a:spcAft>
                <a:spcPts val="0"/>
              </a:spcAft>
            </a:pPr>
            <a:r>
              <a:rPr b="1" dirty="0" lang="en-US" sz="4000">
                <a:solidFill>
                  <a:prstClr val="black"/>
                </a:solidFill>
                <a:latin charset="0" panose="02040503050406030204" pitchFamily="18" typeface="Cambria"/>
                <a:ea charset="0" panose="02040503050406030204" pitchFamily="18" typeface="Cambria"/>
              </a:rPr>
              <a:t>+</a:t>
            </a:r>
          </a:p>
        </p:txBody>
      </p:sp>
      <p:sp>
        <p:nvSpPr>
          <p:cNvPr id="26" name="TextBox 25"/>
          <p:cNvSpPr txBox="1"/>
          <p:nvPr/>
        </p:nvSpPr>
        <p:spPr>
          <a:xfrm>
            <a:off x="0" y="5048304"/>
            <a:ext cx="9144000" cy="1308050"/>
          </a:xfrm>
          <a:prstGeom prst="rect">
            <a:avLst/>
          </a:prstGeom>
          <a:noFill/>
        </p:spPr>
        <p:txBody>
          <a:bodyPr rtlCol="0" wrap="square">
            <a:spAutoFit/>
          </a:bodyPr>
          <a:lstStyle/>
          <a:p>
            <a:pPr algn="ctr" eaLnBrk="1" fontAlgn="auto" hangingPunct="1">
              <a:spcBef>
                <a:spcPts val="0"/>
              </a:spcBef>
              <a:spcAft>
                <a:spcPts val="0"/>
              </a:spcAft>
            </a:pPr>
            <a:r>
              <a:rPr dirty="0" lang="en-US" sz="3200">
                <a:solidFill>
                  <a:prstClr val="black"/>
                </a:solidFill>
                <a:latin charset="0" panose="02040503050406030204" pitchFamily="18" typeface="Cambria"/>
                <a:ea charset="0" panose="02040503050406030204" pitchFamily="18" typeface="Cambria"/>
              </a:rPr>
              <a:t>FIRMs require data from disconnected sources.</a:t>
            </a:r>
          </a:p>
          <a:p>
            <a:pPr algn="ctr" eaLnBrk="1" fontAlgn="auto" hangingPunct="1">
              <a:spcBef>
                <a:spcPts val="1800"/>
              </a:spcBef>
              <a:spcAft>
                <a:spcPts val="0"/>
              </a:spcAft>
            </a:pPr>
            <a:r>
              <a:rPr dirty="0" lang="en-US" sz="3200">
                <a:solidFill>
                  <a:prstClr val="black"/>
                </a:solidFill>
                <a:latin charset="0" panose="02040503050406030204" pitchFamily="18" typeface="Cambria"/>
                <a:ea charset="0" panose="02040503050406030204" pitchFamily="18" typeface="Cambria"/>
              </a:rPr>
              <a:t>Dates and </a:t>
            </a:r>
            <a:r>
              <a:rPr dirty="0" err="1" lang="en-US" sz="3200">
                <a:solidFill>
                  <a:prstClr val="black"/>
                </a:solidFill>
                <a:latin charset="0" panose="02040503050406030204" pitchFamily="18" typeface="Cambria"/>
                <a:ea charset="0" panose="02040503050406030204" pitchFamily="18" typeface="Cambria"/>
              </a:rPr>
              <a:t>datums</a:t>
            </a:r>
            <a:r>
              <a:rPr dirty="0" lang="en-US" sz="3200">
                <a:solidFill>
                  <a:prstClr val="black"/>
                </a:solidFill>
                <a:latin charset="0" panose="02040503050406030204" pitchFamily="18" typeface="Cambria"/>
                <a:ea charset="0" panose="02040503050406030204" pitchFamily="18" typeface="Cambria"/>
              </a:rPr>
              <a:t> must be consistently aligned.</a:t>
            </a:r>
          </a:p>
        </p:txBody>
      </p:sp>
      <p:pic>
        <p:nvPicPr>
          <p:cNvPr id="2" name="Picture 1"/>
          <p:cNvPicPr>
            <a:picLocks noChangeAspect="1"/>
          </p:cNvPicPr>
          <p:nvPr/>
        </p:nvPicPr>
        <p:blipFill rotWithShape="1">
          <a:blip r:embed="rId4"/>
          <a:srcRect l="182" r="138"/>
          <a:stretch/>
        </p:blipFill>
        <p:spPr>
          <a:xfrm>
            <a:off x="492317" y="2336548"/>
            <a:ext cx="1470877" cy="1456004"/>
          </a:xfrm>
          <a:prstGeom prst="rect">
            <a:avLst/>
          </a:prstGeom>
          <a:ln>
            <a:noFill/>
          </a:ln>
          <a:effectLst>
            <a:outerShdw algn="tl" blurRad="292100" dir="2700000" dist="139700" rotWithShape="0">
              <a:srgbClr val="333333">
                <a:alpha val="65000"/>
              </a:srgbClr>
            </a:outerShdw>
          </a:effectLst>
        </p:spPr>
      </p:pic>
      <p:pic>
        <p:nvPicPr>
          <p:cNvPr id="6" name="Picture 5"/>
          <p:cNvPicPr>
            <a:picLocks noChangeAspect="1"/>
          </p:cNvPicPr>
          <p:nvPr/>
        </p:nvPicPr>
        <p:blipFill rotWithShape="1">
          <a:blip r:embed="rId5"/>
          <a:srcRect b="748" r="152" t="164"/>
          <a:stretch/>
        </p:blipFill>
        <p:spPr>
          <a:xfrm>
            <a:off x="191628" y="1988842"/>
            <a:ext cx="1152500" cy="460800"/>
          </a:xfrm>
          <a:prstGeom prst="rect">
            <a:avLst/>
          </a:prstGeom>
          <a:ln>
            <a:noFill/>
          </a:ln>
          <a:effectLst>
            <a:outerShdw algn="tl" blurRad="292100" dir="2700000" dist="139700" rotWithShape="0">
              <a:srgbClr val="333333">
                <a:alpha val="65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3129" y="1712038"/>
            <a:ext cx="3119770" cy="2228406"/>
          </a:xfrm>
          <a:prstGeom prst="rect">
            <a:avLst/>
          </a:prstGeom>
          <a:ln>
            <a:noFill/>
          </a:ln>
          <a:effectLst>
            <a:outerShdw algn="tl" blurRad="292100" dir="2700000" dist="139700" rotWithShape="0">
              <a:srgbClr val="333333">
                <a:alpha val="65000"/>
              </a:srgbClr>
            </a:outerShdw>
          </a:effectLst>
        </p:spPr>
      </p:pic>
      <p:pic>
        <p:nvPicPr>
          <p:cNvPr id="3" name="Picture 2"/>
          <p:cNvPicPr>
            <a:picLocks noChangeAspect="1"/>
          </p:cNvPicPr>
          <p:nvPr/>
        </p:nvPicPr>
        <p:blipFill>
          <a:blip cstate="print" r:embed="rId7">
            <a:extLst>
              <a:ext uri="{28A0092B-C50C-407E-A947-70E740481C1C}">
                <a14:useLocalDpi xmlns:a14="http://schemas.microsoft.com/office/drawing/2010/main" val="0"/>
              </a:ext>
            </a:extLst>
          </a:blip>
          <a:stretch>
            <a:fillRect/>
          </a:stretch>
        </p:blipFill>
        <p:spPr>
          <a:xfrm>
            <a:off x="2730254" y="1580044"/>
            <a:ext cx="2437854" cy="1477727"/>
          </a:xfrm>
          <a:prstGeom prst="rect">
            <a:avLst/>
          </a:prstGeom>
          <a:ln>
            <a:noFill/>
          </a:ln>
          <a:effectLst>
            <a:outerShdw algn="tl" blurRad="292100" dir="2700000" dist="139700" rotWithShape="0">
              <a:srgbClr val="333333">
                <a:alpha val="65000"/>
              </a:srgbClr>
            </a:outerShdw>
          </a:effectLst>
        </p:spPr>
      </p:pic>
      <p:pic>
        <p:nvPicPr>
          <p:cNvPr id="5" name="Picture 4"/>
          <p:cNvPicPr>
            <a:picLocks noChangeAspect="1"/>
          </p:cNvPicPr>
          <p:nvPr/>
        </p:nvPicPr>
        <p:blipFill rotWithShape="1">
          <a:blip cstate="print" r:embed="rId8">
            <a:extLst>
              <a:ext uri="{28A0092B-C50C-407E-A947-70E740481C1C}">
                <a14:useLocalDpi xmlns:a14="http://schemas.microsoft.com/office/drawing/2010/main" val="0"/>
              </a:ext>
            </a:extLst>
          </a:blip>
          <a:srcRect l="130" r="3"/>
          <a:stretch/>
        </p:blipFill>
        <p:spPr>
          <a:xfrm rot="5400000">
            <a:off x="2408230" y="2993065"/>
            <a:ext cx="1648800" cy="1221069"/>
          </a:xfrm>
          <a:prstGeom prst="rect">
            <a:avLst/>
          </a:prstGeom>
          <a:ln>
            <a:noFill/>
          </a:ln>
          <a:effectLst>
            <a:outerShdw algn="tl" blurRad="292100" dir="2700000" dist="139700" rotWithShape="0">
              <a:srgbClr val="333333">
                <a:alpha val="65000"/>
              </a:srgbClr>
            </a:outerShdw>
          </a:effectLst>
        </p:spPr>
      </p:pic>
      <p:sp>
        <p:nvSpPr>
          <p:cNvPr id="12" name="Text Placeholder 4"/>
          <p:cNvSpPr txBox="1">
            <a:spLocks/>
          </p:cNvSpPr>
          <p:nvPr/>
        </p:nvSpPr>
        <p:spPr>
          <a:xfrm>
            <a:off x="477916" y="1712038"/>
            <a:ext cx="1470877" cy="295368"/>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914400" eaLnBrk="1" fontAlgn="auto" hangingPunct="1" indent="0" latinLnBrk="0" lvl="0" marL="0" marR="0" rtl="0">
              <a:lnSpc>
                <a:spcPct val="90000"/>
              </a:lnSpc>
              <a:spcBef>
                <a:spcPts val="1000"/>
              </a:spcBef>
              <a:spcAft>
                <a:spcPts val="0"/>
              </a:spcAft>
              <a:buClrTx/>
              <a:buSzTx/>
              <a:buFont charset="0" panose="020B0604020202020204" pitchFamily="34" typeface="Arial"/>
              <a:buNone/>
              <a:tabLst/>
              <a:defRPr/>
            </a:pPr>
            <a:r>
              <a:rPr baseline="0" cap="none" dirty="0" i="0" kern="1200" kumimoji="0" lang="en-US" noProof="0" normalizeH="0" spc="0" strike="noStrike" sz="1400" u="none">
                <a:ln>
                  <a:noFill/>
                </a:ln>
                <a:solidFill>
                  <a:prstClr val="black"/>
                </a:solidFill>
                <a:effectLst/>
                <a:uLnTx/>
                <a:uFillTx/>
                <a:latin typeface="+mj-lt"/>
                <a:ea charset="0" panose="02040503050406030204" pitchFamily="18" typeface="Cambria"/>
                <a:cs typeface="+mn-cs"/>
              </a:rPr>
              <a:t>Ellipsoidal Datum</a:t>
            </a:r>
          </a:p>
        </p:txBody>
      </p:sp>
      <p:sp>
        <p:nvSpPr>
          <p:cNvPr id="13" name="Text Placeholder 4"/>
          <p:cNvSpPr txBox="1">
            <a:spLocks/>
          </p:cNvSpPr>
          <p:nvPr/>
        </p:nvSpPr>
        <p:spPr>
          <a:xfrm>
            <a:off x="5763129" y="1432360"/>
            <a:ext cx="3119770" cy="295368"/>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914400" eaLnBrk="1" fontAlgn="auto" hangingPunct="1" indent="0" latinLnBrk="0" lvl="0" marL="0" marR="0" rtl="0">
              <a:lnSpc>
                <a:spcPct val="90000"/>
              </a:lnSpc>
              <a:spcBef>
                <a:spcPts val="1000"/>
              </a:spcBef>
              <a:spcAft>
                <a:spcPts val="0"/>
              </a:spcAft>
              <a:buClrTx/>
              <a:buSzTx/>
              <a:buFont charset="0" panose="020B0604020202020204" pitchFamily="34" typeface="Arial"/>
              <a:buNone/>
              <a:tabLst/>
              <a:defRPr/>
            </a:pPr>
            <a:r>
              <a:rPr baseline="0" cap="none" dirty="0" i="0" kern="1200" kumimoji="0" lang="en-US" noProof="0" normalizeH="0" spc="0" strike="noStrike" sz="1400" u="none">
                <a:ln>
                  <a:noFill/>
                </a:ln>
                <a:solidFill>
                  <a:prstClr val="black"/>
                </a:solidFill>
                <a:effectLst/>
                <a:uLnTx/>
                <a:uFillTx/>
                <a:latin typeface="+mj-lt"/>
                <a:ea charset="0" panose="02040503050406030204" pitchFamily="18" typeface="Cambria"/>
                <a:cs typeface="+mn-cs"/>
              </a:rPr>
              <a:t>Water Level Datum</a:t>
            </a:r>
            <a:r>
              <a:rPr cap="none" dirty="0" i="0" kern="1200" kumimoji="0" lang="en-US" noProof="0" normalizeH="0" spc="0" strike="noStrike" sz="1400" u="none">
                <a:ln>
                  <a:noFill/>
                </a:ln>
                <a:solidFill>
                  <a:prstClr val="black"/>
                </a:solidFill>
                <a:effectLst/>
                <a:uLnTx/>
                <a:uFillTx/>
                <a:latin typeface="+mj-lt"/>
                <a:ea charset="0" panose="02040503050406030204" pitchFamily="18" typeface="Cambria"/>
                <a:cs typeface="+mn-cs"/>
              </a:rPr>
              <a:t> (and Flow Rates)</a:t>
            </a:r>
            <a:endParaRPr baseline="0" cap="none" dirty="0" i="0" kern="1200" kumimoji="0" lang="en-US" noProof="0" normalizeH="0" spc="0" strike="noStrike" sz="1400" u="none">
              <a:ln>
                <a:noFill/>
              </a:ln>
              <a:solidFill>
                <a:prstClr val="black"/>
              </a:solidFill>
              <a:effectLst/>
              <a:uLnTx/>
              <a:uFillTx/>
              <a:latin typeface="+mj-lt"/>
              <a:ea charset="0" panose="02040503050406030204" pitchFamily="18" typeface="Cambria"/>
              <a:cs typeface="+mn-cs"/>
            </a:endParaRPr>
          </a:p>
        </p:txBody>
      </p:sp>
      <p:sp>
        <p:nvSpPr>
          <p:cNvPr id="14" name="Text Placeholder 4"/>
          <p:cNvSpPr txBox="1">
            <a:spLocks/>
          </p:cNvSpPr>
          <p:nvPr/>
        </p:nvSpPr>
        <p:spPr>
          <a:xfrm>
            <a:off x="3078111" y="1303101"/>
            <a:ext cx="1674112" cy="295368"/>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914400" eaLnBrk="1" fontAlgn="auto" hangingPunct="1" indent="0" latinLnBrk="0" lvl="0" marL="0" marR="0" rtl="0">
              <a:lnSpc>
                <a:spcPct val="90000"/>
              </a:lnSpc>
              <a:spcBef>
                <a:spcPts val="1000"/>
              </a:spcBef>
              <a:spcAft>
                <a:spcPts val="0"/>
              </a:spcAft>
              <a:buClrTx/>
              <a:buSzTx/>
              <a:buFont charset="0" panose="020B0604020202020204" pitchFamily="34" typeface="Arial"/>
              <a:buNone/>
              <a:tabLst/>
              <a:defRPr/>
            </a:pPr>
            <a:r>
              <a:rPr baseline="0" cap="none" dirty="0" i="0" kern="1200" kumimoji="0" lang="en-US" noProof="0" normalizeH="0" spc="0" strike="noStrike" sz="1400" u="none">
                <a:ln>
                  <a:noFill/>
                </a:ln>
                <a:solidFill>
                  <a:prstClr val="black"/>
                </a:solidFill>
                <a:effectLst/>
                <a:uLnTx/>
                <a:uFillTx/>
                <a:latin typeface="+mj-lt"/>
                <a:ea charset="0" panose="02040503050406030204" pitchFamily="18" typeface="Cambria"/>
                <a:cs typeface="+mn-cs"/>
              </a:rPr>
              <a:t>Orthometric Datum</a:t>
            </a:r>
          </a:p>
        </p:txBody>
      </p:sp>
      <p:sp>
        <p:nvSpPr>
          <p:cNvPr id="15" name="Text Placeholder 4"/>
          <p:cNvSpPr txBox="1">
            <a:spLocks/>
          </p:cNvSpPr>
          <p:nvPr/>
        </p:nvSpPr>
        <p:spPr>
          <a:xfrm>
            <a:off x="2622096" y="4484651"/>
            <a:ext cx="2546012" cy="295368"/>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914400" eaLnBrk="1" fontAlgn="auto" hangingPunct="1" indent="0" latinLnBrk="0" lvl="0" marL="0" marR="0" rtl="0">
              <a:lnSpc>
                <a:spcPct val="90000"/>
              </a:lnSpc>
              <a:spcBef>
                <a:spcPts val="1000"/>
              </a:spcBef>
              <a:spcAft>
                <a:spcPts val="0"/>
              </a:spcAft>
              <a:buClrTx/>
              <a:buSzTx/>
              <a:buFont charset="0" panose="020B0604020202020204" pitchFamily="34" typeface="Arial"/>
              <a:buNone/>
              <a:tabLst/>
              <a:defRPr/>
            </a:pPr>
            <a:r>
              <a:rPr baseline="0" cap="none" dirty="0" i="1" kern="1200" kumimoji="0" lang="en-US" noProof="0" normalizeH="0" spc="0" strike="noStrike" sz="1400" u="none">
                <a:ln>
                  <a:noFill/>
                </a:ln>
                <a:solidFill>
                  <a:prstClr val="black"/>
                </a:solidFill>
                <a:effectLst/>
                <a:uLnTx/>
                <a:uFillTx/>
                <a:latin typeface="+mj-lt"/>
                <a:ea charset="0" panose="02040503050406030204" pitchFamily="18" typeface="Cambria"/>
                <a:cs typeface="+mn-cs"/>
              </a:rPr>
              <a:t>Terrestrial Survey/Cross-Sections</a:t>
            </a:r>
          </a:p>
        </p:txBody>
      </p:sp>
      <p:sp>
        <p:nvSpPr>
          <p:cNvPr id="17" name="Text Placeholder 4"/>
          <p:cNvSpPr txBox="1">
            <a:spLocks/>
          </p:cNvSpPr>
          <p:nvPr/>
        </p:nvSpPr>
        <p:spPr>
          <a:xfrm>
            <a:off x="191628" y="3895465"/>
            <a:ext cx="1839102" cy="295368"/>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914400" eaLnBrk="1" fontAlgn="auto" hangingPunct="1" indent="0" latinLnBrk="0" lvl="0" marL="0" marR="0" rtl="0">
              <a:lnSpc>
                <a:spcPct val="90000"/>
              </a:lnSpc>
              <a:spcBef>
                <a:spcPts val="1000"/>
              </a:spcBef>
              <a:spcAft>
                <a:spcPts val="0"/>
              </a:spcAft>
              <a:buClrTx/>
              <a:buSzTx/>
              <a:buFont charset="0" panose="020B0604020202020204" pitchFamily="34" typeface="Arial"/>
              <a:buNone/>
              <a:tabLst/>
              <a:defRPr/>
            </a:pPr>
            <a:r>
              <a:rPr baseline="0" cap="none" dirty="0" i="1" kern="1200" kumimoji="0" lang="en-US" noProof="0" normalizeH="0" spc="0" strike="noStrike" sz="1400" u="none">
                <a:ln>
                  <a:noFill/>
                </a:ln>
                <a:solidFill>
                  <a:prstClr val="black"/>
                </a:solidFill>
                <a:effectLst/>
                <a:uLnTx/>
                <a:uFillTx/>
                <a:latin typeface="+mj-lt"/>
                <a:ea charset="0" panose="02040503050406030204" pitchFamily="18" typeface="Cambria"/>
                <a:cs typeface="+mn-cs"/>
              </a:rPr>
              <a:t>Aerial LiDAR/Mapping</a:t>
            </a:r>
          </a:p>
        </p:txBody>
      </p:sp>
      <p:sp>
        <p:nvSpPr>
          <p:cNvPr id="18" name="Text Placeholder 4"/>
          <p:cNvSpPr txBox="1">
            <a:spLocks/>
          </p:cNvSpPr>
          <p:nvPr/>
        </p:nvSpPr>
        <p:spPr>
          <a:xfrm>
            <a:off x="5763129" y="4088116"/>
            <a:ext cx="3119770" cy="295368"/>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914400" eaLnBrk="1" fontAlgn="auto" hangingPunct="1" indent="0" latinLnBrk="0" lvl="0" marL="0" marR="0" rtl="0">
              <a:lnSpc>
                <a:spcPct val="90000"/>
              </a:lnSpc>
              <a:spcBef>
                <a:spcPts val="1000"/>
              </a:spcBef>
              <a:spcAft>
                <a:spcPts val="0"/>
              </a:spcAft>
              <a:buClrTx/>
              <a:buSzTx/>
              <a:buFont charset="0" panose="020B0604020202020204" pitchFamily="34" typeface="Arial"/>
              <a:buNone/>
              <a:tabLst/>
              <a:defRPr/>
            </a:pPr>
            <a:r>
              <a:rPr baseline="0" cap="none" dirty="0" i="1" kern="1200" kumimoji="0" lang="en-US" noProof="0" normalizeH="0" spc="0" strike="noStrike" sz="1400" u="none">
                <a:ln>
                  <a:noFill/>
                </a:ln>
                <a:solidFill>
                  <a:prstClr val="black"/>
                </a:solidFill>
                <a:effectLst/>
                <a:uLnTx/>
                <a:uFillTx/>
                <a:latin typeface="+mj-lt"/>
                <a:ea charset="0" panose="02040503050406030204" pitchFamily="18" typeface="Cambria"/>
                <a:cs typeface="+mn-cs"/>
              </a:rPr>
              <a:t>Historic Water Levels and Flow Rates</a:t>
            </a:r>
          </a:p>
        </p:txBody>
      </p:sp>
    </p:spTree>
    <p:extLst>
      <p:ext uri="{BB962C8B-B14F-4D97-AF65-F5344CB8AC3E}">
        <p14:creationId xmlns:p14="http://schemas.microsoft.com/office/powerpoint/2010/main" val="2400896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53" name="Title 1"/>
          <p:cNvSpPr txBox="1">
            <a:spLocks/>
          </p:cNvSpPr>
          <p:nvPr/>
        </p:nvSpPr>
        <p:spPr>
          <a:xfrm>
            <a:off x="0" y="-19549"/>
            <a:ext cx="9144000" cy="1325563"/>
          </a:xfrm>
          <a:prstGeom prst="rect">
            <a:avLst/>
          </a:prstGeom>
        </p:spPr>
        <p:txBody>
          <a:bodyPr anchor="ctr" bIns="45720" lIns="91440" rIns="91440" rtlCol="0" tIns="45720" vert="horz">
            <a:normAutofit/>
          </a:bodyPr>
          <a:lstStyle>
            <a:lvl1pPr algn="l" defTabSz="914400" eaLnBrk="1" hangingPunct="1" latinLnBrk="0" rtl="0">
              <a:lnSpc>
                <a:spcPct val="90000"/>
              </a:lnSpc>
              <a:spcBef>
                <a:spcPct val="0"/>
              </a:spcBef>
              <a:buNone/>
              <a:defRPr kern="1200" sz="4400">
                <a:solidFill>
                  <a:schemeClr val="tx1"/>
                </a:solidFill>
                <a:latin typeface="+mj-lt"/>
                <a:ea typeface="+mj-ea"/>
                <a:cs typeface="+mj-cs"/>
              </a:defRPr>
            </a:lvl1pPr>
          </a:lstStyle>
          <a:p>
            <a:pPr algn="ctr" defTabSz="914400" eaLnBrk="1" fontAlgn="auto" hangingPunct="1" indent="0" latinLnBrk="0" lvl="0" marL="0" marR="0" rtl="0">
              <a:lnSpc>
                <a:spcPct val="90000"/>
              </a:lnSpc>
              <a:spcBef>
                <a:spcPct val="0"/>
              </a:spcBef>
              <a:spcAft>
                <a:spcPts val="0"/>
              </a:spcAft>
              <a:buClrTx/>
              <a:buSzTx/>
              <a:buFontTx/>
              <a:buNone/>
              <a:tabLst/>
              <a:defRPr/>
            </a:pPr>
            <a:r>
              <a:rPr b="1" baseline="0" cap="none" dirty="0" i="0" kern="1200" kumimoji="0" lang="en-US" noProof="0" normalizeH="0" spc="0" strike="noStrike" sz="3600" u="none">
                <a:ln>
                  <a:noFill/>
                </a:ln>
                <a:solidFill>
                  <a:sysClr lastClr="000000" val="windowText"/>
                </a:solidFill>
                <a:effectLst/>
                <a:uLnTx/>
                <a:uFillTx/>
                <a:latin charset="0" panose="02040503050406030204" pitchFamily="18" typeface="Cambria"/>
                <a:ea charset="0" panose="02040503050406030204" pitchFamily="18" typeface="Cambria"/>
                <a:cs typeface="+mj-cs"/>
              </a:rPr>
              <a:t>Three types of heights in NSRS</a:t>
            </a:r>
          </a:p>
        </p:txBody>
      </p:sp>
      <p:grpSp>
        <p:nvGrpSpPr>
          <p:cNvPr id="7" name="Water Level">
            <a:extLst>
              <a:ext uri="{FF2B5EF4-FFF2-40B4-BE49-F238E27FC236}">
                <a16:creationId xmlns:a16="http://schemas.microsoft.com/office/drawing/2014/main" id="{CDD68D0F-CC2D-446D-9107-60BF596197EE}"/>
              </a:ext>
            </a:extLst>
          </p:cNvPr>
          <p:cNvGrpSpPr/>
          <p:nvPr/>
        </p:nvGrpSpPr>
        <p:grpSpPr>
          <a:xfrm>
            <a:off x="88744" y="4728287"/>
            <a:ext cx="8752075" cy="2017964"/>
            <a:chOff x="227917" y="4733176"/>
            <a:chExt cx="8752075" cy="2017964"/>
          </a:xfrm>
        </p:grpSpPr>
        <p:sp>
          <p:nvSpPr>
            <p:cNvPr id="55" name="Text Placeholder 4"/>
            <p:cNvSpPr txBox="1">
              <a:spLocks/>
            </p:cNvSpPr>
            <p:nvPr/>
          </p:nvSpPr>
          <p:spPr>
            <a:xfrm>
              <a:off x="2874452" y="4733176"/>
              <a:ext cx="3639559" cy="473412"/>
            </a:xfrm>
            <a:prstGeom prst="rect">
              <a:avLst/>
            </a:prstGeom>
          </p:spPr>
          <p:txBody>
            <a:bodyPr anchor="b" bIns="45720" lIns="91440" rIns="91440" rtlCol="0" tIns="45720" vert="horz">
              <a:normAutofit lnSpcReduction="10000"/>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l" defTabSz="914400" eaLnBrk="1" fontAlgn="auto" hangingPunct="1" indent="0" latinLnBrk="0" lvl="0" marL="0" marR="0" rtl="0">
                <a:lnSpc>
                  <a:spcPct val="90000"/>
                </a:lnSpc>
                <a:spcBef>
                  <a:spcPts val="1000"/>
                </a:spcBef>
                <a:spcAft>
                  <a:spcPts val="0"/>
                </a:spcAft>
                <a:buClrTx/>
                <a:buSzTx/>
                <a:buFont charset="0" panose="020B0604020202020204" pitchFamily="34" typeface="Arial"/>
                <a:buNone/>
                <a:tabLst/>
                <a:defRPr/>
              </a:pPr>
              <a:r>
                <a:rPr b="1" baseline="0" cap="none" dirty="0" i="0" kern="1200" kumimoji="0" lang="en-US" noProof="0" normalizeH="0" spc="0" strike="noStrike" sz="2800" u="none">
                  <a:ln>
                    <a:noFill/>
                  </a:ln>
                  <a:solidFill>
                    <a:prstClr val="black"/>
                  </a:solidFill>
                  <a:effectLst/>
                  <a:uLnTx/>
                  <a:uFillTx/>
                  <a:latin charset="0" panose="02040503050406030204" pitchFamily="18" typeface="Cambria"/>
                  <a:ea charset="0" panose="02040503050406030204" pitchFamily="18" typeface="Cambria"/>
                  <a:cs typeface="+mn-cs"/>
                </a:rPr>
                <a:t>Water Level or Tidal</a:t>
              </a:r>
            </a:p>
          </p:txBody>
        </p:sp>
        <p:pic>
          <p:nvPicPr>
            <p:cNvPr descr="bathgrid" id="60" name="Shape 109"/>
            <p:cNvPicPr preferRelativeResize="0">
              <a:picLocks noChangeAspect="1"/>
            </p:cNvPicPr>
            <p:nvPr/>
          </p:nvPicPr>
          <p:blipFill rotWithShape="1">
            <a:blip r:embed="rId3"/>
            <a:srcRect b="233" l="347" t="314"/>
            <a:stretch/>
          </p:blipFill>
          <p:spPr>
            <a:xfrm>
              <a:off x="3487211" y="5253498"/>
              <a:ext cx="1222605" cy="1433831"/>
            </a:xfrm>
            <a:prstGeom prst="rect">
              <a:avLst/>
            </a:prstGeom>
            <a:noFill/>
            <a:ln cap="flat" cmpd="sng" w="19050">
              <a:solidFill>
                <a:schemeClr val="bg1">
                  <a:lumMod val="65000"/>
                </a:schemeClr>
              </a:solidFill>
              <a:prstDash val="solid"/>
              <a:miter lim="800000"/>
              <a:headEnd len="med" type="none" w="med"/>
              <a:tailEnd len="med" type="none" w="med"/>
            </a:ln>
          </p:spPr>
        </p:pic>
        <p:sp>
          <p:nvSpPr>
            <p:cNvPr id="61" name="Shape 110"/>
            <p:cNvSpPr/>
            <p:nvPr/>
          </p:nvSpPr>
          <p:spPr>
            <a:xfrm>
              <a:off x="4709625" y="5290914"/>
              <a:ext cx="1463675" cy="228600"/>
            </a:xfrm>
            <a:prstGeom prst="rect">
              <a:avLst/>
            </a:prstGeom>
            <a:noFill/>
            <a:ln>
              <a:noFill/>
            </a:ln>
          </p:spPr>
          <p:txBody>
            <a:bodyPr anchor="ctr" anchorCtr="0" bIns="45700" lIns="91425" rIns="91425" tIns="45700" wrap="square">
              <a:noAutofit/>
            </a:bodyPr>
            <a:lstStyle/>
            <a:p>
              <a:pPr algn="l" defTabSz="457200" eaLnBrk="1" fontAlgn="auto" hangingPunct="1" indent="0" latinLnBrk="0" lvl="0" marL="0" marR="0" rtl="0">
                <a:lnSpc>
                  <a:spcPct val="100000"/>
                </a:lnSpc>
                <a:spcBef>
                  <a:spcPts val="0"/>
                </a:spcBef>
                <a:spcAft>
                  <a:spcPts val="0"/>
                </a:spcAft>
                <a:buClrTx/>
                <a:buSzPct val="25000"/>
                <a:buFontTx/>
                <a:buNone/>
                <a:tabLst/>
                <a:defRPr/>
              </a:pPr>
              <a:r>
                <a:rPr b="0" baseline="0" cap="none" dirty="0" i="1" kern="1200" kumimoji="0" lang="en-US" noProof="0" normalizeH="0" spc="0" strike="noStrike" sz="1200" u="none">
                  <a:ln>
                    <a:noFill/>
                  </a:ln>
                  <a:solidFill>
                    <a:prstClr val="black"/>
                  </a:solidFill>
                  <a:effectLst/>
                  <a:uLnTx/>
                  <a:uFillTx/>
                  <a:latin panose="020F0502020204030204" typeface="Calibri"/>
                  <a:ea typeface="Calibri"/>
                  <a:cs typeface="Calibri"/>
                  <a:sym typeface="Calibri"/>
                </a:rPr>
                <a:t>NOAA and USACE Hydrography</a:t>
              </a:r>
            </a:p>
          </p:txBody>
        </p:sp>
        <p:pic>
          <p:nvPicPr>
            <p:cNvPr id="65" name="Shape 119"/>
            <p:cNvPicPr preferRelativeResize="0"/>
            <p:nvPr/>
          </p:nvPicPr>
          <p:blipFill rotWithShape="1">
            <a:blip r:embed="rId4">
              <a:extLst>
                <a:ext uri="{28A0092B-C50C-407E-A947-70E740481C1C}">
                  <a14:useLocalDpi xmlns:a14="http://schemas.microsoft.com/office/drawing/2010/main" val="0"/>
                </a:ext>
              </a:extLst>
            </a:blip>
            <a:srcRect b="50" l="66" r="200" t="204"/>
            <a:stretch/>
          </p:blipFill>
          <p:spPr>
            <a:xfrm>
              <a:off x="1665123" y="5265240"/>
              <a:ext cx="1555750" cy="1485900"/>
            </a:xfrm>
            <a:prstGeom prst="rect">
              <a:avLst/>
            </a:prstGeom>
            <a:noFill/>
            <a:ln cap="flat" cmpd="sng" w="19050">
              <a:solidFill>
                <a:schemeClr val="bg1">
                  <a:lumMod val="65000"/>
                </a:schemeClr>
              </a:solidFill>
              <a:prstDash val="solid"/>
              <a:miter lim="800000"/>
              <a:headEnd len="med" type="none" w="med"/>
              <a:tailEnd len="med" type="none" w="med"/>
            </a:ln>
          </p:spPr>
        </p:pic>
        <p:pic>
          <p:nvPicPr>
            <p:cNvPr id="73" name="Picture 72"/>
            <p:cNvPicPr>
              <a:picLocks noChangeAspect="1"/>
            </p:cNvPicPr>
            <p:nvPr/>
          </p:nvPicPr>
          <p:blipFill rotWithShape="1">
            <a:blip cstate="print" r:embed="rId5">
              <a:extLst>
                <a:ext uri="{28A0092B-C50C-407E-A947-70E740481C1C}">
                  <a14:useLocalDpi xmlns:a14="http://schemas.microsoft.com/office/drawing/2010/main" val="0"/>
                </a:ext>
              </a:extLst>
            </a:blip>
            <a:srcRect b="269" l="142" r="101" t="219"/>
            <a:stretch/>
          </p:blipFill>
          <p:spPr>
            <a:xfrm>
              <a:off x="6544577" y="4911184"/>
              <a:ext cx="2435415" cy="1751169"/>
            </a:xfrm>
            <a:prstGeom prst="rect">
              <a:avLst/>
            </a:prstGeom>
            <a:ln w="19050">
              <a:solidFill>
                <a:schemeClr val="bg1">
                  <a:lumMod val="65000"/>
                </a:schemeClr>
              </a:solidFill>
            </a:ln>
          </p:spPr>
        </p:pic>
        <p:sp>
          <p:nvSpPr>
            <p:cNvPr id="74" name="Shape 110"/>
            <p:cNvSpPr/>
            <p:nvPr/>
          </p:nvSpPr>
          <p:spPr>
            <a:xfrm>
              <a:off x="227917" y="6475880"/>
              <a:ext cx="1463675" cy="228600"/>
            </a:xfrm>
            <a:prstGeom prst="rect">
              <a:avLst/>
            </a:prstGeom>
            <a:noFill/>
            <a:ln>
              <a:noFill/>
            </a:ln>
          </p:spPr>
          <p:txBody>
            <a:bodyPr anchor="ctr" anchorCtr="0" bIns="45700" lIns="91425" rIns="91425" tIns="45700" wrap="square">
              <a:noAutofit/>
            </a:bodyPr>
            <a:lstStyle/>
            <a:p>
              <a:pPr algn="r" defTabSz="457200" eaLnBrk="1" fontAlgn="auto" hangingPunct="1" indent="0" latinLnBrk="0" lvl="0" marL="0" marR="0" rtl="0">
                <a:lnSpc>
                  <a:spcPct val="100000"/>
                </a:lnSpc>
                <a:spcBef>
                  <a:spcPts val="0"/>
                </a:spcBef>
                <a:spcAft>
                  <a:spcPts val="0"/>
                </a:spcAft>
                <a:buClrTx/>
                <a:buSzPct val="25000"/>
                <a:buFontTx/>
                <a:buNone/>
                <a:tabLst/>
                <a:defRPr/>
              </a:pPr>
              <a:r>
                <a:rPr b="0" baseline="0" cap="none" dirty="0" i="1" kern="1200" kumimoji="0" lang="en-US" noProof="0" normalizeH="0" spc="0" strike="noStrike" sz="1200" u="none">
                  <a:ln>
                    <a:noFill/>
                  </a:ln>
                  <a:solidFill>
                    <a:prstClr val="black"/>
                  </a:solidFill>
                  <a:effectLst/>
                  <a:uLnTx/>
                  <a:uFillTx/>
                  <a:latin panose="020F0502020204030204" typeface="Calibri"/>
                  <a:ea typeface="Calibri"/>
                  <a:cs typeface="Calibri"/>
                  <a:sym typeface="Calibri"/>
                </a:rPr>
                <a:t>Daily and Extreme Water Levels (Gage)</a:t>
              </a:r>
            </a:p>
          </p:txBody>
        </p:sp>
        <p:sp>
          <p:nvSpPr>
            <p:cNvPr id="75" name="Shape 110"/>
            <p:cNvSpPr/>
            <p:nvPr/>
          </p:nvSpPr>
          <p:spPr>
            <a:xfrm>
              <a:off x="4937311" y="6162422"/>
              <a:ext cx="1638188" cy="386752"/>
            </a:xfrm>
            <a:prstGeom prst="rect">
              <a:avLst/>
            </a:prstGeom>
            <a:noFill/>
            <a:ln>
              <a:noFill/>
            </a:ln>
          </p:spPr>
          <p:txBody>
            <a:bodyPr anchor="ctr" anchorCtr="0" bIns="45700" lIns="91425" rIns="91425" tIns="45700" wrap="square">
              <a:noAutofit/>
            </a:bodyPr>
            <a:lstStyle/>
            <a:p>
              <a:pPr algn="r" defTabSz="457200" eaLnBrk="1" fontAlgn="auto" hangingPunct="1" indent="0" latinLnBrk="0" lvl="0" marL="0" marR="0" rtl="0">
                <a:lnSpc>
                  <a:spcPct val="100000"/>
                </a:lnSpc>
                <a:spcBef>
                  <a:spcPts val="0"/>
                </a:spcBef>
                <a:spcAft>
                  <a:spcPts val="0"/>
                </a:spcAft>
                <a:buClrTx/>
                <a:buSzPct val="25000"/>
                <a:buFontTx/>
                <a:buNone/>
                <a:tabLst/>
                <a:defRPr/>
              </a:pPr>
              <a:r>
                <a:rPr b="0" baseline="0" cap="none" dirty="0" i="1" kern="1200" kumimoji="0" lang="en-US" noProof="0" normalizeH="0" spc="0" strike="noStrike" sz="1200" u="none">
                  <a:ln>
                    <a:noFill/>
                  </a:ln>
                  <a:solidFill>
                    <a:prstClr val="black"/>
                  </a:solidFill>
                  <a:effectLst/>
                  <a:uLnTx/>
                  <a:uFillTx/>
                  <a:latin panose="020F0502020204030204" typeface="Calibri"/>
                  <a:ea typeface="Calibri"/>
                  <a:cs typeface="Calibri"/>
                  <a:sym typeface="Calibri"/>
                </a:rPr>
                <a:t>Shoreline Mapping and Regulatory Boundaries at the Coast</a:t>
              </a:r>
            </a:p>
          </p:txBody>
        </p:sp>
      </p:grpSp>
      <p:grpSp>
        <p:nvGrpSpPr>
          <p:cNvPr id="10" name="Bridge"/>
          <p:cNvGrpSpPr/>
          <p:nvPr/>
        </p:nvGrpSpPr>
        <p:grpSpPr>
          <a:xfrm>
            <a:off x="2858309" y="694203"/>
            <a:ext cx="2624036" cy="706654"/>
            <a:chOff x="2858309" y="694203"/>
            <a:chExt cx="2624036" cy="706654"/>
          </a:xfrm>
        </p:grpSpPr>
        <p:pic>
          <p:nvPicPr>
            <p:cNvPr id="3" name="bridge cartoon"/>
            <p:cNvPicPr>
              <a:picLocks noChangeAspect="1"/>
            </p:cNvPicPr>
            <p:nvPr/>
          </p:nvPicPr>
          <p:blipFill>
            <a:blip cstate="print" r:embed="rId6">
              <a:extLst>
                <a:ext uri="{28A0092B-C50C-407E-A947-70E740481C1C}">
                  <a14:useLocalDpi xmlns:a14="http://schemas.microsoft.com/office/drawing/2010/main" val="0"/>
                </a:ext>
              </a:extLst>
            </a:blip>
            <a:stretch>
              <a:fillRect/>
            </a:stretch>
          </p:blipFill>
          <p:spPr>
            <a:xfrm>
              <a:off x="2858309" y="694203"/>
              <a:ext cx="2624036" cy="706654"/>
            </a:xfrm>
            <a:prstGeom prst="rect">
              <a:avLst/>
            </a:prstGeom>
            <a:effectLst>
              <a:outerShdw algn="tl" blurRad="50800" dir="2700000" dist="38100" rotWithShape="0">
                <a:prstClr val="black">
                  <a:alpha val="40000"/>
                </a:prstClr>
              </a:outerShdw>
            </a:effectLst>
          </p:spPr>
        </p:pic>
        <p:sp>
          <p:nvSpPr>
            <p:cNvPr id="4" name="Left Arrow 3"/>
            <p:cNvSpPr/>
            <p:nvPr/>
          </p:nvSpPr>
          <p:spPr>
            <a:xfrm flipH="1">
              <a:off x="3952874" y="1094231"/>
              <a:ext cx="492919" cy="294849"/>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2" name="geoid"/>
            <p:cNvSpPr txBox="1"/>
            <p:nvPr/>
          </p:nvSpPr>
          <p:spPr bwMode="auto">
            <a:xfrm>
              <a:off x="3931898" y="1116552"/>
              <a:ext cx="506058" cy="230832"/>
            </a:xfrm>
            <a:prstGeom prst="rect">
              <a:avLst/>
            </a:prstGeom>
            <a:noFill/>
            <a:ln w="9525">
              <a:noFill/>
              <a:miter lim="800000"/>
              <a:headEnd/>
              <a:tailEnd/>
            </a:ln>
          </p:spPr>
          <p:txBody>
            <a:bodyPr rtlCol="0" wrap="square">
              <a:spAutoFit/>
            </a:bodyPr>
            <a:lstStyle/>
            <a:p>
              <a:pPr algn="l" defTabSz="457200" eaLnBrk="1" fontAlgn="base" hangingPunct="1" indent="0" latinLnBrk="0" lvl="0" marL="0" marR="0" rtl="0">
                <a:lnSpc>
                  <a:spcPct val="100000"/>
                </a:lnSpc>
                <a:spcBef>
                  <a:spcPct val="0"/>
                </a:spcBef>
                <a:spcAft>
                  <a:spcPct val="0"/>
                </a:spcAft>
                <a:buClrTx/>
                <a:buSzTx/>
                <a:buFontTx/>
                <a:buNone/>
                <a:tabLst/>
                <a:defRPr/>
              </a:pPr>
              <a:r>
                <a:rPr b="0" baseline="0" cap="none" dirty="0" i="0" kern="1200" kumimoji="0" lang="en-US" noProof="0" normalizeH="0" spc="0" strike="noStrike" sz="900" u="none">
                  <a:ln>
                    <a:noFill/>
                  </a:ln>
                  <a:solidFill>
                    <a:prstClr val="white"/>
                  </a:solidFill>
                  <a:effectLst/>
                  <a:uLnTx/>
                  <a:uFillTx/>
                  <a:latin charset="0" pitchFamily="34" typeface="Calibri"/>
                  <a:ea charset="-128" pitchFamily="34" typeface="ＭＳ Ｐゴシック"/>
                  <a:cs typeface="+mn-cs"/>
                </a:rPr>
                <a:t>geoid</a:t>
              </a:r>
            </a:p>
          </p:txBody>
        </p:sp>
      </p:grpSp>
      <p:grpSp>
        <p:nvGrpSpPr>
          <p:cNvPr id="14" name="Ellipsoid"/>
          <p:cNvGrpSpPr/>
          <p:nvPr/>
        </p:nvGrpSpPr>
        <p:grpSpPr>
          <a:xfrm>
            <a:off x="139054" y="1136236"/>
            <a:ext cx="3470548" cy="3482643"/>
            <a:chOff x="139054" y="1136236"/>
            <a:chExt cx="3470548" cy="3482643"/>
          </a:xfrm>
        </p:grpSpPr>
        <p:sp>
          <p:nvSpPr>
            <p:cNvPr id="54" name="Text Placeholder 4"/>
            <p:cNvSpPr txBox="1">
              <a:spLocks/>
            </p:cNvSpPr>
            <p:nvPr/>
          </p:nvSpPr>
          <p:spPr>
            <a:xfrm>
              <a:off x="939154" y="1136236"/>
              <a:ext cx="2158985" cy="414460"/>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l" defTabSz="914400" eaLnBrk="1" fontAlgn="auto" hangingPunct="1" indent="0" latinLnBrk="0" lvl="0" marL="0" marR="0" rtl="0">
                <a:lnSpc>
                  <a:spcPct val="90000"/>
                </a:lnSpc>
                <a:spcBef>
                  <a:spcPts val="1000"/>
                </a:spcBef>
                <a:spcAft>
                  <a:spcPts val="0"/>
                </a:spcAft>
                <a:buClrTx/>
                <a:buSzTx/>
                <a:buFont charset="0" panose="020B0604020202020204" pitchFamily="34" typeface="Arial"/>
                <a:buNone/>
                <a:tabLst/>
                <a:defRPr/>
              </a:pPr>
              <a:r>
                <a:rPr b="1" baseline="0" cap="none" dirty="0" i="0" kern="1200" kumimoji="0" lang="en-US" noProof="0" normalizeH="0" spc="0" strike="noStrike" sz="2800" u="none">
                  <a:ln>
                    <a:noFill/>
                  </a:ln>
                  <a:solidFill>
                    <a:prstClr val="black"/>
                  </a:solidFill>
                  <a:effectLst/>
                  <a:uLnTx/>
                  <a:uFillTx/>
                  <a:latin charset="0" panose="02040503050406030204" pitchFamily="18" typeface="Cambria"/>
                  <a:ea charset="0" panose="02040503050406030204" pitchFamily="18" typeface="Cambria"/>
                  <a:cs typeface="+mn-cs"/>
                </a:rPr>
                <a:t>Ellipsoidal</a:t>
              </a:r>
              <a:endParaRPr b="1" baseline="0" cap="none" dirty="0" i="0" kern="1200" kumimoji="0" lang="en-US" noProof="0" normalizeH="0" spc="0" strike="noStrike" sz="2600" u="none">
                <a:ln>
                  <a:noFill/>
                </a:ln>
                <a:solidFill>
                  <a:prstClr val="black"/>
                </a:solidFill>
                <a:effectLst/>
                <a:uLnTx/>
                <a:uFillTx/>
                <a:latin charset="0" panose="02040503050406030204" pitchFamily="18" typeface="Cambria"/>
                <a:ea charset="0" panose="02040503050406030204" pitchFamily="18" typeface="Cambria"/>
                <a:cs typeface="+mn-cs"/>
              </a:endParaRPr>
            </a:p>
          </p:txBody>
        </p:sp>
        <p:pic>
          <p:nvPicPr>
            <p:cNvPr descr="C:\Vicki\Work\Presentations\GRAV-D images\MN12\BaseStation.JPG" id="56" name="Shape 104"/>
            <p:cNvPicPr preferRelativeResize="0"/>
            <p:nvPr/>
          </p:nvPicPr>
          <p:blipFill rotWithShape="1">
            <a:blip r:embed="rId7">
              <a:alphaModFix/>
            </a:blip>
            <a:srcRect l="337" r="8"/>
            <a:stretch/>
          </p:blipFill>
          <p:spPr>
            <a:xfrm>
              <a:off x="218883" y="2915320"/>
              <a:ext cx="1200002" cy="1472351"/>
            </a:xfrm>
            <a:prstGeom prst="rect">
              <a:avLst/>
            </a:prstGeom>
            <a:noFill/>
            <a:ln cap="flat" cmpd="sng" w="19050">
              <a:solidFill>
                <a:schemeClr val="bg1">
                  <a:lumMod val="65000"/>
                </a:schemeClr>
              </a:solidFill>
              <a:prstDash val="solid"/>
              <a:miter lim="800000"/>
              <a:headEnd len="med" type="none" w="med"/>
              <a:tailEnd len="med" type="none" w="med"/>
            </a:ln>
          </p:spPr>
        </p:pic>
        <p:sp>
          <p:nvSpPr>
            <p:cNvPr id="57" name="Shape 105"/>
            <p:cNvSpPr txBox="1"/>
            <p:nvPr/>
          </p:nvSpPr>
          <p:spPr>
            <a:xfrm>
              <a:off x="139054" y="4351807"/>
              <a:ext cx="1600200" cy="267072"/>
            </a:xfrm>
            <a:prstGeom prst="rect">
              <a:avLst/>
            </a:prstGeom>
            <a:noFill/>
            <a:ln>
              <a:noFill/>
            </a:ln>
          </p:spPr>
          <p:txBody>
            <a:bodyPr anchor="t" anchorCtr="0" bIns="45700" lIns="91425" rIns="91425" tIns="45700" wrap="square">
              <a:noAutofit/>
            </a:bodyPr>
            <a:lstStyle/>
            <a:p>
              <a:pPr algn="l" defTabSz="457200" eaLnBrk="1" fontAlgn="auto" hangingPunct="1" indent="0" latinLnBrk="0" lvl="0" marL="0" marR="0" rtl="0">
                <a:lnSpc>
                  <a:spcPct val="100000"/>
                </a:lnSpc>
                <a:spcBef>
                  <a:spcPts val="0"/>
                </a:spcBef>
                <a:spcAft>
                  <a:spcPts val="0"/>
                </a:spcAft>
                <a:buClrTx/>
                <a:buSzPct val="25000"/>
                <a:buFontTx/>
                <a:buNone/>
                <a:tabLst/>
                <a:defRPr/>
              </a:pPr>
              <a:r>
                <a:rPr b="0" baseline="0" cap="none" dirty="0" i="1" kern="1200" kumimoji="0" lang="en-US" noProof="0" normalizeH="0" spc="0" strike="noStrike" sz="1200" u="none">
                  <a:ln>
                    <a:noFill/>
                  </a:ln>
                  <a:solidFill>
                    <a:prstClr val="black"/>
                  </a:solidFill>
                  <a:effectLst/>
                  <a:uLnTx/>
                  <a:uFillTx/>
                  <a:latin typeface="Calibri"/>
                  <a:ea typeface="Calibri"/>
                  <a:cs typeface="Calibri"/>
                  <a:sym typeface="Calibri"/>
                </a:rPr>
                <a:t>Raw GPS Observations</a:t>
              </a:r>
            </a:p>
          </p:txBody>
        </p:sp>
        <p:pic>
          <p:nvPicPr>
            <p:cNvPr descr="GPShydro" id="58" name="Shape 106"/>
            <p:cNvPicPr preferRelativeResize="0"/>
            <p:nvPr/>
          </p:nvPicPr>
          <p:blipFill rotWithShape="1">
            <a:blip r:embed="rId8">
              <a:alphaModFix/>
            </a:blip>
            <a:srcRect/>
            <a:stretch/>
          </p:blipFill>
          <p:spPr>
            <a:xfrm>
              <a:off x="218883" y="1565632"/>
              <a:ext cx="1612429" cy="1232226"/>
            </a:xfrm>
            <a:prstGeom prst="rect">
              <a:avLst/>
            </a:prstGeom>
            <a:noFill/>
            <a:ln cap="flat" cmpd="sng" w="19050">
              <a:solidFill>
                <a:schemeClr val="bg1">
                  <a:lumMod val="65000"/>
                </a:schemeClr>
              </a:solidFill>
              <a:prstDash val="solid"/>
              <a:miter lim="800000"/>
              <a:headEnd len="med" type="none" w="med"/>
              <a:tailEnd len="med" type="none" w="med"/>
            </a:ln>
          </p:spPr>
        </p:pic>
        <p:sp>
          <p:nvSpPr>
            <p:cNvPr id="59" name="Shape 107"/>
            <p:cNvSpPr txBox="1"/>
            <p:nvPr/>
          </p:nvSpPr>
          <p:spPr>
            <a:xfrm>
              <a:off x="1816798" y="1479455"/>
              <a:ext cx="1380526" cy="646331"/>
            </a:xfrm>
            <a:prstGeom prst="rect">
              <a:avLst/>
            </a:prstGeom>
            <a:noFill/>
            <a:ln>
              <a:noFill/>
            </a:ln>
          </p:spPr>
          <p:txBody>
            <a:bodyPr anchor="t" anchorCtr="0" bIns="45700" lIns="91425" rIns="91425" tIns="45700" wrap="square">
              <a:noAutofit/>
            </a:bodyPr>
            <a:lstStyle/>
            <a:p>
              <a:pPr algn="l" defTabSz="457200" eaLnBrk="1" fontAlgn="auto" hangingPunct="1" indent="0" latinLnBrk="0" lvl="0" marL="0" marR="0" rtl="0">
                <a:lnSpc>
                  <a:spcPct val="100000"/>
                </a:lnSpc>
                <a:spcBef>
                  <a:spcPts val="0"/>
                </a:spcBef>
                <a:spcAft>
                  <a:spcPts val="0"/>
                </a:spcAft>
                <a:buClrTx/>
                <a:buSzPct val="25000"/>
                <a:buFontTx/>
                <a:buNone/>
                <a:tabLst/>
                <a:defRPr/>
              </a:pPr>
              <a:r>
                <a:rPr b="0" baseline="0" cap="none" dirty="0" i="1" kern="1200" kumimoji="0" lang="en-US" noProof="0" normalizeH="0" spc="0" strike="noStrike" sz="1200" u="none">
                  <a:ln>
                    <a:noFill/>
                  </a:ln>
                  <a:solidFill>
                    <a:prstClr val="black"/>
                  </a:solidFill>
                  <a:effectLst/>
                  <a:uLnTx/>
                  <a:uFillTx/>
                  <a:latin typeface="Calibri"/>
                  <a:ea typeface="Calibri"/>
                  <a:cs typeface="Calibri"/>
                  <a:sym typeface="Calibri"/>
                </a:rPr>
                <a:t>Raw Hydrographic Surveys </a:t>
              </a:r>
            </a:p>
          </p:txBody>
        </p:sp>
        <p:pic>
          <p:nvPicPr>
            <p:cNvPr descr="plane fig reduced1" id="64" name="Shape 118"/>
            <p:cNvPicPr preferRelativeResize="0"/>
            <p:nvPr/>
          </p:nvPicPr>
          <p:blipFill rotWithShape="1">
            <a:blip r:embed="rId9">
              <a:alphaModFix/>
            </a:blip>
            <a:srcRect/>
            <a:stretch/>
          </p:blipFill>
          <p:spPr>
            <a:xfrm>
              <a:off x="1966232" y="2428000"/>
              <a:ext cx="1563621" cy="1932864"/>
            </a:xfrm>
            <a:prstGeom prst="rect">
              <a:avLst/>
            </a:prstGeom>
            <a:noFill/>
            <a:ln cap="flat" cmpd="sng" w="19050">
              <a:solidFill>
                <a:schemeClr val="bg1">
                  <a:lumMod val="65000"/>
                </a:schemeClr>
              </a:solidFill>
              <a:prstDash val="solid"/>
              <a:round/>
              <a:headEnd len="med" type="none" w="med"/>
              <a:tailEnd len="med" type="none" w="med"/>
            </a:ln>
          </p:spPr>
        </p:pic>
        <p:sp>
          <p:nvSpPr>
            <p:cNvPr id="66" name="Shape 121"/>
            <p:cNvSpPr/>
            <p:nvPr/>
          </p:nvSpPr>
          <p:spPr>
            <a:xfrm>
              <a:off x="1716836" y="4338895"/>
              <a:ext cx="1892766" cy="228600"/>
            </a:xfrm>
            <a:prstGeom prst="rect">
              <a:avLst/>
            </a:prstGeom>
            <a:noFill/>
            <a:ln>
              <a:noFill/>
            </a:ln>
          </p:spPr>
          <p:txBody>
            <a:bodyPr anchor="ctr" anchorCtr="0" bIns="45700" lIns="91425" rIns="91425" tIns="45700" wrap="square">
              <a:noAutofit/>
            </a:bodyPr>
            <a:lstStyle/>
            <a:p>
              <a:pPr algn="r" defTabSz="457200" eaLnBrk="1" fontAlgn="auto" hangingPunct="1" indent="0" latinLnBrk="0" lvl="0" marL="0" marR="0" rtl="0">
                <a:lnSpc>
                  <a:spcPct val="100000"/>
                </a:lnSpc>
                <a:spcBef>
                  <a:spcPts val="0"/>
                </a:spcBef>
                <a:spcAft>
                  <a:spcPts val="0"/>
                </a:spcAft>
                <a:buClrTx/>
                <a:buSzPct val="25000"/>
                <a:buFontTx/>
                <a:buNone/>
                <a:tabLst/>
                <a:defRPr/>
              </a:pPr>
              <a:r>
                <a:rPr b="0" baseline="0" cap="none" dirty="0" i="1" kern="1200" kumimoji="0" lang="en-US" noProof="0" normalizeH="0" spc="0" strike="noStrike" sz="1200" u="none">
                  <a:ln>
                    <a:noFill/>
                  </a:ln>
                  <a:solidFill>
                    <a:prstClr val="black"/>
                  </a:solidFill>
                  <a:effectLst/>
                  <a:uLnTx/>
                  <a:uFillTx/>
                  <a:latin typeface="Calibri"/>
                  <a:ea typeface="Calibri"/>
                  <a:cs typeface="Calibri"/>
                  <a:sym typeface="Calibri"/>
                </a:rPr>
                <a:t>Raw Lidar Data</a:t>
              </a:r>
            </a:p>
          </p:txBody>
        </p:sp>
        <p:sp>
          <p:nvSpPr>
            <p:cNvPr id="31" name="NAD83"/>
            <p:cNvSpPr txBox="1">
              <a:spLocks/>
            </p:cNvSpPr>
            <p:nvPr/>
          </p:nvSpPr>
          <p:spPr>
            <a:xfrm>
              <a:off x="2240578" y="1984730"/>
              <a:ext cx="857561" cy="324422"/>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l" defTabSz="914400" eaLnBrk="1" fontAlgn="auto" hangingPunct="1" indent="0" latinLnBrk="0" lvl="0" marL="0" marR="0" rtl="0">
                <a:lnSpc>
                  <a:spcPct val="90000"/>
                </a:lnSpc>
                <a:spcBef>
                  <a:spcPts val="1000"/>
                </a:spcBef>
                <a:spcAft>
                  <a:spcPts val="0"/>
                </a:spcAft>
                <a:buClrTx/>
                <a:buSzTx/>
                <a:buFont charset="0" panose="020B0604020202020204" pitchFamily="34" typeface="Arial"/>
                <a:buNone/>
                <a:tabLst/>
                <a:defRPr/>
              </a:pPr>
              <a:r>
                <a:rPr b="1" baseline="0" cap="none" dirty="0" i="0" kern="1200" kumimoji="0" lang="en-US" noProof="0" normalizeH="0" spc="0" strike="noStrike" sz="1600" u="none">
                  <a:ln>
                    <a:noFill/>
                  </a:ln>
                  <a:solidFill>
                    <a:prstClr val="black"/>
                  </a:solidFill>
                  <a:effectLst/>
                  <a:uLnTx/>
                  <a:uFillTx/>
                  <a:latin charset="0" panose="02040503050406030204" pitchFamily="18" typeface="Cambria"/>
                  <a:ea charset="0" panose="02040503050406030204" pitchFamily="18" typeface="Cambria"/>
                  <a:cs typeface="+mn-cs"/>
                </a:rPr>
                <a:t>NAD83</a:t>
              </a:r>
            </a:p>
          </p:txBody>
        </p:sp>
      </p:grpSp>
      <p:grpSp>
        <p:nvGrpSpPr>
          <p:cNvPr id="11" name="Orthometric"/>
          <p:cNvGrpSpPr/>
          <p:nvPr/>
        </p:nvGrpSpPr>
        <p:grpSpPr>
          <a:xfrm>
            <a:off x="4176190" y="1068867"/>
            <a:ext cx="4823030" cy="3280115"/>
            <a:chOff x="4176190" y="1068867"/>
            <a:chExt cx="4823030" cy="3280115"/>
          </a:xfrm>
        </p:grpSpPr>
        <p:sp>
          <p:nvSpPr>
            <p:cNvPr id="52" name="Text Placeholder 4"/>
            <p:cNvSpPr txBox="1">
              <a:spLocks/>
            </p:cNvSpPr>
            <p:nvPr/>
          </p:nvSpPr>
          <p:spPr>
            <a:xfrm>
              <a:off x="5443017" y="1068867"/>
              <a:ext cx="2295391" cy="414459"/>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l" defTabSz="914400" eaLnBrk="1" fontAlgn="auto" hangingPunct="1" indent="0" latinLnBrk="0" lvl="0" marL="0" marR="0" rtl="0">
                <a:lnSpc>
                  <a:spcPct val="90000"/>
                </a:lnSpc>
                <a:spcBef>
                  <a:spcPts val="1000"/>
                </a:spcBef>
                <a:spcAft>
                  <a:spcPts val="0"/>
                </a:spcAft>
                <a:buClrTx/>
                <a:buSzTx/>
                <a:buFont charset="0" panose="020B0604020202020204" pitchFamily="34" typeface="Arial"/>
                <a:buNone/>
                <a:tabLst/>
                <a:defRPr/>
              </a:pPr>
              <a:r>
                <a:rPr b="1" baseline="0" cap="none" dirty="0" err="1" i="0" kern="1200" kumimoji="0" lang="en-US" noProof="0" normalizeH="0" spc="0" strike="noStrike" sz="2800" u="none">
                  <a:ln>
                    <a:noFill/>
                  </a:ln>
                  <a:solidFill>
                    <a:prstClr val="black"/>
                  </a:solidFill>
                  <a:effectLst/>
                  <a:uLnTx/>
                  <a:uFillTx/>
                  <a:latin charset="0" panose="02040503050406030204" pitchFamily="18" typeface="Cambria"/>
                  <a:ea charset="0" panose="02040503050406030204" pitchFamily="18" typeface="Cambria"/>
                  <a:cs typeface="+mn-cs"/>
                </a:rPr>
                <a:t>Orthometric</a:t>
              </a:r>
              <a:endPar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endParaRPr>
            </a:p>
          </p:txBody>
        </p:sp>
        <p:sp>
          <p:nvSpPr>
            <p:cNvPr id="62" name="Shape 111"/>
            <p:cNvSpPr/>
            <p:nvPr/>
          </p:nvSpPr>
          <p:spPr>
            <a:xfrm>
              <a:off x="6256999" y="1482268"/>
              <a:ext cx="929639" cy="396454"/>
            </a:xfrm>
            <a:prstGeom prst="rect">
              <a:avLst/>
            </a:prstGeom>
            <a:noFill/>
            <a:ln>
              <a:noFill/>
            </a:ln>
          </p:spPr>
          <p:txBody>
            <a:bodyPr anchor="ctr" anchorCtr="0" bIns="45700" lIns="91425" rIns="91425" tIns="45700" wrap="square">
              <a:noAutofit/>
            </a:bodyPr>
            <a:lstStyle/>
            <a:p>
              <a:pPr algn="l" defTabSz="457200" eaLnBrk="1" fontAlgn="auto" hangingPunct="1" indent="0" latinLnBrk="0" lvl="0" marL="0" marR="0" rtl="0">
                <a:lnSpc>
                  <a:spcPct val="100000"/>
                </a:lnSpc>
                <a:spcBef>
                  <a:spcPts val="0"/>
                </a:spcBef>
                <a:spcAft>
                  <a:spcPts val="0"/>
                </a:spcAft>
                <a:buClrTx/>
                <a:buSzPct val="25000"/>
                <a:buFontTx/>
                <a:buNone/>
                <a:tabLst/>
                <a:defRPr/>
              </a:pPr>
              <a:r>
                <a:rPr b="0" baseline="0" cap="none" dirty="0" i="1" kern="1200" kumimoji="0" lang="en-US" noProof="0" normalizeH="0" spc="0" strike="noStrike" sz="1200" u="none">
                  <a:ln>
                    <a:noFill/>
                  </a:ln>
                  <a:solidFill>
                    <a:prstClr val="black"/>
                  </a:solidFill>
                  <a:effectLst/>
                  <a:uLnTx/>
                  <a:uFillTx/>
                  <a:latin typeface="Calibri"/>
                  <a:ea typeface="Calibri"/>
                  <a:cs typeface="Calibri"/>
                  <a:sym typeface="Calibri"/>
                </a:rPr>
                <a:t>USGS </a:t>
              </a:r>
            </a:p>
            <a:p>
              <a:pPr algn="l" defTabSz="457200" eaLnBrk="1" fontAlgn="auto" hangingPunct="1" indent="0" latinLnBrk="0" lvl="0" marL="0" marR="0" rtl="0">
                <a:lnSpc>
                  <a:spcPct val="100000"/>
                </a:lnSpc>
                <a:spcBef>
                  <a:spcPts val="0"/>
                </a:spcBef>
                <a:spcAft>
                  <a:spcPts val="0"/>
                </a:spcAft>
                <a:buClrTx/>
                <a:buSzPct val="25000"/>
                <a:buFontTx/>
                <a:buNone/>
                <a:tabLst/>
                <a:defRPr/>
              </a:pPr>
              <a:r>
                <a:rPr b="0" baseline="0" cap="none" dirty="0" i="1" kern="1200" kumimoji="0" lang="en-US" noProof="0" normalizeH="0" spc="0" strike="noStrike" sz="1200" u="none">
                  <a:ln>
                    <a:noFill/>
                  </a:ln>
                  <a:solidFill>
                    <a:prstClr val="black"/>
                  </a:solidFill>
                  <a:effectLst/>
                  <a:uLnTx/>
                  <a:uFillTx/>
                  <a:latin typeface="Calibri"/>
                  <a:ea typeface="Calibri"/>
                  <a:cs typeface="Calibri"/>
                  <a:sym typeface="Calibri"/>
                </a:rPr>
                <a:t>Topography</a:t>
              </a:r>
            </a:p>
          </p:txBody>
        </p:sp>
        <p:pic>
          <p:nvPicPr>
            <p:cNvPr id="63" name="Shape 117"/>
            <p:cNvPicPr preferRelativeResize="0"/>
            <p:nvPr/>
          </p:nvPicPr>
          <p:blipFill rotWithShape="1">
            <a:blip r:embed="rId10">
              <a:alphaModFix/>
            </a:blip>
            <a:srcRect b="32" l="204" r="207" t="113"/>
            <a:stretch/>
          </p:blipFill>
          <p:spPr>
            <a:xfrm>
              <a:off x="7666391" y="1425744"/>
              <a:ext cx="1259663" cy="1886673"/>
            </a:xfrm>
            <a:prstGeom prst="rect">
              <a:avLst/>
            </a:prstGeom>
            <a:noFill/>
            <a:ln cap="flat" cmpd="sng" w="19304">
              <a:solidFill>
                <a:schemeClr val="bg1">
                  <a:lumMod val="65000"/>
                </a:schemeClr>
              </a:solidFill>
              <a:prstDash val="solid"/>
              <a:miter lim="800000"/>
              <a:headEnd len="med" type="none" w="med"/>
              <a:tailEnd len="med" type="none" w="med"/>
            </a:ln>
          </p:spPr>
        </p:pic>
        <p:pic>
          <p:nvPicPr>
            <p:cNvPr descr="using digital level" id="67" name="Shape 123"/>
            <p:cNvPicPr preferRelativeResize="0"/>
            <p:nvPr/>
          </p:nvPicPr>
          <p:blipFill rotWithShape="1">
            <a:blip r:embed="rId11">
              <a:alphaModFix/>
            </a:blip>
            <a:srcRect/>
            <a:stretch/>
          </p:blipFill>
          <p:spPr>
            <a:xfrm>
              <a:off x="6463326" y="2721372"/>
              <a:ext cx="1059174" cy="1596744"/>
            </a:xfrm>
            <a:prstGeom prst="rect">
              <a:avLst/>
            </a:prstGeom>
            <a:noFill/>
            <a:ln cap="flat" cmpd="sng" w="19050">
              <a:solidFill>
                <a:schemeClr val="bg1">
                  <a:lumMod val="65000"/>
                </a:schemeClr>
              </a:solidFill>
              <a:prstDash val="solid"/>
              <a:round/>
              <a:headEnd len="med" type="none" w="med"/>
              <a:tailEnd len="med" type="none" w="med"/>
            </a:ln>
          </p:spPr>
        </p:pic>
        <p:pic>
          <p:nvPicPr>
            <p:cNvPr id="68" name="Picture 67"/>
            <p:cNvPicPr>
              <a:picLocks noChangeAspect="1"/>
            </p:cNvPicPr>
            <p:nvPr/>
          </p:nvPicPr>
          <p:blipFill>
            <a:blip cstate="print" r:embed="rId12">
              <a:extLst>
                <a:ext uri="{28A0092B-C50C-407E-A947-70E740481C1C}">
                  <a14:useLocalDpi xmlns:a14="http://schemas.microsoft.com/office/drawing/2010/main" val="0"/>
                </a:ext>
              </a:extLst>
            </a:blip>
            <a:stretch>
              <a:fillRect/>
            </a:stretch>
          </p:blipFill>
          <p:spPr>
            <a:xfrm>
              <a:off x="4176190" y="1473407"/>
              <a:ext cx="2124189" cy="2124189"/>
            </a:xfrm>
            <a:prstGeom prst="rect">
              <a:avLst/>
            </a:prstGeom>
            <a:ln w="19050">
              <a:solidFill>
                <a:schemeClr val="bg1">
                  <a:lumMod val="65000"/>
                </a:schemeClr>
              </a:solidFill>
            </a:ln>
          </p:spPr>
        </p:pic>
        <p:sp>
          <p:nvSpPr>
            <p:cNvPr id="70" name="Shape 111"/>
            <p:cNvSpPr/>
            <p:nvPr/>
          </p:nvSpPr>
          <p:spPr>
            <a:xfrm>
              <a:off x="7915006" y="3321517"/>
              <a:ext cx="1084214" cy="396454"/>
            </a:xfrm>
            <a:prstGeom prst="rect">
              <a:avLst/>
            </a:prstGeom>
            <a:noFill/>
            <a:ln>
              <a:noFill/>
            </a:ln>
          </p:spPr>
          <p:txBody>
            <a:bodyPr anchor="ctr" anchorCtr="0" bIns="45700" lIns="91425" rIns="91425" tIns="45700" wrap="square">
              <a:noAutofit/>
            </a:bodyPr>
            <a:lstStyle/>
            <a:p>
              <a:pPr algn="r" defTabSz="457200" eaLnBrk="1" fontAlgn="auto" hangingPunct="1" indent="0" latinLnBrk="0" lvl="0" marL="0" marR="0" rtl="0">
                <a:lnSpc>
                  <a:spcPct val="100000"/>
                </a:lnSpc>
                <a:spcBef>
                  <a:spcPts val="0"/>
                </a:spcBef>
                <a:spcAft>
                  <a:spcPts val="0"/>
                </a:spcAft>
                <a:buClrTx/>
                <a:buSzPct val="25000"/>
                <a:buFontTx/>
                <a:buNone/>
                <a:tabLst/>
                <a:defRPr/>
              </a:pPr>
              <a:r>
                <a:rPr b="0" baseline="0" cap="none" dirty="0" i="1" kern="1200" kumimoji="0" lang="en-US" noProof="0" normalizeH="0" spc="0" strike="noStrike" sz="1200" u="none">
                  <a:ln>
                    <a:noFill/>
                  </a:ln>
                  <a:solidFill>
                    <a:prstClr val="black"/>
                  </a:solidFill>
                  <a:effectLst/>
                  <a:uLnTx/>
                  <a:uFillTx/>
                  <a:latin typeface="Calibri"/>
                  <a:ea typeface="Calibri"/>
                  <a:cs typeface="Calibri"/>
                  <a:sym typeface="Calibri"/>
                </a:rPr>
                <a:t>FEMA NFIP Data &amp; Maps</a:t>
              </a:r>
            </a:p>
          </p:txBody>
        </p:sp>
        <p:sp>
          <p:nvSpPr>
            <p:cNvPr id="71" name="Shape 111"/>
            <p:cNvSpPr/>
            <p:nvPr/>
          </p:nvSpPr>
          <p:spPr>
            <a:xfrm>
              <a:off x="4678949" y="3952528"/>
              <a:ext cx="1828827" cy="396454"/>
            </a:xfrm>
            <a:prstGeom prst="rect">
              <a:avLst/>
            </a:prstGeom>
            <a:noFill/>
            <a:ln>
              <a:noFill/>
            </a:ln>
          </p:spPr>
          <p:txBody>
            <a:bodyPr anchor="ctr" anchorCtr="0" bIns="45700" lIns="91425" rIns="91425" tIns="45700" wrap="square">
              <a:noAutofit/>
            </a:bodyPr>
            <a:lstStyle/>
            <a:p>
              <a:pPr algn="r" defTabSz="457200" eaLnBrk="1" fontAlgn="auto" hangingPunct="1" indent="0" latinLnBrk="0" lvl="0" marL="0" marR="0" rtl="0">
                <a:lnSpc>
                  <a:spcPct val="100000"/>
                </a:lnSpc>
                <a:spcBef>
                  <a:spcPts val="0"/>
                </a:spcBef>
                <a:spcAft>
                  <a:spcPts val="0"/>
                </a:spcAft>
                <a:buClrTx/>
                <a:buSzPct val="25000"/>
                <a:buFontTx/>
                <a:buNone/>
                <a:tabLst/>
                <a:defRPr/>
              </a:pPr>
              <a:r>
                <a:rPr b="0" baseline="0" cap="none" dirty="0" i="1" kern="1200" kumimoji="0" lang="en-US" noProof="0" normalizeH="0" spc="0" strike="noStrike" sz="1200" u="none">
                  <a:ln>
                    <a:noFill/>
                  </a:ln>
                  <a:solidFill>
                    <a:prstClr val="black"/>
                  </a:solidFill>
                  <a:effectLst/>
                  <a:uLnTx/>
                  <a:uFillTx/>
                  <a:latin typeface="Calibri"/>
                  <a:ea typeface="Calibri"/>
                  <a:cs typeface="Calibri"/>
                  <a:sym typeface="Calibri"/>
                </a:rPr>
                <a:t>Engineering and Construction Surveys</a:t>
              </a:r>
            </a:p>
          </p:txBody>
        </p:sp>
        <p:sp>
          <p:nvSpPr>
            <p:cNvPr id="33" name="NAVD88"/>
            <p:cNvSpPr txBox="1">
              <a:spLocks/>
            </p:cNvSpPr>
            <p:nvPr/>
          </p:nvSpPr>
          <p:spPr>
            <a:xfrm>
              <a:off x="6524400" y="1983125"/>
              <a:ext cx="998100" cy="324422"/>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l" defTabSz="914400" eaLnBrk="1" fontAlgn="auto" hangingPunct="1" indent="0" latinLnBrk="0" lvl="0" marL="0" marR="0" rtl="0">
                <a:lnSpc>
                  <a:spcPct val="90000"/>
                </a:lnSpc>
                <a:spcBef>
                  <a:spcPts val="1000"/>
                </a:spcBef>
                <a:spcAft>
                  <a:spcPts val="0"/>
                </a:spcAft>
                <a:buClrTx/>
                <a:buSzTx/>
                <a:buFont charset="0" panose="020B0604020202020204" pitchFamily="34" typeface="Arial"/>
                <a:buNone/>
                <a:tabLst/>
                <a:defRPr/>
              </a:pPr>
              <a:r>
                <a:rPr b="1" baseline="0" cap="none" dirty="0" i="0" kern="1200" kumimoji="0" lang="en-US" noProof="0" normalizeH="0" spc="0" strike="noStrike" sz="1600" u="none">
                  <a:ln>
                    <a:noFill/>
                  </a:ln>
                  <a:solidFill>
                    <a:prstClr val="black"/>
                  </a:solidFill>
                  <a:effectLst/>
                  <a:uLnTx/>
                  <a:uFillTx/>
                  <a:latin charset="0" panose="02040503050406030204" pitchFamily="18" typeface="Cambria"/>
                  <a:ea charset="0" panose="02040503050406030204" pitchFamily="18" typeface="Cambria"/>
                  <a:cs typeface="+mn-cs"/>
                </a:rPr>
                <a:t>NAVD88</a:t>
              </a:r>
            </a:p>
          </p:txBody>
        </p:sp>
        <p:sp>
          <p:nvSpPr>
            <p:cNvPr id="34" name="NGVD29"/>
            <p:cNvSpPr txBox="1">
              <a:spLocks/>
            </p:cNvSpPr>
            <p:nvPr/>
          </p:nvSpPr>
          <p:spPr>
            <a:xfrm>
              <a:off x="6524400" y="2270280"/>
              <a:ext cx="998100" cy="324422"/>
            </a:xfrm>
            <a:prstGeom prst="rect">
              <a:avLst/>
            </a:prstGeom>
          </p:spPr>
          <p:txBody>
            <a:bodyPr anchor="b" bIns="45720" lIns="91440" rIns="91440" rtlCol="0" tIns="4572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l" defTabSz="914400" eaLnBrk="1" fontAlgn="auto" hangingPunct="1" indent="0" latinLnBrk="0" lvl="0" marL="0" marR="0" rtl="0">
                <a:lnSpc>
                  <a:spcPct val="90000"/>
                </a:lnSpc>
                <a:spcBef>
                  <a:spcPts val="1000"/>
                </a:spcBef>
                <a:spcAft>
                  <a:spcPts val="0"/>
                </a:spcAft>
                <a:buClrTx/>
                <a:buSzTx/>
                <a:buFont charset="0" panose="020B0604020202020204" pitchFamily="34" typeface="Arial"/>
                <a:buNone/>
                <a:tabLst/>
                <a:defRPr/>
              </a:pPr>
              <a:r>
                <a:rPr b="1" baseline="0" cap="none" dirty="0" i="0" kern="1200" kumimoji="0" lang="en-US" noProof="0" normalizeH="0" spc="0" strike="noStrike" sz="1600" u="none">
                  <a:ln>
                    <a:noFill/>
                  </a:ln>
                  <a:solidFill>
                    <a:prstClr val="black"/>
                  </a:solidFill>
                  <a:effectLst/>
                  <a:uLnTx/>
                  <a:uFillTx/>
                  <a:latin charset="0" panose="02040503050406030204" pitchFamily="18" typeface="Cambria"/>
                  <a:ea charset="0" panose="02040503050406030204" pitchFamily="18" typeface="Cambria"/>
                  <a:cs typeface="+mn-cs"/>
                </a:rPr>
                <a:t>NGVD29</a:t>
              </a:r>
            </a:p>
          </p:txBody>
        </p:sp>
      </p:grpSp>
    </p:spTree>
    <p:extLst>
      <p:ext uri="{BB962C8B-B14F-4D97-AF65-F5344CB8AC3E}">
        <p14:creationId xmlns:p14="http://schemas.microsoft.com/office/powerpoint/2010/main" val="47234464"/>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8">
                                  <p:stCondLst>
                                    <p:cond delay="0"/>
                                  </p:stCondLst>
                                  <p:childTnLst>
                                    <p:set>
                                      <p:cBhvr>
                                        <p:cTn dur="1" fill="hold" id="6">
                                          <p:stCondLst>
                                            <p:cond delay="0"/>
                                          </p:stCondLst>
                                        </p:cTn>
                                        <p:tgtEl>
                                          <p:spTgt spid="14"/>
                                        </p:tgtEl>
                                        <p:attrNameLst>
                                          <p:attrName>style.visibility</p:attrName>
                                        </p:attrNameLst>
                                      </p:cBhvr>
                                      <p:to>
                                        <p:strVal val="visible"/>
                                      </p:to>
                                    </p:set>
                                    <p:anim calcmode="lin" valueType="num">
                                      <p:cBhvr additive="base">
                                        <p:cTn dur="500" fill="hold" id="7"/>
                                        <p:tgtEl>
                                          <p:spTgt spid="14"/>
                                        </p:tgtEl>
                                        <p:attrNameLst>
                                          <p:attrName>ppt_x</p:attrName>
                                        </p:attrNameLst>
                                      </p:cBhvr>
                                      <p:tavLst>
                                        <p:tav tm="0">
                                          <p:val>
                                            <p:strVal val="0-#ppt_w/2"/>
                                          </p:val>
                                        </p:tav>
                                        <p:tav tm="100000">
                                          <p:val>
                                            <p:strVal val="#ppt_x"/>
                                          </p:val>
                                        </p:tav>
                                      </p:tavLst>
                                    </p:anim>
                                    <p:anim calcmode="lin" valueType="num">
                                      <p:cBhvr additive="base">
                                        <p:cTn dur="500" fill="hold" id="8"/>
                                        <p:tgtEl>
                                          <p:spTgt spid="14"/>
                                        </p:tgtEl>
                                        <p:attrNameLst>
                                          <p:attrName>ppt_y</p:attrName>
                                        </p:attrNameLst>
                                      </p:cBhvr>
                                      <p:tavLst>
                                        <p:tav tm="0">
                                          <p:val>
                                            <p:strVal val="#ppt_y"/>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id="11" nodeType="clickEffect" presetClass="entr" presetID="2" presetSubtype="2">
                                  <p:stCondLst>
                                    <p:cond delay="0"/>
                                  </p:stCondLst>
                                  <p:childTnLst>
                                    <p:set>
                                      <p:cBhvr>
                                        <p:cTn dur="1" fill="hold" id="12">
                                          <p:stCondLst>
                                            <p:cond delay="0"/>
                                          </p:stCondLst>
                                        </p:cTn>
                                        <p:tgtEl>
                                          <p:spTgt spid="11"/>
                                        </p:tgtEl>
                                        <p:attrNameLst>
                                          <p:attrName>style.visibility</p:attrName>
                                        </p:attrNameLst>
                                      </p:cBhvr>
                                      <p:to>
                                        <p:strVal val="visible"/>
                                      </p:to>
                                    </p:set>
                                    <p:anim calcmode="lin" valueType="num">
                                      <p:cBhvr additive="base">
                                        <p:cTn dur="500" fill="hold" id="13"/>
                                        <p:tgtEl>
                                          <p:spTgt spid="11"/>
                                        </p:tgtEl>
                                        <p:attrNameLst>
                                          <p:attrName>ppt_x</p:attrName>
                                        </p:attrNameLst>
                                      </p:cBhvr>
                                      <p:tavLst>
                                        <p:tav tm="0">
                                          <p:val>
                                            <p:strVal val="1+#ppt_w/2"/>
                                          </p:val>
                                        </p:tav>
                                        <p:tav tm="100000">
                                          <p:val>
                                            <p:strVal val="#ppt_x"/>
                                          </p:val>
                                        </p:tav>
                                      </p:tavLst>
                                    </p:anim>
                                    <p:anim calcmode="lin" valueType="num">
                                      <p:cBhvr additive="base">
                                        <p:cTn dur="500" fill="hold" id="14"/>
                                        <p:tgtEl>
                                          <p:spTgt spid="11"/>
                                        </p:tgtEl>
                                        <p:attrNameLst>
                                          <p:attrName>ppt_y</p:attrName>
                                        </p:attrNameLst>
                                      </p:cBhvr>
                                      <p:tavLst>
                                        <p:tav tm="0">
                                          <p:val>
                                            <p:strVal val="#ppt_y"/>
                                          </p:val>
                                        </p:tav>
                                        <p:tav tm="100000">
                                          <p:val>
                                            <p:strVal val="#ppt_y"/>
                                          </p:val>
                                        </p:tav>
                                      </p:tavLst>
                                    </p:anim>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 presetSubtype="4">
                                  <p:stCondLst>
                                    <p:cond delay="0"/>
                                  </p:stCondLst>
                                  <p:childTnLst>
                                    <p:set>
                                      <p:cBhvr>
                                        <p:cTn dur="1" fill="hold" id="18">
                                          <p:stCondLst>
                                            <p:cond delay="0"/>
                                          </p:stCondLst>
                                        </p:cTn>
                                        <p:tgtEl>
                                          <p:spTgt spid="7"/>
                                        </p:tgtEl>
                                        <p:attrNameLst>
                                          <p:attrName>style.visibility</p:attrName>
                                        </p:attrNameLst>
                                      </p:cBhvr>
                                      <p:to>
                                        <p:strVal val="visible"/>
                                      </p:to>
                                    </p:set>
                                    <p:anim calcmode="lin" valueType="num">
                                      <p:cBhvr additive="base">
                                        <p:cTn dur="500" fill="hold" id="19"/>
                                        <p:tgtEl>
                                          <p:spTgt spid="7"/>
                                        </p:tgtEl>
                                        <p:attrNameLst>
                                          <p:attrName>ppt_x</p:attrName>
                                        </p:attrNameLst>
                                      </p:cBhvr>
                                      <p:tavLst>
                                        <p:tav tm="0">
                                          <p:val>
                                            <p:strVal val="#ppt_x"/>
                                          </p:val>
                                        </p:tav>
                                        <p:tav tm="100000">
                                          <p:val>
                                            <p:strVal val="#ppt_x"/>
                                          </p:val>
                                        </p:tav>
                                      </p:tavLst>
                                    </p:anim>
                                    <p:anim calcmode="lin" valueType="num">
                                      <p:cBhvr additive="base">
                                        <p:cTn dur="500" fill="hold" id="20"/>
                                        <p:tgtEl>
                                          <p:spTgt spid="7"/>
                                        </p:tgtEl>
                                        <p:attrNameLst>
                                          <p:attrName>ppt_y</p:attrName>
                                        </p:attrNameLst>
                                      </p:cBhvr>
                                      <p:tavLst>
                                        <p:tav tm="0">
                                          <p:val>
                                            <p:strVal val="1+#ppt_h/2"/>
                                          </p:val>
                                        </p:tav>
                                        <p:tav tm="100000">
                                          <p:val>
                                            <p:strVal val="#ppt_y"/>
                                          </p:val>
                                        </p:tav>
                                      </p:tavLst>
                                    </p:anim>
                                  </p:childTnLst>
                                </p:cTn>
                              </p:par>
                            </p:childTnLst>
                          </p:cTn>
                        </p:par>
                      </p:childTnLst>
                    </p:cTn>
                  </p:par>
                  <p:par>
                    <p:cTn fill="hold" id="21">
                      <p:stCondLst>
                        <p:cond delay="indefinite"/>
                      </p:stCondLst>
                      <p:childTnLst>
                        <p:par>
                          <p:cTn fill="hold" id="22">
                            <p:stCondLst>
                              <p:cond delay="0"/>
                            </p:stCondLst>
                            <p:childTnLst>
                              <p:par>
                                <p:cTn fill="hold" id="23" nodeType="clickEffect" presetClass="entr" presetID="22" presetSubtype="8">
                                  <p:stCondLst>
                                    <p:cond delay="0"/>
                                  </p:stCondLst>
                                  <p:childTnLst>
                                    <p:set>
                                      <p:cBhvr>
                                        <p:cTn dur="1" fill="hold" id="24">
                                          <p:stCondLst>
                                            <p:cond delay="0"/>
                                          </p:stCondLst>
                                        </p:cTn>
                                        <p:tgtEl>
                                          <p:spTgt spid="10"/>
                                        </p:tgtEl>
                                        <p:attrNameLst>
                                          <p:attrName>style.visibility</p:attrName>
                                        </p:attrNameLst>
                                      </p:cBhvr>
                                      <p:to>
                                        <p:strVal val="visible"/>
                                      </p:to>
                                    </p:set>
                                    <p:animEffect filter="wipe(left)" transition="in">
                                      <p:cBhvr>
                                        <p:cTn dur="1000" id="25"/>
                                        <p:tgtEl>
                                          <p:spTgt spid="1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1226994"/>
            <a:ext cx="4040188" cy="639762"/>
          </a:xfrm>
        </p:spPr>
        <p:txBody>
          <a:bodyPr/>
          <a:lstStyle/>
          <a:p>
            <a:r>
              <a:rPr lang="en-US" dirty="0">
                <a:latin typeface="Cambria" panose="02040503050406030204" pitchFamily="18" charset="0"/>
                <a:ea typeface="Cambria" panose="02040503050406030204" pitchFamily="18" charset="0"/>
              </a:rPr>
              <a:t>Geometric Geodesy</a:t>
            </a:r>
          </a:p>
        </p:txBody>
      </p:sp>
      <p:sp>
        <p:nvSpPr>
          <p:cNvPr id="5" name="Content Placeholder 4"/>
          <p:cNvSpPr>
            <a:spLocks noGrp="1"/>
          </p:cNvSpPr>
          <p:nvPr>
            <p:ph sz="half" idx="2"/>
          </p:nvPr>
        </p:nvSpPr>
        <p:spPr>
          <a:xfrm>
            <a:off x="457200" y="1866756"/>
            <a:ext cx="4040188" cy="2808840"/>
          </a:xfrm>
        </p:spPr>
        <p:txBody>
          <a:bodyPr/>
          <a:lstStyle/>
          <a:p>
            <a:r>
              <a:rPr lang="en-US" dirty="0">
                <a:latin typeface="Cambria" panose="02040503050406030204" pitchFamily="18" charset="0"/>
                <a:ea typeface="Cambria" panose="02040503050406030204" pitchFamily="18" charset="0"/>
              </a:rPr>
              <a:t>Horizontal </a:t>
            </a:r>
            <a:r>
              <a:rPr lang="en-US" dirty="0" err="1">
                <a:latin typeface="Cambria" panose="02040503050406030204" pitchFamily="18" charset="0"/>
                <a:ea typeface="Cambria" panose="02040503050406030204" pitchFamily="18" charset="0"/>
              </a:rPr>
              <a:t>Datums</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Geometric Reference Frames</a:t>
            </a:r>
          </a:p>
          <a:p>
            <a:r>
              <a:rPr lang="en-US" dirty="0">
                <a:latin typeface="Cambria" panose="02040503050406030204" pitchFamily="18" charset="0"/>
                <a:ea typeface="Cambria" panose="02040503050406030204" pitchFamily="18" charset="0"/>
              </a:rPr>
              <a:t>Latitude &amp; Longitude</a:t>
            </a:r>
          </a:p>
          <a:p>
            <a:r>
              <a:rPr lang="en-US" dirty="0">
                <a:latin typeface="Cambria" panose="02040503050406030204" pitchFamily="18" charset="0"/>
                <a:ea typeface="Cambria" panose="02040503050406030204" pitchFamily="18" charset="0"/>
              </a:rPr>
              <a:t>Ellipsoid Height</a:t>
            </a:r>
          </a:p>
          <a:p>
            <a:r>
              <a:rPr lang="en-US" dirty="0">
                <a:latin typeface="Cambria" panose="02040503050406030204" pitchFamily="18" charset="0"/>
                <a:ea typeface="Cambria" panose="02040503050406030204" pitchFamily="18" charset="0"/>
              </a:rPr>
              <a:t>State Plane Coordinates</a:t>
            </a:r>
          </a:p>
          <a:p>
            <a:endParaRPr lang="en-US" dirty="0">
              <a:latin typeface="Cambria" panose="02040503050406030204" pitchFamily="18" charset="0"/>
              <a:ea typeface="Cambria" panose="02040503050406030204" pitchFamily="18" charset="0"/>
            </a:endParaRPr>
          </a:p>
        </p:txBody>
      </p:sp>
      <p:sp>
        <p:nvSpPr>
          <p:cNvPr id="6" name="Text Placeholder 5"/>
          <p:cNvSpPr>
            <a:spLocks noGrp="1"/>
          </p:cNvSpPr>
          <p:nvPr>
            <p:ph type="body" sz="quarter" idx="3"/>
          </p:nvPr>
        </p:nvSpPr>
        <p:spPr>
          <a:xfrm>
            <a:off x="4645027" y="1226994"/>
            <a:ext cx="4041775" cy="639762"/>
          </a:xfrm>
        </p:spPr>
        <p:txBody>
          <a:bodyPr/>
          <a:lstStyle/>
          <a:p>
            <a:r>
              <a:rPr lang="en-US" dirty="0">
                <a:latin typeface="Cambria" panose="02040503050406030204" pitchFamily="18" charset="0"/>
                <a:ea typeface="Cambria" panose="02040503050406030204" pitchFamily="18" charset="0"/>
              </a:rPr>
              <a:t>Physical Geodesy</a:t>
            </a:r>
          </a:p>
        </p:txBody>
      </p:sp>
      <p:sp>
        <p:nvSpPr>
          <p:cNvPr id="7" name="Content Placeholder 6"/>
          <p:cNvSpPr>
            <a:spLocks noGrp="1"/>
          </p:cNvSpPr>
          <p:nvPr>
            <p:ph sz="quarter" idx="4"/>
          </p:nvPr>
        </p:nvSpPr>
        <p:spPr>
          <a:xfrm>
            <a:off x="4645027" y="1866756"/>
            <a:ext cx="4041775" cy="2808840"/>
          </a:xfrm>
        </p:spPr>
        <p:txBody>
          <a:bodyPr/>
          <a:lstStyle/>
          <a:p>
            <a:r>
              <a:rPr lang="en-US" dirty="0">
                <a:latin typeface="Cambria" panose="02040503050406030204" pitchFamily="18" charset="0"/>
                <a:ea typeface="Cambria" panose="02040503050406030204" pitchFamily="18" charset="0"/>
              </a:rPr>
              <a:t>Geopotential </a:t>
            </a:r>
            <a:r>
              <a:rPr lang="en-US" dirty="0" err="1">
                <a:latin typeface="Cambria" panose="02040503050406030204" pitchFamily="18" charset="0"/>
                <a:ea typeface="Cambria" panose="02040503050406030204" pitchFamily="18" charset="0"/>
              </a:rPr>
              <a:t>Datums</a:t>
            </a:r>
            <a:endParaRPr lang="en-US" dirty="0">
              <a:latin typeface="Cambria" panose="02040503050406030204" pitchFamily="18" charset="0"/>
              <a:ea typeface="Cambria" panose="02040503050406030204" pitchFamily="18" charset="0"/>
            </a:endParaRPr>
          </a:p>
          <a:p>
            <a:r>
              <a:rPr lang="en-US" dirty="0" err="1">
                <a:latin typeface="Cambria" panose="02040503050406030204" pitchFamily="18" charset="0"/>
                <a:ea typeface="Cambria" panose="02040503050406030204" pitchFamily="18" charset="0"/>
              </a:rPr>
              <a:t>Orthometric</a:t>
            </a:r>
            <a:r>
              <a:rPr lang="en-US" dirty="0">
                <a:latin typeface="Cambria" panose="02040503050406030204" pitchFamily="18" charset="0"/>
                <a:ea typeface="Cambria" panose="02040503050406030204" pitchFamily="18" charset="0"/>
              </a:rPr>
              <a:t> Height</a:t>
            </a:r>
          </a:p>
          <a:p>
            <a:r>
              <a:rPr lang="en-US" dirty="0">
                <a:latin typeface="Cambria" panose="02040503050406030204" pitchFamily="18" charset="0"/>
                <a:ea typeface="Cambria" panose="02040503050406030204" pitchFamily="18" charset="0"/>
              </a:rPr>
              <a:t>Dynamic Height</a:t>
            </a:r>
          </a:p>
          <a:p>
            <a:r>
              <a:rPr lang="en-US" dirty="0">
                <a:latin typeface="Cambria" panose="02040503050406030204" pitchFamily="18" charset="0"/>
                <a:ea typeface="Cambria" panose="02040503050406030204" pitchFamily="18" charset="0"/>
              </a:rPr>
              <a:t>Surface Gravity</a:t>
            </a:r>
          </a:p>
          <a:p>
            <a:r>
              <a:rPr lang="en-US" dirty="0">
                <a:latin typeface="Cambria" panose="02040503050406030204" pitchFamily="18" charset="0"/>
                <a:ea typeface="Cambria" panose="02040503050406030204" pitchFamily="18" charset="0"/>
              </a:rPr>
              <a:t>Leveling</a:t>
            </a:r>
          </a:p>
          <a:p>
            <a:endParaRPr lang="en-US" dirty="0">
              <a:latin typeface="Cambria" panose="02040503050406030204" pitchFamily="18" charset="0"/>
              <a:ea typeface="Cambria" panose="02040503050406030204" pitchFamily="18" charset="0"/>
            </a:endParaRPr>
          </a:p>
        </p:txBody>
      </p:sp>
      <p:sp>
        <p:nvSpPr>
          <p:cNvPr id="3" name="Rectangle 2"/>
          <p:cNvSpPr/>
          <p:nvPr/>
        </p:nvSpPr>
        <p:spPr>
          <a:xfrm>
            <a:off x="233680" y="4878641"/>
            <a:ext cx="8643283" cy="175432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T</a:t>
            </a:r>
            <a:r>
              <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o get to these</a:t>
            </a:r>
            <a:r>
              <a:rPr kumimoji="0" lang="en-US" sz="24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“final products” we use a multitude of scientific methods, including Space Geodesy and Astronomical Geodesy.</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lang="en-US" baseline="0" dirty="0">
              <a:solidFill>
                <a:prstClr val="black"/>
              </a:solidFill>
              <a:latin typeface="Cambria" panose="02040503050406030204" pitchFamily="18" charset="0"/>
              <a:ea typeface="Cambria" panose="020405030504060302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And since we’re the Government… don’t forget </a:t>
            </a:r>
            <a:r>
              <a:rPr kumimoji="0" lang="en-US" sz="240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Political Geodesy</a:t>
            </a:r>
            <a:r>
              <a:rPr kumimoji="0" lang="en-US" sz="24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Title 1"/>
          <p:cNvSpPr>
            <a:spLocks noGrp="1"/>
          </p:cNvSpPr>
          <p:nvPr>
            <p:ph type="title"/>
          </p:nvPr>
        </p:nvSpPr>
        <p:spPr>
          <a:xfrm>
            <a:off x="0" y="274638"/>
            <a:ext cx="916033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Tree>
    <p:extLst>
      <p:ext uri="{BB962C8B-B14F-4D97-AF65-F5344CB8AC3E}">
        <p14:creationId xmlns:p14="http://schemas.microsoft.com/office/powerpoint/2010/main" val="271569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ntr" presetSubtype="0" fill="hold" grpId="0" nodeType="withEffect">
                                  <p:stCondLst>
                                    <p:cond delay="3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2"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2"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500"/>
                            </p:stCondLst>
                            <p:childTnLst>
                              <p:par>
                                <p:cTn id="34" presetID="10" presetClass="entr" presetSubtype="0" fill="hold" nodeType="afterEffect">
                                  <p:stCondLst>
                                    <p:cond delay="150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wipe(left)">
                                      <p:cBhvr>
                                        <p:cTn id="4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ew"/>
          <p:cNvSpPr txBox="1">
            <a:spLocks/>
          </p:cNvSpPr>
          <p:nvPr/>
        </p:nvSpPr>
        <p:spPr>
          <a:xfrm>
            <a:off x="5443017" y="1068867"/>
            <a:ext cx="2295391" cy="414459"/>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Orthometric</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27792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972301"/>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4700" b="1" dirty="0">
                <a:uFill>
                  <a:solidFill>
                    <a:srgbClr val="1F497D"/>
                  </a:solidFill>
                </a:uFill>
                <a:latin typeface="Cambria" panose="02040503050406030204" pitchFamily="18" charset="0"/>
                <a:cs typeface="Arial"/>
              </a:rPr>
              <a:t>National Geodetic </a:t>
            </a:r>
            <a:r>
              <a:rPr lang="en-US" sz="4700" b="1" spc="-7" dirty="0">
                <a:uFill>
                  <a:solidFill>
                    <a:srgbClr val="1F497D"/>
                  </a:solidFill>
                </a:uFill>
                <a:latin typeface="Cambria" panose="02040503050406030204" pitchFamily="18" charset="0"/>
                <a:cs typeface="Arial"/>
              </a:rPr>
              <a:t>Vertical </a:t>
            </a:r>
            <a:r>
              <a:rPr lang="en-US" sz="4700" b="1" spc="-20" dirty="0">
                <a:uFill>
                  <a:solidFill>
                    <a:srgbClr val="1F497D"/>
                  </a:solidFill>
                </a:uFill>
                <a:latin typeface="Cambria" panose="02040503050406030204" pitchFamily="18" charset="0"/>
                <a:cs typeface="Arial"/>
              </a:rPr>
              <a:t>Datum </a:t>
            </a:r>
          </a:p>
          <a:p>
            <a:pPr marL="16933" algn="ctr">
              <a:spcBef>
                <a:spcPts val="0"/>
              </a:spcBef>
              <a:buSzPct val="159375"/>
              <a:tabLst>
                <a:tab pos="397077" algn="l"/>
                <a:tab pos="397923" algn="l"/>
              </a:tabLst>
            </a:pPr>
            <a:r>
              <a:rPr lang="en-US" sz="5400" b="1" spc="-20" dirty="0">
                <a:uFill>
                  <a:solidFill>
                    <a:srgbClr val="1F497D"/>
                  </a:solidFill>
                </a:uFill>
                <a:latin typeface="Cambria" panose="02040503050406030204" pitchFamily="18" charset="0"/>
                <a:cs typeface="Arial"/>
              </a:rPr>
              <a:t>of 1929</a:t>
            </a:r>
            <a:endParaRPr lang="en-US" sz="5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sz="6000" b="1" spc="-20" dirty="0">
                <a:solidFill>
                  <a:srgbClr val="C00000"/>
                </a:solidFill>
                <a:uFill>
                  <a:solidFill>
                    <a:srgbClr val="C00000"/>
                  </a:solidFill>
                </a:uFill>
                <a:latin typeface="Cambria" panose="02040503050406030204" pitchFamily="18" charset="0"/>
                <a:cs typeface="Arial Black"/>
              </a:rPr>
              <a:t>N</a:t>
            </a:r>
            <a:r>
              <a:rPr lang="en-US" sz="6000" b="1" spc="-20" dirty="0">
                <a:solidFill>
                  <a:srgbClr val="C00000"/>
                </a:solidFill>
                <a:uFill>
                  <a:solidFill>
                    <a:srgbClr val="C00000"/>
                  </a:solidFill>
                </a:uFill>
                <a:latin typeface="Cambria" panose="02040503050406030204" pitchFamily="18" charset="0"/>
                <a:cs typeface="Arial Black"/>
              </a:rPr>
              <a:t>GVD29</a:t>
            </a:r>
          </a:p>
          <a:p>
            <a:pPr marL="16933" algn="ctr">
              <a:spcBef>
                <a:spcPts val="0"/>
              </a:spcBef>
              <a:buSzPct val="159375"/>
              <a:tabLst>
                <a:tab pos="397077" algn="l"/>
                <a:tab pos="397923" algn="l"/>
              </a:tabLst>
            </a:pPr>
            <a:endParaRPr lang="en-US" sz="6000" b="1" i="1" spc="-20" dirty="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r>
              <a:rPr lang="en-US" sz="6000" b="1" i="1" spc="-20" dirty="0">
                <a:solidFill>
                  <a:schemeClr val="tx1">
                    <a:lumMod val="50000"/>
                    <a:lumOff val="50000"/>
                  </a:schemeClr>
                </a:solidFill>
                <a:uFill>
                  <a:solidFill>
                    <a:srgbClr val="C00000"/>
                  </a:solidFill>
                </a:uFill>
                <a:latin typeface="Cambria" panose="02040503050406030204" pitchFamily="18" charset="0"/>
                <a:cs typeface="Arial Black"/>
              </a:rPr>
              <a:t>was replaced by</a:t>
            </a:r>
          </a:p>
        </p:txBody>
      </p:sp>
    </p:spTree>
    <p:extLst>
      <p:ext uri="{BB962C8B-B14F-4D97-AF65-F5344CB8AC3E}">
        <p14:creationId xmlns:p14="http://schemas.microsoft.com/office/powerpoint/2010/main" val="122262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5049245"/>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sz="4900" b="1" dirty="0">
                <a:uFill>
                  <a:solidFill>
                    <a:srgbClr val="1F497D"/>
                  </a:solidFill>
                </a:uFill>
                <a:latin typeface="Cambria" panose="02040503050406030204" pitchFamily="18" charset="0"/>
                <a:cs typeface="Arial"/>
              </a:rPr>
              <a:t>North </a:t>
            </a:r>
            <a:r>
              <a:rPr sz="4900" b="1" spc="-7" dirty="0">
                <a:uFill>
                  <a:solidFill>
                    <a:srgbClr val="1F497D"/>
                  </a:solidFill>
                </a:uFill>
                <a:latin typeface="Cambria" panose="02040503050406030204" pitchFamily="18" charset="0"/>
                <a:cs typeface="Arial"/>
              </a:rPr>
              <a:t>American </a:t>
            </a:r>
            <a:r>
              <a:rPr lang="en-US" sz="4900" b="1" spc="-7" dirty="0">
                <a:uFill>
                  <a:solidFill>
                    <a:srgbClr val="1F497D"/>
                  </a:solidFill>
                </a:uFill>
                <a:latin typeface="Cambria" panose="02040503050406030204" pitchFamily="18" charset="0"/>
                <a:cs typeface="Arial"/>
              </a:rPr>
              <a:t>Vertical </a:t>
            </a:r>
            <a:r>
              <a:rPr lang="en-US" sz="4900" b="1" spc="-20" dirty="0">
                <a:uFill>
                  <a:solidFill>
                    <a:srgbClr val="1F497D"/>
                  </a:solidFill>
                </a:uFill>
                <a:latin typeface="Cambria" panose="02040503050406030204" pitchFamily="18" charset="0"/>
                <a:cs typeface="Arial"/>
              </a:rPr>
              <a:t>Datum </a:t>
            </a:r>
          </a:p>
          <a:p>
            <a:pPr marL="16933" algn="ctr">
              <a:spcBef>
                <a:spcPts val="0"/>
              </a:spcBef>
              <a:buSzPct val="159375"/>
              <a:tabLst>
                <a:tab pos="397077" algn="l"/>
                <a:tab pos="397923" algn="l"/>
              </a:tabLst>
            </a:pPr>
            <a:r>
              <a:rPr lang="en-US" sz="5400" b="1" spc="-20" dirty="0">
                <a:uFill>
                  <a:solidFill>
                    <a:srgbClr val="1F497D"/>
                  </a:solidFill>
                </a:uFill>
                <a:latin typeface="Cambria" panose="02040503050406030204" pitchFamily="18" charset="0"/>
                <a:cs typeface="Arial"/>
              </a:rPr>
              <a:t>of 1988</a:t>
            </a:r>
            <a:endParaRPr lang="en-US" sz="5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sz="6000" b="1" spc="-20" dirty="0">
                <a:solidFill>
                  <a:srgbClr val="C00000"/>
                </a:solidFill>
                <a:uFill>
                  <a:solidFill>
                    <a:srgbClr val="C00000"/>
                  </a:solidFill>
                </a:uFill>
                <a:latin typeface="Cambria" panose="02040503050406030204" pitchFamily="18" charset="0"/>
                <a:cs typeface="Arial Black"/>
              </a:rPr>
              <a:t>NA</a:t>
            </a:r>
            <a:r>
              <a:rPr lang="en-US" sz="6000" b="1" spc="-20" dirty="0">
                <a:solidFill>
                  <a:srgbClr val="C00000"/>
                </a:solidFill>
                <a:uFill>
                  <a:solidFill>
                    <a:srgbClr val="C00000"/>
                  </a:solidFill>
                </a:uFill>
                <a:latin typeface="Cambria" panose="02040503050406030204" pitchFamily="18" charset="0"/>
                <a:cs typeface="Arial Black"/>
              </a:rPr>
              <a:t>VD88</a:t>
            </a:r>
          </a:p>
          <a:p>
            <a:pPr marL="16933" algn="ctr">
              <a:spcBef>
                <a:spcPts val="0"/>
              </a:spcBef>
              <a:buSzPct val="159375"/>
              <a:tabLst>
                <a:tab pos="397077" algn="l"/>
                <a:tab pos="397923" algn="l"/>
              </a:tabLst>
            </a:pPr>
            <a:endParaRPr lang="en-US" sz="6000" b="1" i="1" spc="-20" dirty="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r>
              <a:rPr lang="en-US" sz="6000" b="1" i="1" spc="-20" dirty="0">
                <a:solidFill>
                  <a:schemeClr val="tx1">
                    <a:lumMod val="50000"/>
                    <a:lumOff val="50000"/>
                  </a:schemeClr>
                </a:solidFill>
                <a:uFill>
                  <a:solidFill>
                    <a:srgbClr val="C00000"/>
                  </a:solidFill>
                </a:uFill>
                <a:latin typeface="Cambria" panose="02040503050406030204" pitchFamily="18" charset="0"/>
                <a:cs typeface="Arial Black"/>
              </a:rPr>
              <a:t>will be replaced by</a:t>
            </a:r>
          </a:p>
        </p:txBody>
      </p:sp>
    </p:spTree>
    <p:extLst>
      <p:ext uri="{BB962C8B-B14F-4D97-AF65-F5344CB8AC3E}">
        <p14:creationId xmlns:p14="http://schemas.microsoft.com/office/powerpoint/2010/main" val="29641614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787635"/>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5400" b="1" dirty="0">
                <a:uFill>
                  <a:solidFill>
                    <a:srgbClr val="1F497D"/>
                  </a:solidFill>
                </a:uFill>
                <a:latin typeface="Cambria" panose="02040503050406030204" pitchFamily="18" charset="0"/>
                <a:cs typeface="Arial"/>
              </a:rPr>
              <a:t>North American-Pacific Geopotential Datum of 2022</a:t>
            </a:r>
            <a:r>
              <a:rPr lang="en-US" sz="5400" b="1" spc="-7" dirty="0">
                <a:uFill>
                  <a:solidFill>
                    <a:srgbClr val="1F497D"/>
                  </a:solidFill>
                </a:uFill>
                <a:latin typeface="Cambria" panose="02040503050406030204" pitchFamily="18" charset="0"/>
                <a:cs typeface="Arial"/>
              </a:rPr>
              <a:t> </a:t>
            </a: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sz="6000" b="1" spc="-20" dirty="0">
                <a:solidFill>
                  <a:srgbClr val="C00000"/>
                </a:solidFill>
                <a:uFill>
                  <a:solidFill>
                    <a:srgbClr val="C00000"/>
                  </a:solidFill>
                </a:uFill>
                <a:latin typeface="Cambria" panose="02040503050406030204" pitchFamily="18" charset="0"/>
                <a:cs typeface="Arial Black"/>
              </a:rPr>
              <a:t>NA</a:t>
            </a:r>
            <a:r>
              <a:rPr lang="en-US" sz="6000" b="1" spc="-20" dirty="0">
                <a:solidFill>
                  <a:srgbClr val="C00000"/>
                </a:solidFill>
                <a:uFill>
                  <a:solidFill>
                    <a:srgbClr val="C00000"/>
                  </a:solidFill>
                </a:uFill>
                <a:latin typeface="Cambria" panose="02040503050406030204" pitchFamily="18" charset="0"/>
                <a:cs typeface="Arial Black"/>
              </a:rPr>
              <a:t>PGD</a:t>
            </a:r>
            <a:r>
              <a:rPr sz="6000" b="1" spc="-20" dirty="0">
                <a:solidFill>
                  <a:srgbClr val="C00000"/>
                </a:solidFill>
                <a:uFill>
                  <a:solidFill>
                    <a:srgbClr val="C00000"/>
                  </a:solidFill>
                </a:uFill>
                <a:latin typeface="Cambria" panose="02040503050406030204" pitchFamily="18" charset="0"/>
                <a:cs typeface="Arial Black"/>
              </a:rPr>
              <a:t>2022</a:t>
            </a:r>
            <a:endParaRPr lang="en-US" sz="6000" b="1" spc="-20" dirty="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endParaRPr lang="en-US" sz="4400" b="1" spc="-20" dirty="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r>
              <a:rPr lang="en-US" sz="5400" b="1" spc="-20" dirty="0">
                <a:solidFill>
                  <a:srgbClr val="C00000"/>
                </a:solidFill>
                <a:uFill>
                  <a:solidFill>
                    <a:srgbClr val="C00000"/>
                  </a:solidFill>
                </a:uFill>
                <a:latin typeface="Cambria" panose="02040503050406030204" pitchFamily="18" charset="0"/>
                <a:cs typeface="Arial Black"/>
              </a:rPr>
              <a:t>(pronounced: nap-</a:t>
            </a:r>
            <a:r>
              <a:rPr lang="en-US" sz="5400" b="1" spc="-20" dirty="0" err="1">
                <a:solidFill>
                  <a:srgbClr val="C00000"/>
                </a:solidFill>
                <a:uFill>
                  <a:solidFill>
                    <a:srgbClr val="C00000"/>
                  </a:solidFill>
                </a:uFill>
                <a:latin typeface="Cambria" panose="02040503050406030204" pitchFamily="18" charset="0"/>
                <a:cs typeface="Arial Black"/>
              </a:rPr>
              <a:t>jee</a:t>
            </a:r>
            <a:r>
              <a:rPr lang="en-US" sz="5400" b="1" spc="-20" dirty="0">
                <a:solidFill>
                  <a:srgbClr val="C00000"/>
                </a:solidFill>
                <a:uFill>
                  <a:solidFill>
                    <a:srgbClr val="C00000"/>
                  </a:solidFill>
                </a:uFill>
                <a:latin typeface="Cambria" panose="02040503050406030204" pitchFamily="18" charset="0"/>
                <a:cs typeface="Arial Black"/>
              </a:rPr>
              <a:t>-</a:t>
            </a:r>
            <a:r>
              <a:rPr lang="en-US" sz="5400" b="1" spc="-20" dirty="0" err="1">
                <a:solidFill>
                  <a:srgbClr val="C00000"/>
                </a:solidFill>
                <a:uFill>
                  <a:solidFill>
                    <a:srgbClr val="C00000"/>
                  </a:solidFill>
                </a:uFill>
                <a:latin typeface="Cambria" panose="02040503050406030204" pitchFamily="18" charset="0"/>
                <a:cs typeface="Arial Black"/>
              </a:rPr>
              <a:t>dee</a:t>
            </a:r>
            <a:r>
              <a:rPr lang="en-US" sz="5400" b="1" spc="-20" dirty="0">
                <a:solidFill>
                  <a:srgbClr val="C00000"/>
                </a:solidFill>
                <a:uFill>
                  <a:solidFill>
                    <a:srgbClr val="C00000"/>
                  </a:solidFill>
                </a:uFill>
                <a:latin typeface="Cambria" panose="02040503050406030204" pitchFamily="18" charset="0"/>
                <a:cs typeface="Arial Black"/>
              </a:rPr>
              <a:t>)</a:t>
            </a:r>
            <a:endParaRPr sz="5400" dirty="0">
              <a:latin typeface="Cambria" panose="02040503050406030204" pitchFamily="18" charset="0"/>
              <a:cs typeface="Arial Black"/>
            </a:endParaRPr>
          </a:p>
        </p:txBody>
      </p:sp>
    </p:spTree>
    <p:extLst>
      <p:ext uri="{BB962C8B-B14F-4D97-AF65-F5344CB8AC3E}">
        <p14:creationId xmlns:p14="http://schemas.microsoft.com/office/powerpoint/2010/main" val="22506610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2173956"/>
            <a:ext cx="9144000" cy="1494426"/>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 </a:t>
            </a:r>
            <a:r>
              <a:rPr kumimoji="0" lang="en-US" sz="4800" b="0" i="0" u="none" strike="noStrike" kern="1200" cap="none" spc="-5"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very brief h</a:t>
            </a:r>
            <a:r>
              <a:rPr kumimoji="0" lang="en-US" sz="4800" b="0" i="0" u="none" strike="noStrike" kern="1200" cap="none" spc="-1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istory </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(the most prevalent) </a:t>
            </a:r>
            <a:r>
              <a:rPr kumimoji="0" lang="en-US" sz="4800" b="0" i="0" u="none" strike="noStrike" kern="1200" cap="none" spc="-15"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U.S. vertical </a:t>
            </a:r>
            <a:r>
              <a:rPr kumimoji="0" lang="en-US" sz="4800" b="0" i="0" u="none" strike="noStrike" kern="1200" cap="none" spc="-5"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a:rPr>
              <a:t>datums</a:t>
            </a:r>
            <a:endParaRPr kumimoji="0" lang="en-US" sz="48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endParaRPr>
          </a:p>
        </p:txBody>
      </p:sp>
    </p:spTree>
    <p:extLst>
      <p:ext uri="{BB962C8B-B14F-4D97-AF65-F5344CB8AC3E}">
        <p14:creationId xmlns:p14="http://schemas.microsoft.com/office/powerpoint/2010/main" val="276224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183298" name="Picture 2"/>
          <p:cNvPicPr>
            <a:picLocks noChangeArrowheads="1" noChangeAspect="1"/>
          </p:cNvPicPr>
          <p:nvPr/>
        </p:nvPicPr>
        <p:blipFill rotWithShape="1">
          <a:blip r:embed="rId3">
            <a:extLst>
              <a:ext uri="{28A0092B-C50C-407E-A947-70E740481C1C}">
                <a14:useLocalDpi xmlns:a14="http://schemas.microsoft.com/office/drawing/2010/main" val="0"/>
              </a:ext>
            </a:extLst>
          </a:blip>
          <a:srcRect b="46" l="8" t="45"/>
          <a:stretch/>
        </p:blipFill>
        <p:spPr bwMode="auto">
          <a:xfrm>
            <a:off x="0" y="0"/>
            <a:ext cx="9144000" cy="68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6196" name="Text Box 4"/>
          <p:cNvSpPr txBox="1">
            <a:spLocks noChangeArrowheads="1"/>
          </p:cNvSpPr>
          <p:nvPr/>
        </p:nvSpPr>
        <p:spPr bwMode="auto">
          <a:xfrm>
            <a:off x="0" y="5927383"/>
            <a:ext cx="4841966" cy="954107"/>
          </a:xfrm>
          <a:prstGeom prst="rect">
            <a:avLst/>
          </a:prstGeom>
          <a:solidFill>
            <a:schemeClr val="bg1"/>
          </a:solidFill>
          <a:ln>
            <a:noFill/>
          </a:ln>
          <a:extLst/>
        </p:spPr>
        <p:txBody>
          <a:bodyPr wrap="square">
            <a:spAutoFit/>
          </a:bodyPr>
          <a:lstStyle>
            <a:lvl1pPr>
              <a:spcBef>
                <a:spcPct val="20000"/>
              </a:spcBef>
              <a:buFont charset="0" panose="020B0604020202020204" pitchFamily="34" typeface="Arial"/>
              <a:buChar char="•"/>
              <a:defRPr sz="32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1pPr>
            <a:lvl2pPr indent="-285750" marL="742950">
              <a:spcBef>
                <a:spcPct val="20000"/>
              </a:spcBef>
              <a:buFont charset="0" panose="020B0604020202020204" pitchFamily="34" typeface="Arial"/>
              <a:buChar char="–"/>
              <a:defRPr sz="28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2pPr>
            <a:lvl3pPr indent="-228600" marL="1143000">
              <a:spcBef>
                <a:spcPct val="20000"/>
              </a:spcBef>
              <a:buFont charset="0" panose="020B0604020202020204" pitchFamily="34" typeface="Arial"/>
              <a:buChar char="•"/>
              <a:defRPr sz="24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3pPr>
            <a:lvl4pPr indent="-228600" marL="1600200">
              <a:spcBef>
                <a:spcPct val="20000"/>
              </a:spcBef>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4pPr>
            <a:lvl5pPr indent="-228600" marL="2057400">
              <a:spcBef>
                <a:spcPct val="20000"/>
              </a:spcBef>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5pPr>
            <a:lvl6pPr defTabSz="457200" eaLnBrk="0" fontAlgn="base" hangingPunct="0" indent="-228600" marL="25146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6pPr>
            <a:lvl7pPr defTabSz="457200" eaLnBrk="0" fontAlgn="base" hangingPunct="0" indent="-228600" marL="29718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7pPr>
            <a:lvl8pPr defTabSz="457200" eaLnBrk="0" fontAlgn="base" hangingPunct="0" indent="-228600" marL="34290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8pPr>
            <a:lvl9pPr defTabSz="457200" eaLnBrk="0" fontAlgn="base" hangingPunct="0" indent="-228600" marL="38862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9pPr>
          </a:lstStyle>
          <a:p>
            <a:pPr algn="ctr" defTabSz="457200" eaLnBrk="1" fontAlgn="base" hangingPunct="1" indent="0" latinLnBrk="0" lvl="0" marL="0" marR="0" rtl="0">
              <a:lnSpc>
                <a:spcPct val="100000"/>
              </a:lnSpc>
              <a:spcBef>
                <a:spcPct val="50000"/>
              </a:spcBef>
              <a:spcAft>
                <a:spcPct val="0"/>
              </a:spcAft>
              <a:buClrTx/>
              <a:buSzTx/>
              <a:buFontTx/>
              <a:buNone/>
              <a:tabLst/>
              <a:defRPr/>
            </a:pPr>
            <a:r>
              <a:rPr altLang="en-US" b="1" baseline="0" cap="none" dirty="0" i="0" kern="1200" kumimoji="0" lang="en-US" noProof="0" normalizeH="0" spc="0" strike="noStrike" sz="2800" u="none">
                <a:ln>
                  <a:noFill/>
                </a:ln>
                <a:solidFill>
                  <a:prstClr val="black"/>
                </a:solidFill>
                <a:effectLst/>
                <a:uLnTx/>
                <a:uFillTx/>
                <a:latin charset="0" panose="02040503050406030204" pitchFamily="18" typeface="Cambria"/>
                <a:ea charset="0" panose="02040503050406030204" pitchFamily="18" typeface="Cambria"/>
                <a:cs charset="0" panose="02020603050405020304" pitchFamily="18" typeface="Times New Roman"/>
              </a:rPr>
              <a:t>Referenced to 26 tide gauges in the US and Canada</a:t>
            </a:r>
          </a:p>
        </p:txBody>
      </p:sp>
      <p:cxnSp>
        <p:nvCxnSpPr>
          <p:cNvPr id="28" name="Straight Connector 27"/>
          <p:cNvCxnSpPr/>
          <p:nvPr/>
        </p:nvCxnSpPr>
        <p:spPr>
          <a:xfrm>
            <a:off x="147484" y="3694127"/>
            <a:ext cx="8819535"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0787702"/>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2">
                                  <p:stCondLst>
                                    <p:cond delay="0"/>
                                  </p:stCondLst>
                                  <p:childTnLst>
                                    <p:set>
                                      <p:cBhvr>
                                        <p:cTn dur="1" fill="hold" id="6">
                                          <p:stCondLst>
                                            <p:cond delay="0"/>
                                          </p:stCondLst>
                                        </p:cTn>
                                        <p:tgtEl>
                                          <p:spTgt spid="28"/>
                                        </p:tgtEl>
                                        <p:attrNameLst>
                                          <p:attrName>style.visibility</p:attrName>
                                        </p:attrNameLst>
                                      </p:cBhvr>
                                      <p:to>
                                        <p:strVal val="visible"/>
                                      </p:to>
                                    </p:set>
                                    <p:animEffect filter="wipe(right)" transition="in">
                                      <p:cBhvr>
                                        <p:cTn dur="500" id="7"/>
                                        <p:tgtEl>
                                          <p:spTgt spid="2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c 12"/>
          <p:cNvSpPr/>
          <p:nvPr/>
        </p:nvSpPr>
        <p:spPr>
          <a:xfrm>
            <a:off x="-2784757" y="2926081"/>
            <a:ext cx="14579402" cy="14591272"/>
          </a:xfrm>
          <a:prstGeom prst="arc">
            <a:avLst>
              <a:gd name="adj1" fmla="val 14393631"/>
              <a:gd name="adj2" fmla="val 18095909"/>
            </a:avLst>
          </a:prstGeom>
          <a:ln w="762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rc 3"/>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lowchart: Connector 4"/>
          <p:cNvSpPr/>
          <p:nvPr/>
        </p:nvSpPr>
        <p:spPr>
          <a:xfrm>
            <a:off x="1412575" y="3350644"/>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Arc 5"/>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lowchart: Connector 6"/>
          <p:cNvSpPr/>
          <p:nvPr/>
        </p:nvSpPr>
        <p:spPr>
          <a:xfrm>
            <a:off x="1141562" y="3605842"/>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Connector 7"/>
          <p:cNvSpPr/>
          <p:nvPr/>
        </p:nvSpPr>
        <p:spPr>
          <a:xfrm>
            <a:off x="1564975" y="3503044"/>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Connector 9"/>
          <p:cNvSpPr/>
          <p:nvPr/>
        </p:nvSpPr>
        <p:spPr>
          <a:xfrm>
            <a:off x="7223897" y="3209745"/>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lowchart: Connector 10"/>
          <p:cNvSpPr/>
          <p:nvPr/>
        </p:nvSpPr>
        <p:spPr>
          <a:xfrm>
            <a:off x="6952884" y="3464943"/>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7376297" y="3362145"/>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latin typeface="Cambria" panose="02040503050406030204" pitchFamily="18" charset="0"/>
                <a:cs typeface="Calibri"/>
              </a:rPr>
              <a:t>NGVD29 – based on 26 tide gauges</a:t>
            </a:r>
            <a:endParaRPr dirty="0">
              <a:latin typeface="Cambria" panose="02040503050406030204" pitchFamily="18" charset="0"/>
              <a:cs typeface="Calibri"/>
            </a:endParaRPr>
          </a:p>
        </p:txBody>
      </p:sp>
      <p:sp>
        <p:nvSpPr>
          <p:cNvPr id="15" name="object 2"/>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marR="0" lvl="0" indent="0" algn="ctr" defTabSz="457200" rtl="0" eaLnBrk="0" fontAlgn="base" latinLnBrk="0" hangingPunct="0">
              <a:lnSpc>
                <a:spcPct val="100000"/>
              </a:lnSpc>
              <a:spcBef>
                <a:spcPts val="133"/>
              </a:spcBef>
              <a:spcAft>
                <a:spcPct val="0"/>
              </a:spcAft>
              <a:buClrTx/>
              <a:buSzTx/>
              <a:buFontTx/>
              <a:buNone/>
              <a:tabLst/>
              <a:defRPr/>
            </a:pPr>
            <a:r>
              <a:rPr kumimoji="0" lang="en-US" sz="4400" b="0" i="1" u="none" strike="noStrike" kern="1200" cap="none" spc="-7"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rPr>
              <a:t>Concept</a:t>
            </a:r>
            <a:endParaRPr kumimoji="0" lang="en-US" sz="4400" b="0" i="1" u="none" strike="noStrike" kern="1200" cap="none" spc="0"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endParaRPr>
          </a:p>
        </p:txBody>
      </p:sp>
      <p:cxnSp>
        <p:nvCxnSpPr>
          <p:cNvPr id="3" name="Straight Arrow Connector 2"/>
          <p:cNvCxnSpPr/>
          <p:nvPr/>
        </p:nvCxnSpPr>
        <p:spPr>
          <a:xfrm>
            <a:off x="1045951" y="2193481"/>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bwMode="auto">
          <a:xfrm>
            <a:off x="152400" y="139065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topographic surface</a:t>
            </a:r>
          </a:p>
        </p:txBody>
      </p:sp>
      <p:grpSp>
        <p:nvGrpSpPr>
          <p:cNvPr id="2" name="Group 1"/>
          <p:cNvGrpSpPr/>
          <p:nvPr/>
        </p:nvGrpSpPr>
        <p:grpSpPr>
          <a:xfrm>
            <a:off x="2465782" y="3289721"/>
            <a:ext cx="2864698" cy="1647528"/>
            <a:chOff x="2465782" y="3289721"/>
            <a:chExt cx="2864698" cy="1647528"/>
          </a:xfrm>
        </p:grpSpPr>
        <p:cxnSp>
          <p:nvCxnSpPr>
            <p:cNvPr id="16" name="Straight Arrow Connector 15"/>
            <p:cNvCxnSpPr/>
            <p:nvPr/>
          </p:nvCxnSpPr>
          <p:spPr>
            <a:xfrm flipH="1" flipV="1">
              <a:off x="2465782" y="3289721"/>
              <a:ext cx="769198" cy="868390"/>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datum zero</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surface</a:t>
              </a:r>
            </a:p>
          </p:txBody>
        </p:sp>
      </p:grpSp>
      <p:sp>
        <p:nvSpPr>
          <p:cNvPr id="17" name="Content Placeholder 2"/>
          <p:cNvSpPr>
            <a:spLocks noGrp="1"/>
          </p:cNvSpPr>
          <p:nvPr>
            <p:ph idx="1"/>
          </p:nvPr>
        </p:nvSpPr>
        <p:spPr>
          <a:xfrm>
            <a:off x="-210405" y="4871449"/>
            <a:ext cx="6229066" cy="2095735"/>
          </a:xfrm>
        </p:spPr>
        <p:txBody>
          <a:bodyPr/>
          <a:lstStyle/>
          <a:p>
            <a:pPr lvl="1"/>
            <a:endParaRPr lang="en-US" sz="2400"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Local Mean Sea Level differs at tide stations due to prevailing winds, ocean current, salinity, seabed topography, etc. </a:t>
            </a:r>
          </a:p>
        </p:txBody>
      </p:sp>
    </p:spTree>
    <p:extLst>
      <p:ext uri="{BB962C8B-B14F-4D97-AF65-F5344CB8AC3E}">
        <p14:creationId xmlns:p14="http://schemas.microsoft.com/office/powerpoint/2010/main" val="3963017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2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 calcmode="lin" valueType="num">
                                      <p:cBhvr additive="base">
                                        <p:cTn id="20"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build="p"/>
    </p:bldLst>
  </p:timing>
</p:sld>
</file>

<file path=ppt/slides/slide8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map"/>
          <p:cNvPicPr>
            <a:picLocks noChangeAspect="1"/>
          </p:cNvPicPr>
          <p:nvPr/>
        </p:nvPicPr>
        <p:blipFill rotWithShape="1">
          <a:blip cstate="print" r:embed="rId3">
            <a:extLst>
              <a:ext uri="{28A0092B-C50C-407E-A947-70E740481C1C}">
                <a14:useLocalDpi xmlns:a14="http://schemas.microsoft.com/office/drawing/2010/main" val="0"/>
              </a:ext>
            </a:extLst>
          </a:blip>
          <a:srcRect b="5" l="23" t="52"/>
          <a:stretch/>
        </p:blipFill>
        <p:spPr>
          <a:xfrm>
            <a:off x="0" y="0"/>
            <a:ext cx="9144000" cy="6899520"/>
          </a:xfrm>
          <a:prstGeom prst="rect">
            <a:avLst/>
          </a:prstGeom>
        </p:spPr>
      </p:pic>
      <p:sp>
        <p:nvSpPr>
          <p:cNvPr id="8" name="TextBox 7"/>
          <p:cNvSpPr txBox="1"/>
          <p:nvPr/>
        </p:nvSpPr>
        <p:spPr>
          <a:xfrm>
            <a:off x="570451" y="1334837"/>
            <a:ext cx="4840448" cy="1302486"/>
          </a:xfrm>
          <a:prstGeom prst="rect">
            <a:avLst/>
          </a:prstGeom>
          <a:solidFill>
            <a:schemeClr val="bg1"/>
          </a:solidFill>
        </p:spPr>
        <p:txBody>
          <a:bodyPr rtlCol="0" wrap="square">
            <a:noAutofit/>
          </a:bodyPr>
          <a:lstStyle/>
          <a:p>
            <a:pPr algn="l" defTabSz="457200" eaLnBrk="1" fontAlgn="base" hangingPunct="1" indent="0" latinLnBrk="0" lvl="0" marL="0" marR="0" rtl="0">
              <a:lnSpc>
                <a:spcPct val="100000"/>
              </a:lnSpc>
              <a:spcBef>
                <a:spcPct val="0"/>
              </a:spcBef>
              <a:spcAft>
                <a:spcPct val="0"/>
              </a:spcAft>
              <a:buClrTx/>
              <a:buSzTx/>
              <a:buFontTx/>
              <a:buNone/>
              <a:tabLst/>
              <a:defRPr/>
            </a:pPr>
            <a:r>
              <a:rPr b="0" baseline="0" cap="none" dirty="0" i="0" kern="1200" kumimoji="0" lang="en-US" noProof="0" normalizeH="0" spc="0" strike="noStrike" sz="2500" u="none">
                <a:ln>
                  <a:noFill/>
                </a:ln>
                <a:solidFill>
                  <a:prstClr val="black"/>
                </a:solidFill>
                <a:effectLst/>
                <a:uLnTx/>
                <a:uFillTx/>
                <a:latin charset="0" panose="02040503050406030204" pitchFamily="18" typeface="Cambria"/>
                <a:ea charset="0" panose="02040503050406030204" pitchFamily="18" typeface="Cambria"/>
                <a:cs typeface="+mn-cs"/>
              </a:rPr>
              <a:t>Why one site this time?</a:t>
            </a:r>
          </a:p>
          <a:p>
            <a:pPr algn="l" defTabSz="457200" eaLnBrk="1" fontAlgn="base" hangingPunct="1" indent="-174625" latinLnBrk="0" lvl="0" marL="174625" marR="0" rtl="0">
              <a:lnSpc>
                <a:spcPct val="100000"/>
              </a:lnSpc>
              <a:spcBef>
                <a:spcPct val="0"/>
              </a:spcBef>
              <a:spcAft>
                <a:spcPts val="1200"/>
              </a:spcAft>
              <a:buClrTx/>
              <a:buSzTx/>
              <a:buFont charset="0" panose="02040503050406030204" pitchFamily="18" typeface="Cambria"/>
              <a:buChar char="‒"/>
              <a:tabLst/>
              <a:defRPr/>
            </a:pPr>
            <a:r>
              <a:rPr altLang="en-US" b="0" baseline="0" cap="none" dirty="0" i="0" kern="1200" kumimoji="0" lang="en-US" noProof="0" normalizeH="0" spc="0" strike="noStrike" sz="2500" u="none">
                <a:ln>
                  <a:noFill/>
                </a:ln>
                <a:solidFill>
                  <a:prstClr val="black"/>
                </a:solidFill>
                <a:effectLst/>
                <a:uLnTx/>
                <a:uFillTx/>
                <a:latin charset="0" panose="02040503050406030204" pitchFamily="18" typeface="Cambria"/>
                <a:ea charset="0" panose="02040503050406030204" pitchFamily="18" typeface="Cambria"/>
                <a:cs typeface="+mn-cs"/>
              </a:rPr>
              <a:t>removed local sea level variation problem of NGVD29</a:t>
            </a:r>
          </a:p>
          <a:p>
            <a:pPr algn="l" defTabSz="457200" eaLnBrk="1" fontAlgn="base" hangingPunct="1" indent="0" latinLnBrk="0" lvl="0" marL="0" marR="0" rtl="0">
              <a:lnSpc>
                <a:spcPct val="100000"/>
              </a:lnSpc>
              <a:spcBef>
                <a:spcPct val="0"/>
              </a:spcBef>
              <a:spcAft>
                <a:spcPct val="0"/>
              </a:spcAft>
              <a:buClrTx/>
              <a:buSzTx/>
              <a:buFontTx/>
              <a:buNone/>
              <a:tabLst/>
              <a:defRPr/>
            </a:pPr>
            <a:endParaRPr b="0" baseline="0" cap="none" dirty="0" i="0" kern="1200" kumimoji="0" lang="en-US" noProof="0" normalizeH="0" spc="0" strike="noStrike" sz="2500" u="none">
              <a:ln>
                <a:noFill/>
              </a:ln>
              <a:solidFill>
                <a:prstClr val="black"/>
              </a:solidFill>
              <a:effectLst/>
              <a:uLnTx/>
              <a:uFillTx/>
              <a:latin charset="0" panose="02040503050406030204" pitchFamily="18" typeface="Cambria"/>
              <a:ea charset="0" panose="02040503050406030204" pitchFamily="18" typeface="Cambria"/>
              <a:cs typeface="+mn-cs"/>
            </a:endParaRPr>
          </a:p>
        </p:txBody>
      </p:sp>
      <p:cxnSp>
        <p:nvCxnSpPr>
          <p:cNvPr id="9" name="Straight Connector 8"/>
          <p:cNvCxnSpPr/>
          <p:nvPr/>
        </p:nvCxnSpPr>
        <p:spPr>
          <a:xfrm>
            <a:off x="147484" y="3694127"/>
            <a:ext cx="8819535" cy="0"/>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 Box 4"/>
          <p:cNvSpPr txBox="1">
            <a:spLocks noChangeArrowheads="1"/>
          </p:cNvSpPr>
          <p:nvPr/>
        </p:nvSpPr>
        <p:spPr bwMode="auto">
          <a:xfrm>
            <a:off x="0" y="5937008"/>
            <a:ext cx="4841966" cy="954107"/>
          </a:xfrm>
          <a:prstGeom prst="rect">
            <a:avLst/>
          </a:prstGeom>
          <a:solidFill>
            <a:schemeClr val="bg1"/>
          </a:solidFill>
          <a:ln>
            <a:noFill/>
          </a:ln>
          <a:extLst/>
        </p:spPr>
        <p:txBody>
          <a:bodyPr wrap="square">
            <a:spAutoFit/>
          </a:bodyPr>
          <a:lstStyle>
            <a:lvl1pPr>
              <a:spcBef>
                <a:spcPct val="20000"/>
              </a:spcBef>
              <a:buFont charset="0" panose="020B0604020202020204" pitchFamily="34" typeface="Arial"/>
              <a:buChar char="•"/>
              <a:defRPr sz="32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1pPr>
            <a:lvl2pPr indent="-285750" marL="742950">
              <a:spcBef>
                <a:spcPct val="20000"/>
              </a:spcBef>
              <a:buFont charset="0" panose="020B0604020202020204" pitchFamily="34" typeface="Arial"/>
              <a:buChar char="–"/>
              <a:defRPr sz="28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2pPr>
            <a:lvl3pPr indent="-228600" marL="1143000">
              <a:spcBef>
                <a:spcPct val="20000"/>
              </a:spcBef>
              <a:buFont charset="0" panose="020B0604020202020204" pitchFamily="34" typeface="Arial"/>
              <a:buChar char="•"/>
              <a:defRPr sz="24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3pPr>
            <a:lvl4pPr indent="-228600" marL="1600200">
              <a:spcBef>
                <a:spcPct val="20000"/>
              </a:spcBef>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4pPr>
            <a:lvl5pPr indent="-228600" marL="2057400">
              <a:spcBef>
                <a:spcPct val="20000"/>
              </a:spcBef>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5pPr>
            <a:lvl6pPr defTabSz="457200" eaLnBrk="0" fontAlgn="base" hangingPunct="0" indent="-228600" marL="25146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6pPr>
            <a:lvl7pPr defTabSz="457200" eaLnBrk="0" fontAlgn="base" hangingPunct="0" indent="-228600" marL="29718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7pPr>
            <a:lvl8pPr defTabSz="457200" eaLnBrk="0" fontAlgn="base" hangingPunct="0" indent="-228600" marL="34290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8pPr>
            <a:lvl9pPr defTabSz="457200" eaLnBrk="0" fontAlgn="base" hangingPunct="0" indent="-228600" marL="3886200">
              <a:spcBef>
                <a:spcPct val="20000"/>
              </a:spcBef>
              <a:spcAft>
                <a:spcPct val="0"/>
              </a:spcAft>
              <a:buFont charset="0" panose="020B0604020202020204" pitchFamily="34" typeface="Arial"/>
              <a:buChar char="»"/>
              <a:defRPr sz="2000">
                <a:solidFill>
                  <a:schemeClr val="tx1"/>
                </a:solidFill>
                <a:latin charset="0" panose="02020603050405020304" pitchFamily="18" typeface="Times New Roman"/>
                <a:ea charset="-128" panose="020B0600070205080204" pitchFamily="34" typeface="ＭＳ Ｐゴシック"/>
                <a:cs charset="0" panose="02020603050405020304" pitchFamily="18" typeface="Times New Roman"/>
              </a:defRPr>
            </a:lvl9pPr>
          </a:lstStyle>
          <a:p>
            <a:pPr algn="ctr" defTabSz="457200" eaLnBrk="0" fontAlgn="base" hangingPunct="0" indent="0" latinLnBrk="0" lvl="0" marL="0" marR="0" rtl="0">
              <a:lnSpc>
                <a:spcPct val="100000"/>
              </a:lnSpc>
              <a:spcBef>
                <a:spcPct val="50000"/>
              </a:spcBef>
              <a:spcAft>
                <a:spcPct val="0"/>
              </a:spcAft>
              <a:buClrTx/>
              <a:buSzTx/>
              <a:buFont charset="0" panose="020B0604020202020204" pitchFamily="34" typeface="Arial"/>
              <a:buNone/>
              <a:tabLst/>
              <a:defRPr/>
            </a:pPr>
            <a:r>
              <a:rPr altLang="en-US" b="1" baseline="0" cap="none" dirty="0" i="0" kern="1200" kumimoji="0" lang="en-US" noProof="0" normalizeH="0" spc="0" strike="noStrike" sz="2800" u="none">
                <a:ln>
                  <a:noFill/>
                </a:ln>
                <a:solidFill>
                  <a:prstClr val="black"/>
                </a:solidFill>
                <a:effectLst/>
                <a:uLnTx/>
                <a:uFillTx/>
                <a:latin charset="0" panose="02040503050406030204" pitchFamily="18" typeface="Cambria"/>
                <a:ea charset="0" panose="02040503050406030204" pitchFamily="18" typeface="Cambria"/>
                <a:cs charset="0" panose="02020603050405020304" pitchFamily="18" typeface="Times New Roman"/>
              </a:rPr>
              <a:t>Referenced to one tidal bench mark in Canada</a:t>
            </a:r>
          </a:p>
        </p:txBody>
      </p:sp>
      <p:pic>
        <p:nvPicPr>
          <p:cNvPr id="3" name="datasheet"/>
          <p:cNvPicPr>
            <a:picLocks noChangeAspect="1"/>
          </p:cNvPicPr>
          <p:nvPr/>
        </p:nvPicPr>
        <p:blipFill rotWithShape="1">
          <a:blip r:embed="rId4"/>
          <a:srcRect b="355" r="56" t="-2"/>
          <a:stretch/>
        </p:blipFill>
        <p:spPr>
          <a:xfrm>
            <a:off x="2204639" y="3933664"/>
            <a:ext cx="6900855" cy="1812617"/>
          </a:xfrm>
          <a:prstGeom prst="rect">
            <a:avLst/>
          </a:prstGeom>
          <a:ln w="38100">
            <a:solidFill>
              <a:schemeClr val="bg1">
                <a:lumMod val="65000"/>
              </a:schemeClr>
            </a:solidFill>
          </a:ln>
        </p:spPr>
      </p:pic>
    </p:spTree>
    <p:extLst>
      <p:ext uri="{BB962C8B-B14F-4D97-AF65-F5344CB8AC3E}">
        <p14:creationId xmlns:p14="http://schemas.microsoft.com/office/powerpoint/2010/main" val="2344827571"/>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8"/>
                                        </p:tgtEl>
                                        <p:attrNameLst>
                                          <p:attrName>style.visibility</p:attrName>
                                        </p:attrNameLst>
                                      </p:cBhvr>
                                      <p:to>
                                        <p:strVal val="visible"/>
                                      </p:to>
                                    </p:set>
                                    <p:animEffect filter="fade" transition="in">
                                      <p:cBhvr>
                                        <p:cTn dur="500" id="7"/>
                                        <p:tgtEl>
                                          <p:spTgt spid="8"/>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10" presetSubtype="0">
                                  <p:stCondLst>
                                    <p:cond delay="0"/>
                                  </p:stCondLst>
                                  <p:childTnLst>
                                    <p:set>
                                      <p:cBhvr>
                                        <p:cTn dur="1" fill="hold" id="11">
                                          <p:stCondLst>
                                            <p:cond delay="0"/>
                                          </p:stCondLst>
                                        </p:cTn>
                                        <p:tgtEl>
                                          <p:spTgt spid="3"/>
                                        </p:tgtEl>
                                        <p:attrNameLst>
                                          <p:attrName>style.visibility</p:attrName>
                                        </p:attrNameLst>
                                      </p:cBhvr>
                                      <p:to>
                                        <p:strVal val="visible"/>
                                      </p:to>
                                    </p:set>
                                    <p:animEffect filter="fade" transition="in">
                                      <p:cBhvr>
                                        <p:cTn dur="500" id="12"/>
                                        <p:tgtEl>
                                          <p:spTgt spid="3"/>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22" presetSubtype="2">
                                  <p:stCondLst>
                                    <p:cond delay="0"/>
                                  </p:stCondLst>
                                  <p:childTnLst>
                                    <p:set>
                                      <p:cBhvr>
                                        <p:cTn dur="1" fill="hold" id="16">
                                          <p:stCondLst>
                                            <p:cond delay="0"/>
                                          </p:stCondLst>
                                        </p:cTn>
                                        <p:tgtEl>
                                          <p:spTgt spid="9"/>
                                        </p:tgtEl>
                                        <p:attrNameLst>
                                          <p:attrName>style.visibility</p:attrName>
                                        </p:attrNameLst>
                                      </p:cBhvr>
                                      <p:to>
                                        <p:strVal val="visible"/>
                                      </p:to>
                                    </p:set>
                                    <p:animEffect filter="wipe(right)" transition="in">
                                      <p:cBhvr>
                                        <p:cTn dur="500" id="17"/>
                                        <p:tgtEl>
                                          <p:spTgt spid="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8"/>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rc 5"/>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latin typeface="Cambria" panose="02040503050406030204" pitchFamily="18" charset="0"/>
                <a:cs typeface="Calibri"/>
              </a:rPr>
              <a:t>NAVD88 – based on single benchmark</a:t>
            </a:r>
            <a:endParaRPr dirty="0">
              <a:latin typeface="Cambria" panose="02040503050406030204" pitchFamily="18" charset="0"/>
              <a:cs typeface="Calibri"/>
            </a:endParaRPr>
          </a:p>
        </p:txBody>
      </p:sp>
      <p:pic>
        <p:nvPicPr>
          <p:cNvPr id="2" name="Picture 1"/>
          <p:cNvPicPr>
            <a:picLocks noChangeAspect="1"/>
          </p:cNvPicPr>
          <p:nvPr/>
        </p:nvPicPr>
        <p:blipFill>
          <a:blip r:embed="rId3"/>
          <a:stretch>
            <a:fillRect/>
          </a:stretch>
        </p:blipFill>
        <p:spPr>
          <a:xfrm rot="21025437">
            <a:off x="807394" y="2622485"/>
            <a:ext cx="7529213" cy="1524132"/>
          </a:xfrm>
          <a:prstGeom prst="rect">
            <a:avLst/>
          </a:prstGeom>
        </p:spPr>
      </p:pic>
      <p:sp>
        <p:nvSpPr>
          <p:cNvPr id="15" name="object 2"/>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marR="0" lvl="0" indent="0" algn="ctr" defTabSz="457200" rtl="0" eaLnBrk="0" fontAlgn="base" latinLnBrk="0" hangingPunct="0">
              <a:lnSpc>
                <a:spcPct val="100000"/>
              </a:lnSpc>
              <a:spcBef>
                <a:spcPts val="133"/>
              </a:spcBef>
              <a:spcAft>
                <a:spcPct val="0"/>
              </a:spcAft>
              <a:buClrTx/>
              <a:buSzTx/>
              <a:buFontTx/>
              <a:buNone/>
              <a:tabLst/>
              <a:defRPr/>
            </a:pPr>
            <a:r>
              <a:rPr kumimoji="0" lang="en-US" sz="4400" b="0" i="1" u="none" strike="noStrike" kern="1200" cap="none" spc="-7"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rPr>
              <a:t>Concept</a:t>
            </a:r>
            <a:endParaRPr kumimoji="0" lang="en-US" sz="4400" b="0" i="1" u="none" strike="noStrike" kern="1200" cap="none" spc="0"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endParaRPr>
          </a:p>
        </p:txBody>
      </p:sp>
      <p:cxnSp>
        <p:nvCxnSpPr>
          <p:cNvPr id="8" name="Straight Arrow Connector 7"/>
          <p:cNvCxnSpPr/>
          <p:nvPr/>
        </p:nvCxnSpPr>
        <p:spPr>
          <a:xfrm>
            <a:off x="1045951" y="2193481"/>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bwMode="auto">
          <a:xfrm>
            <a:off x="152400" y="139065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topographic surface</a:t>
            </a:r>
          </a:p>
        </p:txBody>
      </p:sp>
      <p:grpSp>
        <p:nvGrpSpPr>
          <p:cNvPr id="18" name="Group 17"/>
          <p:cNvGrpSpPr/>
          <p:nvPr/>
        </p:nvGrpSpPr>
        <p:grpSpPr>
          <a:xfrm>
            <a:off x="2765425" y="3646019"/>
            <a:ext cx="2565055" cy="1291230"/>
            <a:chOff x="2765425" y="3646019"/>
            <a:chExt cx="2565055" cy="1291230"/>
          </a:xfrm>
        </p:grpSpPr>
        <p:sp>
          <p:nvSpPr>
            <p:cNvPr id="12" name="TextBox 11"/>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datum zero</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0" name="Flowchart: Connector 9"/>
          <p:cNvSpPr/>
          <p:nvPr/>
        </p:nvSpPr>
        <p:spPr>
          <a:xfrm>
            <a:off x="7187321" y="3008577"/>
            <a:ext cx="271013" cy="255198"/>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65351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a:spLocks noChangeAspect="1"/>
          </p:cNvSpPr>
          <p:nvPr/>
        </p:nvSpPr>
        <p:spPr>
          <a:xfrm>
            <a:off x="0" y="0"/>
            <a:ext cx="9143999" cy="5052610"/>
          </a:xfrm>
          <a:prstGeom prst="rect">
            <a:avLst/>
          </a:prstGeom>
          <a:blipFill>
            <a:blip r:embed="rId3" cstate="print"/>
            <a:stretch>
              <a:fillRect/>
            </a:stretch>
          </a:blipFill>
          <a:ln w="6350">
            <a:solidFill>
              <a:schemeClr val="tx1"/>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ＭＳ Ｐゴシック" pitchFamily="34" charset="-128"/>
              <a:cs typeface="+mn-cs"/>
            </a:endParaRPr>
          </a:p>
        </p:txBody>
      </p:sp>
      <p:sp>
        <p:nvSpPr>
          <p:cNvPr id="6" name="object 6"/>
          <p:cNvSpPr txBox="1"/>
          <p:nvPr/>
        </p:nvSpPr>
        <p:spPr>
          <a:xfrm>
            <a:off x="0" y="5204730"/>
            <a:ext cx="9144000" cy="447986"/>
          </a:xfrm>
          <a:prstGeom prst="rect">
            <a:avLst/>
          </a:prstGeom>
        </p:spPr>
        <p:txBody>
          <a:bodyPr vert="horz" wrap="square" lIns="0" tIns="16933" rIns="0" bIns="0" rtlCol="0">
            <a:noAutofit/>
          </a:bodyPr>
          <a:lstStyle/>
          <a:p>
            <a:pPr marL="16933" marR="0" lvl="0" indent="0" algn="ctr" defTabSz="457200" rtl="0" eaLnBrk="1" fontAlgn="base" latinLnBrk="0" hangingPunct="1">
              <a:lnSpc>
                <a:spcPct val="100000"/>
              </a:lnSpc>
              <a:spcBef>
                <a:spcPts val="133"/>
              </a:spcBef>
              <a:spcAft>
                <a:spcPct val="0"/>
              </a:spcAft>
              <a:buClrTx/>
              <a:buSzTx/>
              <a:buFontTx/>
              <a:buNone/>
              <a:tabLst/>
              <a:defRPr/>
            </a:pPr>
            <a:r>
              <a:rPr kumimoji="0" sz="2900" b="1"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Approximate </a:t>
            </a:r>
            <a:r>
              <a:rPr kumimoji="0" sz="2900" b="1"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Error </a:t>
            </a:r>
            <a:r>
              <a:rPr kumimoji="0" sz="2900" b="1"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in </a:t>
            </a:r>
            <a:r>
              <a:rPr kumimoji="0" sz="2900" b="1" i="0" u="none" strike="noStrike" kern="1200" cap="none" spc="-3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NAVD88 </a:t>
            </a:r>
            <a:r>
              <a:rPr kumimoji="0" lang="en-US" sz="2900" b="1"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zero </a:t>
            </a:r>
            <a:r>
              <a:rPr kumimoji="0" lang="en-US" sz="2900" b="1"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surface</a:t>
            </a:r>
          </a:p>
          <a:p>
            <a:pPr marL="16933" marR="0" lvl="0" indent="0" algn="ctr" defTabSz="457200" rtl="0" eaLnBrk="1" fontAlgn="base" latinLnBrk="0" hangingPunct="1">
              <a:lnSpc>
                <a:spcPct val="100000"/>
              </a:lnSpc>
              <a:spcBef>
                <a:spcPts val="2400"/>
              </a:spcBef>
              <a:spcAft>
                <a:spcPct val="0"/>
              </a:spcAft>
              <a:buClrTx/>
              <a:buSzTx/>
              <a:buFontTx/>
              <a:buNone/>
              <a:tabLst/>
              <a:defRPr/>
            </a:pPr>
            <a:r>
              <a:rPr kumimoji="0" lang="en-US" sz="2400" b="1"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Map is the H=0 surface differenced from satellite gravity data</a:t>
            </a:r>
            <a:endParaRPr kumimoji="0" sz="2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p:txBody>
      </p:sp>
    </p:spTree>
    <p:extLst>
      <p:ext uri="{BB962C8B-B14F-4D97-AF65-F5344CB8AC3E}">
        <p14:creationId xmlns:p14="http://schemas.microsoft.com/office/powerpoint/2010/main" val="146697206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61258" y="1417642"/>
            <a:ext cx="8556172" cy="5116511"/>
          </a:xfrm>
        </p:spPr>
        <p:txBody>
          <a:bodyPr/>
          <a:lstStyle/>
          <a:p>
            <a:pPr marL="0" indent="0">
              <a:buNone/>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A consistent coordinate system that defines:</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latitude</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longitude</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height</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scale</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orientation</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gravity</a:t>
            </a:r>
          </a:p>
          <a:p>
            <a:pPr marL="0" indent="0">
              <a:buNone/>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throughout the United States. </a:t>
            </a:r>
          </a:p>
          <a:p>
            <a:pPr marL="0" indent="0">
              <a:buNone/>
              <a:tabLst>
                <a:tab pos="0" algn="l"/>
              </a:tabLst>
            </a:pPr>
            <a:endParaRPr lang="en-US" altLang="zh-CN" sz="1800" dirty="0">
              <a:latin typeface="Cambria" panose="02040503050406030204" pitchFamily="18" charset="0"/>
              <a:ea typeface="ＭＳ Ｐゴシック" panose="020B0600070205080204" pitchFamily="34" charset="-128"/>
              <a:cs typeface="Arial" panose="020B0604020202020204" pitchFamily="34" charset="0"/>
            </a:endParaRPr>
          </a:p>
        </p:txBody>
      </p:sp>
      <p:sp>
        <p:nvSpPr>
          <p:cNvPr id="2" name="Title 1"/>
          <p:cNvSpPr>
            <a:spLocks noGrp="1"/>
          </p:cNvSpPr>
          <p:nvPr>
            <p:ph type="title"/>
          </p:nvPr>
        </p:nvSpPr>
        <p:spPr>
          <a:xfrm>
            <a:off x="0" y="274638"/>
            <a:ext cx="916033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
        <p:nvSpPr>
          <p:cNvPr id="3" name="TextBox 2"/>
          <p:cNvSpPr txBox="1"/>
          <p:nvPr/>
        </p:nvSpPr>
        <p:spPr bwMode="auto">
          <a:xfrm>
            <a:off x="4539347" y="3975897"/>
            <a:ext cx="4620985" cy="584775"/>
          </a:xfrm>
          <a:prstGeom prst="rect">
            <a:avLst/>
          </a:prstGeom>
          <a:noFill/>
          <a:ln w="9525">
            <a:noFill/>
            <a:miter lim="800000"/>
            <a:headEnd/>
            <a:tailEnd/>
          </a:ln>
        </p:spPr>
        <p:txBody>
          <a:bodyPr wrap="square" rtlCol="0">
            <a:spAutoFit/>
          </a:bodyPr>
          <a:lstStyle/>
          <a:p>
            <a:r>
              <a:rPr lang="en-US" sz="3200" i="1" dirty="0">
                <a:latin typeface="Cambria" panose="02040503050406030204" pitchFamily="18" charset="0"/>
              </a:rPr>
              <a:t>…and their time variants</a:t>
            </a:r>
          </a:p>
        </p:txBody>
      </p:sp>
    </p:spTree>
    <p:extLst>
      <p:ext uri="{BB962C8B-B14F-4D97-AF65-F5344CB8AC3E}">
        <p14:creationId xmlns:p14="http://schemas.microsoft.com/office/powerpoint/2010/main" val="33805644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rc 5"/>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latin typeface="Cambria" panose="02040503050406030204" pitchFamily="18" charset="0"/>
                <a:cs typeface="Calibri"/>
              </a:rPr>
              <a:t>NAVD88 – based on single benchmark</a:t>
            </a:r>
            <a:endParaRPr dirty="0">
              <a:latin typeface="Cambria" panose="02040503050406030204" pitchFamily="18" charset="0"/>
              <a:cs typeface="Calibri"/>
            </a:endParaRPr>
          </a:p>
        </p:txBody>
      </p:sp>
      <p:pic>
        <p:nvPicPr>
          <p:cNvPr id="2" name="Picture 1"/>
          <p:cNvPicPr>
            <a:picLocks noChangeAspect="1"/>
          </p:cNvPicPr>
          <p:nvPr/>
        </p:nvPicPr>
        <p:blipFill>
          <a:blip r:embed="rId3"/>
          <a:stretch>
            <a:fillRect/>
          </a:stretch>
        </p:blipFill>
        <p:spPr>
          <a:xfrm rot="21025437">
            <a:off x="807394" y="2622485"/>
            <a:ext cx="7529213" cy="1524132"/>
          </a:xfrm>
          <a:prstGeom prst="rect">
            <a:avLst/>
          </a:prstGeom>
        </p:spPr>
      </p:pic>
      <p:sp>
        <p:nvSpPr>
          <p:cNvPr id="15" name="object 2"/>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marR="0" lvl="0" indent="0" algn="ctr" defTabSz="457200" rtl="0" eaLnBrk="0" fontAlgn="base" latinLnBrk="0" hangingPunct="0">
              <a:lnSpc>
                <a:spcPct val="100000"/>
              </a:lnSpc>
              <a:spcBef>
                <a:spcPts val="133"/>
              </a:spcBef>
              <a:spcAft>
                <a:spcPct val="0"/>
              </a:spcAft>
              <a:buClrTx/>
              <a:buSzTx/>
              <a:buFontTx/>
              <a:buNone/>
              <a:tabLst/>
              <a:defRPr/>
            </a:pPr>
            <a:r>
              <a:rPr kumimoji="0" lang="en-US" sz="4400" b="0" i="1" u="none" strike="noStrike" kern="1200" cap="none" spc="-7"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rPr>
              <a:t>Concept</a:t>
            </a:r>
            <a:endParaRPr kumimoji="0" lang="en-US" sz="4400" b="0" i="1" u="none" strike="noStrike" kern="1200" cap="none" spc="0"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endParaRPr>
          </a:p>
        </p:txBody>
      </p:sp>
      <p:sp>
        <p:nvSpPr>
          <p:cNvPr id="8" name="Content Placeholder 2"/>
          <p:cNvSpPr>
            <a:spLocks noGrp="1"/>
          </p:cNvSpPr>
          <p:nvPr>
            <p:ph idx="1"/>
          </p:nvPr>
        </p:nvSpPr>
        <p:spPr>
          <a:xfrm>
            <a:off x="-210405" y="4871449"/>
            <a:ext cx="6229066" cy="2095735"/>
          </a:xfrm>
        </p:spPr>
        <p:txBody>
          <a:bodyPr/>
          <a:lstStyle/>
          <a:p>
            <a:pPr lvl="1"/>
            <a:r>
              <a:rPr lang="en-US" sz="2400" dirty="0">
                <a:latin typeface="Cambria" panose="02040503050406030204" pitchFamily="18" charset="0"/>
                <a:ea typeface="Cambria" panose="02040503050406030204" pitchFamily="18" charset="0"/>
              </a:rPr>
              <a:t>Most, if not all, of this error in alignment was intentional.</a:t>
            </a:r>
          </a:p>
          <a:p>
            <a:pPr lvl="1"/>
            <a:r>
              <a:rPr lang="en-US" sz="2400" i="1" dirty="0">
                <a:latin typeface="Cambria" panose="02040503050406030204" pitchFamily="18" charset="0"/>
                <a:ea typeface="Cambria" panose="02040503050406030204" pitchFamily="18" charset="0"/>
              </a:rPr>
              <a:t>Huh?!  </a:t>
            </a:r>
            <a:r>
              <a:rPr lang="en-US" sz="2400" dirty="0">
                <a:latin typeface="Cambria" panose="02040503050406030204" pitchFamily="18" charset="0"/>
                <a:ea typeface="Cambria" panose="02040503050406030204" pitchFamily="18" charset="0"/>
              </a:rPr>
              <a:t>It was chosen to minimize the change to contours in USGS quadrangles.</a:t>
            </a:r>
          </a:p>
        </p:txBody>
      </p:sp>
      <p:cxnSp>
        <p:nvCxnSpPr>
          <p:cNvPr id="9" name="Straight Arrow Connector 8"/>
          <p:cNvCxnSpPr/>
          <p:nvPr/>
        </p:nvCxnSpPr>
        <p:spPr>
          <a:xfrm>
            <a:off x="1045951" y="2193481"/>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bwMode="auto">
          <a:xfrm>
            <a:off x="152400" y="139065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topographic surface</a:t>
            </a:r>
          </a:p>
        </p:txBody>
      </p:sp>
      <p:grpSp>
        <p:nvGrpSpPr>
          <p:cNvPr id="12" name="Group 11"/>
          <p:cNvGrpSpPr/>
          <p:nvPr/>
        </p:nvGrpSpPr>
        <p:grpSpPr>
          <a:xfrm>
            <a:off x="2765425" y="3646019"/>
            <a:ext cx="2565055" cy="1291230"/>
            <a:chOff x="2765425" y="3646019"/>
            <a:chExt cx="2565055" cy="1291230"/>
          </a:xfrm>
        </p:grpSpPr>
        <p:sp>
          <p:nvSpPr>
            <p:cNvPr id="13" name="TextBox 12"/>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datum zero</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0" name="Flowchart: Connector 9"/>
          <p:cNvSpPr/>
          <p:nvPr/>
        </p:nvSpPr>
        <p:spPr>
          <a:xfrm>
            <a:off x="7187321" y="3008577"/>
            <a:ext cx="271013" cy="255198"/>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60135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 calcmode="lin" valueType="num">
                                      <p:cBhvr additive="base">
                                        <p:cTn id="16"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 TEXT"/>
          <p:cNvSpPr>
            <a:spLocks noGrp="1"/>
          </p:cNvSpPr>
          <p:nvPr>
            <p:ph idx="1"/>
          </p:nvPr>
        </p:nvSpPr>
        <p:spPr>
          <a:xfrm>
            <a:off x="0" y="1322616"/>
            <a:ext cx="9144000" cy="5535385"/>
          </a:xfrm>
        </p:spPr>
        <p:txBody>
          <a:bodyPr/>
          <a:lstStyle/>
          <a:p>
            <a:pPr marL="365760">
              <a:spcBef>
                <a:spcPts val="0"/>
              </a:spcBef>
            </a:pPr>
            <a:r>
              <a:rPr lang="en-US" sz="3600" spc="-7" dirty="0">
                <a:uFill>
                  <a:solidFill>
                    <a:srgbClr val="000000"/>
                  </a:solidFill>
                </a:uFill>
                <a:latin typeface="Cambria" panose="02040503050406030204" pitchFamily="18" charset="0"/>
                <a:cs typeface="Calibri"/>
              </a:rPr>
              <a:t>Geopotential</a:t>
            </a:r>
            <a:endParaRPr lang="en-US" sz="3600" spc="-67" dirty="0">
              <a:latin typeface="Cambria" panose="02040503050406030204" pitchFamily="18" charset="0"/>
              <a:cs typeface="Calibri"/>
            </a:endParaRPr>
          </a:p>
          <a:p>
            <a:pPr marL="765810" lvl="1">
              <a:spcBef>
                <a:spcPts val="0"/>
              </a:spcBef>
              <a:spcAft>
                <a:spcPts val="600"/>
              </a:spcAft>
            </a:pPr>
            <a:r>
              <a:rPr lang="en-US" sz="3200" dirty="0">
                <a:latin typeface="Cambria" panose="02040503050406030204" pitchFamily="18" charset="0"/>
                <a:cs typeface="Calibri"/>
              </a:rPr>
              <a:t>gravity based</a:t>
            </a:r>
          </a:p>
          <a:p>
            <a:pPr marL="765810" lvl="1">
              <a:spcBef>
                <a:spcPts val="0"/>
              </a:spcBef>
              <a:spcAft>
                <a:spcPts val="1200"/>
              </a:spcAft>
            </a:pPr>
            <a:r>
              <a:rPr lang="en-US" sz="3200" dirty="0">
                <a:latin typeface="Cambria" panose="02040503050406030204" pitchFamily="18" charset="0"/>
                <a:cs typeface="Calibri"/>
              </a:rPr>
              <a:t>no leveling used to define it (none!)</a:t>
            </a:r>
          </a:p>
          <a:p>
            <a:pPr marL="365760">
              <a:spcBef>
                <a:spcPts val="1200"/>
              </a:spcBef>
              <a:tabLst>
                <a:tab pos="473275" algn="l"/>
                <a:tab pos="474121" algn="l"/>
              </a:tabLst>
            </a:pPr>
            <a:r>
              <a:rPr lang="en-US" sz="3600" spc="-13" dirty="0">
                <a:latin typeface="Cambria" panose="02040503050406030204" pitchFamily="18" charset="0"/>
                <a:cs typeface="Calibri"/>
              </a:rPr>
              <a:t>GNSS is your “access point”</a:t>
            </a:r>
          </a:p>
          <a:p>
            <a:pPr marL="765810" lvl="1">
              <a:spcBef>
                <a:spcPts val="0"/>
              </a:spcBef>
              <a:spcAft>
                <a:spcPts val="600"/>
              </a:spcAft>
              <a:tabLst>
                <a:tab pos="473275" algn="l"/>
                <a:tab pos="474121" algn="l"/>
              </a:tabLst>
            </a:pPr>
            <a:r>
              <a:rPr lang="en-US" sz="3200" spc="-7" dirty="0">
                <a:latin typeface="Cambria" panose="02040503050406030204" pitchFamily="18" charset="0"/>
                <a:cs typeface="Calibri"/>
              </a:rPr>
              <a:t>collect data &amp; submit it to OPUS</a:t>
            </a:r>
          </a:p>
          <a:p>
            <a:pPr marL="765810" lvl="1">
              <a:spcBef>
                <a:spcPts val="0"/>
              </a:spcBef>
              <a:spcAft>
                <a:spcPts val="1200"/>
              </a:spcAft>
              <a:tabLst>
                <a:tab pos="473275" algn="l"/>
                <a:tab pos="474121" algn="l"/>
              </a:tabLst>
            </a:pPr>
            <a:r>
              <a:rPr lang="en-US" sz="3200" spc="-7" dirty="0">
                <a:latin typeface="Cambria" panose="02040503050406030204" pitchFamily="18" charset="0"/>
                <a:cs typeface="Calibri"/>
              </a:rPr>
              <a:t>no leveling necessary</a:t>
            </a:r>
            <a:endParaRPr lang="en-US" sz="3200" dirty="0">
              <a:latin typeface="Cambria" panose="02040503050406030204" pitchFamily="18" charset="0"/>
              <a:cs typeface="Calibri"/>
            </a:endParaRPr>
          </a:p>
          <a:p>
            <a:pPr marL="365760">
              <a:spcBef>
                <a:spcPts val="1200"/>
              </a:spcBef>
              <a:tabLst>
                <a:tab pos="473275" algn="l"/>
                <a:tab pos="474121" algn="l"/>
              </a:tabLst>
            </a:pPr>
            <a:r>
              <a:rPr lang="en-US" sz="3600" spc="-13" dirty="0">
                <a:latin typeface="Cambria" panose="02040503050406030204" pitchFamily="18" charset="0"/>
                <a:cs typeface="Calibri"/>
              </a:rPr>
              <a:t>Global Mean Sea Level (GMSL) based</a:t>
            </a:r>
            <a:endParaRPr lang="en-US" sz="3600" spc="-20" dirty="0">
              <a:latin typeface="Cambria" panose="02040503050406030204" pitchFamily="18" charset="0"/>
              <a:cs typeface="Calibri"/>
            </a:endParaRPr>
          </a:p>
          <a:p>
            <a:pPr marL="765810" lvl="1">
              <a:spcBef>
                <a:spcPts val="0"/>
              </a:spcBef>
              <a:spcAft>
                <a:spcPts val="1200"/>
              </a:spcAft>
              <a:tabLst>
                <a:tab pos="473275" algn="l"/>
                <a:tab pos="474121" algn="l"/>
              </a:tabLst>
            </a:pPr>
            <a:r>
              <a:rPr lang="en-US" sz="3200" spc="-7" dirty="0">
                <a:latin typeface="Cambria" panose="02040503050406030204" pitchFamily="18" charset="0"/>
                <a:cs typeface="Calibri"/>
              </a:rPr>
              <a:t>geoid change when sea level threshold crossed</a:t>
            </a:r>
            <a:endParaRPr lang="en-US" sz="3600" dirty="0">
              <a:latin typeface="Cambria" panose="02040503050406030204" pitchFamily="18" charset="0"/>
              <a:cs typeface="Calibri"/>
            </a:endParaRPr>
          </a:p>
        </p:txBody>
      </p:sp>
      <p:sp>
        <p:nvSpPr>
          <p:cNvPr id="3" name="Title 2"/>
          <p:cNvSpPr>
            <a:spLocks noGrp="1"/>
          </p:cNvSpPr>
          <p:nvPr>
            <p:ph type="title"/>
          </p:nvPr>
        </p:nvSpPr>
        <p:spPr>
          <a:xfrm>
            <a:off x="0" y="274638"/>
            <a:ext cx="9144000" cy="1143000"/>
          </a:xfrm>
        </p:spPr>
        <p:txBody>
          <a:bodyPr/>
          <a:lstStyle/>
          <a:p>
            <a:r>
              <a:rPr lang="en-US" sz="6600" dirty="0">
                <a:latin typeface="Cambria" panose="02040503050406030204" pitchFamily="18" charset="0"/>
                <a:ea typeface="Cambria" panose="02040503050406030204" pitchFamily="18" charset="0"/>
              </a:rPr>
              <a:t>NAPGD2022</a:t>
            </a:r>
          </a:p>
        </p:txBody>
      </p:sp>
    </p:spTree>
    <p:extLst>
      <p:ext uri="{BB962C8B-B14F-4D97-AF65-F5344CB8AC3E}">
        <p14:creationId xmlns:p14="http://schemas.microsoft.com/office/powerpoint/2010/main" val="39278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50571" cy="5146922"/>
          </a:xfrm>
          <a:prstGeom prst="rect">
            <a:avLst/>
          </a:prstGeom>
        </p:spPr>
        <p:txBody>
          <a:bodyPr vert="horz" wrap="square" lIns="0" tIns="85725" rIns="0" bIns="0" rtlCol="0">
            <a:spAutoFit/>
          </a:bodyPr>
          <a:lstStyle/>
          <a:p>
            <a:pPr marL="12700" marR="0" lvl="0" indent="0" algn="l" defTabSz="457200" rtl="0" eaLnBrk="1" fontAlgn="base" latinLnBrk="0" hangingPunct="1">
              <a:lnSpc>
                <a:spcPct val="100000"/>
              </a:lnSpc>
              <a:spcBef>
                <a:spcPts val="675"/>
              </a:spcBef>
              <a:spcAft>
                <a:spcPct val="0"/>
              </a:spcAft>
              <a:buClrTx/>
              <a:buSzTx/>
              <a:buFontTx/>
              <a:buNone/>
              <a:tabLst>
                <a:tab pos="354965" algn="l"/>
                <a:tab pos="355600" algn="l"/>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rPr>
              <a:t>You’ve all used a DEM.</a:t>
            </a:r>
          </a:p>
          <a:p>
            <a:pPr marL="12700" marR="0" lvl="0" indent="0" algn="ctr" defTabSz="457200" rtl="0" eaLnBrk="1" fontAlgn="base" latinLnBrk="0" hangingPunct="1">
              <a:lnSpc>
                <a:spcPct val="100000"/>
              </a:lnSpc>
              <a:spcBef>
                <a:spcPts val="675"/>
              </a:spcBef>
              <a:spcAft>
                <a:spcPct val="0"/>
              </a:spcAft>
              <a:buClrTx/>
              <a:buSzTx/>
              <a:buFontTx/>
              <a:buNone/>
              <a:tabLst>
                <a:tab pos="354965" algn="l"/>
                <a:tab pos="355600" algn="l"/>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rPr>
              <a:t>(Digital</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a:rPr>
              <a:t> Elevation Model)</a:t>
            </a:r>
          </a:p>
          <a:p>
            <a:pPr marL="12700" marR="0" lvl="0" indent="0" algn="l" defTabSz="457200" rtl="0" eaLnBrk="1" fontAlgn="base" latinLnBrk="0" hangingPunct="1">
              <a:lnSpc>
                <a:spcPct val="100000"/>
              </a:lnSpc>
              <a:spcBef>
                <a:spcPts val="675"/>
              </a:spcBef>
              <a:spcAft>
                <a:spcPct val="0"/>
              </a:spcAft>
              <a:buClrTx/>
              <a:buSzTx/>
              <a:buFontTx/>
              <a:buNone/>
              <a:tabLst>
                <a:tab pos="354965" algn="l"/>
                <a:tab pos="355600" algn="l"/>
              </a:tabLst>
              <a:defRPr/>
            </a:pPr>
            <a:endParaRPr lang="en-US" sz="3600" dirty="0">
              <a:solidFill>
                <a:prstClr val="black"/>
              </a:solidFill>
              <a:latin typeface="Cambria" panose="02040503050406030204" pitchFamily="18" charset="0"/>
              <a:ea typeface="Cambria" panose="02040503050406030204" pitchFamily="18" charset="0"/>
              <a:cs typeface="Arial"/>
            </a:endParaRPr>
          </a:p>
          <a:p>
            <a:pPr marL="12700" marR="0" lvl="0" indent="0" algn="l" defTabSz="457200" rtl="0" eaLnBrk="1" fontAlgn="base" latinLnBrk="0" hangingPunct="1">
              <a:lnSpc>
                <a:spcPct val="100000"/>
              </a:lnSpc>
              <a:spcBef>
                <a:spcPts val="675"/>
              </a:spcBef>
              <a:spcAft>
                <a:spcPct val="0"/>
              </a:spcAft>
              <a:buClrTx/>
              <a:buSzTx/>
              <a:buFontTx/>
              <a:buNone/>
              <a:tabLst>
                <a:tab pos="354965" algn="l"/>
                <a:tab pos="355600" algn="l"/>
              </a:tabLst>
              <a:defRPr/>
            </a:pPr>
            <a:r>
              <a:rPr lang="en-US" sz="3600" dirty="0">
                <a:solidFill>
                  <a:prstClr val="black"/>
                </a:solidFill>
                <a:latin typeface="Cambria" panose="02040503050406030204" pitchFamily="18" charset="0"/>
                <a:ea typeface="Cambria" panose="02040503050406030204" pitchFamily="18" charset="0"/>
                <a:cs typeface="Arial"/>
              </a:rPr>
              <a:t>Picture a geoid model as a DGM.</a:t>
            </a:r>
          </a:p>
          <a:p>
            <a:pPr marL="12700" marR="0" lvl="0" indent="0" algn="ctr" defTabSz="457200" rtl="0" eaLnBrk="1" fontAlgn="base" latinLnBrk="0" hangingPunct="1">
              <a:lnSpc>
                <a:spcPct val="100000"/>
              </a:lnSpc>
              <a:spcBef>
                <a:spcPts val="675"/>
              </a:spcBef>
              <a:spcAft>
                <a:spcPct val="0"/>
              </a:spcAft>
              <a:buClrTx/>
              <a:buSzTx/>
              <a:buFontTx/>
              <a:buNone/>
              <a:tabLst>
                <a:tab pos="354965" algn="l"/>
                <a:tab pos="355600" algn="l"/>
              </a:tabLst>
              <a:defRPr/>
            </a:pP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a:rPr>
              <a:t>(Digital </a:t>
            </a:r>
            <a:r>
              <a:rPr kumimoji="0" lang="en-US" sz="3600" b="0" i="0" u="sng"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a:rPr>
              <a:t>Gravity</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a:rPr>
              <a:t> Model)</a:t>
            </a:r>
          </a:p>
          <a:p>
            <a:pPr marL="12700" marR="0" lvl="0" indent="0" algn="ctr" defTabSz="457200" rtl="0" eaLnBrk="1" fontAlgn="base" latinLnBrk="0" hangingPunct="1">
              <a:lnSpc>
                <a:spcPct val="100000"/>
              </a:lnSpc>
              <a:spcBef>
                <a:spcPts val="675"/>
              </a:spcBef>
              <a:spcAft>
                <a:spcPct val="0"/>
              </a:spcAft>
              <a:buClrTx/>
              <a:buSzTx/>
              <a:buFontTx/>
              <a:buNone/>
              <a:tabLst>
                <a:tab pos="354965" algn="l"/>
                <a:tab pos="355600" algn="l"/>
              </a:tabLst>
              <a:defRPr/>
            </a:pPr>
            <a:endParaRPr lang="en-US" sz="3600" baseline="0" dirty="0">
              <a:solidFill>
                <a:prstClr val="black"/>
              </a:solidFill>
              <a:latin typeface="Cambria" panose="02040503050406030204" pitchFamily="18" charset="0"/>
              <a:ea typeface="Cambria" panose="02040503050406030204" pitchFamily="18" charset="0"/>
              <a:cs typeface="Arial"/>
            </a:endParaRPr>
          </a:p>
          <a:p>
            <a:pPr marL="12700" marR="0" lvl="0" indent="0" defTabSz="457200" rtl="0" eaLnBrk="1" fontAlgn="base" latinLnBrk="0" hangingPunct="1">
              <a:lnSpc>
                <a:spcPct val="100000"/>
              </a:lnSpc>
              <a:spcBef>
                <a:spcPts val="675"/>
              </a:spcBef>
              <a:spcAft>
                <a:spcPct val="0"/>
              </a:spcAft>
              <a:buClrTx/>
              <a:buSzTx/>
              <a:buFontTx/>
              <a:buNone/>
              <a:tabLst>
                <a:tab pos="354965" algn="l"/>
                <a:tab pos="355600" algn="l"/>
              </a:tabLst>
              <a:defRPr/>
            </a:pP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a:rPr>
              <a:t>-both raster cells of height values</a:t>
            </a:r>
          </a:p>
          <a:p>
            <a:pPr marL="12700" marR="0" lvl="0" indent="0" defTabSz="457200" rtl="0" eaLnBrk="1" fontAlgn="base" latinLnBrk="0" hangingPunct="1">
              <a:lnSpc>
                <a:spcPct val="100000"/>
              </a:lnSpc>
              <a:spcBef>
                <a:spcPts val="675"/>
              </a:spcBef>
              <a:spcAft>
                <a:spcPct val="0"/>
              </a:spcAft>
              <a:buClrTx/>
              <a:buSzTx/>
              <a:buFontTx/>
              <a:buNone/>
              <a:tabLst>
                <a:tab pos="354965" algn="l"/>
                <a:tab pos="355600" algn="l"/>
              </a:tabLst>
              <a:defRPr/>
            </a:pPr>
            <a:r>
              <a:rPr lang="en-US" sz="2800" baseline="0" dirty="0">
                <a:solidFill>
                  <a:prstClr val="black"/>
                </a:solidFill>
                <a:latin typeface="Cambria" panose="02040503050406030204" pitchFamily="18" charset="0"/>
                <a:ea typeface="Cambria" panose="02040503050406030204" pitchFamily="18" charset="0"/>
                <a:cs typeface="Arial"/>
              </a:rPr>
              <a:t>	</a:t>
            </a:r>
            <a:r>
              <a:rPr lang="en-US" sz="2800" baseline="0" dirty="0">
                <a:solidFill>
                  <a:prstClr val="black"/>
                </a:solidFill>
                <a:latin typeface="Cambria" panose="02040503050406030204" pitchFamily="18" charset="0"/>
                <a:ea typeface="Cambria" panose="02040503050406030204" pitchFamily="18" charset="0"/>
                <a:cs typeface="Arial"/>
                <a:sym typeface="Wingdings" panose="05000000000000000000" pitchFamily="2" charset="2"/>
              </a:rPr>
              <a:t></a:t>
            </a:r>
            <a:r>
              <a:rPr lang="en-US" sz="3200" baseline="0" dirty="0">
                <a:solidFill>
                  <a:prstClr val="black"/>
                </a:solidFill>
                <a:latin typeface="Cambria" panose="02040503050406030204" pitchFamily="18" charset="0"/>
                <a:ea typeface="Cambria" panose="02040503050406030204" pitchFamily="18" charset="0"/>
                <a:cs typeface="Arial"/>
              </a:rPr>
              <a:t>but represent different</a:t>
            </a:r>
            <a:r>
              <a:rPr lang="en-US" sz="3200" dirty="0">
                <a:solidFill>
                  <a:prstClr val="black"/>
                </a:solidFill>
                <a:latin typeface="Cambria" panose="02040503050406030204" pitchFamily="18" charset="0"/>
                <a:ea typeface="Cambria" panose="02040503050406030204" pitchFamily="18" charset="0"/>
                <a:cs typeface="Arial"/>
              </a:rPr>
              <a:t> things</a:t>
            </a:r>
            <a:endParaRPr kumimoji="0"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endParaRPr>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spcBef>
                <a:spcPts val="133"/>
              </a:spcBef>
              <a:defRPr/>
            </a:pPr>
            <a:r>
              <a:rPr lang="en-US" sz="5400" spc="-5" dirty="0">
                <a:solidFill>
                  <a:prstClr val="black"/>
                </a:solidFill>
                <a:latin typeface="Cambria" panose="02040503050406030204" pitchFamily="18" charset="0"/>
                <a:ea typeface="Cambria" panose="02040503050406030204" pitchFamily="18" charset="0"/>
              </a:rPr>
              <a:t>Gravity </a:t>
            </a:r>
            <a:r>
              <a:rPr lang="en-US" sz="5400" spc="-5" dirty="0">
                <a:solidFill>
                  <a:prstClr val="black"/>
                </a:solidFill>
                <a:latin typeface="Cambria" panose="02040503050406030204" pitchFamily="18" charset="0"/>
                <a:ea typeface="Cambria" panose="02040503050406030204" pitchFamily="18" charset="0"/>
                <a:sym typeface="Wingdings" panose="05000000000000000000" pitchFamily="2" charset="2"/>
              </a:rPr>
              <a:t> Geoid</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spTree>
    <p:extLst>
      <p:ext uri="{BB962C8B-B14F-4D97-AF65-F5344CB8AC3E}">
        <p14:creationId xmlns:p14="http://schemas.microsoft.com/office/powerpoint/2010/main" val="173739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par>
                          <p:cTn id="11" fill="hold">
                            <p:stCondLst>
                              <p:cond delay="500"/>
                            </p:stCondLst>
                            <p:childTnLst>
                              <p:par>
                                <p:cTn id="12" presetID="10" presetClass="entr" presetSubtype="0" fill="hold" nodeType="afterEffect">
                                  <p:stCondLst>
                                    <p:cond delay="100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500"/>
                                        <p:tgtEl>
                                          <p:spTgt spid="2">
                                            <p:txEl>
                                              <p:pRg st="6" end="6"/>
                                            </p:txEl>
                                          </p:spTgt>
                                        </p:tgtEl>
                                      </p:cBhvr>
                                    </p:animEffect>
                                  </p:childTnLst>
                                </p:cTn>
                              </p:par>
                              <p:par>
                                <p:cTn id="15" presetID="10" presetClass="entr" presetSubtype="0" fill="hold" nodeType="withEffect">
                                  <p:stCondLst>
                                    <p:cond delay="100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5589032"/>
          </a:xfrm>
          <a:prstGeom prst="rect">
            <a:avLst/>
          </a:prstGeom>
        </p:spPr>
        <p:txBody>
          <a:bodyPr vert="horz" wrap="square" lIns="0" tIns="16933" rIns="0" bIns="0" rtlCol="0">
            <a:noAutofit/>
          </a:bodyPr>
          <a:lstStyle/>
          <a:p>
            <a:pPr marL="16933" algn="ctr">
              <a:spcBef>
                <a:spcPts val="0"/>
              </a:spcBef>
              <a:buSzPct val="159375"/>
              <a:tabLst>
                <a:tab pos="397077" algn="l"/>
                <a:tab pos="397923" algn="l"/>
              </a:tabLst>
            </a:pPr>
            <a:endParaRPr lang="en-US" sz="4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endParaRPr lang="en-US" sz="4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lang="en-US" sz="6000" b="1" spc="-20" dirty="0">
                <a:uFill>
                  <a:solidFill>
                    <a:srgbClr val="C00000"/>
                  </a:solidFill>
                </a:uFill>
                <a:latin typeface="Cambria" panose="02040503050406030204" pitchFamily="18" charset="0"/>
                <a:cs typeface="Arial Black"/>
              </a:rPr>
              <a:t>Geoids and Gravity</a:t>
            </a:r>
          </a:p>
          <a:p>
            <a:pPr marL="16933" algn="ctr">
              <a:spcBef>
                <a:spcPts val="0"/>
              </a:spcBef>
              <a:buSzPct val="159375"/>
              <a:tabLst>
                <a:tab pos="397077" algn="l"/>
                <a:tab pos="397923" algn="l"/>
              </a:tabLst>
            </a:pPr>
            <a:r>
              <a:rPr lang="en-US" sz="6000" b="1" spc="-20" dirty="0">
                <a:uFill>
                  <a:solidFill>
                    <a:srgbClr val="C00000"/>
                  </a:solidFill>
                </a:uFill>
                <a:latin typeface="Cambria" panose="02040503050406030204" pitchFamily="18" charset="0"/>
                <a:cs typeface="Arial Black"/>
              </a:rPr>
              <a:t>or</a:t>
            </a:r>
          </a:p>
          <a:p>
            <a:pPr marL="16933" algn="ctr">
              <a:spcBef>
                <a:spcPts val="0"/>
              </a:spcBef>
              <a:buSzPct val="159375"/>
              <a:tabLst>
                <a:tab pos="397077" algn="l"/>
                <a:tab pos="397923" algn="l"/>
              </a:tabLst>
            </a:pPr>
            <a:r>
              <a:rPr lang="en-US" sz="6000" b="1" spc="-20" dirty="0">
                <a:uFill>
                  <a:solidFill>
                    <a:srgbClr val="C00000"/>
                  </a:solidFill>
                </a:uFill>
                <a:latin typeface="Cambria" panose="02040503050406030204" pitchFamily="18" charset="0"/>
                <a:cs typeface="Arial Black"/>
              </a:rPr>
              <a:t>“Ramblings on the geoid”</a:t>
            </a:r>
          </a:p>
          <a:p>
            <a:pPr marL="16933" algn="ctr">
              <a:spcBef>
                <a:spcPts val="0"/>
              </a:spcBef>
              <a:buSzPct val="159375"/>
              <a:tabLst>
                <a:tab pos="397077" algn="l"/>
                <a:tab pos="397923" algn="l"/>
              </a:tabLst>
            </a:pPr>
            <a:endParaRPr lang="en-US" sz="4400" b="1" spc="-20" dirty="0">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3639734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0" compatLnSpc="1" lIns="0" numCol="1" rIns="0" rtlCol="0" tIns="16933" vert="horz" wrap="square">
            <a:prstTxWarp prst="textNoShape">
              <a:avLst/>
            </a:prstTxWarp>
            <a:spAutoFit/>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indent="-993115" lvl="0" marL="1009201" marR="6773">
              <a:spcBef>
                <a:spcPts val="133"/>
              </a:spcBef>
              <a:defRPr/>
            </a:pPr>
            <a:r>
              <a:rPr dirty="0" lang="en-US" spc="-5" sz="5400">
                <a:solidFill>
                  <a:prstClr val="black"/>
                </a:solidFill>
                <a:latin charset="0" panose="02040503050406030204" pitchFamily="18" typeface="Cambria"/>
                <a:ea charset="0" panose="02040503050406030204" pitchFamily="18" typeface="Cambria"/>
              </a:rPr>
              <a:t>Seen this on the internet?</a:t>
            </a:r>
            <a:endParaRPr b="0" baseline="0" cap="none" dirty="0" i="0" kern="1200" kumimoji="0" lang="en-US" noProof="0" normalizeH="0" spc="0" strike="noStrike" sz="5400" u="none">
              <a:ln>
                <a:noFill/>
              </a:ln>
              <a:solidFill>
                <a:prstClr val="black"/>
              </a:solidFill>
              <a:effectLst/>
              <a:uLnTx/>
              <a:uFillTx/>
              <a:latin charset="0" panose="02040503050406030204" pitchFamily="18" typeface="Cambria"/>
              <a:ea charset="0" typeface="ＭＳ Ｐゴシック"/>
              <a:cs typeface="Calibri"/>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87" l="69" r="65" t="72"/>
          <a:stretch/>
        </p:blipFill>
        <p:spPr>
          <a:xfrm>
            <a:off x="1161875" y="1475719"/>
            <a:ext cx="6820249" cy="5344532"/>
          </a:xfrm>
          <a:prstGeom prst="rect">
            <a:avLst/>
          </a:prstGeom>
          <a:ln w="15875">
            <a:solidFill>
              <a:schemeClr val="bg1">
                <a:lumMod val="65000"/>
              </a:schemeClr>
            </a:solidFill>
          </a:ln>
        </p:spPr>
      </p:pic>
    </p:spTree>
    <p:extLst>
      <p:ext uri="{BB962C8B-B14F-4D97-AF65-F5344CB8AC3E}">
        <p14:creationId xmlns:p14="http://schemas.microsoft.com/office/powerpoint/2010/main" val="1588955433"/>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9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object 2"/>
          <p:cNvSpPr txBox="1"/>
          <p:nvPr/>
        </p:nvSpPr>
        <p:spPr>
          <a:xfrm>
            <a:off x="1159779" y="2122014"/>
            <a:ext cx="6824443" cy="1653658"/>
          </a:xfrm>
          <a:prstGeom prst="rect">
            <a:avLst/>
          </a:prstGeom>
        </p:spPr>
        <p:txBody>
          <a:bodyPr bIns="0" lIns="0" rIns="0" rtlCol="0" tIns="85725" vert="horz" wrap="square">
            <a:spAutoFit/>
          </a:bodyPr>
          <a:lstStyle/>
          <a:p>
            <a:pPr algn="l" defTabSz="457200" eaLnBrk="1" fontAlgn="base" hangingPunct="1" indent="0" latinLnBrk="0" lvl="0" marL="12700" marR="0" rtl="0">
              <a:lnSpc>
                <a:spcPct val="100000"/>
              </a:lnSpc>
              <a:spcBef>
                <a:spcPts val="675"/>
              </a:spcBef>
              <a:spcAft>
                <a:spcPct val="0"/>
              </a:spcAft>
              <a:buClrTx/>
              <a:buSzTx/>
              <a:buFontTx/>
              <a:buNone/>
              <a:tabLst>
                <a:tab algn="l" pos="354965"/>
                <a:tab algn="l" pos="355600"/>
              </a:tabLst>
              <a:defRPr/>
            </a:pPr>
            <a:r>
              <a:rPr b="0" baseline="0" cap="none" dirty="0" i="0" kern="1200" kumimoji="0" lang="en-US" noProof="0" normalizeH="0" spc="0" strike="noStrike" sz="3600" u="none">
                <a:ln>
                  <a:noFill/>
                </a:ln>
                <a:solidFill>
                  <a:prstClr val="black"/>
                </a:solidFill>
                <a:effectLst/>
                <a:uLnTx/>
                <a:uFillTx/>
                <a:latin charset="0" panose="02040503050406030204" pitchFamily="18" typeface="Cambria"/>
                <a:ea charset="0" panose="02040503050406030204" pitchFamily="18" typeface="Cambria"/>
                <a:cs typeface="Arial"/>
              </a:rPr>
              <a:t>“The</a:t>
            </a:r>
            <a:r>
              <a:rPr b="0" cap="none" dirty="0" i="0" kern="1200" kumimoji="0" lang="en-US" noProof="0" normalizeH="0" spc="0" strike="noStrike" sz="3600" u="none">
                <a:ln>
                  <a:noFill/>
                </a:ln>
                <a:solidFill>
                  <a:prstClr val="black"/>
                </a:solidFill>
                <a:effectLst/>
                <a:uLnTx/>
                <a:uFillTx/>
                <a:latin charset="0" panose="02040503050406030204" pitchFamily="18" typeface="Cambria"/>
                <a:ea charset="0" panose="02040503050406030204" pitchFamily="18" typeface="Cambria"/>
                <a:cs typeface="Arial"/>
              </a:rPr>
              <a:t> true size and physical shape of the Earth”  --social media, etc.</a:t>
            </a:r>
            <a:endParaRPr b="0"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Arial"/>
            </a:endParaRPr>
          </a:p>
          <a:p>
            <a:pPr algn="l" defTabSz="457200" eaLnBrk="1" fontAlgn="base" hangingPunct="1" indent="0" latinLnBrk="0" lvl="0" marL="12700" marR="0" rtl="0">
              <a:lnSpc>
                <a:spcPct val="100000"/>
              </a:lnSpc>
              <a:spcBef>
                <a:spcPts val="675"/>
              </a:spcBef>
              <a:spcAft>
                <a:spcPct val="0"/>
              </a:spcAft>
              <a:buClrTx/>
              <a:buSzTx/>
              <a:buFontTx/>
              <a:buNone/>
              <a:tabLst>
                <a:tab algn="l" pos="354965"/>
                <a:tab algn="l" pos="355600"/>
              </a:tabLst>
              <a:defRPr/>
            </a:pPr>
            <a:endParaRPr b="0" baseline="0" cap="none" dirty="0" i="0" kern="1200" kumimoji="0"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Arial"/>
            </a:endParaRPr>
          </a:p>
        </p:txBody>
      </p:sp>
      <p:sp>
        <p:nvSpPr>
          <p:cNvPr id="4" name="TextBox 3"/>
          <p:cNvSpPr txBox="1"/>
          <p:nvPr/>
        </p:nvSpPr>
        <p:spPr>
          <a:xfrm>
            <a:off x="762000" y="4114056"/>
            <a:ext cx="1225015" cy="646331"/>
          </a:xfrm>
          <a:prstGeom prst="rect">
            <a:avLst/>
          </a:prstGeom>
          <a:noFill/>
        </p:spPr>
        <p:txBody>
          <a:bodyPr rtlCol="0" wrap="none">
            <a:spAutoFit/>
          </a:bodyPr>
          <a:lstStyle/>
          <a:p>
            <a:pPr algn="l" defTabSz="457200" eaLnBrk="1" fontAlgn="base" hangingPunct="1" indent="0" latinLnBrk="0" lvl="0" marL="0" marR="0" rtl="0">
              <a:lnSpc>
                <a:spcPct val="100000"/>
              </a:lnSpc>
              <a:spcBef>
                <a:spcPct val="0"/>
              </a:spcBef>
              <a:spcAft>
                <a:spcPct val="0"/>
              </a:spcAft>
              <a:buClrTx/>
              <a:buSzTx/>
              <a:buFontTx/>
              <a:buNone/>
              <a:tabLst/>
              <a:defRPr/>
            </a:pPr>
            <a:r>
              <a:rPr b="0" baseline="0" cap="none" dirty="0" i="0" kern="1200" kumimoji="0" lang="en-US" noProof="0" normalizeH="0" spc="0" strike="noStrike" sz="3600" u="none">
                <a:ln>
                  <a:noFill/>
                </a:ln>
                <a:solidFill>
                  <a:prstClr val="black"/>
                </a:solidFill>
                <a:effectLst/>
                <a:uLnTx/>
                <a:uFillTx/>
                <a:latin charset="0" panose="02040503050406030204" pitchFamily="18" typeface="Cambria"/>
                <a:ea charset="0" panose="02040503050406030204" pitchFamily="18" typeface="Cambria"/>
                <a:cs typeface="+mn-cs"/>
              </a:rPr>
              <a:t>Nope</a:t>
            </a:r>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0" compatLnSpc="1" lIns="0" numCol="1" rIns="0" rtlCol="0" tIns="16933" vert="horz" wrap="square">
            <a:prstTxWarp prst="textNoShape">
              <a:avLst/>
            </a:prstTxWarp>
            <a:spAutoFit/>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indent="-993115" lvl="0" marL="1009201" marR="6773">
              <a:spcBef>
                <a:spcPts val="133"/>
              </a:spcBef>
              <a:defRPr/>
            </a:pPr>
            <a:r>
              <a:rPr dirty="0" lang="en-US" spc="-5" sz="5400">
                <a:solidFill>
                  <a:prstClr val="black"/>
                </a:solidFill>
                <a:latin charset="0" panose="02040503050406030204" pitchFamily="18" typeface="Cambria"/>
                <a:ea charset="0" panose="02040503050406030204" pitchFamily="18" typeface="Cambria"/>
              </a:rPr>
              <a:t>Geoid – an incorrect</a:t>
            </a:r>
            <a:r>
              <a:rPr b="0" baseline="0" cap="none" dirty="0" i="0" kern="1200" kumimoji="0" lang="en-US" noProof="0" normalizeH="0" spc="-5" strike="noStrike" sz="5400" u="none">
                <a:ln>
                  <a:noFill/>
                </a:ln>
                <a:solidFill>
                  <a:prstClr val="black"/>
                </a:solidFill>
                <a:effectLst/>
                <a:uLnTx/>
                <a:uFillTx/>
                <a:latin charset="0" panose="02040503050406030204" pitchFamily="18" typeface="Cambria"/>
                <a:ea charset="0" panose="02040503050406030204" pitchFamily="18" typeface="Cambria"/>
                <a:cs charset="0" pitchFamily="18" typeface="Times New Roman"/>
              </a:rPr>
              <a:t> definition</a:t>
            </a:r>
            <a:endParaRPr b="0" baseline="0" cap="none" dirty="0" i="0" kern="1200" kumimoji="0" lang="en-US" noProof="0" normalizeH="0" spc="0" strike="noStrike" sz="5400" u="none">
              <a:ln>
                <a:noFill/>
              </a:ln>
              <a:solidFill>
                <a:prstClr val="black"/>
              </a:solidFill>
              <a:effectLst/>
              <a:uLnTx/>
              <a:uFillTx/>
              <a:latin charset="0" panose="02040503050406030204" pitchFamily="18" typeface="Cambria"/>
              <a:ea charset="0" typeface="ＭＳ Ｐゴシック"/>
              <a:cs typeface="Calibri"/>
            </a:endParaRPr>
          </a:p>
        </p:txBody>
      </p:sp>
      <p:sp>
        <p:nvSpPr>
          <p:cNvPr id="3" name="&quot;No&quot; Symbol 2"/>
          <p:cNvSpPr/>
          <p:nvPr/>
        </p:nvSpPr>
        <p:spPr>
          <a:xfrm>
            <a:off x="2508308" y="1283517"/>
            <a:ext cx="3338819" cy="2936146"/>
          </a:xfrm>
          <a:prstGeom prst="noSmoking">
            <a:avLst>
              <a:gd fmla="val 10171" name="adj"/>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rtlCol="0"/>
          <a:lstStyle/>
          <a:p>
            <a:pPr algn="ctr"/>
            <a:endParaRPr lang="en-US">
              <a:solidFill>
                <a:schemeClr val="tx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87" l="69" r="65" t="72"/>
          <a:stretch/>
        </p:blipFill>
        <p:spPr>
          <a:xfrm>
            <a:off x="5340214" y="3880574"/>
            <a:ext cx="3710884" cy="2907949"/>
          </a:xfrm>
          <a:prstGeom prst="rect">
            <a:avLst/>
          </a:prstGeom>
          <a:ln w="15875">
            <a:solidFill>
              <a:schemeClr val="bg1">
                <a:lumMod val="65000"/>
              </a:schemeClr>
            </a:solidFill>
          </a:ln>
        </p:spPr>
      </p:pic>
    </p:spTree>
    <p:extLst>
      <p:ext uri="{BB962C8B-B14F-4D97-AF65-F5344CB8AC3E}">
        <p14:creationId xmlns:p14="http://schemas.microsoft.com/office/powerpoint/2010/main" val="1800348247"/>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42" presetSubtype="0">
                                  <p:stCondLst>
                                    <p:cond delay="2000"/>
                                  </p:stCondLst>
                                  <p:childTnLst>
                                    <p:set>
                                      <p:cBhvr>
                                        <p:cTn dur="1" fill="hold" id="6">
                                          <p:stCondLst>
                                            <p:cond delay="0"/>
                                          </p:stCondLst>
                                        </p:cTn>
                                        <p:tgtEl>
                                          <p:spTgt spid="4"/>
                                        </p:tgtEl>
                                        <p:attrNameLst>
                                          <p:attrName>style.visibility</p:attrName>
                                        </p:attrNameLst>
                                      </p:cBhvr>
                                      <p:to>
                                        <p:strVal val="visible"/>
                                      </p:to>
                                    </p:set>
                                    <p:animEffect filter="fade" transition="in">
                                      <p:cBhvr>
                                        <p:cTn dur="1000" id="7"/>
                                        <p:tgtEl>
                                          <p:spTgt spid="4"/>
                                        </p:tgtEl>
                                      </p:cBhvr>
                                    </p:animEffect>
                                    <p:anim calcmode="lin" valueType="num">
                                      <p:cBhvr>
                                        <p:cTn dur="1000" fill="hold" id="8"/>
                                        <p:tgtEl>
                                          <p:spTgt spid="4"/>
                                        </p:tgtEl>
                                        <p:attrNameLst>
                                          <p:attrName>ppt_x</p:attrName>
                                        </p:attrNameLst>
                                      </p:cBhvr>
                                      <p:tavLst>
                                        <p:tav tm="0">
                                          <p:val>
                                            <p:strVal val="#ppt_x"/>
                                          </p:val>
                                        </p:tav>
                                        <p:tav tm="100000">
                                          <p:val>
                                            <p:strVal val="#ppt_x"/>
                                          </p:val>
                                        </p:tav>
                                      </p:tavLst>
                                    </p:anim>
                                    <p:anim calcmode="lin" valueType="num">
                                      <p:cBhvr>
                                        <p:cTn dur="1000" fill="hold" id="9"/>
                                        <p:tgtEl>
                                          <p:spTgt spid="4"/>
                                        </p:tgtEl>
                                        <p:attrNameLst>
                                          <p:attrName>ppt_y</p:attrName>
                                        </p:attrNameLst>
                                      </p:cBhvr>
                                      <p:tavLst>
                                        <p:tav tm="0">
                                          <p:val>
                                            <p:strVal val="#ppt_y+.1"/>
                                          </p:val>
                                        </p:tav>
                                        <p:tav tm="100000">
                                          <p:val>
                                            <p:strVal val="#ppt_y"/>
                                          </p:val>
                                        </p:tav>
                                      </p:tavLst>
                                    </p:anim>
                                  </p:childTnLst>
                                </p:cTn>
                              </p:par>
                            </p:childTnLst>
                          </p:cTn>
                        </p:par>
                        <p:par>
                          <p:cTn fill="hold" id="10">
                            <p:stCondLst>
                              <p:cond delay="3000"/>
                            </p:stCondLst>
                            <p:childTnLst>
                              <p:par>
                                <p:cTn fill="hold" grpId="0" id="11" nodeType="afterEffect" presetClass="entr" presetID="10" presetSubtype="0">
                                  <p:stCondLst>
                                    <p:cond delay="0"/>
                                  </p:stCondLst>
                                  <p:childTnLst>
                                    <p:set>
                                      <p:cBhvr>
                                        <p:cTn dur="1" fill="hold" id="12">
                                          <p:stCondLst>
                                            <p:cond delay="0"/>
                                          </p:stCondLst>
                                        </p:cTn>
                                        <p:tgtEl>
                                          <p:spTgt spid="3"/>
                                        </p:tgtEl>
                                        <p:attrNameLst>
                                          <p:attrName>style.visibility</p:attrName>
                                        </p:attrNameLst>
                                      </p:cBhvr>
                                      <p:to>
                                        <p:strVal val="visible"/>
                                      </p:to>
                                    </p:set>
                                    <p:animEffect filter="fade" transition="in">
                                      <p:cBhvr>
                                        <p:cTn dur="500" id="13"/>
                                        <p:tgtEl>
                                          <p:spTgt spid="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4"/>
      <p:bldP animBg="1" grpId="0" spid="3"/>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686800" cy="2987356"/>
          </a:xfrm>
          <a:prstGeom prst="rect">
            <a:avLst/>
          </a:prstGeom>
        </p:spPr>
        <p:txBody>
          <a:bodyPr vert="horz" wrap="square" lIns="0" tIns="85725" rIns="0" bIns="0" rtlCol="0">
            <a:spAutoFit/>
          </a:bodyPr>
          <a:lstStyle/>
          <a:p>
            <a:pPr marL="12700">
              <a:lnSpc>
                <a:spcPct val="100000"/>
              </a:lnSpc>
              <a:spcBef>
                <a:spcPts val="675"/>
              </a:spcBef>
              <a:tabLst>
                <a:tab pos="354965" algn="l"/>
                <a:tab pos="355600" algn="l"/>
              </a:tabLst>
            </a:pPr>
            <a:r>
              <a:rPr lang="en-US" sz="3600" dirty="0">
                <a:latin typeface="Cambria" panose="02040503050406030204" pitchFamily="18" charset="0"/>
                <a:ea typeface="Cambria" panose="02040503050406030204" pitchFamily="18" charset="0"/>
                <a:cs typeface="Arial"/>
              </a:rPr>
              <a:t>“Equipotential surface of the Earth’s gravity field that approximates Mean Sea Level more closely.”</a:t>
            </a:r>
          </a:p>
          <a:p>
            <a:pPr marL="12700">
              <a:lnSpc>
                <a:spcPct val="100000"/>
              </a:lnSpc>
              <a:spcBef>
                <a:spcPts val="675"/>
              </a:spcBef>
              <a:tabLst>
                <a:tab pos="354965" algn="l"/>
                <a:tab pos="355600" algn="l"/>
              </a:tabLst>
            </a:pPr>
            <a:r>
              <a:rPr lang="en-US" sz="1500" dirty="0">
                <a:latin typeface="Cambria" panose="02040503050406030204" pitchFamily="18" charset="0"/>
                <a:ea typeface="Cambria" panose="02040503050406030204" pitchFamily="18" charset="0"/>
                <a:cs typeface="Arial"/>
              </a:rPr>
              <a:t>	-</a:t>
            </a:r>
            <a:r>
              <a:rPr lang="en-US" sz="1500" i="1" dirty="0">
                <a:latin typeface="Cambria" panose="02040503050406030204" pitchFamily="18" charset="0"/>
                <a:ea typeface="Cambria" panose="02040503050406030204" pitchFamily="18" charset="0"/>
              </a:rPr>
              <a:t>GPS for Land Surveyors</a:t>
            </a:r>
            <a:r>
              <a:rPr lang="en-US" sz="1500" dirty="0">
                <a:latin typeface="Cambria" panose="02040503050406030204" pitchFamily="18" charset="0"/>
                <a:ea typeface="Cambria" panose="02040503050406030204" pitchFamily="18" charset="0"/>
              </a:rPr>
              <a:t>, by Jan Van Sickle, 4th ed., CRC Press, Taylor &amp; Francis Group, 2015, p. 314.</a:t>
            </a:r>
            <a:endParaRPr lang="en-US" sz="1500" dirty="0">
              <a:latin typeface="Cambria" panose="02040503050406030204" pitchFamily="18" charset="0"/>
              <a:ea typeface="Cambria" panose="02040503050406030204" pitchFamily="18" charset="0"/>
              <a:cs typeface="Arial"/>
            </a:endParaRPr>
          </a:p>
          <a:p>
            <a:pPr marL="12700">
              <a:lnSpc>
                <a:spcPct val="100000"/>
              </a:lnSpc>
              <a:spcBef>
                <a:spcPts val="675"/>
              </a:spcBef>
              <a:tabLst>
                <a:tab pos="354965" algn="l"/>
                <a:tab pos="355600" algn="l"/>
              </a:tabLst>
            </a:pPr>
            <a:endParaRPr lang="en-US" sz="2400" dirty="0">
              <a:latin typeface="Cambria" panose="02040503050406030204" pitchFamily="18" charset="0"/>
              <a:ea typeface="Cambria" panose="02040503050406030204" pitchFamily="18" charset="0"/>
              <a:cs typeface="Arial"/>
            </a:endParaRPr>
          </a:p>
          <a:p>
            <a:pPr marL="12700">
              <a:lnSpc>
                <a:spcPct val="100000"/>
              </a:lnSpc>
              <a:spcBef>
                <a:spcPts val="675"/>
              </a:spcBef>
              <a:tabLst>
                <a:tab pos="354965" algn="l"/>
                <a:tab pos="355600" algn="l"/>
              </a:tabLst>
            </a:pPr>
            <a:endParaRPr sz="2400" dirty="0">
              <a:latin typeface="Cambria" panose="02040503050406030204" pitchFamily="18" charset="0"/>
              <a:ea typeface="Cambria" panose="02040503050406030204" pitchFamily="18" charset="0"/>
              <a:cs typeface="Arial"/>
            </a:endParaRPr>
          </a:p>
        </p:txBody>
      </p:sp>
      <p:sp>
        <p:nvSpPr>
          <p:cNvPr id="4" name="TextBox 3"/>
          <p:cNvSpPr txBox="1"/>
          <p:nvPr/>
        </p:nvSpPr>
        <p:spPr>
          <a:xfrm>
            <a:off x="762000" y="4114056"/>
            <a:ext cx="1721946" cy="523220"/>
          </a:xfrm>
          <a:prstGeom prst="rect">
            <a:avLst/>
          </a:prstGeom>
          <a:noFill/>
        </p:spPr>
        <p:txBody>
          <a:bodyPr wrap="none" rtlCol="0">
            <a:spAutoFit/>
          </a:bodyPr>
          <a:lstStyle/>
          <a:p>
            <a:r>
              <a:rPr lang="en-US" sz="2800" dirty="0" err="1">
                <a:latin typeface="Cambria" panose="02040503050406030204" pitchFamily="18" charset="0"/>
                <a:ea typeface="Cambria" panose="02040503050406030204" pitchFamily="18" charset="0"/>
              </a:rPr>
              <a:t>equi</a:t>
            </a:r>
            <a:r>
              <a:rPr lang="en-US" sz="2800" dirty="0">
                <a:latin typeface="Cambria" panose="02040503050406030204" pitchFamily="18" charset="0"/>
                <a:ea typeface="Cambria" panose="02040503050406030204" pitchFamily="18" charset="0"/>
              </a:rPr>
              <a:t>-huh?</a:t>
            </a:r>
          </a:p>
        </p:txBody>
      </p:sp>
      <p:sp>
        <p:nvSpPr>
          <p:cNvPr id="5" name="TextBox 4"/>
          <p:cNvSpPr txBox="1"/>
          <p:nvPr/>
        </p:nvSpPr>
        <p:spPr>
          <a:xfrm>
            <a:off x="2286000" y="4717341"/>
            <a:ext cx="3887667" cy="523220"/>
          </a:xfrm>
          <a:prstGeom prst="rect">
            <a:avLst/>
          </a:prstGeom>
          <a:noFill/>
        </p:spPr>
        <p:txBody>
          <a:bodyPr wrap="none" rtlCol="0">
            <a:spAutoFit/>
          </a:bodyPr>
          <a:lstStyle/>
          <a:p>
            <a:r>
              <a:rPr lang="en-US" sz="2800" dirty="0">
                <a:latin typeface="Cambria" panose="02040503050406030204" pitchFamily="18" charset="0"/>
                <a:ea typeface="Cambria" panose="02040503050406030204" pitchFamily="18" charset="0"/>
              </a:rPr>
              <a:t>More closely than what?</a:t>
            </a:r>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5" dirty="0">
                <a:latin typeface="Cambria" panose="02040503050406030204" pitchFamily="18" charset="0"/>
                <a:ea typeface="Cambria" panose="02040503050406030204" pitchFamily="18" charset="0"/>
              </a:rPr>
              <a:t>One textbook geoid definition</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874647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18000"/>
                            </p:stCondLst>
                            <p:childTnLst>
                              <p:par>
                                <p:cTn id="9" presetID="10" presetClass="entr" presetSubtype="0" fill="hold" grpId="0" nodeType="afterEffect">
                                  <p:stCondLst>
                                    <p:cond delay="17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29600" cy="4603183"/>
          </a:xfrm>
          <a:prstGeom prst="rect">
            <a:avLst/>
          </a:prstGeom>
        </p:spPr>
        <p:txBody>
          <a:bodyPr vert="horz" wrap="square" lIns="0" tIns="85725" rIns="0" bIns="0" rtlCol="0">
            <a:spAutoFit/>
          </a:bodyPr>
          <a:lstStyle/>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“The equipotential surface of the Earth's gravity field which best fits, in a least squares sense, global Mean Sea Level.”</a:t>
            </a:r>
          </a:p>
          <a:p>
            <a:pPr marL="12700" lvl="0">
              <a:spcBef>
                <a:spcPts val="675"/>
              </a:spcBef>
              <a:tabLst>
                <a:tab pos="354965" algn="l"/>
                <a:tab pos="355600" algn="l"/>
              </a:tabLst>
            </a:pPr>
            <a:r>
              <a:rPr lang="en-US" dirty="0">
                <a:solidFill>
                  <a:prstClr val="black"/>
                </a:solidFill>
                <a:latin typeface="Cambria" panose="02040503050406030204" pitchFamily="18" charset="0"/>
                <a:ea typeface="Cambria" panose="02040503050406030204" pitchFamily="18" charset="0"/>
                <a:cs typeface="Arial"/>
              </a:rPr>
              <a:t>	-</a:t>
            </a:r>
            <a:r>
              <a:rPr lang="en-US" i="1" dirty="0">
                <a:solidFill>
                  <a:prstClr val="black"/>
                </a:solidFill>
                <a:latin typeface="Cambria" panose="02040503050406030204" pitchFamily="18" charset="0"/>
                <a:ea typeface="Cambria" panose="02040503050406030204" pitchFamily="18" charset="0"/>
              </a:rPr>
              <a:t>website of the National Geodetic Survey </a:t>
            </a:r>
            <a:endParaRPr lang="en-US" dirty="0">
              <a:solidFill>
                <a:prstClr val="black"/>
              </a:solidFill>
              <a:latin typeface="Cambria" panose="02040503050406030204" pitchFamily="18" charset="0"/>
              <a:ea typeface="Cambria" panose="02040503050406030204" pitchFamily="18" charset="0"/>
              <a:cs typeface="Arial"/>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i="1"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A surface of constant geopotential.</a:t>
            </a:r>
          </a:p>
          <a:p>
            <a:pPr marL="12700" lvl="0">
              <a:spcBef>
                <a:spcPts val="675"/>
              </a:spcBef>
              <a:tabLst>
                <a:tab pos="354965" algn="l"/>
                <a:tab pos="355600" algn="l"/>
              </a:tabLst>
            </a:pPr>
            <a:r>
              <a:rPr lang="en-US" dirty="0">
                <a:solidFill>
                  <a:prstClr val="black"/>
                </a:solidFill>
                <a:latin typeface="Cambria" panose="02040503050406030204" pitchFamily="18" charset="0"/>
                <a:ea typeface="Cambria" panose="02040503050406030204" pitchFamily="18" charset="0"/>
                <a:cs typeface="Arial"/>
              </a:rPr>
              <a:t>	-</a:t>
            </a:r>
            <a:r>
              <a:rPr lang="en-US" i="1" dirty="0">
                <a:solidFill>
                  <a:prstClr val="black"/>
                </a:solidFill>
                <a:latin typeface="Cambria" panose="02040503050406030204" pitchFamily="18" charset="0"/>
                <a:ea typeface="Cambria" panose="02040503050406030204" pitchFamily="18" charset="0"/>
              </a:rPr>
              <a:t>some lecture notes of mine… </a:t>
            </a:r>
            <a:endParaRPr lang="en-US" dirty="0">
              <a:solidFill>
                <a:prstClr val="black"/>
              </a:solidFill>
              <a:latin typeface="Cambria" panose="02040503050406030204" pitchFamily="18" charset="0"/>
              <a:ea typeface="Cambria" panose="02040503050406030204" pitchFamily="18" charset="0"/>
              <a:cs typeface="Arial"/>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2700">
              <a:lnSpc>
                <a:spcPct val="100000"/>
              </a:lnSpc>
              <a:spcBef>
                <a:spcPts val="675"/>
              </a:spcBef>
              <a:tabLst>
                <a:tab pos="354965" algn="l"/>
                <a:tab pos="355600" algn="l"/>
              </a:tabLst>
            </a:pPr>
            <a:endParaRPr sz="2400" dirty="0">
              <a:latin typeface="Cambria" panose="02040503050406030204" pitchFamily="18" charset="0"/>
              <a:ea typeface="Cambria" panose="02040503050406030204" pitchFamily="18" charset="0"/>
              <a:cs typeface="Arial"/>
            </a:endParaRPr>
          </a:p>
        </p:txBody>
      </p:sp>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Two more geoid definitions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12927207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606704"/>
            <a:ext cx="8739769" cy="4851245"/>
          </a:xfrm>
          <a:prstGeom prst="rect">
            <a:avLst/>
          </a:prstGeom>
        </p:spPr>
        <p:txBody>
          <a:bodyPr vert="horz" wrap="square" lIns="0" tIns="97790" rIns="0" bIns="0" rtlCol="0">
            <a:noAutofit/>
          </a:bodyPr>
          <a:lstStyle/>
          <a:p>
            <a:pPr marL="114300" lvl="1">
              <a:spcBef>
                <a:spcPts val="670"/>
              </a:spcBef>
            </a:pPr>
            <a:r>
              <a:rPr lang="en-US" sz="3200" spc="-5" dirty="0">
                <a:uFill>
                  <a:solidFill>
                    <a:srgbClr val="000000"/>
                  </a:solidFill>
                </a:uFill>
                <a:latin typeface="Cambria" panose="02040503050406030204" pitchFamily="18" charset="0"/>
                <a:cs typeface="Calibri"/>
              </a:rPr>
              <a:t>“The geoid is the equipotential surface that most closely coincides with the undisturbed mean sea level (and its continuation through the continents).”</a:t>
            </a:r>
          </a:p>
          <a:p>
            <a:pPr marL="685800" lvl="2">
              <a:spcBef>
                <a:spcPts val="670"/>
              </a:spcBef>
            </a:pPr>
            <a:r>
              <a:rPr lang="en-US" i="1" spc="-5" dirty="0">
                <a:uFill>
                  <a:solidFill>
                    <a:srgbClr val="000000"/>
                  </a:solidFill>
                </a:uFill>
                <a:latin typeface="Cambria" panose="02040503050406030204" pitchFamily="18" charset="0"/>
                <a:cs typeface="Calibri"/>
              </a:rPr>
              <a:t>- </a:t>
            </a:r>
            <a:r>
              <a:rPr lang="en-US" i="1" spc="-5" dirty="0" err="1">
                <a:uFill>
                  <a:solidFill>
                    <a:srgbClr val="000000"/>
                  </a:solidFill>
                </a:uFill>
                <a:latin typeface="Cambria" panose="02040503050406030204" pitchFamily="18" charset="0"/>
                <a:cs typeface="Calibri"/>
              </a:rPr>
              <a:t>Sjöberg</a:t>
            </a:r>
            <a:r>
              <a:rPr lang="en-US" i="1" spc="-5" dirty="0">
                <a:uFill>
                  <a:solidFill>
                    <a:srgbClr val="000000"/>
                  </a:solidFill>
                </a:uFill>
                <a:latin typeface="Cambria" panose="02040503050406030204" pitchFamily="18" charset="0"/>
                <a:cs typeface="Calibri"/>
              </a:rPr>
              <a:t>, L. E., &amp; </a:t>
            </a:r>
            <a:r>
              <a:rPr lang="en-US" i="1" spc="-5" dirty="0" err="1">
                <a:uFill>
                  <a:solidFill>
                    <a:srgbClr val="000000"/>
                  </a:solidFill>
                </a:uFill>
                <a:latin typeface="Cambria" panose="02040503050406030204" pitchFamily="18" charset="0"/>
                <a:cs typeface="Calibri"/>
              </a:rPr>
              <a:t>Bagherbandi</a:t>
            </a:r>
            <a:r>
              <a:rPr lang="en-US" i="1" spc="-5" dirty="0">
                <a:uFill>
                  <a:solidFill>
                    <a:srgbClr val="000000"/>
                  </a:solidFill>
                </a:uFill>
                <a:latin typeface="Cambria" panose="02040503050406030204" pitchFamily="18" charset="0"/>
                <a:cs typeface="Calibri"/>
              </a:rPr>
              <a:t>, M. (2017). Gravity Inversion and Integration, Theory and Applications in Geodesy and Geophysics. Springer.</a:t>
            </a:r>
          </a:p>
          <a:p>
            <a:pPr lvl="1" indent="-228600">
              <a:spcBef>
                <a:spcPts val="545"/>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lvl="1" indent="-228600">
              <a:spcBef>
                <a:spcPts val="545"/>
              </a:spcBef>
              <a:buFont typeface="Arial" panose="020B0604020202020204" pitchFamily="34" charset="0"/>
              <a:buChar char="•"/>
            </a:pPr>
            <a:r>
              <a:rPr lang="en-US" sz="3000" spc="-5" dirty="0">
                <a:uFill>
                  <a:solidFill>
                    <a:srgbClr val="000000"/>
                  </a:solidFill>
                </a:uFill>
                <a:latin typeface="Cambria" panose="02040503050406030204" pitchFamily="18" charset="0"/>
                <a:cs typeface="Calibri"/>
              </a:rPr>
              <a:t>equipotential – equal potential</a:t>
            </a:r>
          </a:p>
          <a:p>
            <a:pPr lvl="1" indent="-228600">
              <a:spcBef>
                <a:spcPts val="545"/>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lvl="1" indent="-228600">
              <a:spcBef>
                <a:spcPts val="545"/>
              </a:spcBef>
              <a:buFont typeface="Arial" panose="020B0604020202020204" pitchFamily="34" charset="0"/>
              <a:buChar char="•"/>
            </a:pPr>
            <a:r>
              <a:rPr lang="en-US" sz="3000" spc="-5" dirty="0">
                <a:uFill>
                  <a:solidFill>
                    <a:srgbClr val="000000"/>
                  </a:solidFill>
                </a:uFill>
                <a:latin typeface="Cambria" panose="02040503050406030204" pitchFamily="18" charset="0"/>
                <a:cs typeface="Calibri"/>
              </a:rPr>
              <a:t>potential – as in energy… or gravitational pull</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My favorite </a:t>
            </a:r>
            <a:r>
              <a:rPr lang="en-US" sz="5400" spc="-7" dirty="0" err="1">
                <a:latin typeface="Cambria" panose="02040503050406030204" pitchFamily="18" charset="0"/>
                <a:cs typeface="Calibri"/>
              </a:rPr>
              <a:t>verbage</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2968456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29600" cy="4603183"/>
          </a:xfrm>
          <a:prstGeom prst="rect">
            <a:avLst/>
          </a:prstGeom>
        </p:spPr>
        <p:txBody>
          <a:bodyPr vert="horz" wrap="square" lIns="0" tIns="85725" rIns="0" bIns="0" rtlCol="0">
            <a:spAutoFit/>
          </a:bodyPr>
          <a:lstStyle/>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It is </a:t>
            </a:r>
            <a:r>
              <a:rPr lang="en-US" altLang="en-US" sz="3600" b="1" dirty="0">
                <a:latin typeface="Cambria" panose="02040503050406030204" pitchFamily="18" charset="0"/>
                <a:ea typeface="Cambria" panose="02040503050406030204" pitchFamily="18" charset="0"/>
                <a:cs typeface="Arial" panose="020B0604020202020204" pitchFamily="34" charset="0"/>
              </a:rPr>
              <a:t>not</a:t>
            </a:r>
            <a:r>
              <a:rPr lang="en-US" altLang="en-US" sz="3600" dirty="0">
                <a:latin typeface="Cambria" panose="02040503050406030204" pitchFamily="18" charset="0"/>
                <a:ea typeface="Cambria" panose="02040503050406030204" pitchFamily="18" charset="0"/>
                <a:cs typeface="Arial" panose="020B0604020202020204" pitchFamily="34" charset="0"/>
              </a:rPr>
              <a:t> uniform, both strength and direction vary.</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Can be defined by a vector </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	-distance (from ellipsoid) and direction</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Gravitational Pull</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6113419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ags/tag2.xml><?xml version="1.0" encoding="utf-8"?>
<p:tagLst xmlns:a="http://schemas.openxmlformats.org/drawingml/2006/main" xmlns:r="http://schemas.openxmlformats.org/officeDocument/2006/relationships" xmlns:p="http://schemas.openxmlformats.org/presentationml/2006/main">
  <p:tag name="TIMING" val="|1.5|10.3|2.4|7.8|4.3"/>
</p:tagLst>
</file>

<file path=ppt/tags/tag3.xml><?xml version="1.0" encoding="utf-8"?>
<p:tagLst xmlns:a="http://schemas.openxmlformats.org/drawingml/2006/main" xmlns:r="http://schemas.openxmlformats.org/officeDocument/2006/relationships" xmlns:p="http://schemas.openxmlformats.org/presentationml/2006/main">
  <p:tag name="TIMING" val="|1.3|7.4|1.2|2.5|5.6|5.2|3.5|2"/>
</p:tagLst>
</file>

<file path=ppt/tags/tag4.xml><?xml version="1.0" encoding="utf-8"?>
<p:tagLst xmlns:a="http://schemas.openxmlformats.org/drawingml/2006/main" xmlns:r="http://schemas.openxmlformats.org/officeDocument/2006/relationships" xmlns:p="http://schemas.openxmlformats.org/presentationml/2006/main">
  <p:tag name="TIMING" val="|1.9|5.3|1.7|9.9|5.3|4.8|3.1"/>
</p:tagLst>
</file>

<file path=ppt/tags/tag5.xml><?xml version="1.0" encoding="utf-8"?>
<p:tagLst xmlns:a="http://schemas.openxmlformats.org/drawingml/2006/main" xmlns:r="http://schemas.openxmlformats.org/officeDocument/2006/relationships" xmlns:p="http://schemas.openxmlformats.org/presentationml/2006/main">
  <p:tag name="TIMING" val="|1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J_NGS_background_4by3.potx" id="{5AAB0E61-1127-48B6-8511-D4DA99B8B270}" vid="{DDBA5611-CF83-47A2-988B-D9C43332CB26}"/>
    </a:ext>
  </a:extLst>
</a:theme>
</file>

<file path=ppt/theme/theme2.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358</TotalTime>
  <Words>13246</Words>
  <Application>Microsoft Office PowerPoint</Application>
  <PresentationFormat>On-screen Show (4:3)</PresentationFormat>
  <Paragraphs>1581</Paragraphs>
  <Slides>150</Slides>
  <Notes>116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150</vt:i4>
      </vt:variant>
    </vt:vector>
  </HeadingPairs>
  <TitlesOfParts>
    <vt:vector size="164" baseType="lpstr">
      <vt:lpstr>ＭＳ Ｐゴシック</vt:lpstr>
      <vt:lpstr>ＭＳ Ｐゴシック</vt:lpstr>
      <vt:lpstr>Arial</vt:lpstr>
      <vt:lpstr>Arial Black</vt:lpstr>
      <vt:lpstr>Calibri</vt:lpstr>
      <vt:lpstr>Cambria</vt:lpstr>
      <vt:lpstr>Franklin Gothic Demi</vt:lpstr>
      <vt:lpstr>Gill Sans MT</vt:lpstr>
      <vt:lpstr>Open Sans</vt:lpstr>
      <vt:lpstr>Tahoma</vt:lpstr>
      <vt:lpstr>Times New Roman</vt:lpstr>
      <vt:lpstr>Wingdings</vt:lpstr>
      <vt:lpstr>Office Theme</vt:lpstr>
      <vt:lpstr>NGS PowerPoint Template-geodesy.noaa.gov</vt:lpstr>
      <vt:lpstr>A Deep Dive into Geodetic Surveying Vertical Datums, Geoids, OPUS, NCAT, and more</vt:lpstr>
      <vt:lpstr>PowerPoint Presentation</vt:lpstr>
      <vt:lpstr>PowerPoint Presentation</vt:lpstr>
      <vt:lpstr>Organizational Structure</vt:lpstr>
      <vt:lpstr>Organizational Structure</vt:lpstr>
      <vt:lpstr>NGS Mission</vt:lpstr>
      <vt:lpstr>PowerPoint Presentation</vt:lpstr>
      <vt:lpstr>National Spatial Reference System (NSRS)</vt:lpstr>
      <vt:lpstr>National Spatial Reference System (NSRS)</vt:lpstr>
      <vt:lpstr>National Spatial Reference System (NSRS)</vt:lpstr>
      <vt:lpstr>National Spatial Reference System (NSRS)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NGS Coordinate Conversion And Transformation Tool (NCAT)</vt:lpstr>
      <vt:lpstr>PowerPoint Presentation</vt:lpstr>
      <vt:lpstr>PowerPoint Presentation</vt:lpstr>
      <vt:lpstr>PowerPoint Presentation</vt:lpstr>
      <vt:lpstr>NCAT source code is on GitHub</vt:lpstr>
      <vt:lpstr>NGS Coordinate Conversion and Transformation Tool (NCAT) </vt:lpstr>
      <vt:lpstr>Passive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Active Control</vt:lpstr>
      <vt:lpstr>PowerPoint Presentation</vt:lpstr>
      <vt:lpstr>PowerPoint Presentation</vt:lpstr>
      <vt:lpstr>PowerPoint Presentation</vt:lpstr>
      <vt:lpstr>Active vs. Passive Control</vt:lpstr>
      <vt:lpstr>CORS</vt:lpstr>
      <vt:lpstr>NOAA CORS Network (NCN)</vt:lpstr>
      <vt:lpstr>CORS Networks</vt:lpstr>
      <vt:lpstr>IGS Network</vt:lpstr>
      <vt:lpstr>NOAA CORS Network (NCN)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Euler Poles and “Plate-Fixed”</vt:lpstr>
      <vt:lpstr>PowerPoint Presentation</vt:lpstr>
      <vt:lpstr>“Plate-Fixed”</vt:lpstr>
      <vt:lpstr>PowerPoint Presentation</vt:lpstr>
      <vt:lpstr>CORS</vt:lpstr>
      <vt:lpstr>PowerPoint Presentation</vt:lpstr>
      <vt:lpstr>PowerPoint Presentation</vt:lpstr>
      <vt:lpstr>Reference System &amp; Frame</vt:lpstr>
      <vt:lpstr>Reference System &amp; Frame</vt:lpstr>
      <vt:lpstr>Update Center of Mass point of NAD83</vt:lpstr>
      <vt:lpstr>Update Center of Mass point of NAD83</vt:lpstr>
      <vt:lpstr>PowerPoint Presentation</vt:lpstr>
      <vt:lpstr>Online Positioning User Service</vt:lpstr>
      <vt:lpstr>OPUS processes every 30s</vt:lpstr>
      <vt:lpstr>OPUS only processes every 30s</vt:lpstr>
      <vt:lpstr>PowerPoint Presentation</vt:lpstr>
      <vt:lpstr>PowerPoint Presentation</vt:lpstr>
      <vt:lpstr>PowerPoint Presentation</vt:lpstr>
      <vt:lpstr>PowerPoint Presentation</vt:lpstr>
      <vt:lpstr>PowerPoint Presentation</vt:lpstr>
      <vt:lpstr>GNSS Vector eXchange (GVX)</vt:lpstr>
      <vt:lpstr>GVX ≈ RINEX for RTK/RTN data</vt:lpstr>
      <vt:lpstr>Status of GVX Exporters</vt:lpstr>
      <vt:lpstr>GVX in OPUS Projects</vt:lpstr>
      <vt:lpstr>What’s the deal with GPSonBM?</vt:lpstr>
      <vt:lpstr>What’s the deal with GPSonBM?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NGVD29 – based on 26 tide gauges</vt:lpstr>
      <vt:lpstr>PowerPoint Presentation</vt:lpstr>
      <vt:lpstr>NAVD88 – based on single benchmark</vt:lpstr>
      <vt:lpstr>PowerPoint Presentation</vt:lpstr>
      <vt:lpstr>NAVD88 – based on single benchmark</vt:lpstr>
      <vt:lpstr>NAPGD2022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Gravimetric vs. Hybrid Geoid</vt:lpstr>
      <vt:lpstr>NAVD88 uses a Hybrid Geoid</vt:lpstr>
      <vt:lpstr>NAPGD2022 uses a Gravimetric Geoid</vt:lpstr>
      <vt:lpstr>PowerPoint Presentation</vt:lpstr>
      <vt:lpstr>PowerPoint Presentation</vt:lpstr>
      <vt:lpstr>Why leveling is not part of NAPGD2022</vt:lpstr>
      <vt:lpstr>Why leveling is not part of NAPGD2022</vt:lpstr>
      <vt:lpstr>PowerPoint Presentation</vt:lpstr>
      <vt:lpstr>Sea Level Change and the Geoid</vt:lpstr>
      <vt:lpstr>PowerPoint Presentation</vt:lpstr>
      <vt:lpstr>Preparing for NAPGD2022</vt:lpstr>
      <vt:lpstr>Preparing for NAPGD2022</vt:lpstr>
      <vt:lpstr>Preparing for NAPGD2022</vt:lpstr>
      <vt:lpstr>Preparing for NAPGD2022</vt:lpstr>
      <vt:lpstr>Preparing for NAPGD2022</vt:lpstr>
      <vt:lpstr>Preparing</vt:lpstr>
      <vt:lpstr>PowerPoint Presentation</vt:lpstr>
      <vt:lpstr>PowerPoint Presentation</vt:lpstr>
      <vt:lpstr>PowerPoint Presentation</vt:lpstr>
      <vt:lpstr>PowerPoint Presentation</vt:lpstr>
      <vt:lpstr>PowerPoint Presentation</vt:lpstr>
      <vt:lpstr>additional Resources</vt:lpstr>
      <vt:lpstr>PowerPoint Presentation</vt:lpstr>
      <vt:lpstr>Regional Geodetic Advisor Program</vt:lpstr>
      <vt:lpstr>State Geodetic Coordinators</vt:lpstr>
      <vt:lpstr>PowerPoint Presentation</vt:lpstr>
      <vt:lpstr>PowerPoint Presentation</vt:lpstr>
      <vt:lpstr>PowerPoint Presentation</vt:lpstr>
      <vt:lpstr>PowerPoint Presentation</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Jalbrzikowski</dc:creator>
  <cp:lastModifiedBy>Jeff Jalbrzikowski</cp:lastModifiedBy>
  <cp:revision>53</cp:revision>
  <dcterms:created xsi:type="dcterms:W3CDTF">2023-02-08T16:50:09Z</dcterms:created>
  <dcterms:modified xsi:type="dcterms:W3CDTF">2023-02-10T16:50:32Z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46479063</vt:lpwstr>
  </property>
  <property fmtid="{D5CDD505-2E9C-101B-9397-08002B2CF9AE}" name="NXPowerLiteSettings" pid="3">
    <vt:lpwstr>F70005D002A000</vt:lpwstr>
  </property>
  <property fmtid="{D5CDD505-2E9C-101B-9397-08002B2CF9AE}" name="NXPowerLiteVersion" pid="4">
    <vt:lpwstr>D10.2.0</vt:lpwstr>
  </property>
</Properties>
</file>