
<file path=[Content_Types].xml><?xml version="1.0" encoding="utf-8"?>
<Types xmlns="http://schemas.openxmlformats.org/package/2006/content-types">
  <Default ContentType="image/png" Extension="png"/>
  <Default ContentType="image/svg+xml" Extension="svg"/>
  <Default ContentType="image/jpeg" Extension="jpeg"/>
  <Default ContentType="application/vnd.openxmlformats-package.relationships+xml" Extension="rels"/>
  <Default ContentType="application/xml" Extension="xml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image/jpg" PartName="/ppt/media/image18.jpg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image/jpg" PartName="/ppt/media/image70.jpg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binary" PartName="/ppt/metadata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8" r:id="rId2"/>
  </p:sldMasterIdLst>
  <p:notesMasterIdLst>
    <p:notesMasterId r:id="rId43"/>
  </p:notesMasterIdLst>
  <p:sldIdLst>
    <p:sldId id="258" r:id="rId3"/>
    <p:sldId id="259" r:id="rId4"/>
    <p:sldId id="275" r:id="rId5"/>
    <p:sldId id="276" r:id="rId6"/>
    <p:sldId id="264" r:id="rId7"/>
    <p:sldId id="2418" r:id="rId8"/>
    <p:sldId id="274" r:id="rId9"/>
    <p:sldId id="278" r:id="rId10"/>
    <p:sldId id="2403" r:id="rId11"/>
    <p:sldId id="2407" r:id="rId12"/>
    <p:sldId id="260" r:id="rId13"/>
    <p:sldId id="2423" r:id="rId14"/>
    <p:sldId id="273" r:id="rId15"/>
    <p:sldId id="279" r:id="rId16"/>
    <p:sldId id="2402" r:id="rId17"/>
    <p:sldId id="2404" r:id="rId18"/>
    <p:sldId id="2424" r:id="rId19"/>
    <p:sldId id="2405" r:id="rId20"/>
    <p:sldId id="277" r:id="rId21"/>
    <p:sldId id="2408" r:id="rId22"/>
    <p:sldId id="2410" r:id="rId23"/>
    <p:sldId id="2390" r:id="rId24"/>
    <p:sldId id="2411" r:id="rId25"/>
    <p:sldId id="2413" r:id="rId26"/>
    <p:sldId id="2412" r:id="rId27"/>
    <p:sldId id="261" r:id="rId28"/>
    <p:sldId id="296" r:id="rId29"/>
    <p:sldId id="1962" r:id="rId30"/>
    <p:sldId id="1963" r:id="rId31"/>
    <p:sldId id="2417" r:id="rId32"/>
    <p:sldId id="2419" r:id="rId33"/>
    <p:sldId id="2421" r:id="rId34"/>
    <p:sldId id="2414" r:id="rId35"/>
    <p:sldId id="2420" r:id="rId36"/>
    <p:sldId id="2415" r:id="rId37"/>
    <p:sldId id="2416" r:id="rId38"/>
    <p:sldId id="2406" r:id="rId39"/>
    <p:sldId id="2422" r:id="rId40"/>
    <p:sldId id="263" r:id="rId41"/>
    <p:sldId id="2401" r:id="rId42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3" roundtripDataSignature="AMtx7mhAV/H2+ipIV4IUpF5Cqbi7+JPb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7E2"/>
    <a:srgbClr val="F6EDEA"/>
    <a:srgbClr val="997300"/>
    <a:srgbClr val="9C9C9C"/>
    <a:srgbClr val="42E743"/>
    <a:srgbClr val="DFDFDF"/>
    <a:srgbClr val="FFFFFF"/>
    <a:srgbClr val="FDD131"/>
    <a:srgbClr val="C00000"/>
    <a:srgbClr val="FBA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37" autoAdjust="0"/>
    <p:restoredTop sz="70921" autoAdjust="0"/>
  </p:normalViewPr>
  <p:slideViewPr>
    <p:cSldViewPr snapToGrid="0">
      <p:cViewPr varScale="1">
        <p:scale>
          <a:sx n="36" d="100"/>
          <a:sy n="36" d="100"/>
        </p:scale>
        <p:origin x="1013" y="19"/>
      </p:cViewPr>
      <p:guideLst/>
    </p:cSldViewPr>
  </p:slideViewPr>
  <p:notesTextViewPr>
    <p:cViewPr>
      <p:scale>
        <a:sx n="3" d="2"/>
        <a:sy n="3" d="2"/>
      </p:scale>
      <p:origin x="0" y="-408"/>
    </p:cViewPr>
  </p:notesTextViewPr>
  <p:sorterViewPr>
    <p:cViewPr>
      <p:scale>
        <a:sx n="75" d="100"/>
        <a:sy n="75" d="100"/>
      </p:scale>
      <p:origin x="0" y="-178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73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7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charset="0"/>
              </a:rPr>
              <a:t>OPUS-RS or Rapid Static performs two calculations.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latin typeface="Arial" charset="0"/>
              </a:rPr>
              <a:t>1</a:t>
            </a:r>
            <a:r>
              <a:rPr lang="en-US" altLang="en-US" baseline="30000" dirty="0">
                <a:latin typeface="Arial" charset="0"/>
              </a:rPr>
              <a:t>st</a:t>
            </a:r>
            <a:r>
              <a:rPr lang="en-US" altLang="en-US" baseline="0" dirty="0">
                <a:latin typeface="Arial" charset="0"/>
              </a:rPr>
              <a:t> </a:t>
            </a:r>
            <a:r>
              <a:rPr lang="en-US" altLang="en-US" dirty="0">
                <a:latin typeface="Arial" charset="0"/>
              </a:rPr>
              <a:t>-</a:t>
            </a:r>
            <a:r>
              <a:rPr lang="en-US" altLang="en-US" baseline="0" dirty="0">
                <a:latin typeface="Arial" charset="0"/>
              </a:rPr>
              <a:t> </a:t>
            </a:r>
            <a:r>
              <a:rPr lang="en-US" altLang="en-US" sz="1100" dirty="0">
                <a:latin typeface="Arial" charset="0"/>
              </a:rPr>
              <a:t>creates an atmospheric delay model from surrounding CORS data (white circle)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b="0" dirty="0">
                <a:latin typeface="Arial" charset="0"/>
              </a:rPr>
              <a:t>2</a:t>
            </a:r>
            <a:r>
              <a:rPr lang="en-US" altLang="en-US" b="0" baseline="30000" dirty="0">
                <a:latin typeface="Arial" charset="0"/>
              </a:rPr>
              <a:t>nd</a:t>
            </a:r>
            <a:r>
              <a:rPr lang="en-US" altLang="en-US" b="0" dirty="0">
                <a:latin typeface="Arial" charset="0"/>
              </a:rPr>
              <a:t> - </a:t>
            </a:r>
            <a:r>
              <a:rPr lang="en-US" altLang="en-US" sz="1100" dirty="0">
                <a:latin typeface="Arial" charset="0"/>
              </a:rPr>
              <a:t>Your position is determined via a differential GPS static solution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4382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l" eaLnBrk="1" hangingPunct="1">
              <a:buNone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-OPUS Static takes the best 3 of 5 baselines, sequentially processed, and provides you their peak-to-peak average </a:t>
            </a:r>
          </a:p>
          <a:p>
            <a:pPr marL="158750" indent="0" eaLnBrk="1" hangingPunct="1">
              <a:buNone/>
            </a:pPr>
            <a:endParaRPr lang="en-US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1" indent="0" defTabSz="457189"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-we delivered over 1.2 million solutions in 2021, compared to in 2011 when we first broke the 200,000 solutions milestone</a:t>
            </a:r>
          </a:p>
          <a:p>
            <a:pPr marL="0" lvl="1" indent="0" defTabSz="457189"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sidenote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that we’ve already b</a:t>
            </a:r>
            <a:r>
              <a:rPr lang="en-US" dirty="0"/>
              <a:t>roken the 1.5 million mark for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3589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3378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784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indent="-742950">
              <a:buClrTx/>
              <a:buFont typeface="+mj-lt"/>
              <a:buAutoNum type="arabicPeriod"/>
              <a:defRPr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Reference Epoch Coordinates  (RECs)</a:t>
            </a:r>
          </a:p>
          <a:p>
            <a:pPr lvl="1">
              <a:spcBef>
                <a:spcPts val="1200"/>
              </a:spcBef>
              <a:buClrTx/>
              <a:defRPr/>
            </a:pPr>
            <a:r>
              <a:rPr lang="en-US" sz="35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You’ll get coordinates in NATRF2022 and NAPGD2022 on “day one”</a:t>
            </a:r>
          </a:p>
          <a:p>
            <a:pPr lvl="1">
              <a:spcBef>
                <a:spcPts val="1200"/>
              </a:spcBef>
              <a:buClrTx/>
              <a:defRPr/>
            </a:pPr>
            <a:r>
              <a:rPr lang="en-US" sz="35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 “recent” GPS data in the IDB will get RECs </a:t>
            </a:r>
          </a:p>
          <a:p>
            <a:pPr lvl="2">
              <a:buClrTx/>
              <a:defRPr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Federal Register Notice – July 2020</a:t>
            </a:r>
          </a:p>
          <a:p>
            <a:pPr marL="158750" lvl="0" indent="0">
              <a:buClrTx/>
              <a:buNone/>
              <a:defRPr/>
            </a:pPr>
            <a:r>
              <a:rPr lang="en-US" sz="3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… FRN POPUP … CLICK AGAIN</a:t>
            </a:r>
            <a:endParaRPr lang="en-US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Tx/>
              <a:defRPr/>
            </a:pPr>
            <a:endParaRPr lang="en-US" sz="35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indent="-742950">
              <a:buClrTx/>
              <a:buFont typeface="+mj-lt"/>
              <a:buAutoNum type="arabicPeriod"/>
              <a:defRPr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GPS on Benchmarks (GPSonBM)</a:t>
            </a:r>
          </a:p>
          <a:p>
            <a:pPr lvl="1">
              <a:spcBef>
                <a:spcPts val="1200"/>
              </a:spcBef>
              <a:buClrTx/>
              <a:defRPr/>
            </a:pPr>
            <a:r>
              <a:rPr lang="en-US" sz="35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occupations @ 5 minutes each vs. 2 occupations @ 4 hours each</a:t>
            </a:r>
          </a:p>
          <a:p>
            <a:pPr lvl="1">
              <a:spcBef>
                <a:spcPts val="1200"/>
              </a:spcBef>
              <a:buClrTx/>
              <a:defRPr/>
            </a:pPr>
            <a:r>
              <a:rPr lang="en-US" sz="35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Multi-constellation aka “</a:t>
            </a:r>
            <a:r>
              <a:rPr lang="en-US" sz="35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GNSSonBM</a:t>
            </a:r>
            <a:r>
              <a:rPr lang="en-US" sz="35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45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alt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OPUS: Good absolute accuracy (NSRS)</a:t>
            </a:r>
          </a:p>
          <a:p>
            <a:pPr marL="0" indent="0">
              <a:buNone/>
            </a:pPr>
            <a:r>
              <a:rPr lang="en-US" alt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Low relative accuracy (site)</a:t>
            </a:r>
          </a:p>
          <a:p>
            <a:pPr marL="0" indent="0">
              <a:buNone/>
            </a:pPr>
            <a:r>
              <a:rPr lang="en-US" alt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Upload 1 file… get results</a:t>
            </a:r>
          </a:p>
          <a:p>
            <a:pPr marL="0" indent="0">
              <a:buNone/>
            </a:pPr>
            <a:r>
              <a:rPr lang="en-US" alt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Share (get OPUS Shared Solution)</a:t>
            </a:r>
          </a:p>
          <a:p>
            <a:pPr marL="342900" indent="-342900"/>
            <a:endParaRPr lang="en-US" alt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alt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OPUS Projects: Great absolute accuracy (NSRS)</a:t>
            </a:r>
          </a:p>
          <a:p>
            <a:pPr marL="0" indent="0">
              <a:buNone/>
            </a:pPr>
            <a:r>
              <a:rPr lang="en-US" alt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High relative accuracy (site)</a:t>
            </a:r>
          </a:p>
          <a:p>
            <a:pPr marL="0" indent="0">
              <a:buNone/>
            </a:pPr>
            <a:r>
              <a:rPr lang="en-US" alt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Upload file</a:t>
            </a:r>
            <a:r>
              <a:rPr lang="en-US" alt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alt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QC, least squares adjust</a:t>
            </a:r>
          </a:p>
          <a:p>
            <a:pPr marL="0" indent="0">
              <a:buNone/>
            </a:pPr>
            <a:r>
              <a:rPr lang="en-US" alt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Submit to NGS (get Datasheets)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894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78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7744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527050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2BE9-A839-43A0-8DF4-CE3E762D15C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71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else but the federal government</a:t>
            </a:r>
            <a:r>
              <a:rPr lang="en-US" baseline="0" dirty="0"/>
              <a:t> are you going to see two acronyms within one acronym?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882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else but the federal government</a:t>
            </a:r>
            <a:r>
              <a:rPr lang="en-US" baseline="0" dirty="0"/>
              <a:t> are you going to see two acronyms within one acronym?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728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527050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TBC tool supports network logins</a:t>
            </a:r>
          </a:p>
          <a:p>
            <a:r>
              <a:rPr lang="en-US" altLang="en-US" dirty="0"/>
              <a:t>If you’re using a VRS network, the admins are running Trimble Pivot, so you can use this tool to streamline your workflow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2BE9-A839-43A0-8DF4-CE3E762D15C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6900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527050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/>
              <a:t>Cuz</a:t>
            </a:r>
            <a:r>
              <a:rPr lang="en-US" altLang="en-US" dirty="0"/>
              <a:t> </a:t>
            </a:r>
            <a:r>
              <a:rPr lang="en-US" altLang="en-US" dirty="0" err="1"/>
              <a:t>ya</a:t>
            </a:r>
            <a:r>
              <a:rPr lang="en-US" altLang="en-US" dirty="0"/>
              <a:t> know, every time you import a JXL with VRS data, it has that funky Point ID</a:t>
            </a:r>
          </a:p>
          <a:p>
            <a:r>
              <a:rPr lang="en-US" altLang="en-US" dirty="0"/>
              <a:t>This isn’t a requirement, but it’ll make the OPUS Projects part easier for you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2BE9-A839-43A0-8DF4-CE3E762D15C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895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527050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/>
              <a:t>Cuz</a:t>
            </a:r>
            <a:r>
              <a:rPr lang="en-US" altLang="en-US" dirty="0"/>
              <a:t> </a:t>
            </a:r>
            <a:r>
              <a:rPr lang="en-US" altLang="en-US" dirty="0" err="1"/>
              <a:t>ya</a:t>
            </a:r>
            <a:r>
              <a:rPr lang="en-US" altLang="en-US" dirty="0"/>
              <a:t> know, every time you import a JXL with VRS data, it has that funky Point ID</a:t>
            </a:r>
          </a:p>
          <a:p>
            <a:r>
              <a:rPr lang="en-US" altLang="en-US" dirty="0"/>
              <a:t>This isn’t a requirement, but it’ll make the OPUS Projects part easier for you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2BE9-A839-43A0-8DF4-CE3E762D15C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9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527050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2BE9-A839-43A0-8DF4-CE3E762D15C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418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527050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2BE9-A839-43A0-8DF4-CE3E762D15C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4969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527050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2BE9-A839-43A0-8DF4-CE3E762D15C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2226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527050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2BE9-A839-43A0-8DF4-CE3E762D15C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97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28090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527050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2BE9-A839-43A0-8DF4-CE3E762D15C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9938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11400" y="527050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-457200">
              <a:lnSpc>
                <a:spcPct val="114000"/>
              </a:lnSpc>
            </a:pPr>
            <a:r>
              <a:rPr lang="en-US" sz="4000" dirty="0">
                <a:solidFill>
                  <a:schemeClr val="dk1"/>
                </a:solidFill>
              </a:rPr>
              <a:t>Redundancy is Your Friend</a:t>
            </a:r>
          </a:p>
          <a:p>
            <a:pPr marL="739775" lvl="1" indent="-282575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dk1"/>
                </a:solidFill>
              </a:rPr>
              <a:t>Even with static occupations, your “total time on mark” is the key to accuracy (not longer occupations) </a:t>
            </a:r>
          </a:p>
          <a:p>
            <a:pPr marL="0" lv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chemeClr val="dk1"/>
                </a:solidFill>
              </a:rPr>
              <a:t>CLICK</a:t>
            </a:r>
          </a:p>
          <a:p>
            <a:pPr indent="-457200">
              <a:lnSpc>
                <a:spcPct val="114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dk1"/>
                </a:solidFill>
              </a:rPr>
              <a:t>Beta OPUS Projects is Your Path to GVX Submissions (</a:t>
            </a:r>
            <a:r>
              <a:rPr lang="en-US" sz="4000" i="1" dirty="0">
                <a:solidFill>
                  <a:schemeClr val="dk1"/>
                </a:solidFill>
              </a:rPr>
              <a:t>for now</a:t>
            </a:r>
            <a:r>
              <a:rPr lang="en-US" sz="4000" dirty="0">
                <a:solidFill>
                  <a:schemeClr val="dk1"/>
                </a:solidFill>
              </a:rPr>
              <a:t>)</a:t>
            </a:r>
          </a:p>
          <a:p>
            <a:pPr marL="739775" lvl="1" indent="-282575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i="1" dirty="0">
                <a:solidFill>
                  <a:schemeClr val="dk1"/>
                </a:solidFill>
              </a:rPr>
              <a:t>Where is it?</a:t>
            </a:r>
            <a:r>
              <a:rPr lang="en-US" dirty="0">
                <a:solidFill>
                  <a:schemeClr val="dk1"/>
                </a:solidFill>
              </a:rPr>
              <a:t> … instead of </a:t>
            </a:r>
            <a:r>
              <a:rPr lang="en-US" b="1" u="sng" dirty="0">
                <a:solidFill>
                  <a:schemeClr val="dk1"/>
                </a:solidFill>
              </a:rPr>
              <a:t>www</a:t>
            </a:r>
            <a:r>
              <a:rPr lang="en-US" dirty="0">
                <a:solidFill>
                  <a:schemeClr val="dk1"/>
                </a:solidFill>
              </a:rPr>
              <a:t>.ngs.noaa.gov navigate to</a:t>
            </a:r>
            <a:r>
              <a:rPr lang="en-US" dirty="0">
                <a:solidFill>
                  <a:schemeClr val="dk1"/>
                </a:solidFill>
                <a:sym typeface="Wingdings" panose="05000000000000000000" pitchFamily="2" charset="2"/>
              </a:rPr>
              <a:t> </a:t>
            </a:r>
            <a:r>
              <a:rPr lang="en-US" b="1" u="sng" dirty="0">
                <a:solidFill>
                  <a:schemeClr val="dk1"/>
                </a:solidFill>
              </a:rPr>
              <a:t>beta</a:t>
            </a:r>
            <a:r>
              <a:rPr lang="en-US" dirty="0">
                <a:solidFill>
                  <a:schemeClr val="dk1"/>
                </a:solidFill>
              </a:rPr>
              <a:t>.ngs.noaa.gov</a:t>
            </a:r>
          </a:p>
          <a:p>
            <a:pPr marL="739775" lvl="1" indent="-282575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dk1"/>
                </a:solidFill>
              </a:rPr>
              <a:t>Or simply check the NGS Homepage </a:t>
            </a:r>
            <a:r>
              <a:rPr lang="en-US" dirty="0">
                <a:solidFill>
                  <a:schemeClr val="dk1"/>
                </a:solidFill>
                <a:sym typeface="Wingdings" panose="05000000000000000000" pitchFamily="2" charset="2"/>
              </a:rPr>
              <a:t> Beta Release (under News Bulletins)</a:t>
            </a:r>
          </a:p>
          <a:p>
            <a:pPr marL="739775" lvl="1" indent="-282575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dk1"/>
                </a:solidFill>
                <a:sym typeface="Wingdings" panose="05000000000000000000" pitchFamily="2" charset="2"/>
              </a:rPr>
              <a:t>And if you were in Dru’s session yesterday you heard Galen mention that we’re standing up a Beta Homepage, sort of expanding the visibly of Beta products and giving them one common “home”</a:t>
            </a:r>
          </a:p>
          <a:p>
            <a:pPr marL="0" lv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chemeClr val="dk1"/>
                </a:solidFill>
              </a:rPr>
              <a:t>CLICK</a:t>
            </a:r>
          </a:p>
          <a:p>
            <a:pPr indent="-457200">
              <a:lnSpc>
                <a:spcPct val="114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dk1"/>
                </a:solidFill>
              </a:rPr>
              <a:t>In the near future, GNSS vectors will become a sub-type of </a:t>
            </a:r>
            <a:r>
              <a:rPr lang="en-US" sz="4000" b="1" dirty="0">
                <a:solidFill>
                  <a:schemeClr val="dk1"/>
                </a:solidFill>
              </a:rPr>
              <a:t>GDX</a:t>
            </a:r>
            <a:r>
              <a:rPr lang="en-US" sz="4000" dirty="0">
                <a:solidFill>
                  <a:schemeClr val="dk1"/>
                </a:solidFill>
              </a:rPr>
              <a:t> file format</a:t>
            </a:r>
          </a:p>
          <a:p>
            <a:pPr marL="739775" lvl="1" indent="-282575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chemeClr val="dk1"/>
                </a:solidFill>
              </a:rPr>
              <a:t>GDX</a:t>
            </a:r>
            <a:r>
              <a:rPr lang="en-US" dirty="0">
                <a:solidFill>
                  <a:schemeClr val="dk1"/>
                </a:solidFill>
              </a:rPr>
              <a:t> = </a:t>
            </a:r>
            <a:r>
              <a:rPr lang="en-US" b="1" dirty="0">
                <a:solidFill>
                  <a:schemeClr val="dk1"/>
                </a:solidFill>
              </a:rPr>
              <a:t>G</a:t>
            </a:r>
            <a:r>
              <a:rPr lang="en-US" dirty="0">
                <a:solidFill>
                  <a:schemeClr val="dk1"/>
                </a:solidFill>
              </a:rPr>
              <a:t>eodetic </a:t>
            </a:r>
            <a:r>
              <a:rPr lang="en-US" b="1" dirty="0">
                <a:solidFill>
                  <a:schemeClr val="dk1"/>
                </a:solidFill>
              </a:rPr>
              <a:t>D</a:t>
            </a:r>
            <a:r>
              <a:rPr lang="en-US" dirty="0">
                <a:solidFill>
                  <a:schemeClr val="dk1"/>
                </a:solidFill>
              </a:rPr>
              <a:t>ata </a:t>
            </a:r>
            <a:r>
              <a:rPr lang="en-US" dirty="0" err="1">
                <a:solidFill>
                  <a:schemeClr val="dk1"/>
                </a:solidFill>
              </a:rPr>
              <a:t>e</a:t>
            </a:r>
            <a:r>
              <a:rPr lang="en-US" b="1" dirty="0" err="1">
                <a:solidFill>
                  <a:schemeClr val="dk1"/>
                </a:solidFill>
              </a:rPr>
              <a:t>X</a:t>
            </a:r>
            <a:r>
              <a:rPr lang="en-US" dirty="0" err="1">
                <a:solidFill>
                  <a:schemeClr val="dk1"/>
                </a:solidFill>
              </a:rPr>
              <a:t>change</a:t>
            </a:r>
            <a:endParaRPr lang="en-US" dirty="0">
              <a:solidFill>
                <a:schemeClr val="dk1"/>
              </a:solidFill>
            </a:endParaRPr>
          </a:p>
          <a:p>
            <a:pPr marL="739775" lvl="1" indent="-282575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dk1"/>
                </a:solidFill>
              </a:rPr>
              <a:t>Still an </a:t>
            </a:r>
            <a:r>
              <a:rPr lang="en-US" b="1" dirty="0">
                <a:solidFill>
                  <a:schemeClr val="dk1"/>
                </a:solidFill>
              </a:rPr>
              <a:t>XML based </a:t>
            </a:r>
            <a:r>
              <a:rPr lang="en-US" dirty="0">
                <a:solidFill>
                  <a:schemeClr val="dk1"/>
                </a:solidFill>
              </a:rPr>
              <a:t>file format</a:t>
            </a:r>
          </a:p>
          <a:p>
            <a:pPr marL="739775" lvl="1" indent="-282575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dk1"/>
                </a:solidFill>
              </a:rPr>
              <a:t>Goal = one file format for observations from: GNSS, Total Station, Digital Level, Gravimeter</a:t>
            </a:r>
          </a:p>
          <a:p>
            <a:pPr marL="739775" lvl="1" indent="-282575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dk1"/>
                </a:solidFill>
              </a:rPr>
              <a:t>Yes, this is in conjunction with NSRS Modernization efforts (e.g. “OPUS for Everything”)</a:t>
            </a:r>
          </a:p>
          <a:p>
            <a:pPr marL="158750" indent="0">
              <a:buNone/>
            </a:pPr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2BE9-A839-43A0-8DF4-CE3E762D15C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486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lnSpc>
                <a:spcPct val="114000"/>
              </a:lnSpc>
            </a:pPr>
            <a:r>
              <a:rPr lang="en-US" sz="1100" dirty="0">
                <a:solidFill>
                  <a:schemeClr val="dk1"/>
                </a:solidFill>
              </a:rPr>
              <a:t>Regional Geodetic Advisor Program</a:t>
            </a:r>
          </a:p>
          <a:p>
            <a:pPr indent="-457200">
              <a:lnSpc>
                <a:spcPct val="114000"/>
              </a:lnSpc>
            </a:pPr>
            <a:r>
              <a:rPr lang="en-US" sz="1100" dirty="0">
                <a:solidFill>
                  <a:schemeClr val="dk1"/>
                </a:solidFill>
              </a:rPr>
              <a:t>State Geodetic Coordinators</a:t>
            </a:r>
          </a:p>
          <a:p>
            <a:pPr indent="-457200">
              <a:lnSpc>
                <a:spcPct val="114000"/>
              </a:lnSpc>
            </a:pPr>
            <a:r>
              <a:rPr lang="en-US" sz="1100" dirty="0">
                <a:solidFill>
                  <a:schemeClr val="dk1"/>
                </a:solidFill>
              </a:rPr>
              <a:t>Monthly Webinars - </a:t>
            </a:r>
            <a:r>
              <a:rPr lang="en-US" dirty="0">
                <a:solidFill>
                  <a:schemeClr val="dk1"/>
                </a:solidFill>
              </a:rPr>
              <a:t>certificate of attendance provided</a:t>
            </a:r>
          </a:p>
          <a:p>
            <a:pPr indent="-457200">
              <a:lnSpc>
                <a:spcPct val="114000"/>
              </a:lnSpc>
            </a:pPr>
            <a:r>
              <a:rPr lang="en-US" sz="1100" dirty="0">
                <a:solidFill>
                  <a:schemeClr val="dk1"/>
                </a:solidFill>
              </a:rPr>
              <a:t>Online Lessons - digital correspondence courses</a:t>
            </a:r>
          </a:p>
          <a:p>
            <a:pPr indent="-457200">
              <a:lnSpc>
                <a:spcPct val="114000"/>
              </a:lnSpc>
            </a:pPr>
            <a:endParaRPr lang="en-US"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3200"/>
              </a:spcAft>
              <a:buSzPts val="18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1089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7222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-we know that the vast majority of NSRS users are accessing coordinates via OPUS, and yes as Dru explained yesterday 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-This  is an acronym heavy slide, not much I can do, that’s the government way!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-What’s the OMB Jeff?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-It’s an agency within the Executive Office of the President, they too are part of the Executive Branch of Gov’t just like us at NGS within the Dept of Commerce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-The OMB has published this document, “Circular A-16”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CLICK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-you can see the title there at the top, perhaps you’ve seen this cover before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*-those Federal folks in attendance, I sure hope you have!-*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-the overarching goal of A-16 is preventing the waste of Gov’t funds on duplication of geospatial efforts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CLICK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There’s four really important takeaways from OMB A-16.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1 - it’s Federal policy at one of the highest levels that Federal agencies (civilian agencies not the military/DoD/Intelligence) must utilize geodetic control for all geospatial activities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*Why not DoD, NGA, and the Intelligence agencies?  Well, they have their own DoD Directive that requires them to tie everything to WGS84 and EGM08.*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2 – A-16 defines NOAA as being in responsible charge of geodetic control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3 - NOAA dictates NGS as the lead agency and NGS defines that control as “the NSRS” (term adopted in 1994). Why create that term? One phrase to outlive trends &amp; technology, reduce the need to keep spending time and money re-writing policy and documentation every time we create a new datum name.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CLICK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4 – The FGCS…what’s that?, the Federal Geodetic Control Subcommittee, which is a part of the FGDC, the Federal Geographic Data Committee, and the best comparison I can make to the everyday is that it’s the organization for Federal agencies that mirrors what NSPS is to PSLS.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-…anyway, the FGCS has issued requirements via FRNs, or Federal Register Notices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CLICK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-…for agencies to reference all their geospatial data to the most recent components of the NSRS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CLICK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4428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QBS or Qualification Based Selection is probably familiar to most of you, but in simplest wording it means that in Federal contracts for surveying &amp; mapping the selection of the contract team shall be based on that teams qualifications (not bids or prices).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Thus, understanding the needs of these Federal customers, and their NSRS requirements, could get you a leg up against other competition.  I’ve already seen at least 2 contract solicitations from the USACE have a requirement for OPUS Projects users.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6193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5298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" lvl="0" indent="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en-US" sz="105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-Project Plan reviewed by Regional Advisor</a:t>
            </a:r>
          </a:p>
          <a:p>
            <a:pPr marL="44450" lvl="0" indent="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en-US" sz="105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-FGDC &amp; NGS standards outline procedures to achieve required accuracies</a:t>
            </a:r>
          </a:p>
          <a:p>
            <a:pPr marL="44450" lvl="0" indent="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en-US" sz="105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-Rigorous review by NGS Observations &amp; Analysis Division</a:t>
            </a:r>
          </a:p>
          <a:p>
            <a:pPr marL="44450" lvl="0" indent="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en-US" sz="105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-Final results are input to NGS IDB</a:t>
            </a:r>
          </a:p>
          <a:p>
            <a:pPr marL="44450" lvl="0" indent="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en-US" sz="105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Everything in a standardized format</a:t>
            </a:r>
          </a:p>
          <a:p>
            <a:pPr marL="44450" lvl="0" indent="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en-US" sz="105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-Coordinates publicly available via Datasheets</a:t>
            </a:r>
          </a:p>
          <a:p>
            <a:pPr marL="44450" lvl="0" indent="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en-US" sz="105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Authoritative data, aka “published”</a:t>
            </a:r>
          </a:p>
          <a:p>
            <a:pPr marL="44450" lvl="0" indent="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en-US" sz="105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Remains there in perpetuity</a:t>
            </a:r>
          </a:p>
          <a:p>
            <a:pPr marL="44450" lvl="0" indent="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en-US" sz="105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Updated in future adjustments, realizations</a:t>
            </a:r>
          </a:p>
          <a:p>
            <a:pPr marL="44450" lvl="0" indent="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lang="en-US" sz="1050" kern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4450" lvl="0" indent="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lang="en-US" sz="1050" kern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4450" lvl="0" indent="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lang="en-US" sz="1050" kern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9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_2_1_1"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96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8350" y="1814299"/>
            <a:ext cx="2759096" cy="386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Google Shape;30;p21"/>
          <p:cNvCxnSpPr/>
          <p:nvPr/>
        </p:nvCxnSpPr>
        <p:spPr>
          <a:xfrm rot="10800000" flipH="1">
            <a:off x="1348500" y="5136000"/>
            <a:ext cx="15586200" cy="15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Google Shape;31;p21"/>
          <p:cNvSpPr txBox="1"/>
          <p:nvPr/>
        </p:nvSpPr>
        <p:spPr>
          <a:xfrm>
            <a:off x="1353300" y="8998000"/>
            <a:ext cx="103872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86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© 2022 Trimble, Inc - All Rights Reserved - Confidential and Proprietary Information</a:t>
            </a:r>
            <a:endParaRPr sz="1400" b="0" i="0" u="none" strike="noStrike" cap="none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" name="Google Shape;32;p21"/>
          <p:cNvPicPr preferRelativeResize="0"/>
          <p:nvPr/>
        </p:nvPicPr>
        <p:blipFill rotWithShape="1">
          <a:blip r:embed="rId4">
            <a:alphaModFix/>
          </a:blip>
          <a:srcRect l="-6337" t="-26382" r="-3684" b="-31122"/>
          <a:stretch/>
        </p:blipFill>
        <p:spPr>
          <a:xfrm>
            <a:off x="15822500" y="9301051"/>
            <a:ext cx="2171804" cy="7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1340500" y="2601150"/>
            <a:ext cx="15586200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2286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7600" b="1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ubTitle" idx="1"/>
          </p:nvPr>
        </p:nvSpPr>
        <p:spPr>
          <a:xfrm>
            <a:off x="1348750" y="3850350"/>
            <a:ext cx="155862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2"/>
          </p:nvPr>
        </p:nvSpPr>
        <p:spPr>
          <a:xfrm>
            <a:off x="1340500" y="5136000"/>
            <a:ext cx="15634200" cy="1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width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6459200" cy="1028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16459200" cy="6515100"/>
          </a:xfrm>
        </p:spPr>
        <p:txBody>
          <a:bodyPr/>
          <a:lstStyle>
            <a:lvl1pPr marL="257175" indent="-257175">
              <a:buFont typeface="Arial"/>
              <a:buChar char="•"/>
              <a:defRPr sz="2250"/>
            </a:lvl1pPr>
            <a:lvl2pPr marL="514350" indent="-257175">
              <a:buFont typeface="Arial"/>
              <a:buChar char="•"/>
              <a:defRPr sz="1800"/>
            </a:lvl2pPr>
            <a:lvl3pPr marL="771525" indent="-257175">
              <a:buFont typeface="Arial"/>
              <a:buChar char="•"/>
              <a:defRPr/>
            </a:lvl3pPr>
            <a:lvl4pPr marL="1028700" indent="-257175">
              <a:defRPr/>
            </a:lvl4pPr>
            <a:lvl5pPr marL="1285875" indent="-2571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35720" y="9984582"/>
            <a:ext cx="3657600" cy="27384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FE7DD-BFE8-4466-B837-BC66D83EA7C5}" type="datetime4">
              <a:rPr lang="en-US" altLang="en-US"/>
              <a:pPr>
                <a:defRPr/>
              </a:pPr>
              <a:t>November 9, 2022</a:t>
            </a:fld>
            <a:endParaRPr lang="en-US" alt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35723" y="9713120"/>
            <a:ext cx="728662" cy="27384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2DB8B-DA84-4D8E-9C3D-ACFD8BC52A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150020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1076991"/>
      </p:ext>
    </p:extLst>
  </p:cSld>
  <p:clrMapOvr>
    <a:masterClrMapping/>
  </p:clrMapOvr>
</p:sldLayout>
</file>

<file path=ppt/slideLayouts/slideLayout12.xml><?xml version="1.0" encoding="utf-8"?>
<p:sldLayout xmlns:p="http://schemas.openxmlformats.org/presentationml/2006/main" xmlns:a="http://schemas.openxmlformats.org/drawingml/2006/main" xmlns:r="http://schemas.openxmlformats.org/officeDocument/2006/relationships" matchingName="Section Title 1">
  <p:cSld name="Section Titl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1353300" y="6419100"/>
            <a:ext cx="6492000" cy="1285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rIns="0" spcFirstLastPara="1" tIns="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idx="2" type="title"/>
          </p:nvPr>
        </p:nvSpPr>
        <p:spPr>
          <a:xfrm>
            <a:off x="1353300" y="7693500"/>
            <a:ext cx="15583800" cy="1285800"/>
          </a:xfrm>
          <a:prstGeom prst="rect">
            <a:avLst/>
          </a:prstGeom>
          <a:noFill/>
          <a:ln>
            <a:noFill/>
          </a:ln>
        </p:spPr>
        <p:txBody>
          <a:bodyPr anchor="b" anchorCtr="0" bIns="0" lIns="0" rIns="0" spcFirstLastPara="1" tIns="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b="1" sz="7600">
                <a:latin typeface="Open Sans"/>
                <a:ea typeface="Open Sans"/>
                <a:cs typeface="Open Sans"/>
                <a:sym typeface="Open Sans"/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39" name="Google Shape;39;p22"/>
          <p:cNvPicPr preferRelativeResize="0"/>
          <p:nvPr/>
        </p:nvPicPr>
        <p:blipFill rotWithShape="1">
          <a:blip r:embed="rId3">
            <a:alphaModFix/>
          </a:blip>
          <a:srcRect l="46" r="36"/>
          <a:stretch/>
        </p:blipFill>
        <p:spPr>
          <a:xfrm>
            <a:off x="17346148" y="9351450"/>
            <a:ext cx="548644" cy="59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1398018"/>
      </p:ext>
    </p:extLst>
  </p:cSld>
  <p:clrMapOvr>
    <a:masterClrMapping/>
  </p:clrMapOvr>
</p:sldLayout>
</file>

<file path=ppt/slideLayouts/slideLayout2.xml><?xml version="1.0" encoding="utf-8"?>
<p:sldLayout xmlns:p="http://schemas.openxmlformats.org/presentationml/2006/main" xmlns:a="http://schemas.openxmlformats.org/drawingml/2006/main" xmlns:r="http://schemas.openxmlformats.org/officeDocument/2006/relationships" matchingName="Section Title 1">
  <p:cSld name="CUSTOM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1353300" y="6419100"/>
            <a:ext cx="6492000" cy="1285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rIns="0" spcFirstLastPara="1" tIns="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idx="2" type="title"/>
          </p:nvPr>
        </p:nvSpPr>
        <p:spPr>
          <a:xfrm>
            <a:off x="1353300" y="7693500"/>
            <a:ext cx="15583800" cy="1285800"/>
          </a:xfrm>
          <a:prstGeom prst="rect">
            <a:avLst/>
          </a:prstGeom>
          <a:noFill/>
          <a:ln>
            <a:noFill/>
          </a:ln>
        </p:spPr>
        <p:txBody>
          <a:bodyPr anchor="b" anchorCtr="0" bIns="0" lIns="0" rIns="0" spcFirstLastPara="1" tIns="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b="1" sz="7600">
                <a:latin typeface="Open Sans"/>
                <a:ea typeface="Open Sans"/>
                <a:cs typeface="Open Sans"/>
                <a:sym typeface="Open Sans"/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39" name="Google Shape;39;p22"/>
          <p:cNvPicPr preferRelativeResize="0"/>
          <p:nvPr/>
        </p:nvPicPr>
        <p:blipFill rotWithShape="1">
          <a:blip r:embed="rId3">
            <a:alphaModFix/>
          </a:blip>
          <a:srcRect l="46" r="36"/>
          <a:stretch/>
        </p:blipFill>
        <p:spPr>
          <a:xfrm>
            <a:off x="17346148" y="9351450"/>
            <a:ext cx="548644" cy="59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a="http://schemas.openxmlformats.org/drawingml/2006/main" xmlns:r="http://schemas.openxmlformats.org/officeDocument/2006/relationships" matchingName="Section Title  2">
  <p:cSld name="CUSTOM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2649310" y="1938400"/>
            <a:ext cx="6494400" cy="1280400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rIns="0" spcFirstLastPara="1" tIns="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idx="2" type="title"/>
          </p:nvPr>
        </p:nvSpPr>
        <p:spPr>
          <a:xfrm>
            <a:off x="2649300" y="3218800"/>
            <a:ext cx="6494400" cy="4486200"/>
          </a:xfrm>
          <a:prstGeom prst="rect">
            <a:avLst/>
          </a:prstGeom>
          <a:noFill/>
          <a:ln>
            <a:noFill/>
          </a:ln>
        </p:spPr>
        <p:txBody>
          <a:bodyPr anchor="b" anchorCtr="0" bIns="0" lIns="0" rIns="0" spcFirstLastPara="1" tIns="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b="1" sz="7600">
                <a:latin typeface="Open Sans"/>
                <a:ea typeface="Open Sans"/>
                <a:cs typeface="Open Sans"/>
                <a:sym typeface="Open Sans"/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43" name="Google Shape;43;p23"/>
          <p:cNvPicPr preferRelativeResize="0"/>
          <p:nvPr/>
        </p:nvPicPr>
        <p:blipFill rotWithShape="1">
          <a:blip r:embed="rId3">
            <a:alphaModFix/>
          </a:blip>
          <a:srcRect l="46" r="36"/>
          <a:stretch/>
        </p:blipFill>
        <p:spPr>
          <a:xfrm>
            <a:off x="17346148" y="9351450"/>
            <a:ext cx="548644" cy="59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a="http://schemas.openxmlformats.org/drawingml/2006/main" xmlns:r="http://schemas.openxmlformats.org/officeDocument/2006/relationships" matchingName="Agenda Slide 1">
  <p:cSld name="CUSTOM_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4"/>
          <p:cNvPicPr preferRelativeResize="0"/>
          <p:nvPr/>
        </p:nvPicPr>
        <p:blipFill rotWithShape="1">
          <a:blip r:embed="rId2">
            <a:alphaModFix/>
          </a:blip>
          <a:srcRect r="20"/>
          <a:stretch/>
        </p:blipFill>
        <p:spPr>
          <a:xfrm>
            <a:off x="0" y="0"/>
            <a:ext cx="654225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4"/>
          <p:cNvSpPr txBox="1">
            <a:spLocks noGrp="1"/>
          </p:cNvSpPr>
          <p:nvPr>
            <p:ph idx="1" type="subTitle"/>
          </p:nvPr>
        </p:nvSpPr>
        <p:spPr>
          <a:xfrm>
            <a:off x="1353600" y="2564000"/>
            <a:ext cx="2596800" cy="25872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91425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2200">
                <a:solidFill>
                  <a:schemeClr val="lt1"/>
                </a:solidFill>
              </a:defRPr>
            </a:lvl1pPr>
            <a:lvl2pPr algn="l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3200">
                <a:solidFill>
                  <a:schemeClr val="lt1"/>
                </a:solidFill>
              </a:defRPr>
            </a:lvl2pPr>
            <a:lvl3pPr algn="l" lvl="2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3200">
                <a:solidFill>
                  <a:schemeClr val="lt1"/>
                </a:solidFill>
              </a:defRPr>
            </a:lvl3pPr>
            <a:lvl4pPr algn="l" lvl="3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3200">
                <a:solidFill>
                  <a:schemeClr val="lt1"/>
                </a:solidFill>
              </a:defRPr>
            </a:lvl4pPr>
            <a:lvl5pPr algn="l" lvl="4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3200">
                <a:solidFill>
                  <a:schemeClr val="lt1"/>
                </a:solidFill>
              </a:defRPr>
            </a:lvl5pPr>
            <a:lvl6pPr algn="l" lvl="5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3200">
                <a:solidFill>
                  <a:schemeClr val="lt1"/>
                </a:solidFill>
              </a:defRPr>
            </a:lvl6pPr>
            <a:lvl7pPr algn="l" lvl="6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3200">
                <a:solidFill>
                  <a:schemeClr val="lt1"/>
                </a:solidFill>
              </a:defRPr>
            </a:lvl7pPr>
            <a:lvl8pPr algn="l" lvl="7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3200">
                <a:solidFill>
                  <a:schemeClr val="lt1"/>
                </a:solidFill>
              </a:defRPr>
            </a:lvl8pPr>
            <a:lvl9pPr algn="l" lvl="8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lt1"/>
              </a:buClr>
              <a:buSzPts val="16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1353600" y="1306900"/>
            <a:ext cx="2596800" cy="1285800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0" rIns="0" spcFirstLastPara="1" tIns="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B7E2"/>
              </a:buClr>
              <a:buSzPts val="1800"/>
              <a:buNone/>
              <a:defRPr sz="3600">
                <a:solidFill>
                  <a:srgbClr val="6CB7E2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7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7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7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7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7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7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7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 ExtraBold"/>
              <a:buNone/>
              <a:defRPr sz="72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idx="2" type="subTitle"/>
          </p:nvPr>
        </p:nvSpPr>
        <p:spPr>
          <a:xfrm>
            <a:off x="6547200" y="1306900"/>
            <a:ext cx="10387800" cy="640200"/>
          </a:xfrm>
          <a:prstGeom prst="rect">
            <a:avLst/>
          </a:prstGeom>
          <a:noFill/>
          <a:ln>
            <a:noFill/>
          </a:ln>
        </p:spPr>
        <p:txBody>
          <a:bodyPr anchor="b" anchorCtr="0" bIns="0" lIns="320025" rIns="320025" spcFirstLastPara="1" tIns="91425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 sz="2800">
                <a:solidFill>
                  <a:schemeClr val="accent2"/>
                </a:solidFill>
              </a:defRPr>
            </a:lvl1pPr>
            <a:lvl2pPr algn="l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algn="l" lvl="2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algn="l" lvl="3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algn="l" lvl="4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algn="l" lvl="5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algn="l" lvl="6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algn="l" lvl="7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algn="l" lvl="8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idx="3" type="body"/>
          </p:nvPr>
        </p:nvSpPr>
        <p:spPr>
          <a:xfrm>
            <a:off x="6547200" y="1947100"/>
            <a:ext cx="10387800" cy="6402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320025" rIns="320025" spcFirstLastPara="1" tIns="91425" wrap="square">
            <a:noAutofit/>
          </a:bodyPr>
          <a:lstStyle>
            <a:lvl1pPr algn="l"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2200"/>
            </a:lvl1pPr>
            <a:lvl2pPr algn="l" indent="-266700" lvl="1" marL="914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○"/>
              <a:defRPr sz="1200"/>
            </a:lvl2pPr>
            <a:lvl3pPr algn="l" indent="-266700" lvl="2" marL="13716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■"/>
              <a:defRPr sz="1200"/>
            </a:lvl3pPr>
            <a:lvl4pPr algn="l" indent="-266700" lvl="3" marL="18288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●"/>
              <a:defRPr sz="1200"/>
            </a:lvl4pPr>
            <a:lvl5pPr algn="l" indent="-266700" lvl="4" marL="22860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○"/>
              <a:defRPr sz="1200"/>
            </a:lvl5pPr>
            <a:lvl6pPr algn="l" indent="-266700" lvl="5" marL="27432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■"/>
              <a:defRPr sz="1200"/>
            </a:lvl6pPr>
            <a:lvl7pPr algn="l" indent="-266700" lvl="6" marL="3200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●"/>
              <a:defRPr sz="1200"/>
            </a:lvl7pPr>
            <a:lvl8pPr algn="l" indent="-266700" lvl="7" marL="36576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○"/>
              <a:defRPr sz="1200"/>
            </a:lvl8pPr>
            <a:lvl9pPr algn="l" indent="-266700" lvl="8" marL="411480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600"/>
              <a:buChar char="■"/>
              <a:defRPr sz="1200"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idx="4" type="subTitle"/>
          </p:nvPr>
        </p:nvSpPr>
        <p:spPr>
          <a:xfrm>
            <a:off x="6547000" y="2582826"/>
            <a:ext cx="10387800" cy="640200"/>
          </a:xfrm>
          <a:prstGeom prst="rect">
            <a:avLst/>
          </a:prstGeom>
          <a:noFill/>
          <a:ln>
            <a:noFill/>
          </a:ln>
        </p:spPr>
        <p:txBody>
          <a:bodyPr anchor="b" anchorCtr="0" bIns="0" lIns="320025" rIns="320025" spcFirstLastPara="1" tIns="91425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 sz="2800">
                <a:solidFill>
                  <a:schemeClr val="accent2"/>
                </a:solidFill>
              </a:defRPr>
            </a:lvl1pPr>
            <a:lvl2pPr algn="l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algn="l" lvl="2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algn="l" lvl="3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algn="l" lvl="4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algn="l" lvl="5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algn="l" lvl="6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algn="l" lvl="7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algn="l" lvl="8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idx="5" type="body"/>
          </p:nvPr>
        </p:nvSpPr>
        <p:spPr>
          <a:xfrm>
            <a:off x="6547000" y="3223026"/>
            <a:ext cx="10387800" cy="6402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320025" rIns="320025" spcFirstLastPara="1" tIns="91425" wrap="square">
            <a:noAutofit/>
          </a:bodyPr>
          <a:lstStyle>
            <a:lvl1pPr algn="l"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2200"/>
            </a:lvl1pPr>
            <a:lvl2pPr algn="l" indent="-266700" lvl="1" marL="914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○"/>
              <a:defRPr sz="1200"/>
            </a:lvl2pPr>
            <a:lvl3pPr algn="l" indent="-266700" lvl="2" marL="13716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■"/>
              <a:defRPr sz="1200"/>
            </a:lvl3pPr>
            <a:lvl4pPr algn="l" indent="-266700" lvl="3" marL="18288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●"/>
              <a:defRPr sz="1200"/>
            </a:lvl4pPr>
            <a:lvl5pPr algn="l" indent="-266700" lvl="4" marL="22860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○"/>
              <a:defRPr sz="1200"/>
            </a:lvl5pPr>
            <a:lvl6pPr algn="l" indent="-266700" lvl="5" marL="27432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■"/>
              <a:defRPr sz="1200"/>
            </a:lvl6pPr>
            <a:lvl7pPr algn="l" indent="-266700" lvl="6" marL="3200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●"/>
              <a:defRPr sz="1200"/>
            </a:lvl7pPr>
            <a:lvl8pPr algn="l" indent="-266700" lvl="7" marL="36576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○"/>
              <a:defRPr sz="1200"/>
            </a:lvl8pPr>
            <a:lvl9pPr algn="l" indent="-266700" lvl="8" marL="411480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6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idx="6" type="subTitle"/>
          </p:nvPr>
        </p:nvSpPr>
        <p:spPr>
          <a:xfrm>
            <a:off x="6547000" y="3858750"/>
            <a:ext cx="10387800" cy="640200"/>
          </a:xfrm>
          <a:prstGeom prst="rect">
            <a:avLst/>
          </a:prstGeom>
          <a:noFill/>
          <a:ln>
            <a:noFill/>
          </a:ln>
        </p:spPr>
        <p:txBody>
          <a:bodyPr anchor="b" anchorCtr="0" bIns="0" lIns="320025" rIns="320025" spcFirstLastPara="1" tIns="91425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 sz="2800">
                <a:solidFill>
                  <a:schemeClr val="accent2"/>
                </a:solidFill>
              </a:defRPr>
            </a:lvl1pPr>
            <a:lvl2pPr algn="l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algn="l" lvl="2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algn="l" lvl="3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algn="l" lvl="4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algn="l" lvl="5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algn="l" lvl="6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algn="l" lvl="7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algn="l" lvl="8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idx="7" type="body"/>
          </p:nvPr>
        </p:nvSpPr>
        <p:spPr>
          <a:xfrm>
            <a:off x="6547000" y="4498950"/>
            <a:ext cx="10387800" cy="6402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320025" rIns="320025" spcFirstLastPara="1" tIns="91425" wrap="square">
            <a:noAutofit/>
          </a:bodyPr>
          <a:lstStyle>
            <a:lvl1pPr algn="l"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2200"/>
            </a:lvl1pPr>
            <a:lvl2pPr algn="l" indent="-266700" lvl="1" marL="914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○"/>
              <a:defRPr sz="1200"/>
            </a:lvl2pPr>
            <a:lvl3pPr algn="l" indent="-266700" lvl="2" marL="13716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■"/>
              <a:defRPr sz="1200"/>
            </a:lvl3pPr>
            <a:lvl4pPr algn="l" indent="-266700" lvl="3" marL="18288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●"/>
              <a:defRPr sz="1200"/>
            </a:lvl4pPr>
            <a:lvl5pPr algn="l" indent="-266700" lvl="4" marL="22860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○"/>
              <a:defRPr sz="1200"/>
            </a:lvl5pPr>
            <a:lvl6pPr algn="l" indent="-266700" lvl="5" marL="27432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■"/>
              <a:defRPr sz="1200"/>
            </a:lvl6pPr>
            <a:lvl7pPr algn="l" indent="-266700" lvl="6" marL="3200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●"/>
              <a:defRPr sz="1200"/>
            </a:lvl7pPr>
            <a:lvl8pPr algn="l" indent="-266700" lvl="7" marL="36576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○"/>
              <a:defRPr sz="1200"/>
            </a:lvl8pPr>
            <a:lvl9pPr algn="l" indent="-266700" lvl="8" marL="411480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600"/>
              <a:buChar char="■"/>
              <a:defRPr sz="1200"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idx="8" type="subTitle"/>
          </p:nvPr>
        </p:nvSpPr>
        <p:spPr>
          <a:xfrm>
            <a:off x="6547200" y="5143950"/>
            <a:ext cx="10387800" cy="640200"/>
          </a:xfrm>
          <a:prstGeom prst="rect">
            <a:avLst/>
          </a:prstGeom>
          <a:noFill/>
          <a:ln>
            <a:noFill/>
          </a:ln>
        </p:spPr>
        <p:txBody>
          <a:bodyPr anchor="b" anchorCtr="0" bIns="0" lIns="320025" rIns="320025" spcFirstLastPara="1" tIns="91425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9E"/>
              </a:buClr>
              <a:buSzPts val="1400"/>
              <a:buNone/>
              <a:defRPr b="1" sz="2800">
                <a:solidFill>
                  <a:srgbClr val="005F9E"/>
                </a:solidFill>
              </a:defRPr>
            </a:lvl1pPr>
            <a:lvl2pPr algn="l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algn="l" lvl="2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algn="l" lvl="3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algn="l" lvl="4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algn="l" lvl="5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algn="l" lvl="6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algn="l" lvl="7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algn="l" lvl="8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idx="9" type="body"/>
          </p:nvPr>
        </p:nvSpPr>
        <p:spPr>
          <a:xfrm>
            <a:off x="6547200" y="5784150"/>
            <a:ext cx="10387800" cy="6402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320025" rIns="320025" spcFirstLastPara="1" tIns="91425" wrap="square">
            <a:noAutofit/>
          </a:bodyPr>
          <a:lstStyle>
            <a:lvl1pPr algn="l"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2200"/>
            </a:lvl1pPr>
            <a:lvl2pPr algn="l" indent="-266700" lvl="1" marL="914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○"/>
              <a:defRPr sz="1200"/>
            </a:lvl2pPr>
            <a:lvl3pPr algn="l" indent="-266700" lvl="2" marL="13716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■"/>
              <a:defRPr sz="1200"/>
            </a:lvl3pPr>
            <a:lvl4pPr algn="l" indent="-266700" lvl="3" marL="18288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●"/>
              <a:defRPr sz="1200"/>
            </a:lvl4pPr>
            <a:lvl5pPr algn="l" indent="-266700" lvl="4" marL="22860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○"/>
              <a:defRPr sz="1200"/>
            </a:lvl5pPr>
            <a:lvl6pPr algn="l" indent="-266700" lvl="5" marL="27432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■"/>
              <a:defRPr sz="1200"/>
            </a:lvl6pPr>
            <a:lvl7pPr algn="l" indent="-266700" lvl="6" marL="3200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●"/>
              <a:defRPr sz="1200"/>
            </a:lvl7pPr>
            <a:lvl8pPr algn="l" indent="-266700" lvl="7" marL="36576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○"/>
              <a:defRPr sz="1200"/>
            </a:lvl8pPr>
            <a:lvl9pPr algn="l" indent="-266700" lvl="8" marL="411480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600"/>
              <a:buChar char="■"/>
              <a:defRPr sz="1200"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idx="13" type="subTitle"/>
          </p:nvPr>
        </p:nvSpPr>
        <p:spPr>
          <a:xfrm>
            <a:off x="6547000" y="6429150"/>
            <a:ext cx="10387800" cy="640200"/>
          </a:xfrm>
          <a:prstGeom prst="rect">
            <a:avLst/>
          </a:prstGeom>
          <a:noFill/>
          <a:ln>
            <a:noFill/>
          </a:ln>
        </p:spPr>
        <p:txBody>
          <a:bodyPr anchor="b" anchorCtr="0" bIns="0" lIns="320025" rIns="320025" spcFirstLastPara="1" tIns="91425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 sz="2800">
                <a:solidFill>
                  <a:schemeClr val="accent2"/>
                </a:solidFill>
              </a:defRPr>
            </a:lvl1pPr>
            <a:lvl2pPr algn="l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algn="l" lvl="2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algn="l" lvl="3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algn="l" lvl="4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algn="l" lvl="5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algn="l" lvl="6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algn="l" lvl="7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algn="l" lvl="8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idx="14" type="body"/>
          </p:nvPr>
        </p:nvSpPr>
        <p:spPr>
          <a:xfrm>
            <a:off x="6547000" y="7069350"/>
            <a:ext cx="10387800" cy="6402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320025" rIns="320025" spcFirstLastPara="1" tIns="91425" wrap="square">
            <a:noAutofit/>
          </a:bodyPr>
          <a:lstStyle>
            <a:lvl1pPr algn="l"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2200"/>
            </a:lvl1pPr>
            <a:lvl2pPr algn="l" indent="-266700" lvl="1" marL="914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○"/>
              <a:defRPr sz="1200"/>
            </a:lvl2pPr>
            <a:lvl3pPr algn="l" indent="-266700" lvl="2" marL="13716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■"/>
              <a:defRPr sz="1200"/>
            </a:lvl3pPr>
            <a:lvl4pPr algn="l" indent="-266700" lvl="3" marL="18288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●"/>
              <a:defRPr sz="1200"/>
            </a:lvl4pPr>
            <a:lvl5pPr algn="l" indent="-266700" lvl="4" marL="22860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○"/>
              <a:defRPr sz="1200"/>
            </a:lvl5pPr>
            <a:lvl6pPr algn="l" indent="-266700" lvl="5" marL="27432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■"/>
              <a:defRPr sz="1200"/>
            </a:lvl6pPr>
            <a:lvl7pPr algn="l" indent="-266700" lvl="6" marL="3200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●"/>
              <a:defRPr sz="1200"/>
            </a:lvl7pPr>
            <a:lvl8pPr algn="l" indent="-266700" lvl="7" marL="36576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○"/>
              <a:defRPr sz="1200"/>
            </a:lvl8pPr>
            <a:lvl9pPr algn="l" indent="-266700" lvl="8" marL="411480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600"/>
              <a:buChar char="■"/>
              <a:defRPr sz="12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idx="15" type="subTitle"/>
          </p:nvPr>
        </p:nvSpPr>
        <p:spPr>
          <a:xfrm>
            <a:off x="6547000" y="7691000"/>
            <a:ext cx="10387800" cy="640200"/>
          </a:xfrm>
          <a:prstGeom prst="rect">
            <a:avLst/>
          </a:prstGeom>
          <a:noFill/>
          <a:ln>
            <a:noFill/>
          </a:ln>
        </p:spPr>
        <p:txBody>
          <a:bodyPr anchor="b" anchorCtr="0" bIns="0" lIns="320025" rIns="320025" spcFirstLastPara="1" tIns="91425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 sz="2800">
                <a:solidFill>
                  <a:schemeClr val="accent2"/>
                </a:solidFill>
              </a:defRPr>
            </a:lvl1pPr>
            <a:lvl2pPr algn="l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algn="l" lvl="2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algn="l" lvl="3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algn="l" lvl="4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algn="l" lvl="5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algn="l" lvl="6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algn="l" lvl="7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algn="l" lvl="8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idx="16" type="body"/>
          </p:nvPr>
        </p:nvSpPr>
        <p:spPr>
          <a:xfrm>
            <a:off x="6547000" y="8331200"/>
            <a:ext cx="10387800" cy="6402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320025" rIns="320025" spcFirstLastPara="1" tIns="91425" wrap="square">
            <a:noAutofit/>
          </a:bodyPr>
          <a:lstStyle>
            <a:lvl1pPr algn="l"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2200"/>
            </a:lvl1pPr>
            <a:lvl2pPr algn="l" indent="-266700" lvl="1" marL="914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○"/>
              <a:defRPr sz="1200"/>
            </a:lvl2pPr>
            <a:lvl3pPr algn="l" indent="-266700" lvl="2" marL="13716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■"/>
              <a:defRPr sz="1200"/>
            </a:lvl3pPr>
            <a:lvl4pPr algn="l" indent="-266700" lvl="3" marL="18288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●"/>
              <a:defRPr sz="1200"/>
            </a:lvl4pPr>
            <a:lvl5pPr algn="l" indent="-266700" lvl="4" marL="22860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○"/>
              <a:defRPr sz="1200"/>
            </a:lvl5pPr>
            <a:lvl6pPr algn="l" indent="-266700" lvl="5" marL="27432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■"/>
              <a:defRPr sz="1200"/>
            </a:lvl6pPr>
            <a:lvl7pPr algn="l" indent="-266700" lvl="6" marL="32004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●"/>
              <a:defRPr sz="1200"/>
            </a:lvl7pPr>
            <a:lvl8pPr algn="l" indent="-266700" lvl="7" marL="365760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600"/>
              <a:buChar char="○"/>
              <a:defRPr sz="1200"/>
            </a:lvl8pPr>
            <a:lvl9pPr algn="l" indent="-266700" lvl="8" marL="411480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600"/>
              <a:buChar char="■"/>
              <a:defRPr sz="1200"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idx="17" type="title"/>
          </p:nvPr>
        </p:nvSpPr>
        <p:spPr>
          <a:xfrm>
            <a:off x="3955050" y="2563976"/>
            <a:ext cx="2587200" cy="1285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rIns="0" spcFirstLastPara="1" tIns="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7200">
                <a:solidFill>
                  <a:schemeClr val="lt1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idx="18" type="title"/>
          </p:nvPr>
        </p:nvSpPr>
        <p:spPr>
          <a:xfrm>
            <a:off x="3955050" y="1307426"/>
            <a:ext cx="2587200" cy="1285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rIns="0" spcFirstLastPara="1" tIns="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7200">
                <a:solidFill>
                  <a:schemeClr val="lt1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idx="19" type="title"/>
          </p:nvPr>
        </p:nvSpPr>
        <p:spPr>
          <a:xfrm>
            <a:off x="3955100" y="5128850"/>
            <a:ext cx="2587200" cy="1285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rIns="0" spcFirstLastPara="1" tIns="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7200">
                <a:solidFill>
                  <a:schemeClr val="lt1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idx="20" type="title"/>
          </p:nvPr>
        </p:nvSpPr>
        <p:spPr>
          <a:xfrm>
            <a:off x="3955100" y="3872300"/>
            <a:ext cx="2587200" cy="1285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rIns="0" spcFirstLastPara="1" tIns="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7200">
                <a:solidFill>
                  <a:schemeClr val="lt1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idx="21" type="title"/>
          </p:nvPr>
        </p:nvSpPr>
        <p:spPr>
          <a:xfrm>
            <a:off x="3955100" y="7693700"/>
            <a:ext cx="2587200" cy="1285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rIns="0" spcFirstLastPara="1" tIns="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7200">
                <a:solidFill>
                  <a:schemeClr val="lt1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idx="22" type="title"/>
          </p:nvPr>
        </p:nvSpPr>
        <p:spPr>
          <a:xfrm>
            <a:off x="3955100" y="6437150"/>
            <a:ext cx="2587200" cy="1285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rIns="0" spcFirstLastPara="1" tIns="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7200">
                <a:solidFill>
                  <a:schemeClr val="lt1"/>
                </a:solidFill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pic>
        <p:nvPicPr>
          <p:cNvPr id="66" name="Google Shape;6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46148" y="9351450"/>
            <a:ext cx="548644" cy="59252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4"/>
          <p:cNvSpPr txBox="1">
            <a:spLocks noGrp="1"/>
          </p:cNvSpPr>
          <p:nvPr>
            <p:ph idx="23" type="subTitle"/>
          </p:nvPr>
        </p:nvSpPr>
        <p:spPr>
          <a:xfrm>
            <a:off x="1356450" y="8984400"/>
            <a:ext cx="15571200" cy="1302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rIns="0" spcFirstLastPara="1" tIns="0" wrap="square">
            <a:normAutofit/>
          </a:bodyPr>
          <a:lstStyle>
            <a:lvl1pPr algn="r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F9E"/>
              </a:buClr>
              <a:buSzPts val="1000"/>
              <a:buNone/>
              <a:defRPr b="1" sz="2000">
                <a:solidFill>
                  <a:srgbClr val="005F9E"/>
                </a:solidFill>
              </a:defRPr>
            </a:lvl1pPr>
            <a:lvl2pPr algn="l" lvl="1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a="http://schemas.openxmlformats.org/drawingml/2006/main" xmlns:r="http://schemas.openxmlformats.org/officeDocument/2006/relationships" matchingName="One Column 1">
  <p:cSld name="TITLE_2_1_1_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6"/>
          <p:cNvPicPr preferRelativeResize="0"/>
          <p:nvPr/>
        </p:nvPicPr>
        <p:blipFill rotWithShape="1">
          <a:blip r:embed="rId2">
            <a:alphaModFix/>
          </a:blip>
          <a:srcRect b="175"/>
          <a:stretch/>
        </p:blipFill>
        <p:spPr>
          <a:xfrm>
            <a:off x="1" y="0"/>
            <a:ext cx="18287962" cy="13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6"/>
          <p:cNvSpPr txBox="1">
            <a:spLocks noGrp="1"/>
          </p:cNvSpPr>
          <p:nvPr>
            <p:ph type="title"/>
          </p:nvPr>
        </p:nvSpPr>
        <p:spPr>
          <a:xfrm>
            <a:off x="1353900" y="2578600"/>
            <a:ext cx="15571200" cy="12738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rm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6000">
                <a:latin typeface="Open Sans"/>
                <a:ea typeface="Open Sans"/>
                <a:cs typeface="Open Sans"/>
                <a:sym typeface="Open Sans"/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95" name="Google Shape;9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46148" y="9351450"/>
            <a:ext cx="548644" cy="59252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6"/>
          <p:cNvSpPr txBox="1">
            <a:spLocks noGrp="1"/>
          </p:cNvSpPr>
          <p:nvPr>
            <p:ph idx="1" type="subTitle"/>
          </p:nvPr>
        </p:nvSpPr>
        <p:spPr>
          <a:xfrm>
            <a:off x="1356450" y="8984400"/>
            <a:ext cx="15571200" cy="1302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rIns="0" spcFirstLastPara="1" tIns="0" wrap="square">
            <a:normAutofit/>
          </a:bodyPr>
          <a:lstStyle>
            <a:lvl1pPr algn="r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F9E"/>
              </a:buClr>
              <a:buSzPts val="1000"/>
              <a:buNone/>
              <a:defRPr b="1" sz="2000">
                <a:solidFill>
                  <a:srgbClr val="005F9E"/>
                </a:solidFill>
              </a:defRPr>
            </a:lvl1pPr>
            <a:lvl2pPr algn="l" lvl="1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idx="2" type="body"/>
          </p:nvPr>
        </p:nvSpPr>
        <p:spPr>
          <a:xfrm>
            <a:off x="1353300" y="3858600"/>
            <a:ext cx="15571200" cy="51210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0" rIns="0" spcFirstLastPara="1" tIns="91425" wrap="square">
            <a:noAutofit/>
          </a:bodyPr>
          <a:lstStyle>
            <a:lvl1pPr algn="l"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434343"/>
                </a:solidFill>
              </a:defRPr>
            </a:lvl1pPr>
            <a:lvl2pPr algn="l" indent="-317500" lvl="1" marL="91440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algn="l" indent="-317500" lvl="2" marL="137160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algn="l" indent="-317500" lvl="3" marL="182880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algn="l" indent="-317500" lvl="4" marL="228600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algn="l" indent="-317500" lvl="5" marL="274320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algn="l" indent="-317500" lvl="6" marL="320040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algn="l" indent="-317500" lvl="7" marL="365760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algn="l" indent="-317500" lvl="8" marL="411480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a="http://schemas.openxmlformats.org/drawingml/2006/main" xmlns:r="http://schemas.openxmlformats.org/officeDocument/2006/relationships" matchingName="One Column 2">
  <p:cSld name="TITLE_2_1_1_1_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7"/>
          <p:cNvPicPr preferRelativeResize="0"/>
          <p:nvPr/>
        </p:nvPicPr>
        <p:blipFill rotWithShape="1">
          <a:blip r:embed="rId2">
            <a:alphaModFix/>
          </a:blip>
          <a:srcRect b="175"/>
          <a:stretch/>
        </p:blipFill>
        <p:spPr>
          <a:xfrm>
            <a:off x="1" y="0"/>
            <a:ext cx="18287962" cy="13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7"/>
          <p:cNvSpPr txBox="1">
            <a:spLocks noGrp="1"/>
          </p:cNvSpPr>
          <p:nvPr>
            <p:ph type="title"/>
          </p:nvPr>
        </p:nvSpPr>
        <p:spPr>
          <a:xfrm>
            <a:off x="1353900" y="2578600"/>
            <a:ext cx="15571200" cy="12738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rm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6000">
                <a:latin typeface="Open Sans"/>
                <a:ea typeface="Open Sans"/>
                <a:cs typeface="Open Sans"/>
                <a:sym typeface="Open Sans"/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01" name="Google Shape;10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46148" y="9351450"/>
            <a:ext cx="548644" cy="59252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7"/>
          <p:cNvSpPr txBox="1">
            <a:spLocks noGrp="1"/>
          </p:cNvSpPr>
          <p:nvPr>
            <p:ph idx="1" type="subTitle"/>
          </p:nvPr>
        </p:nvSpPr>
        <p:spPr>
          <a:xfrm>
            <a:off x="1356450" y="8984400"/>
            <a:ext cx="15571200" cy="1302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rIns="0" spcFirstLastPara="1" tIns="0" wrap="square">
            <a:normAutofit/>
          </a:bodyPr>
          <a:lstStyle>
            <a:lvl1pPr algn="r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F9E"/>
              </a:buClr>
              <a:buSzPts val="1000"/>
              <a:buNone/>
              <a:defRPr b="1" sz="2000">
                <a:solidFill>
                  <a:srgbClr val="005F9E"/>
                </a:solidFill>
              </a:defRPr>
            </a:lvl1pPr>
            <a:lvl2pPr algn="l" lvl="1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idx="2" type="body"/>
          </p:nvPr>
        </p:nvSpPr>
        <p:spPr>
          <a:xfrm>
            <a:off x="1353300" y="3858600"/>
            <a:ext cx="15571200" cy="51210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0" rIns="0" spcFirstLastPara="1" tIns="91425" wrap="square">
            <a:noAutofit/>
          </a:bodyPr>
          <a:lstStyle>
            <a:lvl1pPr algn="l"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434343"/>
                </a:solidFill>
              </a:defRPr>
            </a:lvl1pPr>
            <a:lvl2pPr algn="l" indent="-317500" lvl="1" marL="91440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algn="l" indent="-317500" lvl="2" marL="137160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algn="l" indent="-317500" lvl="3" marL="182880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algn="l" indent="-317500" lvl="4" marL="228600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algn="l" indent="-317500" lvl="5" marL="274320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algn="l" indent="-317500" lvl="6" marL="320040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algn="l" indent="-317500" lvl="7" marL="365760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algn="l" indent="-317500" lvl="8" marL="411480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a="http://schemas.openxmlformats.org/drawingml/2006/main" xmlns:r="http://schemas.openxmlformats.org/officeDocument/2006/relationships" matchingName="Two Column 2">
  <p:cSld name="CUSTOM_4_1_1_2_1_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9"/>
          <p:cNvPicPr preferRelativeResize="0"/>
          <p:nvPr/>
        </p:nvPicPr>
        <p:blipFill rotWithShape="1">
          <a:blip r:embed="rId2">
            <a:alphaModFix/>
          </a:blip>
          <a:srcRect b="175"/>
          <a:stretch/>
        </p:blipFill>
        <p:spPr>
          <a:xfrm>
            <a:off x="1" y="0"/>
            <a:ext cx="18287962" cy="13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9"/>
          <p:cNvSpPr txBox="1">
            <a:spLocks noGrp="1"/>
          </p:cNvSpPr>
          <p:nvPr>
            <p:ph type="title"/>
          </p:nvPr>
        </p:nvSpPr>
        <p:spPr>
          <a:xfrm>
            <a:off x="1353150" y="2574000"/>
            <a:ext cx="15582000" cy="12846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b="1" sz="6000">
                <a:latin typeface="Open Sans"/>
                <a:ea typeface="Open Sans"/>
                <a:cs typeface="Open Sans"/>
                <a:sym typeface="Open Sans"/>
              </a:defRPr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72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72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72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72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72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72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72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72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idx="1" type="body"/>
          </p:nvPr>
        </p:nvSpPr>
        <p:spPr>
          <a:xfrm>
            <a:off x="1353350" y="5143500"/>
            <a:ext cx="7790400" cy="38352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0" rIns="320025" spcFirstLastPara="1" tIns="91425" wrap="square">
            <a:noAutofit/>
          </a:bodyPr>
          <a:lstStyle>
            <a:lvl1pPr algn="l" indent="-304800" lvl="0" marL="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800"/>
            </a:lvl1pPr>
            <a:lvl2pPr algn="l" indent="-317500" lvl="1" marL="91440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2pPr>
            <a:lvl3pPr algn="l" indent="-317500" lvl="2" marL="137160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3pPr>
            <a:lvl4pPr algn="l" indent="-317500" lvl="3" marL="182880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4pPr>
            <a:lvl5pPr algn="l" indent="-317500" lvl="4" marL="228600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algn="l" indent="-317500" lvl="5" marL="274320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algn="l" indent="-317500" lvl="6" marL="320040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algn="l" indent="-317500" lvl="7" marL="365760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algn="l" indent="-317500" lvl="8" marL="411480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idx="2" type="body"/>
          </p:nvPr>
        </p:nvSpPr>
        <p:spPr>
          <a:xfrm>
            <a:off x="9144150" y="5143500"/>
            <a:ext cx="7790400" cy="38352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320025" rIns="0" spcFirstLastPara="1" tIns="91425" wrap="square">
            <a:noAutofit/>
          </a:bodyPr>
          <a:lstStyle>
            <a:lvl1pPr algn="l" indent="-304800" lvl="0" marL="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800"/>
            </a:lvl1pPr>
            <a:lvl2pPr algn="l" indent="-317500" lvl="1" marL="91440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2pPr>
            <a:lvl3pPr algn="l" indent="-317500" lvl="2" marL="137160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3pPr>
            <a:lvl4pPr algn="l" indent="-317500" lvl="3" marL="182880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4pPr>
            <a:lvl5pPr algn="l" indent="-317500" lvl="4" marL="228600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algn="l" indent="-317500" lvl="5" marL="274320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algn="l" indent="-317500" lvl="6" marL="320040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algn="l" indent="-317500" lvl="7" marL="365760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algn="l" indent="-317500" lvl="8" marL="411480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idx="3" type="subTitle"/>
          </p:nvPr>
        </p:nvSpPr>
        <p:spPr>
          <a:xfrm>
            <a:off x="1353150" y="3858750"/>
            <a:ext cx="7791000" cy="1284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rIns="320025" spcFirstLastPara="1" tIns="0" wrap="square">
            <a:noAutofit/>
          </a:bodyPr>
          <a:lstStyle>
            <a:lvl1pPr algn="l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algn="l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</a:defRPr>
            </a:lvl2pPr>
            <a:lvl3pPr algn="l"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</a:defRPr>
            </a:lvl3pPr>
            <a:lvl4pPr algn="l"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</a:defRPr>
            </a:lvl4pPr>
            <a:lvl5pPr algn="l"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</a:defRPr>
            </a:lvl5pPr>
            <a:lvl6pPr algn="l"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</a:defRPr>
            </a:lvl6pPr>
            <a:lvl7pPr algn="l"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</a:defRPr>
            </a:lvl7pPr>
            <a:lvl8pPr algn="l"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</a:defRPr>
            </a:lvl8pPr>
            <a:lvl9pPr algn="l"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idx="4" type="subTitle"/>
          </p:nvPr>
        </p:nvSpPr>
        <p:spPr>
          <a:xfrm>
            <a:off x="9124550" y="3858750"/>
            <a:ext cx="7791000" cy="1284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320025" rIns="0" spcFirstLastPara="1" tIns="0" wrap="square">
            <a:noAutofit/>
          </a:bodyPr>
          <a:lstStyle>
            <a:lvl1pPr algn="l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algn="l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</a:defRPr>
            </a:lvl2pPr>
            <a:lvl3pPr algn="l"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</a:defRPr>
            </a:lvl3pPr>
            <a:lvl4pPr algn="l"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</a:defRPr>
            </a:lvl4pPr>
            <a:lvl5pPr algn="l"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</a:defRPr>
            </a:lvl5pPr>
            <a:lvl6pPr algn="l"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</a:defRPr>
            </a:lvl6pPr>
            <a:lvl7pPr algn="l"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</a:defRPr>
            </a:lvl7pPr>
            <a:lvl8pPr algn="l"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</a:defRPr>
            </a:lvl8pPr>
            <a:lvl9pPr algn="l"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pic>
        <p:nvPicPr>
          <p:cNvPr id="120" name="Google Shape;12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46148" y="9351450"/>
            <a:ext cx="548644" cy="59252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9"/>
          <p:cNvSpPr txBox="1">
            <a:spLocks noGrp="1"/>
          </p:cNvSpPr>
          <p:nvPr>
            <p:ph idx="5" type="subTitle"/>
          </p:nvPr>
        </p:nvSpPr>
        <p:spPr>
          <a:xfrm>
            <a:off x="1356450" y="8984400"/>
            <a:ext cx="15571200" cy="1302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rIns="0" spcFirstLastPara="1" tIns="0" wrap="square">
            <a:normAutofit/>
          </a:bodyPr>
          <a:lstStyle>
            <a:lvl1pPr algn="r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F9E"/>
              </a:buClr>
              <a:buSzPts val="1000"/>
              <a:buNone/>
              <a:defRPr b="1" sz="2000">
                <a:solidFill>
                  <a:srgbClr val="005F9E"/>
                </a:solidFill>
              </a:defRPr>
            </a:lvl1pPr>
            <a:lvl2pPr algn="l" lvl="1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a="http://schemas.openxmlformats.org/drawingml/2006/main" xmlns:r="http://schemas.openxmlformats.org/officeDocument/2006/relationships" matchingName="Table 1">
  <p:cSld name="CUSTOM_4_2_4_1"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2"/>
          <p:cNvPicPr preferRelativeResize="0"/>
          <p:nvPr/>
        </p:nvPicPr>
        <p:blipFill rotWithShape="1">
          <a:blip r:embed="rId2">
            <a:alphaModFix/>
          </a:blip>
          <a:srcRect b="175"/>
          <a:stretch/>
        </p:blipFill>
        <p:spPr>
          <a:xfrm>
            <a:off x="1" y="0"/>
            <a:ext cx="18287962" cy="130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46148" y="9351450"/>
            <a:ext cx="548644" cy="59252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2"/>
          <p:cNvSpPr txBox="1">
            <a:spLocks noGrp="1"/>
          </p:cNvSpPr>
          <p:nvPr>
            <p:ph idx="1" type="subTitle"/>
          </p:nvPr>
        </p:nvSpPr>
        <p:spPr>
          <a:xfrm>
            <a:off x="1356450" y="8984400"/>
            <a:ext cx="15571200" cy="1302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rIns="0" spcFirstLastPara="1" tIns="0" wrap="square">
            <a:normAutofit/>
          </a:bodyPr>
          <a:lstStyle>
            <a:lvl1pPr algn="r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F9E"/>
              </a:buClr>
              <a:buSzPts val="1000"/>
              <a:buNone/>
              <a:defRPr b="1" sz="2000">
                <a:solidFill>
                  <a:srgbClr val="005F9E"/>
                </a:solidFill>
              </a:defRPr>
            </a:lvl1pPr>
            <a:lvl2pPr algn="l" lvl="1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2"/>
          <p:cNvSpPr txBox="1">
            <a:spLocks noGrp="1"/>
          </p:cNvSpPr>
          <p:nvPr>
            <p:ph idx="2" type="body"/>
          </p:nvPr>
        </p:nvSpPr>
        <p:spPr>
          <a:xfrm>
            <a:off x="1353000" y="3858750"/>
            <a:ext cx="3895800" cy="1284600"/>
          </a:xfrm>
          <a:prstGeom prst="rect">
            <a:avLst/>
          </a:prstGeom>
          <a:solidFill>
            <a:srgbClr val="E0E1E9"/>
          </a:solidFill>
          <a:ln cap="flat" cmpd="sng" w="1905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t" anchorCtr="0" bIns="137150" lIns="137150" rIns="137150" spcFirstLastPara="1" tIns="137150" wrap="square">
            <a:noAutofit/>
          </a:bodyPr>
          <a:lstStyle>
            <a:lvl1pPr algn="l"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b="1" sz="2200">
                <a:solidFill>
                  <a:schemeClr val="accent2"/>
                </a:solidFill>
              </a:defRPr>
            </a:lvl1pPr>
            <a:lvl2pPr algn="l"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b="1" sz="2200">
                <a:solidFill>
                  <a:schemeClr val="accent2"/>
                </a:solidFill>
              </a:defRPr>
            </a:lvl2pPr>
            <a:lvl3pPr algn="l"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b="1" sz="2200">
                <a:solidFill>
                  <a:schemeClr val="accent2"/>
                </a:solidFill>
              </a:defRPr>
            </a:lvl3pPr>
            <a:lvl4pPr algn="l"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b="1" sz="2200">
                <a:solidFill>
                  <a:schemeClr val="accent2"/>
                </a:solidFill>
              </a:defRPr>
            </a:lvl4pPr>
            <a:lvl5pPr algn="l"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b="1" sz="2200">
                <a:solidFill>
                  <a:schemeClr val="accent2"/>
                </a:solidFill>
              </a:defRPr>
            </a:lvl5pPr>
            <a:lvl6pPr algn="l"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b="1" sz="2200">
                <a:solidFill>
                  <a:schemeClr val="accent2"/>
                </a:solidFill>
              </a:defRPr>
            </a:lvl6pPr>
            <a:lvl7pPr algn="l"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b="1" sz="2200">
                <a:solidFill>
                  <a:schemeClr val="accent2"/>
                </a:solidFill>
              </a:defRPr>
            </a:lvl7pPr>
            <a:lvl8pPr algn="l"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b="1" sz="2200">
                <a:solidFill>
                  <a:schemeClr val="accent2"/>
                </a:solidFill>
              </a:defRPr>
            </a:lvl8pPr>
            <a:lvl9pPr algn="l"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b="1" sz="2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32"/>
          <p:cNvSpPr txBox="1">
            <a:spLocks noGrp="1"/>
          </p:cNvSpPr>
          <p:nvPr>
            <p:ph idx="3" type="body"/>
          </p:nvPr>
        </p:nvSpPr>
        <p:spPr>
          <a:xfrm>
            <a:off x="5248650" y="3858750"/>
            <a:ext cx="3895800" cy="1284600"/>
          </a:xfrm>
          <a:prstGeom prst="rect">
            <a:avLst/>
          </a:prstGeom>
          <a:solidFill>
            <a:srgbClr val="E0E1E9"/>
          </a:solidFill>
          <a:ln cap="flat" cmpd="sng" w="1905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t" anchorCtr="0" bIns="137150" lIns="137150" rIns="137150" spcFirstLastPara="1" tIns="137150" wrap="square">
            <a:noAutofit/>
          </a:bodyPr>
          <a:lstStyle>
            <a:lvl1pPr algn="l"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b="1" sz="2200">
                <a:solidFill>
                  <a:schemeClr val="accent2"/>
                </a:solidFill>
              </a:defRPr>
            </a:lvl1pPr>
            <a:lvl2pPr algn="l"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b="1" sz="2200">
                <a:solidFill>
                  <a:schemeClr val="accent2"/>
                </a:solidFill>
              </a:defRPr>
            </a:lvl2pPr>
            <a:lvl3pPr algn="l"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b="1" sz="2200">
                <a:solidFill>
                  <a:schemeClr val="accent2"/>
                </a:solidFill>
              </a:defRPr>
            </a:lvl3pPr>
            <a:lvl4pPr algn="l"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b="1" sz="2200">
                <a:solidFill>
                  <a:schemeClr val="accent2"/>
                </a:solidFill>
              </a:defRPr>
            </a:lvl4pPr>
            <a:lvl5pPr algn="l"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b="1" sz="2200">
                <a:solidFill>
                  <a:schemeClr val="accent2"/>
                </a:solidFill>
              </a:defRPr>
            </a:lvl5pPr>
            <a:lvl6pPr algn="l"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b="1" sz="2200">
                <a:solidFill>
                  <a:schemeClr val="accent2"/>
                </a:solidFill>
              </a:defRPr>
            </a:lvl6pPr>
            <a:lvl7pPr algn="l"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b="1" sz="2200">
                <a:solidFill>
                  <a:schemeClr val="accent2"/>
                </a:solidFill>
              </a:defRPr>
            </a:lvl7pPr>
            <a:lvl8pPr algn="l"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b="1" sz="2200">
                <a:solidFill>
                  <a:schemeClr val="accent2"/>
                </a:solidFill>
              </a:defRPr>
            </a:lvl8pPr>
            <a:lvl9pPr algn="l"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b="1" sz="2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32"/>
          <p:cNvSpPr txBox="1">
            <a:spLocks noGrp="1"/>
          </p:cNvSpPr>
          <p:nvPr>
            <p:ph idx="4" type="body"/>
          </p:nvPr>
        </p:nvSpPr>
        <p:spPr>
          <a:xfrm>
            <a:off x="9144000" y="3858750"/>
            <a:ext cx="3895800" cy="1284600"/>
          </a:xfrm>
          <a:prstGeom prst="rect">
            <a:avLst/>
          </a:prstGeom>
          <a:solidFill>
            <a:srgbClr val="E0E1E9"/>
          </a:solidFill>
          <a:ln cap="flat" cmpd="sng" w="1905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t" anchorCtr="0" bIns="137150" lIns="137150" rIns="137150" spcFirstLastPara="1" tIns="137150" wrap="square">
            <a:noAutofit/>
          </a:bodyPr>
          <a:lstStyle>
            <a:lvl1pPr algn="l"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b="1" sz="2200">
                <a:solidFill>
                  <a:schemeClr val="accent2"/>
                </a:solidFill>
              </a:defRPr>
            </a:lvl1pPr>
            <a:lvl2pPr algn="l"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b="1" sz="2200">
                <a:solidFill>
                  <a:schemeClr val="accent2"/>
                </a:solidFill>
              </a:defRPr>
            </a:lvl2pPr>
            <a:lvl3pPr algn="l"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b="1" sz="2200">
                <a:solidFill>
                  <a:schemeClr val="accent2"/>
                </a:solidFill>
              </a:defRPr>
            </a:lvl3pPr>
            <a:lvl4pPr algn="l"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b="1" sz="2200">
                <a:solidFill>
                  <a:schemeClr val="accent2"/>
                </a:solidFill>
              </a:defRPr>
            </a:lvl4pPr>
            <a:lvl5pPr algn="l"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b="1" sz="2200">
                <a:solidFill>
                  <a:schemeClr val="accent2"/>
                </a:solidFill>
              </a:defRPr>
            </a:lvl5pPr>
            <a:lvl6pPr algn="l"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b="1" sz="2200">
                <a:solidFill>
                  <a:schemeClr val="accent2"/>
                </a:solidFill>
              </a:defRPr>
            </a:lvl6pPr>
            <a:lvl7pPr algn="l"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b="1" sz="2200">
                <a:solidFill>
                  <a:schemeClr val="accent2"/>
                </a:solidFill>
              </a:defRPr>
            </a:lvl7pPr>
            <a:lvl8pPr algn="l"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b="1" sz="2200">
                <a:solidFill>
                  <a:schemeClr val="accent2"/>
                </a:solidFill>
              </a:defRPr>
            </a:lvl8pPr>
            <a:lvl9pPr algn="l"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b="1" sz="2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32"/>
          <p:cNvSpPr txBox="1">
            <a:spLocks noGrp="1"/>
          </p:cNvSpPr>
          <p:nvPr>
            <p:ph idx="5" type="body"/>
          </p:nvPr>
        </p:nvSpPr>
        <p:spPr>
          <a:xfrm>
            <a:off x="13039350" y="3858750"/>
            <a:ext cx="3895800" cy="1284600"/>
          </a:xfrm>
          <a:prstGeom prst="rect">
            <a:avLst/>
          </a:prstGeom>
          <a:solidFill>
            <a:srgbClr val="E0E1E9"/>
          </a:solidFill>
          <a:ln cap="flat" cmpd="sng" w="1905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t" anchorCtr="0" bIns="137150" lIns="137150" rIns="137150" spcFirstLastPara="1" tIns="137150" wrap="square">
            <a:noAutofit/>
          </a:bodyPr>
          <a:lstStyle>
            <a:lvl1pPr algn="l"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b="1" sz="2200">
                <a:solidFill>
                  <a:schemeClr val="accent2"/>
                </a:solidFill>
              </a:defRPr>
            </a:lvl1pPr>
            <a:lvl2pPr algn="l"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b="1" sz="2200">
                <a:solidFill>
                  <a:schemeClr val="accent2"/>
                </a:solidFill>
              </a:defRPr>
            </a:lvl2pPr>
            <a:lvl3pPr algn="l"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b="1" sz="2200">
                <a:solidFill>
                  <a:schemeClr val="accent2"/>
                </a:solidFill>
              </a:defRPr>
            </a:lvl3pPr>
            <a:lvl4pPr algn="l"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b="1" sz="2200">
                <a:solidFill>
                  <a:schemeClr val="accent2"/>
                </a:solidFill>
              </a:defRPr>
            </a:lvl4pPr>
            <a:lvl5pPr algn="l"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b="1" sz="2200">
                <a:solidFill>
                  <a:schemeClr val="accent2"/>
                </a:solidFill>
              </a:defRPr>
            </a:lvl5pPr>
            <a:lvl6pPr algn="l"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b="1" sz="2200">
                <a:solidFill>
                  <a:schemeClr val="accent2"/>
                </a:solidFill>
              </a:defRPr>
            </a:lvl6pPr>
            <a:lvl7pPr algn="l"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b="1" sz="2200">
                <a:solidFill>
                  <a:schemeClr val="accent2"/>
                </a:solidFill>
              </a:defRPr>
            </a:lvl7pPr>
            <a:lvl8pPr algn="l"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b="1" sz="2200">
                <a:solidFill>
                  <a:schemeClr val="accent2"/>
                </a:solidFill>
              </a:defRPr>
            </a:lvl8pPr>
            <a:lvl9pPr algn="l"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b="1" sz="2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32"/>
          <p:cNvSpPr txBox="1">
            <a:spLocks noGrp="1"/>
          </p:cNvSpPr>
          <p:nvPr>
            <p:ph idx="6" type="body"/>
          </p:nvPr>
        </p:nvSpPr>
        <p:spPr>
          <a:xfrm>
            <a:off x="1353000" y="5134500"/>
            <a:ext cx="3895800" cy="12846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t" anchorCtr="0" bIns="137150" lIns="137150" rIns="137150" spcFirstLastPara="1" tIns="137150" wrap="square">
            <a:noAutofit/>
          </a:bodyPr>
          <a:lstStyle>
            <a:lvl1pPr algn="l"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b="1" sz="2200">
                <a:solidFill>
                  <a:schemeClr val="accent2"/>
                </a:solidFill>
              </a:defRPr>
            </a:lvl1pPr>
            <a:lvl2pPr algn="l"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b="1" sz="2200">
                <a:solidFill>
                  <a:schemeClr val="accent2"/>
                </a:solidFill>
              </a:defRPr>
            </a:lvl2pPr>
            <a:lvl3pPr algn="l"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b="1" sz="2200">
                <a:solidFill>
                  <a:schemeClr val="accent2"/>
                </a:solidFill>
              </a:defRPr>
            </a:lvl3pPr>
            <a:lvl4pPr algn="l"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b="1" sz="2200">
                <a:solidFill>
                  <a:schemeClr val="accent2"/>
                </a:solidFill>
              </a:defRPr>
            </a:lvl4pPr>
            <a:lvl5pPr algn="l"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b="1" sz="2200">
                <a:solidFill>
                  <a:schemeClr val="accent2"/>
                </a:solidFill>
              </a:defRPr>
            </a:lvl5pPr>
            <a:lvl6pPr algn="l"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b="1" sz="2200">
                <a:solidFill>
                  <a:schemeClr val="accent2"/>
                </a:solidFill>
              </a:defRPr>
            </a:lvl6pPr>
            <a:lvl7pPr algn="l"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b="1" sz="2200">
                <a:solidFill>
                  <a:schemeClr val="accent2"/>
                </a:solidFill>
              </a:defRPr>
            </a:lvl7pPr>
            <a:lvl8pPr algn="l"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b="1" sz="2200">
                <a:solidFill>
                  <a:schemeClr val="accent2"/>
                </a:solidFill>
              </a:defRPr>
            </a:lvl8pPr>
            <a:lvl9pPr algn="l"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b="1" sz="2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32"/>
          <p:cNvSpPr txBox="1">
            <a:spLocks noGrp="1"/>
          </p:cNvSpPr>
          <p:nvPr>
            <p:ph idx="7" type="body"/>
          </p:nvPr>
        </p:nvSpPr>
        <p:spPr>
          <a:xfrm>
            <a:off x="5248650" y="5134500"/>
            <a:ext cx="3895800" cy="12846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t" anchorCtr="0" bIns="137150" lIns="137150" rIns="137150" spcFirstLastPara="1" tIns="137150" wrap="square">
            <a:noAutofit/>
          </a:bodyPr>
          <a:lstStyle>
            <a:lvl1pPr algn="l"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2200">
                <a:solidFill>
                  <a:schemeClr val="accent2"/>
                </a:solidFill>
              </a:defRPr>
            </a:lvl1pPr>
            <a:lvl2pPr algn="l"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2200">
                <a:solidFill>
                  <a:schemeClr val="accent2"/>
                </a:solidFill>
              </a:defRPr>
            </a:lvl2pPr>
            <a:lvl3pPr algn="l"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2200">
                <a:solidFill>
                  <a:schemeClr val="accent2"/>
                </a:solidFill>
              </a:defRPr>
            </a:lvl3pPr>
            <a:lvl4pPr algn="l"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2200">
                <a:solidFill>
                  <a:schemeClr val="accent2"/>
                </a:solidFill>
              </a:defRPr>
            </a:lvl4pPr>
            <a:lvl5pPr algn="l"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2200">
                <a:solidFill>
                  <a:schemeClr val="accent2"/>
                </a:solidFill>
              </a:defRPr>
            </a:lvl5pPr>
            <a:lvl6pPr algn="l"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2200">
                <a:solidFill>
                  <a:schemeClr val="accent2"/>
                </a:solidFill>
              </a:defRPr>
            </a:lvl6pPr>
            <a:lvl7pPr algn="l"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2200">
                <a:solidFill>
                  <a:schemeClr val="accent2"/>
                </a:solidFill>
              </a:defRPr>
            </a:lvl7pPr>
            <a:lvl8pPr algn="l"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2200">
                <a:solidFill>
                  <a:schemeClr val="accent2"/>
                </a:solidFill>
              </a:defRPr>
            </a:lvl8pPr>
            <a:lvl9pPr algn="l"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2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32"/>
          <p:cNvSpPr txBox="1">
            <a:spLocks noGrp="1"/>
          </p:cNvSpPr>
          <p:nvPr>
            <p:ph idx="8" type="body"/>
          </p:nvPr>
        </p:nvSpPr>
        <p:spPr>
          <a:xfrm>
            <a:off x="9144000" y="5134500"/>
            <a:ext cx="3895800" cy="12846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t" anchorCtr="0" bIns="137150" lIns="137150" rIns="137150" spcFirstLastPara="1" tIns="137150" wrap="square">
            <a:noAutofit/>
          </a:bodyPr>
          <a:lstStyle>
            <a:lvl1pPr algn="l"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2200">
                <a:solidFill>
                  <a:schemeClr val="accent2"/>
                </a:solidFill>
              </a:defRPr>
            </a:lvl1pPr>
            <a:lvl2pPr algn="l"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2200">
                <a:solidFill>
                  <a:schemeClr val="accent2"/>
                </a:solidFill>
              </a:defRPr>
            </a:lvl2pPr>
            <a:lvl3pPr algn="l"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2200">
                <a:solidFill>
                  <a:schemeClr val="accent2"/>
                </a:solidFill>
              </a:defRPr>
            </a:lvl3pPr>
            <a:lvl4pPr algn="l"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2200">
                <a:solidFill>
                  <a:schemeClr val="accent2"/>
                </a:solidFill>
              </a:defRPr>
            </a:lvl4pPr>
            <a:lvl5pPr algn="l"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2200">
                <a:solidFill>
                  <a:schemeClr val="accent2"/>
                </a:solidFill>
              </a:defRPr>
            </a:lvl5pPr>
            <a:lvl6pPr algn="l"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2200">
                <a:solidFill>
                  <a:schemeClr val="accent2"/>
                </a:solidFill>
              </a:defRPr>
            </a:lvl6pPr>
            <a:lvl7pPr algn="l"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2200">
                <a:solidFill>
                  <a:schemeClr val="accent2"/>
                </a:solidFill>
              </a:defRPr>
            </a:lvl7pPr>
            <a:lvl8pPr algn="l"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2200">
                <a:solidFill>
                  <a:schemeClr val="accent2"/>
                </a:solidFill>
              </a:defRPr>
            </a:lvl8pPr>
            <a:lvl9pPr algn="l"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2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32"/>
          <p:cNvSpPr txBox="1">
            <a:spLocks noGrp="1"/>
          </p:cNvSpPr>
          <p:nvPr>
            <p:ph idx="9" type="body"/>
          </p:nvPr>
        </p:nvSpPr>
        <p:spPr>
          <a:xfrm>
            <a:off x="13039350" y="5134500"/>
            <a:ext cx="3895800" cy="12846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t" anchorCtr="0" bIns="137150" lIns="137150" rIns="137150" spcFirstLastPara="1" tIns="137150" wrap="square">
            <a:noAutofit/>
          </a:bodyPr>
          <a:lstStyle>
            <a:lvl1pPr algn="l"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2200">
                <a:solidFill>
                  <a:schemeClr val="accent2"/>
                </a:solidFill>
              </a:defRPr>
            </a:lvl1pPr>
            <a:lvl2pPr algn="l"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2200">
                <a:solidFill>
                  <a:schemeClr val="accent2"/>
                </a:solidFill>
              </a:defRPr>
            </a:lvl2pPr>
            <a:lvl3pPr algn="l"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2200">
                <a:solidFill>
                  <a:schemeClr val="accent2"/>
                </a:solidFill>
              </a:defRPr>
            </a:lvl3pPr>
            <a:lvl4pPr algn="l"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2200">
                <a:solidFill>
                  <a:schemeClr val="accent2"/>
                </a:solidFill>
              </a:defRPr>
            </a:lvl4pPr>
            <a:lvl5pPr algn="l"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2200">
                <a:solidFill>
                  <a:schemeClr val="accent2"/>
                </a:solidFill>
              </a:defRPr>
            </a:lvl5pPr>
            <a:lvl6pPr algn="l"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2200">
                <a:solidFill>
                  <a:schemeClr val="accent2"/>
                </a:solidFill>
              </a:defRPr>
            </a:lvl6pPr>
            <a:lvl7pPr algn="l"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2200">
                <a:solidFill>
                  <a:schemeClr val="accent2"/>
                </a:solidFill>
              </a:defRPr>
            </a:lvl7pPr>
            <a:lvl8pPr algn="l"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2200">
                <a:solidFill>
                  <a:schemeClr val="accent2"/>
                </a:solidFill>
              </a:defRPr>
            </a:lvl8pPr>
            <a:lvl9pPr algn="l"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2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idx="13" type="body"/>
          </p:nvPr>
        </p:nvSpPr>
        <p:spPr>
          <a:xfrm>
            <a:off x="1353000" y="6419878"/>
            <a:ext cx="3895800" cy="1284600"/>
          </a:xfrm>
          <a:prstGeom prst="rect">
            <a:avLst/>
          </a:prstGeom>
          <a:solidFill>
            <a:srgbClr val="E0E1E9"/>
          </a:solidFill>
          <a:ln cap="flat" cmpd="sng" w="1905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t" anchorCtr="0" bIns="137150" lIns="137150" rIns="137150" spcFirstLastPara="1" tIns="137150" wrap="square">
            <a:noAutofit/>
          </a:bodyPr>
          <a:lstStyle>
            <a:lvl1pPr algn="l"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b="1" sz="2200">
                <a:solidFill>
                  <a:schemeClr val="accent2"/>
                </a:solidFill>
              </a:defRPr>
            </a:lvl1pPr>
            <a:lvl2pPr algn="l"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b="1" sz="2200">
                <a:solidFill>
                  <a:schemeClr val="accent2"/>
                </a:solidFill>
              </a:defRPr>
            </a:lvl2pPr>
            <a:lvl3pPr algn="l"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b="1" sz="2200">
                <a:solidFill>
                  <a:schemeClr val="accent2"/>
                </a:solidFill>
              </a:defRPr>
            </a:lvl3pPr>
            <a:lvl4pPr algn="l"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b="1" sz="2200">
                <a:solidFill>
                  <a:schemeClr val="accent2"/>
                </a:solidFill>
              </a:defRPr>
            </a:lvl4pPr>
            <a:lvl5pPr algn="l"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b="1" sz="2200">
                <a:solidFill>
                  <a:schemeClr val="accent2"/>
                </a:solidFill>
              </a:defRPr>
            </a:lvl5pPr>
            <a:lvl6pPr algn="l"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b="1" sz="2200">
                <a:solidFill>
                  <a:schemeClr val="accent2"/>
                </a:solidFill>
              </a:defRPr>
            </a:lvl6pPr>
            <a:lvl7pPr algn="l"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b="1" sz="2200">
                <a:solidFill>
                  <a:schemeClr val="accent2"/>
                </a:solidFill>
              </a:defRPr>
            </a:lvl7pPr>
            <a:lvl8pPr algn="l"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b="1" sz="2200">
                <a:solidFill>
                  <a:schemeClr val="accent2"/>
                </a:solidFill>
              </a:defRPr>
            </a:lvl8pPr>
            <a:lvl9pPr algn="l"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b="1" sz="2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idx="14" type="body"/>
          </p:nvPr>
        </p:nvSpPr>
        <p:spPr>
          <a:xfrm>
            <a:off x="5248650" y="6419878"/>
            <a:ext cx="3895800" cy="1284600"/>
          </a:xfrm>
          <a:prstGeom prst="rect">
            <a:avLst/>
          </a:prstGeom>
          <a:solidFill>
            <a:srgbClr val="E0E1E9"/>
          </a:solidFill>
          <a:ln cap="flat" cmpd="sng" w="1905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t" anchorCtr="0" bIns="137150" lIns="137150" rIns="137150" spcFirstLastPara="1" tIns="137150" wrap="square">
            <a:noAutofit/>
          </a:bodyPr>
          <a:lstStyle>
            <a:lvl1pPr algn="l"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2200">
                <a:solidFill>
                  <a:schemeClr val="accent2"/>
                </a:solidFill>
              </a:defRPr>
            </a:lvl1pPr>
            <a:lvl2pPr algn="l"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2200">
                <a:solidFill>
                  <a:schemeClr val="accent2"/>
                </a:solidFill>
              </a:defRPr>
            </a:lvl2pPr>
            <a:lvl3pPr algn="l"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2200">
                <a:solidFill>
                  <a:schemeClr val="accent2"/>
                </a:solidFill>
              </a:defRPr>
            </a:lvl3pPr>
            <a:lvl4pPr algn="l"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2200">
                <a:solidFill>
                  <a:schemeClr val="accent2"/>
                </a:solidFill>
              </a:defRPr>
            </a:lvl4pPr>
            <a:lvl5pPr algn="l"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2200">
                <a:solidFill>
                  <a:schemeClr val="accent2"/>
                </a:solidFill>
              </a:defRPr>
            </a:lvl5pPr>
            <a:lvl6pPr algn="l"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2200">
                <a:solidFill>
                  <a:schemeClr val="accent2"/>
                </a:solidFill>
              </a:defRPr>
            </a:lvl6pPr>
            <a:lvl7pPr algn="l"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2200">
                <a:solidFill>
                  <a:schemeClr val="accent2"/>
                </a:solidFill>
              </a:defRPr>
            </a:lvl7pPr>
            <a:lvl8pPr algn="l"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2200">
                <a:solidFill>
                  <a:schemeClr val="accent2"/>
                </a:solidFill>
              </a:defRPr>
            </a:lvl8pPr>
            <a:lvl9pPr algn="l"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2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idx="15" type="body"/>
          </p:nvPr>
        </p:nvSpPr>
        <p:spPr>
          <a:xfrm>
            <a:off x="9144000" y="6419878"/>
            <a:ext cx="3895800" cy="1284600"/>
          </a:xfrm>
          <a:prstGeom prst="rect">
            <a:avLst/>
          </a:prstGeom>
          <a:solidFill>
            <a:srgbClr val="E0E1E9"/>
          </a:solidFill>
          <a:ln cap="flat" cmpd="sng" w="1905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t" anchorCtr="0" bIns="137150" lIns="137150" rIns="137150" spcFirstLastPara="1" tIns="137150" wrap="square">
            <a:noAutofit/>
          </a:bodyPr>
          <a:lstStyle>
            <a:lvl1pPr algn="l"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2200">
                <a:solidFill>
                  <a:schemeClr val="accent2"/>
                </a:solidFill>
              </a:defRPr>
            </a:lvl1pPr>
            <a:lvl2pPr algn="l"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2200">
                <a:solidFill>
                  <a:schemeClr val="accent2"/>
                </a:solidFill>
              </a:defRPr>
            </a:lvl2pPr>
            <a:lvl3pPr algn="l"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2200">
                <a:solidFill>
                  <a:schemeClr val="accent2"/>
                </a:solidFill>
              </a:defRPr>
            </a:lvl3pPr>
            <a:lvl4pPr algn="l"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2200">
                <a:solidFill>
                  <a:schemeClr val="accent2"/>
                </a:solidFill>
              </a:defRPr>
            </a:lvl4pPr>
            <a:lvl5pPr algn="l"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2200">
                <a:solidFill>
                  <a:schemeClr val="accent2"/>
                </a:solidFill>
              </a:defRPr>
            </a:lvl5pPr>
            <a:lvl6pPr algn="l"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2200">
                <a:solidFill>
                  <a:schemeClr val="accent2"/>
                </a:solidFill>
              </a:defRPr>
            </a:lvl6pPr>
            <a:lvl7pPr algn="l"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2200">
                <a:solidFill>
                  <a:schemeClr val="accent2"/>
                </a:solidFill>
              </a:defRPr>
            </a:lvl7pPr>
            <a:lvl8pPr algn="l"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2200">
                <a:solidFill>
                  <a:schemeClr val="accent2"/>
                </a:solidFill>
              </a:defRPr>
            </a:lvl8pPr>
            <a:lvl9pPr algn="l"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2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idx="16" type="body"/>
          </p:nvPr>
        </p:nvSpPr>
        <p:spPr>
          <a:xfrm>
            <a:off x="13039350" y="6419878"/>
            <a:ext cx="3895800" cy="1284600"/>
          </a:xfrm>
          <a:prstGeom prst="rect">
            <a:avLst/>
          </a:prstGeom>
          <a:solidFill>
            <a:srgbClr val="E0E1E9"/>
          </a:solidFill>
          <a:ln cap="flat" cmpd="sng" w="1905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t" anchorCtr="0" bIns="137150" lIns="137150" rIns="137150" spcFirstLastPara="1" tIns="137150" wrap="square">
            <a:noAutofit/>
          </a:bodyPr>
          <a:lstStyle>
            <a:lvl1pPr algn="l"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2200">
                <a:solidFill>
                  <a:schemeClr val="accent2"/>
                </a:solidFill>
              </a:defRPr>
            </a:lvl1pPr>
            <a:lvl2pPr algn="l"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2200">
                <a:solidFill>
                  <a:schemeClr val="accent2"/>
                </a:solidFill>
              </a:defRPr>
            </a:lvl2pPr>
            <a:lvl3pPr algn="l"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2200">
                <a:solidFill>
                  <a:schemeClr val="accent2"/>
                </a:solidFill>
              </a:defRPr>
            </a:lvl3pPr>
            <a:lvl4pPr algn="l"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2200">
                <a:solidFill>
                  <a:schemeClr val="accent2"/>
                </a:solidFill>
              </a:defRPr>
            </a:lvl4pPr>
            <a:lvl5pPr algn="l"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2200">
                <a:solidFill>
                  <a:schemeClr val="accent2"/>
                </a:solidFill>
              </a:defRPr>
            </a:lvl5pPr>
            <a:lvl6pPr algn="l"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2200">
                <a:solidFill>
                  <a:schemeClr val="accent2"/>
                </a:solidFill>
              </a:defRPr>
            </a:lvl6pPr>
            <a:lvl7pPr algn="l"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2200">
                <a:solidFill>
                  <a:schemeClr val="accent2"/>
                </a:solidFill>
              </a:defRPr>
            </a:lvl7pPr>
            <a:lvl8pPr algn="l"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2200">
                <a:solidFill>
                  <a:schemeClr val="accent2"/>
                </a:solidFill>
              </a:defRPr>
            </a:lvl8pPr>
            <a:lvl9pPr algn="l"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2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idx="17" type="body"/>
          </p:nvPr>
        </p:nvSpPr>
        <p:spPr>
          <a:xfrm>
            <a:off x="1353000" y="7699250"/>
            <a:ext cx="3895800" cy="12846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t" anchorCtr="0" bIns="137150" lIns="137150" rIns="137150" spcFirstLastPara="1" tIns="137150" wrap="square">
            <a:noAutofit/>
          </a:bodyPr>
          <a:lstStyle>
            <a:lvl1pPr algn="l"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b="1" sz="2200">
                <a:solidFill>
                  <a:schemeClr val="accent2"/>
                </a:solidFill>
              </a:defRPr>
            </a:lvl1pPr>
            <a:lvl2pPr algn="l"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b="1" sz="2200">
                <a:solidFill>
                  <a:schemeClr val="accent2"/>
                </a:solidFill>
              </a:defRPr>
            </a:lvl2pPr>
            <a:lvl3pPr algn="l"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b="1" sz="2200">
                <a:solidFill>
                  <a:schemeClr val="accent2"/>
                </a:solidFill>
              </a:defRPr>
            </a:lvl3pPr>
            <a:lvl4pPr algn="l"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b="1" sz="2200">
                <a:solidFill>
                  <a:schemeClr val="accent2"/>
                </a:solidFill>
              </a:defRPr>
            </a:lvl4pPr>
            <a:lvl5pPr algn="l"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b="1" sz="2200">
                <a:solidFill>
                  <a:schemeClr val="accent2"/>
                </a:solidFill>
              </a:defRPr>
            </a:lvl5pPr>
            <a:lvl6pPr algn="l"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b="1" sz="2200">
                <a:solidFill>
                  <a:schemeClr val="accent2"/>
                </a:solidFill>
              </a:defRPr>
            </a:lvl6pPr>
            <a:lvl7pPr algn="l"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b="1" sz="2200">
                <a:solidFill>
                  <a:schemeClr val="accent2"/>
                </a:solidFill>
              </a:defRPr>
            </a:lvl7pPr>
            <a:lvl8pPr algn="l"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b="1" sz="2200">
                <a:solidFill>
                  <a:schemeClr val="accent2"/>
                </a:solidFill>
              </a:defRPr>
            </a:lvl8pPr>
            <a:lvl9pPr algn="l"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b="1" sz="2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32"/>
          <p:cNvSpPr txBox="1">
            <a:spLocks noGrp="1"/>
          </p:cNvSpPr>
          <p:nvPr>
            <p:ph idx="18" type="body"/>
          </p:nvPr>
        </p:nvSpPr>
        <p:spPr>
          <a:xfrm>
            <a:off x="5248650" y="7699250"/>
            <a:ext cx="3895800" cy="12846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t" anchorCtr="0" bIns="137150" lIns="137150" rIns="137150" spcFirstLastPara="1" tIns="137150" wrap="square">
            <a:noAutofit/>
          </a:bodyPr>
          <a:lstStyle>
            <a:lvl1pPr algn="l"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2200">
                <a:solidFill>
                  <a:schemeClr val="accent2"/>
                </a:solidFill>
              </a:defRPr>
            </a:lvl1pPr>
            <a:lvl2pPr algn="l"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2200">
                <a:solidFill>
                  <a:schemeClr val="accent2"/>
                </a:solidFill>
              </a:defRPr>
            </a:lvl2pPr>
            <a:lvl3pPr algn="l"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2200">
                <a:solidFill>
                  <a:schemeClr val="accent2"/>
                </a:solidFill>
              </a:defRPr>
            </a:lvl3pPr>
            <a:lvl4pPr algn="l"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2200">
                <a:solidFill>
                  <a:schemeClr val="accent2"/>
                </a:solidFill>
              </a:defRPr>
            </a:lvl4pPr>
            <a:lvl5pPr algn="l"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2200">
                <a:solidFill>
                  <a:schemeClr val="accent2"/>
                </a:solidFill>
              </a:defRPr>
            </a:lvl5pPr>
            <a:lvl6pPr algn="l"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2200">
                <a:solidFill>
                  <a:schemeClr val="accent2"/>
                </a:solidFill>
              </a:defRPr>
            </a:lvl6pPr>
            <a:lvl7pPr algn="l"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2200">
                <a:solidFill>
                  <a:schemeClr val="accent2"/>
                </a:solidFill>
              </a:defRPr>
            </a:lvl7pPr>
            <a:lvl8pPr algn="l"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2200">
                <a:solidFill>
                  <a:schemeClr val="accent2"/>
                </a:solidFill>
              </a:defRPr>
            </a:lvl8pPr>
            <a:lvl9pPr algn="l"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2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32"/>
          <p:cNvSpPr txBox="1">
            <a:spLocks noGrp="1"/>
          </p:cNvSpPr>
          <p:nvPr>
            <p:ph idx="19" type="body"/>
          </p:nvPr>
        </p:nvSpPr>
        <p:spPr>
          <a:xfrm>
            <a:off x="9144000" y="7699250"/>
            <a:ext cx="3895800" cy="12846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t" anchorCtr="0" bIns="137150" lIns="137150" rIns="137150" spcFirstLastPara="1" tIns="137150" wrap="square">
            <a:noAutofit/>
          </a:bodyPr>
          <a:lstStyle>
            <a:lvl1pPr algn="l"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2200">
                <a:solidFill>
                  <a:schemeClr val="accent2"/>
                </a:solidFill>
              </a:defRPr>
            </a:lvl1pPr>
            <a:lvl2pPr algn="l"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2200">
                <a:solidFill>
                  <a:schemeClr val="accent2"/>
                </a:solidFill>
              </a:defRPr>
            </a:lvl2pPr>
            <a:lvl3pPr algn="l"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2200">
                <a:solidFill>
                  <a:schemeClr val="accent2"/>
                </a:solidFill>
              </a:defRPr>
            </a:lvl3pPr>
            <a:lvl4pPr algn="l"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2200">
                <a:solidFill>
                  <a:schemeClr val="accent2"/>
                </a:solidFill>
              </a:defRPr>
            </a:lvl4pPr>
            <a:lvl5pPr algn="l"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2200">
                <a:solidFill>
                  <a:schemeClr val="accent2"/>
                </a:solidFill>
              </a:defRPr>
            </a:lvl5pPr>
            <a:lvl6pPr algn="l"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2200">
                <a:solidFill>
                  <a:schemeClr val="accent2"/>
                </a:solidFill>
              </a:defRPr>
            </a:lvl6pPr>
            <a:lvl7pPr algn="l"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2200">
                <a:solidFill>
                  <a:schemeClr val="accent2"/>
                </a:solidFill>
              </a:defRPr>
            </a:lvl7pPr>
            <a:lvl8pPr algn="l"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2200">
                <a:solidFill>
                  <a:schemeClr val="accent2"/>
                </a:solidFill>
              </a:defRPr>
            </a:lvl8pPr>
            <a:lvl9pPr algn="l"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2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32"/>
          <p:cNvSpPr txBox="1">
            <a:spLocks noGrp="1"/>
          </p:cNvSpPr>
          <p:nvPr>
            <p:ph idx="20" type="body"/>
          </p:nvPr>
        </p:nvSpPr>
        <p:spPr>
          <a:xfrm>
            <a:off x="13039350" y="7699250"/>
            <a:ext cx="3895800" cy="12846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chemeClr val="lt1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t" anchorCtr="0" bIns="137150" lIns="137150" rIns="137150" spcFirstLastPara="1" tIns="137150" wrap="square">
            <a:noAutofit/>
          </a:bodyPr>
          <a:lstStyle>
            <a:lvl1pPr algn="l"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2200">
                <a:solidFill>
                  <a:schemeClr val="accent2"/>
                </a:solidFill>
              </a:defRPr>
            </a:lvl1pPr>
            <a:lvl2pPr algn="l"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2200">
                <a:solidFill>
                  <a:schemeClr val="accent2"/>
                </a:solidFill>
              </a:defRPr>
            </a:lvl2pPr>
            <a:lvl3pPr algn="l"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2200">
                <a:solidFill>
                  <a:schemeClr val="accent2"/>
                </a:solidFill>
              </a:defRPr>
            </a:lvl3pPr>
            <a:lvl4pPr algn="l"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2200">
                <a:solidFill>
                  <a:schemeClr val="accent2"/>
                </a:solidFill>
              </a:defRPr>
            </a:lvl4pPr>
            <a:lvl5pPr algn="l"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2200">
                <a:solidFill>
                  <a:schemeClr val="accent2"/>
                </a:solidFill>
              </a:defRPr>
            </a:lvl5pPr>
            <a:lvl6pPr algn="l"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2200">
                <a:solidFill>
                  <a:schemeClr val="accent2"/>
                </a:solidFill>
              </a:defRPr>
            </a:lvl6pPr>
            <a:lvl7pPr algn="l"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2200">
                <a:solidFill>
                  <a:schemeClr val="accent2"/>
                </a:solidFill>
              </a:defRPr>
            </a:lvl7pPr>
            <a:lvl8pPr algn="l"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2200">
                <a:solidFill>
                  <a:schemeClr val="accent2"/>
                </a:solidFill>
              </a:defRPr>
            </a:lvl8pPr>
            <a:lvl9pPr algn="l"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2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32"/>
          <p:cNvSpPr txBox="1">
            <a:spLocks noGrp="1"/>
          </p:cNvSpPr>
          <p:nvPr>
            <p:ph type="title"/>
          </p:nvPr>
        </p:nvSpPr>
        <p:spPr>
          <a:xfrm>
            <a:off x="1351650" y="2569750"/>
            <a:ext cx="15580800" cy="12846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b="1" sz="6000">
                <a:latin typeface="Open Sans"/>
                <a:ea typeface="Open Sans"/>
                <a:cs typeface="Open Sans"/>
                <a:sym typeface="Open Sans"/>
              </a:defRPr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72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72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72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72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72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72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72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pen Sans ExtraBold"/>
              <a:buNone/>
              <a:defRPr sz="72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1 image">
  <p:cSld name="TITLE_2_1_1_1_1_1">
    <p:bg>
      <p:bgPr>
        <a:solidFill>
          <a:schemeClr val="lt2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346148" y="9351450"/>
            <a:ext cx="548644" cy="59252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4"/>
          <p:cNvSpPr txBox="1">
            <a:spLocks noGrp="1"/>
          </p:cNvSpPr>
          <p:nvPr>
            <p:ph type="subTitle" idx="1"/>
          </p:nvPr>
        </p:nvSpPr>
        <p:spPr>
          <a:xfrm>
            <a:off x="1356450" y="8984400"/>
            <a:ext cx="15562200" cy="1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F9E"/>
              </a:buClr>
              <a:buSzPts val="1000"/>
              <a:buNone/>
              <a:defRPr sz="2000" b="1">
                <a:solidFill>
                  <a:srgbClr val="005F9E"/>
                </a:solidFill>
              </a:defRPr>
            </a:lvl1pPr>
            <a:lvl2pPr lvl="1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4"/>
          <p:cNvSpPr>
            <a:spLocks noGrp="1"/>
          </p:cNvSpPr>
          <p:nvPr>
            <p:ph type="pic" idx="2"/>
          </p:nvPr>
        </p:nvSpPr>
        <p:spPr>
          <a:xfrm>
            <a:off x="1356450" y="1292600"/>
            <a:ext cx="15562200" cy="769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1353300" y="-63850"/>
            <a:ext cx="15591600" cy="2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2286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B7E2"/>
              </a:buClr>
              <a:buSzPts val="2700"/>
              <a:buFont typeface="Open Sans ExtraBold"/>
              <a:buNone/>
              <a:defRPr sz="2700" b="0" i="0" u="none" strike="noStrike" cap="none">
                <a:solidFill>
                  <a:srgbClr val="6CB7E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1353300" y="2304950"/>
            <a:ext cx="155916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B7E2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9" r:id="rId7"/>
    <p:sldLayoutId id="2147483662" r:id="rId8"/>
    <p:sldLayoutId id="2147483664" r:id="rId9"/>
    <p:sldLayoutId id="2147483667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18">
          <p15:clr>
            <a:srgbClr val="EA4335"/>
          </p15:clr>
        </p15:guide>
        <p15:guide id="2" pos="852">
          <p15:clr>
            <a:srgbClr val="FF00FF"/>
          </p15:clr>
        </p15:guide>
        <p15:guide id="3" pos="1670">
          <p15:clr>
            <a:srgbClr val="FF00FF"/>
          </p15:clr>
        </p15:guide>
        <p15:guide id="4" pos="2488">
          <p15:clr>
            <a:srgbClr val="FF00FF"/>
          </p15:clr>
        </p15:guide>
        <p15:guide id="5" pos="3306">
          <p15:clr>
            <a:srgbClr val="FF00FF"/>
          </p15:clr>
        </p15:guide>
        <p15:guide id="6" pos="4124">
          <p15:clr>
            <a:srgbClr val="FF00FF"/>
          </p15:clr>
        </p15:guide>
        <p15:guide id="7" pos="4942">
          <p15:clr>
            <a:srgbClr val="FF00FF"/>
          </p15:clr>
        </p15:guide>
        <p15:guide id="8" pos="5760">
          <p15:clr>
            <a:srgbClr val="FF00FF"/>
          </p15:clr>
        </p15:guide>
        <p15:guide id="9" pos="6578">
          <p15:clr>
            <a:srgbClr val="FF00FF"/>
          </p15:clr>
        </p15:guide>
        <p15:guide id="10" pos="7396">
          <p15:clr>
            <a:srgbClr val="FF00FF"/>
          </p15:clr>
        </p15:guide>
        <p15:guide id="11" pos="8214">
          <p15:clr>
            <a:srgbClr val="FF00FF"/>
          </p15:clr>
        </p15:guide>
        <p15:guide id="12" pos="9032">
          <p15:clr>
            <a:srgbClr val="FF00FF"/>
          </p15:clr>
        </p15:guide>
        <p15:guide id="13" pos="9850">
          <p15:clr>
            <a:srgbClr val="FF00FF"/>
          </p15:clr>
        </p15:guide>
        <p15:guide id="14" pos="10668">
          <p15:clr>
            <a:srgbClr val="FF00FF"/>
          </p15:clr>
        </p15:guide>
        <p15:guide id="15" orient="horz" pos="1624">
          <p15:clr>
            <a:srgbClr val="EA4335"/>
          </p15:clr>
        </p15:guide>
        <p15:guide id="16" orient="horz" pos="2430">
          <p15:clr>
            <a:srgbClr val="EA4335"/>
          </p15:clr>
        </p15:guide>
        <p15:guide id="17" orient="horz" pos="3240">
          <p15:clr>
            <a:srgbClr val="EA4335"/>
          </p15:clr>
        </p15:guide>
        <p15:guide id="18" orient="horz" pos="4044">
          <p15:clr>
            <a:srgbClr val="EA4335"/>
          </p15:clr>
        </p15:guide>
        <p15:guide id="19" orient="horz" pos="4850">
          <p15:clr>
            <a:srgbClr val="EA4335"/>
          </p15:clr>
        </p15:guide>
        <p15:guide id="20" orient="horz" pos="5656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400307"/>
            <a:ext cx="16459200" cy="678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32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D3AFA7-8427-4D37-B261-D1F7D5871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4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5pPr>
      <a:lvl6pPr marL="685800" algn="ctr" defTabSz="685800" rtl="0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371600" algn="ctr" defTabSz="685800" rtl="0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2057400" algn="ctr" defTabSz="685800" rtl="0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743200" algn="ctr" defTabSz="685800" rtl="0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514350" indent="-51435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800" kern="12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1pPr>
      <a:lvl2pPr marL="1114425" indent="-428625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200" kern="12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2pPr>
      <a:lvl3pPr marL="1714500" indent="-34290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3pPr>
      <a:lvl4pPr marL="2400300" indent="-34290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4pPr>
      <a:lvl5pPr marL="3086100" indent="-34290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000" kern="12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5pPr>
      <a:lvl6pPr marL="37719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6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govinfo.gov/content/pkg/FR-2020-07-24/pdf/2020-16084.pdf" TargetMode="External"/><Relationship Id="rId4" Type="http://schemas.openxmlformats.org/officeDocument/2006/relationships/hyperlink" Target="https://www.federalregister.gov/d/2020-16084" TargetMode="External"/></Relationships>
</file>

<file path=ppt/slides/_rels/slide18.xml.rels><?xml version="1.0" encoding="UTF-8" standalone="yes" ?><Relationships xmlns="http://schemas.openxmlformats.org/package/2006/relationships"><Relationship Id="rId3" Target="../media/image58.jpe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8.xml" Type="http://schemas.openxmlformats.org/officeDocument/2006/relationships/slideLayout"/><Relationship Id="rId6" Target="../media/image50.png" Type="http://schemas.openxmlformats.org/officeDocument/2006/relationships/image"/><Relationship Id="rId5" Target="../media/image60.png" Type="http://schemas.openxmlformats.org/officeDocument/2006/relationships/image"/><Relationship Id="rId4" Target="../media/image59.pn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61.pn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6.xml" Type="http://schemas.openxmlformats.org/officeDocument/2006/relationships/slideLayout"/><Relationship Id="rId5" Target="../media/image63.jpeg" Type="http://schemas.openxmlformats.org/officeDocument/2006/relationships/image"/><Relationship Id="rId4" Target="../media/image62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s://www.ngs.noaa.gov/data/formats/GVX/index.s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1.xml.rels><?xml version="1.0" encoding="UTF-8" standalone="yes" ?><Relationships xmlns="http://schemas.openxmlformats.org/package/2006/relationships"><Relationship Id="rId3" Target="../media/image69.jpeg" Type="http://schemas.openxmlformats.org/officeDocument/2006/relationships/image"/><Relationship Id="rId2" Target="../media/image68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61/(ASCE)SU.1943-5428.0000249" TargetMode="External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4.png"/></Relationships>
</file>

<file path=ppt/slides/_rels/slide28.xml.rels><?xml version="1.0" encoding="UTF-8" standalone="yes" ?><Relationships xmlns="http://schemas.openxmlformats.org/package/2006/relationships"><Relationship Id="rId3" Target="../media/image75.jpe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11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3" Target="../media/image76.jpeg" Type="http://schemas.openxmlformats.org/officeDocument/2006/relationships/image"/><Relationship Id="rId2" Target="../notesSlides/notesSlide22.xml" Type="http://schemas.openxmlformats.org/officeDocument/2006/relationships/notesSlide"/><Relationship Id="rId1" Target="../slideLayouts/slideLayout11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 ?><Relationships xmlns="http://schemas.openxmlformats.org/package/2006/relationships"><Relationship Id="rId3" Target="../media/image73.jpg" Type="http://schemas.openxmlformats.org/officeDocument/2006/relationships/image"/><Relationship Id="rId2" Target="../notesSlides/notesSlide23.xml" Type="http://schemas.openxmlformats.org/officeDocument/2006/relationships/notesSlide"/><Relationship Id="rId1" Target="../slideLayouts/slideLayout10.xml" Type="http://schemas.openxmlformats.org/officeDocument/2006/relationships/slideLayout"/><Relationship Id="rId6" Target="../media/image78.jpeg" Type="http://schemas.openxmlformats.org/officeDocument/2006/relationships/image"/><Relationship Id="rId5" Target="../media/image77.png" Type="http://schemas.openxmlformats.org/officeDocument/2006/relationships/image"/><Relationship Id="rId4" Target="../media/image74.png" Type="http://schemas.openxmlformats.org/officeDocument/2006/relationships/image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7" Type="http://schemas.openxmlformats.org/officeDocument/2006/relationships/image" Target="../media/image8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 ?><Relationships xmlns="http://schemas.openxmlformats.org/package/2006/relationships"><Relationship Id="rId3" Target="../media/image87.jpeg" Type="http://schemas.openxmlformats.org/officeDocument/2006/relationships/image"/><Relationship Id="rId2" Target="../notesSlides/notesSlide32.xml" Type="http://schemas.openxmlformats.org/officeDocument/2006/relationships/notesSlide"/><Relationship Id="rId1" Target="../slideLayouts/slideLayout5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6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 ?><Relationships xmlns="http://schemas.openxmlformats.org/package/2006/relationships"><Relationship Id="rId8" Target="../media/image23.PNG" Type="http://schemas.openxmlformats.org/officeDocument/2006/relationships/image"/><Relationship Id="rId3" Target="https://www.ngs.noaa.gov/PUBS_LIB/FedRegister/FRdoc93-14922.pdf" TargetMode="External" Type="http://schemas.openxmlformats.org/officeDocument/2006/relationships/hyperlink"/><Relationship Id="rId7" Target="../media/image22.PN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5.xml" Type="http://schemas.openxmlformats.org/officeDocument/2006/relationships/slideLayout"/><Relationship Id="rId6" Target="../media/image21.PNG" Type="http://schemas.openxmlformats.org/officeDocument/2006/relationships/image"/><Relationship Id="rId5" Target="../media/image20.jpeg" Type="http://schemas.openxmlformats.org/officeDocument/2006/relationships/image"/><Relationship Id="rId4" Target="https://www.ngs.noaa.gov/PUBS_LIB/FedRegister/FRN-Affirmation_of_Datum_for_Surveying_and_Mapping_Activities_-%5b1989%5d.pdf" TargetMode="External" Type="http://schemas.openxmlformats.org/officeDocument/2006/relationships/hyperlink"/></Relationships>
</file>

<file path=ppt/slides/_rels/slide8.xml.rels><?xml version="1.0" encoding="UTF-8" standalone="yes" ?><Relationships xmlns="http://schemas.openxmlformats.org/package/2006/relationships"><Relationship Id="rId8" Target="../media/image29.jpeg" Type="http://schemas.openxmlformats.org/officeDocument/2006/relationships/image"/><Relationship Id="rId13" Target="../media/image34.jpeg" Type="http://schemas.openxmlformats.org/officeDocument/2006/relationships/image"/><Relationship Id="rId18" Target="../media/image39.jpeg" Type="http://schemas.openxmlformats.org/officeDocument/2006/relationships/image"/><Relationship Id="rId26" Target="../media/image47.png" Type="http://schemas.openxmlformats.org/officeDocument/2006/relationships/image"/><Relationship Id="rId3" Target="../media/image24.jpeg" Type="http://schemas.openxmlformats.org/officeDocument/2006/relationships/image"/><Relationship Id="rId21" Target="../media/image42.jpeg" Type="http://schemas.openxmlformats.org/officeDocument/2006/relationships/image"/><Relationship Id="rId7" Target="../media/image28.jpeg" Type="http://schemas.openxmlformats.org/officeDocument/2006/relationships/image"/><Relationship Id="rId12" Target="../media/image33.jpeg" Type="http://schemas.openxmlformats.org/officeDocument/2006/relationships/image"/><Relationship Id="rId17" Target="../media/image38.jpeg" Type="http://schemas.openxmlformats.org/officeDocument/2006/relationships/image"/><Relationship Id="rId25" Target="../media/image46.jpg" Type="http://schemas.openxmlformats.org/officeDocument/2006/relationships/image"/><Relationship Id="rId2" Target="../notesSlides/notesSlide7.xml" Type="http://schemas.openxmlformats.org/officeDocument/2006/relationships/notesSlide"/><Relationship Id="rId16" Target="../media/image37.jpeg" Type="http://schemas.openxmlformats.org/officeDocument/2006/relationships/image"/><Relationship Id="rId20" Target="../media/image41.jpeg" Type="http://schemas.openxmlformats.org/officeDocument/2006/relationships/image"/><Relationship Id="rId1" Target="../slideLayouts/slideLayout5.xml" Type="http://schemas.openxmlformats.org/officeDocument/2006/relationships/slideLayout"/><Relationship Id="rId6" Target="../media/image27.jpeg" Type="http://schemas.openxmlformats.org/officeDocument/2006/relationships/image"/><Relationship Id="rId11" Target="../media/image32.jpeg" Type="http://schemas.openxmlformats.org/officeDocument/2006/relationships/image"/><Relationship Id="rId24" Target="../media/image45.jpeg" Type="http://schemas.openxmlformats.org/officeDocument/2006/relationships/image"/><Relationship Id="rId5" Target="../media/image26.jpeg" Type="http://schemas.openxmlformats.org/officeDocument/2006/relationships/image"/><Relationship Id="rId15" Target="../media/image36.jpeg" Type="http://schemas.openxmlformats.org/officeDocument/2006/relationships/image"/><Relationship Id="rId23" Target="../media/image44.png" Type="http://schemas.openxmlformats.org/officeDocument/2006/relationships/image"/><Relationship Id="rId28" Target="../media/image49.jpeg" Type="http://schemas.openxmlformats.org/officeDocument/2006/relationships/image"/><Relationship Id="rId10" Target="../media/image31.jpeg" Type="http://schemas.openxmlformats.org/officeDocument/2006/relationships/image"/><Relationship Id="rId19" Target="../media/image40.jpeg" Type="http://schemas.openxmlformats.org/officeDocument/2006/relationships/image"/><Relationship Id="rId4" Target="../media/image25.jpeg" Type="http://schemas.openxmlformats.org/officeDocument/2006/relationships/image"/><Relationship Id="rId9" Target="../media/image30.jpeg" Type="http://schemas.openxmlformats.org/officeDocument/2006/relationships/image"/><Relationship Id="rId14" Target="../media/image35.jpeg" Type="http://schemas.openxmlformats.org/officeDocument/2006/relationships/image"/><Relationship Id="rId22" Target="../media/image43.jpeg" Type="http://schemas.openxmlformats.org/officeDocument/2006/relationships/image"/><Relationship Id="rId27" Target="../media/image48.jpe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"/>
          <p:cNvSpPr txBox="1">
            <a:spLocks noGrp="1"/>
          </p:cNvSpPr>
          <p:nvPr>
            <p:ph type="title"/>
          </p:nvPr>
        </p:nvSpPr>
        <p:spPr>
          <a:xfrm>
            <a:off x="1340500" y="2601150"/>
            <a:ext cx="15586200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200" anchor="t" anchorCtr="0">
            <a:normAutofit fontScale="90000"/>
          </a:bodyPr>
          <a:lstStyle/>
          <a:p>
            <a:pPr>
              <a:buSzPct val="55555"/>
            </a:pPr>
            <a:r>
              <a:rPr lang="en-US" dirty="0"/>
              <a:t>Using VRS, TBC, &amp; OPUS Projects To Connect Your Projects to the NSRS</a:t>
            </a:r>
            <a:endParaRPr dirty="0"/>
          </a:p>
        </p:txBody>
      </p:sp>
      <p:sp>
        <p:nvSpPr>
          <p:cNvPr id="215" name="Google Shape;215;p3"/>
          <p:cNvSpPr txBox="1">
            <a:spLocks noGrp="1"/>
          </p:cNvSpPr>
          <p:nvPr>
            <p:ph type="subTitle" idx="2"/>
          </p:nvPr>
        </p:nvSpPr>
        <p:spPr>
          <a:xfrm>
            <a:off x="1340500" y="5136000"/>
            <a:ext cx="15634200" cy="1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SzPts val="1600"/>
              <a:buNone/>
            </a:pPr>
            <a:r>
              <a:rPr lang="en-US" sz="4400" dirty="0"/>
              <a:t>Jeff Jalbrzikowski, P.S., GISP, CFS</a:t>
            </a:r>
            <a:endParaRPr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"/>
          <p:cNvSpPr txBox="1">
            <a:spLocks noGrp="1"/>
          </p:cNvSpPr>
          <p:nvPr>
            <p:ph type="title"/>
          </p:nvPr>
        </p:nvSpPr>
        <p:spPr>
          <a:xfrm>
            <a:off x="0" y="1351378"/>
            <a:ext cx="18288000" cy="12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lvl="0" algn="ctr"/>
            <a:r>
              <a:rPr lang="en-US" dirty="0"/>
              <a:t>What about </a:t>
            </a:r>
            <a:r>
              <a:rPr lang="en-US" i="1" dirty="0"/>
              <a:t>your data</a:t>
            </a:r>
            <a:r>
              <a:rPr lang="en-US" dirty="0"/>
              <a:t> becoming part of the NSRS?</a:t>
            </a:r>
          </a:p>
        </p:txBody>
      </p:sp>
      <p:sp>
        <p:nvSpPr>
          <p:cNvPr id="283" name="Google Shape;283;p8"/>
          <p:cNvSpPr txBox="1">
            <a:spLocks noGrp="1"/>
          </p:cNvSpPr>
          <p:nvPr>
            <p:ph type="subTitle" idx="1"/>
          </p:nvPr>
        </p:nvSpPr>
        <p:spPr>
          <a:xfrm>
            <a:off x="1356450" y="8984400"/>
            <a:ext cx="15571200" cy="1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SzPts val="1000"/>
              <a:buNone/>
            </a:pPr>
            <a:r>
              <a:rPr lang="en" b="0" dirty="0"/>
              <a:t>| </a:t>
            </a:r>
            <a:r>
              <a:rPr lang="en-US" b="0" dirty="0"/>
              <a:t>Jalbrzikowski</a:t>
            </a:r>
            <a:endParaRPr dirty="0"/>
          </a:p>
        </p:txBody>
      </p:sp>
      <p:sp>
        <p:nvSpPr>
          <p:cNvPr id="5" name="main text">
            <a:extLst>
              <a:ext uri="{FF2B5EF4-FFF2-40B4-BE49-F238E27FC236}">
                <a16:creationId xmlns:a16="http://schemas.microsoft.com/office/drawing/2014/main" id="{0360D131-933D-4047-95E8-746AC167D7CE}"/>
              </a:ext>
            </a:extLst>
          </p:cNvPr>
          <p:cNvSpPr txBox="1">
            <a:spLocks/>
          </p:cNvSpPr>
          <p:nvPr/>
        </p:nvSpPr>
        <p:spPr>
          <a:xfrm>
            <a:off x="295422" y="2362771"/>
            <a:ext cx="17421078" cy="74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F9E"/>
              </a:buClr>
              <a:buSzPts val="1000"/>
              <a:buFont typeface="Open Sans"/>
              <a:buNone/>
              <a:defRPr sz="2000" b="1" i="0" u="none" strike="noStrike" cap="none">
                <a:solidFill>
                  <a:srgbClr val="005F9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14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342900" lvl="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4000" b="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Plan reviewed by Regional Advisor and/or OAD</a:t>
            </a:r>
          </a:p>
          <a:p>
            <a:pPr marL="342900" lvl="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4000" b="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FGDC &amp; NGS standards outline your procedures</a:t>
            </a:r>
          </a:p>
          <a:p>
            <a:pPr marL="342900" lvl="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4000" b="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Rigorous review by NGS Observations &amp; Analysis Division (OAD)</a:t>
            </a:r>
            <a:endParaRPr lang="en-US" sz="4000" kern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4000" b="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results are input to NGS IDB</a:t>
            </a:r>
          </a:p>
          <a:p>
            <a:pPr marL="800100" lvl="1" defTabSz="4572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3600" i="1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Everything</a:t>
            </a:r>
            <a:r>
              <a:rPr lang="en-US" sz="360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a standardized format</a:t>
            </a:r>
            <a:endParaRPr lang="en-US" sz="3600" b="0" kern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algn="l" defTabSz="457200" eaLnBrk="0" fontAlgn="base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4000" b="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Coordinates publicly available via Datasheets</a:t>
            </a:r>
          </a:p>
          <a:p>
            <a:pPr marL="800100" lvl="1" defTabSz="4572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360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Authoritative data, aka “published”</a:t>
            </a:r>
          </a:p>
          <a:p>
            <a:pPr marL="800100" lvl="1" defTabSz="4572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360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Remains there in perpetuity</a:t>
            </a:r>
          </a:p>
          <a:p>
            <a:pPr marL="800100" lvl="1" defTabSz="4572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360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Updated in future adjustments, realizations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D568FE-215F-4BD3-AF83-98F98C5F8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972" y="4960185"/>
            <a:ext cx="4882585" cy="5159909"/>
          </a:xfrm>
          <a:prstGeom prst="rect">
            <a:avLst/>
          </a:prstGeom>
          <a:ln w="3175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2308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"/>
          <p:cNvSpPr txBox="1">
            <a:spLocks noGrp="1"/>
          </p:cNvSpPr>
          <p:nvPr>
            <p:ph type="title"/>
          </p:nvPr>
        </p:nvSpPr>
        <p:spPr>
          <a:xfrm>
            <a:off x="1358900" y="1570100"/>
            <a:ext cx="9042400" cy="12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-US" dirty="0"/>
              <a:t>OPUS Projects</a:t>
            </a:r>
            <a:endParaRPr dirty="0"/>
          </a:p>
        </p:txBody>
      </p:sp>
      <p:sp>
        <p:nvSpPr>
          <p:cNvPr id="227" name="Google Shape;227;p5"/>
          <p:cNvSpPr txBox="1">
            <a:spLocks noGrp="1"/>
          </p:cNvSpPr>
          <p:nvPr>
            <p:ph type="title" idx="2"/>
          </p:nvPr>
        </p:nvSpPr>
        <p:spPr>
          <a:xfrm>
            <a:off x="1612900" y="3218800"/>
            <a:ext cx="8788400" cy="44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-US" sz="6000" i="1" dirty="0"/>
              <a:t>No, it’s not just “doing projects with OPUS”…</a:t>
            </a:r>
            <a:endParaRPr sz="6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5.googleusercontent.com/DLH56RhqKyBc4ANulIckifGbZ6M398ESfBg9G2iag5afqxIeiMl13EOSdAMaz9JKz5uA_TbZgQZ29Jedb8idRviLLQhLUlpOXAWehXpp7wduRyZrCdt7kq1Ysr3MLe38csg-HqkvumvdoYh9b39Ptb2Q06mvD_vgABDmDJ8v1tyyUiVLfD55cKPXyYEI">
            <a:extLst>
              <a:ext uri="{FF2B5EF4-FFF2-40B4-BE49-F238E27FC236}">
                <a16:creationId xmlns:a16="http://schemas.microsoft.com/office/drawing/2014/main" id="{5D13FF4D-6D4B-4581-8460-A0E60309B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062" y="14274"/>
            <a:ext cx="11549876" cy="1027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79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Cj04347380000[1]" id="116" name="Picture 2">
            <a:extLst>
              <a:ext uri="{FF2B5EF4-FFF2-40B4-BE49-F238E27FC236}">
                <a16:creationId xmlns:a16="http://schemas.microsoft.com/office/drawing/2014/main" id="{E8A97ABC-3ACC-4755-AA12-D583122B20FB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" l="147" r="814"/>
          <a:stretch>
            <a:fillRect/>
          </a:stretch>
        </p:blipFill>
        <p:spPr bwMode="auto">
          <a:xfrm>
            <a:off x="0" y="4741867"/>
            <a:ext cx="18288000" cy="553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4" name="Google Shape;384;p16"/>
          <p:cNvSpPr txBox="1">
            <a:spLocks noGrp="1"/>
          </p:cNvSpPr>
          <p:nvPr>
            <p:ph idx="1" type="subTitle"/>
          </p:nvPr>
        </p:nvSpPr>
        <p:spPr>
          <a:xfrm>
            <a:off x="1356450" y="8984400"/>
            <a:ext cx="15562200" cy="1302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rIns="0" spcFirstLastPara="1" tIns="0" wrap="square">
            <a:normAutofit/>
          </a:bodyPr>
          <a:lstStyle/>
          <a:p>
            <a:pPr algn="r" indent="0" lvl="0" marL="0" rtl="0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SzPts val="1000"/>
              <a:buNone/>
            </a:pPr>
            <a:r>
              <a:rPr b="0" dirty="0" lang="en"/>
              <a:t>| </a:t>
            </a:r>
            <a:r>
              <a:rPr b="0" dirty="0" lang="en-US"/>
              <a:t>Jalbrzikowski</a:t>
            </a:r>
            <a:endParaRPr dirty="0"/>
          </a:p>
        </p:txBody>
      </p:sp>
      <p:sp>
        <p:nvSpPr>
          <p:cNvPr id="117" name="AutoShape 3">
            <a:extLst>
              <a:ext uri="{FF2B5EF4-FFF2-40B4-BE49-F238E27FC236}">
                <a16:creationId xmlns:a16="http://schemas.microsoft.com/office/drawing/2014/main" id="{EB899BCA-8F57-4493-BDE5-C92F2ADE031B}"/>
              </a:ext>
            </a:extLst>
          </p:cNvPr>
          <p:cNvSpPr>
            <a:spLocks noChangeArrowheads="1"/>
          </p:cNvSpPr>
          <p:nvPr/>
        </p:nvSpPr>
        <p:spPr bwMode="auto">
          <a:xfrm rot="1035962">
            <a:off x="9534525" y="6416681"/>
            <a:ext cx="522288" cy="195263"/>
          </a:xfrm>
          <a:prstGeom prst="triangle">
            <a:avLst>
              <a:gd fmla="val 76056" name="adj"/>
            </a:avLst>
          </a:prstGeom>
          <a:solidFill>
            <a:srgbClr val="FFFF00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anchor="ctr" wrap="none"/>
          <a:lstStyle>
            <a:lvl1pPr eaLnBrk="0" hangingPunct="0">
              <a:spcBef>
                <a:spcPct val="20000"/>
              </a:spcBef>
              <a:buFont charset="0"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</a:defRPr>
            </a:lvl1pPr>
            <a:lvl2pPr eaLnBrk="0" hangingPunct="0" indent="-285750" marL="742950">
              <a:spcBef>
                <a:spcPct val="20000"/>
              </a:spcBef>
              <a:buFont charset="0"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</a:defRPr>
            </a:lvl2pPr>
            <a:lvl3pPr eaLnBrk="0" hangingPunct="0" indent="-228600" marL="1143000">
              <a:spcBef>
                <a:spcPct val="20000"/>
              </a:spcBef>
              <a:buFont charset="0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</a:defRPr>
            </a:lvl3pPr>
            <a:lvl4pPr eaLnBrk="0" hangingPunct="0" indent="-228600" marL="1600200">
              <a:spcBef>
                <a:spcPct val="20000"/>
              </a:spcBef>
              <a:buFont charset="0"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</a:defRPr>
            </a:lvl4pPr>
            <a:lvl5pPr eaLnBrk="0" hangingPunct="0" indent="-228600" marL="2057400">
              <a:spcBef>
                <a:spcPct val="20000"/>
              </a:spcBef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</a:defRPr>
            </a:lvl5pPr>
            <a:lvl6pPr defTabSz="457200"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</a:defRPr>
            </a:lvl6pPr>
            <a:lvl7pPr defTabSz="457200"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</a:defRPr>
            </a:lvl7pPr>
            <a:lvl8pPr defTabSz="457200"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</a:defRPr>
            </a:lvl8pPr>
            <a:lvl9pPr defTabSz="457200"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defTabSz="457189" eaLnBrk="1" fontAlgn="base" hangingPunct="1">
              <a:spcBef>
                <a:spcPct val="0"/>
              </a:spcBef>
              <a:spcAft>
                <a:spcPct val="0"/>
              </a:spcAft>
              <a:buClrTx/>
              <a:buFont charset="0" typeface="Arial"/>
              <a:buNone/>
              <a:defRPr/>
            </a:pPr>
            <a:endParaRPr altLang="en-US" kern="1200" lang="en-US" sz="1800">
              <a:solidFill>
                <a:srgbClr val="000000"/>
              </a:solidFill>
              <a:latin charset="0" typeface="Arial"/>
              <a:ea charset="-128" pitchFamily="34" typeface="ＭＳ Ｐゴシック"/>
              <a:cs typeface="+mn-cs"/>
            </a:endParaRPr>
          </a:p>
        </p:txBody>
      </p:sp>
      <p:sp>
        <p:nvSpPr>
          <p:cNvPr id="118" name="Line 4">
            <a:extLst>
              <a:ext uri="{FF2B5EF4-FFF2-40B4-BE49-F238E27FC236}">
                <a16:creationId xmlns:a16="http://schemas.microsoft.com/office/drawing/2014/main" id="{D0B2FEDC-5F85-483A-A961-565CE34819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839325" y="6557964"/>
            <a:ext cx="1263651" cy="960437"/>
          </a:xfrm>
          <a:prstGeom prst="line">
            <a:avLst/>
          </a:prstGeom>
          <a:noFill/>
          <a:ln w="19050">
            <a:solidFill>
              <a:sysClr lastClr="000000" val="windowText"/>
            </a:solidFill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119" name="Line 9">
            <a:extLst>
              <a:ext uri="{FF2B5EF4-FFF2-40B4-BE49-F238E27FC236}">
                <a16:creationId xmlns:a16="http://schemas.microsoft.com/office/drawing/2014/main" id="{EC6CBA9A-BFD3-4F05-94B2-2C680D8A2585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3991" y="4945064"/>
            <a:ext cx="803275" cy="1568451"/>
          </a:xfrm>
          <a:prstGeom prst="line">
            <a:avLst/>
          </a:prstGeom>
          <a:noFill/>
          <a:ln cap="rnd" w="31750">
            <a:solidFill>
              <a:srgbClr val="CCFFCC"/>
            </a:solidFill>
            <a:prstDash val="sysDot"/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ern="1200" lang="en-US" sz="1800">
              <a:solidFill>
                <a:prstClr val="black"/>
              </a:solidFill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121" name="Oval 28">
            <a:extLst>
              <a:ext uri="{FF2B5EF4-FFF2-40B4-BE49-F238E27FC236}">
                <a16:creationId xmlns:a16="http://schemas.microsoft.com/office/drawing/2014/main" id="{7D3F3308-7533-4E97-9E62-6A3C53C53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8671" y="5881338"/>
            <a:ext cx="6613525" cy="2513012"/>
          </a:xfrm>
          <a:prstGeom prst="ellipse">
            <a:avLst/>
          </a:prstGeom>
          <a:noFill/>
          <a:ln w="47625">
            <a:solidFill>
              <a:srgbClr val="CC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wrap="none"/>
          <a:lstStyle>
            <a:lvl1pPr eaLnBrk="0" hangingPunct="0">
              <a:spcBef>
                <a:spcPct val="20000"/>
              </a:spcBef>
              <a:buFont charset="0" typeface="Arial"/>
              <a:buChar char="•"/>
              <a:defRPr sz="3200">
                <a:solidFill>
                  <a:schemeClr val="tx1"/>
                </a:solidFill>
                <a:latin charset="0" pitchFamily="34" typeface="Calibri"/>
              </a:defRPr>
            </a:lvl1pPr>
            <a:lvl2pPr eaLnBrk="0" hangingPunct="0" indent="-285750" marL="742950">
              <a:spcBef>
                <a:spcPct val="20000"/>
              </a:spcBef>
              <a:buFont charset="0" typeface="Arial"/>
              <a:buChar char="–"/>
              <a:defRPr sz="2800">
                <a:solidFill>
                  <a:schemeClr val="tx1"/>
                </a:solidFill>
                <a:latin charset="0" pitchFamily="34" typeface="Calibri"/>
              </a:defRPr>
            </a:lvl2pPr>
            <a:lvl3pPr eaLnBrk="0" hangingPunct="0" indent="-228600" marL="1143000">
              <a:spcBef>
                <a:spcPct val="20000"/>
              </a:spcBef>
              <a:buFont charset="0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</a:defRPr>
            </a:lvl3pPr>
            <a:lvl4pPr eaLnBrk="0" hangingPunct="0" indent="-228600" marL="1600200">
              <a:spcBef>
                <a:spcPct val="20000"/>
              </a:spcBef>
              <a:buFont charset="0" typeface="Arial"/>
              <a:buChar char="–"/>
              <a:defRPr sz="2000">
                <a:solidFill>
                  <a:schemeClr val="tx1"/>
                </a:solidFill>
                <a:latin charset="0" pitchFamily="34" typeface="Calibri"/>
              </a:defRPr>
            </a:lvl4pPr>
            <a:lvl5pPr eaLnBrk="0" hangingPunct="0" indent="-228600" marL="2057400">
              <a:spcBef>
                <a:spcPct val="20000"/>
              </a:spcBef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</a:defRPr>
            </a:lvl5pPr>
            <a:lvl6pPr defTabSz="457200"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</a:defRPr>
            </a:lvl6pPr>
            <a:lvl7pPr defTabSz="457200"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</a:defRPr>
            </a:lvl7pPr>
            <a:lvl8pPr defTabSz="457200"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</a:defRPr>
            </a:lvl8pPr>
            <a:lvl9pPr defTabSz="457200"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typeface="Arial"/>
              <a:buChar char="»"/>
              <a:defRPr sz="2000"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defTabSz="457189" eaLnBrk="1" fontAlgn="base" hangingPunct="1">
              <a:spcBef>
                <a:spcPct val="0"/>
              </a:spcBef>
              <a:spcAft>
                <a:spcPct val="0"/>
              </a:spcAft>
              <a:buClrTx/>
              <a:buFont charset="0" typeface="Arial"/>
              <a:buNone/>
              <a:defRPr/>
            </a:pPr>
            <a:endParaRPr altLang="en-US" kern="1200" lang="en-US" sz="1800">
              <a:solidFill>
                <a:srgbClr val="000000"/>
              </a:solidFill>
              <a:latin charset="0" typeface="Arial"/>
              <a:ea charset="-128" pitchFamily="34" typeface="ＭＳ Ｐゴシック"/>
              <a:cs typeface="+mn-cs"/>
            </a:endParaRPr>
          </a:p>
        </p:txBody>
      </p:sp>
      <p:pic>
        <p:nvPicPr>
          <p:cNvPr id="122" name="Picture 29">
            <a:extLst>
              <a:ext uri="{FF2B5EF4-FFF2-40B4-BE49-F238E27FC236}">
                <a16:creationId xmlns:a16="http://schemas.microsoft.com/office/drawing/2014/main" id="{F6BD700E-1033-4CCA-A423-E9531A98E5AD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637" y="1997308"/>
            <a:ext cx="3974848" cy="2569110"/>
          </a:xfrm>
          <a:prstGeom prst="rect">
            <a:avLst/>
          </a:prstGeom>
          <a:solidFill>
            <a:sysClr lastClr="FFFFFF" val="window"/>
          </a:solidFill>
          <a:ln>
            <a:noFill/>
          </a:ln>
          <a:extLst/>
        </p:spPr>
      </p:pic>
      <p:sp>
        <p:nvSpPr>
          <p:cNvPr id="123" name="Line 30">
            <a:extLst>
              <a:ext uri="{FF2B5EF4-FFF2-40B4-BE49-F238E27FC236}">
                <a16:creationId xmlns:a16="http://schemas.microsoft.com/office/drawing/2014/main" id="{6E4A94F9-80F1-4121-BB5C-65DEB2E75AB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836153" y="6554788"/>
            <a:ext cx="1231900" cy="584200"/>
          </a:xfrm>
          <a:prstGeom prst="line">
            <a:avLst/>
          </a:prstGeom>
          <a:noFill/>
          <a:ln w="19050">
            <a:solidFill>
              <a:sysClr lastClr="000000" val="windowText"/>
            </a:solidFill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124" name="Line 31">
            <a:extLst>
              <a:ext uri="{FF2B5EF4-FFF2-40B4-BE49-F238E27FC236}">
                <a16:creationId xmlns:a16="http://schemas.microsoft.com/office/drawing/2014/main" id="{0B7C1AAC-78B7-48BF-B969-11DFD00815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91715" y="6394452"/>
            <a:ext cx="1638300" cy="150813"/>
          </a:xfrm>
          <a:prstGeom prst="line">
            <a:avLst/>
          </a:prstGeom>
          <a:noFill/>
          <a:ln w="19050">
            <a:solidFill>
              <a:sysClr lastClr="000000" val="windowText"/>
            </a:solidFill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125" name="Line 32">
            <a:extLst>
              <a:ext uri="{FF2B5EF4-FFF2-40B4-BE49-F238E27FC236}">
                <a16:creationId xmlns:a16="http://schemas.microsoft.com/office/drawing/2014/main" id="{4BE3B20B-C252-4C46-BAEA-1B8264A010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63143" y="6146800"/>
            <a:ext cx="954087" cy="369888"/>
          </a:xfrm>
          <a:prstGeom prst="line">
            <a:avLst/>
          </a:prstGeom>
          <a:noFill/>
          <a:ln w="19050">
            <a:solidFill>
              <a:sysClr lastClr="000000" val="windowText"/>
            </a:solidFill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126" name="Line 33">
            <a:extLst>
              <a:ext uri="{FF2B5EF4-FFF2-40B4-BE49-F238E27FC236}">
                <a16:creationId xmlns:a16="http://schemas.microsoft.com/office/drawing/2014/main" id="{37E2747D-10B3-4F20-8207-E712F15600C0}"/>
              </a:ext>
            </a:extLst>
          </p:cNvPr>
          <p:cNvSpPr>
            <a:spLocks noChangeShapeType="1"/>
          </p:cNvSpPr>
          <p:nvPr/>
        </p:nvSpPr>
        <p:spPr bwMode="auto">
          <a:xfrm>
            <a:off x="8504241" y="6111877"/>
            <a:ext cx="1308100" cy="411163"/>
          </a:xfrm>
          <a:prstGeom prst="line">
            <a:avLst/>
          </a:prstGeom>
          <a:noFill/>
          <a:ln w="19050">
            <a:solidFill>
              <a:sysClr lastClr="000000" val="windowText"/>
            </a:solidFill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127" name="Line 34">
            <a:extLst>
              <a:ext uri="{FF2B5EF4-FFF2-40B4-BE49-F238E27FC236}">
                <a16:creationId xmlns:a16="http://schemas.microsoft.com/office/drawing/2014/main" id="{A76FEA72-DEF9-4E63-A90F-2D3644246F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40502" y="6551616"/>
            <a:ext cx="3308351" cy="771525"/>
          </a:xfrm>
          <a:prstGeom prst="line">
            <a:avLst/>
          </a:prstGeom>
          <a:noFill/>
          <a:ln w="19050">
            <a:solidFill>
              <a:sysClr lastClr="000000" val="windowText"/>
            </a:solidFill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128" name="Line 35">
            <a:extLst>
              <a:ext uri="{FF2B5EF4-FFF2-40B4-BE49-F238E27FC236}">
                <a16:creationId xmlns:a16="http://schemas.microsoft.com/office/drawing/2014/main" id="{EF0D10D6-ADB0-47D0-B9D8-565DF7AC32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07464" y="6542094"/>
            <a:ext cx="900112" cy="363537"/>
          </a:xfrm>
          <a:prstGeom prst="line">
            <a:avLst/>
          </a:prstGeom>
          <a:noFill/>
          <a:ln w="19050">
            <a:solidFill>
              <a:sysClr lastClr="000000" val="windowText"/>
            </a:solidFill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129" name="Line 36">
            <a:extLst>
              <a:ext uri="{FF2B5EF4-FFF2-40B4-BE49-F238E27FC236}">
                <a16:creationId xmlns:a16="http://schemas.microsoft.com/office/drawing/2014/main" id="{2CAB78B7-C2ED-4F03-934F-9AA08CAE58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62967" y="6554792"/>
            <a:ext cx="1341437" cy="1076325"/>
          </a:xfrm>
          <a:prstGeom prst="line">
            <a:avLst/>
          </a:prstGeom>
          <a:noFill/>
          <a:ln w="19050">
            <a:solidFill>
              <a:sysClr lastClr="000000" val="windowText"/>
            </a:solidFill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130" name="Line 37">
            <a:extLst>
              <a:ext uri="{FF2B5EF4-FFF2-40B4-BE49-F238E27FC236}">
                <a16:creationId xmlns:a16="http://schemas.microsoft.com/office/drawing/2014/main" id="{CEBD1EE4-0AED-4D32-B11F-CEB39DE2F44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817105" y="6543677"/>
            <a:ext cx="47625" cy="1565275"/>
          </a:xfrm>
          <a:prstGeom prst="line">
            <a:avLst/>
          </a:prstGeom>
          <a:noFill/>
          <a:ln w="19050">
            <a:solidFill>
              <a:sysClr lastClr="000000" val="windowText"/>
            </a:solidFill>
            <a:round/>
            <a:headEnd/>
            <a:tailEnd len="med" type="triangle" w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131" name="Line 39">
            <a:extLst>
              <a:ext uri="{FF2B5EF4-FFF2-40B4-BE49-F238E27FC236}">
                <a16:creationId xmlns:a16="http://schemas.microsoft.com/office/drawing/2014/main" id="{FA029639-F138-4E9E-90A6-53487A2340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4788" y="6124578"/>
            <a:ext cx="1960563" cy="116363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ern="1200" lang="en-US" sz="1800">
              <a:solidFill>
                <a:prstClr val="black"/>
              </a:solidFill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132" name="Line 40">
            <a:extLst>
              <a:ext uri="{FF2B5EF4-FFF2-40B4-BE49-F238E27FC236}">
                <a16:creationId xmlns:a16="http://schemas.microsoft.com/office/drawing/2014/main" id="{C1A16AAD-CCAF-43D8-A666-FE2FE8BDFE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7804" y="7310440"/>
            <a:ext cx="1935163" cy="314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ern="1200" lang="en-US" sz="1800">
              <a:solidFill>
                <a:prstClr val="black"/>
              </a:solidFill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133" name="Line 41">
            <a:extLst>
              <a:ext uri="{FF2B5EF4-FFF2-40B4-BE49-F238E27FC236}">
                <a16:creationId xmlns:a16="http://schemas.microsoft.com/office/drawing/2014/main" id="{EF5A6C31-F8B5-4A17-BC20-D489ED104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9153" y="7645406"/>
            <a:ext cx="1438275" cy="468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ern="1200" lang="en-US" sz="1800">
              <a:solidFill>
                <a:prstClr val="black"/>
              </a:solidFill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134" name="Line 42">
            <a:extLst>
              <a:ext uri="{FF2B5EF4-FFF2-40B4-BE49-F238E27FC236}">
                <a16:creationId xmlns:a16="http://schemas.microsoft.com/office/drawing/2014/main" id="{25BDB8BE-7C1D-4399-84D7-53839AC02C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62965" y="6913569"/>
            <a:ext cx="449263" cy="739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ern="1200" lang="en-US" sz="1800">
              <a:solidFill>
                <a:prstClr val="black"/>
              </a:solidFill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135" name="Line 43">
            <a:extLst>
              <a:ext uri="{FF2B5EF4-FFF2-40B4-BE49-F238E27FC236}">
                <a16:creationId xmlns:a16="http://schemas.microsoft.com/office/drawing/2014/main" id="{FB1A9031-08D6-4F86-AAB0-8FE702BDF2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45513" y="6113463"/>
            <a:ext cx="341312" cy="812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ern="1200" lang="en-US" sz="1800">
              <a:solidFill>
                <a:prstClr val="black"/>
              </a:solidFill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136" name="Line 44">
            <a:extLst>
              <a:ext uri="{FF2B5EF4-FFF2-40B4-BE49-F238E27FC236}">
                <a16:creationId xmlns:a16="http://schemas.microsoft.com/office/drawing/2014/main" id="{58019620-6680-42A8-8692-71C2719138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28053" y="6121404"/>
            <a:ext cx="2276475" cy="301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ern="1200" lang="en-US" sz="1800">
              <a:solidFill>
                <a:prstClr val="black"/>
              </a:solidFill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137" name="Line 45">
            <a:extLst>
              <a:ext uri="{FF2B5EF4-FFF2-40B4-BE49-F238E27FC236}">
                <a16:creationId xmlns:a16="http://schemas.microsoft.com/office/drawing/2014/main" id="{56F719CD-01E5-4A89-A2F5-0024A8A4AE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050592" y="6407149"/>
            <a:ext cx="466725" cy="78105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ern="1200" lang="en-US" sz="1800">
              <a:solidFill>
                <a:prstClr val="black"/>
              </a:solidFill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138" name="Line 46">
            <a:extLst>
              <a:ext uri="{FF2B5EF4-FFF2-40B4-BE49-F238E27FC236}">
                <a16:creationId xmlns:a16="http://schemas.microsoft.com/office/drawing/2014/main" id="{729C9922-1930-4F76-A8F3-5AB6D1C6E2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58378" y="7493001"/>
            <a:ext cx="1241425" cy="61753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ern="1200" lang="en-US" sz="1800">
              <a:solidFill>
                <a:prstClr val="black"/>
              </a:solidFill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139" name="Line 47">
            <a:extLst>
              <a:ext uri="{FF2B5EF4-FFF2-40B4-BE49-F238E27FC236}">
                <a16:creationId xmlns:a16="http://schemas.microsoft.com/office/drawing/2014/main" id="{74FADF39-4CC5-4743-9123-CB14B013A10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075992" y="7165977"/>
            <a:ext cx="15875" cy="3317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ern="1200" lang="en-US" sz="1800">
              <a:solidFill>
                <a:prstClr val="black"/>
              </a:solidFill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140" name="Line 48">
            <a:extLst>
              <a:ext uri="{FF2B5EF4-FFF2-40B4-BE49-F238E27FC236}">
                <a16:creationId xmlns:a16="http://schemas.microsoft.com/office/drawing/2014/main" id="{1BD7F0FF-EEDB-4CC5-8D8D-97CDFC2905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40917" y="6146800"/>
            <a:ext cx="973137" cy="195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ern="1200" lang="en-US" sz="1800">
              <a:solidFill>
                <a:prstClr val="black"/>
              </a:solidFill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141" name="Line 49">
            <a:extLst>
              <a:ext uri="{FF2B5EF4-FFF2-40B4-BE49-F238E27FC236}">
                <a16:creationId xmlns:a16="http://schemas.microsoft.com/office/drawing/2014/main" id="{762E2221-FFA3-49FD-A244-64A726469BA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04290" y="6905631"/>
            <a:ext cx="946151" cy="11969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ern="1200" lang="en-US" sz="1800">
              <a:solidFill>
                <a:prstClr val="black"/>
              </a:solidFill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142" name="Line 50">
            <a:extLst>
              <a:ext uri="{FF2B5EF4-FFF2-40B4-BE49-F238E27FC236}">
                <a16:creationId xmlns:a16="http://schemas.microsoft.com/office/drawing/2014/main" id="{D692E4D3-83EC-48E1-8D0A-04CD41FBDF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13816" y="6396041"/>
            <a:ext cx="2586037" cy="509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ern="1200" lang="en-US" sz="1800">
              <a:solidFill>
                <a:prstClr val="black"/>
              </a:solidFill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143" name="Line 51">
            <a:extLst>
              <a:ext uri="{FF2B5EF4-FFF2-40B4-BE49-F238E27FC236}">
                <a16:creationId xmlns:a16="http://schemas.microsoft.com/office/drawing/2014/main" id="{44D65BEE-1A2C-40F2-9095-D154DEF0A00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2227" y="6900866"/>
            <a:ext cx="2179639" cy="601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ern="1200" lang="en-US" sz="1800">
              <a:solidFill>
                <a:prstClr val="black"/>
              </a:solidFill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144" name="Line 52">
            <a:extLst>
              <a:ext uri="{FF2B5EF4-FFF2-40B4-BE49-F238E27FC236}">
                <a16:creationId xmlns:a16="http://schemas.microsoft.com/office/drawing/2014/main" id="{9C8FB58D-979A-4F7C-B8B0-91F2729A752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798178" y="6154740"/>
            <a:ext cx="692151" cy="249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ern="1200" lang="en-US" sz="1800">
              <a:solidFill>
                <a:prstClr val="black"/>
              </a:solidFill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145" name="Line 53">
            <a:extLst>
              <a:ext uri="{FF2B5EF4-FFF2-40B4-BE49-F238E27FC236}">
                <a16:creationId xmlns:a16="http://schemas.microsoft.com/office/drawing/2014/main" id="{F737C833-5A03-4CC1-BEDF-BEDF5A17D2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29928" y="6149976"/>
            <a:ext cx="238125" cy="10001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ern="1200" lang="en-US" sz="1800">
              <a:solidFill>
                <a:prstClr val="black"/>
              </a:solidFill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146" name="AutoShape 5">
            <a:extLst>
              <a:ext uri="{FF2B5EF4-FFF2-40B4-BE49-F238E27FC236}">
                <a16:creationId xmlns:a16="http://schemas.microsoft.com/office/drawing/2014/main" id="{DA020533-5C83-46AD-8EBC-8BE670E77770}"/>
              </a:ext>
            </a:extLst>
          </p:cNvPr>
          <p:cNvSpPr>
            <a:spLocks noChangeArrowheads="1"/>
          </p:cNvSpPr>
          <p:nvPr/>
        </p:nvSpPr>
        <p:spPr bwMode="auto">
          <a:xfrm rot="19908062">
            <a:off x="6216651" y="7167567"/>
            <a:ext cx="623888" cy="274637"/>
          </a:xfrm>
          <a:prstGeom prst="star5">
            <a:avLst/>
          </a:prstGeom>
          <a:solidFill>
            <a:sysClr lastClr="000000" val="windowText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defTabSz="457189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0" typeface="Arial"/>
              <a:ea charset="0" typeface="ＭＳ Ｐゴシック"/>
              <a:cs charset="0" pitchFamily="34" typeface="Arial"/>
            </a:endParaRPr>
          </a:p>
        </p:txBody>
      </p:sp>
      <p:sp>
        <p:nvSpPr>
          <p:cNvPr id="147" name="AutoShape 6">
            <a:extLst>
              <a:ext uri="{FF2B5EF4-FFF2-40B4-BE49-F238E27FC236}">
                <a16:creationId xmlns:a16="http://schemas.microsoft.com/office/drawing/2014/main" id="{74FB4068-B2AF-42C1-AFAA-2BE50CCBF2B8}"/>
              </a:ext>
            </a:extLst>
          </p:cNvPr>
          <p:cNvSpPr>
            <a:spLocks noChangeArrowheads="1"/>
          </p:cNvSpPr>
          <p:nvPr/>
        </p:nvSpPr>
        <p:spPr bwMode="auto">
          <a:xfrm rot="1342443">
            <a:off x="10783894" y="7318378"/>
            <a:ext cx="623887" cy="376239"/>
          </a:xfrm>
          <a:prstGeom prst="star5">
            <a:avLst/>
          </a:prstGeom>
          <a:solidFill>
            <a:sysClr lastClr="000000" val="windowText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defTabSz="457189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0" typeface="Arial"/>
              <a:ea charset="0" typeface="ＭＳ Ｐゴシック"/>
              <a:cs charset="0" pitchFamily="34" typeface="Arial"/>
            </a:endParaRPr>
          </a:p>
        </p:txBody>
      </p:sp>
      <p:sp>
        <p:nvSpPr>
          <p:cNvPr id="148" name="AutoShape 7">
            <a:extLst>
              <a:ext uri="{FF2B5EF4-FFF2-40B4-BE49-F238E27FC236}">
                <a16:creationId xmlns:a16="http://schemas.microsoft.com/office/drawing/2014/main" id="{800C0EA5-EF68-4DEE-B01F-3C8411EFE6A5}"/>
              </a:ext>
            </a:extLst>
          </p:cNvPr>
          <p:cNvSpPr>
            <a:spLocks noChangeArrowheads="1"/>
          </p:cNvSpPr>
          <p:nvPr/>
        </p:nvSpPr>
        <p:spPr bwMode="auto">
          <a:xfrm rot="1097357">
            <a:off x="11196643" y="6326194"/>
            <a:ext cx="623887" cy="174625"/>
          </a:xfrm>
          <a:prstGeom prst="star5">
            <a:avLst/>
          </a:prstGeom>
          <a:solidFill>
            <a:sysClr lastClr="000000" val="windowText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defTabSz="457189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0" typeface="Arial"/>
              <a:ea charset="0" typeface="ＭＳ Ｐゴシック"/>
              <a:cs charset="0" pitchFamily="34" typeface="Arial"/>
            </a:endParaRPr>
          </a:p>
        </p:txBody>
      </p:sp>
      <p:sp>
        <p:nvSpPr>
          <p:cNvPr id="149" name="AutoShape 14">
            <a:extLst>
              <a:ext uri="{FF2B5EF4-FFF2-40B4-BE49-F238E27FC236}">
                <a16:creationId xmlns:a16="http://schemas.microsoft.com/office/drawing/2014/main" id="{EACC27AD-C132-4C17-A34E-26B96016883B}"/>
              </a:ext>
            </a:extLst>
          </p:cNvPr>
          <p:cNvSpPr>
            <a:spLocks noChangeArrowheads="1"/>
          </p:cNvSpPr>
          <p:nvPr/>
        </p:nvSpPr>
        <p:spPr bwMode="auto">
          <a:xfrm rot="825589">
            <a:off x="10761669" y="7026275"/>
            <a:ext cx="623887" cy="279400"/>
          </a:xfrm>
          <a:prstGeom prst="star5">
            <a:avLst/>
          </a:prstGeom>
          <a:solidFill>
            <a:sysClr lastClr="000000" val="windowText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defTabSz="457189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0" typeface="Arial"/>
              <a:ea charset="0" typeface="ＭＳ Ｐゴシック"/>
              <a:cs charset="0" pitchFamily="34" typeface="Arial"/>
            </a:endParaRPr>
          </a:p>
        </p:txBody>
      </p:sp>
      <p:sp>
        <p:nvSpPr>
          <p:cNvPr id="150" name="AutoShape 15">
            <a:extLst>
              <a:ext uri="{FF2B5EF4-FFF2-40B4-BE49-F238E27FC236}">
                <a16:creationId xmlns:a16="http://schemas.microsoft.com/office/drawing/2014/main" id="{FFBE2881-CFD8-47D8-BB81-D186F37448A7}"/>
              </a:ext>
            </a:extLst>
          </p:cNvPr>
          <p:cNvSpPr>
            <a:spLocks noChangeArrowheads="1"/>
          </p:cNvSpPr>
          <p:nvPr/>
        </p:nvSpPr>
        <p:spPr bwMode="auto">
          <a:xfrm rot="354089">
            <a:off x="10506076" y="6088066"/>
            <a:ext cx="623888" cy="144463"/>
          </a:xfrm>
          <a:prstGeom prst="star5">
            <a:avLst/>
          </a:prstGeom>
          <a:solidFill>
            <a:sysClr lastClr="000000" val="windowText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defTabSz="457189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0" typeface="Arial"/>
              <a:ea charset="0" typeface="ＭＳ Ｐゴシック"/>
              <a:cs charset="0" pitchFamily="34" typeface="Arial"/>
            </a:endParaRPr>
          </a:p>
        </p:txBody>
      </p:sp>
      <p:sp>
        <p:nvSpPr>
          <p:cNvPr id="151" name="AutoShape 16">
            <a:extLst>
              <a:ext uri="{FF2B5EF4-FFF2-40B4-BE49-F238E27FC236}">
                <a16:creationId xmlns:a16="http://schemas.microsoft.com/office/drawing/2014/main" id="{C18E8D1C-E9EF-4F2B-90AD-91BCE51AB3D3}"/>
              </a:ext>
            </a:extLst>
          </p:cNvPr>
          <p:cNvSpPr>
            <a:spLocks noChangeArrowheads="1"/>
          </p:cNvSpPr>
          <p:nvPr/>
        </p:nvSpPr>
        <p:spPr bwMode="auto">
          <a:xfrm rot="21398126">
            <a:off x="8593143" y="6742116"/>
            <a:ext cx="623887" cy="339725"/>
          </a:xfrm>
          <a:prstGeom prst="star5">
            <a:avLst/>
          </a:prstGeom>
          <a:solidFill>
            <a:sysClr lastClr="000000" val="windowText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defTabSz="457189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0" typeface="Arial"/>
              <a:ea charset="0" typeface="ＭＳ Ｐゴシック"/>
              <a:cs charset="0" pitchFamily="34" typeface="Arial"/>
            </a:endParaRPr>
          </a:p>
        </p:txBody>
      </p:sp>
      <p:sp>
        <p:nvSpPr>
          <p:cNvPr id="152" name="AutoShape 17">
            <a:extLst>
              <a:ext uri="{FF2B5EF4-FFF2-40B4-BE49-F238E27FC236}">
                <a16:creationId xmlns:a16="http://schemas.microsoft.com/office/drawing/2014/main" id="{68296335-7F97-404F-9E5A-333E531AF607}"/>
              </a:ext>
            </a:extLst>
          </p:cNvPr>
          <p:cNvSpPr>
            <a:spLocks noChangeArrowheads="1"/>
          </p:cNvSpPr>
          <p:nvPr/>
        </p:nvSpPr>
        <p:spPr bwMode="auto">
          <a:xfrm rot="21466737">
            <a:off x="8210551" y="6051557"/>
            <a:ext cx="623888" cy="155575"/>
          </a:xfrm>
          <a:prstGeom prst="star5">
            <a:avLst/>
          </a:prstGeom>
          <a:solidFill>
            <a:sysClr lastClr="000000" val="windowText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defTabSz="457189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0" typeface="Arial"/>
              <a:ea charset="0" typeface="ＭＳ Ｐゴシック"/>
              <a:cs charset="0" pitchFamily="34" typeface="Arial"/>
            </a:endParaRPr>
          </a:p>
        </p:txBody>
      </p:sp>
      <p:sp>
        <p:nvSpPr>
          <p:cNvPr id="153" name="AutoShape 18">
            <a:extLst>
              <a:ext uri="{FF2B5EF4-FFF2-40B4-BE49-F238E27FC236}">
                <a16:creationId xmlns:a16="http://schemas.microsoft.com/office/drawing/2014/main" id="{3D7F4D62-4409-4BCD-B954-23F1ABEF3010}"/>
              </a:ext>
            </a:extLst>
          </p:cNvPr>
          <p:cNvSpPr>
            <a:spLocks noChangeArrowheads="1"/>
          </p:cNvSpPr>
          <p:nvPr/>
        </p:nvSpPr>
        <p:spPr bwMode="auto">
          <a:xfrm rot="278583">
            <a:off x="9542469" y="7891465"/>
            <a:ext cx="623887" cy="433387"/>
          </a:xfrm>
          <a:prstGeom prst="star5">
            <a:avLst/>
          </a:prstGeom>
          <a:solidFill>
            <a:sysClr lastClr="000000" val="windowText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defTabSz="457189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0" typeface="Arial"/>
              <a:ea charset="0" typeface="ＭＳ Ｐゴシック"/>
              <a:cs charset="0" pitchFamily="34" typeface="Arial"/>
            </a:endParaRPr>
          </a:p>
        </p:txBody>
      </p:sp>
      <p:sp>
        <p:nvSpPr>
          <p:cNvPr id="154" name="AutoShape 19">
            <a:extLst>
              <a:ext uri="{FF2B5EF4-FFF2-40B4-BE49-F238E27FC236}">
                <a16:creationId xmlns:a16="http://schemas.microsoft.com/office/drawing/2014/main" id="{F4102225-D7EC-4D8C-A7EB-7E9916ACEB12}"/>
              </a:ext>
            </a:extLst>
          </p:cNvPr>
          <p:cNvSpPr>
            <a:spLocks noChangeArrowheads="1"/>
          </p:cNvSpPr>
          <p:nvPr/>
        </p:nvSpPr>
        <p:spPr bwMode="auto">
          <a:xfrm rot="21039266">
            <a:off x="8132769" y="7421567"/>
            <a:ext cx="623887" cy="415925"/>
          </a:xfrm>
          <a:prstGeom prst="star5">
            <a:avLst/>
          </a:prstGeom>
          <a:solidFill>
            <a:sysClr lastClr="000000" val="windowText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defTabSz="457189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0" typeface="Arial"/>
              <a:ea charset="0" typeface="ＭＳ Ｐゴシック"/>
              <a:cs charset="0" pitchFamily="34" typeface="Arial"/>
            </a:endParaRPr>
          </a:p>
        </p:txBody>
      </p:sp>
      <p:sp>
        <p:nvSpPr>
          <p:cNvPr id="155" name="Line 8">
            <a:extLst>
              <a:ext uri="{FF2B5EF4-FFF2-40B4-BE49-F238E27FC236}">
                <a16:creationId xmlns:a16="http://schemas.microsoft.com/office/drawing/2014/main" id="{A4AA82E4-FEC2-4F03-9559-EC47850F80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35739" y="4948241"/>
            <a:ext cx="2508251" cy="2354263"/>
          </a:xfrm>
          <a:prstGeom prst="line">
            <a:avLst/>
          </a:prstGeom>
          <a:noFill/>
          <a:ln cap="rnd" w="349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ern="1200" lang="en-US" sz="1800">
              <a:solidFill>
                <a:prstClr val="black"/>
              </a:solidFill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156" name="Line 10">
            <a:extLst>
              <a:ext uri="{FF2B5EF4-FFF2-40B4-BE49-F238E27FC236}">
                <a16:creationId xmlns:a16="http://schemas.microsoft.com/office/drawing/2014/main" id="{E5DACAA3-9778-47D9-8BA5-A304D31D5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7644" y="4948241"/>
            <a:ext cx="2460625" cy="1460500"/>
          </a:xfrm>
          <a:prstGeom prst="line">
            <a:avLst/>
          </a:prstGeom>
          <a:noFill/>
          <a:ln cap="rnd" w="349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ern="1200" lang="en-US" sz="1800">
              <a:solidFill>
                <a:prstClr val="black"/>
              </a:solidFill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157" name="Line 20">
            <a:extLst>
              <a:ext uri="{FF2B5EF4-FFF2-40B4-BE49-F238E27FC236}">
                <a16:creationId xmlns:a16="http://schemas.microsoft.com/office/drawing/2014/main" id="{43A5E0B1-1DFF-4FA9-9843-FDFBDE2B89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09051" y="4946651"/>
            <a:ext cx="133351" cy="1944688"/>
          </a:xfrm>
          <a:prstGeom prst="line">
            <a:avLst/>
          </a:prstGeom>
          <a:noFill/>
          <a:ln cap="rnd" w="349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ern="1200" lang="en-US" sz="1800">
              <a:solidFill>
                <a:prstClr val="black"/>
              </a:solidFill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158" name="Line 21">
            <a:extLst>
              <a:ext uri="{FF2B5EF4-FFF2-40B4-BE49-F238E27FC236}">
                <a16:creationId xmlns:a16="http://schemas.microsoft.com/office/drawing/2014/main" id="{05D56B4B-8D6D-4663-B902-317AE1AA33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97890" y="4945065"/>
            <a:ext cx="531812" cy="1184275"/>
          </a:xfrm>
          <a:prstGeom prst="line">
            <a:avLst/>
          </a:prstGeom>
          <a:noFill/>
          <a:ln cap="rnd" w="349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ern="1200" lang="en-US" sz="1800">
              <a:solidFill>
                <a:prstClr val="black"/>
              </a:solidFill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159" name="Line 22">
            <a:extLst>
              <a:ext uri="{FF2B5EF4-FFF2-40B4-BE49-F238E27FC236}">
                <a16:creationId xmlns:a16="http://schemas.microsoft.com/office/drawing/2014/main" id="{EDABD08C-B817-4F85-B705-A4442B0E0455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9227" y="4941894"/>
            <a:ext cx="1758951" cy="1201737"/>
          </a:xfrm>
          <a:prstGeom prst="line">
            <a:avLst/>
          </a:prstGeom>
          <a:noFill/>
          <a:ln cap="rnd" w="349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ern="1200" lang="en-US" sz="1800">
              <a:solidFill>
                <a:prstClr val="black"/>
              </a:solidFill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160" name="Line 23">
            <a:extLst>
              <a:ext uri="{FF2B5EF4-FFF2-40B4-BE49-F238E27FC236}">
                <a16:creationId xmlns:a16="http://schemas.microsoft.com/office/drawing/2014/main" id="{9309CB87-754A-40A7-A72E-B83DA229D2BB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9228" y="4945068"/>
            <a:ext cx="2041525" cy="2206625"/>
          </a:xfrm>
          <a:prstGeom prst="line">
            <a:avLst/>
          </a:prstGeom>
          <a:noFill/>
          <a:ln cap="rnd" w="349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ern="1200" lang="en-US" sz="1800">
              <a:solidFill>
                <a:prstClr val="black"/>
              </a:solidFill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161" name="Line 24">
            <a:extLst>
              <a:ext uri="{FF2B5EF4-FFF2-40B4-BE49-F238E27FC236}">
                <a16:creationId xmlns:a16="http://schemas.microsoft.com/office/drawing/2014/main" id="{D3401F9A-0E75-4DAC-A7AA-A6EF720194EA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2403" y="4946652"/>
            <a:ext cx="811213" cy="3159125"/>
          </a:xfrm>
          <a:prstGeom prst="line">
            <a:avLst/>
          </a:prstGeom>
          <a:noFill/>
          <a:ln cap="rnd" w="349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ern="1200" lang="en-US" sz="1800">
              <a:solidFill>
                <a:prstClr val="black"/>
              </a:solidFill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162" name="Line 25">
            <a:extLst>
              <a:ext uri="{FF2B5EF4-FFF2-40B4-BE49-F238E27FC236}">
                <a16:creationId xmlns:a16="http://schemas.microsoft.com/office/drawing/2014/main" id="{B273D947-5780-4813-AB5C-4571F23AF4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62967" y="4945063"/>
            <a:ext cx="573087" cy="2667000"/>
          </a:xfrm>
          <a:prstGeom prst="line">
            <a:avLst/>
          </a:prstGeom>
          <a:noFill/>
          <a:ln cap="rnd" w="349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ern="1200" lang="en-US" sz="1800">
              <a:solidFill>
                <a:prstClr val="black"/>
              </a:solidFill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sp>
        <p:nvSpPr>
          <p:cNvPr id="163" name="Line 26">
            <a:extLst>
              <a:ext uri="{FF2B5EF4-FFF2-40B4-BE49-F238E27FC236}">
                <a16:creationId xmlns:a16="http://schemas.microsoft.com/office/drawing/2014/main" id="{7CF28C33-44CB-4FC9-909F-EE12665263AD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7643" y="4945067"/>
            <a:ext cx="2071687" cy="2560637"/>
          </a:xfrm>
          <a:prstGeom prst="line">
            <a:avLst/>
          </a:prstGeom>
          <a:noFill/>
          <a:ln cap="rnd"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ern="1200" lang="en-US" sz="1800">
              <a:solidFill>
                <a:prstClr val="black"/>
              </a:solidFill>
              <a:latin charset="0" pitchFamily="34" typeface="Calibri"/>
              <a:ea charset="-128" pitchFamily="34" typeface="ＭＳ Ｐゴシック"/>
              <a:cs typeface="+mn-cs"/>
            </a:endParaRPr>
          </a:p>
        </p:txBody>
      </p:sp>
      <p:pic>
        <p:nvPicPr>
          <p:cNvPr descr="MCj04348570000[1]" id="164" name="Picture 38">
            <a:extLst>
              <a:ext uri="{FF2B5EF4-FFF2-40B4-BE49-F238E27FC236}">
                <a16:creationId xmlns:a16="http://schemas.microsoft.com/office/drawing/2014/main" id="{2FE44592-1497-490C-870E-CB570A4BE02B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227">
            <a:off x="-974818" y="2826548"/>
            <a:ext cx="827088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" name="AutoShape 5">
            <a:extLst>
              <a:ext uri="{FF2B5EF4-FFF2-40B4-BE49-F238E27FC236}">
                <a16:creationId xmlns:a16="http://schemas.microsoft.com/office/drawing/2014/main" id="{93CE2BFE-7929-4056-AC6F-933F451E9491}"/>
              </a:ext>
            </a:extLst>
          </p:cNvPr>
          <p:cNvSpPr>
            <a:spLocks noChangeArrowheads="1"/>
          </p:cNvSpPr>
          <p:nvPr/>
        </p:nvSpPr>
        <p:spPr bwMode="auto">
          <a:xfrm rot="19324793">
            <a:off x="6369051" y="8029578"/>
            <a:ext cx="623888" cy="274639"/>
          </a:xfrm>
          <a:prstGeom prst="star5">
            <a:avLst/>
          </a:prstGeom>
          <a:solidFill>
            <a:srgbClr val="4BACC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defTabSz="457189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0" typeface="Arial"/>
              <a:ea charset="0" typeface="ＭＳ Ｐゴシック"/>
              <a:cs charset="0" pitchFamily="34" typeface="Arial"/>
            </a:endParaRPr>
          </a:p>
        </p:txBody>
      </p:sp>
      <p:sp>
        <p:nvSpPr>
          <p:cNvPr id="166" name="AutoShape 5">
            <a:extLst>
              <a:ext uri="{FF2B5EF4-FFF2-40B4-BE49-F238E27FC236}">
                <a16:creationId xmlns:a16="http://schemas.microsoft.com/office/drawing/2014/main" id="{D2B8F0C0-F04C-443D-8EE5-B6591D514E83}"/>
              </a:ext>
            </a:extLst>
          </p:cNvPr>
          <p:cNvSpPr>
            <a:spLocks noChangeArrowheads="1"/>
          </p:cNvSpPr>
          <p:nvPr/>
        </p:nvSpPr>
        <p:spPr bwMode="auto">
          <a:xfrm rot="767916">
            <a:off x="11164891" y="8507420"/>
            <a:ext cx="623887" cy="454025"/>
          </a:xfrm>
          <a:prstGeom prst="star5">
            <a:avLst/>
          </a:prstGeom>
          <a:solidFill>
            <a:srgbClr val="4BACC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 wrap="none"/>
          <a:lstStyle/>
          <a:p>
            <a:pPr defTabSz="457189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0" typeface="Arial"/>
              <a:ea charset="0" typeface="ＭＳ Ｐゴシック"/>
              <a:cs charset="0" pitchFamily="34" typeface="Arial"/>
            </a:endParaRPr>
          </a:p>
        </p:txBody>
      </p:sp>
      <p:sp>
        <p:nvSpPr>
          <p:cNvPr id="167" name="Title 2">
            <a:extLst>
              <a:ext uri="{FF2B5EF4-FFF2-40B4-BE49-F238E27FC236}">
                <a16:creationId xmlns:a16="http://schemas.microsoft.com/office/drawing/2014/main" id="{DFEA5812-BC57-4B1D-9793-3BE34F984541}"/>
              </a:ext>
            </a:extLst>
          </p:cNvPr>
          <p:cNvSpPr txBox="1">
            <a:spLocks/>
          </p:cNvSpPr>
          <p:nvPr/>
        </p:nvSpPr>
        <p:spPr bwMode="auto">
          <a:xfrm>
            <a:off x="0" y="1016780"/>
            <a:ext cx="18288000" cy="80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ctr" defTabSz="457200" eaLnBrk="0" fontAlgn="base" hangingPunct="0" rtl="0">
              <a:spcBef>
                <a:spcPct val="0"/>
              </a:spcBef>
              <a:spcAft>
                <a:spcPct val="0"/>
              </a:spcAft>
              <a:defRPr kern="1200" sz="44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1pPr>
            <a:lvl2pPr algn="ctr" defTabSz="457200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2pPr>
            <a:lvl3pPr algn="ctr" defTabSz="457200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3pPr>
            <a:lvl4pPr algn="ctr" defTabSz="457200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4pPr>
            <a:lvl5pPr algn="ctr" defTabSz="457200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5pPr>
            <a:lvl6pPr algn="ctr" defTabSz="457200" eaLnBrk="1" fontAlgn="base" hangingPunct="1" marL="4572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0" typeface="ＭＳ Ｐゴシック"/>
                <a:cs charset="0" typeface="ＭＳ Ｐゴシック"/>
              </a:defRPr>
            </a:lvl6pPr>
            <a:lvl7pPr algn="ctr" defTabSz="457200" eaLnBrk="1" fontAlgn="base" hangingPunct="1" marL="9144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0" typeface="ＭＳ Ｐゴシック"/>
                <a:cs charset="0" typeface="ＭＳ Ｐゴシック"/>
              </a:defRPr>
            </a:lvl7pPr>
            <a:lvl8pPr algn="ctr" defTabSz="457200" eaLnBrk="1" fontAlgn="base" hangingPunct="1" marL="13716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0" typeface="ＭＳ Ｐゴシック"/>
                <a:cs charset="0" typeface="ＭＳ Ｐゴシック"/>
              </a:defRPr>
            </a:lvl8pPr>
            <a:lvl9pPr algn="ctr" defTabSz="457200" eaLnBrk="1" fontAlgn="base" hangingPunct="1" marL="18288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0" typeface="ＭＳ Ｐゴシック"/>
                <a:cs charset="0" typeface="ＭＳ Ｐゴシック"/>
              </a:defRPr>
            </a:lvl9pPr>
          </a:lstStyle>
          <a:p>
            <a:pPr>
              <a:buClrTx/>
              <a:buFontTx/>
            </a:pPr>
            <a:r>
              <a:rPr b="1" dirty="0" lang="en-US" sz="54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OPUS Rapid Static (OPUS-RS) – 15 min to 2 hours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39171C22-0538-4F75-998F-0DCEAECCA2A4}"/>
              </a:ext>
            </a:extLst>
          </p:cNvPr>
          <p:cNvSpPr txBox="1"/>
          <p:nvPr/>
        </p:nvSpPr>
        <p:spPr bwMode="auto">
          <a:xfrm>
            <a:off x="4839877" y="4081671"/>
            <a:ext cx="8608246" cy="2123658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  <a:effectLst>
            <a:glow rad="228600">
              <a:srgbClr val="FAC090"/>
            </a:glow>
          </a:effectLst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1" kern="1200" kumimoji="0" lang="en-US" noProof="0" normalizeH="0" spc="0" strike="noStrike" sz="6600" u="sng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charset="-128" pitchFamily="34" typeface="ＭＳ Ｐゴシック"/>
                <a:cs typeface="+mn-cs"/>
              </a:rPr>
              <a:t>Not</a:t>
            </a:r>
            <a:r>
              <a:rPr b="0" baseline="0" cap="none" dirty="0" i="0" kern="1200" kumimoji="0" lang="en-US" noProof="0" normalizeH="0" spc="0" strike="noStrike" sz="6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charset="-128" pitchFamily="34" typeface="ＭＳ Ｐゴシック"/>
                <a:cs typeface="+mn-cs"/>
              </a:rPr>
              <a:t> integrated with OPUS Projects</a:t>
            </a:r>
            <a:endParaRPr b="0" baseline="0" cap="none" dirty="0" i="0" kern="1200" kumimoji="0" lang="en-US" noProof="0" normalizeH="0" spc="0" strike="noStrike" sz="60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charset="-128" pitchFamily="34"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43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afterEffect" presetClass="path" presetID="37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52048 0.14259 L 0.37647 0.14753 C 0.3467 0.1483 0.30243 0.15555 0.25694 0.16713 C 0.20521 0.18179 0.16415 0.19506 0.13628 0.20941 L 0.00139 0.27639 " pathEditMode="fixed" ptsTypes="AAAAA" rAng="20940000">
                                      <p:cBhvr>
                                        <p:cTn dur="2000" fill="hold" id="6" spd="-100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85" y="55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8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1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>
                            <p:stCondLst>
                              <p:cond delay="3500"/>
                            </p:stCondLst>
                            <p:childTnLst>
                              <p:par>
                                <p:cTn fill="hold" id="7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7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3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6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9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2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5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8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4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0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18"/>
      <p:bldP animBg="1" grpId="0" spid="119"/>
      <p:bldP animBg="1" grpId="0" spid="121"/>
      <p:bldP animBg="1" grpId="0" spid="123"/>
      <p:bldP animBg="1" grpId="0" spid="124"/>
      <p:bldP animBg="1" grpId="0" spid="125"/>
      <p:bldP animBg="1" grpId="0" spid="126"/>
      <p:bldP animBg="1" grpId="0" spid="127"/>
      <p:bldP animBg="1" grpId="0" spid="128"/>
      <p:bldP animBg="1" grpId="0" spid="129"/>
      <p:bldP animBg="1" grpId="0" spid="130"/>
      <p:bldP animBg="1" grpId="0" spid="131"/>
      <p:bldP animBg="1" grpId="0" spid="132"/>
      <p:bldP animBg="1" grpId="0" spid="133"/>
      <p:bldP animBg="1" grpId="0" spid="134"/>
      <p:bldP animBg="1" grpId="0" spid="135"/>
      <p:bldP animBg="1" grpId="0" spid="136"/>
      <p:bldP animBg="1" grpId="0" spid="137"/>
      <p:bldP animBg="1" grpId="0" spid="138"/>
      <p:bldP animBg="1" grpId="0" spid="139"/>
      <p:bldP animBg="1" grpId="0" spid="140"/>
      <p:bldP animBg="1" grpId="0" spid="141"/>
      <p:bldP animBg="1" grpId="0" spid="142"/>
      <p:bldP animBg="1" grpId="0" spid="143"/>
      <p:bldP animBg="1" grpId="0" spid="144"/>
      <p:bldP animBg="1" grpId="0" spid="145"/>
      <p:bldP animBg="1" grpId="0" spid="155"/>
      <p:bldP animBg="1" grpId="0" spid="156"/>
      <p:bldP animBg="1" grpId="0" spid="157"/>
      <p:bldP animBg="1" grpId="0" spid="158"/>
      <p:bldP animBg="1" grpId="0" spid="159"/>
      <p:bldP animBg="1" grpId="0" spid="160"/>
      <p:bldP animBg="1" grpId="0" spid="161"/>
      <p:bldP animBg="1" grpId="0" spid="162"/>
      <p:bldP animBg="1" grpId="0" spid="163"/>
      <p:bldP animBg="1" grpId="0" spid="169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6"/>
          <p:cNvSpPr txBox="1">
            <a:spLocks noGrp="1"/>
          </p:cNvSpPr>
          <p:nvPr>
            <p:ph type="subTitle" idx="1"/>
          </p:nvPr>
        </p:nvSpPr>
        <p:spPr>
          <a:xfrm>
            <a:off x="1356450" y="8984400"/>
            <a:ext cx="15562200" cy="1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SzPts val="1000"/>
              <a:buNone/>
            </a:pPr>
            <a:r>
              <a:rPr lang="en" b="0" dirty="0"/>
              <a:t>| </a:t>
            </a:r>
            <a:r>
              <a:rPr lang="en-US" b="0" dirty="0"/>
              <a:t>Jalbrzikowski</a:t>
            </a:r>
            <a:endParaRPr dirty="0"/>
          </a:p>
        </p:txBody>
      </p:sp>
      <p:sp>
        <p:nvSpPr>
          <p:cNvPr id="88" name="Title 2">
            <a:extLst>
              <a:ext uri="{FF2B5EF4-FFF2-40B4-BE49-F238E27FC236}">
                <a16:creationId xmlns:a16="http://schemas.microsoft.com/office/drawing/2014/main" id="{9C1EE1EA-605A-468D-82D8-0CC902B703B9}"/>
              </a:ext>
            </a:extLst>
          </p:cNvPr>
          <p:cNvSpPr txBox="1">
            <a:spLocks/>
          </p:cNvSpPr>
          <p:nvPr/>
        </p:nvSpPr>
        <p:spPr bwMode="auto">
          <a:xfrm>
            <a:off x="1922862" y="481215"/>
            <a:ext cx="14643100" cy="80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</a:pPr>
            <a:r>
              <a:rPr lang="en-US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OPUS Static (OPUS-S) – 2 to 48 hours</a:t>
            </a:r>
          </a:p>
        </p:txBody>
      </p:sp>
      <p:sp>
        <p:nvSpPr>
          <p:cNvPr id="89" name="text">
            <a:extLst>
              <a:ext uri="{FF2B5EF4-FFF2-40B4-BE49-F238E27FC236}">
                <a16:creationId xmlns:a16="http://schemas.microsoft.com/office/drawing/2014/main" id="{35D5A22D-65BF-4022-A3CA-E77E88C54CFC}"/>
              </a:ext>
            </a:extLst>
          </p:cNvPr>
          <p:cNvSpPr txBox="1">
            <a:spLocks/>
          </p:cNvSpPr>
          <p:nvPr/>
        </p:nvSpPr>
        <p:spPr bwMode="auto">
          <a:xfrm>
            <a:off x="139515" y="1572484"/>
            <a:ext cx="9880248" cy="204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457189">
              <a:spcBef>
                <a:spcPts val="0"/>
              </a:spcBef>
              <a:spcAft>
                <a:spcPts val="300"/>
              </a:spcAft>
              <a:buClrTx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-Best 3 of 5 baselines</a:t>
            </a:r>
          </a:p>
          <a:p>
            <a:pPr marL="0" lvl="1" indent="0" defTabSz="457189">
              <a:spcBef>
                <a:spcPts val="0"/>
              </a:spcBef>
              <a:spcAft>
                <a:spcPts val="300"/>
              </a:spcAft>
              <a:buClrTx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-Sequentially processed</a:t>
            </a:r>
          </a:p>
          <a:p>
            <a:pPr marL="0" lvl="1" indent="0" defTabSz="457189">
              <a:spcBef>
                <a:spcPts val="0"/>
              </a:spcBef>
              <a:spcAft>
                <a:spcPts val="300"/>
              </a:spcAft>
              <a:buClrTx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-Reports your peak-to-peak (P2P) average position</a:t>
            </a:r>
          </a:p>
        </p:txBody>
      </p:sp>
      <p:cxnSp>
        <p:nvCxnSpPr>
          <p:cNvPr id="112" name="baseline1">
            <a:extLst>
              <a:ext uri="{FF2B5EF4-FFF2-40B4-BE49-F238E27FC236}">
                <a16:creationId xmlns:a16="http://schemas.microsoft.com/office/drawing/2014/main" id="{73609D0E-F41A-46C1-9671-18FDEA6B419B}"/>
              </a:ext>
            </a:extLst>
          </p:cNvPr>
          <p:cNvCxnSpPr>
            <a:cxnSpLocks/>
            <a:stCxn id="129" idx="6"/>
            <a:endCxn id="118" idx="2"/>
          </p:cNvCxnSpPr>
          <p:nvPr/>
        </p:nvCxnSpPr>
        <p:spPr>
          <a:xfrm>
            <a:off x="9641040" y="4404137"/>
            <a:ext cx="2493668" cy="1053969"/>
          </a:xfrm>
          <a:prstGeom prst="line">
            <a:avLst/>
          </a:prstGeom>
          <a:noFill/>
          <a:ln w="76200" cap="sq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baseline2">
            <a:extLst>
              <a:ext uri="{FF2B5EF4-FFF2-40B4-BE49-F238E27FC236}">
                <a16:creationId xmlns:a16="http://schemas.microsoft.com/office/drawing/2014/main" id="{E819B6E3-F386-453A-83C8-6098A1D8246A}"/>
              </a:ext>
            </a:extLst>
          </p:cNvPr>
          <p:cNvCxnSpPr>
            <a:cxnSpLocks/>
            <a:stCxn id="120" idx="4"/>
            <a:endCxn id="118" idx="0"/>
          </p:cNvCxnSpPr>
          <p:nvPr/>
        </p:nvCxnSpPr>
        <p:spPr>
          <a:xfrm>
            <a:off x="11982081" y="3343064"/>
            <a:ext cx="296856" cy="1970813"/>
          </a:xfrm>
          <a:prstGeom prst="line">
            <a:avLst/>
          </a:prstGeom>
          <a:noFill/>
          <a:ln w="76200" cap="sq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baseline3">
            <a:extLst>
              <a:ext uri="{FF2B5EF4-FFF2-40B4-BE49-F238E27FC236}">
                <a16:creationId xmlns:a16="http://schemas.microsoft.com/office/drawing/2014/main" id="{4D526FF3-7D4B-4987-8E83-E10AF7AC28E2}"/>
              </a:ext>
            </a:extLst>
          </p:cNvPr>
          <p:cNvCxnSpPr>
            <a:cxnSpLocks/>
            <a:stCxn id="132" idx="3"/>
            <a:endCxn id="118" idx="7"/>
          </p:cNvCxnSpPr>
          <p:nvPr/>
        </p:nvCxnSpPr>
        <p:spPr>
          <a:xfrm flipH="1">
            <a:off x="12380921" y="4346052"/>
            <a:ext cx="2495456" cy="1010069"/>
          </a:xfrm>
          <a:prstGeom prst="line">
            <a:avLst/>
          </a:prstGeom>
          <a:noFill/>
          <a:ln w="76200" cap="sq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" name="baseline4">
            <a:extLst>
              <a:ext uri="{FF2B5EF4-FFF2-40B4-BE49-F238E27FC236}">
                <a16:creationId xmlns:a16="http://schemas.microsoft.com/office/drawing/2014/main" id="{B6E5E662-9A89-4757-AA19-B96FCDF7F03B}"/>
              </a:ext>
            </a:extLst>
          </p:cNvPr>
          <p:cNvCxnSpPr>
            <a:cxnSpLocks/>
            <a:stCxn id="123" idx="1"/>
            <a:endCxn id="118" idx="5"/>
          </p:cNvCxnSpPr>
          <p:nvPr/>
        </p:nvCxnSpPr>
        <p:spPr>
          <a:xfrm flipH="1" flipV="1">
            <a:off x="12380921" y="5560090"/>
            <a:ext cx="2340771" cy="2598271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" name="baseline5">
            <a:extLst>
              <a:ext uri="{FF2B5EF4-FFF2-40B4-BE49-F238E27FC236}">
                <a16:creationId xmlns:a16="http://schemas.microsoft.com/office/drawing/2014/main" id="{404E200F-2835-4DE0-85F1-8D59B6ECE9FE}"/>
              </a:ext>
            </a:extLst>
          </p:cNvPr>
          <p:cNvCxnSpPr>
            <a:cxnSpLocks/>
            <a:stCxn id="126" idx="7"/>
            <a:endCxn id="118" idx="3"/>
          </p:cNvCxnSpPr>
          <p:nvPr/>
        </p:nvCxnSpPr>
        <p:spPr>
          <a:xfrm flipV="1">
            <a:off x="11157335" y="5560090"/>
            <a:ext cx="1019617" cy="27385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44CF431-8207-4AA2-A2D9-B57766B2614D}"/>
              </a:ext>
            </a:extLst>
          </p:cNvPr>
          <p:cNvGrpSpPr>
            <a:grpSpLocks noChangeAspect="1"/>
          </p:cNvGrpSpPr>
          <p:nvPr/>
        </p:nvGrpSpPr>
        <p:grpSpPr>
          <a:xfrm>
            <a:off x="11783767" y="2946436"/>
            <a:ext cx="396628" cy="396628"/>
            <a:chOff x="8189735" y="2209800"/>
            <a:chExt cx="762000" cy="762000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A28737D3-4139-4219-AA4F-AEACF575D7EE}"/>
                </a:ext>
              </a:extLst>
            </p:cNvPr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Isosceles Triangle 120">
              <a:extLst>
                <a:ext uri="{FF2B5EF4-FFF2-40B4-BE49-F238E27FC236}">
                  <a16:creationId xmlns:a16="http://schemas.microsoft.com/office/drawing/2014/main" id="{4BAC38E3-9D36-4053-B553-5CEA52F59EC0}"/>
                </a:ext>
              </a:extLst>
            </p:cNvPr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DB0B720-CB73-4AB4-88F4-C5A2A23D3CC3}"/>
              </a:ext>
            </a:extLst>
          </p:cNvPr>
          <p:cNvGrpSpPr>
            <a:grpSpLocks noChangeAspect="1"/>
          </p:cNvGrpSpPr>
          <p:nvPr/>
        </p:nvGrpSpPr>
        <p:grpSpPr>
          <a:xfrm>
            <a:off x="14663607" y="8100276"/>
            <a:ext cx="396628" cy="396628"/>
            <a:chOff x="8189735" y="2209800"/>
            <a:chExt cx="762000" cy="762000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5CC8ED7-40A5-4F0C-A1B7-205B976F422B}"/>
                </a:ext>
              </a:extLst>
            </p:cNvPr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Isosceles Triangle 123">
              <a:extLst>
                <a:ext uri="{FF2B5EF4-FFF2-40B4-BE49-F238E27FC236}">
                  <a16:creationId xmlns:a16="http://schemas.microsoft.com/office/drawing/2014/main" id="{E58A895C-9F57-43A6-9331-C3796776BAD2}"/>
                </a:ext>
              </a:extLst>
            </p:cNvPr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C81BB80-4069-4339-9341-105171526DDA}"/>
              </a:ext>
            </a:extLst>
          </p:cNvPr>
          <p:cNvGrpSpPr>
            <a:grpSpLocks noChangeAspect="1"/>
          </p:cNvGrpSpPr>
          <p:nvPr/>
        </p:nvGrpSpPr>
        <p:grpSpPr>
          <a:xfrm>
            <a:off x="10818792" y="8240505"/>
            <a:ext cx="396628" cy="396628"/>
            <a:chOff x="8189735" y="2209800"/>
            <a:chExt cx="762000" cy="762000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2125782-8895-4AA5-BF94-C9D3F301AF4F}"/>
                </a:ext>
              </a:extLst>
            </p:cNvPr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Isosceles Triangle 126">
              <a:extLst>
                <a:ext uri="{FF2B5EF4-FFF2-40B4-BE49-F238E27FC236}">
                  <a16:creationId xmlns:a16="http://schemas.microsoft.com/office/drawing/2014/main" id="{E1407A39-945B-4EF5-9E11-F8B8B6E44AE4}"/>
                </a:ext>
              </a:extLst>
            </p:cNvPr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E84A47A-5DE7-416D-A0F1-16FDD987431A}"/>
              </a:ext>
            </a:extLst>
          </p:cNvPr>
          <p:cNvGrpSpPr>
            <a:grpSpLocks noChangeAspect="1"/>
          </p:cNvGrpSpPr>
          <p:nvPr/>
        </p:nvGrpSpPr>
        <p:grpSpPr>
          <a:xfrm>
            <a:off x="9244412" y="4205823"/>
            <a:ext cx="396628" cy="396628"/>
            <a:chOff x="8189735" y="2209800"/>
            <a:chExt cx="762000" cy="762000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A36B4BD8-32A9-412F-8C95-E39182E14E8F}"/>
                </a:ext>
              </a:extLst>
            </p:cNvPr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Isosceles Triangle 129">
              <a:extLst>
                <a:ext uri="{FF2B5EF4-FFF2-40B4-BE49-F238E27FC236}">
                  <a16:creationId xmlns:a16="http://schemas.microsoft.com/office/drawing/2014/main" id="{2FE7CA19-7ECD-46B0-ABF3-8D1B40674CA1}"/>
                </a:ext>
              </a:extLst>
            </p:cNvPr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0F4D852-EBE5-4539-AD75-A6C5129B3DEF}"/>
              </a:ext>
            </a:extLst>
          </p:cNvPr>
          <p:cNvGrpSpPr>
            <a:grpSpLocks noChangeAspect="1"/>
          </p:cNvGrpSpPr>
          <p:nvPr/>
        </p:nvGrpSpPr>
        <p:grpSpPr>
          <a:xfrm>
            <a:off x="14818292" y="4007509"/>
            <a:ext cx="396628" cy="396628"/>
            <a:chOff x="8189735" y="2209800"/>
            <a:chExt cx="762000" cy="762000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240C0EB1-DC94-4CF7-AD98-E18C9D8CC516}"/>
                </a:ext>
              </a:extLst>
            </p:cNvPr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Isosceles Triangle 132">
              <a:extLst>
                <a:ext uri="{FF2B5EF4-FFF2-40B4-BE49-F238E27FC236}">
                  <a16:creationId xmlns:a16="http://schemas.microsoft.com/office/drawing/2014/main" id="{C07BC056-1EB8-4FE7-81CD-399B8E9232FE}"/>
                </a:ext>
              </a:extLst>
            </p:cNvPr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5" name="OPUS name">
            <a:extLst>
              <a:ext uri="{FF2B5EF4-FFF2-40B4-BE49-F238E27FC236}">
                <a16:creationId xmlns:a16="http://schemas.microsoft.com/office/drawing/2014/main" id="{98419B32-5F03-4D49-95DD-B9AF3A725BAC}"/>
              </a:ext>
            </a:extLst>
          </p:cNvPr>
          <p:cNvSpPr txBox="1"/>
          <p:nvPr/>
        </p:nvSpPr>
        <p:spPr>
          <a:xfrm>
            <a:off x="12471572" y="5257594"/>
            <a:ext cx="979755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5001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5" name="legend OPUS">
            <a:extLst>
              <a:ext uri="{FF2B5EF4-FFF2-40B4-BE49-F238E27FC236}">
                <a16:creationId xmlns:a16="http://schemas.microsoft.com/office/drawing/2014/main" id="{27819032-1B55-43AD-98CD-6AC2E70E92B5}"/>
              </a:ext>
            </a:extLst>
          </p:cNvPr>
          <p:cNvSpPr/>
          <p:nvPr/>
        </p:nvSpPr>
        <p:spPr bwMode="auto">
          <a:xfrm>
            <a:off x="6609879" y="9748928"/>
            <a:ext cx="203200" cy="203200"/>
          </a:xfrm>
          <a:prstGeom prst="ellipse">
            <a:avLst/>
          </a:prstGeom>
          <a:solidFill>
            <a:srgbClr val="42E74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6" name="legend CORS">
            <a:extLst>
              <a:ext uri="{FF2B5EF4-FFF2-40B4-BE49-F238E27FC236}">
                <a16:creationId xmlns:a16="http://schemas.microsoft.com/office/drawing/2014/main" id="{2D31F3B1-1534-4AE8-B18F-E41F85CFE547}"/>
              </a:ext>
            </a:extLst>
          </p:cNvPr>
          <p:cNvGrpSpPr>
            <a:grpSpLocks noChangeAspect="1"/>
          </p:cNvGrpSpPr>
          <p:nvPr/>
        </p:nvGrpSpPr>
        <p:grpSpPr>
          <a:xfrm>
            <a:off x="6552715" y="9213770"/>
            <a:ext cx="304800" cy="304800"/>
            <a:chOff x="8189735" y="2209800"/>
            <a:chExt cx="762000" cy="762000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B141548-7456-4D53-B30D-E08B7E3CAEE1}"/>
                </a:ext>
              </a:extLst>
            </p:cNvPr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8" name="Isosceles Triangle 137">
              <a:extLst>
                <a:ext uri="{FF2B5EF4-FFF2-40B4-BE49-F238E27FC236}">
                  <a16:creationId xmlns:a16="http://schemas.microsoft.com/office/drawing/2014/main" id="{B799FF6F-8F7C-407A-9D91-C158E2B505B4}"/>
                </a:ext>
              </a:extLst>
            </p:cNvPr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34" name="legend text">
            <a:extLst>
              <a:ext uri="{FF2B5EF4-FFF2-40B4-BE49-F238E27FC236}">
                <a16:creationId xmlns:a16="http://schemas.microsoft.com/office/drawing/2014/main" id="{D2C1CA97-1528-494F-8038-E09D7C7B6312}"/>
              </a:ext>
            </a:extLst>
          </p:cNvPr>
          <p:cNvSpPr txBox="1"/>
          <p:nvPr/>
        </p:nvSpPr>
        <p:spPr>
          <a:xfrm>
            <a:off x="6867219" y="9583566"/>
            <a:ext cx="2659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OPUS Solution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9" name="legend text">
            <a:extLst>
              <a:ext uri="{FF2B5EF4-FFF2-40B4-BE49-F238E27FC236}">
                <a16:creationId xmlns:a16="http://schemas.microsoft.com/office/drawing/2014/main" id="{A3FC9927-AC0D-4062-8A65-44B5D6329F72}"/>
              </a:ext>
            </a:extLst>
          </p:cNvPr>
          <p:cNvSpPr txBox="1"/>
          <p:nvPr/>
        </p:nvSpPr>
        <p:spPr>
          <a:xfrm>
            <a:off x="6868651" y="9101532"/>
            <a:ext cx="1014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CORS</a:t>
            </a:r>
          </a:p>
        </p:txBody>
      </p:sp>
      <p:cxnSp>
        <p:nvCxnSpPr>
          <p:cNvPr id="140" name="baseline1">
            <a:extLst>
              <a:ext uri="{FF2B5EF4-FFF2-40B4-BE49-F238E27FC236}">
                <a16:creationId xmlns:a16="http://schemas.microsoft.com/office/drawing/2014/main" id="{60BCD041-6E0C-434B-B90E-1C6BE255D73E}"/>
              </a:ext>
            </a:extLst>
          </p:cNvPr>
          <p:cNvCxnSpPr>
            <a:cxnSpLocks/>
            <a:stCxn id="55" idx="5"/>
            <a:endCxn id="161" idx="2"/>
          </p:cNvCxnSpPr>
          <p:nvPr/>
        </p:nvCxnSpPr>
        <p:spPr>
          <a:xfrm>
            <a:off x="4093004" y="4829605"/>
            <a:ext cx="977373" cy="1146662"/>
          </a:xfrm>
          <a:prstGeom prst="line">
            <a:avLst/>
          </a:prstGeom>
          <a:noFill/>
          <a:ln w="76200" cap="sq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" name="baseline3">
            <a:extLst>
              <a:ext uri="{FF2B5EF4-FFF2-40B4-BE49-F238E27FC236}">
                <a16:creationId xmlns:a16="http://schemas.microsoft.com/office/drawing/2014/main" id="{CF90FC83-F342-4024-84EE-20FC5AAA6360}"/>
              </a:ext>
            </a:extLst>
          </p:cNvPr>
          <p:cNvCxnSpPr>
            <a:cxnSpLocks/>
            <a:stCxn id="158" idx="1"/>
            <a:endCxn id="161" idx="5"/>
          </p:cNvCxnSpPr>
          <p:nvPr/>
        </p:nvCxnSpPr>
        <p:spPr>
          <a:xfrm flipH="1" flipV="1">
            <a:off x="5316590" y="6078251"/>
            <a:ext cx="5560287" cy="2221344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" name="baseline5">
            <a:extLst>
              <a:ext uri="{FF2B5EF4-FFF2-40B4-BE49-F238E27FC236}">
                <a16:creationId xmlns:a16="http://schemas.microsoft.com/office/drawing/2014/main" id="{0C731F3B-824D-4F0B-BF26-A855AC07F11E}"/>
              </a:ext>
            </a:extLst>
          </p:cNvPr>
          <p:cNvCxnSpPr>
            <a:cxnSpLocks/>
            <a:stCxn id="152" idx="7"/>
            <a:endCxn id="161" idx="3"/>
          </p:cNvCxnSpPr>
          <p:nvPr/>
        </p:nvCxnSpPr>
        <p:spPr>
          <a:xfrm flipV="1">
            <a:off x="4093004" y="6078251"/>
            <a:ext cx="1019617" cy="2738500"/>
          </a:xfrm>
          <a:prstGeom prst="line">
            <a:avLst/>
          </a:prstGeom>
          <a:noFill/>
          <a:ln w="76200" cap="sq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CBA01078-62B0-4EB3-BDE3-C0FB265893CE}"/>
              </a:ext>
            </a:extLst>
          </p:cNvPr>
          <p:cNvGrpSpPr>
            <a:grpSpLocks noChangeAspect="1"/>
          </p:cNvGrpSpPr>
          <p:nvPr/>
        </p:nvGrpSpPr>
        <p:grpSpPr>
          <a:xfrm>
            <a:off x="3754461" y="8758666"/>
            <a:ext cx="396628" cy="396628"/>
            <a:chOff x="8189735" y="2209800"/>
            <a:chExt cx="762000" cy="762000"/>
          </a:xfrm>
        </p:grpSpPr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F06005A0-9A7F-499C-852A-B2F14F0EE792}"/>
                </a:ext>
              </a:extLst>
            </p:cNvPr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Isosceles Triangle 152">
              <a:extLst>
                <a:ext uri="{FF2B5EF4-FFF2-40B4-BE49-F238E27FC236}">
                  <a16:creationId xmlns:a16="http://schemas.microsoft.com/office/drawing/2014/main" id="{ADB1C4B4-F230-4B57-8AED-09F3D7677309}"/>
                </a:ext>
              </a:extLst>
            </p:cNvPr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FB900C21-6951-4262-B85A-C654149A69B5}"/>
              </a:ext>
            </a:extLst>
          </p:cNvPr>
          <p:cNvGrpSpPr>
            <a:grpSpLocks noChangeAspect="1"/>
          </p:cNvGrpSpPr>
          <p:nvPr/>
        </p:nvGrpSpPr>
        <p:grpSpPr>
          <a:xfrm>
            <a:off x="10818792" y="8241510"/>
            <a:ext cx="396628" cy="396628"/>
            <a:chOff x="8189735" y="2209800"/>
            <a:chExt cx="762000" cy="762000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078740E6-4580-4B4B-98C7-876AF30C46B1}"/>
                </a:ext>
              </a:extLst>
            </p:cNvPr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Isosceles Triangle 158">
              <a:extLst>
                <a:ext uri="{FF2B5EF4-FFF2-40B4-BE49-F238E27FC236}">
                  <a16:creationId xmlns:a16="http://schemas.microsoft.com/office/drawing/2014/main" id="{D5956D56-C075-4587-A138-F5FD48E5941D}"/>
                </a:ext>
              </a:extLst>
            </p:cNvPr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0" name="OPUS name">
            <a:extLst>
              <a:ext uri="{FF2B5EF4-FFF2-40B4-BE49-F238E27FC236}">
                <a16:creationId xmlns:a16="http://schemas.microsoft.com/office/drawing/2014/main" id="{9BA9F6D4-5F25-4010-B75C-A4115DCB933C}"/>
              </a:ext>
            </a:extLst>
          </p:cNvPr>
          <p:cNvSpPr txBox="1"/>
          <p:nvPr/>
        </p:nvSpPr>
        <p:spPr>
          <a:xfrm>
            <a:off x="3998292" y="5875221"/>
            <a:ext cx="979755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5002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62" name="baseline3">
            <a:extLst>
              <a:ext uri="{FF2B5EF4-FFF2-40B4-BE49-F238E27FC236}">
                <a16:creationId xmlns:a16="http://schemas.microsoft.com/office/drawing/2014/main" id="{02FB685A-2F90-45E2-8A8B-A646135021E7}"/>
              </a:ext>
            </a:extLst>
          </p:cNvPr>
          <p:cNvCxnSpPr>
            <a:cxnSpLocks/>
            <a:stCxn id="118" idx="2"/>
            <a:endCxn id="161" idx="6"/>
          </p:cNvCxnSpPr>
          <p:nvPr/>
        </p:nvCxnSpPr>
        <p:spPr>
          <a:xfrm flipH="1">
            <a:off x="5358834" y="5458106"/>
            <a:ext cx="6775874" cy="518161"/>
          </a:xfrm>
          <a:prstGeom prst="line">
            <a:avLst/>
          </a:prstGeom>
          <a:noFill/>
          <a:ln w="76200" cap="sq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1" name="OPUS solution">
            <a:extLst>
              <a:ext uri="{FF2B5EF4-FFF2-40B4-BE49-F238E27FC236}">
                <a16:creationId xmlns:a16="http://schemas.microsoft.com/office/drawing/2014/main" id="{E339044F-9A9A-40D6-8093-8EA059886984}"/>
              </a:ext>
            </a:extLst>
          </p:cNvPr>
          <p:cNvSpPr>
            <a:spLocks noChangeAspect="1"/>
          </p:cNvSpPr>
          <p:nvPr/>
        </p:nvSpPr>
        <p:spPr bwMode="auto">
          <a:xfrm>
            <a:off x="5070377" y="5832038"/>
            <a:ext cx="288457" cy="288457"/>
          </a:xfrm>
          <a:prstGeom prst="ellipse">
            <a:avLst/>
          </a:prstGeom>
          <a:solidFill>
            <a:srgbClr val="42E743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point1">
            <a:extLst>
              <a:ext uri="{FF2B5EF4-FFF2-40B4-BE49-F238E27FC236}">
                <a16:creationId xmlns:a16="http://schemas.microsoft.com/office/drawing/2014/main" id="{04A5AAC7-D1A4-4E73-AB18-90AA7E041CB9}"/>
              </a:ext>
            </a:extLst>
          </p:cNvPr>
          <p:cNvSpPr/>
          <p:nvPr/>
        </p:nvSpPr>
        <p:spPr>
          <a:xfrm>
            <a:off x="12134708" y="5441342"/>
            <a:ext cx="59742" cy="562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oint2">
            <a:extLst>
              <a:ext uri="{FF2B5EF4-FFF2-40B4-BE49-F238E27FC236}">
                <a16:creationId xmlns:a16="http://schemas.microsoft.com/office/drawing/2014/main" id="{483CAFED-F0FA-4176-B555-872ED9D2A959}"/>
              </a:ext>
            </a:extLst>
          </p:cNvPr>
          <p:cNvSpPr/>
          <p:nvPr/>
        </p:nvSpPr>
        <p:spPr>
          <a:xfrm>
            <a:off x="12251447" y="5313878"/>
            <a:ext cx="59742" cy="562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oint3">
            <a:extLst>
              <a:ext uri="{FF2B5EF4-FFF2-40B4-BE49-F238E27FC236}">
                <a16:creationId xmlns:a16="http://schemas.microsoft.com/office/drawing/2014/main" id="{87BE026A-5178-4F99-A7BD-F566BF167D3C}"/>
              </a:ext>
            </a:extLst>
          </p:cNvPr>
          <p:cNvSpPr/>
          <p:nvPr/>
        </p:nvSpPr>
        <p:spPr>
          <a:xfrm>
            <a:off x="12332757" y="5336284"/>
            <a:ext cx="59742" cy="562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point4">
            <a:extLst>
              <a:ext uri="{FF2B5EF4-FFF2-40B4-BE49-F238E27FC236}">
                <a16:creationId xmlns:a16="http://schemas.microsoft.com/office/drawing/2014/main" id="{B67B0F63-8799-4D5E-A5D5-32F87604617D}"/>
              </a:ext>
            </a:extLst>
          </p:cNvPr>
          <p:cNvSpPr/>
          <p:nvPr/>
        </p:nvSpPr>
        <p:spPr>
          <a:xfrm>
            <a:off x="12335138" y="5516823"/>
            <a:ext cx="59742" cy="562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point5">
            <a:extLst>
              <a:ext uri="{FF2B5EF4-FFF2-40B4-BE49-F238E27FC236}">
                <a16:creationId xmlns:a16="http://schemas.microsoft.com/office/drawing/2014/main" id="{686B6910-A2AD-42A3-862F-5C1A7606727D}"/>
              </a:ext>
            </a:extLst>
          </p:cNvPr>
          <p:cNvSpPr/>
          <p:nvPr/>
        </p:nvSpPr>
        <p:spPr>
          <a:xfrm>
            <a:off x="12158444" y="5500716"/>
            <a:ext cx="59742" cy="562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8" name="OPUS solution">
            <a:extLst>
              <a:ext uri="{FF2B5EF4-FFF2-40B4-BE49-F238E27FC236}">
                <a16:creationId xmlns:a16="http://schemas.microsoft.com/office/drawing/2014/main" id="{92CBF154-DD75-49DD-BB1B-FF1A34A7667D}"/>
              </a:ext>
            </a:extLst>
          </p:cNvPr>
          <p:cNvSpPr>
            <a:spLocks noChangeAspect="1"/>
          </p:cNvSpPr>
          <p:nvPr/>
        </p:nvSpPr>
        <p:spPr bwMode="auto">
          <a:xfrm>
            <a:off x="12134708" y="5313877"/>
            <a:ext cx="288457" cy="288457"/>
          </a:xfrm>
          <a:prstGeom prst="ellipse">
            <a:avLst/>
          </a:prstGeom>
          <a:solidFill>
            <a:srgbClr val="42E743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52F2F44-DA69-4800-B9A2-09A21A7BC0DA}"/>
              </a:ext>
            </a:extLst>
          </p:cNvPr>
          <p:cNvGrpSpPr>
            <a:grpSpLocks noChangeAspect="1"/>
          </p:cNvGrpSpPr>
          <p:nvPr/>
        </p:nvGrpSpPr>
        <p:grpSpPr>
          <a:xfrm>
            <a:off x="3754461" y="4491062"/>
            <a:ext cx="396628" cy="396628"/>
            <a:chOff x="8189735" y="2209800"/>
            <a:chExt cx="762000" cy="76200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337D9D1-60F6-415C-AAD8-07F90D230E25}"/>
                </a:ext>
              </a:extLst>
            </p:cNvPr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EE44A955-65E8-4E1D-ABB1-70BFA35714F8}"/>
                </a:ext>
              </a:extLst>
            </p:cNvPr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7421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60" grpId="0"/>
      <p:bldP spid="161" grpId="0" animBg="1"/>
      <p:bldP spid="52" grpId="0" animBg="1"/>
      <p:bldP spid="52" grpId="1" animBg="1"/>
      <p:bldP spid="2" grpId="0" animBg="1"/>
      <p:bldP spid="49" grpId="0" animBg="1"/>
      <p:bldP spid="49" grpId="1" animBg="1"/>
      <p:bldP spid="50" grpId="0" animBg="1"/>
      <p:bldP spid="51" grpId="0" animBg="1"/>
      <p:bldP spid="1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6"/>
          <p:cNvSpPr txBox="1">
            <a:spLocks noGrp="1"/>
          </p:cNvSpPr>
          <p:nvPr>
            <p:ph type="subTitle" idx="1"/>
          </p:nvPr>
        </p:nvSpPr>
        <p:spPr>
          <a:xfrm>
            <a:off x="1356450" y="8984400"/>
            <a:ext cx="15562200" cy="1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SzPts val="1000"/>
              <a:buNone/>
            </a:pPr>
            <a:r>
              <a:rPr lang="en" b="0" dirty="0"/>
              <a:t>| </a:t>
            </a:r>
            <a:r>
              <a:rPr lang="en-US" b="0" dirty="0"/>
              <a:t>Jalbrzikowski</a:t>
            </a:r>
            <a:endParaRPr dirty="0"/>
          </a:p>
        </p:txBody>
      </p:sp>
      <p:sp>
        <p:nvSpPr>
          <p:cNvPr id="88" name="Title 2">
            <a:extLst>
              <a:ext uri="{FF2B5EF4-FFF2-40B4-BE49-F238E27FC236}">
                <a16:creationId xmlns:a16="http://schemas.microsoft.com/office/drawing/2014/main" id="{9C1EE1EA-605A-468D-82D8-0CC902B703B9}"/>
              </a:ext>
            </a:extLst>
          </p:cNvPr>
          <p:cNvSpPr txBox="1">
            <a:spLocks/>
          </p:cNvSpPr>
          <p:nvPr/>
        </p:nvSpPr>
        <p:spPr bwMode="auto">
          <a:xfrm>
            <a:off x="1922862" y="481215"/>
            <a:ext cx="14643100" cy="80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</a:pPr>
            <a:r>
              <a:rPr lang="en-US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OPUS Static (OPUS-S) – 2 to 48 hours</a:t>
            </a:r>
          </a:p>
        </p:txBody>
      </p:sp>
      <p:sp>
        <p:nvSpPr>
          <p:cNvPr id="89" name="text">
            <a:extLst>
              <a:ext uri="{FF2B5EF4-FFF2-40B4-BE49-F238E27FC236}">
                <a16:creationId xmlns:a16="http://schemas.microsoft.com/office/drawing/2014/main" id="{35D5A22D-65BF-4022-A3CA-E77E88C54CFC}"/>
              </a:ext>
            </a:extLst>
          </p:cNvPr>
          <p:cNvSpPr txBox="1">
            <a:spLocks/>
          </p:cNvSpPr>
          <p:nvPr/>
        </p:nvSpPr>
        <p:spPr bwMode="auto">
          <a:xfrm>
            <a:off x="139515" y="1512368"/>
            <a:ext cx="10186171" cy="310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457189">
              <a:spcBef>
                <a:spcPts val="0"/>
              </a:spcBef>
              <a:spcAft>
                <a:spcPts val="300"/>
              </a:spcAft>
              <a:buClrTx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-No correlation between your observed marks</a:t>
            </a:r>
          </a:p>
          <a:p>
            <a:pPr marL="0" lvl="1" indent="0" defTabSz="457189">
              <a:spcBef>
                <a:spcPts val="0"/>
              </a:spcBef>
              <a:spcAft>
                <a:spcPts val="300"/>
              </a:spcAft>
              <a:buClrTx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sz="3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Low Relative Accuracy</a:t>
            </a:r>
          </a:p>
          <a:p>
            <a:pPr marL="0" lvl="1" indent="0" defTabSz="457189">
              <a:spcBef>
                <a:spcPts val="0"/>
              </a:spcBef>
              <a:spcAft>
                <a:spcPts val="300"/>
              </a:spcAft>
              <a:buClrTx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-Even if … collected simultaneously</a:t>
            </a:r>
          </a:p>
          <a:p>
            <a:pPr marL="0" lvl="1" indent="0" defTabSz="457189">
              <a:spcBef>
                <a:spcPts val="0"/>
              </a:spcBef>
              <a:spcAft>
                <a:spcPts val="300"/>
              </a:spcAft>
              <a:buClrTx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… submitted to OPUS simultaneously</a:t>
            </a:r>
          </a:p>
          <a:p>
            <a:pPr marL="0" lvl="1" indent="0" defTabSz="457189">
              <a:spcBef>
                <a:spcPts val="0"/>
              </a:spcBef>
              <a:spcAft>
                <a:spcPts val="300"/>
              </a:spcAft>
              <a:buClrTx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-OPUS-S = independent solutions</a:t>
            </a:r>
          </a:p>
          <a:p>
            <a:pPr marL="0" lvl="1" indent="0" defTabSz="457189">
              <a:spcBef>
                <a:spcPts val="0"/>
              </a:spcBef>
              <a:spcAft>
                <a:spcPts val="300"/>
              </a:spcAft>
              <a:buClrTx/>
              <a:buNone/>
              <a:defRPr/>
            </a:pPr>
            <a:endParaRPr lang="en-US" sz="3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3" name="baseline2">
            <a:extLst>
              <a:ext uri="{FF2B5EF4-FFF2-40B4-BE49-F238E27FC236}">
                <a16:creationId xmlns:a16="http://schemas.microsoft.com/office/drawing/2014/main" id="{E819B6E3-F386-453A-83C8-6098A1D8246A}"/>
              </a:ext>
            </a:extLst>
          </p:cNvPr>
          <p:cNvCxnSpPr>
            <a:cxnSpLocks/>
            <a:stCxn id="120" idx="4"/>
            <a:endCxn id="118" idx="0"/>
          </p:cNvCxnSpPr>
          <p:nvPr/>
        </p:nvCxnSpPr>
        <p:spPr>
          <a:xfrm>
            <a:off x="11982081" y="3343064"/>
            <a:ext cx="296856" cy="1970813"/>
          </a:xfrm>
          <a:prstGeom prst="line">
            <a:avLst/>
          </a:prstGeom>
          <a:noFill/>
          <a:ln w="76200" cap="sq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" name="baseline4">
            <a:extLst>
              <a:ext uri="{FF2B5EF4-FFF2-40B4-BE49-F238E27FC236}">
                <a16:creationId xmlns:a16="http://schemas.microsoft.com/office/drawing/2014/main" id="{B6E5E662-9A89-4757-AA19-B96FCDF7F03B}"/>
              </a:ext>
            </a:extLst>
          </p:cNvPr>
          <p:cNvCxnSpPr>
            <a:cxnSpLocks/>
            <a:stCxn id="123" idx="1"/>
            <a:endCxn id="118" idx="5"/>
          </p:cNvCxnSpPr>
          <p:nvPr/>
        </p:nvCxnSpPr>
        <p:spPr>
          <a:xfrm flipH="1" flipV="1">
            <a:off x="12380921" y="5560090"/>
            <a:ext cx="2340771" cy="2598271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" name="baseline5">
            <a:extLst>
              <a:ext uri="{FF2B5EF4-FFF2-40B4-BE49-F238E27FC236}">
                <a16:creationId xmlns:a16="http://schemas.microsoft.com/office/drawing/2014/main" id="{404E200F-2835-4DE0-85F1-8D59B6ECE9FE}"/>
              </a:ext>
            </a:extLst>
          </p:cNvPr>
          <p:cNvCxnSpPr>
            <a:cxnSpLocks/>
            <a:stCxn id="126" idx="7"/>
            <a:endCxn id="118" idx="3"/>
          </p:cNvCxnSpPr>
          <p:nvPr/>
        </p:nvCxnSpPr>
        <p:spPr>
          <a:xfrm flipV="1">
            <a:off x="11157335" y="5560090"/>
            <a:ext cx="1019617" cy="27385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44CF431-8207-4AA2-A2D9-B57766B2614D}"/>
              </a:ext>
            </a:extLst>
          </p:cNvPr>
          <p:cNvGrpSpPr>
            <a:grpSpLocks noChangeAspect="1"/>
          </p:cNvGrpSpPr>
          <p:nvPr/>
        </p:nvGrpSpPr>
        <p:grpSpPr>
          <a:xfrm>
            <a:off x="11783767" y="2946436"/>
            <a:ext cx="396628" cy="396628"/>
            <a:chOff x="8189735" y="2209800"/>
            <a:chExt cx="762000" cy="762000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A28737D3-4139-4219-AA4F-AEACF575D7EE}"/>
                </a:ext>
              </a:extLst>
            </p:cNvPr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Isosceles Triangle 120">
              <a:extLst>
                <a:ext uri="{FF2B5EF4-FFF2-40B4-BE49-F238E27FC236}">
                  <a16:creationId xmlns:a16="http://schemas.microsoft.com/office/drawing/2014/main" id="{4BAC38E3-9D36-4053-B553-5CEA52F59EC0}"/>
                </a:ext>
              </a:extLst>
            </p:cNvPr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DB0B720-CB73-4AB4-88F4-C5A2A23D3CC3}"/>
              </a:ext>
            </a:extLst>
          </p:cNvPr>
          <p:cNvGrpSpPr>
            <a:grpSpLocks noChangeAspect="1"/>
          </p:cNvGrpSpPr>
          <p:nvPr/>
        </p:nvGrpSpPr>
        <p:grpSpPr>
          <a:xfrm>
            <a:off x="14663607" y="8100276"/>
            <a:ext cx="396628" cy="396628"/>
            <a:chOff x="8189735" y="2209800"/>
            <a:chExt cx="762000" cy="762000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5CC8ED7-40A5-4F0C-A1B7-205B976F422B}"/>
                </a:ext>
              </a:extLst>
            </p:cNvPr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Isosceles Triangle 123">
              <a:extLst>
                <a:ext uri="{FF2B5EF4-FFF2-40B4-BE49-F238E27FC236}">
                  <a16:creationId xmlns:a16="http://schemas.microsoft.com/office/drawing/2014/main" id="{E58A895C-9F57-43A6-9331-C3796776BAD2}"/>
                </a:ext>
              </a:extLst>
            </p:cNvPr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C81BB80-4069-4339-9341-105171526DDA}"/>
              </a:ext>
            </a:extLst>
          </p:cNvPr>
          <p:cNvGrpSpPr>
            <a:grpSpLocks noChangeAspect="1"/>
          </p:cNvGrpSpPr>
          <p:nvPr/>
        </p:nvGrpSpPr>
        <p:grpSpPr>
          <a:xfrm>
            <a:off x="10818792" y="8240505"/>
            <a:ext cx="396628" cy="396628"/>
            <a:chOff x="8189735" y="2209800"/>
            <a:chExt cx="762000" cy="762000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2125782-8895-4AA5-BF94-C9D3F301AF4F}"/>
                </a:ext>
              </a:extLst>
            </p:cNvPr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Isosceles Triangle 126">
              <a:extLst>
                <a:ext uri="{FF2B5EF4-FFF2-40B4-BE49-F238E27FC236}">
                  <a16:creationId xmlns:a16="http://schemas.microsoft.com/office/drawing/2014/main" id="{E1407A39-945B-4EF5-9E11-F8B8B6E44AE4}"/>
                </a:ext>
              </a:extLst>
            </p:cNvPr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5" name="OPUS name">
            <a:extLst>
              <a:ext uri="{FF2B5EF4-FFF2-40B4-BE49-F238E27FC236}">
                <a16:creationId xmlns:a16="http://schemas.microsoft.com/office/drawing/2014/main" id="{98419B32-5F03-4D49-95DD-B9AF3A725BAC}"/>
              </a:ext>
            </a:extLst>
          </p:cNvPr>
          <p:cNvSpPr txBox="1"/>
          <p:nvPr/>
        </p:nvSpPr>
        <p:spPr>
          <a:xfrm>
            <a:off x="12471572" y="5257594"/>
            <a:ext cx="979755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5001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5" name="legend OPUS">
            <a:extLst>
              <a:ext uri="{FF2B5EF4-FFF2-40B4-BE49-F238E27FC236}">
                <a16:creationId xmlns:a16="http://schemas.microsoft.com/office/drawing/2014/main" id="{27819032-1B55-43AD-98CD-6AC2E70E92B5}"/>
              </a:ext>
            </a:extLst>
          </p:cNvPr>
          <p:cNvSpPr/>
          <p:nvPr/>
        </p:nvSpPr>
        <p:spPr bwMode="auto">
          <a:xfrm>
            <a:off x="6609879" y="9748928"/>
            <a:ext cx="203200" cy="203200"/>
          </a:xfrm>
          <a:prstGeom prst="ellipse">
            <a:avLst/>
          </a:prstGeom>
          <a:solidFill>
            <a:srgbClr val="42E74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6" name="legend CORS">
            <a:extLst>
              <a:ext uri="{FF2B5EF4-FFF2-40B4-BE49-F238E27FC236}">
                <a16:creationId xmlns:a16="http://schemas.microsoft.com/office/drawing/2014/main" id="{2D31F3B1-1534-4AE8-B18F-E41F85CFE547}"/>
              </a:ext>
            </a:extLst>
          </p:cNvPr>
          <p:cNvGrpSpPr>
            <a:grpSpLocks noChangeAspect="1"/>
          </p:cNvGrpSpPr>
          <p:nvPr/>
        </p:nvGrpSpPr>
        <p:grpSpPr>
          <a:xfrm>
            <a:off x="6552715" y="9213770"/>
            <a:ext cx="304800" cy="304800"/>
            <a:chOff x="8189735" y="2209800"/>
            <a:chExt cx="762000" cy="762000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B141548-7456-4D53-B30D-E08B7E3CAEE1}"/>
                </a:ext>
              </a:extLst>
            </p:cNvPr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8" name="Isosceles Triangle 137">
              <a:extLst>
                <a:ext uri="{FF2B5EF4-FFF2-40B4-BE49-F238E27FC236}">
                  <a16:creationId xmlns:a16="http://schemas.microsoft.com/office/drawing/2014/main" id="{B799FF6F-8F7C-407A-9D91-C158E2B505B4}"/>
                </a:ext>
              </a:extLst>
            </p:cNvPr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34" name="legend text">
            <a:extLst>
              <a:ext uri="{FF2B5EF4-FFF2-40B4-BE49-F238E27FC236}">
                <a16:creationId xmlns:a16="http://schemas.microsoft.com/office/drawing/2014/main" id="{D2C1CA97-1528-494F-8038-E09D7C7B6312}"/>
              </a:ext>
            </a:extLst>
          </p:cNvPr>
          <p:cNvSpPr txBox="1"/>
          <p:nvPr/>
        </p:nvSpPr>
        <p:spPr>
          <a:xfrm>
            <a:off x="6867219" y="9583566"/>
            <a:ext cx="2659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OPUS Solution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9" name="legend text">
            <a:extLst>
              <a:ext uri="{FF2B5EF4-FFF2-40B4-BE49-F238E27FC236}">
                <a16:creationId xmlns:a16="http://schemas.microsoft.com/office/drawing/2014/main" id="{A3FC9927-AC0D-4062-8A65-44B5D6329F72}"/>
              </a:ext>
            </a:extLst>
          </p:cNvPr>
          <p:cNvSpPr txBox="1"/>
          <p:nvPr/>
        </p:nvSpPr>
        <p:spPr>
          <a:xfrm>
            <a:off x="6868651" y="9101532"/>
            <a:ext cx="1014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CORS</a:t>
            </a:r>
          </a:p>
        </p:txBody>
      </p:sp>
      <p:cxnSp>
        <p:nvCxnSpPr>
          <p:cNvPr id="140" name="baseline1">
            <a:extLst>
              <a:ext uri="{FF2B5EF4-FFF2-40B4-BE49-F238E27FC236}">
                <a16:creationId xmlns:a16="http://schemas.microsoft.com/office/drawing/2014/main" id="{60BCD041-6E0C-434B-B90E-1C6BE255D73E}"/>
              </a:ext>
            </a:extLst>
          </p:cNvPr>
          <p:cNvCxnSpPr>
            <a:cxnSpLocks/>
            <a:stCxn id="42" idx="5"/>
            <a:endCxn id="161" idx="2"/>
          </p:cNvCxnSpPr>
          <p:nvPr/>
        </p:nvCxnSpPr>
        <p:spPr>
          <a:xfrm>
            <a:off x="4093004" y="4829605"/>
            <a:ext cx="977373" cy="1146662"/>
          </a:xfrm>
          <a:prstGeom prst="line">
            <a:avLst/>
          </a:prstGeom>
          <a:noFill/>
          <a:ln w="76200" cap="sq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" name="baseline3">
            <a:extLst>
              <a:ext uri="{FF2B5EF4-FFF2-40B4-BE49-F238E27FC236}">
                <a16:creationId xmlns:a16="http://schemas.microsoft.com/office/drawing/2014/main" id="{CF90FC83-F342-4024-84EE-20FC5AAA6360}"/>
              </a:ext>
            </a:extLst>
          </p:cNvPr>
          <p:cNvCxnSpPr>
            <a:cxnSpLocks/>
            <a:stCxn id="158" idx="1"/>
            <a:endCxn id="161" idx="5"/>
          </p:cNvCxnSpPr>
          <p:nvPr/>
        </p:nvCxnSpPr>
        <p:spPr>
          <a:xfrm flipH="1" flipV="1">
            <a:off x="5316590" y="6078251"/>
            <a:ext cx="5560287" cy="2221344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" name="baseline5">
            <a:extLst>
              <a:ext uri="{FF2B5EF4-FFF2-40B4-BE49-F238E27FC236}">
                <a16:creationId xmlns:a16="http://schemas.microsoft.com/office/drawing/2014/main" id="{0C731F3B-824D-4F0B-BF26-A855AC07F11E}"/>
              </a:ext>
            </a:extLst>
          </p:cNvPr>
          <p:cNvCxnSpPr>
            <a:cxnSpLocks/>
            <a:stCxn id="152" idx="7"/>
            <a:endCxn id="161" idx="3"/>
          </p:cNvCxnSpPr>
          <p:nvPr/>
        </p:nvCxnSpPr>
        <p:spPr>
          <a:xfrm flipV="1">
            <a:off x="4093004" y="6078251"/>
            <a:ext cx="1019617" cy="2738500"/>
          </a:xfrm>
          <a:prstGeom prst="line">
            <a:avLst/>
          </a:prstGeom>
          <a:noFill/>
          <a:ln w="76200" cap="sq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CBA01078-62B0-4EB3-BDE3-C0FB265893CE}"/>
              </a:ext>
            </a:extLst>
          </p:cNvPr>
          <p:cNvGrpSpPr>
            <a:grpSpLocks noChangeAspect="1"/>
          </p:cNvGrpSpPr>
          <p:nvPr/>
        </p:nvGrpSpPr>
        <p:grpSpPr>
          <a:xfrm>
            <a:off x="3754461" y="8758666"/>
            <a:ext cx="396628" cy="396628"/>
            <a:chOff x="8189735" y="2209800"/>
            <a:chExt cx="762000" cy="762000"/>
          </a:xfrm>
        </p:grpSpPr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F06005A0-9A7F-499C-852A-B2F14F0EE792}"/>
                </a:ext>
              </a:extLst>
            </p:cNvPr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Isosceles Triangle 152">
              <a:extLst>
                <a:ext uri="{FF2B5EF4-FFF2-40B4-BE49-F238E27FC236}">
                  <a16:creationId xmlns:a16="http://schemas.microsoft.com/office/drawing/2014/main" id="{ADB1C4B4-F230-4B57-8AED-09F3D7677309}"/>
                </a:ext>
              </a:extLst>
            </p:cNvPr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FB900C21-6951-4262-B85A-C654149A69B5}"/>
              </a:ext>
            </a:extLst>
          </p:cNvPr>
          <p:cNvGrpSpPr>
            <a:grpSpLocks noChangeAspect="1"/>
          </p:cNvGrpSpPr>
          <p:nvPr/>
        </p:nvGrpSpPr>
        <p:grpSpPr>
          <a:xfrm>
            <a:off x="10818792" y="8241510"/>
            <a:ext cx="396628" cy="396628"/>
            <a:chOff x="8189735" y="2209800"/>
            <a:chExt cx="762000" cy="762000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078740E6-4580-4B4B-98C7-876AF30C46B1}"/>
                </a:ext>
              </a:extLst>
            </p:cNvPr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Isosceles Triangle 158">
              <a:extLst>
                <a:ext uri="{FF2B5EF4-FFF2-40B4-BE49-F238E27FC236}">
                  <a16:creationId xmlns:a16="http://schemas.microsoft.com/office/drawing/2014/main" id="{D5956D56-C075-4587-A138-F5FD48E5941D}"/>
                </a:ext>
              </a:extLst>
            </p:cNvPr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0" name="OPUS name">
            <a:extLst>
              <a:ext uri="{FF2B5EF4-FFF2-40B4-BE49-F238E27FC236}">
                <a16:creationId xmlns:a16="http://schemas.microsoft.com/office/drawing/2014/main" id="{9BA9F6D4-5F25-4010-B75C-A4115DCB933C}"/>
              </a:ext>
            </a:extLst>
          </p:cNvPr>
          <p:cNvSpPr txBox="1"/>
          <p:nvPr/>
        </p:nvSpPr>
        <p:spPr>
          <a:xfrm>
            <a:off x="3998292" y="5875221"/>
            <a:ext cx="979755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5002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62" name="baseline3">
            <a:extLst>
              <a:ext uri="{FF2B5EF4-FFF2-40B4-BE49-F238E27FC236}">
                <a16:creationId xmlns:a16="http://schemas.microsoft.com/office/drawing/2014/main" id="{02FB685A-2F90-45E2-8A8B-A646135021E7}"/>
              </a:ext>
            </a:extLst>
          </p:cNvPr>
          <p:cNvCxnSpPr>
            <a:cxnSpLocks/>
            <a:stCxn id="118" idx="2"/>
            <a:endCxn id="161" idx="6"/>
          </p:cNvCxnSpPr>
          <p:nvPr/>
        </p:nvCxnSpPr>
        <p:spPr>
          <a:xfrm flipH="1">
            <a:off x="5358834" y="5458106"/>
            <a:ext cx="6775874" cy="518161"/>
          </a:xfrm>
          <a:prstGeom prst="line">
            <a:avLst/>
          </a:prstGeom>
          <a:noFill/>
          <a:ln w="76200" cap="sq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1" name="OPUS solution">
            <a:extLst>
              <a:ext uri="{FF2B5EF4-FFF2-40B4-BE49-F238E27FC236}">
                <a16:creationId xmlns:a16="http://schemas.microsoft.com/office/drawing/2014/main" id="{E339044F-9A9A-40D6-8093-8EA059886984}"/>
              </a:ext>
            </a:extLst>
          </p:cNvPr>
          <p:cNvSpPr>
            <a:spLocks noChangeAspect="1"/>
          </p:cNvSpPr>
          <p:nvPr/>
        </p:nvSpPr>
        <p:spPr bwMode="auto">
          <a:xfrm>
            <a:off x="5070377" y="5832038"/>
            <a:ext cx="288457" cy="288457"/>
          </a:xfrm>
          <a:prstGeom prst="ellipse">
            <a:avLst/>
          </a:prstGeom>
          <a:solidFill>
            <a:srgbClr val="42E743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PUS solution">
            <a:extLst>
              <a:ext uri="{FF2B5EF4-FFF2-40B4-BE49-F238E27FC236}">
                <a16:creationId xmlns:a16="http://schemas.microsoft.com/office/drawing/2014/main" id="{92CBF154-DD75-49DD-BB1B-FF1A34A7667D}"/>
              </a:ext>
            </a:extLst>
          </p:cNvPr>
          <p:cNvSpPr>
            <a:spLocks noChangeAspect="1"/>
          </p:cNvSpPr>
          <p:nvPr/>
        </p:nvSpPr>
        <p:spPr bwMode="auto">
          <a:xfrm>
            <a:off x="12134708" y="5313877"/>
            <a:ext cx="288457" cy="288457"/>
          </a:xfrm>
          <a:prstGeom prst="ellipse">
            <a:avLst/>
          </a:prstGeom>
          <a:solidFill>
            <a:srgbClr val="42E743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phic 2" descr="Question mark">
            <a:extLst>
              <a:ext uri="{FF2B5EF4-FFF2-40B4-BE49-F238E27FC236}">
                <a16:creationId xmlns:a16="http://schemas.microsoft.com/office/drawing/2014/main" id="{AB5BC241-5116-4A29-82E1-E6A28BE0D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5956" y="4075290"/>
            <a:ext cx="1598904" cy="1598904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526AE383-585B-4729-B5BE-579E8A7A9507}"/>
              </a:ext>
            </a:extLst>
          </p:cNvPr>
          <p:cNvGrpSpPr>
            <a:grpSpLocks noChangeAspect="1"/>
          </p:cNvGrpSpPr>
          <p:nvPr/>
        </p:nvGrpSpPr>
        <p:grpSpPr>
          <a:xfrm>
            <a:off x="3754461" y="4491062"/>
            <a:ext cx="396628" cy="396628"/>
            <a:chOff x="8189735" y="2209800"/>
            <a:chExt cx="762000" cy="7620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2AFE5D4-52EC-46B6-9118-EA01FD4E490F}"/>
                </a:ext>
              </a:extLst>
            </p:cNvPr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3F114231-6EFB-4DB4-86E0-8E248890BCE6}"/>
                </a:ext>
              </a:extLst>
            </p:cNvPr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002002C-6468-4D5F-99A1-58ACB745A700}"/>
              </a:ext>
            </a:extLst>
          </p:cNvPr>
          <p:cNvGrpSpPr>
            <a:grpSpLocks noChangeAspect="1"/>
          </p:cNvGrpSpPr>
          <p:nvPr/>
        </p:nvGrpSpPr>
        <p:grpSpPr>
          <a:xfrm>
            <a:off x="9244412" y="4205823"/>
            <a:ext cx="396628" cy="396628"/>
            <a:chOff x="8189735" y="2209800"/>
            <a:chExt cx="762000" cy="7620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C783D32-C99F-448C-894F-B2684A06B0A5}"/>
                </a:ext>
              </a:extLst>
            </p:cNvPr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E34F0A92-6B7C-413A-93ED-8D38B5AC0445}"/>
                </a:ext>
              </a:extLst>
            </p:cNvPr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D3CABC5-94F1-4BAE-8DBE-593AAE104BAD}"/>
              </a:ext>
            </a:extLst>
          </p:cNvPr>
          <p:cNvGrpSpPr>
            <a:grpSpLocks noChangeAspect="1"/>
          </p:cNvGrpSpPr>
          <p:nvPr/>
        </p:nvGrpSpPr>
        <p:grpSpPr>
          <a:xfrm>
            <a:off x="14818292" y="4007509"/>
            <a:ext cx="396628" cy="396628"/>
            <a:chOff x="8189735" y="2209800"/>
            <a:chExt cx="762000" cy="7620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1626D04-04F8-4E3B-B53E-C69B762AC1AD}"/>
                </a:ext>
              </a:extLst>
            </p:cNvPr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AE3673EC-F5E4-485F-B45E-C7B1C6A42EBB}"/>
                </a:ext>
              </a:extLst>
            </p:cNvPr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978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7AA517C-A4DC-481D-B496-AF01E31937EF}"/>
              </a:ext>
            </a:extLst>
          </p:cNvPr>
          <p:cNvCxnSpPr>
            <a:cxnSpLocks/>
            <a:stCxn id="71" idx="7"/>
            <a:endCxn id="161" idx="2"/>
          </p:cNvCxnSpPr>
          <p:nvPr/>
        </p:nvCxnSpPr>
        <p:spPr>
          <a:xfrm flipV="1">
            <a:off x="2317572" y="5976267"/>
            <a:ext cx="2752805" cy="1046457"/>
          </a:xfrm>
          <a:prstGeom prst="line">
            <a:avLst/>
          </a:prstGeom>
          <a:ln w="66675" cap="rnd">
            <a:solidFill>
              <a:srgbClr val="00CE00"/>
            </a:solidFill>
            <a:prstDash val="solid"/>
            <a:rou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Google Shape;384;p16"/>
          <p:cNvSpPr txBox="1">
            <a:spLocks noGrp="1"/>
          </p:cNvSpPr>
          <p:nvPr>
            <p:ph type="subTitle" idx="1"/>
          </p:nvPr>
        </p:nvSpPr>
        <p:spPr>
          <a:xfrm>
            <a:off x="1356450" y="8984400"/>
            <a:ext cx="15562200" cy="1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SzPts val="1000"/>
              <a:buNone/>
            </a:pPr>
            <a:r>
              <a:rPr lang="en" b="0" dirty="0"/>
              <a:t>| </a:t>
            </a:r>
            <a:r>
              <a:rPr lang="en-US" b="0" dirty="0"/>
              <a:t>Jalbrzikowski</a:t>
            </a:r>
            <a:endParaRPr dirty="0"/>
          </a:p>
        </p:txBody>
      </p:sp>
      <p:sp>
        <p:nvSpPr>
          <p:cNvPr id="88" name="Title 2">
            <a:extLst>
              <a:ext uri="{FF2B5EF4-FFF2-40B4-BE49-F238E27FC236}">
                <a16:creationId xmlns:a16="http://schemas.microsoft.com/office/drawing/2014/main" id="{9C1EE1EA-605A-468D-82D8-0CC902B703B9}"/>
              </a:ext>
            </a:extLst>
          </p:cNvPr>
          <p:cNvSpPr txBox="1">
            <a:spLocks/>
          </p:cNvSpPr>
          <p:nvPr/>
        </p:nvSpPr>
        <p:spPr bwMode="auto">
          <a:xfrm>
            <a:off x="1922862" y="481215"/>
            <a:ext cx="14643100" cy="80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</a:pPr>
            <a:r>
              <a:rPr lang="en-US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OPUS Projects (OP) – 2 to 48 hours</a:t>
            </a:r>
          </a:p>
        </p:txBody>
      </p:sp>
      <p:sp>
        <p:nvSpPr>
          <p:cNvPr id="89" name="text">
            <a:extLst>
              <a:ext uri="{FF2B5EF4-FFF2-40B4-BE49-F238E27FC236}">
                <a16:creationId xmlns:a16="http://schemas.microsoft.com/office/drawing/2014/main" id="{35D5A22D-65BF-4022-A3CA-E77E88C54CFC}"/>
              </a:ext>
            </a:extLst>
          </p:cNvPr>
          <p:cNvSpPr txBox="1">
            <a:spLocks/>
          </p:cNvSpPr>
          <p:nvPr/>
        </p:nvSpPr>
        <p:spPr bwMode="auto">
          <a:xfrm>
            <a:off x="139515" y="1512368"/>
            <a:ext cx="10186171" cy="310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457189">
              <a:spcBef>
                <a:spcPts val="0"/>
              </a:spcBef>
              <a:spcAft>
                <a:spcPts val="300"/>
              </a:spcAft>
              <a:buClrTx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-Simultaneous processing of your observed marks</a:t>
            </a:r>
          </a:p>
          <a:p>
            <a:pPr marL="0" lvl="1" indent="0" defTabSz="457189">
              <a:spcBef>
                <a:spcPts val="0"/>
              </a:spcBef>
              <a:spcAft>
                <a:spcPts val="300"/>
              </a:spcAft>
              <a:buClrTx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sz="3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Improved Relative Accuracy</a:t>
            </a:r>
          </a:p>
          <a:p>
            <a:pPr marL="0" lvl="1" indent="0" defTabSz="457189">
              <a:spcBef>
                <a:spcPts val="0"/>
              </a:spcBef>
              <a:spcAft>
                <a:spcPts val="300"/>
              </a:spcAft>
              <a:buClrTx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-Requires a little more field planning effort</a:t>
            </a:r>
          </a:p>
          <a:p>
            <a:pPr marL="0" lvl="1" indent="0" defTabSz="457189">
              <a:spcBef>
                <a:spcPts val="0"/>
              </a:spcBef>
              <a:spcAft>
                <a:spcPts val="300"/>
              </a:spcAft>
              <a:buClrTx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-OP = true network solutions</a:t>
            </a:r>
          </a:p>
          <a:p>
            <a:pPr marL="0" lvl="1" indent="0" defTabSz="457189">
              <a:spcBef>
                <a:spcPts val="0"/>
              </a:spcBef>
              <a:spcAft>
                <a:spcPts val="300"/>
              </a:spcAft>
              <a:buClrTx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-And of course, </a:t>
            </a:r>
            <a:r>
              <a:rPr lang="en-US" sz="3200" b="1" i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least squares adjustment</a:t>
            </a:r>
          </a:p>
          <a:p>
            <a:pPr marL="0" lvl="1" indent="0" defTabSz="457189">
              <a:spcBef>
                <a:spcPts val="0"/>
              </a:spcBef>
              <a:spcAft>
                <a:spcPts val="300"/>
              </a:spcAft>
              <a:buClrTx/>
              <a:buNone/>
              <a:defRPr/>
            </a:pPr>
            <a:endParaRPr lang="en-US" sz="3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3" name="baseline2">
            <a:extLst>
              <a:ext uri="{FF2B5EF4-FFF2-40B4-BE49-F238E27FC236}">
                <a16:creationId xmlns:a16="http://schemas.microsoft.com/office/drawing/2014/main" id="{E819B6E3-F386-453A-83C8-6098A1D8246A}"/>
              </a:ext>
            </a:extLst>
          </p:cNvPr>
          <p:cNvCxnSpPr>
            <a:cxnSpLocks/>
            <a:stCxn id="120" idx="4"/>
            <a:endCxn id="159" idx="0"/>
          </p:cNvCxnSpPr>
          <p:nvPr/>
        </p:nvCxnSpPr>
        <p:spPr>
          <a:xfrm flipH="1">
            <a:off x="11017106" y="3343064"/>
            <a:ext cx="964975" cy="4914972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" name="baseline5">
            <a:extLst>
              <a:ext uri="{FF2B5EF4-FFF2-40B4-BE49-F238E27FC236}">
                <a16:creationId xmlns:a16="http://schemas.microsoft.com/office/drawing/2014/main" id="{404E200F-2835-4DE0-85F1-8D59B6ECE9FE}"/>
              </a:ext>
            </a:extLst>
          </p:cNvPr>
          <p:cNvCxnSpPr>
            <a:cxnSpLocks/>
            <a:stCxn id="126" idx="7"/>
            <a:endCxn id="118" idx="3"/>
          </p:cNvCxnSpPr>
          <p:nvPr/>
        </p:nvCxnSpPr>
        <p:spPr>
          <a:xfrm flipV="1">
            <a:off x="11157335" y="5560090"/>
            <a:ext cx="1019617" cy="27385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44CF431-8207-4AA2-A2D9-B57766B2614D}"/>
              </a:ext>
            </a:extLst>
          </p:cNvPr>
          <p:cNvGrpSpPr>
            <a:grpSpLocks noChangeAspect="1"/>
          </p:cNvGrpSpPr>
          <p:nvPr/>
        </p:nvGrpSpPr>
        <p:grpSpPr>
          <a:xfrm>
            <a:off x="11783767" y="2946436"/>
            <a:ext cx="396628" cy="396628"/>
            <a:chOff x="8189735" y="2209800"/>
            <a:chExt cx="762000" cy="762000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A28737D3-4139-4219-AA4F-AEACF575D7EE}"/>
                </a:ext>
              </a:extLst>
            </p:cNvPr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Isosceles Triangle 120">
              <a:extLst>
                <a:ext uri="{FF2B5EF4-FFF2-40B4-BE49-F238E27FC236}">
                  <a16:creationId xmlns:a16="http://schemas.microsoft.com/office/drawing/2014/main" id="{4BAC38E3-9D36-4053-B553-5CEA52F59EC0}"/>
                </a:ext>
              </a:extLst>
            </p:cNvPr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DB0B720-CB73-4AB4-88F4-C5A2A23D3CC3}"/>
              </a:ext>
            </a:extLst>
          </p:cNvPr>
          <p:cNvGrpSpPr>
            <a:grpSpLocks noChangeAspect="1"/>
          </p:cNvGrpSpPr>
          <p:nvPr/>
        </p:nvGrpSpPr>
        <p:grpSpPr>
          <a:xfrm>
            <a:off x="14663607" y="8100276"/>
            <a:ext cx="396628" cy="396628"/>
            <a:chOff x="8189735" y="2209800"/>
            <a:chExt cx="762000" cy="762000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95CC8ED7-40A5-4F0C-A1B7-205B976F422B}"/>
                </a:ext>
              </a:extLst>
            </p:cNvPr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Isosceles Triangle 123">
              <a:extLst>
                <a:ext uri="{FF2B5EF4-FFF2-40B4-BE49-F238E27FC236}">
                  <a16:creationId xmlns:a16="http://schemas.microsoft.com/office/drawing/2014/main" id="{E58A895C-9F57-43A6-9331-C3796776BAD2}"/>
                </a:ext>
              </a:extLst>
            </p:cNvPr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C81BB80-4069-4339-9341-105171526DDA}"/>
              </a:ext>
            </a:extLst>
          </p:cNvPr>
          <p:cNvGrpSpPr>
            <a:grpSpLocks noChangeAspect="1"/>
          </p:cNvGrpSpPr>
          <p:nvPr/>
        </p:nvGrpSpPr>
        <p:grpSpPr>
          <a:xfrm>
            <a:off x="10818792" y="8240505"/>
            <a:ext cx="396628" cy="396628"/>
            <a:chOff x="8189735" y="2209800"/>
            <a:chExt cx="762000" cy="762000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2125782-8895-4AA5-BF94-C9D3F301AF4F}"/>
                </a:ext>
              </a:extLst>
            </p:cNvPr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Isosceles Triangle 126">
              <a:extLst>
                <a:ext uri="{FF2B5EF4-FFF2-40B4-BE49-F238E27FC236}">
                  <a16:creationId xmlns:a16="http://schemas.microsoft.com/office/drawing/2014/main" id="{E1407A39-945B-4EF5-9E11-F8B8B6E44AE4}"/>
                </a:ext>
              </a:extLst>
            </p:cNvPr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5" name="OPUS name">
            <a:extLst>
              <a:ext uri="{FF2B5EF4-FFF2-40B4-BE49-F238E27FC236}">
                <a16:creationId xmlns:a16="http://schemas.microsoft.com/office/drawing/2014/main" id="{98419B32-5F03-4D49-95DD-B9AF3A725BAC}"/>
              </a:ext>
            </a:extLst>
          </p:cNvPr>
          <p:cNvSpPr txBox="1"/>
          <p:nvPr/>
        </p:nvSpPr>
        <p:spPr>
          <a:xfrm>
            <a:off x="12471572" y="5257594"/>
            <a:ext cx="979755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5001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5" name="legend OPUS">
            <a:extLst>
              <a:ext uri="{FF2B5EF4-FFF2-40B4-BE49-F238E27FC236}">
                <a16:creationId xmlns:a16="http://schemas.microsoft.com/office/drawing/2014/main" id="{27819032-1B55-43AD-98CD-6AC2E70E92B5}"/>
              </a:ext>
            </a:extLst>
          </p:cNvPr>
          <p:cNvSpPr/>
          <p:nvPr/>
        </p:nvSpPr>
        <p:spPr bwMode="auto">
          <a:xfrm>
            <a:off x="6609879" y="9748928"/>
            <a:ext cx="203200" cy="203200"/>
          </a:xfrm>
          <a:prstGeom prst="ellipse">
            <a:avLst/>
          </a:prstGeom>
          <a:solidFill>
            <a:srgbClr val="42E74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6" name="legend CORS">
            <a:extLst>
              <a:ext uri="{FF2B5EF4-FFF2-40B4-BE49-F238E27FC236}">
                <a16:creationId xmlns:a16="http://schemas.microsoft.com/office/drawing/2014/main" id="{2D31F3B1-1534-4AE8-B18F-E41F85CFE547}"/>
              </a:ext>
            </a:extLst>
          </p:cNvPr>
          <p:cNvGrpSpPr>
            <a:grpSpLocks noChangeAspect="1"/>
          </p:cNvGrpSpPr>
          <p:nvPr/>
        </p:nvGrpSpPr>
        <p:grpSpPr>
          <a:xfrm>
            <a:off x="6552715" y="9213770"/>
            <a:ext cx="304800" cy="304800"/>
            <a:chOff x="8189735" y="2209800"/>
            <a:chExt cx="762000" cy="762000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B141548-7456-4D53-B30D-E08B7E3CAEE1}"/>
                </a:ext>
              </a:extLst>
            </p:cNvPr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8" name="Isosceles Triangle 137">
              <a:extLst>
                <a:ext uri="{FF2B5EF4-FFF2-40B4-BE49-F238E27FC236}">
                  <a16:creationId xmlns:a16="http://schemas.microsoft.com/office/drawing/2014/main" id="{B799FF6F-8F7C-407A-9D91-C158E2B505B4}"/>
                </a:ext>
              </a:extLst>
            </p:cNvPr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34" name="legend text">
            <a:extLst>
              <a:ext uri="{FF2B5EF4-FFF2-40B4-BE49-F238E27FC236}">
                <a16:creationId xmlns:a16="http://schemas.microsoft.com/office/drawing/2014/main" id="{D2C1CA97-1528-494F-8038-E09D7C7B6312}"/>
              </a:ext>
            </a:extLst>
          </p:cNvPr>
          <p:cNvSpPr txBox="1"/>
          <p:nvPr/>
        </p:nvSpPr>
        <p:spPr>
          <a:xfrm>
            <a:off x="6867219" y="9583566"/>
            <a:ext cx="2659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OPUS Solution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9" name="legend text">
            <a:extLst>
              <a:ext uri="{FF2B5EF4-FFF2-40B4-BE49-F238E27FC236}">
                <a16:creationId xmlns:a16="http://schemas.microsoft.com/office/drawing/2014/main" id="{A3FC9927-AC0D-4062-8A65-44B5D6329F72}"/>
              </a:ext>
            </a:extLst>
          </p:cNvPr>
          <p:cNvSpPr txBox="1"/>
          <p:nvPr/>
        </p:nvSpPr>
        <p:spPr>
          <a:xfrm>
            <a:off x="6868651" y="9101532"/>
            <a:ext cx="1014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CORS</a:t>
            </a:r>
          </a:p>
        </p:txBody>
      </p:sp>
      <p:cxnSp>
        <p:nvCxnSpPr>
          <p:cNvPr id="140" name="baseline1">
            <a:extLst>
              <a:ext uri="{FF2B5EF4-FFF2-40B4-BE49-F238E27FC236}">
                <a16:creationId xmlns:a16="http://schemas.microsoft.com/office/drawing/2014/main" id="{60BCD041-6E0C-434B-B90E-1C6BE255D73E}"/>
              </a:ext>
            </a:extLst>
          </p:cNvPr>
          <p:cNvCxnSpPr>
            <a:cxnSpLocks/>
            <a:stCxn id="155" idx="6"/>
            <a:endCxn id="158" idx="1"/>
          </p:cNvCxnSpPr>
          <p:nvPr/>
        </p:nvCxnSpPr>
        <p:spPr>
          <a:xfrm>
            <a:off x="4151089" y="4689376"/>
            <a:ext cx="6725788" cy="3610219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" name="baseline3">
            <a:extLst>
              <a:ext uri="{FF2B5EF4-FFF2-40B4-BE49-F238E27FC236}">
                <a16:creationId xmlns:a16="http://schemas.microsoft.com/office/drawing/2014/main" id="{CF90FC83-F342-4024-84EE-20FC5AAA6360}"/>
              </a:ext>
            </a:extLst>
          </p:cNvPr>
          <p:cNvCxnSpPr>
            <a:cxnSpLocks/>
            <a:stCxn id="158" idx="1"/>
            <a:endCxn id="161" idx="5"/>
          </p:cNvCxnSpPr>
          <p:nvPr/>
        </p:nvCxnSpPr>
        <p:spPr>
          <a:xfrm flipH="1" flipV="1">
            <a:off x="5316590" y="6078251"/>
            <a:ext cx="5560287" cy="2221344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" name="baseline5">
            <a:extLst>
              <a:ext uri="{FF2B5EF4-FFF2-40B4-BE49-F238E27FC236}">
                <a16:creationId xmlns:a16="http://schemas.microsoft.com/office/drawing/2014/main" id="{0C731F3B-824D-4F0B-BF26-A855AC07F11E}"/>
              </a:ext>
            </a:extLst>
          </p:cNvPr>
          <p:cNvCxnSpPr>
            <a:cxnSpLocks/>
            <a:stCxn id="152" idx="7"/>
            <a:endCxn id="158" idx="2"/>
          </p:cNvCxnSpPr>
          <p:nvPr/>
        </p:nvCxnSpPr>
        <p:spPr>
          <a:xfrm flipV="1">
            <a:off x="4093004" y="8439824"/>
            <a:ext cx="6725788" cy="376927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CBA01078-62B0-4EB3-BDE3-C0FB265893CE}"/>
              </a:ext>
            </a:extLst>
          </p:cNvPr>
          <p:cNvGrpSpPr>
            <a:grpSpLocks noChangeAspect="1"/>
          </p:cNvGrpSpPr>
          <p:nvPr/>
        </p:nvGrpSpPr>
        <p:grpSpPr>
          <a:xfrm>
            <a:off x="3754461" y="8758666"/>
            <a:ext cx="396628" cy="396628"/>
            <a:chOff x="8189735" y="2209800"/>
            <a:chExt cx="762000" cy="762000"/>
          </a:xfrm>
        </p:grpSpPr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F06005A0-9A7F-499C-852A-B2F14F0EE792}"/>
                </a:ext>
              </a:extLst>
            </p:cNvPr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Isosceles Triangle 152">
              <a:extLst>
                <a:ext uri="{FF2B5EF4-FFF2-40B4-BE49-F238E27FC236}">
                  <a16:creationId xmlns:a16="http://schemas.microsoft.com/office/drawing/2014/main" id="{ADB1C4B4-F230-4B57-8AED-09F3D7677309}"/>
                </a:ext>
              </a:extLst>
            </p:cNvPr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5A8EF83-B35C-459A-9017-04C7A71F488C}"/>
              </a:ext>
            </a:extLst>
          </p:cNvPr>
          <p:cNvGrpSpPr>
            <a:grpSpLocks noChangeAspect="1"/>
          </p:cNvGrpSpPr>
          <p:nvPr/>
        </p:nvGrpSpPr>
        <p:grpSpPr>
          <a:xfrm>
            <a:off x="3754461" y="4491062"/>
            <a:ext cx="396628" cy="396628"/>
            <a:chOff x="8189735" y="2209800"/>
            <a:chExt cx="762000" cy="762000"/>
          </a:xfrm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0B2968B6-7CC8-48CA-AF17-CAACC1C6D0BA}"/>
                </a:ext>
              </a:extLst>
            </p:cNvPr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Isosceles Triangle 155">
              <a:extLst>
                <a:ext uri="{FF2B5EF4-FFF2-40B4-BE49-F238E27FC236}">
                  <a16:creationId xmlns:a16="http://schemas.microsoft.com/office/drawing/2014/main" id="{6CCA7A4E-1971-43F6-80B2-30FE7DD94CBE}"/>
                </a:ext>
              </a:extLst>
            </p:cNvPr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0" name="OPUS name">
            <a:extLst>
              <a:ext uri="{FF2B5EF4-FFF2-40B4-BE49-F238E27FC236}">
                <a16:creationId xmlns:a16="http://schemas.microsoft.com/office/drawing/2014/main" id="{9BA9F6D4-5F25-4010-B75C-A4115DCB933C}"/>
              </a:ext>
            </a:extLst>
          </p:cNvPr>
          <p:cNvSpPr txBox="1"/>
          <p:nvPr/>
        </p:nvSpPr>
        <p:spPr>
          <a:xfrm>
            <a:off x="3998292" y="5875221"/>
            <a:ext cx="979755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5002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026A491-D37F-4445-9CCA-6C61EE69F792}"/>
              </a:ext>
            </a:extLst>
          </p:cNvPr>
          <p:cNvGrpSpPr>
            <a:grpSpLocks noChangeAspect="1"/>
          </p:cNvGrpSpPr>
          <p:nvPr/>
        </p:nvGrpSpPr>
        <p:grpSpPr>
          <a:xfrm>
            <a:off x="9244412" y="4205823"/>
            <a:ext cx="396628" cy="396628"/>
            <a:chOff x="8189735" y="2209800"/>
            <a:chExt cx="762000" cy="7620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E5CE2A1-6BAD-4EBF-8B2D-C652D1AA4420}"/>
                </a:ext>
              </a:extLst>
            </p:cNvPr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653009C6-1893-4593-9495-3B10E2712BB3}"/>
                </a:ext>
              </a:extLst>
            </p:cNvPr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3F397E7-7002-4161-8B26-AA8CF2EE0F65}"/>
              </a:ext>
            </a:extLst>
          </p:cNvPr>
          <p:cNvGrpSpPr>
            <a:grpSpLocks noChangeAspect="1"/>
          </p:cNvGrpSpPr>
          <p:nvPr/>
        </p:nvGrpSpPr>
        <p:grpSpPr>
          <a:xfrm>
            <a:off x="14818292" y="4007509"/>
            <a:ext cx="396628" cy="396628"/>
            <a:chOff x="8189735" y="2209800"/>
            <a:chExt cx="762000" cy="76200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B66CC30-424F-4DDA-8299-0D1CA36AB7C0}"/>
                </a:ext>
              </a:extLst>
            </p:cNvPr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94BF744A-BBC1-4045-B602-0B2C7D638BDB}"/>
                </a:ext>
              </a:extLst>
            </p:cNvPr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404A24-AF0D-4873-8859-6ACF4E223A04}"/>
              </a:ext>
            </a:extLst>
          </p:cNvPr>
          <p:cNvGrpSpPr/>
          <p:nvPr/>
        </p:nvGrpSpPr>
        <p:grpSpPr>
          <a:xfrm>
            <a:off x="11215420" y="1932036"/>
            <a:ext cx="6580066" cy="6507788"/>
            <a:chOff x="11215420" y="1932036"/>
            <a:chExt cx="6580066" cy="6507788"/>
          </a:xfrm>
        </p:grpSpPr>
        <p:cxnSp>
          <p:nvCxnSpPr>
            <p:cNvPr id="116" name="baseline4">
              <a:extLst>
                <a:ext uri="{FF2B5EF4-FFF2-40B4-BE49-F238E27FC236}">
                  <a16:creationId xmlns:a16="http://schemas.microsoft.com/office/drawing/2014/main" id="{B6E5E662-9A89-4757-AA19-B96FCDF7F03B}"/>
                </a:ext>
              </a:extLst>
            </p:cNvPr>
            <p:cNvCxnSpPr>
              <a:cxnSpLocks/>
              <a:stCxn id="57" idx="2"/>
              <a:endCxn id="158" idx="6"/>
            </p:cNvCxnSpPr>
            <p:nvPr/>
          </p:nvCxnSpPr>
          <p:spPr>
            <a:xfrm flipH="1">
              <a:off x="11215420" y="1932036"/>
              <a:ext cx="6580066" cy="6507788"/>
            </a:xfrm>
            <a:prstGeom prst="line">
              <a:avLst/>
            </a:prstGeom>
            <a:noFill/>
            <a:ln w="762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Connector: Curved 63">
              <a:extLst>
                <a:ext uri="{FF2B5EF4-FFF2-40B4-BE49-F238E27FC236}">
                  <a16:creationId xmlns:a16="http://schemas.microsoft.com/office/drawing/2014/main" id="{10DCF17F-25D3-473D-AB9E-CD18E9C6D0D6}"/>
                </a:ext>
              </a:extLst>
            </p:cNvPr>
            <p:cNvCxnSpPr>
              <a:cxnSpLocks/>
            </p:cNvCxnSpPr>
            <p:nvPr/>
          </p:nvCxnSpPr>
          <p:spPr>
            <a:xfrm>
              <a:off x="16299988" y="2433852"/>
              <a:ext cx="1011541" cy="814681"/>
            </a:xfrm>
            <a:prstGeom prst="curvedConnector3">
              <a:avLst/>
            </a:prstGeom>
            <a:ln w="190500" cmpd="sng">
              <a:solidFill>
                <a:srgbClr val="F1F1F6"/>
              </a:solidFill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CEC60F52-78BF-4AFB-8A8B-BD2C1BA5335A}"/>
                </a:ext>
              </a:extLst>
            </p:cNvPr>
            <p:cNvCxnSpPr>
              <a:cxnSpLocks/>
            </p:cNvCxnSpPr>
            <p:nvPr/>
          </p:nvCxnSpPr>
          <p:spPr>
            <a:xfrm>
              <a:off x="16299989" y="2433853"/>
              <a:ext cx="1011541" cy="814681"/>
            </a:xfrm>
            <a:prstGeom prst="curvedConnector3">
              <a:avLst/>
            </a:prstGeom>
            <a:ln w="190500" cmpd="dbl"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OPUS name">
            <a:extLst>
              <a:ext uri="{FF2B5EF4-FFF2-40B4-BE49-F238E27FC236}">
                <a16:creationId xmlns:a16="http://schemas.microsoft.com/office/drawing/2014/main" id="{6675E0D9-98F1-431A-92A5-879EA14ED625}"/>
              </a:ext>
            </a:extLst>
          </p:cNvPr>
          <p:cNvSpPr txBox="1"/>
          <p:nvPr/>
        </p:nvSpPr>
        <p:spPr>
          <a:xfrm>
            <a:off x="15549972" y="1473777"/>
            <a:ext cx="2201885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Distant CORS</a:t>
            </a:r>
          </a:p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~400-800 km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6D57122-EAD8-458F-93DC-EE3ADABBDD02}"/>
              </a:ext>
            </a:extLst>
          </p:cNvPr>
          <p:cNvGrpSpPr>
            <a:grpSpLocks noChangeAspect="1"/>
          </p:cNvGrpSpPr>
          <p:nvPr/>
        </p:nvGrpSpPr>
        <p:grpSpPr>
          <a:xfrm>
            <a:off x="17751857" y="1629938"/>
            <a:ext cx="396628" cy="396628"/>
            <a:chOff x="8189735" y="2209800"/>
            <a:chExt cx="762000" cy="76200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14BEB97-3ACD-4BA7-8A6F-B3E00078906F}"/>
                </a:ext>
              </a:extLst>
            </p:cNvPr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5A2A667A-9024-44F2-B46B-196C2E773375}"/>
                </a:ext>
              </a:extLst>
            </p:cNvPr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0" name="OPUS name">
            <a:extLst>
              <a:ext uri="{FF2B5EF4-FFF2-40B4-BE49-F238E27FC236}">
                <a16:creationId xmlns:a16="http://schemas.microsoft.com/office/drawing/2014/main" id="{20CD91C9-4D27-430C-ABE6-C721EFC7E874}"/>
              </a:ext>
            </a:extLst>
          </p:cNvPr>
          <p:cNvSpPr txBox="1"/>
          <p:nvPr/>
        </p:nvSpPr>
        <p:spPr>
          <a:xfrm>
            <a:off x="1091990" y="7091979"/>
            <a:ext cx="979755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5004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73" name="baseline3">
            <a:extLst>
              <a:ext uri="{FF2B5EF4-FFF2-40B4-BE49-F238E27FC236}">
                <a16:creationId xmlns:a16="http://schemas.microsoft.com/office/drawing/2014/main" id="{31859321-1109-4545-8B5D-7B41DC18A808}"/>
              </a:ext>
            </a:extLst>
          </p:cNvPr>
          <p:cNvCxnSpPr>
            <a:cxnSpLocks/>
            <a:stCxn id="158" idx="2"/>
            <a:endCxn id="71" idx="6"/>
          </p:cNvCxnSpPr>
          <p:nvPr/>
        </p:nvCxnSpPr>
        <p:spPr>
          <a:xfrm flipH="1" flipV="1">
            <a:off x="2359816" y="7124709"/>
            <a:ext cx="8458976" cy="1315115"/>
          </a:xfrm>
          <a:prstGeom prst="line">
            <a:avLst/>
          </a:prstGeom>
          <a:noFill/>
          <a:ln w="76200" cap="sq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baseline3">
            <a:extLst>
              <a:ext uri="{FF2B5EF4-FFF2-40B4-BE49-F238E27FC236}">
                <a16:creationId xmlns:a16="http://schemas.microsoft.com/office/drawing/2014/main" id="{1BBB6976-656E-42AF-9047-1149BF968BE9}"/>
              </a:ext>
            </a:extLst>
          </p:cNvPr>
          <p:cNvCxnSpPr>
            <a:cxnSpLocks/>
            <a:stCxn id="158" idx="1"/>
            <a:endCxn id="72" idx="5"/>
          </p:cNvCxnSpPr>
          <p:nvPr/>
        </p:nvCxnSpPr>
        <p:spPr>
          <a:xfrm flipH="1" flipV="1">
            <a:off x="9381903" y="6708532"/>
            <a:ext cx="1494974" cy="1591063"/>
          </a:xfrm>
          <a:prstGeom prst="line">
            <a:avLst/>
          </a:prstGeom>
          <a:noFill/>
          <a:ln w="76200" cap="sq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FB900C21-6951-4262-B85A-C654149A69B5}"/>
              </a:ext>
            </a:extLst>
          </p:cNvPr>
          <p:cNvGrpSpPr>
            <a:grpSpLocks noChangeAspect="1"/>
          </p:cNvGrpSpPr>
          <p:nvPr/>
        </p:nvGrpSpPr>
        <p:grpSpPr>
          <a:xfrm>
            <a:off x="10818792" y="8241510"/>
            <a:ext cx="396628" cy="396628"/>
            <a:chOff x="8189735" y="2209800"/>
            <a:chExt cx="762000" cy="762000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078740E6-4580-4B4B-98C7-876AF30C46B1}"/>
                </a:ext>
              </a:extLst>
            </p:cNvPr>
            <p:cNvSpPr/>
            <p:nvPr/>
          </p:nvSpPr>
          <p:spPr>
            <a:xfrm>
              <a:off x="8189735" y="2209800"/>
              <a:ext cx="762000" cy="762000"/>
            </a:xfrm>
            <a:prstGeom prst="ellips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Isosceles Triangle 158">
              <a:extLst>
                <a:ext uri="{FF2B5EF4-FFF2-40B4-BE49-F238E27FC236}">
                  <a16:creationId xmlns:a16="http://schemas.microsoft.com/office/drawing/2014/main" id="{D5956D56-C075-4587-A138-F5FD48E5941D}"/>
                </a:ext>
              </a:extLst>
            </p:cNvPr>
            <p:cNvSpPr/>
            <p:nvPr/>
          </p:nvSpPr>
          <p:spPr>
            <a:xfrm>
              <a:off x="8273555" y="2241550"/>
              <a:ext cx="594360" cy="548640"/>
            </a:xfrm>
            <a:prstGeom prst="triangle">
              <a:avLst/>
            </a:prstGeom>
            <a:solidFill>
              <a:srgbClr val="433478"/>
            </a:solidFill>
            <a:ln w="31750">
              <a:solidFill>
                <a:srgbClr val="FDC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905B9F0-262D-49F9-8A8B-EA80739C680C}"/>
              </a:ext>
            </a:extLst>
          </p:cNvPr>
          <p:cNvCxnSpPr>
            <a:cxnSpLocks/>
            <a:stCxn id="72" idx="2"/>
            <a:endCxn id="161" idx="6"/>
          </p:cNvCxnSpPr>
          <p:nvPr/>
        </p:nvCxnSpPr>
        <p:spPr>
          <a:xfrm flipH="1" flipV="1">
            <a:off x="5358834" y="5976267"/>
            <a:ext cx="3776856" cy="630281"/>
          </a:xfrm>
          <a:prstGeom prst="line">
            <a:avLst/>
          </a:prstGeom>
          <a:ln w="66675" cap="rnd">
            <a:solidFill>
              <a:srgbClr val="00CE00"/>
            </a:solidFill>
            <a:prstDash val="solid"/>
            <a:rou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69E1444-4C60-4900-87B1-3BFF0A48C3E5}"/>
              </a:ext>
            </a:extLst>
          </p:cNvPr>
          <p:cNvCxnSpPr>
            <a:cxnSpLocks/>
            <a:stCxn id="72" idx="6"/>
            <a:endCxn id="118" idx="2"/>
          </p:cNvCxnSpPr>
          <p:nvPr/>
        </p:nvCxnSpPr>
        <p:spPr>
          <a:xfrm flipV="1">
            <a:off x="9424147" y="5458106"/>
            <a:ext cx="2710561" cy="1148442"/>
          </a:xfrm>
          <a:prstGeom prst="line">
            <a:avLst/>
          </a:prstGeom>
          <a:ln w="66675" cap="rnd">
            <a:solidFill>
              <a:srgbClr val="00CE00"/>
            </a:solidFill>
            <a:prstDash val="solid"/>
            <a:rou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OPUS solution">
            <a:extLst>
              <a:ext uri="{FF2B5EF4-FFF2-40B4-BE49-F238E27FC236}">
                <a16:creationId xmlns:a16="http://schemas.microsoft.com/office/drawing/2014/main" id="{E339044F-9A9A-40D6-8093-8EA059886984}"/>
              </a:ext>
            </a:extLst>
          </p:cNvPr>
          <p:cNvSpPr>
            <a:spLocks noChangeAspect="1"/>
          </p:cNvSpPr>
          <p:nvPr/>
        </p:nvSpPr>
        <p:spPr bwMode="auto">
          <a:xfrm>
            <a:off x="5070377" y="5832038"/>
            <a:ext cx="288457" cy="288457"/>
          </a:xfrm>
          <a:prstGeom prst="ellipse">
            <a:avLst/>
          </a:prstGeom>
          <a:solidFill>
            <a:srgbClr val="42E743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PUS solution">
            <a:extLst>
              <a:ext uri="{FF2B5EF4-FFF2-40B4-BE49-F238E27FC236}">
                <a16:creationId xmlns:a16="http://schemas.microsoft.com/office/drawing/2014/main" id="{92CBF154-DD75-49DD-BB1B-FF1A34A7667D}"/>
              </a:ext>
            </a:extLst>
          </p:cNvPr>
          <p:cNvSpPr>
            <a:spLocks noChangeAspect="1"/>
          </p:cNvSpPr>
          <p:nvPr/>
        </p:nvSpPr>
        <p:spPr bwMode="auto">
          <a:xfrm>
            <a:off x="12134708" y="5313877"/>
            <a:ext cx="288457" cy="288457"/>
          </a:xfrm>
          <a:prstGeom prst="ellipse">
            <a:avLst/>
          </a:prstGeom>
          <a:solidFill>
            <a:srgbClr val="42E743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PUS solution">
            <a:extLst>
              <a:ext uri="{FF2B5EF4-FFF2-40B4-BE49-F238E27FC236}">
                <a16:creationId xmlns:a16="http://schemas.microsoft.com/office/drawing/2014/main" id="{D54B42E5-A192-45C1-A4E0-B1901A67B70F}"/>
              </a:ext>
            </a:extLst>
          </p:cNvPr>
          <p:cNvSpPr>
            <a:spLocks noChangeAspect="1"/>
          </p:cNvSpPr>
          <p:nvPr/>
        </p:nvSpPr>
        <p:spPr bwMode="auto">
          <a:xfrm>
            <a:off x="2071359" y="6980480"/>
            <a:ext cx="288457" cy="288457"/>
          </a:xfrm>
          <a:prstGeom prst="ellipse">
            <a:avLst/>
          </a:prstGeom>
          <a:solidFill>
            <a:srgbClr val="42E743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PUS solution">
            <a:extLst>
              <a:ext uri="{FF2B5EF4-FFF2-40B4-BE49-F238E27FC236}">
                <a16:creationId xmlns:a16="http://schemas.microsoft.com/office/drawing/2014/main" id="{4EB68FDB-1038-4DB6-B4CD-DDB5CBC5B4AB}"/>
              </a:ext>
            </a:extLst>
          </p:cNvPr>
          <p:cNvSpPr>
            <a:spLocks noChangeAspect="1"/>
          </p:cNvSpPr>
          <p:nvPr/>
        </p:nvSpPr>
        <p:spPr bwMode="auto">
          <a:xfrm>
            <a:off x="9135690" y="6462319"/>
            <a:ext cx="288457" cy="288457"/>
          </a:xfrm>
          <a:prstGeom prst="ellipse">
            <a:avLst/>
          </a:prstGeom>
          <a:solidFill>
            <a:srgbClr val="42E743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PUS name">
            <a:extLst>
              <a:ext uri="{FF2B5EF4-FFF2-40B4-BE49-F238E27FC236}">
                <a16:creationId xmlns:a16="http://schemas.microsoft.com/office/drawing/2014/main" id="{963785F8-F44C-43FD-AD5B-2EC12DC65AB5}"/>
              </a:ext>
            </a:extLst>
          </p:cNvPr>
          <p:cNvSpPr txBox="1"/>
          <p:nvPr/>
        </p:nvSpPr>
        <p:spPr>
          <a:xfrm>
            <a:off x="8164245" y="6180077"/>
            <a:ext cx="979755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5003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1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0" grpId="0"/>
      <p:bldP spid="71" grpId="0" animBg="1"/>
      <p:bldP spid="72" grpId="0" animBg="1"/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57;p14">
            <a:extLst>
              <a:ext uri="{FF2B5EF4-FFF2-40B4-BE49-F238E27FC236}">
                <a16:creationId xmlns:a16="http://schemas.microsoft.com/office/drawing/2014/main" id="{A3ADA662-1CFC-42F0-9EBB-80C057E9FA9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56450" y="8984400"/>
            <a:ext cx="15571200" cy="1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SzPts val="1000"/>
              <a:buNone/>
            </a:pPr>
            <a:r>
              <a:rPr lang="en" b="0" dirty="0"/>
              <a:t>| </a:t>
            </a:r>
            <a:r>
              <a:rPr lang="en-US" b="0" dirty="0"/>
              <a:t>Jalbrzikowski</a:t>
            </a:r>
            <a:endParaRPr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6571CF-F27B-48A0-A763-F8B0A15186B6}"/>
              </a:ext>
            </a:extLst>
          </p:cNvPr>
          <p:cNvSpPr txBox="1">
            <a:spLocks/>
          </p:cNvSpPr>
          <p:nvPr/>
        </p:nvSpPr>
        <p:spPr bwMode="auto">
          <a:xfrm>
            <a:off x="0" y="1337056"/>
            <a:ext cx="18288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685784" eaLnBrk="1" hangingPunct="1">
              <a:buClrTx/>
              <a:defRPr/>
            </a:pPr>
            <a:r>
              <a:rPr lang="en-US" altLang="en-US" sz="6000" b="1" dirty="0">
                <a:solidFill>
                  <a:srgbClr val="6CB7E2"/>
                </a:solidFill>
                <a:latin typeface="Open Sans"/>
                <a:ea typeface="Open Sans"/>
                <a:cs typeface="Open Sans"/>
              </a:rPr>
              <a:t>Why OPUS Projects?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CD1807-07E2-4ADB-9AA2-E351E92163D4}"/>
              </a:ext>
            </a:extLst>
          </p:cNvPr>
          <p:cNvSpPr txBox="1">
            <a:spLocks/>
          </p:cNvSpPr>
          <p:nvPr/>
        </p:nvSpPr>
        <p:spPr bwMode="auto">
          <a:xfrm>
            <a:off x="930729" y="2615960"/>
            <a:ext cx="16426541" cy="636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25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marL="514350" indent="-25717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marL="771525" indent="-25717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marL="1028700" indent="-25717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marL="1285875" indent="-25717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3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37719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ClrTx/>
              <a:buFont typeface="+mj-lt"/>
              <a:buAutoNum type="arabicPeriod"/>
              <a:defRPr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Reference Epoch Coordinates  (RECs)</a:t>
            </a:r>
          </a:p>
          <a:p>
            <a:pPr lvl="1">
              <a:spcBef>
                <a:spcPts val="1200"/>
              </a:spcBef>
              <a:buClrTx/>
              <a:defRPr/>
            </a:pPr>
            <a:r>
              <a:rPr lang="en-US" sz="35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You’ll get coordinates in NATRF2022 and NAPGD2022 on “day one”</a:t>
            </a:r>
          </a:p>
          <a:p>
            <a:pPr lvl="1">
              <a:spcBef>
                <a:spcPts val="1200"/>
              </a:spcBef>
              <a:buClrTx/>
              <a:defRPr/>
            </a:pPr>
            <a:r>
              <a:rPr lang="en-US" sz="35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 “recent” GPS data in the IDB will get RECs </a:t>
            </a:r>
          </a:p>
          <a:p>
            <a:pPr lvl="2">
              <a:buClrTx/>
              <a:defRPr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Federal Register Notice – July 2020</a:t>
            </a:r>
          </a:p>
          <a:p>
            <a:pPr lvl="1">
              <a:buClrTx/>
              <a:defRPr/>
            </a:pPr>
            <a:endParaRPr lang="en-US" sz="35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indent="-742950">
              <a:buClrTx/>
              <a:buFont typeface="+mj-lt"/>
              <a:buAutoNum type="arabicPeriod"/>
              <a:defRPr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GPS on Benchmarks (GPSonBM)</a:t>
            </a:r>
          </a:p>
          <a:p>
            <a:pPr lvl="1">
              <a:spcBef>
                <a:spcPts val="1200"/>
              </a:spcBef>
              <a:buClrTx/>
              <a:defRPr/>
            </a:pPr>
            <a:r>
              <a:rPr lang="en-US" sz="35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occupations @ 5 minutes each vs. 2 occupations @ 4 hours each</a:t>
            </a:r>
          </a:p>
          <a:p>
            <a:pPr lvl="1">
              <a:spcBef>
                <a:spcPts val="1200"/>
              </a:spcBef>
              <a:buClrTx/>
              <a:defRPr/>
            </a:pPr>
            <a:r>
              <a:rPr lang="en-US" sz="35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Multi-constellation aka “</a:t>
            </a:r>
            <a:r>
              <a:rPr lang="en-US" sz="35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GNSSonBM</a:t>
            </a:r>
            <a:r>
              <a:rPr lang="en-US" sz="35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523B22-7F05-498D-A914-C288EF5010FA}"/>
              </a:ext>
            </a:extLst>
          </p:cNvPr>
          <p:cNvGrpSpPr/>
          <p:nvPr/>
        </p:nvGrpSpPr>
        <p:grpSpPr>
          <a:xfrm>
            <a:off x="4572000" y="5435303"/>
            <a:ext cx="9144000" cy="6816631"/>
            <a:chOff x="4572000" y="5435303"/>
            <a:chExt cx="9144000" cy="681663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C9E87C-8DC8-40C0-91EC-8EAD776CE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5435303"/>
              <a:ext cx="9144000" cy="6816631"/>
            </a:xfrm>
            <a:prstGeom prst="rect">
              <a:avLst/>
            </a:prstGeom>
          </p:spPr>
        </p:pic>
        <p:sp>
          <p:nvSpPr>
            <p:cNvPr id="11" name="Rounded Rectangle 8">
              <a:extLst>
                <a:ext uri="{FF2B5EF4-FFF2-40B4-BE49-F238E27FC236}">
                  <a16:creationId xmlns:a16="http://schemas.microsoft.com/office/drawing/2014/main" id="{29FB8971-0AF7-4CF1-A68B-DC1A680C3089}"/>
                </a:ext>
              </a:extLst>
            </p:cNvPr>
            <p:cNvSpPr/>
            <p:nvPr/>
          </p:nvSpPr>
          <p:spPr>
            <a:xfrm>
              <a:off x="7114233" y="7122838"/>
              <a:ext cx="5325627" cy="42203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1">
              <a:hlinkClick r:id="rId4"/>
              <a:extLst>
                <a:ext uri="{FF2B5EF4-FFF2-40B4-BE49-F238E27FC236}">
                  <a16:creationId xmlns:a16="http://schemas.microsoft.com/office/drawing/2014/main" id="{71BA57D6-D320-40C6-89E2-48D8599DD4E7}"/>
                </a:ext>
              </a:extLst>
            </p:cNvPr>
            <p:cNvSpPr/>
            <p:nvPr/>
          </p:nvSpPr>
          <p:spPr>
            <a:xfrm>
              <a:off x="4572001" y="6811339"/>
              <a:ext cx="8852599" cy="153739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15">
              <a:hlinkClick r:id="rId5"/>
              <a:extLst>
                <a:ext uri="{FF2B5EF4-FFF2-40B4-BE49-F238E27FC236}">
                  <a16:creationId xmlns:a16="http://schemas.microsoft.com/office/drawing/2014/main" id="{078D4722-1B20-42F9-9F55-C44D34DA45BC}"/>
                </a:ext>
              </a:extLst>
            </p:cNvPr>
            <p:cNvSpPr/>
            <p:nvPr/>
          </p:nvSpPr>
          <p:spPr>
            <a:xfrm>
              <a:off x="11422380" y="8998446"/>
              <a:ext cx="1158240" cy="35814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77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4"/>
          <p:cNvSpPr txBox="1">
            <a:spLocks noGrp="1"/>
          </p:cNvSpPr>
          <p:nvPr>
            <p:ph type="title"/>
          </p:nvPr>
        </p:nvSpPr>
        <p:spPr>
          <a:xfrm>
            <a:off x="1351650" y="1377762"/>
            <a:ext cx="15580800" cy="1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</a:pPr>
            <a:r>
              <a:rPr lang="en-US" dirty="0"/>
              <a:t>What about OPUS Shared Solutions?</a:t>
            </a:r>
            <a:endParaRPr dirty="0"/>
          </a:p>
        </p:txBody>
      </p:sp>
      <p:sp>
        <p:nvSpPr>
          <p:cNvPr id="357" name="Google Shape;357;p14"/>
          <p:cNvSpPr txBox="1">
            <a:spLocks noGrp="1"/>
          </p:cNvSpPr>
          <p:nvPr>
            <p:ph type="subTitle" idx="1"/>
          </p:nvPr>
        </p:nvSpPr>
        <p:spPr>
          <a:xfrm>
            <a:off x="1356450" y="8984400"/>
            <a:ext cx="15571200" cy="1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SzPts val="1000"/>
              <a:buNone/>
            </a:pPr>
            <a:r>
              <a:rPr lang="en" b="0" dirty="0"/>
              <a:t>| </a:t>
            </a:r>
            <a:r>
              <a:rPr lang="en-US" b="0" dirty="0"/>
              <a:t>Jalbrzikowski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FEA2943-0276-4030-AA97-E2BB5173C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200386"/>
              </p:ext>
            </p:extLst>
          </p:nvPr>
        </p:nvGraphicFramePr>
        <p:xfrm>
          <a:off x="881742" y="2364511"/>
          <a:ext cx="15348856" cy="67468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07527">
                  <a:extLst>
                    <a:ext uri="{9D8B030D-6E8A-4147-A177-3AD203B41FA5}">
                      <a16:colId xmlns:a16="http://schemas.microsoft.com/office/drawing/2014/main" val="3451593434"/>
                    </a:ext>
                  </a:extLst>
                </a:gridCol>
                <a:gridCol w="3607527">
                  <a:extLst>
                    <a:ext uri="{9D8B030D-6E8A-4147-A177-3AD203B41FA5}">
                      <a16:colId xmlns:a16="http://schemas.microsoft.com/office/drawing/2014/main" val="1497573780"/>
                    </a:ext>
                  </a:extLst>
                </a:gridCol>
                <a:gridCol w="4037838">
                  <a:extLst>
                    <a:ext uri="{9D8B030D-6E8A-4147-A177-3AD203B41FA5}">
                      <a16:colId xmlns:a16="http://schemas.microsoft.com/office/drawing/2014/main" val="644694137"/>
                    </a:ext>
                  </a:extLst>
                </a:gridCol>
                <a:gridCol w="4095964">
                  <a:extLst>
                    <a:ext uri="{9D8B030D-6E8A-4147-A177-3AD203B41FA5}">
                      <a16:colId xmlns:a16="http://schemas.microsoft.com/office/drawing/2014/main" val="2648799365"/>
                    </a:ext>
                  </a:extLst>
                </a:gridCol>
              </a:tblGrid>
              <a:tr h="11787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dirty="0"/>
                        <a:t>OPUS Shared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OPUS Projects</a:t>
                      </a:r>
                    </a:p>
                    <a:p>
                      <a:pPr algn="ctr"/>
                      <a:r>
                        <a:rPr lang="en-US" sz="3200" dirty="0"/>
                        <a:t>(RINEX)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dirty="0"/>
                        <a:t>OPUS Projects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/>
                        <a:t>(GVX)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14118"/>
                  </a:ext>
                </a:extLst>
              </a:tr>
              <a:tr h="11593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Minimum Occupations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 hours</a:t>
                      </a:r>
                    </a:p>
                    <a:p>
                      <a:pPr algn="ctr"/>
                      <a:r>
                        <a:rPr lang="en-US" sz="2800" dirty="0"/>
                        <a:t>Only 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 hours</a:t>
                      </a:r>
                    </a:p>
                    <a:p>
                      <a:pPr algn="ctr"/>
                      <a:r>
                        <a:rPr lang="en-US" sz="2800" dirty="0"/>
                        <a:t>At least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 minutes</a:t>
                      </a:r>
                    </a:p>
                    <a:p>
                      <a:pPr algn="ctr"/>
                      <a:r>
                        <a:rPr lang="en-US" sz="2800" dirty="0"/>
                        <a:t>At least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163315"/>
                  </a:ext>
                </a:extLst>
              </a:tr>
              <a:tr h="11177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Processing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OPUS-S</a:t>
                      </a:r>
                    </a:p>
                    <a:p>
                      <a:pPr algn="ctr"/>
                      <a:r>
                        <a:rPr lang="en-US" sz="2800" dirty="0"/>
                        <a:t>(sequential)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PAGES</a:t>
                      </a:r>
                    </a:p>
                    <a:p>
                      <a:pPr algn="ctr"/>
                      <a:r>
                        <a:rPr lang="en-US" sz="2800" dirty="0"/>
                        <a:t>(simultaneous)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2025634"/>
                  </a:ext>
                </a:extLst>
              </a:tr>
              <a:tr h="12557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Adjustment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Least Squares Network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dirty="0"/>
                        <a:t>Least Squares Network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7447351"/>
                  </a:ext>
                </a:extLst>
              </a:tr>
              <a:tr h="12557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Metadata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 photos</a:t>
                      </a:r>
                    </a:p>
                    <a:p>
                      <a:pPr algn="ctr"/>
                      <a:r>
                        <a:rPr lang="en-US" sz="2800" dirty="0"/>
                        <a:t>Brief 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 photos, WinDesc files,</a:t>
                      </a:r>
                    </a:p>
                    <a:p>
                      <a:pPr algn="ctr"/>
                      <a:r>
                        <a:rPr lang="en-US" sz="2800" dirty="0"/>
                        <a:t>Logs, &amp; Report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 photos, WinDesc files,</a:t>
                      </a:r>
                    </a:p>
                    <a:p>
                      <a:pPr algn="ctr"/>
                      <a:r>
                        <a:rPr lang="en-US" sz="2800" dirty="0"/>
                        <a:t>Logs, &amp; Report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7796097"/>
                  </a:ext>
                </a:extLst>
              </a:tr>
              <a:tr h="7795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Outcome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Shared Solution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Datasheets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Datasheets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8818141"/>
                  </a:ext>
                </a:extLst>
              </a:tr>
            </a:tbl>
          </a:graphicData>
        </a:graphic>
      </p:graphicFrame>
      <p:pic>
        <p:nvPicPr>
          <p:cNvPr id="52" name="OPUS datasheet">
            <a:extLst>
              <a:ext uri="{FF2B5EF4-FFF2-40B4-BE49-F238E27FC236}">
                <a16:creationId xmlns:a16="http://schemas.microsoft.com/office/drawing/2014/main" id="{55134A9F-1EA0-449A-86AF-A3DA60803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35" y="2940810"/>
            <a:ext cx="6422966" cy="7349192"/>
          </a:xfrm>
          <a:prstGeom prst="rect">
            <a:avLst/>
          </a:prstGeom>
          <a:ln w="31750">
            <a:solidFill>
              <a:schemeClr val="bg1">
                <a:lumMod val="75000"/>
              </a:schemeClr>
            </a:solidFill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34D1E5F-BF38-49DB-8B75-2663EF545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517" y="3363538"/>
            <a:ext cx="5571007" cy="5887433"/>
          </a:xfrm>
          <a:prstGeom prst="rect">
            <a:avLst/>
          </a:prstGeom>
          <a:ln w="31750">
            <a:solidFill>
              <a:schemeClr val="bg1">
                <a:lumMod val="75000"/>
              </a:schemeClr>
            </a:solidFill>
          </a:ln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3AE72C3-CFD2-4493-B35A-9EC59E40F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4928" y="5737928"/>
            <a:ext cx="5571007" cy="5887433"/>
          </a:xfrm>
          <a:prstGeom prst="rect">
            <a:avLst/>
          </a:prstGeom>
          <a:ln w="31750">
            <a:solidFill>
              <a:schemeClr val="bg1">
                <a:lumMod val="75000"/>
              </a:schemeClr>
            </a:solidFill>
          </a:ln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10AD96C-0FD4-49F1-992D-1A6204F958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34422" y="3909852"/>
            <a:ext cx="5571007" cy="5887433"/>
          </a:xfrm>
          <a:prstGeom prst="rect">
            <a:avLst/>
          </a:prstGeom>
          <a:ln w="3175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8849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 txBox="1">
            <a:spLocks noGrp="1"/>
          </p:cNvSpPr>
          <p:nvPr>
            <p:ph type="title"/>
          </p:nvPr>
        </p:nvSpPr>
        <p:spPr>
          <a:xfrm>
            <a:off x="1353900" y="1363405"/>
            <a:ext cx="15571200" cy="12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 algn="ctr"/>
            <a:r>
              <a:rPr lang="en-US" sz="8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Bluebooking  </a:t>
            </a:r>
            <a:r>
              <a:rPr lang="en-US" sz="8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 </a:t>
            </a:r>
            <a:r>
              <a:rPr lang="en-US" sz="8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OPUS Projects</a:t>
            </a:r>
            <a:endParaRPr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0" name="Google Shape;290;p9"/>
          <p:cNvSpPr txBox="1">
            <a:spLocks noGrp="1"/>
          </p:cNvSpPr>
          <p:nvPr>
            <p:ph type="subTitle" idx="1"/>
          </p:nvPr>
        </p:nvSpPr>
        <p:spPr>
          <a:xfrm>
            <a:off x="1356450" y="8984400"/>
            <a:ext cx="15571200" cy="1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SzPts val="1000"/>
              <a:buNone/>
            </a:pPr>
            <a:r>
              <a:rPr lang="en" b="0" dirty="0"/>
              <a:t>| </a:t>
            </a:r>
            <a:r>
              <a:rPr lang="en-US" b="0" dirty="0"/>
              <a:t>Jalbrzikowski</a:t>
            </a:r>
            <a:endParaRPr dirty="0"/>
          </a:p>
        </p:txBody>
      </p:sp>
      <p:sp>
        <p:nvSpPr>
          <p:cNvPr id="291" name="Google Shape;291;p9"/>
          <p:cNvSpPr txBox="1">
            <a:spLocks noGrp="1"/>
          </p:cNvSpPr>
          <p:nvPr>
            <p:ph type="body" idx="2"/>
          </p:nvPr>
        </p:nvSpPr>
        <p:spPr>
          <a:xfrm>
            <a:off x="10240315" y="2583000"/>
            <a:ext cx="7970134" cy="6633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50" rIns="0" bIns="182850" anchor="t" anchorCtr="0">
            <a:noAutofit/>
          </a:bodyPr>
          <a:lstStyle/>
          <a:p>
            <a:pPr marL="342900" lvl="0" defTabSz="457200" eaLnBrk="0" fontAlgn="base" hangingPunct="0"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80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Web-based, nothing to download</a:t>
            </a:r>
          </a:p>
          <a:p>
            <a:pPr marL="342900" lvl="0" defTabSz="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80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 out and Review multiple OPUS Solutions</a:t>
            </a:r>
          </a:p>
          <a:p>
            <a:pPr marL="800100" lvl="1" defTabSz="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40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repeat occupations of one mark</a:t>
            </a:r>
          </a:p>
          <a:p>
            <a:pPr marL="3175" lvl="0" indent="-3175" defTabSz="457200" eaLnBrk="0" fontAlgn="base" hangingPunct="0">
              <a:spcBef>
                <a:spcPts val="18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800" b="1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Advantages:</a:t>
            </a:r>
          </a:p>
          <a:p>
            <a:pPr marL="285744" lvl="0" indent="-285744" defTabSz="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80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data uploading through OPUS</a:t>
            </a:r>
          </a:p>
          <a:p>
            <a:pPr marL="285744" lvl="0" indent="-285744" defTabSz="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80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 using PAGES</a:t>
            </a:r>
          </a:p>
          <a:p>
            <a:pPr marL="742944" lvl="1" indent="-285744" defTabSz="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40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…without intricacies of PAGES!</a:t>
            </a:r>
          </a:p>
          <a:p>
            <a:pPr marL="285744" lvl="0" indent="-285744" defTabSz="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80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Submit directly to NGS</a:t>
            </a:r>
          </a:p>
          <a:p>
            <a:pPr marL="742944" lvl="1" indent="-285744" defTabSz="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Datasheets Made Easy!</a:t>
            </a:r>
          </a:p>
          <a:p>
            <a:pPr marL="1200144" lvl="2" indent="-285744" defTabSz="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Bluebook Files created by OP</a:t>
            </a:r>
          </a:p>
        </p:txBody>
      </p:sp>
      <p:sp>
        <p:nvSpPr>
          <p:cNvPr id="5" name="Google Shape;266;p29">
            <a:extLst>
              <a:ext uri="{FF2B5EF4-FFF2-40B4-BE49-F238E27FC236}">
                <a16:creationId xmlns:a16="http://schemas.microsoft.com/office/drawing/2014/main" id="{79E94966-F14E-4919-BA19-1843EF1879C0}"/>
              </a:ext>
            </a:extLst>
          </p:cNvPr>
          <p:cNvSpPr txBox="1">
            <a:spLocks noChangeAspect="1"/>
          </p:cNvSpPr>
          <p:nvPr/>
        </p:nvSpPr>
        <p:spPr>
          <a:xfrm>
            <a:off x="0" y="2637205"/>
            <a:ext cx="8765661" cy="5004000"/>
          </a:xfrm>
          <a:prstGeom prst="rect">
            <a:avLst/>
          </a:prstGeom>
          <a:solidFill>
            <a:schemeClr val="lt2"/>
          </a:solidFill>
          <a:ln w="5080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</a:defRPr>
            </a:lvl1pPr>
          </a:lstStyle>
          <a:p>
            <a:r>
              <a:rPr lang="en-US" dirty="0">
                <a:sym typeface="Source Code Pro"/>
              </a:rPr>
              <a:t>000010*AA*HZTLOBS NGS   NATIONAL GEODETIC SURVEY                        20130114</a:t>
            </a:r>
            <a:endParaRPr dirty="0">
              <a:sym typeface="Source Code Pro"/>
            </a:endParaRPr>
          </a:p>
          <a:p>
            <a:r>
              <a:rPr lang="en-US" dirty="0">
                <a:sym typeface="Source Code Pro"/>
              </a:rPr>
              <a:t>000020*10*BOUNDARY MON STRICKLAND NC SC HEIGHT MODERNIZATION 2013 (OP: gps2912f)</a:t>
            </a:r>
            <a:endParaRPr dirty="0">
              <a:sym typeface="Source Code Pro"/>
            </a:endParaRPr>
          </a:p>
          <a:p>
            <a:r>
              <a:rPr lang="en-US" dirty="0">
                <a:sym typeface="Source Code Pro"/>
              </a:rPr>
              <a:t>000030*12*201301201301MS MARK SCHENEWERK                                   4NCAA</a:t>
            </a:r>
            <a:endParaRPr dirty="0">
              <a:sym typeface="Source Code Pro"/>
            </a:endParaRPr>
          </a:p>
          <a:p>
            <a:r>
              <a:rPr lang="en-US" dirty="0">
                <a:sym typeface="Source Code Pro"/>
              </a:rPr>
              <a:t>000040*13*NAD 83(2011)            GRS 80          63781370002982572221</a:t>
            </a:r>
            <a:endParaRPr dirty="0">
              <a:sym typeface="Source Code Pro"/>
            </a:endParaRPr>
          </a:p>
          <a:p>
            <a:r>
              <a:rPr lang="en-US" dirty="0">
                <a:sym typeface="Source Code Pro"/>
              </a:rPr>
              <a:t>000050*25*0001R0143ABLUFMS 004  003</a:t>
            </a:r>
            <a:endParaRPr dirty="0">
              <a:sym typeface="Source Code Pro"/>
            </a:endParaRPr>
          </a:p>
          <a:p>
            <a:r>
              <a:rPr lang="en-US" dirty="0">
                <a:sym typeface="Source Code Pro"/>
              </a:rPr>
              <a:t>000060*26*BB 0143A -&gt; OP 2013-014-A</a:t>
            </a:r>
            <a:endParaRPr dirty="0">
              <a:sym typeface="Source Code Pro"/>
            </a:endParaRPr>
          </a:p>
          <a:p>
            <a:r>
              <a:rPr lang="en-US" dirty="0">
                <a:sym typeface="Source Code Pro"/>
              </a:rPr>
              <a:t>000070*27*00011301141641                                2000</a:t>
            </a:r>
            <a:endParaRPr dirty="0">
              <a:sym typeface="Source Code Pro"/>
            </a:endParaRPr>
          </a:p>
          <a:p>
            <a:r>
              <a:rPr lang="en-US" dirty="0">
                <a:sym typeface="Source Code Pro"/>
              </a:rPr>
              <a:t>000080*27*00011301142001                                2000</a:t>
            </a:r>
            <a:endParaRPr dirty="0">
              <a:sym typeface="Source Code Pro"/>
            </a:endParaRPr>
          </a:p>
          <a:p>
            <a:r>
              <a:rPr lang="en-US" dirty="0">
                <a:sym typeface="Source Code Pro"/>
              </a:rPr>
              <a:t>⋮</a:t>
            </a:r>
            <a:endParaRPr dirty="0">
              <a:sym typeface="Source Code Pro"/>
            </a:endParaRPr>
          </a:p>
          <a:p>
            <a:r>
              <a:rPr lang="en-US" dirty="0">
                <a:sym typeface="Source Code Pro"/>
              </a:rPr>
              <a:t>001900*70*007055      Trimble </a:t>
            </a:r>
            <a:r>
              <a:rPr lang="en-US" dirty="0" err="1">
                <a:sym typeface="Source Code Pro"/>
              </a:rPr>
              <a:t>NavigationDUAL</a:t>
            </a:r>
            <a:r>
              <a:rPr lang="en-US" dirty="0">
                <a:sym typeface="Source Code Pro"/>
              </a:rPr>
              <a:t> CARRIER PHASE PPSNETR5   4742K10896</a:t>
            </a:r>
            <a:endParaRPr dirty="0">
              <a:sym typeface="Source Code Pro"/>
            </a:endParaRPr>
          </a:p>
          <a:p>
            <a:r>
              <a:rPr lang="en-US" dirty="0">
                <a:sym typeface="Source Code Pro"/>
              </a:rPr>
              <a:t>001910*70*008055      Trimble </a:t>
            </a:r>
            <a:r>
              <a:rPr lang="en-US" dirty="0" err="1">
                <a:sym typeface="Source Code Pro"/>
              </a:rPr>
              <a:t>NavigationDUAL</a:t>
            </a:r>
            <a:r>
              <a:rPr lang="en-US" dirty="0">
                <a:sym typeface="Source Code Pro"/>
              </a:rPr>
              <a:t> CARRIER PHASE PPSNETR5   4744K11096</a:t>
            </a:r>
            <a:endParaRPr dirty="0">
              <a:sym typeface="Source Code Pro"/>
            </a:endParaRPr>
          </a:p>
          <a:p>
            <a:r>
              <a:rPr lang="en-US" dirty="0">
                <a:sym typeface="Source Code Pro"/>
              </a:rPr>
              <a:t>001920*70*009055      Trimble </a:t>
            </a:r>
            <a:r>
              <a:rPr lang="en-US" dirty="0" err="1">
                <a:sym typeface="Source Code Pro"/>
              </a:rPr>
              <a:t>NavigationDUAL</a:t>
            </a:r>
            <a:r>
              <a:rPr lang="en-US" dirty="0">
                <a:sym typeface="Source Code Pro"/>
              </a:rPr>
              <a:t> CARRIER PHASE PPSNETR5   4829K57356</a:t>
            </a:r>
            <a:endParaRPr dirty="0">
              <a:sym typeface="Source Code Pro"/>
            </a:endParaRPr>
          </a:p>
          <a:p>
            <a:r>
              <a:rPr lang="en-US" dirty="0">
                <a:sym typeface="Source Code Pro"/>
              </a:rPr>
              <a:t>001930*72*001   AOAD/M_T        NONE        KW5-0201</a:t>
            </a:r>
            <a:endParaRPr dirty="0">
              <a:sym typeface="Source Code Pro"/>
            </a:endParaRPr>
          </a:p>
          <a:p>
            <a:r>
              <a:rPr lang="en-US" dirty="0">
                <a:sym typeface="Source Code Pro"/>
              </a:rPr>
              <a:t>001940*72*010   TRM57971.00     NONE        30973141</a:t>
            </a:r>
            <a:endParaRPr dirty="0">
              <a:sym typeface="Source Code Pro"/>
            </a:endParaRPr>
          </a:p>
          <a:p>
            <a:r>
              <a:rPr lang="en-US" dirty="0">
                <a:sym typeface="Source Code Pro"/>
              </a:rPr>
              <a:t>001950*72*011   TRM57971.00     NONE        30976660</a:t>
            </a:r>
            <a:endParaRPr dirty="0">
              <a:sym typeface="Source Code Pro"/>
            </a:endParaRPr>
          </a:p>
          <a:p>
            <a:r>
              <a:rPr lang="en-US" dirty="0">
                <a:sym typeface="Source Code Pro"/>
              </a:rPr>
              <a:t>⋮</a:t>
            </a:r>
            <a:endParaRPr dirty="0">
              <a:sym typeface="Source Code Pro"/>
            </a:endParaRPr>
          </a:p>
          <a:p>
            <a:r>
              <a:rPr lang="en-US" dirty="0">
                <a:sym typeface="Source Code Pro"/>
              </a:rPr>
              <a:t>002040*80*0001BLUFF                         34173468578N079034455052W       NC</a:t>
            </a:r>
            <a:endParaRPr dirty="0">
              <a:sym typeface="Source Code Pro"/>
            </a:endParaRPr>
          </a:p>
          <a:p>
            <a:r>
              <a:rPr lang="en-US" dirty="0">
                <a:sym typeface="Source Code Pro"/>
              </a:rPr>
              <a:t>002050*86*0001    20756G  N88       -338086   -13052A  ANAD_83(2011)</a:t>
            </a:r>
            <a:endParaRPr dirty="0">
              <a:sym typeface="Source Code Pro"/>
            </a:endParaRPr>
          </a:p>
          <a:p>
            <a:r>
              <a:rPr lang="en-US" dirty="0">
                <a:sym typeface="Source Code Pro"/>
              </a:rPr>
              <a:t>002060*80*0002BOUNDARY MON STRICKLAND NC SC 34173269930N079034661580W       NC</a:t>
            </a:r>
            <a:endParaRPr dirty="0">
              <a:sym typeface="Source Code Pro"/>
            </a:endParaRPr>
          </a:p>
          <a:p>
            <a:r>
              <a:rPr lang="en-US" dirty="0">
                <a:sym typeface="Source Code Pro"/>
              </a:rPr>
              <a:t>002070*86*0002    20728G  N88       -338076   -13071A  ANAD_83(2011)</a:t>
            </a:r>
            <a:endParaRPr dirty="0">
              <a:sym typeface="Source Code Pro"/>
            </a:endParaRPr>
          </a:p>
          <a:p>
            <a:r>
              <a:rPr lang="en-US" dirty="0">
                <a:sym typeface="Source Code Pro"/>
              </a:rPr>
              <a:t>002080*80*0004GUY                           34164773356N078595524668W       NC</a:t>
            </a:r>
            <a:endParaRPr dirty="0">
              <a:sym typeface="Source Code Pro"/>
            </a:endParaRPr>
          </a:p>
          <a:p>
            <a:r>
              <a:rPr lang="en-US" dirty="0">
                <a:sym typeface="Source Code Pro"/>
              </a:rPr>
              <a:t>⋮</a:t>
            </a:r>
            <a:endParaRPr dirty="0">
              <a:sym typeface="Source Code Pro"/>
            </a:endParaRPr>
          </a:p>
          <a:p>
            <a:endParaRPr dirty="0">
              <a:sym typeface="Source Code Pro"/>
            </a:endParaRPr>
          </a:p>
          <a:p>
            <a:endParaRPr dirty="0">
              <a:sym typeface="Times New Roman"/>
            </a:endParaRPr>
          </a:p>
          <a:p>
            <a:endParaRPr dirty="0">
              <a:sym typeface="Times New Roman"/>
            </a:endParaRPr>
          </a:p>
        </p:txBody>
      </p:sp>
      <p:sp>
        <p:nvSpPr>
          <p:cNvPr id="6" name="Google Shape;266;p29">
            <a:extLst>
              <a:ext uri="{FF2B5EF4-FFF2-40B4-BE49-F238E27FC236}">
                <a16:creationId xmlns:a16="http://schemas.microsoft.com/office/drawing/2014/main" id="{8A4BB48A-DE8F-4227-AFC5-9114028E7900}"/>
              </a:ext>
            </a:extLst>
          </p:cNvPr>
          <p:cNvSpPr txBox="1">
            <a:spLocks noChangeAspect="1"/>
          </p:cNvSpPr>
          <p:nvPr/>
        </p:nvSpPr>
        <p:spPr>
          <a:xfrm>
            <a:off x="281906" y="3987742"/>
            <a:ext cx="8782193" cy="4713971"/>
          </a:xfrm>
          <a:prstGeom prst="rect">
            <a:avLst/>
          </a:prstGeom>
          <a:solidFill>
            <a:schemeClr val="lt2"/>
          </a:solidFill>
          <a:ln w="50800"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en-US" dirty="0"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***CAUTION: Observations in this file have been updated to  1-01-2010 = (2010.00</a:t>
            </a:r>
          </a:p>
          <a:p>
            <a:pPr lvl="0">
              <a:defRPr/>
            </a:pPr>
            <a:r>
              <a:rPr lang="en-US" dirty="0"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***CAUTION: All GPS interstation vectors have been transformed to NAD_83(2011/CO</a:t>
            </a:r>
          </a:p>
          <a:p>
            <a:pPr lvl="0">
              <a:defRPr/>
            </a:pPr>
            <a:r>
              <a:rPr lang="en-US" dirty="0"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***CAUTION: Observations were transformed using HTDP version v3.2.7     ***</a:t>
            </a:r>
          </a:p>
          <a:p>
            <a:pPr lvl="0">
              <a:defRPr/>
            </a:pPr>
            <a:r>
              <a:rPr lang="en-US" dirty="0"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***CAUTION: All </a:t>
            </a:r>
            <a:r>
              <a:rPr lang="en-US" dirty="0" err="1"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sigmas</a:t>
            </a:r>
            <a:r>
              <a:rPr lang="en-US" dirty="0"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 were scaled by a factor of 10.0 ***</a:t>
            </a:r>
          </a:p>
          <a:p>
            <a:pPr lvl="0">
              <a:defRPr/>
            </a:pPr>
            <a:r>
              <a:rPr lang="en-US" dirty="0"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AAA2010010120100101                                                           ZT</a:t>
            </a:r>
          </a:p>
          <a:p>
            <a:pPr lvl="0">
              <a:defRPr/>
            </a:pPr>
            <a:r>
              <a:rPr lang="en-US" dirty="0"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B20180821000020180821235910BETA OP 1.31   IGS     234 1 2 27ARHD  20190521IFDDPF</a:t>
            </a:r>
          </a:p>
          <a:p>
            <a:pPr lvl="0">
              <a:defRPr/>
            </a:pPr>
            <a:r>
              <a:rPr lang="en-US" dirty="0"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IIGS08_1930          IGS   20170101</a:t>
            </a:r>
          </a:p>
          <a:p>
            <a:pPr lvl="0">
              <a:defRPr/>
            </a:pPr>
            <a:r>
              <a:rPr lang="en-US" dirty="0"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F10010002    -50948150   25    255943102  181    357313453  124 R2338AR2338A</a:t>
            </a:r>
          </a:p>
          <a:p>
            <a:pPr lvl="0">
              <a:defRPr/>
            </a:pPr>
            <a:r>
              <a:rPr lang="en-US" dirty="0"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F10020002    215134484   25    286299079  185    411160634  126 R2338AR2338A</a:t>
            </a:r>
          </a:p>
          <a:p>
            <a:pPr lvl="0">
              <a:defRPr/>
            </a:pPr>
            <a:r>
              <a:rPr lang="en-US" dirty="0"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F10030002    249956062   28    379806174  209    545635267  140 R2338AR2338A</a:t>
            </a:r>
          </a:p>
          <a:p>
            <a:pPr lvl="0">
              <a:defRPr/>
            </a:pPr>
            <a:r>
              <a:rPr lang="en-US" dirty="0"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F00010002     84004162   21    311025311  152    440560369  106 R2338AR2338A</a:t>
            </a:r>
          </a:p>
          <a:p>
            <a:pPr lvl="0">
              <a:defRPr/>
            </a:pPr>
            <a:r>
              <a:rPr lang="en-US" dirty="0"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F00030002   -798564478   14    -73258969   91   -124092747   66 R2338AR2338A</a:t>
            </a:r>
          </a:p>
          <a:p>
            <a:pPr lvl="0">
              <a:defRPr/>
            </a:pPr>
            <a:r>
              <a:rPr lang="en-US" dirty="0"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F00040002    709476932   14    638587836   93    940548899   66 R2338AR2338A</a:t>
            </a:r>
          </a:p>
          <a:p>
            <a:pPr lvl="0">
              <a:defRPr/>
            </a:pPr>
            <a:r>
              <a:rPr lang="en-US" dirty="0"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F00050002    290556879   14    954658802   93   1379016173   66 R2338AR2338A</a:t>
            </a:r>
          </a:p>
          <a:p>
            <a:pPr lvl="0">
              <a:defRPr/>
            </a:pPr>
            <a:r>
              <a:rPr lang="en-US" dirty="0"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F00060002   -744206897   14    309639620   92    412810167   66 R2338AR2338A</a:t>
            </a:r>
          </a:p>
          <a:p>
            <a:pPr lvl="0">
              <a:defRPr/>
            </a:pPr>
            <a:r>
              <a:rPr lang="en-US" dirty="0"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F00070002    829499347   14    -23574646   95      5080521   70 R2338AR2338A</a:t>
            </a:r>
          </a:p>
          <a:p>
            <a:pPr lvl="0">
              <a:defRPr/>
            </a:pPr>
            <a:r>
              <a:rPr lang="en-US" dirty="0"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F00080002  14935629356   31  -1680534611  107   1267073263   77 J2338AR2338A</a:t>
            </a:r>
          </a:p>
          <a:p>
            <a:pPr lvl="0">
              <a:defRPr/>
            </a:pPr>
            <a:r>
              <a:rPr lang="en-US" dirty="0"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D  1  2   221649  1  3  -709855  1  4  2434622  1  5   186848  1  6  -244245</a:t>
            </a:r>
          </a:p>
          <a:p>
            <a:pPr lvl="0">
              <a:defRPr/>
            </a:pPr>
            <a:r>
              <a:rPr lang="en-US" dirty="0"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D  1  7  2171142  1  8   186484  1  9  -243217  1 10  2496275  1 11   180813</a:t>
            </a:r>
          </a:p>
          <a:p>
            <a:pPr lvl="0">
              <a:defRPr/>
            </a:pPr>
            <a:r>
              <a:rPr lang="en-US" dirty="0"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D  1 12  -205646  1 13  2760237  1 14   360042  1 15  -333580  1 16  2683209</a:t>
            </a:r>
          </a:p>
          <a:p>
            <a:pPr lvl="0">
              <a:defRPr/>
            </a:pPr>
            <a:r>
              <a:rPr lang="en-US" dirty="0">
                <a:latin typeface="Courier New" panose="02070309020205020404" pitchFamily="49" charset="0"/>
                <a:ea typeface="Source Code Pro"/>
                <a:cs typeface="Courier New" panose="02070309020205020404" pitchFamily="49" charset="0"/>
                <a:sym typeface="Source Code Pro"/>
              </a:rPr>
              <a:t>D  1 17   346408  1 18  -332078  1 19  2733430  1 20   355468  1 21  -345611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B62750-D337-4E1B-886A-22389FC859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4" b="71694"/>
          <a:stretch/>
        </p:blipFill>
        <p:spPr>
          <a:xfrm>
            <a:off x="180235" y="8008955"/>
            <a:ext cx="9573366" cy="19508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5774B4-DD00-41E9-AFDE-A501BDC00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7419" y="8064757"/>
            <a:ext cx="2887715" cy="115143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455A71C-1A9C-43A4-AD98-810A91BA1413}"/>
              </a:ext>
            </a:extLst>
          </p:cNvPr>
          <p:cNvGrpSpPr/>
          <p:nvPr/>
        </p:nvGrpSpPr>
        <p:grpSpPr>
          <a:xfrm>
            <a:off x="-35509" y="0"/>
            <a:ext cx="9789109" cy="10287000"/>
            <a:chOff x="-35509" y="0"/>
            <a:chExt cx="9789109" cy="10287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7DB6736-7456-4105-9472-E4C0650B54A2}"/>
                </a:ext>
              </a:extLst>
            </p:cNvPr>
            <p:cNvSpPr/>
            <p:nvPr/>
          </p:nvSpPr>
          <p:spPr>
            <a:xfrm>
              <a:off x="-35509" y="0"/>
              <a:ext cx="9789109" cy="10287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880C699-D7E2-49CE-92E4-9A8B5C12745C}"/>
                </a:ext>
              </a:extLst>
            </p:cNvPr>
            <p:cNvGrpSpPr/>
            <p:nvPr/>
          </p:nvGrpSpPr>
          <p:grpSpPr>
            <a:xfrm>
              <a:off x="1313849" y="23069"/>
              <a:ext cx="7236942" cy="10263931"/>
              <a:chOff x="4872789" y="7384"/>
              <a:chExt cx="7236942" cy="10263931"/>
            </a:xfrm>
          </p:grpSpPr>
          <p:pic>
            <p:nvPicPr>
              <p:cNvPr id="1029" name="Picture 5" descr="https://lh6.googleusercontent.com/ixv_qAkI3m9MWbGhjnarfRZ9rvl71fJSHwtRcjJnW3fBpDpBua10ybB9WGVKNZQC6SZBjGxZ4H_FLv1J_XOSd_Amk_fN2yRxCV2LJHmYnh66LCnF6spXRvOcoP-BnLw5HrbzQiht5Pp1aE1CTWyAh0l_Id8JYwhspsoE6L9HufAk-Mq0I_bxjRRN3Gaajg">
                <a:extLst>
                  <a:ext uri="{FF2B5EF4-FFF2-40B4-BE49-F238E27FC236}">
                    <a16:creationId xmlns:a16="http://schemas.microsoft.com/office/drawing/2014/main" id="{80DAE67B-1D01-4BAA-A68F-6E96A6AAE5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3EEE9"/>
                  </a:clrFrom>
                  <a:clrTo>
                    <a:srgbClr val="F3EEE9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2789" y="7384"/>
                <a:ext cx="7236942" cy="102639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7E9546-0BD3-422C-82F5-4409CBC311FA}"/>
                  </a:ext>
                </a:extLst>
              </p:cNvPr>
              <p:cNvSpPr txBox="1"/>
              <p:nvPr/>
            </p:nvSpPr>
            <p:spPr>
              <a:xfrm>
                <a:off x="10304994" y="9997439"/>
                <a:ext cx="1804737" cy="2738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>
                    <a:latin typeface="Abadi" panose="020B0604020202020204"/>
                    <a:ea typeface="Adobe Myungjo Std M" panose="02020600000000000000" pitchFamily="18" charset="-128"/>
                  </a:rPr>
                  <a:t>Illustrator: Jim Haynes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638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"/>
          <p:cNvSpPr txBox="1">
            <a:spLocks noGrp="1"/>
          </p:cNvSpPr>
          <p:nvPr>
            <p:ph type="title"/>
          </p:nvPr>
        </p:nvSpPr>
        <p:spPr>
          <a:xfrm>
            <a:off x="1353299" y="3379684"/>
            <a:ext cx="10594059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-US" dirty="0"/>
              <a:t>Who is NGS?</a:t>
            </a:r>
            <a:endParaRPr dirty="0"/>
          </a:p>
        </p:txBody>
      </p:sp>
      <p:sp>
        <p:nvSpPr>
          <p:cNvPr id="221" name="Google Shape;221;p4"/>
          <p:cNvSpPr txBox="1">
            <a:spLocks noGrp="1"/>
          </p:cNvSpPr>
          <p:nvPr>
            <p:ph type="title" idx="2"/>
          </p:nvPr>
        </p:nvSpPr>
        <p:spPr>
          <a:xfrm>
            <a:off x="1353300" y="4654084"/>
            <a:ext cx="15583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-US" i="1" dirty="0"/>
              <a:t>And what do they do?</a:t>
            </a:r>
            <a:endParaRPr i="1" dirty="0"/>
          </a:p>
        </p:txBody>
      </p:sp>
      <p:sp>
        <p:nvSpPr>
          <p:cNvPr id="4" name="Google Shape;220;p4">
            <a:extLst>
              <a:ext uri="{FF2B5EF4-FFF2-40B4-BE49-F238E27FC236}">
                <a16:creationId xmlns:a16="http://schemas.microsoft.com/office/drawing/2014/main" id="{E249C853-A9BB-4C53-B9B2-6F0C7D50737A}"/>
              </a:ext>
            </a:extLst>
          </p:cNvPr>
          <p:cNvSpPr txBox="1">
            <a:spLocks/>
          </p:cNvSpPr>
          <p:nvPr/>
        </p:nvSpPr>
        <p:spPr>
          <a:xfrm>
            <a:off x="1353299" y="6419100"/>
            <a:ext cx="10594059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9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7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7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7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7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7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7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7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7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US"/>
              <a:t>What is the NSRS?</a:t>
            </a:r>
            <a:endParaRPr lang="en-US" dirty="0"/>
          </a:p>
        </p:txBody>
      </p:sp>
      <p:sp>
        <p:nvSpPr>
          <p:cNvPr id="5" name="Google Shape;221;p4">
            <a:extLst>
              <a:ext uri="{FF2B5EF4-FFF2-40B4-BE49-F238E27FC236}">
                <a16:creationId xmlns:a16="http://schemas.microsoft.com/office/drawing/2014/main" id="{BCE6A5B9-A3D8-4775-9C4F-17B410A2C839}"/>
              </a:ext>
            </a:extLst>
          </p:cNvPr>
          <p:cNvSpPr txBox="1">
            <a:spLocks/>
          </p:cNvSpPr>
          <p:nvPr/>
        </p:nvSpPr>
        <p:spPr>
          <a:xfrm>
            <a:off x="1353300" y="7693500"/>
            <a:ext cx="15583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B7E2"/>
              </a:buClr>
              <a:buSzPts val="3800"/>
              <a:buFont typeface="Open Sans ExtraBold"/>
              <a:buNone/>
              <a:defRPr sz="7600" b="1" i="0" u="none" strike="noStrike" cap="none">
                <a:solidFill>
                  <a:srgbClr val="6CB7E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i="1"/>
              <a:t>And why should you tie to it?</a:t>
            </a:r>
            <a:endParaRPr lang="en-US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57;p14">
            <a:extLst>
              <a:ext uri="{FF2B5EF4-FFF2-40B4-BE49-F238E27FC236}">
                <a16:creationId xmlns:a16="http://schemas.microsoft.com/office/drawing/2014/main" id="{A3ADA662-1CFC-42F0-9EBB-80C057E9FA9A}"/>
              </a:ext>
            </a:extLst>
          </p:cNvPr>
          <p:cNvSpPr txBox="1">
            <a:spLocks noGrp="1"/>
          </p:cNvSpPr>
          <p:nvPr>
            <p:ph idx="1" type="subTitle"/>
          </p:nvPr>
        </p:nvSpPr>
        <p:spPr>
          <a:xfrm>
            <a:off x="1356450" y="8984400"/>
            <a:ext cx="15571200" cy="1302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rIns="0" spcFirstLastPara="1" tIns="0" wrap="square">
            <a:normAutofit/>
          </a:bodyPr>
          <a:lstStyle/>
          <a:p>
            <a:pPr algn="r" indent="0" lvl="0" marL="0" rtl="0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SzPts val="1000"/>
              <a:buNone/>
            </a:pPr>
            <a:r>
              <a:rPr b="0" dirty="0" lang="en"/>
              <a:t>| </a:t>
            </a:r>
            <a:r>
              <a:rPr b="0" dirty="0" lang="en-US"/>
              <a:t>Jalbrzikowski</a:t>
            </a:r>
            <a:endParaRPr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6571CF-F27B-48A0-A763-F8B0A15186B6}"/>
              </a:ext>
            </a:extLst>
          </p:cNvPr>
          <p:cNvSpPr txBox="1">
            <a:spLocks/>
          </p:cNvSpPr>
          <p:nvPr/>
        </p:nvSpPr>
        <p:spPr bwMode="auto">
          <a:xfrm>
            <a:off x="0" y="1337056"/>
            <a:ext cx="18288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68580" compatLnSpc="1" lIns="137160" numCol="1" rIns="137160" tIns="68580" vert="horz" wrap="square">
            <a:prstTxWarp prst="textNoShape">
              <a:avLst/>
            </a:prstTxWarp>
            <a:noAutofit/>
          </a:bodyPr>
          <a:lstStyle>
            <a:lvl1pPr algn="ctr" defTabSz="457200" eaLnBrk="0" fontAlgn="base" hangingPunct="0" rtl="0">
              <a:spcBef>
                <a:spcPct val="0"/>
              </a:spcBef>
              <a:spcAft>
                <a:spcPct val="0"/>
              </a:spcAft>
              <a:defRPr kern="1200" sz="44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1pPr>
            <a:lvl2pPr algn="ctr" defTabSz="457200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2pPr>
            <a:lvl3pPr algn="ctr" defTabSz="457200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3pPr>
            <a:lvl4pPr algn="ctr" defTabSz="457200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4pPr>
            <a:lvl5pPr algn="ctr" defTabSz="457200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5pPr>
            <a:lvl6pPr algn="ctr" defTabSz="457200" eaLnBrk="1" fontAlgn="base" hangingPunct="1" marL="4572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0" typeface="ＭＳ Ｐゴシック"/>
                <a:cs charset="0" typeface="ＭＳ Ｐゴシック"/>
              </a:defRPr>
            </a:lvl6pPr>
            <a:lvl7pPr algn="ctr" defTabSz="457200" eaLnBrk="1" fontAlgn="base" hangingPunct="1" marL="9144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0" typeface="ＭＳ Ｐゴシック"/>
                <a:cs charset="0" typeface="ＭＳ Ｐゴシック"/>
              </a:defRPr>
            </a:lvl7pPr>
            <a:lvl8pPr algn="ctr" defTabSz="457200" eaLnBrk="1" fontAlgn="base" hangingPunct="1" marL="13716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0" typeface="ＭＳ Ｐゴシック"/>
                <a:cs charset="0" typeface="ＭＳ Ｐゴシック"/>
              </a:defRPr>
            </a:lvl8pPr>
            <a:lvl9pPr algn="ctr" defTabSz="457200" eaLnBrk="1" fontAlgn="base" hangingPunct="1" marL="18288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0" typeface="ＭＳ Ｐゴシック"/>
                <a:cs charset="0" typeface="ＭＳ Ｐゴシック"/>
              </a:defRPr>
            </a:lvl9pPr>
          </a:lstStyle>
          <a:p>
            <a:pPr defTabSz="685784" eaLnBrk="1" hangingPunct="1">
              <a:buClrTx/>
              <a:defRPr/>
            </a:pPr>
            <a:r>
              <a:rPr altLang="en-US" b="1" dirty="0" lang="en-US" sz="6000" u="sng">
                <a:solidFill>
                  <a:srgbClr val="6CB7E2"/>
                </a:solidFill>
                <a:latin typeface="Open Sans"/>
                <a:ea typeface="Open Sans"/>
                <a:cs typeface="Open Sans"/>
              </a:rPr>
              <a:t>G</a:t>
            </a:r>
            <a:r>
              <a:rPr altLang="en-US" b="1" dirty="0" lang="en-US" sz="6000">
                <a:solidFill>
                  <a:srgbClr val="6CB7E2"/>
                </a:solidFill>
                <a:latin typeface="Open Sans"/>
                <a:ea typeface="Open Sans"/>
                <a:cs typeface="Open Sans"/>
              </a:rPr>
              <a:t>NSS </a:t>
            </a:r>
            <a:r>
              <a:rPr altLang="en-US" b="1" dirty="0" lang="en-US" sz="6000" u="sng">
                <a:solidFill>
                  <a:srgbClr val="6CB7E2"/>
                </a:solidFill>
                <a:latin typeface="Open Sans"/>
                <a:ea typeface="Open Sans"/>
                <a:cs typeface="Open Sans"/>
              </a:rPr>
              <a:t>V</a:t>
            </a:r>
            <a:r>
              <a:rPr altLang="en-US" b="1" dirty="0" lang="en-US" sz="6000">
                <a:solidFill>
                  <a:srgbClr val="6CB7E2"/>
                </a:solidFill>
                <a:latin typeface="Open Sans"/>
                <a:ea typeface="Open Sans"/>
                <a:cs typeface="Open Sans"/>
              </a:rPr>
              <a:t>ector </a:t>
            </a:r>
            <a:r>
              <a:rPr altLang="en-US" b="1" dirty="0" err="1" lang="en-US" sz="6000">
                <a:solidFill>
                  <a:srgbClr val="6CB7E2"/>
                </a:solidFill>
                <a:latin typeface="Open Sans"/>
                <a:ea typeface="Open Sans"/>
                <a:cs typeface="Open Sans"/>
              </a:rPr>
              <a:t>e</a:t>
            </a:r>
            <a:r>
              <a:rPr altLang="en-US" b="1" dirty="0" err="1" lang="en-US" sz="6000" u="sng">
                <a:solidFill>
                  <a:srgbClr val="6CB7E2"/>
                </a:solidFill>
                <a:latin typeface="Open Sans"/>
                <a:ea typeface="Open Sans"/>
                <a:cs typeface="Open Sans"/>
                <a:sym typeface="Open Sans"/>
              </a:rPr>
              <a:t>X</a:t>
            </a:r>
            <a:r>
              <a:rPr altLang="en-US" b="1" dirty="0" err="1" lang="en-US" sz="6000">
                <a:solidFill>
                  <a:srgbClr val="6CB7E2"/>
                </a:solidFill>
                <a:latin typeface="Open Sans"/>
                <a:ea typeface="Open Sans"/>
                <a:cs typeface="Open Sans"/>
                <a:sym typeface="Open Sans"/>
              </a:rPr>
              <a:t>change</a:t>
            </a:r>
            <a:r>
              <a:rPr altLang="en-US" b="1" dirty="0" lang="en-US" sz="6000">
                <a:solidFill>
                  <a:srgbClr val="6CB7E2"/>
                </a:solidFill>
                <a:latin typeface="Open Sans"/>
                <a:ea typeface="Open Sans"/>
                <a:cs typeface="Open Sans"/>
              </a:rPr>
              <a:t> (GVX)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CD1807-07E2-4ADB-9AA2-E351E92163D4}"/>
              </a:ext>
            </a:extLst>
          </p:cNvPr>
          <p:cNvSpPr txBox="1">
            <a:spLocks/>
          </p:cNvSpPr>
          <p:nvPr/>
        </p:nvSpPr>
        <p:spPr bwMode="auto">
          <a:xfrm>
            <a:off x="930729" y="2615960"/>
            <a:ext cx="16426541" cy="636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l" defTabSz="685800" eaLnBrk="0" fontAlgn="base" hangingPunct="0" indent="-257175" marL="257175" rtl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kern="1200" sz="225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1pPr>
            <a:lvl2pPr algn="l" defTabSz="685800" eaLnBrk="0" fontAlgn="base" hangingPunct="0" indent="-257175" marL="514350" rtl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kern="1200" sz="18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2pPr>
            <a:lvl3pPr algn="l" defTabSz="685800" eaLnBrk="0" fontAlgn="base" hangingPunct="0" indent="-257175" marL="771525" rtl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kern="1200" sz="36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3pPr>
            <a:lvl4pPr algn="l" defTabSz="685800" eaLnBrk="0" fontAlgn="base" hangingPunct="0" indent="-257175" marL="1028700" rtl="0">
              <a:spcBef>
                <a:spcPct val="20000"/>
              </a:spcBef>
              <a:spcAft>
                <a:spcPct val="0"/>
              </a:spcAft>
              <a:buFont charset="0" pitchFamily="34" typeface="Arial"/>
              <a:buChar char="–"/>
              <a:defRPr kern="1200" sz="30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4pPr>
            <a:lvl5pPr algn="l" defTabSz="685800" eaLnBrk="0" fontAlgn="base" hangingPunct="0" indent="-257175" marL="1285875" rtl="0">
              <a:spcBef>
                <a:spcPct val="20000"/>
              </a:spcBef>
              <a:spcAft>
                <a:spcPct val="0"/>
              </a:spcAft>
              <a:buFont charset="0" pitchFamily="34" typeface="Arial"/>
              <a:buChar char="»"/>
              <a:defRPr kern="1200" sz="30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5pPr>
            <a:lvl6pPr algn="l" defTabSz="685800" eaLnBrk="1" hangingPunct="1" indent="-342900" latinLnBrk="0" marL="3771900" rtl="0">
              <a:spcBef>
                <a:spcPct val="20000"/>
              </a:spcBef>
              <a:buFont typeface="Arial"/>
              <a:buChar char="•"/>
              <a:defRPr kern="1200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342900" latinLnBrk="0" marL="4457700" rtl="0">
              <a:spcBef>
                <a:spcPct val="20000"/>
              </a:spcBef>
              <a:buFont typeface="Arial"/>
              <a:buChar char="•"/>
              <a:defRPr kern="1200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342900" latinLnBrk="0" marL="5143500" rtl="0">
              <a:spcBef>
                <a:spcPct val="20000"/>
              </a:spcBef>
              <a:buFont typeface="Arial"/>
              <a:buChar char="•"/>
              <a:defRPr kern="1200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342900" latinLnBrk="0" marL="5829300" rtl="0">
              <a:spcBef>
                <a:spcPct val="20000"/>
              </a:spcBef>
              <a:buFont typeface="Arial"/>
              <a:buChar char="•"/>
              <a:defRPr kern="1200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ClrTx/>
              <a:buFont typeface="Arial"/>
              <a:buNone/>
              <a:defRPr/>
            </a:pPr>
            <a:r>
              <a:rPr dirty="0" lang="en-US" sz="36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Info Page: </a:t>
            </a:r>
            <a:r>
              <a:rPr dirty="0" lang="en-US" sz="36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  <a:hlinkClick r:id="rId2"/>
              </a:rPr>
              <a:t>https://www.ngs.noaa.gov/data/formats/GVX/index.shtml</a:t>
            </a:r>
            <a:endParaRPr dirty="0" lang="en-US" sz="3600"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  <a:p>
            <a:pPr>
              <a:buClrTx/>
              <a:defRPr/>
            </a:pPr>
            <a:r>
              <a:rPr dirty="0" lang="en-US" sz="4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Detailed documentation, Schema, and Example File available</a:t>
            </a:r>
          </a:p>
          <a:p>
            <a:pPr>
              <a:buClrTx/>
              <a:defRPr/>
            </a:pPr>
            <a:r>
              <a:rPr dirty="0" lang="en-US" sz="4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Any major search engine: “</a:t>
            </a:r>
            <a:r>
              <a:rPr dirty="0" err="1" lang="en-US" sz="4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ngs</a:t>
            </a:r>
            <a:r>
              <a:rPr dirty="0" lang="en-US" sz="4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 </a:t>
            </a:r>
            <a:r>
              <a:rPr dirty="0" err="1" lang="en-US" sz="4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gvx</a:t>
            </a:r>
            <a:r>
              <a:rPr dirty="0" lang="en-US" sz="4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 file format”</a:t>
            </a:r>
          </a:p>
          <a:p>
            <a:pPr>
              <a:buClrTx/>
              <a:defRPr/>
            </a:pPr>
            <a:r>
              <a:rPr dirty="0" lang="en-US" sz="4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Open standard for anyone to use or integrate</a:t>
            </a:r>
          </a:p>
          <a:p>
            <a:pPr algn="ctr" indent="0" marL="0">
              <a:spcBef>
                <a:spcPts val="2400"/>
              </a:spcBef>
              <a:buClrTx/>
              <a:buNone/>
              <a:defRPr/>
            </a:pPr>
            <a:r>
              <a:rPr b="1" dirty="0" lang="en-US" sz="58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GVX is sort of like… RINEX for RTK/RTN data</a:t>
            </a:r>
          </a:p>
        </p:txBody>
      </p:sp>
      <p:pic>
        <p:nvPicPr>
          <p:cNvPr descr="C:\Users\JEFF~1.JAL\AppData\Local\Temp\1\SNAGHTML14ca860a.PNG" id="2050" name="Picture 2">
            <a:extLst>
              <a:ext uri="{FF2B5EF4-FFF2-40B4-BE49-F238E27FC236}">
                <a16:creationId xmlns:a16="http://schemas.microsoft.com/office/drawing/2014/main" id="{FF16E2DA-967C-400E-A2AE-1BB39D8741FF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87" y="8096366"/>
            <a:ext cx="6115050" cy="2085975"/>
          </a:xfrm>
          <a:prstGeom prst="rect">
            <a:avLst/>
          </a:prstGeom>
          <a:solidFill>
            <a:schemeClr val="lt2"/>
          </a:solidFill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D5F990-F8C1-4E26-BCA2-8CBD5084AE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3" t="132"/>
          <a:stretch/>
        </p:blipFill>
        <p:spPr>
          <a:xfrm>
            <a:off x="4205378" y="6749625"/>
            <a:ext cx="6639317" cy="2085975"/>
          </a:xfrm>
          <a:prstGeom prst="rect">
            <a:avLst/>
          </a:prstGeom>
          <a:solidFill>
            <a:schemeClr val="lt2"/>
          </a:solidFill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F5EB55-D38D-4EEF-8DAF-A1D8D83F3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9086" y="8521037"/>
            <a:ext cx="6073666" cy="1661304"/>
          </a:xfrm>
          <a:prstGeom prst="rect">
            <a:avLst/>
          </a:prstGeom>
          <a:solidFill>
            <a:schemeClr val="lt2"/>
          </a:solidFill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423218-0FBB-4DFB-BD75-C455B6367E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69465" y="6738896"/>
            <a:ext cx="6523285" cy="1828958"/>
          </a:xfrm>
          <a:prstGeom prst="rect">
            <a:avLst/>
          </a:prstGeom>
          <a:solidFill>
            <a:schemeClr val="lt2"/>
          </a:solidFill>
          <a:ln w="38100">
            <a:solidFill>
              <a:schemeClr val="bg1">
                <a:lumMod val="75000"/>
              </a:schemeClr>
            </a:solidFill>
          </a:ln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FCB6F9C-887C-4CCE-8D12-D37B2B6EACFE}"/>
              </a:ext>
            </a:extLst>
          </p:cNvPr>
          <p:cNvSpPr txBox="1">
            <a:spLocks/>
          </p:cNvSpPr>
          <p:nvPr/>
        </p:nvSpPr>
        <p:spPr bwMode="auto">
          <a:xfrm>
            <a:off x="1696065" y="6967198"/>
            <a:ext cx="2509313" cy="112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l" defTabSz="685800" eaLnBrk="0" fontAlgn="base" hangingPunct="0" indent="-257175" marL="257175" rtl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kern="1200" sz="225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1pPr>
            <a:lvl2pPr algn="l" defTabSz="685800" eaLnBrk="0" fontAlgn="base" hangingPunct="0" indent="-257175" marL="514350" rtl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kern="1200" sz="18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2pPr>
            <a:lvl3pPr algn="l" defTabSz="685800" eaLnBrk="0" fontAlgn="base" hangingPunct="0" indent="-257175" marL="771525" rtl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kern="1200" sz="36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3pPr>
            <a:lvl4pPr algn="l" defTabSz="685800" eaLnBrk="0" fontAlgn="base" hangingPunct="0" indent="-257175" marL="1028700" rtl="0">
              <a:spcBef>
                <a:spcPct val="20000"/>
              </a:spcBef>
              <a:spcAft>
                <a:spcPct val="0"/>
              </a:spcAft>
              <a:buFont charset="0" pitchFamily="34" typeface="Arial"/>
              <a:buChar char="–"/>
              <a:defRPr kern="1200" sz="30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4pPr>
            <a:lvl5pPr algn="l" defTabSz="685800" eaLnBrk="0" fontAlgn="base" hangingPunct="0" indent="-257175" marL="1285875" rtl="0">
              <a:spcBef>
                <a:spcPct val="20000"/>
              </a:spcBef>
              <a:spcAft>
                <a:spcPct val="0"/>
              </a:spcAft>
              <a:buFont charset="0" pitchFamily="34" typeface="Arial"/>
              <a:buChar char="»"/>
              <a:defRPr kern="1200" sz="30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5pPr>
            <a:lvl6pPr algn="l" defTabSz="685800" eaLnBrk="1" hangingPunct="1" indent="-342900" latinLnBrk="0" marL="3771900" rtl="0">
              <a:spcBef>
                <a:spcPct val="20000"/>
              </a:spcBef>
              <a:buFont typeface="Arial"/>
              <a:buChar char="•"/>
              <a:defRPr kern="1200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342900" latinLnBrk="0" marL="4457700" rtl="0">
              <a:spcBef>
                <a:spcPct val="20000"/>
              </a:spcBef>
              <a:buFont typeface="Arial"/>
              <a:buChar char="•"/>
              <a:defRPr kern="1200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342900" latinLnBrk="0" marL="5143500" rtl="0">
              <a:spcBef>
                <a:spcPct val="20000"/>
              </a:spcBef>
              <a:buFont typeface="Arial"/>
              <a:buChar char="•"/>
              <a:defRPr kern="1200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342900" latinLnBrk="0" marL="5829300" rtl="0">
              <a:spcBef>
                <a:spcPct val="20000"/>
              </a:spcBef>
              <a:buFont typeface="Arial"/>
              <a:buChar char="•"/>
              <a:defRPr kern="1200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ClrTx/>
              <a:buNone/>
              <a:defRPr/>
            </a:pPr>
            <a:r>
              <a:rPr b="1" dirty="0" lang="en-US" sz="2800">
                <a:solidFill>
                  <a:srgbClr val="6CB7E2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GVX details?</a:t>
            </a:r>
          </a:p>
          <a:p>
            <a:pPr indent="0" marL="0">
              <a:spcBef>
                <a:spcPts val="300"/>
              </a:spcBef>
              <a:buClrTx/>
              <a:buNone/>
              <a:defRPr/>
            </a:pPr>
            <a:r>
              <a:rPr b="1" dirty="0" lang="en-US" sz="2800">
                <a:solidFill>
                  <a:srgbClr val="6CB7E2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Check out:</a:t>
            </a:r>
          </a:p>
        </p:txBody>
      </p:sp>
    </p:spTree>
    <p:extLst>
      <p:ext uri="{BB962C8B-B14F-4D97-AF65-F5344CB8AC3E}">
        <p14:creationId xmlns:p14="http://schemas.microsoft.com/office/powerpoint/2010/main" val="125907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17" uiExpan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357;p14">
            <a:extLst>
              <a:ext uri="{FF2B5EF4-FFF2-40B4-BE49-F238E27FC236}">
                <a16:creationId xmlns:a16="http://schemas.microsoft.com/office/drawing/2014/main" id="{600E845C-7285-4BA8-959B-B5C191A51DD6}"/>
              </a:ext>
            </a:extLst>
          </p:cNvPr>
          <p:cNvSpPr txBox="1">
            <a:spLocks/>
          </p:cNvSpPr>
          <p:nvPr/>
        </p:nvSpPr>
        <p:spPr>
          <a:xfrm>
            <a:off x="1356450" y="8984400"/>
            <a:ext cx="15571200" cy="1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CB7E2"/>
              </a:buClr>
              <a:buSzPts val="1200"/>
              <a:buFont typeface="Open Sans"/>
              <a:buChar char="●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Open Sans"/>
              <a:buChar char="■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r">
              <a:lnSpc>
                <a:spcPct val="115000"/>
              </a:lnSpc>
              <a:spcAft>
                <a:spcPts val="3200"/>
              </a:spcAft>
              <a:buSzPts val="1000"/>
              <a:buFont typeface="Open Sans"/>
              <a:buNone/>
            </a:pPr>
            <a:r>
              <a:rPr lang="en-US" sz="2000" dirty="0"/>
              <a:t>| Jalbrzikowski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CFFA2F-AC05-47E8-A9C7-21E2E4F8C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150" y="1430994"/>
            <a:ext cx="15582000" cy="1018292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GVX ≈ RINEX for RTK/RTN data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24BC7-EF04-49A2-9048-CFF198B7E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6250" y="3467578"/>
            <a:ext cx="7790400" cy="5829064"/>
          </a:xfrm>
        </p:spPr>
        <p:txBody>
          <a:bodyPr/>
          <a:lstStyle/>
          <a:p>
            <a:pPr marL="304800"/>
            <a:r>
              <a:rPr lang="en-US" sz="3200" b="1" u="sng" dirty="0"/>
              <a:t>Un</a:t>
            </a:r>
            <a:r>
              <a:rPr lang="en-US" sz="3200" dirty="0"/>
              <a:t>corrected Observations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That’s why we post-process them</a:t>
            </a:r>
          </a:p>
          <a:p>
            <a:pPr marL="304800">
              <a:spcBef>
                <a:spcPts val="600"/>
              </a:spcBef>
            </a:pPr>
            <a:r>
              <a:rPr lang="en-US" sz="3200" dirty="0"/>
              <a:t>Static Observations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One observation per file</a:t>
            </a:r>
          </a:p>
          <a:p>
            <a:pPr marL="304800">
              <a:spcBef>
                <a:spcPts val="600"/>
              </a:spcBef>
            </a:pPr>
            <a:r>
              <a:rPr lang="en-US" sz="3200" dirty="0"/>
              <a:t>Trimble </a:t>
            </a:r>
            <a:r>
              <a:rPr lang="en-US" sz="3200" dirty="0" err="1"/>
              <a:t>ConvertToRINEX</a:t>
            </a:r>
            <a:endParaRPr lang="en-US" sz="3200" dirty="0"/>
          </a:p>
          <a:p>
            <a:pPr lvl="1">
              <a:spcBef>
                <a:spcPts val="600"/>
              </a:spcBef>
            </a:pPr>
            <a:r>
              <a:rPr lang="en-US" dirty="0"/>
              <a:t>Been around a long time</a:t>
            </a:r>
          </a:p>
          <a:p>
            <a:pPr marL="304800">
              <a:spcBef>
                <a:spcPts val="600"/>
              </a:spcBef>
            </a:pPr>
            <a:r>
              <a:rPr lang="en-US" sz="3200" dirty="0"/>
              <a:t>Metadata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Antenna, Rx, HI, Point Name, Start Time, SVs at each epoch</a:t>
            </a:r>
          </a:p>
          <a:p>
            <a:pPr marL="304800">
              <a:spcBef>
                <a:spcPts val="600"/>
              </a:spcBef>
            </a:pPr>
            <a:r>
              <a:rPr lang="en-US" sz="3200" dirty="0"/>
              <a:t>ASCII Text File Format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Industry std. (too many to list!)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C64C2-6CCD-4806-AA60-62683CC3689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144749" y="3449006"/>
            <a:ext cx="8565735" cy="5829064"/>
          </a:xfrm>
        </p:spPr>
        <p:txBody>
          <a:bodyPr/>
          <a:lstStyle/>
          <a:p>
            <a:pPr marL="304800"/>
            <a:r>
              <a:rPr lang="en-US" sz="3200" dirty="0"/>
              <a:t>Corrected/Processed Positions</a:t>
            </a:r>
          </a:p>
          <a:p>
            <a:pPr lvl="1">
              <a:spcBef>
                <a:spcPts val="600"/>
              </a:spcBef>
            </a:pPr>
            <a:r>
              <a:rPr lang="en-US" i="1" dirty="0"/>
              <a:t>And</a:t>
            </a:r>
            <a:r>
              <a:rPr lang="en-US" dirty="0"/>
              <a:t> Vectors used to create them</a:t>
            </a:r>
          </a:p>
          <a:p>
            <a:pPr marL="304800">
              <a:spcBef>
                <a:spcPts val="600"/>
              </a:spcBef>
            </a:pPr>
            <a:r>
              <a:rPr lang="en-US" sz="3200" dirty="0"/>
              <a:t>VRS, RTK, PP, even PPK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Many observations, any mix of above</a:t>
            </a:r>
          </a:p>
          <a:p>
            <a:pPr marL="304800">
              <a:spcBef>
                <a:spcPts val="600"/>
              </a:spcBef>
            </a:pPr>
            <a:r>
              <a:rPr lang="en-US" sz="3200" dirty="0"/>
              <a:t>Trimble Business Center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v5.60 and later</a:t>
            </a:r>
          </a:p>
          <a:p>
            <a:pPr marL="304800">
              <a:spcBef>
                <a:spcPts val="600"/>
              </a:spcBef>
            </a:pPr>
            <a:r>
              <a:rPr lang="en-US" sz="3200" dirty="0"/>
              <a:t>Metadata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RINEX + Project Info, Solution Types, PDOP, Mount Points, Correlation Matrices, QC data</a:t>
            </a:r>
          </a:p>
          <a:p>
            <a:pPr marL="304800">
              <a:spcBef>
                <a:spcPts val="600"/>
              </a:spcBef>
            </a:pPr>
            <a:r>
              <a:rPr lang="en-US" sz="3200" dirty="0"/>
              <a:t>XML File Format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Industry std. (JXL, </a:t>
            </a:r>
            <a:r>
              <a:rPr lang="en-US" dirty="0" err="1"/>
              <a:t>LandXML</a:t>
            </a:r>
            <a:r>
              <a:rPr lang="en-US" dirty="0"/>
              <a:t>,</a:t>
            </a:r>
            <a:r>
              <a:rPr lang="en-US" sz="2400" dirty="0"/>
              <a:t> etc.</a:t>
            </a:r>
            <a:r>
              <a:rPr lang="en-US" dirty="0"/>
              <a:t>)</a:t>
            </a:r>
          </a:p>
          <a:p>
            <a:pPr marL="762000" lvl="1">
              <a:spcBef>
                <a:spcPts val="600"/>
              </a:spcBef>
            </a:pPr>
            <a:endParaRPr lang="en-US" sz="3200" dirty="0"/>
          </a:p>
          <a:p>
            <a:pPr marL="304800">
              <a:spcBef>
                <a:spcPts val="600"/>
              </a:spcBef>
            </a:pPr>
            <a:endParaRPr lang="en-US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B3482C-CCF9-4AFB-A027-1E184D0F0FF7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346250" y="2449286"/>
            <a:ext cx="7791000" cy="1018292"/>
          </a:xfrm>
        </p:spPr>
        <p:txBody>
          <a:bodyPr/>
          <a:lstStyle/>
          <a:p>
            <a:pPr algn="ctr"/>
            <a:r>
              <a:rPr lang="en-US" sz="6000" dirty="0"/>
              <a:t>RINEX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DC2D6CB-8A4D-4316-8282-667B20A0CA74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9136650" y="2449286"/>
            <a:ext cx="7791000" cy="1018292"/>
          </a:xfrm>
        </p:spPr>
        <p:txBody>
          <a:bodyPr/>
          <a:lstStyle/>
          <a:p>
            <a:pPr algn="ctr"/>
            <a:r>
              <a:rPr lang="en-US" sz="6000" dirty="0"/>
              <a:t>GVX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059C2E-3564-42F9-B690-35D876042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25" y="5822258"/>
            <a:ext cx="758744" cy="7587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B01951-B2BA-46EB-9ACC-A828E0D24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925" y="5798194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"/>
          <p:cNvSpPr txBox="1">
            <a:spLocks noGrp="1"/>
          </p:cNvSpPr>
          <p:nvPr>
            <p:ph type="title"/>
          </p:nvPr>
        </p:nvSpPr>
        <p:spPr>
          <a:xfrm>
            <a:off x="1353299" y="6419100"/>
            <a:ext cx="14445501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VRS for site control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1" name="Google Shape;221;p4"/>
          <p:cNvSpPr txBox="1">
            <a:spLocks noGrp="1"/>
          </p:cNvSpPr>
          <p:nvPr>
            <p:ph type="title" idx="2"/>
          </p:nvPr>
        </p:nvSpPr>
        <p:spPr>
          <a:xfrm>
            <a:off x="1353299" y="7704900"/>
            <a:ext cx="15583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-US" i="1" dirty="0">
                <a:solidFill>
                  <a:schemeClr val="bg1"/>
                </a:solidFill>
              </a:rPr>
              <a:t>Best Practices for high accuracy</a:t>
            </a:r>
            <a:endParaRPr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5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659087-39E5-400F-89B7-09A485380019}"/>
              </a:ext>
            </a:extLst>
          </p:cNvPr>
          <p:cNvSpPr txBox="1">
            <a:spLocks/>
          </p:cNvSpPr>
          <p:nvPr/>
        </p:nvSpPr>
        <p:spPr bwMode="auto">
          <a:xfrm>
            <a:off x="0" y="1337056"/>
            <a:ext cx="18288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>
                <a:srgbClr val="6CB7E2"/>
              </a:buClr>
              <a:buSzPts val="2700"/>
            </a:pPr>
            <a:r>
              <a:rPr lang="en-US" sz="5000" b="1" i="1" dirty="0">
                <a:solidFill>
                  <a:srgbClr val="6CB7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What various users have told me they do.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C2FEDE-CE4E-46D9-A2FD-4ABEB69652B5}"/>
              </a:ext>
            </a:extLst>
          </p:cNvPr>
          <p:cNvSpPr txBox="1">
            <a:spLocks/>
          </p:cNvSpPr>
          <p:nvPr/>
        </p:nvSpPr>
        <p:spPr bwMode="auto">
          <a:xfrm>
            <a:off x="930729" y="2615960"/>
            <a:ext cx="16426541" cy="469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25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marL="514350" indent="-25717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marL="771525" indent="-25717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marL="1028700" indent="-25717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marL="1285875" indent="-25717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3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37719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Tx/>
              <a:defRPr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 “a few” typical topo shots with rover pole</a:t>
            </a:r>
          </a:p>
          <a:p>
            <a:pPr marL="685800" lvl="1">
              <a:spcBef>
                <a:spcPts val="1200"/>
              </a:spcBef>
              <a:buClrTx/>
              <a:defRPr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Yikes!?</a:t>
            </a:r>
          </a:p>
          <a:p>
            <a:pPr>
              <a:spcBef>
                <a:spcPts val="1200"/>
              </a:spcBef>
              <a:buClrTx/>
              <a:defRPr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Setup a rover pole w/bipod, “burn it in” for 10-15 minutes at start</a:t>
            </a:r>
          </a:p>
          <a:p>
            <a:pPr marL="685800" lvl="1">
              <a:spcBef>
                <a:spcPts val="1200"/>
              </a:spcBef>
              <a:buClrTx/>
              <a:defRPr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Sure I guess, but where’s the redundancy?</a:t>
            </a:r>
          </a:p>
          <a:p>
            <a:pPr>
              <a:spcBef>
                <a:spcPts val="1200"/>
              </a:spcBef>
              <a:buClrTx/>
              <a:defRPr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One said “I don’t trust the VRS for control, I’ll only run static.”</a:t>
            </a:r>
          </a:p>
          <a:p>
            <a:pPr marL="685800" lvl="1">
              <a:spcBef>
                <a:spcPts val="1200"/>
              </a:spcBef>
              <a:buClrTx/>
              <a:defRPr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OK, that’s cool, but if </a:t>
            </a:r>
            <a:r>
              <a:rPr lang="en-US" sz="3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ya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 got it… why not use it?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9D23B6-A629-4011-AF2D-477F64889C07}"/>
              </a:ext>
            </a:extLst>
          </p:cNvPr>
          <p:cNvSpPr txBox="1">
            <a:spLocks/>
          </p:cNvSpPr>
          <p:nvPr/>
        </p:nvSpPr>
        <p:spPr bwMode="auto">
          <a:xfrm>
            <a:off x="0" y="298324"/>
            <a:ext cx="18288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685784" eaLnBrk="1" hangingPunct="1">
              <a:buClrTx/>
              <a:defRPr/>
            </a:pPr>
            <a:r>
              <a:rPr lang="en-US" altLang="en-US" sz="6000" b="1" dirty="0">
                <a:solidFill>
                  <a:srgbClr val="6CB7E2"/>
                </a:solidFill>
                <a:latin typeface="Open Sans"/>
                <a:ea typeface="Open Sans"/>
                <a:cs typeface="Open Sans"/>
              </a:rPr>
              <a:t>Using VRS for Site Control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F32942-CD9A-4D84-980E-BB0AC97403C1}"/>
              </a:ext>
            </a:extLst>
          </p:cNvPr>
          <p:cNvSpPr txBox="1">
            <a:spLocks/>
          </p:cNvSpPr>
          <p:nvPr/>
        </p:nvSpPr>
        <p:spPr bwMode="auto">
          <a:xfrm>
            <a:off x="481263" y="7315200"/>
            <a:ext cx="17373600" cy="171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25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marL="514350" indent="-25717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marL="771525" indent="-25717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marL="1028700" indent="-25717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marL="1285875" indent="-25717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3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37719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ClrTx/>
              <a:buNone/>
              <a:defRPr/>
            </a:pPr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Would NGS Do to get Efficient and Accurate results?</a:t>
            </a:r>
          </a:p>
        </p:txBody>
      </p:sp>
    </p:spTree>
    <p:extLst>
      <p:ext uri="{BB962C8B-B14F-4D97-AF65-F5344CB8AC3E}">
        <p14:creationId xmlns:p14="http://schemas.microsoft.com/office/powerpoint/2010/main" val="268511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3">
            <a:extLst>
              <a:ext uri="{FF2B5EF4-FFF2-40B4-BE49-F238E27FC236}">
                <a16:creationId xmlns:a16="http://schemas.microsoft.com/office/drawing/2014/main" id="{95EA7702-179A-4D02-8D3C-E2E8DC113F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269598" y="1558571"/>
            <a:ext cx="10664623" cy="685953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05632852-964D-403D-902F-E66814C28039}"/>
              </a:ext>
            </a:extLst>
          </p:cNvPr>
          <p:cNvSpPr txBox="1"/>
          <p:nvPr/>
        </p:nvSpPr>
        <p:spPr>
          <a:xfrm>
            <a:off x="269598" y="8456045"/>
            <a:ext cx="10664623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via the ASCE Library				</a:t>
            </a:r>
            <a:r>
              <a:rPr sz="24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[Allahyari</a:t>
            </a:r>
            <a:r>
              <a:rPr sz="24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sz="24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al.</a:t>
            </a:r>
            <a:r>
              <a:rPr sz="2400" spc="-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2018]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algn="r">
              <a:spcBef>
                <a:spcPts val="100"/>
              </a:spcBef>
            </a:pPr>
            <a:r>
              <a:rPr lang="en-US" sz="2400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https://doi.org/10.1061/(ASCE)SU.1943-5428.0000249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object 14">
            <a:extLst>
              <a:ext uri="{FF2B5EF4-FFF2-40B4-BE49-F238E27FC236}">
                <a16:creationId xmlns:a16="http://schemas.microsoft.com/office/drawing/2014/main" id="{09588021-1EE9-42DC-ACD8-0F77D021981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908" y="4454533"/>
            <a:ext cx="1783285" cy="345648"/>
          </a:xfrm>
          <a:prstGeom prst="rect">
            <a:avLst/>
          </a:prstGeom>
        </p:spPr>
      </p:pic>
      <p:pic>
        <p:nvPicPr>
          <p:cNvPr id="13" name="object 15">
            <a:extLst>
              <a:ext uri="{FF2B5EF4-FFF2-40B4-BE49-F238E27FC236}">
                <a16:creationId xmlns:a16="http://schemas.microsoft.com/office/drawing/2014/main" id="{C7B6835E-03F1-42D5-AF67-E566E45B65A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71993" y="5866736"/>
            <a:ext cx="1172200" cy="267927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6E04500-1FC6-4F15-9176-3D6CBAE3F614}"/>
              </a:ext>
            </a:extLst>
          </p:cNvPr>
          <p:cNvSpPr txBox="1">
            <a:spLocks/>
          </p:cNvSpPr>
          <p:nvPr/>
        </p:nvSpPr>
        <p:spPr bwMode="auto">
          <a:xfrm>
            <a:off x="0" y="298324"/>
            <a:ext cx="18288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6000" b="1" dirty="0">
                <a:solidFill>
                  <a:srgbClr val="6CB7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Empirical Evaluation of the Accuracy of RTNs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5933357-8118-4270-92C7-7C0AB2FAF07B}"/>
              </a:ext>
            </a:extLst>
          </p:cNvPr>
          <p:cNvGrpSpPr/>
          <p:nvPr/>
        </p:nvGrpSpPr>
        <p:grpSpPr>
          <a:xfrm>
            <a:off x="1272540" y="5302317"/>
            <a:ext cx="6342698" cy="1151823"/>
            <a:chOff x="1272540" y="5302317"/>
            <a:chExt cx="6342698" cy="115182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291F901-A8BC-4D19-BCD9-76187E01EC52}"/>
                </a:ext>
              </a:extLst>
            </p:cNvPr>
            <p:cNvSpPr/>
            <p:nvPr/>
          </p:nvSpPr>
          <p:spPr>
            <a:xfrm>
              <a:off x="1272540" y="5426242"/>
              <a:ext cx="6271260" cy="9504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1D1FB6A-E8FA-4BC5-9E4B-2640AFAC9DE8}"/>
                </a:ext>
              </a:extLst>
            </p:cNvPr>
            <p:cNvCxnSpPr/>
            <p:nvPr/>
          </p:nvCxnSpPr>
          <p:spPr>
            <a:xfrm>
              <a:off x="1524000" y="5379720"/>
              <a:ext cx="0" cy="1074420"/>
            </a:xfrm>
            <a:prstGeom prst="line">
              <a:avLst/>
            </a:prstGeom>
            <a:ln w="349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38304B5-2872-409A-B465-520A7D56924F}"/>
                </a:ext>
              </a:extLst>
            </p:cNvPr>
            <p:cNvCxnSpPr/>
            <p:nvPr/>
          </p:nvCxnSpPr>
          <p:spPr>
            <a:xfrm>
              <a:off x="1824038" y="5302317"/>
              <a:ext cx="0" cy="1074420"/>
            </a:xfrm>
            <a:prstGeom prst="line">
              <a:avLst/>
            </a:prstGeom>
            <a:ln w="349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BC7BC1F-D2D7-4EC8-867F-D49445198A92}"/>
                </a:ext>
              </a:extLst>
            </p:cNvPr>
            <p:cNvCxnSpPr/>
            <p:nvPr/>
          </p:nvCxnSpPr>
          <p:spPr>
            <a:xfrm>
              <a:off x="2419351" y="5329526"/>
              <a:ext cx="0" cy="1074420"/>
            </a:xfrm>
            <a:prstGeom prst="line">
              <a:avLst/>
            </a:prstGeom>
            <a:ln w="349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C11AFD2-A975-48AF-AB1E-E2583441908D}"/>
                </a:ext>
              </a:extLst>
            </p:cNvPr>
            <p:cNvCxnSpPr/>
            <p:nvPr/>
          </p:nvCxnSpPr>
          <p:spPr>
            <a:xfrm>
              <a:off x="3019426" y="5329526"/>
              <a:ext cx="0" cy="1074420"/>
            </a:xfrm>
            <a:prstGeom prst="line">
              <a:avLst/>
            </a:prstGeom>
            <a:ln w="349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D238A6C-9917-487F-A1E0-5D79951EB953}"/>
                </a:ext>
              </a:extLst>
            </p:cNvPr>
            <p:cNvCxnSpPr/>
            <p:nvPr/>
          </p:nvCxnSpPr>
          <p:spPr>
            <a:xfrm>
              <a:off x="4210051" y="5329526"/>
              <a:ext cx="0" cy="1074420"/>
            </a:xfrm>
            <a:prstGeom prst="line">
              <a:avLst/>
            </a:prstGeom>
            <a:ln w="349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65CD9FA-7D5B-4F35-A7C9-64F63D5E0BCA}"/>
                </a:ext>
              </a:extLst>
            </p:cNvPr>
            <p:cNvCxnSpPr/>
            <p:nvPr/>
          </p:nvCxnSpPr>
          <p:spPr>
            <a:xfrm>
              <a:off x="6000751" y="5362199"/>
              <a:ext cx="0" cy="1074420"/>
            </a:xfrm>
            <a:prstGeom prst="line">
              <a:avLst/>
            </a:prstGeom>
            <a:ln w="349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C84782A-6404-4AAD-B8D8-BFB0F4B2BA90}"/>
                </a:ext>
              </a:extLst>
            </p:cNvPr>
            <p:cNvCxnSpPr/>
            <p:nvPr/>
          </p:nvCxnSpPr>
          <p:spPr>
            <a:xfrm>
              <a:off x="7191376" y="5362199"/>
              <a:ext cx="0" cy="1074420"/>
            </a:xfrm>
            <a:prstGeom prst="line">
              <a:avLst/>
            </a:prstGeom>
            <a:ln w="349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FD931CC-EC6B-4557-91A1-28390981DB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72540" y="6205538"/>
              <a:ext cx="6342698" cy="0"/>
            </a:xfrm>
            <a:prstGeom prst="line">
              <a:avLst/>
            </a:prstGeom>
            <a:ln w="34925">
              <a:solidFill>
                <a:srgbClr val="DFDF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7F13533-D846-4F8B-ACC1-A47167260806}"/>
              </a:ext>
            </a:extLst>
          </p:cNvPr>
          <p:cNvSpPr/>
          <p:nvPr/>
        </p:nvSpPr>
        <p:spPr>
          <a:xfrm>
            <a:off x="3905940" y="4259179"/>
            <a:ext cx="608223" cy="3777916"/>
          </a:xfrm>
          <a:prstGeom prst="roundRect">
            <a:avLst>
              <a:gd name="adj" fmla="val 25326"/>
            </a:avLst>
          </a:prstGeom>
          <a:noFill/>
          <a:ln w="825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CA7DB97-D971-4751-B1EE-B4EAC86A97FA}"/>
              </a:ext>
            </a:extLst>
          </p:cNvPr>
          <p:cNvSpPr/>
          <p:nvPr/>
        </p:nvSpPr>
        <p:spPr>
          <a:xfrm>
            <a:off x="5642811" y="2899611"/>
            <a:ext cx="4692315" cy="7218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42BC3FD5-BDA8-427A-8412-C9300D7345D3}"/>
              </a:ext>
            </a:extLst>
          </p:cNvPr>
          <p:cNvSpPr txBox="1"/>
          <p:nvPr/>
        </p:nvSpPr>
        <p:spPr>
          <a:xfrm>
            <a:off x="6896102" y="5185612"/>
            <a:ext cx="3971661" cy="71214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vert="horz" wrap="square" lIns="91440" tIns="12700" rIns="0" bIns="0" rtlCol="0">
            <a:noAutofit/>
          </a:bodyPr>
          <a:lstStyle/>
          <a:p>
            <a:pPr marL="12700" marR="180975">
              <a:lnSpc>
                <a:spcPct val="100000"/>
              </a:lnSpc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</a:t>
            </a:r>
            <a:r>
              <a:rPr sz="2000" b="1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milar to accuracy </a:t>
            </a:r>
            <a:r>
              <a:rPr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a 2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hours</a:t>
            </a:r>
            <a:r>
              <a:rPr sz="2000" b="1" spc="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b="1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OPUS</a:t>
            </a:r>
            <a:r>
              <a:rPr lang="en-US" sz="2000" b="1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Static </a:t>
            </a:r>
            <a:r>
              <a:rPr sz="2000" b="1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solution</a:t>
            </a:r>
            <a:r>
              <a:rPr lang="en-US" sz="2000" b="1" spc="-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2F68ADF0-C289-4795-8BAF-D3DEE3E60AE3}"/>
              </a:ext>
            </a:extLst>
          </p:cNvPr>
          <p:cNvSpPr txBox="1">
            <a:spLocks/>
          </p:cNvSpPr>
          <p:nvPr/>
        </p:nvSpPr>
        <p:spPr bwMode="auto">
          <a:xfrm>
            <a:off x="11357811" y="1558571"/>
            <a:ext cx="6497052" cy="82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25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marL="514350" indent="-25717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marL="771525" indent="-25717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marL="1028700" indent="-25717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marL="1285875" indent="-25717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3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37719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Tx/>
              <a:defRPr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in plan English…</a:t>
            </a:r>
          </a:p>
          <a:p>
            <a:pPr>
              <a:spcBef>
                <a:spcPts val="1200"/>
              </a:spcBef>
              <a:buClrTx/>
              <a:defRPr/>
            </a:pP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200"/>
              </a:spcBef>
              <a:buClrTx/>
              <a:defRPr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VRS occupation &gt;5 minutes isn’t doing a whole lot for you</a:t>
            </a:r>
          </a:p>
          <a:p>
            <a:pPr>
              <a:spcBef>
                <a:spcPts val="1200"/>
              </a:spcBef>
              <a:buClrTx/>
              <a:defRPr/>
            </a:pP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200"/>
              </a:spcBef>
              <a:buClrTx/>
              <a:defRPr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Occupation </a:t>
            </a: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redundancy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what works the magic</a:t>
            </a:r>
          </a:p>
          <a:p>
            <a:pPr lvl="1">
              <a:spcBef>
                <a:spcPts val="1200"/>
              </a:spcBef>
              <a:buClrTx/>
              <a:defRPr/>
            </a:pPr>
            <a:r>
              <a:rPr lang="en-US" sz="27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“total time on mark”</a:t>
            </a:r>
          </a:p>
          <a:p>
            <a:pPr>
              <a:spcBef>
                <a:spcPts val="2400"/>
              </a:spcBef>
              <a:buClrTx/>
              <a:defRPr/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Site Control </a:t>
            </a:r>
            <a:endParaRPr lang="en-US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pPr lvl="1">
              <a:spcBef>
                <a:spcPts val="1200"/>
              </a:spcBef>
              <a:buClrTx/>
              <a:defRPr/>
            </a:pPr>
            <a:r>
              <a:rPr lang="en-US" sz="27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your bipod</a:t>
            </a:r>
          </a:p>
          <a:p>
            <a:pPr lvl="1">
              <a:spcBef>
                <a:spcPts val="1200"/>
              </a:spcBef>
              <a:buClrTx/>
              <a:defRPr/>
            </a:pPr>
            <a:r>
              <a:rPr lang="en-US" sz="27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 5 minute occupations</a:t>
            </a:r>
          </a:p>
          <a:p>
            <a:pPr lvl="1">
              <a:spcBef>
                <a:spcPts val="1200"/>
              </a:spcBef>
              <a:buClrTx/>
              <a:defRPr/>
            </a:pPr>
            <a:r>
              <a:rPr lang="en-US" sz="27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it more than once!</a:t>
            </a:r>
          </a:p>
          <a:p>
            <a:pPr lvl="2">
              <a:spcBef>
                <a:spcPts val="1200"/>
              </a:spcBef>
              <a:buClrTx/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1x morning + 1x end of day; Repeat</a:t>
            </a:r>
          </a:p>
          <a:p>
            <a:pPr lvl="2">
              <a:spcBef>
                <a:spcPts val="1200"/>
              </a:spcBef>
              <a:buClrTx/>
              <a:defRPr/>
            </a:pPr>
            <a:r>
              <a:rPr lang="en-US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Separation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Occupations &lt;3 hours</a:t>
            </a:r>
          </a:p>
        </p:txBody>
      </p:sp>
    </p:spTree>
    <p:extLst>
      <p:ext uri="{BB962C8B-B14F-4D97-AF65-F5344CB8AC3E}">
        <p14:creationId xmlns:p14="http://schemas.microsoft.com/office/powerpoint/2010/main" val="66084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 hidden="1">
            <a:extLst>
              <a:ext uri="{FF2B5EF4-FFF2-40B4-BE49-F238E27FC236}">
                <a16:creationId xmlns:a16="http://schemas.microsoft.com/office/drawing/2014/main" id="{980F0E34-B0DC-4C94-BDCC-9E7135EF43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F595194-98B5-4140-8452-06E557D29EF6}"/>
              </a:ext>
            </a:extLst>
          </p:cNvPr>
          <p:cNvSpPr txBox="1">
            <a:spLocks/>
          </p:cNvSpPr>
          <p:nvPr/>
        </p:nvSpPr>
        <p:spPr>
          <a:xfrm>
            <a:off x="626013" y="362243"/>
            <a:ext cx="17035975" cy="1579098"/>
          </a:xfrm>
          <a:prstGeom prst="rect">
            <a:avLst/>
          </a:prstGeom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dirty="0">
                <a:solidFill>
                  <a:srgbClr val="6CB7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Recommendations to Meet Ellipsoid Height Accuracy Standards at 95% Confidence Level using OPUS Projects</a:t>
            </a:r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E7527D6E-E9C4-4285-B538-02081D674D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325977"/>
              </p:ext>
            </p:extLst>
          </p:nvPr>
        </p:nvGraphicFramePr>
        <p:xfrm>
          <a:off x="626013" y="1941341"/>
          <a:ext cx="17035975" cy="5841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3712">
                  <a:extLst>
                    <a:ext uri="{9D8B030D-6E8A-4147-A177-3AD203B41FA5}">
                      <a16:colId xmlns:a16="http://schemas.microsoft.com/office/drawing/2014/main" val="2437548423"/>
                    </a:ext>
                  </a:extLst>
                </a:gridCol>
                <a:gridCol w="2873480">
                  <a:extLst>
                    <a:ext uri="{9D8B030D-6E8A-4147-A177-3AD203B41FA5}">
                      <a16:colId xmlns:a16="http://schemas.microsoft.com/office/drawing/2014/main" val="3828729149"/>
                    </a:ext>
                  </a:extLst>
                </a:gridCol>
                <a:gridCol w="3689097">
                  <a:extLst>
                    <a:ext uri="{9D8B030D-6E8A-4147-A177-3AD203B41FA5}">
                      <a16:colId xmlns:a16="http://schemas.microsoft.com/office/drawing/2014/main" val="12706840"/>
                    </a:ext>
                  </a:extLst>
                </a:gridCol>
                <a:gridCol w="4318781">
                  <a:extLst>
                    <a:ext uri="{9D8B030D-6E8A-4147-A177-3AD203B41FA5}">
                      <a16:colId xmlns:a16="http://schemas.microsoft.com/office/drawing/2014/main" val="1428171551"/>
                    </a:ext>
                  </a:extLst>
                </a:gridCol>
                <a:gridCol w="3720905">
                  <a:extLst>
                    <a:ext uri="{9D8B030D-6E8A-4147-A177-3AD203B41FA5}">
                      <a16:colId xmlns:a16="http://schemas.microsoft.com/office/drawing/2014/main" val="2054262783"/>
                    </a:ext>
                  </a:extLst>
                </a:gridCol>
              </a:tblGrid>
              <a:tr h="15052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41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Ellipsoid Height Standard</a:t>
                      </a:r>
                    </a:p>
                  </a:txBody>
                  <a:tcPr marL="174018" marR="174018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1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Number of Repeat RTN/NRTK Observations</a:t>
                      </a:r>
                    </a:p>
                  </a:txBody>
                  <a:tcPr marL="174018" marR="174018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1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Observation Duration</a:t>
                      </a:r>
                    </a:p>
                  </a:txBody>
                  <a:tcPr marL="174018" marR="174018" marT="68580" marB="6858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761545"/>
                  </a:ext>
                </a:extLst>
              </a:tr>
              <a:tr h="1288047">
                <a:tc>
                  <a:txBody>
                    <a:bodyPr/>
                    <a:lstStyle/>
                    <a:p>
                      <a:pPr algn="ctr"/>
                      <a:r>
                        <a:rPr lang="en-US" sz="41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cm</a:t>
                      </a:r>
                    </a:p>
                  </a:txBody>
                  <a:tcPr marL="174018" marR="174018" marT="68580" marB="6858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1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feet</a:t>
                      </a:r>
                    </a:p>
                  </a:txBody>
                  <a:tcPr marL="174018" marR="174018" marT="68580" marB="6858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1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GPS only</a:t>
                      </a:r>
                    </a:p>
                  </a:txBody>
                  <a:tcPr marL="174018" marR="174018" marT="68580" marB="6858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1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GPS + more</a:t>
                      </a:r>
                    </a:p>
                  </a:txBody>
                  <a:tcPr marL="174018" marR="174018" marT="68580" marB="6858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Minutes</a:t>
                      </a:r>
                    </a:p>
                  </a:txBody>
                  <a:tcPr marL="174018" marR="174018" marT="68580" marB="6858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899075"/>
                  </a:ext>
                </a:extLst>
              </a:tr>
              <a:tr h="715582">
                <a:tc>
                  <a:txBody>
                    <a:bodyPr/>
                    <a:lstStyle/>
                    <a:p>
                      <a:pPr algn="ctr"/>
                      <a:r>
                        <a:rPr lang="en-US" sz="4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3.5</a:t>
                      </a:r>
                    </a:p>
                  </a:txBody>
                  <a:tcPr marL="174018" marR="174018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0.11</a:t>
                      </a:r>
                    </a:p>
                  </a:txBody>
                  <a:tcPr marL="174018" marR="174018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 marL="174018" marR="174018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 marL="174018" marR="174018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</a:p>
                  </a:txBody>
                  <a:tcPr marL="174018" marR="174018" marT="68580" marB="68580"/>
                </a:tc>
                <a:extLst>
                  <a:ext uri="{0D108BD9-81ED-4DB2-BD59-A6C34878D82A}">
                    <a16:rowId xmlns:a16="http://schemas.microsoft.com/office/drawing/2014/main" val="4169517659"/>
                  </a:ext>
                </a:extLst>
              </a:tr>
              <a:tr h="715582">
                <a:tc>
                  <a:txBody>
                    <a:bodyPr/>
                    <a:lstStyle/>
                    <a:p>
                      <a:pPr algn="ctr"/>
                      <a:r>
                        <a:rPr lang="en-US" sz="4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3.0</a:t>
                      </a:r>
                    </a:p>
                  </a:txBody>
                  <a:tcPr marL="174018" marR="174018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0.10</a:t>
                      </a:r>
                    </a:p>
                  </a:txBody>
                  <a:tcPr marL="174018" marR="174018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 marL="174018" marR="174018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 marL="174018" marR="174018" marT="68580" marB="6858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</a:p>
                  </a:txBody>
                  <a:tcPr marL="174018" marR="174018" marT="68580" marB="68580"/>
                </a:tc>
                <a:extLst>
                  <a:ext uri="{0D108BD9-81ED-4DB2-BD59-A6C34878D82A}">
                    <a16:rowId xmlns:a16="http://schemas.microsoft.com/office/drawing/2014/main" val="3064459928"/>
                  </a:ext>
                </a:extLst>
              </a:tr>
              <a:tr h="715582">
                <a:tc>
                  <a:txBody>
                    <a:bodyPr/>
                    <a:lstStyle/>
                    <a:p>
                      <a:pPr algn="ctr"/>
                      <a:r>
                        <a:rPr lang="en-US" sz="4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2.5</a:t>
                      </a:r>
                    </a:p>
                  </a:txBody>
                  <a:tcPr marL="174018" marR="174018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0.08</a:t>
                      </a:r>
                    </a:p>
                  </a:txBody>
                  <a:tcPr marL="174018" marR="174018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</a:p>
                  </a:txBody>
                  <a:tcPr marL="174018" marR="174018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 marL="174018" marR="174018" marT="68580" marB="6858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</a:p>
                  </a:txBody>
                  <a:tcPr marL="174018" marR="174018" marT="68580" marB="68580"/>
                </a:tc>
                <a:extLst>
                  <a:ext uri="{0D108BD9-81ED-4DB2-BD59-A6C34878D82A}">
                    <a16:rowId xmlns:a16="http://schemas.microsoft.com/office/drawing/2014/main" val="991090216"/>
                  </a:ext>
                </a:extLst>
              </a:tr>
              <a:tr h="715582">
                <a:tc>
                  <a:txBody>
                    <a:bodyPr/>
                    <a:lstStyle/>
                    <a:p>
                      <a:pPr algn="ctr"/>
                      <a:r>
                        <a:rPr lang="en-US" sz="4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2.0</a:t>
                      </a:r>
                    </a:p>
                  </a:txBody>
                  <a:tcPr marL="174018" marR="174018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0.07</a:t>
                      </a:r>
                    </a:p>
                  </a:txBody>
                  <a:tcPr marL="174018" marR="174018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</a:p>
                  </a:txBody>
                  <a:tcPr marL="174018" marR="174018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</a:p>
                  </a:txBody>
                  <a:tcPr marL="174018" marR="174018" marT="68580" marB="6858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</a:p>
                  </a:txBody>
                  <a:tcPr marL="174018" marR="174018" marT="68580" marB="68580"/>
                </a:tc>
                <a:extLst>
                  <a:ext uri="{0D108BD9-81ED-4DB2-BD59-A6C34878D82A}">
                    <a16:rowId xmlns:a16="http://schemas.microsoft.com/office/drawing/2014/main" val="320656684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33B8484-56AA-4755-A8A4-DF4BF96B4919}"/>
              </a:ext>
            </a:extLst>
          </p:cNvPr>
          <p:cNvSpPr txBox="1"/>
          <p:nvPr/>
        </p:nvSpPr>
        <p:spPr>
          <a:xfrm>
            <a:off x="914398" y="7782632"/>
            <a:ext cx="16459199" cy="25043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5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Table from NGS document still in draft phase (update of NGS-58)</a:t>
            </a:r>
          </a:p>
          <a:p>
            <a:endParaRPr lang="en-US" sz="255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 CONSIDERATIONS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Distance from the rover to the nearest base station in network &lt;40 km (~25 miles)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time of observations differ by &gt;3 hours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668D91-E5F9-49FE-9CE7-69D0CBFDCA24}"/>
              </a:ext>
            </a:extLst>
          </p:cNvPr>
          <p:cNvSpPr/>
          <p:nvPr/>
        </p:nvSpPr>
        <p:spPr>
          <a:xfrm>
            <a:off x="626013" y="6217920"/>
            <a:ext cx="17035974" cy="829994"/>
          </a:xfrm>
          <a:prstGeom prst="rect">
            <a:avLst/>
          </a:prstGeom>
          <a:noFill/>
          <a:ln w="1111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5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 txBox="1">
            <a:spLocks noGrp="1"/>
          </p:cNvSpPr>
          <p:nvPr>
            <p:ph type="subTitle" idx="1"/>
          </p:nvPr>
        </p:nvSpPr>
        <p:spPr>
          <a:xfrm>
            <a:off x="379828" y="2860875"/>
            <a:ext cx="6006904" cy="334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5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Depending on station(s) used for your Physical Reference Station (</a:t>
            </a:r>
            <a:r>
              <a:rPr lang="en-US" b="1" dirty="0"/>
              <a:t>PRS</a:t>
            </a:r>
            <a:r>
              <a:rPr lang="en-US" dirty="0"/>
              <a:t>) in Trimble Access, you will encounter one or more of these scenarios.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i="1" dirty="0"/>
              <a:t>What’s the difference?</a:t>
            </a:r>
            <a:endParaRPr lang="en-US" dirty="0"/>
          </a:p>
          <a:p>
            <a:pPr marL="0" lvl="0" indent="0"/>
            <a:r>
              <a:rPr lang="en-US" dirty="0"/>
              <a:t>Different workflows in OPUS Projects.</a:t>
            </a:r>
            <a:endParaRPr dirty="0"/>
          </a:p>
        </p:txBody>
      </p:sp>
      <p:sp>
        <p:nvSpPr>
          <p:cNvPr id="233" name="Google Shape;233;p6"/>
          <p:cNvSpPr txBox="1">
            <a:spLocks noGrp="1"/>
          </p:cNvSpPr>
          <p:nvPr>
            <p:ph type="title"/>
          </p:nvPr>
        </p:nvSpPr>
        <p:spPr>
          <a:xfrm>
            <a:off x="168812" y="776126"/>
            <a:ext cx="6370838" cy="200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85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B7E2"/>
              </a:buClr>
              <a:buSzPts val="1800"/>
              <a:buNone/>
            </a:pPr>
            <a:r>
              <a:rPr lang="en-US" sz="5500" b="1" dirty="0"/>
              <a:t>GVX Scenarios in OPUS Projects</a:t>
            </a:r>
            <a:endParaRPr sz="5500" b="1" dirty="0"/>
          </a:p>
        </p:txBody>
      </p:sp>
      <p:sp>
        <p:nvSpPr>
          <p:cNvPr id="234" name="Google Shape;234;p6"/>
          <p:cNvSpPr txBox="1">
            <a:spLocks noGrp="1"/>
          </p:cNvSpPr>
          <p:nvPr>
            <p:ph type="subTitle" idx="2"/>
          </p:nvPr>
        </p:nvSpPr>
        <p:spPr>
          <a:xfrm>
            <a:off x="6547200" y="7063113"/>
            <a:ext cx="10387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50" tIns="182850" rIns="64005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dirty="0"/>
              <a:t>Static Base + RTK</a:t>
            </a:r>
            <a:endParaRPr sz="3600" dirty="0"/>
          </a:p>
        </p:txBody>
      </p:sp>
      <p:sp>
        <p:nvSpPr>
          <p:cNvPr id="236" name="Google Shape;236;p6"/>
          <p:cNvSpPr txBox="1">
            <a:spLocks noGrp="1"/>
          </p:cNvSpPr>
          <p:nvPr>
            <p:ph type="subTitle" idx="4"/>
          </p:nvPr>
        </p:nvSpPr>
        <p:spPr>
          <a:xfrm>
            <a:off x="7005282" y="779240"/>
            <a:ext cx="9929517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50" rIns="64005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dirty="0">
                <a:solidFill>
                  <a:srgbClr val="6CB7E2"/>
                </a:solidFill>
              </a:rPr>
              <a:t>CORS + VRS</a:t>
            </a:r>
            <a:endParaRPr sz="4000" dirty="0">
              <a:solidFill>
                <a:srgbClr val="6CB7E2"/>
              </a:solidFill>
            </a:endParaRPr>
          </a:p>
        </p:txBody>
      </p:sp>
      <p:sp>
        <p:nvSpPr>
          <p:cNvPr id="237" name="Google Shape;237;p6"/>
          <p:cNvSpPr txBox="1">
            <a:spLocks noGrp="1"/>
          </p:cNvSpPr>
          <p:nvPr>
            <p:ph type="body" idx="5"/>
          </p:nvPr>
        </p:nvSpPr>
        <p:spPr>
          <a:xfrm>
            <a:off x="7005484" y="1267040"/>
            <a:ext cx="9929316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50" rIns="640050" bIns="0" anchor="t" anchorCtr="0">
            <a:noAutofit/>
          </a:bodyPr>
          <a:lstStyle/>
          <a:p>
            <a:pPr marL="0" indent="0">
              <a:buNone/>
            </a:pPr>
            <a:r>
              <a:rPr lang="en-US" sz="3000" dirty="0"/>
              <a:t>PRS are not in NCN</a:t>
            </a:r>
            <a:endParaRPr sz="3000" dirty="0"/>
          </a:p>
          <a:p>
            <a:pPr marL="0" indent="0">
              <a:buNone/>
            </a:pPr>
            <a:endParaRPr sz="3000" dirty="0"/>
          </a:p>
        </p:txBody>
      </p:sp>
      <p:sp>
        <p:nvSpPr>
          <p:cNvPr id="238" name="Google Shape;238;p6"/>
          <p:cNvSpPr txBox="1">
            <a:spLocks noGrp="1"/>
          </p:cNvSpPr>
          <p:nvPr>
            <p:ph type="subTitle" idx="6"/>
          </p:nvPr>
        </p:nvSpPr>
        <p:spPr>
          <a:xfrm>
            <a:off x="7005282" y="2474450"/>
            <a:ext cx="9929517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50" rIns="64005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dirty="0">
                <a:solidFill>
                  <a:srgbClr val="6CB7E2"/>
                </a:solidFill>
              </a:rPr>
              <a:t>CORS + VRS</a:t>
            </a:r>
            <a:endParaRPr sz="4000" dirty="0">
              <a:solidFill>
                <a:srgbClr val="6CB7E2"/>
              </a:solidFill>
            </a:endParaRPr>
          </a:p>
        </p:txBody>
      </p:sp>
      <p:sp>
        <p:nvSpPr>
          <p:cNvPr id="239" name="Google Shape;239;p6"/>
          <p:cNvSpPr txBox="1">
            <a:spLocks noGrp="1"/>
          </p:cNvSpPr>
          <p:nvPr>
            <p:ph type="body" idx="7"/>
          </p:nvPr>
        </p:nvSpPr>
        <p:spPr>
          <a:xfrm>
            <a:off x="7005484" y="2949550"/>
            <a:ext cx="11282516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50" rIns="0" bIns="0" anchor="t" anchorCtr="0">
            <a:noAutofit/>
          </a:bodyPr>
          <a:lstStyle/>
          <a:p>
            <a:pPr marL="0" lvl="0" indent="0">
              <a:buNone/>
            </a:pPr>
            <a:r>
              <a:rPr lang="en-US" sz="3000" dirty="0"/>
              <a:t>PRS are </a:t>
            </a:r>
            <a:r>
              <a:rPr lang="en-US" sz="3000" u="sng" dirty="0"/>
              <a:t>not</a:t>
            </a:r>
            <a:r>
              <a:rPr lang="en-US" sz="3000" dirty="0"/>
              <a:t> in NCN but are in NGS IDB (have PID/Datasheet)</a:t>
            </a:r>
            <a:endParaRPr sz="3000" dirty="0"/>
          </a:p>
          <a:p>
            <a:pPr marL="0" lvl="0" indent="0" algn="l" rtl="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1100"/>
              <a:buNone/>
            </a:pPr>
            <a:endParaRPr sz="2800" dirty="0"/>
          </a:p>
        </p:txBody>
      </p:sp>
      <p:sp>
        <p:nvSpPr>
          <p:cNvPr id="240" name="Google Shape;240;p6"/>
          <p:cNvSpPr txBox="1">
            <a:spLocks noGrp="1"/>
          </p:cNvSpPr>
          <p:nvPr>
            <p:ph type="subTitle" idx="8"/>
          </p:nvPr>
        </p:nvSpPr>
        <p:spPr>
          <a:xfrm>
            <a:off x="7005282" y="4156960"/>
            <a:ext cx="9929517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50" rIns="64005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dirty="0">
                <a:solidFill>
                  <a:srgbClr val="6CB7E2"/>
                </a:solidFill>
              </a:rPr>
              <a:t>CORS + VRS</a:t>
            </a:r>
            <a:endParaRPr sz="4000" dirty="0">
              <a:solidFill>
                <a:srgbClr val="6CB7E2"/>
              </a:solidFill>
            </a:endParaRPr>
          </a:p>
        </p:txBody>
      </p:sp>
      <p:sp>
        <p:nvSpPr>
          <p:cNvPr id="241" name="Google Shape;241;p6"/>
          <p:cNvSpPr txBox="1">
            <a:spLocks noGrp="1"/>
          </p:cNvSpPr>
          <p:nvPr>
            <p:ph type="body" idx="9"/>
          </p:nvPr>
        </p:nvSpPr>
        <p:spPr>
          <a:xfrm>
            <a:off x="7005284" y="4619360"/>
            <a:ext cx="9929516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50" rIns="640050" bIns="0" anchor="t" anchorCtr="0">
            <a:noAutofit/>
          </a:bodyPr>
          <a:lstStyle/>
          <a:p>
            <a:pPr marL="0" indent="0">
              <a:buNone/>
            </a:pPr>
            <a:r>
              <a:rPr lang="en-US" sz="3000" dirty="0"/>
              <a:t>PRS are in NCN</a:t>
            </a:r>
            <a:endParaRPr sz="3000" dirty="0"/>
          </a:p>
          <a:p>
            <a:pPr marL="0" indent="0">
              <a:buNone/>
            </a:pPr>
            <a:endParaRPr sz="3000" dirty="0"/>
          </a:p>
        </p:txBody>
      </p:sp>
      <p:sp>
        <p:nvSpPr>
          <p:cNvPr id="252" name="Google Shape;252;p6"/>
          <p:cNvSpPr txBox="1">
            <a:spLocks noGrp="1"/>
          </p:cNvSpPr>
          <p:nvPr>
            <p:ph type="subTitle" idx="23"/>
          </p:nvPr>
        </p:nvSpPr>
        <p:spPr>
          <a:xfrm>
            <a:off x="1356450" y="8984400"/>
            <a:ext cx="15571200" cy="1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SzPts val="1000"/>
              <a:buNone/>
            </a:pPr>
            <a:r>
              <a:rPr lang="en" b="0" dirty="0"/>
              <a:t>| </a:t>
            </a:r>
            <a:r>
              <a:rPr lang="en-US" b="0" dirty="0"/>
              <a:t>Jalbrzikowski</a:t>
            </a:r>
            <a:endParaRPr b="0" dirty="0"/>
          </a:p>
        </p:txBody>
      </p:sp>
      <p:sp>
        <p:nvSpPr>
          <p:cNvPr id="30" name="Google Shape;237;p6">
            <a:extLst>
              <a:ext uri="{FF2B5EF4-FFF2-40B4-BE49-F238E27FC236}">
                <a16:creationId xmlns:a16="http://schemas.microsoft.com/office/drawing/2014/main" id="{4F5FD3A5-C08E-4F8B-B76F-F134D3EAB8C2}"/>
              </a:ext>
            </a:extLst>
          </p:cNvPr>
          <p:cNvSpPr txBox="1">
            <a:spLocks/>
          </p:cNvSpPr>
          <p:nvPr/>
        </p:nvSpPr>
        <p:spPr>
          <a:xfrm>
            <a:off x="6547000" y="7521576"/>
            <a:ext cx="11741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50" tIns="182850" rIns="64005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B7E2"/>
              </a:buClr>
              <a:buSzPts val="1100"/>
              <a:buFont typeface="Open Sans"/>
              <a:buChar char="●"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667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667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667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667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667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667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667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66700" algn="l" rtl="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6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Font typeface="Open Sans"/>
              <a:buNone/>
            </a:pPr>
            <a:r>
              <a:rPr lang="en-US" sz="2800" dirty="0">
                <a:sym typeface="Wingdings" panose="05000000000000000000" pitchFamily="2" charset="2"/>
              </a:rPr>
              <a:t>Base (positioned via OPUS) delivering RTK corrections to rover</a:t>
            </a:r>
            <a:endParaRPr lang="en-US" sz="2800" dirty="0"/>
          </a:p>
        </p:txBody>
      </p:sp>
      <p:sp>
        <p:nvSpPr>
          <p:cNvPr id="13" name="Google Shape;234;p6">
            <a:extLst>
              <a:ext uri="{FF2B5EF4-FFF2-40B4-BE49-F238E27FC236}">
                <a16:creationId xmlns:a16="http://schemas.microsoft.com/office/drawing/2014/main" id="{2CABF7D3-C259-42F1-8A93-8F10FB059822}"/>
              </a:ext>
            </a:extLst>
          </p:cNvPr>
          <p:cNvSpPr txBox="1">
            <a:spLocks/>
          </p:cNvSpPr>
          <p:nvPr/>
        </p:nvSpPr>
        <p:spPr>
          <a:xfrm>
            <a:off x="6539850" y="8349063"/>
            <a:ext cx="10387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50" tIns="182850" rIns="64005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None/>
              <a:defRPr sz="28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lt1"/>
              </a:buClr>
              <a:buSzPts val="1400"/>
              <a:buFont typeface="Open Sans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sz="3600" dirty="0"/>
              <a:t>Static Post-Processing in TBC</a:t>
            </a:r>
          </a:p>
        </p:txBody>
      </p:sp>
      <p:sp>
        <p:nvSpPr>
          <p:cNvPr id="14" name="Google Shape;237;p6">
            <a:extLst>
              <a:ext uri="{FF2B5EF4-FFF2-40B4-BE49-F238E27FC236}">
                <a16:creationId xmlns:a16="http://schemas.microsoft.com/office/drawing/2014/main" id="{F837D4A5-6B2F-4459-8BB6-135F92C253B6}"/>
              </a:ext>
            </a:extLst>
          </p:cNvPr>
          <p:cNvSpPr txBox="1">
            <a:spLocks/>
          </p:cNvSpPr>
          <p:nvPr/>
        </p:nvSpPr>
        <p:spPr>
          <a:xfrm>
            <a:off x="6539650" y="8807526"/>
            <a:ext cx="10387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50" tIns="182850" rIns="64005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B7E2"/>
              </a:buClr>
              <a:buSzPts val="1100"/>
              <a:buFont typeface="Open Sans"/>
              <a:buChar char="●"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667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667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667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667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667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667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667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66700" algn="l" rtl="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6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Survey  GNSS  Process Baselines</a:t>
            </a:r>
            <a:endParaRPr lang="en-US" sz="2800" dirty="0"/>
          </a:p>
        </p:txBody>
      </p:sp>
      <p:sp>
        <p:nvSpPr>
          <p:cNvPr id="15" name="Google Shape;237;p6">
            <a:extLst>
              <a:ext uri="{FF2B5EF4-FFF2-40B4-BE49-F238E27FC236}">
                <a16:creationId xmlns:a16="http://schemas.microsoft.com/office/drawing/2014/main" id="{7A8098CC-6F5E-47F9-B318-6D48D5445013}"/>
              </a:ext>
            </a:extLst>
          </p:cNvPr>
          <p:cNvSpPr txBox="1">
            <a:spLocks/>
          </p:cNvSpPr>
          <p:nvPr/>
        </p:nvSpPr>
        <p:spPr>
          <a:xfrm>
            <a:off x="6539450" y="6355495"/>
            <a:ext cx="10387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50" tIns="182850" rIns="64005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CB7E2"/>
              </a:buClr>
              <a:buSzPts val="1100"/>
              <a:buFont typeface="Open Sans"/>
              <a:buChar char="●"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667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667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667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667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667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667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667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66700" algn="l" rtl="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6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None/>
            </a:pPr>
            <a:r>
              <a:rPr lang="en-US" sz="3200" i="1" dirty="0">
                <a:sym typeface="Wingdings" panose="05000000000000000000" pitchFamily="2" charset="2"/>
              </a:rPr>
              <a:t>Also possible, but </a:t>
            </a:r>
            <a:r>
              <a:rPr lang="en-US" sz="3200" i="1" dirty="0"/>
              <a:t>today’s focus is VRS…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build="p"/>
      <p:bldP spid="30" grpId="0" build="p"/>
      <p:bldP spid="13" grpId="0" build="p"/>
      <p:bldP spid="14" grpId="0" build="p"/>
      <p:bldP spid="1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2286000" y="1196514"/>
            <a:ext cx="13716000" cy="10287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6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CORS + VRS </a:t>
            </a:r>
            <a:br>
              <a:rPr lang="en-US" altLang="en-US" sz="6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</a:br>
            <a:r>
              <a:rPr lang="en-US" altLang="en-US" sz="6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PRS are </a:t>
            </a:r>
            <a:r>
              <a:rPr lang="en-US" altLang="en-US" sz="60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not</a:t>
            </a:r>
            <a:r>
              <a:rPr lang="en-US" altLang="en-US" sz="6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in NCN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15426" y="2272712"/>
            <a:ext cx="10230181" cy="6211277"/>
          </a:xfrm>
        </p:spPr>
        <p:txBody>
          <a:bodyPr/>
          <a:lstStyle/>
          <a:p>
            <a:pPr marL="571485" indent="-571485">
              <a:buFont typeface="+mj-lt"/>
              <a:buAutoNum type="arabicPeriod"/>
            </a:pPr>
            <a:r>
              <a:rPr lang="en-US" altLang="en-US" sz="40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 your data w/Rover(s)</a:t>
            </a:r>
          </a:p>
          <a:p>
            <a:pPr marL="571485" indent="-571485">
              <a:spcBef>
                <a:spcPts val="1600"/>
              </a:spcBef>
              <a:buFont typeface="+mj-lt"/>
              <a:buAutoNum type="arabicPeriod"/>
            </a:pPr>
            <a:r>
              <a:rPr lang="en-US" altLang="en-US" sz="40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Download non-NCN CORS data</a:t>
            </a:r>
          </a:p>
          <a:p>
            <a:pPr marL="828660" lvl="1" indent="-571485">
              <a:spcBef>
                <a:spcPts val="0"/>
              </a:spcBef>
              <a:buFont typeface="+mj-lt"/>
              <a:buAutoNum type="arabicPeriod"/>
            </a:pPr>
            <a:r>
              <a:rPr lang="en-US" alt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Reference Data Shop</a:t>
            </a:r>
          </a:p>
          <a:p>
            <a:pPr marL="571485" indent="-571485">
              <a:spcBef>
                <a:spcPts val="1600"/>
              </a:spcBef>
              <a:buFont typeface="+mj-lt"/>
              <a:buAutoNum type="arabicPeriod"/>
            </a:pPr>
            <a:r>
              <a:rPr lang="en-US" altLang="en-US" sz="40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Upload CORS data to </a:t>
            </a:r>
            <a:r>
              <a:rPr lang="en-US" altLang="en-US" sz="40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OP via OPUS-S</a:t>
            </a:r>
            <a:endParaRPr lang="en-US" altLang="en-US" sz="400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485" indent="-571485">
              <a:spcBef>
                <a:spcPts val="1600"/>
              </a:spcBef>
              <a:buFont typeface="+mj-lt"/>
              <a:buAutoNum type="arabicPeriod"/>
            </a:pPr>
            <a:r>
              <a:rPr lang="en-US" altLang="en-US" sz="40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Download Rover data</a:t>
            </a:r>
          </a:p>
          <a:p>
            <a:pPr marL="571485" indent="-571485">
              <a:spcBef>
                <a:spcPts val="1600"/>
              </a:spcBef>
              <a:buFont typeface="+mj-lt"/>
              <a:buAutoNum type="arabicPeriod"/>
            </a:pPr>
            <a:r>
              <a:rPr lang="en-US" altLang="en-US" sz="40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Convert to GVX in TBC</a:t>
            </a:r>
          </a:p>
          <a:p>
            <a:pPr marL="571485" indent="-571485">
              <a:spcBef>
                <a:spcPts val="1600"/>
              </a:spcBef>
              <a:buFont typeface="+mj-lt"/>
              <a:buAutoNum type="arabicPeriod"/>
            </a:pPr>
            <a:r>
              <a:rPr lang="en-US" altLang="en-US" sz="40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Upload GVX to OPUS Projects</a:t>
            </a:r>
          </a:p>
          <a:p>
            <a:pPr marL="828653" lvl="1" indent="-571485">
              <a:spcBef>
                <a:spcPts val="0"/>
              </a:spcBef>
              <a:buFont typeface="+mj-lt"/>
              <a:buAutoNum type="arabicPeriod"/>
            </a:pPr>
            <a:r>
              <a:rPr lang="en-US" alt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 Sessions</a:t>
            </a:r>
          </a:p>
          <a:p>
            <a:pPr marL="828653" lvl="1" indent="-571485">
              <a:spcBef>
                <a:spcPts val="0"/>
              </a:spcBef>
              <a:buFont typeface="+mj-lt"/>
              <a:buAutoNum type="arabicPeriod"/>
            </a:pPr>
            <a:r>
              <a:rPr lang="en-US" alt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Adjust Network</a:t>
            </a:r>
          </a:p>
        </p:txBody>
      </p:sp>
      <p:pic>
        <p:nvPicPr>
          <p:cNvPr id="3" name="r12">
            <a:extLst>
              <a:ext uri="{FF2B5EF4-FFF2-40B4-BE49-F238E27FC236}">
                <a16:creationId xmlns:a16="http://schemas.microsoft.com/office/drawing/2014/main" id="{36D111BC-F3F6-4B15-98E3-37EF226308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947"/>
          <a:stretch/>
        </p:blipFill>
        <p:spPr>
          <a:xfrm>
            <a:off x="-2448183" y="1491175"/>
            <a:ext cx="7393160" cy="8795825"/>
          </a:xfrm>
          <a:prstGeom prst="rect">
            <a:avLst/>
          </a:prstGeom>
        </p:spPr>
      </p:pic>
      <p:sp>
        <p:nvSpPr>
          <p:cNvPr id="10" name="screen">
            <a:extLst>
              <a:ext uri="{FF2B5EF4-FFF2-40B4-BE49-F238E27FC236}">
                <a16:creationId xmlns:a16="http://schemas.microsoft.com/office/drawing/2014/main" id="{1195B098-9D6C-4F8C-972C-D818E0D51137}"/>
              </a:ext>
            </a:extLst>
          </p:cNvPr>
          <p:cNvSpPr/>
          <p:nvPr/>
        </p:nvSpPr>
        <p:spPr>
          <a:xfrm rot="181094">
            <a:off x="1781934" y="6399784"/>
            <a:ext cx="2338283" cy="1226581"/>
          </a:xfrm>
          <a:prstGeom prst="parallelogram">
            <a:avLst>
              <a:gd name="adj" fmla="val 27188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0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CN in WV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"/>
          <a:stretch/>
        </p:blipFill>
        <p:spPr>
          <a:xfrm>
            <a:off x="2286000" y="0"/>
            <a:ext cx="13716000" cy="10258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"/>
            <a:ext cx="18288000" cy="1438718"/>
          </a:xfrm>
        </p:spPr>
        <p:txBody>
          <a:bodyPr anchor="ctr"/>
          <a:lstStyle/>
          <a:p>
            <a:pPr algn="ctr"/>
            <a:r>
              <a:rPr b="1" dirty="0" lang="en-US" sz="6300">
                <a:solidFill>
                  <a:schemeClr val="bg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NOAA CORS Network (NCN) in WV</a:t>
            </a:r>
          </a:p>
        </p:txBody>
      </p:sp>
    </p:spTree>
    <p:extLst>
      <p:ext uri="{BB962C8B-B14F-4D97-AF65-F5344CB8AC3E}">
        <p14:creationId xmlns:p14="http://schemas.microsoft.com/office/powerpoint/2010/main" val="157016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H CORS in WV"/>
          <p:cNvSpPr>
            <a:spLocks noChangeAspect="1"/>
          </p:cNvSpPr>
          <p:nvPr/>
        </p:nvSpPr>
        <p:spPr>
          <a:xfrm>
            <a:off x="2148578" y="-27883"/>
            <a:ext cx="13853423" cy="10229159"/>
          </a:xfrm>
          <a:prstGeom prst="rect">
            <a:avLst/>
          </a:prstGeom>
          <a:blipFill dpi="0" rotWithShape="1">
            <a:blip r:embed="rId3">
              <a:alphaModFix amt="7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" r="-6847" b="-3582"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27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A953E9-5C9F-4774-8749-67E0B760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"/>
            <a:ext cx="18288000" cy="1438718"/>
          </a:xfrm>
        </p:spPr>
        <p:txBody>
          <a:bodyPr anchor="ctr"/>
          <a:lstStyle/>
          <a:p>
            <a:pPr algn="ctr"/>
            <a:r>
              <a:rPr lang="en-US" sz="63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WVDOH CORS Network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2EF5000-AFCA-492B-B8C2-BB53770B1B29}"/>
              </a:ext>
            </a:extLst>
          </p:cNvPr>
          <p:cNvSpPr/>
          <p:nvPr/>
        </p:nvSpPr>
        <p:spPr>
          <a:xfrm>
            <a:off x="5043948" y="5265172"/>
            <a:ext cx="4233527" cy="3202801"/>
          </a:xfrm>
          <a:custGeom>
            <a:avLst/>
            <a:gdLst>
              <a:gd name="connsiteX0" fmla="*/ 206478 w 4233527"/>
              <a:gd name="connsiteY0" fmla="*/ 3303640 h 3406879"/>
              <a:gd name="connsiteX1" fmla="*/ 206478 w 4233527"/>
              <a:gd name="connsiteY1" fmla="*/ 3303640 h 3406879"/>
              <a:gd name="connsiteX2" fmla="*/ 1106129 w 4233527"/>
              <a:gd name="connsiteY2" fmla="*/ 2934930 h 3406879"/>
              <a:gd name="connsiteX3" fmla="*/ 1194620 w 4233527"/>
              <a:gd name="connsiteY3" fmla="*/ 2905433 h 3406879"/>
              <a:gd name="connsiteX4" fmla="*/ 1283110 w 4233527"/>
              <a:gd name="connsiteY4" fmla="*/ 2846440 h 3406879"/>
              <a:gd name="connsiteX5" fmla="*/ 1401097 w 4233527"/>
              <a:gd name="connsiteY5" fmla="*/ 2743201 h 3406879"/>
              <a:gd name="connsiteX6" fmla="*/ 1445342 w 4233527"/>
              <a:gd name="connsiteY6" fmla="*/ 2713704 h 3406879"/>
              <a:gd name="connsiteX7" fmla="*/ 1474839 w 4233527"/>
              <a:gd name="connsiteY7" fmla="*/ 2669459 h 3406879"/>
              <a:gd name="connsiteX8" fmla="*/ 1563329 w 4233527"/>
              <a:gd name="connsiteY8" fmla="*/ 2610466 h 3406879"/>
              <a:gd name="connsiteX9" fmla="*/ 1607575 w 4233527"/>
              <a:gd name="connsiteY9" fmla="*/ 2580969 h 3406879"/>
              <a:gd name="connsiteX10" fmla="*/ 1696065 w 4233527"/>
              <a:gd name="connsiteY10" fmla="*/ 2492479 h 3406879"/>
              <a:gd name="connsiteX11" fmla="*/ 1740310 w 4233527"/>
              <a:gd name="connsiteY11" fmla="*/ 2448233 h 3406879"/>
              <a:gd name="connsiteX12" fmla="*/ 1799304 w 4233527"/>
              <a:gd name="connsiteY12" fmla="*/ 2374492 h 3406879"/>
              <a:gd name="connsiteX13" fmla="*/ 1902542 w 4233527"/>
              <a:gd name="connsiteY13" fmla="*/ 2256504 h 3406879"/>
              <a:gd name="connsiteX14" fmla="*/ 1961536 w 4233527"/>
              <a:gd name="connsiteY14" fmla="*/ 2182762 h 3406879"/>
              <a:gd name="connsiteX15" fmla="*/ 1976284 w 4233527"/>
              <a:gd name="connsiteY15" fmla="*/ 2138517 h 3406879"/>
              <a:gd name="connsiteX16" fmla="*/ 2064775 w 4233527"/>
              <a:gd name="connsiteY16" fmla="*/ 2079524 h 3406879"/>
              <a:gd name="connsiteX17" fmla="*/ 2109020 w 4233527"/>
              <a:gd name="connsiteY17" fmla="*/ 1991033 h 3406879"/>
              <a:gd name="connsiteX18" fmla="*/ 2153265 w 4233527"/>
              <a:gd name="connsiteY18" fmla="*/ 1976285 h 3406879"/>
              <a:gd name="connsiteX19" fmla="*/ 2197510 w 4233527"/>
              <a:gd name="connsiteY19" fmla="*/ 1887795 h 3406879"/>
              <a:gd name="connsiteX20" fmla="*/ 2241755 w 4233527"/>
              <a:gd name="connsiteY20" fmla="*/ 1858298 h 3406879"/>
              <a:gd name="connsiteX21" fmla="*/ 2418736 w 4233527"/>
              <a:gd name="connsiteY21" fmla="*/ 1710814 h 3406879"/>
              <a:gd name="connsiteX22" fmla="*/ 2507226 w 4233527"/>
              <a:gd name="connsiteY22" fmla="*/ 1681317 h 3406879"/>
              <a:gd name="connsiteX23" fmla="*/ 2551471 w 4233527"/>
              <a:gd name="connsiteY23" fmla="*/ 1666569 h 3406879"/>
              <a:gd name="connsiteX24" fmla="*/ 2595717 w 4233527"/>
              <a:gd name="connsiteY24" fmla="*/ 1637072 h 3406879"/>
              <a:gd name="connsiteX25" fmla="*/ 2684207 w 4233527"/>
              <a:gd name="connsiteY25" fmla="*/ 1607575 h 3406879"/>
              <a:gd name="connsiteX26" fmla="*/ 2772697 w 4233527"/>
              <a:gd name="connsiteY26" fmla="*/ 1563330 h 3406879"/>
              <a:gd name="connsiteX27" fmla="*/ 2861187 w 4233527"/>
              <a:gd name="connsiteY27" fmla="*/ 1519085 h 3406879"/>
              <a:gd name="connsiteX28" fmla="*/ 2949678 w 4233527"/>
              <a:gd name="connsiteY28" fmla="*/ 1474840 h 3406879"/>
              <a:gd name="connsiteX29" fmla="*/ 3038168 w 4233527"/>
              <a:gd name="connsiteY29" fmla="*/ 1430595 h 3406879"/>
              <a:gd name="connsiteX30" fmla="*/ 3170904 w 4233527"/>
              <a:gd name="connsiteY30" fmla="*/ 1356853 h 3406879"/>
              <a:gd name="connsiteX31" fmla="*/ 3274142 w 4233527"/>
              <a:gd name="connsiteY31" fmla="*/ 1283111 h 3406879"/>
              <a:gd name="connsiteX32" fmla="*/ 3318387 w 4233527"/>
              <a:gd name="connsiteY32" fmla="*/ 1238866 h 3406879"/>
              <a:gd name="connsiteX33" fmla="*/ 3406878 w 4233527"/>
              <a:gd name="connsiteY33" fmla="*/ 1194621 h 3406879"/>
              <a:gd name="connsiteX34" fmla="*/ 3451123 w 4233527"/>
              <a:gd name="connsiteY34" fmla="*/ 1165124 h 3406879"/>
              <a:gd name="connsiteX35" fmla="*/ 3539613 w 4233527"/>
              <a:gd name="connsiteY35" fmla="*/ 1091382 h 3406879"/>
              <a:gd name="connsiteX36" fmla="*/ 3583858 w 4233527"/>
              <a:gd name="connsiteY36" fmla="*/ 1076633 h 3406879"/>
              <a:gd name="connsiteX37" fmla="*/ 3672349 w 4233527"/>
              <a:gd name="connsiteY37" fmla="*/ 1017640 h 3406879"/>
              <a:gd name="connsiteX38" fmla="*/ 3701846 w 4233527"/>
              <a:gd name="connsiteY38" fmla="*/ 973395 h 3406879"/>
              <a:gd name="connsiteX39" fmla="*/ 3790336 w 4233527"/>
              <a:gd name="connsiteY39" fmla="*/ 899653 h 3406879"/>
              <a:gd name="connsiteX40" fmla="*/ 3805084 w 4233527"/>
              <a:gd name="connsiteY40" fmla="*/ 855408 h 3406879"/>
              <a:gd name="connsiteX41" fmla="*/ 3849329 w 4233527"/>
              <a:gd name="connsiteY41" fmla="*/ 840659 h 3406879"/>
              <a:gd name="connsiteX42" fmla="*/ 3908323 w 4233527"/>
              <a:gd name="connsiteY42" fmla="*/ 766917 h 3406879"/>
              <a:gd name="connsiteX43" fmla="*/ 3982065 w 4233527"/>
              <a:gd name="connsiteY43" fmla="*/ 663679 h 3406879"/>
              <a:gd name="connsiteX44" fmla="*/ 4026310 w 4233527"/>
              <a:gd name="connsiteY44" fmla="*/ 619433 h 3406879"/>
              <a:gd name="connsiteX45" fmla="*/ 4085304 w 4233527"/>
              <a:gd name="connsiteY45" fmla="*/ 530943 h 3406879"/>
              <a:gd name="connsiteX46" fmla="*/ 4100052 w 4233527"/>
              <a:gd name="connsiteY46" fmla="*/ 486698 h 3406879"/>
              <a:gd name="connsiteX47" fmla="*/ 4159046 w 4233527"/>
              <a:gd name="connsiteY47" fmla="*/ 398208 h 3406879"/>
              <a:gd name="connsiteX48" fmla="*/ 4188542 w 4233527"/>
              <a:gd name="connsiteY48" fmla="*/ 309717 h 3406879"/>
              <a:gd name="connsiteX49" fmla="*/ 4203291 w 4233527"/>
              <a:gd name="connsiteY49" fmla="*/ 265472 h 3406879"/>
              <a:gd name="connsiteX50" fmla="*/ 4232787 w 4233527"/>
              <a:gd name="connsiteY50" fmla="*/ 147485 h 3406879"/>
              <a:gd name="connsiteX51" fmla="*/ 4218039 w 4233527"/>
              <a:gd name="connsiteY51" fmla="*/ 29498 h 3406879"/>
              <a:gd name="connsiteX52" fmla="*/ 4100052 w 4233527"/>
              <a:gd name="connsiteY52" fmla="*/ 1 h 3406879"/>
              <a:gd name="connsiteX53" fmla="*/ 3215149 w 4233527"/>
              <a:gd name="connsiteY53" fmla="*/ 14750 h 3406879"/>
              <a:gd name="connsiteX54" fmla="*/ 3097162 w 4233527"/>
              <a:gd name="connsiteY54" fmla="*/ 44246 h 3406879"/>
              <a:gd name="connsiteX55" fmla="*/ 2964426 w 4233527"/>
              <a:gd name="connsiteY55" fmla="*/ 73743 h 3406879"/>
              <a:gd name="connsiteX56" fmla="*/ 2861187 w 4233527"/>
              <a:gd name="connsiteY56" fmla="*/ 103240 h 3406879"/>
              <a:gd name="connsiteX57" fmla="*/ 2816942 w 4233527"/>
              <a:gd name="connsiteY57" fmla="*/ 132737 h 3406879"/>
              <a:gd name="connsiteX58" fmla="*/ 2684207 w 4233527"/>
              <a:gd name="connsiteY58" fmla="*/ 162233 h 3406879"/>
              <a:gd name="connsiteX59" fmla="*/ 2403987 w 4233527"/>
              <a:gd name="connsiteY59" fmla="*/ 206479 h 3406879"/>
              <a:gd name="connsiteX60" fmla="*/ 2300749 w 4233527"/>
              <a:gd name="connsiteY60" fmla="*/ 221227 h 3406879"/>
              <a:gd name="connsiteX61" fmla="*/ 2138517 w 4233527"/>
              <a:gd name="connsiteY61" fmla="*/ 235975 h 3406879"/>
              <a:gd name="connsiteX62" fmla="*/ 1961536 w 4233527"/>
              <a:gd name="connsiteY62" fmla="*/ 265472 h 3406879"/>
              <a:gd name="connsiteX63" fmla="*/ 1917291 w 4233527"/>
              <a:gd name="connsiteY63" fmla="*/ 280221 h 3406879"/>
              <a:gd name="connsiteX64" fmla="*/ 1828800 w 4233527"/>
              <a:gd name="connsiteY64" fmla="*/ 294969 h 3406879"/>
              <a:gd name="connsiteX65" fmla="*/ 1312607 w 4233527"/>
              <a:gd name="connsiteY65" fmla="*/ 280221 h 3406879"/>
              <a:gd name="connsiteX66" fmla="*/ 929149 w 4233527"/>
              <a:gd name="connsiteY66" fmla="*/ 280221 h 3406879"/>
              <a:gd name="connsiteX67" fmla="*/ 884904 w 4233527"/>
              <a:gd name="connsiteY67" fmla="*/ 294969 h 3406879"/>
              <a:gd name="connsiteX68" fmla="*/ 796413 w 4233527"/>
              <a:gd name="connsiteY68" fmla="*/ 353962 h 3406879"/>
              <a:gd name="connsiteX69" fmla="*/ 707923 w 4233527"/>
              <a:gd name="connsiteY69" fmla="*/ 442453 h 3406879"/>
              <a:gd name="connsiteX70" fmla="*/ 648929 w 4233527"/>
              <a:gd name="connsiteY70" fmla="*/ 530943 h 3406879"/>
              <a:gd name="connsiteX71" fmla="*/ 545691 w 4233527"/>
              <a:gd name="connsiteY71" fmla="*/ 663679 h 3406879"/>
              <a:gd name="connsiteX72" fmla="*/ 501446 w 4233527"/>
              <a:gd name="connsiteY72" fmla="*/ 766917 h 3406879"/>
              <a:gd name="connsiteX73" fmla="*/ 471949 w 4233527"/>
              <a:gd name="connsiteY73" fmla="*/ 855408 h 3406879"/>
              <a:gd name="connsiteX74" fmla="*/ 457200 w 4233527"/>
              <a:gd name="connsiteY74" fmla="*/ 899653 h 3406879"/>
              <a:gd name="connsiteX75" fmla="*/ 442452 w 4233527"/>
              <a:gd name="connsiteY75" fmla="*/ 943898 h 3406879"/>
              <a:gd name="connsiteX76" fmla="*/ 412955 w 4233527"/>
              <a:gd name="connsiteY76" fmla="*/ 988143 h 3406879"/>
              <a:gd name="connsiteX77" fmla="*/ 383458 w 4233527"/>
              <a:gd name="connsiteY77" fmla="*/ 1106130 h 3406879"/>
              <a:gd name="connsiteX78" fmla="*/ 353962 w 4233527"/>
              <a:gd name="connsiteY78" fmla="*/ 1150375 h 3406879"/>
              <a:gd name="connsiteX79" fmla="*/ 324465 w 4233527"/>
              <a:gd name="connsiteY79" fmla="*/ 1268362 h 3406879"/>
              <a:gd name="connsiteX80" fmla="*/ 309717 w 4233527"/>
              <a:gd name="connsiteY80" fmla="*/ 1312608 h 3406879"/>
              <a:gd name="connsiteX81" fmla="*/ 265471 w 4233527"/>
              <a:gd name="connsiteY81" fmla="*/ 1371601 h 3406879"/>
              <a:gd name="connsiteX82" fmla="*/ 235975 w 4233527"/>
              <a:gd name="connsiteY82" fmla="*/ 1460092 h 3406879"/>
              <a:gd name="connsiteX83" fmla="*/ 221226 w 4233527"/>
              <a:gd name="connsiteY83" fmla="*/ 1504337 h 3406879"/>
              <a:gd name="connsiteX84" fmla="*/ 191729 w 4233527"/>
              <a:gd name="connsiteY84" fmla="*/ 1548582 h 3406879"/>
              <a:gd name="connsiteX85" fmla="*/ 162233 w 4233527"/>
              <a:gd name="connsiteY85" fmla="*/ 1651821 h 3406879"/>
              <a:gd name="connsiteX86" fmla="*/ 147484 w 4233527"/>
              <a:gd name="connsiteY86" fmla="*/ 1696066 h 3406879"/>
              <a:gd name="connsiteX87" fmla="*/ 132736 w 4233527"/>
              <a:gd name="connsiteY87" fmla="*/ 1755059 h 3406879"/>
              <a:gd name="connsiteX88" fmla="*/ 103239 w 4233527"/>
              <a:gd name="connsiteY88" fmla="*/ 1799304 h 3406879"/>
              <a:gd name="connsiteX89" fmla="*/ 88491 w 4233527"/>
              <a:gd name="connsiteY89" fmla="*/ 1873046 h 3406879"/>
              <a:gd name="connsiteX90" fmla="*/ 73742 w 4233527"/>
              <a:gd name="connsiteY90" fmla="*/ 1917292 h 3406879"/>
              <a:gd name="connsiteX91" fmla="*/ 58994 w 4233527"/>
              <a:gd name="connsiteY91" fmla="*/ 2005782 h 3406879"/>
              <a:gd name="connsiteX92" fmla="*/ 29497 w 4233527"/>
              <a:gd name="connsiteY92" fmla="*/ 2300750 h 3406879"/>
              <a:gd name="connsiteX93" fmla="*/ 0 w 4233527"/>
              <a:gd name="connsiteY93" fmla="*/ 2477730 h 3406879"/>
              <a:gd name="connsiteX94" fmla="*/ 14749 w 4233527"/>
              <a:gd name="connsiteY94" fmla="*/ 2684208 h 3406879"/>
              <a:gd name="connsiteX95" fmla="*/ 29497 w 4233527"/>
              <a:gd name="connsiteY95" fmla="*/ 2728453 h 3406879"/>
              <a:gd name="connsiteX96" fmla="*/ 58994 w 4233527"/>
              <a:gd name="connsiteY96" fmla="*/ 2979175 h 3406879"/>
              <a:gd name="connsiteX97" fmla="*/ 73742 w 4233527"/>
              <a:gd name="connsiteY97" fmla="*/ 3023421 h 3406879"/>
              <a:gd name="connsiteX98" fmla="*/ 132736 w 4233527"/>
              <a:gd name="connsiteY98" fmla="*/ 3111911 h 3406879"/>
              <a:gd name="connsiteX99" fmla="*/ 206478 w 4233527"/>
              <a:gd name="connsiteY99" fmla="*/ 3200401 h 3406879"/>
              <a:gd name="connsiteX100" fmla="*/ 265471 w 4233527"/>
              <a:gd name="connsiteY100" fmla="*/ 3200401 h 3406879"/>
              <a:gd name="connsiteX101" fmla="*/ 457200 w 4233527"/>
              <a:gd name="connsiteY101" fmla="*/ 3406879 h 3406879"/>
              <a:gd name="connsiteX0" fmla="*/ 206478 w 4233527"/>
              <a:gd name="connsiteY0" fmla="*/ 3303640 h 3406879"/>
              <a:gd name="connsiteX1" fmla="*/ 206478 w 4233527"/>
              <a:gd name="connsiteY1" fmla="*/ 3303640 h 3406879"/>
              <a:gd name="connsiteX2" fmla="*/ 1106129 w 4233527"/>
              <a:gd name="connsiteY2" fmla="*/ 2934930 h 3406879"/>
              <a:gd name="connsiteX3" fmla="*/ 1194620 w 4233527"/>
              <a:gd name="connsiteY3" fmla="*/ 2905433 h 3406879"/>
              <a:gd name="connsiteX4" fmla="*/ 1283110 w 4233527"/>
              <a:gd name="connsiteY4" fmla="*/ 2846440 h 3406879"/>
              <a:gd name="connsiteX5" fmla="*/ 1401097 w 4233527"/>
              <a:gd name="connsiteY5" fmla="*/ 2743201 h 3406879"/>
              <a:gd name="connsiteX6" fmla="*/ 1445342 w 4233527"/>
              <a:gd name="connsiteY6" fmla="*/ 2713704 h 3406879"/>
              <a:gd name="connsiteX7" fmla="*/ 1474839 w 4233527"/>
              <a:gd name="connsiteY7" fmla="*/ 2669459 h 3406879"/>
              <a:gd name="connsiteX8" fmla="*/ 1563329 w 4233527"/>
              <a:gd name="connsiteY8" fmla="*/ 2610466 h 3406879"/>
              <a:gd name="connsiteX9" fmla="*/ 1607575 w 4233527"/>
              <a:gd name="connsiteY9" fmla="*/ 2580969 h 3406879"/>
              <a:gd name="connsiteX10" fmla="*/ 1696065 w 4233527"/>
              <a:gd name="connsiteY10" fmla="*/ 2492479 h 3406879"/>
              <a:gd name="connsiteX11" fmla="*/ 1740310 w 4233527"/>
              <a:gd name="connsiteY11" fmla="*/ 2448233 h 3406879"/>
              <a:gd name="connsiteX12" fmla="*/ 1799304 w 4233527"/>
              <a:gd name="connsiteY12" fmla="*/ 2374492 h 3406879"/>
              <a:gd name="connsiteX13" fmla="*/ 1902542 w 4233527"/>
              <a:gd name="connsiteY13" fmla="*/ 2256504 h 3406879"/>
              <a:gd name="connsiteX14" fmla="*/ 1961536 w 4233527"/>
              <a:gd name="connsiteY14" fmla="*/ 2182762 h 3406879"/>
              <a:gd name="connsiteX15" fmla="*/ 1976284 w 4233527"/>
              <a:gd name="connsiteY15" fmla="*/ 2138517 h 3406879"/>
              <a:gd name="connsiteX16" fmla="*/ 2064775 w 4233527"/>
              <a:gd name="connsiteY16" fmla="*/ 2079524 h 3406879"/>
              <a:gd name="connsiteX17" fmla="*/ 2109020 w 4233527"/>
              <a:gd name="connsiteY17" fmla="*/ 1991033 h 3406879"/>
              <a:gd name="connsiteX18" fmla="*/ 2153265 w 4233527"/>
              <a:gd name="connsiteY18" fmla="*/ 1976285 h 3406879"/>
              <a:gd name="connsiteX19" fmla="*/ 2197510 w 4233527"/>
              <a:gd name="connsiteY19" fmla="*/ 1887795 h 3406879"/>
              <a:gd name="connsiteX20" fmla="*/ 2241755 w 4233527"/>
              <a:gd name="connsiteY20" fmla="*/ 1858298 h 3406879"/>
              <a:gd name="connsiteX21" fmla="*/ 2418736 w 4233527"/>
              <a:gd name="connsiteY21" fmla="*/ 1710814 h 3406879"/>
              <a:gd name="connsiteX22" fmla="*/ 2507226 w 4233527"/>
              <a:gd name="connsiteY22" fmla="*/ 1681317 h 3406879"/>
              <a:gd name="connsiteX23" fmla="*/ 2551471 w 4233527"/>
              <a:gd name="connsiteY23" fmla="*/ 1666569 h 3406879"/>
              <a:gd name="connsiteX24" fmla="*/ 2595717 w 4233527"/>
              <a:gd name="connsiteY24" fmla="*/ 1637072 h 3406879"/>
              <a:gd name="connsiteX25" fmla="*/ 2684207 w 4233527"/>
              <a:gd name="connsiteY25" fmla="*/ 1607575 h 3406879"/>
              <a:gd name="connsiteX26" fmla="*/ 2772697 w 4233527"/>
              <a:gd name="connsiteY26" fmla="*/ 1563330 h 3406879"/>
              <a:gd name="connsiteX27" fmla="*/ 2861187 w 4233527"/>
              <a:gd name="connsiteY27" fmla="*/ 1519085 h 3406879"/>
              <a:gd name="connsiteX28" fmla="*/ 2949678 w 4233527"/>
              <a:gd name="connsiteY28" fmla="*/ 1474840 h 3406879"/>
              <a:gd name="connsiteX29" fmla="*/ 3038168 w 4233527"/>
              <a:gd name="connsiteY29" fmla="*/ 1430595 h 3406879"/>
              <a:gd name="connsiteX30" fmla="*/ 3170904 w 4233527"/>
              <a:gd name="connsiteY30" fmla="*/ 1356853 h 3406879"/>
              <a:gd name="connsiteX31" fmla="*/ 3274142 w 4233527"/>
              <a:gd name="connsiteY31" fmla="*/ 1283111 h 3406879"/>
              <a:gd name="connsiteX32" fmla="*/ 3318387 w 4233527"/>
              <a:gd name="connsiteY32" fmla="*/ 1238866 h 3406879"/>
              <a:gd name="connsiteX33" fmla="*/ 3406878 w 4233527"/>
              <a:gd name="connsiteY33" fmla="*/ 1194621 h 3406879"/>
              <a:gd name="connsiteX34" fmla="*/ 3451123 w 4233527"/>
              <a:gd name="connsiteY34" fmla="*/ 1165124 h 3406879"/>
              <a:gd name="connsiteX35" fmla="*/ 3539613 w 4233527"/>
              <a:gd name="connsiteY35" fmla="*/ 1091382 h 3406879"/>
              <a:gd name="connsiteX36" fmla="*/ 3583858 w 4233527"/>
              <a:gd name="connsiteY36" fmla="*/ 1076633 h 3406879"/>
              <a:gd name="connsiteX37" fmla="*/ 3672349 w 4233527"/>
              <a:gd name="connsiteY37" fmla="*/ 1017640 h 3406879"/>
              <a:gd name="connsiteX38" fmla="*/ 3701846 w 4233527"/>
              <a:gd name="connsiteY38" fmla="*/ 973395 h 3406879"/>
              <a:gd name="connsiteX39" fmla="*/ 3790336 w 4233527"/>
              <a:gd name="connsiteY39" fmla="*/ 899653 h 3406879"/>
              <a:gd name="connsiteX40" fmla="*/ 3805084 w 4233527"/>
              <a:gd name="connsiteY40" fmla="*/ 855408 h 3406879"/>
              <a:gd name="connsiteX41" fmla="*/ 3849329 w 4233527"/>
              <a:gd name="connsiteY41" fmla="*/ 840659 h 3406879"/>
              <a:gd name="connsiteX42" fmla="*/ 3908323 w 4233527"/>
              <a:gd name="connsiteY42" fmla="*/ 766917 h 3406879"/>
              <a:gd name="connsiteX43" fmla="*/ 3982065 w 4233527"/>
              <a:gd name="connsiteY43" fmla="*/ 663679 h 3406879"/>
              <a:gd name="connsiteX44" fmla="*/ 4026310 w 4233527"/>
              <a:gd name="connsiteY44" fmla="*/ 619433 h 3406879"/>
              <a:gd name="connsiteX45" fmla="*/ 4085304 w 4233527"/>
              <a:gd name="connsiteY45" fmla="*/ 530943 h 3406879"/>
              <a:gd name="connsiteX46" fmla="*/ 4100052 w 4233527"/>
              <a:gd name="connsiteY46" fmla="*/ 486698 h 3406879"/>
              <a:gd name="connsiteX47" fmla="*/ 4159046 w 4233527"/>
              <a:gd name="connsiteY47" fmla="*/ 398208 h 3406879"/>
              <a:gd name="connsiteX48" fmla="*/ 4188542 w 4233527"/>
              <a:gd name="connsiteY48" fmla="*/ 309717 h 3406879"/>
              <a:gd name="connsiteX49" fmla="*/ 4203291 w 4233527"/>
              <a:gd name="connsiteY49" fmla="*/ 265472 h 3406879"/>
              <a:gd name="connsiteX50" fmla="*/ 4232787 w 4233527"/>
              <a:gd name="connsiteY50" fmla="*/ 147485 h 3406879"/>
              <a:gd name="connsiteX51" fmla="*/ 4218039 w 4233527"/>
              <a:gd name="connsiteY51" fmla="*/ 29498 h 3406879"/>
              <a:gd name="connsiteX52" fmla="*/ 4100052 w 4233527"/>
              <a:gd name="connsiteY52" fmla="*/ 1 h 3406879"/>
              <a:gd name="connsiteX53" fmla="*/ 3215149 w 4233527"/>
              <a:gd name="connsiteY53" fmla="*/ 14750 h 3406879"/>
              <a:gd name="connsiteX54" fmla="*/ 3097162 w 4233527"/>
              <a:gd name="connsiteY54" fmla="*/ 44246 h 3406879"/>
              <a:gd name="connsiteX55" fmla="*/ 2964426 w 4233527"/>
              <a:gd name="connsiteY55" fmla="*/ 73743 h 3406879"/>
              <a:gd name="connsiteX56" fmla="*/ 2861187 w 4233527"/>
              <a:gd name="connsiteY56" fmla="*/ 103240 h 3406879"/>
              <a:gd name="connsiteX57" fmla="*/ 2816942 w 4233527"/>
              <a:gd name="connsiteY57" fmla="*/ 132737 h 3406879"/>
              <a:gd name="connsiteX58" fmla="*/ 2722307 w 4233527"/>
              <a:gd name="connsiteY58" fmla="*/ 276533 h 3406879"/>
              <a:gd name="connsiteX59" fmla="*/ 2403987 w 4233527"/>
              <a:gd name="connsiteY59" fmla="*/ 206479 h 3406879"/>
              <a:gd name="connsiteX60" fmla="*/ 2300749 w 4233527"/>
              <a:gd name="connsiteY60" fmla="*/ 221227 h 3406879"/>
              <a:gd name="connsiteX61" fmla="*/ 2138517 w 4233527"/>
              <a:gd name="connsiteY61" fmla="*/ 235975 h 3406879"/>
              <a:gd name="connsiteX62" fmla="*/ 1961536 w 4233527"/>
              <a:gd name="connsiteY62" fmla="*/ 265472 h 3406879"/>
              <a:gd name="connsiteX63" fmla="*/ 1917291 w 4233527"/>
              <a:gd name="connsiteY63" fmla="*/ 280221 h 3406879"/>
              <a:gd name="connsiteX64" fmla="*/ 1828800 w 4233527"/>
              <a:gd name="connsiteY64" fmla="*/ 294969 h 3406879"/>
              <a:gd name="connsiteX65" fmla="*/ 1312607 w 4233527"/>
              <a:gd name="connsiteY65" fmla="*/ 280221 h 3406879"/>
              <a:gd name="connsiteX66" fmla="*/ 929149 w 4233527"/>
              <a:gd name="connsiteY66" fmla="*/ 280221 h 3406879"/>
              <a:gd name="connsiteX67" fmla="*/ 884904 w 4233527"/>
              <a:gd name="connsiteY67" fmla="*/ 294969 h 3406879"/>
              <a:gd name="connsiteX68" fmla="*/ 796413 w 4233527"/>
              <a:gd name="connsiteY68" fmla="*/ 353962 h 3406879"/>
              <a:gd name="connsiteX69" fmla="*/ 707923 w 4233527"/>
              <a:gd name="connsiteY69" fmla="*/ 442453 h 3406879"/>
              <a:gd name="connsiteX70" fmla="*/ 648929 w 4233527"/>
              <a:gd name="connsiteY70" fmla="*/ 530943 h 3406879"/>
              <a:gd name="connsiteX71" fmla="*/ 545691 w 4233527"/>
              <a:gd name="connsiteY71" fmla="*/ 663679 h 3406879"/>
              <a:gd name="connsiteX72" fmla="*/ 501446 w 4233527"/>
              <a:gd name="connsiteY72" fmla="*/ 766917 h 3406879"/>
              <a:gd name="connsiteX73" fmla="*/ 471949 w 4233527"/>
              <a:gd name="connsiteY73" fmla="*/ 855408 h 3406879"/>
              <a:gd name="connsiteX74" fmla="*/ 457200 w 4233527"/>
              <a:gd name="connsiteY74" fmla="*/ 899653 h 3406879"/>
              <a:gd name="connsiteX75" fmla="*/ 442452 w 4233527"/>
              <a:gd name="connsiteY75" fmla="*/ 943898 h 3406879"/>
              <a:gd name="connsiteX76" fmla="*/ 412955 w 4233527"/>
              <a:gd name="connsiteY76" fmla="*/ 988143 h 3406879"/>
              <a:gd name="connsiteX77" fmla="*/ 383458 w 4233527"/>
              <a:gd name="connsiteY77" fmla="*/ 1106130 h 3406879"/>
              <a:gd name="connsiteX78" fmla="*/ 353962 w 4233527"/>
              <a:gd name="connsiteY78" fmla="*/ 1150375 h 3406879"/>
              <a:gd name="connsiteX79" fmla="*/ 324465 w 4233527"/>
              <a:gd name="connsiteY79" fmla="*/ 1268362 h 3406879"/>
              <a:gd name="connsiteX80" fmla="*/ 309717 w 4233527"/>
              <a:gd name="connsiteY80" fmla="*/ 1312608 h 3406879"/>
              <a:gd name="connsiteX81" fmla="*/ 265471 w 4233527"/>
              <a:gd name="connsiteY81" fmla="*/ 1371601 h 3406879"/>
              <a:gd name="connsiteX82" fmla="*/ 235975 w 4233527"/>
              <a:gd name="connsiteY82" fmla="*/ 1460092 h 3406879"/>
              <a:gd name="connsiteX83" fmla="*/ 221226 w 4233527"/>
              <a:gd name="connsiteY83" fmla="*/ 1504337 h 3406879"/>
              <a:gd name="connsiteX84" fmla="*/ 191729 w 4233527"/>
              <a:gd name="connsiteY84" fmla="*/ 1548582 h 3406879"/>
              <a:gd name="connsiteX85" fmla="*/ 162233 w 4233527"/>
              <a:gd name="connsiteY85" fmla="*/ 1651821 h 3406879"/>
              <a:gd name="connsiteX86" fmla="*/ 147484 w 4233527"/>
              <a:gd name="connsiteY86" fmla="*/ 1696066 h 3406879"/>
              <a:gd name="connsiteX87" fmla="*/ 132736 w 4233527"/>
              <a:gd name="connsiteY87" fmla="*/ 1755059 h 3406879"/>
              <a:gd name="connsiteX88" fmla="*/ 103239 w 4233527"/>
              <a:gd name="connsiteY88" fmla="*/ 1799304 h 3406879"/>
              <a:gd name="connsiteX89" fmla="*/ 88491 w 4233527"/>
              <a:gd name="connsiteY89" fmla="*/ 1873046 h 3406879"/>
              <a:gd name="connsiteX90" fmla="*/ 73742 w 4233527"/>
              <a:gd name="connsiteY90" fmla="*/ 1917292 h 3406879"/>
              <a:gd name="connsiteX91" fmla="*/ 58994 w 4233527"/>
              <a:gd name="connsiteY91" fmla="*/ 2005782 h 3406879"/>
              <a:gd name="connsiteX92" fmla="*/ 29497 w 4233527"/>
              <a:gd name="connsiteY92" fmla="*/ 2300750 h 3406879"/>
              <a:gd name="connsiteX93" fmla="*/ 0 w 4233527"/>
              <a:gd name="connsiteY93" fmla="*/ 2477730 h 3406879"/>
              <a:gd name="connsiteX94" fmla="*/ 14749 w 4233527"/>
              <a:gd name="connsiteY94" fmla="*/ 2684208 h 3406879"/>
              <a:gd name="connsiteX95" fmla="*/ 29497 w 4233527"/>
              <a:gd name="connsiteY95" fmla="*/ 2728453 h 3406879"/>
              <a:gd name="connsiteX96" fmla="*/ 58994 w 4233527"/>
              <a:gd name="connsiteY96" fmla="*/ 2979175 h 3406879"/>
              <a:gd name="connsiteX97" fmla="*/ 73742 w 4233527"/>
              <a:gd name="connsiteY97" fmla="*/ 3023421 h 3406879"/>
              <a:gd name="connsiteX98" fmla="*/ 132736 w 4233527"/>
              <a:gd name="connsiteY98" fmla="*/ 3111911 h 3406879"/>
              <a:gd name="connsiteX99" fmla="*/ 206478 w 4233527"/>
              <a:gd name="connsiteY99" fmla="*/ 3200401 h 3406879"/>
              <a:gd name="connsiteX100" fmla="*/ 265471 w 4233527"/>
              <a:gd name="connsiteY100" fmla="*/ 3200401 h 3406879"/>
              <a:gd name="connsiteX101" fmla="*/ 457200 w 4233527"/>
              <a:gd name="connsiteY101" fmla="*/ 3406879 h 3406879"/>
              <a:gd name="connsiteX0" fmla="*/ 206478 w 4233527"/>
              <a:gd name="connsiteY0" fmla="*/ 3303640 h 3406879"/>
              <a:gd name="connsiteX1" fmla="*/ 206478 w 4233527"/>
              <a:gd name="connsiteY1" fmla="*/ 3303640 h 3406879"/>
              <a:gd name="connsiteX2" fmla="*/ 1106129 w 4233527"/>
              <a:gd name="connsiteY2" fmla="*/ 2934930 h 3406879"/>
              <a:gd name="connsiteX3" fmla="*/ 1194620 w 4233527"/>
              <a:gd name="connsiteY3" fmla="*/ 2905433 h 3406879"/>
              <a:gd name="connsiteX4" fmla="*/ 1283110 w 4233527"/>
              <a:gd name="connsiteY4" fmla="*/ 2846440 h 3406879"/>
              <a:gd name="connsiteX5" fmla="*/ 1401097 w 4233527"/>
              <a:gd name="connsiteY5" fmla="*/ 2743201 h 3406879"/>
              <a:gd name="connsiteX6" fmla="*/ 1445342 w 4233527"/>
              <a:gd name="connsiteY6" fmla="*/ 2713704 h 3406879"/>
              <a:gd name="connsiteX7" fmla="*/ 1474839 w 4233527"/>
              <a:gd name="connsiteY7" fmla="*/ 2669459 h 3406879"/>
              <a:gd name="connsiteX8" fmla="*/ 1563329 w 4233527"/>
              <a:gd name="connsiteY8" fmla="*/ 2610466 h 3406879"/>
              <a:gd name="connsiteX9" fmla="*/ 1607575 w 4233527"/>
              <a:gd name="connsiteY9" fmla="*/ 2580969 h 3406879"/>
              <a:gd name="connsiteX10" fmla="*/ 1696065 w 4233527"/>
              <a:gd name="connsiteY10" fmla="*/ 2492479 h 3406879"/>
              <a:gd name="connsiteX11" fmla="*/ 1740310 w 4233527"/>
              <a:gd name="connsiteY11" fmla="*/ 2448233 h 3406879"/>
              <a:gd name="connsiteX12" fmla="*/ 1799304 w 4233527"/>
              <a:gd name="connsiteY12" fmla="*/ 2374492 h 3406879"/>
              <a:gd name="connsiteX13" fmla="*/ 1902542 w 4233527"/>
              <a:gd name="connsiteY13" fmla="*/ 2256504 h 3406879"/>
              <a:gd name="connsiteX14" fmla="*/ 1961536 w 4233527"/>
              <a:gd name="connsiteY14" fmla="*/ 2182762 h 3406879"/>
              <a:gd name="connsiteX15" fmla="*/ 1976284 w 4233527"/>
              <a:gd name="connsiteY15" fmla="*/ 2138517 h 3406879"/>
              <a:gd name="connsiteX16" fmla="*/ 2064775 w 4233527"/>
              <a:gd name="connsiteY16" fmla="*/ 2079524 h 3406879"/>
              <a:gd name="connsiteX17" fmla="*/ 2109020 w 4233527"/>
              <a:gd name="connsiteY17" fmla="*/ 1991033 h 3406879"/>
              <a:gd name="connsiteX18" fmla="*/ 2153265 w 4233527"/>
              <a:gd name="connsiteY18" fmla="*/ 1976285 h 3406879"/>
              <a:gd name="connsiteX19" fmla="*/ 2197510 w 4233527"/>
              <a:gd name="connsiteY19" fmla="*/ 1887795 h 3406879"/>
              <a:gd name="connsiteX20" fmla="*/ 2241755 w 4233527"/>
              <a:gd name="connsiteY20" fmla="*/ 1858298 h 3406879"/>
              <a:gd name="connsiteX21" fmla="*/ 2418736 w 4233527"/>
              <a:gd name="connsiteY21" fmla="*/ 1710814 h 3406879"/>
              <a:gd name="connsiteX22" fmla="*/ 2507226 w 4233527"/>
              <a:gd name="connsiteY22" fmla="*/ 1681317 h 3406879"/>
              <a:gd name="connsiteX23" fmla="*/ 2551471 w 4233527"/>
              <a:gd name="connsiteY23" fmla="*/ 1666569 h 3406879"/>
              <a:gd name="connsiteX24" fmla="*/ 2595717 w 4233527"/>
              <a:gd name="connsiteY24" fmla="*/ 1637072 h 3406879"/>
              <a:gd name="connsiteX25" fmla="*/ 2684207 w 4233527"/>
              <a:gd name="connsiteY25" fmla="*/ 1607575 h 3406879"/>
              <a:gd name="connsiteX26" fmla="*/ 2772697 w 4233527"/>
              <a:gd name="connsiteY26" fmla="*/ 1563330 h 3406879"/>
              <a:gd name="connsiteX27" fmla="*/ 2861187 w 4233527"/>
              <a:gd name="connsiteY27" fmla="*/ 1519085 h 3406879"/>
              <a:gd name="connsiteX28" fmla="*/ 2949678 w 4233527"/>
              <a:gd name="connsiteY28" fmla="*/ 1474840 h 3406879"/>
              <a:gd name="connsiteX29" fmla="*/ 3038168 w 4233527"/>
              <a:gd name="connsiteY29" fmla="*/ 1430595 h 3406879"/>
              <a:gd name="connsiteX30" fmla="*/ 3170904 w 4233527"/>
              <a:gd name="connsiteY30" fmla="*/ 1356853 h 3406879"/>
              <a:gd name="connsiteX31" fmla="*/ 3274142 w 4233527"/>
              <a:gd name="connsiteY31" fmla="*/ 1283111 h 3406879"/>
              <a:gd name="connsiteX32" fmla="*/ 3318387 w 4233527"/>
              <a:gd name="connsiteY32" fmla="*/ 1238866 h 3406879"/>
              <a:gd name="connsiteX33" fmla="*/ 3406878 w 4233527"/>
              <a:gd name="connsiteY33" fmla="*/ 1194621 h 3406879"/>
              <a:gd name="connsiteX34" fmla="*/ 3451123 w 4233527"/>
              <a:gd name="connsiteY34" fmla="*/ 1165124 h 3406879"/>
              <a:gd name="connsiteX35" fmla="*/ 3539613 w 4233527"/>
              <a:gd name="connsiteY35" fmla="*/ 1091382 h 3406879"/>
              <a:gd name="connsiteX36" fmla="*/ 3583858 w 4233527"/>
              <a:gd name="connsiteY36" fmla="*/ 1076633 h 3406879"/>
              <a:gd name="connsiteX37" fmla="*/ 3672349 w 4233527"/>
              <a:gd name="connsiteY37" fmla="*/ 1017640 h 3406879"/>
              <a:gd name="connsiteX38" fmla="*/ 3701846 w 4233527"/>
              <a:gd name="connsiteY38" fmla="*/ 973395 h 3406879"/>
              <a:gd name="connsiteX39" fmla="*/ 3790336 w 4233527"/>
              <a:gd name="connsiteY39" fmla="*/ 899653 h 3406879"/>
              <a:gd name="connsiteX40" fmla="*/ 3805084 w 4233527"/>
              <a:gd name="connsiteY40" fmla="*/ 855408 h 3406879"/>
              <a:gd name="connsiteX41" fmla="*/ 3849329 w 4233527"/>
              <a:gd name="connsiteY41" fmla="*/ 840659 h 3406879"/>
              <a:gd name="connsiteX42" fmla="*/ 3908323 w 4233527"/>
              <a:gd name="connsiteY42" fmla="*/ 766917 h 3406879"/>
              <a:gd name="connsiteX43" fmla="*/ 3982065 w 4233527"/>
              <a:gd name="connsiteY43" fmla="*/ 663679 h 3406879"/>
              <a:gd name="connsiteX44" fmla="*/ 4026310 w 4233527"/>
              <a:gd name="connsiteY44" fmla="*/ 619433 h 3406879"/>
              <a:gd name="connsiteX45" fmla="*/ 4085304 w 4233527"/>
              <a:gd name="connsiteY45" fmla="*/ 530943 h 3406879"/>
              <a:gd name="connsiteX46" fmla="*/ 4100052 w 4233527"/>
              <a:gd name="connsiteY46" fmla="*/ 486698 h 3406879"/>
              <a:gd name="connsiteX47" fmla="*/ 4159046 w 4233527"/>
              <a:gd name="connsiteY47" fmla="*/ 398208 h 3406879"/>
              <a:gd name="connsiteX48" fmla="*/ 4188542 w 4233527"/>
              <a:gd name="connsiteY48" fmla="*/ 309717 h 3406879"/>
              <a:gd name="connsiteX49" fmla="*/ 4203291 w 4233527"/>
              <a:gd name="connsiteY49" fmla="*/ 265472 h 3406879"/>
              <a:gd name="connsiteX50" fmla="*/ 4232787 w 4233527"/>
              <a:gd name="connsiteY50" fmla="*/ 147485 h 3406879"/>
              <a:gd name="connsiteX51" fmla="*/ 4218039 w 4233527"/>
              <a:gd name="connsiteY51" fmla="*/ 29498 h 3406879"/>
              <a:gd name="connsiteX52" fmla="*/ 4100052 w 4233527"/>
              <a:gd name="connsiteY52" fmla="*/ 1 h 3406879"/>
              <a:gd name="connsiteX53" fmla="*/ 3215149 w 4233527"/>
              <a:gd name="connsiteY53" fmla="*/ 14750 h 3406879"/>
              <a:gd name="connsiteX54" fmla="*/ 3097162 w 4233527"/>
              <a:gd name="connsiteY54" fmla="*/ 44246 h 3406879"/>
              <a:gd name="connsiteX55" fmla="*/ 2964426 w 4233527"/>
              <a:gd name="connsiteY55" fmla="*/ 73743 h 3406879"/>
              <a:gd name="connsiteX56" fmla="*/ 2861187 w 4233527"/>
              <a:gd name="connsiteY56" fmla="*/ 103240 h 3406879"/>
              <a:gd name="connsiteX57" fmla="*/ 2893142 w 4233527"/>
              <a:gd name="connsiteY57" fmla="*/ 193697 h 3406879"/>
              <a:gd name="connsiteX58" fmla="*/ 2722307 w 4233527"/>
              <a:gd name="connsiteY58" fmla="*/ 276533 h 3406879"/>
              <a:gd name="connsiteX59" fmla="*/ 2403987 w 4233527"/>
              <a:gd name="connsiteY59" fmla="*/ 206479 h 3406879"/>
              <a:gd name="connsiteX60" fmla="*/ 2300749 w 4233527"/>
              <a:gd name="connsiteY60" fmla="*/ 221227 h 3406879"/>
              <a:gd name="connsiteX61" fmla="*/ 2138517 w 4233527"/>
              <a:gd name="connsiteY61" fmla="*/ 235975 h 3406879"/>
              <a:gd name="connsiteX62" fmla="*/ 1961536 w 4233527"/>
              <a:gd name="connsiteY62" fmla="*/ 265472 h 3406879"/>
              <a:gd name="connsiteX63" fmla="*/ 1917291 w 4233527"/>
              <a:gd name="connsiteY63" fmla="*/ 280221 h 3406879"/>
              <a:gd name="connsiteX64" fmla="*/ 1828800 w 4233527"/>
              <a:gd name="connsiteY64" fmla="*/ 294969 h 3406879"/>
              <a:gd name="connsiteX65" fmla="*/ 1312607 w 4233527"/>
              <a:gd name="connsiteY65" fmla="*/ 280221 h 3406879"/>
              <a:gd name="connsiteX66" fmla="*/ 929149 w 4233527"/>
              <a:gd name="connsiteY66" fmla="*/ 280221 h 3406879"/>
              <a:gd name="connsiteX67" fmla="*/ 884904 w 4233527"/>
              <a:gd name="connsiteY67" fmla="*/ 294969 h 3406879"/>
              <a:gd name="connsiteX68" fmla="*/ 796413 w 4233527"/>
              <a:gd name="connsiteY68" fmla="*/ 353962 h 3406879"/>
              <a:gd name="connsiteX69" fmla="*/ 707923 w 4233527"/>
              <a:gd name="connsiteY69" fmla="*/ 442453 h 3406879"/>
              <a:gd name="connsiteX70" fmla="*/ 648929 w 4233527"/>
              <a:gd name="connsiteY70" fmla="*/ 530943 h 3406879"/>
              <a:gd name="connsiteX71" fmla="*/ 545691 w 4233527"/>
              <a:gd name="connsiteY71" fmla="*/ 663679 h 3406879"/>
              <a:gd name="connsiteX72" fmla="*/ 501446 w 4233527"/>
              <a:gd name="connsiteY72" fmla="*/ 766917 h 3406879"/>
              <a:gd name="connsiteX73" fmla="*/ 471949 w 4233527"/>
              <a:gd name="connsiteY73" fmla="*/ 855408 h 3406879"/>
              <a:gd name="connsiteX74" fmla="*/ 457200 w 4233527"/>
              <a:gd name="connsiteY74" fmla="*/ 899653 h 3406879"/>
              <a:gd name="connsiteX75" fmla="*/ 442452 w 4233527"/>
              <a:gd name="connsiteY75" fmla="*/ 943898 h 3406879"/>
              <a:gd name="connsiteX76" fmla="*/ 412955 w 4233527"/>
              <a:gd name="connsiteY76" fmla="*/ 988143 h 3406879"/>
              <a:gd name="connsiteX77" fmla="*/ 383458 w 4233527"/>
              <a:gd name="connsiteY77" fmla="*/ 1106130 h 3406879"/>
              <a:gd name="connsiteX78" fmla="*/ 353962 w 4233527"/>
              <a:gd name="connsiteY78" fmla="*/ 1150375 h 3406879"/>
              <a:gd name="connsiteX79" fmla="*/ 324465 w 4233527"/>
              <a:gd name="connsiteY79" fmla="*/ 1268362 h 3406879"/>
              <a:gd name="connsiteX80" fmla="*/ 309717 w 4233527"/>
              <a:gd name="connsiteY80" fmla="*/ 1312608 h 3406879"/>
              <a:gd name="connsiteX81" fmla="*/ 265471 w 4233527"/>
              <a:gd name="connsiteY81" fmla="*/ 1371601 h 3406879"/>
              <a:gd name="connsiteX82" fmla="*/ 235975 w 4233527"/>
              <a:gd name="connsiteY82" fmla="*/ 1460092 h 3406879"/>
              <a:gd name="connsiteX83" fmla="*/ 221226 w 4233527"/>
              <a:gd name="connsiteY83" fmla="*/ 1504337 h 3406879"/>
              <a:gd name="connsiteX84" fmla="*/ 191729 w 4233527"/>
              <a:gd name="connsiteY84" fmla="*/ 1548582 h 3406879"/>
              <a:gd name="connsiteX85" fmla="*/ 162233 w 4233527"/>
              <a:gd name="connsiteY85" fmla="*/ 1651821 h 3406879"/>
              <a:gd name="connsiteX86" fmla="*/ 147484 w 4233527"/>
              <a:gd name="connsiteY86" fmla="*/ 1696066 h 3406879"/>
              <a:gd name="connsiteX87" fmla="*/ 132736 w 4233527"/>
              <a:gd name="connsiteY87" fmla="*/ 1755059 h 3406879"/>
              <a:gd name="connsiteX88" fmla="*/ 103239 w 4233527"/>
              <a:gd name="connsiteY88" fmla="*/ 1799304 h 3406879"/>
              <a:gd name="connsiteX89" fmla="*/ 88491 w 4233527"/>
              <a:gd name="connsiteY89" fmla="*/ 1873046 h 3406879"/>
              <a:gd name="connsiteX90" fmla="*/ 73742 w 4233527"/>
              <a:gd name="connsiteY90" fmla="*/ 1917292 h 3406879"/>
              <a:gd name="connsiteX91" fmla="*/ 58994 w 4233527"/>
              <a:gd name="connsiteY91" fmla="*/ 2005782 h 3406879"/>
              <a:gd name="connsiteX92" fmla="*/ 29497 w 4233527"/>
              <a:gd name="connsiteY92" fmla="*/ 2300750 h 3406879"/>
              <a:gd name="connsiteX93" fmla="*/ 0 w 4233527"/>
              <a:gd name="connsiteY93" fmla="*/ 2477730 h 3406879"/>
              <a:gd name="connsiteX94" fmla="*/ 14749 w 4233527"/>
              <a:gd name="connsiteY94" fmla="*/ 2684208 h 3406879"/>
              <a:gd name="connsiteX95" fmla="*/ 29497 w 4233527"/>
              <a:gd name="connsiteY95" fmla="*/ 2728453 h 3406879"/>
              <a:gd name="connsiteX96" fmla="*/ 58994 w 4233527"/>
              <a:gd name="connsiteY96" fmla="*/ 2979175 h 3406879"/>
              <a:gd name="connsiteX97" fmla="*/ 73742 w 4233527"/>
              <a:gd name="connsiteY97" fmla="*/ 3023421 h 3406879"/>
              <a:gd name="connsiteX98" fmla="*/ 132736 w 4233527"/>
              <a:gd name="connsiteY98" fmla="*/ 3111911 h 3406879"/>
              <a:gd name="connsiteX99" fmla="*/ 206478 w 4233527"/>
              <a:gd name="connsiteY99" fmla="*/ 3200401 h 3406879"/>
              <a:gd name="connsiteX100" fmla="*/ 265471 w 4233527"/>
              <a:gd name="connsiteY100" fmla="*/ 3200401 h 3406879"/>
              <a:gd name="connsiteX101" fmla="*/ 457200 w 4233527"/>
              <a:gd name="connsiteY101" fmla="*/ 3406879 h 3406879"/>
              <a:gd name="connsiteX0" fmla="*/ 206478 w 4233527"/>
              <a:gd name="connsiteY0" fmla="*/ 3303640 h 3406879"/>
              <a:gd name="connsiteX1" fmla="*/ 206478 w 4233527"/>
              <a:gd name="connsiteY1" fmla="*/ 3303640 h 3406879"/>
              <a:gd name="connsiteX2" fmla="*/ 1106129 w 4233527"/>
              <a:gd name="connsiteY2" fmla="*/ 2934930 h 3406879"/>
              <a:gd name="connsiteX3" fmla="*/ 1194620 w 4233527"/>
              <a:gd name="connsiteY3" fmla="*/ 2905433 h 3406879"/>
              <a:gd name="connsiteX4" fmla="*/ 1283110 w 4233527"/>
              <a:gd name="connsiteY4" fmla="*/ 2846440 h 3406879"/>
              <a:gd name="connsiteX5" fmla="*/ 1401097 w 4233527"/>
              <a:gd name="connsiteY5" fmla="*/ 2743201 h 3406879"/>
              <a:gd name="connsiteX6" fmla="*/ 1445342 w 4233527"/>
              <a:gd name="connsiteY6" fmla="*/ 2713704 h 3406879"/>
              <a:gd name="connsiteX7" fmla="*/ 1474839 w 4233527"/>
              <a:gd name="connsiteY7" fmla="*/ 2669459 h 3406879"/>
              <a:gd name="connsiteX8" fmla="*/ 1563329 w 4233527"/>
              <a:gd name="connsiteY8" fmla="*/ 2610466 h 3406879"/>
              <a:gd name="connsiteX9" fmla="*/ 1607575 w 4233527"/>
              <a:gd name="connsiteY9" fmla="*/ 2580969 h 3406879"/>
              <a:gd name="connsiteX10" fmla="*/ 1696065 w 4233527"/>
              <a:gd name="connsiteY10" fmla="*/ 2492479 h 3406879"/>
              <a:gd name="connsiteX11" fmla="*/ 1740310 w 4233527"/>
              <a:gd name="connsiteY11" fmla="*/ 2448233 h 3406879"/>
              <a:gd name="connsiteX12" fmla="*/ 1799304 w 4233527"/>
              <a:gd name="connsiteY12" fmla="*/ 2374492 h 3406879"/>
              <a:gd name="connsiteX13" fmla="*/ 1902542 w 4233527"/>
              <a:gd name="connsiteY13" fmla="*/ 2256504 h 3406879"/>
              <a:gd name="connsiteX14" fmla="*/ 1961536 w 4233527"/>
              <a:gd name="connsiteY14" fmla="*/ 2182762 h 3406879"/>
              <a:gd name="connsiteX15" fmla="*/ 1976284 w 4233527"/>
              <a:gd name="connsiteY15" fmla="*/ 2138517 h 3406879"/>
              <a:gd name="connsiteX16" fmla="*/ 2064775 w 4233527"/>
              <a:gd name="connsiteY16" fmla="*/ 2079524 h 3406879"/>
              <a:gd name="connsiteX17" fmla="*/ 2109020 w 4233527"/>
              <a:gd name="connsiteY17" fmla="*/ 1991033 h 3406879"/>
              <a:gd name="connsiteX18" fmla="*/ 2153265 w 4233527"/>
              <a:gd name="connsiteY18" fmla="*/ 1976285 h 3406879"/>
              <a:gd name="connsiteX19" fmla="*/ 2197510 w 4233527"/>
              <a:gd name="connsiteY19" fmla="*/ 1887795 h 3406879"/>
              <a:gd name="connsiteX20" fmla="*/ 2241755 w 4233527"/>
              <a:gd name="connsiteY20" fmla="*/ 1858298 h 3406879"/>
              <a:gd name="connsiteX21" fmla="*/ 2418736 w 4233527"/>
              <a:gd name="connsiteY21" fmla="*/ 1710814 h 3406879"/>
              <a:gd name="connsiteX22" fmla="*/ 2507226 w 4233527"/>
              <a:gd name="connsiteY22" fmla="*/ 1681317 h 3406879"/>
              <a:gd name="connsiteX23" fmla="*/ 2551471 w 4233527"/>
              <a:gd name="connsiteY23" fmla="*/ 1666569 h 3406879"/>
              <a:gd name="connsiteX24" fmla="*/ 2595717 w 4233527"/>
              <a:gd name="connsiteY24" fmla="*/ 1637072 h 3406879"/>
              <a:gd name="connsiteX25" fmla="*/ 2684207 w 4233527"/>
              <a:gd name="connsiteY25" fmla="*/ 1607575 h 3406879"/>
              <a:gd name="connsiteX26" fmla="*/ 2772697 w 4233527"/>
              <a:gd name="connsiteY26" fmla="*/ 1563330 h 3406879"/>
              <a:gd name="connsiteX27" fmla="*/ 2861187 w 4233527"/>
              <a:gd name="connsiteY27" fmla="*/ 1519085 h 3406879"/>
              <a:gd name="connsiteX28" fmla="*/ 2949678 w 4233527"/>
              <a:gd name="connsiteY28" fmla="*/ 1474840 h 3406879"/>
              <a:gd name="connsiteX29" fmla="*/ 3038168 w 4233527"/>
              <a:gd name="connsiteY29" fmla="*/ 1430595 h 3406879"/>
              <a:gd name="connsiteX30" fmla="*/ 3170904 w 4233527"/>
              <a:gd name="connsiteY30" fmla="*/ 1356853 h 3406879"/>
              <a:gd name="connsiteX31" fmla="*/ 3274142 w 4233527"/>
              <a:gd name="connsiteY31" fmla="*/ 1283111 h 3406879"/>
              <a:gd name="connsiteX32" fmla="*/ 3318387 w 4233527"/>
              <a:gd name="connsiteY32" fmla="*/ 1238866 h 3406879"/>
              <a:gd name="connsiteX33" fmla="*/ 3406878 w 4233527"/>
              <a:gd name="connsiteY33" fmla="*/ 1194621 h 3406879"/>
              <a:gd name="connsiteX34" fmla="*/ 3451123 w 4233527"/>
              <a:gd name="connsiteY34" fmla="*/ 1165124 h 3406879"/>
              <a:gd name="connsiteX35" fmla="*/ 3539613 w 4233527"/>
              <a:gd name="connsiteY35" fmla="*/ 1091382 h 3406879"/>
              <a:gd name="connsiteX36" fmla="*/ 3583858 w 4233527"/>
              <a:gd name="connsiteY36" fmla="*/ 1076633 h 3406879"/>
              <a:gd name="connsiteX37" fmla="*/ 3672349 w 4233527"/>
              <a:gd name="connsiteY37" fmla="*/ 1017640 h 3406879"/>
              <a:gd name="connsiteX38" fmla="*/ 3701846 w 4233527"/>
              <a:gd name="connsiteY38" fmla="*/ 973395 h 3406879"/>
              <a:gd name="connsiteX39" fmla="*/ 3790336 w 4233527"/>
              <a:gd name="connsiteY39" fmla="*/ 899653 h 3406879"/>
              <a:gd name="connsiteX40" fmla="*/ 3805084 w 4233527"/>
              <a:gd name="connsiteY40" fmla="*/ 855408 h 3406879"/>
              <a:gd name="connsiteX41" fmla="*/ 3849329 w 4233527"/>
              <a:gd name="connsiteY41" fmla="*/ 840659 h 3406879"/>
              <a:gd name="connsiteX42" fmla="*/ 3908323 w 4233527"/>
              <a:gd name="connsiteY42" fmla="*/ 766917 h 3406879"/>
              <a:gd name="connsiteX43" fmla="*/ 3982065 w 4233527"/>
              <a:gd name="connsiteY43" fmla="*/ 663679 h 3406879"/>
              <a:gd name="connsiteX44" fmla="*/ 4026310 w 4233527"/>
              <a:gd name="connsiteY44" fmla="*/ 619433 h 3406879"/>
              <a:gd name="connsiteX45" fmla="*/ 4085304 w 4233527"/>
              <a:gd name="connsiteY45" fmla="*/ 530943 h 3406879"/>
              <a:gd name="connsiteX46" fmla="*/ 4100052 w 4233527"/>
              <a:gd name="connsiteY46" fmla="*/ 486698 h 3406879"/>
              <a:gd name="connsiteX47" fmla="*/ 4159046 w 4233527"/>
              <a:gd name="connsiteY47" fmla="*/ 398208 h 3406879"/>
              <a:gd name="connsiteX48" fmla="*/ 4188542 w 4233527"/>
              <a:gd name="connsiteY48" fmla="*/ 309717 h 3406879"/>
              <a:gd name="connsiteX49" fmla="*/ 4203291 w 4233527"/>
              <a:gd name="connsiteY49" fmla="*/ 265472 h 3406879"/>
              <a:gd name="connsiteX50" fmla="*/ 4232787 w 4233527"/>
              <a:gd name="connsiteY50" fmla="*/ 147485 h 3406879"/>
              <a:gd name="connsiteX51" fmla="*/ 4218039 w 4233527"/>
              <a:gd name="connsiteY51" fmla="*/ 29498 h 3406879"/>
              <a:gd name="connsiteX52" fmla="*/ 4100052 w 4233527"/>
              <a:gd name="connsiteY52" fmla="*/ 1 h 3406879"/>
              <a:gd name="connsiteX53" fmla="*/ 3215149 w 4233527"/>
              <a:gd name="connsiteY53" fmla="*/ 14750 h 3406879"/>
              <a:gd name="connsiteX54" fmla="*/ 3097162 w 4233527"/>
              <a:gd name="connsiteY54" fmla="*/ 44246 h 3406879"/>
              <a:gd name="connsiteX55" fmla="*/ 2964426 w 4233527"/>
              <a:gd name="connsiteY55" fmla="*/ 73743 h 3406879"/>
              <a:gd name="connsiteX56" fmla="*/ 2893142 w 4233527"/>
              <a:gd name="connsiteY56" fmla="*/ 193697 h 3406879"/>
              <a:gd name="connsiteX57" fmla="*/ 2722307 w 4233527"/>
              <a:gd name="connsiteY57" fmla="*/ 276533 h 3406879"/>
              <a:gd name="connsiteX58" fmla="*/ 2403987 w 4233527"/>
              <a:gd name="connsiteY58" fmla="*/ 206479 h 3406879"/>
              <a:gd name="connsiteX59" fmla="*/ 2300749 w 4233527"/>
              <a:gd name="connsiteY59" fmla="*/ 221227 h 3406879"/>
              <a:gd name="connsiteX60" fmla="*/ 2138517 w 4233527"/>
              <a:gd name="connsiteY60" fmla="*/ 235975 h 3406879"/>
              <a:gd name="connsiteX61" fmla="*/ 1961536 w 4233527"/>
              <a:gd name="connsiteY61" fmla="*/ 265472 h 3406879"/>
              <a:gd name="connsiteX62" fmla="*/ 1917291 w 4233527"/>
              <a:gd name="connsiteY62" fmla="*/ 280221 h 3406879"/>
              <a:gd name="connsiteX63" fmla="*/ 1828800 w 4233527"/>
              <a:gd name="connsiteY63" fmla="*/ 294969 h 3406879"/>
              <a:gd name="connsiteX64" fmla="*/ 1312607 w 4233527"/>
              <a:gd name="connsiteY64" fmla="*/ 280221 h 3406879"/>
              <a:gd name="connsiteX65" fmla="*/ 929149 w 4233527"/>
              <a:gd name="connsiteY65" fmla="*/ 280221 h 3406879"/>
              <a:gd name="connsiteX66" fmla="*/ 884904 w 4233527"/>
              <a:gd name="connsiteY66" fmla="*/ 294969 h 3406879"/>
              <a:gd name="connsiteX67" fmla="*/ 796413 w 4233527"/>
              <a:gd name="connsiteY67" fmla="*/ 353962 h 3406879"/>
              <a:gd name="connsiteX68" fmla="*/ 707923 w 4233527"/>
              <a:gd name="connsiteY68" fmla="*/ 442453 h 3406879"/>
              <a:gd name="connsiteX69" fmla="*/ 648929 w 4233527"/>
              <a:gd name="connsiteY69" fmla="*/ 530943 h 3406879"/>
              <a:gd name="connsiteX70" fmla="*/ 545691 w 4233527"/>
              <a:gd name="connsiteY70" fmla="*/ 663679 h 3406879"/>
              <a:gd name="connsiteX71" fmla="*/ 501446 w 4233527"/>
              <a:gd name="connsiteY71" fmla="*/ 766917 h 3406879"/>
              <a:gd name="connsiteX72" fmla="*/ 471949 w 4233527"/>
              <a:gd name="connsiteY72" fmla="*/ 855408 h 3406879"/>
              <a:gd name="connsiteX73" fmla="*/ 457200 w 4233527"/>
              <a:gd name="connsiteY73" fmla="*/ 899653 h 3406879"/>
              <a:gd name="connsiteX74" fmla="*/ 442452 w 4233527"/>
              <a:gd name="connsiteY74" fmla="*/ 943898 h 3406879"/>
              <a:gd name="connsiteX75" fmla="*/ 412955 w 4233527"/>
              <a:gd name="connsiteY75" fmla="*/ 988143 h 3406879"/>
              <a:gd name="connsiteX76" fmla="*/ 383458 w 4233527"/>
              <a:gd name="connsiteY76" fmla="*/ 1106130 h 3406879"/>
              <a:gd name="connsiteX77" fmla="*/ 353962 w 4233527"/>
              <a:gd name="connsiteY77" fmla="*/ 1150375 h 3406879"/>
              <a:gd name="connsiteX78" fmla="*/ 324465 w 4233527"/>
              <a:gd name="connsiteY78" fmla="*/ 1268362 h 3406879"/>
              <a:gd name="connsiteX79" fmla="*/ 309717 w 4233527"/>
              <a:gd name="connsiteY79" fmla="*/ 1312608 h 3406879"/>
              <a:gd name="connsiteX80" fmla="*/ 265471 w 4233527"/>
              <a:gd name="connsiteY80" fmla="*/ 1371601 h 3406879"/>
              <a:gd name="connsiteX81" fmla="*/ 235975 w 4233527"/>
              <a:gd name="connsiteY81" fmla="*/ 1460092 h 3406879"/>
              <a:gd name="connsiteX82" fmla="*/ 221226 w 4233527"/>
              <a:gd name="connsiteY82" fmla="*/ 1504337 h 3406879"/>
              <a:gd name="connsiteX83" fmla="*/ 191729 w 4233527"/>
              <a:gd name="connsiteY83" fmla="*/ 1548582 h 3406879"/>
              <a:gd name="connsiteX84" fmla="*/ 162233 w 4233527"/>
              <a:gd name="connsiteY84" fmla="*/ 1651821 h 3406879"/>
              <a:gd name="connsiteX85" fmla="*/ 147484 w 4233527"/>
              <a:gd name="connsiteY85" fmla="*/ 1696066 h 3406879"/>
              <a:gd name="connsiteX86" fmla="*/ 132736 w 4233527"/>
              <a:gd name="connsiteY86" fmla="*/ 1755059 h 3406879"/>
              <a:gd name="connsiteX87" fmla="*/ 103239 w 4233527"/>
              <a:gd name="connsiteY87" fmla="*/ 1799304 h 3406879"/>
              <a:gd name="connsiteX88" fmla="*/ 88491 w 4233527"/>
              <a:gd name="connsiteY88" fmla="*/ 1873046 h 3406879"/>
              <a:gd name="connsiteX89" fmla="*/ 73742 w 4233527"/>
              <a:gd name="connsiteY89" fmla="*/ 1917292 h 3406879"/>
              <a:gd name="connsiteX90" fmla="*/ 58994 w 4233527"/>
              <a:gd name="connsiteY90" fmla="*/ 2005782 h 3406879"/>
              <a:gd name="connsiteX91" fmla="*/ 29497 w 4233527"/>
              <a:gd name="connsiteY91" fmla="*/ 2300750 h 3406879"/>
              <a:gd name="connsiteX92" fmla="*/ 0 w 4233527"/>
              <a:gd name="connsiteY92" fmla="*/ 2477730 h 3406879"/>
              <a:gd name="connsiteX93" fmla="*/ 14749 w 4233527"/>
              <a:gd name="connsiteY93" fmla="*/ 2684208 h 3406879"/>
              <a:gd name="connsiteX94" fmla="*/ 29497 w 4233527"/>
              <a:gd name="connsiteY94" fmla="*/ 2728453 h 3406879"/>
              <a:gd name="connsiteX95" fmla="*/ 58994 w 4233527"/>
              <a:gd name="connsiteY95" fmla="*/ 2979175 h 3406879"/>
              <a:gd name="connsiteX96" fmla="*/ 73742 w 4233527"/>
              <a:gd name="connsiteY96" fmla="*/ 3023421 h 3406879"/>
              <a:gd name="connsiteX97" fmla="*/ 132736 w 4233527"/>
              <a:gd name="connsiteY97" fmla="*/ 3111911 h 3406879"/>
              <a:gd name="connsiteX98" fmla="*/ 206478 w 4233527"/>
              <a:gd name="connsiteY98" fmla="*/ 3200401 h 3406879"/>
              <a:gd name="connsiteX99" fmla="*/ 265471 w 4233527"/>
              <a:gd name="connsiteY99" fmla="*/ 3200401 h 3406879"/>
              <a:gd name="connsiteX100" fmla="*/ 457200 w 4233527"/>
              <a:gd name="connsiteY100" fmla="*/ 3406879 h 3406879"/>
              <a:gd name="connsiteX0" fmla="*/ 206478 w 4233527"/>
              <a:gd name="connsiteY0" fmla="*/ 3303640 h 3406879"/>
              <a:gd name="connsiteX1" fmla="*/ 206478 w 4233527"/>
              <a:gd name="connsiteY1" fmla="*/ 3303640 h 3406879"/>
              <a:gd name="connsiteX2" fmla="*/ 1106129 w 4233527"/>
              <a:gd name="connsiteY2" fmla="*/ 2934930 h 3406879"/>
              <a:gd name="connsiteX3" fmla="*/ 1194620 w 4233527"/>
              <a:gd name="connsiteY3" fmla="*/ 2905433 h 3406879"/>
              <a:gd name="connsiteX4" fmla="*/ 1283110 w 4233527"/>
              <a:gd name="connsiteY4" fmla="*/ 2846440 h 3406879"/>
              <a:gd name="connsiteX5" fmla="*/ 1401097 w 4233527"/>
              <a:gd name="connsiteY5" fmla="*/ 2743201 h 3406879"/>
              <a:gd name="connsiteX6" fmla="*/ 1445342 w 4233527"/>
              <a:gd name="connsiteY6" fmla="*/ 2713704 h 3406879"/>
              <a:gd name="connsiteX7" fmla="*/ 1474839 w 4233527"/>
              <a:gd name="connsiteY7" fmla="*/ 2669459 h 3406879"/>
              <a:gd name="connsiteX8" fmla="*/ 1563329 w 4233527"/>
              <a:gd name="connsiteY8" fmla="*/ 2610466 h 3406879"/>
              <a:gd name="connsiteX9" fmla="*/ 1607575 w 4233527"/>
              <a:gd name="connsiteY9" fmla="*/ 2580969 h 3406879"/>
              <a:gd name="connsiteX10" fmla="*/ 1696065 w 4233527"/>
              <a:gd name="connsiteY10" fmla="*/ 2492479 h 3406879"/>
              <a:gd name="connsiteX11" fmla="*/ 1740310 w 4233527"/>
              <a:gd name="connsiteY11" fmla="*/ 2448233 h 3406879"/>
              <a:gd name="connsiteX12" fmla="*/ 1799304 w 4233527"/>
              <a:gd name="connsiteY12" fmla="*/ 2374492 h 3406879"/>
              <a:gd name="connsiteX13" fmla="*/ 1902542 w 4233527"/>
              <a:gd name="connsiteY13" fmla="*/ 2256504 h 3406879"/>
              <a:gd name="connsiteX14" fmla="*/ 1961536 w 4233527"/>
              <a:gd name="connsiteY14" fmla="*/ 2182762 h 3406879"/>
              <a:gd name="connsiteX15" fmla="*/ 1976284 w 4233527"/>
              <a:gd name="connsiteY15" fmla="*/ 2138517 h 3406879"/>
              <a:gd name="connsiteX16" fmla="*/ 2064775 w 4233527"/>
              <a:gd name="connsiteY16" fmla="*/ 2079524 h 3406879"/>
              <a:gd name="connsiteX17" fmla="*/ 2109020 w 4233527"/>
              <a:gd name="connsiteY17" fmla="*/ 1991033 h 3406879"/>
              <a:gd name="connsiteX18" fmla="*/ 2153265 w 4233527"/>
              <a:gd name="connsiteY18" fmla="*/ 1976285 h 3406879"/>
              <a:gd name="connsiteX19" fmla="*/ 2197510 w 4233527"/>
              <a:gd name="connsiteY19" fmla="*/ 1887795 h 3406879"/>
              <a:gd name="connsiteX20" fmla="*/ 2241755 w 4233527"/>
              <a:gd name="connsiteY20" fmla="*/ 1858298 h 3406879"/>
              <a:gd name="connsiteX21" fmla="*/ 2418736 w 4233527"/>
              <a:gd name="connsiteY21" fmla="*/ 1710814 h 3406879"/>
              <a:gd name="connsiteX22" fmla="*/ 2507226 w 4233527"/>
              <a:gd name="connsiteY22" fmla="*/ 1681317 h 3406879"/>
              <a:gd name="connsiteX23" fmla="*/ 2551471 w 4233527"/>
              <a:gd name="connsiteY23" fmla="*/ 1666569 h 3406879"/>
              <a:gd name="connsiteX24" fmla="*/ 2595717 w 4233527"/>
              <a:gd name="connsiteY24" fmla="*/ 1637072 h 3406879"/>
              <a:gd name="connsiteX25" fmla="*/ 2684207 w 4233527"/>
              <a:gd name="connsiteY25" fmla="*/ 1607575 h 3406879"/>
              <a:gd name="connsiteX26" fmla="*/ 2772697 w 4233527"/>
              <a:gd name="connsiteY26" fmla="*/ 1563330 h 3406879"/>
              <a:gd name="connsiteX27" fmla="*/ 2861187 w 4233527"/>
              <a:gd name="connsiteY27" fmla="*/ 1519085 h 3406879"/>
              <a:gd name="connsiteX28" fmla="*/ 2949678 w 4233527"/>
              <a:gd name="connsiteY28" fmla="*/ 1474840 h 3406879"/>
              <a:gd name="connsiteX29" fmla="*/ 3038168 w 4233527"/>
              <a:gd name="connsiteY29" fmla="*/ 1430595 h 3406879"/>
              <a:gd name="connsiteX30" fmla="*/ 3170904 w 4233527"/>
              <a:gd name="connsiteY30" fmla="*/ 1356853 h 3406879"/>
              <a:gd name="connsiteX31" fmla="*/ 3274142 w 4233527"/>
              <a:gd name="connsiteY31" fmla="*/ 1283111 h 3406879"/>
              <a:gd name="connsiteX32" fmla="*/ 3318387 w 4233527"/>
              <a:gd name="connsiteY32" fmla="*/ 1238866 h 3406879"/>
              <a:gd name="connsiteX33" fmla="*/ 3406878 w 4233527"/>
              <a:gd name="connsiteY33" fmla="*/ 1194621 h 3406879"/>
              <a:gd name="connsiteX34" fmla="*/ 3451123 w 4233527"/>
              <a:gd name="connsiteY34" fmla="*/ 1165124 h 3406879"/>
              <a:gd name="connsiteX35" fmla="*/ 3539613 w 4233527"/>
              <a:gd name="connsiteY35" fmla="*/ 1091382 h 3406879"/>
              <a:gd name="connsiteX36" fmla="*/ 3583858 w 4233527"/>
              <a:gd name="connsiteY36" fmla="*/ 1076633 h 3406879"/>
              <a:gd name="connsiteX37" fmla="*/ 3672349 w 4233527"/>
              <a:gd name="connsiteY37" fmla="*/ 1017640 h 3406879"/>
              <a:gd name="connsiteX38" fmla="*/ 3701846 w 4233527"/>
              <a:gd name="connsiteY38" fmla="*/ 973395 h 3406879"/>
              <a:gd name="connsiteX39" fmla="*/ 3790336 w 4233527"/>
              <a:gd name="connsiteY39" fmla="*/ 899653 h 3406879"/>
              <a:gd name="connsiteX40" fmla="*/ 3805084 w 4233527"/>
              <a:gd name="connsiteY40" fmla="*/ 855408 h 3406879"/>
              <a:gd name="connsiteX41" fmla="*/ 3849329 w 4233527"/>
              <a:gd name="connsiteY41" fmla="*/ 840659 h 3406879"/>
              <a:gd name="connsiteX42" fmla="*/ 3908323 w 4233527"/>
              <a:gd name="connsiteY42" fmla="*/ 766917 h 3406879"/>
              <a:gd name="connsiteX43" fmla="*/ 3982065 w 4233527"/>
              <a:gd name="connsiteY43" fmla="*/ 663679 h 3406879"/>
              <a:gd name="connsiteX44" fmla="*/ 4026310 w 4233527"/>
              <a:gd name="connsiteY44" fmla="*/ 619433 h 3406879"/>
              <a:gd name="connsiteX45" fmla="*/ 4085304 w 4233527"/>
              <a:gd name="connsiteY45" fmla="*/ 530943 h 3406879"/>
              <a:gd name="connsiteX46" fmla="*/ 4100052 w 4233527"/>
              <a:gd name="connsiteY46" fmla="*/ 486698 h 3406879"/>
              <a:gd name="connsiteX47" fmla="*/ 4159046 w 4233527"/>
              <a:gd name="connsiteY47" fmla="*/ 398208 h 3406879"/>
              <a:gd name="connsiteX48" fmla="*/ 4188542 w 4233527"/>
              <a:gd name="connsiteY48" fmla="*/ 309717 h 3406879"/>
              <a:gd name="connsiteX49" fmla="*/ 4203291 w 4233527"/>
              <a:gd name="connsiteY49" fmla="*/ 265472 h 3406879"/>
              <a:gd name="connsiteX50" fmla="*/ 4232787 w 4233527"/>
              <a:gd name="connsiteY50" fmla="*/ 147485 h 3406879"/>
              <a:gd name="connsiteX51" fmla="*/ 4218039 w 4233527"/>
              <a:gd name="connsiteY51" fmla="*/ 29498 h 3406879"/>
              <a:gd name="connsiteX52" fmla="*/ 4100052 w 4233527"/>
              <a:gd name="connsiteY52" fmla="*/ 1 h 3406879"/>
              <a:gd name="connsiteX53" fmla="*/ 3215149 w 4233527"/>
              <a:gd name="connsiteY53" fmla="*/ 14750 h 3406879"/>
              <a:gd name="connsiteX54" fmla="*/ 3097162 w 4233527"/>
              <a:gd name="connsiteY54" fmla="*/ 44246 h 3406879"/>
              <a:gd name="connsiteX55" fmla="*/ 2893142 w 4233527"/>
              <a:gd name="connsiteY55" fmla="*/ 193697 h 3406879"/>
              <a:gd name="connsiteX56" fmla="*/ 2722307 w 4233527"/>
              <a:gd name="connsiteY56" fmla="*/ 276533 h 3406879"/>
              <a:gd name="connsiteX57" fmla="*/ 2403987 w 4233527"/>
              <a:gd name="connsiteY57" fmla="*/ 206479 h 3406879"/>
              <a:gd name="connsiteX58" fmla="*/ 2300749 w 4233527"/>
              <a:gd name="connsiteY58" fmla="*/ 221227 h 3406879"/>
              <a:gd name="connsiteX59" fmla="*/ 2138517 w 4233527"/>
              <a:gd name="connsiteY59" fmla="*/ 235975 h 3406879"/>
              <a:gd name="connsiteX60" fmla="*/ 1961536 w 4233527"/>
              <a:gd name="connsiteY60" fmla="*/ 265472 h 3406879"/>
              <a:gd name="connsiteX61" fmla="*/ 1917291 w 4233527"/>
              <a:gd name="connsiteY61" fmla="*/ 280221 h 3406879"/>
              <a:gd name="connsiteX62" fmla="*/ 1828800 w 4233527"/>
              <a:gd name="connsiteY62" fmla="*/ 294969 h 3406879"/>
              <a:gd name="connsiteX63" fmla="*/ 1312607 w 4233527"/>
              <a:gd name="connsiteY63" fmla="*/ 280221 h 3406879"/>
              <a:gd name="connsiteX64" fmla="*/ 929149 w 4233527"/>
              <a:gd name="connsiteY64" fmla="*/ 280221 h 3406879"/>
              <a:gd name="connsiteX65" fmla="*/ 884904 w 4233527"/>
              <a:gd name="connsiteY65" fmla="*/ 294969 h 3406879"/>
              <a:gd name="connsiteX66" fmla="*/ 796413 w 4233527"/>
              <a:gd name="connsiteY66" fmla="*/ 353962 h 3406879"/>
              <a:gd name="connsiteX67" fmla="*/ 707923 w 4233527"/>
              <a:gd name="connsiteY67" fmla="*/ 442453 h 3406879"/>
              <a:gd name="connsiteX68" fmla="*/ 648929 w 4233527"/>
              <a:gd name="connsiteY68" fmla="*/ 530943 h 3406879"/>
              <a:gd name="connsiteX69" fmla="*/ 545691 w 4233527"/>
              <a:gd name="connsiteY69" fmla="*/ 663679 h 3406879"/>
              <a:gd name="connsiteX70" fmla="*/ 501446 w 4233527"/>
              <a:gd name="connsiteY70" fmla="*/ 766917 h 3406879"/>
              <a:gd name="connsiteX71" fmla="*/ 471949 w 4233527"/>
              <a:gd name="connsiteY71" fmla="*/ 855408 h 3406879"/>
              <a:gd name="connsiteX72" fmla="*/ 457200 w 4233527"/>
              <a:gd name="connsiteY72" fmla="*/ 899653 h 3406879"/>
              <a:gd name="connsiteX73" fmla="*/ 442452 w 4233527"/>
              <a:gd name="connsiteY73" fmla="*/ 943898 h 3406879"/>
              <a:gd name="connsiteX74" fmla="*/ 412955 w 4233527"/>
              <a:gd name="connsiteY74" fmla="*/ 988143 h 3406879"/>
              <a:gd name="connsiteX75" fmla="*/ 383458 w 4233527"/>
              <a:gd name="connsiteY75" fmla="*/ 1106130 h 3406879"/>
              <a:gd name="connsiteX76" fmla="*/ 353962 w 4233527"/>
              <a:gd name="connsiteY76" fmla="*/ 1150375 h 3406879"/>
              <a:gd name="connsiteX77" fmla="*/ 324465 w 4233527"/>
              <a:gd name="connsiteY77" fmla="*/ 1268362 h 3406879"/>
              <a:gd name="connsiteX78" fmla="*/ 309717 w 4233527"/>
              <a:gd name="connsiteY78" fmla="*/ 1312608 h 3406879"/>
              <a:gd name="connsiteX79" fmla="*/ 265471 w 4233527"/>
              <a:gd name="connsiteY79" fmla="*/ 1371601 h 3406879"/>
              <a:gd name="connsiteX80" fmla="*/ 235975 w 4233527"/>
              <a:gd name="connsiteY80" fmla="*/ 1460092 h 3406879"/>
              <a:gd name="connsiteX81" fmla="*/ 221226 w 4233527"/>
              <a:gd name="connsiteY81" fmla="*/ 1504337 h 3406879"/>
              <a:gd name="connsiteX82" fmla="*/ 191729 w 4233527"/>
              <a:gd name="connsiteY82" fmla="*/ 1548582 h 3406879"/>
              <a:gd name="connsiteX83" fmla="*/ 162233 w 4233527"/>
              <a:gd name="connsiteY83" fmla="*/ 1651821 h 3406879"/>
              <a:gd name="connsiteX84" fmla="*/ 147484 w 4233527"/>
              <a:gd name="connsiteY84" fmla="*/ 1696066 h 3406879"/>
              <a:gd name="connsiteX85" fmla="*/ 132736 w 4233527"/>
              <a:gd name="connsiteY85" fmla="*/ 1755059 h 3406879"/>
              <a:gd name="connsiteX86" fmla="*/ 103239 w 4233527"/>
              <a:gd name="connsiteY86" fmla="*/ 1799304 h 3406879"/>
              <a:gd name="connsiteX87" fmla="*/ 88491 w 4233527"/>
              <a:gd name="connsiteY87" fmla="*/ 1873046 h 3406879"/>
              <a:gd name="connsiteX88" fmla="*/ 73742 w 4233527"/>
              <a:gd name="connsiteY88" fmla="*/ 1917292 h 3406879"/>
              <a:gd name="connsiteX89" fmla="*/ 58994 w 4233527"/>
              <a:gd name="connsiteY89" fmla="*/ 2005782 h 3406879"/>
              <a:gd name="connsiteX90" fmla="*/ 29497 w 4233527"/>
              <a:gd name="connsiteY90" fmla="*/ 2300750 h 3406879"/>
              <a:gd name="connsiteX91" fmla="*/ 0 w 4233527"/>
              <a:gd name="connsiteY91" fmla="*/ 2477730 h 3406879"/>
              <a:gd name="connsiteX92" fmla="*/ 14749 w 4233527"/>
              <a:gd name="connsiteY92" fmla="*/ 2684208 h 3406879"/>
              <a:gd name="connsiteX93" fmla="*/ 29497 w 4233527"/>
              <a:gd name="connsiteY93" fmla="*/ 2728453 h 3406879"/>
              <a:gd name="connsiteX94" fmla="*/ 58994 w 4233527"/>
              <a:gd name="connsiteY94" fmla="*/ 2979175 h 3406879"/>
              <a:gd name="connsiteX95" fmla="*/ 73742 w 4233527"/>
              <a:gd name="connsiteY95" fmla="*/ 3023421 h 3406879"/>
              <a:gd name="connsiteX96" fmla="*/ 132736 w 4233527"/>
              <a:gd name="connsiteY96" fmla="*/ 3111911 h 3406879"/>
              <a:gd name="connsiteX97" fmla="*/ 206478 w 4233527"/>
              <a:gd name="connsiteY97" fmla="*/ 3200401 h 3406879"/>
              <a:gd name="connsiteX98" fmla="*/ 265471 w 4233527"/>
              <a:gd name="connsiteY98" fmla="*/ 3200401 h 3406879"/>
              <a:gd name="connsiteX99" fmla="*/ 457200 w 4233527"/>
              <a:gd name="connsiteY99" fmla="*/ 3406879 h 3406879"/>
              <a:gd name="connsiteX0" fmla="*/ 206478 w 4233527"/>
              <a:gd name="connsiteY0" fmla="*/ 3303640 h 3406879"/>
              <a:gd name="connsiteX1" fmla="*/ 206478 w 4233527"/>
              <a:gd name="connsiteY1" fmla="*/ 3303640 h 3406879"/>
              <a:gd name="connsiteX2" fmla="*/ 1106129 w 4233527"/>
              <a:gd name="connsiteY2" fmla="*/ 2934930 h 3406879"/>
              <a:gd name="connsiteX3" fmla="*/ 1194620 w 4233527"/>
              <a:gd name="connsiteY3" fmla="*/ 2905433 h 3406879"/>
              <a:gd name="connsiteX4" fmla="*/ 1283110 w 4233527"/>
              <a:gd name="connsiteY4" fmla="*/ 2846440 h 3406879"/>
              <a:gd name="connsiteX5" fmla="*/ 1401097 w 4233527"/>
              <a:gd name="connsiteY5" fmla="*/ 2743201 h 3406879"/>
              <a:gd name="connsiteX6" fmla="*/ 1445342 w 4233527"/>
              <a:gd name="connsiteY6" fmla="*/ 2713704 h 3406879"/>
              <a:gd name="connsiteX7" fmla="*/ 1474839 w 4233527"/>
              <a:gd name="connsiteY7" fmla="*/ 2669459 h 3406879"/>
              <a:gd name="connsiteX8" fmla="*/ 1563329 w 4233527"/>
              <a:gd name="connsiteY8" fmla="*/ 2610466 h 3406879"/>
              <a:gd name="connsiteX9" fmla="*/ 1607575 w 4233527"/>
              <a:gd name="connsiteY9" fmla="*/ 2580969 h 3406879"/>
              <a:gd name="connsiteX10" fmla="*/ 1696065 w 4233527"/>
              <a:gd name="connsiteY10" fmla="*/ 2492479 h 3406879"/>
              <a:gd name="connsiteX11" fmla="*/ 1740310 w 4233527"/>
              <a:gd name="connsiteY11" fmla="*/ 2448233 h 3406879"/>
              <a:gd name="connsiteX12" fmla="*/ 1799304 w 4233527"/>
              <a:gd name="connsiteY12" fmla="*/ 2374492 h 3406879"/>
              <a:gd name="connsiteX13" fmla="*/ 1902542 w 4233527"/>
              <a:gd name="connsiteY13" fmla="*/ 2256504 h 3406879"/>
              <a:gd name="connsiteX14" fmla="*/ 1961536 w 4233527"/>
              <a:gd name="connsiteY14" fmla="*/ 2182762 h 3406879"/>
              <a:gd name="connsiteX15" fmla="*/ 1976284 w 4233527"/>
              <a:gd name="connsiteY15" fmla="*/ 2138517 h 3406879"/>
              <a:gd name="connsiteX16" fmla="*/ 2064775 w 4233527"/>
              <a:gd name="connsiteY16" fmla="*/ 2079524 h 3406879"/>
              <a:gd name="connsiteX17" fmla="*/ 2109020 w 4233527"/>
              <a:gd name="connsiteY17" fmla="*/ 1991033 h 3406879"/>
              <a:gd name="connsiteX18" fmla="*/ 2153265 w 4233527"/>
              <a:gd name="connsiteY18" fmla="*/ 1976285 h 3406879"/>
              <a:gd name="connsiteX19" fmla="*/ 2197510 w 4233527"/>
              <a:gd name="connsiteY19" fmla="*/ 1887795 h 3406879"/>
              <a:gd name="connsiteX20" fmla="*/ 2241755 w 4233527"/>
              <a:gd name="connsiteY20" fmla="*/ 1858298 h 3406879"/>
              <a:gd name="connsiteX21" fmla="*/ 2418736 w 4233527"/>
              <a:gd name="connsiteY21" fmla="*/ 1710814 h 3406879"/>
              <a:gd name="connsiteX22" fmla="*/ 2507226 w 4233527"/>
              <a:gd name="connsiteY22" fmla="*/ 1681317 h 3406879"/>
              <a:gd name="connsiteX23" fmla="*/ 2551471 w 4233527"/>
              <a:gd name="connsiteY23" fmla="*/ 1666569 h 3406879"/>
              <a:gd name="connsiteX24" fmla="*/ 2595717 w 4233527"/>
              <a:gd name="connsiteY24" fmla="*/ 1637072 h 3406879"/>
              <a:gd name="connsiteX25" fmla="*/ 2684207 w 4233527"/>
              <a:gd name="connsiteY25" fmla="*/ 1607575 h 3406879"/>
              <a:gd name="connsiteX26" fmla="*/ 2772697 w 4233527"/>
              <a:gd name="connsiteY26" fmla="*/ 1563330 h 3406879"/>
              <a:gd name="connsiteX27" fmla="*/ 2861187 w 4233527"/>
              <a:gd name="connsiteY27" fmla="*/ 1519085 h 3406879"/>
              <a:gd name="connsiteX28" fmla="*/ 2949678 w 4233527"/>
              <a:gd name="connsiteY28" fmla="*/ 1474840 h 3406879"/>
              <a:gd name="connsiteX29" fmla="*/ 3038168 w 4233527"/>
              <a:gd name="connsiteY29" fmla="*/ 1430595 h 3406879"/>
              <a:gd name="connsiteX30" fmla="*/ 3170904 w 4233527"/>
              <a:gd name="connsiteY30" fmla="*/ 1356853 h 3406879"/>
              <a:gd name="connsiteX31" fmla="*/ 3274142 w 4233527"/>
              <a:gd name="connsiteY31" fmla="*/ 1283111 h 3406879"/>
              <a:gd name="connsiteX32" fmla="*/ 3318387 w 4233527"/>
              <a:gd name="connsiteY32" fmla="*/ 1238866 h 3406879"/>
              <a:gd name="connsiteX33" fmla="*/ 3406878 w 4233527"/>
              <a:gd name="connsiteY33" fmla="*/ 1194621 h 3406879"/>
              <a:gd name="connsiteX34" fmla="*/ 3451123 w 4233527"/>
              <a:gd name="connsiteY34" fmla="*/ 1165124 h 3406879"/>
              <a:gd name="connsiteX35" fmla="*/ 3539613 w 4233527"/>
              <a:gd name="connsiteY35" fmla="*/ 1091382 h 3406879"/>
              <a:gd name="connsiteX36" fmla="*/ 3583858 w 4233527"/>
              <a:gd name="connsiteY36" fmla="*/ 1076633 h 3406879"/>
              <a:gd name="connsiteX37" fmla="*/ 3672349 w 4233527"/>
              <a:gd name="connsiteY37" fmla="*/ 1017640 h 3406879"/>
              <a:gd name="connsiteX38" fmla="*/ 3701846 w 4233527"/>
              <a:gd name="connsiteY38" fmla="*/ 973395 h 3406879"/>
              <a:gd name="connsiteX39" fmla="*/ 3790336 w 4233527"/>
              <a:gd name="connsiteY39" fmla="*/ 899653 h 3406879"/>
              <a:gd name="connsiteX40" fmla="*/ 3805084 w 4233527"/>
              <a:gd name="connsiteY40" fmla="*/ 855408 h 3406879"/>
              <a:gd name="connsiteX41" fmla="*/ 3849329 w 4233527"/>
              <a:gd name="connsiteY41" fmla="*/ 840659 h 3406879"/>
              <a:gd name="connsiteX42" fmla="*/ 3908323 w 4233527"/>
              <a:gd name="connsiteY42" fmla="*/ 766917 h 3406879"/>
              <a:gd name="connsiteX43" fmla="*/ 3982065 w 4233527"/>
              <a:gd name="connsiteY43" fmla="*/ 663679 h 3406879"/>
              <a:gd name="connsiteX44" fmla="*/ 4026310 w 4233527"/>
              <a:gd name="connsiteY44" fmla="*/ 619433 h 3406879"/>
              <a:gd name="connsiteX45" fmla="*/ 4085304 w 4233527"/>
              <a:gd name="connsiteY45" fmla="*/ 530943 h 3406879"/>
              <a:gd name="connsiteX46" fmla="*/ 4100052 w 4233527"/>
              <a:gd name="connsiteY46" fmla="*/ 486698 h 3406879"/>
              <a:gd name="connsiteX47" fmla="*/ 4159046 w 4233527"/>
              <a:gd name="connsiteY47" fmla="*/ 398208 h 3406879"/>
              <a:gd name="connsiteX48" fmla="*/ 4188542 w 4233527"/>
              <a:gd name="connsiteY48" fmla="*/ 309717 h 3406879"/>
              <a:gd name="connsiteX49" fmla="*/ 4203291 w 4233527"/>
              <a:gd name="connsiteY49" fmla="*/ 265472 h 3406879"/>
              <a:gd name="connsiteX50" fmla="*/ 4232787 w 4233527"/>
              <a:gd name="connsiteY50" fmla="*/ 147485 h 3406879"/>
              <a:gd name="connsiteX51" fmla="*/ 4218039 w 4233527"/>
              <a:gd name="connsiteY51" fmla="*/ 29498 h 3406879"/>
              <a:gd name="connsiteX52" fmla="*/ 4100052 w 4233527"/>
              <a:gd name="connsiteY52" fmla="*/ 1 h 3406879"/>
              <a:gd name="connsiteX53" fmla="*/ 3215149 w 4233527"/>
              <a:gd name="connsiteY53" fmla="*/ 14750 h 3406879"/>
              <a:gd name="connsiteX54" fmla="*/ 3097162 w 4233527"/>
              <a:gd name="connsiteY54" fmla="*/ 44246 h 3406879"/>
              <a:gd name="connsiteX55" fmla="*/ 2893142 w 4233527"/>
              <a:gd name="connsiteY55" fmla="*/ 193697 h 3406879"/>
              <a:gd name="connsiteX56" fmla="*/ 2722307 w 4233527"/>
              <a:gd name="connsiteY56" fmla="*/ 276533 h 3406879"/>
              <a:gd name="connsiteX57" fmla="*/ 2300749 w 4233527"/>
              <a:gd name="connsiteY57" fmla="*/ 221227 h 3406879"/>
              <a:gd name="connsiteX58" fmla="*/ 2138517 w 4233527"/>
              <a:gd name="connsiteY58" fmla="*/ 235975 h 3406879"/>
              <a:gd name="connsiteX59" fmla="*/ 1961536 w 4233527"/>
              <a:gd name="connsiteY59" fmla="*/ 265472 h 3406879"/>
              <a:gd name="connsiteX60" fmla="*/ 1917291 w 4233527"/>
              <a:gd name="connsiteY60" fmla="*/ 280221 h 3406879"/>
              <a:gd name="connsiteX61" fmla="*/ 1828800 w 4233527"/>
              <a:gd name="connsiteY61" fmla="*/ 294969 h 3406879"/>
              <a:gd name="connsiteX62" fmla="*/ 1312607 w 4233527"/>
              <a:gd name="connsiteY62" fmla="*/ 280221 h 3406879"/>
              <a:gd name="connsiteX63" fmla="*/ 929149 w 4233527"/>
              <a:gd name="connsiteY63" fmla="*/ 280221 h 3406879"/>
              <a:gd name="connsiteX64" fmla="*/ 884904 w 4233527"/>
              <a:gd name="connsiteY64" fmla="*/ 294969 h 3406879"/>
              <a:gd name="connsiteX65" fmla="*/ 796413 w 4233527"/>
              <a:gd name="connsiteY65" fmla="*/ 353962 h 3406879"/>
              <a:gd name="connsiteX66" fmla="*/ 707923 w 4233527"/>
              <a:gd name="connsiteY66" fmla="*/ 442453 h 3406879"/>
              <a:gd name="connsiteX67" fmla="*/ 648929 w 4233527"/>
              <a:gd name="connsiteY67" fmla="*/ 530943 h 3406879"/>
              <a:gd name="connsiteX68" fmla="*/ 545691 w 4233527"/>
              <a:gd name="connsiteY68" fmla="*/ 663679 h 3406879"/>
              <a:gd name="connsiteX69" fmla="*/ 501446 w 4233527"/>
              <a:gd name="connsiteY69" fmla="*/ 766917 h 3406879"/>
              <a:gd name="connsiteX70" fmla="*/ 471949 w 4233527"/>
              <a:gd name="connsiteY70" fmla="*/ 855408 h 3406879"/>
              <a:gd name="connsiteX71" fmla="*/ 457200 w 4233527"/>
              <a:gd name="connsiteY71" fmla="*/ 899653 h 3406879"/>
              <a:gd name="connsiteX72" fmla="*/ 442452 w 4233527"/>
              <a:gd name="connsiteY72" fmla="*/ 943898 h 3406879"/>
              <a:gd name="connsiteX73" fmla="*/ 412955 w 4233527"/>
              <a:gd name="connsiteY73" fmla="*/ 988143 h 3406879"/>
              <a:gd name="connsiteX74" fmla="*/ 383458 w 4233527"/>
              <a:gd name="connsiteY74" fmla="*/ 1106130 h 3406879"/>
              <a:gd name="connsiteX75" fmla="*/ 353962 w 4233527"/>
              <a:gd name="connsiteY75" fmla="*/ 1150375 h 3406879"/>
              <a:gd name="connsiteX76" fmla="*/ 324465 w 4233527"/>
              <a:gd name="connsiteY76" fmla="*/ 1268362 h 3406879"/>
              <a:gd name="connsiteX77" fmla="*/ 309717 w 4233527"/>
              <a:gd name="connsiteY77" fmla="*/ 1312608 h 3406879"/>
              <a:gd name="connsiteX78" fmla="*/ 265471 w 4233527"/>
              <a:gd name="connsiteY78" fmla="*/ 1371601 h 3406879"/>
              <a:gd name="connsiteX79" fmla="*/ 235975 w 4233527"/>
              <a:gd name="connsiteY79" fmla="*/ 1460092 h 3406879"/>
              <a:gd name="connsiteX80" fmla="*/ 221226 w 4233527"/>
              <a:gd name="connsiteY80" fmla="*/ 1504337 h 3406879"/>
              <a:gd name="connsiteX81" fmla="*/ 191729 w 4233527"/>
              <a:gd name="connsiteY81" fmla="*/ 1548582 h 3406879"/>
              <a:gd name="connsiteX82" fmla="*/ 162233 w 4233527"/>
              <a:gd name="connsiteY82" fmla="*/ 1651821 h 3406879"/>
              <a:gd name="connsiteX83" fmla="*/ 147484 w 4233527"/>
              <a:gd name="connsiteY83" fmla="*/ 1696066 h 3406879"/>
              <a:gd name="connsiteX84" fmla="*/ 132736 w 4233527"/>
              <a:gd name="connsiteY84" fmla="*/ 1755059 h 3406879"/>
              <a:gd name="connsiteX85" fmla="*/ 103239 w 4233527"/>
              <a:gd name="connsiteY85" fmla="*/ 1799304 h 3406879"/>
              <a:gd name="connsiteX86" fmla="*/ 88491 w 4233527"/>
              <a:gd name="connsiteY86" fmla="*/ 1873046 h 3406879"/>
              <a:gd name="connsiteX87" fmla="*/ 73742 w 4233527"/>
              <a:gd name="connsiteY87" fmla="*/ 1917292 h 3406879"/>
              <a:gd name="connsiteX88" fmla="*/ 58994 w 4233527"/>
              <a:gd name="connsiteY88" fmla="*/ 2005782 h 3406879"/>
              <a:gd name="connsiteX89" fmla="*/ 29497 w 4233527"/>
              <a:gd name="connsiteY89" fmla="*/ 2300750 h 3406879"/>
              <a:gd name="connsiteX90" fmla="*/ 0 w 4233527"/>
              <a:gd name="connsiteY90" fmla="*/ 2477730 h 3406879"/>
              <a:gd name="connsiteX91" fmla="*/ 14749 w 4233527"/>
              <a:gd name="connsiteY91" fmla="*/ 2684208 h 3406879"/>
              <a:gd name="connsiteX92" fmla="*/ 29497 w 4233527"/>
              <a:gd name="connsiteY92" fmla="*/ 2728453 h 3406879"/>
              <a:gd name="connsiteX93" fmla="*/ 58994 w 4233527"/>
              <a:gd name="connsiteY93" fmla="*/ 2979175 h 3406879"/>
              <a:gd name="connsiteX94" fmla="*/ 73742 w 4233527"/>
              <a:gd name="connsiteY94" fmla="*/ 3023421 h 3406879"/>
              <a:gd name="connsiteX95" fmla="*/ 132736 w 4233527"/>
              <a:gd name="connsiteY95" fmla="*/ 3111911 h 3406879"/>
              <a:gd name="connsiteX96" fmla="*/ 206478 w 4233527"/>
              <a:gd name="connsiteY96" fmla="*/ 3200401 h 3406879"/>
              <a:gd name="connsiteX97" fmla="*/ 265471 w 4233527"/>
              <a:gd name="connsiteY97" fmla="*/ 3200401 h 3406879"/>
              <a:gd name="connsiteX98" fmla="*/ 457200 w 4233527"/>
              <a:gd name="connsiteY98" fmla="*/ 3406879 h 3406879"/>
              <a:gd name="connsiteX0" fmla="*/ 206478 w 4233527"/>
              <a:gd name="connsiteY0" fmla="*/ 3303640 h 3303640"/>
              <a:gd name="connsiteX1" fmla="*/ 206478 w 4233527"/>
              <a:gd name="connsiteY1" fmla="*/ 3303640 h 3303640"/>
              <a:gd name="connsiteX2" fmla="*/ 1106129 w 4233527"/>
              <a:gd name="connsiteY2" fmla="*/ 2934930 h 3303640"/>
              <a:gd name="connsiteX3" fmla="*/ 1194620 w 4233527"/>
              <a:gd name="connsiteY3" fmla="*/ 2905433 h 3303640"/>
              <a:gd name="connsiteX4" fmla="*/ 1283110 w 4233527"/>
              <a:gd name="connsiteY4" fmla="*/ 2846440 h 3303640"/>
              <a:gd name="connsiteX5" fmla="*/ 1401097 w 4233527"/>
              <a:gd name="connsiteY5" fmla="*/ 2743201 h 3303640"/>
              <a:gd name="connsiteX6" fmla="*/ 1445342 w 4233527"/>
              <a:gd name="connsiteY6" fmla="*/ 2713704 h 3303640"/>
              <a:gd name="connsiteX7" fmla="*/ 1474839 w 4233527"/>
              <a:gd name="connsiteY7" fmla="*/ 2669459 h 3303640"/>
              <a:gd name="connsiteX8" fmla="*/ 1563329 w 4233527"/>
              <a:gd name="connsiteY8" fmla="*/ 2610466 h 3303640"/>
              <a:gd name="connsiteX9" fmla="*/ 1607575 w 4233527"/>
              <a:gd name="connsiteY9" fmla="*/ 2580969 h 3303640"/>
              <a:gd name="connsiteX10" fmla="*/ 1696065 w 4233527"/>
              <a:gd name="connsiteY10" fmla="*/ 2492479 h 3303640"/>
              <a:gd name="connsiteX11" fmla="*/ 1740310 w 4233527"/>
              <a:gd name="connsiteY11" fmla="*/ 2448233 h 3303640"/>
              <a:gd name="connsiteX12" fmla="*/ 1799304 w 4233527"/>
              <a:gd name="connsiteY12" fmla="*/ 2374492 h 3303640"/>
              <a:gd name="connsiteX13" fmla="*/ 1902542 w 4233527"/>
              <a:gd name="connsiteY13" fmla="*/ 2256504 h 3303640"/>
              <a:gd name="connsiteX14" fmla="*/ 1961536 w 4233527"/>
              <a:gd name="connsiteY14" fmla="*/ 2182762 h 3303640"/>
              <a:gd name="connsiteX15" fmla="*/ 1976284 w 4233527"/>
              <a:gd name="connsiteY15" fmla="*/ 2138517 h 3303640"/>
              <a:gd name="connsiteX16" fmla="*/ 2064775 w 4233527"/>
              <a:gd name="connsiteY16" fmla="*/ 2079524 h 3303640"/>
              <a:gd name="connsiteX17" fmla="*/ 2109020 w 4233527"/>
              <a:gd name="connsiteY17" fmla="*/ 1991033 h 3303640"/>
              <a:gd name="connsiteX18" fmla="*/ 2153265 w 4233527"/>
              <a:gd name="connsiteY18" fmla="*/ 1976285 h 3303640"/>
              <a:gd name="connsiteX19" fmla="*/ 2197510 w 4233527"/>
              <a:gd name="connsiteY19" fmla="*/ 1887795 h 3303640"/>
              <a:gd name="connsiteX20" fmla="*/ 2241755 w 4233527"/>
              <a:gd name="connsiteY20" fmla="*/ 1858298 h 3303640"/>
              <a:gd name="connsiteX21" fmla="*/ 2418736 w 4233527"/>
              <a:gd name="connsiteY21" fmla="*/ 1710814 h 3303640"/>
              <a:gd name="connsiteX22" fmla="*/ 2507226 w 4233527"/>
              <a:gd name="connsiteY22" fmla="*/ 1681317 h 3303640"/>
              <a:gd name="connsiteX23" fmla="*/ 2551471 w 4233527"/>
              <a:gd name="connsiteY23" fmla="*/ 1666569 h 3303640"/>
              <a:gd name="connsiteX24" fmla="*/ 2595717 w 4233527"/>
              <a:gd name="connsiteY24" fmla="*/ 1637072 h 3303640"/>
              <a:gd name="connsiteX25" fmla="*/ 2684207 w 4233527"/>
              <a:gd name="connsiteY25" fmla="*/ 1607575 h 3303640"/>
              <a:gd name="connsiteX26" fmla="*/ 2772697 w 4233527"/>
              <a:gd name="connsiteY26" fmla="*/ 1563330 h 3303640"/>
              <a:gd name="connsiteX27" fmla="*/ 2861187 w 4233527"/>
              <a:gd name="connsiteY27" fmla="*/ 1519085 h 3303640"/>
              <a:gd name="connsiteX28" fmla="*/ 2949678 w 4233527"/>
              <a:gd name="connsiteY28" fmla="*/ 1474840 h 3303640"/>
              <a:gd name="connsiteX29" fmla="*/ 3038168 w 4233527"/>
              <a:gd name="connsiteY29" fmla="*/ 1430595 h 3303640"/>
              <a:gd name="connsiteX30" fmla="*/ 3170904 w 4233527"/>
              <a:gd name="connsiteY30" fmla="*/ 1356853 h 3303640"/>
              <a:gd name="connsiteX31" fmla="*/ 3274142 w 4233527"/>
              <a:gd name="connsiteY31" fmla="*/ 1283111 h 3303640"/>
              <a:gd name="connsiteX32" fmla="*/ 3318387 w 4233527"/>
              <a:gd name="connsiteY32" fmla="*/ 1238866 h 3303640"/>
              <a:gd name="connsiteX33" fmla="*/ 3406878 w 4233527"/>
              <a:gd name="connsiteY33" fmla="*/ 1194621 h 3303640"/>
              <a:gd name="connsiteX34" fmla="*/ 3451123 w 4233527"/>
              <a:gd name="connsiteY34" fmla="*/ 1165124 h 3303640"/>
              <a:gd name="connsiteX35" fmla="*/ 3539613 w 4233527"/>
              <a:gd name="connsiteY35" fmla="*/ 1091382 h 3303640"/>
              <a:gd name="connsiteX36" fmla="*/ 3583858 w 4233527"/>
              <a:gd name="connsiteY36" fmla="*/ 1076633 h 3303640"/>
              <a:gd name="connsiteX37" fmla="*/ 3672349 w 4233527"/>
              <a:gd name="connsiteY37" fmla="*/ 1017640 h 3303640"/>
              <a:gd name="connsiteX38" fmla="*/ 3701846 w 4233527"/>
              <a:gd name="connsiteY38" fmla="*/ 973395 h 3303640"/>
              <a:gd name="connsiteX39" fmla="*/ 3790336 w 4233527"/>
              <a:gd name="connsiteY39" fmla="*/ 899653 h 3303640"/>
              <a:gd name="connsiteX40" fmla="*/ 3805084 w 4233527"/>
              <a:gd name="connsiteY40" fmla="*/ 855408 h 3303640"/>
              <a:gd name="connsiteX41" fmla="*/ 3849329 w 4233527"/>
              <a:gd name="connsiteY41" fmla="*/ 840659 h 3303640"/>
              <a:gd name="connsiteX42" fmla="*/ 3908323 w 4233527"/>
              <a:gd name="connsiteY42" fmla="*/ 766917 h 3303640"/>
              <a:gd name="connsiteX43" fmla="*/ 3982065 w 4233527"/>
              <a:gd name="connsiteY43" fmla="*/ 663679 h 3303640"/>
              <a:gd name="connsiteX44" fmla="*/ 4026310 w 4233527"/>
              <a:gd name="connsiteY44" fmla="*/ 619433 h 3303640"/>
              <a:gd name="connsiteX45" fmla="*/ 4085304 w 4233527"/>
              <a:gd name="connsiteY45" fmla="*/ 530943 h 3303640"/>
              <a:gd name="connsiteX46" fmla="*/ 4100052 w 4233527"/>
              <a:gd name="connsiteY46" fmla="*/ 486698 h 3303640"/>
              <a:gd name="connsiteX47" fmla="*/ 4159046 w 4233527"/>
              <a:gd name="connsiteY47" fmla="*/ 398208 h 3303640"/>
              <a:gd name="connsiteX48" fmla="*/ 4188542 w 4233527"/>
              <a:gd name="connsiteY48" fmla="*/ 309717 h 3303640"/>
              <a:gd name="connsiteX49" fmla="*/ 4203291 w 4233527"/>
              <a:gd name="connsiteY49" fmla="*/ 265472 h 3303640"/>
              <a:gd name="connsiteX50" fmla="*/ 4232787 w 4233527"/>
              <a:gd name="connsiteY50" fmla="*/ 147485 h 3303640"/>
              <a:gd name="connsiteX51" fmla="*/ 4218039 w 4233527"/>
              <a:gd name="connsiteY51" fmla="*/ 29498 h 3303640"/>
              <a:gd name="connsiteX52" fmla="*/ 4100052 w 4233527"/>
              <a:gd name="connsiteY52" fmla="*/ 1 h 3303640"/>
              <a:gd name="connsiteX53" fmla="*/ 3215149 w 4233527"/>
              <a:gd name="connsiteY53" fmla="*/ 14750 h 3303640"/>
              <a:gd name="connsiteX54" fmla="*/ 3097162 w 4233527"/>
              <a:gd name="connsiteY54" fmla="*/ 44246 h 3303640"/>
              <a:gd name="connsiteX55" fmla="*/ 2893142 w 4233527"/>
              <a:gd name="connsiteY55" fmla="*/ 193697 h 3303640"/>
              <a:gd name="connsiteX56" fmla="*/ 2722307 w 4233527"/>
              <a:gd name="connsiteY56" fmla="*/ 276533 h 3303640"/>
              <a:gd name="connsiteX57" fmla="*/ 2300749 w 4233527"/>
              <a:gd name="connsiteY57" fmla="*/ 221227 h 3303640"/>
              <a:gd name="connsiteX58" fmla="*/ 2138517 w 4233527"/>
              <a:gd name="connsiteY58" fmla="*/ 235975 h 3303640"/>
              <a:gd name="connsiteX59" fmla="*/ 1961536 w 4233527"/>
              <a:gd name="connsiteY59" fmla="*/ 265472 h 3303640"/>
              <a:gd name="connsiteX60" fmla="*/ 1917291 w 4233527"/>
              <a:gd name="connsiteY60" fmla="*/ 280221 h 3303640"/>
              <a:gd name="connsiteX61" fmla="*/ 1828800 w 4233527"/>
              <a:gd name="connsiteY61" fmla="*/ 294969 h 3303640"/>
              <a:gd name="connsiteX62" fmla="*/ 1312607 w 4233527"/>
              <a:gd name="connsiteY62" fmla="*/ 280221 h 3303640"/>
              <a:gd name="connsiteX63" fmla="*/ 929149 w 4233527"/>
              <a:gd name="connsiteY63" fmla="*/ 280221 h 3303640"/>
              <a:gd name="connsiteX64" fmla="*/ 884904 w 4233527"/>
              <a:gd name="connsiteY64" fmla="*/ 294969 h 3303640"/>
              <a:gd name="connsiteX65" fmla="*/ 796413 w 4233527"/>
              <a:gd name="connsiteY65" fmla="*/ 353962 h 3303640"/>
              <a:gd name="connsiteX66" fmla="*/ 707923 w 4233527"/>
              <a:gd name="connsiteY66" fmla="*/ 442453 h 3303640"/>
              <a:gd name="connsiteX67" fmla="*/ 648929 w 4233527"/>
              <a:gd name="connsiteY67" fmla="*/ 530943 h 3303640"/>
              <a:gd name="connsiteX68" fmla="*/ 545691 w 4233527"/>
              <a:gd name="connsiteY68" fmla="*/ 663679 h 3303640"/>
              <a:gd name="connsiteX69" fmla="*/ 501446 w 4233527"/>
              <a:gd name="connsiteY69" fmla="*/ 766917 h 3303640"/>
              <a:gd name="connsiteX70" fmla="*/ 471949 w 4233527"/>
              <a:gd name="connsiteY70" fmla="*/ 855408 h 3303640"/>
              <a:gd name="connsiteX71" fmla="*/ 457200 w 4233527"/>
              <a:gd name="connsiteY71" fmla="*/ 899653 h 3303640"/>
              <a:gd name="connsiteX72" fmla="*/ 442452 w 4233527"/>
              <a:gd name="connsiteY72" fmla="*/ 943898 h 3303640"/>
              <a:gd name="connsiteX73" fmla="*/ 412955 w 4233527"/>
              <a:gd name="connsiteY73" fmla="*/ 988143 h 3303640"/>
              <a:gd name="connsiteX74" fmla="*/ 383458 w 4233527"/>
              <a:gd name="connsiteY74" fmla="*/ 1106130 h 3303640"/>
              <a:gd name="connsiteX75" fmla="*/ 353962 w 4233527"/>
              <a:gd name="connsiteY75" fmla="*/ 1150375 h 3303640"/>
              <a:gd name="connsiteX76" fmla="*/ 324465 w 4233527"/>
              <a:gd name="connsiteY76" fmla="*/ 1268362 h 3303640"/>
              <a:gd name="connsiteX77" fmla="*/ 309717 w 4233527"/>
              <a:gd name="connsiteY77" fmla="*/ 1312608 h 3303640"/>
              <a:gd name="connsiteX78" fmla="*/ 265471 w 4233527"/>
              <a:gd name="connsiteY78" fmla="*/ 1371601 h 3303640"/>
              <a:gd name="connsiteX79" fmla="*/ 235975 w 4233527"/>
              <a:gd name="connsiteY79" fmla="*/ 1460092 h 3303640"/>
              <a:gd name="connsiteX80" fmla="*/ 221226 w 4233527"/>
              <a:gd name="connsiteY80" fmla="*/ 1504337 h 3303640"/>
              <a:gd name="connsiteX81" fmla="*/ 191729 w 4233527"/>
              <a:gd name="connsiteY81" fmla="*/ 1548582 h 3303640"/>
              <a:gd name="connsiteX82" fmla="*/ 162233 w 4233527"/>
              <a:gd name="connsiteY82" fmla="*/ 1651821 h 3303640"/>
              <a:gd name="connsiteX83" fmla="*/ 147484 w 4233527"/>
              <a:gd name="connsiteY83" fmla="*/ 1696066 h 3303640"/>
              <a:gd name="connsiteX84" fmla="*/ 132736 w 4233527"/>
              <a:gd name="connsiteY84" fmla="*/ 1755059 h 3303640"/>
              <a:gd name="connsiteX85" fmla="*/ 103239 w 4233527"/>
              <a:gd name="connsiteY85" fmla="*/ 1799304 h 3303640"/>
              <a:gd name="connsiteX86" fmla="*/ 88491 w 4233527"/>
              <a:gd name="connsiteY86" fmla="*/ 1873046 h 3303640"/>
              <a:gd name="connsiteX87" fmla="*/ 73742 w 4233527"/>
              <a:gd name="connsiteY87" fmla="*/ 1917292 h 3303640"/>
              <a:gd name="connsiteX88" fmla="*/ 58994 w 4233527"/>
              <a:gd name="connsiteY88" fmla="*/ 2005782 h 3303640"/>
              <a:gd name="connsiteX89" fmla="*/ 29497 w 4233527"/>
              <a:gd name="connsiteY89" fmla="*/ 2300750 h 3303640"/>
              <a:gd name="connsiteX90" fmla="*/ 0 w 4233527"/>
              <a:gd name="connsiteY90" fmla="*/ 2477730 h 3303640"/>
              <a:gd name="connsiteX91" fmla="*/ 14749 w 4233527"/>
              <a:gd name="connsiteY91" fmla="*/ 2684208 h 3303640"/>
              <a:gd name="connsiteX92" fmla="*/ 29497 w 4233527"/>
              <a:gd name="connsiteY92" fmla="*/ 2728453 h 3303640"/>
              <a:gd name="connsiteX93" fmla="*/ 58994 w 4233527"/>
              <a:gd name="connsiteY93" fmla="*/ 2979175 h 3303640"/>
              <a:gd name="connsiteX94" fmla="*/ 73742 w 4233527"/>
              <a:gd name="connsiteY94" fmla="*/ 3023421 h 3303640"/>
              <a:gd name="connsiteX95" fmla="*/ 132736 w 4233527"/>
              <a:gd name="connsiteY95" fmla="*/ 3111911 h 3303640"/>
              <a:gd name="connsiteX96" fmla="*/ 206478 w 4233527"/>
              <a:gd name="connsiteY96" fmla="*/ 3200401 h 3303640"/>
              <a:gd name="connsiteX97" fmla="*/ 265471 w 4233527"/>
              <a:gd name="connsiteY97" fmla="*/ 3200401 h 3303640"/>
              <a:gd name="connsiteX0" fmla="*/ 206478 w 4233527"/>
              <a:gd name="connsiteY0" fmla="*/ 3303640 h 3303640"/>
              <a:gd name="connsiteX1" fmla="*/ 297918 w 4233527"/>
              <a:gd name="connsiteY1" fmla="*/ 3156320 h 3303640"/>
              <a:gd name="connsiteX2" fmla="*/ 1106129 w 4233527"/>
              <a:gd name="connsiteY2" fmla="*/ 2934930 h 3303640"/>
              <a:gd name="connsiteX3" fmla="*/ 1194620 w 4233527"/>
              <a:gd name="connsiteY3" fmla="*/ 2905433 h 3303640"/>
              <a:gd name="connsiteX4" fmla="*/ 1283110 w 4233527"/>
              <a:gd name="connsiteY4" fmla="*/ 2846440 h 3303640"/>
              <a:gd name="connsiteX5" fmla="*/ 1401097 w 4233527"/>
              <a:gd name="connsiteY5" fmla="*/ 2743201 h 3303640"/>
              <a:gd name="connsiteX6" fmla="*/ 1445342 w 4233527"/>
              <a:gd name="connsiteY6" fmla="*/ 2713704 h 3303640"/>
              <a:gd name="connsiteX7" fmla="*/ 1474839 w 4233527"/>
              <a:gd name="connsiteY7" fmla="*/ 2669459 h 3303640"/>
              <a:gd name="connsiteX8" fmla="*/ 1563329 w 4233527"/>
              <a:gd name="connsiteY8" fmla="*/ 2610466 h 3303640"/>
              <a:gd name="connsiteX9" fmla="*/ 1607575 w 4233527"/>
              <a:gd name="connsiteY9" fmla="*/ 2580969 h 3303640"/>
              <a:gd name="connsiteX10" fmla="*/ 1696065 w 4233527"/>
              <a:gd name="connsiteY10" fmla="*/ 2492479 h 3303640"/>
              <a:gd name="connsiteX11" fmla="*/ 1740310 w 4233527"/>
              <a:gd name="connsiteY11" fmla="*/ 2448233 h 3303640"/>
              <a:gd name="connsiteX12" fmla="*/ 1799304 w 4233527"/>
              <a:gd name="connsiteY12" fmla="*/ 2374492 h 3303640"/>
              <a:gd name="connsiteX13" fmla="*/ 1902542 w 4233527"/>
              <a:gd name="connsiteY13" fmla="*/ 2256504 h 3303640"/>
              <a:gd name="connsiteX14" fmla="*/ 1961536 w 4233527"/>
              <a:gd name="connsiteY14" fmla="*/ 2182762 h 3303640"/>
              <a:gd name="connsiteX15" fmla="*/ 1976284 w 4233527"/>
              <a:gd name="connsiteY15" fmla="*/ 2138517 h 3303640"/>
              <a:gd name="connsiteX16" fmla="*/ 2064775 w 4233527"/>
              <a:gd name="connsiteY16" fmla="*/ 2079524 h 3303640"/>
              <a:gd name="connsiteX17" fmla="*/ 2109020 w 4233527"/>
              <a:gd name="connsiteY17" fmla="*/ 1991033 h 3303640"/>
              <a:gd name="connsiteX18" fmla="*/ 2153265 w 4233527"/>
              <a:gd name="connsiteY18" fmla="*/ 1976285 h 3303640"/>
              <a:gd name="connsiteX19" fmla="*/ 2197510 w 4233527"/>
              <a:gd name="connsiteY19" fmla="*/ 1887795 h 3303640"/>
              <a:gd name="connsiteX20" fmla="*/ 2241755 w 4233527"/>
              <a:gd name="connsiteY20" fmla="*/ 1858298 h 3303640"/>
              <a:gd name="connsiteX21" fmla="*/ 2418736 w 4233527"/>
              <a:gd name="connsiteY21" fmla="*/ 1710814 h 3303640"/>
              <a:gd name="connsiteX22" fmla="*/ 2507226 w 4233527"/>
              <a:gd name="connsiteY22" fmla="*/ 1681317 h 3303640"/>
              <a:gd name="connsiteX23" fmla="*/ 2551471 w 4233527"/>
              <a:gd name="connsiteY23" fmla="*/ 1666569 h 3303640"/>
              <a:gd name="connsiteX24" fmla="*/ 2595717 w 4233527"/>
              <a:gd name="connsiteY24" fmla="*/ 1637072 h 3303640"/>
              <a:gd name="connsiteX25" fmla="*/ 2684207 w 4233527"/>
              <a:gd name="connsiteY25" fmla="*/ 1607575 h 3303640"/>
              <a:gd name="connsiteX26" fmla="*/ 2772697 w 4233527"/>
              <a:gd name="connsiteY26" fmla="*/ 1563330 h 3303640"/>
              <a:gd name="connsiteX27" fmla="*/ 2861187 w 4233527"/>
              <a:gd name="connsiteY27" fmla="*/ 1519085 h 3303640"/>
              <a:gd name="connsiteX28" fmla="*/ 2949678 w 4233527"/>
              <a:gd name="connsiteY28" fmla="*/ 1474840 h 3303640"/>
              <a:gd name="connsiteX29" fmla="*/ 3038168 w 4233527"/>
              <a:gd name="connsiteY29" fmla="*/ 1430595 h 3303640"/>
              <a:gd name="connsiteX30" fmla="*/ 3170904 w 4233527"/>
              <a:gd name="connsiteY30" fmla="*/ 1356853 h 3303640"/>
              <a:gd name="connsiteX31" fmla="*/ 3274142 w 4233527"/>
              <a:gd name="connsiteY31" fmla="*/ 1283111 h 3303640"/>
              <a:gd name="connsiteX32" fmla="*/ 3318387 w 4233527"/>
              <a:gd name="connsiteY32" fmla="*/ 1238866 h 3303640"/>
              <a:gd name="connsiteX33" fmla="*/ 3406878 w 4233527"/>
              <a:gd name="connsiteY33" fmla="*/ 1194621 h 3303640"/>
              <a:gd name="connsiteX34" fmla="*/ 3451123 w 4233527"/>
              <a:gd name="connsiteY34" fmla="*/ 1165124 h 3303640"/>
              <a:gd name="connsiteX35" fmla="*/ 3539613 w 4233527"/>
              <a:gd name="connsiteY35" fmla="*/ 1091382 h 3303640"/>
              <a:gd name="connsiteX36" fmla="*/ 3583858 w 4233527"/>
              <a:gd name="connsiteY36" fmla="*/ 1076633 h 3303640"/>
              <a:gd name="connsiteX37" fmla="*/ 3672349 w 4233527"/>
              <a:gd name="connsiteY37" fmla="*/ 1017640 h 3303640"/>
              <a:gd name="connsiteX38" fmla="*/ 3701846 w 4233527"/>
              <a:gd name="connsiteY38" fmla="*/ 973395 h 3303640"/>
              <a:gd name="connsiteX39" fmla="*/ 3790336 w 4233527"/>
              <a:gd name="connsiteY39" fmla="*/ 899653 h 3303640"/>
              <a:gd name="connsiteX40" fmla="*/ 3805084 w 4233527"/>
              <a:gd name="connsiteY40" fmla="*/ 855408 h 3303640"/>
              <a:gd name="connsiteX41" fmla="*/ 3849329 w 4233527"/>
              <a:gd name="connsiteY41" fmla="*/ 840659 h 3303640"/>
              <a:gd name="connsiteX42" fmla="*/ 3908323 w 4233527"/>
              <a:gd name="connsiteY42" fmla="*/ 766917 h 3303640"/>
              <a:gd name="connsiteX43" fmla="*/ 3982065 w 4233527"/>
              <a:gd name="connsiteY43" fmla="*/ 663679 h 3303640"/>
              <a:gd name="connsiteX44" fmla="*/ 4026310 w 4233527"/>
              <a:gd name="connsiteY44" fmla="*/ 619433 h 3303640"/>
              <a:gd name="connsiteX45" fmla="*/ 4085304 w 4233527"/>
              <a:gd name="connsiteY45" fmla="*/ 530943 h 3303640"/>
              <a:gd name="connsiteX46" fmla="*/ 4100052 w 4233527"/>
              <a:gd name="connsiteY46" fmla="*/ 486698 h 3303640"/>
              <a:gd name="connsiteX47" fmla="*/ 4159046 w 4233527"/>
              <a:gd name="connsiteY47" fmla="*/ 398208 h 3303640"/>
              <a:gd name="connsiteX48" fmla="*/ 4188542 w 4233527"/>
              <a:gd name="connsiteY48" fmla="*/ 309717 h 3303640"/>
              <a:gd name="connsiteX49" fmla="*/ 4203291 w 4233527"/>
              <a:gd name="connsiteY49" fmla="*/ 265472 h 3303640"/>
              <a:gd name="connsiteX50" fmla="*/ 4232787 w 4233527"/>
              <a:gd name="connsiteY50" fmla="*/ 147485 h 3303640"/>
              <a:gd name="connsiteX51" fmla="*/ 4218039 w 4233527"/>
              <a:gd name="connsiteY51" fmla="*/ 29498 h 3303640"/>
              <a:gd name="connsiteX52" fmla="*/ 4100052 w 4233527"/>
              <a:gd name="connsiteY52" fmla="*/ 1 h 3303640"/>
              <a:gd name="connsiteX53" fmla="*/ 3215149 w 4233527"/>
              <a:gd name="connsiteY53" fmla="*/ 14750 h 3303640"/>
              <a:gd name="connsiteX54" fmla="*/ 3097162 w 4233527"/>
              <a:gd name="connsiteY54" fmla="*/ 44246 h 3303640"/>
              <a:gd name="connsiteX55" fmla="*/ 2893142 w 4233527"/>
              <a:gd name="connsiteY55" fmla="*/ 193697 h 3303640"/>
              <a:gd name="connsiteX56" fmla="*/ 2722307 w 4233527"/>
              <a:gd name="connsiteY56" fmla="*/ 276533 h 3303640"/>
              <a:gd name="connsiteX57" fmla="*/ 2300749 w 4233527"/>
              <a:gd name="connsiteY57" fmla="*/ 221227 h 3303640"/>
              <a:gd name="connsiteX58" fmla="*/ 2138517 w 4233527"/>
              <a:gd name="connsiteY58" fmla="*/ 235975 h 3303640"/>
              <a:gd name="connsiteX59" fmla="*/ 1961536 w 4233527"/>
              <a:gd name="connsiteY59" fmla="*/ 265472 h 3303640"/>
              <a:gd name="connsiteX60" fmla="*/ 1917291 w 4233527"/>
              <a:gd name="connsiteY60" fmla="*/ 280221 h 3303640"/>
              <a:gd name="connsiteX61" fmla="*/ 1828800 w 4233527"/>
              <a:gd name="connsiteY61" fmla="*/ 294969 h 3303640"/>
              <a:gd name="connsiteX62" fmla="*/ 1312607 w 4233527"/>
              <a:gd name="connsiteY62" fmla="*/ 280221 h 3303640"/>
              <a:gd name="connsiteX63" fmla="*/ 929149 w 4233527"/>
              <a:gd name="connsiteY63" fmla="*/ 280221 h 3303640"/>
              <a:gd name="connsiteX64" fmla="*/ 884904 w 4233527"/>
              <a:gd name="connsiteY64" fmla="*/ 294969 h 3303640"/>
              <a:gd name="connsiteX65" fmla="*/ 796413 w 4233527"/>
              <a:gd name="connsiteY65" fmla="*/ 353962 h 3303640"/>
              <a:gd name="connsiteX66" fmla="*/ 707923 w 4233527"/>
              <a:gd name="connsiteY66" fmla="*/ 442453 h 3303640"/>
              <a:gd name="connsiteX67" fmla="*/ 648929 w 4233527"/>
              <a:gd name="connsiteY67" fmla="*/ 530943 h 3303640"/>
              <a:gd name="connsiteX68" fmla="*/ 545691 w 4233527"/>
              <a:gd name="connsiteY68" fmla="*/ 663679 h 3303640"/>
              <a:gd name="connsiteX69" fmla="*/ 501446 w 4233527"/>
              <a:gd name="connsiteY69" fmla="*/ 766917 h 3303640"/>
              <a:gd name="connsiteX70" fmla="*/ 471949 w 4233527"/>
              <a:gd name="connsiteY70" fmla="*/ 855408 h 3303640"/>
              <a:gd name="connsiteX71" fmla="*/ 457200 w 4233527"/>
              <a:gd name="connsiteY71" fmla="*/ 899653 h 3303640"/>
              <a:gd name="connsiteX72" fmla="*/ 442452 w 4233527"/>
              <a:gd name="connsiteY72" fmla="*/ 943898 h 3303640"/>
              <a:gd name="connsiteX73" fmla="*/ 412955 w 4233527"/>
              <a:gd name="connsiteY73" fmla="*/ 988143 h 3303640"/>
              <a:gd name="connsiteX74" fmla="*/ 383458 w 4233527"/>
              <a:gd name="connsiteY74" fmla="*/ 1106130 h 3303640"/>
              <a:gd name="connsiteX75" fmla="*/ 353962 w 4233527"/>
              <a:gd name="connsiteY75" fmla="*/ 1150375 h 3303640"/>
              <a:gd name="connsiteX76" fmla="*/ 324465 w 4233527"/>
              <a:gd name="connsiteY76" fmla="*/ 1268362 h 3303640"/>
              <a:gd name="connsiteX77" fmla="*/ 309717 w 4233527"/>
              <a:gd name="connsiteY77" fmla="*/ 1312608 h 3303640"/>
              <a:gd name="connsiteX78" fmla="*/ 265471 w 4233527"/>
              <a:gd name="connsiteY78" fmla="*/ 1371601 h 3303640"/>
              <a:gd name="connsiteX79" fmla="*/ 235975 w 4233527"/>
              <a:gd name="connsiteY79" fmla="*/ 1460092 h 3303640"/>
              <a:gd name="connsiteX80" fmla="*/ 221226 w 4233527"/>
              <a:gd name="connsiteY80" fmla="*/ 1504337 h 3303640"/>
              <a:gd name="connsiteX81" fmla="*/ 191729 w 4233527"/>
              <a:gd name="connsiteY81" fmla="*/ 1548582 h 3303640"/>
              <a:gd name="connsiteX82" fmla="*/ 162233 w 4233527"/>
              <a:gd name="connsiteY82" fmla="*/ 1651821 h 3303640"/>
              <a:gd name="connsiteX83" fmla="*/ 147484 w 4233527"/>
              <a:gd name="connsiteY83" fmla="*/ 1696066 h 3303640"/>
              <a:gd name="connsiteX84" fmla="*/ 132736 w 4233527"/>
              <a:gd name="connsiteY84" fmla="*/ 1755059 h 3303640"/>
              <a:gd name="connsiteX85" fmla="*/ 103239 w 4233527"/>
              <a:gd name="connsiteY85" fmla="*/ 1799304 h 3303640"/>
              <a:gd name="connsiteX86" fmla="*/ 88491 w 4233527"/>
              <a:gd name="connsiteY86" fmla="*/ 1873046 h 3303640"/>
              <a:gd name="connsiteX87" fmla="*/ 73742 w 4233527"/>
              <a:gd name="connsiteY87" fmla="*/ 1917292 h 3303640"/>
              <a:gd name="connsiteX88" fmla="*/ 58994 w 4233527"/>
              <a:gd name="connsiteY88" fmla="*/ 2005782 h 3303640"/>
              <a:gd name="connsiteX89" fmla="*/ 29497 w 4233527"/>
              <a:gd name="connsiteY89" fmla="*/ 2300750 h 3303640"/>
              <a:gd name="connsiteX90" fmla="*/ 0 w 4233527"/>
              <a:gd name="connsiteY90" fmla="*/ 2477730 h 3303640"/>
              <a:gd name="connsiteX91" fmla="*/ 14749 w 4233527"/>
              <a:gd name="connsiteY91" fmla="*/ 2684208 h 3303640"/>
              <a:gd name="connsiteX92" fmla="*/ 29497 w 4233527"/>
              <a:gd name="connsiteY92" fmla="*/ 2728453 h 3303640"/>
              <a:gd name="connsiteX93" fmla="*/ 58994 w 4233527"/>
              <a:gd name="connsiteY93" fmla="*/ 2979175 h 3303640"/>
              <a:gd name="connsiteX94" fmla="*/ 73742 w 4233527"/>
              <a:gd name="connsiteY94" fmla="*/ 3023421 h 3303640"/>
              <a:gd name="connsiteX95" fmla="*/ 132736 w 4233527"/>
              <a:gd name="connsiteY95" fmla="*/ 3111911 h 3303640"/>
              <a:gd name="connsiteX96" fmla="*/ 206478 w 4233527"/>
              <a:gd name="connsiteY96" fmla="*/ 3200401 h 3303640"/>
              <a:gd name="connsiteX97" fmla="*/ 265471 w 4233527"/>
              <a:gd name="connsiteY97" fmla="*/ 3200401 h 3303640"/>
              <a:gd name="connsiteX0" fmla="*/ 297918 w 4233527"/>
              <a:gd name="connsiteY0" fmla="*/ 3156320 h 3202801"/>
              <a:gd name="connsiteX1" fmla="*/ 1106129 w 4233527"/>
              <a:gd name="connsiteY1" fmla="*/ 2934930 h 3202801"/>
              <a:gd name="connsiteX2" fmla="*/ 1194620 w 4233527"/>
              <a:gd name="connsiteY2" fmla="*/ 2905433 h 3202801"/>
              <a:gd name="connsiteX3" fmla="*/ 1283110 w 4233527"/>
              <a:gd name="connsiteY3" fmla="*/ 2846440 h 3202801"/>
              <a:gd name="connsiteX4" fmla="*/ 1401097 w 4233527"/>
              <a:gd name="connsiteY4" fmla="*/ 2743201 h 3202801"/>
              <a:gd name="connsiteX5" fmla="*/ 1445342 w 4233527"/>
              <a:gd name="connsiteY5" fmla="*/ 2713704 h 3202801"/>
              <a:gd name="connsiteX6" fmla="*/ 1474839 w 4233527"/>
              <a:gd name="connsiteY6" fmla="*/ 2669459 h 3202801"/>
              <a:gd name="connsiteX7" fmla="*/ 1563329 w 4233527"/>
              <a:gd name="connsiteY7" fmla="*/ 2610466 h 3202801"/>
              <a:gd name="connsiteX8" fmla="*/ 1607575 w 4233527"/>
              <a:gd name="connsiteY8" fmla="*/ 2580969 h 3202801"/>
              <a:gd name="connsiteX9" fmla="*/ 1696065 w 4233527"/>
              <a:gd name="connsiteY9" fmla="*/ 2492479 h 3202801"/>
              <a:gd name="connsiteX10" fmla="*/ 1740310 w 4233527"/>
              <a:gd name="connsiteY10" fmla="*/ 2448233 h 3202801"/>
              <a:gd name="connsiteX11" fmla="*/ 1799304 w 4233527"/>
              <a:gd name="connsiteY11" fmla="*/ 2374492 h 3202801"/>
              <a:gd name="connsiteX12" fmla="*/ 1902542 w 4233527"/>
              <a:gd name="connsiteY12" fmla="*/ 2256504 h 3202801"/>
              <a:gd name="connsiteX13" fmla="*/ 1961536 w 4233527"/>
              <a:gd name="connsiteY13" fmla="*/ 2182762 h 3202801"/>
              <a:gd name="connsiteX14" fmla="*/ 1976284 w 4233527"/>
              <a:gd name="connsiteY14" fmla="*/ 2138517 h 3202801"/>
              <a:gd name="connsiteX15" fmla="*/ 2064775 w 4233527"/>
              <a:gd name="connsiteY15" fmla="*/ 2079524 h 3202801"/>
              <a:gd name="connsiteX16" fmla="*/ 2109020 w 4233527"/>
              <a:gd name="connsiteY16" fmla="*/ 1991033 h 3202801"/>
              <a:gd name="connsiteX17" fmla="*/ 2153265 w 4233527"/>
              <a:gd name="connsiteY17" fmla="*/ 1976285 h 3202801"/>
              <a:gd name="connsiteX18" fmla="*/ 2197510 w 4233527"/>
              <a:gd name="connsiteY18" fmla="*/ 1887795 h 3202801"/>
              <a:gd name="connsiteX19" fmla="*/ 2241755 w 4233527"/>
              <a:gd name="connsiteY19" fmla="*/ 1858298 h 3202801"/>
              <a:gd name="connsiteX20" fmla="*/ 2418736 w 4233527"/>
              <a:gd name="connsiteY20" fmla="*/ 1710814 h 3202801"/>
              <a:gd name="connsiteX21" fmla="*/ 2507226 w 4233527"/>
              <a:gd name="connsiteY21" fmla="*/ 1681317 h 3202801"/>
              <a:gd name="connsiteX22" fmla="*/ 2551471 w 4233527"/>
              <a:gd name="connsiteY22" fmla="*/ 1666569 h 3202801"/>
              <a:gd name="connsiteX23" fmla="*/ 2595717 w 4233527"/>
              <a:gd name="connsiteY23" fmla="*/ 1637072 h 3202801"/>
              <a:gd name="connsiteX24" fmla="*/ 2684207 w 4233527"/>
              <a:gd name="connsiteY24" fmla="*/ 1607575 h 3202801"/>
              <a:gd name="connsiteX25" fmla="*/ 2772697 w 4233527"/>
              <a:gd name="connsiteY25" fmla="*/ 1563330 h 3202801"/>
              <a:gd name="connsiteX26" fmla="*/ 2861187 w 4233527"/>
              <a:gd name="connsiteY26" fmla="*/ 1519085 h 3202801"/>
              <a:gd name="connsiteX27" fmla="*/ 2949678 w 4233527"/>
              <a:gd name="connsiteY27" fmla="*/ 1474840 h 3202801"/>
              <a:gd name="connsiteX28" fmla="*/ 3038168 w 4233527"/>
              <a:gd name="connsiteY28" fmla="*/ 1430595 h 3202801"/>
              <a:gd name="connsiteX29" fmla="*/ 3170904 w 4233527"/>
              <a:gd name="connsiteY29" fmla="*/ 1356853 h 3202801"/>
              <a:gd name="connsiteX30" fmla="*/ 3274142 w 4233527"/>
              <a:gd name="connsiteY30" fmla="*/ 1283111 h 3202801"/>
              <a:gd name="connsiteX31" fmla="*/ 3318387 w 4233527"/>
              <a:gd name="connsiteY31" fmla="*/ 1238866 h 3202801"/>
              <a:gd name="connsiteX32" fmla="*/ 3406878 w 4233527"/>
              <a:gd name="connsiteY32" fmla="*/ 1194621 h 3202801"/>
              <a:gd name="connsiteX33" fmla="*/ 3451123 w 4233527"/>
              <a:gd name="connsiteY33" fmla="*/ 1165124 h 3202801"/>
              <a:gd name="connsiteX34" fmla="*/ 3539613 w 4233527"/>
              <a:gd name="connsiteY34" fmla="*/ 1091382 h 3202801"/>
              <a:gd name="connsiteX35" fmla="*/ 3583858 w 4233527"/>
              <a:gd name="connsiteY35" fmla="*/ 1076633 h 3202801"/>
              <a:gd name="connsiteX36" fmla="*/ 3672349 w 4233527"/>
              <a:gd name="connsiteY36" fmla="*/ 1017640 h 3202801"/>
              <a:gd name="connsiteX37" fmla="*/ 3701846 w 4233527"/>
              <a:gd name="connsiteY37" fmla="*/ 973395 h 3202801"/>
              <a:gd name="connsiteX38" fmla="*/ 3790336 w 4233527"/>
              <a:gd name="connsiteY38" fmla="*/ 899653 h 3202801"/>
              <a:gd name="connsiteX39" fmla="*/ 3805084 w 4233527"/>
              <a:gd name="connsiteY39" fmla="*/ 855408 h 3202801"/>
              <a:gd name="connsiteX40" fmla="*/ 3849329 w 4233527"/>
              <a:gd name="connsiteY40" fmla="*/ 840659 h 3202801"/>
              <a:gd name="connsiteX41" fmla="*/ 3908323 w 4233527"/>
              <a:gd name="connsiteY41" fmla="*/ 766917 h 3202801"/>
              <a:gd name="connsiteX42" fmla="*/ 3982065 w 4233527"/>
              <a:gd name="connsiteY42" fmla="*/ 663679 h 3202801"/>
              <a:gd name="connsiteX43" fmla="*/ 4026310 w 4233527"/>
              <a:gd name="connsiteY43" fmla="*/ 619433 h 3202801"/>
              <a:gd name="connsiteX44" fmla="*/ 4085304 w 4233527"/>
              <a:gd name="connsiteY44" fmla="*/ 530943 h 3202801"/>
              <a:gd name="connsiteX45" fmla="*/ 4100052 w 4233527"/>
              <a:gd name="connsiteY45" fmla="*/ 486698 h 3202801"/>
              <a:gd name="connsiteX46" fmla="*/ 4159046 w 4233527"/>
              <a:gd name="connsiteY46" fmla="*/ 398208 h 3202801"/>
              <a:gd name="connsiteX47" fmla="*/ 4188542 w 4233527"/>
              <a:gd name="connsiteY47" fmla="*/ 309717 h 3202801"/>
              <a:gd name="connsiteX48" fmla="*/ 4203291 w 4233527"/>
              <a:gd name="connsiteY48" fmla="*/ 265472 h 3202801"/>
              <a:gd name="connsiteX49" fmla="*/ 4232787 w 4233527"/>
              <a:gd name="connsiteY49" fmla="*/ 147485 h 3202801"/>
              <a:gd name="connsiteX50" fmla="*/ 4218039 w 4233527"/>
              <a:gd name="connsiteY50" fmla="*/ 29498 h 3202801"/>
              <a:gd name="connsiteX51" fmla="*/ 4100052 w 4233527"/>
              <a:gd name="connsiteY51" fmla="*/ 1 h 3202801"/>
              <a:gd name="connsiteX52" fmla="*/ 3215149 w 4233527"/>
              <a:gd name="connsiteY52" fmla="*/ 14750 h 3202801"/>
              <a:gd name="connsiteX53" fmla="*/ 3097162 w 4233527"/>
              <a:gd name="connsiteY53" fmla="*/ 44246 h 3202801"/>
              <a:gd name="connsiteX54" fmla="*/ 2893142 w 4233527"/>
              <a:gd name="connsiteY54" fmla="*/ 193697 h 3202801"/>
              <a:gd name="connsiteX55" fmla="*/ 2722307 w 4233527"/>
              <a:gd name="connsiteY55" fmla="*/ 276533 h 3202801"/>
              <a:gd name="connsiteX56" fmla="*/ 2300749 w 4233527"/>
              <a:gd name="connsiteY56" fmla="*/ 221227 h 3202801"/>
              <a:gd name="connsiteX57" fmla="*/ 2138517 w 4233527"/>
              <a:gd name="connsiteY57" fmla="*/ 235975 h 3202801"/>
              <a:gd name="connsiteX58" fmla="*/ 1961536 w 4233527"/>
              <a:gd name="connsiteY58" fmla="*/ 265472 h 3202801"/>
              <a:gd name="connsiteX59" fmla="*/ 1917291 w 4233527"/>
              <a:gd name="connsiteY59" fmla="*/ 280221 h 3202801"/>
              <a:gd name="connsiteX60" fmla="*/ 1828800 w 4233527"/>
              <a:gd name="connsiteY60" fmla="*/ 294969 h 3202801"/>
              <a:gd name="connsiteX61" fmla="*/ 1312607 w 4233527"/>
              <a:gd name="connsiteY61" fmla="*/ 280221 h 3202801"/>
              <a:gd name="connsiteX62" fmla="*/ 929149 w 4233527"/>
              <a:gd name="connsiteY62" fmla="*/ 280221 h 3202801"/>
              <a:gd name="connsiteX63" fmla="*/ 884904 w 4233527"/>
              <a:gd name="connsiteY63" fmla="*/ 294969 h 3202801"/>
              <a:gd name="connsiteX64" fmla="*/ 796413 w 4233527"/>
              <a:gd name="connsiteY64" fmla="*/ 353962 h 3202801"/>
              <a:gd name="connsiteX65" fmla="*/ 707923 w 4233527"/>
              <a:gd name="connsiteY65" fmla="*/ 442453 h 3202801"/>
              <a:gd name="connsiteX66" fmla="*/ 648929 w 4233527"/>
              <a:gd name="connsiteY66" fmla="*/ 530943 h 3202801"/>
              <a:gd name="connsiteX67" fmla="*/ 545691 w 4233527"/>
              <a:gd name="connsiteY67" fmla="*/ 663679 h 3202801"/>
              <a:gd name="connsiteX68" fmla="*/ 501446 w 4233527"/>
              <a:gd name="connsiteY68" fmla="*/ 766917 h 3202801"/>
              <a:gd name="connsiteX69" fmla="*/ 471949 w 4233527"/>
              <a:gd name="connsiteY69" fmla="*/ 855408 h 3202801"/>
              <a:gd name="connsiteX70" fmla="*/ 457200 w 4233527"/>
              <a:gd name="connsiteY70" fmla="*/ 899653 h 3202801"/>
              <a:gd name="connsiteX71" fmla="*/ 442452 w 4233527"/>
              <a:gd name="connsiteY71" fmla="*/ 943898 h 3202801"/>
              <a:gd name="connsiteX72" fmla="*/ 412955 w 4233527"/>
              <a:gd name="connsiteY72" fmla="*/ 988143 h 3202801"/>
              <a:gd name="connsiteX73" fmla="*/ 383458 w 4233527"/>
              <a:gd name="connsiteY73" fmla="*/ 1106130 h 3202801"/>
              <a:gd name="connsiteX74" fmla="*/ 353962 w 4233527"/>
              <a:gd name="connsiteY74" fmla="*/ 1150375 h 3202801"/>
              <a:gd name="connsiteX75" fmla="*/ 324465 w 4233527"/>
              <a:gd name="connsiteY75" fmla="*/ 1268362 h 3202801"/>
              <a:gd name="connsiteX76" fmla="*/ 309717 w 4233527"/>
              <a:gd name="connsiteY76" fmla="*/ 1312608 h 3202801"/>
              <a:gd name="connsiteX77" fmla="*/ 265471 w 4233527"/>
              <a:gd name="connsiteY77" fmla="*/ 1371601 h 3202801"/>
              <a:gd name="connsiteX78" fmla="*/ 235975 w 4233527"/>
              <a:gd name="connsiteY78" fmla="*/ 1460092 h 3202801"/>
              <a:gd name="connsiteX79" fmla="*/ 221226 w 4233527"/>
              <a:gd name="connsiteY79" fmla="*/ 1504337 h 3202801"/>
              <a:gd name="connsiteX80" fmla="*/ 191729 w 4233527"/>
              <a:gd name="connsiteY80" fmla="*/ 1548582 h 3202801"/>
              <a:gd name="connsiteX81" fmla="*/ 162233 w 4233527"/>
              <a:gd name="connsiteY81" fmla="*/ 1651821 h 3202801"/>
              <a:gd name="connsiteX82" fmla="*/ 147484 w 4233527"/>
              <a:gd name="connsiteY82" fmla="*/ 1696066 h 3202801"/>
              <a:gd name="connsiteX83" fmla="*/ 132736 w 4233527"/>
              <a:gd name="connsiteY83" fmla="*/ 1755059 h 3202801"/>
              <a:gd name="connsiteX84" fmla="*/ 103239 w 4233527"/>
              <a:gd name="connsiteY84" fmla="*/ 1799304 h 3202801"/>
              <a:gd name="connsiteX85" fmla="*/ 88491 w 4233527"/>
              <a:gd name="connsiteY85" fmla="*/ 1873046 h 3202801"/>
              <a:gd name="connsiteX86" fmla="*/ 73742 w 4233527"/>
              <a:gd name="connsiteY86" fmla="*/ 1917292 h 3202801"/>
              <a:gd name="connsiteX87" fmla="*/ 58994 w 4233527"/>
              <a:gd name="connsiteY87" fmla="*/ 2005782 h 3202801"/>
              <a:gd name="connsiteX88" fmla="*/ 29497 w 4233527"/>
              <a:gd name="connsiteY88" fmla="*/ 2300750 h 3202801"/>
              <a:gd name="connsiteX89" fmla="*/ 0 w 4233527"/>
              <a:gd name="connsiteY89" fmla="*/ 2477730 h 3202801"/>
              <a:gd name="connsiteX90" fmla="*/ 14749 w 4233527"/>
              <a:gd name="connsiteY90" fmla="*/ 2684208 h 3202801"/>
              <a:gd name="connsiteX91" fmla="*/ 29497 w 4233527"/>
              <a:gd name="connsiteY91" fmla="*/ 2728453 h 3202801"/>
              <a:gd name="connsiteX92" fmla="*/ 58994 w 4233527"/>
              <a:gd name="connsiteY92" fmla="*/ 2979175 h 3202801"/>
              <a:gd name="connsiteX93" fmla="*/ 73742 w 4233527"/>
              <a:gd name="connsiteY93" fmla="*/ 3023421 h 3202801"/>
              <a:gd name="connsiteX94" fmla="*/ 132736 w 4233527"/>
              <a:gd name="connsiteY94" fmla="*/ 3111911 h 3202801"/>
              <a:gd name="connsiteX95" fmla="*/ 206478 w 4233527"/>
              <a:gd name="connsiteY95" fmla="*/ 3200401 h 3202801"/>
              <a:gd name="connsiteX96" fmla="*/ 265471 w 4233527"/>
              <a:gd name="connsiteY96" fmla="*/ 3200401 h 320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4233527" h="3202801">
                <a:moveTo>
                  <a:pt x="297918" y="3156320"/>
                </a:moveTo>
                <a:lnTo>
                  <a:pt x="1106129" y="2934930"/>
                </a:lnTo>
                <a:cubicBezTo>
                  <a:pt x="1255579" y="2893116"/>
                  <a:pt x="1168749" y="2922680"/>
                  <a:pt x="1194620" y="2905433"/>
                </a:cubicBezTo>
                <a:lnTo>
                  <a:pt x="1283110" y="2846440"/>
                </a:lnTo>
                <a:cubicBezTo>
                  <a:pt x="1332272" y="2772698"/>
                  <a:pt x="1297859" y="2812027"/>
                  <a:pt x="1401097" y="2743201"/>
                </a:cubicBezTo>
                <a:lnTo>
                  <a:pt x="1445342" y="2713704"/>
                </a:lnTo>
                <a:cubicBezTo>
                  <a:pt x="1455174" y="2698956"/>
                  <a:pt x="1461499" y="2681131"/>
                  <a:pt x="1474839" y="2669459"/>
                </a:cubicBezTo>
                <a:cubicBezTo>
                  <a:pt x="1501518" y="2646115"/>
                  <a:pt x="1533832" y="2630130"/>
                  <a:pt x="1563329" y="2610466"/>
                </a:cubicBezTo>
                <a:cubicBezTo>
                  <a:pt x="1578078" y="2600634"/>
                  <a:pt x="1595041" y="2593503"/>
                  <a:pt x="1607575" y="2580969"/>
                </a:cubicBezTo>
                <a:lnTo>
                  <a:pt x="1696065" y="2492479"/>
                </a:lnTo>
                <a:lnTo>
                  <a:pt x="1740310" y="2448233"/>
                </a:lnTo>
                <a:cubicBezTo>
                  <a:pt x="1773523" y="2348593"/>
                  <a:pt x="1727461" y="2456598"/>
                  <a:pt x="1799304" y="2374492"/>
                </a:cubicBezTo>
                <a:cubicBezTo>
                  <a:pt x="1919754" y="2236836"/>
                  <a:pt x="1802988" y="2322874"/>
                  <a:pt x="1902542" y="2256504"/>
                </a:cubicBezTo>
                <a:cubicBezTo>
                  <a:pt x="1939615" y="2145291"/>
                  <a:pt x="1885294" y="2278065"/>
                  <a:pt x="1961536" y="2182762"/>
                </a:cubicBezTo>
                <a:cubicBezTo>
                  <a:pt x="1971247" y="2170623"/>
                  <a:pt x="1965291" y="2149510"/>
                  <a:pt x="1976284" y="2138517"/>
                </a:cubicBezTo>
                <a:cubicBezTo>
                  <a:pt x="2001352" y="2113450"/>
                  <a:pt x="2064775" y="2079524"/>
                  <a:pt x="2064775" y="2079524"/>
                </a:cubicBezTo>
                <a:cubicBezTo>
                  <a:pt x="2074491" y="2050377"/>
                  <a:pt x="2083029" y="2011826"/>
                  <a:pt x="2109020" y="1991033"/>
                </a:cubicBezTo>
                <a:cubicBezTo>
                  <a:pt x="2121159" y="1981321"/>
                  <a:pt x="2138517" y="1981201"/>
                  <a:pt x="2153265" y="1976285"/>
                </a:cubicBezTo>
                <a:cubicBezTo>
                  <a:pt x="2165260" y="1940298"/>
                  <a:pt x="2168919" y="1916386"/>
                  <a:pt x="2197510" y="1887795"/>
                </a:cubicBezTo>
                <a:cubicBezTo>
                  <a:pt x="2210044" y="1875261"/>
                  <a:pt x="2228507" y="1870074"/>
                  <a:pt x="2241755" y="1858298"/>
                </a:cubicBezTo>
                <a:cubicBezTo>
                  <a:pt x="2291041" y="1814488"/>
                  <a:pt x="2350158" y="1733674"/>
                  <a:pt x="2418736" y="1710814"/>
                </a:cubicBezTo>
                <a:lnTo>
                  <a:pt x="2507226" y="1681317"/>
                </a:lnTo>
                <a:lnTo>
                  <a:pt x="2551471" y="1666569"/>
                </a:lnTo>
                <a:cubicBezTo>
                  <a:pt x="2566220" y="1656737"/>
                  <a:pt x="2579519" y="1644271"/>
                  <a:pt x="2595717" y="1637072"/>
                </a:cubicBezTo>
                <a:cubicBezTo>
                  <a:pt x="2624129" y="1624444"/>
                  <a:pt x="2658337" y="1624822"/>
                  <a:pt x="2684207" y="1607575"/>
                </a:cubicBezTo>
                <a:cubicBezTo>
                  <a:pt x="2811016" y="1523038"/>
                  <a:pt x="2650568" y="1624396"/>
                  <a:pt x="2772697" y="1563330"/>
                </a:cubicBezTo>
                <a:cubicBezTo>
                  <a:pt x="2887049" y="1506153"/>
                  <a:pt x="2749983" y="1556152"/>
                  <a:pt x="2861187" y="1519085"/>
                </a:cubicBezTo>
                <a:cubicBezTo>
                  <a:pt x="2987996" y="1434546"/>
                  <a:pt x="2827550" y="1535904"/>
                  <a:pt x="2949678" y="1474840"/>
                </a:cubicBezTo>
                <a:cubicBezTo>
                  <a:pt x="3064038" y="1417660"/>
                  <a:pt x="2926957" y="1467664"/>
                  <a:pt x="3038168" y="1430595"/>
                </a:cubicBezTo>
                <a:cubicBezTo>
                  <a:pt x="3139593" y="1362977"/>
                  <a:pt x="3093026" y="1382811"/>
                  <a:pt x="3170904" y="1356853"/>
                </a:cubicBezTo>
                <a:cubicBezTo>
                  <a:pt x="3205920" y="1333509"/>
                  <a:pt x="3242129" y="1310551"/>
                  <a:pt x="3274142" y="1283111"/>
                </a:cubicBezTo>
                <a:cubicBezTo>
                  <a:pt x="3289978" y="1269537"/>
                  <a:pt x="3302364" y="1252218"/>
                  <a:pt x="3318387" y="1238866"/>
                </a:cubicBezTo>
                <a:cubicBezTo>
                  <a:pt x="3356508" y="1207099"/>
                  <a:pt x="3362534" y="1209402"/>
                  <a:pt x="3406878" y="1194621"/>
                </a:cubicBezTo>
                <a:cubicBezTo>
                  <a:pt x="3421626" y="1184789"/>
                  <a:pt x="3437506" y="1176472"/>
                  <a:pt x="3451123" y="1165124"/>
                </a:cubicBezTo>
                <a:cubicBezTo>
                  <a:pt x="3500049" y="1124352"/>
                  <a:pt x="3484687" y="1118846"/>
                  <a:pt x="3539613" y="1091382"/>
                </a:cubicBezTo>
                <a:cubicBezTo>
                  <a:pt x="3553518" y="1084429"/>
                  <a:pt x="3570268" y="1084183"/>
                  <a:pt x="3583858" y="1076633"/>
                </a:cubicBezTo>
                <a:cubicBezTo>
                  <a:pt x="3614848" y="1059417"/>
                  <a:pt x="3672349" y="1017640"/>
                  <a:pt x="3672349" y="1017640"/>
                </a:cubicBezTo>
                <a:cubicBezTo>
                  <a:pt x="3682181" y="1002892"/>
                  <a:pt x="3690498" y="987012"/>
                  <a:pt x="3701846" y="973395"/>
                </a:cubicBezTo>
                <a:cubicBezTo>
                  <a:pt x="3737333" y="930811"/>
                  <a:pt x="3746831" y="928656"/>
                  <a:pt x="3790336" y="899653"/>
                </a:cubicBezTo>
                <a:cubicBezTo>
                  <a:pt x="3795252" y="884905"/>
                  <a:pt x="3794091" y="866401"/>
                  <a:pt x="3805084" y="855408"/>
                </a:cubicBezTo>
                <a:cubicBezTo>
                  <a:pt x="3816077" y="844415"/>
                  <a:pt x="3839617" y="852798"/>
                  <a:pt x="3849329" y="840659"/>
                </a:cubicBezTo>
                <a:cubicBezTo>
                  <a:pt x="3923405" y="748064"/>
                  <a:pt x="3802238" y="802280"/>
                  <a:pt x="3908323" y="766917"/>
                </a:cubicBezTo>
                <a:cubicBezTo>
                  <a:pt x="3931668" y="731900"/>
                  <a:pt x="3954624" y="695693"/>
                  <a:pt x="3982065" y="663679"/>
                </a:cubicBezTo>
                <a:cubicBezTo>
                  <a:pt x="3995639" y="647843"/>
                  <a:pt x="4013505" y="635897"/>
                  <a:pt x="4026310" y="619433"/>
                </a:cubicBezTo>
                <a:cubicBezTo>
                  <a:pt x="4048075" y="591450"/>
                  <a:pt x="4085304" y="530943"/>
                  <a:pt x="4085304" y="530943"/>
                </a:cubicBezTo>
                <a:cubicBezTo>
                  <a:pt x="4090220" y="516195"/>
                  <a:pt x="4092502" y="500288"/>
                  <a:pt x="4100052" y="486698"/>
                </a:cubicBezTo>
                <a:cubicBezTo>
                  <a:pt x="4117268" y="455709"/>
                  <a:pt x="4159046" y="398208"/>
                  <a:pt x="4159046" y="398208"/>
                </a:cubicBezTo>
                <a:lnTo>
                  <a:pt x="4188542" y="309717"/>
                </a:lnTo>
                <a:cubicBezTo>
                  <a:pt x="4193458" y="294969"/>
                  <a:pt x="4199521" y="280554"/>
                  <a:pt x="4203291" y="265472"/>
                </a:cubicBezTo>
                <a:lnTo>
                  <a:pt x="4232787" y="147485"/>
                </a:lnTo>
                <a:cubicBezTo>
                  <a:pt x="4227871" y="108156"/>
                  <a:pt x="4244553" y="58959"/>
                  <a:pt x="4218039" y="29498"/>
                </a:cubicBezTo>
                <a:cubicBezTo>
                  <a:pt x="4190920" y="-635"/>
                  <a:pt x="4100052" y="1"/>
                  <a:pt x="4100052" y="1"/>
                </a:cubicBezTo>
                <a:lnTo>
                  <a:pt x="3215149" y="14750"/>
                </a:lnTo>
                <a:cubicBezTo>
                  <a:pt x="3164745" y="16301"/>
                  <a:pt x="3150830" y="14421"/>
                  <a:pt x="3097162" y="44246"/>
                </a:cubicBezTo>
                <a:cubicBezTo>
                  <a:pt x="3043494" y="74071"/>
                  <a:pt x="2955618" y="154983"/>
                  <a:pt x="2893142" y="193697"/>
                </a:cubicBezTo>
                <a:cubicBezTo>
                  <a:pt x="2830666" y="232411"/>
                  <a:pt x="2756291" y="270869"/>
                  <a:pt x="2722307" y="276533"/>
                </a:cubicBezTo>
                <a:cubicBezTo>
                  <a:pt x="2623575" y="281121"/>
                  <a:pt x="2398047" y="227987"/>
                  <a:pt x="2300749" y="221227"/>
                </a:cubicBezTo>
                <a:cubicBezTo>
                  <a:pt x="2203451" y="214467"/>
                  <a:pt x="2192594" y="231059"/>
                  <a:pt x="2138517" y="235975"/>
                </a:cubicBezTo>
                <a:cubicBezTo>
                  <a:pt x="1982217" y="275051"/>
                  <a:pt x="2214718" y="219438"/>
                  <a:pt x="1961536" y="265472"/>
                </a:cubicBezTo>
                <a:cubicBezTo>
                  <a:pt x="1946241" y="268253"/>
                  <a:pt x="1932467" y="276849"/>
                  <a:pt x="1917291" y="280221"/>
                </a:cubicBezTo>
                <a:cubicBezTo>
                  <a:pt x="1888099" y="286708"/>
                  <a:pt x="1858297" y="290053"/>
                  <a:pt x="1828800" y="294969"/>
                </a:cubicBezTo>
                <a:lnTo>
                  <a:pt x="1312607" y="280221"/>
                </a:lnTo>
                <a:cubicBezTo>
                  <a:pt x="977259" y="267323"/>
                  <a:pt x="1166459" y="253852"/>
                  <a:pt x="929149" y="280221"/>
                </a:cubicBezTo>
                <a:cubicBezTo>
                  <a:pt x="914401" y="285137"/>
                  <a:pt x="897839" y="286346"/>
                  <a:pt x="884904" y="294969"/>
                </a:cubicBezTo>
                <a:cubicBezTo>
                  <a:pt x="774428" y="368619"/>
                  <a:pt x="901616" y="318895"/>
                  <a:pt x="796413" y="353962"/>
                </a:cubicBezTo>
                <a:cubicBezTo>
                  <a:pt x="766916" y="383459"/>
                  <a:pt x="731062" y="407744"/>
                  <a:pt x="707923" y="442453"/>
                </a:cubicBezTo>
                <a:cubicBezTo>
                  <a:pt x="688258" y="471950"/>
                  <a:pt x="673996" y="505876"/>
                  <a:pt x="648929" y="530943"/>
                </a:cubicBezTo>
                <a:cubicBezTo>
                  <a:pt x="610752" y="569120"/>
                  <a:pt x="563334" y="610753"/>
                  <a:pt x="545691" y="663679"/>
                </a:cubicBezTo>
                <a:cubicBezTo>
                  <a:pt x="498208" y="806121"/>
                  <a:pt x="574354" y="584645"/>
                  <a:pt x="501446" y="766917"/>
                </a:cubicBezTo>
                <a:cubicBezTo>
                  <a:pt x="489899" y="795786"/>
                  <a:pt x="481781" y="825911"/>
                  <a:pt x="471949" y="855408"/>
                </a:cubicBezTo>
                <a:lnTo>
                  <a:pt x="457200" y="899653"/>
                </a:lnTo>
                <a:cubicBezTo>
                  <a:pt x="452284" y="914401"/>
                  <a:pt x="451075" y="930963"/>
                  <a:pt x="442452" y="943898"/>
                </a:cubicBezTo>
                <a:lnTo>
                  <a:pt x="412955" y="988143"/>
                </a:lnTo>
                <a:cubicBezTo>
                  <a:pt x="407344" y="1016198"/>
                  <a:pt x="398577" y="1075892"/>
                  <a:pt x="383458" y="1106130"/>
                </a:cubicBezTo>
                <a:cubicBezTo>
                  <a:pt x="375531" y="1121984"/>
                  <a:pt x="361889" y="1134521"/>
                  <a:pt x="353962" y="1150375"/>
                </a:cubicBezTo>
                <a:cubicBezTo>
                  <a:pt x="337104" y="1184091"/>
                  <a:pt x="332881" y="1234699"/>
                  <a:pt x="324465" y="1268362"/>
                </a:cubicBezTo>
                <a:cubicBezTo>
                  <a:pt x="320695" y="1283444"/>
                  <a:pt x="317430" y="1299110"/>
                  <a:pt x="309717" y="1312608"/>
                </a:cubicBezTo>
                <a:cubicBezTo>
                  <a:pt x="297522" y="1333950"/>
                  <a:pt x="280220" y="1351937"/>
                  <a:pt x="265471" y="1371601"/>
                </a:cubicBezTo>
                <a:lnTo>
                  <a:pt x="235975" y="1460092"/>
                </a:lnTo>
                <a:cubicBezTo>
                  <a:pt x="231059" y="1474840"/>
                  <a:pt x="229850" y="1491402"/>
                  <a:pt x="221226" y="1504337"/>
                </a:cubicBezTo>
                <a:lnTo>
                  <a:pt x="191729" y="1548582"/>
                </a:lnTo>
                <a:cubicBezTo>
                  <a:pt x="156362" y="1654686"/>
                  <a:pt x="199279" y="1522162"/>
                  <a:pt x="162233" y="1651821"/>
                </a:cubicBezTo>
                <a:cubicBezTo>
                  <a:pt x="157962" y="1666769"/>
                  <a:pt x="151755" y="1681118"/>
                  <a:pt x="147484" y="1696066"/>
                </a:cubicBezTo>
                <a:cubicBezTo>
                  <a:pt x="141915" y="1715556"/>
                  <a:pt x="140721" y="1736428"/>
                  <a:pt x="132736" y="1755059"/>
                </a:cubicBezTo>
                <a:cubicBezTo>
                  <a:pt x="125754" y="1771351"/>
                  <a:pt x="113071" y="1784556"/>
                  <a:pt x="103239" y="1799304"/>
                </a:cubicBezTo>
                <a:cubicBezTo>
                  <a:pt x="98323" y="1823885"/>
                  <a:pt x="94571" y="1848727"/>
                  <a:pt x="88491" y="1873046"/>
                </a:cubicBezTo>
                <a:cubicBezTo>
                  <a:pt x="84720" y="1888128"/>
                  <a:pt x="77115" y="1902116"/>
                  <a:pt x="73742" y="1917292"/>
                </a:cubicBezTo>
                <a:cubicBezTo>
                  <a:pt x="67255" y="1946483"/>
                  <a:pt x="63910" y="1976285"/>
                  <a:pt x="58994" y="2005782"/>
                </a:cubicBezTo>
                <a:cubicBezTo>
                  <a:pt x="33513" y="2362519"/>
                  <a:pt x="59318" y="2092003"/>
                  <a:pt x="29497" y="2300750"/>
                </a:cubicBezTo>
                <a:cubicBezTo>
                  <a:pt x="6480" y="2461869"/>
                  <a:pt x="27306" y="2368513"/>
                  <a:pt x="0" y="2477730"/>
                </a:cubicBezTo>
                <a:cubicBezTo>
                  <a:pt x="4916" y="2546556"/>
                  <a:pt x="6687" y="2615679"/>
                  <a:pt x="14749" y="2684208"/>
                </a:cubicBezTo>
                <a:cubicBezTo>
                  <a:pt x="16565" y="2699648"/>
                  <a:pt x="27442" y="2713043"/>
                  <a:pt x="29497" y="2728453"/>
                </a:cubicBezTo>
                <a:cubicBezTo>
                  <a:pt x="50182" y="2883585"/>
                  <a:pt x="31005" y="2867214"/>
                  <a:pt x="58994" y="2979175"/>
                </a:cubicBezTo>
                <a:cubicBezTo>
                  <a:pt x="62764" y="2994257"/>
                  <a:pt x="66192" y="3009831"/>
                  <a:pt x="73742" y="3023421"/>
                </a:cubicBezTo>
                <a:cubicBezTo>
                  <a:pt x="90958" y="3054411"/>
                  <a:pt x="116882" y="3080203"/>
                  <a:pt x="132736" y="3111911"/>
                </a:cubicBezTo>
                <a:cubicBezTo>
                  <a:pt x="152922" y="3152283"/>
                  <a:pt x="157838" y="3186504"/>
                  <a:pt x="206478" y="3200401"/>
                </a:cubicBezTo>
                <a:cubicBezTo>
                  <a:pt x="225386" y="3205803"/>
                  <a:pt x="245807" y="3200401"/>
                  <a:pt x="265471" y="3200401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187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"/>
          <p:cNvSpPr txBox="1">
            <a:spLocks noGrp="1"/>
          </p:cNvSpPr>
          <p:nvPr>
            <p:ph type="subTitle" idx="1"/>
          </p:nvPr>
        </p:nvSpPr>
        <p:spPr>
          <a:xfrm>
            <a:off x="1356450" y="8984400"/>
            <a:ext cx="15571200" cy="1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SzPts val="1000"/>
              <a:buNone/>
            </a:pPr>
            <a:r>
              <a:rPr lang="en" b="0" dirty="0"/>
              <a:t>| </a:t>
            </a:r>
            <a:r>
              <a:rPr lang="en-US" b="0" dirty="0"/>
              <a:t>Jalbrzikowski</a:t>
            </a:r>
            <a:endParaRPr dirty="0"/>
          </a:p>
        </p:txBody>
      </p:sp>
      <p:pic>
        <p:nvPicPr>
          <p:cNvPr id="12" name="DoC logo">
            <a:extLst>
              <a:ext uri="{FF2B5EF4-FFF2-40B4-BE49-F238E27FC236}">
                <a16:creationId xmlns:a16="http://schemas.microsoft.com/office/drawing/2014/main" id="{A09D0DFB-7A7D-442B-B107-23CFF20905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836" y="2592957"/>
            <a:ext cx="997792" cy="99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NOAA logo">
            <a:extLst>
              <a:ext uri="{FF2B5EF4-FFF2-40B4-BE49-F238E27FC236}">
                <a16:creationId xmlns:a16="http://schemas.microsoft.com/office/drawing/2014/main" id="{B03E27EB-DD86-4B85-93A8-49C24DF7D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1878" y="4050150"/>
            <a:ext cx="1135711" cy="113571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CAE8F4B8-D12C-471D-B40D-243CA61BA2A5}"/>
              </a:ext>
            </a:extLst>
          </p:cNvPr>
          <p:cNvSpPr txBox="1">
            <a:spLocks/>
          </p:cNvSpPr>
          <p:nvPr/>
        </p:nvSpPr>
        <p:spPr bwMode="auto">
          <a:xfrm>
            <a:off x="5018924" y="2076634"/>
            <a:ext cx="11908726" cy="402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pitchFamily="34" charset="0"/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457189" lvl="1" indent="0">
              <a:buClrTx/>
              <a:buFont typeface="Arial" pitchFamily="34" charset="0"/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-Department of Commerce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DoC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457189" lvl="1" indent="0">
              <a:buClrTx/>
              <a:buFont typeface="Arial" pitchFamily="34" charset="0"/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		 </a:t>
            </a:r>
          </a:p>
          <a:p>
            <a:pPr marL="457189" lvl="1" indent="0">
              <a:buClrTx/>
              <a:buFont typeface="Arial" pitchFamily="34" charset="0"/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</a:p>
          <a:p>
            <a:pPr marL="457189" lvl="1" indent="0">
              <a:buClrTx/>
              <a:buFont typeface="Arial" pitchFamily="34" charset="0"/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-National Oceanic and Atmospheric Administration (NOAA)</a:t>
            </a:r>
          </a:p>
          <a:p>
            <a:pPr marL="457189" lvl="1" indent="0">
              <a:buClrTx/>
              <a:buFont typeface="Arial" pitchFamily="34" charset="0"/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		</a:t>
            </a:r>
          </a:p>
          <a:p>
            <a:pPr marL="457189" lvl="1" indent="0">
              <a:buClrTx/>
              <a:buFont typeface="Arial" pitchFamily="34" charset="0"/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-National Ocean Service (NOS)</a:t>
            </a:r>
          </a:p>
        </p:txBody>
      </p:sp>
      <p:sp>
        <p:nvSpPr>
          <p:cNvPr id="15" name="organizational structure">
            <a:extLst>
              <a:ext uri="{FF2B5EF4-FFF2-40B4-BE49-F238E27FC236}">
                <a16:creationId xmlns:a16="http://schemas.microsoft.com/office/drawing/2014/main" id="{D8FE7CEF-6460-4942-9522-9072D896C387}"/>
              </a:ext>
            </a:extLst>
          </p:cNvPr>
          <p:cNvSpPr txBox="1">
            <a:spLocks/>
          </p:cNvSpPr>
          <p:nvPr/>
        </p:nvSpPr>
        <p:spPr bwMode="auto">
          <a:xfrm>
            <a:off x="5018925" y="137687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Our Organizational Structure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48A6D5-280C-47BD-AE7E-B6D6CB613E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561" y="2602996"/>
            <a:ext cx="997792" cy="99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CCA447-7D3D-4421-B671-1165FD412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1603" y="4060188"/>
            <a:ext cx="1135711" cy="11357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4922A6A-9C70-4BD9-92E8-FF1683F9D941}"/>
              </a:ext>
            </a:extLst>
          </p:cNvPr>
          <p:cNvCxnSpPr>
            <a:cxnSpLocks/>
          </p:cNvCxnSpPr>
          <p:nvPr/>
        </p:nvCxnSpPr>
        <p:spPr>
          <a:xfrm>
            <a:off x="9133725" y="3143250"/>
            <a:ext cx="0" cy="113964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C4E2033-EE82-4075-8035-A0C24C704C6B}"/>
              </a:ext>
            </a:extLst>
          </p:cNvPr>
          <p:cNvCxnSpPr/>
          <p:nvPr/>
        </p:nvCxnSpPr>
        <p:spPr>
          <a:xfrm>
            <a:off x="9133725" y="4694287"/>
            <a:ext cx="0" cy="59590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BC89E915-1385-48D3-B89F-D1DFCAF2C3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311" y="6089219"/>
            <a:ext cx="1258635" cy="1265665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5166848-4B30-4A10-B5AF-716D03C078CD}"/>
              </a:ext>
            </a:extLst>
          </p:cNvPr>
          <p:cNvCxnSpPr/>
          <p:nvPr/>
        </p:nvCxnSpPr>
        <p:spPr>
          <a:xfrm>
            <a:off x="9154275" y="5769719"/>
            <a:ext cx="0" cy="595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1C8B37B8-3FD7-48E9-B02E-BDF5A9FDF116}"/>
              </a:ext>
            </a:extLst>
          </p:cNvPr>
          <p:cNvSpPr txBox="1">
            <a:spLocks/>
          </p:cNvSpPr>
          <p:nvPr/>
        </p:nvSpPr>
        <p:spPr bwMode="auto">
          <a:xfrm>
            <a:off x="5029200" y="5756019"/>
            <a:ext cx="8229600" cy="165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	-National Geodetic Survey (NGS)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457189" lvl="1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30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2286000" y="1196514"/>
            <a:ext cx="13716000" cy="10287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altLang="en-US" b="1" dirty="0" lang="en-US" sz="6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  <a:sym typeface="Open Sans"/>
              </a:rPr>
              <a:t>CORS + VRS </a:t>
            </a:r>
            <a:br>
              <a:rPr altLang="en-US" b="1" dirty="0" lang="en-US" sz="6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  <a:sym typeface="Open Sans"/>
              </a:rPr>
            </a:br>
            <a:r>
              <a:rPr altLang="en-US" b="1" dirty="0" lang="en-US" sz="6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  <a:sym typeface="Open Sans"/>
              </a:rPr>
              <a:t>PRS are </a:t>
            </a:r>
            <a:r>
              <a:rPr altLang="en-US" b="1" dirty="0" lang="en-US" sz="6000" u="sng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  <a:sym typeface="Open Sans"/>
              </a:rPr>
              <a:t>not</a:t>
            </a:r>
            <a:r>
              <a:rPr altLang="en-US" b="1" dirty="0" lang="en-US" sz="6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  <a:sym typeface="Open Sans"/>
              </a:rPr>
              <a:t> in NCN</a:t>
            </a:r>
          </a:p>
        </p:txBody>
      </p:sp>
      <p:pic>
        <p:nvPicPr>
          <p:cNvPr id="3" name="r12">
            <a:extLst>
              <a:ext uri="{FF2B5EF4-FFF2-40B4-BE49-F238E27FC236}">
                <a16:creationId xmlns:a16="http://schemas.microsoft.com/office/drawing/2014/main" id="{36D111BC-F3F6-4B15-98E3-37EF226308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947"/>
          <a:stretch/>
        </p:blipFill>
        <p:spPr>
          <a:xfrm>
            <a:off x="-2448183" y="1491175"/>
            <a:ext cx="7393160" cy="8795825"/>
          </a:xfrm>
          <a:prstGeom prst="rect">
            <a:avLst/>
          </a:prstGeom>
        </p:spPr>
      </p:pic>
      <p:sp>
        <p:nvSpPr>
          <p:cNvPr id="10" name="screen">
            <a:extLst>
              <a:ext uri="{FF2B5EF4-FFF2-40B4-BE49-F238E27FC236}">
                <a16:creationId xmlns:a16="http://schemas.microsoft.com/office/drawing/2014/main" id="{1195B098-9D6C-4F8C-972C-D818E0D51137}"/>
              </a:ext>
            </a:extLst>
          </p:cNvPr>
          <p:cNvSpPr/>
          <p:nvPr/>
        </p:nvSpPr>
        <p:spPr>
          <a:xfrm rot="181094">
            <a:off x="1781934" y="6399784"/>
            <a:ext cx="2338283" cy="1226581"/>
          </a:xfrm>
          <a:prstGeom prst="parallelogram">
            <a:avLst>
              <a:gd fmla="val 27188" name="adj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B5D9CC-E23B-4965-82C9-0159A1DBCB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7" t="135"/>
          <a:stretch/>
        </p:blipFill>
        <p:spPr>
          <a:xfrm>
            <a:off x="4959266" y="4225802"/>
            <a:ext cx="13251818" cy="5986314"/>
          </a:xfrm>
          <a:prstGeom prst="rect">
            <a:avLst/>
          </a:prstGeom>
          <a:ln w="76200">
            <a:solidFill>
              <a:schemeClr val="bg1">
                <a:lumMod val="65000"/>
              </a:schemeClr>
            </a:solidFill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C93C2A1-24D3-4424-9141-BFE183E53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5426" y="1822771"/>
            <a:ext cx="12475888" cy="1776774"/>
          </a:xfrm>
        </p:spPr>
        <p:txBody>
          <a:bodyPr/>
          <a:lstStyle/>
          <a:p>
            <a:pPr indent="-742950" marL="742950">
              <a:spcBef>
                <a:spcPts val="1600"/>
              </a:spcBef>
              <a:buFont typeface="+mj-lt"/>
              <a:buAutoNum startAt="2" type="arabicPeriod"/>
            </a:pPr>
            <a:r>
              <a:rPr altLang="en-US" dirty="0" lang="en-US" sz="4001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Download non-NCN CORS data</a:t>
            </a:r>
          </a:p>
          <a:p>
            <a:pPr indent="-571485" lvl="1" marL="828660">
              <a:spcBef>
                <a:spcPts val="0"/>
              </a:spcBef>
              <a:buFont typeface="+mj-lt"/>
              <a:buAutoNum type="arabicPeriod"/>
            </a:pPr>
            <a:r>
              <a:rPr altLang="en-US" dirty="0" lang="en-US" sz="3551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Login to your VRS Network’s Reference Data Shop</a:t>
            </a:r>
          </a:p>
          <a:p>
            <a:pPr indent="-571485" lvl="1" marL="828660">
              <a:spcBef>
                <a:spcPts val="0"/>
              </a:spcBef>
              <a:buFont typeface="+mj-lt"/>
              <a:buAutoNum type="arabicPeriod"/>
            </a:pPr>
            <a:r>
              <a:rPr altLang="en-US" dirty="0" lang="en-US" sz="3551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Or use Internet Download tool to import CORS data</a:t>
            </a:r>
          </a:p>
          <a:p>
            <a:pPr indent="-571485" lvl="1" marL="828660">
              <a:spcBef>
                <a:spcPts val="0"/>
              </a:spcBef>
              <a:buFont typeface="+mj-lt"/>
              <a:buAutoNum type="arabicPeriod"/>
            </a:pPr>
            <a:endParaRPr altLang="en-US" dirty="0" lang="en-US" sz="3551"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  <a:p>
            <a:pPr indent="-571485" marL="571485">
              <a:spcBef>
                <a:spcPts val="1600"/>
              </a:spcBef>
              <a:buFont typeface="+mj-lt"/>
              <a:buAutoNum startAt="2" type="arabicPeriod"/>
            </a:pPr>
            <a:endParaRPr altLang="en-US" dirty="0" lang="en-US" sz="3551"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50C9C8-74B5-413D-B703-AF827FEFED9D}"/>
              </a:ext>
            </a:extLst>
          </p:cNvPr>
          <p:cNvSpPr/>
          <p:nvPr/>
        </p:nvSpPr>
        <p:spPr>
          <a:xfrm>
            <a:off x="5442858" y="9453344"/>
            <a:ext cx="3265714" cy="553443"/>
          </a:xfrm>
          <a:prstGeom prst="roundRect">
            <a:avLst/>
          </a:prstGeom>
          <a:noFill/>
          <a:ln w="203200">
            <a:solidFill>
              <a:srgbClr val="42E74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1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00E3F3-8FC0-4689-8762-4F84818B4447}"/>
              </a:ext>
            </a:extLst>
          </p:cNvPr>
          <p:cNvSpPr/>
          <p:nvPr/>
        </p:nvSpPr>
        <p:spPr>
          <a:xfrm>
            <a:off x="10501085" y="7930158"/>
            <a:ext cx="6035651" cy="553443"/>
          </a:xfrm>
          <a:prstGeom prst="roundRect">
            <a:avLst/>
          </a:prstGeom>
          <a:noFill/>
          <a:ln w="203200">
            <a:solidFill>
              <a:srgbClr val="42E74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1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C39FDD-1FC4-4B5E-9300-D2E282DDD3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3492" y="3199543"/>
            <a:ext cx="2066718" cy="2249076"/>
          </a:xfrm>
          <a:prstGeom prst="rect">
            <a:avLst/>
          </a:prstGeom>
          <a:ln w="76200">
            <a:solidFill>
              <a:schemeClr val="bg1">
                <a:lumMod val="65000"/>
              </a:schemeClr>
            </a:solidFill>
          </a:ln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E845DED-E434-46D8-9DE6-B9C427AE4F72}"/>
              </a:ext>
            </a:extLst>
          </p:cNvPr>
          <p:cNvSpPr/>
          <p:nvPr/>
        </p:nvSpPr>
        <p:spPr>
          <a:xfrm>
            <a:off x="2343149" y="3086100"/>
            <a:ext cx="2276475" cy="2471738"/>
          </a:xfrm>
          <a:prstGeom prst="roundRect">
            <a:avLst/>
          </a:prstGeom>
          <a:noFill/>
          <a:ln w="203200">
            <a:solidFill>
              <a:srgbClr val="42E74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82429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mph" presetID="15" presetSubtype="0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dur="indefinite" id="6"/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mph" presetID="1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dur="500" fill="hold" id="10"/>
                                        <p:tgtEl>
                                          <p:spTgt spid="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1280"/>
                            </p:stCondLst>
                            <p:childTnLst>
                              <p:par>
                                <p:cTn fill="hold" grpId="0" id="12" nodeType="afterEffect" presetClass="entr" presetID="21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3)" transition="in">
                                      <p:cBhvr>
                                        <p:cTn dur="2000" id="1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1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3)" transition="in">
                                      <p:cBhvr>
                                        <p:cTn dur="2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mph" presetID="1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dur="500" fill="hold" id="21"/>
                                        <p:tgtEl>
                                          <p:spTgt spid="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>
                            <p:stCondLst>
                              <p:cond delay="1300"/>
                            </p:stCondLst>
                            <p:childTnLst>
                              <p:par>
                                <p:cTn fill="hold" id="2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30" nodeType="afterEffect" presetClass="entr" presetID="21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3)" transition="in">
                                      <p:cBhvr>
                                        <p:cTn dur="2000" id="3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1"/>
      <p:bldP animBg="1" grpId="0" spid="8"/>
      <p:bldP animBg="1" grpId="0" spid="13"/>
    </p:bldLst>
  </p:timing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2286000" y="1196514"/>
            <a:ext cx="13716000" cy="10287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altLang="en-US" b="1" dirty="0" lang="en-US" sz="6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  <a:sym typeface="Open Sans"/>
              </a:rPr>
              <a:t>CORS + VRS </a:t>
            </a:r>
            <a:br>
              <a:rPr altLang="en-US" b="1" dirty="0" lang="en-US" sz="6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  <a:sym typeface="Open Sans"/>
              </a:rPr>
            </a:br>
            <a:r>
              <a:rPr altLang="en-US" b="1" dirty="0" lang="en-US" sz="6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  <a:sym typeface="Open Sans"/>
              </a:rPr>
              <a:t>PRS are </a:t>
            </a:r>
            <a:r>
              <a:rPr altLang="en-US" b="1" dirty="0" lang="en-US" sz="6000" u="sng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  <a:sym typeface="Open Sans"/>
              </a:rPr>
              <a:t>not</a:t>
            </a:r>
            <a:r>
              <a:rPr altLang="en-US" b="1" dirty="0" lang="en-US" sz="6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  <a:sym typeface="Open Sans"/>
              </a:rPr>
              <a:t> in NCN</a:t>
            </a:r>
          </a:p>
        </p:txBody>
      </p:sp>
      <p:pic>
        <p:nvPicPr>
          <p:cNvPr id="3" name="r12">
            <a:extLst>
              <a:ext uri="{FF2B5EF4-FFF2-40B4-BE49-F238E27FC236}">
                <a16:creationId xmlns:a16="http://schemas.microsoft.com/office/drawing/2014/main" id="{36D111BC-F3F6-4B15-98E3-37EF226308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947"/>
          <a:stretch/>
        </p:blipFill>
        <p:spPr>
          <a:xfrm>
            <a:off x="-2448183" y="1491175"/>
            <a:ext cx="7393160" cy="8795825"/>
          </a:xfrm>
          <a:prstGeom prst="rect">
            <a:avLst/>
          </a:prstGeom>
        </p:spPr>
      </p:pic>
      <p:sp>
        <p:nvSpPr>
          <p:cNvPr id="10" name="screen">
            <a:extLst>
              <a:ext uri="{FF2B5EF4-FFF2-40B4-BE49-F238E27FC236}">
                <a16:creationId xmlns:a16="http://schemas.microsoft.com/office/drawing/2014/main" id="{1195B098-9D6C-4F8C-972C-D818E0D51137}"/>
              </a:ext>
            </a:extLst>
          </p:cNvPr>
          <p:cNvSpPr/>
          <p:nvPr/>
        </p:nvSpPr>
        <p:spPr>
          <a:xfrm rot="181094">
            <a:off x="1781934" y="6399784"/>
            <a:ext cx="2338283" cy="1226581"/>
          </a:xfrm>
          <a:prstGeom prst="parallelogram">
            <a:avLst>
              <a:gd fmla="val 27188" name="adj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C93C2A1-24D3-4424-9141-BFE183E53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5426" y="1822771"/>
            <a:ext cx="13363074" cy="2487972"/>
          </a:xfrm>
        </p:spPr>
        <p:txBody>
          <a:bodyPr/>
          <a:lstStyle/>
          <a:p>
            <a:pPr indent="-742950" marL="742950">
              <a:spcBef>
                <a:spcPts val="1600"/>
              </a:spcBef>
              <a:buFont typeface="+mj-lt"/>
              <a:buAutoNum startAt="5" type="arabicPeriod"/>
            </a:pPr>
            <a:r>
              <a:rPr altLang="en-US" dirty="0" lang="en-US" sz="4001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Convert to GVX in TBC</a:t>
            </a:r>
          </a:p>
          <a:p>
            <a:pPr indent="-571485" lvl="1" marL="828660">
              <a:spcBef>
                <a:spcPts val="0"/>
              </a:spcBef>
              <a:buFont typeface="+mj-lt"/>
              <a:buAutoNum type="arabicPeriod"/>
            </a:pPr>
            <a:r>
              <a:rPr altLang="en-US" dirty="0" lang="en-US" sz="3551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Change Point ID for each PRS to the CORS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471D29-5CED-4A20-A1B9-FB15266B7F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479"/>
          <a:stretch/>
        </p:blipFill>
        <p:spPr>
          <a:xfrm>
            <a:off x="4462578" y="3614648"/>
            <a:ext cx="13787322" cy="6634252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AA3335-17E6-4D11-8B5A-D32515F4B9C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-21" r="389" t="414"/>
          <a:stretch/>
        </p:blipFill>
        <p:spPr>
          <a:xfrm>
            <a:off x="9081995" y="4818743"/>
            <a:ext cx="6549892" cy="5430157"/>
          </a:xfrm>
          <a:prstGeom prst="rect">
            <a:avLst/>
          </a:prstGeom>
          <a:ln w="38100">
            <a:noFill/>
          </a:ln>
        </p:spPr>
      </p:pic>
      <p:pic>
        <p:nvPicPr>
          <p:cNvPr id="7" name="VIDEO GIF">
            <a:extLst>
              <a:ext uri="{FF2B5EF4-FFF2-40B4-BE49-F238E27FC236}">
                <a16:creationId xmlns:a16="http://schemas.microsoft.com/office/drawing/2014/main" id="{3228EABB-21C7-4287-B423-A76D18F598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578" y="3614648"/>
            <a:ext cx="12678793" cy="663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0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mph" presetID="15" presetSubtype="0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dur="indefinite" id="6"/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mph" presetID="1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dur="500" fill="hold" id="10"/>
                                        <p:tgtEl>
                                          <p:spTgt spid="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1200"/>
                            </p:stCondLst>
                            <p:childTnLst>
                              <p:par>
                                <p:cTn fill="hold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2286000" y="1196514"/>
            <a:ext cx="13716000" cy="10287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6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CORS + VRS </a:t>
            </a:r>
            <a:br>
              <a:rPr lang="en-US" altLang="en-US" sz="6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</a:br>
            <a:r>
              <a:rPr lang="en-US" altLang="en-US" sz="6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PRS are </a:t>
            </a:r>
            <a:r>
              <a:rPr lang="en-US" altLang="en-US" sz="60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not</a:t>
            </a:r>
            <a:r>
              <a:rPr lang="en-US" altLang="en-US" sz="6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in NCN</a:t>
            </a:r>
          </a:p>
        </p:txBody>
      </p:sp>
      <p:pic>
        <p:nvPicPr>
          <p:cNvPr id="3" name="r12">
            <a:extLst>
              <a:ext uri="{FF2B5EF4-FFF2-40B4-BE49-F238E27FC236}">
                <a16:creationId xmlns:a16="http://schemas.microsoft.com/office/drawing/2014/main" id="{36D111BC-F3F6-4B15-98E3-37EF226308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947"/>
          <a:stretch/>
        </p:blipFill>
        <p:spPr>
          <a:xfrm>
            <a:off x="-2448183" y="1491175"/>
            <a:ext cx="7393160" cy="8795825"/>
          </a:xfrm>
          <a:prstGeom prst="rect">
            <a:avLst/>
          </a:prstGeom>
        </p:spPr>
      </p:pic>
      <p:sp>
        <p:nvSpPr>
          <p:cNvPr id="10" name="screen">
            <a:extLst>
              <a:ext uri="{FF2B5EF4-FFF2-40B4-BE49-F238E27FC236}">
                <a16:creationId xmlns:a16="http://schemas.microsoft.com/office/drawing/2014/main" id="{1195B098-9D6C-4F8C-972C-D818E0D51137}"/>
              </a:ext>
            </a:extLst>
          </p:cNvPr>
          <p:cNvSpPr/>
          <p:nvPr/>
        </p:nvSpPr>
        <p:spPr>
          <a:xfrm rot="181094">
            <a:off x="1781934" y="6399784"/>
            <a:ext cx="2338283" cy="1226581"/>
          </a:xfrm>
          <a:prstGeom prst="parallelogram">
            <a:avLst>
              <a:gd name="adj" fmla="val 27188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C93C2A1-24D3-4424-9141-BFE183E53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5426" y="1822771"/>
            <a:ext cx="13363074" cy="2487972"/>
          </a:xfrm>
        </p:spPr>
        <p:txBody>
          <a:bodyPr/>
          <a:lstStyle/>
          <a:p>
            <a:pPr marL="742950" indent="-742950">
              <a:spcBef>
                <a:spcPts val="1600"/>
              </a:spcBef>
              <a:buFont typeface="+mj-lt"/>
              <a:buAutoNum type="arabicPeriod" startAt="5"/>
            </a:pPr>
            <a:r>
              <a:rPr lang="en-US" altLang="en-US" sz="40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 GVX</a:t>
            </a:r>
            <a:endParaRPr lang="en-US" altLang="en-US" sz="355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C2A16E-68AD-4424-8E13-AB427348B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2884" y="3111779"/>
            <a:ext cx="9585116" cy="5058171"/>
          </a:xfrm>
          <a:prstGeom prst="rect">
            <a:avLst/>
          </a:prstGeom>
          <a:ln w="76200"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FC11EB-4101-4AF5-A447-695F7AB6C9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0" y="2879458"/>
            <a:ext cx="8651271" cy="6091360"/>
          </a:xfrm>
          <a:prstGeom prst="rect">
            <a:avLst/>
          </a:prstGeom>
          <a:ln w="76200">
            <a:solidFill>
              <a:schemeClr val="bg1">
                <a:lumMod val="65000"/>
              </a:schemeClr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7B3FE3-56C5-425A-9C59-447A64C5171D}"/>
              </a:ext>
            </a:extLst>
          </p:cNvPr>
          <p:cNvSpPr txBox="1"/>
          <p:nvPr/>
        </p:nvSpPr>
        <p:spPr>
          <a:xfrm>
            <a:off x="6467302" y="9090486"/>
            <a:ext cx="11814422" cy="11965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 vectors of Control before exporting GVX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Including topo shots, etc., will only unnecessarily bog down OP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50C9C8-74B5-413D-B703-AF827FEFED9D}"/>
              </a:ext>
            </a:extLst>
          </p:cNvPr>
          <p:cNvSpPr/>
          <p:nvPr/>
        </p:nvSpPr>
        <p:spPr>
          <a:xfrm>
            <a:off x="0" y="3431117"/>
            <a:ext cx="5303520" cy="802647"/>
          </a:xfrm>
          <a:prstGeom prst="roundRect">
            <a:avLst/>
          </a:prstGeom>
          <a:noFill/>
          <a:ln w="203200">
            <a:solidFill>
              <a:srgbClr val="42E74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00E3F3-8FC0-4689-8762-4F84818B4447}"/>
              </a:ext>
            </a:extLst>
          </p:cNvPr>
          <p:cNvSpPr/>
          <p:nvPr/>
        </p:nvSpPr>
        <p:spPr>
          <a:xfrm>
            <a:off x="8569880" y="4772490"/>
            <a:ext cx="9585116" cy="574210"/>
          </a:xfrm>
          <a:prstGeom prst="roundRect">
            <a:avLst/>
          </a:prstGeom>
          <a:noFill/>
          <a:ln w="203200">
            <a:solidFill>
              <a:srgbClr val="42E74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2B1229A-AB79-4B9E-9F70-BA2E38121A7E}"/>
              </a:ext>
            </a:extLst>
          </p:cNvPr>
          <p:cNvSpPr/>
          <p:nvPr/>
        </p:nvSpPr>
        <p:spPr>
          <a:xfrm>
            <a:off x="7514705" y="8113222"/>
            <a:ext cx="1276870" cy="670461"/>
          </a:xfrm>
          <a:prstGeom prst="roundRect">
            <a:avLst/>
          </a:prstGeom>
          <a:noFill/>
          <a:ln w="203200">
            <a:solidFill>
              <a:srgbClr val="42E74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251487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2285999" y="1196514"/>
            <a:ext cx="15244011" cy="10287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6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CORS + VRS</a:t>
            </a:r>
            <a:br>
              <a:rPr lang="en-US" altLang="en-US" sz="6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</a:br>
            <a:r>
              <a:rPr lang="en-US" altLang="en-US" sz="6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PRS are </a:t>
            </a:r>
            <a:r>
              <a:rPr lang="en-US" altLang="en-US" sz="60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not</a:t>
            </a:r>
            <a:r>
              <a:rPr lang="en-US" altLang="en-US" sz="6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in NCN but are in NGS IDB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15426" y="2272712"/>
            <a:ext cx="13172574" cy="7660428"/>
          </a:xfrm>
        </p:spPr>
        <p:txBody>
          <a:bodyPr/>
          <a:lstStyle/>
          <a:p>
            <a:pPr marL="571485" indent="-571485">
              <a:buFont typeface="+mj-lt"/>
              <a:buAutoNum type="arabicPeriod"/>
            </a:pPr>
            <a:r>
              <a:rPr lang="en-US" altLang="en-US" sz="40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 your data w/Rover(s)</a:t>
            </a:r>
          </a:p>
          <a:p>
            <a:pPr marL="571485" indent="-571485">
              <a:spcBef>
                <a:spcPts val="1600"/>
              </a:spcBef>
              <a:buFont typeface="+mj-lt"/>
              <a:buAutoNum type="arabicPeriod"/>
            </a:pPr>
            <a:r>
              <a:rPr lang="en-US" altLang="en-US" sz="40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Download non-NCN CORS data</a:t>
            </a:r>
          </a:p>
          <a:p>
            <a:pPr marL="828660" lvl="1" indent="-571485">
              <a:spcBef>
                <a:spcPts val="0"/>
              </a:spcBef>
              <a:buFont typeface="+mj-lt"/>
              <a:buAutoNum type="arabicPeriod"/>
            </a:pPr>
            <a:r>
              <a:rPr lang="en-US" alt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Reference Data Shop</a:t>
            </a:r>
          </a:p>
          <a:p>
            <a:pPr marL="571485" indent="-571485">
              <a:spcBef>
                <a:spcPts val="1600"/>
              </a:spcBef>
              <a:buFont typeface="+mj-lt"/>
              <a:buAutoNum type="arabicPeriod"/>
            </a:pPr>
            <a:r>
              <a:rPr lang="en-US" altLang="en-US" sz="40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Upload CORS data to </a:t>
            </a:r>
            <a:r>
              <a:rPr lang="en-US" altLang="en-US" sz="40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OP via OPUS-S</a:t>
            </a:r>
            <a:endParaRPr lang="en-US" altLang="en-US" sz="400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485" indent="-571485">
              <a:spcBef>
                <a:spcPts val="1600"/>
              </a:spcBef>
              <a:buFont typeface="+mj-lt"/>
              <a:buAutoNum type="arabicPeriod"/>
            </a:pPr>
            <a:r>
              <a:rPr lang="en-US" altLang="en-US" sz="40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Download Rover data</a:t>
            </a:r>
          </a:p>
          <a:p>
            <a:pPr marL="571485" indent="-571485">
              <a:spcBef>
                <a:spcPts val="1600"/>
              </a:spcBef>
              <a:buFont typeface="+mj-lt"/>
              <a:buAutoNum type="arabicPeriod"/>
            </a:pPr>
            <a:r>
              <a:rPr lang="en-US" altLang="en-US" sz="40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Convert to GVX in TBC</a:t>
            </a:r>
          </a:p>
          <a:p>
            <a:pPr marL="571485" indent="-571485">
              <a:spcBef>
                <a:spcPts val="1600"/>
              </a:spcBef>
              <a:buFont typeface="+mj-lt"/>
              <a:buAutoNum type="arabicPeriod"/>
            </a:pPr>
            <a:r>
              <a:rPr lang="en-US" altLang="en-US" sz="40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Upload GVX to OPUS Projects</a:t>
            </a:r>
          </a:p>
          <a:p>
            <a:pPr marL="828653" lvl="1" indent="-571485">
              <a:spcBef>
                <a:spcPts val="0"/>
              </a:spcBef>
              <a:buFont typeface="+mj-lt"/>
              <a:buAutoNum type="arabicPeriod"/>
            </a:pPr>
            <a:r>
              <a:rPr lang="en-US" alt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 Sessions</a:t>
            </a:r>
          </a:p>
          <a:p>
            <a:pPr marL="828653" lvl="1" indent="-571485">
              <a:spcBef>
                <a:spcPts val="0"/>
              </a:spcBef>
              <a:buFont typeface="+mj-lt"/>
              <a:buAutoNum type="arabicPeriod"/>
            </a:pPr>
            <a:r>
              <a:rPr lang="en-US" alt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Adjust Network – constrain the NGS IDB coordinates</a:t>
            </a:r>
          </a:p>
          <a:p>
            <a:pPr marL="1085828" lvl="2" indent="-571485">
              <a:spcBef>
                <a:spcPts val="0"/>
              </a:spcBef>
              <a:buFont typeface="+mj-lt"/>
              <a:buAutoNum type="arabicPeriod"/>
            </a:pPr>
            <a:r>
              <a:rPr lang="en-US" alt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 will run HTDP to model your survey epoch coordinates</a:t>
            </a:r>
          </a:p>
        </p:txBody>
      </p:sp>
      <p:pic>
        <p:nvPicPr>
          <p:cNvPr id="3" name="r12">
            <a:extLst>
              <a:ext uri="{FF2B5EF4-FFF2-40B4-BE49-F238E27FC236}">
                <a16:creationId xmlns:a16="http://schemas.microsoft.com/office/drawing/2014/main" id="{36D111BC-F3F6-4B15-98E3-37EF226308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947"/>
          <a:stretch/>
        </p:blipFill>
        <p:spPr>
          <a:xfrm>
            <a:off x="-2448183" y="1491175"/>
            <a:ext cx="7393160" cy="8795825"/>
          </a:xfrm>
          <a:prstGeom prst="rect">
            <a:avLst/>
          </a:prstGeom>
        </p:spPr>
      </p:pic>
      <p:sp>
        <p:nvSpPr>
          <p:cNvPr id="10" name="screen">
            <a:extLst>
              <a:ext uri="{FF2B5EF4-FFF2-40B4-BE49-F238E27FC236}">
                <a16:creationId xmlns:a16="http://schemas.microsoft.com/office/drawing/2014/main" id="{1195B098-9D6C-4F8C-972C-D818E0D51137}"/>
              </a:ext>
            </a:extLst>
          </p:cNvPr>
          <p:cNvSpPr/>
          <p:nvPr/>
        </p:nvSpPr>
        <p:spPr>
          <a:xfrm rot="181094">
            <a:off x="1781934" y="6399784"/>
            <a:ext cx="2338283" cy="1226581"/>
          </a:xfrm>
          <a:prstGeom prst="parallelogram">
            <a:avLst>
              <a:gd name="adj" fmla="val 27188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6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2285999" y="1196514"/>
            <a:ext cx="15244011" cy="10287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6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CORS + VRS</a:t>
            </a:r>
            <a:br>
              <a:rPr lang="en-US" altLang="en-US" sz="6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</a:br>
            <a:r>
              <a:rPr lang="en-US" altLang="en-US" sz="6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PRS are </a:t>
            </a:r>
            <a:r>
              <a:rPr lang="en-US" altLang="en-US" sz="60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not</a:t>
            </a:r>
            <a:r>
              <a:rPr lang="en-US" altLang="en-US" sz="6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in NCN but are in NGS IDB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15426" y="2272712"/>
            <a:ext cx="11768317" cy="7660428"/>
          </a:xfrm>
        </p:spPr>
        <p:txBody>
          <a:bodyPr/>
          <a:lstStyle/>
          <a:p>
            <a:pPr marL="0" indent="0">
              <a:spcBef>
                <a:spcPts val="1600"/>
              </a:spcBef>
              <a:buNone/>
            </a:pPr>
            <a:r>
              <a:rPr lang="en-US" altLang="en-US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 process </a:t>
            </a:r>
            <a:r>
              <a:rPr lang="en-US" altLang="en-US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most of workflow</a:t>
            </a:r>
          </a:p>
          <a:p>
            <a:pPr marL="742950" indent="-742950">
              <a:spcBef>
                <a:spcPts val="1600"/>
              </a:spcBef>
              <a:buFont typeface="+mj-lt"/>
              <a:buAutoNum type="arabicPeriod" startAt="2"/>
            </a:pPr>
            <a:endParaRPr lang="en-US" altLang="en-US" sz="400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indent="-742950">
              <a:spcBef>
                <a:spcPts val="1600"/>
              </a:spcBef>
              <a:buFont typeface="+mj-lt"/>
              <a:buAutoNum type="arabicPeriod" startAt="2"/>
            </a:pPr>
            <a:r>
              <a:rPr lang="en-US" altLang="en-US" sz="40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Download non-NCN CORS data</a:t>
            </a:r>
          </a:p>
          <a:p>
            <a:pPr marL="828660" lvl="1" indent="-571485">
              <a:spcBef>
                <a:spcPts val="0"/>
              </a:spcBef>
              <a:buFont typeface="+mj-lt"/>
              <a:buAutoNum type="arabicPeriod"/>
            </a:pPr>
            <a:r>
              <a:rPr lang="en-US" alt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Login to your VRS Network’s Reference Data Shop</a:t>
            </a:r>
          </a:p>
          <a:p>
            <a:pPr marL="571485" indent="-571485">
              <a:spcBef>
                <a:spcPts val="1600"/>
              </a:spcBef>
              <a:buFont typeface="+mj-lt"/>
              <a:buAutoNum type="arabicPeriod" startAt="2"/>
            </a:pPr>
            <a:endParaRPr lang="en-US" altLang="en-US" sz="400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indent="-742950">
              <a:spcBef>
                <a:spcPts val="1600"/>
              </a:spcBef>
              <a:buFont typeface="+mj-lt"/>
              <a:buAutoNum type="arabicPeriod" startAt="5"/>
            </a:pPr>
            <a:r>
              <a:rPr lang="en-US" altLang="en-US" sz="40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Convert to GVX in TBC</a:t>
            </a:r>
          </a:p>
          <a:p>
            <a:pPr marL="828660" lvl="1" indent="-571485">
              <a:spcBef>
                <a:spcPts val="0"/>
              </a:spcBef>
              <a:buFont typeface="+mj-lt"/>
              <a:buAutoNum type="arabicPeriod"/>
            </a:pPr>
            <a:r>
              <a:rPr lang="en-US" alt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Change Point ID for each PRS to the CORS name</a:t>
            </a:r>
          </a:p>
          <a:p>
            <a:pPr marL="1000125" lvl="1" indent="-742950">
              <a:buFont typeface="+mj-lt"/>
              <a:buAutoNum type="arabicPeriod"/>
            </a:pPr>
            <a:endParaRPr lang="en-US" altLang="en-US" sz="355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r12">
            <a:extLst>
              <a:ext uri="{FF2B5EF4-FFF2-40B4-BE49-F238E27FC236}">
                <a16:creationId xmlns:a16="http://schemas.microsoft.com/office/drawing/2014/main" id="{36D111BC-F3F6-4B15-98E3-37EF226308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947"/>
          <a:stretch/>
        </p:blipFill>
        <p:spPr>
          <a:xfrm>
            <a:off x="-2448183" y="1491175"/>
            <a:ext cx="7393160" cy="8795825"/>
          </a:xfrm>
          <a:prstGeom prst="rect">
            <a:avLst/>
          </a:prstGeom>
        </p:spPr>
      </p:pic>
      <p:sp>
        <p:nvSpPr>
          <p:cNvPr id="10" name="screen">
            <a:extLst>
              <a:ext uri="{FF2B5EF4-FFF2-40B4-BE49-F238E27FC236}">
                <a16:creationId xmlns:a16="http://schemas.microsoft.com/office/drawing/2014/main" id="{1195B098-9D6C-4F8C-972C-D818E0D51137}"/>
              </a:ext>
            </a:extLst>
          </p:cNvPr>
          <p:cNvSpPr/>
          <p:nvPr/>
        </p:nvSpPr>
        <p:spPr>
          <a:xfrm rot="181094">
            <a:off x="1781934" y="6399784"/>
            <a:ext cx="2338283" cy="1226581"/>
          </a:xfrm>
          <a:prstGeom prst="parallelogram">
            <a:avLst>
              <a:gd name="adj" fmla="val 27188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6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2285999" y="1196514"/>
            <a:ext cx="15244011" cy="10287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altLang="en-US" b="1" dirty="0" lang="en-US" sz="6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  <a:sym typeface="Open Sans"/>
              </a:rPr>
              <a:t>CORS + VRS</a:t>
            </a:r>
            <a:br>
              <a:rPr altLang="en-US" b="1" dirty="0" lang="en-US" sz="6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  <a:sym typeface="Open Sans"/>
              </a:rPr>
            </a:br>
            <a:r>
              <a:rPr altLang="en-US" b="1" dirty="0" lang="en-US" sz="6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  <a:sym typeface="Open Sans"/>
              </a:rPr>
              <a:t>PRS are </a:t>
            </a:r>
            <a:r>
              <a:rPr altLang="en-US" b="1" dirty="0" lang="en-US" sz="6000" u="sng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  <a:sym typeface="Open Sans"/>
              </a:rPr>
              <a:t>not</a:t>
            </a:r>
            <a:r>
              <a:rPr altLang="en-US" b="1" dirty="0" lang="en-US" sz="6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  <a:sym typeface="Open Sans"/>
              </a:rPr>
              <a:t> in NCN but are in NGS IDB</a:t>
            </a:r>
          </a:p>
        </p:txBody>
      </p:sp>
      <p:pic>
        <p:nvPicPr>
          <p:cNvPr id="3" name="r12">
            <a:extLst>
              <a:ext uri="{FF2B5EF4-FFF2-40B4-BE49-F238E27FC236}">
                <a16:creationId xmlns:a16="http://schemas.microsoft.com/office/drawing/2014/main" id="{36D111BC-F3F6-4B15-98E3-37EF226308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947"/>
          <a:stretch/>
        </p:blipFill>
        <p:spPr>
          <a:xfrm>
            <a:off x="-2448183" y="1491175"/>
            <a:ext cx="7393160" cy="8795825"/>
          </a:xfrm>
          <a:prstGeom prst="rect">
            <a:avLst/>
          </a:prstGeom>
        </p:spPr>
      </p:pic>
      <p:sp>
        <p:nvSpPr>
          <p:cNvPr id="10" name="screen">
            <a:extLst>
              <a:ext uri="{FF2B5EF4-FFF2-40B4-BE49-F238E27FC236}">
                <a16:creationId xmlns:a16="http://schemas.microsoft.com/office/drawing/2014/main" id="{1195B098-9D6C-4F8C-972C-D818E0D51137}"/>
              </a:ext>
            </a:extLst>
          </p:cNvPr>
          <p:cNvSpPr/>
          <p:nvPr/>
        </p:nvSpPr>
        <p:spPr>
          <a:xfrm rot="181094">
            <a:off x="1781934" y="6399784"/>
            <a:ext cx="2338283" cy="1226581"/>
          </a:xfrm>
          <a:prstGeom prst="parallelogram">
            <a:avLst>
              <a:gd fmla="val 27188" name="adj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F3733EB6-4C00-4D87-9843-6FA8E5442C5A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5"/>
          <a:srcRect l="61" r="115" t="91"/>
          <a:stretch/>
        </p:blipFill>
        <p:spPr>
          <a:xfrm>
            <a:off x="4580982" y="2306824"/>
            <a:ext cx="11730039" cy="5380250"/>
          </a:xfr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38A5A8-EC07-4F34-AF40-B776751FA9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0" r="65"/>
          <a:stretch/>
        </p:blipFill>
        <p:spPr>
          <a:xfrm>
            <a:off x="5375071" y="7458614"/>
            <a:ext cx="12912929" cy="27796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9B2E157-1929-40E6-A6E9-325E39F5214C}"/>
              </a:ext>
            </a:extLst>
          </p:cNvPr>
          <p:cNvSpPr/>
          <p:nvPr/>
        </p:nvSpPr>
        <p:spPr>
          <a:xfrm>
            <a:off x="8418286" y="2828386"/>
            <a:ext cx="1785257" cy="553443"/>
          </a:xfrm>
          <a:prstGeom prst="roundRect">
            <a:avLst/>
          </a:prstGeom>
          <a:noFill/>
          <a:ln w="203200">
            <a:solidFill>
              <a:srgbClr val="42E74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1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3FC6956-FBF6-419A-9D59-585E25ADB807}"/>
              </a:ext>
            </a:extLst>
          </p:cNvPr>
          <p:cNvSpPr/>
          <p:nvPr/>
        </p:nvSpPr>
        <p:spPr>
          <a:xfrm>
            <a:off x="5660572" y="8866500"/>
            <a:ext cx="7806164" cy="676674"/>
          </a:xfrm>
          <a:prstGeom prst="roundRect">
            <a:avLst/>
          </a:prstGeom>
          <a:noFill/>
          <a:ln w="203200">
            <a:solidFill>
              <a:srgbClr val="42E74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100"/>
          </a:p>
        </p:txBody>
      </p:sp>
      <p:sp useBgFill="1">
        <p:nvSpPr>
          <p:cNvPr id="14" name="Title 1">
            <a:extLst>
              <a:ext uri="{FF2B5EF4-FFF2-40B4-BE49-F238E27FC236}">
                <a16:creationId xmlns:a16="http://schemas.microsoft.com/office/drawing/2014/main" id="{9B05DE81-CBB7-45A8-9485-689C1D088501}"/>
              </a:ext>
            </a:extLst>
          </p:cNvPr>
          <p:cNvSpPr txBox="1">
            <a:spLocks/>
          </p:cNvSpPr>
          <p:nvPr/>
        </p:nvSpPr>
        <p:spPr bwMode="auto">
          <a:xfrm>
            <a:off x="11087911" y="1904812"/>
            <a:ext cx="6991350" cy="1885166"/>
          </a:xfrm>
          <a:prstGeom prst="rect">
            <a:avLst/>
          </a:prstGeom>
          <a:ln>
            <a:noFill/>
          </a:ln>
          <a:extLst/>
        </p:spPr>
        <p:txBody>
          <a:bodyPr anchor="ctr" anchorCtr="0" bIns="68580" compatLnSpc="1" lIns="137160" numCol="1" rIns="137160" tIns="68580" vert="horz" wrap="square">
            <a:prstTxWarp prst="textNoShape">
              <a:avLst/>
            </a:prstTxWarp>
            <a:noAutofit/>
          </a:bodyPr>
          <a:lstStyle>
            <a:lvl1pPr algn="ctr" defTabSz="457189" eaLnBrk="0" fontAlgn="base" hangingPunct="0" rtl="0">
              <a:spcBef>
                <a:spcPct val="0"/>
              </a:spcBef>
              <a:spcAft>
                <a:spcPct val="0"/>
              </a:spcAft>
              <a:defRPr kern="1200" sz="44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1pPr>
            <a:lvl2pPr algn="ctr" defTabSz="457189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2pPr>
            <a:lvl3pPr algn="ctr" defTabSz="457189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3pPr>
            <a:lvl4pPr algn="ctr" defTabSz="457189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4pPr>
            <a:lvl5pPr algn="ctr" defTabSz="457189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5pPr>
            <a:lvl6pPr algn="ctr" defTabSz="457189" eaLnBrk="1" fontAlgn="base" hangingPunct="1" marL="457189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0" typeface="ＭＳ Ｐゴシック"/>
                <a:cs charset="0" typeface="ＭＳ Ｐゴシック"/>
              </a:defRPr>
            </a:lvl6pPr>
            <a:lvl7pPr algn="ctr" defTabSz="457189" eaLnBrk="1" fontAlgn="base" hangingPunct="1" marL="914377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0" typeface="ＭＳ Ｐゴシック"/>
                <a:cs charset="0" typeface="ＭＳ Ｐゴシック"/>
              </a:defRPr>
            </a:lvl7pPr>
            <a:lvl8pPr algn="ctr" defTabSz="457189" eaLnBrk="1" fontAlgn="base" hangingPunct="1" marL="1371566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0" typeface="ＭＳ Ｐゴシック"/>
                <a:cs charset="0" typeface="ＭＳ Ｐゴシック"/>
              </a:defRPr>
            </a:lvl8pPr>
            <a:lvl9pPr algn="ctr" defTabSz="457189" eaLnBrk="1" fontAlgn="base" hangingPunct="1" marL="1828754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0" typeface="ＭＳ Ｐゴシック"/>
                <a:cs charset="0" typeface="ＭＳ Ｐゴシック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0"/>
              </a:spcAft>
              <a:buClr>
                <a:srgbClr val="6CB7E2"/>
              </a:buClr>
              <a:buSzPts val="2700"/>
              <a:defRPr/>
            </a:pPr>
            <a:r>
              <a:rPr altLang="en-US" b="1" dirty="0" lang="en-US" sz="6000">
                <a:solidFill>
                  <a:srgbClr val="6CB7E2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  <a:sym typeface="Open Sans ExtraBold"/>
              </a:rPr>
              <a:t>have PID</a:t>
            </a:r>
          </a:p>
          <a:p>
            <a:pPr algn="l" eaLnBrk="1" hangingPunct="1">
              <a:spcBef>
                <a:spcPts val="0"/>
              </a:spcBef>
              <a:spcAft>
                <a:spcPts val="0"/>
              </a:spcAft>
              <a:buClr>
                <a:srgbClr val="6CB7E2"/>
              </a:buClr>
              <a:buSzPts val="2700"/>
              <a:defRPr/>
            </a:pPr>
            <a:r>
              <a:rPr altLang="en-US" b="1" dirty="0" lang="en-US" sz="6000">
                <a:solidFill>
                  <a:srgbClr val="6CB7E2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  <a:sym typeface="Open Sans ExtraBold"/>
              </a:rPr>
              <a:t>have Datasheet</a:t>
            </a:r>
          </a:p>
        </p:txBody>
      </p:sp>
    </p:spTree>
    <p:extLst>
      <p:ext uri="{BB962C8B-B14F-4D97-AF65-F5344CB8AC3E}">
        <p14:creationId xmlns:p14="http://schemas.microsoft.com/office/powerpoint/2010/main" val="255034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4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2285999" y="1196514"/>
            <a:ext cx="15244011" cy="10287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6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CORS + VRS</a:t>
            </a:r>
            <a:br>
              <a:rPr lang="en-US" altLang="en-US" sz="6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</a:br>
            <a:r>
              <a:rPr lang="en-US" altLang="en-US" sz="6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PRS used </a:t>
            </a:r>
            <a:r>
              <a:rPr lang="en-US" altLang="en-US" sz="60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are</a:t>
            </a:r>
            <a:r>
              <a:rPr lang="en-US" altLang="en-US" sz="6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in NCN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15426" y="2272712"/>
            <a:ext cx="12657185" cy="7660428"/>
          </a:xfrm>
        </p:spPr>
        <p:txBody>
          <a:bodyPr/>
          <a:lstStyle/>
          <a:p>
            <a:pPr marL="571485" indent="-571485">
              <a:spcBef>
                <a:spcPts val="1600"/>
              </a:spcBef>
              <a:buFont typeface="+mj-lt"/>
              <a:buAutoNum type="arabicPeriod"/>
            </a:pPr>
            <a:r>
              <a:rPr lang="en-US" altLang="en-US" sz="40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 your data w/Rover(s)</a:t>
            </a:r>
          </a:p>
          <a:p>
            <a:pPr marL="571485" indent="-571485">
              <a:spcBef>
                <a:spcPts val="1600"/>
              </a:spcBef>
              <a:buFont typeface="+mj-lt"/>
              <a:buAutoNum type="arabicPeriod"/>
            </a:pPr>
            <a:r>
              <a:rPr lang="en-US" altLang="en-US" sz="40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Download Rover data</a:t>
            </a:r>
          </a:p>
          <a:p>
            <a:pPr marL="571485" indent="-571485">
              <a:spcBef>
                <a:spcPts val="1600"/>
              </a:spcBef>
              <a:buFont typeface="+mj-lt"/>
              <a:buAutoNum type="arabicPeriod"/>
            </a:pPr>
            <a:r>
              <a:rPr lang="en-US" altLang="en-US" sz="40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Convert to GVX in TBC </a:t>
            </a:r>
            <a:r>
              <a:rPr lang="en-US" altLang="en-US" sz="40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again…. </a:t>
            </a:r>
            <a:r>
              <a:rPr lang="en-US" altLang="en-US" sz="4001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Same process</a:t>
            </a:r>
            <a:endParaRPr lang="en-US" altLang="en-US" sz="4001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485" indent="-571485">
              <a:spcBef>
                <a:spcPts val="1600"/>
              </a:spcBef>
              <a:buFont typeface="+mj-lt"/>
              <a:buAutoNum type="arabicPeriod"/>
            </a:pPr>
            <a:r>
              <a:rPr lang="en-US" altLang="en-US" sz="40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Upload GVX to OPUS Projects</a:t>
            </a:r>
          </a:p>
          <a:p>
            <a:pPr marL="828653" lvl="1" indent="-571485">
              <a:spcBef>
                <a:spcPts val="1200"/>
              </a:spcBef>
              <a:buFont typeface="+mj-lt"/>
              <a:buAutoNum type="arabicPeriod"/>
            </a:pPr>
            <a:r>
              <a:rPr lang="en-US" alt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Adjust Network</a:t>
            </a:r>
          </a:p>
          <a:p>
            <a:pPr marL="571485" indent="-571485">
              <a:spcBef>
                <a:spcPts val="1600"/>
              </a:spcBef>
              <a:buFont typeface="+mj-lt"/>
              <a:buAutoNum type="arabicPeriod"/>
            </a:pPr>
            <a:r>
              <a:rPr lang="en-US" altLang="en-US" sz="40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Enjoy the efficiency </a:t>
            </a:r>
            <a:r>
              <a:rPr lang="en-US" altLang="en-US" sz="40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</a:t>
            </a:r>
            <a:endParaRPr lang="en-US" altLang="en-US" sz="400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r12">
            <a:extLst>
              <a:ext uri="{FF2B5EF4-FFF2-40B4-BE49-F238E27FC236}">
                <a16:creationId xmlns:a16="http://schemas.microsoft.com/office/drawing/2014/main" id="{36D111BC-F3F6-4B15-98E3-37EF226308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947"/>
          <a:stretch/>
        </p:blipFill>
        <p:spPr>
          <a:xfrm>
            <a:off x="-2448183" y="1491175"/>
            <a:ext cx="7393160" cy="8795825"/>
          </a:xfrm>
          <a:prstGeom prst="rect">
            <a:avLst/>
          </a:prstGeom>
        </p:spPr>
      </p:pic>
      <p:sp>
        <p:nvSpPr>
          <p:cNvPr id="10" name="screen">
            <a:extLst>
              <a:ext uri="{FF2B5EF4-FFF2-40B4-BE49-F238E27FC236}">
                <a16:creationId xmlns:a16="http://schemas.microsoft.com/office/drawing/2014/main" id="{1195B098-9D6C-4F8C-972C-D818E0D51137}"/>
              </a:ext>
            </a:extLst>
          </p:cNvPr>
          <p:cNvSpPr/>
          <p:nvPr/>
        </p:nvSpPr>
        <p:spPr>
          <a:xfrm rot="181094">
            <a:off x="1781934" y="6399784"/>
            <a:ext cx="2338283" cy="1226581"/>
          </a:xfrm>
          <a:prstGeom prst="parallelogram">
            <a:avLst>
              <a:gd name="adj" fmla="val 27188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2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FEA257-C055-468A-B364-8F1019F553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1" r="65" t="29"/>
          <a:stretch/>
        </p:blipFill>
        <p:spPr>
          <a:xfrm>
            <a:off x="594948" y="2449286"/>
            <a:ext cx="16640905" cy="7675743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sp>
        <p:nvSpPr>
          <p:cNvPr id="63501" name="Title 63500">
            <a:extLst>
              <a:ext uri="{FF2B5EF4-FFF2-40B4-BE49-F238E27FC236}">
                <a16:creationId xmlns:a16="http://schemas.microsoft.com/office/drawing/2014/main" id="{DCF620D0-7F17-4DE4-9DA8-53F4AB7D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30977"/>
            <a:ext cx="18288000" cy="1273800"/>
          </a:xfrm>
        </p:spPr>
        <p:txBody>
          <a:bodyPr>
            <a:normAutofit/>
          </a:bodyPr>
          <a:lstStyle/>
          <a:p>
            <a:pPr algn="ctr"/>
            <a:r>
              <a:rPr dirty="0" lang="en-US">
                <a:sym charset="2" panose="05000000000000000000" pitchFamily="2" typeface="Wingdings"/>
              </a:rPr>
              <a:t>No Vectors = No GVX = No OPUS Projects</a:t>
            </a:r>
            <a:endParaRPr dirty="0" lang="en-US"/>
          </a:p>
        </p:txBody>
      </p:sp>
      <p:sp>
        <p:nvSpPr>
          <p:cNvPr id="63504" name="Rectangle: Rounded Corners 63503">
            <a:extLst>
              <a:ext uri="{FF2B5EF4-FFF2-40B4-BE49-F238E27FC236}">
                <a16:creationId xmlns:a16="http://schemas.microsoft.com/office/drawing/2014/main" id="{9662D086-877A-4A2D-9A19-6CDD77BB47CC}"/>
              </a:ext>
            </a:extLst>
          </p:cNvPr>
          <p:cNvSpPr/>
          <p:nvPr/>
        </p:nvSpPr>
        <p:spPr>
          <a:xfrm>
            <a:off x="6743700" y="5421086"/>
            <a:ext cx="9764486" cy="292281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en-US" sz="6000">
                <a:solidFill>
                  <a:schemeClr val="tx1"/>
                </a:solidFill>
              </a:rPr>
              <a:t>GNSS </a:t>
            </a:r>
            <a:r>
              <a:rPr b="1" dirty="0" lang="en-US" sz="6000">
                <a:solidFill>
                  <a:schemeClr val="tx1"/>
                </a:solidFill>
              </a:rPr>
              <a:t>Vector</a:t>
            </a:r>
            <a:r>
              <a:rPr dirty="0" lang="en-US" sz="6000">
                <a:solidFill>
                  <a:schemeClr val="tx1"/>
                </a:solidFill>
              </a:rPr>
              <a:t> </a:t>
            </a:r>
            <a:r>
              <a:rPr dirty="0" err="1" lang="en-US" sz="6000">
                <a:solidFill>
                  <a:schemeClr val="tx1"/>
                </a:solidFill>
              </a:rPr>
              <a:t>eXchange</a:t>
            </a:r>
            <a:r>
              <a:rPr dirty="0" lang="en-US" sz="6000">
                <a:solidFill>
                  <a:schemeClr val="tx1"/>
                </a:solidFill>
              </a:rPr>
              <a:t> with VRS means you </a:t>
            </a:r>
            <a:r>
              <a:rPr dirty="0" i="1" lang="en-US" sz="6000">
                <a:solidFill>
                  <a:schemeClr val="tx1"/>
                </a:solidFill>
              </a:rPr>
              <a:t>must:</a:t>
            </a:r>
            <a:r>
              <a:rPr dirty="0" lang="en-US" sz="600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dirty="0" lang="en-US" sz="6000">
                <a:solidFill>
                  <a:schemeClr val="tx1"/>
                </a:solidFill>
              </a:rPr>
              <a:t>Store points as Vectors</a:t>
            </a:r>
          </a:p>
        </p:txBody>
      </p:sp>
      <p:cxnSp>
        <p:nvCxnSpPr>
          <p:cNvPr id="63508" name="Connector: Curved 63507">
            <a:extLst>
              <a:ext uri="{FF2B5EF4-FFF2-40B4-BE49-F238E27FC236}">
                <a16:creationId xmlns:a16="http://schemas.microsoft.com/office/drawing/2014/main" id="{92E546E5-BB97-45F0-98CE-6AADE782C99A}"/>
              </a:ext>
            </a:extLst>
          </p:cNvPr>
          <p:cNvCxnSpPr>
            <a:cxnSpLocks/>
          </p:cNvCxnSpPr>
          <p:nvPr/>
        </p:nvCxnSpPr>
        <p:spPr>
          <a:xfrm flipV="1">
            <a:off x="6743700" y="4019550"/>
            <a:ext cx="4219575" cy="2838451"/>
          </a:xfrm>
          <a:prstGeom prst="curvedConnector3">
            <a:avLst>
              <a:gd fmla="val -38487" name="adj1"/>
            </a:avLst>
          </a:prstGeom>
          <a:ln w="152400">
            <a:solidFill>
              <a:srgbClr val="FBAD26"/>
            </a:solidFill>
            <a:tailEnd type="stealt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63511" name="Connector: Curved 63510">
            <a:extLst>
              <a:ext uri="{FF2B5EF4-FFF2-40B4-BE49-F238E27FC236}">
                <a16:creationId xmlns:a16="http://schemas.microsoft.com/office/drawing/2014/main" id="{686336FB-30C4-4730-8E5A-409850282E81}"/>
              </a:ext>
            </a:extLst>
          </p:cNvPr>
          <p:cNvCxnSpPr>
            <a:stCxn id="63504" idx="2"/>
          </p:cNvCxnSpPr>
          <p:nvPr/>
        </p:nvCxnSpPr>
        <p:spPr>
          <a:xfrm rot="5400000">
            <a:off x="8858250" y="6604907"/>
            <a:ext cx="1028700" cy="4506686"/>
          </a:xfrm>
          <a:prstGeom prst="curvedConnector2">
            <a:avLst/>
          </a:prstGeom>
          <a:ln w="152400">
            <a:solidFill>
              <a:srgbClr val="FBAD26"/>
            </a:solidFill>
            <a:tailEnd type="stealt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7" name="Title 63500">
            <a:extLst>
              <a:ext uri="{FF2B5EF4-FFF2-40B4-BE49-F238E27FC236}">
                <a16:creationId xmlns:a16="http://schemas.microsoft.com/office/drawing/2014/main" id="{C29100C0-D13C-40A1-9D9A-45C5041EB0D2}"/>
              </a:ext>
            </a:extLst>
          </p:cNvPr>
          <p:cNvSpPr txBox="1">
            <a:spLocks/>
          </p:cNvSpPr>
          <p:nvPr/>
        </p:nvSpPr>
        <p:spPr>
          <a:xfrm>
            <a:off x="152400" y="358426"/>
            <a:ext cx="4991100" cy="12738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rmAutofit fontScale="97500"/>
          </a:bodyPr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B7E2"/>
              </a:buClr>
              <a:buSzPts val="3000"/>
              <a:buFont typeface="Open Sans ExtraBold"/>
              <a:buNone/>
              <a:defRPr b="1" cap="none" i="0" strike="noStrike" sz="6000" u="none">
                <a:solidFill>
                  <a:srgbClr val="6CB7E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i="0" strike="noStrike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i="0" strike="noStrike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i="0" strike="noStrike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i="0" strike="noStrike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i="0" strike="noStrike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i="0" strike="noStrike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i="0" strike="noStrike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i="0" strike="noStrike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dirty="0" i="1" lang="en-US"/>
              <a:t>Remember!</a:t>
            </a: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225152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26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 tmFilter="0, 0; .2, .5; .8, .5; 1, 0"/>
                                        <p:tgtEl>
                                          <p:spTgt spid="635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"/>
                                        <p:tgtEl>
                                          <p:spTgt spid="635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" tmFilter="0, 0; .2, .5; .8, .5; 1, 0"/>
                                        <p:tgtEl>
                                          <p:spTgt spid="635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0"/>
                                        <p:tgtEl>
                                          <p:spTgt spid="635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1" name="Title 63500">
            <a:extLst>
              <a:ext uri="{FF2B5EF4-FFF2-40B4-BE49-F238E27FC236}">
                <a16:creationId xmlns:a16="http://schemas.microsoft.com/office/drawing/2014/main" id="{DCF620D0-7F17-4DE4-9DA8-53F4AB7D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30977"/>
            <a:ext cx="18288000" cy="847766"/>
          </a:xfrm>
        </p:spPr>
        <p:txBody>
          <a:bodyPr>
            <a:noAutofit/>
          </a:bodyPr>
          <a:lstStyle/>
          <a:p>
            <a:pPr algn="ctr"/>
            <a:r>
              <a:rPr lang="en-US" sz="5200" dirty="0">
                <a:sym typeface="Wingdings" panose="05000000000000000000" pitchFamily="2" charset="2"/>
              </a:rPr>
              <a:t>Using VRS, TBC, and OPUS Projects to connect to NSRS</a:t>
            </a:r>
            <a:endParaRPr lang="en-US" sz="5200" dirty="0"/>
          </a:p>
        </p:txBody>
      </p:sp>
      <p:sp>
        <p:nvSpPr>
          <p:cNvPr id="8" name="Google Shape;252;p6">
            <a:extLst>
              <a:ext uri="{FF2B5EF4-FFF2-40B4-BE49-F238E27FC236}">
                <a16:creationId xmlns:a16="http://schemas.microsoft.com/office/drawing/2014/main" id="{0F06545D-EFDA-465C-9F3E-ED60D3F2A7EA}"/>
              </a:ext>
            </a:extLst>
          </p:cNvPr>
          <p:cNvSpPr txBox="1">
            <a:spLocks/>
          </p:cNvSpPr>
          <p:nvPr/>
        </p:nvSpPr>
        <p:spPr>
          <a:xfrm>
            <a:off x="1356450" y="8984400"/>
            <a:ext cx="15571200" cy="1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15000"/>
              </a:lnSpc>
              <a:spcAft>
                <a:spcPts val="3200"/>
              </a:spcAft>
              <a:buSzPts val="1000"/>
            </a:pPr>
            <a:r>
              <a:rPr lang="en-US" sz="2000" dirty="0"/>
              <a:t>| Jalbrzikowski</a:t>
            </a:r>
          </a:p>
        </p:txBody>
      </p:sp>
      <p:sp>
        <p:nvSpPr>
          <p:cNvPr id="9" name="Google Shape;284;p8">
            <a:extLst>
              <a:ext uri="{FF2B5EF4-FFF2-40B4-BE49-F238E27FC236}">
                <a16:creationId xmlns:a16="http://schemas.microsoft.com/office/drawing/2014/main" id="{82BA7ED0-8A98-493D-BABE-23FF50AFD37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13500" y="3178629"/>
            <a:ext cx="17872550" cy="663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50" rIns="0" bIns="182850" anchor="t" anchorCtr="0">
            <a:noAutofit/>
          </a:bodyPr>
          <a:lstStyle/>
          <a:p>
            <a:pPr indent="-457200">
              <a:lnSpc>
                <a:spcPct val="114000"/>
              </a:lnSpc>
            </a:pPr>
            <a:r>
              <a:rPr lang="en-US" sz="4000" dirty="0">
                <a:solidFill>
                  <a:schemeClr val="dk1"/>
                </a:solidFill>
              </a:rPr>
              <a:t>Redundancy is Your Friend</a:t>
            </a:r>
          </a:p>
          <a:p>
            <a:pPr marL="739775" lvl="1" indent="-282575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dk1"/>
                </a:solidFill>
              </a:rPr>
              <a:t>Even with static occupations, your “total time on mark” is the key to accuracy (not longer occupations) </a:t>
            </a:r>
          </a:p>
          <a:p>
            <a:pPr indent="-457200">
              <a:lnSpc>
                <a:spcPct val="114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dk1"/>
                </a:solidFill>
              </a:rPr>
              <a:t>Beta OPUS Projects is the Path to GVX Submissions (</a:t>
            </a:r>
            <a:r>
              <a:rPr lang="en-US" sz="4000" i="1" dirty="0">
                <a:solidFill>
                  <a:schemeClr val="dk1"/>
                </a:solidFill>
              </a:rPr>
              <a:t>for now</a:t>
            </a:r>
            <a:r>
              <a:rPr lang="en-US" sz="4000" dirty="0">
                <a:solidFill>
                  <a:schemeClr val="dk1"/>
                </a:solidFill>
              </a:rPr>
              <a:t>)</a:t>
            </a:r>
          </a:p>
          <a:p>
            <a:pPr marL="739775" lvl="1" indent="-282575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i="1" dirty="0">
                <a:solidFill>
                  <a:schemeClr val="dk1"/>
                </a:solidFill>
              </a:rPr>
              <a:t>Where is it?</a:t>
            </a:r>
            <a:r>
              <a:rPr lang="en-US" dirty="0">
                <a:solidFill>
                  <a:schemeClr val="dk1"/>
                </a:solidFill>
              </a:rPr>
              <a:t> … instead of </a:t>
            </a:r>
            <a:r>
              <a:rPr lang="en-US" b="1" u="sng" dirty="0">
                <a:solidFill>
                  <a:schemeClr val="dk1"/>
                </a:solidFill>
              </a:rPr>
              <a:t>www</a:t>
            </a:r>
            <a:r>
              <a:rPr lang="en-US" dirty="0">
                <a:solidFill>
                  <a:schemeClr val="dk1"/>
                </a:solidFill>
              </a:rPr>
              <a:t>.ngs.noaa.gov navigate to</a:t>
            </a:r>
            <a:r>
              <a:rPr lang="en-US" dirty="0">
                <a:solidFill>
                  <a:schemeClr val="dk1"/>
                </a:solidFill>
                <a:sym typeface="Wingdings" panose="05000000000000000000" pitchFamily="2" charset="2"/>
              </a:rPr>
              <a:t> </a:t>
            </a:r>
            <a:r>
              <a:rPr lang="en-US" b="1" u="sng" dirty="0">
                <a:solidFill>
                  <a:schemeClr val="dk1"/>
                </a:solidFill>
              </a:rPr>
              <a:t>beta</a:t>
            </a:r>
            <a:r>
              <a:rPr lang="en-US" dirty="0">
                <a:solidFill>
                  <a:schemeClr val="dk1"/>
                </a:solidFill>
              </a:rPr>
              <a:t>.ngs.noaa.gov</a:t>
            </a:r>
          </a:p>
          <a:p>
            <a:pPr marL="739775" lvl="1" indent="-282575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dk1"/>
                </a:solidFill>
              </a:rPr>
              <a:t>Or simply check the NGS Homepage </a:t>
            </a:r>
            <a:r>
              <a:rPr lang="en-US" dirty="0">
                <a:solidFill>
                  <a:schemeClr val="dk1"/>
                </a:solidFill>
                <a:sym typeface="Wingdings" panose="05000000000000000000" pitchFamily="2" charset="2"/>
              </a:rPr>
              <a:t> Beta Release (under News Bulletins)</a:t>
            </a:r>
            <a:endParaRPr lang="en-US" dirty="0">
              <a:solidFill>
                <a:schemeClr val="dk1"/>
              </a:solidFill>
            </a:endParaRPr>
          </a:p>
          <a:p>
            <a:pPr indent="-457200">
              <a:lnSpc>
                <a:spcPct val="114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dk1"/>
                </a:solidFill>
              </a:rPr>
              <a:t>In the near future, GNSS will become a sub-type of </a:t>
            </a:r>
            <a:r>
              <a:rPr lang="en-US" sz="4000" b="1" dirty="0">
                <a:solidFill>
                  <a:schemeClr val="dk1"/>
                </a:solidFill>
              </a:rPr>
              <a:t>GDX</a:t>
            </a:r>
            <a:r>
              <a:rPr lang="en-US" sz="4000" dirty="0">
                <a:solidFill>
                  <a:schemeClr val="dk1"/>
                </a:solidFill>
              </a:rPr>
              <a:t> file format</a:t>
            </a:r>
          </a:p>
          <a:p>
            <a:pPr marL="739775" lvl="1" indent="-282575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chemeClr val="dk1"/>
                </a:solidFill>
              </a:rPr>
              <a:t>GDX</a:t>
            </a:r>
            <a:r>
              <a:rPr lang="en-US" dirty="0">
                <a:solidFill>
                  <a:schemeClr val="dk1"/>
                </a:solidFill>
              </a:rPr>
              <a:t> = </a:t>
            </a:r>
            <a:r>
              <a:rPr lang="en-US" b="1" dirty="0">
                <a:solidFill>
                  <a:schemeClr val="dk1"/>
                </a:solidFill>
              </a:rPr>
              <a:t>G</a:t>
            </a:r>
            <a:r>
              <a:rPr lang="en-US" dirty="0">
                <a:solidFill>
                  <a:schemeClr val="dk1"/>
                </a:solidFill>
              </a:rPr>
              <a:t>eodetic </a:t>
            </a:r>
            <a:r>
              <a:rPr lang="en-US" b="1" dirty="0">
                <a:solidFill>
                  <a:schemeClr val="dk1"/>
                </a:solidFill>
              </a:rPr>
              <a:t>D</a:t>
            </a:r>
            <a:r>
              <a:rPr lang="en-US" dirty="0">
                <a:solidFill>
                  <a:schemeClr val="dk1"/>
                </a:solidFill>
              </a:rPr>
              <a:t>ata </a:t>
            </a:r>
            <a:r>
              <a:rPr lang="en-US" dirty="0" err="1">
                <a:solidFill>
                  <a:schemeClr val="dk1"/>
                </a:solidFill>
              </a:rPr>
              <a:t>e</a:t>
            </a:r>
            <a:r>
              <a:rPr lang="en-US" b="1" dirty="0" err="1">
                <a:solidFill>
                  <a:schemeClr val="dk1"/>
                </a:solidFill>
              </a:rPr>
              <a:t>X</a:t>
            </a:r>
            <a:r>
              <a:rPr lang="en-US" dirty="0" err="1">
                <a:solidFill>
                  <a:schemeClr val="dk1"/>
                </a:solidFill>
              </a:rPr>
              <a:t>change</a:t>
            </a:r>
            <a:endParaRPr lang="en-US" dirty="0">
              <a:solidFill>
                <a:schemeClr val="dk1"/>
              </a:solidFill>
            </a:endParaRPr>
          </a:p>
          <a:p>
            <a:pPr marL="739775" lvl="1" indent="-282575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dk1"/>
                </a:solidFill>
              </a:rPr>
              <a:t>Still an </a:t>
            </a:r>
            <a:r>
              <a:rPr lang="en-US" b="1" dirty="0">
                <a:solidFill>
                  <a:schemeClr val="dk1"/>
                </a:solidFill>
              </a:rPr>
              <a:t>XML based </a:t>
            </a:r>
            <a:r>
              <a:rPr lang="en-US" dirty="0">
                <a:solidFill>
                  <a:schemeClr val="dk1"/>
                </a:solidFill>
              </a:rPr>
              <a:t>file format</a:t>
            </a:r>
          </a:p>
          <a:p>
            <a:pPr marL="739775" lvl="1" indent="-282575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dk1"/>
                </a:solidFill>
              </a:rPr>
              <a:t>Goal = one file format for observations from: GNSS, Total Station, Digital Level, Gravimeter</a:t>
            </a:r>
          </a:p>
          <a:p>
            <a:pPr marL="739775" lvl="1" indent="-282575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dk1"/>
                </a:solidFill>
              </a:rPr>
              <a:t>Yes, this is in conjunction with NSRS Modernization efforts</a:t>
            </a:r>
          </a:p>
        </p:txBody>
      </p:sp>
      <p:sp>
        <p:nvSpPr>
          <p:cNvPr id="10" name="Title 63500">
            <a:extLst>
              <a:ext uri="{FF2B5EF4-FFF2-40B4-BE49-F238E27FC236}">
                <a16:creationId xmlns:a16="http://schemas.microsoft.com/office/drawing/2014/main" id="{B61457EB-5223-4A66-8D09-0D9585670274}"/>
              </a:ext>
            </a:extLst>
          </p:cNvPr>
          <p:cNvSpPr txBox="1">
            <a:spLocks/>
          </p:cNvSpPr>
          <p:nvPr/>
        </p:nvSpPr>
        <p:spPr>
          <a:xfrm>
            <a:off x="-1950" y="2403435"/>
            <a:ext cx="18288000" cy="84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B7E2"/>
              </a:buClr>
              <a:buSzPts val="3000"/>
              <a:buFont typeface="Open Sans ExtraBold"/>
              <a:buNone/>
              <a:defRPr sz="6000" b="1" i="0" u="none" strike="noStrike" cap="none">
                <a:solidFill>
                  <a:srgbClr val="6CB7E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ctr"/>
            <a:r>
              <a:rPr lang="en-US" sz="5200" i="1" dirty="0">
                <a:sym typeface="Wingdings" panose="05000000000000000000" pitchFamily="2" charset="2"/>
              </a:rPr>
              <a:t>Closing Thoughts and a Look Ahead…</a:t>
            </a:r>
            <a:endParaRPr lang="en-US" sz="5200" i="1" dirty="0"/>
          </a:p>
        </p:txBody>
      </p:sp>
    </p:spTree>
    <p:extLst>
      <p:ext uri="{BB962C8B-B14F-4D97-AF65-F5344CB8AC3E}">
        <p14:creationId xmlns:p14="http://schemas.microsoft.com/office/powerpoint/2010/main" val="311959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"/>
          <p:cNvSpPr txBox="1">
            <a:spLocks noGrp="1"/>
          </p:cNvSpPr>
          <p:nvPr>
            <p:ph type="title"/>
          </p:nvPr>
        </p:nvSpPr>
        <p:spPr>
          <a:xfrm>
            <a:off x="1353900" y="1422900"/>
            <a:ext cx="15571200" cy="12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dirty="0"/>
              <a:t>Additional Resources from NGS</a:t>
            </a:r>
            <a:endParaRPr dirty="0"/>
          </a:p>
        </p:txBody>
      </p:sp>
      <p:sp>
        <p:nvSpPr>
          <p:cNvPr id="283" name="Google Shape;283;p8"/>
          <p:cNvSpPr txBox="1">
            <a:spLocks noGrp="1"/>
          </p:cNvSpPr>
          <p:nvPr>
            <p:ph type="subTitle" idx="1"/>
          </p:nvPr>
        </p:nvSpPr>
        <p:spPr>
          <a:xfrm>
            <a:off x="1356450" y="8984400"/>
            <a:ext cx="15571200" cy="1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SzPts val="1000"/>
              <a:buNone/>
            </a:pPr>
            <a:r>
              <a:rPr lang="en" b="0" dirty="0"/>
              <a:t>| Jalbrzikowski</a:t>
            </a:r>
            <a:endParaRPr dirty="0"/>
          </a:p>
        </p:txBody>
      </p:sp>
      <p:sp>
        <p:nvSpPr>
          <p:cNvPr id="284" name="Google Shape;284;p8"/>
          <p:cNvSpPr txBox="1">
            <a:spLocks noGrp="1"/>
          </p:cNvSpPr>
          <p:nvPr>
            <p:ph type="body" idx="2"/>
          </p:nvPr>
        </p:nvSpPr>
        <p:spPr>
          <a:xfrm>
            <a:off x="413500" y="2152862"/>
            <a:ext cx="8054095" cy="801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50" rIns="0" bIns="182850" anchor="t" anchorCtr="0">
            <a:noAutofit/>
          </a:bodyPr>
          <a:lstStyle/>
          <a:p>
            <a:pPr indent="-457200">
              <a:lnSpc>
                <a:spcPct val="114000"/>
              </a:lnSpc>
            </a:pPr>
            <a:r>
              <a:rPr lang="en-US" sz="2800" dirty="0">
                <a:solidFill>
                  <a:schemeClr val="dk1"/>
                </a:solidFill>
              </a:rPr>
              <a:t>Regional Geodetic Advisor Program</a:t>
            </a:r>
          </a:p>
          <a:p>
            <a:pPr marL="739775" lvl="1" indent="-282575">
              <a:lnSpc>
                <a:spcPct val="114000"/>
              </a:lnSpc>
              <a:spcBef>
                <a:spcPts val="0"/>
              </a:spcBef>
            </a:pPr>
            <a:r>
              <a:rPr lang="en-US" sz="2400" dirty="0">
                <a:solidFill>
                  <a:schemeClr val="dk1"/>
                </a:solidFill>
              </a:rPr>
              <a:t>14 across US and Territories</a:t>
            </a:r>
          </a:p>
          <a:p>
            <a:pPr marL="739775" lvl="1" indent="-282575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dk1"/>
                </a:solidFill>
              </a:rPr>
              <a:t>Vacancy </a:t>
            </a:r>
            <a:r>
              <a:rPr lang="en-US" sz="2400" dirty="0">
                <a:solidFill>
                  <a:schemeClr val="dk1"/>
                </a:solidFill>
                <a:sym typeface="Wingdings" panose="05000000000000000000" pitchFamily="2" charset="2"/>
              </a:rPr>
              <a:t> check </a:t>
            </a:r>
            <a:r>
              <a:rPr lang="en-US" sz="2400" dirty="0" err="1">
                <a:solidFill>
                  <a:schemeClr val="dk1"/>
                </a:solidFill>
                <a:sym typeface="Wingdings" panose="05000000000000000000" pitchFamily="2" charset="2"/>
              </a:rPr>
              <a:t>USAJobs</a:t>
            </a:r>
            <a:r>
              <a:rPr lang="en-US" sz="2400" dirty="0">
                <a:solidFill>
                  <a:schemeClr val="dk1"/>
                </a:solidFill>
                <a:sym typeface="Wingdings" panose="05000000000000000000" pitchFamily="2" charset="2"/>
              </a:rPr>
              <a:t> for advertisement</a:t>
            </a:r>
            <a:endParaRPr lang="en-US" sz="2400" dirty="0">
              <a:solidFill>
                <a:schemeClr val="dk1"/>
              </a:solidFill>
            </a:endParaRPr>
          </a:p>
          <a:p>
            <a:pPr indent="-457200">
              <a:lnSpc>
                <a:spcPct val="114000"/>
              </a:lnSpc>
            </a:pPr>
            <a:r>
              <a:rPr lang="en-US" sz="2800" dirty="0">
                <a:solidFill>
                  <a:schemeClr val="dk1"/>
                </a:solidFill>
              </a:rPr>
              <a:t>State Geodetic Coordinators</a:t>
            </a:r>
          </a:p>
          <a:p>
            <a:pPr marL="739775" lvl="1" indent="-282575">
              <a:lnSpc>
                <a:spcPct val="114000"/>
              </a:lnSpc>
              <a:spcBef>
                <a:spcPts val="0"/>
              </a:spcBef>
            </a:pPr>
            <a:r>
              <a:rPr lang="en-US" sz="2400" dirty="0">
                <a:solidFill>
                  <a:schemeClr val="dk1"/>
                </a:solidFill>
              </a:rPr>
              <a:t>Not NGS employees</a:t>
            </a:r>
          </a:p>
          <a:p>
            <a:pPr marL="739775" lvl="1" indent="-282575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dk1"/>
                </a:solidFill>
              </a:rPr>
              <a:t>From various organizations</a:t>
            </a:r>
          </a:p>
          <a:p>
            <a:pPr indent="-457200">
              <a:lnSpc>
                <a:spcPct val="114000"/>
              </a:lnSpc>
            </a:pPr>
            <a:r>
              <a:rPr lang="en-US" sz="2800" dirty="0">
                <a:solidFill>
                  <a:schemeClr val="dk1"/>
                </a:solidFill>
              </a:rPr>
              <a:t>Monthly Webinars</a:t>
            </a:r>
          </a:p>
          <a:p>
            <a:pPr marL="739775" lvl="1" indent="-282575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dk1"/>
                </a:solidFill>
              </a:rPr>
              <a:t>If you miss it, they’re recorded</a:t>
            </a:r>
          </a:p>
          <a:p>
            <a:pPr indent="-457200">
              <a:lnSpc>
                <a:spcPct val="114000"/>
              </a:lnSpc>
            </a:pPr>
            <a:r>
              <a:rPr lang="en-US" sz="2800" dirty="0">
                <a:solidFill>
                  <a:schemeClr val="dk1"/>
                </a:solidFill>
              </a:rPr>
              <a:t>Educational Videos</a:t>
            </a:r>
          </a:p>
          <a:p>
            <a:pPr marL="739775" lvl="1" indent="-282575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dk1"/>
                </a:solidFill>
              </a:rPr>
              <a:t>Technical Tidbits</a:t>
            </a:r>
          </a:p>
          <a:p>
            <a:pPr indent="-457200">
              <a:lnSpc>
                <a:spcPct val="114000"/>
              </a:lnSpc>
            </a:pPr>
            <a:r>
              <a:rPr lang="en-US" sz="2800" dirty="0">
                <a:solidFill>
                  <a:schemeClr val="dk1"/>
                </a:solidFill>
              </a:rPr>
              <a:t>Online Lessons</a:t>
            </a:r>
          </a:p>
          <a:p>
            <a:pPr marL="739775" lvl="1" indent="-282575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dk1"/>
                </a:solidFill>
              </a:rPr>
              <a:t>1-2 hours, sign up for account</a:t>
            </a:r>
          </a:p>
          <a:p>
            <a:pPr indent="-457200">
              <a:lnSpc>
                <a:spcPct val="114000"/>
              </a:lnSpc>
            </a:pPr>
            <a:r>
              <a:rPr lang="en-US" sz="2800" dirty="0">
                <a:solidFill>
                  <a:schemeClr val="dk1"/>
                </a:solidFill>
              </a:rPr>
              <a:t>Publication Library</a:t>
            </a:r>
          </a:p>
          <a:p>
            <a:pPr marL="739775" lvl="1" indent="-282575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dk1"/>
                </a:solidFill>
              </a:rPr>
              <a:t>TMs, Policies, Current/Historical Documents</a:t>
            </a:r>
          </a:p>
          <a:p>
            <a:pPr indent="-457200">
              <a:lnSpc>
                <a:spcPct val="114000"/>
              </a:lnSpc>
              <a:spcAft>
                <a:spcPts val="1200"/>
              </a:spcAft>
            </a:pPr>
            <a:r>
              <a:rPr lang="en-US" sz="2800" dirty="0">
                <a:solidFill>
                  <a:schemeClr val="dk1"/>
                </a:solidFill>
              </a:rPr>
              <a:t>Presentation Library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A9E9C3-F990-43D3-82EF-F27783418B9B}"/>
              </a:ext>
            </a:extLst>
          </p:cNvPr>
          <p:cNvGrpSpPr>
            <a:grpSpLocks noChangeAspect="1"/>
          </p:cNvGrpSpPr>
          <p:nvPr/>
        </p:nvGrpSpPr>
        <p:grpSpPr>
          <a:xfrm>
            <a:off x="7543800" y="2567184"/>
            <a:ext cx="9797809" cy="7345172"/>
            <a:chOff x="8691" y="2045"/>
            <a:chExt cx="9142509" cy="6853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8673088-45DF-4051-993A-AC9FF07B5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1" y="2045"/>
              <a:ext cx="9126617" cy="685391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7CE113-0B17-4925-B77C-36900C7ED21E}"/>
                </a:ext>
              </a:extLst>
            </p:cNvPr>
            <p:cNvSpPr txBox="1"/>
            <p:nvPr/>
          </p:nvSpPr>
          <p:spPr>
            <a:xfrm>
              <a:off x="2374845" y="28800"/>
              <a:ext cx="67763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pc="-7" dirty="0">
                  <a:solidFill>
                    <a:prstClr val="white"/>
                  </a:solidFill>
                  <a:latin typeface="Cambria" panose="02040503050406030204" pitchFamily="18" charset="0"/>
                  <a:ea typeface="MS PGothic" pitchFamily="34" charset="-128"/>
                  <a:cs typeface="Calibri"/>
                </a:rPr>
                <a:t>https://www.ngs.noaa.gov/ADVISORS/</a:t>
              </a:r>
              <a:endParaRPr lang="en-US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2CC5CF7-0615-4A26-8156-72D82244BA19}"/>
              </a:ext>
            </a:extLst>
          </p:cNvPr>
          <p:cNvSpPr/>
          <p:nvPr/>
        </p:nvSpPr>
        <p:spPr>
          <a:xfrm>
            <a:off x="15899607" y="5612606"/>
            <a:ext cx="781050" cy="995363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EDCD3F-E25A-4A12-9411-60EC4CCF9384}"/>
              </a:ext>
            </a:extLst>
          </p:cNvPr>
          <p:cNvSpPr/>
          <p:nvPr/>
        </p:nvSpPr>
        <p:spPr>
          <a:xfrm>
            <a:off x="15718631" y="6607969"/>
            <a:ext cx="1121569" cy="223838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F3A6D1-D621-4C7C-847E-17859020B0BD}"/>
              </a:ext>
            </a:extLst>
          </p:cNvPr>
          <p:cNvSpPr txBox="1"/>
          <p:nvPr/>
        </p:nvSpPr>
        <p:spPr>
          <a:xfrm>
            <a:off x="15812081" y="5828498"/>
            <a:ext cx="1467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Vacant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USAJobs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for posting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"/>
          <p:cNvSpPr txBox="1">
            <a:spLocks noGrp="1"/>
          </p:cNvSpPr>
          <p:nvPr>
            <p:ph type="subTitle" idx="1"/>
          </p:nvPr>
        </p:nvSpPr>
        <p:spPr>
          <a:xfrm>
            <a:off x="1356450" y="8984400"/>
            <a:ext cx="15571200" cy="1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SzPts val="1000"/>
              <a:buNone/>
            </a:pPr>
            <a:r>
              <a:rPr lang="en" b="0" dirty="0"/>
              <a:t>| </a:t>
            </a:r>
            <a:r>
              <a:rPr lang="en-US" b="0" dirty="0"/>
              <a:t>Jalbrzikowski</a:t>
            </a:r>
            <a:endParaRPr dirty="0"/>
          </a:p>
        </p:txBody>
      </p:sp>
      <p:pic>
        <p:nvPicPr>
          <p:cNvPr id="20" name="DoC logo">
            <a:extLst>
              <a:ext uri="{FF2B5EF4-FFF2-40B4-BE49-F238E27FC236}">
                <a16:creationId xmlns:a16="http://schemas.microsoft.com/office/drawing/2014/main" id="{71B0C238-AC1C-437D-B8A2-241569A29A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836" y="2592957"/>
            <a:ext cx="997792" cy="99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NOAA logo">
            <a:extLst>
              <a:ext uri="{FF2B5EF4-FFF2-40B4-BE49-F238E27FC236}">
                <a16:creationId xmlns:a16="http://schemas.microsoft.com/office/drawing/2014/main" id="{284DE660-A684-492A-8CB3-457899D39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1878" y="4050150"/>
            <a:ext cx="1135711" cy="113571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3EC99B5E-0EC5-4832-B035-F6CD84245DD4}"/>
              </a:ext>
            </a:extLst>
          </p:cNvPr>
          <p:cNvSpPr txBox="1">
            <a:spLocks/>
          </p:cNvSpPr>
          <p:nvPr/>
        </p:nvSpPr>
        <p:spPr bwMode="auto">
          <a:xfrm>
            <a:off x="5018924" y="2076634"/>
            <a:ext cx="11908726" cy="402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pitchFamily="34" charset="0"/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457189" lvl="1" indent="0">
              <a:buClrTx/>
              <a:buFont typeface="Arial" pitchFamily="34" charset="0"/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-Department of Commerce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DoC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457189" lvl="1" indent="0">
              <a:buClrTx/>
              <a:buFont typeface="Arial" pitchFamily="34" charset="0"/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		 </a:t>
            </a:r>
          </a:p>
          <a:p>
            <a:pPr marL="457189" lvl="1" indent="0">
              <a:buClrTx/>
              <a:buFont typeface="Arial" pitchFamily="34" charset="0"/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</a:p>
          <a:p>
            <a:pPr marL="457189" lvl="1" indent="0">
              <a:buClrTx/>
              <a:buFont typeface="Arial" pitchFamily="34" charset="0"/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-National Oceanic and Atmospheric Administration (NOAA)</a:t>
            </a:r>
          </a:p>
          <a:p>
            <a:pPr marL="457189" lvl="1" indent="0">
              <a:buClrTx/>
              <a:buFont typeface="Arial" pitchFamily="34" charset="0"/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		</a:t>
            </a:r>
          </a:p>
          <a:p>
            <a:pPr marL="457189" lvl="1" indent="0">
              <a:buClrTx/>
              <a:buFont typeface="Arial" pitchFamily="34" charset="0"/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-National Ocean Service (NOS)</a:t>
            </a:r>
          </a:p>
        </p:txBody>
      </p:sp>
      <p:sp>
        <p:nvSpPr>
          <p:cNvPr id="36" name="organizational structure">
            <a:extLst>
              <a:ext uri="{FF2B5EF4-FFF2-40B4-BE49-F238E27FC236}">
                <a16:creationId xmlns:a16="http://schemas.microsoft.com/office/drawing/2014/main" id="{F5112295-3CFD-471E-868F-74FB69E17537}"/>
              </a:ext>
            </a:extLst>
          </p:cNvPr>
          <p:cNvSpPr txBox="1">
            <a:spLocks/>
          </p:cNvSpPr>
          <p:nvPr/>
        </p:nvSpPr>
        <p:spPr bwMode="auto">
          <a:xfrm>
            <a:off x="5018925" y="137687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Our Organizational Structure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3A03540-B192-4CA2-B00D-44D089539E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561" y="2602996"/>
            <a:ext cx="997792" cy="99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114BC4-E91C-4473-826D-C953909BF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1603" y="4060188"/>
            <a:ext cx="1135711" cy="11357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4177400-92AD-4C68-8CBD-10A2311D5B67}"/>
              </a:ext>
            </a:extLst>
          </p:cNvPr>
          <p:cNvCxnSpPr/>
          <p:nvPr/>
        </p:nvCxnSpPr>
        <p:spPr>
          <a:xfrm>
            <a:off x="9133725" y="4694287"/>
            <a:ext cx="0" cy="59590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F7B55127-C879-4510-8484-8E0AA94D04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1177" y="2610272"/>
            <a:ext cx="1038629" cy="1034680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143DF10-BB96-412F-A801-7EF72A74DC2A}"/>
              </a:ext>
            </a:extLst>
          </p:cNvPr>
          <p:cNvCxnSpPr>
            <a:cxnSpLocks/>
          </p:cNvCxnSpPr>
          <p:nvPr/>
        </p:nvCxnSpPr>
        <p:spPr>
          <a:xfrm>
            <a:off x="9600489" y="3791998"/>
            <a:ext cx="2" cy="232999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48" name="we're not usgs">
            <a:extLst>
              <a:ext uri="{FF2B5EF4-FFF2-40B4-BE49-F238E27FC236}">
                <a16:creationId xmlns:a16="http://schemas.microsoft.com/office/drawing/2014/main" id="{79166FAE-0F93-4A29-A9BF-ACF0CF4EBB34}"/>
              </a:ext>
            </a:extLst>
          </p:cNvPr>
          <p:cNvSpPr txBox="1">
            <a:spLocks/>
          </p:cNvSpPr>
          <p:nvPr/>
        </p:nvSpPr>
        <p:spPr bwMode="auto">
          <a:xfrm>
            <a:off x="5029200" y="139309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We’re not USGS, we’re NGS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A64119C-C977-4F1B-84C5-4ADC20A600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311" y="6089219"/>
            <a:ext cx="1258635" cy="1265665"/>
          </a:xfrm>
          <a:prstGeom prst="rect">
            <a:avLst/>
          </a:prstGeom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064575D-75E8-4BD3-8D48-E74EEFE30944}"/>
              </a:ext>
            </a:extLst>
          </p:cNvPr>
          <p:cNvCxnSpPr/>
          <p:nvPr/>
        </p:nvCxnSpPr>
        <p:spPr>
          <a:xfrm>
            <a:off x="9154275" y="5769719"/>
            <a:ext cx="0" cy="595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1">
            <a:extLst>
              <a:ext uri="{FF2B5EF4-FFF2-40B4-BE49-F238E27FC236}">
                <a16:creationId xmlns:a16="http://schemas.microsoft.com/office/drawing/2014/main" id="{661CA342-669C-4C35-BA4C-A11C12E1E4BB}"/>
              </a:ext>
            </a:extLst>
          </p:cNvPr>
          <p:cNvSpPr txBox="1">
            <a:spLocks/>
          </p:cNvSpPr>
          <p:nvPr/>
        </p:nvSpPr>
        <p:spPr bwMode="auto">
          <a:xfrm>
            <a:off x="5029200" y="5756019"/>
            <a:ext cx="8229600" cy="165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	-National Geodetic Survey (NGS)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457189" lvl="1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E7C4161C-6A85-49FB-9885-6B644DB999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9703" y="6191698"/>
            <a:ext cx="2522125" cy="1008851"/>
          </a:xfrm>
          <a:prstGeom prst="rect">
            <a:avLst/>
          </a:prstGeom>
        </p:spPr>
      </p:pic>
      <p:sp>
        <p:nvSpPr>
          <p:cNvPr id="53" name="not equal">
            <a:extLst>
              <a:ext uri="{FF2B5EF4-FFF2-40B4-BE49-F238E27FC236}">
                <a16:creationId xmlns:a16="http://schemas.microsoft.com/office/drawing/2014/main" id="{C515A349-E005-4BC3-B546-4F43E77A9F7A}"/>
              </a:ext>
            </a:extLst>
          </p:cNvPr>
          <p:cNvSpPr txBox="1"/>
          <p:nvPr/>
        </p:nvSpPr>
        <p:spPr bwMode="auto">
          <a:xfrm>
            <a:off x="7575627" y="6071964"/>
            <a:ext cx="114562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6600" dirty="0"/>
              <a:t>≠</a:t>
            </a:r>
          </a:p>
        </p:txBody>
      </p:sp>
      <p:sp>
        <p:nvSpPr>
          <p:cNvPr id="54" name="Content Placeholder 1">
            <a:extLst>
              <a:ext uri="{FF2B5EF4-FFF2-40B4-BE49-F238E27FC236}">
                <a16:creationId xmlns:a16="http://schemas.microsoft.com/office/drawing/2014/main" id="{DAE8E875-A9A4-4E8B-BA70-1BBF5D0C861A}"/>
              </a:ext>
            </a:extLst>
          </p:cNvPr>
          <p:cNvSpPr txBox="1">
            <a:spLocks/>
          </p:cNvSpPr>
          <p:nvPr/>
        </p:nvSpPr>
        <p:spPr bwMode="auto">
          <a:xfrm>
            <a:off x="10727206" y="6673423"/>
            <a:ext cx="5911607" cy="5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>
              <a:buNone/>
            </a:pP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…but hey, they’re cool too.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E6E7C9F-C38B-4D17-9446-D29390BA11DA}"/>
              </a:ext>
            </a:extLst>
          </p:cNvPr>
          <p:cNvCxnSpPr>
            <a:cxnSpLocks/>
          </p:cNvCxnSpPr>
          <p:nvPr/>
        </p:nvCxnSpPr>
        <p:spPr>
          <a:xfrm>
            <a:off x="9133725" y="3143250"/>
            <a:ext cx="0" cy="113964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3298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  <p:bldP spid="36" grpId="0"/>
      <p:bldP spid="48" grpId="0"/>
      <p:bldP spid="51" grpId="0" build="p"/>
      <p:bldP spid="53" grpId="0"/>
      <p:bldP spid="5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941DA75-A029-4CC1-B92E-1606A53A4E7B}"/>
              </a:ext>
            </a:extLst>
          </p:cNvPr>
          <p:cNvSpPr txBox="1">
            <a:spLocks/>
          </p:cNvSpPr>
          <p:nvPr/>
        </p:nvSpPr>
        <p:spPr bwMode="auto">
          <a:xfrm>
            <a:off x="0" y="3906849"/>
            <a:ext cx="18288000" cy="256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828675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ts val="1800"/>
              </a:spcAft>
              <a:buClr>
                <a:srgbClr val="000000"/>
              </a:buClr>
              <a:buSzPct val="45000"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/>
            </a:pPr>
            <a:r>
              <a:rPr kumimoji="0" lang="en-US" sz="40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step: contact your Regional Geodetic Advisor</a:t>
            </a:r>
          </a:p>
          <a:p>
            <a:pPr marL="0" marR="0" lvl="0" indent="0" algn="ctr" defTabSz="828675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ts val="1800"/>
              </a:spcAft>
              <a:buClr>
                <a:srgbClr val="000000"/>
              </a:buClr>
              <a:buSzPct val="45000"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/>
            </a:pPr>
            <a:r>
              <a:rPr kumimoji="0" lang="en-US" sz="4000" b="1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geodesy.noaa.gov/ADVISORS/</a:t>
            </a:r>
          </a:p>
          <a:p>
            <a:pPr marL="0" marR="0" lvl="0" indent="0" algn="ctr" defTabSz="828675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ts val="1800"/>
              </a:spcAft>
              <a:buClr>
                <a:srgbClr val="000000"/>
              </a:buClr>
              <a:buSzPct val="45000"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-or use any major search engine: “NGS advisors”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E71684EF-6AFF-4DB1-9DC0-12F5AD897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59394"/>
            <a:ext cx="18288000" cy="362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Jeff Jalbrzikowski, P.S., GISP, CFS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Appalachian Regional Geodetic Advisor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4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jeff.jalbrzikowski@noaa.gov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240-988-5486</a:t>
            </a:r>
          </a:p>
        </p:txBody>
      </p:sp>
      <p:sp>
        <p:nvSpPr>
          <p:cNvPr id="22" name="Google Shape;296;p10">
            <a:extLst>
              <a:ext uri="{FF2B5EF4-FFF2-40B4-BE49-F238E27FC236}">
                <a16:creationId xmlns:a16="http://schemas.microsoft.com/office/drawing/2014/main" id="{2AE0F618-64DD-4855-8421-6E9949E5A0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53150" y="1786600"/>
            <a:ext cx="15582000" cy="19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</a:pPr>
            <a:r>
              <a:rPr lang="en-US" dirty="0"/>
              <a:t>For assistance with OPUS Projects</a:t>
            </a:r>
            <a:br>
              <a:rPr lang="en-US" dirty="0"/>
            </a:br>
            <a:r>
              <a:rPr lang="en-US" dirty="0"/>
              <a:t>…</a:t>
            </a:r>
            <a:r>
              <a:rPr lang="en-US" i="1" dirty="0"/>
              <a:t>or any NGS-related questions</a:t>
            </a: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20729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 txBox="1">
            <a:spLocks noGrp="1"/>
          </p:cNvSpPr>
          <p:nvPr>
            <p:ph type="title"/>
          </p:nvPr>
        </p:nvSpPr>
        <p:spPr>
          <a:xfrm>
            <a:off x="1353900" y="1363405"/>
            <a:ext cx="15571200" cy="12738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rmAutofit/>
          </a:bodyPr>
          <a:lstStyle/>
          <a:p>
            <a:pPr algn="ctr" lvl="0"/>
            <a:r>
              <a:rPr altLang="en-US" dirty="0" lang="en-US" sz="80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NGS Mission</a:t>
            </a:r>
            <a:endParaRPr dirty="0" sz="8000"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  <p:sp>
        <p:nvSpPr>
          <p:cNvPr id="290" name="Google Shape;290;p9"/>
          <p:cNvSpPr txBox="1">
            <a:spLocks noGrp="1"/>
          </p:cNvSpPr>
          <p:nvPr>
            <p:ph idx="1" type="subTitle"/>
          </p:nvPr>
        </p:nvSpPr>
        <p:spPr>
          <a:xfrm>
            <a:off x="1356450" y="8984400"/>
            <a:ext cx="15571200" cy="1302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rIns="0" spcFirstLastPara="1" tIns="0" wrap="square">
            <a:normAutofit/>
          </a:bodyPr>
          <a:lstStyle/>
          <a:p>
            <a:pPr algn="r" indent="0" lvl="0" marL="0" rtl="0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SzPts val="1000"/>
              <a:buNone/>
            </a:pPr>
            <a:r>
              <a:rPr b="0" dirty="0" lang="en"/>
              <a:t>| </a:t>
            </a:r>
            <a:r>
              <a:rPr b="0" dirty="0" lang="en-US"/>
              <a:t>Jalbrzikowski</a:t>
            </a:r>
            <a:endParaRPr dirty="0"/>
          </a:p>
        </p:txBody>
      </p:sp>
      <p:sp>
        <p:nvSpPr>
          <p:cNvPr id="291" name="Google Shape;291;p9"/>
          <p:cNvSpPr txBox="1">
            <a:spLocks noGrp="1"/>
          </p:cNvSpPr>
          <p:nvPr>
            <p:ph idx="2" type="body"/>
          </p:nvPr>
        </p:nvSpPr>
        <p:spPr>
          <a:xfrm>
            <a:off x="541421" y="2643405"/>
            <a:ext cx="17036716" cy="5121000"/>
          </a:xfrm>
          <a:prstGeom prst="rect">
            <a:avLst/>
          </a:prstGeom>
          <a:noFill/>
          <a:ln>
            <a:noFill/>
          </a:ln>
        </p:spPr>
        <p:txBody>
          <a:bodyPr anchor="t" anchorCtr="0" bIns="182850" lIns="0" rIns="0" spcFirstLastPara="1" tIns="182850" wrap="square">
            <a:noAutofit/>
          </a:bodyPr>
          <a:lstStyle/>
          <a:p>
            <a:pPr defTabSz="457200" eaLnBrk="0" fontAlgn="base" hangingPunct="0" indent="0" lvl="0" marL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>
                <a:tab algn="l" pos="0"/>
              </a:tabLst>
            </a:pPr>
            <a:r>
              <a:rPr altLang="zh-CN" dirty="0" kern="1200" lang="en-US" sz="6200">
                <a:solidFill>
                  <a:prstClr val="black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To define, maintain and provide access to the </a:t>
            </a:r>
            <a:r>
              <a:rPr altLang="zh-CN" b="1" dirty="0" kern="1200" lang="en-US" sz="6200">
                <a:solidFill>
                  <a:srgbClr val="C00000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National Spatial Reference System (NSRS) </a:t>
            </a:r>
            <a:r>
              <a:rPr altLang="zh-CN" dirty="0" kern="1200" lang="en-US" sz="6200">
                <a:solidFill>
                  <a:prstClr val="white">
                    <a:lumMod val="65000"/>
                  </a:prst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to meet our Nation’s economic, social, and environmental needs.</a:t>
            </a:r>
            <a:endParaRPr altLang="zh-CN" dirty="0" kern="1200" lang="en-US" sz="6200">
              <a:solidFill>
                <a:prstClr val="black"/>
              </a:solidFill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40F8F7-96C4-429C-8345-6B80E27658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3"/>
          <a:stretch/>
        </p:blipFill>
        <p:spPr>
          <a:xfrm>
            <a:off x="8765670" y="8601677"/>
            <a:ext cx="5989839" cy="1685323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3D5D08-92E1-4A74-B65E-64DB22133F77}"/>
              </a:ext>
            </a:extLst>
          </p:cNvPr>
          <p:cNvSpPr txBox="1"/>
          <p:nvPr/>
        </p:nvSpPr>
        <p:spPr>
          <a:xfrm>
            <a:off x="1266816" y="7053941"/>
            <a:ext cx="16585757" cy="313932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457200" eaLnBrk="0" fontAlgn="base" hangingPunct="0" indent="0" marL="0">
              <a:spcBef>
                <a:spcPts val="1200"/>
              </a:spcBef>
              <a:spcAft>
                <a:spcPct val="0"/>
              </a:spcAft>
              <a:buClrTx/>
              <a:buSzTx/>
              <a:buFont typeface="Open Sans"/>
              <a:buNone/>
              <a:tabLst>
                <a:tab algn="l" pos="0"/>
              </a:tabLst>
            </a:pPr>
            <a:r>
              <a:rPr altLang="zh-CN" dirty="0" kern="1200" lang="en-US" sz="4000">
                <a:solidFill>
                  <a:prstClr val="black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  <a:sym typeface="Open Sans"/>
              </a:rPr>
              <a:t>access… ? </a:t>
            </a:r>
            <a:r>
              <a:rPr altLang="zh-CN" dirty="0" kern="1200" lang="en-US" sz="4000">
                <a:solidFill>
                  <a:prstClr val="black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  <a:sym charset="2" panose="05000000000000000000" pitchFamily="2" typeface="Wingdings"/>
              </a:rPr>
              <a:t>= traditional  marks/disks/objects</a:t>
            </a:r>
          </a:p>
          <a:p>
            <a:pPr defTabSz="457200" eaLnBrk="0" fontAlgn="base" hangingPunct="0" indent="0" marL="0">
              <a:spcBef>
                <a:spcPct val="20000"/>
              </a:spcBef>
              <a:spcAft>
                <a:spcPct val="0"/>
              </a:spcAft>
              <a:buClrTx/>
              <a:buSzTx/>
              <a:buFont typeface="Open Sans"/>
              <a:buNone/>
              <a:tabLst>
                <a:tab algn="l" pos="0"/>
              </a:tabLst>
            </a:pPr>
            <a:r>
              <a:rPr altLang="zh-CN" dirty="0" kern="1200" lang="en-US" sz="4000">
                <a:solidFill>
                  <a:prstClr val="black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  <a:sym charset="2" panose="05000000000000000000" pitchFamily="2" typeface="Wingdings"/>
              </a:rPr>
              <a:t>							modern and future  NOAA CORS Network (NCN)</a:t>
            </a:r>
          </a:p>
          <a:p>
            <a:pPr defTabSz="457200" eaLnBrk="0" fontAlgn="base" hangingPunct="0" indent="0" marL="0">
              <a:spcBef>
                <a:spcPct val="20000"/>
              </a:spcBef>
              <a:spcAft>
                <a:spcPct val="0"/>
              </a:spcAft>
              <a:buClrTx/>
              <a:buSzTx/>
              <a:buFont typeface="Open Sans"/>
              <a:buNone/>
              <a:tabLst>
                <a:tab algn="l" pos="0"/>
              </a:tabLst>
            </a:pPr>
            <a:endParaRPr altLang="zh-CN" dirty="0" kern="1200" lang="en-US" sz="4000">
              <a:solidFill>
                <a:prstClr val="black"/>
              </a:solidFill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  <a:sym charset="2" panose="05000000000000000000" pitchFamily="2" typeface="Wingdings"/>
            </a:endParaRPr>
          </a:p>
          <a:p>
            <a:pPr defTabSz="457200" eaLnBrk="0" fontAlgn="base" hangingPunct="0" indent="0" marL="0">
              <a:spcBef>
                <a:spcPct val="20000"/>
              </a:spcBef>
              <a:spcAft>
                <a:spcPct val="0"/>
              </a:spcAft>
              <a:buClrTx/>
              <a:buSzTx/>
              <a:buFont typeface="Open Sans"/>
              <a:buNone/>
              <a:tabLst>
                <a:tab algn="l" pos="0"/>
              </a:tabLst>
            </a:pPr>
            <a:r>
              <a:rPr altLang="zh-CN" dirty="0" kern="1200" lang="en-US" sz="4000">
                <a:solidFill>
                  <a:prstClr val="black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  <a:sym charset="2" panose="05000000000000000000" pitchFamily="2" typeface="Wingdings"/>
              </a:rPr>
              <a:t>												via OPUS</a:t>
            </a:r>
          </a:p>
          <a:p>
            <a:endParaRPr dirty="0" lang="en-US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C57C3A85-0A8C-4131-A14B-404A6CD3F4C3}"/>
              </a:ext>
            </a:extLst>
          </p:cNvPr>
          <p:cNvCxnSpPr>
            <a:cxnSpLocks/>
          </p:cNvCxnSpPr>
          <p:nvPr/>
        </p:nvCxnSpPr>
        <p:spPr>
          <a:xfrm flipV="1" rot="10800000">
            <a:off x="14862220" y="8117280"/>
            <a:ext cx="1201414" cy="867120"/>
          </a:xfrm>
          <a:prstGeom prst="curvedConnector3">
            <a:avLst>
              <a:gd fmla="val -90429" name="adj1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0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98A3F5C-405F-460C-9355-CE7CC58AFA16}"/>
              </a:ext>
            </a:extLst>
          </p:cNvPr>
          <p:cNvSpPr txBox="1">
            <a:spLocks/>
          </p:cNvSpPr>
          <p:nvPr/>
        </p:nvSpPr>
        <p:spPr>
          <a:xfrm>
            <a:off x="-1" y="-18430"/>
            <a:ext cx="18288001" cy="1248205"/>
          </a:xfrm>
          <a:prstGeom prst="rect">
            <a:avLst/>
          </a:prstGeom>
        </p:spPr>
        <p:txBody>
          <a:bodyPr vert="horz" wrap="square" lIns="0" tIns="16933" rIns="0" bIns="0" numCol="1" rtlCol="0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6933" algn="ctr">
              <a:buClr>
                <a:srgbClr val="6CB7E2"/>
              </a:buClr>
              <a:buSzPts val="3000"/>
            </a:pPr>
            <a:r>
              <a:rPr lang="en-US" sz="8000" b="1" dirty="0">
                <a:solidFill>
                  <a:srgbClr val="6CB7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NOAA CORS Network (NCN)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130F04AB-08A0-4B79-B5D9-4EE29C076C0B}"/>
              </a:ext>
            </a:extLst>
          </p:cNvPr>
          <p:cNvSpPr>
            <a:spLocks noChangeAspect="1"/>
          </p:cNvSpPr>
          <p:nvPr/>
        </p:nvSpPr>
        <p:spPr>
          <a:xfrm>
            <a:off x="0" y="1243133"/>
            <a:ext cx="16551749" cy="9043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E4FF9C6-E682-4FD0-8D6D-123571BAF3F4}"/>
              </a:ext>
            </a:extLst>
          </p:cNvPr>
          <p:cNvSpPr/>
          <p:nvPr/>
        </p:nvSpPr>
        <p:spPr>
          <a:xfrm>
            <a:off x="147928" y="8643026"/>
            <a:ext cx="4487277" cy="1573915"/>
          </a:xfrm>
          <a:custGeom>
            <a:avLst/>
            <a:gdLst/>
            <a:ahLst/>
            <a:cxnLst/>
            <a:rect l="l" t="t" r="r" b="b"/>
            <a:pathLst>
              <a:path w="1906904" h="908050">
                <a:moveTo>
                  <a:pt x="0" y="907541"/>
                </a:moveTo>
                <a:lnTo>
                  <a:pt x="1906524" y="907541"/>
                </a:lnTo>
                <a:lnTo>
                  <a:pt x="1906524" y="0"/>
                </a:lnTo>
                <a:lnTo>
                  <a:pt x="0" y="0"/>
                </a:lnTo>
                <a:lnTo>
                  <a:pt x="0" y="907541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9E332CEC-BD83-41F1-8A01-361162FB4D17}"/>
              </a:ext>
            </a:extLst>
          </p:cNvPr>
          <p:cNvSpPr txBox="1"/>
          <p:nvPr/>
        </p:nvSpPr>
        <p:spPr>
          <a:xfrm>
            <a:off x="365644" y="8870741"/>
            <a:ext cx="4187200" cy="1193489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457200" indent="-457200">
              <a:spcBef>
                <a:spcPts val="127"/>
              </a:spcBef>
              <a:buFont typeface="Arial" panose="020B0604020202020204" pitchFamily="34" charset="0"/>
              <a:buChar char="•"/>
              <a:tabLst>
                <a:tab pos="456342" algn="l"/>
                <a:tab pos="457189" algn="l"/>
              </a:tabLst>
            </a:pPr>
            <a:r>
              <a:rPr lang="en-US" sz="3200" b="1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1695</a:t>
            </a:r>
            <a:r>
              <a:rPr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3200" b="1" spc="-1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sites</a:t>
            </a:r>
            <a:endParaRPr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spcBef>
                <a:spcPts val="1520"/>
              </a:spcBef>
              <a:buFont typeface="Arial" panose="020B0604020202020204" pitchFamily="34" charset="0"/>
              <a:buChar char="•"/>
              <a:tabLst>
                <a:tab pos="456342" algn="l"/>
                <a:tab pos="457189" algn="l"/>
              </a:tabLst>
            </a:pPr>
            <a:r>
              <a:rPr lang="en-US" sz="3200" b="1" spc="-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241 </a:t>
            </a:r>
            <a:r>
              <a:rPr sz="3200" b="1" spc="-1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organizations</a:t>
            </a:r>
            <a:endParaRPr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4388A64F-0509-4499-B175-56F63260DE36}"/>
              </a:ext>
            </a:extLst>
          </p:cNvPr>
          <p:cNvSpPr/>
          <p:nvPr/>
        </p:nvSpPr>
        <p:spPr>
          <a:xfrm>
            <a:off x="-6606" y="5491416"/>
            <a:ext cx="4907280" cy="1353820"/>
          </a:xfrm>
          <a:custGeom>
            <a:avLst/>
            <a:gdLst/>
            <a:ahLst/>
            <a:cxnLst/>
            <a:rect l="l" t="t" r="r" b="b"/>
            <a:pathLst>
              <a:path w="3680460" h="1015364">
                <a:moveTo>
                  <a:pt x="0" y="0"/>
                </a:moveTo>
                <a:lnTo>
                  <a:pt x="3680460" y="0"/>
                </a:lnTo>
                <a:lnTo>
                  <a:pt x="3680460" y="1015365"/>
                </a:lnTo>
              </a:path>
            </a:pathLst>
          </a:custGeom>
          <a:ln w="990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CB063842-BF31-4E0E-A134-B31A9CB9C65F}"/>
              </a:ext>
            </a:extLst>
          </p:cNvPr>
          <p:cNvSpPr/>
          <p:nvPr/>
        </p:nvSpPr>
        <p:spPr>
          <a:xfrm>
            <a:off x="-6606" y="5491416"/>
            <a:ext cx="0" cy="1353820"/>
          </a:xfrm>
          <a:custGeom>
            <a:avLst/>
            <a:gdLst/>
            <a:ahLst/>
            <a:cxnLst/>
            <a:rect l="l" t="t" r="r" b="b"/>
            <a:pathLst>
              <a:path h="1015364">
                <a:moveTo>
                  <a:pt x="0" y="1015364"/>
                </a:moveTo>
                <a:lnTo>
                  <a:pt x="0" y="0"/>
                </a:lnTo>
              </a:path>
            </a:pathLst>
          </a:custGeom>
          <a:ln w="990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ACCE7B-0AB7-40D1-8911-118BE8A1A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6851" y="6979921"/>
            <a:ext cx="9981149" cy="3307079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65000"/>
              </a:schemeClr>
            </a:solidFill>
          </a:ln>
        </p:spPr>
      </p:pic>
      <p:sp>
        <p:nvSpPr>
          <p:cNvPr id="2" name="Action Button: Help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9BCC430-4D97-4EA7-B593-DFC2820CF72C}"/>
              </a:ext>
            </a:extLst>
          </p:cNvPr>
          <p:cNvSpPr/>
          <p:nvPr/>
        </p:nvSpPr>
        <p:spPr>
          <a:xfrm>
            <a:off x="6626726" y="2626226"/>
            <a:ext cx="5034548" cy="5034548"/>
          </a:xfrm>
          <a:prstGeom prst="actionButtonHelp">
            <a:avLst/>
          </a:prstGeom>
          <a:solidFill>
            <a:srgbClr val="FFC000"/>
          </a:solidFill>
          <a:ln w="73025">
            <a:solidFill>
              <a:srgbClr val="997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0" grpId="0" animBg="1"/>
      <p:bldP spid="11" grpId="0" animBg="1"/>
      <p:bldP spid="2" grpId="0" animBg="1"/>
      <p:bldP spid="2" grpId="1" animBg="1"/>
    </p:bld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"/>
          <p:cNvSpPr txBox="1">
            <a:spLocks noGrp="1"/>
          </p:cNvSpPr>
          <p:nvPr>
            <p:ph type="title"/>
          </p:nvPr>
        </p:nvSpPr>
        <p:spPr>
          <a:xfrm>
            <a:off x="0" y="1351378"/>
            <a:ext cx="18288000" cy="12738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rm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dirty="0" lang="en-US"/>
              <a:t>Government Contracts for Geospatial Services</a:t>
            </a:r>
            <a:endParaRPr dirty="0"/>
          </a:p>
        </p:txBody>
      </p:sp>
      <p:sp>
        <p:nvSpPr>
          <p:cNvPr id="283" name="Google Shape;283;p8"/>
          <p:cNvSpPr txBox="1">
            <a:spLocks noGrp="1"/>
          </p:cNvSpPr>
          <p:nvPr>
            <p:ph idx="1" type="subTitle"/>
          </p:nvPr>
        </p:nvSpPr>
        <p:spPr>
          <a:xfrm>
            <a:off x="1356450" y="8984400"/>
            <a:ext cx="15571200" cy="1302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rIns="0" spcFirstLastPara="1" tIns="0" wrap="square">
            <a:normAutofit/>
          </a:bodyPr>
          <a:lstStyle/>
          <a:p>
            <a:pPr algn="r" indent="0" lvl="0" marL="0" rtl="0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SzPts val="1000"/>
              <a:buNone/>
            </a:pPr>
            <a:r>
              <a:rPr b="0" dirty="0" lang="en"/>
              <a:t>| </a:t>
            </a:r>
            <a:r>
              <a:rPr b="0" dirty="0" lang="en-US"/>
              <a:t>Jalbrzikowski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80632F-8E0F-4188-AA1B-934E48A98700}"/>
              </a:ext>
            </a:extLst>
          </p:cNvPr>
          <p:cNvSpPr txBox="1"/>
          <p:nvPr/>
        </p:nvSpPr>
        <p:spPr bwMode="auto">
          <a:xfrm>
            <a:off x="713392" y="9569392"/>
            <a:ext cx="17923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wrap="none">
            <a:spAutoFit/>
          </a:bodyPr>
          <a:lstStyle/>
          <a:p>
            <a:r>
              <a:rPr dirty="0" lang="en-US" sz="1200">
                <a:hlinkClick r:id="rId3"/>
              </a:rPr>
              <a:t>Hyperlink to NAVD88 FRN</a:t>
            </a:r>
            <a:endParaRPr dirty="0" lang="en-US" sz="1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F27B5B-F535-41EB-A50F-F17C821561BD}"/>
              </a:ext>
            </a:extLst>
          </p:cNvPr>
          <p:cNvSpPr txBox="1"/>
          <p:nvPr/>
        </p:nvSpPr>
        <p:spPr bwMode="auto">
          <a:xfrm>
            <a:off x="3068660" y="9569392"/>
            <a:ext cx="17124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wrap="none">
            <a:spAutoFit/>
          </a:bodyPr>
          <a:lstStyle/>
          <a:p>
            <a:r>
              <a:rPr dirty="0" lang="en-US" sz="1200">
                <a:hlinkClick r:id="rId4"/>
              </a:rPr>
              <a:t>Hyperlink to NAD83 FRN</a:t>
            </a:r>
            <a:endParaRPr dirty="0" lang="en-US" sz="12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FA69AC-0418-4B44-A4A7-C3E2865073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" t="17"/>
          <a:stretch/>
        </p:blipFill>
        <p:spPr>
          <a:xfrm>
            <a:off x="13906829" y="2362769"/>
            <a:ext cx="4038428" cy="763935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main text">
            <a:extLst>
              <a:ext uri="{FF2B5EF4-FFF2-40B4-BE49-F238E27FC236}">
                <a16:creationId xmlns:a16="http://schemas.microsoft.com/office/drawing/2014/main" id="{0360D131-933D-4047-95E8-746AC167D7CE}"/>
              </a:ext>
            </a:extLst>
          </p:cNvPr>
          <p:cNvSpPr txBox="1">
            <a:spLocks/>
          </p:cNvSpPr>
          <p:nvPr/>
        </p:nvSpPr>
        <p:spPr>
          <a:xfrm>
            <a:off x="295422" y="2362771"/>
            <a:ext cx="13279901" cy="6884038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rIns="0" spcFirstLastPara="1" tIns="0" wrap="square">
            <a:noAutofit/>
          </a:bodyPr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 indent="-3429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F9E"/>
              </a:buClr>
              <a:buSzPts val="1000"/>
              <a:buFont typeface="Open Sans"/>
              <a:buNone/>
              <a:defRPr b="1" cap="none" i="0" strike="noStrike" sz="2000" u="none">
                <a:solidFill>
                  <a:srgbClr val="005F9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algn="l" indent="-317500" lvl="1" marL="914400" marR="0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0" cap="none" i="0" strike="noStrike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algn="l" indent="-317500" lvl="2" marL="1371600" marR="0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0" cap="none" i="0" strike="noStrike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algn="l" indent="-317500" lvl="3" marL="1828800" marR="0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0" cap="none" i="0" strike="noStrike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algn="l" indent="-317500" lvl="4" marL="2286000" marR="0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0" cap="none" i="0" strike="noStrike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algn="l" indent="-317500" lvl="5" marL="2743200" marR="0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0" cap="none" i="0" strike="noStrike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algn="l" indent="-317500" lvl="6" marL="3200400" marR="0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0" cap="none" i="0" strike="noStrike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algn="l" indent="-317500" lvl="7" marL="3657600" marR="0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0" cap="none" i="0" strike="noStrike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algn="l" indent="-317500" lvl="8" marL="4114800" marR="0" rtl="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1400"/>
              <a:buFont typeface="Open Sans"/>
              <a:buNone/>
              <a:defRPr b="0" cap="none" i="0" strike="noStrike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l">
              <a:defRPr/>
            </a:pPr>
            <a:r>
              <a:rPr dirty="0" lang="en-US" sz="44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OMB Circular A-16</a:t>
            </a:r>
          </a:p>
          <a:p>
            <a:pPr indent="-514350" lvl="1" marL="971550"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  <a:defRPr/>
            </a:pPr>
            <a:r>
              <a:rPr dirty="0" lang="en-US" sz="3200" u="sng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requires</a:t>
            </a:r>
            <a:r>
              <a:rPr dirty="0" lang="en-US" sz="32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 all Federal civilian agencies to utilize </a:t>
            </a:r>
            <a:r>
              <a:rPr b="1" dirty="0" i="1" lang="en-US" sz="32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geodetic control</a:t>
            </a:r>
            <a:r>
              <a:rPr dirty="0" lang="en-US" sz="32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 for their geospatial activities</a:t>
            </a:r>
          </a:p>
          <a:p>
            <a:pPr indent="-514350" lvl="1" marL="971550"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  <a:defRPr/>
            </a:pPr>
            <a:r>
              <a:rPr dirty="0" lang="en-US" sz="32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places NOAA in responsible charge of that control</a:t>
            </a:r>
          </a:p>
          <a:p>
            <a:pPr indent="-514350" lvl="1" marL="971550"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  <a:defRPr/>
            </a:pPr>
            <a:r>
              <a:rPr dirty="0" lang="en-US" sz="32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NGS (as dictated by NOAA) defines that control as the NSRS</a:t>
            </a:r>
          </a:p>
          <a:p>
            <a:pPr indent="-514350" lvl="1" marL="971550">
              <a:spcBef>
                <a:spcPts val="1200"/>
              </a:spcBef>
              <a:buFont typeface="+mj-lt"/>
              <a:buAutoNum startAt="4" type="arabicParenR"/>
              <a:defRPr/>
            </a:pPr>
            <a:r>
              <a:rPr dirty="0" lang="en-US" sz="32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FGCS has issued requirements, via FRNs, to reference data to the </a:t>
            </a:r>
            <a:r>
              <a:rPr b="1" dirty="0" i="1" lang="en-US" sz="32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most recent components</a:t>
            </a:r>
            <a:r>
              <a:rPr b="1" dirty="0" lang="en-US" sz="32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 </a:t>
            </a:r>
            <a:r>
              <a:rPr dirty="0" lang="en-US" sz="3200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of the NSRS</a:t>
            </a:r>
          </a:p>
          <a:p>
            <a:pPr lvl="6">
              <a:spcBef>
                <a:spcPts val="0"/>
              </a:spcBef>
              <a:defRPr/>
            </a:pPr>
            <a:r>
              <a:rPr dirty="0" lang="en-US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						FRN in 1989 designated NAD 83</a:t>
            </a:r>
          </a:p>
          <a:p>
            <a:pPr lvl="6">
              <a:spcBef>
                <a:spcPts val="0"/>
              </a:spcBef>
              <a:defRPr/>
            </a:pPr>
            <a:r>
              <a:rPr dirty="0" lang="en-US"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						FRN in 1993 designated NAVD 88</a:t>
            </a:r>
            <a:endParaRPr dirty="0" lang="en-US" sz="3200"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  <p:pic>
        <p:nvPicPr>
          <p:cNvPr id="7" name="OMB">
            <a:extLst>
              <a:ext uri="{FF2B5EF4-FFF2-40B4-BE49-F238E27FC236}">
                <a16:creationId xmlns:a16="http://schemas.microsoft.com/office/drawing/2014/main" id="{03978ADB-785E-444C-B701-86DA4EBA4E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8" l="15104" r="15000"/>
          <a:stretch/>
        </p:blipFill>
        <p:spPr>
          <a:xfrm>
            <a:off x="439100" y="3454394"/>
            <a:ext cx="13136226" cy="6803808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848AED52-6436-4733-9C7A-E6DFDC5445B7}"/>
              </a:ext>
            </a:extLst>
          </p:cNvPr>
          <p:cNvSpPr/>
          <p:nvPr/>
        </p:nvSpPr>
        <p:spPr>
          <a:xfrm>
            <a:off x="5586413" y="2982351"/>
            <a:ext cx="8134350" cy="196236"/>
          </a:xfrm>
          <a:prstGeom prst="rightArrow">
            <a:avLst>
              <a:gd fmla="val 100000" name="adj1"/>
              <a:gd fmla="val 50000" name="adj2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2" name="Curved Right Arrow 7">
            <a:extLst>
              <a:ext uri="{FF2B5EF4-FFF2-40B4-BE49-F238E27FC236}">
                <a16:creationId xmlns:a16="http://schemas.microsoft.com/office/drawing/2014/main" id="{356DAE1F-4D18-4DAB-8790-07054A3F2963}"/>
              </a:ext>
            </a:extLst>
          </p:cNvPr>
          <p:cNvSpPr/>
          <p:nvPr/>
        </p:nvSpPr>
        <p:spPr>
          <a:xfrm flipH="1" flipV="1" rot="10800000">
            <a:off x="133349" y="3619055"/>
            <a:ext cx="530839" cy="1142866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FR">
            <a:extLst>
              <a:ext uri="{FF2B5EF4-FFF2-40B4-BE49-F238E27FC236}">
                <a16:creationId xmlns:a16="http://schemas.microsoft.com/office/drawing/2014/main" id="{60A5EA04-1BAA-45DF-A153-14DF8AA6B98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" t="5"/>
          <a:stretch/>
        </p:blipFill>
        <p:spPr>
          <a:xfrm>
            <a:off x="182868" y="7924229"/>
            <a:ext cx="6874439" cy="124482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FGDC">
            <a:extLst>
              <a:ext uri="{FF2B5EF4-FFF2-40B4-BE49-F238E27FC236}">
                <a16:creationId xmlns:a16="http://schemas.microsoft.com/office/drawing/2014/main" id="{1BC056CE-C954-4F6D-A0BD-DB5BB29C65C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7"/>
          <a:stretch/>
        </p:blipFill>
        <p:spPr>
          <a:xfrm>
            <a:off x="771367" y="3416761"/>
            <a:ext cx="11611668" cy="341490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14D6202B-D709-46B7-97E9-C3CD45691603}"/>
              </a:ext>
            </a:extLst>
          </p:cNvPr>
          <p:cNvSpPr/>
          <p:nvPr/>
        </p:nvSpPr>
        <p:spPr>
          <a:xfrm>
            <a:off x="766806" y="4384864"/>
            <a:ext cx="5138162" cy="52272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9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9" nodeType="afterEffect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xit" presetID="31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6" nodeType="afterEffect" presetClass="entr" presetID="21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1000" id="2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0" nodeType="after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5"/>
      <p:bldP animBg="1" grpId="1" spid="15"/>
      <p:bldP animBg="1" grpId="0" spid="12"/>
      <p:bldP animBg="1" grpId="0" spid="11"/>
    </p:bld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190E45-84AC-48C8-8CD6-77D89032C3FF}"/>
              </a:ext>
            </a:extLst>
          </p:cNvPr>
          <p:cNvSpPr/>
          <p:nvPr/>
        </p:nvSpPr>
        <p:spPr>
          <a:xfrm>
            <a:off x="0" y="6430780"/>
            <a:ext cx="18288000" cy="3856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descr="Y:\shared\HQ\FGCS\Member agency logos\USBR.jpg" id="29" name="Picture 22">
            <a:extLst>
              <a:ext uri="{FF2B5EF4-FFF2-40B4-BE49-F238E27FC236}">
                <a16:creationId xmlns:a16="http://schemas.microsoft.com/office/drawing/2014/main" id="{B88354D8-6E04-44D2-A31E-59A9410940C4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25" y="9218747"/>
            <a:ext cx="2007800" cy="90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Y:\shared\HQ\FGCS\Member agency logos\IBC.jpg" id="24" name="Picture 14">
            <a:extLst>
              <a:ext uri="{FF2B5EF4-FFF2-40B4-BE49-F238E27FC236}">
                <a16:creationId xmlns:a16="http://schemas.microsoft.com/office/drawing/2014/main" id="{874CC281-6EB2-455D-B072-7B5BA8B99FFF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496" y="8842686"/>
            <a:ext cx="1321837" cy="130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Y:\shared\HQ\FGCS\Member agency logos\EPA.bmp" id="40" name="Picture 9">
            <a:extLst>
              <a:ext uri="{FF2B5EF4-FFF2-40B4-BE49-F238E27FC236}">
                <a16:creationId xmlns:a16="http://schemas.microsoft.com/office/drawing/2014/main" id="{D0FA2594-2E55-4ECE-AE43-6D5A0A560154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37" y="8813162"/>
            <a:ext cx="1265236" cy="137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Y:\shared\HQ\FGCS\Member agency logos\USNO.jpg" id="33" name="Picture 26">
            <a:extLst>
              <a:ext uri="{FF2B5EF4-FFF2-40B4-BE49-F238E27FC236}">
                <a16:creationId xmlns:a16="http://schemas.microsoft.com/office/drawing/2014/main" id="{6154B6AC-5B7C-4A59-8702-91AA76420B23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935" y="7830204"/>
            <a:ext cx="1279442" cy="118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Y:\shared\HQ\FGCS\Member agency logos\BLM.jpg" id="35" name="Picture 5">
            <a:extLst>
              <a:ext uri="{FF2B5EF4-FFF2-40B4-BE49-F238E27FC236}">
                <a16:creationId xmlns:a16="http://schemas.microsoft.com/office/drawing/2014/main" id="{7F310B95-AEDC-4370-A462-486EBA9255F6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863" y="7304991"/>
            <a:ext cx="1397070" cy="120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" name="Google Shape;282;p8"/>
          <p:cNvSpPr txBox="1">
            <a:spLocks noGrp="1"/>
          </p:cNvSpPr>
          <p:nvPr>
            <p:ph type="title"/>
          </p:nvPr>
        </p:nvSpPr>
        <p:spPr>
          <a:xfrm>
            <a:off x="0" y="1351378"/>
            <a:ext cx="18288000" cy="12738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rmAutofit/>
          </a:bodyPr>
          <a:lstStyle/>
          <a:p>
            <a:pPr algn="ctr" lvl="0"/>
            <a:r>
              <a:rPr dirty="0" lang="en-US"/>
              <a:t>NSRS … do I have to use it?</a:t>
            </a:r>
            <a:endParaRPr dirty="0"/>
          </a:p>
        </p:txBody>
      </p:sp>
      <p:sp>
        <p:nvSpPr>
          <p:cNvPr id="283" name="Google Shape;283;p8"/>
          <p:cNvSpPr txBox="1">
            <a:spLocks noGrp="1"/>
          </p:cNvSpPr>
          <p:nvPr>
            <p:ph idx="1" type="subTitle"/>
          </p:nvPr>
        </p:nvSpPr>
        <p:spPr>
          <a:xfrm>
            <a:off x="1356450" y="8984400"/>
            <a:ext cx="15571200" cy="1302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rIns="0" spcFirstLastPara="1" tIns="0" wrap="square">
            <a:normAutofit/>
          </a:bodyPr>
          <a:lstStyle/>
          <a:p>
            <a:pPr algn="r" indent="0" lvl="0" marL="0" rtl="0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SzPts val="1000"/>
              <a:buNone/>
            </a:pPr>
            <a:r>
              <a:rPr b="0" dirty="0" lang="en"/>
              <a:t>| </a:t>
            </a:r>
            <a:r>
              <a:rPr b="0" dirty="0" lang="en-US"/>
              <a:t>Jalbrzikowski</a:t>
            </a:r>
            <a:endParaRPr dirty="0"/>
          </a:p>
        </p:txBody>
      </p:sp>
      <p:sp>
        <p:nvSpPr>
          <p:cNvPr id="5" name="main text">
            <a:extLst>
              <a:ext uri="{FF2B5EF4-FFF2-40B4-BE49-F238E27FC236}">
                <a16:creationId xmlns:a16="http://schemas.microsoft.com/office/drawing/2014/main" id="{0360D131-933D-4047-95E8-746AC167D7CE}"/>
              </a:ext>
            </a:extLst>
          </p:cNvPr>
          <p:cNvSpPr txBox="1">
            <a:spLocks/>
          </p:cNvSpPr>
          <p:nvPr/>
        </p:nvSpPr>
        <p:spPr>
          <a:xfrm>
            <a:off x="295422" y="2362771"/>
            <a:ext cx="17421078" cy="3225229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Autofit/>
          </a:bodyPr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 indent="-3429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F9E"/>
              </a:buClr>
              <a:buSzPts val="1000"/>
              <a:buFont typeface="Open Sans"/>
              <a:buNone/>
              <a:defRPr b="1" cap="none" i="0" strike="noStrike" sz="2000" u="none">
                <a:solidFill>
                  <a:srgbClr val="005F9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algn="l" indent="-317500" lvl="1" marL="914400" marR="0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0" cap="none" i="0" strike="noStrike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algn="l" indent="-317500" lvl="2" marL="1371600" marR="0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0" cap="none" i="0" strike="noStrike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algn="l" indent="-317500" lvl="3" marL="1828800" marR="0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0" cap="none" i="0" strike="noStrike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algn="l" indent="-317500" lvl="4" marL="2286000" marR="0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0" cap="none" i="0" strike="noStrike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algn="l" indent="-317500" lvl="5" marL="2743200" marR="0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0" cap="none" i="0" strike="noStrike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algn="l" indent="-317500" lvl="6" marL="3200400" marR="0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0" cap="none" i="0" strike="noStrike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algn="l" indent="-317500" lvl="7" marL="3657600" marR="0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0" cap="none" i="0" strike="noStrike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algn="l" indent="-317500" lvl="8" marL="4114800" marR="0" rtl="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1400"/>
              <a:buFont typeface="Open Sans"/>
              <a:buNone/>
              <a:defRPr b="0" cap="none" i="0" strike="noStrike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l" defTabSz="457200" eaLnBrk="0" fontAlgn="base" hangingPunct="0" lvl="0" marL="3429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charset="0" pitchFamily="34" typeface="Arial"/>
              <a:buChar char="•"/>
              <a:defRPr/>
            </a:pPr>
            <a:r>
              <a:rPr b="0" dirty="0" kern="1200" lang="en-US" sz="4000">
                <a:solidFill>
                  <a:prstClr val="black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Not necessarily, but it’s a great idea!</a:t>
            </a:r>
          </a:p>
          <a:p>
            <a:pPr algn="l" defTabSz="457200" eaLnBrk="0" fontAlgn="base" hangingPunct="0" lvl="0" marL="3429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charset="0" pitchFamily="34" typeface="Arial"/>
              <a:buChar char="•"/>
              <a:defRPr/>
            </a:pPr>
            <a:r>
              <a:rPr b="0" dirty="0" kern="1200" lang="en-US" sz="4000">
                <a:solidFill>
                  <a:prstClr val="black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States may mandate use of NSRS… but none that I know of</a:t>
            </a:r>
          </a:p>
          <a:p>
            <a:pPr algn="l" defTabSz="457200" eaLnBrk="0" fontAlgn="base" hangingPunct="0" lvl="0" marL="3429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charset="0" pitchFamily="34" typeface="Arial"/>
              <a:buChar char="•"/>
              <a:defRPr/>
            </a:pPr>
            <a:r>
              <a:rPr b="0" dirty="0" kern="1200" lang="en-US" sz="4000">
                <a:solidFill>
                  <a:prstClr val="black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If you want to get involved in Federal contracts… it’s a necessity!</a:t>
            </a:r>
          </a:p>
          <a:p>
            <a:pPr defTabSz="457200" eaLnBrk="0" fontAlgn="base" hangingPunct="0" lvl="1" marL="8001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charset="0" pitchFamily="34" typeface="Arial"/>
              <a:buChar char="•"/>
              <a:defRPr/>
            </a:pPr>
            <a:r>
              <a:rPr dirty="0" i="1" kern="1200" lang="en-US" sz="3600">
                <a:solidFill>
                  <a:prstClr val="black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S</a:t>
            </a:r>
            <a:r>
              <a:rPr dirty="0" kern="1200" lang="en-US" sz="3600">
                <a:solidFill>
                  <a:prstClr val="black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urveying &amp; mapping are considered A-E Services </a:t>
            </a:r>
            <a:r>
              <a:rPr dirty="0" kern="1200" lang="en-US" sz="3600">
                <a:solidFill>
                  <a:prstClr val="black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  <a:sym charset="2" panose="05000000000000000000" pitchFamily="2" typeface="Wingdings"/>
              </a:rPr>
              <a:t></a:t>
            </a:r>
            <a:r>
              <a:rPr dirty="0" kern="1200" lang="en-US" sz="3600">
                <a:solidFill>
                  <a:prstClr val="black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 a QBS process</a:t>
            </a:r>
          </a:p>
        </p:txBody>
      </p:sp>
      <p:sp>
        <p:nvSpPr>
          <p:cNvPr id="16" name="main text">
            <a:extLst>
              <a:ext uri="{FF2B5EF4-FFF2-40B4-BE49-F238E27FC236}">
                <a16:creationId xmlns:a16="http://schemas.microsoft.com/office/drawing/2014/main" id="{0FBA1076-E178-46AD-A8A4-2AF4BE628644}"/>
              </a:ext>
            </a:extLst>
          </p:cNvPr>
          <p:cNvSpPr txBox="1">
            <a:spLocks/>
          </p:cNvSpPr>
          <p:nvPr/>
        </p:nvSpPr>
        <p:spPr>
          <a:xfrm>
            <a:off x="295422" y="5466675"/>
            <a:ext cx="17421078" cy="807125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Autofit/>
          </a:bodyPr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 indent="-3429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F9E"/>
              </a:buClr>
              <a:buSzPts val="1000"/>
              <a:buFont typeface="Open Sans"/>
              <a:buNone/>
              <a:defRPr b="1" cap="none" i="0" strike="noStrike" sz="2000" u="none">
                <a:solidFill>
                  <a:srgbClr val="005F9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algn="l" indent="-317500" lvl="1" marL="914400" marR="0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0" cap="none" i="0" strike="noStrike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algn="l" indent="-317500" lvl="2" marL="1371600" marR="0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0" cap="none" i="0" strike="noStrike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algn="l" indent="-317500" lvl="3" marL="1828800" marR="0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0" cap="none" i="0" strike="noStrike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algn="l" indent="-317500" lvl="4" marL="2286000" marR="0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0" cap="none" i="0" strike="noStrike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algn="l" indent="-317500" lvl="5" marL="2743200" marR="0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0" cap="none" i="0" strike="noStrike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algn="l" indent="-317500" lvl="6" marL="3200400" marR="0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0" cap="none" i="0" strike="noStrike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algn="l" indent="-317500" lvl="7" marL="3657600" marR="0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0" cap="none" i="0" strike="noStrike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algn="l" indent="-317500" lvl="8" marL="4114800" marR="0" rtl="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1400"/>
              <a:buFont typeface="Open Sans"/>
              <a:buNone/>
              <a:defRPr b="0" cap="none" i="0" strike="noStrike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ctr" defTabSz="457200" eaLnBrk="0" fontAlgn="base" hangingPunct="0" indent="0" lvl="0" mar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dirty="0" kern="1200" lang="en-US" sz="3600">
                <a:solidFill>
                  <a:prstClr val="black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Federal Agencies – </a:t>
            </a:r>
            <a:r>
              <a:rPr dirty="0" i="1" kern="1200" lang="en-US" sz="3600">
                <a:solidFill>
                  <a:prstClr val="black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required</a:t>
            </a:r>
            <a:r>
              <a:rPr dirty="0" kern="1200" lang="en-US" sz="3600">
                <a:solidFill>
                  <a:prstClr val="black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 users of NSRS</a:t>
            </a:r>
          </a:p>
          <a:p>
            <a:pPr algn="l" defTabSz="457200" eaLnBrk="0" fontAlgn="base" hangingPunct="0" indent="0" lvl="0" mar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endParaRPr dirty="0" kern="1200" lang="en-US" sz="3600">
              <a:solidFill>
                <a:prstClr val="black"/>
              </a:solidFill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  <p:pic>
        <p:nvPicPr>
          <p:cNvPr descr="Y:\shared\HQ\FGCS\Member agency logos\FCC.jpg" id="17" name="Picture 10">
            <a:extLst>
              <a:ext uri="{FF2B5EF4-FFF2-40B4-BE49-F238E27FC236}">
                <a16:creationId xmlns:a16="http://schemas.microsoft.com/office/drawing/2014/main" id="{C8D476AE-06D3-45E3-96D2-562889539E79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5173" y="7633799"/>
            <a:ext cx="1543955" cy="156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Y:\shared\HQ\FGCS\Member agency logos\BIA.jpg" id="19" name="Picture 4">
            <a:extLst>
              <a:ext uri="{FF2B5EF4-FFF2-40B4-BE49-F238E27FC236}">
                <a16:creationId xmlns:a16="http://schemas.microsoft.com/office/drawing/2014/main" id="{00E70CE0-C5C2-4F71-BDFE-663E884D33A6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351" y="6460130"/>
            <a:ext cx="1397070" cy="139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Y:\shared\HQ\FGCS\Member agency logos\Census.jpg" id="20" name="Picture 7">
            <a:extLst>
              <a:ext uri="{FF2B5EF4-FFF2-40B4-BE49-F238E27FC236}">
                <a16:creationId xmlns:a16="http://schemas.microsoft.com/office/drawing/2014/main" id="{A6453519-0BE0-4939-9548-F73724EC1762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221" y="6564803"/>
            <a:ext cx="1738561" cy="55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Y:\shared\HQ\FGCS\Member agency logos\FEMA.jpg" id="21" name="Picture 11">
            <a:extLst>
              <a:ext uri="{FF2B5EF4-FFF2-40B4-BE49-F238E27FC236}">
                <a16:creationId xmlns:a16="http://schemas.microsoft.com/office/drawing/2014/main" id="{5B6EBBF4-7A87-4837-97AB-D9A108B004EC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648" y="6568297"/>
            <a:ext cx="248443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Y:\shared\HQ\FGCS\Member agency logos\FSA.jpg" id="22" name="Picture 12">
            <a:extLst>
              <a:ext uri="{FF2B5EF4-FFF2-40B4-BE49-F238E27FC236}">
                <a16:creationId xmlns:a16="http://schemas.microsoft.com/office/drawing/2014/main" id="{B8349E4B-3D29-4991-BC9E-66123B329863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83" y="6631455"/>
            <a:ext cx="1130231" cy="75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Y:\shared\HQ\FGCS\Member agency logos\FWS.jpg" id="23" name="Picture 13">
            <a:extLst>
              <a:ext uri="{FF2B5EF4-FFF2-40B4-BE49-F238E27FC236}">
                <a16:creationId xmlns:a16="http://schemas.microsoft.com/office/drawing/2014/main" id="{D003368B-4C7C-42BC-9844-C999BFCD4F66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15" y="7720152"/>
            <a:ext cx="1127408" cy="133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Y:\shared\HQ\FGCS\Member agency logos\NASA.jpg" id="25" name="Picture 16">
            <a:extLst>
              <a:ext uri="{FF2B5EF4-FFF2-40B4-BE49-F238E27FC236}">
                <a16:creationId xmlns:a16="http://schemas.microsoft.com/office/drawing/2014/main" id="{4BD0209D-4D95-4272-9E9E-9ACB13F4262C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861" y="9023877"/>
            <a:ext cx="1227002" cy="102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Y:\shared\HQ\FGCS\Member agency logos\NPS.jpg" id="26" name="Picture 18">
            <a:extLst>
              <a:ext uri="{FF2B5EF4-FFF2-40B4-BE49-F238E27FC236}">
                <a16:creationId xmlns:a16="http://schemas.microsoft.com/office/drawing/2014/main" id="{76206A4E-A933-4850-B3D6-B04A1F1FB5AE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841" y="7554287"/>
            <a:ext cx="1071091" cy="139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Y:\shared\HQ\FGCS\Member agency logos\OSMRE.jpg" id="27" name="Picture 19">
            <a:extLst>
              <a:ext uri="{FF2B5EF4-FFF2-40B4-BE49-F238E27FC236}">
                <a16:creationId xmlns:a16="http://schemas.microsoft.com/office/drawing/2014/main" id="{2428EF9C-F49A-471D-8E0A-1478B4E65B98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365" y="8713342"/>
            <a:ext cx="1397069" cy="139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Y:\shared\HQ\FGCS\Member agency logos\USACE.jpg" id="28" name="Picture 21">
            <a:extLst>
              <a:ext uri="{FF2B5EF4-FFF2-40B4-BE49-F238E27FC236}">
                <a16:creationId xmlns:a16="http://schemas.microsoft.com/office/drawing/2014/main" id="{9F831629-185A-4F1B-BFF8-E5DFEFF00A52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55" y="7488785"/>
            <a:ext cx="1431315" cy="111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Y:\shared\HQ\FGCS\Member agency logos\USFS.jpg" id="31" name="Picture 24">
            <a:extLst>
              <a:ext uri="{FF2B5EF4-FFF2-40B4-BE49-F238E27FC236}">
                <a16:creationId xmlns:a16="http://schemas.microsoft.com/office/drawing/2014/main" id="{FAC77CB9-0869-458C-AE17-FBE5A44F411A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02" y="7584647"/>
            <a:ext cx="1099987" cy="116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Y:\shared\HQ\FGCS\Member agency logos\USGS.jpg" id="32" name="Picture 25">
            <a:extLst>
              <a:ext uri="{FF2B5EF4-FFF2-40B4-BE49-F238E27FC236}">
                <a16:creationId xmlns:a16="http://schemas.microsoft.com/office/drawing/2014/main" id="{5D0B4B8F-76A9-48DC-BF58-175C1EB6631F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56" y="6765847"/>
            <a:ext cx="1769914" cy="65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Y:\shared\HQ\FGCS\Member agency logos\NOAA.jpg" id="34" name="Picture 27">
            <a:extLst>
              <a:ext uri="{FF2B5EF4-FFF2-40B4-BE49-F238E27FC236}">
                <a16:creationId xmlns:a16="http://schemas.microsoft.com/office/drawing/2014/main" id="{E9841D82-C6E2-4F95-AC31-55FB52847FF8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146" y="7580870"/>
            <a:ext cx="1180170" cy="118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Y:\shared\HQ\FGCS\Member agency logos\DOT.jpg" id="36" name="Picture 8">
            <a:extLst>
              <a:ext uri="{FF2B5EF4-FFF2-40B4-BE49-F238E27FC236}">
                <a16:creationId xmlns:a16="http://schemas.microsoft.com/office/drawing/2014/main" id="{96941955-44D2-4E93-BCC2-6E0F594EDC87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389" y="8732832"/>
            <a:ext cx="1435898" cy="145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B5B82A95-226E-4C3B-8BC6-AFB99587A077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3240203" y="7830431"/>
            <a:ext cx="1934990" cy="77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blurRad="63500" dir="2700000" dist="38099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descr="C:\Users\jeremy.mchugh\Downloads\2000px-US-FederalAviationAdmin-Seal.svg.png" id="39" name="Picture 5">
            <a:extLst>
              <a:ext uri="{FF2B5EF4-FFF2-40B4-BE49-F238E27FC236}">
                <a16:creationId xmlns:a16="http://schemas.microsoft.com/office/drawing/2014/main" id="{7CDD1A5D-7188-490E-8FF9-21C1810117EB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284" y="7520259"/>
            <a:ext cx="1235016" cy="123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Y:\shared\HQ\FGCS\Member agency logos\TVA.jpg" id="18" name="Picture 20">
            <a:extLst>
              <a:ext uri="{FF2B5EF4-FFF2-40B4-BE49-F238E27FC236}">
                <a16:creationId xmlns:a16="http://schemas.microsoft.com/office/drawing/2014/main" id="{AADABE86-2DA4-42A0-8472-1ECDEB96AD45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846" y="8906845"/>
            <a:ext cx="1147337" cy="114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6" name="Picture 365">
            <a:extLst>
              <a:ext uri="{FF2B5EF4-FFF2-40B4-BE49-F238E27FC236}">
                <a16:creationId xmlns:a16="http://schemas.microsoft.com/office/drawing/2014/main" id="{22721459-B834-4AC7-BCA6-2095AC21C016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r="235"/>
          <a:stretch/>
        </p:blipFill>
        <p:spPr>
          <a:xfrm>
            <a:off x="4761604" y="8965466"/>
            <a:ext cx="1216474" cy="1169135"/>
          </a:xfrm>
          <a:prstGeom prst="rect">
            <a:avLst/>
          </a:prstGeom>
        </p:spPr>
      </p:pic>
      <p:pic>
        <p:nvPicPr>
          <p:cNvPr descr="https://www.ibwc.gov/images/TransparentLogo.png" id="1026" name="Picture 2">
            <a:extLst>
              <a:ext uri="{FF2B5EF4-FFF2-40B4-BE49-F238E27FC236}">
                <a16:creationId xmlns:a16="http://schemas.microsoft.com/office/drawing/2014/main" id="{244C8647-2787-47F4-8F68-9BE0921F3D1D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881" y="6572195"/>
            <a:ext cx="1203187" cy="117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Y:\shared\HQ\FGCS\Member agency logos\USCG.jpg" id="30" name="Picture 23">
            <a:extLst>
              <a:ext uri="{FF2B5EF4-FFF2-40B4-BE49-F238E27FC236}">
                <a16:creationId xmlns:a16="http://schemas.microsoft.com/office/drawing/2014/main" id="{C299B880-BD37-4671-9608-32379DA43AC2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954" y="6454471"/>
            <a:ext cx="1513018" cy="127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NRCS Logo" id="1028" name="Picture 4">
            <a:extLst>
              <a:ext uri="{FF2B5EF4-FFF2-40B4-BE49-F238E27FC236}">
                <a16:creationId xmlns:a16="http://schemas.microsoft.com/office/drawing/2014/main" id="{277EB187-6311-4E76-B53F-8C73D74D8C4A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0426" y="6593344"/>
            <a:ext cx="2031538" cy="88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41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"/>
          <p:cNvSpPr txBox="1">
            <a:spLocks noGrp="1"/>
          </p:cNvSpPr>
          <p:nvPr>
            <p:ph type="title"/>
          </p:nvPr>
        </p:nvSpPr>
        <p:spPr>
          <a:xfrm>
            <a:off x="0" y="1351378"/>
            <a:ext cx="18288000" cy="12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 algn="ctr"/>
            <a:r>
              <a:rPr lang="en-US" dirty="0"/>
              <a:t>NSRS … what’s the value?</a:t>
            </a:r>
            <a:endParaRPr dirty="0"/>
          </a:p>
        </p:txBody>
      </p:sp>
      <p:sp>
        <p:nvSpPr>
          <p:cNvPr id="283" name="Google Shape;283;p8"/>
          <p:cNvSpPr txBox="1">
            <a:spLocks noGrp="1"/>
          </p:cNvSpPr>
          <p:nvPr>
            <p:ph type="subTitle" idx="1"/>
          </p:nvPr>
        </p:nvSpPr>
        <p:spPr>
          <a:xfrm>
            <a:off x="1356450" y="8984400"/>
            <a:ext cx="15571200" cy="1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SzPts val="1000"/>
              <a:buNone/>
            </a:pPr>
            <a:r>
              <a:rPr lang="en" b="0" dirty="0"/>
              <a:t>| </a:t>
            </a:r>
            <a:r>
              <a:rPr lang="en-US" b="0" dirty="0"/>
              <a:t>Jalbrzikowski</a:t>
            </a:r>
            <a:endParaRPr dirty="0"/>
          </a:p>
        </p:txBody>
      </p:sp>
      <p:sp>
        <p:nvSpPr>
          <p:cNvPr id="5" name="main text">
            <a:extLst>
              <a:ext uri="{FF2B5EF4-FFF2-40B4-BE49-F238E27FC236}">
                <a16:creationId xmlns:a16="http://schemas.microsoft.com/office/drawing/2014/main" id="{0360D131-933D-4047-95E8-746AC167D7CE}"/>
              </a:ext>
            </a:extLst>
          </p:cNvPr>
          <p:cNvSpPr txBox="1">
            <a:spLocks/>
          </p:cNvSpPr>
          <p:nvPr/>
        </p:nvSpPr>
        <p:spPr>
          <a:xfrm>
            <a:off x="295422" y="2362771"/>
            <a:ext cx="17421078" cy="74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F9E"/>
              </a:buClr>
              <a:buSzPts val="1000"/>
              <a:buFont typeface="Open Sans"/>
              <a:buNone/>
              <a:defRPr sz="2000" b="1" i="0" u="none" strike="noStrike" cap="none">
                <a:solidFill>
                  <a:srgbClr val="005F9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14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342900" lvl="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4000" b="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Alignment of datums = geospatial data on the same page</a:t>
            </a:r>
          </a:p>
          <a:p>
            <a:pPr marL="800100" lvl="1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360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USGS 3DEP + USACE NLD + USDA NAIP + NOAA ENC + ______ = FEMA FIRMs</a:t>
            </a:r>
          </a:p>
          <a:p>
            <a:pPr marL="1257300" lvl="2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320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data often included in FIRMs, may or may not be in appropriate datums</a:t>
            </a:r>
          </a:p>
          <a:p>
            <a:pPr marL="800100" lvl="1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360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Data + Statewide Imagery = Quality Check</a:t>
            </a:r>
          </a:p>
          <a:p>
            <a:pPr marL="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endParaRPr lang="en-US" sz="4000" b="0" kern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4000" b="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Exemplifies the value of </a:t>
            </a:r>
            <a:r>
              <a:rPr lang="en-US" sz="4000" b="0" i="1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</a:t>
            </a:r>
            <a:r>
              <a:rPr lang="en-US" sz="4000" b="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NSRS</a:t>
            </a:r>
          </a:p>
          <a:p>
            <a:pPr marL="800100" lvl="1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480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en-US" sz="4800" b="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hat about your data becoming </a:t>
            </a:r>
            <a:r>
              <a:rPr lang="en-US" sz="4800" b="0" i="1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 of</a:t>
            </a:r>
            <a:r>
              <a:rPr lang="en-US" sz="4800" b="0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NSRS?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14599058-3D1D-4F29-96D0-CFD3F38DDF54}"/>
              </a:ext>
            </a:extLst>
          </p:cNvPr>
          <p:cNvSpPr/>
          <p:nvPr/>
        </p:nvSpPr>
        <p:spPr>
          <a:xfrm>
            <a:off x="235943" y="3134721"/>
            <a:ext cx="465221" cy="279254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A8552D-1FA9-4750-8CEC-D3C401449AE3}"/>
              </a:ext>
            </a:extLst>
          </p:cNvPr>
          <p:cNvSpPr txBox="1"/>
          <p:nvPr/>
        </p:nvSpPr>
        <p:spPr>
          <a:xfrm>
            <a:off x="1309353" y="7513128"/>
            <a:ext cx="15571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share your data with us at NGS. If it complies with FGDC standards, we include it in one of our public databases.</a:t>
            </a:r>
          </a:p>
          <a:p>
            <a:pPr marL="1597025" indent="-5715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IDB or OPUS Shared Solutions</a:t>
            </a:r>
          </a:p>
        </p:txBody>
      </p:sp>
    </p:spTree>
    <p:extLst>
      <p:ext uri="{BB962C8B-B14F-4D97-AF65-F5344CB8AC3E}">
        <p14:creationId xmlns:p14="http://schemas.microsoft.com/office/powerpoint/2010/main" val="419182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Corporate - V1.1.1 - 01.10.22">
  <a:themeElements>
    <a:clrScheme name="Simple Light">
      <a:dk1>
        <a:srgbClr val="003054"/>
      </a:dk1>
      <a:lt1>
        <a:srgbClr val="FFFFFF"/>
      </a:lt1>
      <a:dk2>
        <a:srgbClr val="FBAD26"/>
      </a:dk2>
      <a:lt2>
        <a:srgbClr val="F1F1F6"/>
      </a:lt2>
      <a:accent1>
        <a:srgbClr val="0E416C"/>
      </a:accent1>
      <a:accent2>
        <a:srgbClr val="0063A3"/>
      </a:accent2>
      <a:accent3>
        <a:srgbClr val="FBAD26"/>
      </a:accent3>
      <a:accent4>
        <a:srgbClr val="252A2E"/>
      </a:accent4>
      <a:accent5>
        <a:srgbClr val="585C65"/>
      </a:accent5>
      <a:accent6>
        <a:srgbClr val="CBCDD6"/>
      </a:accent6>
      <a:hlink>
        <a:srgbClr val="4DA2D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GS PowerPoint Template-geodesy.noaa.go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sz="2400" dirty="0"/>
        </a:defPPr>
      </a:lstStyle>
    </a:tx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9773</TotalTime>
  <Words>3710</Words>
  <Application>Microsoft Office PowerPoint</Application>
  <PresentationFormat>Custom</PresentationFormat>
  <Paragraphs>530</Paragraphs>
  <Slides>40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7" baseType="lpstr">
      <vt:lpstr>Adobe Myungjo Std M</vt:lpstr>
      <vt:lpstr>ＭＳ Ｐゴシック</vt:lpstr>
      <vt:lpstr>ＭＳ Ｐゴシック</vt:lpstr>
      <vt:lpstr>Abadi</vt:lpstr>
      <vt:lpstr>Arial</vt:lpstr>
      <vt:lpstr>Calibri</vt:lpstr>
      <vt:lpstr>Cambria</vt:lpstr>
      <vt:lpstr>Courier New</vt:lpstr>
      <vt:lpstr>Fira Sans Extra Condensed Medium</vt:lpstr>
      <vt:lpstr>Gill Sans MT</vt:lpstr>
      <vt:lpstr>Open Sans</vt:lpstr>
      <vt:lpstr>Open Sans ExtraBold</vt:lpstr>
      <vt:lpstr>Source Code Pro</vt:lpstr>
      <vt:lpstr>Times New Roman</vt:lpstr>
      <vt:lpstr>Wingdings</vt:lpstr>
      <vt:lpstr>Corporate - V1.1.1 - 01.10.22</vt:lpstr>
      <vt:lpstr>NGS PowerPoint Template-geodesy.noaa.gov</vt:lpstr>
      <vt:lpstr>Using VRS, TBC, &amp; OPUS Projects To Connect Your Projects to the NSRS</vt:lpstr>
      <vt:lpstr>Who is NGS?</vt:lpstr>
      <vt:lpstr>PowerPoint Presentation</vt:lpstr>
      <vt:lpstr>PowerPoint Presentation</vt:lpstr>
      <vt:lpstr>NGS Mission</vt:lpstr>
      <vt:lpstr>PowerPoint Presentation</vt:lpstr>
      <vt:lpstr>Government Contracts for Geospatial Services</vt:lpstr>
      <vt:lpstr>NSRS … do I have to use it?</vt:lpstr>
      <vt:lpstr>NSRS … what’s the value?</vt:lpstr>
      <vt:lpstr>What about your data becoming part of the NSRS?</vt:lpstr>
      <vt:lpstr>OPUS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about OPUS Shared Solutions?</vt:lpstr>
      <vt:lpstr>Bluebooking    OPUS Projects</vt:lpstr>
      <vt:lpstr>PowerPoint Presentation</vt:lpstr>
      <vt:lpstr>GVX ≈ RINEX for RTK/RTN data</vt:lpstr>
      <vt:lpstr>Using VRS for site control</vt:lpstr>
      <vt:lpstr>PowerPoint Presentation</vt:lpstr>
      <vt:lpstr>PowerPoint Presentation</vt:lpstr>
      <vt:lpstr>PowerPoint Presentation</vt:lpstr>
      <vt:lpstr>GVX Scenarios in OPUS Projects</vt:lpstr>
      <vt:lpstr>CORS + VRS  PRS are not in NCN</vt:lpstr>
      <vt:lpstr>NOAA CORS Network (NCN) in WV</vt:lpstr>
      <vt:lpstr>WVDOH CORS Network</vt:lpstr>
      <vt:lpstr>CORS + VRS  PRS are not in NCN</vt:lpstr>
      <vt:lpstr>CORS + VRS  PRS are not in NCN</vt:lpstr>
      <vt:lpstr>CORS + VRS  PRS are not in NCN</vt:lpstr>
      <vt:lpstr>CORS + VRS PRS are not in NCN but are in NGS IDB</vt:lpstr>
      <vt:lpstr>CORS + VRS PRS are not in NCN but are in NGS IDB</vt:lpstr>
      <vt:lpstr>CORS + VRS PRS are not in NCN but are in NGS IDB</vt:lpstr>
      <vt:lpstr>CORS + VRS PRS used are in NCN</vt:lpstr>
      <vt:lpstr>No Vectors = No GVX = No OPUS Projects</vt:lpstr>
      <vt:lpstr>Using VRS, TBC, and OPUS Projects to connect to NSRS</vt:lpstr>
      <vt:lpstr>Additional Resources from NGS</vt:lpstr>
      <vt:lpstr>For assistance with OPUS Projects …or any NGS-related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insert title</dc:title>
  <dc:creator>Jeff Jalbrzikowski</dc:creator>
  <cp:lastModifiedBy>Jeff Jalbrzikowski</cp:lastModifiedBy>
  <cp:revision>212</cp:revision>
  <dcterms:modified xsi:type="dcterms:W3CDTF">2022-11-10T01:21:22Z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4091590</vt:lpwstr>
  </property>
  <property fmtid="{D5CDD505-2E9C-101B-9397-08002B2CF9AE}" name="NXPowerLiteSettings" pid="3">
    <vt:lpwstr>F70005D002A000</vt:lpwstr>
  </property>
  <property fmtid="{D5CDD505-2E9C-101B-9397-08002B2CF9AE}" name="NXPowerLiteVersion" pid="4">
    <vt:lpwstr>D10.2.0</vt:lpwstr>
  </property>
</Properties>
</file>