
<file path=[Content_Types].xml><?xml version="1.0" encoding="utf-8"?>
<Types xmlns="http://schemas.openxmlformats.org/package/2006/content-types">
  <Default ContentType="image/png" Extension="png"/>
  <Default ContentType="image/jpeg" Extension="jfif"/>
  <Default ContentType="application/vnd.openxmlformats-officedocument.oleObject" Extension="bin"/>
  <Default ContentType="image/jpeg" Extension="jpeg"/>
  <Default ContentType="image/x-wmf" Extension="wmf"/>
  <Default ContentType="application/vnd.openxmlformats-package.relationships+xml" Extension="rels"/>
  <Default ContentType="application/xml" Extension="xml"/>
  <Default ContentType="image/vnd.ms-photo" Extension="wdp"/>
  <Default ContentType="image/gif" Extension="gif"/>
  <Default ContentType="application/vnd.openxmlformats-officedocument.vmlDrawing" Extension="vml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theme+xml" PartName="/ppt/theme/theme2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tags+xml" PartName="/ppt/tags/tag1.xml"/>
  <Override ContentType="application/vnd.openxmlformats-officedocument.presentationml.notesSlide+xml" PartName="/ppt/notesSlides/notesSlide11.xml"/>
  <Override ContentType="application/vnd.openxmlformats-officedocument.presentationml.tags+xml" PartName="/ppt/tags/tag2.xml"/>
  <Override ContentType="application/vnd.openxmlformats-officedocument.presentationml.notesSlide+xml" PartName="/ppt/notesSlides/notesSlide12.xml"/>
  <Override ContentType="application/vnd.openxmlformats-officedocument.presentationml.tags+xml" PartName="/ppt/tags/tag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57.xml"/>
  <Override ContentType="image/jpg" PartName="/ppt/media/image63.jpg"/>
  <Override ContentType="image/jpg" PartName="/ppt/media/image64.jpg"/>
  <Override ContentType="image/jpg" PartName="/ppt/media/image65.jpg"/>
  <Override ContentType="image/jpg" PartName="/ppt/media/image66.jpg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73.xml"/>
  <Override ContentType="image/jpg" PartName="/ppt/media/image82.jpg"/>
  <Override ContentType="image/jpg" PartName="/ppt/media/image83.jpg"/>
  <Override ContentType="image/jpg" PartName="/ppt/media/image84.jpg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109.xml"/>
  <Override ContentType="application/vnd.openxmlformats-officedocument.drawingml.chart+xml" PartName="/ppt/charts/chart1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themeOverride+xml" PartName="/ppt/theme/themeOverride1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118.xml"/>
  <Override ContentType="image/jpg" PartName="/ppt/media/image123.jpg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42.xml"/>
  <Override ContentType="application/vnd.openxmlformats-officedocument.presentationml.tags+xml" PartName="/ppt/tags/tag4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148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66" r:id="rId2"/>
    <p:sldMasterId id="2147483880" r:id="rId3"/>
  </p:sldMasterIdLst>
  <p:notesMasterIdLst>
    <p:notesMasterId r:id="rId164"/>
  </p:notesMasterIdLst>
  <p:handoutMasterIdLst>
    <p:handoutMasterId r:id="rId165"/>
  </p:handoutMasterIdLst>
  <p:sldIdLst>
    <p:sldId id="261" r:id="rId4"/>
    <p:sldId id="963" r:id="rId5"/>
    <p:sldId id="2390" r:id="rId6"/>
    <p:sldId id="258" r:id="rId7"/>
    <p:sldId id="259" r:id="rId8"/>
    <p:sldId id="260" r:id="rId9"/>
    <p:sldId id="298" r:id="rId10"/>
    <p:sldId id="2392" r:id="rId11"/>
    <p:sldId id="1267" r:id="rId12"/>
    <p:sldId id="1170" r:id="rId13"/>
    <p:sldId id="1191" r:id="rId14"/>
    <p:sldId id="295" r:id="rId15"/>
    <p:sldId id="2378" r:id="rId16"/>
    <p:sldId id="2380" r:id="rId17"/>
    <p:sldId id="2381" r:id="rId18"/>
    <p:sldId id="894" r:id="rId19"/>
    <p:sldId id="1900" r:id="rId20"/>
    <p:sldId id="1777" r:id="rId21"/>
    <p:sldId id="1778" r:id="rId22"/>
    <p:sldId id="1901" r:id="rId23"/>
    <p:sldId id="1781" r:id="rId24"/>
    <p:sldId id="1904" r:id="rId25"/>
    <p:sldId id="1729" r:id="rId26"/>
    <p:sldId id="1419" r:id="rId27"/>
    <p:sldId id="1415" r:id="rId28"/>
    <p:sldId id="1416" r:id="rId29"/>
    <p:sldId id="1420" r:id="rId30"/>
    <p:sldId id="1421" r:id="rId31"/>
    <p:sldId id="1422" r:id="rId32"/>
    <p:sldId id="1423" r:id="rId33"/>
    <p:sldId id="1418" r:id="rId34"/>
    <p:sldId id="1301" r:id="rId35"/>
    <p:sldId id="1163" r:id="rId36"/>
    <p:sldId id="1303" r:id="rId37"/>
    <p:sldId id="1165" r:id="rId38"/>
    <p:sldId id="1166" r:id="rId39"/>
    <p:sldId id="1305" r:id="rId40"/>
    <p:sldId id="1364" r:id="rId41"/>
    <p:sldId id="1365" r:id="rId42"/>
    <p:sldId id="1192" r:id="rId43"/>
    <p:sldId id="1306" r:id="rId44"/>
    <p:sldId id="1168" r:id="rId45"/>
    <p:sldId id="328" r:id="rId46"/>
    <p:sldId id="329" r:id="rId47"/>
    <p:sldId id="330" r:id="rId48"/>
    <p:sldId id="331" r:id="rId49"/>
    <p:sldId id="2409" r:id="rId50"/>
    <p:sldId id="265" r:id="rId51"/>
    <p:sldId id="263" r:id="rId52"/>
    <p:sldId id="2410" r:id="rId53"/>
    <p:sldId id="332" r:id="rId54"/>
    <p:sldId id="1922" r:id="rId55"/>
    <p:sldId id="1923" r:id="rId56"/>
    <p:sldId id="2005" r:id="rId57"/>
    <p:sldId id="1924" r:id="rId58"/>
    <p:sldId id="1944" r:id="rId59"/>
    <p:sldId id="1926" r:id="rId60"/>
    <p:sldId id="1936" r:id="rId61"/>
    <p:sldId id="1945" r:id="rId62"/>
    <p:sldId id="1946" r:id="rId63"/>
    <p:sldId id="1960" r:id="rId64"/>
    <p:sldId id="1959" r:id="rId65"/>
    <p:sldId id="1947" r:id="rId66"/>
    <p:sldId id="1948" r:id="rId67"/>
    <p:sldId id="1949" r:id="rId68"/>
    <p:sldId id="1961" r:id="rId69"/>
    <p:sldId id="1950" r:id="rId70"/>
    <p:sldId id="1951" r:id="rId71"/>
    <p:sldId id="1953" r:id="rId72"/>
    <p:sldId id="1954" r:id="rId73"/>
    <p:sldId id="1955" r:id="rId74"/>
    <p:sldId id="1956" r:id="rId75"/>
    <p:sldId id="1957" r:id="rId76"/>
    <p:sldId id="1958" r:id="rId77"/>
    <p:sldId id="1762" r:id="rId78"/>
    <p:sldId id="1763" r:id="rId79"/>
    <p:sldId id="1797" r:id="rId80"/>
    <p:sldId id="1964" r:id="rId81"/>
    <p:sldId id="1983" r:id="rId82"/>
    <p:sldId id="2002" r:id="rId83"/>
    <p:sldId id="1962" r:id="rId84"/>
    <p:sldId id="1963" r:id="rId85"/>
    <p:sldId id="2418" r:id="rId86"/>
    <p:sldId id="1798" r:id="rId87"/>
    <p:sldId id="1984" r:id="rId88"/>
    <p:sldId id="2000" r:id="rId89"/>
    <p:sldId id="2001" r:id="rId90"/>
    <p:sldId id="1835" r:id="rId91"/>
    <p:sldId id="1836" r:id="rId92"/>
    <p:sldId id="1837" r:id="rId93"/>
    <p:sldId id="1395" r:id="rId94"/>
    <p:sldId id="1397" r:id="rId95"/>
    <p:sldId id="1222" r:id="rId96"/>
    <p:sldId id="2413" r:id="rId97"/>
    <p:sldId id="1402" r:id="rId98"/>
    <p:sldId id="1403" r:id="rId99"/>
    <p:sldId id="267" r:id="rId100"/>
    <p:sldId id="1413" r:id="rId101"/>
    <p:sldId id="1412" r:id="rId102"/>
    <p:sldId id="1425" r:id="rId103"/>
    <p:sldId id="1426" r:id="rId104"/>
    <p:sldId id="299" r:id="rId105"/>
    <p:sldId id="272" r:id="rId106"/>
    <p:sldId id="1404" r:id="rId107"/>
    <p:sldId id="1411" r:id="rId108"/>
    <p:sldId id="2411" r:id="rId109"/>
    <p:sldId id="273" r:id="rId110"/>
    <p:sldId id="413" r:id="rId111"/>
    <p:sldId id="302" r:id="rId112"/>
    <p:sldId id="275" r:id="rId113"/>
    <p:sldId id="372" r:id="rId114"/>
    <p:sldId id="373" r:id="rId115"/>
    <p:sldId id="374" r:id="rId116"/>
    <p:sldId id="2412" r:id="rId117"/>
    <p:sldId id="1427" r:id="rId118"/>
    <p:sldId id="1409" r:id="rId119"/>
    <p:sldId id="1410" r:id="rId120"/>
    <p:sldId id="284" r:id="rId121"/>
    <p:sldId id="412" r:id="rId122"/>
    <p:sldId id="2393" r:id="rId123"/>
    <p:sldId id="2394" r:id="rId124"/>
    <p:sldId id="2395" r:id="rId125"/>
    <p:sldId id="2414" r:id="rId126"/>
    <p:sldId id="2387" r:id="rId127"/>
    <p:sldId id="2389" r:id="rId128"/>
    <p:sldId id="421" r:id="rId129"/>
    <p:sldId id="410" r:id="rId130"/>
    <p:sldId id="2415" r:id="rId131"/>
    <p:sldId id="415" r:id="rId132"/>
    <p:sldId id="416" r:id="rId133"/>
    <p:sldId id="423" r:id="rId134"/>
    <p:sldId id="2416" r:id="rId135"/>
    <p:sldId id="2397" r:id="rId136"/>
    <p:sldId id="2399" r:id="rId137"/>
    <p:sldId id="296" r:id="rId138"/>
    <p:sldId id="2400" r:id="rId139"/>
    <p:sldId id="418" r:id="rId140"/>
    <p:sldId id="422" r:id="rId141"/>
    <p:sldId id="419" r:id="rId142"/>
    <p:sldId id="2191" r:id="rId143"/>
    <p:sldId id="2391" r:id="rId144"/>
    <p:sldId id="2417" r:id="rId145"/>
    <p:sldId id="1424" r:id="rId146"/>
    <p:sldId id="1284" r:id="rId147"/>
    <p:sldId id="1283" r:id="rId148"/>
    <p:sldId id="2190" r:id="rId149"/>
    <p:sldId id="2408" r:id="rId150"/>
    <p:sldId id="2385" r:id="rId151"/>
    <p:sldId id="2312" r:id="rId152"/>
    <p:sldId id="2313" r:id="rId153"/>
    <p:sldId id="2314" r:id="rId154"/>
    <p:sldId id="2315" r:id="rId155"/>
    <p:sldId id="2316" r:id="rId156"/>
    <p:sldId id="2361" r:id="rId157"/>
    <p:sldId id="807" r:id="rId158"/>
    <p:sldId id="855" r:id="rId159"/>
    <p:sldId id="808" r:id="rId160"/>
    <p:sldId id="2396" r:id="rId161"/>
    <p:sldId id="851" r:id="rId162"/>
    <p:sldId id="1286" r:id="rId163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F000"/>
    <a:srgbClr val="F6AB16"/>
    <a:srgbClr val="00B0F0"/>
    <a:srgbClr val="424242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588" autoAdjust="0"/>
    <p:restoredTop sz="88686" autoAdjust="0"/>
  </p:normalViewPr>
  <p:slideViewPr>
    <p:cSldViewPr snapToGrid="0" snapToObjects="1">
      <p:cViewPr varScale="1">
        <p:scale>
          <a:sx n="69" d="100"/>
          <a:sy n="69" d="100"/>
        </p:scale>
        <p:origin x="1555" y="67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an\Downloads\occu_tim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82428790765716"/>
          <c:y val="6.0923286199010322E-2"/>
          <c:w val="0.81517950166366704"/>
          <c:h val="0.81014414723767425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[occu_time.xlsx]Sheet1!$F$2:$F$208</c:f>
              <c:numCache>
                <c:formatCode>General</c:formatCode>
                <c:ptCount val="207"/>
                <c:pt idx="0">
                  <c:v>24.333600000000001</c:v>
                </c:pt>
                <c:pt idx="1">
                  <c:v>23.779199999999999</c:v>
                </c:pt>
                <c:pt idx="2">
                  <c:v>23.88</c:v>
                </c:pt>
                <c:pt idx="3">
                  <c:v>24.047999999999998</c:v>
                </c:pt>
                <c:pt idx="4">
                  <c:v>25.197600000000001</c:v>
                </c:pt>
                <c:pt idx="5">
                  <c:v>25.648800000000001</c:v>
                </c:pt>
                <c:pt idx="6">
                  <c:v>4.6344000000000003</c:v>
                </c:pt>
                <c:pt idx="7">
                  <c:v>3.0840000000000001</c:v>
                </c:pt>
                <c:pt idx="8">
                  <c:v>5.0831999999999997</c:v>
                </c:pt>
                <c:pt idx="9">
                  <c:v>9.4847999999999999</c:v>
                </c:pt>
                <c:pt idx="10">
                  <c:v>10.5168</c:v>
                </c:pt>
                <c:pt idx="11">
                  <c:v>13.1496</c:v>
                </c:pt>
                <c:pt idx="12">
                  <c:v>4.5167999999999999</c:v>
                </c:pt>
                <c:pt idx="13">
                  <c:v>4.5335999999999999</c:v>
                </c:pt>
                <c:pt idx="14">
                  <c:v>6.2496</c:v>
                </c:pt>
                <c:pt idx="15">
                  <c:v>7.3680000000000003</c:v>
                </c:pt>
                <c:pt idx="16">
                  <c:v>9.1175999999999995</c:v>
                </c:pt>
                <c:pt idx="17">
                  <c:v>5.0999999999999996</c:v>
                </c:pt>
                <c:pt idx="18">
                  <c:v>8.1023999999999994</c:v>
                </c:pt>
                <c:pt idx="19">
                  <c:v>5.0136000000000003</c:v>
                </c:pt>
                <c:pt idx="20">
                  <c:v>5.2176</c:v>
                </c:pt>
                <c:pt idx="21">
                  <c:v>5.016</c:v>
                </c:pt>
                <c:pt idx="22">
                  <c:v>5.3663999999999996</c:v>
                </c:pt>
                <c:pt idx="23">
                  <c:v>5.0495999999999999</c:v>
                </c:pt>
                <c:pt idx="24">
                  <c:v>5.0351999999999997</c:v>
                </c:pt>
                <c:pt idx="25">
                  <c:v>5.1479999999999997</c:v>
                </c:pt>
                <c:pt idx="26">
                  <c:v>5.3520000000000003</c:v>
                </c:pt>
                <c:pt idx="27">
                  <c:v>5.3663999999999996</c:v>
                </c:pt>
                <c:pt idx="28">
                  <c:v>5.4504000000000001</c:v>
                </c:pt>
                <c:pt idx="29">
                  <c:v>4.9992000000000001</c:v>
                </c:pt>
                <c:pt idx="30">
                  <c:v>5.3495999999999997</c:v>
                </c:pt>
                <c:pt idx="31">
                  <c:v>5.0519999999999996</c:v>
                </c:pt>
                <c:pt idx="32">
                  <c:v>5.0519999999999996</c:v>
                </c:pt>
                <c:pt idx="33">
                  <c:v>5.1504000000000003</c:v>
                </c:pt>
                <c:pt idx="34">
                  <c:v>8.1167999999999996</c:v>
                </c:pt>
                <c:pt idx="35">
                  <c:v>5.7168000000000001</c:v>
                </c:pt>
                <c:pt idx="36">
                  <c:v>5.0495999999999999</c:v>
                </c:pt>
                <c:pt idx="37">
                  <c:v>8.9976000000000003</c:v>
                </c:pt>
                <c:pt idx="38">
                  <c:v>15.316800000000001</c:v>
                </c:pt>
                <c:pt idx="39">
                  <c:v>13.783200000000001</c:v>
                </c:pt>
                <c:pt idx="40">
                  <c:v>15.717599999999999</c:v>
                </c:pt>
                <c:pt idx="41">
                  <c:v>15.796799999999999</c:v>
                </c:pt>
                <c:pt idx="42">
                  <c:v>31.084800000000001</c:v>
                </c:pt>
                <c:pt idx="43">
                  <c:v>12.132</c:v>
                </c:pt>
                <c:pt idx="44">
                  <c:v>15.0312</c:v>
                </c:pt>
                <c:pt idx="45">
                  <c:v>16.267199999999999</c:v>
                </c:pt>
                <c:pt idx="46">
                  <c:v>17.116800000000001</c:v>
                </c:pt>
                <c:pt idx="47">
                  <c:v>15.333600000000001</c:v>
                </c:pt>
                <c:pt idx="48">
                  <c:v>15.9</c:v>
                </c:pt>
                <c:pt idx="49">
                  <c:v>15.667199999999999</c:v>
                </c:pt>
                <c:pt idx="50">
                  <c:v>16.684799999999999</c:v>
                </c:pt>
                <c:pt idx="51">
                  <c:v>33.4176</c:v>
                </c:pt>
                <c:pt idx="52">
                  <c:v>18.364799999999999</c:v>
                </c:pt>
                <c:pt idx="53">
                  <c:v>4.2527999999999997</c:v>
                </c:pt>
                <c:pt idx="54">
                  <c:v>3.7536</c:v>
                </c:pt>
                <c:pt idx="55">
                  <c:v>2.6496</c:v>
                </c:pt>
                <c:pt idx="56">
                  <c:v>4.4855999999999998</c:v>
                </c:pt>
                <c:pt idx="57">
                  <c:v>6.6360000000000001</c:v>
                </c:pt>
                <c:pt idx="58">
                  <c:v>5.7</c:v>
                </c:pt>
                <c:pt idx="59">
                  <c:v>8.1311999999999998</c:v>
                </c:pt>
                <c:pt idx="60">
                  <c:v>6.8159999999999998</c:v>
                </c:pt>
                <c:pt idx="61">
                  <c:v>6.516</c:v>
                </c:pt>
                <c:pt idx="62">
                  <c:v>3.1823999999999999</c:v>
                </c:pt>
                <c:pt idx="63">
                  <c:v>4.8503999999999996</c:v>
                </c:pt>
                <c:pt idx="64">
                  <c:v>6.7872000000000003</c:v>
                </c:pt>
                <c:pt idx="65">
                  <c:v>6.6504000000000003</c:v>
                </c:pt>
                <c:pt idx="66">
                  <c:v>7.3487999999999998</c:v>
                </c:pt>
                <c:pt idx="67">
                  <c:v>7.4496000000000002</c:v>
                </c:pt>
                <c:pt idx="68">
                  <c:v>3.7679999999999998</c:v>
                </c:pt>
                <c:pt idx="69">
                  <c:v>6.468</c:v>
                </c:pt>
                <c:pt idx="70">
                  <c:v>9.0312000000000001</c:v>
                </c:pt>
                <c:pt idx="71">
                  <c:v>9.3648000000000007</c:v>
                </c:pt>
                <c:pt idx="72">
                  <c:v>9.7967999999999993</c:v>
                </c:pt>
                <c:pt idx="73">
                  <c:v>5.4672000000000001</c:v>
                </c:pt>
                <c:pt idx="74">
                  <c:v>6.3</c:v>
                </c:pt>
                <c:pt idx="75">
                  <c:v>12.4488</c:v>
                </c:pt>
                <c:pt idx="76">
                  <c:v>10.783200000000001</c:v>
                </c:pt>
                <c:pt idx="77">
                  <c:v>17.215199999999999</c:v>
                </c:pt>
                <c:pt idx="78">
                  <c:v>6.6</c:v>
                </c:pt>
                <c:pt idx="79">
                  <c:v>16.732800000000001</c:v>
                </c:pt>
                <c:pt idx="80">
                  <c:v>12.799200000000001</c:v>
                </c:pt>
                <c:pt idx="81">
                  <c:v>23.997599999999998</c:v>
                </c:pt>
                <c:pt idx="82">
                  <c:v>17.848800000000001</c:v>
                </c:pt>
                <c:pt idx="83">
                  <c:v>20.049600000000002</c:v>
                </c:pt>
                <c:pt idx="84">
                  <c:v>26.536799999999999</c:v>
                </c:pt>
                <c:pt idx="85">
                  <c:v>19.298400000000001</c:v>
                </c:pt>
                <c:pt idx="86">
                  <c:v>15.12</c:v>
                </c:pt>
                <c:pt idx="87">
                  <c:v>12.602399999999999</c:v>
                </c:pt>
                <c:pt idx="88">
                  <c:v>26.0016</c:v>
                </c:pt>
                <c:pt idx="89">
                  <c:v>12.784800000000001</c:v>
                </c:pt>
                <c:pt idx="90">
                  <c:v>24.532800000000002</c:v>
                </c:pt>
                <c:pt idx="91">
                  <c:v>14.8848</c:v>
                </c:pt>
                <c:pt idx="92">
                  <c:v>15.4848</c:v>
                </c:pt>
                <c:pt idx="93">
                  <c:v>12.72</c:v>
                </c:pt>
                <c:pt idx="94">
                  <c:v>16.4832</c:v>
                </c:pt>
                <c:pt idx="95">
                  <c:v>17.315999999999999</c:v>
                </c:pt>
                <c:pt idx="96">
                  <c:v>53.664000000000001</c:v>
                </c:pt>
                <c:pt idx="97">
                  <c:v>49.401600000000002</c:v>
                </c:pt>
                <c:pt idx="98">
                  <c:v>28.233599999999999</c:v>
                </c:pt>
                <c:pt idx="99">
                  <c:v>53.265599999999999</c:v>
                </c:pt>
                <c:pt idx="100">
                  <c:v>53.731200000000001</c:v>
                </c:pt>
                <c:pt idx="101">
                  <c:v>77.848799999999997</c:v>
                </c:pt>
                <c:pt idx="102">
                  <c:v>50.567999999999998</c:v>
                </c:pt>
                <c:pt idx="103">
                  <c:v>25.8216</c:v>
                </c:pt>
                <c:pt idx="104">
                  <c:v>77.366399999999999</c:v>
                </c:pt>
                <c:pt idx="105">
                  <c:v>52.569600000000001</c:v>
                </c:pt>
                <c:pt idx="106">
                  <c:v>50.102400000000003</c:v>
                </c:pt>
                <c:pt idx="107">
                  <c:v>54.6</c:v>
                </c:pt>
                <c:pt idx="108">
                  <c:v>58.8</c:v>
                </c:pt>
                <c:pt idx="109">
                  <c:v>55.267200000000003</c:v>
                </c:pt>
                <c:pt idx="110">
                  <c:v>51.364800000000002</c:v>
                </c:pt>
                <c:pt idx="111">
                  <c:v>54.931199999999997</c:v>
                </c:pt>
                <c:pt idx="112">
                  <c:v>54.734400000000001</c:v>
                </c:pt>
                <c:pt idx="113">
                  <c:v>55.968000000000004</c:v>
                </c:pt>
                <c:pt idx="114">
                  <c:v>141.38399999999999</c:v>
                </c:pt>
                <c:pt idx="115">
                  <c:v>159.65039999999999</c:v>
                </c:pt>
                <c:pt idx="116">
                  <c:v>48.0336</c:v>
                </c:pt>
                <c:pt idx="117">
                  <c:v>172.3536</c:v>
                </c:pt>
                <c:pt idx="118">
                  <c:v>113.2488</c:v>
                </c:pt>
                <c:pt idx="119">
                  <c:v>53.198399999999999</c:v>
                </c:pt>
                <c:pt idx="120">
                  <c:v>209.01840000000001</c:v>
                </c:pt>
                <c:pt idx="121">
                  <c:v>142.13040000000001</c:v>
                </c:pt>
                <c:pt idx="122">
                  <c:v>125.8656</c:v>
                </c:pt>
                <c:pt idx="123">
                  <c:v>76.701599999999999</c:v>
                </c:pt>
                <c:pt idx="124">
                  <c:v>2.2320000000000002</c:v>
                </c:pt>
                <c:pt idx="125">
                  <c:v>7.2504</c:v>
                </c:pt>
                <c:pt idx="126">
                  <c:v>6.5519999999999996</c:v>
                </c:pt>
                <c:pt idx="127">
                  <c:v>7.3680000000000003</c:v>
                </c:pt>
                <c:pt idx="128">
                  <c:v>9.3816000000000006</c:v>
                </c:pt>
                <c:pt idx="129">
                  <c:v>9.7680000000000007</c:v>
                </c:pt>
                <c:pt idx="130">
                  <c:v>5.7480000000000002</c:v>
                </c:pt>
                <c:pt idx="131">
                  <c:v>5.9016000000000002</c:v>
                </c:pt>
                <c:pt idx="132">
                  <c:v>12.1008</c:v>
                </c:pt>
                <c:pt idx="133">
                  <c:v>11.265599999999999</c:v>
                </c:pt>
                <c:pt idx="134">
                  <c:v>23.606400000000001</c:v>
                </c:pt>
                <c:pt idx="135">
                  <c:v>11.0016</c:v>
                </c:pt>
                <c:pt idx="136">
                  <c:v>30.8856</c:v>
                </c:pt>
                <c:pt idx="137">
                  <c:v>30.768000000000001</c:v>
                </c:pt>
                <c:pt idx="138">
                  <c:v>36</c:v>
                </c:pt>
                <c:pt idx="139">
                  <c:v>47.9664</c:v>
                </c:pt>
                <c:pt idx="140">
                  <c:v>18.251999999999999</c:v>
                </c:pt>
                <c:pt idx="141">
                  <c:v>12.0168</c:v>
                </c:pt>
                <c:pt idx="142">
                  <c:v>42.6648</c:v>
                </c:pt>
                <c:pt idx="143">
                  <c:v>18.249600000000001</c:v>
                </c:pt>
                <c:pt idx="144">
                  <c:v>43.68</c:v>
                </c:pt>
                <c:pt idx="145">
                  <c:v>49.461599999999997</c:v>
                </c:pt>
                <c:pt idx="146">
                  <c:v>36.384</c:v>
                </c:pt>
                <c:pt idx="147">
                  <c:v>55.034399999999998</c:v>
                </c:pt>
                <c:pt idx="148">
                  <c:v>42.316800000000001</c:v>
                </c:pt>
                <c:pt idx="149">
                  <c:v>54.1128</c:v>
                </c:pt>
                <c:pt idx="150">
                  <c:v>53.697600000000001</c:v>
                </c:pt>
                <c:pt idx="151">
                  <c:v>61.461599999999997</c:v>
                </c:pt>
                <c:pt idx="152">
                  <c:v>79.948800000000006</c:v>
                </c:pt>
                <c:pt idx="153">
                  <c:v>503.6472</c:v>
                </c:pt>
                <c:pt idx="154">
                  <c:v>575.59680000000003</c:v>
                </c:pt>
                <c:pt idx="155">
                  <c:v>503.6472</c:v>
                </c:pt>
                <c:pt idx="156">
                  <c:v>443.44799999999998</c:v>
                </c:pt>
                <c:pt idx="157">
                  <c:v>575.59680000000003</c:v>
                </c:pt>
                <c:pt idx="158">
                  <c:v>550.11360000000002</c:v>
                </c:pt>
                <c:pt idx="159">
                  <c:v>574.09680000000003</c:v>
                </c:pt>
                <c:pt idx="160">
                  <c:v>574.09680000000003</c:v>
                </c:pt>
                <c:pt idx="161">
                  <c:v>573.096</c:v>
                </c:pt>
                <c:pt idx="162">
                  <c:v>572.42880000000002</c:v>
                </c:pt>
                <c:pt idx="163">
                  <c:v>9.3840000000000003</c:v>
                </c:pt>
                <c:pt idx="164">
                  <c:v>9.2495999999999992</c:v>
                </c:pt>
                <c:pt idx="165">
                  <c:v>6.1487999999999996</c:v>
                </c:pt>
                <c:pt idx="166">
                  <c:v>7.3512000000000004</c:v>
                </c:pt>
                <c:pt idx="167">
                  <c:v>13.284000000000001</c:v>
                </c:pt>
                <c:pt idx="168">
                  <c:v>10.3032</c:v>
                </c:pt>
                <c:pt idx="169">
                  <c:v>4.1664000000000003</c:v>
                </c:pt>
                <c:pt idx="170">
                  <c:v>18.379200000000001</c:v>
                </c:pt>
                <c:pt idx="171">
                  <c:v>19.214400000000001</c:v>
                </c:pt>
                <c:pt idx="172">
                  <c:v>18.381599999999999</c:v>
                </c:pt>
                <c:pt idx="173">
                  <c:v>21.979199999999999</c:v>
                </c:pt>
                <c:pt idx="174">
                  <c:v>19.233599999999999</c:v>
                </c:pt>
                <c:pt idx="175">
                  <c:v>21.768000000000001</c:v>
                </c:pt>
                <c:pt idx="176">
                  <c:v>18.244800000000001</c:v>
                </c:pt>
                <c:pt idx="177">
                  <c:v>18.014399999999998</c:v>
                </c:pt>
                <c:pt idx="178">
                  <c:v>11.865600000000001</c:v>
                </c:pt>
                <c:pt idx="179">
                  <c:v>18.734400000000001</c:v>
                </c:pt>
                <c:pt idx="180">
                  <c:v>18.5472</c:v>
                </c:pt>
                <c:pt idx="181">
                  <c:v>4.5648</c:v>
                </c:pt>
                <c:pt idx="182">
                  <c:v>4.5503999999999998</c:v>
                </c:pt>
                <c:pt idx="183">
                  <c:v>5.9687999999999999</c:v>
                </c:pt>
                <c:pt idx="184">
                  <c:v>7.4855999999999998</c:v>
                </c:pt>
                <c:pt idx="185">
                  <c:v>7.2839999999999998</c:v>
                </c:pt>
                <c:pt idx="186">
                  <c:v>7.5648</c:v>
                </c:pt>
                <c:pt idx="187">
                  <c:v>9.1655999999999995</c:v>
                </c:pt>
                <c:pt idx="188">
                  <c:v>9.7992000000000008</c:v>
                </c:pt>
                <c:pt idx="189">
                  <c:v>10.233599999999999</c:v>
                </c:pt>
                <c:pt idx="190">
                  <c:v>11.102399999999999</c:v>
                </c:pt>
                <c:pt idx="191">
                  <c:v>10.92</c:v>
                </c:pt>
                <c:pt idx="192">
                  <c:v>11.004</c:v>
                </c:pt>
                <c:pt idx="193">
                  <c:v>11.2704</c:v>
                </c:pt>
                <c:pt idx="194">
                  <c:v>16.2864</c:v>
                </c:pt>
                <c:pt idx="195">
                  <c:v>8.6351999999999993</c:v>
                </c:pt>
                <c:pt idx="196">
                  <c:v>8.6183999999999994</c:v>
                </c:pt>
                <c:pt idx="197">
                  <c:v>8.6183999999999994</c:v>
                </c:pt>
                <c:pt idx="198">
                  <c:v>8.6663999999999994</c:v>
                </c:pt>
                <c:pt idx="199">
                  <c:v>8.6183999999999994</c:v>
                </c:pt>
                <c:pt idx="200">
                  <c:v>8.6351999999999993</c:v>
                </c:pt>
                <c:pt idx="201">
                  <c:v>8.6351999999999993</c:v>
                </c:pt>
                <c:pt idx="202">
                  <c:v>25.999199999999998</c:v>
                </c:pt>
                <c:pt idx="203">
                  <c:v>25.0488</c:v>
                </c:pt>
                <c:pt idx="204">
                  <c:v>12.4992</c:v>
                </c:pt>
                <c:pt idx="205">
                  <c:v>25.332000000000001</c:v>
                </c:pt>
                <c:pt idx="206">
                  <c:v>25.999199999999998</c:v>
                </c:pt>
              </c:numCache>
            </c:numRef>
          </c:xVal>
          <c:yVal>
            <c:numRef>
              <c:f>[occu_time.xlsx]Sheet1!$E$2:$E$208</c:f>
              <c:numCache>
                <c:formatCode>General</c:formatCode>
                <c:ptCount val="207"/>
                <c:pt idx="0">
                  <c:v>0.89</c:v>
                </c:pt>
                <c:pt idx="1">
                  <c:v>0.88</c:v>
                </c:pt>
                <c:pt idx="2">
                  <c:v>0.88</c:v>
                </c:pt>
                <c:pt idx="3">
                  <c:v>0.85</c:v>
                </c:pt>
                <c:pt idx="4">
                  <c:v>0.88</c:v>
                </c:pt>
                <c:pt idx="5">
                  <c:v>0.83</c:v>
                </c:pt>
                <c:pt idx="6">
                  <c:v>5.31</c:v>
                </c:pt>
                <c:pt idx="7">
                  <c:v>4.4400000000000004</c:v>
                </c:pt>
                <c:pt idx="8">
                  <c:v>2.4500000000000002</c:v>
                </c:pt>
                <c:pt idx="9">
                  <c:v>1.81</c:v>
                </c:pt>
                <c:pt idx="10">
                  <c:v>1.71</c:v>
                </c:pt>
                <c:pt idx="11">
                  <c:v>2</c:v>
                </c:pt>
                <c:pt idx="12">
                  <c:v>2.94</c:v>
                </c:pt>
                <c:pt idx="13">
                  <c:v>2.62</c:v>
                </c:pt>
                <c:pt idx="14">
                  <c:v>2.44</c:v>
                </c:pt>
                <c:pt idx="15">
                  <c:v>2.33</c:v>
                </c:pt>
                <c:pt idx="16">
                  <c:v>2.0499999999999998</c:v>
                </c:pt>
                <c:pt idx="17">
                  <c:v>2.87</c:v>
                </c:pt>
                <c:pt idx="18">
                  <c:v>2.41</c:v>
                </c:pt>
                <c:pt idx="19">
                  <c:v>2.2999999999999998</c:v>
                </c:pt>
                <c:pt idx="20">
                  <c:v>2.41</c:v>
                </c:pt>
                <c:pt idx="21">
                  <c:v>2.17</c:v>
                </c:pt>
                <c:pt idx="22">
                  <c:v>2.2799999999999998</c:v>
                </c:pt>
                <c:pt idx="23">
                  <c:v>2.25</c:v>
                </c:pt>
                <c:pt idx="24">
                  <c:v>2.25</c:v>
                </c:pt>
                <c:pt idx="25">
                  <c:v>2.58</c:v>
                </c:pt>
                <c:pt idx="26">
                  <c:v>2.12</c:v>
                </c:pt>
                <c:pt idx="27">
                  <c:v>2.04</c:v>
                </c:pt>
                <c:pt idx="28">
                  <c:v>2.1</c:v>
                </c:pt>
                <c:pt idx="29">
                  <c:v>2.06</c:v>
                </c:pt>
                <c:pt idx="30">
                  <c:v>2.2400000000000002</c:v>
                </c:pt>
                <c:pt idx="31">
                  <c:v>2.11</c:v>
                </c:pt>
                <c:pt idx="32">
                  <c:v>2.2400000000000002</c:v>
                </c:pt>
                <c:pt idx="33">
                  <c:v>2.0499999999999998</c:v>
                </c:pt>
                <c:pt idx="34">
                  <c:v>1.93</c:v>
                </c:pt>
                <c:pt idx="35">
                  <c:v>1.97</c:v>
                </c:pt>
                <c:pt idx="36">
                  <c:v>1.85</c:v>
                </c:pt>
                <c:pt idx="37">
                  <c:v>1.89</c:v>
                </c:pt>
                <c:pt idx="38">
                  <c:v>1.66</c:v>
                </c:pt>
                <c:pt idx="39">
                  <c:v>1.61</c:v>
                </c:pt>
                <c:pt idx="40">
                  <c:v>1.62</c:v>
                </c:pt>
                <c:pt idx="41">
                  <c:v>1.61</c:v>
                </c:pt>
                <c:pt idx="42">
                  <c:v>1.46</c:v>
                </c:pt>
                <c:pt idx="43">
                  <c:v>1.72</c:v>
                </c:pt>
                <c:pt idx="44">
                  <c:v>1.61</c:v>
                </c:pt>
                <c:pt idx="45">
                  <c:v>1.6</c:v>
                </c:pt>
                <c:pt idx="46">
                  <c:v>1.6</c:v>
                </c:pt>
                <c:pt idx="47">
                  <c:v>1.6</c:v>
                </c:pt>
                <c:pt idx="48">
                  <c:v>1.59</c:v>
                </c:pt>
                <c:pt idx="49">
                  <c:v>1.58</c:v>
                </c:pt>
                <c:pt idx="50">
                  <c:v>1.57</c:v>
                </c:pt>
                <c:pt idx="51">
                  <c:v>1.47</c:v>
                </c:pt>
                <c:pt idx="52">
                  <c:v>1.56</c:v>
                </c:pt>
                <c:pt idx="53">
                  <c:v>2.13</c:v>
                </c:pt>
                <c:pt idx="54">
                  <c:v>2.42</c:v>
                </c:pt>
                <c:pt idx="55">
                  <c:v>2.23</c:v>
                </c:pt>
                <c:pt idx="56">
                  <c:v>2.13</c:v>
                </c:pt>
                <c:pt idx="57">
                  <c:v>1.63</c:v>
                </c:pt>
                <c:pt idx="58">
                  <c:v>1.83</c:v>
                </c:pt>
                <c:pt idx="59">
                  <c:v>1.67</c:v>
                </c:pt>
                <c:pt idx="60">
                  <c:v>1.96</c:v>
                </c:pt>
                <c:pt idx="61">
                  <c:v>1.9</c:v>
                </c:pt>
                <c:pt idx="62">
                  <c:v>2.98</c:v>
                </c:pt>
                <c:pt idx="63">
                  <c:v>2.29</c:v>
                </c:pt>
                <c:pt idx="64">
                  <c:v>1.73</c:v>
                </c:pt>
                <c:pt idx="65">
                  <c:v>1.77</c:v>
                </c:pt>
                <c:pt idx="66">
                  <c:v>1.62</c:v>
                </c:pt>
                <c:pt idx="67">
                  <c:v>1.56</c:v>
                </c:pt>
                <c:pt idx="68">
                  <c:v>2.65</c:v>
                </c:pt>
                <c:pt idx="69">
                  <c:v>1.64</c:v>
                </c:pt>
                <c:pt idx="70">
                  <c:v>1.45</c:v>
                </c:pt>
                <c:pt idx="71">
                  <c:v>1.34</c:v>
                </c:pt>
                <c:pt idx="72">
                  <c:v>1.31</c:v>
                </c:pt>
                <c:pt idx="73">
                  <c:v>2.16</c:v>
                </c:pt>
                <c:pt idx="74">
                  <c:v>2.3199999999999998</c:v>
                </c:pt>
                <c:pt idx="75">
                  <c:v>1.76</c:v>
                </c:pt>
                <c:pt idx="76">
                  <c:v>2.0099999999999998</c:v>
                </c:pt>
                <c:pt idx="77">
                  <c:v>1.68</c:v>
                </c:pt>
                <c:pt idx="78">
                  <c:v>2.72</c:v>
                </c:pt>
                <c:pt idx="79">
                  <c:v>1.72</c:v>
                </c:pt>
                <c:pt idx="80">
                  <c:v>1.73</c:v>
                </c:pt>
                <c:pt idx="81">
                  <c:v>1.6</c:v>
                </c:pt>
                <c:pt idx="82">
                  <c:v>1.68</c:v>
                </c:pt>
                <c:pt idx="83">
                  <c:v>1.71</c:v>
                </c:pt>
                <c:pt idx="84">
                  <c:v>1.62</c:v>
                </c:pt>
                <c:pt idx="85">
                  <c:v>1.7</c:v>
                </c:pt>
                <c:pt idx="86">
                  <c:v>1.33</c:v>
                </c:pt>
                <c:pt idx="87">
                  <c:v>1.34</c:v>
                </c:pt>
                <c:pt idx="88">
                  <c:v>1.28</c:v>
                </c:pt>
                <c:pt idx="89">
                  <c:v>1.32</c:v>
                </c:pt>
                <c:pt idx="90">
                  <c:v>1.29</c:v>
                </c:pt>
                <c:pt idx="91">
                  <c:v>1.2</c:v>
                </c:pt>
                <c:pt idx="92">
                  <c:v>1.18</c:v>
                </c:pt>
                <c:pt idx="93">
                  <c:v>1.22</c:v>
                </c:pt>
                <c:pt idx="94">
                  <c:v>1.1399999999999999</c:v>
                </c:pt>
                <c:pt idx="95">
                  <c:v>1.1200000000000001</c:v>
                </c:pt>
                <c:pt idx="96">
                  <c:v>0.97</c:v>
                </c:pt>
                <c:pt idx="97">
                  <c:v>0.98</c:v>
                </c:pt>
                <c:pt idx="98">
                  <c:v>1.01</c:v>
                </c:pt>
                <c:pt idx="99">
                  <c:v>0.98</c:v>
                </c:pt>
                <c:pt idx="100">
                  <c:v>0.98</c:v>
                </c:pt>
                <c:pt idx="101">
                  <c:v>0.98</c:v>
                </c:pt>
                <c:pt idx="102">
                  <c:v>0.94</c:v>
                </c:pt>
                <c:pt idx="103">
                  <c:v>1.04</c:v>
                </c:pt>
                <c:pt idx="104">
                  <c:v>0.94</c:v>
                </c:pt>
                <c:pt idx="105">
                  <c:v>0.96</c:v>
                </c:pt>
                <c:pt idx="106">
                  <c:v>0.93</c:v>
                </c:pt>
                <c:pt idx="107">
                  <c:v>0.94</c:v>
                </c:pt>
                <c:pt idx="108">
                  <c:v>0.94</c:v>
                </c:pt>
                <c:pt idx="109">
                  <c:v>0.94</c:v>
                </c:pt>
                <c:pt idx="110">
                  <c:v>0.94</c:v>
                </c:pt>
                <c:pt idx="111">
                  <c:v>0.94</c:v>
                </c:pt>
                <c:pt idx="112">
                  <c:v>0.94</c:v>
                </c:pt>
                <c:pt idx="113">
                  <c:v>0.94</c:v>
                </c:pt>
                <c:pt idx="114">
                  <c:v>0.89</c:v>
                </c:pt>
                <c:pt idx="115">
                  <c:v>0.89</c:v>
                </c:pt>
                <c:pt idx="116">
                  <c:v>0.93</c:v>
                </c:pt>
                <c:pt idx="117">
                  <c:v>0.88</c:v>
                </c:pt>
                <c:pt idx="118">
                  <c:v>0.93</c:v>
                </c:pt>
                <c:pt idx="119">
                  <c:v>0.93</c:v>
                </c:pt>
                <c:pt idx="120">
                  <c:v>0.87</c:v>
                </c:pt>
                <c:pt idx="121">
                  <c:v>0.9</c:v>
                </c:pt>
                <c:pt idx="122">
                  <c:v>0.91</c:v>
                </c:pt>
                <c:pt idx="123">
                  <c:v>0.89</c:v>
                </c:pt>
                <c:pt idx="124">
                  <c:v>1.74</c:v>
                </c:pt>
                <c:pt idx="125">
                  <c:v>1.48</c:v>
                </c:pt>
                <c:pt idx="126">
                  <c:v>1</c:v>
                </c:pt>
                <c:pt idx="127">
                  <c:v>0.91</c:v>
                </c:pt>
                <c:pt idx="128">
                  <c:v>0.83</c:v>
                </c:pt>
                <c:pt idx="129">
                  <c:v>0.83</c:v>
                </c:pt>
                <c:pt idx="130">
                  <c:v>1.1100000000000001</c:v>
                </c:pt>
                <c:pt idx="131">
                  <c:v>1</c:v>
                </c:pt>
                <c:pt idx="132">
                  <c:v>0.84</c:v>
                </c:pt>
                <c:pt idx="133">
                  <c:v>0.86</c:v>
                </c:pt>
                <c:pt idx="134">
                  <c:v>0.69</c:v>
                </c:pt>
                <c:pt idx="135">
                  <c:v>0.87</c:v>
                </c:pt>
                <c:pt idx="136">
                  <c:v>1.54</c:v>
                </c:pt>
                <c:pt idx="137">
                  <c:v>1.41</c:v>
                </c:pt>
                <c:pt idx="138">
                  <c:v>1.34</c:v>
                </c:pt>
                <c:pt idx="139">
                  <c:v>1.32</c:v>
                </c:pt>
                <c:pt idx="140">
                  <c:v>1.6</c:v>
                </c:pt>
                <c:pt idx="141">
                  <c:v>1.78</c:v>
                </c:pt>
                <c:pt idx="142">
                  <c:v>1.48</c:v>
                </c:pt>
                <c:pt idx="143">
                  <c:v>1.79</c:v>
                </c:pt>
                <c:pt idx="144">
                  <c:v>1.28</c:v>
                </c:pt>
                <c:pt idx="145">
                  <c:v>1.25</c:v>
                </c:pt>
                <c:pt idx="146">
                  <c:v>1.3</c:v>
                </c:pt>
                <c:pt idx="147">
                  <c:v>1.32</c:v>
                </c:pt>
                <c:pt idx="148">
                  <c:v>1.27</c:v>
                </c:pt>
                <c:pt idx="149">
                  <c:v>1.21</c:v>
                </c:pt>
                <c:pt idx="150">
                  <c:v>1.21</c:v>
                </c:pt>
                <c:pt idx="151">
                  <c:v>1.2</c:v>
                </c:pt>
                <c:pt idx="152">
                  <c:v>1.1399999999999999</c:v>
                </c:pt>
                <c:pt idx="153">
                  <c:v>0.99</c:v>
                </c:pt>
                <c:pt idx="154">
                  <c:v>0.99</c:v>
                </c:pt>
                <c:pt idx="155">
                  <c:v>1.01</c:v>
                </c:pt>
                <c:pt idx="156">
                  <c:v>1</c:v>
                </c:pt>
                <c:pt idx="157">
                  <c:v>0.99</c:v>
                </c:pt>
                <c:pt idx="158">
                  <c:v>0.99</c:v>
                </c:pt>
                <c:pt idx="159">
                  <c:v>0.99</c:v>
                </c:pt>
                <c:pt idx="160">
                  <c:v>0.99</c:v>
                </c:pt>
                <c:pt idx="161">
                  <c:v>0.99</c:v>
                </c:pt>
                <c:pt idx="162">
                  <c:v>0.99</c:v>
                </c:pt>
                <c:pt idx="163">
                  <c:v>0.8</c:v>
                </c:pt>
                <c:pt idx="164">
                  <c:v>0.8</c:v>
                </c:pt>
                <c:pt idx="165">
                  <c:v>0.96</c:v>
                </c:pt>
                <c:pt idx="166">
                  <c:v>0.85</c:v>
                </c:pt>
                <c:pt idx="167">
                  <c:v>0.69</c:v>
                </c:pt>
                <c:pt idx="168">
                  <c:v>1.07</c:v>
                </c:pt>
                <c:pt idx="169">
                  <c:v>1.65</c:v>
                </c:pt>
                <c:pt idx="170">
                  <c:v>0.81</c:v>
                </c:pt>
                <c:pt idx="171">
                  <c:v>0.81</c:v>
                </c:pt>
                <c:pt idx="172">
                  <c:v>0.79</c:v>
                </c:pt>
                <c:pt idx="173">
                  <c:v>0.75</c:v>
                </c:pt>
                <c:pt idx="174">
                  <c:v>0.79</c:v>
                </c:pt>
                <c:pt idx="175">
                  <c:v>0.76</c:v>
                </c:pt>
                <c:pt idx="176">
                  <c:v>0.83</c:v>
                </c:pt>
                <c:pt idx="177">
                  <c:v>0.8</c:v>
                </c:pt>
                <c:pt idx="178">
                  <c:v>0.92</c:v>
                </c:pt>
                <c:pt idx="179">
                  <c:v>0.8</c:v>
                </c:pt>
                <c:pt idx="180">
                  <c:v>0.82</c:v>
                </c:pt>
                <c:pt idx="181">
                  <c:v>1.66</c:v>
                </c:pt>
                <c:pt idx="182">
                  <c:v>1.64</c:v>
                </c:pt>
                <c:pt idx="183">
                  <c:v>1.45</c:v>
                </c:pt>
                <c:pt idx="184">
                  <c:v>1.35</c:v>
                </c:pt>
                <c:pt idx="185">
                  <c:v>1.41</c:v>
                </c:pt>
                <c:pt idx="186">
                  <c:v>1.5</c:v>
                </c:pt>
                <c:pt idx="187">
                  <c:v>1.37</c:v>
                </c:pt>
                <c:pt idx="188">
                  <c:v>1.28</c:v>
                </c:pt>
                <c:pt idx="189">
                  <c:v>1.24</c:v>
                </c:pt>
                <c:pt idx="190">
                  <c:v>1.22</c:v>
                </c:pt>
                <c:pt idx="191">
                  <c:v>1.2</c:v>
                </c:pt>
                <c:pt idx="192">
                  <c:v>1.21</c:v>
                </c:pt>
                <c:pt idx="193">
                  <c:v>1.21</c:v>
                </c:pt>
                <c:pt idx="194">
                  <c:v>1.1000000000000001</c:v>
                </c:pt>
                <c:pt idx="195">
                  <c:v>1.49</c:v>
                </c:pt>
                <c:pt idx="196">
                  <c:v>1.48</c:v>
                </c:pt>
                <c:pt idx="197">
                  <c:v>1.41</c:v>
                </c:pt>
                <c:pt idx="198">
                  <c:v>1.4</c:v>
                </c:pt>
                <c:pt idx="199">
                  <c:v>1.4</c:v>
                </c:pt>
                <c:pt idx="200">
                  <c:v>1.4</c:v>
                </c:pt>
                <c:pt idx="201">
                  <c:v>1.4</c:v>
                </c:pt>
                <c:pt idx="202">
                  <c:v>1.55</c:v>
                </c:pt>
                <c:pt idx="203">
                  <c:v>1.53</c:v>
                </c:pt>
                <c:pt idx="204">
                  <c:v>1.55</c:v>
                </c:pt>
                <c:pt idx="205">
                  <c:v>1.51</c:v>
                </c:pt>
                <c:pt idx="206">
                  <c:v>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BB-4146-AC39-092AA1CDDA36}"/>
            </c:ext>
          </c:extLst>
        </c:ser>
        <c:ser>
          <c:idx val="1"/>
          <c:order val="1"/>
          <c:tx>
            <c:v>Accuracy Curve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[occu_time.xlsx]Sheet1!$C$216:$C$356</c:f>
              <c:numCache>
                <c:formatCode>General</c:formatCode>
                <c:ptCount val="141"/>
                <c:pt idx="0">
                  <c:v>2</c:v>
                </c:pt>
                <c:pt idx="1">
                  <c:v>2.5</c:v>
                </c:pt>
                <c:pt idx="2">
                  <c:v>3</c:v>
                </c:pt>
                <c:pt idx="3">
                  <c:v>3.5</c:v>
                </c:pt>
                <c:pt idx="4">
                  <c:v>4</c:v>
                </c:pt>
                <c:pt idx="5">
                  <c:v>4.5</c:v>
                </c:pt>
                <c:pt idx="6">
                  <c:v>5</c:v>
                </c:pt>
                <c:pt idx="7">
                  <c:v>5.5</c:v>
                </c:pt>
                <c:pt idx="8">
                  <c:v>6</c:v>
                </c:pt>
                <c:pt idx="9">
                  <c:v>6.5</c:v>
                </c:pt>
                <c:pt idx="10">
                  <c:v>7</c:v>
                </c:pt>
                <c:pt idx="11">
                  <c:v>7.5</c:v>
                </c:pt>
                <c:pt idx="12">
                  <c:v>8</c:v>
                </c:pt>
                <c:pt idx="13">
                  <c:v>8.5</c:v>
                </c:pt>
                <c:pt idx="14">
                  <c:v>9</c:v>
                </c:pt>
                <c:pt idx="15">
                  <c:v>9.5</c:v>
                </c:pt>
                <c:pt idx="16">
                  <c:v>10</c:v>
                </c:pt>
                <c:pt idx="17">
                  <c:v>10.5</c:v>
                </c:pt>
                <c:pt idx="18">
                  <c:v>11</c:v>
                </c:pt>
                <c:pt idx="19">
                  <c:v>11.5</c:v>
                </c:pt>
                <c:pt idx="20">
                  <c:v>12</c:v>
                </c:pt>
                <c:pt idx="21">
                  <c:v>12.5</c:v>
                </c:pt>
                <c:pt idx="22">
                  <c:v>13</c:v>
                </c:pt>
                <c:pt idx="23">
                  <c:v>13.5</c:v>
                </c:pt>
                <c:pt idx="24">
                  <c:v>14</c:v>
                </c:pt>
                <c:pt idx="25">
                  <c:v>14.5</c:v>
                </c:pt>
                <c:pt idx="26">
                  <c:v>15</c:v>
                </c:pt>
                <c:pt idx="27">
                  <c:v>15.5</c:v>
                </c:pt>
                <c:pt idx="28">
                  <c:v>16</c:v>
                </c:pt>
                <c:pt idx="29">
                  <c:v>16.5</c:v>
                </c:pt>
                <c:pt idx="30">
                  <c:v>17</c:v>
                </c:pt>
                <c:pt idx="31">
                  <c:v>17.5</c:v>
                </c:pt>
                <c:pt idx="32">
                  <c:v>18</c:v>
                </c:pt>
                <c:pt idx="33">
                  <c:v>18.5</c:v>
                </c:pt>
                <c:pt idx="34">
                  <c:v>19</c:v>
                </c:pt>
                <c:pt idx="35">
                  <c:v>19.5</c:v>
                </c:pt>
                <c:pt idx="36">
                  <c:v>20</c:v>
                </c:pt>
                <c:pt idx="37">
                  <c:v>20.5</c:v>
                </c:pt>
                <c:pt idx="38">
                  <c:v>21</c:v>
                </c:pt>
                <c:pt idx="39">
                  <c:v>21.5</c:v>
                </c:pt>
                <c:pt idx="40">
                  <c:v>22</c:v>
                </c:pt>
                <c:pt idx="41">
                  <c:v>22.5</c:v>
                </c:pt>
                <c:pt idx="42">
                  <c:v>23</c:v>
                </c:pt>
                <c:pt idx="43">
                  <c:v>23.5</c:v>
                </c:pt>
                <c:pt idx="44">
                  <c:v>24</c:v>
                </c:pt>
                <c:pt idx="45">
                  <c:v>24.5</c:v>
                </c:pt>
                <c:pt idx="46">
                  <c:v>25</c:v>
                </c:pt>
                <c:pt idx="47">
                  <c:v>25.5</c:v>
                </c:pt>
                <c:pt idx="48">
                  <c:v>26</c:v>
                </c:pt>
                <c:pt idx="49">
                  <c:v>26.5</c:v>
                </c:pt>
                <c:pt idx="50">
                  <c:v>27</c:v>
                </c:pt>
                <c:pt idx="51">
                  <c:v>27.5</c:v>
                </c:pt>
                <c:pt idx="52">
                  <c:v>28</c:v>
                </c:pt>
                <c:pt idx="53">
                  <c:v>28.5</c:v>
                </c:pt>
                <c:pt idx="54">
                  <c:v>29</c:v>
                </c:pt>
                <c:pt idx="55">
                  <c:v>29.5</c:v>
                </c:pt>
                <c:pt idx="56">
                  <c:v>30</c:v>
                </c:pt>
                <c:pt idx="57">
                  <c:v>30.5</c:v>
                </c:pt>
                <c:pt idx="58">
                  <c:v>31</c:v>
                </c:pt>
                <c:pt idx="59">
                  <c:v>31.5</c:v>
                </c:pt>
                <c:pt idx="60">
                  <c:v>32</c:v>
                </c:pt>
                <c:pt idx="61">
                  <c:v>32.5</c:v>
                </c:pt>
                <c:pt idx="62">
                  <c:v>33</c:v>
                </c:pt>
                <c:pt idx="63">
                  <c:v>33.5</c:v>
                </c:pt>
                <c:pt idx="64">
                  <c:v>34</c:v>
                </c:pt>
                <c:pt idx="65">
                  <c:v>34.5</c:v>
                </c:pt>
                <c:pt idx="66">
                  <c:v>35</c:v>
                </c:pt>
                <c:pt idx="67">
                  <c:v>35.5</c:v>
                </c:pt>
                <c:pt idx="68">
                  <c:v>36</c:v>
                </c:pt>
                <c:pt idx="69">
                  <c:v>36.5</c:v>
                </c:pt>
                <c:pt idx="70">
                  <c:v>37</c:v>
                </c:pt>
                <c:pt idx="71">
                  <c:v>37.5</c:v>
                </c:pt>
                <c:pt idx="72">
                  <c:v>38</c:v>
                </c:pt>
                <c:pt idx="73">
                  <c:v>38.5</c:v>
                </c:pt>
                <c:pt idx="74">
                  <c:v>39</c:v>
                </c:pt>
                <c:pt idx="75">
                  <c:v>39.5</c:v>
                </c:pt>
                <c:pt idx="76">
                  <c:v>40</c:v>
                </c:pt>
                <c:pt idx="77">
                  <c:v>40.5</c:v>
                </c:pt>
                <c:pt idx="78">
                  <c:v>41</c:v>
                </c:pt>
                <c:pt idx="79">
                  <c:v>41.5</c:v>
                </c:pt>
                <c:pt idx="80">
                  <c:v>42</c:v>
                </c:pt>
                <c:pt idx="81">
                  <c:v>42.5</c:v>
                </c:pt>
                <c:pt idx="82">
                  <c:v>43</c:v>
                </c:pt>
                <c:pt idx="83">
                  <c:v>43.5</c:v>
                </c:pt>
                <c:pt idx="84">
                  <c:v>44</c:v>
                </c:pt>
                <c:pt idx="85">
                  <c:v>44.5</c:v>
                </c:pt>
                <c:pt idx="86">
                  <c:v>45</c:v>
                </c:pt>
                <c:pt idx="87">
                  <c:v>45.5</c:v>
                </c:pt>
                <c:pt idx="88">
                  <c:v>46</c:v>
                </c:pt>
                <c:pt idx="89">
                  <c:v>46.5</c:v>
                </c:pt>
                <c:pt idx="90">
                  <c:v>47</c:v>
                </c:pt>
                <c:pt idx="91">
                  <c:v>47.5</c:v>
                </c:pt>
                <c:pt idx="92">
                  <c:v>48</c:v>
                </c:pt>
                <c:pt idx="93">
                  <c:v>48.5</c:v>
                </c:pt>
                <c:pt idx="94">
                  <c:v>49</c:v>
                </c:pt>
                <c:pt idx="95">
                  <c:v>49.5</c:v>
                </c:pt>
                <c:pt idx="96">
                  <c:v>50</c:v>
                </c:pt>
                <c:pt idx="97">
                  <c:v>50.5</c:v>
                </c:pt>
                <c:pt idx="98">
                  <c:v>51</c:v>
                </c:pt>
                <c:pt idx="99">
                  <c:v>51.5</c:v>
                </c:pt>
                <c:pt idx="100">
                  <c:v>52</c:v>
                </c:pt>
                <c:pt idx="101">
                  <c:v>52.5</c:v>
                </c:pt>
                <c:pt idx="102">
                  <c:v>53</c:v>
                </c:pt>
                <c:pt idx="103">
                  <c:v>53.5</c:v>
                </c:pt>
                <c:pt idx="104">
                  <c:v>54</c:v>
                </c:pt>
                <c:pt idx="105">
                  <c:v>54.5</c:v>
                </c:pt>
                <c:pt idx="106">
                  <c:v>55</c:v>
                </c:pt>
                <c:pt idx="107">
                  <c:v>55.5</c:v>
                </c:pt>
                <c:pt idx="108">
                  <c:v>56</c:v>
                </c:pt>
                <c:pt idx="109">
                  <c:v>56.5</c:v>
                </c:pt>
                <c:pt idx="110">
                  <c:v>57</c:v>
                </c:pt>
                <c:pt idx="111">
                  <c:v>57.5</c:v>
                </c:pt>
                <c:pt idx="112">
                  <c:v>58</c:v>
                </c:pt>
                <c:pt idx="113">
                  <c:v>58.5</c:v>
                </c:pt>
                <c:pt idx="114">
                  <c:v>59</c:v>
                </c:pt>
                <c:pt idx="115">
                  <c:v>59.5</c:v>
                </c:pt>
                <c:pt idx="116">
                  <c:v>60</c:v>
                </c:pt>
                <c:pt idx="117">
                  <c:v>60.5</c:v>
                </c:pt>
                <c:pt idx="118">
                  <c:v>61</c:v>
                </c:pt>
                <c:pt idx="119">
                  <c:v>61.5</c:v>
                </c:pt>
                <c:pt idx="120">
                  <c:v>62</c:v>
                </c:pt>
                <c:pt idx="121">
                  <c:v>62.5</c:v>
                </c:pt>
                <c:pt idx="122">
                  <c:v>63</c:v>
                </c:pt>
                <c:pt idx="123">
                  <c:v>63.5</c:v>
                </c:pt>
                <c:pt idx="124">
                  <c:v>64</c:v>
                </c:pt>
                <c:pt idx="125">
                  <c:v>64.5</c:v>
                </c:pt>
                <c:pt idx="126">
                  <c:v>65</c:v>
                </c:pt>
                <c:pt idx="127">
                  <c:v>65.5</c:v>
                </c:pt>
                <c:pt idx="128">
                  <c:v>66</c:v>
                </c:pt>
                <c:pt idx="129">
                  <c:v>66.5</c:v>
                </c:pt>
                <c:pt idx="130">
                  <c:v>67</c:v>
                </c:pt>
                <c:pt idx="131">
                  <c:v>67.5</c:v>
                </c:pt>
                <c:pt idx="132">
                  <c:v>68</c:v>
                </c:pt>
                <c:pt idx="133">
                  <c:v>68.5</c:v>
                </c:pt>
                <c:pt idx="134">
                  <c:v>69</c:v>
                </c:pt>
                <c:pt idx="135">
                  <c:v>69.5</c:v>
                </c:pt>
                <c:pt idx="136">
                  <c:v>70</c:v>
                </c:pt>
                <c:pt idx="137">
                  <c:v>70.5</c:v>
                </c:pt>
                <c:pt idx="138">
                  <c:v>71</c:v>
                </c:pt>
                <c:pt idx="139">
                  <c:v>71.5</c:v>
                </c:pt>
                <c:pt idx="140">
                  <c:v>72</c:v>
                </c:pt>
              </c:numCache>
            </c:numRef>
          </c:xVal>
          <c:yVal>
            <c:numRef>
              <c:f>[occu_time.xlsx]Sheet1!$D$216:$D$356</c:f>
              <c:numCache>
                <c:formatCode>General</c:formatCode>
                <c:ptCount val="141"/>
                <c:pt idx="0">
                  <c:v>5.0307525189397158</c:v>
                </c:pt>
                <c:pt idx="1">
                  <c:v>4.5186449497510157</c:v>
                </c:pt>
                <c:pt idx="2">
                  <c:v>4.1406228466408335</c:v>
                </c:pt>
                <c:pt idx="3">
                  <c:v>3.846824239038463</c:v>
                </c:pt>
                <c:pt idx="4">
                  <c:v>3.6100000000000003</c:v>
                </c:pt>
                <c:pt idx="5">
                  <c:v>3.4138350126264778</c:v>
                </c:pt>
                <c:pt idx="6">
                  <c:v>3.2478852651297117</c:v>
                </c:pt>
                <c:pt idx="7">
                  <c:v>3.1051138283989754</c:v>
                </c:pt>
                <c:pt idx="8">
                  <c:v>2.9805832725821007</c:v>
                </c:pt>
                <c:pt idx="9">
                  <c:v>2.8707133740958852</c:v>
                </c:pt>
                <c:pt idx="10">
                  <c:v>2.772836284843299</c:v>
                </c:pt>
                <c:pt idx="11">
                  <c:v>2.68491782965696</c:v>
                </c:pt>
                <c:pt idx="12">
                  <c:v>2.6053762594698582</c:v>
                </c:pt>
                <c:pt idx="13">
                  <c:v>2.5329605881552215</c:v>
                </c:pt>
                <c:pt idx="14">
                  <c:v>2.4666666666666668</c:v>
                </c:pt>
                <c:pt idx="15">
                  <c:v>2.4056778979140625</c:v>
                </c:pt>
                <c:pt idx="16">
                  <c:v>2.3493224748755082</c:v>
                </c:pt>
                <c:pt idx="17">
                  <c:v>2.2970419614799011</c:v>
                </c:pt>
                <c:pt idx="18">
                  <c:v>2.2483678238034588</c:v>
                </c:pt>
                <c:pt idx="19">
                  <c:v>2.2029036384451888</c:v>
                </c:pt>
                <c:pt idx="20">
                  <c:v>2.1603114233204166</c:v>
                </c:pt>
                <c:pt idx="21">
                  <c:v>2.1203010075758866</c:v>
                </c:pt>
                <c:pt idx="22">
                  <c:v>2.082621673052536</c:v>
                </c:pt>
                <c:pt idx="23">
                  <c:v>2.0470555150547338</c:v>
                </c:pt>
                <c:pt idx="24">
                  <c:v>2.0134121195192316</c:v>
                </c:pt>
                <c:pt idx="25">
                  <c:v>1.9815242588353934</c:v>
                </c:pt>
                <c:pt idx="26">
                  <c:v>1.9512443836655253</c:v>
                </c:pt>
                <c:pt idx="27">
                  <c:v>1.9224417424426137</c:v>
                </c:pt>
                <c:pt idx="28">
                  <c:v>1.895</c:v>
                </c:pt>
                <c:pt idx="29">
                  <c:v>1.8688152562364451</c:v>
                </c:pt>
                <c:pt idx="30">
                  <c:v>1.8437943877492442</c:v>
                </c:pt>
                <c:pt idx="31">
                  <c:v>1.8198536520067881</c:v>
                </c:pt>
                <c:pt idx="32">
                  <c:v>1.7969175063132388</c:v>
                </c:pt>
                <c:pt idx="33">
                  <c:v>1.7749176035652006</c:v>
                </c:pt>
                <c:pt idx="34">
                  <c:v>1.7537919343520536</c:v>
                </c:pt>
                <c:pt idx="35">
                  <c:v>1.7334840908463853</c:v>
                </c:pt>
                <c:pt idx="36">
                  <c:v>1.7139426325648557</c:v>
                </c:pt>
                <c:pt idx="37">
                  <c:v>1.6951205377468945</c:v>
                </c:pt>
                <c:pt idx="38">
                  <c:v>1.6769747270189077</c:v>
                </c:pt>
                <c:pt idx="39">
                  <c:v>1.6594656483511749</c:v>
                </c:pt>
                <c:pt idx="40">
                  <c:v>1.6425569141994876</c:v>
                </c:pt>
                <c:pt idx="41">
                  <c:v>1.6262149832503388</c:v>
                </c:pt>
                <c:pt idx="42">
                  <c:v>1.6104088804315331</c:v>
                </c:pt>
                <c:pt idx="43">
                  <c:v>1.5951099498670644</c:v>
                </c:pt>
                <c:pt idx="44">
                  <c:v>1.5802916362910502</c:v>
                </c:pt>
                <c:pt idx="45">
                  <c:v>1.5659292911256331</c:v>
                </c:pt>
                <c:pt idx="46">
                  <c:v>1.552</c:v>
                </c:pt>
                <c:pt idx="47">
                  <c:v>1.5384824289639971</c:v>
                </c:pt>
                <c:pt idx="48">
                  <c:v>1.5253566870479425</c:v>
                </c:pt>
                <c:pt idx="49">
                  <c:v>1.5126042031541664</c:v>
                </c:pt>
                <c:pt idx="50">
                  <c:v>1.5002076155469442</c:v>
                </c:pt>
                <c:pt idx="51">
                  <c:v>1.4881506724449527</c:v>
                </c:pt>
                <c:pt idx="52">
                  <c:v>1.4764181424216494</c:v>
                </c:pt>
                <c:pt idx="53">
                  <c:v>1.4649957334900841</c:v>
                </c:pt>
                <c:pt idx="54">
                  <c:v>1.4538700198945758</c:v>
                </c:pt>
                <c:pt idx="55">
                  <c:v>1.4430283757564997</c:v>
                </c:pt>
                <c:pt idx="56">
                  <c:v>1.4324589148284799</c:v>
                </c:pt>
                <c:pt idx="57">
                  <c:v>1.4221504357033541</c:v>
                </c:pt>
                <c:pt idx="58">
                  <c:v>1.412092371903676</c:v>
                </c:pt>
                <c:pt idx="59">
                  <c:v>1.4022747463461542</c:v>
                </c:pt>
                <c:pt idx="60">
                  <c:v>1.3926881297349289</c:v>
                </c:pt>
                <c:pt idx="61">
                  <c:v>1.3833236024892441</c:v>
                </c:pt>
                <c:pt idx="62">
                  <c:v>1.3741727198560871</c:v>
                </c:pt>
                <c:pt idx="63">
                  <c:v>1.3652274798976261</c:v>
                </c:pt>
                <c:pt idx="64">
                  <c:v>1.3564802940776106</c:v>
                </c:pt>
                <c:pt idx="65">
                  <c:v>1.3479239602010031</c:v>
                </c:pt>
                <c:pt idx="66">
                  <c:v>1.3395516374875247</c:v>
                </c:pt>
                <c:pt idx="67">
                  <c:v>1.3313568235830575</c:v>
                </c:pt>
                <c:pt idx="68">
                  <c:v>1.3233333333333333</c:v>
                </c:pt>
                <c:pt idx="69">
                  <c:v>1.3154752791624489</c:v>
                </c:pt>
                <c:pt idx="70">
                  <c:v>1.307777052914751</c:v>
                </c:pt>
                <c:pt idx="71">
                  <c:v>1.3002333090328402</c:v>
                </c:pt>
                <c:pt idx="72">
                  <c:v>1.2928389489570311</c:v>
                </c:pt>
                <c:pt idx="73">
                  <c:v>1.2855891066428218</c:v>
                </c:pt>
                <c:pt idx="74">
                  <c:v>1.2784791351028977</c:v>
                </c:pt>
                <c:pt idx="75">
                  <c:v>1.2715045938891016</c:v>
                </c:pt>
                <c:pt idx="76">
                  <c:v>1.2646612374377539</c:v>
                </c:pt>
                <c:pt idx="77">
                  <c:v>1.2579450042088258</c:v>
                </c:pt>
                <c:pt idx="78">
                  <c:v>1.2513520065558377</c:v>
                </c:pt>
                <c:pt idx="79">
                  <c:v>1.2448785212690887</c:v>
                </c:pt>
                <c:pt idx="80">
                  <c:v>1.2385209807399504</c:v>
                </c:pt>
                <c:pt idx="81">
                  <c:v>1.2322759646985921</c:v>
                </c:pt>
                <c:pt idx="82">
                  <c:v>1.2261401924816679</c:v>
                </c:pt>
                <c:pt idx="83">
                  <c:v>1.2201105157902554</c:v>
                </c:pt>
                <c:pt idx="84">
                  <c:v>1.2141839119017293</c:v>
                </c:pt>
                <c:pt idx="85">
                  <c:v>1.2083574773023218</c:v>
                </c:pt>
                <c:pt idx="86">
                  <c:v>1.2026284217099037</c:v>
                </c:pt>
                <c:pt idx="87">
                  <c:v>1.1969940624590307</c:v>
                </c:pt>
                <c:pt idx="88">
                  <c:v>1.1914518192225942</c:v>
                </c:pt>
                <c:pt idx="89">
                  <c:v>1.1859992090464837</c:v>
                </c:pt>
                <c:pt idx="90">
                  <c:v>1.1806338416755566</c:v>
                </c:pt>
                <c:pt idx="91">
                  <c:v>1.1753534151509362</c:v>
                </c:pt>
                <c:pt idx="92">
                  <c:v>1.1701557116602084</c:v>
                </c:pt>
                <c:pt idx="93">
                  <c:v>1.1650385936235368</c:v>
                </c:pt>
                <c:pt idx="94">
                  <c:v>1.1600000000000001</c:v>
                </c:pt>
                <c:pt idx="95">
                  <c:v>1.1550379427996584</c:v>
                </c:pt>
                <c:pt idx="96">
                  <c:v>1.1501505037879431</c:v>
                </c:pt>
                <c:pt idx="97">
                  <c:v>1.1453358313699604</c:v>
                </c:pt>
                <c:pt idx="98">
                  <c:v>1.1405921376432147</c:v>
                </c:pt>
                <c:pt idx="99">
                  <c:v>1.1359176956080994</c:v>
                </c:pt>
                <c:pt idx="100">
                  <c:v>1.1313108365262681</c:v>
                </c:pt>
                <c:pt idx="101">
                  <c:v>1.12676994741771</c:v>
                </c:pt>
                <c:pt idx="102">
                  <c:v>1.1222934686880068</c:v>
                </c:pt>
                <c:pt idx="103">
                  <c:v>1.1178798918778381</c:v>
                </c:pt>
                <c:pt idx="104">
                  <c:v>1.1135277575273668</c:v>
                </c:pt>
                <c:pt idx="105">
                  <c:v>1.1092356531486343</c:v>
                </c:pt>
                <c:pt idx="106">
                  <c:v>1.1050022112995681</c:v>
                </c:pt>
                <c:pt idx="107">
                  <c:v>1.1008261077536414</c:v>
                </c:pt>
                <c:pt idx="108">
                  <c:v>1.0967060597596157</c:v>
                </c:pt>
                <c:pt idx="109">
                  <c:v>1.0926408243861783</c:v>
                </c:pt>
                <c:pt idx="110">
                  <c:v>1.08862919694662</c:v>
                </c:pt>
                <c:pt idx="111">
                  <c:v>1.0846700094990198</c:v>
                </c:pt>
                <c:pt idx="112">
                  <c:v>1.0807621294176968</c:v>
                </c:pt>
                <c:pt idx="113">
                  <c:v>1.0769044580319616</c:v>
                </c:pt>
                <c:pt idx="114">
                  <c:v>1.0730959293284519</c:v>
                </c:pt>
                <c:pt idx="115">
                  <c:v>1.0693355087135696</c:v>
                </c:pt>
                <c:pt idx="116">
                  <c:v>1.0656221918327626</c:v>
                </c:pt>
                <c:pt idx="117">
                  <c:v>1.0619550034435847</c:v>
                </c:pt>
                <c:pt idx="118">
                  <c:v>1.0583329963396664</c:v>
                </c:pt>
                <c:pt idx="119">
                  <c:v>1.0547552503229001</c:v>
                </c:pt>
                <c:pt idx="120">
                  <c:v>1.0512208712213069</c:v>
                </c:pt>
                <c:pt idx="121">
                  <c:v>1.0477289899502034</c:v>
                </c:pt>
                <c:pt idx="122">
                  <c:v>1.0442787616144329</c:v>
                </c:pt>
                <c:pt idx="123">
                  <c:v>1.0408693646495535</c:v>
                </c:pt>
                <c:pt idx="124">
                  <c:v>1.0375000000000001</c:v>
                </c:pt>
                <c:pt idx="125">
                  <c:v>1.0341698903323553</c:v>
                </c:pt>
                <c:pt idx="126">
                  <c:v>1.0308782792819702</c:v>
                </c:pt>
                <c:pt idx="127">
                  <c:v>1.0276244307312756</c:v>
                </c:pt>
                <c:pt idx="128">
                  <c:v>1.0244076281182226</c:v>
                </c:pt>
                <c:pt idx="129">
                  <c:v>1.0212271737733731</c:v>
                </c:pt>
                <c:pt idx="130">
                  <c:v>1.0180823882842538</c:v>
                </c:pt>
                <c:pt idx="131">
                  <c:v>1.0149726098856533</c:v>
                </c:pt>
                <c:pt idx="132">
                  <c:v>1.0118971938746222</c:v>
                </c:pt>
                <c:pt idx="133">
                  <c:v>1.0088555120490028</c:v>
                </c:pt>
                <c:pt idx="134">
                  <c:v>1.0058469521683768</c:v>
                </c:pt>
                <c:pt idx="135">
                  <c:v>1.0028709174363801</c:v>
                </c:pt>
                <c:pt idx="136">
                  <c:v>0.999926826003394</c:v>
                </c:pt>
                <c:pt idx="137">
                  <c:v>0.99701411048866762</c:v>
                </c:pt>
                <c:pt idx="138">
                  <c:v>0.99413221752098346</c:v>
                </c:pt>
                <c:pt idx="139">
                  <c:v>0.99128060729702128</c:v>
                </c:pt>
                <c:pt idx="140">
                  <c:v>0.98845875315661935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BB-4146-AC39-092AA1CDDA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2472376"/>
        <c:axId val="972469632"/>
      </c:scatterChart>
      <c:valAx>
        <c:axId val="972472376"/>
        <c:scaling>
          <c:orientation val="minMax"/>
          <c:max val="7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>
                    <a:solidFill>
                      <a:schemeClr val="tx1"/>
                    </a:solidFill>
                  </a:rPr>
                  <a:t>Total time (T) on mark (hours)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469632"/>
        <c:crosses val="autoZero"/>
        <c:crossBetween val="midCat"/>
      </c:valAx>
      <c:valAx>
        <c:axId val="97246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Ellipsoid Height Network</a:t>
                </a:r>
                <a:r>
                  <a:rPr lang="en-US" sz="2000" baseline="0" dirty="0">
                    <a:solidFill>
                      <a:schemeClr val="tx1"/>
                    </a:solidFill>
                  </a:rPr>
                  <a:t> Accuracy </a:t>
                </a:r>
              </a:p>
              <a:p>
                <a:pPr>
                  <a:defRPr sz="2000"/>
                </a:pPr>
                <a:r>
                  <a:rPr lang="en-US" sz="2000" baseline="0" dirty="0">
                    <a:solidFill>
                      <a:schemeClr val="tx1"/>
                    </a:solidFill>
                  </a:rPr>
                  <a:t>(95% confidence) (cm)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0006723067629967E-2"/>
              <c:y val="0.23055686275200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472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09/30/22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13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6246-21F9-416C-BD6D-2D5049A046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1466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948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F1773-BDF8-4D95-92F3-04AE35AB74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7047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60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0738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79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51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23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9538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E51C2-33A8-4FB0-8ABE-73771C4C0B3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9924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8EAAE-3795-432A-A50E-7D2AD1F20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348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8EAAE-3795-432A-A50E-7D2AD1F20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01013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8EAAE-3795-432A-A50E-7D2AD1F20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0082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OPUS Projects Manager Training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2013-08-07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8EAAE-3795-432A-A50E-7D2AD1F20DB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7833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3702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3:notes"/>
          <p:cNvSpPr txBox="1">
            <a:spLocks noGrp="1"/>
          </p:cNvSpPr>
          <p:nvPr>
            <p:ph type="body" idx="1"/>
          </p:nvPr>
        </p:nvSpPr>
        <p:spPr>
          <a:xfrm>
            <a:off x="700087" y="4414837"/>
            <a:ext cx="5610225" cy="4186237"/>
          </a:xfrm>
          <a:prstGeom prst="rect">
            <a:avLst/>
          </a:prstGeom>
        </p:spPr>
        <p:txBody>
          <a:bodyPr spcFirstLastPara="1" wrap="square" lIns="94000" tIns="47000" rIns="94000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356742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414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477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823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352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0443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2116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9832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649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651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187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8C030-6EFD-4E8C-8A9A-285A35F1235A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93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11239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5037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8C030-6EFD-4E8C-8A9A-285A35F1235A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0455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6691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9676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27108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1284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42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5346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7610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8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2013" lvl="2">
              <a:spcAft>
                <a:spcPts val="1200"/>
              </a:spcAft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0540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406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1816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496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A6246-21F9-416C-BD6D-2D5049A04672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4398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7739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681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9438" y="554038"/>
            <a:ext cx="3678237" cy="2759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 fontAlgn="base">
              <a:spcBef>
                <a:spcPct val="0"/>
              </a:spcBef>
              <a:spcAft>
                <a:spcPct val="0"/>
              </a:spcAft>
              <a:defRPr/>
            </a:pPr>
            <a:fld id="{5BB99B5A-D3DB-4354-AA55-43E94BB02C0B}" type="slidenum">
              <a:rPr lang="en-US" sz="14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defTabSz="483306" fontAlgn="base">
                <a:spcBef>
                  <a:spcPct val="0"/>
                </a:spcBef>
                <a:spcAft>
                  <a:spcPct val="0"/>
                </a:spcAft>
                <a:defRPr/>
              </a:pPr>
              <a:t>149</a:t>
            </a:fld>
            <a:endParaRPr lang="en-US" sz="14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294532580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9438" y="554038"/>
            <a:ext cx="3678237" cy="2759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 fontAlgn="base">
              <a:spcBef>
                <a:spcPct val="0"/>
              </a:spcBef>
              <a:spcAft>
                <a:spcPct val="0"/>
              </a:spcAft>
              <a:defRPr/>
            </a:pPr>
            <a:fld id="{5BB99B5A-D3DB-4354-AA55-43E94BB02C0B}" type="slidenum">
              <a:rPr lang="en-US" sz="14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defTabSz="483306" fontAlgn="base">
                <a:spcBef>
                  <a:spcPct val="0"/>
                </a:spcBef>
                <a:spcAft>
                  <a:spcPct val="0"/>
                </a:spcAft>
                <a:defRPr/>
              </a:pPr>
              <a:t>150</a:t>
            </a:fld>
            <a:endParaRPr lang="en-US" sz="14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284710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9438" y="554038"/>
            <a:ext cx="3678237" cy="2759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 fontAlgn="base">
              <a:spcBef>
                <a:spcPct val="0"/>
              </a:spcBef>
              <a:spcAft>
                <a:spcPct val="0"/>
              </a:spcAft>
              <a:defRPr/>
            </a:pPr>
            <a:fld id="{5BB99B5A-D3DB-4354-AA55-43E94BB02C0B}" type="slidenum">
              <a:rPr lang="en-US" sz="14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defTabSz="483306" fontAlgn="base">
                <a:spcBef>
                  <a:spcPct val="0"/>
                </a:spcBef>
                <a:spcAft>
                  <a:spcPct val="0"/>
                </a:spcAft>
                <a:defRPr/>
              </a:pPr>
              <a:t>151</a:t>
            </a:fld>
            <a:endParaRPr lang="en-US" sz="14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75920955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19438" y="554038"/>
            <a:ext cx="3678237" cy="2759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306" fontAlgn="base">
              <a:spcBef>
                <a:spcPct val="0"/>
              </a:spcBef>
              <a:spcAft>
                <a:spcPct val="0"/>
              </a:spcAft>
              <a:defRPr/>
            </a:pPr>
            <a:fld id="{5BB99B5A-D3DB-4354-AA55-43E94BB02C0B}" type="slidenum">
              <a:rPr lang="en-US" sz="140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pPr defTabSz="483306" fontAlgn="base">
                <a:spcBef>
                  <a:spcPct val="0"/>
                </a:spcBef>
                <a:spcAft>
                  <a:spcPct val="0"/>
                </a:spcAft>
                <a:defRPr/>
              </a:pPr>
              <a:t>152</a:t>
            </a:fld>
            <a:endParaRPr lang="en-US" sz="140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r>
              <a:rPr lang="en-US"/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316685422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651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F322E-725D-4B7F-AB32-CFCE590DC543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114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77107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09634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676" indent="-287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6269" indent="-23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9102" indent="-23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1937" indent="-23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2949" indent="-230600" defTabSz="4710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3960" indent="-230600" defTabSz="4710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4971" indent="-230600" defTabSz="4710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65983" indent="-230600" defTabSz="4710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87DD4-DB9E-4F0A-B145-24E10F384AA7}" type="slidenum">
              <a:rPr lang="en-US" altLang="en-US" smtClean="0">
                <a:solidFill>
                  <a:srgbClr val="000000"/>
                </a:solidFill>
                <a:latin typeface="Gill Sans MT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157</a:t>
            </a:fld>
            <a:endParaRPr lang="en-US" altLang="en-US">
              <a:solidFill>
                <a:srgbClr val="000000"/>
              </a:solidFill>
              <a:latin typeface="Gill Sans MT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58871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1E35-BFDD-405B-89B5-EDCF0FB433D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8985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556" indent="-279359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198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395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592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7725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4858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91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124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73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5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11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556" indent="-279359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198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395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592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7725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4858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91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124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410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556" indent="-279359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198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395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592" indent="-223805" defTabSz="9126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7725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4858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91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124" indent="-223805" defTabSz="9126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8031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35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399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6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07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03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2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47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7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4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2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9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111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48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861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06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8C030-6EFD-4E8C-8A9A-285A35F123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38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2856246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6017333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25148178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DF03A-648E-4A1D-A3BA-AEFEECBE4A7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27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F03A-648E-4A1D-A3BA-AEFEECBE4A7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611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F03A-648E-4A1D-A3BA-AEFEECBE4A7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268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F03A-648E-4A1D-A3BA-AEFEECBE4A7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40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DF03A-648E-4A1D-A3BA-AEFEECBE4A7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828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8330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NGS Overview, New Point Types and Opus Updates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06/26/2020</a:t>
            </a:r>
          </a:p>
        </p:txBody>
      </p:sp>
    </p:spTree>
    <p:extLst>
      <p:ext uri="{BB962C8B-B14F-4D97-AF65-F5344CB8AC3E}">
        <p14:creationId xmlns:p14="http://schemas.microsoft.com/office/powerpoint/2010/main" val="166252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8C030-6EFD-4E8C-8A9A-285A35F123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802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484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965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92487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766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1368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88623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103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63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165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8C030-6EFD-4E8C-8A9A-285A35F123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765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3810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660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30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030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865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204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925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47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00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18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763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740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271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1689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3056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78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588504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276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924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82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281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9008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84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42851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10506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36D2C1-5832-4E80-82B2-0EF5332C76CC}" type="slidenum">
              <a:rPr lang="de-DE" smtClean="0"/>
              <a:pPr>
                <a:defRPr/>
              </a:pPr>
              <a:t>86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52249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9469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4680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0197A-3571-48BA-9779-B78224F59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506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90197A-3571-48BA-9779-B78224F59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266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91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993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54476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CBBEAC-3CAF-4680-A04E-67CF90CEDD8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63947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099A6-60B4-41FB-A114-53B18244B4F7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385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099A6-60B4-41FB-A114-53B18244B4F7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688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E69AA-37D3-40B2-A431-F031AC89A3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783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55EFB-BF66-43B2-861A-3539BDDB87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97486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231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7651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FE69AA-37D3-40B2-A431-F031AC89A3FB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6761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DF1773-BDF8-4D95-92F3-04AE35AB74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704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FE7DD-BFE8-4466-B837-BC66D83EA7C5}" type="datetime4">
              <a:rPr lang="en-US" altLang="en-US"/>
              <a:pPr>
                <a:defRPr/>
              </a:pPr>
              <a:t>September 30, 2022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DB8B-DA84-4D8E-9C3D-ACFD8BC52A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0080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mtClean="0"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12/08/2016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 smtClean="0"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Understanding  the Online Positioning User Service - OPUS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ＭＳ Ｐゴシック" charset="0"/>
              </a:defRPr>
            </a:lvl1pPr>
          </a:lstStyle>
          <a:p>
            <a:pPr>
              <a:defRPr/>
            </a:pPr>
            <a:fld id="{1F3E1BB9-6DAE-4335-ACA8-9BD9381BAD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63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CF4D0-6C00-456E-A0EC-102B9DA472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48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Gill Sans"/>
              <a:buNone/>
              <a:defRPr sz="1200" b="0" i="0" u="none">
                <a:solidFill>
                  <a:srgbClr val="89898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of 34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6302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547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48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37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79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388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99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42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695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494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529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5548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417255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Text = 28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= 32 </a:t>
            </a:r>
            <a:r>
              <a:rPr lang="en-US" dirty="0" err="1"/>
              <a:t>pt</a:t>
            </a:r>
            <a:r>
              <a:rPr lang="en-US" dirty="0"/>
              <a:t> Calibri</a:t>
            </a:r>
          </a:p>
        </p:txBody>
      </p:sp>
    </p:spTree>
    <p:extLst>
      <p:ext uri="{BB962C8B-B14F-4D97-AF65-F5344CB8AC3E}">
        <p14:creationId xmlns:p14="http://schemas.microsoft.com/office/powerpoint/2010/main" val="36116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0248DD-E039-490F-A33E-18FD7AE8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B6791C4-DF4E-4C17-A41C-B2BEB1539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39471-F808-4705-A7AA-D92294A1C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02D534D-F749-4E34-9E16-A977421D7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0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52E7D5-2CCB-47EF-A1DD-484874EE5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A837433-97E9-4D94-B898-19FA6F4A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3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6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9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5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921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61" r:id="rId12"/>
    <p:sldLayoutId id="2147483863" r:id="rId13"/>
    <p:sldLayoutId id="2147483864" r:id="rId14"/>
    <p:sldLayoutId id="2147483865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3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November 14,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MN Assoc of Floodplain Managers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D14B67-5B11-4339-9EE3-C1E8D2A75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 ?><Relationships xmlns="http://schemas.openxmlformats.org/package/2006/relationships"><Relationship Id="rId3" Target="../media/image102.png" Type="http://schemas.openxmlformats.org/officeDocument/2006/relationships/image"/><Relationship Id="rId2" Target="../notesSlides/notesSlide98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108.png" Type="http://schemas.openxmlformats.org/officeDocument/2006/relationships/image"/><Relationship Id="rId4" Target="../media/image107.jpeg" Type="http://schemas.openxmlformats.org/officeDocument/2006/relationships/image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notesSlide" Target="../notesSlides/notesSlide102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data/formats/GVX/index.shtml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 ?><Relationships xmlns="http://schemas.openxmlformats.org/package/2006/relationships"><Relationship Id="rId3" Target="../media/image119.png" Type="http://schemas.openxmlformats.org/officeDocument/2006/relationships/image"/><Relationship Id="rId2" Target="../media/image118.jpeg" Type="http://schemas.openxmlformats.org/officeDocument/2006/relationships/image"/><Relationship Id="rId1" Target="../slideLayouts/slideLayout12.xml" Type="http://schemas.openxmlformats.org/officeDocument/2006/relationships/slideLayout"/><Relationship Id="rId6" Target="../media/image122.jpeg" Type="http://schemas.openxmlformats.org/officeDocument/2006/relationships/image"/><Relationship Id="rId5" Target="../media/image121.jpeg" Type="http://schemas.openxmlformats.org/officeDocument/2006/relationships/image"/><Relationship Id="rId4" Target="../media/image120.png" Type="http://schemas.openxmlformats.org/officeDocument/2006/relationships/image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46.xml.rels><?xml version="1.0" encoding="UTF-8" standalone="yes" ?><Relationships xmlns="http://schemas.openxmlformats.org/package/2006/relationships"><Relationship Id="rId3" Target="../media/image134.jpeg" Type="http://schemas.openxmlformats.org/officeDocument/2006/relationships/image"/><Relationship Id="rId2" Target="../notesSlides/notesSlide135.xml" Type="http://schemas.openxmlformats.org/officeDocument/2006/relationships/notesSlide"/><Relationship Id="rId1" Target="../slideLayouts/slideLayout3.xml" Type="http://schemas.openxmlformats.org/officeDocument/2006/relationships/slideLayout"/><Relationship Id="rId4" Target="../media/hdphoto2.wdp" Type="http://schemas.microsoft.com/office/2007/relationships/hdphoto"/></Relationships>
</file>

<file path=ppt/slides/_rels/slide147.xml.rels><?xml version="1.0" encoding="UTF-8" standalone="yes" ?><Relationships xmlns="http://schemas.openxmlformats.org/package/2006/relationships"><Relationship Id="rId3" Target="../media/image135.jpeg" Type="http://schemas.openxmlformats.org/officeDocument/2006/relationships/image"/><Relationship Id="rId2" Target="../notesSlides/notesSlide136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136.jpeg" Type="http://schemas.openxmlformats.org/officeDocument/2006/relationships/image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55.xml.rels><?xml version="1.0" encoding="UTF-8" standalone="yes" ?><Relationships xmlns="http://schemas.openxmlformats.org/package/2006/relationships"><Relationship Id="rId3" Target="../media/image146.jpeg" Type="http://schemas.openxmlformats.org/officeDocument/2006/relationships/image"/><Relationship Id="rId2" Target="../notesSlides/notesSlide144.xml" Type="http://schemas.openxmlformats.org/officeDocument/2006/relationships/notesSlide"/><Relationship Id="rId1" Target="../slideLayouts/slideLayout7.xml" Type="http://schemas.openxmlformats.org/officeDocument/2006/relationships/slideLayout"/><Relationship Id="rId4" Target="../media/image147.jpeg" Type="http://schemas.openxmlformats.org/officeDocument/2006/relationships/image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 ?><Relationships xmlns="http://schemas.openxmlformats.org/package/2006/relationships"><Relationship Id="rId3" Target="../media/image149.jpeg" Type="http://schemas.openxmlformats.org/officeDocument/2006/relationships/image"/><Relationship Id="rId2" Target="../notesSlides/notesSlide146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150.jpeg" Type="http://schemas.openxmlformats.org/officeDocument/2006/relationships/image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gi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14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29.jpeg" Type="http://schemas.openxmlformats.org/officeDocument/2006/relationships/image"/><Relationship Id="rId18" Target="../media/image34.jpeg" Type="http://schemas.openxmlformats.org/officeDocument/2006/relationships/image"/><Relationship Id="rId3" Target="../media/image25.jpeg" Type="http://schemas.openxmlformats.org/officeDocument/2006/relationships/image"/><Relationship Id="rId7" Target="../media/image11.jpeg" Type="http://schemas.openxmlformats.org/officeDocument/2006/relationships/image"/><Relationship Id="rId12" Target="../media/image28.jpeg" Type="http://schemas.openxmlformats.org/officeDocument/2006/relationships/image"/><Relationship Id="rId17" Target="../media/image33.jpg" Type="http://schemas.openxmlformats.org/officeDocument/2006/relationships/image"/><Relationship Id="rId2" Target="../notesSlides/notesSlide15.xml" Type="http://schemas.openxmlformats.org/officeDocument/2006/relationships/notesSlide"/><Relationship Id="rId16" Target="../media/image32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27.jpeg" Type="http://schemas.openxmlformats.org/officeDocument/2006/relationships/image"/><Relationship Id="rId5" Target="../media/image26.jpeg" Type="http://schemas.openxmlformats.org/officeDocument/2006/relationships/image"/><Relationship Id="rId15" Target="../media/image31.jpeg" Type="http://schemas.openxmlformats.org/officeDocument/2006/relationships/image"/><Relationship Id="rId10" Target="../media/image14.png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30.pn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3" Target="../media/image35.jpeg" Type="http://schemas.openxmlformats.org/officeDocument/2006/relationships/image"/><Relationship Id="rId2" Target="../notesSlides/notesSlide16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36.jpeg" Type="http://schemas.openxmlformats.org/officeDocument/2006/relationships/image"/><Relationship Id="rId2" Target="../notesSlides/notesSlide17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29.jpeg" Type="http://schemas.openxmlformats.org/officeDocument/2006/relationships/image"/><Relationship Id="rId18" Target="../media/image34.jpeg" Type="http://schemas.openxmlformats.org/officeDocument/2006/relationships/image"/><Relationship Id="rId3" Target="../media/image25.jpeg" Type="http://schemas.openxmlformats.org/officeDocument/2006/relationships/image"/><Relationship Id="rId7" Target="../media/image11.jpeg" Type="http://schemas.openxmlformats.org/officeDocument/2006/relationships/image"/><Relationship Id="rId12" Target="../media/image28.jpeg" Type="http://schemas.openxmlformats.org/officeDocument/2006/relationships/image"/><Relationship Id="rId17" Target="../media/image33.jpg" Type="http://schemas.openxmlformats.org/officeDocument/2006/relationships/image"/><Relationship Id="rId2" Target="../notesSlides/notesSlide18.xml" Type="http://schemas.openxmlformats.org/officeDocument/2006/relationships/notesSlide"/><Relationship Id="rId16" Target="../media/image32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27.jpeg" Type="http://schemas.openxmlformats.org/officeDocument/2006/relationships/image"/><Relationship Id="rId5" Target="../media/image26.jpeg" Type="http://schemas.openxmlformats.org/officeDocument/2006/relationships/image"/><Relationship Id="rId15" Target="../media/image31.jpeg" Type="http://schemas.openxmlformats.org/officeDocument/2006/relationships/image"/><Relationship Id="rId10" Target="../media/image14.png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30.png" Type="http://schemas.openxmlformats.org/officeDocument/2006/relationships/image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22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29.jpeg" Type="http://schemas.openxmlformats.org/officeDocument/2006/relationships/image"/><Relationship Id="rId18" Target="../media/image34.jpeg" Type="http://schemas.openxmlformats.org/officeDocument/2006/relationships/image"/><Relationship Id="rId3" Target="../media/image25.jpeg" Type="http://schemas.openxmlformats.org/officeDocument/2006/relationships/image"/><Relationship Id="rId7" Target="../media/image11.jpeg" Type="http://schemas.openxmlformats.org/officeDocument/2006/relationships/image"/><Relationship Id="rId12" Target="../media/image28.jpeg" Type="http://schemas.openxmlformats.org/officeDocument/2006/relationships/image"/><Relationship Id="rId17" Target="../media/image33.jpg" Type="http://schemas.openxmlformats.org/officeDocument/2006/relationships/image"/><Relationship Id="rId2" Target="../notesSlides/notesSlide20.xml" Type="http://schemas.openxmlformats.org/officeDocument/2006/relationships/notesSlide"/><Relationship Id="rId16" Target="../media/image32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27.jpeg" Type="http://schemas.openxmlformats.org/officeDocument/2006/relationships/image"/><Relationship Id="rId5" Target="../media/image26.jpeg" Type="http://schemas.openxmlformats.org/officeDocument/2006/relationships/image"/><Relationship Id="rId15" Target="../media/image31.jpeg" Type="http://schemas.openxmlformats.org/officeDocument/2006/relationships/image"/><Relationship Id="rId10" Target="../media/image14.png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30.png" Type="http://schemas.openxmlformats.org/officeDocument/2006/relationships/image"/></Relationships>
</file>

<file path=ppt/slides/_rels/slide23.xml.rels><?xml version="1.0" encoding="UTF-8" standalone="yes" ?><Relationships xmlns="http://schemas.openxmlformats.org/package/2006/relationships"><Relationship Id="rId3" Target="https://shoreline.noaa.gov/data/datasheets/index.html" TargetMode="External" Type="http://schemas.openxmlformats.org/officeDocument/2006/relationships/hyperlink"/><Relationship Id="rId2" Target="../notesSlides/notesSlide21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40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24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22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https://vdatum.noaa.gov/welcome.html" TargetMode="External" Type="http://schemas.openxmlformats.org/officeDocument/2006/relationships/hyperlink"/><Relationship Id="rId2" Target="../notesSlides/notesSlide23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41.jpe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3" Target="../media/image42.jpeg" Type="http://schemas.openxmlformats.org/officeDocument/2006/relationships/image"/><Relationship Id="rId2" Target="../notesSlides/notesSlide24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30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33.xml.rels><?xml version="1.0" encoding="UTF-8" standalone="yes" ?><Relationships xmlns="http://schemas.openxmlformats.org/package/2006/relationships"><Relationship Id="rId3" Target="https://shoreline.noaa.gov/data/datasheets/index.html" TargetMode="External" Type="http://schemas.openxmlformats.org/officeDocument/2006/relationships/hyperlink"/><Relationship Id="rId2" Target="../notesSlides/notesSlide31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40.jpeg" Type="http://schemas.openxmlformats.org/officeDocument/2006/relationships/image"/><Relationship Id="rId4" Target="../media/image39.jpeg" Type="http://schemas.openxmlformats.org/officeDocument/2006/relationships/image"/></Relationships>
</file>

<file path=ppt/slides/_rels/slide34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32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 ?><Relationships xmlns="http://schemas.openxmlformats.org/package/2006/relationships"><Relationship Id="rId3" Target="../media/image45.jpeg" Type="http://schemas.openxmlformats.org/officeDocument/2006/relationships/image"/><Relationship Id="rId2" Target="../notesSlides/notesSlide34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37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35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38.xml.rels><?xml version="1.0" encoding="UTF-8" standalone="yes" ?><Relationships xmlns="http://schemas.openxmlformats.org/package/2006/relationships"><Relationship Id="rId3" Target="https://geodesy.noaa.gov/NCAT/" TargetMode="External" Type="http://schemas.openxmlformats.org/officeDocument/2006/relationships/hyperlink"/><Relationship Id="rId2" Target="../notesSlides/notesSlide36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46.jpeg" Type="http://schemas.openxmlformats.org/officeDocument/2006/relationships/image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39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42.xml.rels><?xml version="1.0" encoding="UTF-8" standalone="yes" ?><Relationships xmlns="http://schemas.openxmlformats.org/package/2006/relationships"><Relationship Id="rId3" Target="https://shoreline.noaa.gov/data/datasheets/cusp.html" TargetMode="External" Type="http://schemas.openxmlformats.org/officeDocument/2006/relationships/hyperlink"/><Relationship Id="rId2" Target="../notesSlides/notesSlide40.xml" Type="http://schemas.openxmlformats.org/officeDocument/2006/relationships/notesSlide"/><Relationship Id="rId1" Target="../slideLayouts/slideLayout2.xml" Type="http://schemas.openxmlformats.org/officeDocument/2006/relationships/slideLayout"/><Relationship Id="rId5" Target="../media/image50.jpeg" Type="http://schemas.openxmlformats.org/officeDocument/2006/relationships/image"/><Relationship Id="rId4" Target="../media/image49.jpeg" Type="http://schemas.openxmlformats.org/officeDocument/2006/relationships/image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vinfo.gov/content/pkg/FR-2020-07-24/pdf/2020-16084.pdf" TargetMode="External"/><Relationship Id="rId4" Type="http://schemas.openxmlformats.org/officeDocument/2006/relationships/hyperlink" Target="https://www.federalregister.gov/d/2020-1608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gister.gov/d/2020-16084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 ?><Relationships xmlns="http://schemas.openxmlformats.org/package/2006/relationships"><Relationship Id="rId3" Target="../media/image63.jpg" Type="http://schemas.openxmlformats.org/officeDocument/2006/relationships/image"/><Relationship Id="rId7" Target="../media/image67.jpeg" Type="http://schemas.openxmlformats.org/officeDocument/2006/relationships/image"/><Relationship Id="rId2" Target="../notesSlides/notesSlide57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66.jpg" Type="http://schemas.openxmlformats.org/officeDocument/2006/relationships/image"/><Relationship Id="rId5" Target="../media/image65.jpg" Type="http://schemas.openxmlformats.org/officeDocument/2006/relationships/image"/><Relationship Id="rId4" Target="../media/image64.jpg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 ?><Relationships xmlns="http://schemas.openxmlformats.org/package/2006/relationships"><Relationship Id="rId3" Target="../media/image63.jpg" Type="http://schemas.openxmlformats.org/officeDocument/2006/relationships/image"/><Relationship Id="rId7" Target="../media/image67.jpeg" Type="http://schemas.openxmlformats.org/officeDocument/2006/relationships/image"/><Relationship Id="rId2" Target="../notesSlides/notesSlide58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66.jpg" Type="http://schemas.openxmlformats.org/officeDocument/2006/relationships/image"/><Relationship Id="rId5" Target="../media/image65.jpg" Type="http://schemas.openxmlformats.org/officeDocument/2006/relationships/image"/><Relationship Id="rId4" Target="../media/image64.jpg" Type="http://schemas.openxmlformats.org/officeDocument/2006/relationships/image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3.xml.rels><?xml version="1.0" encoding="UTF-8" standalone="yes" ?><Relationships xmlns="http://schemas.openxmlformats.org/package/2006/relationships"><Relationship Id="rId3" Target="../media/image63.jpg" Type="http://schemas.openxmlformats.org/officeDocument/2006/relationships/image"/><Relationship Id="rId7" Target="../media/image67.jpeg" Type="http://schemas.openxmlformats.org/officeDocument/2006/relationships/image"/><Relationship Id="rId2" Target="../notesSlides/notesSlide61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66.jpg" Type="http://schemas.openxmlformats.org/officeDocument/2006/relationships/image"/><Relationship Id="rId5" Target="../media/image65.jpg" Type="http://schemas.openxmlformats.org/officeDocument/2006/relationships/image"/><Relationship Id="rId4" Target="../media/image64.jpg" Type="http://schemas.openxmlformats.org/officeDocument/2006/relationships/image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67.xml.rels><?xml version="1.0" encoding="UTF-8" standalone="yes" ?><Relationships xmlns="http://schemas.openxmlformats.org/package/2006/relationships"><Relationship Id="rId3" Target="../media/image63.jpg" Type="http://schemas.openxmlformats.org/officeDocument/2006/relationships/image"/><Relationship Id="rId7" Target="../media/image67.jpeg" Type="http://schemas.openxmlformats.org/officeDocument/2006/relationships/image"/><Relationship Id="rId2" Target="../notesSlides/notesSlide65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66.jpg" Type="http://schemas.openxmlformats.org/officeDocument/2006/relationships/image"/><Relationship Id="rId5" Target="../media/image65.jpg" Type="http://schemas.openxmlformats.org/officeDocument/2006/relationships/image"/><Relationship Id="rId4" Target="../media/image64.jpg" Type="http://schemas.openxmlformats.org/officeDocument/2006/relationships/image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 ?><Relationships xmlns="http://schemas.openxmlformats.org/package/2006/relationships"><Relationship Id="rId3" Target="../media/image63.jpg" Type="http://schemas.openxmlformats.org/officeDocument/2006/relationships/image"/><Relationship Id="rId7" Target="../media/image67.jpeg" Type="http://schemas.openxmlformats.org/officeDocument/2006/relationships/image"/><Relationship Id="rId2" Target="../notesSlides/notesSlide68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66.jpg" Type="http://schemas.openxmlformats.org/officeDocument/2006/relationships/image"/><Relationship Id="rId5" Target="../media/image65.jpg" Type="http://schemas.openxmlformats.org/officeDocument/2006/relationships/image"/><Relationship Id="rId4" Target="../media/image64.jpg" Type="http://schemas.openxmlformats.org/officeDocument/2006/relationships/image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 ?><Relationships xmlns="http://schemas.openxmlformats.org/package/2006/relationships"><Relationship Id="rId3" Target="../media/image75.jfif" Type="http://schemas.openxmlformats.org/officeDocument/2006/relationships/image"/><Relationship Id="rId7" Target="../media/image79.jpeg" Type="http://schemas.openxmlformats.org/officeDocument/2006/relationships/image"/><Relationship Id="rId2" Target="../notesSlides/notesSlide71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78.jpeg" Type="http://schemas.openxmlformats.org/officeDocument/2006/relationships/image"/><Relationship Id="rId5" Target="../media/image77.jpeg" Type="http://schemas.openxmlformats.org/officeDocument/2006/relationships/image"/><Relationship Id="rId4" Target="../media/image76.jpeg" Type="http://schemas.openxmlformats.org/officeDocument/2006/relationships/image"/></Relationships>
</file>

<file path=ppt/slides/_rels/slide74.xml.rels><?xml version="1.0" encoding="UTF-8" standalone="yes" ?><Relationships xmlns="http://schemas.openxmlformats.org/package/2006/relationships"><Relationship Id="rId3" Target="../media/image80.jpg" Type="http://schemas.openxmlformats.org/officeDocument/2006/relationships/image"/><Relationship Id="rId2" Target="../notesSlides/notesSlide72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81.jpeg" Type="http://schemas.openxmlformats.org/officeDocument/2006/relationships/image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 ?><Relationships xmlns="http://schemas.openxmlformats.org/package/2006/relationships"><Relationship Id="rId3" Target="../media/image86.jpeg" Type="http://schemas.openxmlformats.org/officeDocument/2006/relationships/image"/><Relationship Id="rId2" Target="../notesSlides/notesSlide76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82.jpg" Type="http://schemas.openxmlformats.org/officeDocument/2006/relationships/image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8.xml.rels><?xml version="1.0" encoding="UTF-8" standalone="yes" ?><Relationships xmlns="http://schemas.openxmlformats.org/package/2006/relationships"><Relationship Id="rId2" Target="../media/image6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 ?><Relationships xmlns="http://schemas.openxmlformats.org/package/2006/relationships"><Relationship Id="rId3" Target="../media/image88.jpeg" Type="http://schemas.openxmlformats.org/officeDocument/2006/relationships/image"/><Relationship Id="rId2" Target="../notesSlides/notesSlide79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82.xml.rels><?xml version="1.0" encoding="UTF-8" standalone="yes" ?><Relationships xmlns="http://schemas.openxmlformats.org/package/2006/relationships"><Relationship Id="rId3" Target="../media/image89.jpeg" Type="http://schemas.openxmlformats.org/officeDocument/2006/relationships/image"/><Relationship Id="rId2" Target="../notesSlides/notesSlide80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83.xml.rels><?xml version="1.0" encoding="UTF-8" standalone="yes" ?><Relationships xmlns="http://schemas.openxmlformats.org/package/2006/relationships"><Relationship Id="rId3" Target="../media/image88.jpeg" Type="http://schemas.openxmlformats.org/officeDocument/2006/relationships/image"/><Relationship Id="rId2" Target="../notesSlides/notesSlide81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84.xml.rels><?xml version="1.0" encoding="UTF-8" standalone="yes" ?><Relationships xmlns="http://schemas.openxmlformats.org/package/2006/relationships"><Relationship Id="rId3" Target="../media/image90.jpeg" Type="http://schemas.openxmlformats.org/officeDocument/2006/relationships/image"/><Relationship Id="rId2" Target="../notesSlides/notesSlide82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91.jpeg" Type="http://schemas.openxmlformats.org/officeDocument/2006/relationships/image"/></Relationships>
</file>

<file path=ppt/slides/_rels/slide85.xml.rels><?xml version="1.0" encoding="UTF-8" standalone="yes" ?><Relationships xmlns="http://schemas.openxmlformats.org/package/2006/relationships"><Relationship Id="rId3" Target="../media/image91.jpeg" Type="http://schemas.openxmlformats.org/officeDocument/2006/relationships/image"/><Relationship Id="rId7" Target="../media/image95.png" Type="http://schemas.openxmlformats.org/officeDocument/2006/relationships/image"/><Relationship Id="rId2" Target="../notesSlides/notesSlide83.xml" Type="http://schemas.openxmlformats.org/officeDocument/2006/relationships/notesSlide"/><Relationship Id="rId1" Target="../slideLayouts/slideLayout2.xml" Type="http://schemas.openxmlformats.org/officeDocument/2006/relationships/slideLayout"/><Relationship Id="rId6" Target="../media/image94.png" Type="http://schemas.openxmlformats.org/officeDocument/2006/relationships/image"/><Relationship Id="rId5" Target="../media/image93.png" Type="http://schemas.openxmlformats.org/officeDocument/2006/relationships/image"/><Relationship Id="rId4" Target="../media/image92.jpg" Type="http://schemas.openxmlformats.org/officeDocument/2006/relationships/image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 ?><Relationships xmlns="http://schemas.openxmlformats.org/package/2006/relationships"><Relationship Id="rId3" Target="../media/image91.jpeg" Type="http://schemas.openxmlformats.org/officeDocument/2006/relationships/image"/><Relationship Id="rId2" Target="../notesSlides/notesSlide85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97.jpg" Type="http://schemas.openxmlformats.org/officeDocument/2006/relationships/image"/></Relationships>
</file>

<file path=ppt/slides/_rels/slide88.xml.rels><?xml version="1.0" encoding="UTF-8" standalone="yes" ?><Relationships xmlns="http://schemas.openxmlformats.org/package/2006/relationships"><Relationship Id="rId3" Target="../media/image98.jpeg" Type="http://schemas.openxmlformats.org/officeDocument/2006/relationships/image"/><Relationship Id="rId2" Target="../notesSlides/notesSlide86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 ?><Relationships xmlns="http://schemas.openxmlformats.org/package/2006/relationships"><Relationship Id="rId8" Target="../media/image12.jpeg" Type="http://schemas.openxmlformats.org/officeDocument/2006/relationships/image"/><Relationship Id="rId13" Target="../media/image17.png" Type="http://schemas.openxmlformats.org/officeDocument/2006/relationships/image"/><Relationship Id="rId18" Target="../media/image22.jpeg" Type="http://schemas.openxmlformats.org/officeDocument/2006/relationships/image"/><Relationship Id="rId3" Target="../media/image7.jpeg" Type="http://schemas.openxmlformats.org/officeDocument/2006/relationships/image"/><Relationship Id="rId7" Target="../media/image11.jpeg" Type="http://schemas.openxmlformats.org/officeDocument/2006/relationships/image"/><Relationship Id="rId12" Target="../media/image16.jpeg" Type="http://schemas.openxmlformats.org/officeDocument/2006/relationships/image"/><Relationship Id="rId17" Target="../media/image21.jpeg" Type="http://schemas.openxmlformats.org/officeDocument/2006/relationships/image"/><Relationship Id="rId2" Target="../notesSlides/notesSlide89.xml" Type="http://schemas.openxmlformats.org/officeDocument/2006/relationships/notesSlide"/><Relationship Id="rId16" Target="../media/image20.PNG" Type="http://schemas.openxmlformats.org/officeDocument/2006/relationships/image"/><Relationship Id="rId20" Target="../media/image24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10.jpeg" Type="http://schemas.openxmlformats.org/officeDocument/2006/relationships/image"/><Relationship Id="rId11" Target="../media/image15.png" Type="http://schemas.openxmlformats.org/officeDocument/2006/relationships/image"/><Relationship Id="rId5" Target="../media/image9.jpeg" Type="http://schemas.openxmlformats.org/officeDocument/2006/relationships/image"/><Relationship Id="rId15" Target="../media/image19.PNG" Type="http://schemas.openxmlformats.org/officeDocument/2006/relationships/image"/><Relationship Id="rId10" Target="../media/image14.png" Type="http://schemas.openxmlformats.org/officeDocument/2006/relationships/image"/><Relationship Id="rId19" Target="../media/image23.jfif" Type="http://schemas.openxmlformats.org/officeDocument/2006/relationships/image"/><Relationship Id="rId4" Target="../media/image8.jpeg" Type="http://schemas.openxmlformats.org/officeDocument/2006/relationships/image"/><Relationship Id="rId9" Target="../media/image13.jpeg" Type="http://schemas.openxmlformats.org/officeDocument/2006/relationships/image"/><Relationship Id="rId14" Target="../media/image18.jpeg" Type="http://schemas.openxmlformats.org/officeDocument/2006/relationships/image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 ?><Relationships xmlns="http://schemas.openxmlformats.org/package/2006/relationships"><Relationship Id="rId3" Target="../media/image105.jpeg" Type="http://schemas.openxmlformats.org/officeDocument/2006/relationships/image"/><Relationship Id="rId2" Target="../notesSlides/notesSlide93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0" y="1748312"/>
            <a:ext cx="9144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 Deeper Dive into NGS: Vertical Datums, Geoids, OPUS, NCAT, and more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CC9780-D556-49C9-BAB0-60D022CF2DD2}"/>
              </a:ext>
            </a:extLst>
          </p:cNvPr>
          <p:cNvSpPr txBox="1">
            <a:spLocks/>
          </p:cNvSpPr>
          <p:nvPr/>
        </p:nvSpPr>
        <p:spPr bwMode="auto">
          <a:xfrm>
            <a:off x="218365" y="3065153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KAPS Annual Conference</a:t>
            </a: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September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100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RMSE of Horizontal Results</a:t>
            </a:r>
          </a:p>
        </p:txBody>
      </p:sp>
      <p:pic>
        <p:nvPicPr>
          <p:cNvPr id="5" name="Google Shape;742;p95" descr="OPUS accuracy vs session duration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50047"/>
          <a:stretch/>
        </p:blipFill>
        <p:spPr bwMode="auto">
          <a:xfrm>
            <a:off x="0" y="1326058"/>
            <a:ext cx="9144000" cy="4878233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83971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101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RMSE of Vertical Results</a:t>
            </a:r>
          </a:p>
        </p:txBody>
      </p:sp>
      <p:pic>
        <p:nvPicPr>
          <p:cNvPr id="8" name="Google Shape;742;p95" descr="OPUS accuracy vs session duration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48590"/>
          <a:stretch/>
        </p:blipFill>
        <p:spPr bwMode="auto">
          <a:xfrm>
            <a:off x="0" y="1326058"/>
            <a:ext cx="9144000" cy="502053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253390"/>
      </p:ext>
    </p:extLst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j04347380000[1]" id="55298" name="Picture 20"/>
          <p:cNvPicPr>
            <a:picLocks noChangeArrowheads="1" noChangeAspect="1"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>
          <a:xfrm>
            <a:off x="0" y="2239967"/>
            <a:ext cx="9144000" cy="4618037"/>
          </a:xfrm>
          <a:noFill/>
        </p:spPr>
      </p:pic>
      <p:pic>
        <p:nvPicPr>
          <p:cNvPr descr="MCj04347380000[1]" id="55301" name="Picture 20"/>
          <p:cNvPicPr>
            <a:picLocks noChangeArrowheads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 bwMode="auto">
          <a:xfrm>
            <a:off x="0" y="2239967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c 31"/>
          <p:cNvSpPr/>
          <p:nvPr/>
        </p:nvSpPr>
        <p:spPr>
          <a:xfrm>
            <a:off x="-701673" y="3108328"/>
            <a:ext cx="10642600" cy="6588125"/>
          </a:xfrm>
          <a:prstGeom prst="arc">
            <a:avLst>
              <a:gd fmla="val 11829667" name="adj1"/>
              <a:gd fmla="val 20473190" name="adj2"/>
            </a:avLst>
          </a:prstGeom>
          <a:ln w="177800">
            <a:solidFill>
              <a:srgbClr val="C2E9FA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 rot="767916">
            <a:off x="5930902" y="3359153"/>
            <a:ext cx="339725" cy="117475"/>
          </a:xfrm>
          <a:prstGeom prst="star5">
            <a:avLst/>
          </a:prstGeom>
          <a:solidFill>
            <a:schemeClr val="tx1"/>
          </a:solidFill>
          <a:ln w="9525">
            <a:solidFill>
              <a:srgbClr val="A27B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55305" name="AutoShape 3"/>
          <p:cNvSpPr>
            <a:spLocks noChangeArrowheads="1"/>
          </p:cNvSpPr>
          <p:nvPr/>
        </p:nvSpPr>
        <p:spPr bwMode="auto">
          <a:xfrm rot="1035962">
            <a:off x="4733925" y="3914781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typeface="+mn-cs"/>
            </a:endParaRPr>
          </a:p>
        </p:txBody>
      </p:sp>
      <p:sp>
        <p:nvSpPr>
          <p:cNvPr id="57" name="Line 4"/>
          <p:cNvSpPr>
            <a:spLocks noChangeShapeType="1"/>
          </p:cNvSpPr>
          <p:nvPr/>
        </p:nvSpPr>
        <p:spPr bwMode="auto">
          <a:xfrm flipV="1">
            <a:off x="1803403" y="4041776"/>
            <a:ext cx="3221039" cy="744539"/>
          </a:xfrm>
          <a:prstGeom prst="line">
            <a:avLst/>
          </a:prstGeom>
          <a:noFill/>
          <a:ln w="15875">
            <a:solidFill>
              <a:srgbClr val="C000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59" name="Line 6"/>
          <p:cNvSpPr>
            <a:spLocks noChangeShapeType="1"/>
          </p:cNvSpPr>
          <p:nvPr/>
        </p:nvSpPr>
        <p:spPr bwMode="auto">
          <a:xfrm flipH="1" flipV="1">
            <a:off x="5038725" y="4056064"/>
            <a:ext cx="1263651" cy="960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60" name="AutoShape 7"/>
          <p:cNvSpPr>
            <a:spLocks noChangeArrowheads="1"/>
          </p:cNvSpPr>
          <p:nvPr/>
        </p:nvSpPr>
        <p:spPr bwMode="auto">
          <a:xfrm rot="19908062">
            <a:off x="1416051" y="4665667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61" name="AutoShape 8"/>
          <p:cNvSpPr>
            <a:spLocks noChangeArrowheads="1"/>
          </p:cNvSpPr>
          <p:nvPr/>
        </p:nvSpPr>
        <p:spPr bwMode="auto">
          <a:xfrm rot="798520">
            <a:off x="5983294" y="4816478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62" name="AutoShape 9"/>
          <p:cNvSpPr>
            <a:spLocks noChangeArrowheads="1"/>
          </p:cNvSpPr>
          <p:nvPr/>
        </p:nvSpPr>
        <p:spPr bwMode="auto">
          <a:xfrm rot="1097357">
            <a:off x="6396043" y="3824294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67" name="Text Box 14"/>
          <p:cNvSpPr txBox="1">
            <a:spLocks noChangeArrowheads="1"/>
          </p:cNvSpPr>
          <p:nvPr/>
        </p:nvSpPr>
        <p:spPr bwMode="auto">
          <a:xfrm rot="20820000">
            <a:off x="2012946" y="4328907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600" u="none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1</a:t>
            </a:r>
          </a:p>
        </p:txBody>
      </p:sp>
      <p:sp>
        <p:nvSpPr>
          <p:cNvPr id="68" name="Text Box 15"/>
          <p:cNvSpPr txBox="1">
            <a:spLocks noChangeArrowheads="1"/>
          </p:cNvSpPr>
          <p:nvPr/>
        </p:nvSpPr>
        <p:spPr bwMode="auto">
          <a:xfrm rot="2310538">
            <a:off x="5054602" y="4243186"/>
            <a:ext cx="1276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600" u="none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3</a:t>
            </a:r>
          </a:p>
        </p:txBody>
      </p:sp>
      <p:sp>
        <p:nvSpPr>
          <p:cNvPr id="72" name="Line 6"/>
          <p:cNvSpPr>
            <a:spLocks noChangeShapeType="1"/>
          </p:cNvSpPr>
          <p:nvPr/>
        </p:nvSpPr>
        <p:spPr bwMode="auto">
          <a:xfrm flipH="1">
            <a:off x="5046669" y="3392491"/>
            <a:ext cx="1030287" cy="649287"/>
          </a:xfrm>
          <a:prstGeom prst="line">
            <a:avLst/>
          </a:prstGeom>
          <a:noFill/>
          <a:ln w="12700">
            <a:solidFill>
              <a:srgbClr val="A27B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73" name="Text Box 15"/>
          <p:cNvSpPr txBox="1">
            <a:spLocks noChangeArrowheads="1"/>
          </p:cNvSpPr>
          <p:nvPr/>
        </p:nvSpPr>
        <p:spPr bwMode="auto">
          <a:xfrm rot="19860734">
            <a:off x="5084313" y="3486560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A27B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5</a:t>
            </a:r>
          </a:p>
        </p:txBody>
      </p:sp>
      <p:sp>
        <p:nvSpPr>
          <p:cNvPr id="74" name="AutoShape 5"/>
          <p:cNvSpPr>
            <a:spLocks noChangeArrowheads="1"/>
          </p:cNvSpPr>
          <p:nvPr/>
        </p:nvSpPr>
        <p:spPr bwMode="auto">
          <a:xfrm rot="19324793">
            <a:off x="1568451" y="5527678"/>
            <a:ext cx="623888" cy="2746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OPUS Share – </a:t>
            </a:r>
            <a:r>
              <a:rPr b="1"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4</a:t>
            </a:r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 to 48 hours</a:t>
            </a:r>
          </a:p>
        </p:txBody>
      </p:sp>
      <p:sp>
        <p:nvSpPr>
          <p:cNvPr id="37" name="Content Placeholder 1"/>
          <p:cNvSpPr txBox="1">
            <a:spLocks/>
          </p:cNvSpPr>
          <p:nvPr/>
        </p:nvSpPr>
        <p:spPr bwMode="auto">
          <a:xfrm>
            <a:off x="5273425" y="1177880"/>
            <a:ext cx="3870576" cy="14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Based on OPUS-S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2 photos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Brief description</a:t>
            </a: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</p:txBody>
      </p:sp>
      <p:pic>
        <p:nvPicPr>
          <p:cNvPr id="3" name="OPUS datashee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6" y="1169946"/>
            <a:ext cx="4889187" cy="5594234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16E0E62-250F-4231-B425-7FEE1FB9A6F5}"/>
              </a:ext>
            </a:extLst>
          </p:cNvPr>
          <p:cNvGrpSpPr/>
          <p:nvPr/>
        </p:nvGrpSpPr>
        <p:grpSpPr>
          <a:xfrm>
            <a:off x="5647355" y="3109152"/>
            <a:ext cx="2906375" cy="3154710"/>
            <a:chOff x="5647355" y="3109152"/>
            <a:chExt cx="2906375" cy="315471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318CF5-9CF0-42BB-BFDE-AEAB58815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05283">
              <a:off x="5647355" y="3128202"/>
              <a:ext cx="2906375" cy="3071455"/>
            </a:xfrm>
            <a:prstGeom prst="rect">
              <a:avLst/>
            </a:prstGeom>
            <a:ln w="317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D6A6E8-0D8D-4BD0-9F2C-4671ABAE8282}"/>
                </a:ext>
              </a:extLst>
            </p:cNvPr>
            <p:cNvSpPr txBox="1"/>
            <p:nvPr/>
          </p:nvSpPr>
          <p:spPr bwMode="auto">
            <a:xfrm rot="741968">
              <a:off x="6457001" y="3109152"/>
              <a:ext cx="1187170" cy="315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tlCol="0" wrap="square">
              <a:spAutoFit/>
            </a:bodyPr>
            <a:lstStyle/>
            <a:p>
              <a:pPr algn="l" defTabSz="914400" eaLnBrk="1" fontAlgn="auto" hangingPunct="1" indent="0" latinLnBrk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b="0" baseline="0" cap="none" dirty="0" i="0" kern="1200" kumimoji="0" lang="en-US" noProof="0" normalizeH="0" spc="0" strike="noStrike" sz="19900" u="none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2FDA95-3885-4B15-94AF-18920ED2BAA7}"/>
              </a:ext>
            </a:extLst>
          </p:cNvPr>
          <p:cNvSpPr txBox="1"/>
          <p:nvPr/>
        </p:nvSpPr>
        <p:spPr bwMode="auto">
          <a:xfrm>
            <a:off x="273498" y="4319371"/>
            <a:ext cx="8608246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glow rad="228600">
              <a:srgbClr val="FAC090"/>
            </a:glow>
          </a:effectLst>
        </p:spPr>
        <p:txBody>
          <a:bodyPr rtlCol="0"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Shared Solution </a:t>
            </a:r>
            <a:r>
              <a:rPr b="1" baseline="0" cap="none" dirty="0" i="0" kern="1200" kumimoji="0" lang="en-US" noProof="0" normalizeH="0" spc="0" strike="noStrike" sz="40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≠</a:t>
            </a: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b="0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Datasheet</a:t>
            </a: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506909"/>
      </p:ext>
    </p:extLst>
  </p:cSld>
  <p:clrMapOvr>
    <a:masterClrMapping/>
  </p:clrMapOvr>
  <p:transition spd="slow">
    <p:wipe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53" presetSubtype="52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id="14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xit" presetID="14" presetSubtype="10">
                                  <p:stCondLst>
                                    <p:cond delay="0"/>
                                  </p:stCondLst>
                                  <p:childTnLst>
                                    <p:animEffect filter="randombar(horizontal)" transition="out">
                                      <p:cBhvr>
                                        <p:cTn dur="2000" id="23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2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"/>
    </p:bldLst>
  </p:timing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j04347380000[1]" id="65538" name="globe"/>
          <p:cNvPicPr>
            <a:picLocks noChangeArrowheads="1" noChangeAspect="1"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>
          <a:xfrm>
            <a:off x="0" y="2239967"/>
            <a:ext cx="9144000" cy="4618037"/>
          </a:xfrm>
          <a:noFill/>
        </p:spPr>
      </p:pic>
      <p:sp>
        <p:nvSpPr>
          <p:cNvPr id="24" name="Line 8"/>
          <p:cNvSpPr>
            <a:spLocks noChangeShapeType="1"/>
          </p:cNvSpPr>
          <p:nvPr/>
        </p:nvSpPr>
        <p:spPr bwMode="auto">
          <a:xfrm flipH="1" flipV="1">
            <a:off x="1710266" y="4800778"/>
            <a:ext cx="4551553" cy="2332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261818" y="3886289"/>
            <a:ext cx="437689" cy="111972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H="1" flipV="1">
            <a:off x="3726299" y="3962578"/>
            <a:ext cx="2505701" cy="101327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H="1" flipV="1">
            <a:off x="5148263" y="3810002"/>
            <a:ext cx="1113556" cy="11811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 flipV="1">
            <a:off x="4164017" y="4413255"/>
            <a:ext cx="2097803" cy="5778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8" name="Line 3"/>
          <p:cNvSpPr>
            <a:spLocks noChangeShapeType="1"/>
          </p:cNvSpPr>
          <p:nvPr/>
        </p:nvSpPr>
        <p:spPr bwMode="auto">
          <a:xfrm flipH="1" flipV="1">
            <a:off x="5994404" y="4495890"/>
            <a:ext cx="267416" cy="495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flipH="1" flipV="1">
            <a:off x="5223932" y="4383094"/>
            <a:ext cx="1024216" cy="6080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8" name="Line 1"/>
          <p:cNvSpPr>
            <a:spLocks noChangeShapeType="1"/>
          </p:cNvSpPr>
          <p:nvPr/>
        </p:nvSpPr>
        <p:spPr bwMode="auto">
          <a:xfrm flipH="1" flipV="1">
            <a:off x="5063067" y="4055532"/>
            <a:ext cx="1168933" cy="9355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5001" name="star"/>
          <p:cNvSpPr>
            <a:spLocks noChangeArrowheads="1"/>
          </p:cNvSpPr>
          <p:nvPr/>
        </p:nvSpPr>
        <p:spPr bwMode="auto">
          <a:xfrm rot="1097357">
            <a:off x="6396043" y="3824294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5000" name="star"/>
          <p:cNvSpPr>
            <a:spLocks noChangeArrowheads="1"/>
          </p:cNvSpPr>
          <p:nvPr/>
        </p:nvSpPr>
        <p:spPr bwMode="auto">
          <a:xfrm rot="21290207">
            <a:off x="5983293" y="4816477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9" name="star"/>
          <p:cNvSpPr>
            <a:spLocks noChangeArrowheads="1"/>
          </p:cNvSpPr>
          <p:nvPr/>
        </p:nvSpPr>
        <p:spPr bwMode="auto">
          <a:xfrm rot="-1691938">
            <a:off x="1416051" y="4665667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9" name="star"/>
          <p:cNvSpPr>
            <a:spLocks noChangeArrowheads="1"/>
          </p:cNvSpPr>
          <p:nvPr/>
        </p:nvSpPr>
        <p:spPr bwMode="auto">
          <a:xfrm rot="20648362">
            <a:off x="3368612" y="3783730"/>
            <a:ext cx="584893" cy="272641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65540" name="tri5"/>
          <p:cNvSpPr>
            <a:spLocks noChangeArrowheads="1"/>
          </p:cNvSpPr>
          <p:nvPr/>
        </p:nvSpPr>
        <p:spPr bwMode="auto">
          <a:xfrm rot="1035962">
            <a:off x="4733925" y="3914781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4" name="tri4"/>
          <p:cNvSpPr>
            <a:spLocks noChangeArrowheads="1"/>
          </p:cNvSpPr>
          <p:nvPr/>
        </p:nvSpPr>
        <p:spPr bwMode="auto">
          <a:xfrm rot="1035962">
            <a:off x="4886325" y="42275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5" name="tri3"/>
          <p:cNvSpPr>
            <a:spLocks noChangeArrowheads="1"/>
          </p:cNvSpPr>
          <p:nvPr/>
        </p:nvSpPr>
        <p:spPr bwMode="auto">
          <a:xfrm rot="1035962">
            <a:off x="3903669" y="4303717"/>
            <a:ext cx="522287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6" name="tri2"/>
          <p:cNvSpPr>
            <a:spLocks noChangeArrowheads="1"/>
          </p:cNvSpPr>
          <p:nvPr/>
        </p:nvSpPr>
        <p:spPr bwMode="auto">
          <a:xfrm rot="1035962">
            <a:off x="4886325" y="36179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7" name="tri1"/>
          <p:cNvSpPr>
            <a:spLocks noChangeArrowheads="1"/>
          </p:cNvSpPr>
          <p:nvPr/>
        </p:nvSpPr>
        <p:spPr bwMode="auto">
          <a:xfrm rot="1035962">
            <a:off x="5708651" y="43799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OPUS Projects – 2 to 48 hours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1C27DA4A-7F50-4BB4-9DA2-4C800C0A067E}"/>
              </a:ext>
            </a:extLst>
          </p:cNvPr>
          <p:cNvSpPr txBox="1">
            <a:spLocks/>
          </p:cNvSpPr>
          <p:nvPr/>
        </p:nvSpPr>
        <p:spPr bwMode="auto">
          <a:xfrm>
            <a:off x="5273425" y="1177880"/>
            <a:ext cx="3870576" cy="14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Based on OPUS-S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Control </a:t>
            </a:r>
            <a:r>
              <a:rPr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network</a:t>
            </a:r>
          </a:p>
          <a:p>
            <a:pPr algn="l" defTabSz="457189" eaLnBrk="0" fontAlgn="base" hangingPunct="0" indent="-342900" latinLnBrk="0" lvl="2" marL="58463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2" panose="05000000000000000000" pitchFamily="2" typeface="Wingdings"/>
              <a:buChar char="Ø"/>
              <a:tabLst/>
              <a:defRPr/>
            </a:pPr>
            <a:r>
              <a:rPr b="0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Solutions tied together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29043-FA4D-407E-895C-7654F89B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" y="1177880"/>
            <a:ext cx="4032083" cy="42611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DA57F-8A5E-4F2C-8A6C-5B0DB793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24" y="2184189"/>
            <a:ext cx="4032084" cy="4261101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9565B-2710-40EC-BF8C-DF8188E65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774" y="3171612"/>
            <a:ext cx="4032083" cy="42611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descr="Image result for like" id="27" name="thumbs up">
            <a:extLst>
              <a:ext uri="{FF2B5EF4-FFF2-40B4-BE49-F238E27FC236}">
                <a16:creationId xmlns:a16="http://schemas.microsoft.com/office/drawing/2014/main" id="{DD8DE02F-B632-494D-8C49-54DA7592BD7C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6277" y="2773903"/>
            <a:ext cx="2050834" cy="1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8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6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26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6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7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28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29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3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1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32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3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34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5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6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26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2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3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45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46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7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48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9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5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1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52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3" nodeType="withEffect" presetClass="entr" presetID="26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8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59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60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61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62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3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64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5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66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68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26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75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76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77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78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79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8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1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82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3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84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5">
                            <p:stCondLst>
                              <p:cond delay="2700"/>
                            </p:stCondLst>
                            <p:childTnLst>
                              <p:par>
                                <p:cTn fill="hold" grpId="0" id="86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8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1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2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4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5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8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1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4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06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7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0">
                            <p:stCondLst>
                              <p:cond delay="3200"/>
                            </p:stCondLst>
                            <p:childTnLst>
                              <p:par>
                                <p:cTn fill="hold" id="111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13"/>
                                        <p:tgtEl>
                                          <p:spTgt spid="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4">
                            <p:stCondLst>
                              <p:cond delay="3700"/>
                            </p:stCondLst>
                            <p:childTnLst>
                              <p:par>
                                <p:cTn fill="hold" id="115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1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9">
                            <p:stCondLst>
                              <p:cond delay="4200"/>
                            </p:stCondLst>
                            <p:childTnLst>
                              <p:par>
                                <p:cTn fill="hold" id="120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3">
                            <p:stCondLst>
                              <p:cond delay="5700"/>
                            </p:stCondLst>
                            <p:childTnLst>
                              <p:par>
                                <p:cTn fill="hold" id="124" nodeType="afterEffect" presetClass="entr" presetID="42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6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2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2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9">
                      <p:stCondLst>
                        <p:cond delay="indefinite"/>
                      </p:stCondLst>
                      <p:childTnLst>
                        <p:par>
                          <p:cTn fill="hold" id="130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31" nodeType="clickEffect" presetClass="entr" presetID="2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3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4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4"/>
      <p:bldP animBg="1" grpId="0" spid="23"/>
      <p:bldP animBg="1" grpId="0" spid="20"/>
      <p:bldP animBg="1" grpId="0" spid="84997"/>
      <p:bldP animBg="1" grpId="0" spid="84996"/>
      <p:bldP animBg="1" grpId="0" spid="84998"/>
      <p:bldP animBg="1" grpId="0" spid="17"/>
      <p:bldP animBg="1" grpId="0" spid="18"/>
      <p:bldP animBg="1" grpId="0" spid="65540"/>
      <p:bldP animBg="1" grpId="0" spid="34"/>
      <p:bldP animBg="1" grpId="0" spid="35"/>
      <p:bldP animBg="1" grpId="0" spid="36"/>
      <p:bldP animBg="1" grpId="0" spid="37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OPUS Projects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380316"/>
            <a:ext cx="8500188" cy="5440362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Web-based access, nothing to download</a:t>
            </a: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Visualize/map your OPUS Solutions</a:t>
            </a: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Manage multiple Projects at once</a:t>
            </a: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Processing for multiple marks and multiple occupations, or repeat occupations of single mark</a:t>
            </a:r>
          </a:p>
          <a:p>
            <a:pPr marL="3175" indent="-3175"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Advantages include: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Data uploading through OPUS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Process using PAGES… without learning PAGES (GUI)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Graphic visualization versus text Solution Reports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Support for Bluebooking!</a:t>
            </a:r>
          </a:p>
        </p:txBody>
      </p:sp>
    </p:spTree>
    <p:extLst>
      <p:ext uri="{BB962C8B-B14F-4D97-AF65-F5344CB8AC3E}">
        <p14:creationId xmlns:p14="http://schemas.microsoft.com/office/powerpoint/2010/main" val="84740064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875" y="345815"/>
            <a:ext cx="8896350" cy="805079"/>
          </a:xfrm>
        </p:spPr>
        <p:txBody>
          <a:bodyPr/>
          <a:lstStyle/>
          <a:p>
            <a:r>
              <a:rPr lang="en-US" sz="4600" dirty="0">
                <a:latin typeface="Cambria" panose="02040503050406030204" pitchFamily="18" charset="0"/>
                <a:ea typeface="Cambria" panose="02040503050406030204" pitchFamily="18" charset="0"/>
              </a:rPr>
              <a:t>OPUS Projects – enter a Project ID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062215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92480" y="4575259"/>
            <a:ext cx="1832486" cy="1328899"/>
            <a:chOff x="792480" y="4937207"/>
            <a:chExt cx="1832486" cy="1328899"/>
          </a:xfrm>
        </p:grpSpPr>
        <p:sp>
          <p:nvSpPr>
            <p:cNvPr id="10" name="Right Arrow 9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823236" y="5257798"/>
              <a:ext cx="146304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Project ID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for OP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j04347380000[1]" id="65538" name="globe"/>
          <p:cNvPicPr>
            <a:picLocks noChangeArrowheads="1" noChangeAspect="1"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>
          <a:xfrm>
            <a:off x="0" y="2239967"/>
            <a:ext cx="9144000" cy="4618037"/>
          </a:xfrm>
          <a:noFill/>
        </p:spPr>
      </p:pic>
      <p:sp>
        <p:nvSpPr>
          <p:cNvPr id="24" name="Line 8"/>
          <p:cNvSpPr>
            <a:spLocks noChangeShapeType="1"/>
          </p:cNvSpPr>
          <p:nvPr/>
        </p:nvSpPr>
        <p:spPr bwMode="auto">
          <a:xfrm flipH="1" flipV="1">
            <a:off x="1710266" y="4800778"/>
            <a:ext cx="4551553" cy="2332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6261818" y="3886289"/>
            <a:ext cx="437689" cy="111972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H="1" flipV="1">
            <a:off x="3726299" y="3962578"/>
            <a:ext cx="2505701" cy="101327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flipH="1" flipV="1">
            <a:off x="5148263" y="3810002"/>
            <a:ext cx="1113556" cy="11811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 flipV="1">
            <a:off x="4164017" y="4413255"/>
            <a:ext cx="2097803" cy="5778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8" name="Line 3"/>
          <p:cNvSpPr>
            <a:spLocks noChangeShapeType="1"/>
          </p:cNvSpPr>
          <p:nvPr/>
        </p:nvSpPr>
        <p:spPr bwMode="auto">
          <a:xfrm flipH="1" flipV="1">
            <a:off x="5994404" y="4495890"/>
            <a:ext cx="267416" cy="495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7" name="Line 2"/>
          <p:cNvSpPr>
            <a:spLocks noChangeShapeType="1"/>
          </p:cNvSpPr>
          <p:nvPr/>
        </p:nvSpPr>
        <p:spPr bwMode="auto">
          <a:xfrm flipH="1" flipV="1">
            <a:off x="5223932" y="4383094"/>
            <a:ext cx="1024216" cy="60800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8" name="Line 1"/>
          <p:cNvSpPr>
            <a:spLocks noChangeShapeType="1"/>
          </p:cNvSpPr>
          <p:nvPr/>
        </p:nvSpPr>
        <p:spPr bwMode="auto">
          <a:xfrm flipH="1" flipV="1">
            <a:off x="5063067" y="4055532"/>
            <a:ext cx="1168933" cy="9355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non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5001" name="star"/>
          <p:cNvSpPr>
            <a:spLocks noChangeArrowheads="1"/>
          </p:cNvSpPr>
          <p:nvPr/>
        </p:nvSpPr>
        <p:spPr bwMode="auto">
          <a:xfrm rot="1097357">
            <a:off x="6396043" y="3824294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5000" name="star"/>
          <p:cNvSpPr>
            <a:spLocks noChangeArrowheads="1"/>
          </p:cNvSpPr>
          <p:nvPr/>
        </p:nvSpPr>
        <p:spPr bwMode="auto">
          <a:xfrm rot="21290207">
            <a:off x="5983293" y="4816477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84999" name="star"/>
          <p:cNvSpPr>
            <a:spLocks noChangeArrowheads="1"/>
          </p:cNvSpPr>
          <p:nvPr/>
        </p:nvSpPr>
        <p:spPr bwMode="auto">
          <a:xfrm rot="-1691938">
            <a:off x="1416051" y="4665667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19" name="star"/>
          <p:cNvSpPr>
            <a:spLocks noChangeArrowheads="1"/>
          </p:cNvSpPr>
          <p:nvPr/>
        </p:nvSpPr>
        <p:spPr bwMode="auto">
          <a:xfrm rot="20648362">
            <a:off x="3368612" y="3783730"/>
            <a:ext cx="584893" cy="272641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65540" name="tri5"/>
          <p:cNvSpPr>
            <a:spLocks noChangeArrowheads="1"/>
          </p:cNvSpPr>
          <p:nvPr/>
        </p:nvSpPr>
        <p:spPr bwMode="auto">
          <a:xfrm rot="1035962">
            <a:off x="4733925" y="3914781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4" name="tri4"/>
          <p:cNvSpPr>
            <a:spLocks noChangeArrowheads="1"/>
          </p:cNvSpPr>
          <p:nvPr/>
        </p:nvSpPr>
        <p:spPr bwMode="auto">
          <a:xfrm rot="1035962">
            <a:off x="4886325" y="42275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5" name="tri3"/>
          <p:cNvSpPr>
            <a:spLocks noChangeArrowheads="1"/>
          </p:cNvSpPr>
          <p:nvPr/>
        </p:nvSpPr>
        <p:spPr bwMode="auto">
          <a:xfrm rot="1035962">
            <a:off x="3903669" y="4303717"/>
            <a:ext cx="522287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6" name="tri2"/>
          <p:cNvSpPr>
            <a:spLocks noChangeArrowheads="1"/>
          </p:cNvSpPr>
          <p:nvPr/>
        </p:nvSpPr>
        <p:spPr bwMode="auto">
          <a:xfrm rot="1035962">
            <a:off x="4886325" y="36179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37" name="tri1"/>
          <p:cNvSpPr>
            <a:spLocks noChangeArrowheads="1"/>
          </p:cNvSpPr>
          <p:nvPr/>
        </p:nvSpPr>
        <p:spPr bwMode="auto">
          <a:xfrm rot="1035962">
            <a:off x="5708651" y="4379917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charset="0" pitchFamily="34" typeface="Arial"/>
              </a:defRPr>
            </a:lvl1pPr>
            <a:lvl2pPr indent="-285750" marL="7429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charset="0" pitchFamily="34" typeface="Arial"/>
              </a:defRPr>
            </a:lvl2pPr>
            <a:lvl3pPr indent="-228600" marL="1143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charset="0" pitchFamily="34" typeface="Arial"/>
              </a:defRPr>
            </a:lvl3pPr>
            <a:lvl4pPr indent="-228600" marL="1600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charset="0" pitchFamily="34" typeface="Arial"/>
              </a:defRPr>
            </a:lvl4pPr>
            <a:lvl5pPr indent="-228600" marL="2057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charset="0" pitchFamily="34" typeface="Arial"/>
              </a:defRPr>
            </a:lvl9pPr>
          </a:lstStyle>
          <a:p>
            <a:pPr algn="l" defTabSz="914377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pitchFamily="34" typeface="Arial"/>
              <a:ea charset="-128" pitchFamily="34" typeface="ＭＳ Ｐゴシック"/>
              <a:cs charset="0" pitchFamily="34" typeface="Arial"/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OPUS Projects – 2 to 48 hours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1C27DA4A-7F50-4BB4-9DA2-4C800C0A067E}"/>
              </a:ext>
            </a:extLst>
          </p:cNvPr>
          <p:cNvSpPr txBox="1">
            <a:spLocks/>
          </p:cNvSpPr>
          <p:nvPr/>
        </p:nvSpPr>
        <p:spPr bwMode="auto">
          <a:xfrm>
            <a:off x="5273425" y="1177880"/>
            <a:ext cx="3870576" cy="147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Based on OPUS-S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Control </a:t>
            </a:r>
            <a:r>
              <a:rPr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network</a:t>
            </a:r>
          </a:p>
          <a:p>
            <a:pPr algn="l" defTabSz="457189" eaLnBrk="0" fontAlgn="base" hangingPunct="0" indent="-342900" latinLnBrk="0" lvl="2" marL="58463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2" panose="05000000000000000000" pitchFamily="2" typeface="Wingdings"/>
              <a:buChar char="Ø"/>
              <a:tabLst/>
              <a:defRPr/>
            </a:pPr>
            <a:r>
              <a:rPr b="0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Solutions tied together</a:t>
            </a:r>
          </a:p>
          <a:p>
            <a:pPr algn="l" defTabSz="457189" eaLnBrk="0" fontAlgn="base" hangingPunct="0" indent="-306910" latinLnBrk="0" lvl="1" marL="30691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Char char="–"/>
              <a:tabLst/>
              <a:defRPr/>
            </a:pP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endParaRPr b="0" baseline="0" cap="none" dirty="0" i="0" kern="1200" kumimoji="0" lang="en-US" noProof="0" normalizeH="0" spc="0" strike="noStrike" sz="2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29043-FA4D-407E-895C-7654F89B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2" y="1177880"/>
            <a:ext cx="4032083" cy="42611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DA57F-8A5E-4F2C-8A6C-5B0DB7939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24" y="2184189"/>
            <a:ext cx="4032084" cy="4261101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89565B-2710-40EC-BF8C-DF8188E65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774" y="3171612"/>
            <a:ext cx="4032083" cy="4261100"/>
          </a:xfrm>
          <a:prstGeom prst="rect">
            <a:avLst/>
          </a:prstGeom>
          <a:ln w="31750">
            <a:solidFill>
              <a:schemeClr val="bg1">
                <a:lumMod val="75000"/>
              </a:schemeClr>
            </a:solidFill>
          </a:ln>
        </p:spPr>
      </p:pic>
      <p:pic>
        <p:nvPicPr>
          <p:cNvPr descr="Image result for like" id="27" name="thumbs up">
            <a:extLst>
              <a:ext uri="{FF2B5EF4-FFF2-40B4-BE49-F238E27FC236}">
                <a16:creationId xmlns:a16="http://schemas.microsoft.com/office/drawing/2014/main" id="{DD8DE02F-B632-494D-8C49-54DA7592BD7C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6277" y="2773903"/>
            <a:ext cx="2050834" cy="1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6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26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6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7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28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29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3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1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32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3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34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5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6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37" nodeType="withEffect" presetClass="entr" presetID="26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4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2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3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45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46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7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48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9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5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1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52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53" nodeType="withEffect" presetClass="entr" presetID="26" presetSubtype="0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8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59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60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61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62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3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64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5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66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68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fill="hold" grpId="0" id="69" nodeType="withEffect" presetClass="entr" presetID="26" presetSubtype="0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dur="1" fill="hold" id="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75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76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77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78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79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8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1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82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3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84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5">
                            <p:stCondLst>
                              <p:cond delay="2700"/>
                            </p:stCondLst>
                            <p:childTnLst>
                              <p:par>
                                <p:cTn fill="hold" grpId="0" id="86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8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1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2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4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5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9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8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1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3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4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06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7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109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0">
                            <p:stCondLst>
                              <p:cond delay="3200"/>
                            </p:stCondLst>
                            <p:childTnLst>
                              <p:par>
                                <p:cTn fill="hold" id="111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13"/>
                                        <p:tgtEl>
                                          <p:spTgt spid="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4">
                            <p:stCondLst>
                              <p:cond delay="3700"/>
                            </p:stCondLst>
                            <p:childTnLst>
                              <p:par>
                                <p:cTn fill="hold" id="115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7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18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9">
                            <p:stCondLst>
                              <p:cond delay="4200"/>
                            </p:stCondLst>
                            <p:childTnLst>
                              <p:par>
                                <p:cTn fill="hold" id="120" nodeType="after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2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3">
                            <p:stCondLst>
                              <p:cond delay="5700"/>
                            </p:stCondLst>
                            <p:childTnLst>
                              <p:par>
                                <p:cTn fill="hold" id="124" nodeType="afterEffect" presetClass="entr" presetID="42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6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2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2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9">
                      <p:stCondLst>
                        <p:cond delay="indefinite"/>
                      </p:stCondLst>
                      <p:childTnLst>
                        <p:par>
                          <p:cTn fill="hold" id="130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31" nodeType="clickEffect" presetClass="entr" presetID="2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3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4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4"/>
      <p:bldP animBg="1" grpId="0" spid="23"/>
      <p:bldP animBg="1" grpId="0" spid="20"/>
      <p:bldP animBg="1" grpId="0" spid="84997"/>
      <p:bldP animBg="1" grpId="0" spid="84996"/>
      <p:bldP animBg="1" grpId="0" spid="84998"/>
      <p:bldP animBg="1" grpId="0" spid="17"/>
      <p:bldP animBg="1" grpId="0" spid="18"/>
      <p:bldP animBg="1" grpId="0" spid="65540"/>
      <p:bldP animBg="1" grpId="0" spid="34"/>
      <p:bldP animBg="1" grpId="0" spid="35"/>
      <p:bldP animBg="1" grpId="0" spid="36"/>
      <p:bldP animBg="1" grpId="0" spid="37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OPUS Projects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2" y="1315169"/>
            <a:ext cx="8500188" cy="5440363"/>
          </a:xfrm>
        </p:spPr>
        <p:txBody>
          <a:bodyPr/>
          <a:lstStyle/>
          <a:p>
            <a:pPr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Web-based, nothing to download</a:t>
            </a:r>
          </a:p>
          <a:p>
            <a:pPr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Visualize/map your OPUS Solutions</a:t>
            </a:r>
          </a:p>
          <a:p>
            <a:pPr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Process multiple marks and multiple occupations, or repeat occupations of single mark</a:t>
            </a:r>
          </a:p>
          <a:p>
            <a:pPr marL="3175" indent="-3175">
              <a:spcBef>
                <a:spcPts val="1800"/>
              </a:spcBef>
              <a:buNone/>
              <a:defRPr/>
            </a:pP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</a:rPr>
              <a:t>Advantages include:</a:t>
            </a:r>
          </a:p>
          <a:p>
            <a:pPr marL="285744" indent="-285744"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Data uploading through OPUS</a:t>
            </a:r>
          </a:p>
          <a:p>
            <a:pPr marL="285744" indent="-285744"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Process using PAGES… without intricacies of PAGES</a:t>
            </a:r>
          </a:p>
          <a:p>
            <a:pPr marL="285744" indent="-285744"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Graphic visualization versus text Solution Reports</a:t>
            </a:r>
          </a:p>
          <a:p>
            <a:pPr marL="285744" indent="-285744">
              <a:defRPr/>
            </a:pP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Support for submission to NGS</a:t>
            </a:r>
          </a:p>
        </p:txBody>
      </p:sp>
    </p:spTree>
    <p:extLst>
      <p:ext uri="{BB962C8B-B14F-4D97-AF65-F5344CB8AC3E}">
        <p14:creationId xmlns:p14="http://schemas.microsoft.com/office/powerpoint/2010/main" val="16564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6;p29"/>
          <p:cNvSpPr txBox="1">
            <a:spLocks noChangeAspect="1"/>
          </p:cNvSpPr>
          <p:nvPr/>
        </p:nvSpPr>
        <p:spPr>
          <a:xfrm>
            <a:off x="84299" y="970410"/>
            <a:ext cx="8975400" cy="5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000010*AA*HZTLOBS NGS   NATIONAL GEODETIC SURVEY                        20130114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000020*10*BOUNDARY MON STRICKLAND NC SC HEIGHT MODERNIZATION 2013 (OP: gps2912f)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000030*12*201301201301MS MARK SCHENEWERK                                   4NCAA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000040*13*NAD 83(2011)            GRS 80          63781370002982572221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000050*25*0001R0143ABLUFMS 004  003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000060*26*BB 0143A -&gt; OP 2013-014-A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000070*27*00011301141641                                2000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000080*27*00011301142001                                2000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⋮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001900*70*007055      Trimble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NavigationDUAL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 CARRIER PHASE PPSNETR5   4742K10896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001910*70*008055      Trimble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NavigationDUAL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 CARRIER PHASE PPSNETR5   4744K11096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001920*70*009055      Trimble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NavigationDUAL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 CARRIER PHASE PPSNETR5   4829K57356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001930*72*001   AOAD/M_T        NONE        KW5-0201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001940*72*010   TRM57971.00     NONE        30973141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001950*72*011   TRM57971.00     NONE        30976660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⋮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002040*80*0001BLUFF                         34173468578N079034455052W       NC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002050*86*0001    20756G  N88       -338086   -13052A  ANAD_83(2011)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002060*80*0002BOUNDARY MON STRICKLAND NC SC 34173269930N079034661580W       NC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002070*86*0002    20728G  N88       -338076   -13071A  ANAD_83(2011)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002080*80*0004GUY                           34164773356N078595524668W       NC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Source Code Pro"/>
                <a:cs typeface="Courier New" panose="02070309020205020404" pitchFamily="49" charset="0"/>
                <a:sym typeface="Source Code Pro"/>
              </a:rPr>
              <a:t>⋮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Source Code Pro"/>
              <a:cs typeface="Courier New" panose="02070309020205020404" pitchFamily="49" charset="0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62;p29"/>
          <p:cNvSpPr txBox="1"/>
          <p:nvPr/>
        </p:nvSpPr>
        <p:spPr>
          <a:xfrm>
            <a:off x="0" y="97971"/>
            <a:ext cx="9143999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Example of PAGES output: the b-file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62;p29"/>
          <p:cNvSpPr txBox="1"/>
          <p:nvPr/>
        </p:nvSpPr>
        <p:spPr>
          <a:xfrm>
            <a:off x="168601" y="6157688"/>
            <a:ext cx="8975400" cy="56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…so yes, OPUS Projects is a big jump into the 21</a:t>
            </a:r>
            <a:r>
              <a:rPr kumimoji="0" lang="en-US" sz="28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century!</a:t>
            </a:r>
            <a:endParaRPr kumimoji="0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7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1"/>
          <p:cNvSpPr>
            <a:spLocks noChangeArrowheads="1"/>
          </p:cNvSpPr>
          <p:nvPr/>
        </p:nvSpPr>
        <p:spPr bwMode="auto">
          <a:xfrm>
            <a:off x="6521452" y="5062539"/>
            <a:ext cx="1865313" cy="7715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6508749" y="2595564"/>
            <a:ext cx="1887539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9157" name="Title 1"/>
          <p:cNvSpPr>
            <a:spLocks noGrp="1"/>
          </p:cNvSpPr>
          <p:nvPr>
            <p:ph type="title" idx="4294967295"/>
          </p:nvPr>
        </p:nvSpPr>
        <p:spPr>
          <a:xfrm>
            <a:off x="0" y="384175"/>
            <a:ext cx="9144000" cy="685800"/>
          </a:xfrm>
        </p:spPr>
        <p:txBody>
          <a:bodyPr/>
          <a:lstStyle/>
          <a:p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Sequential Baseline vs. Simultaneous Processing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" y="2976565"/>
            <a:ext cx="2898139" cy="152558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Sequential </a:t>
            </a:r>
            <a:r>
              <a:rPr sz="2000" b="1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Baseline Processing</a:t>
            </a:r>
          </a:p>
          <a:p>
            <a:pPr marL="0" indent="0" algn="ctr">
              <a:spcBef>
                <a:spcPts val="667"/>
              </a:spcBef>
              <a:buNone/>
              <a:defRPr/>
            </a:pPr>
            <a:r>
              <a:rPr sz="2000" i="1" dirty="0">
                <a:solidFill>
                  <a:schemeClr val="tx2">
                    <a:lumMod val="75000"/>
                  </a:schemeClr>
                </a:solidFill>
              </a:rPr>
              <a:t>Commercial software</a:t>
            </a:r>
          </a:p>
        </p:txBody>
      </p:sp>
      <p:sp>
        <p:nvSpPr>
          <p:cNvPr id="49159" name="Rectangle 2"/>
          <p:cNvSpPr>
            <a:spLocks noChangeArrowheads="1"/>
          </p:cNvSpPr>
          <p:nvPr/>
        </p:nvSpPr>
        <p:spPr bwMode="auto">
          <a:xfrm>
            <a:off x="1414465" y="1625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49160" name="Object 5"/>
          <p:cNvGraphicFramePr>
            <a:graphicFrameLocks noChangeAspect="1"/>
          </p:cNvGraphicFramePr>
          <p:nvPr/>
        </p:nvGraphicFramePr>
        <p:xfrm>
          <a:off x="2760663" y="4940301"/>
          <a:ext cx="5872163" cy="179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5524500" imgH="1651000" progId="Equation.DSMT4">
                  <p:embed/>
                </p:oleObj>
              </mc:Choice>
              <mc:Fallback>
                <p:oleObj name="Equation" r:id="rId4" imgW="5524500" imgH="1651000" progId="Equation.DSMT4">
                  <p:embed/>
                  <p:pic>
                    <p:nvPicPr>
                      <p:cNvPr id="4916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0663" y="4940301"/>
                        <a:ext cx="5872163" cy="179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2" name="Object 7"/>
          <p:cNvGraphicFramePr>
            <a:graphicFrameLocks noChangeAspect="1"/>
          </p:cNvGraphicFramePr>
          <p:nvPr/>
        </p:nvGraphicFramePr>
        <p:xfrm>
          <a:off x="2649539" y="2536826"/>
          <a:ext cx="5800725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6" imgW="5524500" imgH="1625600" progId="Equation.DSMT4">
                  <p:embed/>
                </p:oleObj>
              </mc:Choice>
              <mc:Fallback>
                <p:oleObj name="Equation" r:id="rId6" imgW="5524500" imgH="1625600" progId="Equation.DSMT4">
                  <p:embed/>
                  <p:pic>
                    <p:nvPicPr>
                      <p:cNvPr id="4916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9539" y="2536826"/>
                        <a:ext cx="5800725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1" name="Content Placeholder 2"/>
          <p:cNvSpPr txBox="1">
            <a:spLocks/>
          </p:cNvSpPr>
          <p:nvPr/>
        </p:nvSpPr>
        <p:spPr bwMode="auto">
          <a:xfrm>
            <a:off x="0" y="4972052"/>
            <a:ext cx="3322320" cy="186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>
              <a:spcBef>
                <a:spcPct val="20000"/>
              </a:spcBef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Verdana" panose="020B0604030504040204" pitchFamily="34" charset="0"/>
              </a:defRPr>
            </a:lvl2pPr>
            <a:lvl3pPr marL="687388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371600" indent="-228600">
              <a:spcBef>
                <a:spcPct val="20000"/>
              </a:spcBef>
              <a:buFont typeface="Arial" panose="020B0604020202020204" pitchFamily="34" charset="0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>
                <a:solidFill>
                  <a:srgbClr val="0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Simultaneous Session Baseline Processing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NGS software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Calibri" panose="020F0502020204030204" pitchFamily="34" charset="0"/>
              </a:rPr>
              <a:t>(PAGES, OPUS Projects)</a:t>
            </a:r>
          </a:p>
        </p:txBody>
      </p:sp>
      <p:cxnSp>
        <p:nvCxnSpPr>
          <p:cNvPr id="49164" name="Straight Connector 15"/>
          <p:cNvCxnSpPr>
            <a:cxnSpLocks noChangeShapeType="1"/>
          </p:cNvCxnSpPr>
          <p:nvPr/>
        </p:nvCxnSpPr>
        <p:spPr bwMode="auto">
          <a:xfrm>
            <a:off x="2113280" y="4675191"/>
            <a:ext cx="7223760" cy="0"/>
          </a:xfrm>
          <a:prstGeom prst="line">
            <a:avLst/>
          </a:prstGeom>
          <a:noFill/>
          <a:ln w="19050" algn="ctr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65" name="Content Placeholder 2"/>
          <p:cNvSpPr txBox="1">
            <a:spLocks/>
          </p:cNvSpPr>
          <p:nvPr/>
        </p:nvSpPr>
        <p:spPr bwMode="auto">
          <a:xfrm>
            <a:off x="904241" y="4410711"/>
            <a:ext cx="990564" cy="4381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2pPr>
            <a:lvl3pPr marL="687388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4pPr>
            <a:lvl5pPr marL="13716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5759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vs.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5759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916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937"/>
            <a:ext cx="25241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Modernization</a:t>
            </a: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Foot</a:t>
            </a: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>
            <a:off x="6171982" y="3583555"/>
            <a:ext cx="16241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SMAL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57381" y="21785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CORS1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884923" y="17074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400316" y="1645556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CORS3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092824" y="2123891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060791" y="146682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CORS5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968500" y="2533652"/>
            <a:ext cx="898525" cy="9334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/>
          <p:nvPr/>
        </p:nvCxnSpPr>
        <p:spPr>
          <a:xfrm>
            <a:off x="2873375" y="2095500"/>
            <a:ext cx="3176" cy="139065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62"/>
          <p:cNvCxnSpPr/>
          <p:nvPr/>
        </p:nvCxnSpPr>
        <p:spPr>
          <a:xfrm flipH="1">
            <a:off x="2876551" y="2101851"/>
            <a:ext cx="1489075" cy="13779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Connector 64"/>
          <p:cNvCxnSpPr/>
          <p:nvPr/>
        </p:nvCxnSpPr>
        <p:spPr>
          <a:xfrm>
            <a:off x="4375152" y="2098675"/>
            <a:ext cx="1720849" cy="1584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66"/>
          <p:cNvCxnSpPr>
            <a:stCxn id="42" idx="3"/>
          </p:cNvCxnSpPr>
          <p:nvPr/>
        </p:nvCxnSpPr>
        <p:spPr>
          <a:xfrm>
            <a:off x="6082166" y="2656451"/>
            <a:ext cx="4309" cy="103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/>
          <p:nvPr/>
        </p:nvCxnSpPr>
        <p:spPr>
          <a:xfrm flipH="1">
            <a:off x="6086475" y="1930401"/>
            <a:ext cx="1984376" cy="17494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Oval 29"/>
          <p:cNvSpPr/>
          <p:nvPr/>
        </p:nvSpPr>
        <p:spPr bwMode="auto">
          <a:xfrm>
            <a:off x="2774012" y="3380355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2695327" y="1914676"/>
            <a:ext cx="360571" cy="360571"/>
            <a:chOff x="8189735" y="2209800"/>
            <a:chExt cx="762000" cy="762000"/>
          </a:xfrm>
        </p:grpSpPr>
        <p:sp>
          <p:nvSpPr>
            <p:cNvPr id="43" name="Oval 42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5901880" y="2381816"/>
            <a:ext cx="360571" cy="360571"/>
            <a:chOff x="8189735" y="2209800"/>
            <a:chExt cx="762000" cy="762000"/>
          </a:xfrm>
        </p:grpSpPr>
        <p:sp>
          <p:nvSpPr>
            <p:cNvPr id="41" name="Oval 40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7879873" y="1746996"/>
            <a:ext cx="360571" cy="360571"/>
            <a:chOff x="8189735" y="2209800"/>
            <a:chExt cx="762000" cy="762000"/>
          </a:xfrm>
        </p:grpSpPr>
        <p:sp>
          <p:nvSpPr>
            <p:cNvPr id="39" name="Oval 38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788867" y="2339439"/>
            <a:ext cx="360571" cy="360571"/>
            <a:chOff x="8189735" y="2209800"/>
            <a:chExt cx="762000" cy="762000"/>
          </a:xfrm>
        </p:grpSpPr>
        <p:sp>
          <p:nvSpPr>
            <p:cNvPr id="37" name="Oval 36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4179425" y="1879220"/>
            <a:ext cx="360571" cy="360571"/>
            <a:chOff x="8189735" y="2209800"/>
            <a:chExt cx="762000" cy="762000"/>
          </a:xfrm>
        </p:grpSpPr>
        <p:sp>
          <p:nvSpPr>
            <p:cNvPr id="49" name="Oval 48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50"/>
          <p:cNvSpPr/>
          <p:nvPr/>
        </p:nvSpPr>
        <p:spPr bwMode="auto">
          <a:xfrm>
            <a:off x="5982564" y="3574881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83838" y="1102154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OPUS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903691" y="108048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744133" y="1275245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57342" y="1102154"/>
            <a:ext cx="1970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Adjustment</a:t>
            </a:r>
          </a:p>
        </p:txBody>
      </p:sp>
      <p:sp>
        <p:nvSpPr>
          <p:cNvPr id="96" name="Diamond 95"/>
          <p:cNvSpPr>
            <a:spLocks noChangeAspect="1"/>
          </p:cNvSpPr>
          <p:nvPr/>
        </p:nvSpPr>
        <p:spPr>
          <a:xfrm>
            <a:off x="3580217" y="1189668"/>
            <a:ext cx="352843" cy="3528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7" name="Oval 96"/>
          <p:cNvSpPr/>
          <p:nvPr/>
        </p:nvSpPr>
        <p:spPr bwMode="auto">
          <a:xfrm>
            <a:off x="1824739" y="1267516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96413" y="3511617"/>
            <a:ext cx="155363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BIGG</a:t>
            </a:r>
          </a:p>
        </p:txBody>
      </p:sp>
    </p:spTree>
    <p:extLst>
      <p:ext uri="{BB962C8B-B14F-4D97-AF65-F5344CB8AC3E}">
        <p14:creationId xmlns:p14="http://schemas.microsoft.com/office/powerpoint/2010/main" val="41725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Diamond 110"/>
          <p:cNvSpPr>
            <a:spLocks noChangeAspect="1"/>
          </p:cNvSpPr>
          <p:nvPr/>
        </p:nvSpPr>
        <p:spPr>
          <a:xfrm>
            <a:off x="5866764" y="3467576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22614" y="3511618"/>
            <a:ext cx="2681287" cy="17773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>
            <a:spLocks noChangeAspect="1"/>
          </p:cNvSpPr>
          <p:nvPr/>
        </p:nvSpPr>
        <p:spPr>
          <a:xfrm>
            <a:off x="2659967" y="3266440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621735" y="3600484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228-A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6413" y="3511617"/>
            <a:ext cx="155363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BIGG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71982" y="3583555"/>
            <a:ext cx="16241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SMAL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57381" y="21785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84923" y="17074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00316" y="1645556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2824" y="2123891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60791" y="146682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CORS5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1968500" y="2533652"/>
            <a:ext cx="898525" cy="9334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/>
          <p:nvPr/>
        </p:nvCxnSpPr>
        <p:spPr>
          <a:xfrm>
            <a:off x="2873375" y="2095500"/>
            <a:ext cx="3176" cy="139065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/>
          <p:nvPr/>
        </p:nvCxnSpPr>
        <p:spPr>
          <a:xfrm flipH="1">
            <a:off x="2876551" y="2101851"/>
            <a:ext cx="1489075" cy="13779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90"/>
          <p:cNvCxnSpPr/>
          <p:nvPr/>
        </p:nvCxnSpPr>
        <p:spPr>
          <a:xfrm>
            <a:off x="4375152" y="2098675"/>
            <a:ext cx="1720849" cy="1584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91"/>
          <p:cNvCxnSpPr>
            <a:stCxn id="100" idx="3"/>
          </p:cNvCxnSpPr>
          <p:nvPr/>
        </p:nvCxnSpPr>
        <p:spPr>
          <a:xfrm>
            <a:off x="6082166" y="2656451"/>
            <a:ext cx="4309" cy="103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/>
          <p:nvPr/>
        </p:nvCxnSpPr>
        <p:spPr>
          <a:xfrm flipH="1">
            <a:off x="6086475" y="1930401"/>
            <a:ext cx="1984376" cy="17494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Oval 93"/>
          <p:cNvSpPr/>
          <p:nvPr/>
        </p:nvSpPr>
        <p:spPr bwMode="auto">
          <a:xfrm>
            <a:off x="2774012" y="3380355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2695327" y="1914676"/>
            <a:ext cx="360571" cy="360571"/>
            <a:chOff x="8189735" y="2209800"/>
            <a:chExt cx="762000" cy="762000"/>
          </a:xfrm>
        </p:grpSpPr>
        <p:sp>
          <p:nvSpPr>
            <p:cNvPr id="96" name="Oval 95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5901880" y="2381816"/>
            <a:ext cx="360571" cy="360571"/>
            <a:chOff x="8189735" y="2209800"/>
            <a:chExt cx="762000" cy="762000"/>
          </a:xfrm>
        </p:grpSpPr>
        <p:sp>
          <p:nvSpPr>
            <p:cNvPr id="99" name="Oval 98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7879873" y="1746996"/>
            <a:ext cx="360571" cy="360571"/>
            <a:chOff x="8189735" y="2209800"/>
            <a:chExt cx="762000" cy="762000"/>
          </a:xfrm>
        </p:grpSpPr>
        <p:sp>
          <p:nvSpPr>
            <p:cNvPr id="102" name="Oval 101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788867" y="2339439"/>
            <a:ext cx="360571" cy="360571"/>
            <a:chOff x="8189735" y="2209800"/>
            <a:chExt cx="762000" cy="762000"/>
          </a:xfrm>
        </p:grpSpPr>
        <p:sp>
          <p:nvSpPr>
            <p:cNvPr id="105" name="Oval 104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Isosceles Triangle 105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4179425" y="1879220"/>
            <a:ext cx="360571" cy="360571"/>
            <a:chOff x="8189735" y="2209800"/>
            <a:chExt cx="762000" cy="762000"/>
          </a:xfrm>
        </p:grpSpPr>
        <p:sp>
          <p:nvSpPr>
            <p:cNvPr id="108" name="Oval 107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Isosceles Triangle 108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0" name="Oval 109"/>
          <p:cNvSpPr/>
          <p:nvPr/>
        </p:nvSpPr>
        <p:spPr bwMode="auto">
          <a:xfrm>
            <a:off x="5982564" y="3574881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838" y="1102154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OPUS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03691" y="108048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744133" y="1275245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957342" y="1102154"/>
            <a:ext cx="1970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Adjustment</a:t>
            </a:r>
          </a:p>
        </p:txBody>
      </p:sp>
      <p:sp>
        <p:nvSpPr>
          <p:cNvPr id="54" name="Diamond 53"/>
          <p:cNvSpPr>
            <a:spLocks noChangeAspect="1"/>
          </p:cNvSpPr>
          <p:nvPr/>
        </p:nvSpPr>
        <p:spPr>
          <a:xfrm>
            <a:off x="3580217" y="1189668"/>
            <a:ext cx="352843" cy="3528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1824739" y="1267516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wipe dir="r"/>
      </p:transition>
    </mc:Choice>
    <mc:Fallback xmlns="">
      <p:transition spd="slow" advClick="0">
        <p:wipe dir="r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mond 59"/>
          <p:cNvSpPr>
            <a:spLocks noChangeAspect="1"/>
          </p:cNvSpPr>
          <p:nvPr/>
        </p:nvSpPr>
        <p:spPr>
          <a:xfrm>
            <a:off x="2667224" y="4584795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1" name="Diamond 60"/>
          <p:cNvSpPr>
            <a:spLocks noChangeAspect="1"/>
          </p:cNvSpPr>
          <p:nvPr/>
        </p:nvSpPr>
        <p:spPr>
          <a:xfrm>
            <a:off x="240872" y="4584193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9" name="Diamond 58"/>
          <p:cNvSpPr>
            <a:spLocks noChangeAspect="1"/>
          </p:cNvSpPr>
          <p:nvPr/>
        </p:nvSpPr>
        <p:spPr>
          <a:xfrm>
            <a:off x="8302641" y="4174020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Diamond 57"/>
          <p:cNvSpPr>
            <a:spLocks noChangeAspect="1"/>
          </p:cNvSpPr>
          <p:nvPr/>
        </p:nvSpPr>
        <p:spPr>
          <a:xfrm>
            <a:off x="5876289" y="4173419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Diamond 110"/>
          <p:cNvSpPr>
            <a:spLocks noChangeAspect="1"/>
          </p:cNvSpPr>
          <p:nvPr/>
        </p:nvSpPr>
        <p:spPr>
          <a:xfrm>
            <a:off x="5866764" y="3467576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22614" y="3511618"/>
            <a:ext cx="2681287" cy="17773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>
            <a:spLocks noChangeAspect="1"/>
          </p:cNvSpPr>
          <p:nvPr/>
        </p:nvSpPr>
        <p:spPr>
          <a:xfrm>
            <a:off x="2659967" y="3266440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621735" y="3600484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228-A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6413" y="3511617"/>
            <a:ext cx="155363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BIGG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71982" y="3583555"/>
            <a:ext cx="16241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SMAL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57381" y="21785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84923" y="17074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00316" y="1645556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2824" y="2123891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60791" y="146682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CORS5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1968500" y="2533652"/>
            <a:ext cx="898525" cy="9334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/>
          <p:nvPr/>
        </p:nvCxnSpPr>
        <p:spPr>
          <a:xfrm>
            <a:off x="2873375" y="2095500"/>
            <a:ext cx="3176" cy="139065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/>
          <p:nvPr/>
        </p:nvCxnSpPr>
        <p:spPr>
          <a:xfrm flipH="1">
            <a:off x="2876551" y="2101851"/>
            <a:ext cx="1489075" cy="13779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90"/>
          <p:cNvCxnSpPr/>
          <p:nvPr/>
        </p:nvCxnSpPr>
        <p:spPr>
          <a:xfrm>
            <a:off x="4375152" y="2098675"/>
            <a:ext cx="1720849" cy="1584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91"/>
          <p:cNvCxnSpPr>
            <a:stCxn id="100" idx="3"/>
          </p:cNvCxnSpPr>
          <p:nvPr/>
        </p:nvCxnSpPr>
        <p:spPr>
          <a:xfrm>
            <a:off x="6082166" y="2656451"/>
            <a:ext cx="4309" cy="103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/>
          <p:nvPr/>
        </p:nvCxnSpPr>
        <p:spPr>
          <a:xfrm flipH="1">
            <a:off x="6086475" y="1930401"/>
            <a:ext cx="1984376" cy="17494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Oval 93"/>
          <p:cNvSpPr/>
          <p:nvPr/>
        </p:nvSpPr>
        <p:spPr bwMode="auto">
          <a:xfrm>
            <a:off x="2774012" y="3380355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2695327" y="1914676"/>
            <a:ext cx="360571" cy="360571"/>
            <a:chOff x="8189735" y="2209800"/>
            <a:chExt cx="762000" cy="762000"/>
          </a:xfrm>
        </p:grpSpPr>
        <p:sp>
          <p:nvSpPr>
            <p:cNvPr id="96" name="Oval 95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5901880" y="2381816"/>
            <a:ext cx="360571" cy="360571"/>
            <a:chOff x="8189735" y="2209800"/>
            <a:chExt cx="762000" cy="762000"/>
          </a:xfrm>
        </p:grpSpPr>
        <p:sp>
          <p:nvSpPr>
            <p:cNvPr id="99" name="Oval 98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7879873" y="1746996"/>
            <a:ext cx="360571" cy="360571"/>
            <a:chOff x="8189735" y="2209800"/>
            <a:chExt cx="762000" cy="762000"/>
          </a:xfrm>
        </p:grpSpPr>
        <p:sp>
          <p:nvSpPr>
            <p:cNvPr id="102" name="Oval 101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788867" y="2339439"/>
            <a:ext cx="360571" cy="360571"/>
            <a:chOff x="8189735" y="2209800"/>
            <a:chExt cx="762000" cy="762000"/>
          </a:xfrm>
        </p:grpSpPr>
        <p:sp>
          <p:nvSpPr>
            <p:cNvPr id="105" name="Oval 104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Isosceles Triangle 105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4179425" y="1879220"/>
            <a:ext cx="360571" cy="360571"/>
            <a:chOff x="8189735" y="2209800"/>
            <a:chExt cx="762000" cy="762000"/>
          </a:xfrm>
        </p:grpSpPr>
        <p:sp>
          <p:nvSpPr>
            <p:cNvPr id="108" name="Oval 107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Isosceles Triangle 108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0" name="Oval 109"/>
          <p:cNvSpPr/>
          <p:nvPr/>
        </p:nvSpPr>
        <p:spPr bwMode="auto">
          <a:xfrm>
            <a:off x="5982564" y="3574881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988915" y="428517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420752" y="428517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350001" y="4376058"/>
            <a:ext cx="1901372" cy="7257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417156" y="4365164"/>
            <a:ext cx="1733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228-B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346261" y="469701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2778099" y="469701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74502" y="4777004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229-A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6722" y="4784262"/>
            <a:ext cx="1901372" cy="7257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Diamond 62"/>
          <p:cNvSpPr>
            <a:spLocks noChangeAspect="1"/>
          </p:cNvSpPr>
          <p:nvPr/>
        </p:nvSpPr>
        <p:spPr>
          <a:xfrm>
            <a:off x="8298797" y="5303253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Diamond 63"/>
          <p:cNvSpPr>
            <a:spLocks noChangeAspect="1"/>
          </p:cNvSpPr>
          <p:nvPr/>
        </p:nvSpPr>
        <p:spPr>
          <a:xfrm>
            <a:off x="2686540" y="5302652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791929" y="5415477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8409672" y="5415477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162390" y="5502721"/>
            <a:ext cx="5045439" cy="545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398781" y="5483195"/>
            <a:ext cx="1733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229-B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983838" y="1102154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OPUS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3691" y="108048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744133" y="1275245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57342" y="1102154"/>
            <a:ext cx="1970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Adjustment</a:t>
            </a:r>
          </a:p>
        </p:txBody>
      </p:sp>
      <p:sp>
        <p:nvSpPr>
          <p:cNvPr id="73" name="Diamond 72"/>
          <p:cNvSpPr>
            <a:spLocks noChangeAspect="1"/>
          </p:cNvSpPr>
          <p:nvPr/>
        </p:nvSpPr>
        <p:spPr>
          <a:xfrm>
            <a:off x="3580217" y="1189668"/>
            <a:ext cx="352843" cy="3528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1824739" y="1267516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5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trips dir="ld"/>
      </p:transition>
    </mc:Choice>
    <mc:Fallback xmlns="">
      <p:transition spd="slow" advClick="0">
        <p:strips dir="ld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>
            <a:stCxn id="69" idx="3"/>
            <a:endCxn id="70" idx="1"/>
          </p:cNvCxnSpPr>
          <p:nvPr/>
        </p:nvCxnSpPr>
        <p:spPr>
          <a:xfrm>
            <a:off x="511753" y="6550817"/>
            <a:ext cx="2322335" cy="1319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4" name="Straight Connector 213"/>
          <p:cNvCxnSpPr>
            <a:stCxn id="70" idx="3"/>
            <a:endCxn id="71" idx="1"/>
          </p:cNvCxnSpPr>
          <p:nvPr/>
        </p:nvCxnSpPr>
        <p:spPr>
          <a:xfrm flipV="1">
            <a:off x="3024093" y="6550815"/>
            <a:ext cx="3008688" cy="132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" name="Straight Connector 214"/>
          <p:cNvCxnSpPr>
            <a:stCxn id="71" idx="3"/>
            <a:endCxn id="72" idx="1"/>
          </p:cNvCxnSpPr>
          <p:nvPr/>
        </p:nvCxnSpPr>
        <p:spPr>
          <a:xfrm>
            <a:off x="6222788" y="6550815"/>
            <a:ext cx="2204560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3" name="Straight Arrow Connector 212"/>
          <p:cNvCxnSpPr>
            <a:endCxn id="69" idx="0"/>
          </p:cNvCxnSpPr>
          <p:nvPr/>
        </p:nvCxnSpPr>
        <p:spPr>
          <a:xfrm flipH="1">
            <a:off x="416749" y="4796973"/>
            <a:ext cx="25936" cy="1652903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2" name="Straight Arrow Connector 211"/>
          <p:cNvCxnSpPr>
            <a:stCxn id="44" idx="0"/>
            <a:endCxn id="72" idx="0"/>
          </p:cNvCxnSpPr>
          <p:nvPr/>
        </p:nvCxnSpPr>
        <p:spPr>
          <a:xfrm>
            <a:off x="8522352" y="4285179"/>
            <a:ext cx="0" cy="2164695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1" name="Straight Arrow Connector 210"/>
          <p:cNvCxnSpPr>
            <a:endCxn id="71" idx="0"/>
          </p:cNvCxnSpPr>
          <p:nvPr/>
        </p:nvCxnSpPr>
        <p:spPr>
          <a:xfrm>
            <a:off x="6074228" y="3664857"/>
            <a:ext cx="53557" cy="2785016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" name="Straight Arrow Connector 2"/>
          <p:cNvCxnSpPr>
            <a:endCxn id="70" idx="0"/>
          </p:cNvCxnSpPr>
          <p:nvPr/>
        </p:nvCxnSpPr>
        <p:spPr>
          <a:xfrm>
            <a:off x="2866573" y="3468915"/>
            <a:ext cx="62519" cy="2982279"/>
          </a:xfrm>
          <a:prstGeom prst="straightConnector1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Diamond 59"/>
          <p:cNvSpPr>
            <a:spLocks noChangeAspect="1"/>
          </p:cNvSpPr>
          <p:nvPr/>
        </p:nvSpPr>
        <p:spPr>
          <a:xfrm>
            <a:off x="2667224" y="4584795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1" name="Diamond 60"/>
          <p:cNvSpPr>
            <a:spLocks noChangeAspect="1"/>
          </p:cNvSpPr>
          <p:nvPr/>
        </p:nvSpPr>
        <p:spPr>
          <a:xfrm>
            <a:off x="240872" y="4584193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9" name="Diamond 58"/>
          <p:cNvSpPr>
            <a:spLocks noChangeAspect="1"/>
          </p:cNvSpPr>
          <p:nvPr/>
        </p:nvSpPr>
        <p:spPr>
          <a:xfrm>
            <a:off x="8302641" y="4174020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8" name="Diamond 57"/>
          <p:cNvSpPr>
            <a:spLocks noChangeAspect="1"/>
          </p:cNvSpPr>
          <p:nvPr/>
        </p:nvSpPr>
        <p:spPr>
          <a:xfrm>
            <a:off x="5876289" y="4173419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1" name="Diamond 110"/>
          <p:cNvSpPr>
            <a:spLocks noChangeAspect="1"/>
          </p:cNvSpPr>
          <p:nvPr/>
        </p:nvSpPr>
        <p:spPr>
          <a:xfrm>
            <a:off x="5866764" y="3467576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22614" y="3511618"/>
            <a:ext cx="2681287" cy="177733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iamond 51"/>
          <p:cNvSpPr>
            <a:spLocks noChangeAspect="1"/>
          </p:cNvSpPr>
          <p:nvPr/>
        </p:nvSpPr>
        <p:spPr>
          <a:xfrm>
            <a:off x="2659967" y="3266440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621735" y="3600484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228-A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Why complicate OPUS?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296413" y="3511617"/>
            <a:ext cx="155363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BIGG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171982" y="3583555"/>
            <a:ext cx="1624163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Solution SMAL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57381" y="21785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84923" y="1707457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CORS2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400316" y="1645556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2824" y="2123891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CORS4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60791" y="1466829"/>
            <a:ext cx="84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CORS5</a:t>
            </a:r>
          </a:p>
        </p:txBody>
      </p:sp>
      <p:cxnSp>
        <p:nvCxnSpPr>
          <p:cNvPr id="88" name="Straight Connector 87"/>
          <p:cNvCxnSpPr/>
          <p:nvPr/>
        </p:nvCxnSpPr>
        <p:spPr>
          <a:xfrm>
            <a:off x="1968500" y="2533652"/>
            <a:ext cx="898525" cy="9334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88"/>
          <p:cNvCxnSpPr/>
          <p:nvPr/>
        </p:nvCxnSpPr>
        <p:spPr>
          <a:xfrm>
            <a:off x="2873375" y="2095500"/>
            <a:ext cx="3176" cy="139065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Straight Connector 89"/>
          <p:cNvCxnSpPr/>
          <p:nvPr/>
        </p:nvCxnSpPr>
        <p:spPr>
          <a:xfrm flipH="1">
            <a:off x="2876551" y="2101851"/>
            <a:ext cx="1489075" cy="137794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Straight Connector 90"/>
          <p:cNvCxnSpPr/>
          <p:nvPr/>
        </p:nvCxnSpPr>
        <p:spPr>
          <a:xfrm>
            <a:off x="4375152" y="2098675"/>
            <a:ext cx="1720849" cy="1584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91"/>
          <p:cNvCxnSpPr>
            <a:stCxn id="100" idx="3"/>
          </p:cNvCxnSpPr>
          <p:nvPr/>
        </p:nvCxnSpPr>
        <p:spPr>
          <a:xfrm>
            <a:off x="6082166" y="2656451"/>
            <a:ext cx="4309" cy="10360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/>
          <p:nvPr/>
        </p:nvCxnSpPr>
        <p:spPr>
          <a:xfrm flipH="1">
            <a:off x="6086475" y="1930401"/>
            <a:ext cx="1984376" cy="17494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" name="Oval 93"/>
          <p:cNvSpPr/>
          <p:nvPr/>
        </p:nvSpPr>
        <p:spPr bwMode="auto">
          <a:xfrm>
            <a:off x="2774012" y="3380355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2695327" y="1914676"/>
            <a:ext cx="360571" cy="360571"/>
            <a:chOff x="8189735" y="2209800"/>
            <a:chExt cx="762000" cy="762000"/>
          </a:xfrm>
        </p:grpSpPr>
        <p:sp>
          <p:nvSpPr>
            <p:cNvPr id="96" name="Oval 95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>
            <a:grpSpLocks noChangeAspect="1"/>
          </p:cNvGrpSpPr>
          <p:nvPr/>
        </p:nvGrpSpPr>
        <p:grpSpPr>
          <a:xfrm>
            <a:off x="5901880" y="2381816"/>
            <a:ext cx="360571" cy="360571"/>
            <a:chOff x="8189735" y="2209800"/>
            <a:chExt cx="762000" cy="762000"/>
          </a:xfrm>
        </p:grpSpPr>
        <p:sp>
          <p:nvSpPr>
            <p:cNvPr id="99" name="Oval 98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Isosceles Triangle 99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7879873" y="1746996"/>
            <a:ext cx="360571" cy="360571"/>
            <a:chOff x="8189735" y="2209800"/>
            <a:chExt cx="762000" cy="762000"/>
          </a:xfrm>
        </p:grpSpPr>
        <p:sp>
          <p:nvSpPr>
            <p:cNvPr id="102" name="Oval 101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788867" y="2339439"/>
            <a:ext cx="360571" cy="360571"/>
            <a:chOff x="8189735" y="2209800"/>
            <a:chExt cx="762000" cy="762000"/>
          </a:xfrm>
        </p:grpSpPr>
        <p:sp>
          <p:nvSpPr>
            <p:cNvPr id="105" name="Oval 104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Isosceles Triangle 105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4179425" y="1879220"/>
            <a:ext cx="360571" cy="360571"/>
            <a:chOff x="8189735" y="2209800"/>
            <a:chExt cx="762000" cy="762000"/>
          </a:xfrm>
        </p:grpSpPr>
        <p:sp>
          <p:nvSpPr>
            <p:cNvPr id="108" name="Oval 107"/>
            <p:cNvSpPr/>
            <p:nvPr/>
          </p:nvSpPr>
          <p:spPr>
            <a:xfrm>
              <a:off x="8189735" y="2209800"/>
              <a:ext cx="762000" cy="762000"/>
            </a:xfrm>
            <a:prstGeom prst="ellips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Isosceles Triangle 108"/>
            <p:cNvSpPr/>
            <p:nvPr/>
          </p:nvSpPr>
          <p:spPr>
            <a:xfrm>
              <a:off x="8273555" y="2241550"/>
              <a:ext cx="594360" cy="548640"/>
            </a:xfrm>
            <a:prstGeom prst="triangle">
              <a:avLst/>
            </a:prstGeom>
            <a:solidFill>
              <a:srgbClr val="433478"/>
            </a:solidFill>
            <a:ln w="31750">
              <a:solidFill>
                <a:srgbClr val="FDC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0" name="Oval 109"/>
          <p:cNvSpPr/>
          <p:nvPr/>
        </p:nvSpPr>
        <p:spPr bwMode="auto">
          <a:xfrm>
            <a:off x="5982564" y="3574881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5988915" y="428517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8420752" y="428517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350001" y="4376058"/>
            <a:ext cx="1901372" cy="725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417156" y="4365164"/>
            <a:ext cx="17331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228-B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346261" y="469701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2778099" y="4697019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74502" y="4777004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 229-A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16722" y="4784262"/>
            <a:ext cx="1901372" cy="7257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Diamond 62"/>
          <p:cNvSpPr>
            <a:spLocks noChangeAspect="1"/>
          </p:cNvSpPr>
          <p:nvPr/>
        </p:nvSpPr>
        <p:spPr>
          <a:xfrm>
            <a:off x="8298797" y="5303253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4" name="Diamond 63"/>
          <p:cNvSpPr>
            <a:spLocks noChangeAspect="1"/>
          </p:cNvSpPr>
          <p:nvPr/>
        </p:nvSpPr>
        <p:spPr>
          <a:xfrm>
            <a:off x="2686540" y="5302652"/>
            <a:ext cx="426720" cy="42672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2791929" y="5415477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8409672" y="5415477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2984514" y="6134348"/>
            <a:ext cx="3028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Geodetic Control Network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162390" y="5502721"/>
            <a:ext cx="5045439" cy="5452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321746" y="6449876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834087" y="6451194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32782" y="6449874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427349" y="6449874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2" name="Group 231"/>
          <p:cNvGrpSpPr/>
          <p:nvPr/>
        </p:nvGrpSpPr>
        <p:grpSpPr>
          <a:xfrm>
            <a:off x="108858" y="5901045"/>
            <a:ext cx="8948057" cy="301043"/>
            <a:chOff x="1043033" y="4799547"/>
            <a:chExt cx="7584849" cy="301042"/>
          </a:xfrm>
        </p:grpSpPr>
        <p:grpSp>
          <p:nvGrpSpPr>
            <p:cNvPr id="83" name="Group 127"/>
            <p:cNvGrpSpPr/>
            <p:nvPr/>
          </p:nvGrpSpPr>
          <p:grpSpPr>
            <a:xfrm>
              <a:off x="1045008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95" name="Straight Connector 19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145"/>
            <p:cNvGrpSpPr/>
            <p:nvPr/>
          </p:nvGrpSpPr>
          <p:grpSpPr>
            <a:xfrm>
              <a:off x="3584349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79" name="Straight Connector 178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162"/>
            <p:cNvGrpSpPr/>
            <p:nvPr/>
          </p:nvGrpSpPr>
          <p:grpSpPr>
            <a:xfrm>
              <a:off x="6111816" y="4799547"/>
              <a:ext cx="2516066" cy="148642"/>
              <a:chOff x="296883" y="4985589"/>
              <a:chExt cx="2516066" cy="148642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179"/>
            <p:cNvGrpSpPr/>
            <p:nvPr/>
          </p:nvGrpSpPr>
          <p:grpSpPr>
            <a:xfrm>
              <a:off x="1043033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96"/>
            <p:cNvGrpSpPr/>
            <p:nvPr/>
          </p:nvGrpSpPr>
          <p:grpSpPr>
            <a:xfrm>
              <a:off x="3582374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 213"/>
            <p:cNvGrpSpPr/>
            <p:nvPr/>
          </p:nvGrpSpPr>
          <p:grpSpPr>
            <a:xfrm>
              <a:off x="6109841" y="4951947"/>
              <a:ext cx="2516066" cy="148642"/>
              <a:chOff x="296883" y="4985589"/>
              <a:chExt cx="2516066" cy="148642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 flipV="1">
                <a:off x="296883" y="4987636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455420" y="4989681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611910" y="498661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770447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V="1">
                <a:off x="924892" y="498968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083429" y="499172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V="1">
                <a:off x="1239919" y="498865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398456" y="499070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V="1">
                <a:off x="1556997" y="4986612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715534" y="4988657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1872024" y="4985589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030561" y="4987634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185006" y="4988658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43543" y="4990703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V="1">
                <a:off x="2500033" y="4987635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2658570" y="4989680"/>
                <a:ext cx="154379" cy="142504"/>
              </a:xfrm>
              <a:prstGeom prst="line">
                <a:avLst/>
              </a:prstGeom>
              <a:ln w="50800" cap="rnd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6" name="TextBox 215"/>
          <p:cNvSpPr txBox="1"/>
          <p:nvPr/>
        </p:nvSpPr>
        <p:spPr>
          <a:xfrm>
            <a:off x="1983838" y="1102154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OPUS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903691" y="108048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Session</a:t>
            </a:r>
          </a:p>
        </p:txBody>
      </p:sp>
      <p:sp>
        <p:nvSpPr>
          <p:cNvPr id="218" name="Rectangle 217"/>
          <p:cNvSpPr/>
          <p:nvPr/>
        </p:nvSpPr>
        <p:spPr>
          <a:xfrm>
            <a:off x="5744133" y="1275245"/>
            <a:ext cx="190007" cy="201881"/>
          </a:xfrm>
          <a:prstGeom prst="rect">
            <a:avLst/>
          </a:prstGeom>
          <a:solidFill>
            <a:srgbClr val="00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5957342" y="1102154"/>
            <a:ext cx="1970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Adjustment</a:t>
            </a:r>
          </a:p>
        </p:txBody>
      </p:sp>
      <p:sp>
        <p:nvSpPr>
          <p:cNvPr id="220" name="Diamond 219"/>
          <p:cNvSpPr>
            <a:spLocks noChangeAspect="1"/>
          </p:cNvSpPr>
          <p:nvPr/>
        </p:nvSpPr>
        <p:spPr>
          <a:xfrm>
            <a:off x="3580217" y="1189668"/>
            <a:ext cx="352843" cy="3528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1" name="Oval 220"/>
          <p:cNvSpPr/>
          <p:nvPr/>
        </p:nvSpPr>
        <p:spPr bwMode="auto">
          <a:xfrm>
            <a:off x="1824739" y="1267516"/>
            <a:ext cx="203200" cy="203200"/>
          </a:xfrm>
          <a:prstGeom prst="ellipse">
            <a:avLst/>
          </a:prstGeom>
          <a:solidFill>
            <a:srgbClr val="42E74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wipe dir="d"/>
      </p:transition>
    </mc:Choice>
    <mc:Fallback xmlns="">
      <p:transition spd="slow" advClick="0">
        <p:wipe dir="d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Projects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6999" y="1812681"/>
            <a:ext cx="9017001" cy="491050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OPUS: Good absolute accuracy (NSRS)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Low relative accuracy (site)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Upload 1 file… get results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Share (get OPUS Shared Solution)</a:t>
            </a:r>
          </a:p>
          <a:p>
            <a:pPr marL="228600" indent="-228600"/>
            <a:endParaRPr lang="en-US" alt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OPUS Projects: Great absolute accuracy (NSRS)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High relative accuracy (site)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Upload file</a:t>
            </a:r>
            <a:r>
              <a:rPr lang="en-US" alt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QC, least squares adjust</a:t>
            </a:r>
          </a:p>
          <a:p>
            <a:pPr marL="0" indent="0">
              <a:buNone/>
            </a:pPr>
            <a:r>
              <a:rPr lang="en-US" alt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Submit to NGS (get Datasheets)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“What’s the benefit?”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9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00"/>
          <p:cNvSpPr txBox="1">
            <a:spLocks noGrp="1"/>
          </p:cNvSpPr>
          <p:nvPr>
            <p:ph type="body" idx="1"/>
          </p:nvPr>
        </p:nvSpPr>
        <p:spPr>
          <a:xfrm>
            <a:off x="82550" y="1535112"/>
            <a:ext cx="5561012" cy="4659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"Hub” design recommended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Hub CORS to marks </a:t>
            </a:r>
            <a:r>
              <a:rPr lang="en-US" sz="2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≤</a:t>
            </a: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 ~100 km 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Use multiple CORS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Add one very long baseline from Hub to CORS, to improve tropospheric modeling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600" b="0" i="0" u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Verdana"/>
                <a:sym typeface="Verdana"/>
              </a:rPr>
              <a:t>OPUS-Projects does session baseline processing</a:t>
            </a:r>
            <a:endParaRPr sz="2600" b="0" i="0" u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Verdana"/>
              <a:sym typeface="Verdana"/>
            </a:endParaRPr>
          </a:p>
        </p:txBody>
      </p:sp>
      <p:sp>
        <p:nvSpPr>
          <p:cNvPr id="787" name="Google Shape;787;p100"/>
          <p:cNvSpPr/>
          <p:nvPr/>
        </p:nvSpPr>
        <p:spPr>
          <a:xfrm>
            <a:off x="8559800" y="1173162"/>
            <a:ext cx="254000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00"/>
          <p:cNvSpPr/>
          <p:nvPr/>
        </p:nvSpPr>
        <p:spPr>
          <a:xfrm>
            <a:off x="8101012" y="608965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00"/>
          <p:cNvSpPr/>
          <p:nvPr/>
        </p:nvSpPr>
        <p:spPr>
          <a:xfrm>
            <a:off x="5480050" y="313055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00"/>
          <p:cNvSpPr/>
          <p:nvPr/>
        </p:nvSpPr>
        <p:spPr>
          <a:xfrm>
            <a:off x="6043612" y="1498600"/>
            <a:ext cx="252412" cy="2095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8C3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100"/>
          <p:cNvSpPr/>
          <p:nvPr/>
        </p:nvSpPr>
        <p:spPr>
          <a:xfrm>
            <a:off x="7515225" y="3535362"/>
            <a:ext cx="187325" cy="19685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00"/>
          <p:cNvSpPr/>
          <p:nvPr/>
        </p:nvSpPr>
        <p:spPr>
          <a:xfrm>
            <a:off x="7934325" y="3481387"/>
            <a:ext cx="187325" cy="195262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00"/>
          <p:cNvSpPr/>
          <p:nvPr/>
        </p:nvSpPr>
        <p:spPr>
          <a:xfrm>
            <a:off x="6873875" y="3808412"/>
            <a:ext cx="187325" cy="195262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00"/>
          <p:cNvSpPr/>
          <p:nvPr/>
        </p:nvSpPr>
        <p:spPr>
          <a:xfrm>
            <a:off x="7913687" y="2903537"/>
            <a:ext cx="187325" cy="196850"/>
          </a:xfrm>
          <a:prstGeom prst="ellipse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5" name="Google Shape;795;p100"/>
          <p:cNvCxnSpPr/>
          <p:nvPr/>
        </p:nvCxnSpPr>
        <p:spPr>
          <a:xfrm>
            <a:off x="6170612" y="1708150"/>
            <a:ext cx="952500" cy="1173162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6" name="Google Shape;796;p100"/>
          <p:cNvCxnSpPr/>
          <p:nvPr/>
        </p:nvCxnSpPr>
        <p:spPr>
          <a:xfrm>
            <a:off x="7186612" y="2986087"/>
            <a:ext cx="977900" cy="3208337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7" name="Google Shape;797;p100"/>
          <p:cNvCxnSpPr/>
          <p:nvPr/>
        </p:nvCxnSpPr>
        <p:spPr>
          <a:xfrm flipH="1">
            <a:off x="7250112" y="1382712"/>
            <a:ext cx="1417637" cy="1498600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8" name="Google Shape;798;p100"/>
          <p:cNvCxnSpPr/>
          <p:nvPr/>
        </p:nvCxnSpPr>
        <p:spPr>
          <a:xfrm rot="10800000" flipH="1">
            <a:off x="5697537" y="2986087"/>
            <a:ext cx="1363662" cy="234950"/>
          </a:xfrm>
          <a:prstGeom prst="straightConnector1">
            <a:avLst/>
          </a:prstGeom>
          <a:noFill/>
          <a:ln w="19050" cap="flat" cmpd="sng">
            <a:solidFill>
              <a:srgbClr val="BE4B48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99" name="Google Shape;799;p100"/>
          <p:cNvCxnSpPr/>
          <p:nvPr/>
        </p:nvCxnSpPr>
        <p:spPr>
          <a:xfrm flipH="1">
            <a:off x="6967537" y="2986087"/>
            <a:ext cx="219075" cy="82232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0" name="Google Shape;800;p100"/>
          <p:cNvCxnSpPr/>
          <p:nvPr/>
        </p:nvCxnSpPr>
        <p:spPr>
          <a:xfrm>
            <a:off x="7186612" y="2986087"/>
            <a:ext cx="355600" cy="5778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1" name="Google Shape;801;p100"/>
          <p:cNvCxnSpPr/>
          <p:nvPr/>
        </p:nvCxnSpPr>
        <p:spPr>
          <a:xfrm rot="10800000">
            <a:off x="7313612" y="2986087"/>
            <a:ext cx="593725" cy="190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02" name="Google Shape;802;p100"/>
          <p:cNvCxnSpPr/>
          <p:nvPr/>
        </p:nvCxnSpPr>
        <p:spPr>
          <a:xfrm>
            <a:off x="7186612" y="2986087"/>
            <a:ext cx="741362" cy="56515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03" name="Google Shape;803;p100"/>
          <p:cNvSpPr txBox="1"/>
          <p:nvPr/>
        </p:nvSpPr>
        <p:spPr>
          <a:xfrm>
            <a:off x="6929437" y="2398712"/>
            <a:ext cx="6413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Hub</a:t>
            </a:r>
            <a:endParaRPr/>
          </a:p>
        </p:txBody>
      </p:sp>
      <p:sp>
        <p:nvSpPr>
          <p:cNvPr id="804" name="Google Shape;804;p100"/>
          <p:cNvSpPr/>
          <p:nvPr/>
        </p:nvSpPr>
        <p:spPr>
          <a:xfrm>
            <a:off x="7107237" y="2865437"/>
            <a:ext cx="187325" cy="196850"/>
          </a:xfrm>
          <a:prstGeom prst="ellipse">
            <a:avLst/>
          </a:prstGeom>
          <a:solidFill>
            <a:srgbClr val="8064A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000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00"/>
          <p:cNvSpPr txBox="1"/>
          <p:nvPr/>
        </p:nvSpPr>
        <p:spPr>
          <a:xfrm>
            <a:off x="8145462" y="803275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6" name="Google Shape;806;p100"/>
          <p:cNvSpPr txBox="1"/>
          <p:nvPr/>
        </p:nvSpPr>
        <p:spPr>
          <a:xfrm>
            <a:off x="5160962" y="3351212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7" name="Google Shape;807;p100"/>
          <p:cNvSpPr txBox="1"/>
          <p:nvPr/>
        </p:nvSpPr>
        <p:spPr>
          <a:xfrm>
            <a:off x="5732462" y="1127125"/>
            <a:ext cx="84931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8" name="Google Shape;808;p100"/>
          <p:cNvSpPr txBox="1"/>
          <p:nvPr/>
        </p:nvSpPr>
        <p:spPr>
          <a:xfrm>
            <a:off x="7802562" y="6345237"/>
            <a:ext cx="849312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CORS</a:t>
            </a:r>
            <a:endParaRPr/>
          </a:p>
        </p:txBody>
      </p:sp>
      <p:sp>
        <p:nvSpPr>
          <p:cNvPr id="809" name="Google Shape;809;p100"/>
          <p:cNvSpPr txBox="1"/>
          <p:nvPr/>
        </p:nvSpPr>
        <p:spPr>
          <a:xfrm>
            <a:off x="7943850" y="4781550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0" name="Google Shape;810;p100"/>
          <p:cNvSpPr txBox="1"/>
          <p:nvPr/>
        </p:nvSpPr>
        <p:spPr>
          <a:xfrm>
            <a:off x="5903912" y="2751137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1" name="Google Shape;811;p100"/>
          <p:cNvSpPr txBox="1"/>
          <p:nvPr/>
        </p:nvSpPr>
        <p:spPr>
          <a:xfrm>
            <a:off x="8107362" y="1928812"/>
            <a:ext cx="7604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24hr</a:t>
            </a:r>
            <a:endParaRPr/>
          </a:p>
        </p:txBody>
      </p:sp>
      <p:sp>
        <p:nvSpPr>
          <p:cNvPr id="812" name="Google Shape;812;p100"/>
          <p:cNvSpPr txBox="1"/>
          <p:nvPr/>
        </p:nvSpPr>
        <p:spPr>
          <a:xfrm>
            <a:off x="6611937" y="4003675"/>
            <a:ext cx="67945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&gt;2hr</a:t>
            </a:r>
            <a:endParaRPr/>
          </a:p>
        </p:txBody>
      </p:sp>
      <p:sp>
        <p:nvSpPr>
          <p:cNvPr id="813" name="Google Shape;813;p100"/>
          <p:cNvSpPr txBox="1"/>
          <p:nvPr/>
        </p:nvSpPr>
        <p:spPr>
          <a:xfrm>
            <a:off x="8123237" y="3429000"/>
            <a:ext cx="67945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"/>
              <a:buNone/>
            </a:pPr>
            <a:r>
              <a:rPr lang="en-US" sz="1800" b="0" i="0" u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&gt;2hr</a:t>
            </a:r>
            <a:endParaRPr/>
          </a:p>
        </p:txBody>
      </p:sp>
      <p:cxnSp>
        <p:nvCxnSpPr>
          <p:cNvPr id="814" name="Google Shape;814;p100"/>
          <p:cNvCxnSpPr/>
          <p:nvPr/>
        </p:nvCxnSpPr>
        <p:spPr>
          <a:xfrm rot="10800000" flipH="1">
            <a:off x="7675562" y="4835525"/>
            <a:ext cx="231775" cy="952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5" name="Google Shape;815;p100"/>
          <p:cNvCxnSpPr/>
          <p:nvPr/>
        </p:nvCxnSpPr>
        <p:spPr>
          <a:xfrm rot="10800000" flipH="1">
            <a:off x="7672387" y="4940300"/>
            <a:ext cx="231775" cy="936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6" name="Google Shape;816;p100"/>
          <p:cNvCxnSpPr/>
          <p:nvPr/>
        </p:nvCxnSpPr>
        <p:spPr>
          <a:xfrm>
            <a:off x="7904162" y="1993900"/>
            <a:ext cx="196850" cy="13176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7" name="Google Shape;817;p100"/>
          <p:cNvCxnSpPr/>
          <p:nvPr/>
        </p:nvCxnSpPr>
        <p:spPr>
          <a:xfrm rot="10800000" flipH="1">
            <a:off x="6472237" y="2119312"/>
            <a:ext cx="192087" cy="111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8" name="Google Shape;818;p100"/>
          <p:cNvCxnSpPr/>
          <p:nvPr/>
        </p:nvCxnSpPr>
        <p:spPr>
          <a:xfrm rot="10800000">
            <a:off x="6170612" y="3062287"/>
            <a:ext cx="90487" cy="2127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9" name="Google Shape;819;p100"/>
          <p:cNvCxnSpPr/>
          <p:nvPr/>
        </p:nvCxnSpPr>
        <p:spPr>
          <a:xfrm rot="10800000">
            <a:off x="6251575" y="3035300"/>
            <a:ext cx="90487" cy="2127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20" name="Google Shape;820;p100"/>
          <p:cNvCxnSpPr/>
          <p:nvPr/>
        </p:nvCxnSpPr>
        <p:spPr>
          <a:xfrm>
            <a:off x="7883525" y="2074862"/>
            <a:ext cx="196850" cy="1333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21" name="Google Shape;821;p100"/>
          <p:cNvCxnSpPr/>
          <p:nvPr/>
        </p:nvCxnSpPr>
        <p:spPr>
          <a:xfrm rot="10800000" flipH="1">
            <a:off x="6516687" y="2184400"/>
            <a:ext cx="192087" cy="111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457200" y="6936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Typical OP Network Diagram</a:t>
            </a:r>
          </a:p>
        </p:txBody>
      </p:sp>
    </p:spTree>
    <p:extLst>
      <p:ext uri="{BB962C8B-B14F-4D97-AF65-F5344CB8AC3E}">
        <p14:creationId xmlns:p14="http://schemas.microsoft.com/office/powerpoint/2010/main" val="42752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82" y="1125151"/>
            <a:ext cx="8847118" cy="2520578"/>
          </a:xfrm>
        </p:spPr>
        <p:txBody>
          <a:bodyPr/>
          <a:lstStyle/>
          <a:p>
            <a:pPr eaLnBrk="1" hangingPunct="1" indent="-2279650" marL="2862263">
              <a:buNone/>
              <a:tabLst>
                <a:tab algn="l" pos="2624138"/>
              </a:tabLst>
              <a:defRPr/>
            </a:pPr>
            <a:r>
              <a:rPr b="1" dirty="0" lang="en-US" sz="2400">
                <a:solidFill>
                  <a:schemeClr val="bg1">
                    <a:lumMod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OPUS solutions	</a:t>
            </a:r>
            <a:r>
              <a:rPr dirty="0" lang="en-US" sz="2400">
                <a:solidFill>
                  <a:schemeClr val="bg1">
                    <a:lumMod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= pretty good… but each </a:t>
            </a:r>
            <a:r>
              <a:rPr b="1" dirty="0" lang="en-US" sz="2400">
                <a:solidFill>
                  <a:schemeClr val="bg1">
                    <a:lumMod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treated as independent</a:t>
            </a:r>
            <a:r>
              <a:rPr dirty="0" lang="en-US" sz="2400">
                <a:solidFill>
                  <a:schemeClr val="bg1">
                    <a:lumMod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 and assumes “perfect” CORS</a:t>
            </a:r>
          </a:p>
          <a:p>
            <a:pPr eaLnBrk="1" hangingPunct="1" indent="-2279650" marL="2862263">
              <a:buNone/>
              <a:tabLst>
                <a:tab algn="l" pos="2624138"/>
              </a:tabLst>
              <a:defRPr/>
            </a:pPr>
            <a:r>
              <a:rPr b="1" dirty="0" lang="en-US" sz="2400">
                <a:solidFill>
                  <a:schemeClr val="tx2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Sessions	</a:t>
            </a:r>
            <a:r>
              <a:rPr dirty="0" lang="en-US" sz="2400">
                <a:solidFill>
                  <a:schemeClr val="tx2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= simultaneously-observed marks </a:t>
            </a:r>
            <a:r>
              <a:rPr b="1" dirty="0" lang="en-US" sz="2400">
                <a:solidFill>
                  <a:schemeClr val="tx2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processed together in sessions </a:t>
            </a:r>
            <a:r>
              <a:rPr dirty="0" lang="en-US" sz="2400">
                <a:solidFill>
                  <a:schemeClr val="tx2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increases consistency </a:t>
            </a:r>
          </a:p>
          <a:p>
            <a:pPr eaLnBrk="1" hangingPunct="1" indent="-2279650" marL="2862263">
              <a:buNone/>
              <a:tabLst>
                <a:tab algn="l" pos="2624138"/>
              </a:tabLst>
              <a:defRPr/>
            </a:pPr>
            <a:r>
              <a:rPr b="1" dirty="0" lang="en-US" sz="2400">
                <a:solidFill>
                  <a:srgbClr val="00B050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Adjustments</a:t>
            </a:r>
            <a:r>
              <a:rPr dirty="0" lang="en-US" sz="2400">
                <a:solidFill>
                  <a:srgbClr val="00B050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	= interlinking sessions through least squares </a:t>
            </a:r>
            <a:r>
              <a:rPr b="1" dirty="0" lang="en-US" sz="2400">
                <a:solidFill>
                  <a:srgbClr val="00B050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increases accuracy</a:t>
            </a:r>
            <a:endParaRPr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457200" y="181333"/>
            <a:ext cx="8229600" cy="1143000"/>
          </a:xfrm>
        </p:spPr>
        <p:txBody>
          <a:bodyPr/>
          <a:lstStyle/>
          <a:p>
            <a:pPr eaLnBrk="1" hangingPunct="1"/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What’s in it for you?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163774" y="3693226"/>
            <a:ext cx="6911447" cy="2766951"/>
            <a:chOff x="1199392" y="3693226"/>
            <a:chExt cx="6911447" cy="2766951"/>
          </a:xfrm>
        </p:grpSpPr>
        <p:pic>
          <p:nvPicPr>
            <p:cNvPr id="46" name="Picture 45"/>
            <p:cNvPicPr/>
            <p:nvPr/>
          </p:nvPicPr>
          <p:blipFill>
            <a:blip cstate="print" r:embed="rId2"/>
            <a:srcRect b="52194" l="124" r="25305" t="64"/>
            <a:stretch>
              <a:fillRect/>
            </a:stretch>
          </p:blipFill>
          <p:spPr bwMode="auto">
            <a:xfrm>
              <a:off x="1199392" y="3693226"/>
              <a:ext cx="2743200" cy="2707574"/>
            </a:xfrm>
            <a:prstGeom prst="rect">
              <a:avLst/>
            </a:prstGeom>
            <a:noFill/>
          </p:spPr>
        </p:pic>
        <p:pic>
          <p:nvPicPr>
            <p:cNvPr id="47" name="Picture 46"/>
            <p:cNvPicPr/>
            <p:nvPr/>
          </p:nvPicPr>
          <p:blipFill>
            <a:blip cstate="print" r:embed="rId2"/>
            <a:srcRect b="20" l="124" r="69" t="51192"/>
            <a:stretch>
              <a:fillRect/>
            </a:stretch>
          </p:blipFill>
          <p:spPr bwMode="auto">
            <a:xfrm>
              <a:off x="4439391" y="3693226"/>
              <a:ext cx="3671448" cy="2766951"/>
            </a:xfrm>
            <a:prstGeom prst="rect">
              <a:avLst/>
            </a:prstGeom>
            <a:noFill/>
          </p:spPr>
        </p:pic>
      </p:grpSp>
      <p:sp>
        <p:nvSpPr>
          <p:cNvPr id="49" name="Oval 48"/>
          <p:cNvSpPr/>
          <p:nvPr/>
        </p:nvSpPr>
        <p:spPr>
          <a:xfrm>
            <a:off x="568040" y="1246911"/>
            <a:ext cx="190006" cy="20188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54" name="Diamond 53"/>
          <p:cNvSpPr/>
          <p:nvPr/>
        </p:nvSpPr>
        <p:spPr>
          <a:xfrm>
            <a:off x="568040" y="2064329"/>
            <a:ext cx="190006" cy="201882"/>
          </a:xfrm>
          <a:prstGeom prst="diamond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8040" y="2857996"/>
            <a:ext cx="190006" cy="201882"/>
          </a:xfrm>
          <a:prstGeom prst="rect">
            <a:avLst/>
          </a:prstGeom>
          <a:solidFill>
            <a:srgbClr val="00C000"/>
          </a:solidFill>
          <a:ln>
            <a:solidFill>
              <a:srgbClr val="00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293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p14:dur="2000" spd="slow"/>
    </mc:Choice>
    <mc:Fallback xmlns="">
      <p:transition advClick="0"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/>
        </p:nvSpPr>
        <p:spPr>
          <a:xfrm>
            <a:off x="81975" y="367522"/>
            <a:ext cx="89754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98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-US" sz="4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OPUS-Projects can’t work magic.</a:t>
            </a:r>
          </a:p>
          <a:p>
            <a:pPr marL="0" marR="0" lvl="0" indent="-698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81975" y="1514385"/>
            <a:ext cx="8975400" cy="500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66725" lvl="1" indent="-3810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a project plan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field logs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mark descriptions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mark photos obsolete.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remove sky obstructions.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bad data good.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make processing decisions as well as you.</a:t>
            </a:r>
          </a:p>
          <a:p>
            <a:pPr marL="466725" lvl="1" indent="-381000">
              <a:spcBef>
                <a:spcPts val="10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does </a:t>
            </a:r>
            <a:r>
              <a:rPr lang="en-US" sz="2800" b="1" u="sng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not</a:t>
            </a:r>
            <a:r>
              <a:rPr lang="en-US" sz="28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quality control processing results as well as you, the Professional Surveyor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117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62934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798005"/>
            <a:ext cx="9144000" cy="23254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 defTabSz="457189" fontAlgn="base">
              <a:spcBef>
                <a:spcPct val="0"/>
              </a:spcBef>
              <a:spcAft>
                <a:spcPct val="0"/>
              </a:spcAft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50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GVX – GNSS Vector </a:t>
            </a:r>
            <a:r>
              <a:rPr lang="en-US" sz="5000" dirty="0" err="1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eXchange</a:t>
            </a:r>
            <a:endParaRPr lang="en-US" sz="5000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algn="ctr" defTabSz="457189" fontAlgn="base">
              <a:spcBef>
                <a:spcPct val="0"/>
              </a:spcBef>
              <a:spcAft>
                <a:spcPct val="0"/>
              </a:spcAft>
              <a:buSzPct val="159375"/>
              <a:tabLst>
                <a:tab pos="397067" algn="l"/>
                <a:tab pos="397913" algn="l"/>
              </a:tabLst>
              <a:defRPr/>
            </a:pPr>
            <a:endParaRPr lang="en-US" sz="5000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algn="ctr" defTabSz="457189" fontAlgn="base">
              <a:spcBef>
                <a:spcPct val="0"/>
              </a:spcBef>
              <a:spcAft>
                <a:spcPct val="0"/>
              </a:spcAft>
              <a:buSzPct val="159375"/>
              <a:tabLst>
                <a:tab pos="397067" algn="l"/>
                <a:tab pos="397913" algn="l"/>
              </a:tabLst>
              <a:defRPr/>
            </a:pPr>
            <a:r>
              <a:rPr lang="en-US" sz="50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Well… how did we get here?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4722F-CA77-4D93-B5A3-8E8A0C97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748" y="3446827"/>
            <a:ext cx="3620504" cy="32182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77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ChangeAspect="1"/>
          </p:cNvGraphicFramePr>
          <p:nvPr>
            <p:extLst/>
          </p:nvPr>
        </p:nvGraphicFramePr>
        <p:xfrm>
          <a:off x="-271657" y="803200"/>
          <a:ext cx="9767367" cy="605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1" y="-14815"/>
            <a:ext cx="9143999" cy="1043516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Projects with Static GPS-only</a:t>
            </a:r>
          </a:p>
          <a:p>
            <a:pPr marL="0" marR="0" lvl="0" indent="0" algn="ctr" defTabSz="3429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 Height Accuracy vs. Observation Duration</a:t>
            </a:r>
          </a:p>
        </p:txBody>
      </p:sp>
    </p:spTree>
    <p:extLst>
      <p:ext uri="{BB962C8B-B14F-4D97-AF65-F5344CB8AC3E}">
        <p14:creationId xmlns:p14="http://schemas.microsoft.com/office/powerpoint/2010/main" val="196782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What can you do?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2"/>
            <a:ext cx="8686801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Help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spread the word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Engage your</a:t>
            </a:r>
          </a:p>
          <a:p>
            <a:pPr lvl="2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GIS Professionals</a:t>
            </a:r>
          </a:p>
          <a:p>
            <a:pPr lvl="2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Engineers</a:t>
            </a:r>
          </a:p>
          <a:p>
            <a:pPr lvl="2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Municipal Governments</a:t>
            </a:r>
          </a:p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Reach out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NGS for support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Follow 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best metadata practices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Educate others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Share our links and info</a:t>
            </a:r>
          </a:p>
        </p:txBody>
      </p:sp>
    </p:spTree>
    <p:extLst>
      <p:ext uri="{BB962C8B-B14F-4D97-AF65-F5344CB8AC3E}">
        <p14:creationId xmlns:p14="http://schemas.microsoft.com/office/powerpoint/2010/main" val="35678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61572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= OP = OP4 = OPv4.0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Beta OPUS Projects = Beta OP = OP5 = OPv5.0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have yet to publish any 'hard and fast' rules for the process of submitting with GVX.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don't yet have formal training on the use of GVX or Beta OP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 is it discussed in OP User Guide (2021)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Just like submitting (aka "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") with 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Beta OP requires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WinDesc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download the executable &amp; run locally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More Overall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1842385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615729" cy="5521571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Review and Submit to IDB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button in Beta OP is currently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non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functional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this is intentional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Submit option will be enabled when OPv5.0 is transitioned from Beta to Production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Modernization Manager and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GPSonBM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PM: 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“All users who load all required data into OPv5.0 during the beta testing phase will be allowed to complete their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submission for use in the transformation tool after that transition.”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 are committed.  We want you to use it.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Even More Overall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24201823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61572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GVX: test an export from your software before you jump in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GVX: we can only help so much 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May need to contact your software support resolution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GVX in Beta OP: few NGS Geodetic Advisors have had the opportunity for training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Some have little or no experience with RTK/RTN.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 patient. Bear with us.  Contact me or OP Team.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We’ll get Scott trained up real soon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Last Overall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16025298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(OP)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3958"/>
            <a:ext cx="8763000" cy="4983158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OPv4.0 is current version in Production by NGS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Static data, GPS-only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submit your data to us efficiently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(aka “bluebook”)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OPv5.0 is currently in Beta phase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upload of RTK, RTN, PPK, even your Post-Processed vectors from TBC, MAGNET, Infinity,</a:t>
            </a:r>
          </a:p>
          <a:p>
            <a:pPr lvl="2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Incumbent on software makers to provide export tools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software does the processing… so any GNSS!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OPv5.1 is only internal to NGS as of now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Per OPUS IPT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“it works!”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7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48859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NSS </a:t>
            </a: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ector 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en-US" sz="4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change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(GVX)</a:t>
            </a:r>
            <a:endParaRPr lang="en-US" alt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3435" y="1417399"/>
            <a:ext cx="8857130" cy="530391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just like RINEX…</a:t>
            </a:r>
          </a:p>
          <a:p>
            <a:pPr>
              <a:spcBef>
                <a:spcPts val="1200"/>
              </a:spcBef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NGS does not provide a translator/converter</a:t>
            </a:r>
          </a:p>
          <a:p>
            <a:pPr lvl="3">
              <a:spcBef>
                <a:spcPts val="1200"/>
              </a:spcBef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Note that we never developed a RINEX translator</a:t>
            </a:r>
          </a:p>
          <a:p>
            <a:pPr lvl="3">
              <a:spcBef>
                <a:spcPts val="1200"/>
              </a:spcBef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OPUS uses TEQC which was created and maintained by UNAVCO</a:t>
            </a:r>
          </a:p>
          <a:p>
            <a:pPr>
              <a:spcBef>
                <a:spcPts val="1800"/>
              </a:spcBef>
              <a:defRPr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Focus has been encouraging industry to adopt GVX</a:t>
            </a:r>
          </a:p>
          <a:p>
            <a:pPr lvl="3">
              <a:spcBef>
                <a:spcPts val="1200"/>
              </a:spcBef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Manufacturers provide tools to take their data formats into RINEX</a:t>
            </a:r>
          </a:p>
          <a:p>
            <a:pPr lvl="4"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They are the most familiar with their proprietary formats</a:t>
            </a:r>
          </a:p>
          <a:p>
            <a:pPr lvl="3">
              <a:spcBef>
                <a:spcPts val="1200"/>
              </a:spcBef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How do 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you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convert from proprietary static data to RINEX?</a:t>
            </a:r>
          </a:p>
          <a:p>
            <a:pPr lvl="4"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TPS2RIN,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ConvertToRINEX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JPS2RIN,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HCNtoRINEX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Export from Infinity</a:t>
            </a:r>
          </a:p>
          <a:p>
            <a:pPr lvl="4"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TEQC is currently still an option, but it is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EoL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4">
              <a:defRPr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GFZRNX provides similar functions, but it is not free</a:t>
            </a:r>
          </a:p>
          <a:p>
            <a:pPr lvl="3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48859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NSS </a:t>
            </a: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ector 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en-US" sz="4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change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(GVX)</a:t>
            </a:r>
            <a:endParaRPr lang="en-US" alt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3435" y="1417399"/>
            <a:ext cx="8857130" cy="525677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32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un</a:t>
            </a: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like RINEX…</a:t>
            </a:r>
          </a:p>
          <a:p>
            <a:pPr>
              <a:spcBef>
                <a:spcPts val="1200"/>
              </a:spcBef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Stores corrected or processed positions</a:t>
            </a:r>
          </a:p>
          <a:p>
            <a:pPr lvl="3">
              <a:spcBef>
                <a:spcPts val="1200"/>
              </a:spcBef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Real-time corrections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RTK, RTN/NRTK (FKP, MAC/MAX, VRS)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Post-processed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PPK or Static</a:t>
            </a:r>
          </a:p>
          <a:p>
            <a:pPr lvl="3">
              <a:defRPr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Or it can be a mix of all the above in one file.</a:t>
            </a:r>
          </a:p>
          <a:p>
            <a:pPr>
              <a:spcBef>
                <a:spcPts val="1200"/>
              </a:spcBef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Contains vector data</a:t>
            </a:r>
          </a:p>
          <a:p>
            <a:pPr lvl="3"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This is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just ambiguous point records, like an ASCII CSV</a:t>
            </a:r>
          </a:p>
          <a:p>
            <a:pPr>
              <a:spcBef>
                <a:spcPts val="1200"/>
              </a:spcBef>
              <a:defRPr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Has more required metadata</a:t>
            </a:r>
          </a:p>
          <a:p>
            <a:pPr lvl="3"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Variances and covariances of vector components</a:t>
            </a:r>
          </a:p>
          <a:p>
            <a:pPr lvl="3"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Reference Frame, occupation start/stop, PDOP and other QC info</a:t>
            </a:r>
          </a:p>
          <a:p>
            <a:pPr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488595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 eaLnBrk="1" hangingPunct="1">
              <a:defRPr/>
            </a:pP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NSS </a:t>
            </a:r>
            <a:r>
              <a:rPr lang="en-US" altLang="en-US" sz="4800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ector 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altLang="en-US" sz="4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alt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change</a:t>
            </a:r>
            <a:r>
              <a:rPr lang="en-US" alt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(GVX)</a:t>
            </a:r>
            <a:endParaRPr lang="en-US" alt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3435" y="1417400"/>
            <a:ext cx="8857130" cy="51436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Website: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https://www.ngs.noaa.gov/data/formats/GVX/index.shtml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Detailed documentation, Schema, and Example File available</a:t>
            </a:r>
          </a:p>
          <a:p>
            <a:pPr>
              <a:defRPr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any major search engine: “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gvx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file format”</a:t>
            </a:r>
          </a:p>
          <a:p>
            <a:pPr>
              <a:defRPr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Open standard, available for anyone to use or integrate</a:t>
            </a:r>
          </a:p>
          <a:p>
            <a:pPr marL="0" indent="0">
              <a:buNone/>
              <a:defRPr/>
            </a:pPr>
            <a:endParaRPr lang="en-US" sz="2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endParaRPr lang="en-US" sz="2000" b="1" u="sng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  <a:defRPr/>
            </a:pPr>
            <a:r>
              <a:rPr lang="en-US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…think of GVX as RINEX for RTK/RTN data</a:t>
            </a:r>
          </a:p>
          <a:p>
            <a:pPr marL="282575" indent="-282575">
              <a:buFont typeface="+mj-lt"/>
              <a:buAutoNum type="arabicPeriod"/>
              <a:defRPr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Collect RTK, RTN, or PPK, data with your GNSS receiver and field software</a:t>
            </a:r>
          </a:p>
          <a:p>
            <a:pPr lvl="3">
              <a:defRPr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NOTE that data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must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be logged and stored as vectors, not points!</a:t>
            </a:r>
          </a:p>
          <a:p>
            <a:pPr marL="282575" indent="-282575">
              <a:buFont typeface="+mj-lt"/>
              <a:buAutoNum type="arabicPeriod"/>
              <a:defRPr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Use your office (or field) software to export vectors to a .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gvx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file</a:t>
            </a:r>
          </a:p>
          <a:p>
            <a:pPr marL="282575" indent="-282575">
              <a:buFont typeface="+mj-lt"/>
              <a:buAutoNum type="arabicPeriod"/>
              <a:defRPr/>
            </a:pP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Upload .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gvx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to OP5.0</a:t>
            </a:r>
          </a:p>
        </p:txBody>
      </p:sp>
    </p:spTree>
    <p:extLst>
      <p:ext uri="{BB962C8B-B14F-4D97-AF65-F5344CB8AC3E}">
        <p14:creationId xmlns:p14="http://schemas.microsoft.com/office/powerpoint/2010/main" val="252107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</p:bldLst>
  </p:timing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6E91-1253-4B0F-8697-B83B11F5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24"/>
            <a:ext cx="8229600" cy="514350"/>
          </a:xfrm>
        </p:spPr>
        <p:txBody>
          <a:bodyPr>
            <a:noAutofit/>
          </a:bodyPr>
          <a:lstStyle/>
          <a:p>
            <a:r>
              <a:rPr dirty="0" lang="en-US" sz="4800">
                <a:latin charset="0" panose="02040503050406030204" pitchFamily="18" typeface="Cambria"/>
                <a:ea charset="0" panose="02040503050406030204" pitchFamily="18" typeface="Cambria"/>
              </a:rPr>
              <a:t>Status of GVX Exporters</a:t>
            </a:r>
          </a:p>
        </p:txBody>
      </p:sp>
      <p:sp>
        <p:nvSpPr>
          <p:cNvPr id="14" name="main text">
            <a:extLst>
              <a:ext uri="{FF2B5EF4-FFF2-40B4-BE49-F238E27FC236}">
                <a16:creationId xmlns:a16="http://schemas.microsoft.com/office/drawing/2014/main" id="{2A33EB83-5A7E-4AA0-967D-6F0A2EA6B425}"/>
              </a:ext>
            </a:extLst>
          </p:cNvPr>
          <p:cNvSpPr txBox="1"/>
          <p:nvPr/>
        </p:nvSpPr>
        <p:spPr>
          <a:xfrm>
            <a:off x="241825" y="1471512"/>
            <a:ext cx="8690577" cy="5216455"/>
          </a:xfrm>
          <a:prstGeom prst="rect">
            <a:avLst/>
          </a:prstGeom>
          <a:noFill/>
        </p:spPr>
        <p:txBody>
          <a:bodyPr rtlCol="0" wrap="square">
            <a:noAutofit/>
          </a:bodyPr>
          <a:lstStyle/>
          <a:p>
            <a:pPr algn="ctr"/>
            <a:r>
              <a:rPr b="1" dirty="0" lang="en-US" sz="2400" u="sng">
                <a:latin charset="0" panose="02040503050406030204" pitchFamily="18" typeface="Cambria"/>
                <a:ea charset="0" panose="02040503050406030204" pitchFamily="18" typeface="Cambria"/>
                <a:cs charset="0" panose="02020603050405020304" pitchFamily="18" typeface="Times New Roman"/>
              </a:rPr>
              <a:t>Available Now</a:t>
            </a:r>
          </a:p>
          <a:p>
            <a:pPr eaLnBrk="0" hangingPunct="0" indent="-171450" lvl="0" marL="171450">
              <a:spcBef>
                <a:spcPct val="20000"/>
              </a:spcBef>
              <a:buFont typeface="Arial"/>
              <a:buChar char="•"/>
            </a:pP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Trimble Business Center (TBC) v5.60 - released Nov 2021</a:t>
            </a:r>
          </a:p>
          <a:p>
            <a:pPr eaLnBrk="0" hangingPunct="0" indent="-171450" lvl="0" marL="171450">
              <a:spcBef>
                <a:spcPct val="20000"/>
              </a:spcBef>
              <a:buFont typeface="Arial"/>
              <a:buChar char="•"/>
            </a:pP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Topcon MAGNET Software v7.2 - released Nov 2021</a:t>
            </a: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Leica Infinity 4.0.0 </a:t>
            </a: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  <a:sym charset="2" panose="05000000000000000000" pitchFamily="2" typeface="Wingdings"/>
              </a:rPr>
              <a:t>- </a:t>
            </a: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released May 2022</a:t>
            </a:r>
          </a:p>
          <a:p>
            <a:pPr eaLnBrk="0" hangingPunct="0" indent="-171450" lvl="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eaLnBrk="0" hangingPunct="0" indent="-171450" lvl="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eaLnBrk="0" hangingPunct="0" indent="-171450" lvl="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algn="ctr" eaLnBrk="0" hangingPunct="0"/>
            <a:r>
              <a:rPr b="1" dirty="0" lang="en-US" sz="2400" u="sng">
                <a:latin charset="0" panose="02040503050406030204" pitchFamily="18" typeface="Cambria"/>
                <a:ea charset="0" panose="02040503050406030204" pitchFamily="18" typeface="Cambria"/>
                <a:cs charset="0" panose="02020603050405020304" pitchFamily="18" typeface="Times New Roman"/>
              </a:rPr>
              <a:t>Coming Soon, per communications from their developers</a:t>
            </a: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r>
              <a:rPr dirty="0" err="1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iGage</a:t>
            </a: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 X-PAD - no word on timeline</a:t>
            </a: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algn="ctr" eaLnBrk="0" hangingPunct="0"/>
            <a:r>
              <a:rPr b="1" dirty="0" lang="en-US" sz="2400" u="sng">
                <a:latin charset="0" panose="02040503050406030204" pitchFamily="18" typeface="Cambria"/>
                <a:ea charset="0" panose="02040503050406030204" pitchFamily="18" typeface="Cambria"/>
                <a:cs charset="0" panose="02020603050405020304" pitchFamily="18" typeface="Times New Roman"/>
              </a:rPr>
              <a:t>Available, but not fully functional</a:t>
            </a: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r>
              <a:rPr dirty="0" lang="en-US" sz="2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JAVAD J-field - onboard Triumph-LS device</a:t>
            </a: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  <a:p>
            <a:pPr eaLnBrk="0" hangingPunct="0" indent="-171450" marL="171450">
              <a:spcBef>
                <a:spcPct val="20000"/>
              </a:spcBef>
              <a:buFont typeface="Arial"/>
              <a:buChar char="•"/>
            </a:pPr>
            <a:endParaRPr dirty="0" lang="en-US" sz="2000">
              <a:solidFill>
                <a:prstClr val="black"/>
              </a:solidFill>
              <a:latin charset="0" panose="02040503050406030204" pitchFamily="18" typeface="Cambria"/>
              <a:ea charset="0" panose="02040503050406030204" pitchFamily="18" typeface="Cambria"/>
              <a:cs charset="0" pitchFamily="18" typeface="Times New Roman"/>
            </a:endParaRPr>
          </a:p>
        </p:txBody>
      </p:sp>
      <p:pic>
        <p:nvPicPr>
          <p:cNvPr descr="Image result for trimble logo" id="6" name="trimble">
            <a:extLst>
              <a:ext uri="{FF2B5EF4-FFF2-40B4-BE49-F238E27FC236}">
                <a16:creationId xmlns:a16="http://schemas.microsoft.com/office/drawing/2014/main" id="{BDBED548-2496-4F33-8115-4F86D2CD591F}"/>
              </a:ext>
            </a:extLst>
          </p:cNvPr>
          <p:cNvPicPr>
            <a:picLocks noChangeArrowheads="1" noChangeAspect="1"/>
          </p:cNvPicPr>
          <p:nvPr/>
        </p:nvPicPr>
        <p:blipFill rotWithShape="1">
          <a:blip cstate="print"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915"/>
          <a:stretch/>
        </p:blipFill>
        <p:spPr bwMode="auto">
          <a:xfrm>
            <a:off x="6991863" y="1748223"/>
            <a:ext cx="1404525" cy="49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Image result for topcon logo" id="7" name="topcon">
            <a:extLst>
              <a:ext uri="{FF2B5EF4-FFF2-40B4-BE49-F238E27FC236}">
                <a16:creationId xmlns:a16="http://schemas.microsoft.com/office/drawing/2014/main" id="{74E25EE1-A503-45D1-AFE0-1136237B3F36}"/>
              </a:ext>
            </a:extLst>
          </p:cNvPr>
          <p:cNvPicPr>
            <a:picLocks noChangeArrowheads="1"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152" y="2427346"/>
            <a:ext cx="902039" cy="7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Image result for leica geosystems logo" id="8" name="leica">
            <a:extLst>
              <a:ext uri="{FF2B5EF4-FFF2-40B4-BE49-F238E27FC236}">
                <a16:creationId xmlns:a16="http://schemas.microsoft.com/office/drawing/2014/main" id="{35CC0F02-11D8-431C-A0C8-759D4764EA51}"/>
              </a:ext>
            </a:extLst>
          </p:cNvPr>
          <p:cNvPicPr>
            <a:picLocks noChangeArrowheads="1"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794" y="2944000"/>
            <a:ext cx="1180746" cy="7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Image result for igage gnss logo" id="11" name="igage">
            <a:extLst>
              <a:ext uri="{FF2B5EF4-FFF2-40B4-BE49-F238E27FC236}">
                <a16:creationId xmlns:a16="http://schemas.microsoft.com/office/drawing/2014/main" id="{296B08C0-2493-4C4C-925E-6EDF0CF9356A}"/>
              </a:ext>
            </a:extLst>
          </p:cNvPr>
          <p:cNvPicPr>
            <a:picLocks noChangeArrowheads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3852" y="4758835"/>
            <a:ext cx="1229457" cy="55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Image result for javad gnss logo" id="12" name="javad">
            <a:extLst>
              <a:ext uri="{FF2B5EF4-FFF2-40B4-BE49-F238E27FC236}">
                <a16:creationId xmlns:a16="http://schemas.microsoft.com/office/drawing/2014/main" id="{281104DD-DCC6-45EB-8F4C-7EFA4510353C}"/>
              </a:ext>
            </a:extLst>
          </p:cNvPr>
          <p:cNvPicPr>
            <a:picLocks noChangeArrowheads="1" noChangeAspect="1"/>
          </p:cNvPicPr>
          <p:nvPr/>
        </p:nvPicPr>
        <p:blipFill rotWithShape="1">
          <a:blip cstate="print"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6" t="873"/>
          <a:stretch/>
        </p:blipFill>
        <p:spPr bwMode="auto">
          <a:xfrm>
            <a:off x="5042330" y="6277489"/>
            <a:ext cx="1691701" cy="41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B6692B-4D6B-485E-8F6F-7B6DF75F51C6}"/>
              </a:ext>
            </a:extLst>
          </p:cNvPr>
          <p:cNvSpPr txBox="1"/>
          <p:nvPr/>
        </p:nvSpPr>
        <p:spPr bwMode="auto">
          <a:xfrm>
            <a:off x="2687444" y="996668"/>
            <a:ext cx="3601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pPr algn="ctr"/>
            <a:r>
              <a:rPr dirty="0" i="1" lang="en-US" sz="2400">
                <a:latin charset="0" panose="02040503050406030204" pitchFamily="18" typeface="Cambria"/>
                <a:ea charset="0" panose="02040503050406030204" pitchFamily="18" typeface="Cambria"/>
              </a:rPr>
              <a:t>…that we know of.</a:t>
            </a:r>
          </a:p>
        </p:txBody>
      </p:sp>
    </p:spTree>
    <p:extLst>
      <p:ext uri="{BB962C8B-B14F-4D97-AF65-F5344CB8AC3E}">
        <p14:creationId xmlns:p14="http://schemas.microsoft.com/office/powerpoint/2010/main" val="589826346"/>
      </p:ext>
    </p:extLst>
  </p:cSld>
  <p:clrMapOvr>
    <a:masterClrMapping/>
  </p:clrMapOvr>
  <p:transition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128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4600" dirty="0">
                <a:latin typeface="Cambria" panose="02040503050406030204" pitchFamily="18" charset="0"/>
                <a:ea typeface="Cambria" panose="02040503050406030204" pitchFamily="18" charset="0"/>
              </a:rPr>
              <a:t>RMSE of Vertical (Ellipsoid) Results</a:t>
            </a:r>
          </a:p>
        </p:txBody>
      </p:sp>
      <p:pic>
        <p:nvPicPr>
          <p:cNvPr id="8" name="Google Shape;742;p95" descr="OPUS accuracy vs session duration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48590"/>
          <a:stretch/>
        </p:blipFill>
        <p:spPr bwMode="auto">
          <a:xfrm>
            <a:off x="0" y="1326058"/>
            <a:ext cx="9144000" cy="502053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32773-8530-4C59-8508-4FCE8C9F4D50}"/>
              </a:ext>
            </a:extLst>
          </p:cNvPr>
          <p:cNvSpPr txBox="1"/>
          <p:nvPr/>
        </p:nvSpPr>
        <p:spPr bwMode="auto">
          <a:xfrm>
            <a:off x="3846136" y="3016577"/>
            <a:ext cx="484066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For orthometric (NAVD88) we must account for GEOID18 uncertainty…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2 hours ≈ 6.3 cm or 0.20 feet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C4EDA-0767-4D90-82EA-D0D68F6762F0}"/>
              </a:ext>
            </a:extLst>
          </p:cNvPr>
          <p:cNvSpPr txBox="1"/>
          <p:nvPr/>
        </p:nvSpPr>
        <p:spPr bwMode="auto">
          <a:xfrm>
            <a:off x="3134413" y="5937390"/>
            <a:ext cx="1178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OPUS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143887"/>
            <a:ext cx="9144000" cy="805079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Empirical Evaluation of the Accuracy of RTNs</a:t>
            </a:r>
          </a:p>
        </p:txBody>
      </p:sp>
      <p:pic>
        <p:nvPicPr>
          <p:cNvPr id="6" name="object 3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-17110" y="948010"/>
            <a:ext cx="9161110" cy="5892464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object 4"/>
          <p:cNvSpPr txBox="1"/>
          <p:nvPr/>
        </p:nvSpPr>
        <p:spPr>
          <a:xfrm>
            <a:off x="7592695" y="6617632"/>
            <a:ext cx="155130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5" dirty="0">
                <a:latin typeface="Times New Roman"/>
                <a:cs typeface="Times New Roman"/>
              </a:rPr>
              <a:t>[Allahyari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et</a:t>
            </a:r>
            <a:r>
              <a:rPr sz="1350" spc="-2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al.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2018]</a:t>
            </a:r>
          </a:p>
        </p:txBody>
      </p:sp>
      <p:grpSp>
        <p:nvGrpSpPr>
          <p:cNvPr id="13" name="object 8"/>
          <p:cNvGrpSpPr>
            <a:grpSpLocks noChangeAspect="1"/>
          </p:cNvGrpSpPr>
          <p:nvPr/>
        </p:nvGrpSpPr>
        <p:grpSpPr>
          <a:xfrm>
            <a:off x="2950517" y="3161987"/>
            <a:ext cx="4707582" cy="2189987"/>
            <a:chOff x="3382517" y="2583942"/>
            <a:chExt cx="3723150" cy="1732025"/>
          </a:xfrm>
        </p:grpSpPr>
        <p:pic>
          <p:nvPicPr>
            <p:cNvPr id="14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2517" y="2583942"/>
              <a:ext cx="714755" cy="1732025"/>
            </a:xfrm>
            <a:prstGeom prst="rect">
              <a:avLst/>
            </a:prstGeom>
          </p:spPr>
        </p:pic>
        <p:sp>
          <p:nvSpPr>
            <p:cNvPr id="15" name="object 10"/>
            <p:cNvSpPr/>
            <p:nvPr/>
          </p:nvSpPr>
          <p:spPr>
            <a:xfrm>
              <a:off x="3431666" y="2610230"/>
              <a:ext cx="616585" cy="1633855"/>
            </a:xfrm>
            <a:custGeom>
              <a:avLst/>
              <a:gdLst/>
              <a:ahLst/>
              <a:cxnLst/>
              <a:rect l="l" t="t" r="r" b="b"/>
              <a:pathLst>
                <a:path w="616585" h="1633854">
                  <a:moveTo>
                    <a:pt x="0" y="816863"/>
                  </a:moveTo>
                  <a:lnTo>
                    <a:pt x="1021" y="749868"/>
                  </a:lnTo>
                  <a:lnTo>
                    <a:pt x="4034" y="684364"/>
                  </a:lnTo>
                  <a:lnTo>
                    <a:pt x="8957" y="620561"/>
                  </a:lnTo>
                  <a:lnTo>
                    <a:pt x="15713" y="558671"/>
                  </a:lnTo>
                  <a:lnTo>
                    <a:pt x="24222" y="498903"/>
                  </a:lnTo>
                  <a:lnTo>
                    <a:pt x="34403" y="441467"/>
                  </a:lnTo>
                  <a:lnTo>
                    <a:pt x="46179" y="386574"/>
                  </a:lnTo>
                  <a:lnTo>
                    <a:pt x="59470" y="334434"/>
                  </a:lnTo>
                  <a:lnTo>
                    <a:pt x="74196" y="285257"/>
                  </a:lnTo>
                  <a:lnTo>
                    <a:pt x="90277" y="239253"/>
                  </a:lnTo>
                  <a:lnTo>
                    <a:pt x="107636" y="196633"/>
                  </a:lnTo>
                  <a:lnTo>
                    <a:pt x="126192" y="157607"/>
                  </a:lnTo>
                  <a:lnTo>
                    <a:pt x="145866" y="122384"/>
                  </a:lnTo>
                  <a:lnTo>
                    <a:pt x="188252" y="64193"/>
                  </a:lnTo>
                  <a:lnTo>
                    <a:pt x="234157" y="23740"/>
                  </a:lnTo>
                  <a:lnTo>
                    <a:pt x="282949" y="2707"/>
                  </a:lnTo>
                  <a:lnTo>
                    <a:pt x="308229" y="0"/>
                  </a:lnTo>
                  <a:lnTo>
                    <a:pt x="333508" y="2707"/>
                  </a:lnTo>
                  <a:lnTo>
                    <a:pt x="382300" y="23740"/>
                  </a:lnTo>
                  <a:lnTo>
                    <a:pt x="428205" y="64193"/>
                  </a:lnTo>
                  <a:lnTo>
                    <a:pt x="470591" y="122384"/>
                  </a:lnTo>
                  <a:lnTo>
                    <a:pt x="490265" y="157607"/>
                  </a:lnTo>
                  <a:lnTo>
                    <a:pt x="508821" y="196633"/>
                  </a:lnTo>
                  <a:lnTo>
                    <a:pt x="526180" y="239253"/>
                  </a:lnTo>
                  <a:lnTo>
                    <a:pt x="542261" y="285257"/>
                  </a:lnTo>
                  <a:lnTo>
                    <a:pt x="556987" y="334434"/>
                  </a:lnTo>
                  <a:lnTo>
                    <a:pt x="570278" y="386574"/>
                  </a:lnTo>
                  <a:lnTo>
                    <a:pt x="582054" y="441467"/>
                  </a:lnTo>
                  <a:lnTo>
                    <a:pt x="592235" y="498903"/>
                  </a:lnTo>
                  <a:lnTo>
                    <a:pt x="600744" y="558671"/>
                  </a:lnTo>
                  <a:lnTo>
                    <a:pt x="607500" y="620561"/>
                  </a:lnTo>
                  <a:lnTo>
                    <a:pt x="612423" y="684364"/>
                  </a:lnTo>
                  <a:lnTo>
                    <a:pt x="615436" y="749868"/>
                  </a:lnTo>
                  <a:lnTo>
                    <a:pt x="616458" y="816863"/>
                  </a:lnTo>
                  <a:lnTo>
                    <a:pt x="615436" y="883859"/>
                  </a:lnTo>
                  <a:lnTo>
                    <a:pt x="612423" y="949363"/>
                  </a:lnTo>
                  <a:lnTo>
                    <a:pt x="607500" y="1013166"/>
                  </a:lnTo>
                  <a:lnTo>
                    <a:pt x="600744" y="1075056"/>
                  </a:lnTo>
                  <a:lnTo>
                    <a:pt x="592235" y="1134824"/>
                  </a:lnTo>
                  <a:lnTo>
                    <a:pt x="582054" y="1192260"/>
                  </a:lnTo>
                  <a:lnTo>
                    <a:pt x="570278" y="1247153"/>
                  </a:lnTo>
                  <a:lnTo>
                    <a:pt x="556987" y="1299293"/>
                  </a:lnTo>
                  <a:lnTo>
                    <a:pt x="542261" y="1348470"/>
                  </a:lnTo>
                  <a:lnTo>
                    <a:pt x="526180" y="1394474"/>
                  </a:lnTo>
                  <a:lnTo>
                    <a:pt x="508821" y="1437094"/>
                  </a:lnTo>
                  <a:lnTo>
                    <a:pt x="490265" y="1476120"/>
                  </a:lnTo>
                  <a:lnTo>
                    <a:pt x="470591" y="1511343"/>
                  </a:lnTo>
                  <a:lnTo>
                    <a:pt x="428205" y="1569534"/>
                  </a:lnTo>
                  <a:lnTo>
                    <a:pt x="382300" y="1609987"/>
                  </a:lnTo>
                  <a:lnTo>
                    <a:pt x="333508" y="1631020"/>
                  </a:lnTo>
                  <a:lnTo>
                    <a:pt x="308229" y="1633727"/>
                  </a:lnTo>
                  <a:lnTo>
                    <a:pt x="282949" y="1631020"/>
                  </a:lnTo>
                  <a:lnTo>
                    <a:pt x="234157" y="1609987"/>
                  </a:lnTo>
                  <a:lnTo>
                    <a:pt x="188252" y="1569534"/>
                  </a:lnTo>
                  <a:lnTo>
                    <a:pt x="145866" y="1511343"/>
                  </a:lnTo>
                  <a:lnTo>
                    <a:pt x="126192" y="1476120"/>
                  </a:lnTo>
                  <a:lnTo>
                    <a:pt x="107636" y="1437094"/>
                  </a:lnTo>
                  <a:lnTo>
                    <a:pt x="90277" y="1394474"/>
                  </a:lnTo>
                  <a:lnTo>
                    <a:pt x="74196" y="1348470"/>
                  </a:lnTo>
                  <a:lnTo>
                    <a:pt x="59470" y="1299293"/>
                  </a:lnTo>
                  <a:lnTo>
                    <a:pt x="46179" y="1247153"/>
                  </a:lnTo>
                  <a:lnTo>
                    <a:pt x="34403" y="1192260"/>
                  </a:lnTo>
                  <a:lnTo>
                    <a:pt x="24222" y="1134824"/>
                  </a:lnTo>
                  <a:lnTo>
                    <a:pt x="15713" y="1075056"/>
                  </a:lnTo>
                  <a:lnTo>
                    <a:pt x="8957" y="1013166"/>
                  </a:lnTo>
                  <a:lnTo>
                    <a:pt x="4034" y="949363"/>
                  </a:lnTo>
                  <a:lnTo>
                    <a:pt x="1021" y="883859"/>
                  </a:lnTo>
                  <a:lnTo>
                    <a:pt x="0" y="81686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2"/>
            <p:cNvSpPr/>
            <p:nvPr/>
          </p:nvSpPr>
          <p:spPr>
            <a:xfrm>
              <a:off x="4111592" y="3429271"/>
              <a:ext cx="2994075" cy="227642"/>
            </a:xfrm>
            <a:custGeom>
              <a:avLst/>
              <a:gdLst/>
              <a:ahLst/>
              <a:cxnLst/>
              <a:rect l="l" t="t" r="r" b="b"/>
              <a:pathLst>
                <a:path w="2590165" h="88900">
                  <a:moveTo>
                    <a:pt x="2589707" y="88861"/>
                  </a:moveTo>
                  <a:lnTo>
                    <a:pt x="0" y="0"/>
                  </a:lnTo>
                </a:path>
              </a:pathLst>
            </a:custGeom>
            <a:ln w="25146"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/>
            <p:cNvSpPr/>
            <p:nvPr/>
          </p:nvSpPr>
          <p:spPr>
            <a:xfrm>
              <a:off x="4048130" y="3391639"/>
              <a:ext cx="77470" cy="76200"/>
            </a:xfrm>
            <a:custGeom>
              <a:avLst/>
              <a:gdLst/>
              <a:ahLst/>
              <a:cxnLst/>
              <a:rect l="l" t="t" r="r" b="b"/>
              <a:pathLst>
                <a:path w="77470" h="76200">
                  <a:moveTo>
                    <a:pt x="77457" y="0"/>
                  </a:moveTo>
                  <a:lnTo>
                    <a:pt x="0" y="35458"/>
                  </a:lnTo>
                  <a:lnTo>
                    <a:pt x="74841" y="76149"/>
                  </a:lnTo>
                  <a:lnTo>
                    <a:pt x="774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1109" y="2763998"/>
              <a:ext cx="1410371" cy="273367"/>
            </a:xfrm>
            <a:prstGeom prst="rect">
              <a:avLst/>
            </a:prstGeom>
          </p:spPr>
        </p:pic>
        <p:pic>
          <p:nvPicPr>
            <p:cNvPr id="20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9903" y="3595067"/>
              <a:ext cx="927074" cy="211899"/>
            </a:xfrm>
            <a:prstGeom prst="rect">
              <a:avLst/>
            </a:prstGeom>
          </p:spPr>
        </p:pic>
      </p:grpSp>
      <p:sp>
        <p:nvSpPr>
          <p:cNvPr id="12" name="object 7"/>
          <p:cNvSpPr txBox="1"/>
          <p:nvPr/>
        </p:nvSpPr>
        <p:spPr>
          <a:xfrm>
            <a:off x="6353666" y="3137225"/>
            <a:ext cx="2677212" cy="21672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vert="horz" wrap="square" lIns="91440" tIns="1270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95%</a:t>
            </a:r>
            <a:r>
              <a:rPr sz="2000" b="1" i="1" u="sng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Confidence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±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5.0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cm,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vertical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±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dirty="0">
                <a:latin typeface="Times New Roman"/>
                <a:cs typeface="Times New Roman"/>
              </a:rPr>
              <a:t>2.5</a:t>
            </a:r>
            <a:r>
              <a:rPr sz="2000" b="1" i="1" spc="-1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cm,</a:t>
            </a:r>
            <a:r>
              <a:rPr sz="2000" b="1" i="1" spc="-20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horizontal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 marR="180975">
              <a:lnSpc>
                <a:spcPct val="100000"/>
              </a:lnSpc>
            </a:pPr>
            <a:r>
              <a:rPr sz="2000" b="1" i="1" dirty="0">
                <a:latin typeface="Times New Roman"/>
                <a:cs typeface="Times New Roman"/>
              </a:rPr>
              <a:t>Or </a:t>
            </a:r>
            <a:r>
              <a:rPr sz="2000" b="1" i="1" spc="-5" dirty="0">
                <a:latin typeface="Times New Roman"/>
                <a:cs typeface="Times New Roman"/>
              </a:rPr>
              <a:t>similar to accuracy </a:t>
            </a:r>
            <a:r>
              <a:rPr sz="2000" b="1" i="1" dirty="0">
                <a:latin typeface="Times New Roman"/>
                <a:cs typeface="Times New Roman"/>
              </a:rPr>
              <a:t>of a 2</a:t>
            </a:r>
            <a:r>
              <a:rPr lang="en-US" sz="2000" b="1" i="1" dirty="0">
                <a:latin typeface="Times New Roman"/>
                <a:cs typeface="Times New Roman"/>
              </a:rPr>
              <a:t> hours</a:t>
            </a:r>
            <a:r>
              <a:rPr sz="2000" b="1" i="1" spc="5" dirty="0">
                <a:latin typeface="Times New Roman"/>
                <a:cs typeface="Times New Roman"/>
              </a:rPr>
              <a:t> </a:t>
            </a:r>
            <a:r>
              <a:rPr sz="2000" b="1" i="1" spc="-5" dirty="0">
                <a:latin typeface="Times New Roman"/>
                <a:cs typeface="Times New Roman"/>
              </a:rPr>
              <a:t>OPUS</a:t>
            </a:r>
            <a:r>
              <a:rPr lang="en-US" sz="2000" b="1" i="1" spc="-5" dirty="0">
                <a:latin typeface="Times New Roman"/>
                <a:cs typeface="Times New Roman"/>
              </a:rPr>
              <a:t> Static </a:t>
            </a:r>
            <a:r>
              <a:rPr sz="2000" b="1" i="1" spc="-5" dirty="0">
                <a:latin typeface="Times New Roman"/>
                <a:cs typeface="Times New Roman"/>
              </a:rPr>
              <a:t>solution!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84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Preparing for New Datums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dirty="0">
                <a:latin typeface="+mj-lt"/>
                <a:ea typeface="Cambria" panose="02040503050406030204" pitchFamily="18" charset="0"/>
              </a:rPr>
              <a:t>Know the epoch of your data/datasets</a:t>
            </a:r>
          </a:p>
          <a:p>
            <a:pPr lvl="2">
              <a:spcAft>
                <a:spcPts val="1200"/>
              </a:spcAft>
            </a:pPr>
            <a:r>
              <a:rPr lang="en-US" sz="2800" dirty="0">
                <a:latin typeface="+mj-lt"/>
                <a:ea typeface="Cambria" panose="02040503050406030204" pitchFamily="18" charset="0"/>
              </a:rPr>
              <a:t>consider how you will track this</a:t>
            </a:r>
          </a:p>
          <a:p>
            <a:pPr lvl="3">
              <a:spcAft>
                <a:spcPts val="1200"/>
              </a:spcAft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full to-the-second timestamp on every feature?</a:t>
            </a:r>
          </a:p>
          <a:p>
            <a:pPr lvl="4">
              <a:spcAft>
                <a:spcPts val="1200"/>
              </a:spcAft>
            </a:pPr>
            <a:r>
              <a:rPr lang="en-US" dirty="0">
                <a:latin typeface="+mj-lt"/>
                <a:ea typeface="Cambria" panose="02040503050406030204" pitchFamily="18" charset="0"/>
              </a:rPr>
              <a:t>GNSS makes this easily possible…</a:t>
            </a:r>
          </a:p>
          <a:p>
            <a:pPr lvl="3">
              <a:spcAft>
                <a:spcPts val="1200"/>
              </a:spcAft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labeling a year for each dataset?</a:t>
            </a:r>
          </a:p>
          <a:p>
            <a:pPr lvl="3">
              <a:spcAft>
                <a:spcPts val="1200"/>
              </a:spcAft>
            </a:pPr>
            <a:r>
              <a:rPr lang="en-US" sz="2400" dirty="0">
                <a:latin typeface="+mj-lt"/>
                <a:ea typeface="Cambria" panose="02040503050406030204" pitchFamily="18" charset="0"/>
              </a:rPr>
              <a:t>something in-between that works for your needs?</a:t>
            </a:r>
          </a:p>
          <a:p>
            <a:pPr lvl="3">
              <a:spcAft>
                <a:spcPts val="1200"/>
              </a:spcAft>
            </a:pPr>
            <a:endParaRPr lang="en-US" sz="2400" dirty="0"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9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97512"/>
            <a:ext cx="9144000" cy="133128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Recommended Number and Duration of Observations for RTN Surveys to Meet Ellipsoid Height Accuracy Standards at 95% Confidence Level in OPUS Projects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228601" y="1935479"/>
          <a:ext cx="8648700" cy="2890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088">
                  <a:extLst>
                    <a:ext uri="{9D8B030D-6E8A-4147-A177-3AD203B41FA5}">
                      <a16:colId xmlns:a16="http://schemas.microsoft.com/office/drawing/2014/main" val="2437548423"/>
                    </a:ext>
                  </a:extLst>
                </a:gridCol>
                <a:gridCol w="1276439">
                  <a:extLst>
                    <a:ext uri="{9D8B030D-6E8A-4147-A177-3AD203B41FA5}">
                      <a16:colId xmlns:a16="http://schemas.microsoft.com/office/drawing/2014/main" val="3828729149"/>
                    </a:ext>
                  </a:extLst>
                </a:gridCol>
                <a:gridCol w="1835562">
                  <a:extLst>
                    <a:ext uri="{9D8B030D-6E8A-4147-A177-3AD203B41FA5}">
                      <a16:colId xmlns:a16="http://schemas.microsoft.com/office/drawing/2014/main" val="12706840"/>
                    </a:ext>
                  </a:extLst>
                </a:gridCol>
                <a:gridCol w="2240072">
                  <a:extLst>
                    <a:ext uri="{9D8B030D-6E8A-4147-A177-3AD203B41FA5}">
                      <a16:colId xmlns:a16="http://schemas.microsoft.com/office/drawing/2014/main" val="1428171551"/>
                    </a:ext>
                  </a:extLst>
                </a:gridCol>
                <a:gridCol w="1134451">
                  <a:extLst>
                    <a:ext uri="{9D8B030D-6E8A-4147-A177-3AD203B41FA5}">
                      <a16:colId xmlns:a16="http://schemas.microsoft.com/office/drawing/2014/main" val="2054262783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1267993898"/>
                    </a:ext>
                  </a:extLst>
                </a:gridCol>
              </a:tblGrid>
              <a:tr h="71684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Ellipsoid Height Standard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Number of Repeat RTN/NRTK Observations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Observation Duration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761545"/>
                  </a:ext>
                </a:extLst>
              </a:tr>
              <a:tr h="512033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cm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feet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GPS-only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GPS + More GNSS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minutes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epochs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99075"/>
                  </a:ext>
                </a:extLst>
              </a:tr>
              <a:tr h="4153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17659"/>
                  </a:ext>
                </a:extLst>
              </a:tr>
              <a:tr h="4153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459928"/>
                  </a:ext>
                </a:extLst>
              </a:tr>
              <a:tr h="4153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090216"/>
                  </a:ext>
                </a:extLst>
              </a:tr>
              <a:tr h="4153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56684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1" y="4825621"/>
            <a:ext cx="86486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/>
              <a:t>Table 11-2 from NGS document still in Draft stage</a:t>
            </a:r>
          </a:p>
          <a:p>
            <a:endParaRPr lang="en-US" sz="1700" b="1" i="1" dirty="0"/>
          </a:p>
          <a:p>
            <a:r>
              <a:rPr lang="en-US" sz="1700" b="1" i="1" dirty="0"/>
              <a:t>IMPORTANT CONSIDERATIONS</a:t>
            </a:r>
            <a:r>
              <a:rPr lang="en-US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This assumes the distance from the rover to the nearest base station in the RTN &lt; 40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Start time of observations differ by &gt;3 hours</a:t>
            </a:r>
          </a:p>
        </p:txBody>
      </p:sp>
    </p:spTree>
    <p:extLst>
      <p:ext uri="{BB962C8B-B14F-4D97-AF65-F5344CB8AC3E}">
        <p14:creationId xmlns:p14="http://schemas.microsoft.com/office/powerpoint/2010/main" val="40801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Static Base + RTK </a:t>
            </a:r>
            <a:endParaRPr lang="en-US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DF8A-9D2C-4F01-A703-F452D0CF56DF}"/>
              </a:ext>
            </a:extLst>
          </p:cNvPr>
          <p:cNvSpPr txBox="1"/>
          <p:nvPr/>
        </p:nvSpPr>
        <p:spPr bwMode="auto">
          <a:xfrm>
            <a:off x="124358" y="1537911"/>
            <a:ext cx="8902599" cy="50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Your Base </a:t>
            </a:r>
            <a:r>
              <a:rPr lang="en-US" sz="3000" b="1" i="1" u="sng" dirty="0">
                <a:latin typeface="Cambria" panose="02040503050406030204" pitchFamily="18" charset="0"/>
                <a:ea typeface="Cambria" panose="02040503050406030204" pitchFamily="18" charset="0"/>
              </a:rPr>
              <a:t>must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be logging data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Trimble Access –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Survey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Style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Base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OptionsSurvey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type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RTK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and Data Logging; Logging interval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30s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Leica Captivate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–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Base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SetupSettingsGNSS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raw data logging Check the box; “Log data every”30s; Log data to RINEX (Version 3)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Your hardware is processing the satellite data, the results are what you take to OP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yes, GNSS!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No vectors = No GVX = No OPUS Projects</a:t>
            </a:r>
          </a:p>
        </p:txBody>
      </p:sp>
    </p:spTree>
    <p:extLst>
      <p:ext uri="{BB962C8B-B14F-4D97-AF65-F5344CB8AC3E}">
        <p14:creationId xmlns:p14="http://schemas.microsoft.com/office/powerpoint/2010/main" val="379598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39" y="1228309"/>
            <a:ext cx="6931152" cy="5775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18684" y="1850819"/>
            <a:ext cx="4255875" cy="3558437"/>
            <a:chOff x="2466083" y="1850818"/>
            <a:chExt cx="4255875" cy="355843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5867" y="1850818"/>
              <a:ext cx="0" cy="1595336"/>
            </a:xfrm>
            <a:prstGeom prst="line">
              <a:avLst/>
            </a:prstGeom>
            <a:ln w="165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0444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6608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lang="en-US" sz="4267" dirty="0">
                <a:latin typeface="Cambria" panose="02040503050406030204" pitchFamily="18" charset="0"/>
                <a:ea typeface="Cambria" panose="02040503050406030204" pitchFamily="18" charset="0"/>
              </a:rPr>
              <a:t>OPUS uses a 30 seconds epoch rate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24600" y="1828800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40813" y="5016231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 bwMode="auto">
          <a:xfrm>
            <a:off x="76200" y="1524000"/>
            <a:ext cx="4138617" cy="522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Also Known As:</a:t>
            </a:r>
          </a:p>
          <a:p>
            <a:pPr marL="304792" indent="-304792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logging rate</a:t>
            </a:r>
          </a:p>
          <a:p>
            <a:pPr marL="304792" indent="-304792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logging interval</a:t>
            </a:r>
          </a:p>
          <a:p>
            <a:pPr marL="304792" indent="-304792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recording interval</a:t>
            </a:r>
          </a:p>
          <a:p>
            <a:pPr marL="304792" indent="-304792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sample rate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792" indent="-304792"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Main Point: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Do not use 20 seconds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(illustrated in red)</a:t>
            </a:r>
          </a:p>
        </p:txBody>
      </p:sp>
    </p:spTree>
    <p:extLst>
      <p:ext uri="{BB962C8B-B14F-4D97-AF65-F5344CB8AC3E}">
        <p14:creationId xmlns:p14="http://schemas.microsoft.com/office/powerpoint/2010/main" val="41070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Static Base + RTK </a:t>
            </a:r>
            <a:endParaRPr lang="en-US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DF8A-9D2C-4F01-A703-F452D0CF56DF}"/>
              </a:ext>
            </a:extLst>
          </p:cNvPr>
          <p:cNvSpPr txBox="1"/>
          <p:nvPr/>
        </p:nvSpPr>
        <p:spPr bwMode="auto">
          <a:xfrm>
            <a:off x="124358" y="1537911"/>
            <a:ext cx="8906287" cy="50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Keep your vectors under 40 km (25 miles)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Base data must be uploaded to OPUS-Static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All the requirements (≥2 hours, RINEX, 30s interval)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Longer occupation = better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Redundancy  generate meaningful statistics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Orbit/Ephemeris data from OPUS servers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Rapid will most often provide sufficient results</a:t>
            </a:r>
          </a:p>
          <a:p>
            <a:pPr marL="1714500" lvl="3" indent="-342900">
              <a:buFont typeface="Cambria" panose="02040503050406030204" pitchFamily="18" charset="0"/>
              <a:buChar char="–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First, get the base data into your project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Processing in OP will use best available IGS orbits</a:t>
            </a:r>
          </a:p>
          <a:p>
            <a:pPr marL="1714500" lvl="3" indent="-342900">
              <a:buFont typeface="Cambria" panose="02040503050406030204" pitchFamily="18" charset="0"/>
              <a:buChar char="–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After the data is in OP  Session Processing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No vectors = No GVX = No OPUS Projects</a:t>
            </a:r>
          </a:p>
        </p:txBody>
      </p:sp>
    </p:spTree>
    <p:extLst>
      <p:ext uri="{BB962C8B-B14F-4D97-AF65-F5344CB8AC3E}">
        <p14:creationId xmlns:p14="http://schemas.microsoft.com/office/powerpoint/2010/main" val="17180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Static Base + RTK </a:t>
            </a:r>
            <a:endParaRPr lang="en-US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DF8A-9D2C-4F01-A703-F452D0CF56DF}"/>
              </a:ext>
            </a:extLst>
          </p:cNvPr>
          <p:cNvSpPr txBox="1"/>
          <p:nvPr/>
        </p:nvSpPr>
        <p:spPr bwMode="auto">
          <a:xfrm>
            <a:off x="124358" y="1537911"/>
            <a:ext cx="8906287" cy="50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Rover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RT Differential correction uses Broadcast orbits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Does not change when you upload GVX to OP</a:t>
            </a: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No vectors = No GVX = No OPUS Projects</a:t>
            </a:r>
          </a:p>
        </p:txBody>
      </p:sp>
    </p:spTree>
    <p:extLst>
      <p:ext uri="{BB962C8B-B14F-4D97-AF65-F5344CB8AC3E}">
        <p14:creationId xmlns:p14="http://schemas.microsoft.com/office/powerpoint/2010/main" val="13913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+ RTN </a:t>
            </a:r>
            <a:b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used are </a:t>
            </a:r>
            <a:r>
              <a:rPr lang="en-US" altLang="en-US" sz="40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NCN</a:t>
            </a:r>
            <a:endParaRPr lang="en-US" altLang="en-US" sz="4000" dirty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9"/>
          <a:stretch/>
        </p:blipFill>
        <p:spPr bwMode="auto">
          <a:xfrm>
            <a:off x="10417" y="1558405"/>
            <a:ext cx="9122827" cy="785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r="66425"/>
          <a:stretch/>
        </p:blipFill>
        <p:spPr bwMode="auto">
          <a:xfrm>
            <a:off x="1" y="2335743"/>
            <a:ext cx="3062983" cy="3839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73400" y="2344210"/>
            <a:ext cx="6070600" cy="4140851"/>
          </a:xfrm>
        </p:spPr>
        <p:txBody>
          <a:bodyPr/>
          <a:lstStyle/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Collect your RTN data w/Rover(s)</a:t>
            </a:r>
          </a:p>
          <a:p>
            <a:pPr lvl="1"/>
            <a:r>
              <a:rPr lang="en-US" alt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In a VRS Log your vectors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not just points!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Download non-NCN CORS data</a:t>
            </a:r>
          </a:p>
          <a:p>
            <a:pPr lvl="1"/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Consult network provider for guidance/assistance</a:t>
            </a:r>
            <a:endParaRPr lang="en-US" altLang="en-US" sz="23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Upload CORS data to </a:t>
            </a: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OP via OPUS-S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Download Rover data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Convert to GVX in </a:t>
            </a:r>
            <a:r>
              <a:rPr lang="en-US" altLang="en-US" sz="2667" i="1" dirty="0">
                <a:latin typeface="Cambria" panose="02040503050406030204" pitchFamily="18" charset="0"/>
                <a:ea typeface="Cambria" panose="02040503050406030204" pitchFamily="18" charset="0"/>
              </a:rPr>
              <a:t>your software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Upload GVX to OPUS Projects</a:t>
            </a:r>
          </a:p>
          <a:p>
            <a:pPr marL="552435" lvl="1" indent="-380990">
              <a:buFont typeface="+mj-lt"/>
              <a:buAutoNum type="arabicPeriod"/>
            </a:pPr>
            <a:r>
              <a:rPr lang="en-US" altLang="en-US" sz="2367" dirty="0">
                <a:latin typeface="Cambria" panose="02040503050406030204" pitchFamily="18" charset="0"/>
                <a:ea typeface="Cambria" panose="02040503050406030204" pitchFamily="18" charset="0"/>
              </a:rPr>
              <a:t>Process Sessions</a:t>
            </a:r>
          </a:p>
          <a:p>
            <a:pPr marL="552435" lvl="1" indent="-380990">
              <a:buFont typeface="+mj-lt"/>
              <a:buAutoNum type="arabicPeriod"/>
            </a:pPr>
            <a:r>
              <a:rPr lang="en-US" altLang="en-US" sz="2367" dirty="0">
                <a:latin typeface="Cambria" panose="02040503050406030204" pitchFamily="18" charset="0"/>
                <a:ea typeface="Cambria" panose="02040503050406030204" pitchFamily="18" charset="0"/>
              </a:rPr>
              <a:t>Adjust Network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6890" r="33452"/>
          <a:stretch/>
        </p:blipFill>
        <p:spPr bwMode="auto">
          <a:xfrm>
            <a:off x="43673" y="2335742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9" t="17047" r="439" b="-157"/>
          <a:stretch/>
        </p:blipFill>
        <p:spPr bwMode="auto">
          <a:xfrm>
            <a:off x="22005" y="2345418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+ RTN </a:t>
            </a:r>
            <a:b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used are </a:t>
            </a:r>
            <a:r>
              <a:rPr lang="en-US" altLang="en-US" sz="40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NCN</a:t>
            </a:r>
            <a:endParaRPr lang="en-US" alt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DF8A-9D2C-4F01-A703-F452D0CF56DF}"/>
              </a:ext>
            </a:extLst>
          </p:cNvPr>
          <p:cNvSpPr txBox="1"/>
          <p:nvPr/>
        </p:nvSpPr>
        <p:spPr bwMode="auto">
          <a:xfrm>
            <a:off x="124358" y="1698170"/>
            <a:ext cx="8902599" cy="50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Most, but maybe not all, networks provide registered users with access to non-NCN CORS data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aka “Reference Data Shop”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Many do </a:t>
            </a:r>
            <a:r>
              <a:rPr lang="en-US" sz="3000" b="1" u="sng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retain this for the long term!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Varies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45 days; 60 days; 90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Investigate this during 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Project Planning</a:t>
            </a:r>
          </a:p>
          <a:p>
            <a:pPr marL="952485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If non-NCN CORS data is gone… it’s gone</a:t>
            </a:r>
          </a:p>
          <a:p>
            <a:pPr marL="1409685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NGS cannot help with that, only the 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etwork provider</a:t>
            </a:r>
          </a:p>
          <a:p>
            <a:pPr marL="152385"/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52385" algn="ctr"/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No vectors = No GVX = No OPUS Projects</a:t>
            </a:r>
          </a:p>
          <a:p>
            <a:pPr marL="152385"/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+ RTN </a:t>
            </a:r>
            <a:b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used </a:t>
            </a:r>
            <a:r>
              <a:rPr lang="en-US" altLang="en-US" sz="40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NCN </a:t>
            </a:r>
            <a:r>
              <a:rPr lang="en-US" alt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have a PID</a:t>
            </a:r>
            <a:endParaRPr lang="en-US" altLang="en-US" sz="4000" b="1" dirty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9"/>
          <a:stretch/>
        </p:blipFill>
        <p:spPr bwMode="auto">
          <a:xfrm>
            <a:off x="10417" y="1558405"/>
            <a:ext cx="9122827" cy="785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r="66425"/>
          <a:stretch/>
        </p:blipFill>
        <p:spPr bwMode="auto">
          <a:xfrm>
            <a:off x="1" y="2335743"/>
            <a:ext cx="3062983" cy="3839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73400" y="2344210"/>
            <a:ext cx="6070600" cy="4140851"/>
          </a:xfrm>
        </p:spPr>
        <p:txBody>
          <a:bodyPr/>
          <a:lstStyle/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Collect your RTN data w/Rover(s)</a:t>
            </a:r>
          </a:p>
          <a:p>
            <a:pPr lvl="1"/>
            <a:r>
              <a:rPr lang="en-US" alt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Log your vectors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not just points!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Download non-NCN CORS data</a:t>
            </a:r>
          </a:p>
          <a:p>
            <a:pPr lvl="1"/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Consult network provider for guidance/assistance</a:t>
            </a:r>
            <a:endParaRPr lang="en-US" altLang="en-US" sz="23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Upload CORS data to </a:t>
            </a: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OP via OPUS-S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Download Rover data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Convert to GVX in </a:t>
            </a:r>
            <a:r>
              <a:rPr lang="en-US" altLang="en-US" sz="2667" i="1" dirty="0">
                <a:latin typeface="Cambria" panose="02040503050406030204" pitchFamily="18" charset="0"/>
                <a:ea typeface="Cambria" panose="02040503050406030204" pitchFamily="18" charset="0"/>
              </a:rPr>
              <a:t>your software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Upload GVX to OPUS Projects</a:t>
            </a:r>
          </a:p>
          <a:p>
            <a:pPr marL="552435" lvl="1" indent="-380990">
              <a:buFont typeface="+mj-lt"/>
              <a:buAutoNum type="arabicPeriod"/>
            </a:pPr>
            <a:r>
              <a:rPr lang="en-US" altLang="en-US" sz="2367" dirty="0">
                <a:latin typeface="Cambria" panose="02040503050406030204" pitchFamily="18" charset="0"/>
                <a:ea typeface="Cambria" panose="02040503050406030204" pitchFamily="18" charset="0"/>
              </a:rPr>
              <a:t>Process Sessions</a:t>
            </a:r>
          </a:p>
          <a:p>
            <a:pPr marL="552435" lvl="1" indent="-380990">
              <a:buFont typeface="+mj-lt"/>
              <a:buAutoNum type="arabicPeriod"/>
            </a:pPr>
            <a:r>
              <a:rPr lang="en-US" altLang="en-US" sz="2367" dirty="0">
                <a:latin typeface="Cambria" panose="02040503050406030204" pitchFamily="18" charset="0"/>
                <a:ea typeface="Cambria" panose="02040503050406030204" pitchFamily="18" charset="0"/>
              </a:rPr>
              <a:t>Adjust Network – </a:t>
            </a:r>
            <a:r>
              <a:rPr lang="en-US" altLang="en-US" sz="2367" b="1" dirty="0">
                <a:latin typeface="Cambria" panose="02040503050406030204" pitchFamily="18" charset="0"/>
                <a:ea typeface="Cambria" panose="02040503050406030204" pitchFamily="18" charset="0"/>
              </a:rPr>
              <a:t>hold IDB coordinates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6890" r="33452"/>
          <a:stretch/>
        </p:blipFill>
        <p:spPr bwMode="auto">
          <a:xfrm>
            <a:off x="43673" y="2335742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9" t="17047" r="439" b="-157"/>
          <a:stretch/>
        </p:blipFill>
        <p:spPr bwMode="auto">
          <a:xfrm>
            <a:off x="22005" y="2345418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BD3DCE-0AF5-4514-8588-5013B65C1E3C}"/>
              </a:ext>
            </a:extLst>
          </p:cNvPr>
          <p:cNvPicPr>
            <a:picLocks noChangeAspect="1" noGrp="1"/>
          </p:cNvPicPr>
          <p:nvPr>
            <p:ph idx="1"/>
          </p:nvPr>
        </p:nvPicPr>
        <p:blipFill rotWithShape="1">
          <a:blip r:embed="rId3"/>
          <a:srcRect l="61" r="115" t="91"/>
          <a:stretch/>
        </p:blipFill>
        <p:spPr>
          <a:xfrm>
            <a:off x="0" y="1512174"/>
            <a:ext cx="7820026" cy="3586833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761FB1E1-E4BB-44E7-AA64-647E81AD2902}"/>
              </a:ext>
            </a:extLst>
          </p:cNvPr>
          <p:cNvSpPr/>
          <p:nvPr/>
        </p:nvSpPr>
        <p:spPr>
          <a:xfrm>
            <a:off x="4876800" y="975360"/>
            <a:ext cx="4267200" cy="1760220"/>
          </a:xfrm>
          <a:prstGeom prst="trapezoid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D023CC-926D-4867-92C1-53A11E00E0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"/>
          <a:stretch/>
        </p:blipFill>
        <p:spPr>
          <a:xfrm>
            <a:off x="3043351" y="4460002"/>
            <a:ext cx="7781698" cy="534582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2FB417-2F08-4CC6-8E1E-50F07CFAB1BC}"/>
              </a:ext>
            </a:extLst>
          </p:cNvPr>
          <p:cNvSpPr/>
          <p:nvPr/>
        </p:nvSpPr>
        <p:spPr>
          <a:xfrm>
            <a:off x="2667000" y="1866900"/>
            <a:ext cx="962025" cy="3143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571A019-7F10-4CBD-8D16-1F6097B34966}"/>
              </a:ext>
            </a:extLst>
          </p:cNvPr>
          <p:cNvSpPr/>
          <p:nvPr/>
        </p:nvSpPr>
        <p:spPr>
          <a:xfrm>
            <a:off x="3209925" y="5257801"/>
            <a:ext cx="3914775" cy="25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226B3F-BB7C-4231-8289-BD13031C4007}"/>
              </a:ext>
            </a:extLst>
          </p:cNvPr>
          <p:cNvSpPr txBox="1">
            <a:spLocks/>
          </p:cNvSpPr>
          <p:nvPr/>
        </p:nvSpPr>
        <p:spPr bwMode="auto">
          <a:xfrm>
            <a:off x="4480561" y="1742122"/>
            <a:ext cx="503682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  <a:noAutofit/>
          </a:bodyPr>
          <a:lstStyle>
            <a:lvl1pPr algn="ctr" defTabSz="457189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189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189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189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189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189" eaLnBrk="1" fontAlgn="base" hangingPunct="1" marL="457189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189" eaLnBrk="1" fontAlgn="base" hangingPunct="1" marL="914377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189" eaLnBrk="1" fontAlgn="base" hangingPunct="1" marL="1371566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189" eaLnBrk="1" fontAlgn="base" hangingPunct="1" marL="1828754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eaLnBrk="1" hangingPunct="1">
              <a:defRPr/>
            </a:pPr>
            <a:r>
              <a:rPr altLang="en-US" b="1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but are in IDB</a:t>
            </a:r>
          </a:p>
          <a:p>
            <a:pPr eaLnBrk="1" hangingPunct="1">
              <a:defRPr/>
            </a:pPr>
            <a:r>
              <a:rPr altLang="en-US" b="1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have a Datasheet</a:t>
            </a:r>
            <a:endParaRPr altLang="en-US" b="1" dirty="0" lang="en-US" sz="4000"/>
          </a:p>
        </p:txBody>
      </p:sp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CORS + RTN </a:t>
            </a:r>
            <a:b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</a:br>
            <a: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CORS used </a:t>
            </a:r>
            <a:r>
              <a:rPr altLang="en-US" dirty="0" lang="en-US" sz="4000" u="sng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not</a:t>
            </a:r>
            <a: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 in NCN </a:t>
            </a:r>
            <a:r>
              <a:rPr altLang="en-US" b="1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but have a PID</a:t>
            </a:r>
            <a:endParaRPr altLang="en-US" b="1" dirty="0" lang="en-US" sz="4000"/>
          </a:p>
        </p:txBody>
      </p:sp>
    </p:spTree>
    <p:extLst>
      <p:ext uri="{BB962C8B-B14F-4D97-AF65-F5344CB8AC3E}">
        <p14:creationId xmlns:p14="http://schemas.microsoft.com/office/powerpoint/2010/main" val="2001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8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2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"/>
      <p:bldP animBg="1" grpId="0" spid="16"/>
      <p:bldP grpId="0" spid="8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+ RTN </a:t>
            </a:r>
            <a:b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CORS used </a:t>
            </a:r>
            <a:r>
              <a:rPr lang="en-US" altLang="en-US" sz="40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</a:t>
            </a:r>
            <a:r>
              <a:rPr lang="en-US" alt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NCN</a:t>
            </a:r>
            <a:endParaRPr lang="en-US" altLang="en-US" sz="4000" b="1" dirty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79"/>
          <a:stretch/>
        </p:blipFill>
        <p:spPr bwMode="auto">
          <a:xfrm>
            <a:off x="10417" y="1558405"/>
            <a:ext cx="9122827" cy="785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r="66425"/>
          <a:stretch/>
        </p:blipFill>
        <p:spPr bwMode="auto">
          <a:xfrm>
            <a:off x="1" y="2335743"/>
            <a:ext cx="3062983" cy="3839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73400" y="2344210"/>
            <a:ext cx="6070600" cy="4140851"/>
          </a:xfrm>
        </p:spPr>
        <p:txBody>
          <a:bodyPr/>
          <a:lstStyle/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Collect your RTN data w/Rover(s)</a:t>
            </a:r>
          </a:p>
          <a:p>
            <a:pPr lvl="1"/>
            <a:r>
              <a:rPr lang="en-US" alt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Log your vectors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not just points!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Download Rover data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Convert to GVX in </a:t>
            </a:r>
            <a:r>
              <a:rPr lang="en-US" altLang="en-US" sz="2667" i="1" dirty="0">
                <a:latin typeface="Cambria" panose="02040503050406030204" pitchFamily="18" charset="0"/>
                <a:ea typeface="Cambria" panose="02040503050406030204" pitchFamily="18" charset="0"/>
              </a:rPr>
              <a:t>your software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Upload GVX to OPUS Projects</a:t>
            </a:r>
          </a:p>
          <a:p>
            <a:pPr marL="552435" lvl="1" indent="-380990">
              <a:buFont typeface="+mj-lt"/>
              <a:buAutoNum type="arabicPeriod"/>
            </a:pPr>
            <a:r>
              <a:rPr lang="en-US" altLang="en-US" sz="2367" dirty="0">
                <a:latin typeface="Cambria" panose="02040503050406030204" pitchFamily="18" charset="0"/>
                <a:ea typeface="Cambria" panose="02040503050406030204" pitchFamily="18" charset="0"/>
              </a:rPr>
              <a:t>Adjust Network</a:t>
            </a:r>
          </a:p>
          <a:p>
            <a:pPr marL="380990" indent="-380990">
              <a:buFont typeface="+mj-lt"/>
              <a:buAutoNum type="arabicPeriod"/>
            </a:pP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</a:rPr>
              <a:t>Enjoy life </a:t>
            </a:r>
            <a:r>
              <a:rPr lang="en-US" altLang="en-US" sz="2667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endParaRPr lang="en-US" altLang="en-US" sz="2667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6890" r="33452"/>
          <a:stretch/>
        </p:blipFill>
        <p:spPr bwMode="auto">
          <a:xfrm>
            <a:off x="43673" y="2335742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9" t="17047" r="439" b="-157"/>
          <a:stretch/>
        </p:blipFill>
        <p:spPr bwMode="auto">
          <a:xfrm>
            <a:off x="22005" y="2345418"/>
            <a:ext cx="3018972" cy="3836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Preparing for New Datums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marL="457200"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Transforming your data</a:t>
            </a:r>
          </a:p>
          <a:p>
            <a:pPr marL="862013" lvl="2"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NCAT 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NGS Coordinate Conversion and Transformation Tool</a:t>
            </a:r>
          </a:p>
          <a:p>
            <a:pPr marL="1319213" lvl="3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available now: ASCII upload, Web Services, GitHub</a:t>
            </a:r>
          </a:p>
          <a:p>
            <a:pPr marL="1319213" lvl="3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ask your software provider(s) about integration</a:t>
            </a:r>
          </a:p>
          <a:p>
            <a:pPr marL="1776413" lvl="4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 envision this as most popular method of access</a:t>
            </a:r>
          </a:p>
          <a:p>
            <a:pPr marL="1776413" lvl="4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Industry Workshop held May 2021</a:t>
            </a:r>
          </a:p>
          <a:p>
            <a:pPr marL="2233613" lvl="5">
              <a:spcAft>
                <a:spcPts val="1200"/>
              </a:spcAft>
            </a:pPr>
            <a:r>
              <a:rPr lang="en-US" sz="1600" dirty="0" err="1"/>
              <a:t>Esri</a:t>
            </a:r>
            <a:r>
              <a:rPr lang="en-US" sz="1600" dirty="0"/>
              <a:t>, Trimble, Blue Marble, </a:t>
            </a:r>
            <a:r>
              <a:rPr lang="en-US" sz="1600" dirty="0" err="1"/>
              <a:t>etc</a:t>
            </a:r>
            <a:r>
              <a:rPr lang="en-US" sz="1600" dirty="0"/>
              <a:t>… all the well known names attended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19213" lvl="3">
              <a:spcAft>
                <a:spcPts val="1200"/>
              </a:spcAft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3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55704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CORS + RTN </a:t>
            </a:r>
            <a:b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</a:br>
            <a:r>
              <a:rPr altLang="en-US" dirty="0" lang="en-US" sz="4000">
                <a:solidFill>
                  <a:prstClr val="black"/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Regardless of CORS used…</a:t>
            </a:r>
            <a:endParaRPr altLang="en-US" dirty="0" lang="en-US" sz="4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0DF8A-9D2C-4F01-A703-F452D0CF56DF}"/>
              </a:ext>
            </a:extLst>
          </p:cNvPr>
          <p:cNvSpPr txBox="1"/>
          <p:nvPr/>
        </p:nvSpPr>
        <p:spPr bwMode="auto">
          <a:xfrm>
            <a:off x="124358" y="1698170"/>
            <a:ext cx="8902599" cy="50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indent="-342900" marL="342900">
              <a:buFont charset="0" panose="020B0604020202020204" pitchFamily="34" typeface="Arial"/>
              <a:buChar char="•"/>
            </a:pPr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If RTN uses VRS method, </a:t>
            </a:r>
            <a:r>
              <a:rPr b="1"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ensure you log vectors</a:t>
            </a:r>
          </a:p>
          <a:p>
            <a:pPr indent="-342900" lvl="1" marL="952485">
              <a:buFont charset="0" panose="020B0604020202020204" pitchFamily="34" typeface="Arial"/>
              <a:buChar char="•"/>
            </a:pPr>
            <a:r>
              <a:rPr dirty="0" lang="en-US" sz="2800">
                <a:latin charset="0" panose="02040503050406030204" pitchFamily="18" typeface="Cambria"/>
                <a:ea charset="0" panose="02040503050406030204" pitchFamily="18" typeface="Cambria"/>
              </a:rPr>
              <a:t>VRS – Virtual Reference Station</a:t>
            </a:r>
          </a:p>
          <a:p>
            <a:pPr indent="-342900" marL="342900">
              <a:buFont charset="0" panose="020B0604020202020204" pitchFamily="34" typeface="Arial"/>
              <a:buChar char="•"/>
            </a:pPr>
            <a:endParaRPr dirty="0" lang="en-US" sz="28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indent="-342900" marL="342900">
              <a:buFont charset="0" panose="020B0604020202020204" pitchFamily="34" typeface="Arial"/>
              <a:buChar char="•"/>
            </a:pPr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For GVX to work in OP, vectors must be tied to:</a:t>
            </a:r>
          </a:p>
          <a:p>
            <a:pPr indent="-342900" lvl="1" marL="952485">
              <a:buFont charset="0" panose="020B0604020202020204" pitchFamily="34" typeface="Arial"/>
              <a:buChar char="•"/>
            </a:pPr>
            <a:r>
              <a:rPr dirty="0" lang="en-US" sz="2800">
                <a:latin charset="0" panose="02040503050406030204" pitchFamily="18" typeface="Cambria"/>
                <a:ea charset="0" panose="02040503050406030204" pitchFamily="18" typeface="Cambria"/>
              </a:rPr>
              <a:t>PRS – Physical Reference Station</a:t>
            </a:r>
          </a:p>
          <a:p>
            <a:pPr indent="-342900" lvl="1" marL="952485">
              <a:buFont charset="0" panose="020B0604020202020204" pitchFamily="34" typeface="Arial"/>
              <a:buChar char="•"/>
            </a:pPr>
            <a:r>
              <a:rPr dirty="0" lang="en-US" sz="2800">
                <a:latin charset="0" panose="02040503050406030204" pitchFamily="18" typeface="Cambria"/>
                <a:ea charset="0" panose="02040503050406030204" pitchFamily="18" typeface="Cambria"/>
              </a:rPr>
              <a:t>PBS – Physical Base Station</a:t>
            </a:r>
          </a:p>
          <a:p>
            <a:pPr indent="-342900" marL="342900">
              <a:buFont charset="0" panose="020B0604020202020204" pitchFamily="34" typeface="Arial"/>
              <a:buChar char="•"/>
            </a:pPr>
            <a:endParaRPr dirty="0" lang="en-US" sz="28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indent="-342900" marL="342900">
              <a:buFont charset="0" panose="020B0604020202020204" pitchFamily="34" typeface="Arial"/>
              <a:buChar char="•"/>
            </a:pPr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Should not be a concern for MAC or FKP methods</a:t>
            </a:r>
          </a:p>
          <a:p>
            <a:pPr indent="-342900" lvl="1" marL="952485">
              <a:buFont charset="0" panose="020B0604020202020204" pitchFamily="34" typeface="Arial"/>
              <a:buChar char="•"/>
            </a:pPr>
            <a:r>
              <a:rPr dirty="0" lang="en-US" sz="3000">
                <a:latin charset="0" panose="02040503050406030204" pitchFamily="18" typeface="Cambria"/>
                <a:ea charset="0" panose="02040503050406030204" pitchFamily="18" typeface="Cambria"/>
              </a:rPr>
              <a:t>Vectors will be tied to PRS by default</a:t>
            </a:r>
          </a:p>
          <a:p>
            <a:pPr indent="-342900" lvl="1" marL="952485">
              <a:buFont charset="0" panose="020B0604020202020204" pitchFamily="34" typeface="Arial"/>
              <a:buChar char="•"/>
            </a:pPr>
            <a:endParaRPr dirty="0" lang="en-US" sz="30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algn="ctr"/>
            <a:r>
              <a:rPr dirty="0" i="1" lang="en-US" sz="3000">
                <a:latin charset="0" panose="02040503050406030204" pitchFamily="18" typeface="Cambria"/>
                <a:ea charset="0" panose="02040503050406030204" pitchFamily="18" typeface="Cambria"/>
              </a:rPr>
              <a:t>No vectors = No GVX = No OPUS Projects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7BA24B-72DE-45E7-8EED-716FDA4BC342}"/>
              </a:ext>
            </a:extLst>
          </p:cNvPr>
          <p:cNvGrpSpPr/>
          <p:nvPr/>
        </p:nvGrpSpPr>
        <p:grpSpPr>
          <a:xfrm>
            <a:off x="1590675" y="2733675"/>
            <a:ext cx="7277100" cy="3356617"/>
            <a:chOff x="1590675" y="2733675"/>
            <a:chExt cx="7277100" cy="33566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FEA257-C055-468A-B364-8F1019F55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1" r="65" t="29"/>
            <a:stretch/>
          </p:blipFill>
          <p:spPr>
            <a:xfrm>
              <a:off x="1590675" y="2733675"/>
              <a:ext cx="7277100" cy="3356617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49D55F11-2660-41F9-9E0D-0B7CBCC58A79}"/>
                </a:ext>
              </a:extLst>
            </p:cNvPr>
            <p:cNvSpPr/>
            <p:nvPr/>
          </p:nvSpPr>
          <p:spPr>
            <a:xfrm>
              <a:off x="6334125" y="5048250"/>
              <a:ext cx="2181225" cy="828675"/>
            </a:xfrm>
            <a:prstGeom prst="cloud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bg1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dirty="0" lang="en-US" sz="16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Screenshot of Trimble Access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8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Beta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OPUS Projects (OP)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373958"/>
            <a:ext cx="8763000" cy="498315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OPv5.0 is currently in Beta phase</a:t>
            </a:r>
          </a:p>
          <a:p>
            <a:pPr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you have problems, please: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Talk to one of our Geodetic Advisors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Send an email to OP team</a:t>
            </a:r>
          </a:p>
          <a:p>
            <a:pPr lvl="1">
              <a:spcBef>
                <a:spcPts val="18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Let us know!</a:t>
            </a:r>
          </a:p>
          <a:p>
            <a:pPr lvl="2">
              <a:spcBef>
                <a:spcPts val="1800"/>
              </a:spcBef>
            </a:pP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We can’t address or fix problems we don’t know about</a:t>
            </a:r>
          </a:p>
          <a:p>
            <a:pPr>
              <a:spcBef>
                <a:spcPts val="1800"/>
              </a:spcBef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47827" y="887968"/>
            <a:ext cx="8896173" cy="426441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Demo – Time?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Beta OPUS Projects (OPv5.0)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931333" indent="-914400">
              <a:spcBef>
                <a:spcPts val="0"/>
              </a:spcBef>
              <a:buSzPct val="100000"/>
              <a:buFont typeface="+mj-lt"/>
              <a:buAutoNum type="arabicPeriod"/>
              <a:tabLst>
                <a:tab pos="397077" algn="l"/>
                <a:tab pos="397923" algn="l"/>
              </a:tabLst>
            </a:pPr>
            <a:r>
              <a:rPr lang="en-US" sz="4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Export GVX from TBC</a:t>
            </a:r>
          </a:p>
          <a:p>
            <a:pPr marL="931333" indent="-914400">
              <a:spcBef>
                <a:spcPts val="0"/>
              </a:spcBef>
              <a:buSzPct val="100000"/>
              <a:buFont typeface="+mj-lt"/>
              <a:buAutoNum type="arabicPeriod"/>
              <a:tabLst>
                <a:tab pos="397077" algn="l"/>
                <a:tab pos="397923" algn="l"/>
              </a:tabLst>
            </a:pPr>
            <a:r>
              <a:rPr lang="en-US" sz="4000" b="1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Import GVX to OP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554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>
                <a:latin typeface="Cambria" panose="02040503050406030204" pitchFamily="18" charset="0"/>
                <a:cs typeface="Calibri"/>
              </a:rPr>
              <a:t>What happened to </a:t>
            </a:r>
            <a:r>
              <a:rPr lang="en-US" sz="4800" spc="-40" dirty="0" err="1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4800" spc="-40" dirty="0">
                <a:latin typeface="Cambria" panose="02040503050406030204" pitchFamily="18" charset="0"/>
                <a:cs typeface="Calibri"/>
              </a:rPr>
              <a:t>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8" y="1255653"/>
            <a:ext cx="8746454" cy="53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>
                <a:latin typeface="Cambria" panose="02040503050406030204" pitchFamily="18" charset="0"/>
                <a:cs typeface="Calibri"/>
              </a:rPr>
              <a:t>The program continues!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>
                <a:latin typeface="Cambria" panose="02040503050406030204" pitchFamily="18" charset="0"/>
                <a:cs typeface="Calibri"/>
              </a:rPr>
              <a:t>All submittals up until </a:t>
            </a:r>
            <a:r>
              <a:rPr lang="en-US" sz="3200" b="1" spc="-40" dirty="0">
                <a:latin typeface="Cambria" panose="02040503050406030204" pitchFamily="18" charset="0"/>
                <a:cs typeface="Calibri"/>
              </a:rPr>
              <a:t>30 Sep 2023</a:t>
            </a:r>
            <a:r>
              <a:rPr lang="en-US" sz="3200" spc="-40" dirty="0">
                <a:latin typeface="Cambria" panose="02040503050406030204" pitchFamily="18" charset="0"/>
                <a:cs typeface="Calibri"/>
              </a:rPr>
              <a:t> will be incorporated into the NAVD88</a:t>
            </a:r>
            <a:r>
              <a:rPr lang="en-US" sz="3200" spc="-40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 Tool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How do I get a mark included?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collect/submit 2+ OPUS Shared Solutions</a:t>
            </a:r>
            <a:endParaRPr lang="en-US" sz="3200" spc="-40" dirty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40" dirty="0">
                <a:latin typeface="Cambria" panose="02040503050406030204" pitchFamily="18" charset="0"/>
                <a:cs typeface="Calibri"/>
              </a:rPr>
              <a:t>Tracking map (</a:t>
            </a:r>
            <a:r>
              <a:rPr lang="en-US" sz="3200" spc="-40" dirty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200" spc="-40" dirty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spc="-40" dirty="0">
                <a:latin typeface="Cambria" panose="02040503050406030204" pitchFamily="18" charset="0"/>
                <a:cs typeface="Calibri"/>
              </a:rPr>
              <a:t>NGS committed to biweekly updates</a:t>
            </a:r>
          </a:p>
          <a:p>
            <a:pPr marL="738188" lvl="1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Any major search engine: </a:t>
            </a:r>
          </a:p>
          <a:p>
            <a:pPr marL="457200" lvl="1" indent="0"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mark recovery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Try 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" l="126" r="144" t="128"/>
          <a:stretch/>
        </p:blipFill>
        <p:spPr>
          <a:xfrm>
            <a:off x="-43543" y="0"/>
            <a:ext cx="9187543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5444395"/>
            <a:ext cx="7772400" cy="1362075"/>
          </a:xfrm>
        </p:spPr>
        <p:txBody>
          <a:bodyPr/>
          <a:lstStyle/>
          <a:p>
            <a:r>
              <a:rPr dirty="0" lang="en-US" sz="4400">
                <a:latin charset="0" panose="02040503050406030204" pitchFamily="18" typeface="Cambria"/>
                <a:ea charset="0" panose="02040503050406030204" pitchFamily="18" typeface="Cambria"/>
              </a:rPr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85263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691" y="2045"/>
            <a:ext cx="9142509" cy="6853910"/>
            <a:chOff x="8691" y="2045"/>
            <a:chExt cx="9142509" cy="68539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" y="2045"/>
              <a:ext cx="9126617" cy="68539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74845" y="28800"/>
              <a:ext cx="6776355" cy="523220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dirty="0" lang="en-US" spc="-7" sz="2800">
                  <a:solidFill>
                    <a:prstClr val="white"/>
                  </a:solidFill>
                  <a:latin charset="0" panose="02040503050406030204" pitchFamily="18" typeface="Cambria"/>
                  <a:ea charset="-128" pitchFamily="34" typeface="MS PGothic"/>
                  <a:cs typeface="Calibri"/>
                </a:rPr>
                <a:t>https://www.ngs.noaa.gov/ADVISORS/</a:t>
              </a:r>
              <a:endParaRPr dirty="0" lang="en-US"/>
            </a:p>
          </p:txBody>
        </p:sp>
      </p:grpSp>
      <p:pic>
        <p:nvPicPr>
          <p:cNvPr id="17" name="je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" l="162" r="38" t="28"/>
          <a:stretch/>
        </p:blipFill>
        <p:spPr>
          <a:xfrm>
            <a:off x="6669881" y="1294606"/>
            <a:ext cx="728662" cy="88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1000"/>
                            </p:stCondLst>
                            <p:childTnLst>
                              <p:par>
                                <p:cTn fill="hold" id="12" nodeType="afterEffect" presetClass="entr" presetID="21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4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geodesy.noaa.gov/ADVISORS/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76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57" y="3638744"/>
            <a:ext cx="4251775" cy="3087277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an NGS employee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Erik Baldwin over at Bluefield State College</a:t>
            </a:r>
          </a:p>
        </p:txBody>
      </p:sp>
    </p:spTree>
    <p:extLst>
      <p:ext uri="{BB962C8B-B14F-4D97-AF65-F5344CB8AC3E}">
        <p14:creationId xmlns:p14="http://schemas.microsoft.com/office/powerpoint/2010/main" val="41263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Preparing for New Datums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marL="457200"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Reprocessing your data</a:t>
            </a:r>
          </a:p>
          <a:p>
            <a:pPr marL="862013" lvl="2">
              <a:spcAft>
                <a:spcPts val="1200"/>
              </a:spcAft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in a perfect world, everyone would reprocess</a:t>
            </a:r>
          </a:p>
          <a:p>
            <a:pPr marL="1319213" lvl="3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what does this mean?</a:t>
            </a:r>
          </a:p>
          <a:p>
            <a:pPr marL="1776413" lvl="4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consider an ALTA w/topo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start over with the onsite GNSS-based control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reorient all your shots/ties (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hopefully linked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233613" lvl="5">
              <a:spcAft>
                <a:spcPts val="12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recreate all the drainage features in new datum</a:t>
            </a:r>
          </a:p>
          <a:p>
            <a:pPr marL="1319213" lvl="3">
              <a:spcAft>
                <a:spcPts val="1200"/>
              </a:spcAft>
            </a:pP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unrealistic!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… and unnecessary for majority users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72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State Geodetic Coordinators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90" y="3592614"/>
            <a:ext cx="4386878" cy="300198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indent="-227013" marL="227013"/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Not an NGS employee</a:t>
            </a:r>
          </a:p>
          <a:p>
            <a:pPr indent="-227013" marL="227013"/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Serves as a liaison between the State’s geospatial community and the NGS</a:t>
            </a:r>
          </a:p>
          <a:p>
            <a:pPr indent="-227013" marL="227013"/>
            <a:r>
              <a:rPr dirty="0" err="1" lang="en-US">
                <a:latin charset="0" panose="02040503050406030204" pitchFamily="18" typeface="Cambria"/>
                <a:ea charset="0" panose="02040503050406030204" pitchFamily="18" typeface="Cambria"/>
              </a:rPr>
              <a:t>Stepehn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 at </a:t>
            </a:r>
            <a:r>
              <a:rPr dirty="0" err="1" lang="en-US">
                <a:latin charset="0" panose="02040503050406030204" pitchFamily="18" typeface="Cambria"/>
                <a:ea charset="0" panose="02040503050406030204" pitchFamily="18" typeface="Cambria"/>
              </a:rPr>
              <a:t>PennDOT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 and Brian over at PSU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 l="142" t="50"/>
          <a:stretch/>
        </p:blipFill>
        <p:spPr>
          <a:xfrm>
            <a:off x="421500" y="3592614"/>
            <a:ext cx="3874438" cy="300198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3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66" y="2872888"/>
            <a:ext cx="3784697" cy="386657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an NGS employee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Foos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over at ODOT</a:t>
            </a:r>
          </a:p>
        </p:txBody>
      </p:sp>
    </p:spTree>
    <p:extLst>
      <p:ext uri="{BB962C8B-B14F-4D97-AF65-F5344CB8AC3E}">
        <p14:creationId xmlns:p14="http://schemas.microsoft.com/office/powerpoint/2010/main" val="252266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an NGS employee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Brian Bunch over at the Kentucky Infrastructure Authority (KIA)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5A24D-8BEC-42EC-B53D-830BCED16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8" t="17440" r="7027" b="11756"/>
          <a:stretch/>
        </p:blipFill>
        <p:spPr>
          <a:xfrm>
            <a:off x="4077730" y="3924921"/>
            <a:ext cx="4454307" cy="251492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56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5437769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Not an NGS employee, rather:</a:t>
            </a:r>
          </a:p>
          <a:p>
            <a:pPr marL="627063" lvl="1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State/Commonwealth government</a:t>
            </a:r>
          </a:p>
          <a:p>
            <a:pPr marL="1027113" lvl="2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RTN manager</a:t>
            </a:r>
          </a:p>
          <a:p>
            <a:pPr marL="1027113" lvl="2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DOT survey lead</a:t>
            </a:r>
          </a:p>
          <a:p>
            <a:pPr marL="1027113" lvl="2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Geospatial Information Officer</a:t>
            </a:r>
          </a:p>
          <a:p>
            <a:pPr marL="627063" lvl="1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Academia</a:t>
            </a:r>
          </a:p>
          <a:p>
            <a:pPr marL="1027113" lvl="2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Professor or Program Director</a:t>
            </a:r>
          </a:p>
          <a:p>
            <a:pPr marL="627063" lvl="1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Professional society representative</a:t>
            </a:r>
          </a:p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</p:txBody>
      </p:sp>
    </p:spTree>
    <p:extLst>
      <p:ext uri="{BB962C8B-B14F-4D97-AF65-F5344CB8AC3E}">
        <p14:creationId xmlns:p14="http://schemas.microsoft.com/office/powerpoint/2010/main" val="35002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p1"/>
          <p:cNvSpPr txBox="1"/>
          <p:nvPr/>
        </p:nvSpPr>
        <p:spPr>
          <a:xfrm>
            <a:off x="406180" y="5149938"/>
            <a:ext cx="246552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Geometric</a:t>
            </a:r>
            <a:endParaRPr lang="en-US" sz="1350" dirty="0">
              <a:latin typeface="+mj-lt"/>
            </a:endParaRPr>
          </a:p>
          <a:p>
            <a:pPr algn="ctr"/>
            <a:r>
              <a:rPr lang="en-US" sz="1350" dirty="0">
                <a:latin typeface="+mj-lt"/>
              </a:rPr>
              <a:t>Sep 2017; </a:t>
            </a:r>
            <a:r>
              <a:rPr lang="en-US" sz="1350" dirty="0"/>
              <a:t>Rev. Apr 2021</a:t>
            </a:r>
            <a:endParaRPr lang="en-US" sz="1350" i="1" dirty="0">
              <a:latin typeface="+mj-lt"/>
            </a:endParaRPr>
          </a:p>
          <a:p>
            <a:pPr algn="ctr"/>
            <a:r>
              <a:rPr lang="en-US" sz="1350" b="1" i="1" dirty="0">
                <a:latin typeface="+mj-lt"/>
              </a:rPr>
              <a:t>NOAA TR NOS NGS </a:t>
            </a:r>
            <a:r>
              <a:rPr lang="en-US" sz="1350" b="1" i="1" dirty="0">
                <a:solidFill>
                  <a:srgbClr val="FF0000"/>
                </a:solidFill>
                <a:latin typeface="+mj-lt"/>
              </a:rPr>
              <a:t>62</a:t>
            </a:r>
          </a:p>
        </p:txBody>
      </p:sp>
      <p:sp>
        <p:nvSpPr>
          <p:cNvPr id="15" name="TextBox p2"/>
          <p:cNvSpPr txBox="1"/>
          <p:nvPr/>
        </p:nvSpPr>
        <p:spPr>
          <a:xfrm>
            <a:off x="3298574" y="5149937"/>
            <a:ext cx="25230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Geopotential</a:t>
            </a:r>
            <a:endParaRPr lang="en-US" sz="1350" dirty="0">
              <a:latin typeface="+mj-lt"/>
            </a:endParaRPr>
          </a:p>
          <a:p>
            <a:pPr algn="ctr"/>
            <a:r>
              <a:rPr lang="en-US" sz="1350" dirty="0">
                <a:latin typeface="+mj-lt"/>
              </a:rPr>
              <a:t>Nov 2017; Rev. Feb 2021</a:t>
            </a:r>
          </a:p>
          <a:p>
            <a:pPr algn="ctr"/>
            <a:r>
              <a:rPr lang="en-US" sz="1350" b="1" i="1" dirty="0">
                <a:latin typeface="+mj-lt"/>
              </a:rPr>
              <a:t>NOAA TR NOS NGS </a:t>
            </a:r>
            <a:r>
              <a:rPr lang="en-US" sz="1350" b="1" i="1" dirty="0">
                <a:solidFill>
                  <a:srgbClr val="FF0000"/>
                </a:solidFill>
                <a:latin typeface="+mj-lt"/>
              </a:rPr>
              <a:t>64</a:t>
            </a:r>
          </a:p>
        </p:txBody>
      </p:sp>
      <p:sp>
        <p:nvSpPr>
          <p:cNvPr id="16" name="TextBox p3"/>
          <p:cNvSpPr txBox="1"/>
          <p:nvPr/>
        </p:nvSpPr>
        <p:spPr>
          <a:xfrm>
            <a:off x="6170280" y="5149937"/>
            <a:ext cx="25634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latin typeface="+mj-lt"/>
              </a:rPr>
              <a:t>Working in the modernized NSRS</a:t>
            </a:r>
          </a:p>
          <a:p>
            <a:pPr algn="ctr"/>
            <a:r>
              <a:rPr lang="en-US" sz="1350" dirty="0">
                <a:latin typeface="+mj-lt"/>
              </a:rPr>
              <a:t>Apr 2019; Rev. Feb 2021</a:t>
            </a:r>
          </a:p>
          <a:p>
            <a:pPr algn="ctr"/>
            <a:r>
              <a:rPr lang="en-US" sz="1350" b="1" i="1" dirty="0">
                <a:latin typeface="+mj-lt"/>
              </a:rPr>
              <a:t>NOAA TR NOS NGS </a:t>
            </a:r>
            <a:r>
              <a:rPr lang="en-US" sz="1350" b="1" i="1" dirty="0">
                <a:solidFill>
                  <a:srgbClr val="FF0000"/>
                </a:solidFill>
                <a:latin typeface="+mj-lt"/>
              </a:rPr>
              <a:t>67</a:t>
            </a:r>
          </a:p>
        </p:txBody>
      </p:sp>
      <p:pic>
        <p:nvPicPr>
          <p:cNvPr id="11" name="p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79" y="1914723"/>
            <a:ext cx="2465528" cy="3190732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74" y="1873141"/>
            <a:ext cx="2523044" cy="3265165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41" y="1873141"/>
            <a:ext cx="2523043" cy="3265165"/>
          </a:xfrm>
          <a:prstGeom prst="rect">
            <a:avLst/>
          </a:prstGeom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vised for 2021"/>
          <p:cNvSpPr txBox="1"/>
          <p:nvPr/>
        </p:nvSpPr>
        <p:spPr>
          <a:xfrm>
            <a:off x="184417" y="3602378"/>
            <a:ext cx="880590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+mj-lt"/>
              </a:rPr>
              <a:t>All three were revised in 2021</a:t>
            </a:r>
          </a:p>
        </p:txBody>
      </p:sp>
      <p:sp>
        <p:nvSpPr>
          <p:cNvPr id="13" name="blueprints"/>
          <p:cNvSpPr txBox="1">
            <a:spLocks/>
          </p:cNvSpPr>
          <p:nvPr/>
        </p:nvSpPr>
        <p:spPr>
          <a:xfrm>
            <a:off x="1" y="453440"/>
            <a:ext cx="9143999" cy="52840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Blueprints for the Modernized NSRS</a:t>
            </a:r>
            <a:endParaRPr lang="en-US" alt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best"/>
          <p:cNvSpPr txBox="1">
            <a:spLocks/>
          </p:cNvSpPr>
          <p:nvPr/>
        </p:nvSpPr>
        <p:spPr>
          <a:xfrm>
            <a:off x="2" y="1254165"/>
            <a:ext cx="9143999" cy="52840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…your best source for information on modernization</a:t>
            </a:r>
            <a:endParaRPr lang="en-US" alt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5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</p:bldLst>
  </p:timing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5" l="157" t="111"/>
          <a:stretch/>
        </p:blipFill>
        <p:spPr>
          <a:xfrm>
            <a:off x="60159" y="1181099"/>
            <a:ext cx="4410777" cy="5293495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979" y="1181099"/>
            <a:ext cx="4532768" cy="3801473"/>
          </a:xfrm>
          <a:prstGeom prst="rect">
            <a:avLst/>
          </a:prstGeom>
          <a:ln w="12700">
            <a:solidFill>
              <a:schemeClr val="accent1">
                <a:shade val="50000"/>
              </a:schemeClr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499855" y="5007968"/>
            <a:ext cx="4547891" cy="1466625"/>
            <a:chOff x="4403571" y="5339913"/>
            <a:chExt cx="4586432" cy="1399549"/>
          </a:xfrm>
        </p:grpSpPr>
        <p:sp>
          <p:nvSpPr>
            <p:cNvPr id="12" name="Rectangle 11"/>
            <p:cNvSpPr/>
            <p:nvPr/>
          </p:nvSpPr>
          <p:spPr>
            <a:xfrm>
              <a:off x="4403571" y="5339913"/>
              <a:ext cx="4586432" cy="1399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9081" y="5658267"/>
              <a:ext cx="1647191" cy="931801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b="1" dirty="0" lang="en-US">
                  <a:solidFill>
                    <a:srgbClr val="781D22"/>
                  </a:solidFill>
                </a:rPr>
                <a:t>Educational Videos</a:t>
              </a:r>
            </a:p>
            <a:p>
              <a:pPr algn="ctr"/>
              <a:r>
                <a:rPr b="1" dirty="0" lang="en-US">
                  <a:solidFill>
                    <a:srgbClr val="781D22"/>
                  </a:solidFill>
                </a:rPr>
                <a:t>&lt;5 minutes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810" y="5709063"/>
              <a:ext cx="2291134" cy="931801"/>
            </a:xfrm>
            <a:prstGeom prst="rect">
              <a:avLst/>
            </a:prstGeom>
            <a:noFill/>
          </p:spPr>
          <p:txBody>
            <a:bodyPr rtlCol="0" wrap="square">
              <a:spAutoFit/>
            </a:bodyPr>
            <a:lstStyle/>
            <a:p>
              <a:pPr algn="ctr"/>
              <a:r>
                <a:rPr b="1" dirty="0" lang="en-US">
                  <a:solidFill>
                    <a:srgbClr val="781D22"/>
                  </a:solidFill>
                </a:rPr>
                <a:t>Online Lesson </a:t>
              </a:r>
            </a:p>
            <a:p>
              <a:pPr algn="ctr"/>
              <a:r>
                <a:rPr b="1" dirty="0" lang="en-US">
                  <a:solidFill>
                    <a:srgbClr val="781D22"/>
                  </a:solidFill>
                </a:rPr>
                <a:t>(via </a:t>
              </a:r>
              <a:r>
                <a:rPr b="1" dirty="0" err="1" lang="en-US">
                  <a:solidFill>
                    <a:srgbClr val="781D22"/>
                  </a:solidFill>
                </a:rPr>
                <a:t>MetEd</a:t>
              </a:r>
              <a:r>
                <a:rPr b="1" dirty="0" lang="en-US">
                  <a:solidFill>
                    <a:srgbClr val="781D22"/>
                  </a:solidFill>
                </a:rPr>
                <a:t>/COMET)</a:t>
              </a:r>
            </a:p>
            <a:p>
              <a:pPr algn="ctr"/>
              <a:r>
                <a:rPr b="1" dirty="0" lang="en-US">
                  <a:solidFill>
                    <a:srgbClr val="781D22"/>
                  </a:solidFill>
                </a:rPr>
                <a:t>~1 hour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0" y="395288"/>
            <a:ext cx="9144000" cy="685800"/>
          </a:xfrm>
          <a:prstGeom prst="rect">
            <a:avLst/>
          </a:prstGeom>
        </p:spPr>
        <p:txBody>
          <a:bodyPr/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eaLnBrk="1" hangingPunct="1"/>
            <a:r>
              <a:rPr altLang="en-US" dirty="0" lang="en-US" sz="4000">
                <a:latin charset="0" panose="02040503050406030204" pitchFamily="18" typeface="Cambria"/>
                <a:ea charset="0" panose="02040503050406030204" pitchFamily="18" typeface="Cambria"/>
                <a:cs charset="0" pitchFamily="34" typeface="Arial"/>
              </a:rPr>
              <a:t>Resources at </a:t>
            </a:r>
            <a:r>
              <a:rPr altLang="en-US" b="1" dirty="0" lang="en-US" sz="4000">
                <a:latin charset="0" panose="02040503050406030204" pitchFamily="18" typeface="Cambria"/>
                <a:ea charset="0" panose="02040503050406030204" pitchFamily="18" typeface="Cambria"/>
                <a:cs charset="0" pitchFamily="34" typeface="Arial"/>
              </a:rPr>
              <a:t>geodesy.noaa.gov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86840" y="1847918"/>
            <a:ext cx="1112520" cy="2780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513667" y="5835428"/>
            <a:ext cx="459693" cy="331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7811455" y="5045824"/>
            <a:ext cx="0" cy="3279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990870" y="5359111"/>
            <a:ext cx="1316330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766239" y="5391604"/>
            <a:ext cx="2082485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2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>
                                        <p:cTn dur="2000" id="7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2600"/>
                            </p:stCondLst>
                            <p:childTnLst>
                              <p:par>
                                <p:cTn fill="hold" grpId="0" id="9" nodeType="afterEffect" presetClass="entr" presetID="21" presetSubtype="2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>
                                        <p:cTn dur="2000" id="1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5600"/>
                            </p:stCondLst>
                            <p:childTnLst>
                              <p:par>
                                <p:cTn fill="hold" grpId="0" id="13" nodeType="afterEffect" presetClass="entr" presetID="21" presetSubtype="2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>
                                        <p:cTn dur="2000" id="1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"/>
      <p:bldP animBg="1" grpId="0" spid="14"/>
      <p:bldP animBg="1" grpId="0" spid="17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99855" y="5007968"/>
            <a:ext cx="4547891" cy="1466625"/>
            <a:chOff x="4403571" y="5339913"/>
            <a:chExt cx="4586432" cy="1399549"/>
          </a:xfrm>
        </p:grpSpPr>
        <p:sp>
          <p:nvSpPr>
            <p:cNvPr id="12" name="Rectangle 11"/>
            <p:cNvSpPr/>
            <p:nvPr/>
          </p:nvSpPr>
          <p:spPr>
            <a:xfrm>
              <a:off x="4403571" y="5339913"/>
              <a:ext cx="4586432" cy="13995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19081" y="5658267"/>
              <a:ext cx="1647191" cy="93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81D22"/>
                  </a:solidFill>
                </a:rPr>
                <a:t>Educational Videos</a:t>
              </a:r>
            </a:p>
            <a:p>
              <a:pPr algn="ctr"/>
              <a:r>
                <a:rPr lang="en-US" b="1" dirty="0">
                  <a:solidFill>
                    <a:srgbClr val="781D22"/>
                  </a:solidFill>
                </a:rPr>
                <a:t>&lt;5 minutes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8810" y="5709063"/>
              <a:ext cx="2291134" cy="93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781D22"/>
                  </a:solidFill>
                </a:rPr>
                <a:t>Online Lesson </a:t>
              </a:r>
            </a:p>
            <a:p>
              <a:pPr algn="ctr"/>
              <a:r>
                <a:rPr lang="en-US" b="1" dirty="0">
                  <a:solidFill>
                    <a:srgbClr val="781D22"/>
                  </a:solidFill>
                </a:rPr>
                <a:t>(via </a:t>
              </a:r>
              <a:r>
                <a:rPr lang="en-US" b="1" dirty="0" err="1">
                  <a:solidFill>
                    <a:srgbClr val="781D22"/>
                  </a:solidFill>
                </a:rPr>
                <a:t>MetEd</a:t>
              </a:r>
              <a:r>
                <a:rPr lang="en-US" b="1" dirty="0">
                  <a:solidFill>
                    <a:srgbClr val="781D22"/>
                  </a:solidFill>
                </a:rPr>
                <a:t>/COMET)</a:t>
              </a:r>
            </a:p>
            <a:p>
              <a:pPr algn="ctr"/>
              <a:r>
                <a:rPr lang="en-US" b="1" dirty="0">
                  <a:solidFill>
                    <a:srgbClr val="781D22"/>
                  </a:solidFill>
                </a:rPr>
                <a:t>~1 hour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0" y="6371268"/>
            <a:ext cx="9144000" cy="45619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NGS homepage: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geodesy.noaa.gov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513667" y="5835428"/>
            <a:ext cx="459693" cy="3310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7811455" y="5045824"/>
            <a:ext cx="0" cy="327939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990870" y="5359111"/>
            <a:ext cx="1316330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766239" y="5391604"/>
            <a:ext cx="2082485" cy="88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A598D-89C4-4855-B4EA-5D9995385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5"/>
            <a:ext cx="9144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8" l="94" t="62"/>
          <a:stretch/>
        </p:blipFill>
        <p:spPr>
          <a:xfrm>
            <a:off x="3862874" y="998057"/>
            <a:ext cx="5172842" cy="5755669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  <a:effectLst>
            <a:outerShdw algn="tl" blurRad="50800" dir="2700000" dist="38100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 rot="406022">
            <a:off x="6063116" y="3657351"/>
            <a:ext cx="2717554" cy="206534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408422">
            <a:off x="6143762" y="3712211"/>
            <a:ext cx="2662602" cy="646331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dirty="0" i="1" lang="en-US"/>
              <a:t>Click this icon on homepage</a:t>
            </a:r>
          </a:p>
        </p:txBody>
      </p:sp>
      <p:sp>
        <p:nvSpPr>
          <p:cNvPr id="18" name="Right Arrow 17"/>
          <p:cNvSpPr/>
          <p:nvPr/>
        </p:nvSpPr>
        <p:spPr>
          <a:xfrm rot="5832851">
            <a:off x="7083570" y="4361402"/>
            <a:ext cx="676645" cy="743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518205"/>
            <a:ext cx="3862874" cy="1373354"/>
          </a:xfrm>
          <a:prstGeom prst="rect">
            <a:avLst/>
          </a:prstGeom>
        </p:spPr>
        <p:txBody>
          <a:bodyPr/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typeface="+mj-lt"/>
                <a:ea charset="-128" pitchFamily="34" typeface="MS PGothic"/>
                <a:cs charset="0" typeface="ＭＳ Ｐゴシック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-128" pitchFamily="34" typeface="MS PGothic"/>
                <a:cs charset="0" typeface="ＭＳ Ｐゴシック"/>
              </a:defRPr>
            </a:lvl5pPr>
            <a:lvl6pPr algn="ctr" defTabSz="457200" fontAlgn="base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fontAlgn="base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fontAlgn="base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fontAlgn="base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pPr eaLnBrk="1" hangingPunct="1"/>
            <a:r>
              <a:rPr altLang="en-US" b="1" dirty="0" lang="en-US" sz="4000">
                <a:latin charset="0" panose="02040503050406030204" pitchFamily="18" typeface="Cambria"/>
                <a:ea charset="0" panose="02040503050406030204" pitchFamily="18" typeface="Cambria"/>
                <a:cs charset="0" pitchFamily="34" typeface="Arial"/>
              </a:rPr>
              <a:t>Email Subscriptions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" y="1891559"/>
            <a:ext cx="3862873" cy="4303053"/>
          </a:xfrm>
          <a:prstGeom prst="rect">
            <a:avLst/>
          </a:prstGeom>
          <a:noFill/>
        </p:spPr>
        <p:txBody>
          <a:bodyPr rtlCol="0" wrap="square">
            <a:noAutofit/>
          </a:bodyPr>
          <a:lstStyle/>
          <a:p>
            <a:pPr>
              <a:spcBef>
                <a:spcPts val="600"/>
              </a:spcBef>
            </a:pPr>
            <a:r>
              <a:rPr b="1" dirty="0" i="1" lang="en-US" sz="2000">
                <a:latin charset="0" panose="02040503050406030204" pitchFamily="18" typeface="Cambria"/>
                <a:ea charset="0" panose="02040503050406030204" pitchFamily="18" typeface="Cambria"/>
              </a:rPr>
              <a:t>*Only 1-2 messages per month*</a:t>
            </a:r>
          </a:p>
          <a:p>
            <a:pPr indent="-285750" marL="285750">
              <a:spcBef>
                <a:spcPts val="600"/>
              </a:spcBef>
              <a:buFont charset="0" panose="020B0604020202020204" pitchFamily="34" typeface="Arial"/>
              <a:buChar char="•"/>
            </a:pPr>
            <a:endParaRPr b="1"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indent="-285750" marL="285750">
              <a:spcBef>
                <a:spcPts val="600"/>
              </a:spcBef>
              <a:buFont charset="0" panose="020B0604020202020204" pitchFamily="34" typeface="Arial"/>
              <a:buChar char="•"/>
            </a:pP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NGS News</a:t>
            </a:r>
          </a:p>
          <a:p>
            <a:pPr lvl="1">
              <a:spcBef>
                <a:spcPts val="600"/>
              </a:spcBef>
            </a:pPr>
            <a:r>
              <a:rPr dirty="0" i="1" lang="en-US" sz="2000">
                <a:latin charset="0" panose="02040503050406030204" pitchFamily="18" typeface="Cambria"/>
                <a:ea charset="0" panose="02040503050406030204" pitchFamily="18" typeface="Cambria"/>
              </a:rPr>
              <a:t>Includes quarterly NSRS Modernization newsletter</a:t>
            </a:r>
          </a:p>
          <a:p>
            <a:pPr indent="-285750" marL="285750">
              <a:spcBef>
                <a:spcPts val="600"/>
              </a:spcBef>
              <a:buFont charset="0" panose="020B0604020202020204" pitchFamily="34" typeface="Arial"/>
              <a:buChar char="•"/>
            </a:pP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Webinar Series</a:t>
            </a:r>
          </a:p>
          <a:p>
            <a:pPr indent="-285750" marL="285750">
              <a:spcBef>
                <a:spcPts val="600"/>
              </a:spcBef>
              <a:buFont charset="0" panose="020B0604020202020204" pitchFamily="34" typeface="Arial"/>
              <a:buChar char="•"/>
            </a:pP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Training</a:t>
            </a:r>
          </a:p>
          <a:p>
            <a:pPr indent="-285750" marL="285750">
              <a:spcBef>
                <a:spcPts val="600"/>
              </a:spcBef>
              <a:buFont charset="0" panose="020B0604020202020204" pitchFamily="34" typeface="Arial"/>
              <a:buChar char="•"/>
            </a:pP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GPS on Benchmarks</a:t>
            </a:r>
          </a:p>
          <a:p>
            <a:pPr>
              <a:spcBef>
                <a:spcPts val="600"/>
              </a:spcBef>
            </a:pPr>
            <a:endParaRPr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A08195-D018-4732-80EA-E95417E0F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0000">
            <a:off x="6018264" y="5111006"/>
            <a:ext cx="2638095" cy="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mph" presetID="26" presetSubtype="0" repeatCount="indefinite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 id="6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autoRev="1" dur="500" fill="hold" id="7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8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768" y="1417638"/>
            <a:ext cx="8575896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RTK/RTN is now an option, not a requirement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Redundancy is a surveyor’s best friend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Surveying is still surveying</a:t>
            </a:r>
          </a:p>
        </p:txBody>
      </p:sp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D659EE88-F7FD-480D-AAAF-51FF6060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748" y="3446827"/>
            <a:ext cx="3620504" cy="32182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ame as it ever was">
            <a:extLst>
              <a:ext uri="{FF2B5EF4-FFF2-40B4-BE49-F238E27FC236}">
                <a16:creationId xmlns:a16="http://schemas.microsoft.com/office/drawing/2014/main" id="{C207AB87-1E34-42BE-BFA2-51D7FC8A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627190"/>
            <a:ext cx="3810000" cy="28575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79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GISP, CFS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</a:p>
        </p:txBody>
      </p:sp>
      <p:sp>
        <p:nvSpPr>
          <p:cNvPr id="2" name="Down Arrow 1"/>
          <p:cNvSpPr/>
          <p:nvPr/>
        </p:nvSpPr>
        <p:spPr>
          <a:xfrm>
            <a:off x="1257300" y="1771650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5977142" y="1272540"/>
            <a:ext cx="1475218" cy="129972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161971" y="2999701"/>
            <a:ext cx="1199305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sp>
        <p:nvSpPr>
          <p:cNvPr id="17444" name="Rounded Rectangle 5"/>
          <p:cNvSpPr>
            <a:spLocks noChangeArrowheads="1"/>
          </p:cNvSpPr>
          <p:nvPr/>
        </p:nvSpPr>
        <p:spPr bwMode="auto">
          <a:xfrm>
            <a:off x="1709417" y="1390839"/>
            <a:ext cx="1197768" cy="841772"/>
          </a:xfrm>
          <a:prstGeom prst="roundRect">
            <a:avLst>
              <a:gd fmla="val 16667" name="adj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5" name="Group 6"/>
          <p:cNvGrpSpPr>
            <a:grpSpLocks/>
          </p:cNvGrpSpPr>
          <p:nvPr/>
        </p:nvGrpSpPr>
        <p:grpSpPr bwMode="auto">
          <a:xfrm>
            <a:off x="1528442" y="2232849"/>
            <a:ext cx="1291006" cy="453390"/>
            <a:chOff x="-89217" y="1265285"/>
            <a:chExt cx="1721324" cy="604242"/>
          </a:xfrm>
        </p:grpSpPr>
        <p:sp>
          <p:nvSpPr>
            <p:cNvPr id="8" name="Rectangle 7"/>
            <p:cNvSpPr/>
            <p:nvPr/>
          </p:nvSpPr>
          <p:spPr>
            <a:xfrm>
              <a:off x="2857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-89217" y="1264968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CORS</a:t>
              </a:r>
              <a:endParaRPr dirty="0" lang="en-US" sz="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sp>
        <p:nvSpPr>
          <p:cNvPr id="17446" name="Rounded Rectangle 13"/>
          <p:cNvSpPr>
            <a:spLocks noChangeArrowheads="1"/>
          </p:cNvSpPr>
          <p:nvPr/>
        </p:nvSpPr>
        <p:spPr bwMode="auto">
          <a:xfrm>
            <a:off x="4620098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7" name="Group 14"/>
          <p:cNvGrpSpPr>
            <a:grpSpLocks/>
          </p:cNvGrpSpPr>
          <p:nvPr/>
        </p:nvGrpSpPr>
        <p:grpSpPr bwMode="auto">
          <a:xfrm>
            <a:off x="4458166" y="2232611"/>
            <a:ext cx="1383789" cy="453628"/>
            <a:chOff x="3586712" y="1264968"/>
            <a:chExt cx="1845034" cy="604559"/>
          </a:xfrm>
        </p:grpSpPr>
        <p:sp>
          <p:nvSpPr>
            <p:cNvPr id="16" name="Rectangle 15"/>
            <p:cNvSpPr/>
            <p:nvPr/>
          </p:nvSpPr>
          <p:spPr>
            <a:xfrm>
              <a:off x="3586721" y="1264968"/>
              <a:ext cx="1628758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619" y="1264968"/>
              <a:ext cx="162875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GRAV-D</a:t>
              </a:r>
            </a:p>
          </p:txBody>
        </p:sp>
      </p:grpSp>
      <p:sp>
        <p:nvSpPr>
          <p:cNvPr id="17448" name="Rounded Rectangle 17"/>
          <p:cNvSpPr>
            <a:spLocks noChangeArrowheads="1"/>
          </p:cNvSpPr>
          <p:nvPr/>
        </p:nvSpPr>
        <p:spPr bwMode="auto">
          <a:xfrm>
            <a:off x="3129436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9" name="Group 18"/>
          <p:cNvGrpSpPr>
            <a:grpSpLocks/>
          </p:cNvGrpSpPr>
          <p:nvPr/>
        </p:nvGrpSpPr>
        <p:grpSpPr bwMode="auto">
          <a:xfrm>
            <a:off x="2878551" y="2232611"/>
            <a:ext cx="1704976" cy="453628"/>
            <a:chOff x="5101003" y="1264968"/>
            <a:chExt cx="2273278" cy="604559"/>
          </a:xfrm>
        </p:grpSpPr>
        <p:sp>
          <p:nvSpPr>
            <p:cNvPr id="20" name="Rectangle 19"/>
            <p:cNvSpPr/>
            <p:nvPr/>
          </p:nvSpPr>
          <p:spPr>
            <a:xfrm>
              <a:off x="5378364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101003" y="1264968"/>
              <a:ext cx="227327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NHMP</a:t>
              </a:r>
            </a:p>
          </p:txBody>
        </p:sp>
      </p:grpSp>
      <p:sp>
        <p:nvSpPr>
          <p:cNvPr id="17450" name="Rounded Rectangle 25"/>
          <p:cNvSpPr>
            <a:spLocks noChangeArrowheads="1"/>
          </p:cNvSpPr>
          <p:nvPr/>
        </p:nvSpPr>
        <p:spPr bwMode="auto">
          <a:xfrm>
            <a:off x="6100442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51" name="Group 26"/>
          <p:cNvGrpSpPr>
            <a:grpSpLocks/>
          </p:cNvGrpSpPr>
          <p:nvPr/>
        </p:nvGrpSpPr>
        <p:grpSpPr bwMode="auto">
          <a:xfrm>
            <a:off x="5757531" y="2232611"/>
            <a:ext cx="1564492" cy="453628"/>
            <a:chOff x="3586599" y="3154244"/>
            <a:chExt cx="2085968" cy="604559"/>
          </a:xfrm>
        </p:grpSpPr>
        <p:sp>
          <p:nvSpPr>
            <p:cNvPr id="28" name="Rectangle 27"/>
            <p:cNvSpPr/>
            <p:nvPr/>
          </p:nvSpPr>
          <p:spPr>
            <a:xfrm>
              <a:off x="3586613" y="3154244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043808" y="3154244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ECO</a:t>
              </a:r>
            </a:p>
          </p:txBody>
        </p: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62486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6010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8674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52246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2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cstate="print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67089" y="5604173"/>
            <a:ext cx="1255541" cy="912701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 bwMode="auto">
          <a:xfrm>
            <a:off x="452083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3476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1000" id="7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6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9" y="1354263"/>
            <a:ext cx="8727822" cy="4626959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</a:p>
        </p:txBody>
      </p:sp>
    </p:spTree>
    <p:extLst>
      <p:ext uri="{BB962C8B-B14F-4D97-AF65-F5344CB8AC3E}">
        <p14:creationId xmlns:p14="http://schemas.microsoft.com/office/powerpoint/2010/main" val="13539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1" y="1005612"/>
            <a:ext cx="7866918" cy="580799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567061C-23BF-49B7-9052-0058F60B95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3" t="23174" r="5030" b="62848"/>
          <a:stretch/>
        </p:blipFill>
        <p:spPr bwMode="auto">
          <a:xfrm>
            <a:off x="7053264" y="2351646"/>
            <a:ext cx="1040605" cy="8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7315200" y="1015097"/>
            <a:ext cx="1362635" cy="2391491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 bwMode="auto">
          <a:xfrm>
            <a:off x="6508376" y="1015097"/>
            <a:ext cx="986118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741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04479 -0.005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378759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WV (PS)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Professional (GISP)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of Akron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1593888" y="2930560"/>
            <a:ext cx="1475218" cy="121971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161971" y="2999701"/>
            <a:ext cx="1199305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sp>
        <p:nvSpPr>
          <p:cNvPr id="17444" name="Rounded Rectangle 5"/>
          <p:cNvSpPr>
            <a:spLocks noChangeArrowheads="1"/>
          </p:cNvSpPr>
          <p:nvPr/>
        </p:nvSpPr>
        <p:spPr bwMode="auto">
          <a:xfrm>
            <a:off x="1709417" y="1390839"/>
            <a:ext cx="1197768" cy="841772"/>
          </a:xfrm>
          <a:prstGeom prst="roundRect">
            <a:avLst>
              <a:gd fmla="val 16667" name="adj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5" name="Group 6"/>
          <p:cNvGrpSpPr>
            <a:grpSpLocks/>
          </p:cNvGrpSpPr>
          <p:nvPr/>
        </p:nvGrpSpPr>
        <p:grpSpPr bwMode="auto">
          <a:xfrm>
            <a:off x="1528442" y="2232849"/>
            <a:ext cx="1291006" cy="453390"/>
            <a:chOff x="-89217" y="1265285"/>
            <a:chExt cx="1721324" cy="604242"/>
          </a:xfrm>
        </p:grpSpPr>
        <p:sp>
          <p:nvSpPr>
            <p:cNvPr id="8" name="Rectangle 7"/>
            <p:cNvSpPr/>
            <p:nvPr/>
          </p:nvSpPr>
          <p:spPr>
            <a:xfrm>
              <a:off x="2857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-89217" y="1264968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CORS</a:t>
              </a:r>
              <a:endParaRPr dirty="0" lang="en-US" sz="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sp>
        <p:nvSpPr>
          <p:cNvPr id="17446" name="Rounded Rectangle 13"/>
          <p:cNvSpPr>
            <a:spLocks noChangeArrowheads="1"/>
          </p:cNvSpPr>
          <p:nvPr/>
        </p:nvSpPr>
        <p:spPr bwMode="auto">
          <a:xfrm>
            <a:off x="4620098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7" name="Group 14"/>
          <p:cNvGrpSpPr>
            <a:grpSpLocks/>
          </p:cNvGrpSpPr>
          <p:nvPr/>
        </p:nvGrpSpPr>
        <p:grpSpPr bwMode="auto">
          <a:xfrm>
            <a:off x="4458166" y="2232611"/>
            <a:ext cx="1383789" cy="453628"/>
            <a:chOff x="3586712" y="1264968"/>
            <a:chExt cx="1845034" cy="604559"/>
          </a:xfrm>
        </p:grpSpPr>
        <p:sp>
          <p:nvSpPr>
            <p:cNvPr id="16" name="Rectangle 15"/>
            <p:cNvSpPr/>
            <p:nvPr/>
          </p:nvSpPr>
          <p:spPr>
            <a:xfrm>
              <a:off x="3586721" y="1264968"/>
              <a:ext cx="1628758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619" y="1264968"/>
              <a:ext cx="162875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GRAV-D</a:t>
              </a:r>
            </a:p>
          </p:txBody>
        </p:sp>
      </p:grpSp>
      <p:sp>
        <p:nvSpPr>
          <p:cNvPr id="17448" name="Rounded Rectangle 17"/>
          <p:cNvSpPr>
            <a:spLocks noChangeArrowheads="1"/>
          </p:cNvSpPr>
          <p:nvPr/>
        </p:nvSpPr>
        <p:spPr bwMode="auto">
          <a:xfrm>
            <a:off x="3129436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9" name="Group 18"/>
          <p:cNvGrpSpPr>
            <a:grpSpLocks/>
          </p:cNvGrpSpPr>
          <p:nvPr/>
        </p:nvGrpSpPr>
        <p:grpSpPr bwMode="auto">
          <a:xfrm>
            <a:off x="2878551" y="2232611"/>
            <a:ext cx="1704976" cy="453628"/>
            <a:chOff x="5101003" y="1264968"/>
            <a:chExt cx="2273278" cy="604559"/>
          </a:xfrm>
        </p:grpSpPr>
        <p:sp>
          <p:nvSpPr>
            <p:cNvPr id="20" name="Rectangle 19"/>
            <p:cNvSpPr/>
            <p:nvPr/>
          </p:nvSpPr>
          <p:spPr>
            <a:xfrm>
              <a:off x="5378364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101003" y="1264968"/>
              <a:ext cx="227327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NHMP</a:t>
              </a:r>
            </a:p>
          </p:txBody>
        </p:sp>
      </p:grpSp>
      <p:sp>
        <p:nvSpPr>
          <p:cNvPr id="17450" name="Rounded Rectangle 25"/>
          <p:cNvSpPr>
            <a:spLocks noChangeArrowheads="1"/>
          </p:cNvSpPr>
          <p:nvPr/>
        </p:nvSpPr>
        <p:spPr bwMode="auto">
          <a:xfrm>
            <a:off x="6100442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51" name="Group 26"/>
          <p:cNvGrpSpPr>
            <a:grpSpLocks/>
          </p:cNvGrpSpPr>
          <p:nvPr/>
        </p:nvGrpSpPr>
        <p:grpSpPr bwMode="auto">
          <a:xfrm>
            <a:off x="5757531" y="2232611"/>
            <a:ext cx="1564492" cy="453628"/>
            <a:chOff x="3586599" y="3154244"/>
            <a:chExt cx="2085968" cy="604559"/>
          </a:xfrm>
        </p:grpSpPr>
        <p:sp>
          <p:nvSpPr>
            <p:cNvPr id="28" name="Rectangle 27"/>
            <p:cNvSpPr/>
            <p:nvPr/>
          </p:nvSpPr>
          <p:spPr>
            <a:xfrm>
              <a:off x="3586613" y="3154244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043808" y="3154244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ECO</a:t>
              </a:r>
            </a:p>
          </p:txBody>
        </p: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62486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6010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8674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52246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2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cstate="print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67089" y="5604173"/>
            <a:ext cx="1255541" cy="912701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 bwMode="auto">
          <a:xfrm>
            <a:off x="452083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4544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1000" id="7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6"/>
    </p:bld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dirty="0" lang="en-US" sz="4800">
                <a:latin charset="0" panose="02040503050406030204" pitchFamily="18" typeface="Cambria"/>
                <a:ea charset="0" panose="02040503050406030204" pitchFamily="18" typeface="Cambria"/>
              </a:rPr>
              <a:t>Aeronautical Survey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2079"/>
            <a:ext cx="8229600" cy="4525963"/>
          </a:xfrm>
        </p:spPr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Interagency Program: FAA and NGS</a:t>
            </a:r>
          </a:p>
          <a:p>
            <a:pPr lvl="1"/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P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rimary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A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irport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C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ontrol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S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tation (PACS) and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S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econdary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A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irport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C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ontrol </a:t>
            </a:r>
            <a:r>
              <a:rPr dirty="0" lang="en-US" u="sng">
                <a:latin charset="0" panose="02040503050406030204" pitchFamily="18" typeface="Cambria"/>
                <a:ea charset="0" panose="02040503050406030204" pitchFamily="18" typeface="Cambria"/>
              </a:rPr>
              <a:t>S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tations (SACS)</a:t>
            </a:r>
          </a:p>
          <a:p>
            <a:pPr lvl="1"/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Airports GIS (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  <a:hlinkClick r:id="rId3"/>
              </a:rPr>
              <a:t>AGIS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)</a:t>
            </a:r>
          </a:p>
          <a:p>
            <a:pPr lvl="1"/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Airport Obstruction Charts (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  <a:hlinkClick r:id="rId4"/>
              </a:rPr>
              <a:t>AOC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)</a:t>
            </a:r>
          </a:p>
          <a:p>
            <a:pPr lvl="1"/>
            <a:endParaRPr dirty="0" lang="en-US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Primary function of NGS is to serve as QA and subject-matter expert for ASP surveys that are contracted by airports</a:t>
            </a:r>
          </a:p>
        </p:txBody>
      </p:sp>
      <p:pic>
        <p:nvPicPr>
          <p:cNvPr id="4" name="16B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" l="41" r="22" t="87"/>
          <a:stretch/>
        </p:blipFill>
        <p:spPr>
          <a:xfrm>
            <a:off x="152960" y="1150892"/>
            <a:ext cx="4320987" cy="286870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18B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" l="50" r="50" t="74"/>
          <a:stretch/>
        </p:blipFill>
        <p:spPr>
          <a:xfrm>
            <a:off x="4749611" y="3129759"/>
            <a:ext cx="4241429" cy="3562351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78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dur="2000" id="12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1552704" y="4114801"/>
            <a:ext cx="1533870" cy="138616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161971" y="2999701"/>
            <a:ext cx="1199305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sp>
        <p:nvSpPr>
          <p:cNvPr id="17444" name="Rounded Rectangle 5"/>
          <p:cNvSpPr>
            <a:spLocks noChangeArrowheads="1"/>
          </p:cNvSpPr>
          <p:nvPr/>
        </p:nvSpPr>
        <p:spPr bwMode="auto">
          <a:xfrm>
            <a:off x="1709417" y="1390839"/>
            <a:ext cx="1197768" cy="841772"/>
          </a:xfrm>
          <a:prstGeom prst="roundRect">
            <a:avLst>
              <a:gd fmla="val 16667" name="adj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5" name="Group 6"/>
          <p:cNvGrpSpPr>
            <a:grpSpLocks/>
          </p:cNvGrpSpPr>
          <p:nvPr/>
        </p:nvGrpSpPr>
        <p:grpSpPr bwMode="auto">
          <a:xfrm>
            <a:off x="1528442" y="2232849"/>
            <a:ext cx="1291006" cy="453390"/>
            <a:chOff x="-89217" y="1265285"/>
            <a:chExt cx="1721324" cy="604242"/>
          </a:xfrm>
        </p:grpSpPr>
        <p:sp>
          <p:nvSpPr>
            <p:cNvPr id="8" name="Rectangle 7"/>
            <p:cNvSpPr/>
            <p:nvPr/>
          </p:nvSpPr>
          <p:spPr>
            <a:xfrm>
              <a:off x="2857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-89217" y="1264968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CORS</a:t>
              </a:r>
              <a:endParaRPr dirty="0" lang="en-US" sz="9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sp>
        <p:nvSpPr>
          <p:cNvPr id="17446" name="Rounded Rectangle 13"/>
          <p:cNvSpPr>
            <a:spLocks noChangeArrowheads="1"/>
          </p:cNvSpPr>
          <p:nvPr/>
        </p:nvSpPr>
        <p:spPr bwMode="auto">
          <a:xfrm>
            <a:off x="4620098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7" name="Group 14"/>
          <p:cNvGrpSpPr>
            <a:grpSpLocks/>
          </p:cNvGrpSpPr>
          <p:nvPr/>
        </p:nvGrpSpPr>
        <p:grpSpPr bwMode="auto">
          <a:xfrm>
            <a:off x="4458166" y="2232611"/>
            <a:ext cx="1383789" cy="453628"/>
            <a:chOff x="3586712" y="1264968"/>
            <a:chExt cx="1845034" cy="604559"/>
          </a:xfrm>
        </p:grpSpPr>
        <p:sp>
          <p:nvSpPr>
            <p:cNvPr id="16" name="Rectangle 15"/>
            <p:cNvSpPr/>
            <p:nvPr/>
          </p:nvSpPr>
          <p:spPr>
            <a:xfrm>
              <a:off x="3586721" y="1264968"/>
              <a:ext cx="1628758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3802619" y="1264968"/>
              <a:ext cx="162875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GRAV-D</a:t>
              </a:r>
            </a:p>
          </p:txBody>
        </p:sp>
      </p:grpSp>
      <p:sp>
        <p:nvSpPr>
          <p:cNvPr id="17448" name="Rounded Rectangle 17"/>
          <p:cNvSpPr>
            <a:spLocks noChangeArrowheads="1"/>
          </p:cNvSpPr>
          <p:nvPr/>
        </p:nvSpPr>
        <p:spPr bwMode="auto">
          <a:xfrm>
            <a:off x="3129436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49" name="Group 18"/>
          <p:cNvGrpSpPr>
            <a:grpSpLocks/>
          </p:cNvGrpSpPr>
          <p:nvPr/>
        </p:nvGrpSpPr>
        <p:grpSpPr bwMode="auto">
          <a:xfrm>
            <a:off x="2878551" y="2232611"/>
            <a:ext cx="1704976" cy="453628"/>
            <a:chOff x="5101003" y="1264968"/>
            <a:chExt cx="2273278" cy="604559"/>
          </a:xfrm>
        </p:grpSpPr>
        <p:sp>
          <p:nvSpPr>
            <p:cNvPr id="20" name="Rectangle 19"/>
            <p:cNvSpPr/>
            <p:nvPr/>
          </p:nvSpPr>
          <p:spPr>
            <a:xfrm>
              <a:off x="5378364" y="1264968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101003" y="1264968"/>
              <a:ext cx="2273278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NHMP</a:t>
              </a:r>
            </a:p>
          </p:txBody>
        </p:sp>
      </p:grpSp>
      <p:sp>
        <p:nvSpPr>
          <p:cNvPr id="17450" name="Rounded Rectangle 25"/>
          <p:cNvSpPr>
            <a:spLocks noChangeArrowheads="1"/>
          </p:cNvSpPr>
          <p:nvPr/>
        </p:nvSpPr>
        <p:spPr bwMode="auto">
          <a:xfrm>
            <a:off x="6100442" y="1390839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51" name="Group 26"/>
          <p:cNvGrpSpPr>
            <a:grpSpLocks/>
          </p:cNvGrpSpPr>
          <p:nvPr/>
        </p:nvGrpSpPr>
        <p:grpSpPr bwMode="auto">
          <a:xfrm>
            <a:off x="5757531" y="2232611"/>
            <a:ext cx="1564492" cy="453628"/>
            <a:chOff x="3586599" y="3154244"/>
            <a:chExt cx="2085968" cy="604559"/>
          </a:xfrm>
        </p:grpSpPr>
        <p:sp>
          <p:nvSpPr>
            <p:cNvPr id="28" name="Rectangle 27"/>
            <p:cNvSpPr/>
            <p:nvPr/>
          </p:nvSpPr>
          <p:spPr>
            <a:xfrm>
              <a:off x="3586613" y="3154244"/>
              <a:ext cx="1628759" cy="6045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4043808" y="3154244"/>
              <a:ext cx="1628759" cy="604559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ECO</a:t>
              </a:r>
            </a:p>
          </p:txBody>
        </p: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62486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6010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8674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52246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2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cstate="print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67089" y="5604173"/>
            <a:ext cx="1255541" cy="912701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 bwMode="auto">
          <a:xfrm>
            <a:off x="452083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9639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1" presetSubtype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1000" id="7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6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official shoreline for the Nation, in support of NOAA’s nautical charting mission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shapefile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– the blue boxes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" y="702415"/>
            <a:ext cx="9163438" cy="58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365090" y="2929426"/>
            <a:ext cx="1721811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244140331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488812"/>
            <a:ext cx="6172200" cy="60380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- online</a:t>
            </a:r>
          </a:p>
        </p:txBody>
      </p:sp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5" y="1338033"/>
            <a:ext cx="8843129" cy="5063701"/>
          </a:xfrm>
        </p:spPr>
      </p:pic>
    </p:spTree>
    <p:extLst>
      <p:ext uri="{BB962C8B-B14F-4D97-AF65-F5344CB8AC3E}">
        <p14:creationId xmlns:p14="http://schemas.microsoft.com/office/powerpoint/2010/main" val="1416912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672" y="543404"/>
            <a:ext cx="8229600" cy="60380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- download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1348551"/>
            <a:ext cx="8652680" cy="5057385"/>
          </a:xfrm>
        </p:spPr>
      </p:pic>
    </p:spTree>
    <p:extLst>
      <p:ext uri="{BB962C8B-B14F-4D97-AF65-F5344CB8AC3E}">
        <p14:creationId xmlns:p14="http://schemas.microsoft.com/office/powerpoint/2010/main" val="279025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5"/>
            <a:ext cx="8229600" cy="805079"/>
          </a:xfrm>
        </p:spPr>
        <p:txBody>
          <a:bodyPr/>
          <a:lstStyle/>
          <a:p>
            <a:r>
              <a:rPr lang="en-US" dirty="0"/>
              <a:t>NOAA </a:t>
            </a:r>
            <a:r>
              <a:rPr lang="en-US" dirty="0" err="1"/>
              <a:t>VDatum</a:t>
            </a:r>
            <a:r>
              <a:rPr lang="en-US" dirty="0"/>
              <a:t> - download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-20132"/>
            <a:ext cx="8377644" cy="6868355"/>
          </a:xfrm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65010" r="30293" b="19088"/>
          <a:stretch/>
        </p:blipFill>
        <p:spPr bwMode="auto">
          <a:xfrm>
            <a:off x="1079500" y="4445001"/>
            <a:ext cx="5143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9733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4" y="490194"/>
            <a:ext cx="9151284" cy="5843049"/>
          </a:xfrm>
        </p:spPr>
      </p:pic>
    </p:spTree>
    <p:extLst>
      <p:ext uri="{BB962C8B-B14F-4D97-AF65-F5344CB8AC3E}">
        <p14:creationId xmlns:p14="http://schemas.microsoft.com/office/powerpoint/2010/main" val="2908897193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6" r="67060" b="39984"/>
          <a:stretch/>
        </p:blipFill>
        <p:spPr>
          <a:xfrm>
            <a:off x="0" y="141401"/>
            <a:ext cx="9144000" cy="5576085"/>
          </a:xfrm>
        </p:spPr>
      </p:pic>
    </p:spTree>
    <p:extLst>
      <p:ext uri="{BB962C8B-B14F-4D97-AF65-F5344CB8AC3E}">
        <p14:creationId xmlns:p14="http://schemas.microsoft.com/office/powerpoint/2010/main" val="2098346457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378759" cy="5521571"/>
          </a:xfrm>
        </p:spPr>
        <p:txBody>
          <a:bodyPr/>
          <a:lstStyle/>
          <a:p>
            <a:pPr marL="0" indent="0" algn="ctr">
              <a:buNone/>
            </a:pPr>
            <a:r>
              <a:rPr lang="en-US" sz="3400" i="1" dirty="0">
                <a:latin typeface="Cambria" panose="02040503050406030204" pitchFamily="18" charset="0"/>
                <a:ea typeface="Cambria" panose="02040503050406030204" pitchFamily="18" charset="0"/>
              </a:rPr>
              <a:t>I am a Federal employee, please understand:</a:t>
            </a: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any references I make to any commercially available software do not constitute an endorsement or a disapproval of any manufacturers or vendors/suppliers.</a:t>
            </a:r>
          </a:p>
          <a:p>
            <a:pPr marL="0" indent="0" algn="ctr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Thanks.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Important Info</a:t>
            </a:r>
          </a:p>
        </p:txBody>
      </p:sp>
    </p:spTree>
    <p:extLst>
      <p:ext uri="{BB962C8B-B14F-4D97-AF65-F5344CB8AC3E}">
        <p14:creationId xmlns:p14="http://schemas.microsoft.com/office/powerpoint/2010/main" val="4134754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0" t="66561" r="10210" b="1979"/>
          <a:stretch/>
        </p:blipFill>
        <p:spPr>
          <a:xfrm>
            <a:off x="-29104" y="141402"/>
            <a:ext cx="9173104" cy="5593833"/>
          </a:xfrm>
        </p:spPr>
      </p:pic>
    </p:spTree>
    <p:extLst>
      <p:ext uri="{BB962C8B-B14F-4D97-AF65-F5344CB8AC3E}">
        <p14:creationId xmlns:p14="http://schemas.microsoft.com/office/powerpoint/2010/main" val="2915387449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 bwMode="auto">
          <a:xfrm>
            <a:off x="1485900" y="3096445"/>
            <a:ext cx="6172200" cy="60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500" dirty="0">
                <a:latin typeface="Cambria" panose="02040503050406030204" pitchFamily="18" charset="0"/>
                <a:ea typeface="Cambria" panose="02040503050406030204" pitchFamily="18" charset="0"/>
              </a:rPr>
              <a:t>vdatum.noaa.gov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116611"/>
            <a:ext cx="6172200" cy="603809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NOAA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193045972"/>
      </p:ext>
    </p:extLst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553642" y="4129797"/>
            <a:ext cx="1505938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47285282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official shoreline for the Nation, in support of NOAA’s nautical charting mission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shapefile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– the blue boxes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" y="702415"/>
            <a:ext cx="9163438" cy="58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54992" y="4129797"/>
            <a:ext cx="1517201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382331419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Mission of our Remote Sensing Division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Pre-Storm and Post-Storm photos are taken mostly along the coastal CONUS, and some other disasters natural or human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Dept. of Homeland Security (DHS) and other emergency management organizations (FEMA, State, local, etc.)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Emergency Response Imagery</a:t>
            </a:r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"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ChangeAspect="1"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" t="60"/>
          <a:stretch/>
        </p:blipFill>
        <p:spPr>
          <a:xfrm>
            <a:off x="0" y="0"/>
            <a:ext cx="9143997" cy="4726966"/>
          </a:xfr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55080"/>
            <a:ext cx="9144001" cy="1739290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NGS Coordinate Conversion And Transformation Tool (NCAT)</a:t>
            </a:r>
          </a:p>
        </p:txBody>
      </p:sp>
      <p:sp>
        <p:nvSpPr>
          <p:cNvPr id="6" name="Oval 5"/>
          <p:cNvSpPr/>
          <p:nvPr/>
        </p:nvSpPr>
        <p:spPr>
          <a:xfrm>
            <a:off x="148297" y="9085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9081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6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6034"/>
          <a:stretch/>
        </p:blipFill>
        <p:spPr bwMode="auto">
          <a:xfrm>
            <a:off x="0" y="-25400"/>
            <a:ext cx="9131300" cy="475236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380197" y="59104"/>
            <a:ext cx="1107830" cy="246184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0" y="4855080"/>
            <a:ext cx="9144001" cy="17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00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 (NCAT)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3773" y="3439235"/>
            <a:ext cx="8134066" cy="81886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2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>
            <a:noAutofit/>
          </a:bodyPr>
          <a:lstStyle/>
          <a:p>
            <a:r>
              <a:rPr lang="en-US" sz="5067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NGS Products and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40"/>
            <a:ext cx="9144000" cy="5301920"/>
          </a:xfrm>
        </p:spPr>
        <p:txBody>
          <a:bodyPr>
            <a:noAutofit/>
          </a:bodyPr>
          <a:lstStyle/>
          <a:p>
            <a:pPr>
              <a:spcAft>
                <a:spcPts val="16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Not just OPUS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All exist in three environments:</a:t>
            </a:r>
          </a:p>
          <a:p>
            <a:pPr marL="764098" lvl="1"/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Development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(DEV) - internal testing and development</a:t>
            </a:r>
          </a:p>
          <a:p>
            <a:pPr marL="1367332" lvl="2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same as when you hear a company talk about an “Alpha” product</a:t>
            </a:r>
          </a:p>
          <a:p>
            <a:pPr marL="764098" lvl="1"/>
            <a:endParaRPr lang="en-US" sz="2667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64098" lvl="1"/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Beta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continued internal testing, open for public testing </a:t>
            </a:r>
          </a:p>
          <a:p>
            <a:pPr marL="1367332" lvl="2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features have already been vetted/tested</a:t>
            </a:r>
          </a:p>
          <a:p>
            <a:pPr marL="764098" lvl="1"/>
            <a:endParaRPr lang="en-US" sz="2667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64098" lvl="1"/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Production</a:t>
            </a:r>
            <a:r>
              <a:rPr lang="en-US" sz="2667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final product, open to public use</a:t>
            </a:r>
          </a:p>
          <a:p>
            <a:pPr marL="1367332" lvl="2"/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this is what you see first when navigating our website</a:t>
            </a:r>
          </a:p>
        </p:txBody>
      </p:sp>
    </p:spTree>
    <p:extLst>
      <p:ext uri="{BB962C8B-B14F-4D97-AF65-F5344CB8AC3E}">
        <p14:creationId xmlns:p14="http://schemas.microsoft.com/office/powerpoint/2010/main" val="187098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757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429202344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Just as the name says… it’s dynamic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shapefiles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Developed by image interpretation and/or vertical modeling using water level stations (tide or lake gages)</a:t>
            </a:r>
          </a:p>
          <a:p>
            <a:pPr>
              <a:spcBef>
                <a:spcPts val="24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Referenced to a computed Mean High Water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Continually Updated Shoreline Product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238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the CUSP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7" y="0"/>
            <a:ext cx="7961087" cy="68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8"/>
            <a:ext cx="9144000" cy="681663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42233" y="1698173"/>
            <a:ext cx="5325627" cy="4220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hlinkClick r:id="rId4"/>
          </p:cNvPr>
          <p:cNvSpPr/>
          <p:nvPr/>
        </p:nvSpPr>
        <p:spPr>
          <a:xfrm>
            <a:off x="1" y="1386674"/>
            <a:ext cx="8852599" cy="15373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>
            <a:hlinkClick r:id="rId5"/>
          </p:cNvPr>
          <p:cNvSpPr/>
          <p:nvPr/>
        </p:nvSpPr>
        <p:spPr>
          <a:xfrm>
            <a:off x="6850380" y="3573781"/>
            <a:ext cx="1158240" cy="3581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79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3" y="1328605"/>
            <a:ext cx="8899556" cy="5529396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NGS needs to start computing coordinates for the 2020.00 Reference Epoch in January 2022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Marks that you would like to have published in NATRF/NAPGD 2022 need “fresh” data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Why?  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Older data is of lower quality (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constellation &amp; orbits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Periodic re-surveys are better than decades old data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Lower accuracy as we move further back in time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Federal Register Notice summarized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4240405" y="6488668"/>
            <a:ext cx="49035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</a:rPr>
              <a:t>hyperlink to FRN: </a:t>
            </a:r>
            <a:r>
              <a:rPr lang="en-US" sz="1400" dirty="0">
                <a:solidFill>
                  <a:prstClr val="black"/>
                </a:solidFill>
                <a:latin typeface="Calibri" pitchFamily="34" charset="0"/>
                <a:ea typeface="ＭＳ Ｐゴシック" pitchFamily="34" charset="-128"/>
                <a:hlinkClick r:id="rId3"/>
              </a:rPr>
              <a:t>https://www.federalregister.gov/d/2020-16084</a:t>
            </a:r>
            <a:endParaRPr lang="en-US" sz="1800" dirty="0">
              <a:solidFill>
                <a:prstClr val="black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56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3" y="1328605"/>
            <a:ext cx="8899556" cy="5198945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 decision has been made as to a cutoff date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FRN says it is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unlikely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be &lt;10 years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Discussions of regional/state-based cutoff dates have been had.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does this mean as of now?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Observations prior to 01 January 2010 would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get new coordinates in NATRF/NAPGD2022</a:t>
            </a:r>
          </a:p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does this look like on a map?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Federal Register Notice summarized</a:t>
            </a:r>
          </a:p>
        </p:txBody>
      </p:sp>
    </p:spTree>
    <p:extLst>
      <p:ext uri="{BB962C8B-B14F-4D97-AF65-F5344CB8AC3E}">
        <p14:creationId xmlns:p14="http://schemas.microsoft.com/office/powerpoint/2010/main" val="27976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B6A76-2A67-42E5-97A2-6548C72F7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B6A76-2A67-42E5-97A2-6548C72F7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B6A76-2A67-42E5-97A2-6548C72F7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B6A76-2A67-42E5-97A2-6548C72F7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RO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" y="32017"/>
            <a:ext cx="4731257" cy="54903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BE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30" y="1639667"/>
            <a:ext cx="4731257" cy="49908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DEV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49" y="3250913"/>
            <a:ext cx="4721303" cy="54915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10706" y="389745"/>
            <a:ext cx="36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www.ngs.noaa.gov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91887" y="1595407"/>
            <a:ext cx="36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beta.ngs.noaa.gov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4275" y="3704190"/>
            <a:ext cx="3629725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you won’t see the DEV environment…</a:t>
            </a:r>
          </a:p>
        </p:txBody>
      </p:sp>
    </p:spTree>
    <p:extLst>
      <p:ext uri="{BB962C8B-B14F-4D97-AF65-F5344CB8AC3E}">
        <p14:creationId xmlns:p14="http://schemas.microsoft.com/office/powerpoint/2010/main" val="17955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B6A76-2A67-42E5-97A2-6548C72F7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5"/>
            <a:ext cx="9008199" cy="5529396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can you do to ensure your control will get coordinates in the new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on rollout?</a:t>
            </a:r>
          </a:p>
          <a:p>
            <a:pPr>
              <a:spcBef>
                <a:spcPts val="20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Re-observe and submit the data to NGS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must be submitted by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30 September 2023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0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Options to submit your GNSS data: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Share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static data; 2 photos; mark ties</a:t>
            </a:r>
          </a:p>
          <a:p>
            <a:pPr lvl="2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rinse &amp; repeat … as we need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redundancy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2+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hrs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data; photos; descriptions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traditional “bluebook” submittal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1143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can you improve your area?</a:t>
            </a:r>
          </a:p>
        </p:txBody>
      </p:sp>
    </p:spTree>
    <p:extLst>
      <p:ext uri="{BB962C8B-B14F-4D97-AF65-F5344CB8AC3E}">
        <p14:creationId xmlns:p14="http://schemas.microsoft.com/office/powerpoint/2010/main" val="9720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29527" y="3995639"/>
            <a:ext cx="9912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</a:t>
            </a:r>
            <a:endParaRPr lang="en-US" sz="2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615" y="3792195"/>
            <a:ext cx="7518902" cy="28491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2824" y="4464672"/>
            <a:ext cx="4438265" cy="1461425"/>
          </a:xfrm>
          <a:prstGeom prst="rect">
            <a:avLst/>
          </a:prstGeom>
          <a:pattFill prst="dashHorz">
            <a:fgClr>
              <a:schemeClr val="bg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01704" y="4733405"/>
            <a:ext cx="3239831" cy="175617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22148" y="4812220"/>
            <a:ext cx="532084" cy="498125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64907" y="4551711"/>
            <a:ext cx="393010" cy="392040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95729" y="3869917"/>
            <a:ext cx="491227" cy="494329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17033" y="5910572"/>
            <a:ext cx="505043" cy="508232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555494" y="4817267"/>
            <a:ext cx="459409" cy="462310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26717" y="5373462"/>
            <a:ext cx="468453" cy="458929"/>
          </a:xfrm>
          <a:prstGeom prst="ellipse">
            <a:avLst/>
          </a:prstGeom>
          <a:pattFill prst="pct60">
            <a:fgClr>
              <a:schemeClr val="accent6"/>
            </a:fgClr>
            <a:bgClr>
              <a:schemeClr val="bg1">
                <a:lumMod val="85000"/>
              </a:schemeClr>
            </a:bgClr>
          </a:patt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5253" y="5933026"/>
            <a:ext cx="41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651" y="4830360"/>
            <a:ext cx="4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67668" y="3880613"/>
            <a:ext cx="4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3984" y="5373623"/>
            <a:ext cx="4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82957" y="4518859"/>
            <a:ext cx="4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19048" y="4811518"/>
            <a:ext cx="4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</a:rPr>
              <a:t>+</a:t>
            </a:r>
          </a:p>
        </p:txBody>
      </p:sp>
      <p:cxnSp>
        <p:nvCxnSpPr>
          <p:cNvPr id="28" name="Straight Arrow Connector 27"/>
          <p:cNvCxnSpPr>
            <a:stCxn id="11" idx="0"/>
            <a:endCxn id="19" idx="2"/>
          </p:cNvCxnSpPr>
          <p:nvPr/>
        </p:nvCxnSpPr>
        <p:spPr>
          <a:xfrm flipH="1" flipV="1">
            <a:off x="934669" y="5292025"/>
            <a:ext cx="180515" cy="73539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0"/>
          </p:cNvCxnSpPr>
          <p:nvPr/>
        </p:nvCxnSpPr>
        <p:spPr>
          <a:xfrm flipV="1">
            <a:off x="1115184" y="4943751"/>
            <a:ext cx="768324" cy="108367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1" idx="0"/>
            <a:endCxn id="20" idx="3"/>
          </p:cNvCxnSpPr>
          <p:nvPr/>
        </p:nvCxnSpPr>
        <p:spPr>
          <a:xfrm flipV="1">
            <a:off x="1115184" y="4291853"/>
            <a:ext cx="2552484" cy="17355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0"/>
            <a:endCxn id="26" idx="2"/>
          </p:cNvCxnSpPr>
          <p:nvPr/>
        </p:nvCxnSpPr>
        <p:spPr>
          <a:xfrm flipV="1">
            <a:off x="1115184" y="5602927"/>
            <a:ext cx="3311533" cy="42449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0"/>
            <a:endCxn id="22" idx="2"/>
          </p:cNvCxnSpPr>
          <p:nvPr/>
        </p:nvCxnSpPr>
        <p:spPr>
          <a:xfrm>
            <a:off x="1115184" y="6027423"/>
            <a:ext cx="5501849" cy="13726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0"/>
            <a:endCxn id="24" idx="2"/>
          </p:cNvCxnSpPr>
          <p:nvPr/>
        </p:nvCxnSpPr>
        <p:spPr>
          <a:xfrm flipV="1">
            <a:off x="1115184" y="5048422"/>
            <a:ext cx="4440310" cy="9790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7848869" y="4435208"/>
            <a:ext cx="437212" cy="402797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29872" y="1110830"/>
            <a:ext cx="8816913" cy="25374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Site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is the smallest location name where </a:t>
            </a:r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station(s)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 located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is a collection of equipment for one geodetic purpose</a:t>
            </a:r>
          </a:p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is a stable physical structure attached to the crust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2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mark’s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job is to hold one 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point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Some stations might share a mark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Some marks might not be part of a station, but might be on a site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8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534429" y="6027423"/>
            <a:ext cx="1161509" cy="391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1197" y="3804856"/>
            <a:ext cx="14419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Stations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627015" y="4225499"/>
            <a:ext cx="0" cy="479851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021164" y="4195983"/>
            <a:ext cx="997582" cy="427536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8" presetClass="entr" presetSubtype="0" accel="5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1" presetClass="emph" presetSubtype="0" fill="remove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6" presetClass="emph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1" presetClass="emph" presetSubtype="0" fill="remove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0" grpId="1" animBg="1"/>
      <p:bldP spid="20" grpId="2" animBg="1"/>
      <p:bldP spid="22" grpId="0" animBg="1"/>
      <p:bldP spid="24" grpId="0" animBg="1"/>
      <p:bldP spid="26" grpId="0" animBg="1"/>
      <p:bldP spid="26" grpId="1" animBg="1"/>
      <p:bldP spid="26" grpId="2" animBg="1"/>
      <p:bldP spid="17" grpId="0" build="allAtOnce"/>
      <p:bldP spid="19" grpId="0" build="allAtOnce"/>
      <p:bldP spid="21" grpId="0" build="allAtOnce"/>
      <p:bldP spid="23" grpId="0" build="allAtOnce"/>
      <p:bldP spid="25" grpId="0" build="allAtOnce"/>
      <p:bldP spid="27" grpId="0" build="allAtOnce"/>
      <p:bldP spid="11" grpId="0"/>
      <p:bldP spid="8" grpId="0"/>
    </p:bldLst>
  </p:timing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457200" y="1161070"/>
            <a:ext cx="8229600" cy="2556819"/>
          </a:xfrm>
        </p:spPr>
        <p:txBody>
          <a:bodyPr/>
          <a:lstStyle/>
          <a:p>
            <a:pPr algn="ctr" indent="0" marL="0">
              <a:buNone/>
            </a:pPr>
            <a:r>
              <a:rPr b="1" dirty="0" lang="en-US" sz="5400">
                <a:latin charset="0" panose="02040503050406030204" pitchFamily="18" typeface="Cambria"/>
                <a:ea charset="0" panose="02040503050406030204" pitchFamily="18" typeface="Cambria"/>
              </a:rPr>
              <a:t>Epoch</a:t>
            </a:r>
            <a:endParaRPr b="1" dirty="0" lang="en-US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eh-puck? </a:t>
            </a:r>
            <a:r>
              <a:rPr dirty="0" err="1" lang="en-US">
                <a:latin charset="0" panose="02040503050406030204" pitchFamily="18" typeface="Cambria"/>
                <a:ea charset="0" panose="02040503050406030204" pitchFamily="18" typeface="Cambria"/>
              </a:rPr>
              <a:t>ee</a:t>
            </a:r>
            <a:r>
              <a:rPr dirty="0" lang="en-US">
                <a:latin charset="0" panose="02040503050406030204" pitchFamily="18" typeface="Cambria"/>
                <a:ea charset="0" panose="02040503050406030204" pitchFamily="18" typeface="Cambria"/>
              </a:rPr>
              <a:t>-pock? </a:t>
            </a:r>
            <a:r>
              <a:rPr dirty="0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… </a:t>
            </a:r>
            <a:r>
              <a:rPr dirty="0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to-may-to, to-</a:t>
            </a:r>
            <a:r>
              <a:rPr dirty="0" err="1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mah</a:t>
            </a:r>
            <a:r>
              <a:rPr dirty="0" i="1" lang="en-US">
                <a:solidFill>
                  <a:schemeClr val="tx1">
                    <a:lumMod val="50000"/>
                    <a:lumOff val="50000"/>
                  </a:schemeClr>
                </a:solidFill>
                <a:latin charset="0" panose="02040503050406030204" pitchFamily="18" typeface="Cambria"/>
                <a:ea charset="0" panose="02040503050406030204" pitchFamily="18" typeface="Cambria"/>
              </a:rPr>
              <a:t>-to</a:t>
            </a:r>
          </a:p>
          <a:p>
            <a:r>
              <a:rPr b="1" dirty="0" lang="en-US" sz="3200">
                <a:latin charset="0" panose="02040503050406030204" pitchFamily="18" typeface="Cambria"/>
                <a:ea charset="0" panose="02040503050406030204" pitchFamily="18" typeface="Cambria"/>
              </a:rPr>
              <a:t>an instant of time</a:t>
            </a:r>
            <a:endParaRPr dirty="0" lang="en-US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r>
              <a:rPr dirty="0" lang="en-US" sz="3200">
                <a:latin charset="0" panose="02040503050406030204" pitchFamily="18" typeface="Cambria"/>
                <a:ea charset="0" panose="02040503050406030204" pitchFamily="18" typeface="Cambria"/>
              </a:rPr>
              <a:t>a date selected as a point of reference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 sz="4800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Geodetic Control – Terminology</a:t>
            </a:r>
            <a:endParaRPr dirty="0" lang="en-US" sz="4800"/>
          </a:p>
        </p:txBody>
      </p:sp>
      <p:pic>
        <p:nvPicPr>
          <p:cNvPr id="2" name="OPUS solution repor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" l="51" r="81" t="189"/>
          <a:stretch/>
        </p:blipFill>
        <p:spPr>
          <a:xfrm>
            <a:off x="131081" y="3011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7" name="datasheet"/>
          <p:cNvPicPr>
            <a:picLocks noChangeAspect="1"/>
          </p:cNvPicPr>
          <p:nvPr/>
        </p:nvPicPr>
        <p:blipFill rotWithShape="1">
          <a:blip r:embed="rId4"/>
          <a:srcRect b="215" t="123"/>
          <a:stretch/>
        </p:blipFill>
        <p:spPr>
          <a:xfrm>
            <a:off x="73886" y="6979252"/>
            <a:ext cx="6400251" cy="2180123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ounded Rectangle 18"/>
          <p:cNvSpPr/>
          <p:nvPr/>
        </p:nvSpPr>
        <p:spPr>
          <a:xfrm>
            <a:off x="712957" y="6324601"/>
            <a:ext cx="2684761" cy="2916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 defTabSz="4572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clickEffect" presetClass="path" presetID="64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57 L 3.88889E-6 -0.34167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0" id="8" nodeType="afterEffect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4000"/>
                            </p:stCondLst>
                            <p:childTnLst>
                              <p:par>
                                <p:cTn fill="hold" id="12" nodeType="afterEffect" presetClass="entr" presetID="6" presetSubtype="16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4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8500"/>
                            </p:stCondLst>
                            <p:childTnLst>
                              <p:par>
                                <p:cTn fill="hold" grpId="0" id="16" nodeType="afterEffect" presetClass="entr" presetID="21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18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9">
                            <p:stCondLst>
                              <p:cond delay="10750"/>
                            </p:stCondLst>
                            <p:childTnLst>
                              <p:par>
                                <p:cTn fill="hold" grpId="0" id="20" nodeType="afterEffect" presetClass="entr" presetID="21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>
                                        <p:cTn dur="2000" id="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9"/>
      <p:bldP animBg="1" grpId="0" spid="5"/>
      <p:bldP animBg="1" grpId="0" spid="19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19" y="1181100"/>
            <a:ext cx="8825681" cy="55498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Conversion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change the type of coordinate without changing the datum or frame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NAD 83(1986)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latitude and longitude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to NAD 83(1986)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State Plane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Transformation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change the datum or frame, without changing the type of coordinate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NAD 27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latitude &amp; longitude to an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NAD 83(1986)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latitude &amp; longitude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Propagation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this term is an ISO standard for IERS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change the epoch of coordinate without changing the frame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 epoch 2019.2675 to ITRF2014 epoch 2020.00</a:t>
            </a:r>
          </a:p>
          <a:p>
            <a:pPr marL="688975" lvl="2" indent="-231775">
              <a:buFont typeface="Cambria" panose="02040503050406030204" pitchFamily="18" charset="0"/>
              <a:buChar char="–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 epoch 2020.00 to NATRF2022 epoch 2023.243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8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621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0" y="988071"/>
            <a:ext cx="91440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Passive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80869" y="2043752"/>
            <a:ext cx="8979461" cy="4525963"/>
          </a:xfrm>
        </p:spPr>
        <p:txBody>
          <a:bodyPr/>
          <a:lstStyle/>
          <a:p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All marks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passive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—they sit there and hold a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point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8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4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72" y="2621867"/>
            <a:ext cx="6158255" cy="410550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4521757" y="2540000"/>
            <a:ext cx="3751386" cy="2094425"/>
          </a:xfrm>
          <a:prstGeom prst="straightConnector1">
            <a:avLst/>
          </a:prstGeom>
          <a:ln w="57150">
            <a:solidFill>
              <a:srgbClr val="F6AB16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5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ve vs passive"/>
          <p:cNvSpPr>
            <a:spLocks noGrp="1"/>
          </p:cNvSpPr>
          <p:nvPr>
            <p:ph type="title"/>
          </p:nvPr>
        </p:nvSpPr>
        <p:spPr>
          <a:xfrm>
            <a:off x="0" y="988071"/>
            <a:ext cx="9144000" cy="1143000"/>
          </a:xfrm>
        </p:spPr>
        <p:txBody>
          <a:bodyPr/>
          <a:lstStyle/>
          <a:p>
            <a:r>
              <a:rPr b="1" dirty="0" lang="en-US" sz="5400">
                <a:latin charset="0" panose="02040503050406030204" pitchFamily="18" typeface="Cambria"/>
                <a:ea charset="0" panose="02040503050406030204" pitchFamily="18" typeface="Cambria"/>
              </a:rPr>
              <a:t>Active Control</a:t>
            </a:r>
          </a:p>
        </p:txBody>
      </p:sp>
      <p:sp>
        <p:nvSpPr>
          <p:cNvPr id="3" name="text"/>
          <p:cNvSpPr>
            <a:spLocks noGrp="1"/>
          </p:cNvSpPr>
          <p:nvPr>
            <p:ph idx="1"/>
          </p:nvPr>
        </p:nvSpPr>
        <p:spPr>
          <a:xfrm>
            <a:off x="180869" y="2043752"/>
            <a:ext cx="8687359" cy="4525963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dirty="0" i="1" lang="en-US" sz="2800">
                <a:latin charset="0" panose="02040503050406030204" pitchFamily="18" typeface="Cambria"/>
                <a:ea charset="0" panose="02040503050406030204" pitchFamily="18" typeface="Cambria"/>
              </a:rPr>
              <a:t>Some marks </a:t>
            </a:r>
            <a:r>
              <a:rPr dirty="0" lang="en-US" sz="2800">
                <a:latin charset="0" panose="02040503050406030204" pitchFamily="18" typeface="Cambria"/>
                <a:ea charset="0" panose="02040503050406030204" pitchFamily="18" typeface="Cambria"/>
              </a:rPr>
              <a:t>have permanently installed equipment that enables nearly continuous observations</a:t>
            </a:r>
            <a:endParaRPr dirty="0" lang="en-US" sz="2800">
              <a:solidFill>
                <a:srgbClr val="FF0000"/>
              </a:solidFill>
              <a:latin charset="0" panose="02040503050406030204" pitchFamily="18" typeface="Cambria"/>
              <a:ea charset="0" panose="02040503050406030204" pitchFamily="18" typeface="Cambri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kern="1200"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ctr" defTabSz="457200" eaLnBrk="0" fontAlgn="base" hangingPunct="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ctr" defTabSz="457200" eaLnBrk="1" fontAlgn="base" hangingPunct="1" marL="4572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6pPr>
            <a:lvl7pPr algn="ctr" defTabSz="457200" eaLnBrk="1" fontAlgn="base" hangingPunct="1" marL="9144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7pPr>
            <a:lvl8pPr algn="ctr" defTabSz="457200" eaLnBrk="1" fontAlgn="base" hangingPunct="1" marL="13716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8pPr>
            <a:lvl9pPr algn="ctr" defTabSz="457200" eaLnBrk="1" fontAlgn="base" hangingPunct="1" marL="1828800" rtl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charset="0" typeface="Calibri"/>
                <a:ea charset="0" typeface="ＭＳ Ｐゴシック"/>
                <a:cs charset="0" typeface="ＭＳ Ｐゴシック"/>
              </a:defRPr>
            </a:lvl9pPr>
          </a:lstStyle>
          <a:p>
            <a:r>
              <a:rPr altLang="en-US" dirty="0" lang="en-US" sz="4800">
                <a:latin charset="0" panose="02040503050406030204" pitchFamily="18" typeface="Cambria"/>
                <a:ea charset="0" panose="020B0604030504040204" pitchFamily="34" typeface="Tahoma"/>
                <a:cs charset="0" panose="020B0604030504040204" pitchFamily="34" typeface="Tahoma"/>
              </a:rPr>
              <a:t>Geodetic Control – Terminology</a:t>
            </a:r>
            <a:endParaRPr dirty="0" lang="en-US" sz="4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" l="66" r="108" t="9"/>
          <a:stretch/>
        </p:blipFill>
        <p:spPr>
          <a:xfrm>
            <a:off x="59031" y="3449884"/>
            <a:ext cx="3946912" cy="335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"/>
          <a:stretch/>
        </p:blipFill>
        <p:spPr>
          <a:xfrm>
            <a:off x="4081626" y="3449884"/>
            <a:ext cx="4960773" cy="3335588"/>
          </a:xfrm>
          <a:prstGeom prst="rect">
            <a:avLst/>
          </a:prstGeom>
        </p:spPr>
      </p:pic>
      <p:sp>
        <p:nvSpPr>
          <p:cNvPr id="11" name="text"/>
          <p:cNvSpPr txBox="1">
            <a:spLocks/>
          </p:cNvSpPr>
          <p:nvPr/>
        </p:nvSpPr>
        <p:spPr bwMode="auto">
          <a:xfrm>
            <a:off x="15241" y="2972163"/>
            <a:ext cx="9160330" cy="5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indent="0" marL="0">
              <a:buNone/>
            </a:pP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(they still sit there and hold a </a:t>
            </a:r>
            <a:r>
              <a:rPr b="1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point</a:t>
            </a: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95563" y="3395272"/>
            <a:ext cx="3925161" cy="2579284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416675" y="3422578"/>
            <a:ext cx="99135" cy="2619447"/>
          </a:xfrm>
          <a:prstGeom prst="straightConnector1">
            <a:avLst/>
          </a:prstGeom>
          <a:ln w="57150">
            <a:solidFill>
              <a:srgbClr val="F6AB16"/>
            </a:solidFill>
            <a:tailEnd len="med" type="triangle" w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id="9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2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4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hidden="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24013"/>
            <a:ext cx="44535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8176" y="1988190"/>
            <a:ext cx="7503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Continuously Operating Reference Station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28327" y="4959032"/>
            <a:ext cx="4191000" cy="1499960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54000">
                <a:schemeClr val="bg2">
                  <a:lumMod val="50000"/>
                </a:schemeClr>
              </a:gs>
            </a:gsLst>
          </a:gradFill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900002" y="3379238"/>
            <a:ext cx="2381" cy="216694"/>
          </a:xfrm>
          <a:prstGeom prst="line">
            <a:avLst/>
          </a:prstGeom>
          <a:ln>
            <a:solidFill>
              <a:srgbClr val="7F7F7F"/>
            </a:solidFill>
          </a:ln>
          <a:effectLst>
            <a:outerShdw blurRad="40000" dist="20000" dir="5400000" rotWithShape="0">
              <a:srgbClr val="7F7F7F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21446" y="3379238"/>
            <a:ext cx="2381" cy="216694"/>
          </a:xfrm>
          <a:prstGeom prst="line">
            <a:avLst/>
          </a:prstGeom>
          <a:ln>
            <a:solidFill>
              <a:srgbClr val="7F7F7F"/>
            </a:solidFill>
          </a:ln>
          <a:effectLst>
            <a:outerShdw blurRad="40000" dist="20000" dir="5400000" rotWithShape="0">
              <a:srgbClr val="7F7F7F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33820" y="3379238"/>
            <a:ext cx="2381" cy="216694"/>
          </a:xfrm>
          <a:prstGeom prst="line">
            <a:avLst/>
          </a:prstGeom>
          <a:ln>
            <a:solidFill>
              <a:srgbClr val="7F7F7F"/>
            </a:solidFill>
          </a:ln>
          <a:effectLst>
            <a:outerShdw blurRad="40000" dist="20000" dir="5400000" rotWithShape="0">
              <a:srgbClr val="7F7F7F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48567" y="3546878"/>
            <a:ext cx="350520" cy="22250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210290" y="3398288"/>
            <a:ext cx="727937" cy="1238331"/>
          </a:xfrm>
          <a:custGeom>
            <a:avLst/>
            <a:gdLst>
              <a:gd name="connsiteX0" fmla="*/ 10387 w 727937"/>
              <a:gd name="connsiteY0" fmla="*/ 0 h 1238331"/>
              <a:gd name="connsiteX1" fmla="*/ 10387 w 727937"/>
              <a:gd name="connsiteY1" fmla="*/ 57150 h 1238331"/>
              <a:gd name="connsiteX2" fmla="*/ 118337 w 727937"/>
              <a:gd name="connsiteY2" fmla="*/ 304800 h 1238331"/>
              <a:gd name="connsiteX3" fmla="*/ 111987 w 727937"/>
              <a:gd name="connsiteY3" fmla="*/ 1041400 h 1238331"/>
              <a:gd name="connsiteX4" fmla="*/ 238987 w 727937"/>
              <a:gd name="connsiteY4" fmla="*/ 1238250 h 1238331"/>
              <a:gd name="connsiteX5" fmla="*/ 727937 w 727937"/>
              <a:gd name="connsiteY5" fmla="*/ 1060450 h 1238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37" h="1238331">
                <a:moveTo>
                  <a:pt x="10387" y="0"/>
                </a:moveTo>
                <a:cubicBezTo>
                  <a:pt x="1391" y="3175"/>
                  <a:pt x="-7605" y="6350"/>
                  <a:pt x="10387" y="57150"/>
                </a:cubicBezTo>
                <a:cubicBezTo>
                  <a:pt x="28379" y="107950"/>
                  <a:pt x="101404" y="140758"/>
                  <a:pt x="118337" y="304800"/>
                </a:cubicBezTo>
                <a:cubicBezTo>
                  <a:pt x="135270" y="468842"/>
                  <a:pt x="91879" y="885825"/>
                  <a:pt x="111987" y="1041400"/>
                </a:cubicBezTo>
                <a:cubicBezTo>
                  <a:pt x="132095" y="1196975"/>
                  <a:pt x="136329" y="1235075"/>
                  <a:pt x="238987" y="1238250"/>
                </a:cubicBezTo>
                <a:cubicBezTo>
                  <a:pt x="341645" y="1241425"/>
                  <a:pt x="534791" y="1150937"/>
                  <a:pt x="727937" y="1060450"/>
                </a:cubicBez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Delay 4"/>
          <p:cNvSpPr/>
          <p:nvPr/>
        </p:nvSpPr>
        <p:spPr>
          <a:xfrm rot="16200000">
            <a:off x="3776980" y="2847326"/>
            <a:ext cx="493694" cy="715288"/>
          </a:xfrm>
          <a:prstGeom prst="flowChartDelay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254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85587" y="3398287"/>
            <a:ext cx="1899305" cy="2185446"/>
          </a:xfrm>
          <a:prstGeom prst="rect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12316" y="3513986"/>
            <a:ext cx="960961" cy="39984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 bwMode="auto">
          <a:xfrm>
            <a:off x="4996139" y="3551139"/>
            <a:ext cx="10729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RECEIVER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012316" y="4501451"/>
            <a:ext cx="1354661" cy="3998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005912" y="4001683"/>
            <a:ext cx="745115" cy="39984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4959639" y="4533957"/>
            <a:ext cx="14558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DATA STORAGE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4959639" y="4035191"/>
            <a:ext cx="851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POWER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12316" y="4983968"/>
            <a:ext cx="1663765" cy="399844"/>
          </a:xfrm>
          <a:prstGeom prst="round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 bwMode="auto">
          <a:xfrm>
            <a:off x="4948473" y="5014952"/>
            <a:ext cx="18584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COMMUNICATIONS</a:t>
            </a:r>
          </a:p>
        </p:txBody>
      </p:sp>
      <p:sp>
        <p:nvSpPr>
          <p:cNvPr id="30" name="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4800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Geodetic Control – Terminology</a:t>
            </a:r>
            <a:endParaRPr lang="en-US" sz="4800" dirty="0"/>
          </a:p>
        </p:txBody>
      </p:sp>
      <p:sp>
        <p:nvSpPr>
          <p:cNvPr id="32" name="active vs passive"/>
          <p:cNvSpPr>
            <a:spLocks noGrp="1"/>
          </p:cNvSpPr>
          <p:nvPr>
            <p:ph type="title"/>
          </p:nvPr>
        </p:nvSpPr>
        <p:spPr>
          <a:xfrm>
            <a:off x="0" y="988071"/>
            <a:ext cx="91440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4996138" y="2836778"/>
            <a:ext cx="15994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GNSS ANTENNA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404827" y="3012527"/>
            <a:ext cx="666750" cy="123824"/>
          </a:xfrm>
          <a:prstGeom prst="line">
            <a:avLst/>
          </a:prstGeom>
          <a:ln w="15875">
            <a:solidFill>
              <a:schemeClr val="tx1"/>
            </a:solidFill>
            <a:head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7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  <p:bldP spid="23" grpId="0"/>
      <p:bldP spid="26" grpId="0" animBg="1"/>
      <p:bldP spid="27" grpId="0" animBg="1"/>
      <p:bldP spid="24" grpId="0"/>
      <p:bldP spid="25" grpId="0"/>
      <p:bldP spid="28" grpId="0" animBg="1"/>
      <p:bldP spid="29" grpId="0"/>
      <p:bldP spid="3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022"/>
            <a:ext cx="8569842" cy="558612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Most frequently encountered types: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CORS = Continuously Operating (GNSS) Reference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CORGS = Continuously Operating Relative Gravimeter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DORIS =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Doppler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Orbitography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Radiopositioning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Integrated by Satellite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SLR = Satellite Laser Ranging Station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VLBI = Very Long Baseline Interferometry Station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All have a Geodetic Reference Point (GRP)</a:t>
            </a:r>
          </a:p>
          <a:p>
            <a:pPr marL="344488"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“Coordinates” = “Coordinates of the GRP at that station”</a:t>
            </a:r>
          </a:p>
          <a:p>
            <a:pPr marL="344488" lvl="1"/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with multiple types =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</a:p>
          <a:p>
            <a:pPr marL="344488"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Co-location Survey = tie the </a:t>
            </a:r>
            <a:r>
              <a:rPr lang="en-US" sz="2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GRPs at a given </a:t>
            </a: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</a:t>
            </a:r>
          </a:p>
          <a:p>
            <a:pPr marL="744538" lvl="2"/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“this is where the magic happens”</a:t>
            </a:r>
          </a:p>
        </p:txBody>
      </p:sp>
      <p:sp>
        <p:nvSpPr>
          <p:cNvPr id="5" name="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Terminology - Geodetic Stations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423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15" y="2616271"/>
            <a:ext cx="6086324" cy="1143000"/>
          </a:xfrm>
        </p:spPr>
        <p:txBody>
          <a:bodyPr>
            <a:noAutofit/>
          </a:bodyPr>
          <a:lstStyle/>
          <a:p>
            <a:r>
              <a:rPr lang="en-US" sz="5067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Wait… how do I get to the NGS Beta site?</a:t>
            </a:r>
          </a:p>
        </p:txBody>
      </p:sp>
    </p:spTree>
    <p:extLst>
      <p:ext uri="{BB962C8B-B14F-4D97-AF65-F5344CB8AC3E}">
        <p14:creationId xmlns:p14="http://schemas.microsoft.com/office/powerpoint/2010/main" val="15791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234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41096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lobal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avigation </a:t>
            </a:r>
          </a:p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ystem</a:t>
            </a:r>
          </a:p>
          <a:p>
            <a:pPr marL="0" indent="0" algn="ctr">
              <a:buNone/>
            </a:pPr>
            <a:r>
              <a:rPr lang="en-US" sz="5400" i="1" dirty="0">
                <a:latin typeface="Cambria" panose="02040503050406030204" pitchFamily="18" charset="0"/>
                <a:ea typeface="Cambria" panose="02040503050406030204" pitchFamily="18" charset="0"/>
              </a:rPr>
              <a:t>via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GNSS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57200" y="4942334"/>
            <a:ext cx="8229600" cy="123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*generic term that means any or all of: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GPS, GLONASS, Galileo, BDS, etc.</a:t>
            </a:r>
          </a:p>
        </p:txBody>
      </p:sp>
    </p:spTree>
    <p:extLst>
      <p:ext uri="{BB962C8B-B14F-4D97-AF65-F5344CB8AC3E}">
        <p14:creationId xmlns:p14="http://schemas.microsoft.com/office/powerpoint/2010/main" val="2834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hidden="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24013"/>
            <a:ext cx="445359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itle 1"/>
          <p:cNvSpPr txBox="1">
            <a:spLocks/>
          </p:cNvSpPr>
          <p:nvPr/>
        </p:nvSpPr>
        <p:spPr bwMode="auto">
          <a:xfrm>
            <a:off x="0" y="274638"/>
            <a:ext cx="9160331" cy="8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Continuously Operating Reference Station</a:t>
            </a:r>
            <a:endParaRPr lang="en-US" sz="3600" dirty="0"/>
          </a:p>
        </p:txBody>
      </p:sp>
      <p:sp>
        <p:nvSpPr>
          <p:cNvPr id="32" name="active vs passive"/>
          <p:cNvSpPr>
            <a:spLocks noGrp="1"/>
          </p:cNvSpPr>
          <p:nvPr>
            <p:ph type="title"/>
          </p:nvPr>
        </p:nvSpPr>
        <p:spPr>
          <a:xfrm>
            <a:off x="0" y="988071"/>
            <a:ext cx="9144000" cy="1143000"/>
          </a:xfrm>
        </p:spPr>
        <p:txBody>
          <a:bodyPr/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62" y="2131071"/>
            <a:ext cx="5992010" cy="4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4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043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</a:p>
        </p:txBody>
      </p:sp>
    </p:spTree>
    <p:extLst>
      <p:ext uri="{BB962C8B-B14F-4D97-AF65-F5344CB8AC3E}">
        <p14:creationId xmlns:p14="http://schemas.microsoft.com/office/powerpoint/2010/main" val="1569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65488" y="4284324"/>
            <a:ext cx="6026046" cy="2573676"/>
            <a:chOff x="3065488" y="4284324"/>
            <a:chExt cx="6026046" cy="2573676"/>
          </a:xfrm>
        </p:grpSpPr>
        <p:sp>
          <p:nvSpPr>
            <p:cNvPr id="2" name="Rectangle 1"/>
            <p:cNvSpPr/>
            <p:nvPr/>
          </p:nvSpPr>
          <p:spPr>
            <a:xfrm>
              <a:off x="3955552" y="4284324"/>
              <a:ext cx="5135982" cy="2573676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Triangle 7"/>
            <p:cNvSpPr/>
            <p:nvPr/>
          </p:nvSpPr>
          <p:spPr>
            <a:xfrm flipH="1" flipV="1">
              <a:off x="3065488" y="4422097"/>
              <a:ext cx="890064" cy="1953910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>
              <a:off x="3786188" y="5862638"/>
              <a:ext cx="169364" cy="476250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 flipH="1" flipV="1">
              <a:off x="3786186" y="6338888"/>
              <a:ext cx="177643" cy="519112"/>
            </a:xfrm>
            <a:prstGeom prst="rtTriangle">
              <a:avLst/>
            </a:prstGeom>
            <a:solidFill>
              <a:srgbClr val="3939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16" y="4560549"/>
            <a:ext cx="2520223" cy="2192594"/>
          </a:xfrm>
          <a:prstGeom prst="rect">
            <a:avLst/>
          </a:prstGeom>
          <a:ln w="50800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 bwMode="auto">
          <a:xfrm>
            <a:off x="5612752" y="6502516"/>
            <a:ext cx="10323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931025" y="6579418"/>
            <a:ext cx="246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Geoscience Australia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" y="847725"/>
            <a:ext cx="2989288" cy="581025"/>
          </a:xfrm>
          <a:prstGeom prst="rect">
            <a:avLst/>
          </a:prstGeom>
          <a:solidFill>
            <a:srgbClr val="3939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ject 10"/>
          <p:cNvSpPr txBox="1"/>
          <p:nvPr/>
        </p:nvSpPr>
        <p:spPr>
          <a:xfrm>
            <a:off x="-66675" y="707460"/>
            <a:ext cx="1114425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</a:t>
            </a:r>
            <a:endParaRPr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199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1340330"/>
            <a:ext cx="9144000" cy="55176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7218680" y="6532006"/>
            <a:ext cx="20701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NASA, </a:t>
            </a:r>
            <a:r>
              <a:rPr lang="en-US" sz="1400" dirty="0" err="1">
                <a:solidFill>
                  <a:schemeClr val="bg1"/>
                </a:solidFill>
              </a:rPr>
              <a:t>McGarry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28568" cy="2428568"/>
          </a:xfrm>
          <a:prstGeom prst="rect">
            <a:avLst/>
          </a:prstGeom>
          <a:ln w="50800">
            <a:solidFill>
              <a:schemeClr val="bg1">
                <a:lumMod val="65000"/>
              </a:schemeClr>
            </a:solidFill>
          </a:ln>
        </p:spPr>
      </p:pic>
      <p:sp>
        <p:nvSpPr>
          <p:cNvPr id="6" name="object 10"/>
          <p:cNvSpPr txBox="1"/>
          <p:nvPr/>
        </p:nvSpPr>
        <p:spPr>
          <a:xfrm>
            <a:off x="0" y="6079446"/>
            <a:ext cx="1114425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</a:t>
            </a:r>
            <a:endParaRPr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  <p:sp>
        <p:nvSpPr>
          <p:cNvPr id="7" name="object 10"/>
          <p:cNvSpPr txBox="1"/>
          <p:nvPr/>
        </p:nvSpPr>
        <p:spPr>
          <a:xfrm>
            <a:off x="2500958" y="407906"/>
            <a:ext cx="4408750" cy="82330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28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NASA SLR satellite LAGEOS </a:t>
            </a:r>
            <a:r>
              <a:rPr lang="en-US" sz="24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  <a:sym typeface="Wingdings" panose="05000000000000000000" pitchFamily="2" charset="2"/>
              </a:rPr>
              <a:t>- only 60 cm diameter!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822532" y="2031453"/>
            <a:ext cx="678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Source: NASA</a:t>
            </a:r>
          </a:p>
        </p:txBody>
      </p:sp>
    </p:spTree>
    <p:extLst>
      <p:ext uri="{BB962C8B-B14F-4D97-AF65-F5344CB8AC3E}">
        <p14:creationId xmlns:p14="http://schemas.microsoft.com/office/powerpoint/2010/main" val="4939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454223" y="5961858"/>
            <a:ext cx="5351492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lvl="1">
              <a:lnSpc>
                <a:spcPct val="100000"/>
              </a:lnSpc>
              <a:spcBef>
                <a:spcPts val="395"/>
              </a:spcBef>
              <a:tabLst>
                <a:tab pos="469265" algn="l"/>
                <a:tab pos="469900" algn="l"/>
              </a:tabLst>
            </a:pP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GNSS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, </a:t>
            </a:r>
            <a:r>
              <a:rPr lang="en-US"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SLR, </a:t>
            </a:r>
            <a:r>
              <a:rPr sz="3600" spc="-5" dirty="0">
                <a:latin typeface="Cambria" panose="02040503050406030204" pitchFamily="18" charset="0"/>
                <a:ea typeface="Cambria" panose="02040503050406030204" pitchFamily="18" charset="0"/>
                <a:cs typeface="Trebuchet MS"/>
              </a:rPr>
              <a:t>VLBI, DORIS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7617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</a:p>
        </p:txBody>
      </p:sp>
    </p:spTree>
    <p:extLst>
      <p:ext uri="{BB962C8B-B14F-4D97-AF65-F5344CB8AC3E}">
        <p14:creationId xmlns:p14="http://schemas.microsoft.com/office/powerpoint/2010/main" val="16682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ircle solid"/>
          <p:cNvSpPr>
            <a:spLocks noChangeAspect="1"/>
          </p:cNvSpPr>
          <p:nvPr/>
        </p:nvSpPr>
        <p:spPr>
          <a:xfrm>
            <a:off x="8051658" y="1587589"/>
            <a:ext cx="182880" cy="1828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AFBC9CF6-3D1A-3C41-9AEE-0548AF66AB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2" y="1141172"/>
            <a:ext cx="8484862" cy="5179159"/>
          </a:xfrm>
          <a:prstGeom prst="rect">
            <a:avLst/>
          </a:prstGeom>
        </p:spPr>
      </p:pic>
      <p:sp>
        <p:nvSpPr>
          <p:cNvPr id="3" name="title"/>
          <p:cNvSpPr txBox="1"/>
          <p:nvPr/>
        </p:nvSpPr>
        <p:spPr bwMode="auto">
          <a:xfrm>
            <a:off x="0" y="203490"/>
            <a:ext cx="1199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VLBI</a:t>
            </a:r>
          </a:p>
        </p:txBody>
      </p:sp>
      <p:sp>
        <p:nvSpPr>
          <p:cNvPr id="18" name="circle0"/>
          <p:cNvSpPr>
            <a:spLocks noChangeAspect="1"/>
          </p:cNvSpPr>
          <p:nvPr/>
        </p:nvSpPr>
        <p:spPr>
          <a:xfrm>
            <a:off x="7264494" y="775141"/>
            <a:ext cx="1757210" cy="175721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ircle1"/>
          <p:cNvSpPr>
            <a:spLocks noChangeAspect="1"/>
          </p:cNvSpPr>
          <p:nvPr/>
        </p:nvSpPr>
        <p:spPr>
          <a:xfrm>
            <a:off x="7754744" y="1290675"/>
            <a:ext cx="776709" cy="776709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ircle2"/>
          <p:cNvSpPr>
            <a:spLocks noChangeAspect="1"/>
          </p:cNvSpPr>
          <p:nvPr/>
        </p:nvSpPr>
        <p:spPr>
          <a:xfrm>
            <a:off x="6680059" y="190706"/>
            <a:ext cx="2926080" cy="29260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3"/>
          <p:cNvSpPr>
            <a:spLocks noChangeAspect="1"/>
          </p:cNvSpPr>
          <p:nvPr/>
        </p:nvSpPr>
        <p:spPr>
          <a:xfrm>
            <a:off x="5994259" y="-469810"/>
            <a:ext cx="4297680" cy="429768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ircle4"/>
          <p:cNvSpPr>
            <a:spLocks noChangeAspect="1"/>
          </p:cNvSpPr>
          <p:nvPr/>
        </p:nvSpPr>
        <p:spPr>
          <a:xfrm>
            <a:off x="5262739" y="-1201330"/>
            <a:ext cx="5760720" cy="576072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ircle5"/>
          <p:cNvSpPr>
            <a:spLocks noChangeAspect="1"/>
          </p:cNvSpPr>
          <p:nvPr/>
        </p:nvSpPr>
        <p:spPr>
          <a:xfrm>
            <a:off x="4531219" y="-1958134"/>
            <a:ext cx="7223760" cy="722376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ircle6"/>
          <p:cNvSpPr>
            <a:spLocks noChangeAspect="1"/>
          </p:cNvSpPr>
          <p:nvPr/>
        </p:nvSpPr>
        <p:spPr>
          <a:xfrm>
            <a:off x="3753979" y="-2710090"/>
            <a:ext cx="8778240" cy="877824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ircle7"/>
          <p:cNvSpPr>
            <a:spLocks noChangeAspect="1"/>
          </p:cNvSpPr>
          <p:nvPr/>
        </p:nvSpPr>
        <p:spPr>
          <a:xfrm>
            <a:off x="3068179" y="-3421174"/>
            <a:ext cx="10149840" cy="1014984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ircle8"/>
          <p:cNvSpPr>
            <a:spLocks noChangeAspect="1"/>
          </p:cNvSpPr>
          <p:nvPr/>
        </p:nvSpPr>
        <p:spPr>
          <a:xfrm>
            <a:off x="2428099" y="-4035970"/>
            <a:ext cx="11430000" cy="1143000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ircle9"/>
          <p:cNvSpPr>
            <a:spLocks noChangeAspect="1"/>
          </p:cNvSpPr>
          <p:nvPr/>
        </p:nvSpPr>
        <p:spPr>
          <a:xfrm>
            <a:off x="1821533" y="-4642536"/>
            <a:ext cx="12643130" cy="12643130"/>
          </a:xfrm>
          <a:prstGeom prst="ellipse">
            <a:avLst/>
          </a:prstGeom>
          <a:noFill/>
          <a:ln w="0">
            <a:solidFill>
              <a:srgbClr val="FF0000">
                <a:alpha val="1000"/>
              </a:srgbClr>
            </a:solidFill>
          </a:ln>
          <a:effectLst>
            <a:glow rad="215900">
              <a:srgbClr val="FF000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poch2"/>
          <p:cNvSpPr txBox="1"/>
          <p:nvPr/>
        </p:nvSpPr>
        <p:spPr bwMode="auto">
          <a:xfrm>
            <a:off x="2307699" y="6155828"/>
            <a:ext cx="1388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epoch1"/>
          <p:cNvSpPr txBox="1"/>
          <p:nvPr/>
        </p:nvSpPr>
        <p:spPr bwMode="auto">
          <a:xfrm>
            <a:off x="2139454" y="911643"/>
            <a:ext cx="13847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2800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0" name="telescope stuff"/>
          <p:cNvGrpSpPr/>
          <p:nvPr/>
        </p:nvGrpSpPr>
        <p:grpSpPr>
          <a:xfrm>
            <a:off x="3886200" y="1749586"/>
            <a:ext cx="4645253" cy="4178774"/>
            <a:chOff x="3886200" y="1749586"/>
            <a:chExt cx="4645253" cy="4178774"/>
          </a:xfrm>
        </p:grpSpPr>
        <p:sp>
          <p:nvSpPr>
            <p:cNvPr id="27" name="telescope"/>
            <p:cNvSpPr txBox="1"/>
            <p:nvPr/>
          </p:nvSpPr>
          <p:spPr bwMode="auto">
            <a:xfrm>
              <a:off x="6266933" y="2976004"/>
              <a:ext cx="226452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radio telescopes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3886202" y="1749586"/>
              <a:ext cx="2380731" cy="1803127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med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3886200" y="3552713"/>
              <a:ext cx="2380733" cy="2375647"/>
            </a:xfrm>
            <a:prstGeom prst="straightConnector1">
              <a:avLst/>
            </a:prstGeom>
            <a:ln w="317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triangle" w="med" len="lg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6" name="quasar text"/>
          <p:cNvSpPr txBox="1"/>
          <p:nvPr/>
        </p:nvSpPr>
        <p:spPr bwMode="auto">
          <a:xfrm>
            <a:off x="6796876" y="1007311"/>
            <a:ext cx="13997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quasar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quasi stellar text"/>
          <p:cNvSpPr txBox="1"/>
          <p:nvPr/>
        </p:nvSpPr>
        <p:spPr bwMode="auto">
          <a:xfrm>
            <a:off x="5614810" y="-10057"/>
            <a:ext cx="3553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quas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i-stell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ar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object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610350" y="-240507"/>
            <a:ext cx="404812" cy="2162175"/>
          </a:xfrm>
          <a:prstGeom prst="leftBrace">
            <a:avLst>
              <a:gd name="adj1" fmla="val 43884"/>
              <a:gd name="adj2" fmla="val 7943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baseline"/>
          <p:cNvGrpSpPr/>
          <p:nvPr/>
        </p:nvGrpSpPr>
        <p:grpSpPr>
          <a:xfrm>
            <a:off x="2674727" y="1964531"/>
            <a:ext cx="584775" cy="3900488"/>
            <a:chOff x="2674727" y="1964531"/>
            <a:chExt cx="584775" cy="3900488"/>
          </a:xfrm>
        </p:grpSpPr>
        <p:cxnSp>
          <p:nvCxnSpPr>
            <p:cNvPr id="4" name="baseline"/>
            <p:cNvCxnSpPr/>
            <p:nvPr/>
          </p:nvCxnSpPr>
          <p:spPr>
            <a:xfrm flipH="1">
              <a:off x="3149600" y="1964531"/>
              <a:ext cx="105570" cy="3900488"/>
            </a:xfrm>
            <a:prstGeom prst="line">
              <a:avLst/>
            </a:prstGeom>
            <a:ln w="22225">
              <a:solidFill>
                <a:schemeClr val="tx1"/>
              </a:solidFill>
              <a:headEnd type="oval" w="med" len="med"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baseine text"/>
            <p:cNvSpPr txBox="1"/>
            <p:nvPr/>
          </p:nvSpPr>
          <p:spPr bwMode="auto">
            <a:xfrm rot="16320000">
              <a:off x="2052493" y="3598238"/>
              <a:ext cx="182924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baseline</a:t>
              </a:r>
              <a:endParaRPr lang="en-US" sz="3200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3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75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25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5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75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20" grpId="0" animBg="1"/>
      <p:bldP spid="2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4" grpId="0" animBg="1"/>
      <p:bldP spid="24" grpId="1" animBg="1"/>
      <p:bldP spid="25" grpId="0"/>
      <p:bldP spid="22" grpId="0"/>
      <p:bldP spid="26" grpId="0"/>
      <p:bldP spid="26" grpId="1"/>
      <p:bldP spid="21" grpId="0"/>
      <p:bldP spid="21" grpId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594" indent="0" algn="ctr">
              <a:buNone/>
            </a:pPr>
            <a:r>
              <a:rPr lang="en-US" sz="8000" dirty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594" indent="0" algn="ctr">
              <a:buNone/>
            </a:pP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594" indent="0" algn="ctr">
              <a:buNone/>
            </a:pPr>
            <a:r>
              <a:rPr lang="en-US" sz="8000" b="1" dirty="0">
                <a:latin typeface="Cambria" panose="02040503050406030204" pitchFamily="18" charset="0"/>
                <a:ea typeface="Cambria" panose="02040503050406030204" pitchFamily="18" charset="0"/>
              </a:rPr>
              <a:t>beta</a:t>
            </a:r>
            <a:r>
              <a:rPr lang="en-US" sz="8000" dirty="0">
                <a:latin typeface="Cambria" panose="02040503050406030204" pitchFamily="18" charset="0"/>
                <a:ea typeface="Cambria" panose="02040503050406030204" pitchFamily="18" charset="0"/>
              </a:rPr>
              <a:t>.ngs.noaa.gov</a:t>
            </a:r>
          </a:p>
        </p:txBody>
      </p:sp>
      <p:sp>
        <p:nvSpPr>
          <p:cNvPr id="2" name="Down Arrow 1"/>
          <p:cNvSpPr/>
          <p:nvPr/>
        </p:nvSpPr>
        <p:spPr>
          <a:xfrm>
            <a:off x="1257303" y="1771651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11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</a:p>
        </p:txBody>
      </p:sp>
    </p:spTree>
    <p:extLst>
      <p:ext uri="{BB962C8B-B14F-4D97-AF65-F5344CB8AC3E}">
        <p14:creationId xmlns:p14="http://schemas.microsoft.com/office/powerpoint/2010/main" val="9002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7315200" y="5741059"/>
            <a:ext cx="1581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Source: CNES, France</a:t>
            </a:r>
          </a:p>
        </p:txBody>
      </p:sp>
    </p:spTree>
    <p:extLst>
      <p:ext uri="{BB962C8B-B14F-4D97-AF65-F5344CB8AC3E}">
        <p14:creationId xmlns:p14="http://schemas.microsoft.com/office/powerpoint/2010/main" val="38666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te survey diagram"/>
          <p:cNvPicPr>
            <a:picLocks noChangeAspect="1"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r="215"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dirty="0" lang="en-US" sz="4000">
                <a:latin charset="0" panose="02040503050406030204" pitchFamily="18" typeface="Cambria"/>
                <a:ea charset="0" panose="02040503050406030204" pitchFamily="18" typeface="Cambria"/>
              </a:rPr>
              <a:t>Co-location Site Survey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3177" y="5559338"/>
            <a:ext cx="9081326" cy="12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noAutofit/>
          </a:bodyPr>
          <a:lstStyle/>
          <a:p>
            <a:pPr algn="ctr"/>
            <a:r>
              <a:rPr dirty="0" lang="en-US" spc="-5" sz="2400">
                <a:latin charset="0" panose="02040503050406030204" pitchFamily="18" typeface="Cambria"/>
                <a:ea charset="0" panose="02040503050406030204" pitchFamily="18" typeface="Cambria"/>
              </a:rPr>
              <a:t>Example of Co-located Space </a:t>
            </a:r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Geodetic Techniques (SGTs)</a:t>
            </a:r>
            <a:endParaRPr dirty="0" lang="en-US" spc="-5" sz="24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algn="ctr"/>
            <a:r>
              <a:rPr dirty="0" lang="en-US" spc="-5" sz="2400">
                <a:latin charset="0" panose="02040503050406030204" pitchFamily="18" typeface="Cambria"/>
                <a:ea charset="0" panose="02040503050406030204" pitchFamily="18" typeface="Cambria"/>
              </a:rPr>
              <a:t>All four SGTs represented here.</a:t>
            </a:r>
            <a:endParaRPr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algn="ctr"/>
            <a:r>
              <a:rPr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Generic concept of “co-location survey”, typically more complex!</a:t>
            </a:r>
          </a:p>
        </p:txBody>
      </p:sp>
      <p:grpSp>
        <p:nvGrpSpPr>
          <p:cNvPr id="13" name="totatl station measurements"/>
          <p:cNvGrpSpPr/>
          <p:nvPr/>
        </p:nvGrpSpPr>
        <p:grpSpPr>
          <a:xfrm>
            <a:off x="1455174" y="2969342"/>
            <a:ext cx="6518787" cy="1071716"/>
            <a:chOff x="1455174" y="2969342"/>
            <a:chExt cx="6518787" cy="1071716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336026" y="3687097"/>
              <a:ext cx="3637935" cy="1081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1455174" y="3687097"/>
              <a:ext cx="2880852" cy="35396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2064774" y="2969342"/>
              <a:ext cx="2271252" cy="71775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336026" y="3185652"/>
              <a:ext cx="1170039" cy="50144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VLBI survey">
            <a:extLst>
              <a:ext uri="{FF2B5EF4-FFF2-40B4-BE49-F238E27FC236}">
                <a16:creationId xmlns:a16="http://schemas.microsoft.com/office/drawing/2014/main" id="{C524B932-614D-EE42-A3DF-5CA4649480D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b="43" l="52" r="54"/>
          <a:stretch/>
        </p:blipFill>
        <p:spPr>
          <a:xfrm>
            <a:off x="4643859" y="1226550"/>
            <a:ext cx="4209881" cy="5616703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DORIS survey">
            <a:extLst>
              <a:ext uri="{FF2B5EF4-FFF2-40B4-BE49-F238E27FC236}">
                <a16:creationId xmlns:a16="http://schemas.microsoft.com/office/drawing/2014/main" id="{195E378C-2BFD-7D44-9A2D-5B69A2B550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461" y="1231772"/>
            <a:ext cx="4222218" cy="5616704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SLR survey">
            <a:extLst>
              <a:ext uri="{FF2B5EF4-FFF2-40B4-BE49-F238E27FC236}">
                <a16:creationId xmlns:a16="http://schemas.microsoft.com/office/drawing/2014/main" id="{BD7B5104-E61F-DB48-8EB0-B8C7CF6FC52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b="30"/>
          <a:stretch/>
        </p:blipFill>
        <p:spPr>
          <a:xfrm>
            <a:off x="2466137" y="1222247"/>
            <a:ext cx="4213164" cy="5636031"/>
          </a:xfrm>
          <a:prstGeom prst="rect">
            <a:avLst/>
          </a:prstGeom>
          <a:noFill/>
          <a:ln w="508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5A35F-395C-4480-B120-DE28AEB34F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623" y="1170807"/>
            <a:ext cx="2610661" cy="19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4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id="18" nodeType="clickEffect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>
                                        <p:cTn dur="2000" id="2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2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3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</a:p>
        </p:txBody>
      </p:sp>
      <p:pic>
        <p:nvPicPr>
          <p:cNvPr id="5" name="Picture 4" hidden="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427185"/>
            <a:ext cx="88274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Space Geodetic Techniques work together to create a well-defined, robust reference frame that improves positioning for users globally.</a:t>
            </a:r>
          </a:p>
        </p:txBody>
      </p:sp>
    </p:spTree>
    <p:extLst>
      <p:ext uri="{BB962C8B-B14F-4D97-AF65-F5344CB8AC3E}">
        <p14:creationId xmlns:p14="http://schemas.microsoft.com/office/powerpoint/2010/main" val="13190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>
                <a:latin typeface="Calibri"/>
                <a:cs typeface="Calibri"/>
              </a:rPr>
              <a:t>2000</a:t>
            </a:r>
            <a:r>
              <a:rPr lang="en-US" sz="1867" b="1" spc="-7" dirty="0">
                <a:latin typeface="Calibri"/>
                <a:cs typeface="Calibri"/>
              </a:rPr>
              <a:t>+</a:t>
            </a:r>
            <a:r>
              <a:rPr sz="1867" b="1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>
                <a:latin typeface="Calibri"/>
                <a:cs typeface="Calibri"/>
              </a:rPr>
              <a:t>200+</a:t>
            </a:r>
            <a:r>
              <a:rPr sz="1867" b="1" spc="-80" dirty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8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anchor="ctr" anchorCtr="0" bIns="0" compatLnSpc="1" lIns="0" numCol="1" rIns="0" rtlCol="0" tIns="16933" vert="horz" wrap="square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b="1" dirty="0" lang="en-US" spc="-7" sz="4800">
                <a:latin charset="0" panose="02040503050406030204" pitchFamily="18" typeface="Cambria"/>
                <a:cs typeface="Calibri"/>
              </a:rPr>
              <a:t>NOAA CORS Network (NCN)</a:t>
            </a:r>
            <a:endParaRPr b="1" dirty="0" sz="4800">
              <a:latin charset="0" panose="02040503050406030204" pitchFamily="18" typeface="Cambria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b="b" l="l" r="r" t="t"/>
            <a:pathLst>
              <a:path h="908050" w="1906904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bIns="0" lIns="0" rIns="0" rtlCol="0" tIns="16087" vert="horz" wrap="square">
            <a:spAutoFit/>
          </a:bodyPr>
          <a:lstStyle/>
          <a:p>
            <a:pPr indent="-456342" marL="456342">
              <a:spcBef>
                <a:spcPts val="127"/>
              </a:spcBef>
              <a:buFont typeface="Wingdings"/>
              <a:buChar char=""/>
              <a:tabLst>
                <a:tab algn="l" pos="456342"/>
                <a:tab algn="l" pos="457189"/>
              </a:tabLst>
            </a:pPr>
            <a:r>
              <a:rPr b="1" dirty="0" spc="-7" sz="1867">
                <a:latin typeface="Calibri"/>
                <a:cs typeface="Calibri"/>
              </a:rPr>
              <a:t>2000</a:t>
            </a:r>
            <a:r>
              <a:rPr b="1" dirty="0" lang="en-US" spc="-7" sz="1867">
                <a:latin typeface="Calibri"/>
                <a:cs typeface="Calibri"/>
              </a:rPr>
              <a:t>+</a:t>
            </a:r>
            <a:r>
              <a:rPr b="1" dirty="0" sz="1867">
                <a:latin typeface="Calibri"/>
                <a:cs typeface="Calibri"/>
              </a:rPr>
              <a:t> </a:t>
            </a:r>
            <a:r>
              <a:rPr b="1" dirty="0" spc="-13" sz="1867">
                <a:latin typeface="Calibri"/>
                <a:cs typeface="Calibri"/>
              </a:rPr>
              <a:t>sites</a:t>
            </a:r>
            <a:endParaRPr dirty="0" sz="1867">
              <a:latin typeface="Calibri"/>
              <a:cs typeface="Calibri"/>
            </a:endParaRPr>
          </a:p>
          <a:p>
            <a:pPr indent="-456342" marL="456342">
              <a:spcBef>
                <a:spcPts val="1520"/>
              </a:spcBef>
              <a:buFont typeface="Wingdings"/>
              <a:buChar char=""/>
              <a:tabLst>
                <a:tab algn="l" pos="456342"/>
                <a:tab algn="l" pos="457189"/>
              </a:tabLst>
            </a:pPr>
            <a:r>
              <a:rPr b="1" dirty="0" lang="en-US" spc="-7" sz="1867">
                <a:latin typeface="Calibri"/>
                <a:cs typeface="Calibri"/>
              </a:rPr>
              <a:t>200+</a:t>
            </a:r>
            <a:r>
              <a:rPr b="1" dirty="0" spc="-80" sz="1867">
                <a:latin typeface="Calibri"/>
                <a:cs typeface="Calibri"/>
              </a:rPr>
              <a:t> </a:t>
            </a:r>
            <a:r>
              <a:rPr b="1" dirty="0" spc="-13" sz="1867">
                <a:latin typeface="Calibri"/>
                <a:cs typeface="Calibri"/>
              </a:rPr>
              <a:t>organizations</a:t>
            </a:r>
            <a:endParaRPr dirty="0" sz="1867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cstate="print" r:embed="rId5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b="b" l="l" r="r" t="t"/>
            <a:pathLst>
              <a:path h="1015364" w="3680460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b="b" l="l" r="r" t="t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7" r="18"/>
          <a:stretch/>
        </p:blipFill>
        <p:spPr>
          <a:xfrm>
            <a:off x="505637" y="2253203"/>
            <a:ext cx="8132726" cy="26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6430"/>
      </p:ext>
    </p:extLst>
  </p:cSld>
  <p:clrMapOvr>
    <a:masterClrMapping/>
  </p:clrMapOvr>
  <p:transition spd="slow">
    <p:wipe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1788"/>
            <a:ext cx="9220200" cy="887412"/>
          </a:xfrm>
        </p:spPr>
        <p:txBody>
          <a:bodyPr/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CORS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04" y="1320800"/>
            <a:ext cx="8584096" cy="5035551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Global: International GNSS Service (IGS) Network</a:t>
            </a:r>
          </a:p>
          <a:p>
            <a:pPr lvl="1"/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international standard since mid-1990s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Supported by IGS Analysis Centers (ACs)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NGS is 1 of 7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Overall system sponsored by NASA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NSRS: NOAA CORS Network (NCN)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NGS processes/distributes data, but few are NGS-operated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Subset of NGS-operated CORS comprise the under construction NOAA 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Foundation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CORS Network (NFCN)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Regional/State/Commonwealth/Local Networks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Real-Time Networks (RTN… aka “VRS”)</a:t>
            </a:r>
          </a:p>
          <a:p>
            <a:pPr lvl="1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Currently semi-coupled to the NCN</a:t>
            </a:r>
          </a:p>
        </p:txBody>
      </p:sp>
    </p:spTree>
    <p:extLst>
      <p:ext uri="{BB962C8B-B14F-4D97-AF65-F5344CB8AC3E}">
        <p14:creationId xmlns:p14="http://schemas.microsoft.com/office/powerpoint/2010/main" val="15449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17"/>
          <a:stretch/>
        </p:blipFill>
        <p:spPr>
          <a:xfrm>
            <a:off x="-7617" y="0"/>
            <a:ext cx="9151617" cy="670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5458823" y="6418185"/>
            <a:ext cx="3957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wrap="square">
            <a:spAutoFit/>
          </a:bodyPr>
          <a:lstStyle/>
          <a:p>
            <a:r>
              <a:rPr dirty="0" lang="en-US" sz="1400"/>
              <a:t>Source: https://www.igs.org/maps/#station-map</a:t>
            </a:r>
          </a:p>
        </p:txBody>
      </p:sp>
      <p:sp>
        <p:nvSpPr>
          <p:cNvPr id="4" name="object 3"/>
          <p:cNvSpPr>
            <a:spLocks noChangeAspect="1"/>
          </p:cNvSpPr>
          <p:nvPr/>
        </p:nvSpPr>
        <p:spPr>
          <a:xfrm>
            <a:off x="1257910" y="2408218"/>
            <a:ext cx="1728739" cy="944582"/>
          </a:xfrm>
          <a:prstGeom prst="rect">
            <a:avLst/>
          </a:prstGeom>
          <a:blipFill>
            <a:blip cstate="print" r:embed="rId4"/>
            <a:stretch>
              <a:fillRect/>
            </a:stretch>
          </a:blipFill>
        </p:spPr>
        <p:txBody>
          <a:bodyPr bIns="0" lIns="0" rIns="0" rtlCol="0" tIns="0" wrap="square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72" y="-20362"/>
            <a:ext cx="9144000" cy="633538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IGS Network</a:t>
            </a:r>
          </a:p>
        </p:txBody>
      </p:sp>
    </p:spTree>
    <p:extLst>
      <p:ext uri="{BB962C8B-B14F-4D97-AF65-F5344CB8AC3E}">
        <p14:creationId xmlns:p14="http://schemas.microsoft.com/office/powerpoint/2010/main" val="10114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-361" y="1261450"/>
            <a:ext cx="9144362" cy="4996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05" y="5510785"/>
            <a:ext cx="4894071" cy="13472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504178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504178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1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140957-D6D8-40B9-89F7-5D26B70D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493" y="0"/>
            <a:ext cx="6263014" cy="68580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A461D280-8DA2-43C0-B8C8-EFC887F8DB61}"/>
              </a:ext>
            </a:extLst>
          </p:cNvPr>
          <p:cNvCxnSpPr/>
          <p:nvPr/>
        </p:nvCxnSpPr>
        <p:spPr>
          <a:xfrm rot="16200000" flipH="1">
            <a:off x="1635550" y="1409307"/>
            <a:ext cx="5279010" cy="3459637"/>
          </a:xfrm>
          <a:prstGeom prst="curvedConnector3">
            <a:avLst/>
          </a:prstGeom>
          <a:ln w="44450">
            <a:solidFill>
              <a:srgbClr val="FF963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5651" r="7438" b="92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158991"/>
            <a:ext cx="9183609" cy="601874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800" b="1" spc="-7" dirty="0">
                <a:latin typeface="Cambria" panose="02040503050406030204" pitchFamily="18" charset="0"/>
                <a:cs typeface="Calibri"/>
              </a:rPr>
              <a:t>NOAA Foundation CORS Network (NFCN)</a:t>
            </a:r>
            <a:endParaRPr sz="3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2" hidden="1"/>
          <p:cNvSpPr txBox="1">
            <a:spLocks/>
          </p:cNvSpPr>
          <p:nvPr/>
        </p:nvSpPr>
        <p:spPr bwMode="auto">
          <a:xfrm>
            <a:off x="-1" y="5083839"/>
            <a:ext cx="4476751" cy="16790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3600" b="1" spc="-7">
                <a:latin typeface="Cambria" panose="02040503050406030204" pitchFamily="18" charset="0"/>
                <a:cs typeface="Calibri"/>
              </a:rPr>
              <a:t>NOAA Foundation CORS Network (NFCN)</a:t>
            </a:r>
            <a:endParaRPr lang="en-US" sz="36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04619" y="4955458"/>
            <a:ext cx="1189704" cy="34412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1" y="200656"/>
            <a:ext cx="9144000" cy="1143000"/>
          </a:xfrm>
        </p:spPr>
        <p:txBody>
          <a:bodyPr/>
          <a:lstStyle/>
          <a:p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NOAA CORS Network (NCN) </a:t>
            </a:r>
            <a:r>
              <a:rPr lang="en-US" sz="4500" b="1" i="1" dirty="0">
                <a:latin typeface="Cambria" panose="02040503050406030204" pitchFamily="18" charset="0"/>
                <a:ea typeface="Cambria" panose="02040503050406030204" pitchFamily="18" charset="0"/>
              </a:rPr>
              <a:t>in KY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C10B5-29EC-417D-A8BD-A810E421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13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1615" y="221394"/>
            <a:ext cx="9235615" cy="1143000"/>
          </a:xfrm>
        </p:spPr>
        <p:txBody>
          <a:bodyPr/>
          <a:lstStyle/>
          <a:p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KYTC CORS Network &amp; RTN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FF73D-AC98-429B-B14A-6FFB3E74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845"/>
            <a:ext cx="9144000" cy="51435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2EE8D13-2EB2-4339-B980-EBF319D0228E}"/>
              </a:ext>
            </a:extLst>
          </p:cNvPr>
          <p:cNvSpPr/>
          <p:nvPr/>
        </p:nvSpPr>
        <p:spPr>
          <a:xfrm>
            <a:off x="5341179" y="3665220"/>
            <a:ext cx="2823651" cy="1200150"/>
          </a:xfrm>
          <a:custGeom>
            <a:avLst/>
            <a:gdLst>
              <a:gd name="connsiteX0" fmla="*/ 76641 w 2823651"/>
              <a:gd name="connsiteY0" fmla="*/ 179070 h 1200150"/>
              <a:gd name="connsiteX1" fmla="*/ 103311 w 2823651"/>
              <a:gd name="connsiteY1" fmla="*/ 198120 h 1200150"/>
              <a:gd name="connsiteX2" fmla="*/ 137601 w 2823651"/>
              <a:gd name="connsiteY2" fmla="*/ 209550 h 1200150"/>
              <a:gd name="connsiteX3" fmla="*/ 152841 w 2823651"/>
              <a:gd name="connsiteY3" fmla="*/ 217170 h 1200150"/>
              <a:gd name="connsiteX4" fmla="*/ 202371 w 2823651"/>
              <a:gd name="connsiteY4" fmla="*/ 228600 h 1200150"/>
              <a:gd name="connsiteX5" fmla="*/ 232851 w 2823651"/>
              <a:gd name="connsiteY5" fmla="*/ 232410 h 1200150"/>
              <a:gd name="connsiteX6" fmla="*/ 251901 w 2823651"/>
              <a:gd name="connsiteY6" fmla="*/ 236220 h 1200150"/>
              <a:gd name="connsiteX7" fmla="*/ 472881 w 2823651"/>
              <a:gd name="connsiteY7" fmla="*/ 240030 h 1200150"/>
              <a:gd name="connsiteX8" fmla="*/ 834831 w 2823651"/>
              <a:gd name="connsiteY8" fmla="*/ 251460 h 1200150"/>
              <a:gd name="connsiteX9" fmla="*/ 1231071 w 2823651"/>
              <a:gd name="connsiteY9" fmla="*/ 247650 h 1200150"/>
              <a:gd name="connsiteX10" fmla="*/ 1269171 w 2823651"/>
              <a:gd name="connsiteY10" fmla="*/ 243840 h 1200150"/>
              <a:gd name="connsiteX11" fmla="*/ 1295841 w 2823651"/>
              <a:gd name="connsiteY11" fmla="*/ 240030 h 1200150"/>
              <a:gd name="connsiteX12" fmla="*/ 1375851 w 2823651"/>
              <a:gd name="connsiteY12" fmla="*/ 232410 h 1200150"/>
              <a:gd name="connsiteX13" fmla="*/ 1421571 w 2823651"/>
              <a:gd name="connsiteY13" fmla="*/ 220980 h 1200150"/>
              <a:gd name="connsiteX14" fmla="*/ 1444431 w 2823651"/>
              <a:gd name="connsiteY14" fmla="*/ 217170 h 1200150"/>
              <a:gd name="connsiteX15" fmla="*/ 1520631 w 2823651"/>
              <a:gd name="connsiteY15" fmla="*/ 209550 h 1200150"/>
              <a:gd name="connsiteX16" fmla="*/ 1547301 w 2823651"/>
              <a:gd name="connsiteY16" fmla="*/ 205740 h 1200150"/>
              <a:gd name="connsiteX17" fmla="*/ 1604451 w 2823651"/>
              <a:gd name="connsiteY17" fmla="*/ 190500 h 1200150"/>
              <a:gd name="connsiteX18" fmla="*/ 1669221 w 2823651"/>
              <a:gd name="connsiteY18" fmla="*/ 175260 h 1200150"/>
              <a:gd name="connsiteX19" fmla="*/ 1726371 w 2823651"/>
              <a:gd name="connsiteY19" fmla="*/ 171450 h 1200150"/>
              <a:gd name="connsiteX20" fmla="*/ 1814001 w 2823651"/>
              <a:gd name="connsiteY20" fmla="*/ 160020 h 1200150"/>
              <a:gd name="connsiteX21" fmla="*/ 1867341 w 2823651"/>
              <a:gd name="connsiteY21" fmla="*/ 144780 h 1200150"/>
              <a:gd name="connsiteX22" fmla="*/ 1916871 w 2823651"/>
              <a:gd name="connsiteY22" fmla="*/ 140970 h 1200150"/>
              <a:gd name="connsiteX23" fmla="*/ 1943541 w 2823651"/>
              <a:gd name="connsiteY23" fmla="*/ 137160 h 1200150"/>
              <a:gd name="connsiteX24" fmla="*/ 1981641 w 2823651"/>
              <a:gd name="connsiteY24" fmla="*/ 133350 h 1200150"/>
              <a:gd name="connsiteX25" fmla="*/ 2008311 w 2823651"/>
              <a:gd name="connsiteY25" fmla="*/ 118110 h 1200150"/>
              <a:gd name="connsiteX26" fmla="*/ 2019741 w 2823651"/>
              <a:gd name="connsiteY26" fmla="*/ 106680 h 1200150"/>
              <a:gd name="connsiteX27" fmla="*/ 2034981 w 2823651"/>
              <a:gd name="connsiteY27" fmla="*/ 102870 h 1200150"/>
              <a:gd name="connsiteX28" fmla="*/ 2061651 w 2823651"/>
              <a:gd name="connsiteY28" fmla="*/ 80010 h 1200150"/>
              <a:gd name="connsiteX29" fmla="*/ 2073081 w 2823651"/>
              <a:gd name="connsiteY29" fmla="*/ 68580 h 1200150"/>
              <a:gd name="connsiteX30" fmla="*/ 2084511 w 2823651"/>
              <a:gd name="connsiteY30" fmla="*/ 64770 h 1200150"/>
              <a:gd name="connsiteX31" fmla="*/ 2107371 w 2823651"/>
              <a:gd name="connsiteY31" fmla="*/ 53340 h 1200150"/>
              <a:gd name="connsiteX32" fmla="*/ 2137851 w 2823651"/>
              <a:gd name="connsiteY32" fmla="*/ 30480 h 1200150"/>
              <a:gd name="connsiteX33" fmla="*/ 2149281 w 2823651"/>
              <a:gd name="connsiteY33" fmla="*/ 26670 h 1200150"/>
              <a:gd name="connsiteX34" fmla="*/ 2168331 w 2823651"/>
              <a:gd name="connsiteY34" fmla="*/ 19050 h 1200150"/>
              <a:gd name="connsiteX35" fmla="*/ 2183571 w 2823651"/>
              <a:gd name="connsiteY35" fmla="*/ 15240 h 1200150"/>
              <a:gd name="connsiteX36" fmla="*/ 2195001 w 2823651"/>
              <a:gd name="connsiteY36" fmla="*/ 11430 h 1200150"/>
              <a:gd name="connsiteX37" fmla="*/ 2244531 w 2823651"/>
              <a:gd name="connsiteY37" fmla="*/ 7620 h 1200150"/>
              <a:gd name="connsiteX38" fmla="*/ 2271201 w 2823651"/>
              <a:gd name="connsiteY38" fmla="*/ 3810 h 1200150"/>
              <a:gd name="connsiteX39" fmla="*/ 2339781 w 2823651"/>
              <a:gd name="connsiteY39" fmla="*/ 0 h 1200150"/>
              <a:gd name="connsiteX40" fmla="*/ 2617911 w 2823651"/>
              <a:gd name="connsiteY40" fmla="*/ 3810 h 1200150"/>
              <a:gd name="connsiteX41" fmla="*/ 2629341 w 2823651"/>
              <a:gd name="connsiteY41" fmla="*/ 7620 h 1200150"/>
              <a:gd name="connsiteX42" fmla="*/ 2659821 w 2823651"/>
              <a:gd name="connsiteY42" fmla="*/ 15240 h 1200150"/>
              <a:gd name="connsiteX43" fmla="*/ 2697921 w 2823651"/>
              <a:gd name="connsiteY43" fmla="*/ 45720 h 1200150"/>
              <a:gd name="connsiteX44" fmla="*/ 2709351 w 2823651"/>
              <a:gd name="connsiteY44" fmla="*/ 49530 h 1200150"/>
              <a:gd name="connsiteX45" fmla="*/ 2739831 w 2823651"/>
              <a:gd name="connsiteY45" fmla="*/ 72390 h 1200150"/>
              <a:gd name="connsiteX46" fmla="*/ 2747451 w 2823651"/>
              <a:gd name="connsiteY46" fmla="*/ 83820 h 1200150"/>
              <a:gd name="connsiteX47" fmla="*/ 2762691 w 2823651"/>
              <a:gd name="connsiteY47" fmla="*/ 95250 h 1200150"/>
              <a:gd name="connsiteX48" fmla="*/ 2777931 w 2823651"/>
              <a:gd name="connsiteY48" fmla="*/ 118110 h 1200150"/>
              <a:gd name="connsiteX49" fmla="*/ 2785551 w 2823651"/>
              <a:gd name="connsiteY49" fmla="*/ 129540 h 1200150"/>
              <a:gd name="connsiteX50" fmla="*/ 2793171 w 2823651"/>
              <a:gd name="connsiteY50" fmla="*/ 140970 h 1200150"/>
              <a:gd name="connsiteX51" fmla="*/ 2804601 w 2823651"/>
              <a:gd name="connsiteY51" fmla="*/ 160020 h 1200150"/>
              <a:gd name="connsiteX52" fmla="*/ 2816031 w 2823651"/>
              <a:gd name="connsiteY52" fmla="*/ 175260 h 1200150"/>
              <a:gd name="connsiteX53" fmla="*/ 2823651 w 2823651"/>
              <a:gd name="connsiteY53" fmla="*/ 217170 h 1200150"/>
              <a:gd name="connsiteX54" fmla="*/ 2819841 w 2823651"/>
              <a:gd name="connsiteY54" fmla="*/ 293370 h 1200150"/>
              <a:gd name="connsiteX55" fmla="*/ 2800791 w 2823651"/>
              <a:gd name="connsiteY55" fmla="*/ 316230 h 1200150"/>
              <a:gd name="connsiteX56" fmla="*/ 2793171 w 2823651"/>
              <a:gd name="connsiteY56" fmla="*/ 327660 h 1200150"/>
              <a:gd name="connsiteX57" fmla="*/ 2766501 w 2823651"/>
              <a:gd name="connsiteY57" fmla="*/ 339090 h 1200150"/>
              <a:gd name="connsiteX58" fmla="*/ 2747451 w 2823651"/>
              <a:gd name="connsiteY58" fmla="*/ 346710 h 1200150"/>
              <a:gd name="connsiteX59" fmla="*/ 2720781 w 2823651"/>
              <a:gd name="connsiteY59" fmla="*/ 358140 h 1200150"/>
              <a:gd name="connsiteX60" fmla="*/ 2690301 w 2823651"/>
              <a:gd name="connsiteY60" fmla="*/ 365760 h 1200150"/>
              <a:gd name="connsiteX61" fmla="*/ 2675061 w 2823651"/>
              <a:gd name="connsiteY61" fmla="*/ 369570 h 1200150"/>
              <a:gd name="connsiteX62" fmla="*/ 2652201 w 2823651"/>
              <a:gd name="connsiteY62" fmla="*/ 377190 h 1200150"/>
              <a:gd name="connsiteX63" fmla="*/ 2621721 w 2823651"/>
              <a:gd name="connsiteY63" fmla="*/ 384810 h 1200150"/>
              <a:gd name="connsiteX64" fmla="*/ 2576001 w 2823651"/>
              <a:gd name="connsiteY64" fmla="*/ 396240 h 1200150"/>
              <a:gd name="connsiteX65" fmla="*/ 2564571 w 2823651"/>
              <a:gd name="connsiteY65" fmla="*/ 403860 h 1200150"/>
              <a:gd name="connsiteX66" fmla="*/ 2553141 w 2823651"/>
              <a:gd name="connsiteY66" fmla="*/ 407670 h 1200150"/>
              <a:gd name="connsiteX67" fmla="*/ 2534091 w 2823651"/>
              <a:gd name="connsiteY67" fmla="*/ 411480 h 1200150"/>
              <a:gd name="connsiteX68" fmla="*/ 2507421 w 2823651"/>
              <a:gd name="connsiteY68" fmla="*/ 419100 h 1200150"/>
              <a:gd name="connsiteX69" fmla="*/ 2492181 w 2823651"/>
              <a:gd name="connsiteY69" fmla="*/ 422910 h 1200150"/>
              <a:gd name="connsiteX70" fmla="*/ 2457891 w 2823651"/>
              <a:gd name="connsiteY70" fmla="*/ 441960 h 1200150"/>
              <a:gd name="connsiteX71" fmla="*/ 2442651 w 2823651"/>
              <a:gd name="connsiteY71" fmla="*/ 445770 h 1200150"/>
              <a:gd name="connsiteX72" fmla="*/ 2427411 w 2823651"/>
              <a:gd name="connsiteY72" fmla="*/ 453390 h 1200150"/>
              <a:gd name="connsiteX73" fmla="*/ 2415981 w 2823651"/>
              <a:gd name="connsiteY73" fmla="*/ 457200 h 1200150"/>
              <a:gd name="connsiteX74" fmla="*/ 2366451 w 2823651"/>
              <a:gd name="connsiteY74" fmla="*/ 468630 h 1200150"/>
              <a:gd name="connsiteX75" fmla="*/ 2355021 w 2823651"/>
              <a:gd name="connsiteY75" fmla="*/ 476250 h 1200150"/>
              <a:gd name="connsiteX76" fmla="*/ 2343591 w 2823651"/>
              <a:gd name="connsiteY76" fmla="*/ 480060 h 1200150"/>
              <a:gd name="connsiteX77" fmla="*/ 2328351 w 2823651"/>
              <a:gd name="connsiteY77" fmla="*/ 495300 h 1200150"/>
              <a:gd name="connsiteX78" fmla="*/ 2316921 w 2823651"/>
              <a:gd name="connsiteY78" fmla="*/ 499110 h 1200150"/>
              <a:gd name="connsiteX79" fmla="*/ 2305491 w 2823651"/>
              <a:gd name="connsiteY79" fmla="*/ 506730 h 1200150"/>
              <a:gd name="connsiteX80" fmla="*/ 2294061 w 2823651"/>
              <a:gd name="connsiteY80" fmla="*/ 510540 h 1200150"/>
              <a:gd name="connsiteX81" fmla="*/ 2263581 w 2823651"/>
              <a:gd name="connsiteY81" fmla="*/ 533400 h 1200150"/>
              <a:gd name="connsiteX82" fmla="*/ 2240721 w 2823651"/>
              <a:gd name="connsiteY82" fmla="*/ 548640 h 1200150"/>
              <a:gd name="connsiteX83" fmla="*/ 2229291 w 2823651"/>
              <a:gd name="connsiteY83" fmla="*/ 556260 h 1200150"/>
              <a:gd name="connsiteX84" fmla="*/ 2195001 w 2823651"/>
              <a:gd name="connsiteY84" fmla="*/ 594360 h 1200150"/>
              <a:gd name="connsiteX85" fmla="*/ 2183571 w 2823651"/>
              <a:gd name="connsiteY85" fmla="*/ 613410 h 1200150"/>
              <a:gd name="connsiteX86" fmla="*/ 2172141 w 2823651"/>
              <a:gd name="connsiteY86" fmla="*/ 624840 h 1200150"/>
              <a:gd name="connsiteX87" fmla="*/ 2164521 w 2823651"/>
              <a:gd name="connsiteY87" fmla="*/ 636270 h 1200150"/>
              <a:gd name="connsiteX88" fmla="*/ 2160711 w 2823651"/>
              <a:gd name="connsiteY88" fmla="*/ 651510 h 1200150"/>
              <a:gd name="connsiteX89" fmla="*/ 2145471 w 2823651"/>
              <a:gd name="connsiteY89" fmla="*/ 678180 h 1200150"/>
              <a:gd name="connsiteX90" fmla="*/ 2141661 w 2823651"/>
              <a:gd name="connsiteY90" fmla="*/ 704850 h 1200150"/>
              <a:gd name="connsiteX91" fmla="*/ 2137851 w 2823651"/>
              <a:gd name="connsiteY91" fmla="*/ 727710 h 1200150"/>
              <a:gd name="connsiteX92" fmla="*/ 2130231 w 2823651"/>
              <a:gd name="connsiteY92" fmla="*/ 781050 h 1200150"/>
              <a:gd name="connsiteX93" fmla="*/ 2126421 w 2823651"/>
              <a:gd name="connsiteY93" fmla="*/ 796290 h 1200150"/>
              <a:gd name="connsiteX94" fmla="*/ 2122611 w 2823651"/>
              <a:gd name="connsiteY94" fmla="*/ 815340 h 1200150"/>
              <a:gd name="connsiteX95" fmla="*/ 2114991 w 2823651"/>
              <a:gd name="connsiteY95" fmla="*/ 838200 h 1200150"/>
              <a:gd name="connsiteX96" fmla="*/ 2107371 w 2823651"/>
              <a:gd name="connsiteY96" fmla="*/ 887730 h 1200150"/>
              <a:gd name="connsiteX97" fmla="*/ 2103561 w 2823651"/>
              <a:gd name="connsiteY97" fmla="*/ 918210 h 1200150"/>
              <a:gd name="connsiteX98" fmla="*/ 2099751 w 2823651"/>
              <a:gd name="connsiteY98" fmla="*/ 941070 h 1200150"/>
              <a:gd name="connsiteX99" fmla="*/ 2095941 w 2823651"/>
              <a:gd name="connsiteY99" fmla="*/ 982980 h 1200150"/>
              <a:gd name="connsiteX100" fmla="*/ 2092131 w 2823651"/>
              <a:gd name="connsiteY100" fmla="*/ 998220 h 1200150"/>
              <a:gd name="connsiteX101" fmla="*/ 2088321 w 2823651"/>
              <a:gd name="connsiteY101" fmla="*/ 1021080 h 1200150"/>
              <a:gd name="connsiteX102" fmla="*/ 2084511 w 2823651"/>
              <a:gd name="connsiteY102" fmla="*/ 1036320 h 1200150"/>
              <a:gd name="connsiteX103" fmla="*/ 2080701 w 2823651"/>
              <a:gd name="connsiteY103" fmla="*/ 1047750 h 1200150"/>
              <a:gd name="connsiteX104" fmla="*/ 2076891 w 2823651"/>
              <a:gd name="connsiteY104" fmla="*/ 1070610 h 1200150"/>
              <a:gd name="connsiteX105" fmla="*/ 2069271 w 2823651"/>
              <a:gd name="connsiteY105" fmla="*/ 1089660 h 1200150"/>
              <a:gd name="connsiteX106" fmla="*/ 2057841 w 2823651"/>
              <a:gd name="connsiteY106" fmla="*/ 1116330 h 1200150"/>
              <a:gd name="connsiteX107" fmla="*/ 2054031 w 2823651"/>
              <a:gd name="connsiteY107" fmla="*/ 1135380 h 1200150"/>
              <a:gd name="connsiteX108" fmla="*/ 2046411 w 2823651"/>
              <a:gd name="connsiteY108" fmla="*/ 1150620 h 1200150"/>
              <a:gd name="connsiteX109" fmla="*/ 2027361 w 2823651"/>
              <a:gd name="connsiteY109" fmla="*/ 1173480 h 1200150"/>
              <a:gd name="connsiteX110" fmla="*/ 1989261 w 2823651"/>
              <a:gd name="connsiteY110" fmla="*/ 1188720 h 1200150"/>
              <a:gd name="connsiteX111" fmla="*/ 1947351 w 2823651"/>
              <a:gd name="connsiteY111" fmla="*/ 1200150 h 1200150"/>
              <a:gd name="connsiteX112" fmla="*/ 1897821 w 2823651"/>
              <a:gd name="connsiteY112" fmla="*/ 1196340 h 1200150"/>
              <a:gd name="connsiteX113" fmla="*/ 1874961 w 2823651"/>
              <a:gd name="connsiteY113" fmla="*/ 1188720 h 1200150"/>
              <a:gd name="connsiteX114" fmla="*/ 1855911 w 2823651"/>
              <a:gd name="connsiteY114" fmla="*/ 1184910 h 1200150"/>
              <a:gd name="connsiteX115" fmla="*/ 1844481 w 2823651"/>
              <a:gd name="connsiteY115" fmla="*/ 1181100 h 1200150"/>
              <a:gd name="connsiteX116" fmla="*/ 1825431 w 2823651"/>
              <a:gd name="connsiteY116" fmla="*/ 1177290 h 1200150"/>
              <a:gd name="connsiteX117" fmla="*/ 1810191 w 2823651"/>
              <a:gd name="connsiteY117" fmla="*/ 1173480 h 1200150"/>
              <a:gd name="connsiteX118" fmla="*/ 1791141 w 2823651"/>
              <a:gd name="connsiteY118" fmla="*/ 1162050 h 1200150"/>
              <a:gd name="connsiteX119" fmla="*/ 1775901 w 2823651"/>
              <a:gd name="connsiteY119" fmla="*/ 1158240 h 1200150"/>
              <a:gd name="connsiteX120" fmla="*/ 1756851 w 2823651"/>
              <a:gd name="connsiteY120" fmla="*/ 1150620 h 1200150"/>
              <a:gd name="connsiteX121" fmla="*/ 1730181 w 2823651"/>
              <a:gd name="connsiteY121" fmla="*/ 1135380 h 1200150"/>
              <a:gd name="connsiteX122" fmla="*/ 1711131 w 2823651"/>
              <a:gd name="connsiteY122" fmla="*/ 1127760 h 1200150"/>
              <a:gd name="connsiteX123" fmla="*/ 1680651 w 2823651"/>
              <a:gd name="connsiteY123" fmla="*/ 1112520 h 1200150"/>
              <a:gd name="connsiteX124" fmla="*/ 1631121 w 2823651"/>
              <a:gd name="connsiteY124" fmla="*/ 1085850 h 1200150"/>
              <a:gd name="connsiteX125" fmla="*/ 1589211 w 2823651"/>
              <a:gd name="connsiteY125" fmla="*/ 1062990 h 1200150"/>
              <a:gd name="connsiteX126" fmla="*/ 1547301 w 2823651"/>
              <a:gd name="connsiteY126" fmla="*/ 1051560 h 1200150"/>
              <a:gd name="connsiteX127" fmla="*/ 1513011 w 2823651"/>
              <a:gd name="connsiteY127" fmla="*/ 1036320 h 1200150"/>
              <a:gd name="connsiteX128" fmla="*/ 1501581 w 2823651"/>
              <a:gd name="connsiteY128" fmla="*/ 1032510 h 1200150"/>
              <a:gd name="connsiteX129" fmla="*/ 1471101 w 2823651"/>
              <a:gd name="connsiteY129" fmla="*/ 1024890 h 1200150"/>
              <a:gd name="connsiteX130" fmla="*/ 1440621 w 2823651"/>
              <a:gd name="connsiteY130" fmla="*/ 1013460 h 1200150"/>
              <a:gd name="connsiteX131" fmla="*/ 1379661 w 2823651"/>
              <a:gd name="connsiteY131" fmla="*/ 990600 h 1200150"/>
              <a:gd name="connsiteX132" fmla="*/ 1368231 w 2823651"/>
              <a:gd name="connsiteY132" fmla="*/ 986790 h 1200150"/>
              <a:gd name="connsiteX133" fmla="*/ 1349181 w 2823651"/>
              <a:gd name="connsiteY133" fmla="*/ 979170 h 1200150"/>
              <a:gd name="connsiteX134" fmla="*/ 1330131 w 2823651"/>
              <a:gd name="connsiteY134" fmla="*/ 975360 h 1200150"/>
              <a:gd name="connsiteX135" fmla="*/ 1280601 w 2823651"/>
              <a:gd name="connsiteY135" fmla="*/ 960120 h 1200150"/>
              <a:gd name="connsiteX136" fmla="*/ 1257741 w 2823651"/>
              <a:gd name="connsiteY136" fmla="*/ 952500 h 1200150"/>
              <a:gd name="connsiteX137" fmla="*/ 1231071 w 2823651"/>
              <a:gd name="connsiteY137" fmla="*/ 948690 h 1200150"/>
              <a:gd name="connsiteX138" fmla="*/ 1215831 w 2823651"/>
              <a:gd name="connsiteY138" fmla="*/ 944880 h 1200150"/>
              <a:gd name="connsiteX139" fmla="*/ 1025331 w 2823651"/>
              <a:gd name="connsiteY139" fmla="*/ 933450 h 1200150"/>
              <a:gd name="connsiteX140" fmla="*/ 739581 w 2823651"/>
              <a:gd name="connsiteY140" fmla="*/ 918210 h 1200150"/>
              <a:gd name="connsiteX141" fmla="*/ 682431 w 2823651"/>
              <a:gd name="connsiteY141" fmla="*/ 910590 h 1200150"/>
              <a:gd name="connsiteX142" fmla="*/ 655761 w 2823651"/>
              <a:gd name="connsiteY142" fmla="*/ 906780 h 1200150"/>
              <a:gd name="connsiteX143" fmla="*/ 598611 w 2823651"/>
              <a:gd name="connsiteY143" fmla="*/ 902970 h 1200150"/>
              <a:gd name="connsiteX144" fmla="*/ 571941 w 2823651"/>
              <a:gd name="connsiteY144" fmla="*/ 891540 h 1200150"/>
              <a:gd name="connsiteX145" fmla="*/ 514791 w 2823651"/>
              <a:gd name="connsiteY145" fmla="*/ 887730 h 1200150"/>
              <a:gd name="connsiteX146" fmla="*/ 488121 w 2823651"/>
              <a:gd name="connsiteY146" fmla="*/ 883920 h 1200150"/>
              <a:gd name="connsiteX147" fmla="*/ 472881 w 2823651"/>
              <a:gd name="connsiteY147" fmla="*/ 880110 h 1200150"/>
              <a:gd name="connsiteX148" fmla="*/ 419541 w 2823651"/>
              <a:gd name="connsiteY148" fmla="*/ 872490 h 1200150"/>
              <a:gd name="connsiteX149" fmla="*/ 377631 w 2823651"/>
              <a:gd name="connsiteY149" fmla="*/ 857250 h 1200150"/>
              <a:gd name="connsiteX150" fmla="*/ 362391 w 2823651"/>
              <a:gd name="connsiteY150" fmla="*/ 849630 h 1200150"/>
              <a:gd name="connsiteX151" fmla="*/ 316671 w 2823651"/>
              <a:gd name="connsiteY151" fmla="*/ 842010 h 1200150"/>
              <a:gd name="connsiteX152" fmla="*/ 301431 w 2823651"/>
              <a:gd name="connsiteY152" fmla="*/ 838200 h 1200150"/>
              <a:gd name="connsiteX153" fmla="*/ 290001 w 2823651"/>
              <a:gd name="connsiteY153" fmla="*/ 830580 h 1200150"/>
              <a:gd name="connsiteX154" fmla="*/ 255711 w 2823651"/>
              <a:gd name="connsiteY154" fmla="*/ 822960 h 1200150"/>
              <a:gd name="connsiteX155" fmla="*/ 232851 w 2823651"/>
              <a:gd name="connsiteY155" fmla="*/ 811530 h 1200150"/>
              <a:gd name="connsiteX156" fmla="*/ 194751 w 2823651"/>
              <a:gd name="connsiteY156" fmla="*/ 792480 h 1200150"/>
              <a:gd name="connsiteX157" fmla="*/ 164271 w 2823651"/>
              <a:gd name="connsiteY157" fmla="*/ 781050 h 1200150"/>
              <a:gd name="connsiteX158" fmla="*/ 133791 w 2823651"/>
              <a:gd name="connsiteY158" fmla="*/ 769620 h 1200150"/>
              <a:gd name="connsiteX159" fmla="*/ 99501 w 2823651"/>
              <a:gd name="connsiteY159" fmla="*/ 746760 h 1200150"/>
              <a:gd name="connsiteX160" fmla="*/ 46161 w 2823651"/>
              <a:gd name="connsiteY160" fmla="*/ 708660 h 1200150"/>
              <a:gd name="connsiteX161" fmla="*/ 34731 w 2823651"/>
              <a:gd name="connsiteY161" fmla="*/ 697230 h 1200150"/>
              <a:gd name="connsiteX162" fmla="*/ 11871 w 2823651"/>
              <a:gd name="connsiteY162" fmla="*/ 670560 h 1200150"/>
              <a:gd name="connsiteX163" fmla="*/ 4251 w 2823651"/>
              <a:gd name="connsiteY163" fmla="*/ 640080 h 1200150"/>
              <a:gd name="connsiteX164" fmla="*/ 4251 w 2823651"/>
              <a:gd name="connsiteY164" fmla="*/ 472440 h 1200150"/>
              <a:gd name="connsiteX165" fmla="*/ 11871 w 2823651"/>
              <a:gd name="connsiteY165" fmla="*/ 449580 h 1200150"/>
              <a:gd name="connsiteX166" fmla="*/ 15681 w 2823651"/>
              <a:gd name="connsiteY166" fmla="*/ 438150 h 1200150"/>
              <a:gd name="connsiteX167" fmla="*/ 46161 w 2823651"/>
              <a:gd name="connsiteY167" fmla="*/ 396240 h 1200150"/>
              <a:gd name="connsiteX168" fmla="*/ 61401 w 2823651"/>
              <a:gd name="connsiteY168" fmla="*/ 384810 h 1200150"/>
              <a:gd name="connsiteX169" fmla="*/ 72831 w 2823651"/>
              <a:gd name="connsiteY169" fmla="*/ 369570 h 1200150"/>
              <a:gd name="connsiteX170" fmla="*/ 88071 w 2823651"/>
              <a:gd name="connsiteY170" fmla="*/ 358140 h 1200150"/>
              <a:gd name="connsiteX171" fmla="*/ 114741 w 2823651"/>
              <a:gd name="connsiteY171" fmla="*/ 331470 h 1200150"/>
              <a:gd name="connsiteX172" fmla="*/ 149031 w 2823651"/>
              <a:gd name="connsiteY172" fmla="*/ 297180 h 1200150"/>
              <a:gd name="connsiteX173" fmla="*/ 175701 w 2823651"/>
              <a:gd name="connsiteY173" fmla="*/ 266700 h 1200150"/>
              <a:gd name="connsiteX174" fmla="*/ 187131 w 2823651"/>
              <a:gd name="connsiteY174" fmla="*/ 259080 h 1200150"/>
              <a:gd name="connsiteX175" fmla="*/ 209991 w 2823651"/>
              <a:gd name="connsiteY175" fmla="*/ 236220 h 1200150"/>
              <a:gd name="connsiteX176" fmla="*/ 236661 w 2823651"/>
              <a:gd name="connsiteY176" fmla="*/ 209550 h 1200150"/>
              <a:gd name="connsiteX177" fmla="*/ 251901 w 2823651"/>
              <a:gd name="connsiteY177" fmla="*/ 198120 h 1200150"/>
              <a:gd name="connsiteX178" fmla="*/ 263331 w 2823651"/>
              <a:gd name="connsiteY178" fmla="*/ 190500 h 1200150"/>
              <a:gd name="connsiteX179" fmla="*/ 263331 w 2823651"/>
              <a:gd name="connsiteY179" fmla="*/ 17907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2823651" h="1200150">
                <a:moveTo>
                  <a:pt x="76641" y="179070"/>
                </a:moveTo>
                <a:cubicBezTo>
                  <a:pt x="85531" y="185420"/>
                  <a:pt x="93874" y="192615"/>
                  <a:pt x="103311" y="198120"/>
                </a:cubicBezTo>
                <a:cubicBezTo>
                  <a:pt x="123323" y="209794"/>
                  <a:pt x="118712" y="202467"/>
                  <a:pt x="137601" y="209550"/>
                </a:cubicBezTo>
                <a:cubicBezTo>
                  <a:pt x="142919" y="211544"/>
                  <a:pt x="147503" y="215229"/>
                  <a:pt x="152841" y="217170"/>
                </a:cubicBezTo>
                <a:cubicBezTo>
                  <a:pt x="170777" y="223692"/>
                  <a:pt x="183895" y="225961"/>
                  <a:pt x="202371" y="228600"/>
                </a:cubicBezTo>
                <a:cubicBezTo>
                  <a:pt x="212507" y="230048"/>
                  <a:pt x="222731" y="230853"/>
                  <a:pt x="232851" y="232410"/>
                </a:cubicBezTo>
                <a:cubicBezTo>
                  <a:pt x="239251" y="233395"/>
                  <a:pt x="245429" y="236015"/>
                  <a:pt x="251901" y="236220"/>
                </a:cubicBezTo>
                <a:cubicBezTo>
                  <a:pt x="325535" y="238558"/>
                  <a:pt x="399221" y="238760"/>
                  <a:pt x="472881" y="240030"/>
                </a:cubicBezTo>
                <a:cubicBezTo>
                  <a:pt x="612378" y="250761"/>
                  <a:pt x="593284" y="250161"/>
                  <a:pt x="834831" y="251460"/>
                </a:cubicBezTo>
                <a:lnTo>
                  <a:pt x="1231071" y="247650"/>
                </a:lnTo>
                <a:lnTo>
                  <a:pt x="1269171" y="243840"/>
                </a:lnTo>
                <a:cubicBezTo>
                  <a:pt x="1278090" y="242791"/>
                  <a:pt x="1286901" y="240881"/>
                  <a:pt x="1295841" y="240030"/>
                </a:cubicBezTo>
                <a:cubicBezTo>
                  <a:pt x="1349583" y="234912"/>
                  <a:pt x="1335845" y="239078"/>
                  <a:pt x="1375851" y="232410"/>
                </a:cubicBezTo>
                <a:cubicBezTo>
                  <a:pt x="1409096" y="226869"/>
                  <a:pt x="1381352" y="230261"/>
                  <a:pt x="1421571" y="220980"/>
                </a:cubicBezTo>
                <a:cubicBezTo>
                  <a:pt x="1429098" y="219243"/>
                  <a:pt x="1436784" y="218262"/>
                  <a:pt x="1444431" y="217170"/>
                </a:cubicBezTo>
                <a:cubicBezTo>
                  <a:pt x="1490241" y="210626"/>
                  <a:pt x="1464475" y="215461"/>
                  <a:pt x="1520631" y="209550"/>
                </a:cubicBezTo>
                <a:cubicBezTo>
                  <a:pt x="1529562" y="208610"/>
                  <a:pt x="1538411" y="207010"/>
                  <a:pt x="1547301" y="205740"/>
                </a:cubicBezTo>
                <a:cubicBezTo>
                  <a:pt x="1579976" y="194848"/>
                  <a:pt x="1530027" y="211173"/>
                  <a:pt x="1604451" y="190500"/>
                </a:cubicBezTo>
                <a:cubicBezTo>
                  <a:pt x="1641683" y="180158"/>
                  <a:pt x="1617815" y="181191"/>
                  <a:pt x="1669221" y="175260"/>
                </a:cubicBezTo>
                <a:cubicBezTo>
                  <a:pt x="1688187" y="173072"/>
                  <a:pt x="1707321" y="172720"/>
                  <a:pt x="1726371" y="171450"/>
                </a:cubicBezTo>
                <a:cubicBezTo>
                  <a:pt x="1813051" y="155690"/>
                  <a:pt x="1722117" y="170830"/>
                  <a:pt x="1814001" y="160020"/>
                </a:cubicBezTo>
                <a:cubicBezTo>
                  <a:pt x="1856569" y="155012"/>
                  <a:pt x="1805133" y="156090"/>
                  <a:pt x="1867341" y="144780"/>
                </a:cubicBezTo>
                <a:cubicBezTo>
                  <a:pt x="1883633" y="141818"/>
                  <a:pt x="1900394" y="142618"/>
                  <a:pt x="1916871" y="140970"/>
                </a:cubicBezTo>
                <a:cubicBezTo>
                  <a:pt x="1925807" y="140076"/>
                  <a:pt x="1934622" y="138209"/>
                  <a:pt x="1943541" y="137160"/>
                </a:cubicBezTo>
                <a:cubicBezTo>
                  <a:pt x="1956217" y="135669"/>
                  <a:pt x="1968941" y="134620"/>
                  <a:pt x="1981641" y="133350"/>
                </a:cubicBezTo>
                <a:cubicBezTo>
                  <a:pt x="1996708" y="128328"/>
                  <a:pt x="1993633" y="130692"/>
                  <a:pt x="2008311" y="118110"/>
                </a:cubicBezTo>
                <a:cubicBezTo>
                  <a:pt x="2012402" y="114603"/>
                  <a:pt x="2015063" y="109353"/>
                  <a:pt x="2019741" y="106680"/>
                </a:cubicBezTo>
                <a:cubicBezTo>
                  <a:pt x="2024287" y="104082"/>
                  <a:pt x="2029901" y="104140"/>
                  <a:pt x="2034981" y="102870"/>
                </a:cubicBezTo>
                <a:cubicBezTo>
                  <a:pt x="2080770" y="57081"/>
                  <a:pt x="2026836" y="109023"/>
                  <a:pt x="2061651" y="80010"/>
                </a:cubicBezTo>
                <a:cubicBezTo>
                  <a:pt x="2065790" y="76561"/>
                  <a:pt x="2068598" y="71569"/>
                  <a:pt x="2073081" y="68580"/>
                </a:cubicBezTo>
                <a:cubicBezTo>
                  <a:pt x="2076423" y="66352"/>
                  <a:pt x="2080919" y="66566"/>
                  <a:pt x="2084511" y="64770"/>
                </a:cubicBezTo>
                <a:cubicBezTo>
                  <a:pt x="2114054" y="49998"/>
                  <a:pt x="2078641" y="62917"/>
                  <a:pt x="2107371" y="53340"/>
                </a:cubicBezTo>
                <a:cubicBezTo>
                  <a:pt x="2117531" y="45720"/>
                  <a:pt x="2125803" y="34496"/>
                  <a:pt x="2137851" y="30480"/>
                </a:cubicBezTo>
                <a:cubicBezTo>
                  <a:pt x="2141661" y="29210"/>
                  <a:pt x="2145521" y="28080"/>
                  <a:pt x="2149281" y="26670"/>
                </a:cubicBezTo>
                <a:cubicBezTo>
                  <a:pt x="2155685" y="24269"/>
                  <a:pt x="2161843" y="21213"/>
                  <a:pt x="2168331" y="19050"/>
                </a:cubicBezTo>
                <a:cubicBezTo>
                  <a:pt x="2173299" y="17394"/>
                  <a:pt x="2178536" y="16679"/>
                  <a:pt x="2183571" y="15240"/>
                </a:cubicBezTo>
                <a:cubicBezTo>
                  <a:pt x="2187433" y="14137"/>
                  <a:pt x="2191016" y="11928"/>
                  <a:pt x="2195001" y="11430"/>
                </a:cubicBezTo>
                <a:cubicBezTo>
                  <a:pt x="2211432" y="9376"/>
                  <a:pt x="2228054" y="9268"/>
                  <a:pt x="2244531" y="7620"/>
                </a:cubicBezTo>
                <a:cubicBezTo>
                  <a:pt x="2253467" y="6726"/>
                  <a:pt x="2262249" y="4526"/>
                  <a:pt x="2271201" y="3810"/>
                </a:cubicBezTo>
                <a:cubicBezTo>
                  <a:pt x="2294023" y="1984"/>
                  <a:pt x="2316921" y="1270"/>
                  <a:pt x="2339781" y="0"/>
                </a:cubicBezTo>
                <a:lnTo>
                  <a:pt x="2617911" y="3810"/>
                </a:lnTo>
                <a:cubicBezTo>
                  <a:pt x="2621926" y="3916"/>
                  <a:pt x="2625445" y="6646"/>
                  <a:pt x="2629341" y="7620"/>
                </a:cubicBezTo>
                <a:lnTo>
                  <a:pt x="2659821" y="15240"/>
                </a:lnTo>
                <a:cubicBezTo>
                  <a:pt x="2664703" y="19425"/>
                  <a:pt x="2686629" y="40074"/>
                  <a:pt x="2697921" y="45720"/>
                </a:cubicBezTo>
                <a:cubicBezTo>
                  <a:pt x="2701513" y="47516"/>
                  <a:pt x="2705541" y="48260"/>
                  <a:pt x="2709351" y="49530"/>
                </a:cubicBezTo>
                <a:cubicBezTo>
                  <a:pt x="2719511" y="57150"/>
                  <a:pt x="2732786" y="61823"/>
                  <a:pt x="2739831" y="72390"/>
                </a:cubicBezTo>
                <a:cubicBezTo>
                  <a:pt x="2742371" y="76200"/>
                  <a:pt x="2744213" y="80582"/>
                  <a:pt x="2747451" y="83820"/>
                </a:cubicBezTo>
                <a:cubicBezTo>
                  <a:pt x="2751941" y="88310"/>
                  <a:pt x="2758472" y="90504"/>
                  <a:pt x="2762691" y="95250"/>
                </a:cubicBezTo>
                <a:cubicBezTo>
                  <a:pt x="2768775" y="102095"/>
                  <a:pt x="2772851" y="110490"/>
                  <a:pt x="2777931" y="118110"/>
                </a:cubicBezTo>
                <a:lnTo>
                  <a:pt x="2785551" y="129540"/>
                </a:lnTo>
                <a:cubicBezTo>
                  <a:pt x="2788091" y="133350"/>
                  <a:pt x="2790815" y="137043"/>
                  <a:pt x="2793171" y="140970"/>
                </a:cubicBezTo>
                <a:cubicBezTo>
                  <a:pt x="2796981" y="147320"/>
                  <a:pt x="2800493" y="153858"/>
                  <a:pt x="2804601" y="160020"/>
                </a:cubicBezTo>
                <a:cubicBezTo>
                  <a:pt x="2808123" y="165304"/>
                  <a:pt x="2812221" y="170180"/>
                  <a:pt x="2816031" y="175260"/>
                </a:cubicBezTo>
                <a:cubicBezTo>
                  <a:pt x="2817270" y="181454"/>
                  <a:pt x="2823651" y="212295"/>
                  <a:pt x="2823651" y="217170"/>
                </a:cubicBezTo>
                <a:cubicBezTo>
                  <a:pt x="2823651" y="242602"/>
                  <a:pt x="2823130" y="268152"/>
                  <a:pt x="2819841" y="293370"/>
                </a:cubicBezTo>
                <a:cubicBezTo>
                  <a:pt x="2818963" y="300099"/>
                  <a:pt x="2804008" y="312369"/>
                  <a:pt x="2800791" y="316230"/>
                </a:cubicBezTo>
                <a:cubicBezTo>
                  <a:pt x="2797860" y="319748"/>
                  <a:pt x="2796689" y="324729"/>
                  <a:pt x="2793171" y="327660"/>
                </a:cubicBezTo>
                <a:cubicBezTo>
                  <a:pt x="2785873" y="333742"/>
                  <a:pt x="2775163" y="335842"/>
                  <a:pt x="2766501" y="339090"/>
                </a:cubicBezTo>
                <a:cubicBezTo>
                  <a:pt x="2760097" y="341491"/>
                  <a:pt x="2753701" y="343932"/>
                  <a:pt x="2747451" y="346710"/>
                </a:cubicBezTo>
                <a:cubicBezTo>
                  <a:pt x="2730921" y="354057"/>
                  <a:pt x="2735972" y="353997"/>
                  <a:pt x="2720781" y="358140"/>
                </a:cubicBezTo>
                <a:cubicBezTo>
                  <a:pt x="2710677" y="360896"/>
                  <a:pt x="2700461" y="363220"/>
                  <a:pt x="2690301" y="365760"/>
                </a:cubicBezTo>
                <a:cubicBezTo>
                  <a:pt x="2685221" y="367030"/>
                  <a:pt x="2680029" y="367914"/>
                  <a:pt x="2675061" y="369570"/>
                </a:cubicBezTo>
                <a:cubicBezTo>
                  <a:pt x="2667441" y="372110"/>
                  <a:pt x="2659993" y="375242"/>
                  <a:pt x="2652201" y="377190"/>
                </a:cubicBezTo>
                <a:lnTo>
                  <a:pt x="2621721" y="384810"/>
                </a:lnTo>
                <a:cubicBezTo>
                  <a:pt x="2595567" y="402246"/>
                  <a:pt x="2627789" y="383293"/>
                  <a:pt x="2576001" y="396240"/>
                </a:cubicBezTo>
                <a:cubicBezTo>
                  <a:pt x="2571559" y="397351"/>
                  <a:pt x="2568667" y="401812"/>
                  <a:pt x="2564571" y="403860"/>
                </a:cubicBezTo>
                <a:cubicBezTo>
                  <a:pt x="2560979" y="405656"/>
                  <a:pt x="2557037" y="406696"/>
                  <a:pt x="2553141" y="407670"/>
                </a:cubicBezTo>
                <a:cubicBezTo>
                  <a:pt x="2546859" y="409241"/>
                  <a:pt x="2540413" y="410075"/>
                  <a:pt x="2534091" y="411480"/>
                </a:cubicBezTo>
                <a:cubicBezTo>
                  <a:pt x="2507292" y="417435"/>
                  <a:pt x="2529696" y="412736"/>
                  <a:pt x="2507421" y="419100"/>
                </a:cubicBezTo>
                <a:cubicBezTo>
                  <a:pt x="2502386" y="420539"/>
                  <a:pt x="2497084" y="421071"/>
                  <a:pt x="2492181" y="422910"/>
                </a:cubicBezTo>
                <a:cubicBezTo>
                  <a:pt x="2468577" y="431762"/>
                  <a:pt x="2484081" y="430320"/>
                  <a:pt x="2457891" y="441960"/>
                </a:cubicBezTo>
                <a:cubicBezTo>
                  <a:pt x="2453106" y="444087"/>
                  <a:pt x="2447554" y="443931"/>
                  <a:pt x="2442651" y="445770"/>
                </a:cubicBezTo>
                <a:cubicBezTo>
                  <a:pt x="2437333" y="447764"/>
                  <a:pt x="2432631" y="451153"/>
                  <a:pt x="2427411" y="453390"/>
                </a:cubicBezTo>
                <a:cubicBezTo>
                  <a:pt x="2423720" y="454972"/>
                  <a:pt x="2419856" y="456143"/>
                  <a:pt x="2415981" y="457200"/>
                </a:cubicBezTo>
                <a:cubicBezTo>
                  <a:pt x="2390707" y="464093"/>
                  <a:pt x="2388667" y="464187"/>
                  <a:pt x="2366451" y="468630"/>
                </a:cubicBezTo>
                <a:cubicBezTo>
                  <a:pt x="2362641" y="471170"/>
                  <a:pt x="2359117" y="474202"/>
                  <a:pt x="2355021" y="476250"/>
                </a:cubicBezTo>
                <a:cubicBezTo>
                  <a:pt x="2351429" y="478046"/>
                  <a:pt x="2346859" y="477726"/>
                  <a:pt x="2343591" y="480060"/>
                </a:cubicBezTo>
                <a:cubicBezTo>
                  <a:pt x="2337745" y="484236"/>
                  <a:pt x="2334197" y="491124"/>
                  <a:pt x="2328351" y="495300"/>
                </a:cubicBezTo>
                <a:cubicBezTo>
                  <a:pt x="2325083" y="497634"/>
                  <a:pt x="2320513" y="497314"/>
                  <a:pt x="2316921" y="499110"/>
                </a:cubicBezTo>
                <a:cubicBezTo>
                  <a:pt x="2312825" y="501158"/>
                  <a:pt x="2309587" y="504682"/>
                  <a:pt x="2305491" y="506730"/>
                </a:cubicBezTo>
                <a:cubicBezTo>
                  <a:pt x="2301899" y="508526"/>
                  <a:pt x="2297653" y="508744"/>
                  <a:pt x="2294061" y="510540"/>
                </a:cubicBezTo>
                <a:cubicBezTo>
                  <a:pt x="2285132" y="515005"/>
                  <a:pt x="2269749" y="528914"/>
                  <a:pt x="2263581" y="533400"/>
                </a:cubicBezTo>
                <a:cubicBezTo>
                  <a:pt x="2256175" y="538787"/>
                  <a:pt x="2248341" y="543560"/>
                  <a:pt x="2240721" y="548640"/>
                </a:cubicBezTo>
                <a:cubicBezTo>
                  <a:pt x="2236911" y="551180"/>
                  <a:pt x="2232529" y="553022"/>
                  <a:pt x="2229291" y="556260"/>
                </a:cubicBezTo>
                <a:cubicBezTo>
                  <a:pt x="2212064" y="573487"/>
                  <a:pt x="2206932" y="576464"/>
                  <a:pt x="2195001" y="594360"/>
                </a:cubicBezTo>
                <a:cubicBezTo>
                  <a:pt x="2190893" y="600522"/>
                  <a:pt x="2188014" y="607486"/>
                  <a:pt x="2183571" y="613410"/>
                </a:cubicBezTo>
                <a:cubicBezTo>
                  <a:pt x="2180338" y="617721"/>
                  <a:pt x="2175590" y="620701"/>
                  <a:pt x="2172141" y="624840"/>
                </a:cubicBezTo>
                <a:cubicBezTo>
                  <a:pt x="2169210" y="628358"/>
                  <a:pt x="2167061" y="632460"/>
                  <a:pt x="2164521" y="636270"/>
                </a:cubicBezTo>
                <a:cubicBezTo>
                  <a:pt x="2163251" y="641350"/>
                  <a:pt x="2163053" y="646826"/>
                  <a:pt x="2160711" y="651510"/>
                </a:cubicBezTo>
                <a:cubicBezTo>
                  <a:pt x="2137645" y="697642"/>
                  <a:pt x="2157124" y="643220"/>
                  <a:pt x="2145471" y="678180"/>
                </a:cubicBezTo>
                <a:cubicBezTo>
                  <a:pt x="2144201" y="687070"/>
                  <a:pt x="2143027" y="695974"/>
                  <a:pt x="2141661" y="704850"/>
                </a:cubicBezTo>
                <a:cubicBezTo>
                  <a:pt x="2140486" y="712485"/>
                  <a:pt x="2138997" y="720070"/>
                  <a:pt x="2137851" y="727710"/>
                </a:cubicBezTo>
                <a:cubicBezTo>
                  <a:pt x="2135187" y="745472"/>
                  <a:pt x="2134587" y="763626"/>
                  <a:pt x="2130231" y="781050"/>
                </a:cubicBezTo>
                <a:cubicBezTo>
                  <a:pt x="2128961" y="786130"/>
                  <a:pt x="2127557" y="791178"/>
                  <a:pt x="2126421" y="796290"/>
                </a:cubicBezTo>
                <a:cubicBezTo>
                  <a:pt x="2125016" y="802612"/>
                  <a:pt x="2124315" y="809092"/>
                  <a:pt x="2122611" y="815340"/>
                </a:cubicBezTo>
                <a:cubicBezTo>
                  <a:pt x="2120498" y="823089"/>
                  <a:pt x="2116939" y="830408"/>
                  <a:pt x="2114991" y="838200"/>
                </a:cubicBezTo>
                <a:cubicBezTo>
                  <a:pt x="2113328" y="844852"/>
                  <a:pt x="2108062" y="882551"/>
                  <a:pt x="2107371" y="887730"/>
                </a:cubicBezTo>
                <a:cubicBezTo>
                  <a:pt x="2106018" y="897879"/>
                  <a:pt x="2105009" y="908074"/>
                  <a:pt x="2103561" y="918210"/>
                </a:cubicBezTo>
                <a:cubicBezTo>
                  <a:pt x="2102469" y="925857"/>
                  <a:pt x="2100654" y="933398"/>
                  <a:pt x="2099751" y="941070"/>
                </a:cubicBezTo>
                <a:cubicBezTo>
                  <a:pt x="2098112" y="955002"/>
                  <a:pt x="2097795" y="969075"/>
                  <a:pt x="2095941" y="982980"/>
                </a:cubicBezTo>
                <a:cubicBezTo>
                  <a:pt x="2095249" y="988170"/>
                  <a:pt x="2093158" y="993085"/>
                  <a:pt x="2092131" y="998220"/>
                </a:cubicBezTo>
                <a:cubicBezTo>
                  <a:pt x="2090616" y="1005795"/>
                  <a:pt x="2089836" y="1013505"/>
                  <a:pt x="2088321" y="1021080"/>
                </a:cubicBezTo>
                <a:cubicBezTo>
                  <a:pt x="2087294" y="1026215"/>
                  <a:pt x="2085950" y="1031285"/>
                  <a:pt x="2084511" y="1036320"/>
                </a:cubicBezTo>
                <a:cubicBezTo>
                  <a:pt x="2083408" y="1040182"/>
                  <a:pt x="2081572" y="1043830"/>
                  <a:pt x="2080701" y="1047750"/>
                </a:cubicBezTo>
                <a:cubicBezTo>
                  <a:pt x="2079025" y="1055291"/>
                  <a:pt x="2078924" y="1063157"/>
                  <a:pt x="2076891" y="1070610"/>
                </a:cubicBezTo>
                <a:cubicBezTo>
                  <a:pt x="2075091" y="1077208"/>
                  <a:pt x="2071434" y="1083172"/>
                  <a:pt x="2069271" y="1089660"/>
                </a:cubicBezTo>
                <a:cubicBezTo>
                  <a:pt x="2061070" y="1114263"/>
                  <a:pt x="2071234" y="1096240"/>
                  <a:pt x="2057841" y="1116330"/>
                </a:cubicBezTo>
                <a:cubicBezTo>
                  <a:pt x="2056571" y="1122680"/>
                  <a:pt x="2056079" y="1129237"/>
                  <a:pt x="2054031" y="1135380"/>
                </a:cubicBezTo>
                <a:cubicBezTo>
                  <a:pt x="2052235" y="1140768"/>
                  <a:pt x="2049229" y="1145689"/>
                  <a:pt x="2046411" y="1150620"/>
                </a:cubicBezTo>
                <a:cubicBezTo>
                  <a:pt x="2041802" y="1158686"/>
                  <a:pt x="2034969" y="1168045"/>
                  <a:pt x="2027361" y="1173480"/>
                </a:cubicBezTo>
                <a:cubicBezTo>
                  <a:pt x="2011825" y="1184577"/>
                  <a:pt x="2007767" y="1179467"/>
                  <a:pt x="1989261" y="1188720"/>
                </a:cubicBezTo>
                <a:cubicBezTo>
                  <a:pt x="1965989" y="1200356"/>
                  <a:pt x="1979644" y="1195537"/>
                  <a:pt x="1947351" y="1200150"/>
                </a:cubicBezTo>
                <a:cubicBezTo>
                  <a:pt x="1930841" y="1198880"/>
                  <a:pt x="1914177" y="1198923"/>
                  <a:pt x="1897821" y="1196340"/>
                </a:cubicBezTo>
                <a:cubicBezTo>
                  <a:pt x="1889887" y="1195087"/>
                  <a:pt x="1882837" y="1190295"/>
                  <a:pt x="1874961" y="1188720"/>
                </a:cubicBezTo>
                <a:cubicBezTo>
                  <a:pt x="1868611" y="1187450"/>
                  <a:pt x="1862193" y="1186481"/>
                  <a:pt x="1855911" y="1184910"/>
                </a:cubicBezTo>
                <a:cubicBezTo>
                  <a:pt x="1852015" y="1183936"/>
                  <a:pt x="1848377" y="1182074"/>
                  <a:pt x="1844481" y="1181100"/>
                </a:cubicBezTo>
                <a:cubicBezTo>
                  <a:pt x="1838199" y="1179529"/>
                  <a:pt x="1831753" y="1178695"/>
                  <a:pt x="1825431" y="1177290"/>
                </a:cubicBezTo>
                <a:cubicBezTo>
                  <a:pt x="1820319" y="1176154"/>
                  <a:pt x="1815271" y="1174750"/>
                  <a:pt x="1810191" y="1173480"/>
                </a:cubicBezTo>
                <a:cubicBezTo>
                  <a:pt x="1803841" y="1169670"/>
                  <a:pt x="1797908" y="1165058"/>
                  <a:pt x="1791141" y="1162050"/>
                </a:cubicBezTo>
                <a:cubicBezTo>
                  <a:pt x="1786356" y="1159923"/>
                  <a:pt x="1780869" y="1159896"/>
                  <a:pt x="1775901" y="1158240"/>
                </a:cubicBezTo>
                <a:cubicBezTo>
                  <a:pt x="1769413" y="1156077"/>
                  <a:pt x="1763101" y="1153398"/>
                  <a:pt x="1756851" y="1150620"/>
                </a:cubicBezTo>
                <a:cubicBezTo>
                  <a:pt x="1696735" y="1123902"/>
                  <a:pt x="1779215" y="1159897"/>
                  <a:pt x="1730181" y="1135380"/>
                </a:cubicBezTo>
                <a:cubicBezTo>
                  <a:pt x="1724064" y="1132321"/>
                  <a:pt x="1717341" y="1130626"/>
                  <a:pt x="1711131" y="1127760"/>
                </a:cubicBezTo>
                <a:cubicBezTo>
                  <a:pt x="1700817" y="1123000"/>
                  <a:pt x="1690102" y="1118821"/>
                  <a:pt x="1680651" y="1112520"/>
                </a:cubicBezTo>
                <a:cubicBezTo>
                  <a:pt x="1642004" y="1086755"/>
                  <a:pt x="1659688" y="1092992"/>
                  <a:pt x="1631121" y="1085850"/>
                </a:cubicBezTo>
                <a:cubicBezTo>
                  <a:pt x="1618602" y="1077504"/>
                  <a:pt x="1603041" y="1066448"/>
                  <a:pt x="1589211" y="1062990"/>
                </a:cubicBezTo>
                <a:cubicBezTo>
                  <a:pt x="1584549" y="1061824"/>
                  <a:pt x="1557271" y="1055833"/>
                  <a:pt x="1547301" y="1051560"/>
                </a:cubicBezTo>
                <a:cubicBezTo>
                  <a:pt x="1506894" y="1034243"/>
                  <a:pt x="1560273" y="1054043"/>
                  <a:pt x="1513011" y="1036320"/>
                </a:cubicBezTo>
                <a:cubicBezTo>
                  <a:pt x="1509251" y="1034910"/>
                  <a:pt x="1505456" y="1033567"/>
                  <a:pt x="1501581" y="1032510"/>
                </a:cubicBezTo>
                <a:cubicBezTo>
                  <a:pt x="1491477" y="1029754"/>
                  <a:pt x="1480468" y="1029574"/>
                  <a:pt x="1471101" y="1024890"/>
                </a:cubicBezTo>
                <a:cubicBezTo>
                  <a:pt x="1436173" y="1007426"/>
                  <a:pt x="1475204" y="1025564"/>
                  <a:pt x="1440621" y="1013460"/>
                </a:cubicBezTo>
                <a:cubicBezTo>
                  <a:pt x="1420138" y="1006291"/>
                  <a:pt x="1400025" y="998102"/>
                  <a:pt x="1379661" y="990600"/>
                </a:cubicBezTo>
                <a:cubicBezTo>
                  <a:pt x="1375893" y="989212"/>
                  <a:pt x="1371960" y="988282"/>
                  <a:pt x="1368231" y="986790"/>
                </a:cubicBezTo>
                <a:cubicBezTo>
                  <a:pt x="1361881" y="984250"/>
                  <a:pt x="1355732" y="981135"/>
                  <a:pt x="1349181" y="979170"/>
                </a:cubicBezTo>
                <a:cubicBezTo>
                  <a:pt x="1342978" y="977309"/>
                  <a:pt x="1336481" y="976630"/>
                  <a:pt x="1330131" y="975360"/>
                </a:cubicBezTo>
                <a:cubicBezTo>
                  <a:pt x="1277430" y="952774"/>
                  <a:pt x="1328122" y="972000"/>
                  <a:pt x="1280601" y="960120"/>
                </a:cubicBezTo>
                <a:cubicBezTo>
                  <a:pt x="1272809" y="958172"/>
                  <a:pt x="1265567" y="954306"/>
                  <a:pt x="1257741" y="952500"/>
                </a:cubicBezTo>
                <a:cubicBezTo>
                  <a:pt x="1248991" y="950481"/>
                  <a:pt x="1239906" y="950296"/>
                  <a:pt x="1231071" y="948690"/>
                </a:cubicBezTo>
                <a:cubicBezTo>
                  <a:pt x="1225919" y="947753"/>
                  <a:pt x="1221035" y="945458"/>
                  <a:pt x="1215831" y="944880"/>
                </a:cubicBezTo>
                <a:cubicBezTo>
                  <a:pt x="1126000" y="934899"/>
                  <a:pt x="1120070" y="937630"/>
                  <a:pt x="1025331" y="933450"/>
                </a:cubicBezTo>
                <a:lnTo>
                  <a:pt x="739581" y="918210"/>
                </a:lnTo>
                <a:lnTo>
                  <a:pt x="682431" y="910590"/>
                </a:lnTo>
                <a:cubicBezTo>
                  <a:pt x="673530" y="909403"/>
                  <a:pt x="664704" y="907593"/>
                  <a:pt x="655761" y="906780"/>
                </a:cubicBezTo>
                <a:cubicBezTo>
                  <a:pt x="636747" y="905051"/>
                  <a:pt x="617661" y="904240"/>
                  <a:pt x="598611" y="902970"/>
                </a:cubicBezTo>
                <a:cubicBezTo>
                  <a:pt x="589721" y="899160"/>
                  <a:pt x="581457" y="893270"/>
                  <a:pt x="571941" y="891540"/>
                </a:cubicBezTo>
                <a:cubicBezTo>
                  <a:pt x="553157" y="888125"/>
                  <a:pt x="533805" y="889459"/>
                  <a:pt x="514791" y="887730"/>
                </a:cubicBezTo>
                <a:cubicBezTo>
                  <a:pt x="505848" y="886917"/>
                  <a:pt x="496956" y="885526"/>
                  <a:pt x="488121" y="883920"/>
                </a:cubicBezTo>
                <a:cubicBezTo>
                  <a:pt x="482969" y="882983"/>
                  <a:pt x="478046" y="880971"/>
                  <a:pt x="472881" y="880110"/>
                </a:cubicBezTo>
                <a:cubicBezTo>
                  <a:pt x="455165" y="877157"/>
                  <a:pt x="419541" y="872490"/>
                  <a:pt x="419541" y="872490"/>
                </a:cubicBezTo>
                <a:cubicBezTo>
                  <a:pt x="390776" y="850916"/>
                  <a:pt x="419555" y="868684"/>
                  <a:pt x="377631" y="857250"/>
                </a:cubicBezTo>
                <a:cubicBezTo>
                  <a:pt x="372152" y="855756"/>
                  <a:pt x="367779" y="851426"/>
                  <a:pt x="362391" y="849630"/>
                </a:cubicBezTo>
                <a:cubicBezTo>
                  <a:pt x="352914" y="846471"/>
                  <a:pt x="324264" y="843391"/>
                  <a:pt x="316671" y="842010"/>
                </a:cubicBezTo>
                <a:cubicBezTo>
                  <a:pt x="311519" y="841073"/>
                  <a:pt x="306511" y="839470"/>
                  <a:pt x="301431" y="838200"/>
                </a:cubicBezTo>
                <a:cubicBezTo>
                  <a:pt x="297621" y="835660"/>
                  <a:pt x="294210" y="832384"/>
                  <a:pt x="290001" y="830580"/>
                </a:cubicBezTo>
                <a:cubicBezTo>
                  <a:pt x="285293" y="828562"/>
                  <a:pt x="259101" y="823638"/>
                  <a:pt x="255711" y="822960"/>
                </a:cubicBezTo>
                <a:cubicBezTo>
                  <a:pt x="229699" y="805618"/>
                  <a:pt x="258484" y="823361"/>
                  <a:pt x="232851" y="811530"/>
                </a:cubicBezTo>
                <a:cubicBezTo>
                  <a:pt x="219959" y="805580"/>
                  <a:pt x="208526" y="795924"/>
                  <a:pt x="194751" y="792480"/>
                </a:cubicBezTo>
                <a:cubicBezTo>
                  <a:pt x="166654" y="785456"/>
                  <a:pt x="192164" y="793004"/>
                  <a:pt x="164271" y="781050"/>
                </a:cubicBezTo>
                <a:cubicBezTo>
                  <a:pt x="150459" y="775130"/>
                  <a:pt x="149578" y="778641"/>
                  <a:pt x="133791" y="769620"/>
                </a:cubicBezTo>
                <a:cubicBezTo>
                  <a:pt x="121864" y="762804"/>
                  <a:pt x="111342" y="753725"/>
                  <a:pt x="99501" y="746760"/>
                </a:cubicBezTo>
                <a:cubicBezTo>
                  <a:pt x="50786" y="718104"/>
                  <a:pt x="85209" y="747708"/>
                  <a:pt x="46161" y="708660"/>
                </a:cubicBezTo>
                <a:lnTo>
                  <a:pt x="34731" y="697230"/>
                </a:lnTo>
                <a:cubicBezTo>
                  <a:pt x="25357" y="687856"/>
                  <a:pt x="17674" y="682165"/>
                  <a:pt x="11871" y="670560"/>
                </a:cubicBezTo>
                <a:cubicBezTo>
                  <a:pt x="7966" y="662750"/>
                  <a:pt x="5700" y="647326"/>
                  <a:pt x="4251" y="640080"/>
                </a:cubicBezTo>
                <a:cubicBezTo>
                  <a:pt x="346" y="569792"/>
                  <a:pt x="-2948" y="549224"/>
                  <a:pt x="4251" y="472440"/>
                </a:cubicBezTo>
                <a:cubicBezTo>
                  <a:pt x="5001" y="464443"/>
                  <a:pt x="9331" y="457200"/>
                  <a:pt x="11871" y="449580"/>
                </a:cubicBezTo>
                <a:cubicBezTo>
                  <a:pt x="13141" y="445770"/>
                  <a:pt x="13453" y="441492"/>
                  <a:pt x="15681" y="438150"/>
                </a:cubicBezTo>
                <a:cubicBezTo>
                  <a:pt x="23165" y="426925"/>
                  <a:pt x="40470" y="400508"/>
                  <a:pt x="46161" y="396240"/>
                </a:cubicBezTo>
                <a:cubicBezTo>
                  <a:pt x="51241" y="392430"/>
                  <a:pt x="56911" y="389300"/>
                  <a:pt x="61401" y="384810"/>
                </a:cubicBezTo>
                <a:cubicBezTo>
                  <a:pt x="65891" y="380320"/>
                  <a:pt x="68341" y="374060"/>
                  <a:pt x="72831" y="369570"/>
                </a:cubicBezTo>
                <a:cubicBezTo>
                  <a:pt x="77321" y="365080"/>
                  <a:pt x="83372" y="362411"/>
                  <a:pt x="88071" y="358140"/>
                </a:cubicBezTo>
                <a:cubicBezTo>
                  <a:pt x="97374" y="349683"/>
                  <a:pt x="114741" y="331470"/>
                  <a:pt x="114741" y="331470"/>
                </a:cubicBezTo>
                <a:cubicBezTo>
                  <a:pt x="126296" y="296804"/>
                  <a:pt x="103546" y="357827"/>
                  <a:pt x="149031" y="297180"/>
                </a:cubicBezTo>
                <a:cubicBezTo>
                  <a:pt x="159540" y="283168"/>
                  <a:pt x="161890" y="278538"/>
                  <a:pt x="175701" y="266700"/>
                </a:cubicBezTo>
                <a:cubicBezTo>
                  <a:pt x="179178" y="263720"/>
                  <a:pt x="183321" y="261620"/>
                  <a:pt x="187131" y="259080"/>
                </a:cubicBezTo>
                <a:cubicBezTo>
                  <a:pt x="201943" y="236862"/>
                  <a:pt x="185998" y="258031"/>
                  <a:pt x="209991" y="236220"/>
                </a:cubicBezTo>
                <a:cubicBezTo>
                  <a:pt x="219294" y="227763"/>
                  <a:pt x="226603" y="217093"/>
                  <a:pt x="236661" y="209550"/>
                </a:cubicBezTo>
                <a:cubicBezTo>
                  <a:pt x="241741" y="205740"/>
                  <a:pt x="246734" y="201811"/>
                  <a:pt x="251901" y="198120"/>
                </a:cubicBezTo>
                <a:cubicBezTo>
                  <a:pt x="255627" y="195458"/>
                  <a:pt x="260975" y="194427"/>
                  <a:pt x="263331" y="190500"/>
                </a:cubicBezTo>
                <a:cubicBezTo>
                  <a:pt x="265291" y="187233"/>
                  <a:pt x="263331" y="182880"/>
                  <a:pt x="263331" y="179070"/>
                </a:cubicBezTo>
              </a:path>
            </a:pathLst>
          </a:cu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187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1" y="200656"/>
            <a:ext cx="9144000" cy="1143000"/>
          </a:xfrm>
        </p:spPr>
        <p:txBody>
          <a:bodyPr/>
          <a:lstStyle/>
          <a:p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</a:rPr>
              <a:t>NOAA CORS Network (NCN) </a:t>
            </a:r>
            <a:r>
              <a:rPr lang="en-US" sz="4500" b="1" i="1" dirty="0">
                <a:latin typeface="Cambria" panose="02040503050406030204" pitchFamily="18" charset="0"/>
                <a:ea typeface="Cambria" panose="02040503050406030204" pitchFamily="18" charset="0"/>
              </a:rPr>
              <a:t>in KY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C10B5-29EC-417D-A8BD-A810E421D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135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188"/>
            <a:ext cx="9144000" cy="633538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International Network of SGTs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776"/>
            <a:ext cx="9144000" cy="59470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71750" y="6372225"/>
            <a:ext cx="3781425" cy="352425"/>
          </a:xfrm>
          <a:prstGeom prst="roundRect">
            <a:avLst/>
          </a:prstGeom>
          <a:noFill/>
          <a:ln w="539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58" y="5727920"/>
            <a:ext cx="766917" cy="993946"/>
          </a:xfrm>
          <a:prstGeom prst="rect">
            <a:avLst/>
          </a:prstGeom>
        </p:spPr>
      </p:pic>
      <p:sp>
        <p:nvSpPr>
          <p:cNvPr id="7" name="text"/>
          <p:cNvSpPr txBox="1">
            <a:spLocks/>
          </p:cNvSpPr>
          <p:nvPr/>
        </p:nvSpPr>
        <p:spPr bwMode="auto">
          <a:xfrm>
            <a:off x="0" y="6092252"/>
            <a:ext cx="2271252" cy="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International Earth Rotation and Reference Systems Service (IERS)</a:t>
            </a:r>
          </a:p>
        </p:txBody>
      </p:sp>
    </p:spTree>
    <p:extLst>
      <p:ext uri="{BB962C8B-B14F-4D97-AF65-F5344CB8AC3E}">
        <p14:creationId xmlns:p14="http://schemas.microsoft.com/office/powerpoint/2010/main" val="36341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538"/>
          </a:xfrm>
        </p:spPr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International Network of SGTs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07" y="1331868"/>
            <a:ext cx="1881707" cy="2438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49" y="4941870"/>
            <a:ext cx="2271371" cy="1815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36" y="4855209"/>
            <a:ext cx="1988698" cy="1988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40" y="4786684"/>
            <a:ext cx="2125748" cy="2125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2" y="5556579"/>
            <a:ext cx="1978988" cy="1200667"/>
          </a:xfrm>
          <a:prstGeom prst="rect">
            <a:avLst/>
          </a:prstGeom>
        </p:spPr>
      </p:pic>
      <p:sp>
        <p:nvSpPr>
          <p:cNvPr id="10" name="text"/>
          <p:cNvSpPr txBox="1">
            <a:spLocks/>
          </p:cNvSpPr>
          <p:nvPr/>
        </p:nvSpPr>
        <p:spPr bwMode="auto">
          <a:xfrm>
            <a:off x="1657987" y="1919937"/>
            <a:ext cx="3334584" cy="137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International Earth Rotation and Reference Systems Service (IERS)</a:t>
            </a:r>
          </a:p>
        </p:txBody>
      </p:sp>
      <p:sp>
        <p:nvSpPr>
          <p:cNvPr id="3" name="Right Brace 2"/>
          <p:cNvSpPr/>
          <p:nvPr/>
        </p:nvSpPr>
        <p:spPr>
          <a:xfrm rot="16200000">
            <a:off x="4193784" y="999"/>
            <a:ext cx="914400" cy="8801104"/>
          </a:xfrm>
          <a:prstGeom prst="rightBrace">
            <a:avLst>
              <a:gd name="adj1" fmla="val 66760"/>
              <a:gd name="adj2" fmla="val 50117"/>
            </a:avLst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71450" y="4957763"/>
            <a:ext cx="3097908" cy="988573"/>
          </a:xfrm>
          <a:prstGeom prst="rect">
            <a:avLst/>
          </a:prstGeom>
          <a:solidFill>
            <a:srgbClr val="92D050"/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1"/>
          <p:cNvGrpSpPr>
            <a:grpSpLocks/>
          </p:cNvGrpSpPr>
          <p:nvPr/>
        </p:nvGrpSpPr>
        <p:grpSpPr bwMode="auto">
          <a:xfrm>
            <a:off x="195267" y="1772816"/>
            <a:ext cx="8769349" cy="896938"/>
            <a:chOff x="161" y="1167"/>
            <a:chExt cx="5524" cy="565"/>
          </a:xfrm>
        </p:grpSpPr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165" y="1167"/>
              <a:ext cx="5520" cy="271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b="1" dirty="0">
                  <a:solidFill>
                    <a:srgbClr val="000099"/>
                  </a:solidFill>
                  <a:latin typeface="Calibri"/>
                </a:rPr>
                <a:t>International Union of Geodesy and Geophysics (IUGG)</a:t>
              </a:r>
              <a:endParaRPr lang="en-GB" dirty="0">
                <a:solidFill>
                  <a:srgbClr val="000099"/>
                </a:solidFill>
                <a:latin typeface="Calibri"/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4155" y="1488"/>
              <a:ext cx="747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IASPEI</a:t>
              </a: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4987" y="1488"/>
              <a:ext cx="698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IAVCEI</a:t>
              </a: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772" y="1488"/>
              <a:ext cx="606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b="1" dirty="0">
                  <a:solidFill>
                    <a:srgbClr val="000099"/>
                  </a:solidFill>
                  <a:latin typeface="Calibri"/>
                </a:rPr>
                <a:t>IAG</a:t>
              </a:r>
            </a:p>
          </p:txBody>
        </p:sp>
        <p:sp>
          <p:nvSpPr>
            <p:cNvPr id="18" name="Rectangle 26"/>
            <p:cNvSpPr>
              <a:spLocks noChangeArrowheads="1"/>
            </p:cNvSpPr>
            <p:nvPr/>
          </p:nvSpPr>
          <p:spPr bwMode="auto">
            <a:xfrm>
              <a:off x="161" y="1488"/>
              <a:ext cx="526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IACS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463" y="1488"/>
              <a:ext cx="565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IAHS</a:t>
              </a:r>
            </a:p>
          </p:txBody>
        </p:sp>
        <p:sp>
          <p:nvSpPr>
            <p:cNvPr id="20" name="Rectangle 51"/>
            <p:cNvSpPr>
              <a:spLocks noChangeArrowheads="1"/>
            </p:cNvSpPr>
            <p:nvPr/>
          </p:nvSpPr>
          <p:spPr bwMode="auto">
            <a:xfrm>
              <a:off x="2113" y="1488"/>
              <a:ext cx="558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IAGA</a:t>
              </a:r>
            </a:p>
          </p:txBody>
        </p:sp>
        <p:sp>
          <p:nvSpPr>
            <p:cNvPr id="21" name="Rectangle 52"/>
            <p:cNvSpPr>
              <a:spLocks noChangeArrowheads="1"/>
            </p:cNvSpPr>
            <p:nvPr/>
          </p:nvSpPr>
          <p:spPr bwMode="auto">
            <a:xfrm>
              <a:off x="2757" y="1488"/>
              <a:ext cx="649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IAMAS</a:t>
              </a:r>
            </a:p>
          </p:txBody>
        </p:sp>
        <p:sp>
          <p:nvSpPr>
            <p:cNvPr id="22" name="Rectangle 53"/>
            <p:cNvSpPr>
              <a:spLocks noChangeArrowheads="1"/>
            </p:cNvSpPr>
            <p:nvPr/>
          </p:nvSpPr>
          <p:spPr bwMode="auto">
            <a:xfrm>
              <a:off x="3491" y="1488"/>
              <a:ext cx="579" cy="244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IAPSO</a:t>
              </a:r>
            </a:p>
          </p:txBody>
        </p:sp>
      </p:grpSp>
      <p:grpSp>
        <p:nvGrpSpPr>
          <p:cNvPr id="23" name="Group 59"/>
          <p:cNvGrpSpPr>
            <a:grpSpLocks/>
          </p:cNvGrpSpPr>
          <p:nvPr/>
        </p:nvGrpSpPr>
        <p:grpSpPr bwMode="auto">
          <a:xfrm>
            <a:off x="202164" y="3182802"/>
            <a:ext cx="8762574" cy="1398326"/>
            <a:chOff x="85" y="1884"/>
            <a:chExt cx="5537" cy="953"/>
          </a:xfrm>
        </p:grpSpPr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4348" y="2150"/>
              <a:ext cx="1266" cy="35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4 Positioning and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Applications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85" y="2150"/>
              <a:ext cx="1301" cy="35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5882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5882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1 Reference Frames</a:t>
              </a:r>
            </a:p>
          </p:txBody>
        </p:sp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1535" y="2150"/>
              <a:ext cx="1266" cy="35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5882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5882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2 Gravity Field</a:t>
              </a:r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2937" y="2150"/>
              <a:ext cx="1266" cy="35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3 Earth Rotation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and Geodynamics</a:t>
              </a: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85" y="1884"/>
              <a:ext cx="1178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Aft>
                  <a:spcPts val="0"/>
                </a:spcAft>
              </a:pPr>
              <a:r>
                <a:rPr lang="en-GB" sz="2400" b="1" dirty="0">
                  <a:solidFill>
                    <a:srgbClr val="000099"/>
                  </a:solidFill>
                  <a:latin typeface="Calibri"/>
                </a:rPr>
                <a:t>Commissions</a:t>
              </a:r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93" y="2549"/>
              <a:ext cx="5529" cy="288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Inter-Commission Committee on Theory</a:t>
              </a:r>
            </a:p>
          </p:txBody>
        </p:sp>
      </p:grp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214938" y="5996136"/>
            <a:ext cx="8749678" cy="457200"/>
          </a:xfrm>
          <a:prstGeom prst="rect">
            <a:avLst/>
          </a:prstGeom>
          <a:gradFill rotWithShape="0">
            <a:gsLst>
              <a:gs pos="0">
                <a:srgbClr val="CCECFF">
                  <a:gamma/>
                  <a:shade val="86275"/>
                  <a:invGamma/>
                </a:srgbClr>
              </a:gs>
              <a:gs pos="50000">
                <a:srgbClr val="CCECFF"/>
              </a:gs>
              <a:gs pos="100000">
                <a:srgbClr val="CCECFF">
                  <a:gamma/>
                  <a:shade val="8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Aft>
                <a:spcPts val="0"/>
              </a:spcAft>
            </a:pPr>
            <a:r>
              <a:rPr lang="en-GB" sz="2400" b="1" dirty="0">
                <a:solidFill>
                  <a:srgbClr val="000099"/>
                </a:solidFill>
                <a:latin typeface="Calibri"/>
              </a:rPr>
              <a:t>Global Geodetic Observing System (GGOS)</a:t>
            </a:r>
          </a:p>
        </p:txBody>
      </p:sp>
      <p:sp>
        <p:nvSpPr>
          <p:cNvPr id="31" name="Rectangle 60"/>
          <p:cNvSpPr>
            <a:spLocks noChangeArrowheads="1"/>
          </p:cNvSpPr>
          <p:nvPr/>
        </p:nvSpPr>
        <p:spPr bwMode="auto">
          <a:xfrm>
            <a:off x="197838" y="2780928"/>
            <a:ext cx="8766778" cy="430212"/>
          </a:xfrm>
          <a:prstGeom prst="rect">
            <a:avLst/>
          </a:prstGeom>
          <a:gradFill rotWithShape="0">
            <a:gsLst>
              <a:gs pos="0">
                <a:srgbClr val="CCECFF">
                  <a:gamma/>
                  <a:shade val="86275"/>
                  <a:invGamma/>
                </a:srgbClr>
              </a:gs>
              <a:gs pos="50000">
                <a:srgbClr val="CCECFF"/>
              </a:gs>
              <a:gs pos="100000">
                <a:srgbClr val="CCECFF">
                  <a:gamma/>
                  <a:shade val="8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Aft>
                <a:spcPts val="0"/>
              </a:spcAft>
            </a:pPr>
            <a:r>
              <a:rPr lang="en-GB" sz="2400" b="1" dirty="0">
                <a:solidFill>
                  <a:srgbClr val="000099"/>
                </a:solidFill>
                <a:latin typeface="Calibri"/>
              </a:rPr>
              <a:t>International Association of Geodesy (IAG)</a:t>
            </a:r>
            <a:endParaRPr lang="en-GB" dirty="0">
              <a:solidFill>
                <a:srgbClr val="000099"/>
              </a:solidFill>
              <a:latin typeface="Calibri"/>
            </a:endParaRPr>
          </a:p>
        </p:txBody>
      </p:sp>
      <p:sp>
        <p:nvSpPr>
          <p:cNvPr id="52" name="Titel 1"/>
          <p:cNvSpPr txBox="1">
            <a:spLocks/>
          </p:cNvSpPr>
          <p:nvPr/>
        </p:nvSpPr>
        <p:spPr>
          <a:xfrm>
            <a:off x="1310004" y="-13394"/>
            <a:ext cx="7833995" cy="63408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dirty="0">
                <a:solidFill>
                  <a:prstClr val="white"/>
                </a:solidFill>
              </a:rPr>
              <a:t>Structure of the International Association of Geodesy</a:t>
            </a:r>
            <a:endParaRPr lang="en-GB" sz="2400" dirty="0">
              <a:solidFill>
                <a:srgbClr val="003399"/>
              </a:solidFill>
            </a:endParaRPr>
          </a:p>
        </p:txBody>
      </p:sp>
      <p:grpSp>
        <p:nvGrpSpPr>
          <p:cNvPr id="58" name="Gruppieren 57"/>
          <p:cNvGrpSpPr/>
          <p:nvPr/>
        </p:nvGrpSpPr>
        <p:grpSpPr>
          <a:xfrm>
            <a:off x="179512" y="692696"/>
            <a:ext cx="8785226" cy="933451"/>
            <a:chOff x="179512" y="836712"/>
            <a:chExt cx="8785226" cy="933451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179512" y="836712"/>
              <a:ext cx="8785226" cy="457200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sz="2400" b="1" dirty="0">
                  <a:solidFill>
                    <a:srgbClr val="000099"/>
                  </a:solidFill>
                  <a:latin typeface="Calibri"/>
                </a:rPr>
                <a:t>International Council for Science (ICSU)</a:t>
              </a:r>
              <a:r>
                <a:rPr lang="en-GB" sz="2400" dirty="0">
                  <a:solidFill>
                    <a:srgbClr val="000099"/>
                  </a:solidFill>
                  <a:latin typeface="Calibri"/>
                </a:rPr>
                <a:t>: 142 Countries, 31 Unions</a:t>
              </a:r>
              <a:endParaRPr lang="en-GB" sz="2400" b="1" dirty="0">
                <a:solidFill>
                  <a:srgbClr val="000099"/>
                </a:solidFill>
                <a:latin typeface="Calibri"/>
              </a:endParaRPr>
            </a:p>
          </p:txBody>
        </p:sp>
        <p:grpSp>
          <p:nvGrpSpPr>
            <p:cNvPr id="5" name="Group 55"/>
            <p:cNvGrpSpPr>
              <a:grpSpLocks/>
            </p:cNvGrpSpPr>
            <p:nvPr/>
          </p:nvGrpSpPr>
          <p:grpSpPr bwMode="auto">
            <a:xfrm>
              <a:off x="636712" y="1384400"/>
              <a:ext cx="7896226" cy="385763"/>
              <a:chOff x="445" y="865"/>
              <a:chExt cx="4974" cy="295"/>
            </a:xfrm>
          </p:grpSpPr>
          <p:sp>
            <p:nvSpPr>
              <p:cNvPr id="6" name="Rectangle 45"/>
              <p:cNvSpPr>
                <a:spLocks noChangeArrowheads="1"/>
              </p:cNvSpPr>
              <p:nvPr/>
            </p:nvSpPr>
            <p:spPr bwMode="auto">
              <a:xfrm>
                <a:off x="2561" y="865"/>
                <a:ext cx="717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b="1" dirty="0">
                    <a:solidFill>
                      <a:srgbClr val="000099"/>
                    </a:solidFill>
                    <a:latin typeface="Calibri"/>
                  </a:rPr>
                  <a:t>IUGG</a:t>
                </a:r>
              </a:p>
            </p:txBody>
          </p:sp>
          <p:sp>
            <p:nvSpPr>
              <p:cNvPr id="7" name="Rectangle 46"/>
              <p:cNvSpPr>
                <a:spLocks noChangeArrowheads="1"/>
              </p:cNvSpPr>
              <p:nvPr/>
            </p:nvSpPr>
            <p:spPr bwMode="auto">
              <a:xfrm>
                <a:off x="3332" y="865"/>
                <a:ext cx="589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dirty="0">
                    <a:solidFill>
                      <a:srgbClr val="000099"/>
                    </a:solidFill>
                    <a:latin typeface="Calibri"/>
                  </a:rPr>
                  <a:t>IUGS</a:t>
                </a:r>
              </a:p>
            </p:txBody>
          </p:sp>
          <p:sp>
            <p:nvSpPr>
              <p:cNvPr id="8" name="Rectangle 47"/>
              <p:cNvSpPr>
                <a:spLocks noChangeArrowheads="1"/>
              </p:cNvSpPr>
              <p:nvPr/>
            </p:nvSpPr>
            <p:spPr bwMode="auto">
              <a:xfrm>
                <a:off x="1155" y="865"/>
                <a:ext cx="626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dirty="0">
                    <a:solidFill>
                      <a:srgbClr val="000099"/>
                    </a:solidFill>
                    <a:latin typeface="Calibri"/>
                  </a:rPr>
                  <a:t>IGU</a:t>
                </a:r>
              </a:p>
            </p:txBody>
          </p:sp>
          <p:sp>
            <p:nvSpPr>
              <p:cNvPr id="9" name="Rectangle 48"/>
              <p:cNvSpPr>
                <a:spLocks noChangeArrowheads="1"/>
              </p:cNvSpPr>
              <p:nvPr/>
            </p:nvSpPr>
            <p:spPr bwMode="auto">
              <a:xfrm>
                <a:off x="445" y="865"/>
                <a:ext cx="665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dirty="0">
                    <a:solidFill>
                      <a:srgbClr val="000099"/>
                    </a:solidFill>
                    <a:latin typeface="Calibri"/>
                  </a:rPr>
                  <a:t>IAU</a:t>
                </a:r>
              </a:p>
            </p:txBody>
          </p:sp>
          <p:sp>
            <p:nvSpPr>
              <p:cNvPr id="10" name="Rectangle 49"/>
              <p:cNvSpPr>
                <a:spLocks noChangeArrowheads="1"/>
              </p:cNvSpPr>
              <p:nvPr/>
            </p:nvSpPr>
            <p:spPr bwMode="auto">
              <a:xfrm>
                <a:off x="4548" y="865"/>
                <a:ext cx="871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dirty="0">
                    <a:solidFill>
                      <a:srgbClr val="000099"/>
                    </a:solidFill>
                    <a:latin typeface="Calibri"/>
                  </a:rPr>
                  <a:t>other Unions</a:t>
                </a:r>
              </a:p>
            </p:txBody>
          </p:sp>
          <p:sp>
            <p:nvSpPr>
              <p:cNvPr id="11" name="Rectangle 50"/>
              <p:cNvSpPr>
                <a:spLocks noChangeArrowheads="1"/>
              </p:cNvSpPr>
              <p:nvPr/>
            </p:nvSpPr>
            <p:spPr bwMode="auto">
              <a:xfrm>
                <a:off x="1835" y="865"/>
                <a:ext cx="674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dirty="0">
                    <a:solidFill>
                      <a:srgbClr val="000099"/>
                    </a:solidFill>
                    <a:latin typeface="Calibri"/>
                  </a:rPr>
                  <a:t>ISPRS</a:t>
                </a:r>
              </a:p>
            </p:txBody>
          </p:sp>
          <p:sp>
            <p:nvSpPr>
              <p:cNvPr id="12" name="Rectangle 54"/>
              <p:cNvSpPr>
                <a:spLocks noChangeArrowheads="1"/>
              </p:cNvSpPr>
              <p:nvPr/>
            </p:nvSpPr>
            <p:spPr bwMode="auto">
              <a:xfrm>
                <a:off x="3967" y="865"/>
                <a:ext cx="530" cy="295"/>
              </a:xfrm>
              <a:prstGeom prst="rect">
                <a:avLst/>
              </a:prstGeom>
              <a:gradFill rotWithShape="0">
                <a:gsLst>
                  <a:gs pos="0">
                    <a:srgbClr val="CCECFF">
                      <a:gamma/>
                      <a:shade val="86275"/>
                      <a:invGamma/>
                    </a:srgbClr>
                  </a:gs>
                  <a:gs pos="50000">
                    <a:srgbClr val="CCECFF"/>
                  </a:gs>
                  <a:gs pos="100000">
                    <a:srgbClr val="CCECFF">
                      <a:gamma/>
                      <a:shade val="8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Aft>
                    <a:spcPts val="0"/>
                  </a:spcAft>
                </a:pPr>
                <a:r>
                  <a:rPr lang="en-GB" sz="2400" dirty="0">
                    <a:solidFill>
                      <a:srgbClr val="000099"/>
                    </a:solidFill>
                    <a:latin typeface="Calibri"/>
                  </a:rPr>
                  <a:t>ICA</a:t>
                </a:r>
              </a:p>
            </p:txBody>
          </p:sp>
        </p:grpSp>
      </p:grpSp>
      <p:grpSp>
        <p:nvGrpSpPr>
          <p:cNvPr id="3" name="Gruppieren 2"/>
          <p:cNvGrpSpPr/>
          <p:nvPr/>
        </p:nvGrpSpPr>
        <p:grpSpPr>
          <a:xfrm>
            <a:off x="118716" y="4584169"/>
            <a:ext cx="8822402" cy="1333780"/>
            <a:chOff x="130898" y="4564602"/>
            <a:chExt cx="8822402" cy="1333780"/>
          </a:xfrm>
        </p:grpSpPr>
        <p:grpSp>
          <p:nvGrpSpPr>
            <p:cNvPr id="32" name="Gruppieren 31"/>
            <p:cNvGrpSpPr/>
            <p:nvPr/>
          </p:nvGrpSpPr>
          <p:grpSpPr>
            <a:xfrm>
              <a:off x="130898" y="4564602"/>
              <a:ext cx="8822402" cy="1333780"/>
              <a:chOff x="93091" y="4627541"/>
              <a:chExt cx="8822402" cy="1333780"/>
            </a:xfrm>
          </p:grpSpPr>
          <p:grpSp>
            <p:nvGrpSpPr>
              <p:cNvPr id="33" name="Group 58"/>
              <p:cNvGrpSpPr>
                <a:grpSpLocks/>
              </p:cNvGrpSpPr>
              <p:nvPr/>
            </p:nvGrpSpPr>
            <p:grpSpPr bwMode="auto">
              <a:xfrm>
                <a:off x="187295" y="4627541"/>
                <a:ext cx="8728198" cy="1333780"/>
                <a:chOff x="179" y="2809"/>
                <a:chExt cx="5490" cy="901"/>
              </a:xfrm>
            </p:grpSpPr>
            <p:sp>
              <p:nvSpPr>
                <p:cNvPr id="37" name="Rectangle 21"/>
                <p:cNvSpPr>
                  <a:spLocks noChangeArrowheads="1"/>
                </p:cNvSpPr>
                <p:nvPr/>
              </p:nvSpPr>
              <p:spPr bwMode="auto">
                <a:xfrm>
                  <a:off x="3508" y="3088"/>
                  <a:ext cx="598" cy="290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BGI</a:t>
                  </a:r>
                </a:p>
              </p:txBody>
            </p:sp>
            <p:sp>
              <p:nvSpPr>
                <p:cNvPr id="38" name="Rectangle 25"/>
                <p:cNvSpPr>
                  <a:spLocks noChangeArrowheads="1"/>
                </p:cNvSpPr>
                <p:nvPr/>
              </p:nvSpPr>
              <p:spPr bwMode="auto">
                <a:xfrm>
                  <a:off x="2868" y="3415"/>
                  <a:ext cx="601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IDEMS</a:t>
                  </a:r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5082" y="3414"/>
                  <a:ext cx="587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PSMSL</a:t>
                  </a:r>
                </a:p>
              </p:txBody>
            </p:sp>
            <p:sp>
              <p:nvSpPr>
                <p:cNvPr id="40" name="Rectangle 28"/>
                <p:cNvSpPr>
                  <a:spLocks noChangeArrowheads="1"/>
                </p:cNvSpPr>
                <p:nvPr/>
              </p:nvSpPr>
              <p:spPr bwMode="auto">
                <a:xfrm>
                  <a:off x="3515" y="3414"/>
                  <a:ext cx="591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ISG</a:t>
                  </a:r>
                </a:p>
              </p:txBody>
            </p:sp>
            <p:sp>
              <p:nvSpPr>
                <p:cNvPr id="4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79" y="2809"/>
                  <a:ext cx="1712" cy="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auto">
                    <a:spcAft>
                      <a:spcPts val="0"/>
                    </a:spcAft>
                  </a:pPr>
                  <a:r>
                    <a:rPr lang="en-GB" sz="2400" b="1" dirty="0">
                      <a:solidFill>
                        <a:srgbClr val="000099"/>
                      </a:solidFill>
                      <a:latin typeface="Calibri"/>
                    </a:rPr>
                    <a:t>Scientific Services</a:t>
                  </a:r>
                </a:p>
              </p:txBody>
            </p:sp>
            <p:sp>
              <p:nvSpPr>
                <p:cNvPr id="45" name="Rectangle 36"/>
                <p:cNvSpPr>
                  <a:spLocks noChangeArrowheads="1"/>
                </p:cNvSpPr>
                <p:nvPr/>
              </p:nvSpPr>
              <p:spPr bwMode="auto">
                <a:xfrm>
                  <a:off x="2287" y="3414"/>
                  <a:ext cx="536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ICGEM</a:t>
                  </a:r>
                </a:p>
              </p:txBody>
            </p:sp>
            <p:sp>
              <p:nvSpPr>
                <p:cNvPr id="46" name="Rectangle 39"/>
                <p:cNvSpPr>
                  <a:spLocks noChangeArrowheads="1"/>
                </p:cNvSpPr>
                <p:nvPr/>
              </p:nvSpPr>
              <p:spPr bwMode="auto">
                <a:xfrm>
                  <a:off x="825" y="3414"/>
                  <a:ext cx="598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ILRS</a:t>
                  </a:r>
                </a:p>
              </p:txBody>
            </p:sp>
            <p:sp>
              <p:nvSpPr>
                <p:cNvPr id="47" name="Rectangle 40"/>
                <p:cNvSpPr>
                  <a:spLocks noChangeArrowheads="1"/>
                </p:cNvSpPr>
                <p:nvPr/>
              </p:nvSpPr>
              <p:spPr bwMode="auto">
                <a:xfrm>
                  <a:off x="1464" y="3414"/>
                  <a:ext cx="616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IVS</a:t>
                  </a:r>
                </a:p>
              </p:txBody>
            </p:sp>
            <p:sp>
              <p:nvSpPr>
                <p:cNvPr id="48" name="Rectangle 41"/>
                <p:cNvSpPr>
                  <a:spLocks noChangeArrowheads="1"/>
                </p:cNvSpPr>
                <p:nvPr/>
              </p:nvSpPr>
              <p:spPr bwMode="auto">
                <a:xfrm>
                  <a:off x="179" y="3404"/>
                  <a:ext cx="598" cy="30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IGS</a:t>
                  </a:r>
                </a:p>
              </p:txBody>
            </p:sp>
            <p:sp>
              <p:nvSpPr>
                <p:cNvPr id="49" name="Rectangle 42"/>
                <p:cNvSpPr>
                  <a:spLocks noChangeArrowheads="1"/>
                </p:cNvSpPr>
                <p:nvPr/>
              </p:nvSpPr>
              <p:spPr bwMode="auto">
                <a:xfrm>
                  <a:off x="828" y="3088"/>
                  <a:ext cx="595" cy="295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IERS</a:t>
                  </a:r>
                </a:p>
              </p:txBody>
            </p:sp>
            <p:sp>
              <p:nvSpPr>
                <p:cNvPr id="50" name="Rectangle 43"/>
                <p:cNvSpPr>
                  <a:spLocks noChangeArrowheads="1"/>
                </p:cNvSpPr>
                <p:nvPr/>
              </p:nvSpPr>
              <p:spPr bwMode="auto">
                <a:xfrm>
                  <a:off x="5082" y="3093"/>
                  <a:ext cx="586" cy="276"/>
                </a:xfrm>
                <a:prstGeom prst="rect">
                  <a:avLst/>
                </a:prstGeom>
                <a:gradFill rotWithShape="0">
                  <a:gsLst>
                    <a:gs pos="0">
                      <a:srgbClr val="CCECFF">
                        <a:gamma/>
                        <a:shade val="86275"/>
                        <a:invGamma/>
                      </a:srgbClr>
                    </a:gs>
                    <a:gs pos="50000">
                      <a:srgbClr val="CCECFF"/>
                    </a:gs>
                    <a:gs pos="100000">
                      <a:srgbClr val="CCECFF">
                        <a:gamma/>
                        <a:shade val="8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fontAlgn="auto">
                    <a:spcAft>
                      <a:spcPts val="0"/>
                    </a:spcAft>
                  </a:pPr>
                  <a:r>
                    <a:rPr lang="en-GB" dirty="0">
                      <a:solidFill>
                        <a:srgbClr val="000099"/>
                      </a:solidFill>
                      <a:latin typeface="Calibri"/>
                    </a:rPr>
                    <a:t>BIPM</a:t>
                  </a:r>
                </a:p>
              </p:txBody>
            </p:sp>
          </p:grpSp>
          <p:sp>
            <p:nvSpPr>
              <p:cNvPr id="34" name="Textfeld 33"/>
              <p:cNvSpPr txBox="1"/>
              <p:nvPr/>
            </p:nvSpPr>
            <p:spPr>
              <a:xfrm>
                <a:off x="6805510" y="5102365"/>
                <a:ext cx="1257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>
                    <a:solidFill>
                      <a:srgbClr val="003399"/>
                    </a:solidFill>
                    <a:latin typeface="Calibri"/>
                  </a:rPr>
                  <a:t>Combining:</a:t>
                </a: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93091" y="5074238"/>
                <a:ext cx="1191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>
                    <a:solidFill>
                      <a:srgbClr val="003399"/>
                    </a:solidFill>
                    <a:latin typeface="Calibri"/>
                  </a:rPr>
                  <a:t>Geometry:</a:t>
                </a:r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3491640" y="5087877"/>
                <a:ext cx="913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dirty="0">
                    <a:solidFill>
                      <a:srgbClr val="003399"/>
                    </a:solidFill>
                    <a:latin typeface="Calibri"/>
                  </a:rPr>
                  <a:t>Gravity:</a:t>
                </a:r>
              </a:p>
            </p:txBody>
          </p:sp>
        </p:grpSp>
        <p:sp>
          <p:nvSpPr>
            <p:cNvPr id="57" name="Rectangle 41"/>
            <p:cNvSpPr>
              <a:spLocks noChangeArrowheads="1"/>
            </p:cNvSpPr>
            <p:nvPr/>
          </p:nvSpPr>
          <p:spPr bwMode="auto">
            <a:xfrm>
              <a:off x="2267744" y="4984277"/>
              <a:ext cx="979732" cy="436698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IDS</a:t>
              </a:r>
            </a:p>
          </p:txBody>
        </p:sp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4488197" y="4977616"/>
              <a:ext cx="955469" cy="436698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IGFS</a:t>
              </a: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6521132" y="5460206"/>
              <a:ext cx="950722" cy="436698"/>
            </a:xfrm>
            <a:prstGeom prst="rect">
              <a:avLst/>
            </a:prstGeom>
            <a:gradFill rotWithShape="0">
              <a:gsLst>
                <a:gs pos="0">
                  <a:srgbClr val="CCECFF">
                    <a:gamma/>
                    <a:shade val="86275"/>
                    <a:invGamma/>
                  </a:srgbClr>
                </a:gs>
                <a:gs pos="50000">
                  <a:srgbClr val="CCECFF"/>
                </a:gs>
                <a:gs pos="100000">
                  <a:srgbClr val="CCECFF">
                    <a:gamma/>
                    <a:shade val="8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Aft>
                  <a:spcPts val="0"/>
                </a:spcAft>
              </a:pPr>
              <a:r>
                <a:rPr lang="en-GB" dirty="0">
                  <a:solidFill>
                    <a:srgbClr val="000099"/>
                  </a:solidFill>
                  <a:latin typeface="Calibri"/>
                </a:rPr>
                <a:t>IGETS</a:t>
              </a:r>
            </a:p>
          </p:txBody>
        </p:sp>
      </p:grpSp>
      <p:pic>
        <p:nvPicPr>
          <p:cNvPr id="56" name="Grafik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" y="17219"/>
            <a:ext cx="1195251" cy="6257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2164" y="3573101"/>
            <a:ext cx="2060028" cy="51355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496860" y="3573102"/>
            <a:ext cx="2003507" cy="5135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12920" y="5464967"/>
            <a:ext cx="942773" cy="4529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476015" y="4996233"/>
            <a:ext cx="955469" cy="4376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843337" y="453657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 models</a:t>
            </a:r>
          </a:p>
        </p:txBody>
      </p:sp>
      <p:cxnSp>
        <p:nvCxnSpPr>
          <p:cNvPr id="51" name="Straight Arrow Connector 50"/>
          <p:cNvCxnSpPr>
            <a:stCxn id="9" idx="2"/>
            <a:endCxn id="17" idx="0"/>
          </p:cNvCxnSpPr>
          <p:nvPr/>
        </p:nvCxnSpPr>
        <p:spPr>
          <a:xfrm>
            <a:off x="1164556" y="1626147"/>
            <a:ext cx="481686" cy="656257"/>
          </a:xfrm>
          <a:prstGeom prst="straightConnector1">
            <a:avLst/>
          </a:prstGeom>
          <a:ln w="6350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6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0" grpId="0" animBg="1"/>
      <p:bldP spid="31" grpId="0" animBg="1"/>
      <p:bldP spid="2" grpId="0" animBg="1"/>
      <p:bldP spid="55" grpId="0" animBg="1"/>
      <p:bldP spid="61" grpId="0" animBg="1"/>
      <p:bldP spid="62" grpId="0" animBg="1"/>
      <p:bldP spid="43" grpId="0"/>
      <p:bldP spid="43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International Terrestrial Reference Frame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6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(I</a:t>
            </a:r>
            <a:r>
              <a:rPr kumimoji="0" sz="6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TRF</a:t>
            </a:r>
            <a:r>
              <a:rPr kumimoji="0" lang="en-US" sz="6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International Earth Rotation and Reference Systems Service (IERS)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l" defTabSz="4572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3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 Black"/>
              </a:rPr>
              <a:t>International Union of Geodesy and Geophysics (IUGG)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83369" y="4709652"/>
            <a:ext cx="3777354" cy="6322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Back to the NSRS and NCN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- Future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912" y="1439434"/>
            <a:ext cx="82296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Have a plan for maintaining accurate coordinate functions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 they drift away from daily solutions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 a station suffers an episodic movement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As they show evidence of non-linear features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367AD-DF33-4244-B532-E889C6C8D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82" y="4164111"/>
            <a:ext cx="7983885" cy="2629009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6022EABC-CEDE-47B9-99CD-6B8B25E11BCB}"/>
              </a:ext>
            </a:extLst>
          </p:cNvPr>
          <p:cNvCxnSpPr>
            <a:cxnSpLocks/>
          </p:cNvCxnSpPr>
          <p:nvPr/>
        </p:nvCxnSpPr>
        <p:spPr>
          <a:xfrm flipV="1">
            <a:off x="1352550" y="5162551"/>
            <a:ext cx="6943725" cy="142874"/>
          </a:xfrm>
          <a:prstGeom prst="bentConnector3">
            <a:avLst>
              <a:gd name="adj1" fmla="val 41632"/>
            </a:avLst>
          </a:prstGeom>
          <a:ln>
            <a:solidFill>
              <a:srgbClr val="00206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8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" y="337741"/>
            <a:ext cx="9143999" cy="1004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NOAA Foundation CORS Network (NFCN)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4" y="4988658"/>
            <a:ext cx="623022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set of federally-operated, high quality, highly reliable stations with the longevity to guarantee citizens’ access to official NSRS positions, and support international positioning consistency efforts.</a:t>
            </a:r>
          </a:p>
          <a:p>
            <a:pPr marL="171450" indent="-171450">
              <a:buFont typeface="Cambria" panose="02040503050406030204" pitchFamily="18" charset="0"/>
              <a:buChar char="–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bolstering our Nation’s contribution to the ITRF/IGS</a:t>
            </a:r>
          </a:p>
        </p:txBody>
      </p:sp>
      <p:pic>
        <p:nvPicPr>
          <p:cNvPr id="10" name="Picture 4" descr="https://geodesy.noaa.gov/CORS/SitePhotos/Required/tmg2/tmg2_ant_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4416" y="1574617"/>
            <a:ext cx="1868790" cy="14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298492" y="1341008"/>
          <a:ext cx="2695382" cy="4971779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670415">
                  <a:extLst>
                    <a:ext uri="{9D8B030D-6E8A-4147-A177-3AD203B41FA5}">
                      <a16:colId xmlns:a16="http://schemas.microsoft.com/office/drawing/2014/main" val="4091138753"/>
                    </a:ext>
                  </a:extLst>
                </a:gridCol>
                <a:gridCol w="564888">
                  <a:extLst>
                    <a:ext uri="{9D8B030D-6E8A-4147-A177-3AD203B41FA5}">
                      <a16:colId xmlns:a16="http://schemas.microsoft.com/office/drawing/2014/main" val="1201550288"/>
                    </a:ext>
                  </a:extLst>
                </a:gridCol>
                <a:gridCol w="957834">
                  <a:extLst>
                    <a:ext uri="{9D8B030D-6E8A-4147-A177-3AD203B41FA5}">
                      <a16:colId xmlns:a16="http://schemas.microsoft.com/office/drawing/2014/main" val="776263336"/>
                    </a:ext>
                  </a:extLst>
                </a:gridCol>
                <a:gridCol w="502245">
                  <a:extLst>
                    <a:ext uri="{9D8B030D-6E8A-4147-A177-3AD203B41FA5}">
                      <a16:colId xmlns:a16="http://schemas.microsoft.com/office/drawing/2014/main" val="3997442023"/>
                    </a:ext>
                  </a:extLst>
                </a:gridCol>
              </a:tblGrid>
              <a:tr h="3036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U.S. Federal Partners</a:t>
                      </a:r>
                      <a:endParaRPr lang="en-US" sz="600" b="1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742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GNSS Site ID</a:t>
                      </a:r>
                      <a:endParaRPr lang="en-US" sz="600" b="1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742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Location</a:t>
                      </a:r>
                      <a:endParaRPr lang="en-US" sz="600" b="1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742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Existing IGS or ITRF Site</a:t>
                      </a:r>
                    </a:p>
                  </a:txBody>
                  <a:tcPr marL="742" marR="742" marT="742" marB="0" anchor="ctr"/>
                </a:tc>
                <a:extLst>
                  <a:ext uri="{0D108BD9-81ED-4DB2-BD59-A6C34878D82A}">
                    <a16:rowId xmlns:a16="http://schemas.microsoft.com/office/drawing/2014/main" val="500188221"/>
                  </a:ext>
                </a:extLst>
              </a:tr>
              <a:tr h="97758">
                <a:tc rowSpan="6"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National Science Foundation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(NSF)</a:t>
                      </a:r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 </a:t>
                      </a:r>
                    </a:p>
                    <a:p>
                      <a:pPr algn="l" fontAlgn="b"/>
                      <a:endParaRPr lang="en-US" sz="400" b="0" u="none" strike="noStrike" dirty="0">
                        <a:effectLst/>
                        <a:latin typeface="Ubuntu"/>
                      </a:endParaRPr>
                    </a:p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Existing Sites</a:t>
                      </a:r>
                      <a:br>
                        <a:rPr lang="en-US" sz="600" b="0" u="none" strike="noStrike" dirty="0">
                          <a:effectLst/>
                          <a:latin typeface="Ubuntu"/>
                        </a:rPr>
                      </a:br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 </a:t>
                      </a:r>
                    </a:p>
                    <a:p>
                      <a:pPr algn="l" fontAlgn="b"/>
                      <a:r>
                        <a:rPr lang="en-US" sz="500" b="0" u="none" strike="noStrike" dirty="0">
                          <a:effectLst/>
                          <a:latin typeface="Ubuntu"/>
                        </a:rPr>
                        <a:t>Program:  Network of the Americas</a:t>
                      </a:r>
                      <a:r>
                        <a:rPr lang="en-US" sz="500" b="0" u="none" strike="noStrike" baseline="0" dirty="0">
                          <a:effectLst/>
                          <a:latin typeface="Ubuntu"/>
                        </a:rPr>
                        <a:t> (NOTA)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AB09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Wales, AK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738979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AB51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Petersburg, AK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045016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ATQK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Atqasuk, AK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717765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P043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New Castle, WY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180393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P777</a:t>
                      </a:r>
                      <a:endParaRPr 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  <a:latin typeface="Ubuntu"/>
                        </a:rPr>
                        <a:t>Dennard, AR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199723"/>
                  </a:ext>
                </a:extLst>
              </a:tr>
              <a:tr h="288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P804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The Rock, GA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865200"/>
                  </a:ext>
                </a:extLst>
              </a:tr>
              <a:tr h="104617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NSF</a:t>
                      </a:r>
                      <a:r>
                        <a:rPr lang="en-US" sz="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 Existing Sites</a:t>
                      </a:r>
                    </a:p>
                    <a:p>
                      <a:pPr algn="l" fontAlgn="b"/>
                      <a:r>
                        <a:rPr lang="en-US" sz="5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Program: COCONet</a:t>
                      </a:r>
                      <a:endParaRPr lang="en-US" sz="500" b="0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CN11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Pedro Cay, Jamaica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7155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pPr algn="l" fontAlgn="b"/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64886" marR="3435" marT="34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SAN0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San Andres Island, Colombia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85333"/>
                  </a:ext>
                </a:extLst>
              </a:tr>
              <a:tr h="101684">
                <a:tc rowSpan="11"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National Aeronautics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and Space Administration (NASA)</a:t>
                      </a:r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 </a:t>
                      </a:r>
                    </a:p>
                    <a:p>
                      <a:pPr algn="l" fontAlgn="b"/>
                      <a:endParaRPr lang="en-US" sz="600" b="0" u="none" strike="noStrike" dirty="0">
                        <a:effectLst/>
                        <a:latin typeface="Ubuntu"/>
                      </a:endParaRPr>
                    </a:p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Existing Sites</a:t>
                      </a:r>
                    </a:p>
                    <a:p>
                      <a:pPr algn="l" fontAlgn="b"/>
                      <a:br>
                        <a:rPr lang="en-US" sz="600" b="0" u="none" strike="noStrike" baseline="0" dirty="0">
                          <a:effectLst/>
                          <a:latin typeface="Ubuntu"/>
                        </a:rPr>
                      </a:br>
                      <a:r>
                        <a:rPr lang="en-US" sz="500" b="0" u="none" strike="noStrike" baseline="0" dirty="0">
                          <a:effectLst/>
                          <a:latin typeface="Ubuntu"/>
                        </a:rPr>
                        <a:t>Program: </a:t>
                      </a:r>
                      <a:br>
                        <a:rPr lang="en-US" sz="500" b="0" u="none" strike="noStrike" baseline="0" dirty="0">
                          <a:effectLst/>
                          <a:latin typeface="Ubuntu"/>
                        </a:rPr>
                      </a:br>
                      <a:r>
                        <a:rPr lang="en-US" sz="500" b="0" u="none" strike="noStrike" baseline="0" dirty="0">
                          <a:effectLst/>
                          <a:latin typeface="Ubuntu"/>
                        </a:rPr>
                        <a:t>Global GNSS Network (GGN)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BREW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Brewster, WA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906154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CRO1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St. Croix, VI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64863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FAIR/GCGO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Fairbanks, AK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48429"/>
                  </a:ext>
                </a:extLst>
              </a:tr>
              <a:tr h="2026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GODE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Greenbelt, MD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749984"/>
                  </a:ext>
                </a:extLst>
              </a:tr>
              <a:tr h="2026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GUAM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chemeClr val="dk1"/>
                          </a:solidFill>
                          <a:effectLst/>
                          <a:latin typeface="Ubuntu"/>
                        </a:rPr>
                        <a:t>Dededo,</a:t>
                      </a:r>
                      <a:r>
                        <a:rPr lang="en-US" sz="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Ubuntu"/>
                        </a:rPr>
                        <a:t> Guam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875234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HAL1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Haleakala, HI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303727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KOKB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Kauai, HI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880920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MDO1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McDonald Observatory, TX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816651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MKEA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Mauna Kea, HI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354838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62000" marR="8573" marT="85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TBD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TBD California location 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TBD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522304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pPr algn="l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54102" marR="2864" marT="286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PIE1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Pie Town, NM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6042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47980"/>
                  </a:ext>
                </a:extLst>
              </a:tr>
              <a:tr h="194728">
                <a:tc rowSpan="17"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NOAA- National Geodetic Survey (NGS) </a:t>
                      </a:r>
                    </a:p>
                    <a:p>
                      <a:pPr algn="l" fontAlgn="b"/>
                      <a:endParaRPr lang="en-US" sz="600" b="0" u="none" strike="noStrike" dirty="0">
                        <a:effectLst/>
                        <a:latin typeface="Ubuntu"/>
                      </a:endParaRPr>
                    </a:p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Existing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and New Sites</a:t>
                      </a:r>
                    </a:p>
                    <a:p>
                      <a:pPr algn="l" fontAlgn="b"/>
                      <a:endParaRPr lang="en-US" sz="500" b="0" i="0" u="none" strike="noStrike" baseline="0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  <a:p>
                      <a:pPr algn="l" fontAlgn="b"/>
                      <a:r>
                        <a:rPr lang="en-US" sz="5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Program: </a:t>
                      </a:r>
                      <a:br>
                        <a:rPr lang="en-US" sz="5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</a:br>
                      <a:r>
                        <a:rPr lang="en-US" sz="5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Ubuntu"/>
                        </a:rPr>
                        <a:t>NOAA CORS Network</a:t>
                      </a:r>
                      <a:endParaRPr lang="en-US" sz="500" b="0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ASPA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Pago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Pago, </a:t>
                      </a:r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American Samoa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10554"/>
                  </a:ext>
                </a:extLst>
              </a:tr>
              <a:tr h="1396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BRSG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St. George, Bermuda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821557"/>
                  </a:ext>
                </a:extLst>
              </a:tr>
              <a:tr h="202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CNMR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Saipan, Northern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Mariana Islands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513037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CORB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Woodford, VA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346754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FLF1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Richmond, FL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Proposed 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673807"/>
                  </a:ext>
                </a:extLst>
              </a:tr>
              <a:tr h="1215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GUUG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Mangilao, Guam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IGS/ITRF</a:t>
                      </a:r>
                    </a:p>
                  </a:txBody>
                  <a:tcPr marL="14000" marR="742" marT="742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194964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TMG2</a:t>
                      </a:r>
                    </a:p>
                  </a:txBody>
                  <a:tcPr marL="14000" marR="742" marT="742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Boulder, CO</a:t>
                      </a:r>
                    </a:p>
                  </a:txBody>
                  <a:tcPr marL="14000" marR="742" marT="742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Proposed IGS</a:t>
                      </a:r>
                    </a:p>
                  </a:txBody>
                  <a:tcPr marL="14000" marR="742" marT="742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55558"/>
                  </a:ext>
                </a:extLst>
              </a:tr>
              <a:tr h="97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WES2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Westford, MA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IGS/ITRF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255117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pPr algn="l" fontAlgn="b"/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80000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Apache Point, NM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8432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Fort Davis, TX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05109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Fort Irwin, CA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925620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Hancock, NH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672956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Los Alamos, NM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508994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Kitt Peak, AZ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025595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Owens Valley, CA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48608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54104" marR="2864" marT="286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Cold</a:t>
                      </a:r>
                      <a:r>
                        <a:rPr lang="en-US" sz="600" b="0" u="none" strike="noStrike" baseline="0" dirty="0">
                          <a:effectLst/>
                          <a:latin typeface="Ubuntu"/>
                        </a:rPr>
                        <a:t> </a:t>
                      </a:r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Bay, AK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541851"/>
                  </a:ext>
                </a:extLst>
              </a:tr>
              <a:tr h="101684">
                <a:tc vMerge="1">
                  <a:txBody>
                    <a:bodyPr/>
                    <a:lstStyle/>
                    <a:p>
                      <a:pPr algn="l" fontAlgn="b"/>
                      <a:endParaRPr lang="en-US" sz="2200" b="1" i="0" u="none" strike="noStrike" dirty="0">
                        <a:solidFill>
                          <a:schemeClr val="bg1"/>
                        </a:solidFill>
                        <a:effectLst/>
                        <a:latin typeface="Ubuntu"/>
                      </a:endParaRPr>
                    </a:p>
                  </a:txBody>
                  <a:tcPr marL="64886" marR="3435" marT="343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buntu"/>
                          <a:ea typeface="+mn-ea"/>
                          <a:cs typeface="+mn-cs"/>
                        </a:rPr>
                        <a:t>Future Station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u="none" strike="noStrike" dirty="0">
                          <a:effectLst/>
                          <a:latin typeface="Ubuntu"/>
                        </a:rPr>
                        <a:t>North Liberty, IA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Ubuntu"/>
                      </a:endParaRP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Ubuntu"/>
                        </a:rPr>
                        <a:t>ITRF</a:t>
                      </a:r>
                    </a:p>
                  </a:txBody>
                  <a:tcPr marL="14000" marR="742" marT="742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899142"/>
                  </a:ext>
                </a:extLst>
              </a:tr>
            </a:tbl>
          </a:graphicData>
        </a:graphic>
      </p:graphicFrame>
      <p:pic>
        <p:nvPicPr>
          <p:cNvPr id="1026" name="Picture 2" descr="https://www.ngs.noaa.gov/CORS/FoundationCORSSi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6" y="1234689"/>
            <a:ext cx="4750299" cy="36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1" y="3338811"/>
            <a:ext cx="1847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 in North America </a:t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in the Pacific</a:t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in the Caribbean </a:t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in the Marianas</a:t>
            </a:r>
          </a:p>
        </p:txBody>
      </p:sp>
    </p:spTree>
    <p:extLst>
      <p:ext uri="{BB962C8B-B14F-4D97-AF65-F5344CB8AC3E}">
        <p14:creationId xmlns:p14="http://schemas.microsoft.com/office/powerpoint/2010/main" val="30137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GNSS data 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513704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charset="0"/>
              </a:rPr>
              <a:t>Three Ongoing Phases of NFCN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69518" y="1600726"/>
            <a:ext cx="4240060" cy="301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Phase 1: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Incorporate partner stations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7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Existing NASA and NSF stations brought into the Foundation CORS network. 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br>
              <a:rPr lang="en-US" alt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[NASA Agreement signed 12/18/2019. </a:t>
            </a:r>
            <a:b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Discussions ongoing with NSF.]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105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Phase 2:</a:t>
            </a: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Upgrade existing NGS CORSs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Upgrades include fully-GNSS (“All in Sky”) capable equipment, RINEX3 support, and submission to IGS.</a:t>
            </a: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en-US" sz="1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[RINEX3 creation, ingestion, and QC in development. </a:t>
            </a:r>
            <a:b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altLang="en-US" sz="16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of 7 NGS Foundation CORS are fully-GNSS enabled]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98155" y="1597839"/>
            <a:ext cx="4153422" cy="3901369"/>
            <a:chOff x="4598155" y="740588"/>
            <a:chExt cx="4153422" cy="3901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860" y="2144436"/>
              <a:ext cx="2460299" cy="18452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776975" y="4041793"/>
              <a:ext cx="34158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Foundation CORS at NGS’ Table Mountain Geophysical Observatory in Boulder, CO, installed 2018 (ID: TMG2)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598155" y="740588"/>
              <a:ext cx="4153422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Phase 3: Construct ~9 new stations </a:t>
              </a:r>
            </a:p>
            <a:p>
              <a:r>
                <a:rPr lang="en-US" altLang="en-US" sz="7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b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</a:br>
              <a:r>
                <a:rPr lang="en-US" altLang="en-US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These NGS-owned stations will be co-located at sites with existing space geodetic techniques</a:t>
              </a:r>
            </a:p>
            <a:p>
              <a:pPr algn="ctr"/>
              <a:endParaRPr lang="en-US" altLang="en-US" sz="14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4586732" y="1600200"/>
            <a:ext cx="0" cy="40790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1600200"/>
            <a:ext cx="8305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591647"/>
            <a:ext cx="41295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0712910-DED4-4946-825C-9F475E628938}"/>
              </a:ext>
            </a:extLst>
          </p:cNvPr>
          <p:cNvSpPr/>
          <p:nvPr/>
        </p:nvSpPr>
        <p:spPr>
          <a:xfrm>
            <a:off x="191069" y="1597839"/>
            <a:ext cx="4354770" cy="1993808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FF6D8-9441-4F5F-9143-68042DBC5976}"/>
              </a:ext>
            </a:extLst>
          </p:cNvPr>
          <p:cNvSpPr/>
          <p:nvPr/>
        </p:nvSpPr>
        <p:spPr>
          <a:xfrm>
            <a:off x="191069" y="3640875"/>
            <a:ext cx="4354770" cy="2446019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94938D-D276-4120-9865-A82D0D9130C9}"/>
              </a:ext>
            </a:extLst>
          </p:cNvPr>
          <p:cNvSpPr/>
          <p:nvPr/>
        </p:nvSpPr>
        <p:spPr>
          <a:xfrm>
            <a:off x="4627884" y="1614830"/>
            <a:ext cx="4354770" cy="4472058"/>
          </a:xfrm>
          <a:prstGeom prst="rect">
            <a:avLst/>
          </a:prstGeom>
          <a:solidFill>
            <a:srgbClr val="00B05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fmla="val 16667" name="adj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fmla="val 16667" name="adj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CORS</a:t>
                </a:r>
                <a:endParaRPr dirty="0" lang="en-US" sz="9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fmla="val 16667" name="adj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charset="0" panose="020B0604020202020204" pitchFamily="34" typeface="Arial"/>
                <a:buChar char="•"/>
                <a:defRPr sz="32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1pPr>
              <a:lvl2pPr eaLnBrk="0" hangingPunct="0" indent="-285750" marL="742950">
                <a:spcBef>
                  <a:spcPct val="20000"/>
                </a:spcBef>
                <a:buFont charset="0" panose="020B0604020202020204" pitchFamily="34" typeface="Arial"/>
                <a:buChar char="–"/>
                <a:defRPr sz="28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2pPr>
              <a:lvl3pPr eaLnBrk="0" hangingPunct="0" indent="-228600" marL="1143000">
                <a:spcBef>
                  <a:spcPct val="20000"/>
                </a:spcBef>
                <a:buFont charset="0" panose="020B0604020202020204" pitchFamily="34" typeface="Arial"/>
                <a:buChar char="•"/>
                <a:defRPr sz="24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3pPr>
              <a:lvl4pPr eaLnBrk="0" hangingPunct="0" indent="-228600" marL="1600200">
                <a:spcBef>
                  <a:spcPct val="20000"/>
                </a:spcBef>
                <a:buFont charset="0" panose="020B0604020202020204" pitchFamily="34" typeface="Arial"/>
                <a:buChar char="–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4pPr>
              <a:lvl5pPr eaLnBrk="0" hangingPunct="0" indent="-228600" marL="2057400">
                <a:spcBef>
                  <a:spcPct val="20000"/>
                </a:spcBef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5pPr>
              <a:lvl6pPr eaLnBrk="0" fontAlgn="base" hangingPunct="0" indent="-228600" marL="25146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6pPr>
              <a:lvl7pPr eaLnBrk="0" fontAlgn="base" hangingPunct="0" indent="-228600" marL="29718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7pPr>
              <a:lvl8pPr eaLnBrk="0" fontAlgn="base" hangingPunct="0" indent="-228600" marL="34290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8pPr>
              <a:lvl9pPr eaLnBrk="0" fontAlgn="base" hangingPunct="0" indent="-228600" marL="3886200">
                <a:spcBef>
                  <a:spcPct val="20000"/>
                </a:spcBef>
                <a:spcAft>
                  <a:spcPct val="0"/>
                </a:spcAft>
                <a:buFont charset="0" panose="020B0604020202020204" pitchFamily="34" typeface="Arial"/>
                <a:buChar char="»"/>
                <a:defRPr sz="2000">
                  <a:solidFill>
                    <a:schemeClr val="tx1"/>
                  </a:solidFill>
                  <a:latin charset="0" panose="020B0502020104020203" pitchFamily="34" typeface="Gill Sans MT"/>
                  <a:ea charset="-128" panose="020B0600070205080204" pitchFamily="34" typeface="ＭＳ Ｐゴシック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altLang="en-US" lang="en-US" sz="1350">
                <a:solidFill>
                  <a:srgbClr val="000000"/>
                </a:solidFill>
                <a:latin charset="0" panose="020B0604020202020204" pitchFamily="34" typeface="Arial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b="0" g="0" r="0"/>
              </a:lnRef>
              <a:fillRef idx="0">
                <a:scrgbClr b="0" g="0" r="0"/>
              </a:fillRef>
              <a:effectRef idx="0">
                <a:scrgbClr b="0" g="0" r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bIns="0" lIns="85344" rIns="85344" spcCol="1270" tIns="85344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dirty="0" lang="en-US" sz="16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charset="0" panose="020B0A04020102020204" pitchFamily="34" typeface="Arial Black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err="1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VDatum</a:t>
              </a:r>
              <a:endPara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fmla="val 16667" name="adj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descr="Map of US showing current VDatum availability." id="17433" name="Picture 50"/>
            <p:cNvPicPr>
              <a:picLocks noChangeArrowheads="1"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fmla="val 16667" name="adj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altLang="en-US" lang="en-US" sz="1350">
              <a:solidFill>
                <a:srgbClr val="000000"/>
              </a:solidFill>
              <a:latin charset="0" panose="020B0604020202020204" pitchFamily="34" typeface="Arial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latin charset="0" panose="020B0502020104020203" pitchFamily="34" typeface="Gill Sans MT"/>
                <a:ea charset="-128" panose="020B0600070205080204" pitchFamily="34" typeface="ＭＳ Ｐゴシック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1800">
                <a:solidFill>
                  <a:srgbClr val="C00000"/>
                </a:solidFill>
                <a:latin charset="0" panose="020B0A04020102020204" pitchFamily="34" typeface="Arial Black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ChangeAspect="1" noGrp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b="1" dirty="0" lang="en-US">
                <a:latin charset="0" panose="02040503050406030204" pitchFamily="18" typeface="Cambria"/>
                <a:ea charset="0" panose="02040503050406030204" pitchFamily="18" typeface="Cambria"/>
              </a:rPr>
              <a:t>NGS Overview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b="0" g="0" r="0"/>
            </a:lnRef>
            <a:fillRef idx="0">
              <a:scrgbClr b="0" g="0" r="0"/>
            </a:fillRef>
            <a:effectRef idx="0">
              <a:scrgbClr b="0" g="0" r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bIns="0" lIns="85344" rIns="85344" spcCol="1270" tIns="85344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dirty="0" lang="en-US" sz="16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charset="0" panose="020B0A04020102020204" pitchFamily="34" typeface="Arial Black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" r="93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b="0" g="0" r="0"/>
          </a:lnRef>
          <a:fillRef idx="0">
            <a:scrgbClr b="0" g="0" r="0"/>
          </a:fillRef>
          <a:effectRef idx="0">
            <a:scrgbClr b="0" g="0" r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bIns="0" lIns="85344" rIns="85344" spcCol="1270" tIns="85344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dirty="0" lang="en-US" sz="1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charset="0" panose="020B0A04020102020204" pitchFamily="34" typeface="Arial Black"/>
              </a:rPr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45572645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079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dual frequency receiver data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same requirements as above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1800"/>
              </a:spcBef>
              <a:spcAft>
                <a:spcPts val="30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 Projects  (OP)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also Beta OPUS Projects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training by NGS required; typically 12 hours</a:t>
            </a:r>
          </a:p>
          <a:p>
            <a:pPr marL="1138238" lvl="3"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upload to OPUS with a “Project ID” keyed in Options</a:t>
            </a:r>
          </a:p>
        </p:txBody>
      </p:sp>
      <p:sp>
        <p:nvSpPr>
          <p:cNvPr id="4" name="Curved Right Arrow 3"/>
          <p:cNvSpPr/>
          <p:nvPr/>
        </p:nvSpPr>
        <p:spPr>
          <a:xfrm>
            <a:off x="369009" y="3718560"/>
            <a:ext cx="533400" cy="1684020"/>
          </a:xfrm>
          <a:prstGeom prst="curvedRightArrow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38" y="1228309"/>
            <a:ext cx="6931152" cy="57759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466083" y="1850818"/>
            <a:ext cx="4255875" cy="3558437"/>
            <a:chOff x="2466083" y="1850818"/>
            <a:chExt cx="4255875" cy="355843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4575867" y="1850818"/>
              <a:ext cx="0" cy="1595336"/>
            </a:xfrm>
            <a:prstGeom prst="line">
              <a:avLst/>
            </a:prstGeom>
            <a:ln w="165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0444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466083" y="4650498"/>
              <a:ext cx="1517515" cy="75875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30 seconds epoch rate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1828800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88213" y="5016230"/>
            <a:ext cx="0" cy="1595336"/>
          </a:xfrm>
          <a:prstGeom prst="line">
            <a:avLst/>
          </a:prstGeom>
          <a:ln w="76200">
            <a:solidFill>
              <a:srgbClr val="B0F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2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Cj04347380000[1]" id="61442" name="Picture 2"/>
          <p:cNvPicPr>
            <a:picLocks noChangeArrowheads="1" noChangeAspect="1"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>
          <a:xfrm>
            <a:off x="0" y="2239967"/>
            <a:ext cx="9144000" cy="4618037"/>
          </a:xfrm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 rot="1035962">
            <a:off x="4733925" y="3914781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typeface="+mn-cs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 flipV="1">
            <a:off x="5038725" y="4056064"/>
            <a:ext cx="1263651" cy="960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243391" y="2443164"/>
            <a:ext cx="803275" cy="1568451"/>
          </a:xfrm>
          <a:prstGeom prst="line">
            <a:avLst/>
          </a:prstGeom>
          <a:noFill/>
          <a:ln cap="rnd" w="31750">
            <a:solidFill>
              <a:srgbClr val="CCFFCC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61446" name="Text Box 12"/>
          <p:cNvSpPr txBox="1">
            <a:spLocks noChangeArrowheads="1"/>
          </p:cNvSpPr>
          <p:nvPr/>
        </p:nvSpPr>
        <p:spPr bwMode="auto">
          <a:xfrm>
            <a:off x="-1048803" y="-1700830"/>
            <a:ext cx="87026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1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Rapid-static</a:t>
            </a:r>
            <a:r>
              <a:rPr altLang="en-US" b="0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: </a:t>
            </a:r>
            <a:r>
              <a:rPr altLang="en-US" b="0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OPUS first creates an atmospheric delay model from surrounding CORS data.</a:t>
            </a:r>
          </a:p>
        </p:txBody>
      </p:sp>
      <p:sp>
        <p:nvSpPr>
          <p:cNvPr id="80924" name="Oval 28"/>
          <p:cNvSpPr>
            <a:spLocks noChangeArrowheads="1"/>
          </p:cNvSpPr>
          <p:nvPr/>
        </p:nvSpPr>
        <p:spPr bwMode="auto">
          <a:xfrm>
            <a:off x="1328071" y="3379438"/>
            <a:ext cx="6613525" cy="2513012"/>
          </a:xfrm>
          <a:prstGeom prst="ellipse">
            <a:avLst/>
          </a:prstGeom>
          <a:noFill/>
          <a:ln w="47625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typeface="+mn-cs"/>
            </a:endParaRPr>
          </a:p>
        </p:txBody>
      </p:sp>
      <p:pic>
        <p:nvPicPr>
          <p:cNvPr id="80925" name="Picture 29"/>
          <p:cNvPicPr>
            <a:picLocks noChangeArrowheads="1"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52" y="1153481"/>
            <a:ext cx="3066141" cy="1981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80926" name="Line 30"/>
          <p:cNvSpPr>
            <a:spLocks noChangeShapeType="1"/>
          </p:cNvSpPr>
          <p:nvPr/>
        </p:nvSpPr>
        <p:spPr bwMode="auto">
          <a:xfrm flipH="1" flipV="1">
            <a:off x="5035553" y="4052888"/>
            <a:ext cx="1231900" cy="584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7" name="Line 31"/>
          <p:cNvSpPr>
            <a:spLocks noChangeShapeType="1"/>
          </p:cNvSpPr>
          <p:nvPr/>
        </p:nvSpPr>
        <p:spPr bwMode="auto">
          <a:xfrm flipH="1">
            <a:off x="5091115" y="3892552"/>
            <a:ext cx="1638300" cy="1508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8" name="Line 32"/>
          <p:cNvSpPr>
            <a:spLocks noChangeShapeType="1"/>
          </p:cNvSpPr>
          <p:nvPr/>
        </p:nvSpPr>
        <p:spPr bwMode="auto">
          <a:xfrm flipH="1">
            <a:off x="5062543" y="3644900"/>
            <a:ext cx="954087" cy="3698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9" name="Line 33"/>
          <p:cNvSpPr>
            <a:spLocks noChangeShapeType="1"/>
          </p:cNvSpPr>
          <p:nvPr/>
        </p:nvSpPr>
        <p:spPr bwMode="auto">
          <a:xfrm>
            <a:off x="3703641" y="3609977"/>
            <a:ext cx="1308100" cy="4111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0" name="Line 34"/>
          <p:cNvSpPr>
            <a:spLocks noChangeShapeType="1"/>
          </p:cNvSpPr>
          <p:nvPr/>
        </p:nvSpPr>
        <p:spPr bwMode="auto">
          <a:xfrm flipV="1">
            <a:off x="1739902" y="4049716"/>
            <a:ext cx="3308351" cy="771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1" name="Line 35"/>
          <p:cNvSpPr>
            <a:spLocks noChangeShapeType="1"/>
          </p:cNvSpPr>
          <p:nvPr/>
        </p:nvSpPr>
        <p:spPr bwMode="auto">
          <a:xfrm flipV="1">
            <a:off x="4106864" y="4040194"/>
            <a:ext cx="900112" cy="363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2" name="Line 36"/>
          <p:cNvSpPr>
            <a:spLocks noChangeShapeType="1"/>
          </p:cNvSpPr>
          <p:nvPr/>
        </p:nvSpPr>
        <p:spPr bwMode="auto">
          <a:xfrm flipV="1">
            <a:off x="3662367" y="4052892"/>
            <a:ext cx="1341437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3" name="Line 37"/>
          <p:cNvSpPr>
            <a:spLocks noChangeShapeType="1"/>
          </p:cNvSpPr>
          <p:nvPr/>
        </p:nvSpPr>
        <p:spPr bwMode="auto">
          <a:xfrm flipH="1" flipV="1">
            <a:off x="5016505" y="4041777"/>
            <a:ext cx="47625" cy="1565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5" name="Line 39"/>
          <p:cNvSpPr>
            <a:spLocks noChangeShapeType="1"/>
          </p:cNvSpPr>
          <p:nvPr/>
        </p:nvSpPr>
        <p:spPr bwMode="auto">
          <a:xfrm flipV="1">
            <a:off x="1754188" y="3622678"/>
            <a:ext cx="1960563" cy="11636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6" name="Line 40"/>
          <p:cNvSpPr>
            <a:spLocks noChangeShapeType="1"/>
          </p:cNvSpPr>
          <p:nvPr/>
        </p:nvSpPr>
        <p:spPr bwMode="auto">
          <a:xfrm>
            <a:off x="1727204" y="4808540"/>
            <a:ext cx="1935163" cy="314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7" name="Line 41"/>
          <p:cNvSpPr>
            <a:spLocks noChangeShapeType="1"/>
          </p:cNvSpPr>
          <p:nvPr/>
        </p:nvSpPr>
        <p:spPr bwMode="auto">
          <a:xfrm>
            <a:off x="3638553" y="5143506"/>
            <a:ext cx="1438275" cy="468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8" name="Line 42"/>
          <p:cNvSpPr>
            <a:spLocks noChangeShapeType="1"/>
          </p:cNvSpPr>
          <p:nvPr/>
        </p:nvSpPr>
        <p:spPr bwMode="auto">
          <a:xfrm flipV="1">
            <a:off x="3662365" y="4411669"/>
            <a:ext cx="449263" cy="739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39" name="Line 43"/>
          <p:cNvSpPr>
            <a:spLocks noChangeShapeType="1"/>
          </p:cNvSpPr>
          <p:nvPr/>
        </p:nvSpPr>
        <p:spPr bwMode="auto">
          <a:xfrm flipH="1" flipV="1">
            <a:off x="3744913" y="3611563"/>
            <a:ext cx="341312" cy="812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0" name="Line 44"/>
          <p:cNvSpPr>
            <a:spLocks noChangeShapeType="1"/>
          </p:cNvSpPr>
          <p:nvPr/>
        </p:nvSpPr>
        <p:spPr bwMode="auto">
          <a:xfrm flipH="1" flipV="1">
            <a:off x="3727453" y="3619504"/>
            <a:ext cx="2276475" cy="301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1" name="Line 45"/>
          <p:cNvSpPr>
            <a:spLocks noChangeShapeType="1"/>
          </p:cNvSpPr>
          <p:nvPr/>
        </p:nvSpPr>
        <p:spPr bwMode="auto">
          <a:xfrm flipV="1">
            <a:off x="6249992" y="3905249"/>
            <a:ext cx="466725" cy="78105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2" name="Line 46"/>
          <p:cNvSpPr>
            <a:spLocks noChangeShapeType="1"/>
          </p:cNvSpPr>
          <p:nvPr/>
        </p:nvSpPr>
        <p:spPr bwMode="auto">
          <a:xfrm flipV="1">
            <a:off x="5057778" y="4991101"/>
            <a:ext cx="1241425" cy="6175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3" name="Line 47"/>
          <p:cNvSpPr>
            <a:spLocks noChangeShapeType="1"/>
          </p:cNvSpPr>
          <p:nvPr/>
        </p:nvSpPr>
        <p:spPr bwMode="auto">
          <a:xfrm flipH="1" flipV="1">
            <a:off x="6275392" y="4664077"/>
            <a:ext cx="15875" cy="3317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4" name="Line 48"/>
          <p:cNvSpPr>
            <a:spLocks noChangeShapeType="1"/>
          </p:cNvSpPr>
          <p:nvPr/>
        </p:nvSpPr>
        <p:spPr bwMode="auto">
          <a:xfrm flipV="1">
            <a:off x="5040317" y="3644900"/>
            <a:ext cx="973137" cy="195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5" name="Line 49"/>
          <p:cNvSpPr>
            <a:spLocks noChangeShapeType="1"/>
          </p:cNvSpPr>
          <p:nvPr/>
        </p:nvSpPr>
        <p:spPr bwMode="auto">
          <a:xfrm flipH="1" flipV="1">
            <a:off x="4103690" y="4403731"/>
            <a:ext cx="946151" cy="1196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6" name="Line 50"/>
          <p:cNvSpPr>
            <a:spLocks noChangeShapeType="1"/>
          </p:cNvSpPr>
          <p:nvPr/>
        </p:nvSpPr>
        <p:spPr bwMode="auto">
          <a:xfrm flipH="1">
            <a:off x="4113216" y="3894141"/>
            <a:ext cx="2586037" cy="509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7" name="Line 51"/>
          <p:cNvSpPr>
            <a:spLocks noChangeShapeType="1"/>
          </p:cNvSpPr>
          <p:nvPr/>
        </p:nvSpPr>
        <p:spPr bwMode="auto">
          <a:xfrm>
            <a:off x="4111627" y="4398966"/>
            <a:ext cx="2179639" cy="601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8" name="Line 52"/>
          <p:cNvSpPr>
            <a:spLocks noChangeShapeType="1"/>
          </p:cNvSpPr>
          <p:nvPr/>
        </p:nvSpPr>
        <p:spPr bwMode="auto">
          <a:xfrm flipH="1" flipV="1">
            <a:off x="5997578" y="3652840"/>
            <a:ext cx="692151" cy="249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49" name="Line 53"/>
          <p:cNvSpPr>
            <a:spLocks noChangeShapeType="1"/>
          </p:cNvSpPr>
          <p:nvPr/>
        </p:nvSpPr>
        <p:spPr bwMode="auto">
          <a:xfrm>
            <a:off x="6029328" y="3648076"/>
            <a:ext cx="238125" cy="1000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01" name="AutoShape 5"/>
          <p:cNvSpPr>
            <a:spLocks noChangeArrowheads="1"/>
          </p:cNvSpPr>
          <p:nvPr/>
        </p:nvSpPr>
        <p:spPr bwMode="auto">
          <a:xfrm rot="19908062">
            <a:off x="1416051" y="4665667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 rot="1342443">
            <a:off x="5983294" y="4816478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rot="1097357">
            <a:off x="6396043" y="3824294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0" name="AutoShape 14"/>
          <p:cNvSpPr>
            <a:spLocks noChangeArrowheads="1"/>
          </p:cNvSpPr>
          <p:nvPr/>
        </p:nvSpPr>
        <p:spPr bwMode="auto">
          <a:xfrm rot="825589">
            <a:off x="5961069" y="4524375"/>
            <a:ext cx="623887" cy="279400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1" name="AutoShape 15"/>
          <p:cNvSpPr>
            <a:spLocks noChangeArrowheads="1"/>
          </p:cNvSpPr>
          <p:nvPr/>
        </p:nvSpPr>
        <p:spPr bwMode="auto">
          <a:xfrm rot="354089">
            <a:off x="5705476" y="3586166"/>
            <a:ext cx="623888" cy="144463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2" name="AutoShape 16"/>
          <p:cNvSpPr>
            <a:spLocks noChangeArrowheads="1"/>
          </p:cNvSpPr>
          <p:nvPr/>
        </p:nvSpPr>
        <p:spPr bwMode="auto">
          <a:xfrm rot="21398126">
            <a:off x="3792543" y="4240216"/>
            <a:ext cx="623887" cy="3397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3" name="AutoShape 17"/>
          <p:cNvSpPr>
            <a:spLocks noChangeArrowheads="1"/>
          </p:cNvSpPr>
          <p:nvPr/>
        </p:nvSpPr>
        <p:spPr bwMode="auto">
          <a:xfrm rot="21466737">
            <a:off x="3409951" y="3549657"/>
            <a:ext cx="623888" cy="15557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4" name="AutoShape 18"/>
          <p:cNvSpPr>
            <a:spLocks noChangeArrowheads="1"/>
          </p:cNvSpPr>
          <p:nvPr/>
        </p:nvSpPr>
        <p:spPr bwMode="auto">
          <a:xfrm rot="278583">
            <a:off x="4741869" y="5389565"/>
            <a:ext cx="623887" cy="433387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15" name="AutoShape 19"/>
          <p:cNvSpPr>
            <a:spLocks noChangeArrowheads="1"/>
          </p:cNvSpPr>
          <p:nvPr/>
        </p:nvSpPr>
        <p:spPr bwMode="auto">
          <a:xfrm rot="21039266">
            <a:off x="3332169" y="4919667"/>
            <a:ext cx="623887" cy="415925"/>
          </a:xfrm>
          <a:prstGeom prst="star5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H="1">
            <a:off x="1735139" y="2446341"/>
            <a:ext cx="2508251" cy="2354263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4237044" y="2446341"/>
            <a:ext cx="2460625" cy="1460500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16" name="Line 20"/>
          <p:cNvSpPr>
            <a:spLocks noChangeShapeType="1"/>
          </p:cNvSpPr>
          <p:nvPr/>
        </p:nvSpPr>
        <p:spPr bwMode="auto">
          <a:xfrm flipH="1">
            <a:off x="4108451" y="2444751"/>
            <a:ext cx="133351" cy="1944688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17" name="Line 21"/>
          <p:cNvSpPr>
            <a:spLocks noChangeShapeType="1"/>
          </p:cNvSpPr>
          <p:nvPr/>
        </p:nvSpPr>
        <p:spPr bwMode="auto">
          <a:xfrm flipH="1">
            <a:off x="3697290" y="2443165"/>
            <a:ext cx="531812" cy="1184275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18" name="Line 22"/>
          <p:cNvSpPr>
            <a:spLocks noChangeShapeType="1"/>
          </p:cNvSpPr>
          <p:nvPr/>
        </p:nvSpPr>
        <p:spPr bwMode="auto">
          <a:xfrm>
            <a:off x="4238627" y="2439994"/>
            <a:ext cx="1758951" cy="1201737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19" name="Line 23"/>
          <p:cNvSpPr>
            <a:spLocks noChangeShapeType="1"/>
          </p:cNvSpPr>
          <p:nvPr/>
        </p:nvSpPr>
        <p:spPr bwMode="auto">
          <a:xfrm>
            <a:off x="4238628" y="2443168"/>
            <a:ext cx="2041525" cy="2206625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0" name="Line 24"/>
          <p:cNvSpPr>
            <a:spLocks noChangeShapeType="1"/>
          </p:cNvSpPr>
          <p:nvPr/>
        </p:nvSpPr>
        <p:spPr bwMode="auto">
          <a:xfrm>
            <a:off x="4241803" y="2444752"/>
            <a:ext cx="811213" cy="3159125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1" name="Line 25"/>
          <p:cNvSpPr>
            <a:spLocks noChangeShapeType="1"/>
          </p:cNvSpPr>
          <p:nvPr/>
        </p:nvSpPr>
        <p:spPr bwMode="auto">
          <a:xfrm flipH="1">
            <a:off x="3662367" y="2443163"/>
            <a:ext cx="573087" cy="2667000"/>
          </a:xfrm>
          <a:prstGeom prst="line">
            <a:avLst/>
          </a:prstGeom>
          <a:noFill/>
          <a:ln cap="rnd" w="3492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0922" name="Line 26"/>
          <p:cNvSpPr>
            <a:spLocks noChangeShapeType="1"/>
          </p:cNvSpPr>
          <p:nvPr/>
        </p:nvSpPr>
        <p:spPr bwMode="auto">
          <a:xfrm>
            <a:off x="4237043" y="2443167"/>
            <a:ext cx="2071687" cy="2560637"/>
          </a:xfrm>
          <a:prstGeom prst="line">
            <a:avLst/>
          </a:prstGeom>
          <a:noFill/>
          <a:ln cap="rnd"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pic>
        <p:nvPicPr>
          <p:cNvPr descr="MCj04348570000[1]" id="80934" name="Picture 38"/>
          <p:cNvPicPr>
            <a:picLocks noChangeArrowheads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227">
            <a:off x="-1028830" y="2763047"/>
            <a:ext cx="827088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5"/>
          <p:cNvSpPr>
            <a:spLocks noChangeArrowheads="1"/>
          </p:cNvSpPr>
          <p:nvPr/>
        </p:nvSpPr>
        <p:spPr bwMode="auto">
          <a:xfrm rot="19324793">
            <a:off x="1568451" y="5527678"/>
            <a:ext cx="623888" cy="274639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55" name="AutoShape 5"/>
          <p:cNvSpPr>
            <a:spLocks noChangeArrowheads="1"/>
          </p:cNvSpPr>
          <p:nvPr/>
        </p:nvSpPr>
        <p:spPr bwMode="auto">
          <a:xfrm rot="767916">
            <a:off x="6364291" y="6005520"/>
            <a:ext cx="623887" cy="454025"/>
          </a:xfrm>
          <a:prstGeom prst="star5">
            <a:avLst/>
          </a:prstGeom>
          <a:solidFill>
            <a:schemeClr val="accent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pitchFamily="34" typeface="Arial"/>
            </a:endParaRPr>
          </a:p>
        </p:txBody>
      </p:sp>
      <p:sp>
        <p:nvSpPr>
          <p:cNvPr id="56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OPUS-RS – 15 min to 2 hours</a:t>
            </a:r>
          </a:p>
        </p:txBody>
      </p:sp>
      <p:sp>
        <p:nvSpPr>
          <p:cNvPr id="57" name="Content Placeholder 1"/>
          <p:cNvSpPr txBox="1">
            <a:spLocks/>
          </p:cNvSpPr>
          <p:nvPr/>
        </p:nvSpPr>
        <p:spPr bwMode="auto">
          <a:xfrm>
            <a:off x="425198" y="1177881"/>
            <a:ext cx="5460847" cy="102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-</a:t>
            </a:r>
            <a:r>
              <a:rPr b="0" baseline="0" cap="none" dirty="0" i="0" kern="1200" kumimoji="0" lang="en-US" noProof="0" normalizeH="0" spc="0" strike="noStrike" sz="2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Atmospheric model</a:t>
            </a: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-Delivered 179,000 solutions in 2021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459F33-0F30-4325-8DB9-DB50F909237E}"/>
              </a:ext>
            </a:extLst>
          </p:cNvPr>
          <p:cNvSpPr txBox="1"/>
          <p:nvPr/>
        </p:nvSpPr>
        <p:spPr bwMode="auto">
          <a:xfrm>
            <a:off x="273498" y="4319371"/>
            <a:ext cx="860824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glow rad="228600">
              <a:srgbClr val="FAC090"/>
            </a:glow>
          </a:effectLst>
        </p:spPr>
        <p:txBody>
          <a:bodyPr rtlCol="0" wrap="square">
            <a:spAutoFit/>
          </a:bodyPr>
          <a:lstStyle/>
          <a:p>
            <a:pPr algn="ct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b="1" cap="none" dirty="0" i="1" kern="1200" kumimoji="0" lang="en-US" noProof="0" normalizeH="0" spc="0" strike="noStrike" sz="3600" u="sng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b="0" cap="none" dirty="0" i="0" kern="1200" kumimoji="0" lang="en-US" noProof="0" normalizeH="0" spc="0" strike="noStrike" sz="3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integrated with OPUS Projects</a:t>
            </a:r>
            <a:endParaRPr b="0" baseline="0" cap="none" dirty="0" i="0" kern="1200" kumimoji="0" lang="en-US" noProof="0" normalizeH="0" spc="0" strike="noStrike" sz="32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4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id="5" nodeType="afterEffect" presetClass="path" presetID="37" presetSubtype="0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5224 -0.12824 L 0.37847 -0.12338 C 0.34861 -0.12315 0.30434 -0.11528 0.25886 -0.10371 C 0.20712 -0.09005 0.16632 -0.0757 0.1382 -0.06134 L 0.0033 0.00555 " pathEditMode="fixed" ptsTypes="AAAAA" rAng="20940000">
                                      <p:cBhvr>
                                        <p:cTn dur="2000" fill="hold" id="6" spd="-100000"/>
                                        <p:tgtEl>
                                          <p:spTgt spid="80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7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">
                            <p:stCondLst>
                              <p:cond delay="2500"/>
                            </p:stCondLst>
                            <p:childTnLst>
                              <p:par>
                                <p:cTn fill="hold" grpId="0" id="8" nodeType="afterEffect" presetClass="entr" presetID="2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>
                                        <p:cTn dur="500" id="1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3000"/>
                            </p:stCondLst>
                            <p:childTnLst>
                              <p:par>
                                <p:cTn fill="hold" grpId="0" id="12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4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5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7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8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0"/>
                                        <p:tgtEl>
                                          <p:spTgt spid="8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1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3"/>
                                        <p:tgtEl>
                                          <p:spTgt spid="8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4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6"/>
                                        <p:tgtEl>
                                          <p:spTgt spid="8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7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9"/>
                                        <p:tgtEl>
                                          <p:spTgt spid="8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0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2"/>
                                        <p:tgtEl>
                                          <p:spTgt spid="8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3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5"/>
                                        <p:tgtEl>
                                          <p:spTgt spid="8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6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8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9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grpId="0" id="40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2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4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6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48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0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2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4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6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58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0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2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4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6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68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0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fill="hold" id="71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3"/>
                                        <p:tgtEl>
                                          <p:spTgt spid="8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74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fill="hold" grpId="0" id="75" nodeType="after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77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78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1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3"/>
                                        <p:tgtEl>
                                          <p:spTgt spid="8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4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6"/>
                                        <p:tgtEl>
                                          <p:spTgt spid="8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7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500" id="89"/>
                                        <p:tgtEl>
                                          <p:spTgt spid="8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0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92"/>
                                        <p:tgtEl>
                                          <p:spTgt spid="8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3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95"/>
                                        <p:tgtEl>
                                          <p:spTgt spid="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6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98"/>
                                        <p:tgtEl>
                                          <p:spTgt spid="80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99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500" id="101"/>
                                        <p:tgtEl>
                                          <p:spTgt spid="80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02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04"/>
                                        <p:tgtEl>
                                          <p:spTgt spid="8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4500"/>
                            </p:stCondLst>
                            <p:childTnLst>
                              <p:par>
                                <p:cTn fill="hold" grpId="0" id="106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108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80900"/>
      <p:bldP animBg="1" grpId="0" spid="80905"/>
      <p:bldP animBg="1" grpId="0" spid="80924"/>
      <p:bldP animBg="1" grpId="0" spid="80926"/>
      <p:bldP animBg="1" grpId="0" spid="80927"/>
      <p:bldP animBg="1" grpId="0" spid="80928"/>
      <p:bldP animBg="1" grpId="0" spid="80929"/>
      <p:bldP animBg="1" grpId="0" spid="80930"/>
      <p:bldP animBg="1" grpId="0" spid="80931"/>
      <p:bldP animBg="1" grpId="0" spid="80932"/>
      <p:bldP animBg="1" grpId="0" spid="80933"/>
      <p:bldP animBg="1" grpId="0" spid="80935"/>
      <p:bldP animBg="1" grpId="0" spid="80936"/>
      <p:bldP animBg="1" grpId="0" spid="80937"/>
      <p:bldP animBg="1" grpId="0" spid="80938"/>
      <p:bldP animBg="1" grpId="0" spid="80939"/>
      <p:bldP animBg="1" grpId="0" spid="80940"/>
      <p:bldP animBg="1" grpId="0" spid="80941"/>
      <p:bldP animBg="1" grpId="0" spid="80942"/>
      <p:bldP animBg="1" grpId="0" spid="80943"/>
      <p:bldP animBg="1" grpId="0" spid="80944"/>
      <p:bldP animBg="1" grpId="0" spid="80945"/>
      <p:bldP animBg="1" grpId="0" spid="80946"/>
      <p:bldP animBg="1" grpId="0" spid="80947"/>
      <p:bldP animBg="1" grpId="0" spid="80948"/>
      <p:bldP animBg="1" grpId="0" spid="80949"/>
      <p:bldP animBg="1" grpId="0" spid="80904"/>
      <p:bldP animBg="1" grpId="0" spid="80906"/>
      <p:bldP animBg="1" grpId="0" spid="80916"/>
      <p:bldP animBg="1" grpId="0" spid="80917"/>
      <p:bldP animBg="1" grpId="0" spid="80918"/>
      <p:bldP animBg="1" grpId="0" spid="80919"/>
      <p:bldP animBg="1" grpId="0" spid="80920"/>
      <p:bldP animBg="1" grpId="0" spid="80921"/>
      <p:bldP animBg="1" grpId="0" spid="80922"/>
      <p:bldP animBg="1" grpId="0" spid="58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1189041"/>
            <a:ext cx="8656638" cy="526297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920750" indent="-4635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Selects three to nine “best” CORS based upon: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Having common satellite visibility with the user data.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50 &lt; distance &lt;250 km from the user's mark.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Orientation relative to the user's mark.</a:t>
            </a:r>
          </a:p>
          <a:p>
            <a:pPr eaLnBrk="1" hangingPunct="1"/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star represents the user’s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mark; the triangles are CORS. </a:t>
            </a:r>
          </a:p>
          <a:p>
            <a:pPr eaLnBrk="1" hangingPunct="1"/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 CORS farther than 250 km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from the user's mark will be 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included. </a:t>
            </a:r>
          </a:p>
          <a:p>
            <a:pPr eaLnBrk="1" hangingPunct="1"/>
            <a:endParaRPr lang="en-US" alt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 minimum of three, and</a:t>
            </a:r>
            <a:b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no more than nine CORS are used.</a:t>
            </a:r>
          </a:p>
        </p:txBody>
      </p:sp>
      <p:grpSp>
        <p:nvGrpSpPr>
          <p:cNvPr id="62467" name="Group 40"/>
          <p:cNvGrpSpPr>
            <a:grpSpLocks/>
          </p:cNvGrpSpPr>
          <p:nvPr/>
        </p:nvGrpSpPr>
        <p:grpSpPr bwMode="auto">
          <a:xfrm>
            <a:off x="5121275" y="3108325"/>
            <a:ext cx="3352800" cy="3048000"/>
            <a:chOff x="5867400" y="3810000"/>
            <a:chExt cx="3352800" cy="3048000"/>
          </a:xfrm>
        </p:grpSpPr>
        <p:sp>
          <p:nvSpPr>
            <p:cNvPr id="62471" name="AutoShape 6"/>
            <p:cNvSpPr>
              <a:spLocks noChangeArrowheads="1"/>
            </p:cNvSpPr>
            <p:nvPr/>
          </p:nvSpPr>
          <p:spPr bwMode="auto">
            <a:xfrm>
              <a:off x="5867400" y="4126211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2" name="AutoShape 7"/>
            <p:cNvSpPr>
              <a:spLocks noChangeArrowheads="1"/>
            </p:cNvSpPr>
            <p:nvPr/>
          </p:nvSpPr>
          <p:spPr bwMode="auto">
            <a:xfrm>
              <a:off x="8424530" y="535144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hlink"/>
                </a:solidFill>
                <a:latin typeface="Tw Cen MT" pitchFamily="34" charset="0"/>
              </a:endParaRPr>
            </a:p>
          </p:txBody>
        </p:sp>
        <p:sp>
          <p:nvSpPr>
            <p:cNvPr id="62473" name="AutoShape 8"/>
            <p:cNvSpPr>
              <a:spLocks noChangeArrowheads="1"/>
            </p:cNvSpPr>
            <p:nvPr/>
          </p:nvSpPr>
          <p:spPr bwMode="auto">
            <a:xfrm>
              <a:off x="7309884" y="3810000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4" name="AutoShape 9"/>
            <p:cNvSpPr>
              <a:spLocks noChangeArrowheads="1"/>
            </p:cNvSpPr>
            <p:nvPr/>
          </p:nvSpPr>
          <p:spPr bwMode="auto">
            <a:xfrm>
              <a:off x="6605934" y="6236706"/>
              <a:ext cx="262270" cy="24029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w Cen MT" pitchFamily="34" charset="0"/>
              </a:endParaRPr>
            </a:p>
          </p:txBody>
        </p:sp>
        <p:sp>
          <p:nvSpPr>
            <p:cNvPr id="62475" name="Line 12"/>
            <p:cNvSpPr>
              <a:spLocks noChangeShapeType="1"/>
            </p:cNvSpPr>
            <p:nvPr/>
          </p:nvSpPr>
          <p:spPr bwMode="auto">
            <a:xfrm flipH="1">
              <a:off x="6719776" y="3962400"/>
              <a:ext cx="747823" cy="244660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Line 15"/>
            <p:cNvSpPr>
              <a:spLocks noChangeShapeType="1"/>
            </p:cNvSpPr>
            <p:nvPr/>
          </p:nvSpPr>
          <p:spPr bwMode="auto">
            <a:xfrm>
              <a:off x="7441019" y="3953912"/>
              <a:ext cx="1114647" cy="155399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Line 16"/>
            <p:cNvSpPr>
              <a:spLocks noChangeShapeType="1"/>
            </p:cNvSpPr>
            <p:nvPr/>
          </p:nvSpPr>
          <p:spPr bwMode="auto">
            <a:xfrm flipV="1">
              <a:off x="6719777" y="5507902"/>
              <a:ext cx="1835888" cy="90110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019800" y="3810000"/>
              <a:ext cx="3200400" cy="3048000"/>
            </a:xfrm>
            <a:prstGeom prst="ellipse">
              <a:avLst/>
            </a:prstGeom>
            <a:solidFill>
              <a:schemeClr val="accent1">
                <a:alpha val="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s</a:t>
              </a:r>
            </a:p>
          </p:txBody>
        </p:sp>
        <p:sp>
          <p:nvSpPr>
            <p:cNvPr id="39" name="AutoShape 21"/>
            <p:cNvSpPr>
              <a:spLocks noChangeArrowheads="1"/>
            </p:cNvSpPr>
            <p:nvPr/>
          </p:nvSpPr>
          <p:spPr bwMode="auto">
            <a:xfrm>
              <a:off x="7507288" y="5154613"/>
              <a:ext cx="392112" cy="301625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ＭＳ Ｐゴシック" charset="0"/>
              </a:endParaRPr>
            </a:p>
          </p:txBody>
        </p:sp>
        <p:cxnSp>
          <p:nvCxnSpPr>
            <p:cNvPr id="40" name="Straight Connector 39"/>
            <p:cNvCxnSpPr>
              <a:stCxn id="38" idx="2"/>
            </p:cNvCxnSpPr>
            <p:nvPr/>
          </p:nvCxnSpPr>
          <p:spPr>
            <a:xfrm rot="10800000" flipH="1">
              <a:off x="6019800" y="5334000"/>
              <a:ext cx="1676400" cy="0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1" name="TextBox 35"/>
            <p:cNvSpPr txBox="1">
              <a:spLocks noChangeArrowheads="1"/>
            </p:cNvSpPr>
            <p:nvPr/>
          </p:nvSpPr>
          <p:spPr bwMode="auto">
            <a:xfrm>
              <a:off x="6256668" y="5081695"/>
              <a:ext cx="75212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w Cen MT" pitchFamily="34" charset="0"/>
                </a:rPr>
                <a:t>250km</a:t>
              </a:r>
            </a:p>
          </p:txBody>
        </p:sp>
        <p:cxnSp>
          <p:nvCxnSpPr>
            <p:cNvPr id="42" name="Straight Connector 41"/>
            <p:cNvCxnSpPr>
              <a:stCxn id="62471" idx="4"/>
            </p:cNvCxnSpPr>
            <p:nvPr/>
          </p:nvCxnSpPr>
          <p:spPr>
            <a:xfrm rot="16200000" flipH="1">
              <a:off x="6429375" y="4067176"/>
              <a:ext cx="966787" cy="1566862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83" name="TextBox 39"/>
            <p:cNvSpPr txBox="1">
              <a:spLocks noChangeArrowheads="1"/>
            </p:cNvSpPr>
            <p:nvPr/>
          </p:nvSpPr>
          <p:spPr bwMode="auto">
            <a:xfrm rot="1891440">
              <a:off x="6344579" y="4505848"/>
              <a:ext cx="8883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Tw Cen MT" pitchFamily="34" charset="0"/>
                </a:rPr>
                <a:t>&gt;250km</a:t>
              </a:r>
            </a:p>
          </p:txBody>
        </p:sp>
      </p:grp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How does OPUS-RS work?</a:t>
            </a:r>
          </a:p>
        </p:txBody>
      </p:sp>
    </p:spTree>
    <p:extLst>
      <p:ext uri="{BB962C8B-B14F-4D97-AF65-F5344CB8AC3E}">
        <p14:creationId xmlns:p14="http://schemas.microsoft.com/office/powerpoint/2010/main" val="3298077022"/>
      </p:ext>
    </p:extLst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6"/>
          <p:cNvSpPr txBox="1">
            <a:spLocks noChangeArrowheads="1"/>
          </p:cNvSpPr>
          <p:nvPr/>
        </p:nvSpPr>
        <p:spPr bwMode="auto">
          <a:xfrm>
            <a:off x="228600" y="1189039"/>
            <a:ext cx="86566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 indent="-6350" marL="635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In addition, user's mark must be no more than 50 km from the (convex) polygon created by the selected CORS.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altLang="en-US" dirty="0" lang="en-US" sz="2400">
              <a:latin charset="0" panose="02040503050406030204" pitchFamily="18" typeface="Cambria"/>
              <a:ea charset="0" panose="02040503050406030204" pitchFamily="18" typeface="Cambri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If the user’s mark is more than 50 km outside this </a:t>
            </a:r>
            <a:br>
              <a:rPr altLang="en-US" dirty="0" lang="en-US" sz="2400">
                <a:latin charset="0" panose="02040503050406030204" pitchFamily="18" typeface="Cambria"/>
                <a:ea charset="0" panose="02040503050406030204" pitchFamily="18" typeface="Cambria"/>
              </a:rPr>
            </a:br>
            <a:r>
              <a:rPr altLang="en-US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polygon, alternate CORS will be considered.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altLang="en-US" dirty="0" lang="en-US" sz="2400">
                <a:latin charset="0" panose="02040503050406030204" pitchFamily="18" typeface="Cambria"/>
                <a:ea charset="0" panose="02040503050406030204" pitchFamily="18" typeface="Cambria"/>
              </a:rPr>
              <a:t>If none can be found, the processing will abort.</a:t>
            </a:r>
          </a:p>
        </p:txBody>
      </p:sp>
      <p:pic>
        <p:nvPicPr>
          <p:cNvPr id="63491" name="Picture 2"/>
          <p:cNvPicPr>
            <a:picLocks noChangeArrowheads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" l="-97" r="9" t="502"/>
          <a:stretch/>
        </p:blipFill>
        <p:spPr bwMode="auto">
          <a:xfrm>
            <a:off x="3310661" y="3885791"/>
            <a:ext cx="5833339" cy="28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How does OPUS-RS work?</a:t>
            </a:r>
          </a:p>
        </p:txBody>
      </p:sp>
    </p:spTree>
    <p:extLst>
      <p:ext uri="{BB962C8B-B14F-4D97-AF65-F5344CB8AC3E}">
        <p14:creationId xmlns:p14="http://schemas.microsoft.com/office/powerpoint/2010/main" val="3316876031"/>
      </p:ext>
    </p:extLst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2"/>
          <p:cNvSpPr>
            <a:spLocks noGrp="1"/>
          </p:cNvSpPr>
          <p:nvPr>
            <p:ph type="title"/>
          </p:nvPr>
        </p:nvSpPr>
        <p:spPr>
          <a:xfrm>
            <a:off x="0" y="364867"/>
            <a:ext cx="9144000" cy="805079"/>
          </a:xfrm>
        </p:spPr>
        <p:txBody>
          <a:bodyPr/>
          <a:lstStyle/>
          <a:p>
            <a:r>
              <a:rPr dirty="0" lang="en-US" sz="5000">
                <a:latin charset="0" panose="02040503050406030204" pitchFamily="18" typeface="Cambria"/>
                <a:ea charset="0" panose="02040503050406030204" pitchFamily="18" typeface="Cambria"/>
              </a:rPr>
              <a:t>OPUS-S – 2 to 48 hours</a:t>
            </a:r>
          </a:p>
        </p:txBody>
      </p:sp>
      <p:sp>
        <p:nvSpPr>
          <p:cNvPr id="37" name="Content Placeholder 1"/>
          <p:cNvSpPr txBox="1">
            <a:spLocks/>
          </p:cNvSpPr>
          <p:nvPr/>
        </p:nvSpPr>
        <p:spPr bwMode="auto">
          <a:xfrm>
            <a:off x="3162300" y="1177879"/>
            <a:ext cx="6572249" cy="178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>
            <a:lvl1pPr algn="l" defTabSz="457200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32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1pPr>
            <a:lvl2pPr algn="l" defTabSz="457200" eaLnBrk="0" fontAlgn="base" hangingPunct="0" indent="-285750" marL="74295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8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2pPr>
            <a:lvl3pPr algn="l" defTabSz="457200" eaLnBrk="0" fontAlgn="base" hangingPunct="0" indent="-228600" marL="11430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•"/>
              <a:defRPr kern="1200" sz="24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3pPr>
            <a:lvl4pPr algn="l" defTabSz="457200" eaLnBrk="0" fontAlgn="base" hangingPunct="0" indent="-228600" marL="16002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–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4pPr>
            <a:lvl5pPr algn="l" defTabSz="457200" eaLnBrk="0" fontAlgn="base" hangingPunct="0" indent="-228600" marL="2057400" rtl="0">
              <a:spcBef>
                <a:spcPct val="20000"/>
              </a:spcBef>
              <a:spcAft>
                <a:spcPct val="0"/>
              </a:spcAft>
              <a:buFont charset="0" pitchFamily="34" typeface="Arial"/>
              <a:buChar char="»"/>
              <a:defRPr kern="1200" sz="2000">
                <a:solidFill>
                  <a:schemeClr val="tx1"/>
                </a:solidFill>
                <a:latin charset="0" pitchFamily="18" typeface="Times New Roman"/>
                <a:ea charset="0" typeface="ＭＳ Ｐゴシック"/>
                <a:cs charset="0" pitchFamily="18" typeface="Times New Roman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-Best 3 of 5 baselines</a:t>
            </a: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-Delivered 1,268,000 solutions in 2021</a:t>
            </a:r>
          </a:p>
          <a:p>
            <a:pPr algn="l" defTabSz="457189" eaLnBrk="0" fontAlgn="base" hangingPunct="0" indent="0" latinLnBrk="0" lvl="1" marL="0" marR="0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charset="0" pitchFamily="34" typeface="Arial"/>
              <a:buNone/>
              <a:tabLst/>
              <a:defRPr/>
            </a:pP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			       </a:t>
            </a:r>
            <a:r>
              <a:rPr b="0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charset="0" panose="02040503050406030204" pitchFamily="18" typeface="Cambria"/>
                <a:ea charset="0" panose="02040503050406030204" pitchFamily="18" typeface="Cambria"/>
                <a:cs charset="0" pitchFamily="18" typeface="Times New Roman"/>
              </a:rPr>
              <a:t>206,000 solutions in 2011</a:t>
            </a:r>
          </a:p>
        </p:txBody>
      </p:sp>
      <p:pic>
        <p:nvPicPr>
          <p:cNvPr descr="MCj04347380000[1]" id="35" name="Picture 20"/>
          <p:cNvPicPr>
            <a:picLocks noChangeArrowheads="1" noChangeAspect="1"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>
          <a:xfrm>
            <a:off x="0" y="2239967"/>
            <a:ext cx="9144000" cy="4618037"/>
          </a:xfrm>
          <a:noFill/>
        </p:spPr>
      </p:pic>
      <p:pic>
        <p:nvPicPr>
          <p:cNvPr descr="MCj04347380000[1]" id="38" name="Picture 20"/>
          <p:cNvPicPr>
            <a:picLocks noChangeArrowheads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" l="147" r="814"/>
          <a:stretch>
            <a:fillRect/>
          </a:stretch>
        </p:blipFill>
        <p:spPr bwMode="auto">
          <a:xfrm>
            <a:off x="0" y="2239967"/>
            <a:ext cx="9144000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Arc 38"/>
          <p:cNvSpPr/>
          <p:nvPr/>
        </p:nvSpPr>
        <p:spPr>
          <a:xfrm>
            <a:off x="-701673" y="3108328"/>
            <a:ext cx="10642600" cy="6588125"/>
          </a:xfrm>
          <a:prstGeom prst="arc">
            <a:avLst>
              <a:gd fmla="val 11829667" name="adj1"/>
              <a:gd fmla="val 20473190" name="adj2"/>
            </a:avLst>
          </a:prstGeom>
          <a:ln w="177800">
            <a:solidFill>
              <a:srgbClr val="C2E9FA">
                <a:alpha val="5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auto">
          <a:xfrm rot="767916">
            <a:off x="5930902" y="3359153"/>
            <a:ext cx="339725" cy="117475"/>
          </a:xfrm>
          <a:prstGeom prst="star5">
            <a:avLst/>
          </a:prstGeom>
          <a:solidFill>
            <a:schemeClr val="tx1"/>
          </a:solidFill>
          <a:ln w="9525">
            <a:solidFill>
              <a:srgbClr val="A27B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 rot="1035962">
            <a:off x="4733925" y="3914781"/>
            <a:ext cx="522288" cy="195263"/>
          </a:xfrm>
          <a:prstGeom prst="triangle">
            <a:avLst>
              <a:gd fmla="val 76056" name="adj"/>
            </a:avLst>
          </a:prstGeom>
          <a:solidFill>
            <a:srgbClr val="FFFF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anchor="ctr" wrap="none"/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endParaRPr altLang="en-US"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-128" pitchFamily="34" typeface="ＭＳ Ｐゴシック"/>
              <a:cs typeface="+mn-cs"/>
            </a:endParaRPr>
          </a:p>
        </p:txBody>
      </p:sp>
      <p:sp>
        <p:nvSpPr>
          <p:cNvPr id="42" name="Line 4"/>
          <p:cNvSpPr>
            <a:spLocks noChangeShapeType="1"/>
          </p:cNvSpPr>
          <p:nvPr/>
        </p:nvSpPr>
        <p:spPr bwMode="auto">
          <a:xfrm flipV="1">
            <a:off x="1803403" y="4041776"/>
            <a:ext cx="3221039" cy="744539"/>
          </a:xfrm>
          <a:prstGeom prst="line">
            <a:avLst/>
          </a:prstGeom>
          <a:noFill/>
          <a:ln w="15875">
            <a:solidFill>
              <a:srgbClr val="C000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43" name="Line 5"/>
          <p:cNvSpPr>
            <a:spLocks noChangeShapeType="1"/>
          </p:cNvSpPr>
          <p:nvPr/>
        </p:nvSpPr>
        <p:spPr bwMode="auto">
          <a:xfrm flipH="1">
            <a:off x="5040315" y="3887794"/>
            <a:ext cx="1674812" cy="149225"/>
          </a:xfrm>
          <a:prstGeom prst="line">
            <a:avLst/>
          </a:prstGeom>
          <a:noFill/>
          <a:ln w="15875">
            <a:solidFill>
              <a:srgbClr val="7030A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44" name="Line 6"/>
          <p:cNvSpPr>
            <a:spLocks noChangeShapeType="1"/>
          </p:cNvSpPr>
          <p:nvPr/>
        </p:nvSpPr>
        <p:spPr bwMode="auto">
          <a:xfrm flipH="1" flipV="1">
            <a:off x="5038725" y="4056064"/>
            <a:ext cx="1263651" cy="960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auto">
          <a:xfrm rot="19908062">
            <a:off x="1416051" y="4665667"/>
            <a:ext cx="623888" cy="274637"/>
          </a:xfrm>
          <a:prstGeom prst="star5">
            <a:avLst/>
          </a:prstGeom>
          <a:solidFill>
            <a:schemeClr val="tx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auto">
          <a:xfrm rot="798520">
            <a:off x="5983294" y="4816478"/>
            <a:ext cx="623887" cy="376239"/>
          </a:xfrm>
          <a:prstGeom prst="star5">
            <a:avLst/>
          </a:prstGeom>
          <a:solidFill>
            <a:schemeClr val="tx1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auto">
          <a:xfrm rot="1097357">
            <a:off x="6396043" y="3824294"/>
            <a:ext cx="623887" cy="174625"/>
          </a:xfrm>
          <a:prstGeom prst="star5">
            <a:avLst/>
          </a:prstGeom>
          <a:solidFill>
            <a:schemeClr val="tx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48" name="Line 10"/>
          <p:cNvSpPr>
            <a:spLocks noChangeShapeType="1"/>
          </p:cNvSpPr>
          <p:nvPr/>
        </p:nvSpPr>
        <p:spPr bwMode="auto">
          <a:xfrm flipH="1">
            <a:off x="1735141" y="2460629"/>
            <a:ext cx="2513012" cy="2339975"/>
          </a:xfrm>
          <a:prstGeom prst="line">
            <a:avLst/>
          </a:prstGeom>
          <a:noFill/>
          <a:ln cap="rnd" w="34925">
            <a:solidFill>
              <a:srgbClr val="C000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49" name="Line 11"/>
          <p:cNvSpPr>
            <a:spLocks noChangeShapeType="1"/>
          </p:cNvSpPr>
          <p:nvPr/>
        </p:nvSpPr>
        <p:spPr bwMode="auto">
          <a:xfrm>
            <a:off x="4233864" y="2438404"/>
            <a:ext cx="812800" cy="1573213"/>
          </a:xfrm>
          <a:prstGeom prst="line">
            <a:avLst/>
          </a:prstGeom>
          <a:noFill/>
          <a:ln cap="rnd" w="31750">
            <a:solidFill>
              <a:srgbClr val="C000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4237043" y="2443167"/>
            <a:ext cx="2071687" cy="2560637"/>
          </a:xfrm>
          <a:prstGeom prst="line">
            <a:avLst/>
          </a:prstGeom>
          <a:noFill/>
          <a:ln cap="rnd" w="38100">
            <a:solidFill>
              <a:srgbClr val="0080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4229104" y="2446341"/>
            <a:ext cx="2468563" cy="1460500"/>
          </a:xfrm>
          <a:prstGeom prst="line">
            <a:avLst/>
          </a:prstGeom>
          <a:noFill/>
          <a:ln cap="rnd" w="34925">
            <a:solidFill>
              <a:srgbClr val="7030A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 rot="20820000">
            <a:off x="2012946" y="4328907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600" u="none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1</a:t>
            </a: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 rot="2310538">
            <a:off x="5054602" y="4243186"/>
            <a:ext cx="1276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600" u="none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3</a:t>
            </a:r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 rot="21300000">
            <a:off x="5417115" y="3698978"/>
            <a:ext cx="10005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i="0" kern="1200" kumimoji="0" lang="en-US" noProof="0" normalizeH="0" spc="0" strike="noStrike" sz="1400" u="none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4</a:t>
            </a:r>
          </a:p>
        </p:txBody>
      </p:sp>
      <p:sp>
        <p:nvSpPr>
          <p:cNvPr id="55" name="Line 4"/>
          <p:cNvSpPr>
            <a:spLocks noChangeShapeType="1"/>
          </p:cNvSpPr>
          <p:nvPr/>
        </p:nvSpPr>
        <p:spPr bwMode="auto">
          <a:xfrm flipV="1">
            <a:off x="1881191" y="4105279"/>
            <a:ext cx="3114675" cy="1558925"/>
          </a:xfrm>
          <a:prstGeom prst="line">
            <a:avLst/>
          </a:prstGeom>
          <a:noFill/>
          <a:ln w="19050">
            <a:solidFill>
              <a:srgbClr val="0070C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 rot="19883534">
            <a:off x="1991514" y="5295693"/>
            <a:ext cx="11176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i="0" kern="1200" kumimoji="0" lang="en-US" noProof="0" normalizeH="0" spc="0" strike="noStrike" sz="1600" u="none">
                <a:ln>
                  <a:noFill/>
                </a:ln>
                <a:solidFill>
                  <a:srgbClr val="0E1E2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2</a:t>
            </a:r>
          </a:p>
        </p:txBody>
      </p:sp>
      <p:sp>
        <p:nvSpPr>
          <p:cNvPr id="82" name="Line 6"/>
          <p:cNvSpPr>
            <a:spLocks noChangeShapeType="1"/>
          </p:cNvSpPr>
          <p:nvPr/>
        </p:nvSpPr>
        <p:spPr bwMode="auto">
          <a:xfrm flipH="1">
            <a:off x="5046669" y="3392491"/>
            <a:ext cx="1030287" cy="649287"/>
          </a:xfrm>
          <a:prstGeom prst="line">
            <a:avLst/>
          </a:prstGeom>
          <a:noFill/>
          <a:ln w="12700">
            <a:solidFill>
              <a:srgbClr val="A27B00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3" name="Text Box 15"/>
          <p:cNvSpPr txBox="1">
            <a:spLocks noChangeArrowheads="1"/>
          </p:cNvSpPr>
          <p:nvPr/>
        </p:nvSpPr>
        <p:spPr bwMode="auto">
          <a:xfrm rot="19860734">
            <a:off x="5084313" y="3486560"/>
            <a:ext cx="88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charset="0" typeface="Arial"/>
              <a:buChar char="•"/>
              <a:defRPr sz="32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1pPr>
            <a:lvl2pPr eaLnBrk="0" hangingPunct="0" indent="-285750" marL="742950">
              <a:spcBef>
                <a:spcPct val="20000"/>
              </a:spcBef>
              <a:buFont charset="0" typeface="Arial"/>
              <a:buChar char="–"/>
              <a:defRPr sz="28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2pPr>
            <a:lvl3pPr eaLnBrk="0" hangingPunct="0" indent="-228600" marL="1143000">
              <a:spcBef>
                <a:spcPct val="20000"/>
              </a:spcBef>
              <a:buFont charset="0" typeface="Arial"/>
              <a:buChar char="•"/>
              <a:defRPr sz="24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3pPr>
            <a:lvl4pPr eaLnBrk="0" hangingPunct="0" indent="-228600" marL="1600200">
              <a:spcBef>
                <a:spcPct val="20000"/>
              </a:spcBef>
              <a:buFont charset="0" typeface="Arial"/>
              <a:buChar char="–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4pPr>
            <a:lvl5pPr eaLnBrk="0" hangingPunct="0" indent="-228600" marL="2057400">
              <a:spcBef>
                <a:spcPct val="20000"/>
              </a:spcBef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5pPr>
            <a:lvl6pPr defTabSz="457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6pPr>
            <a:lvl7pPr defTabSz="457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7pPr>
            <a:lvl8pPr defTabSz="457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8pPr>
            <a:lvl9pPr defTabSz="457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typeface="Arial"/>
              <a:buChar char="»"/>
              <a:defRPr sz="2000">
                <a:solidFill>
                  <a:schemeClr val="tx1"/>
                </a:solidFill>
                <a:latin charset="0" pitchFamily="34" typeface="Calibri"/>
                <a:ea charset="-128" pitchFamily="34" typeface="ＭＳ Ｐゴシック"/>
              </a:defRPr>
            </a:lvl9pPr>
          </a:lstStyle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charset="0" typeface="Arial"/>
              <a:buNone/>
              <a:tabLst/>
              <a:defRPr/>
            </a:pPr>
            <a:r>
              <a:rPr altLang="en-US" b="0" baseline="0" cap="none" dirty="0" i="0" kern="1200" kumimoji="0" lang="en-US" noProof="0" normalizeH="0" spc="0" strike="noStrike" sz="1200" u="none">
                <a:ln>
                  <a:noFill/>
                </a:ln>
                <a:solidFill>
                  <a:srgbClr val="A27B00"/>
                </a:solidFill>
                <a:effectLst/>
                <a:uLnTx/>
                <a:uFillTx/>
                <a:latin charset="0" typeface="Arial"/>
                <a:ea charset="-128" pitchFamily="34" typeface="ＭＳ Ｐゴシック"/>
                <a:cs typeface="+mn-cs"/>
              </a:rPr>
              <a:t>baseline 5</a:t>
            </a:r>
          </a:p>
        </p:txBody>
      </p:sp>
      <p:sp>
        <p:nvSpPr>
          <p:cNvPr id="84" name="AutoShape 5"/>
          <p:cNvSpPr>
            <a:spLocks noChangeArrowheads="1"/>
          </p:cNvSpPr>
          <p:nvPr/>
        </p:nvSpPr>
        <p:spPr bwMode="auto">
          <a:xfrm rot="19324793">
            <a:off x="1568451" y="5527678"/>
            <a:ext cx="623888" cy="274639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wrap="none"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srgbClr val="000000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85" name="Line 12"/>
          <p:cNvSpPr>
            <a:spLocks noChangeShapeType="1"/>
          </p:cNvSpPr>
          <p:nvPr/>
        </p:nvSpPr>
        <p:spPr bwMode="auto">
          <a:xfrm flipH="1">
            <a:off x="1881189" y="2460629"/>
            <a:ext cx="2355851" cy="3205163"/>
          </a:xfrm>
          <a:prstGeom prst="line">
            <a:avLst/>
          </a:prstGeom>
          <a:noFill/>
          <a:ln cap="rnd" w="38100">
            <a:solidFill>
              <a:srgbClr val="0000FF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6" name="Line 12"/>
          <p:cNvSpPr>
            <a:spLocks noChangeShapeType="1"/>
          </p:cNvSpPr>
          <p:nvPr/>
        </p:nvSpPr>
        <p:spPr bwMode="auto">
          <a:xfrm>
            <a:off x="4248151" y="2460631"/>
            <a:ext cx="1828800" cy="931863"/>
          </a:xfrm>
          <a:prstGeom prst="line">
            <a:avLst/>
          </a:prstGeom>
          <a:noFill/>
          <a:ln cap="rnd" w="25400">
            <a:solidFill>
              <a:srgbClr val="A27B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7" name="Line 11"/>
          <p:cNvSpPr>
            <a:spLocks noChangeShapeType="1"/>
          </p:cNvSpPr>
          <p:nvPr/>
        </p:nvSpPr>
        <p:spPr bwMode="auto">
          <a:xfrm>
            <a:off x="4216400" y="2413004"/>
            <a:ext cx="812800" cy="1573213"/>
          </a:xfrm>
          <a:prstGeom prst="line">
            <a:avLst/>
          </a:prstGeom>
          <a:noFill/>
          <a:ln cap="rnd" w="31750">
            <a:solidFill>
              <a:srgbClr val="0080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88" name="Line 11"/>
          <p:cNvSpPr>
            <a:spLocks noChangeShapeType="1"/>
          </p:cNvSpPr>
          <p:nvPr/>
        </p:nvSpPr>
        <p:spPr bwMode="auto">
          <a:xfrm>
            <a:off x="4200525" y="2405065"/>
            <a:ext cx="812800" cy="1573212"/>
          </a:xfrm>
          <a:prstGeom prst="line">
            <a:avLst/>
          </a:prstGeom>
          <a:noFill/>
          <a:ln cap="rnd" w="31750">
            <a:solidFill>
              <a:schemeClr val="accent6">
                <a:lumMod val="75000"/>
              </a:schemeClr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typeface="Arial"/>
              <a:ea charset="0" typeface="ＭＳ Ｐゴシック"/>
              <a:cs charset="0" typeface="ＭＳ Ｐゴシック"/>
            </a:endParaRPr>
          </a:p>
        </p:txBody>
      </p:sp>
      <p:sp>
        <p:nvSpPr>
          <p:cNvPr id="89" name="Line 11"/>
          <p:cNvSpPr>
            <a:spLocks noChangeShapeType="1"/>
          </p:cNvSpPr>
          <p:nvPr/>
        </p:nvSpPr>
        <p:spPr bwMode="auto">
          <a:xfrm>
            <a:off x="4208463" y="2438404"/>
            <a:ext cx="812800" cy="1573213"/>
          </a:xfrm>
          <a:prstGeom prst="line">
            <a:avLst/>
          </a:prstGeom>
          <a:noFill/>
          <a:ln cap="rnd" w="31750">
            <a:solidFill>
              <a:srgbClr val="A27B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4275139" y="2493965"/>
            <a:ext cx="812800" cy="1573212"/>
          </a:xfrm>
          <a:prstGeom prst="line">
            <a:avLst/>
          </a:prstGeom>
          <a:noFill/>
          <a:ln cap="rnd" w="31750">
            <a:solidFill>
              <a:srgbClr val="008000"/>
            </a:solidFill>
            <a:prstDash val="sysDot"/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defTabSz="457189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b="0" baseline="0" cap="none" i="0" kern="1200" kumimoji="0" lang="en-US" noProof="0" normalizeH="0" spc="0" strike="noStrike" sz="1800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charset="0" pitchFamily="34" typeface="Calibri"/>
              <a:ea charset="-128" pitchFamily="34" typeface="ＭＳ Ｐゴシック"/>
              <a:cs typeface="+mn-cs"/>
            </a:endParaRPr>
          </a:p>
        </p:txBody>
      </p:sp>
      <p:pic>
        <p:nvPicPr>
          <p:cNvPr descr="MCj04348570000[1]" id="91" name="satellite"/>
          <p:cNvPicPr>
            <a:picLocks noChangeArrowheads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227">
            <a:off x="3731106" y="1877169"/>
            <a:ext cx="82708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700" spd="med">
        <p:fade/>
      </p:transition>
    </mc:Choice>
    <mc:Fallback xmlns="">
      <p:transition spd="med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7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1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2000" id="13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4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2000" id="16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19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22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3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2000" id="25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6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dur="2000" id="28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29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3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2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34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2000" id="37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3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2000" id="4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1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43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4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46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47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2000" id="49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0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2000" id="52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3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55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6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2000" id="58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59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2000" id="6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62" nodeType="with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dur="2000" id="64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5">
                            <p:stCondLst>
                              <p:cond delay="2000"/>
                            </p:stCondLst>
                            <p:childTnLst>
                              <p:par>
                                <p:cTn fill="hold" grpId="1" id="66" nodeType="after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67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69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7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72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73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75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76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78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79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1" nodeType="withEffect" presetClass="exit" presetID="10" presetSubtype="0">
                                  <p:stCondLst>
                                    <p:cond delay="100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82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4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85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87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88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90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9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0" id="93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94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96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97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99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0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02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03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05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06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108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09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11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12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114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15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2" id="117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18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20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21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grpId="1" id="123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24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5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id="126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 id="127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9">
                      <p:stCondLst>
                        <p:cond delay="indefinite"/>
                      </p:stCondLst>
                      <p:childTnLst>
                        <p:par>
                          <p:cTn fill="hold" id="130">
                            <p:stCondLst>
                              <p:cond delay="0"/>
                            </p:stCondLst>
                            <p:childTnLst>
                              <p:par>
                                <p:cTn fill="hold" id="131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3"/>
                                        <p:tgtEl>
                                          <p:spTgt spid="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4"/>
                                        <p:tgtEl>
                                          <p:spTgt spid="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2"/>
      <p:bldP animBg="1" grpId="0" spid="43"/>
      <p:bldP animBg="1" grpId="1" spid="43"/>
      <p:bldP animBg="1" grpId="2" spid="43"/>
      <p:bldP animBg="1" grpId="0" spid="44"/>
      <p:bldP animBg="1" grpId="0" spid="48"/>
      <p:bldP animBg="1" grpId="1" spid="48"/>
      <p:bldP animBg="1" grpId="0" spid="49"/>
      <p:bldP animBg="1" grpId="1" spid="49"/>
      <p:bldP animBg="1" grpId="0" spid="50"/>
      <p:bldP animBg="1" grpId="1" spid="50"/>
      <p:bldP animBg="1" grpId="0" spid="51"/>
      <p:bldP animBg="1" grpId="1" spid="51"/>
      <p:bldP animBg="1" grpId="2" spid="51"/>
      <p:bldP grpId="0" spid="52"/>
      <p:bldP grpId="0" spid="53"/>
      <p:bldP grpId="0" spid="54"/>
      <p:bldP grpId="1" spid="54"/>
      <p:bldP grpId="2" spid="54"/>
      <p:bldP animBg="1" grpId="0" spid="55"/>
      <p:bldP animBg="1" grpId="1" spid="55"/>
      <p:bldP animBg="1" grpId="2" spid="55"/>
      <p:bldP grpId="0" spid="56"/>
      <p:bldP grpId="1" spid="56"/>
      <p:bldP grpId="2" spid="56"/>
      <p:bldP animBg="1" grpId="0" spid="82"/>
      <p:bldP grpId="0" spid="83"/>
      <p:bldP animBg="1" grpId="0" spid="85"/>
      <p:bldP animBg="1" grpId="1" spid="85"/>
      <p:bldP animBg="1" grpId="2" spid="85"/>
      <p:bldP animBg="1" grpId="0" spid="86"/>
      <p:bldP animBg="1" grpId="1" spid="86"/>
      <p:bldP animBg="1" grpId="0" spid="87"/>
      <p:bldP animBg="1" grpId="1" spid="87"/>
      <p:bldP animBg="1" grpId="0" spid="88"/>
      <p:bldP animBg="1" grpId="0" spid="89"/>
      <p:bldP animBg="1" grpId="1" spid="89"/>
      <p:bldP animBg="1" grpId="0" spid="90"/>
      <p:bldP animBg="1" grpId="1" spid="9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5"/>
          <p:cNvSpPr>
            <a:spLocks noChangeArrowheads="1"/>
          </p:cNvSpPr>
          <p:nvPr/>
        </p:nvSpPr>
        <p:spPr bwMode="auto">
          <a:xfrm>
            <a:off x="-4763" y="-11113"/>
            <a:ext cx="3544888" cy="86042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49325" algn="l"/>
                <a:tab pos="2619375" algn="l"/>
                <a:tab pos="447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ourier New" panose="02070309020205020404" pitchFamily="49" charset="0"/>
              </a:rPr>
              <a:t>“peak to peak” error ranges, explained: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LAT:   59 42 33.45847      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0.003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W LON:  151 27 27.92482      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0.007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EL HGT:          503.684(m)   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0.032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9325" algn="l"/>
                <a:tab pos="2619375" algn="l"/>
                <a:tab pos="4470400" algn="l"/>
              </a:tabLst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ORTHO HGT:          494.346(m)   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0.055</a:t>
            </a: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(m)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78853" name="AutoShape 5"/>
          <p:cNvSpPr>
            <a:spLocks noChangeArrowheads="1"/>
          </p:cNvSpPr>
          <p:nvPr/>
        </p:nvSpPr>
        <p:spPr bwMode="auto">
          <a:xfrm rot="660000" flipH="1">
            <a:off x="4181475" y="965200"/>
            <a:ext cx="2390775" cy="1828800"/>
          </a:xfrm>
          <a:prstGeom prst="parallelogram">
            <a:avLst>
              <a:gd name="adj" fmla="val 20137"/>
            </a:avLst>
          </a:prstGeom>
          <a:solidFill>
            <a:srgbClr val="92D050">
              <a:alpha val="10000"/>
            </a:srgbClr>
          </a:solidFill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 rot="5400000" flipH="1">
            <a:off x="2357438" y="1220788"/>
            <a:ext cx="2493962" cy="1554162"/>
          </a:xfrm>
          <a:prstGeom prst="parallelogram">
            <a:avLst>
              <a:gd name="adj" fmla="val 39768"/>
            </a:avLst>
          </a:prstGeom>
          <a:solidFill>
            <a:srgbClr val="FF0000">
              <a:alpha val="5098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65" name="AutoShape 17"/>
          <p:cNvSpPr>
            <a:spLocks noChangeArrowheads="1"/>
          </p:cNvSpPr>
          <p:nvPr/>
        </p:nvSpPr>
        <p:spPr bwMode="auto">
          <a:xfrm rot="828896">
            <a:off x="4230688" y="2219325"/>
            <a:ext cx="531812" cy="133350"/>
          </a:xfrm>
          <a:prstGeom prst="triangle">
            <a:avLst>
              <a:gd name="adj" fmla="val 76056"/>
            </a:avLst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AutoShape 13"/>
          <p:cNvSpPr>
            <a:spLocks noChangeAspect="1" noChangeArrowheads="1"/>
          </p:cNvSpPr>
          <p:nvPr/>
        </p:nvSpPr>
        <p:spPr bwMode="auto">
          <a:xfrm rot="660000">
            <a:off x="2890838" y="3121025"/>
            <a:ext cx="3429000" cy="911225"/>
          </a:xfrm>
          <a:prstGeom prst="parallelogram">
            <a:avLst>
              <a:gd name="adj" fmla="val 154965"/>
            </a:avLst>
          </a:prstGeom>
          <a:solidFill>
            <a:srgbClr val="008000">
              <a:alpha val="10196"/>
            </a:srgbClr>
          </a:solidFill>
          <a:ln w="9525">
            <a:solidFill>
              <a:srgbClr val="008000">
                <a:alpha val="50195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13"/>
          <p:cNvSpPr>
            <a:spLocks noChangeAspect="1" noChangeArrowheads="1"/>
          </p:cNvSpPr>
          <p:nvPr/>
        </p:nvSpPr>
        <p:spPr bwMode="auto">
          <a:xfrm rot="660000">
            <a:off x="2887663" y="2671763"/>
            <a:ext cx="3425825" cy="914400"/>
          </a:xfrm>
          <a:prstGeom prst="parallelogram">
            <a:avLst>
              <a:gd name="adj" fmla="val 154995"/>
            </a:avLst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 rot="-1317495">
            <a:off x="4838700" y="2287588"/>
            <a:ext cx="1489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LAT range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243638" y="2963863"/>
            <a:ext cx="3694112" cy="2836862"/>
            <a:chOff x="6611967" y="2963550"/>
            <a:chExt cx="3693672" cy="1456608"/>
          </a:xfrm>
        </p:grpSpPr>
        <p:sp>
          <p:nvSpPr>
            <p:cNvPr id="57392" name="Text Box 16"/>
            <p:cNvSpPr txBox="1">
              <a:spLocks noChangeArrowheads="1"/>
            </p:cNvSpPr>
            <p:nvPr/>
          </p:nvSpPr>
          <p:spPr bwMode="auto">
            <a:xfrm rot="2363506">
              <a:off x="6653460" y="3445985"/>
              <a:ext cx="2271903" cy="205456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 baseline 3          </a:t>
              </a:r>
            </a:p>
          </p:txBody>
        </p:sp>
        <p:sp>
          <p:nvSpPr>
            <p:cNvPr id="57393" name="AutoShape 29"/>
            <p:cNvSpPr>
              <a:spLocks noChangeArrowheads="1"/>
            </p:cNvSpPr>
            <p:nvPr/>
          </p:nvSpPr>
          <p:spPr bwMode="auto">
            <a:xfrm>
              <a:off x="6611967" y="2963550"/>
              <a:ext cx="228551" cy="46964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94" name="Line 15"/>
            <p:cNvSpPr>
              <a:spLocks noChangeShapeType="1"/>
            </p:cNvSpPr>
            <p:nvPr/>
          </p:nvSpPr>
          <p:spPr bwMode="auto">
            <a:xfrm flipH="1" flipV="1">
              <a:off x="6710806" y="2976116"/>
              <a:ext cx="3594833" cy="144404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78872" name="AutoShape 24"/>
          <p:cNvCxnSpPr>
            <a:cxnSpLocks noChangeShapeType="1"/>
          </p:cNvCxnSpPr>
          <p:nvPr/>
        </p:nvCxnSpPr>
        <p:spPr bwMode="auto">
          <a:xfrm flipV="1">
            <a:off x="4783138" y="2219325"/>
            <a:ext cx="1577975" cy="623888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79" name="Text Box 31"/>
          <p:cNvSpPr txBox="1">
            <a:spLocks noChangeArrowheads="1"/>
          </p:cNvSpPr>
          <p:nvPr/>
        </p:nvSpPr>
        <p:spPr bwMode="auto">
          <a:xfrm rot="671501">
            <a:off x="4848225" y="1843088"/>
            <a:ext cx="1671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 range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8876" name="AutoShape 28"/>
          <p:cNvCxnSpPr>
            <a:cxnSpLocks noChangeShapeType="1"/>
          </p:cNvCxnSpPr>
          <p:nvPr/>
        </p:nvCxnSpPr>
        <p:spPr bwMode="auto">
          <a:xfrm flipH="1" flipV="1">
            <a:off x="4375150" y="1809750"/>
            <a:ext cx="1982788" cy="409575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non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/>
          <p:nvPr/>
        </p:nvCxnSpPr>
        <p:spPr>
          <a:xfrm>
            <a:off x="4784725" y="1770063"/>
            <a:ext cx="0" cy="18557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-88900" y="2387600"/>
            <a:ext cx="2978150" cy="849313"/>
            <a:chOff x="966788" y="3003550"/>
            <a:chExt cx="3224009" cy="849313"/>
          </a:xfrm>
        </p:grpSpPr>
        <p:sp>
          <p:nvSpPr>
            <p:cNvPr id="57387" name="Text Box 9"/>
            <p:cNvSpPr txBox="1">
              <a:spLocks noChangeArrowheads="1"/>
            </p:cNvSpPr>
            <p:nvPr/>
          </p:nvSpPr>
          <p:spPr bwMode="auto">
            <a:xfrm rot="-784006">
              <a:off x="1489229" y="3335338"/>
              <a:ext cx="2345827" cy="40005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CORS baseline 1</a:t>
              </a:r>
            </a:p>
          </p:txBody>
        </p:sp>
        <p:sp>
          <p:nvSpPr>
            <p:cNvPr id="57388" name="Line 8"/>
            <p:cNvSpPr>
              <a:spLocks noChangeAspect="1" noChangeShapeType="1"/>
            </p:cNvSpPr>
            <p:nvPr/>
          </p:nvSpPr>
          <p:spPr bwMode="auto">
            <a:xfrm flipV="1">
              <a:off x="1265817" y="3049588"/>
              <a:ext cx="2856238" cy="66040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89" name="AutoShape 30"/>
            <p:cNvSpPr>
              <a:spLocks noChangeArrowheads="1"/>
            </p:cNvSpPr>
            <p:nvPr/>
          </p:nvSpPr>
          <p:spPr bwMode="auto">
            <a:xfrm>
              <a:off x="3943350" y="3003550"/>
              <a:ext cx="247447" cy="92075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90" name="TextBox 31"/>
            <p:cNvSpPr txBox="1">
              <a:spLocks noChangeArrowheads="1"/>
            </p:cNvSpPr>
            <p:nvPr/>
          </p:nvSpPr>
          <p:spPr bwMode="auto">
            <a:xfrm rot="-3950553">
              <a:off x="1542517" y="3395379"/>
              <a:ext cx="319318" cy="39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 rot="19908062">
              <a:off x="966788" y="3578225"/>
              <a:ext cx="623836" cy="274638"/>
            </a:xfrm>
            <a:prstGeom prst="star5">
              <a:avLst/>
            </a:prstGeom>
            <a:solidFill>
              <a:schemeClr val="accent5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7360" name="AutoShape 39" descr="Image result for stack of dimes"/>
          <p:cNvSpPr>
            <a:spLocks noChangeAspect="1" noChangeArrowheads="1"/>
          </p:cNvSpPr>
          <p:nvPr/>
        </p:nvSpPr>
        <p:spPr bwMode="auto">
          <a:xfrm>
            <a:off x="-23495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1" name="AutoShape 41" descr="Image result for stack of dimes"/>
          <p:cNvSpPr>
            <a:spLocks noChangeAspect="1" noChangeArrowheads="1"/>
          </p:cNvSpPr>
          <p:nvPr/>
        </p:nvSpPr>
        <p:spPr bwMode="auto">
          <a:xfrm>
            <a:off x="-8255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2" name="AutoShape 43" descr="Image result for stack of dimes"/>
          <p:cNvSpPr>
            <a:spLocks noChangeAspect="1" noChangeArrowheads="1"/>
          </p:cNvSpPr>
          <p:nvPr/>
        </p:nvSpPr>
        <p:spPr bwMode="auto">
          <a:xfrm>
            <a:off x="6985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63" name="TextBox 14"/>
          <p:cNvSpPr txBox="1">
            <a:spLocks noChangeArrowheads="1"/>
          </p:cNvSpPr>
          <p:nvPr/>
        </p:nvSpPr>
        <p:spPr bwMode="auto">
          <a:xfrm>
            <a:off x="7821613" y="6338888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JGE, 2015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369050" y="1154113"/>
            <a:ext cx="0" cy="1828800"/>
          </a:xfrm>
          <a:prstGeom prst="line">
            <a:avLst/>
          </a:prstGeom>
          <a:ln w="95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92" name="Text Box 9"/>
          <p:cNvSpPr txBox="1">
            <a:spLocks noChangeArrowheads="1"/>
          </p:cNvSpPr>
          <p:nvPr/>
        </p:nvSpPr>
        <p:spPr bwMode="auto">
          <a:xfrm>
            <a:off x="2984500" y="6407150"/>
            <a:ext cx="4125913" cy="400050"/>
          </a:xfrm>
          <a:prstGeom prst="rect">
            <a:avLst/>
          </a:prstGeom>
          <a:solidFill>
            <a:srgbClr val="FAFCA2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outermost baselines are ignored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123113" y="5915025"/>
            <a:ext cx="2043112" cy="515938"/>
            <a:chOff x="7123514" y="5915605"/>
            <a:chExt cx="2042711" cy="515651"/>
          </a:xfrm>
        </p:grpSpPr>
        <p:sp>
          <p:nvSpPr>
            <p:cNvPr id="57384" name="AutoShape 30"/>
            <p:cNvSpPr>
              <a:spLocks noChangeArrowheads="1"/>
            </p:cNvSpPr>
            <p:nvPr/>
          </p:nvSpPr>
          <p:spPr bwMode="auto">
            <a:xfrm>
              <a:off x="7123514" y="6339170"/>
              <a:ext cx="228561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 flipH="1">
              <a:off x="7237792" y="6163117"/>
              <a:ext cx="1906213" cy="207847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86" name="Text Box 16"/>
            <p:cNvSpPr txBox="1">
              <a:spLocks noChangeArrowheads="1"/>
            </p:cNvSpPr>
            <p:nvPr/>
          </p:nvSpPr>
          <p:spPr bwMode="auto">
            <a:xfrm rot="-300000">
              <a:off x="8164466" y="5915605"/>
              <a:ext cx="1001759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baseline 4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08175" y="4965700"/>
            <a:ext cx="3743325" cy="1968500"/>
            <a:chOff x="1908175" y="4965700"/>
            <a:chExt cx="3743078" cy="1968500"/>
          </a:xfrm>
        </p:grpSpPr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2057390" y="5011738"/>
              <a:ext cx="3514493" cy="1922462"/>
            </a:xfrm>
            <a:prstGeom prst="line">
              <a:avLst/>
            </a:prstGeom>
            <a:noFill/>
            <a:ln w="19050">
              <a:solidFill>
                <a:schemeClr val="accent5">
                  <a:lumMod val="10000"/>
                </a:schemeClr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382" name="AutoShape 30"/>
            <p:cNvSpPr>
              <a:spLocks noChangeArrowheads="1"/>
            </p:cNvSpPr>
            <p:nvPr/>
          </p:nvSpPr>
          <p:spPr bwMode="auto">
            <a:xfrm>
              <a:off x="5422691" y="4965700"/>
              <a:ext cx="228562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383" name="Text Box 14"/>
            <p:cNvSpPr txBox="1">
              <a:spLocks noChangeArrowheads="1"/>
            </p:cNvSpPr>
            <p:nvPr/>
          </p:nvSpPr>
          <p:spPr bwMode="auto">
            <a:xfrm rot="-1716466">
              <a:off x="1908175" y="6340390"/>
              <a:ext cx="1119239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E1E2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baseline 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162550" y="-106363"/>
            <a:ext cx="3302000" cy="1477963"/>
            <a:chOff x="5162173" y="-106156"/>
            <a:chExt cx="3302022" cy="147838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 rot="196964">
              <a:off x="5162173" y="-106156"/>
              <a:ext cx="3302022" cy="1478382"/>
              <a:chOff x="5815527" y="-155482"/>
              <a:chExt cx="1561178" cy="1478699"/>
            </a:xfrm>
            <a:noFill/>
          </p:grpSpPr>
          <p:sp>
            <p:nvSpPr>
              <p:cNvPr id="70685" name="AutoShape 20"/>
              <p:cNvSpPr>
                <a:spLocks noChangeArrowheads="1"/>
              </p:cNvSpPr>
              <p:nvPr/>
            </p:nvSpPr>
            <p:spPr bwMode="auto">
              <a:xfrm>
                <a:off x="5815527" y="1231900"/>
                <a:ext cx="108064" cy="91317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27B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78859" name="Text Box 11"/>
              <p:cNvSpPr txBox="1">
                <a:spLocks noChangeArrowheads="1"/>
              </p:cNvSpPr>
              <p:nvPr/>
            </p:nvSpPr>
            <p:spPr bwMode="auto">
              <a:xfrm rot="19953604">
                <a:off x="6425974" y="78301"/>
                <a:ext cx="950731" cy="40037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7B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baseline 5</a:t>
                </a:r>
              </a:p>
            </p:txBody>
          </p:sp>
          <p:sp>
            <p:nvSpPr>
              <p:cNvPr id="78858" name="Line 10"/>
              <p:cNvSpPr>
                <a:spLocks noChangeShapeType="1"/>
              </p:cNvSpPr>
              <p:nvPr/>
            </p:nvSpPr>
            <p:spPr bwMode="auto">
              <a:xfrm flipH="1">
                <a:off x="5889141" y="-155482"/>
                <a:ext cx="1244934" cy="1415564"/>
              </a:xfrm>
              <a:prstGeom prst="line">
                <a:avLst/>
              </a:prstGeom>
              <a:grpFill/>
              <a:ln w="19050">
                <a:solidFill>
                  <a:srgbClr val="A27B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27B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7380" name="AutoShape 30"/>
            <p:cNvSpPr>
              <a:spLocks noChangeArrowheads="1"/>
            </p:cNvSpPr>
            <p:nvPr/>
          </p:nvSpPr>
          <p:spPr bwMode="auto">
            <a:xfrm>
              <a:off x="5167332" y="1176326"/>
              <a:ext cx="228561" cy="92086"/>
            </a:xfrm>
            <a:prstGeom prst="triangle">
              <a:avLst>
                <a:gd name="adj" fmla="val 50000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8866" name="AutoShape 18"/>
          <p:cNvSpPr>
            <a:spLocks/>
          </p:cNvSpPr>
          <p:nvPr/>
        </p:nvSpPr>
        <p:spPr bwMode="auto">
          <a:xfrm>
            <a:off x="152400" y="879475"/>
            <a:ext cx="2373313" cy="1271588"/>
          </a:xfrm>
          <a:prstGeom prst="borderCallout2">
            <a:avLst>
              <a:gd name="adj1" fmla="val 74255"/>
              <a:gd name="adj2" fmla="val 99708"/>
              <a:gd name="adj3" fmla="val 84069"/>
              <a:gd name="adj4" fmla="val 130139"/>
              <a:gd name="adj5" fmla="val 112995"/>
              <a:gd name="adj6" fmla="val 186616"/>
            </a:avLst>
          </a:prstGeom>
          <a:solidFill>
            <a:srgbClr val="FFFF99"/>
          </a:solidFill>
          <a:ln w="25400">
            <a:solidFill>
              <a:srgbClr val="7030A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position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b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averaged from the 3 most coherent baselines</a:t>
            </a:r>
          </a:p>
        </p:txBody>
      </p:sp>
      <p:sp>
        <p:nvSpPr>
          <p:cNvPr id="36" name="AutoShape 13"/>
          <p:cNvSpPr>
            <a:spLocks noChangeAspect="1" noChangeArrowheads="1"/>
          </p:cNvSpPr>
          <p:nvPr/>
        </p:nvSpPr>
        <p:spPr bwMode="auto">
          <a:xfrm rot="660000">
            <a:off x="2874963" y="804863"/>
            <a:ext cx="3429000" cy="906462"/>
          </a:xfrm>
          <a:prstGeom prst="parallelogram">
            <a:avLst>
              <a:gd name="adj" fmla="val 156988"/>
            </a:avLst>
          </a:prstGeom>
          <a:solidFill>
            <a:srgbClr val="A27B00">
              <a:alpha val="25098"/>
            </a:srgbClr>
          </a:solidFill>
          <a:ln w="12700">
            <a:solidFill>
              <a:srgbClr val="A27B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AutoShape 13"/>
          <p:cNvSpPr>
            <a:spLocks noChangeAspect="1" noChangeArrowheads="1"/>
          </p:cNvSpPr>
          <p:nvPr/>
        </p:nvSpPr>
        <p:spPr bwMode="auto">
          <a:xfrm rot="660000">
            <a:off x="2879725" y="290513"/>
            <a:ext cx="3441700" cy="914400"/>
          </a:xfrm>
          <a:prstGeom prst="parallelogram">
            <a:avLst>
              <a:gd name="adj" fmla="val 154999"/>
            </a:avLst>
          </a:prstGeom>
          <a:solidFill>
            <a:srgbClr val="A27B00">
              <a:alpha val="10196"/>
            </a:srgbClr>
          </a:solidFill>
          <a:ln w="9525">
            <a:solidFill>
              <a:srgbClr val="A27B00">
                <a:alpha val="50195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Text Box 32"/>
          <p:cNvSpPr txBox="1">
            <a:spLocks noChangeArrowheads="1"/>
          </p:cNvSpPr>
          <p:nvPr/>
        </p:nvSpPr>
        <p:spPr bwMode="auto">
          <a:xfrm rot="-5400000">
            <a:off x="3239294" y="2501106"/>
            <a:ext cx="1584325" cy="27781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ORTHO HGT range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63" name="AutoShape 27"/>
          <p:cNvCxnSpPr>
            <a:cxnSpLocks noChangeShapeType="1"/>
          </p:cNvCxnSpPr>
          <p:nvPr/>
        </p:nvCxnSpPr>
        <p:spPr bwMode="auto">
          <a:xfrm flipV="1">
            <a:off x="3924300" y="1066800"/>
            <a:ext cx="0" cy="2846388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ounded Rectangle 16"/>
          <p:cNvSpPr/>
          <p:nvPr/>
        </p:nvSpPr>
        <p:spPr>
          <a:xfrm>
            <a:off x="6486525" y="889000"/>
            <a:ext cx="2379663" cy="1184275"/>
          </a:xfrm>
          <a:prstGeom prst="roundRect">
            <a:avLst/>
          </a:prstGeom>
          <a:solidFill>
            <a:srgbClr val="A27B00">
              <a:alpha val="20000"/>
            </a:srgbClr>
          </a:solidFill>
          <a:ln cmpd="sng">
            <a:solidFill>
              <a:srgbClr val="F86B0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ranges: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bounding box enclosing 3 most coherent baselines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4163" y="2090738"/>
            <a:ext cx="1973262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605588" y="2081213"/>
            <a:ext cx="2139950" cy="376237"/>
          </a:xfrm>
          <a:prstGeom prst="roundRect">
            <a:avLst/>
          </a:prstGeom>
          <a:solidFill>
            <a:srgbClr val="A27B00">
              <a:alpha val="20000"/>
            </a:srgbClr>
          </a:solidFill>
          <a:ln cmpd="sng">
            <a:solidFill>
              <a:srgbClr val="F86B0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ORTHO HGT, geoid model uncertainty is added</a:t>
            </a:r>
          </a:p>
        </p:txBody>
      </p:sp>
      <p:sp>
        <p:nvSpPr>
          <p:cNvPr id="78880" name="Text Box 32"/>
          <p:cNvSpPr txBox="1">
            <a:spLocks noChangeArrowheads="1"/>
          </p:cNvSpPr>
          <p:nvPr/>
        </p:nvSpPr>
        <p:spPr bwMode="auto">
          <a:xfrm rot="-5400000">
            <a:off x="2951957" y="2586831"/>
            <a:ext cx="1263650" cy="27781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86B0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HGT range</a:t>
            </a: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F86B0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8875" name="AutoShape 27"/>
          <p:cNvCxnSpPr>
            <a:cxnSpLocks noChangeShapeType="1"/>
          </p:cNvCxnSpPr>
          <p:nvPr/>
        </p:nvCxnSpPr>
        <p:spPr bwMode="auto">
          <a:xfrm flipH="1" flipV="1">
            <a:off x="3705225" y="1565275"/>
            <a:ext cx="9525" cy="1865313"/>
          </a:xfrm>
          <a:prstGeom prst="straightConnector1">
            <a:avLst/>
          </a:prstGeom>
          <a:noFill/>
          <a:ln w="38100">
            <a:solidFill>
              <a:srgbClr val="F86B02"/>
            </a:solidFill>
            <a:prstDash val="sysDot"/>
            <a:round/>
            <a:headEnd type="triangle" w="sm" len="med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73575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0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25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7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78853" grpId="0" animBg="1"/>
      <p:bldP spid="78852" grpId="0" animBg="1"/>
      <p:bldP spid="78865" grpId="0" animBg="1" autoUpdateAnimBg="0"/>
      <p:bldP spid="61" grpId="0" animBg="1"/>
      <p:bldP spid="48" grpId="0" animBg="1"/>
      <p:bldP spid="78851" grpId="0"/>
      <p:bldP spid="78879" grpId="0"/>
      <p:bldP spid="70692" grpId="0" animBg="1"/>
      <p:bldP spid="78866" grpId="0" animBg="1" autoUpdateAnimBg="0"/>
      <p:bldP spid="36" grpId="0" animBg="1"/>
      <p:bldP spid="60" grpId="0" animBg="1"/>
      <p:bldP spid="64" grpId="0" animBg="1"/>
      <p:bldP spid="17" grpId="0" animBg="1"/>
      <p:bldP spid="19" grpId="0" animBg="1"/>
      <p:bldP spid="65" grpId="0" animBg="1"/>
      <p:bldP spid="7888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69" name="Group 6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699992"/>
              </p:ext>
            </p:extLst>
          </p:nvPr>
        </p:nvGraphicFramePr>
        <p:xfrm>
          <a:off x="0" y="1338943"/>
          <a:ext cx="9144001" cy="5192485"/>
        </p:xfrm>
        <a:graphic>
          <a:graphicData uri="http://schemas.openxmlformats.org/drawingml/2006/table">
            <a:tbl>
              <a:tblPr/>
              <a:tblGrid>
                <a:gridCol w="304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1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Rapid Static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6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Input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2-48 hours</a:t>
                      </a: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rgbClr val="88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15 minutes-2 hours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Output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Shared, Projects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normal, extended, XML</a:t>
                      </a:r>
                      <a:b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Accuracy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(95%confidence)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3-6 cm</a:t>
                      </a: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1-2 cm horizontal</a:t>
                      </a:r>
                      <a:b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4-8 cm</a:t>
                      </a: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ellipsoidal height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Network Geometry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CORS, preferably </a:t>
                      </a:r>
                      <a:b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1000 km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3-9 CORS,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surrounding &amp;</a:t>
                      </a:r>
                      <a:b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within </a:t>
                      </a: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250 km</a:t>
                      </a: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of rover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5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Availability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" charset="0"/>
                        </a:rPr>
                        <a:t>global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80000"/>
                          </a:solidFill>
                          <a:effectLst/>
                          <a:latin typeface="Arial" charset="0"/>
                        </a:rPr>
                        <a:t>90% of CONUS</a:t>
                      </a:r>
                      <a:b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(subject to geometry, above)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E1BB9-6DAE-4335-ACA8-9BD9381BADED}" type="slidenum">
              <a:rPr lang="en-US" altLang="en-US" smtClean="0"/>
              <a:pPr>
                <a:defRPr/>
              </a:pPr>
              <a:t>99</a:t>
            </a:fld>
            <a:endParaRPr lang="en-US" alt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364865"/>
            <a:ext cx="9144000" cy="805079"/>
          </a:xfrm>
        </p:spPr>
        <p:txBody>
          <a:bodyPr/>
          <a:lstStyle/>
          <a:p>
            <a:r>
              <a:rPr lang="en-US" sz="5000" dirty="0">
                <a:latin typeface="Cambria" panose="02040503050406030204" pitchFamily="18" charset="0"/>
                <a:ea typeface="Cambria" panose="02040503050406030204" pitchFamily="18" charset="0"/>
              </a:rPr>
              <a:t>Static vs. Rapid Static</a:t>
            </a:r>
          </a:p>
        </p:txBody>
      </p:sp>
    </p:spTree>
    <p:extLst>
      <p:ext uri="{BB962C8B-B14F-4D97-AF65-F5344CB8AC3E}">
        <p14:creationId xmlns:p14="http://schemas.microsoft.com/office/powerpoint/2010/main" val="41925095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3|2.4|7.8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1.7|9.9|5.3|4.8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4|1.2|2.5|5.6|5.2|3.5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J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58951</TotalTime>
  <Words>6551</Words>
  <Application>Microsoft Office PowerPoint</Application>
  <PresentationFormat>On-screen Show (4:3)</PresentationFormat>
  <Paragraphs>1479</Paragraphs>
  <Slides>160</Slides>
  <Notes>148</Notes>
  <HiddenSlides>7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85" baseType="lpstr">
      <vt:lpstr>ＭＳ Ｐゴシック</vt:lpstr>
      <vt:lpstr>ＭＳ Ｐゴシック</vt:lpstr>
      <vt:lpstr>Arial</vt:lpstr>
      <vt:lpstr>Arial Black</vt:lpstr>
      <vt:lpstr>Bradley Hand ITC</vt:lpstr>
      <vt:lpstr>Calibri</vt:lpstr>
      <vt:lpstr>Cambria</vt:lpstr>
      <vt:lpstr>Courier New</vt:lpstr>
      <vt:lpstr>Gill Sans</vt:lpstr>
      <vt:lpstr>Gill Sans MT</vt:lpstr>
      <vt:lpstr>Palatino</vt:lpstr>
      <vt:lpstr>Source Code Pro</vt:lpstr>
      <vt:lpstr>Symbol</vt:lpstr>
      <vt:lpstr>Tahoma</vt:lpstr>
      <vt:lpstr>Times</vt:lpstr>
      <vt:lpstr>Times New Roman</vt:lpstr>
      <vt:lpstr>Trebuchet MS</vt:lpstr>
      <vt:lpstr>Tw Cen MT</vt:lpstr>
      <vt:lpstr>Ubuntu</vt:lpstr>
      <vt:lpstr>Verdana</vt:lpstr>
      <vt:lpstr>Wingdings</vt:lpstr>
      <vt:lpstr>NGS PowerPoint Template-geodesy.noaa.gov</vt:lpstr>
      <vt:lpstr>1_NGS PowerPoint Template-geodesy.noaa.gov</vt:lpstr>
      <vt:lpstr>1_Office Theme</vt:lpstr>
      <vt:lpstr>Equation</vt:lpstr>
      <vt:lpstr>PowerPoint Presentation</vt:lpstr>
      <vt:lpstr>My Background </vt:lpstr>
      <vt:lpstr>Important Info</vt:lpstr>
      <vt:lpstr>NGS Products and Services</vt:lpstr>
      <vt:lpstr>PowerPoint Presentation</vt:lpstr>
      <vt:lpstr>Wait… how do I get to the NGS Beta site?</vt:lpstr>
      <vt:lpstr>PowerPoint Presentation</vt:lpstr>
      <vt:lpstr>PowerPoint Presentation</vt:lpstr>
      <vt:lpstr>Using the modernized NSRS</vt:lpstr>
      <vt:lpstr>NGS Mission</vt:lpstr>
      <vt:lpstr>Not just new datums…</vt:lpstr>
      <vt:lpstr>What can you do?</vt:lpstr>
      <vt:lpstr>Preparing for New Datums</vt:lpstr>
      <vt:lpstr>Preparing for New Datums</vt:lpstr>
      <vt:lpstr>Preparing for New Datums</vt:lpstr>
      <vt:lpstr>NGS Overview</vt:lpstr>
      <vt:lpstr>NGS Overview</vt:lpstr>
      <vt:lpstr>Ecosystem and Climate Operations</vt:lpstr>
      <vt:lpstr>Ecosystem and Climate Operations</vt:lpstr>
      <vt:lpstr>NGS Overview</vt:lpstr>
      <vt:lpstr>Aeronautical Survey Program</vt:lpstr>
      <vt:lpstr>NGS Overview</vt:lpstr>
      <vt:lpstr>National Shoreline</vt:lpstr>
      <vt:lpstr>NGS Overview</vt:lpstr>
      <vt:lpstr>NOAA VDatum - online</vt:lpstr>
      <vt:lpstr>NOAA VDatum - download</vt:lpstr>
      <vt:lpstr>NOAA VDatum - download</vt:lpstr>
      <vt:lpstr>PowerPoint Presentation</vt:lpstr>
      <vt:lpstr>PowerPoint Presentation</vt:lpstr>
      <vt:lpstr>PowerPoint Presentation</vt:lpstr>
      <vt:lpstr>NOAA VDatum Website</vt:lpstr>
      <vt:lpstr>NGS Overview</vt:lpstr>
      <vt:lpstr>National Shoreline</vt:lpstr>
      <vt:lpstr>NGS Overview</vt:lpstr>
      <vt:lpstr>Emergency Response Imagery</vt:lpstr>
      <vt:lpstr>Emergency Response Imagery</vt:lpstr>
      <vt:lpstr>NGS Overview</vt:lpstr>
      <vt:lpstr>NGS Coordinate Conversion And Transformation Tool (NCAT)</vt:lpstr>
      <vt:lpstr>PowerPoint Presentation</vt:lpstr>
      <vt:lpstr>Coordinate Transformation Tool</vt:lpstr>
      <vt:lpstr>NGS Overview</vt:lpstr>
      <vt:lpstr>Continually Updated Shoreline Product</vt:lpstr>
      <vt:lpstr>PowerPoint Presentation</vt:lpstr>
      <vt:lpstr>Federal Register Notice summarized</vt:lpstr>
      <vt:lpstr>Federal Register Notice summarized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you improve your area?</vt:lpstr>
      <vt:lpstr>PowerPoint Presentation</vt:lpstr>
      <vt:lpstr>PowerPoint Presentation</vt:lpstr>
      <vt:lpstr>PowerPoint Presentation</vt:lpstr>
      <vt:lpstr>Passive Control</vt:lpstr>
      <vt:lpstr>Active Control</vt:lpstr>
      <vt:lpstr>CORS</vt:lpstr>
      <vt:lpstr>PowerPoint Presentation</vt:lpstr>
      <vt:lpstr>Co-location Site NASA Goddard Space Flight Center, Greenbelt MD, USA</vt:lpstr>
      <vt:lpstr>Co-location Site NASA Goddard Space Flight Center, Greenbelt MD, USA</vt:lpstr>
      <vt:lpstr>GNSS</vt:lpstr>
      <vt:lpstr>CORS</vt:lpstr>
      <vt:lpstr>Co-location Site NASA Goddard Space Flight Center, Greenbelt MD, USA</vt:lpstr>
      <vt:lpstr>SLR</vt:lpstr>
      <vt:lpstr>PowerPoint Presentation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Co-location Site Survey</vt:lpstr>
      <vt:lpstr>Altogether now!</vt:lpstr>
      <vt:lpstr>Continuously Operating Reference Station (CORS)</vt:lpstr>
      <vt:lpstr>NOAA CORS Network (NCN)</vt:lpstr>
      <vt:lpstr>CORS Networks</vt:lpstr>
      <vt:lpstr>IGS Network</vt:lpstr>
      <vt:lpstr>NOAA CORS Network (NCN)</vt:lpstr>
      <vt:lpstr>NOAA Foundation CORS Network (NFCN)</vt:lpstr>
      <vt:lpstr>NOAA CORS Network (NCN) in KY</vt:lpstr>
      <vt:lpstr>KYTC CORS Network &amp; RTN</vt:lpstr>
      <vt:lpstr>NOAA CORS Network (NCN) in KY</vt:lpstr>
      <vt:lpstr>International Network of SGTs</vt:lpstr>
      <vt:lpstr>International Network of SGTs</vt:lpstr>
      <vt:lpstr>PowerPoint Presentation</vt:lpstr>
      <vt:lpstr>PowerPoint Presentation</vt:lpstr>
      <vt:lpstr>Back to the NSRS and NCN - Future</vt:lpstr>
      <vt:lpstr>PowerPoint Presentation</vt:lpstr>
      <vt:lpstr>PowerPoint Presentation</vt:lpstr>
      <vt:lpstr>NGS Overview</vt:lpstr>
      <vt:lpstr>Online Positioning User Service</vt:lpstr>
      <vt:lpstr>30 seconds epoch rate</vt:lpstr>
      <vt:lpstr>OPUS-RS – 15 min to 2 hours</vt:lpstr>
      <vt:lpstr>How does OPUS-RS work?</vt:lpstr>
      <vt:lpstr>How does OPUS-RS work?</vt:lpstr>
      <vt:lpstr>OPUS-S – 2 to 48 hours</vt:lpstr>
      <vt:lpstr>PowerPoint Presentation</vt:lpstr>
      <vt:lpstr>Static vs. Rapid Static</vt:lpstr>
      <vt:lpstr>RMSE of Horizontal Results</vt:lpstr>
      <vt:lpstr>RMSE of Vertical Results</vt:lpstr>
      <vt:lpstr>OPUS Share – 4 to 48 hours</vt:lpstr>
      <vt:lpstr>OPUS Projects – 2 to 48 hours</vt:lpstr>
      <vt:lpstr>OPUS Projects</vt:lpstr>
      <vt:lpstr>OPUS Projects – enter a Project ID</vt:lpstr>
      <vt:lpstr>OPUS Projects – 2 to 48 hours</vt:lpstr>
      <vt:lpstr>OPUS Projects</vt:lpstr>
      <vt:lpstr>PowerPoint Presentation</vt:lpstr>
      <vt:lpstr>Sequential Baseline vs. Simultaneous Processing</vt:lpstr>
      <vt:lpstr>Why complicate OPUS?</vt:lpstr>
      <vt:lpstr>Why complicate OPUS?</vt:lpstr>
      <vt:lpstr>Why complicate OPUS?</vt:lpstr>
      <vt:lpstr>Why complicate OPUS?</vt:lpstr>
      <vt:lpstr>“What’s the benefit?”</vt:lpstr>
      <vt:lpstr>Typical OP Network Diagram</vt:lpstr>
      <vt:lpstr>What’s in it for you?</vt:lpstr>
      <vt:lpstr>PowerPoint Presentation</vt:lpstr>
      <vt:lpstr>PowerPoint Presentation</vt:lpstr>
      <vt:lpstr>PowerPoint Presentation</vt:lpstr>
      <vt:lpstr>More Overall Important Info</vt:lpstr>
      <vt:lpstr>Even More Overall Important Info</vt:lpstr>
      <vt:lpstr>Last Overall Important Info</vt:lpstr>
      <vt:lpstr>OPUS Projects (OP)</vt:lpstr>
      <vt:lpstr>PowerPoint Presentation</vt:lpstr>
      <vt:lpstr>PowerPoint Presentation</vt:lpstr>
      <vt:lpstr>PowerPoint Presentation</vt:lpstr>
      <vt:lpstr>Status of GVX Exporters</vt:lpstr>
      <vt:lpstr>RMSE of Vertical (Ellipsoid) Results</vt:lpstr>
      <vt:lpstr>Empirical Evaluation of the Accuracy of RTNs</vt:lpstr>
      <vt:lpstr>Recommended Number and Duration of Observations for RTN Surveys to Meet Ellipsoid Height Accuracy Standards at 95% Confidence Level in OPUS Projects</vt:lpstr>
      <vt:lpstr>Static Base + RTK </vt:lpstr>
      <vt:lpstr>OPUS uses a 30 seconds epoch rate</vt:lpstr>
      <vt:lpstr>Static Base + RTK </vt:lpstr>
      <vt:lpstr>Static Base + RTK </vt:lpstr>
      <vt:lpstr>CORS + RTN  CORS used are not in NCN</vt:lpstr>
      <vt:lpstr>CORS + RTN  CORS used are not in NCN</vt:lpstr>
      <vt:lpstr>CORS + RTN  CORS used not in NCN but have a PID</vt:lpstr>
      <vt:lpstr>CORS + RTN  CORS used not in NCN but have a PID</vt:lpstr>
      <vt:lpstr>CORS + RTN  CORS used are in NCN</vt:lpstr>
      <vt:lpstr>CORS + RTN  Regardless of CORS used…</vt:lpstr>
      <vt:lpstr>Beta OPUS Projects (OP)</vt:lpstr>
      <vt:lpstr>PowerPoint Presentation</vt:lpstr>
      <vt:lpstr>What happened to GPSonBM?</vt:lpstr>
      <vt:lpstr>Mark Recovery – mobile browser compatible</vt:lpstr>
      <vt:lpstr>Mark Recovery – mobile browser compatible</vt:lpstr>
      <vt:lpstr>additional Resources</vt:lpstr>
      <vt:lpstr>PowerPoint Presentation</vt:lpstr>
      <vt:lpstr>Regional Geodetic Advisor Program</vt:lpstr>
      <vt:lpstr>State Geodetic Coordinators</vt:lpstr>
      <vt:lpstr>State Geodetic Coordinators</vt:lpstr>
      <vt:lpstr>State Geodetic Coordinators</vt:lpstr>
      <vt:lpstr>State Geodetic Coordinators</vt:lpstr>
      <vt:lpstr>State Geodetic Coordinators</vt:lpstr>
      <vt:lpstr>PowerPoint Presentation</vt:lpstr>
      <vt:lpstr>PowerPoint Presentation</vt:lpstr>
      <vt:lpstr>PowerPoint Presentation</vt:lpstr>
      <vt:lpstr>PowerPoint Presentation</vt:lpstr>
      <vt:lpstr>Closing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1383</cp:revision>
  <cp:lastPrinted>2013-01-23T17:44:58Z</cp:lastPrinted>
  <dcterms:created xsi:type="dcterms:W3CDTF">2012-09-06T12:10:23Z</dcterms:created>
  <dcterms:modified xsi:type="dcterms:W3CDTF">2022-09-30T19:27:01Z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47181470</vt:lpwstr>
  </property>
  <property fmtid="{D5CDD505-2E9C-101B-9397-08002B2CF9AE}" name="NXPowerLiteSettings" pid="3">
    <vt:lpwstr>F70005D002A000</vt:lpwstr>
  </property>
  <property fmtid="{D5CDD505-2E9C-101B-9397-08002B2CF9AE}" name="NXPowerLiteVersion" pid="4">
    <vt:lpwstr>D10.2.0</vt:lpwstr>
  </property>
</Properties>
</file>